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79" r:id="rId3"/>
    <p:sldId id="306" r:id="rId4"/>
    <p:sldId id="293" r:id="rId5"/>
    <p:sldId id="305" r:id="rId6"/>
    <p:sldId id="285" r:id="rId7"/>
    <p:sldId id="286" r:id="rId8"/>
    <p:sldId id="287" r:id="rId9"/>
    <p:sldId id="288" r:id="rId10"/>
    <p:sldId id="303" r:id="rId11"/>
    <p:sldId id="289" r:id="rId12"/>
    <p:sldId id="294" r:id="rId13"/>
    <p:sldId id="295" r:id="rId14"/>
    <p:sldId id="296" r:id="rId15"/>
    <p:sldId id="302" r:id="rId16"/>
    <p:sldId id="297" r:id="rId17"/>
    <p:sldId id="298" r:id="rId18"/>
    <p:sldId id="299" r:id="rId19"/>
    <p:sldId id="300" r:id="rId20"/>
    <p:sldId id="301" r:id="rId21"/>
    <p:sldId id="307" r:id="rId22"/>
    <p:sldId id="290" r:id="rId23"/>
    <p:sldId id="291" r:id="rId24"/>
    <p:sldId id="292" r:id="rId25"/>
    <p:sldId id="308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Gregory Gabadadze" initials="G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commentAuthors" Target="commentAuthor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6A725-43E8-9343-AACB-C6E67C82000D}" type="datetimeFigureOut">
              <a:rPr lang="en-US" smtClean="0"/>
              <a:pPr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232FD-3B57-6347-A865-AC3417ED4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5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3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990600"/>
            <a:ext cx="712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Massive General Relativity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2362200"/>
            <a:ext cx="2647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Gregory </a:t>
            </a:r>
            <a:r>
              <a:rPr lang="en-US" sz="2400" dirty="0" err="1" smtClean="0"/>
              <a:t>Gabadadze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5029200"/>
            <a:ext cx="298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(C. de </a:t>
            </a:r>
            <a:r>
              <a:rPr lang="en-US" dirty="0" err="1" smtClean="0"/>
              <a:t>Rham</a:t>
            </a:r>
            <a:r>
              <a:rPr lang="en-US" dirty="0" smtClean="0"/>
              <a:t>, GG,    2010)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5398532"/>
            <a:ext cx="570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(C. de </a:t>
            </a:r>
            <a:r>
              <a:rPr lang="en-US" dirty="0" err="1" smtClean="0"/>
              <a:t>Rham</a:t>
            </a:r>
            <a:r>
              <a:rPr lang="en-US" dirty="0" smtClean="0"/>
              <a:t>, GG, L. Heisenberg, D. </a:t>
            </a:r>
            <a:r>
              <a:rPr lang="en-US" dirty="0" err="1" smtClean="0"/>
              <a:t>Pirtskhalava</a:t>
            </a:r>
            <a:r>
              <a:rPr lang="en-US" dirty="0" smtClean="0"/>
              <a:t>, 2010)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5767864"/>
            <a:ext cx="353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(C. de </a:t>
            </a:r>
            <a:r>
              <a:rPr lang="en-US" dirty="0" err="1" smtClean="0"/>
              <a:t>Rham</a:t>
            </a:r>
            <a:r>
              <a:rPr lang="en-US" dirty="0" smtClean="0"/>
              <a:t>, GG,  A.J. </a:t>
            </a:r>
            <a:r>
              <a:rPr lang="en-US" dirty="0" err="1" smtClean="0"/>
              <a:t>Tolley</a:t>
            </a:r>
            <a:r>
              <a:rPr lang="en-US" dirty="0" smtClean="0"/>
              <a:t> 2010)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2823866"/>
            <a:ext cx="959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NYU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6137196"/>
            <a:ext cx="2267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(works in progress)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1079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" y="3581400"/>
            <a:ext cx="8280400" cy="2400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457200"/>
            <a:ext cx="7136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Invariant </a:t>
            </a:r>
            <a:r>
              <a:rPr lang="en-US" sz="2800" dirty="0" err="1" smtClean="0">
                <a:solidFill>
                  <a:srgbClr val="660066"/>
                </a:solidFill>
              </a:rPr>
              <a:t>Lagrangian</a:t>
            </a:r>
            <a:r>
              <a:rPr lang="en-US" sz="2800" dirty="0" smtClean="0">
                <a:solidFill>
                  <a:srgbClr val="660066"/>
                </a:solidFill>
              </a:rPr>
              <a:t> in terms of tensors </a:t>
            </a:r>
            <a:r>
              <a:rPr lang="en-US" sz="2800" dirty="0" err="1" smtClean="0">
                <a:solidFill>
                  <a:srgbClr val="660066"/>
                </a:solidFill>
              </a:rPr>
              <a:t>g</a:t>
            </a:r>
            <a:r>
              <a:rPr lang="en-US" sz="2800" dirty="0" smtClean="0">
                <a:solidFill>
                  <a:srgbClr val="660066"/>
                </a:solidFill>
              </a:rPr>
              <a:t> and H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819400"/>
            <a:ext cx="1235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where 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0" y="1295400"/>
            <a:ext cx="7137400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00" y="3276600"/>
            <a:ext cx="6807200" cy="533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105400"/>
            <a:ext cx="6203950" cy="114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81000"/>
            <a:ext cx="386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90"/>
                </a:solidFill>
              </a:rPr>
              <a:t>Stuckelberg</a:t>
            </a:r>
            <a:r>
              <a:rPr lang="en-US" sz="2800" dirty="0" smtClean="0">
                <a:solidFill>
                  <a:srgbClr val="000090"/>
                </a:solidFill>
              </a:rPr>
              <a:t> fluctuations :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0400" y="2438400"/>
            <a:ext cx="4122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  Decoupling  limit: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400" y="4114800"/>
            <a:ext cx="825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 Dropping the helicity-1 mode (for simplicity) and focusing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on the helicity-0 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86106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87700"/>
            <a:ext cx="7308850" cy="2590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362200"/>
            <a:ext cx="2628900" cy="596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83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      The exact </a:t>
            </a:r>
            <a:r>
              <a:rPr lang="en-US" sz="3200" dirty="0" err="1" smtClean="0">
                <a:solidFill>
                  <a:srgbClr val="660066"/>
                </a:solidFill>
              </a:rPr>
              <a:t>Lagrangian</a:t>
            </a:r>
            <a:r>
              <a:rPr lang="en-US" sz="3200" dirty="0" smtClean="0">
                <a:solidFill>
                  <a:srgbClr val="660066"/>
                </a:solidFill>
              </a:rPr>
              <a:t> in the decoupling limit: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785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Lagrangian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is exactly invariant under linear  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diffeomorphisms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, as well as under the shift and Galilean transformations of  the helicity-0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81469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Cosmology in the decoupling limit: scales &lt;&lt;1/H</a:t>
            </a:r>
            <a:endParaRPr lang="en-US" sz="3200" dirty="0">
              <a:solidFill>
                <a:srgbClr val="6600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86000"/>
            <a:ext cx="5791200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429124"/>
            <a:ext cx="6438900" cy="981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5867400"/>
            <a:ext cx="4114800" cy="68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1371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Modified Einstein equation: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657600"/>
            <a:ext cx="6633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Equation for the helicity-0 mode (schematic form)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867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    A solution:  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114800"/>
            <a:ext cx="4733710" cy="114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28600"/>
            <a:ext cx="1054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</a:t>
            </a:r>
            <a:r>
              <a:rPr lang="en-US" sz="2400" dirty="0" err="1" smtClean="0"/>
              <a:t>selfaccelerated</a:t>
            </a:r>
            <a:r>
              <a:rPr lang="en-US" sz="2400" dirty="0" smtClean="0"/>
              <a:t> solution: restoring powers of </a:t>
            </a:r>
            <a:r>
              <a:rPr lang="en-US" sz="2400" dirty="0" err="1" smtClean="0"/>
              <a:t>m</a:t>
            </a:r>
            <a:r>
              <a:rPr lang="en-US" sz="2400" dirty="0" smtClean="0"/>
              <a:t> at scales  &lt;&lt;1/H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073150"/>
            <a:ext cx="4914900" cy="901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5562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In this approximation identical to </a:t>
            </a:r>
            <a:r>
              <a:rPr lang="en-US" sz="2400" dirty="0" err="1" smtClean="0">
                <a:solidFill>
                  <a:srgbClr val="660066"/>
                </a:solidFill>
              </a:rPr>
              <a:t>LambdaCDM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0480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Introducing matter  one gets the </a:t>
            </a:r>
            <a:r>
              <a:rPr lang="en-US" sz="2400" dirty="0" err="1" smtClean="0"/>
              <a:t>Friedmann</a:t>
            </a:r>
            <a:r>
              <a:rPr lang="en-US" sz="2400" dirty="0" smtClean="0"/>
              <a:t> equation: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974850"/>
            <a:ext cx="575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                     where H is proportional to </a:t>
            </a:r>
            <a:r>
              <a:rPr lang="en-US" sz="2400" dirty="0" err="1" smtClean="0">
                <a:solidFill>
                  <a:srgbClr val="660066"/>
                </a:solidFill>
              </a:rPr>
              <a:t>m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Fluctuations above the </a:t>
            </a:r>
            <a:r>
              <a:rPr lang="en-US" sz="2800" dirty="0" err="1" smtClean="0">
                <a:solidFill>
                  <a:srgbClr val="000090"/>
                </a:solidFill>
              </a:rPr>
              <a:t>selfaccelerated</a:t>
            </a:r>
            <a:r>
              <a:rPr lang="en-US" sz="2800" dirty="0" smtClean="0">
                <a:solidFill>
                  <a:srgbClr val="000090"/>
                </a:solidFill>
              </a:rPr>
              <a:t> solution </a:t>
            </a:r>
            <a:r>
              <a:rPr lang="en-US" dirty="0" smtClean="0">
                <a:solidFill>
                  <a:srgbClr val="000090"/>
                </a:solidFill>
              </a:rPr>
              <a:t>: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762000"/>
            <a:ext cx="4648200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438400"/>
            <a:ext cx="8610600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676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Resulting </a:t>
            </a:r>
            <a:r>
              <a:rPr lang="en-US" sz="2800" dirty="0" err="1" smtClean="0">
                <a:solidFill>
                  <a:srgbClr val="000090"/>
                </a:solidFill>
              </a:rPr>
              <a:t>Lagrangian</a:t>
            </a:r>
            <a:r>
              <a:rPr lang="en-US" sz="2800" dirty="0" smtClean="0">
                <a:solidFill>
                  <a:srgbClr val="000090"/>
                </a:solidFill>
              </a:rPr>
              <a:t> for the fluctuations: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1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     No ghost for a broad range of the two parameters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105400"/>
            <a:ext cx="9036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Fluctuation for the helicity-0 decoupled from sources in the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linearized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approximation, hence predictions very close to those of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LambdaCDM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063734"/>
            <a:ext cx="9267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Expected to deviate from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LambdaCDM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by  nonlinear and  nearly the Hubble scale effects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31640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Degravitation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88" y="3314701"/>
            <a:ext cx="6478748" cy="8477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48" y="4162425"/>
            <a:ext cx="6629400" cy="1162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562600"/>
            <a:ext cx="4038600" cy="71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0" y="304800"/>
            <a:ext cx="387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(</a:t>
            </a:r>
            <a:r>
              <a:rPr lang="en-US" dirty="0" err="1" smtClean="0"/>
              <a:t>Dvali</a:t>
            </a:r>
            <a:r>
              <a:rPr lang="en-US" dirty="0" smtClean="0"/>
              <a:t>, GG, </a:t>
            </a:r>
            <a:r>
              <a:rPr lang="en-US" dirty="0" err="1" smtClean="0"/>
              <a:t>Shifman</a:t>
            </a:r>
            <a:r>
              <a:rPr lang="en-US" dirty="0" smtClean="0"/>
              <a:t> 2002)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674132"/>
            <a:ext cx="468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(</a:t>
            </a:r>
            <a:r>
              <a:rPr lang="en-US" dirty="0" err="1" smtClean="0"/>
              <a:t>Arkani-Hamed</a:t>
            </a:r>
            <a:r>
              <a:rPr lang="en-US" dirty="0" smtClean="0"/>
              <a:t>, </a:t>
            </a:r>
            <a:r>
              <a:rPr lang="en-US" dirty="0" err="1" smtClean="0"/>
              <a:t>Dimopoulos</a:t>
            </a:r>
            <a:r>
              <a:rPr lang="en-US" dirty="0" smtClean="0"/>
              <a:t>, </a:t>
            </a:r>
            <a:r>
              <a:rPr lang="en-US" dirty="0" err="1" smtClean="0"/>
              <a:t>Dvali</a:t>
            </a:r>
            <a:r>
              <a:rPr lang="en-US" dirty="0" smtClean="0"/>
              <a:t>, GG, 2002)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1588532"/>
            <a:ext cx="36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Dvali</a:t>
            </a:r>
            <a:r>
              <a:rPr lang="en-US" dirty="0" smtClean="0"/>
              <a:t>, Hofmann, </a:t>
            </a:r>
            <a:r>
              <a:rPr lang="en-US" dirty="0" err="1" smtClean="0"/>
              <a:t>Khoury</a:t>
            </a:r>
            <a:r>
              <a:rPr lang="en-US" dirty="0" smtClean="0"/>
              <a:t>, 2007)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21336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(C. de </a:t>
            </a:r>
            <a:r>
              <a:rPr lang="en-US" dirty="0" err="1" smtClean="0"/>
              <a:t>Rham</a:t>
            </a:r>
            <a:r>
              <a:rPr lang="en-US" dirty="0" smtClean="0"/>
              <a:t>, GG, L. Heisenberg, D. </a:t>
            </a:r>
            <a:r>
              <a:rPr lang="en-US" dirty="0" err="1" smtClean="0"/>
              <a:t>Pirtskhalava</a:t>
            </a:r>
            <a:r>
              <a:rPr lang="en-US" dirty="0" smtClean="0"/>
              <a:t>, 2010)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562600"/>
            <a:ext cx="4290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flat solution for an </a:t>
            </a:r>
          </a:p>
          <a:p>
            <a:r>
              <a:rPr lang="en-US" sz="2400" dirty="0" smtClean="0"/>
              <a:t>arbitrary vacuum energy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8991600" cy="106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However, there is the  fifth force problem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57500"/>
            <a:ext cx="8119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 this solution the </a:t>
            </a:r>
            <a:r>
              <a:rPr lang="en-US" sz="2400" dirty="0" err="1" smtClean="0"/>
              <a:t>Vainshtein</a:t>
            </a:r>
            <a:r>
              <a:rPr lang="en-US" sz="2400" dirty="0" smtClean="0"/>
              <a:t> scale is determined </a:t>
            </a:r>
          </a:p>
          <a:p>
            <a:r>
              <a:rPr lang="en-US" sz="2400" dirty="0" smtClean="0"/>
              <a:t>by the vacuum energy  itself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962400"/>
            <a:ext cx="7315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Fluctuations of the helicity-0 become strong at a certain high UV scale, and the </a:t>
            </a:r>
            <a:r>
              <a:rPr lang="en-US" sz="2400" dirty="0" err="1" smtClean="0"/>
              <a:t>Vainshtein</a:t>
            </a:r>
            <a:r>
              <a:rPr lang="en-US" sz="2400" dirty="0" smtClean="0"/>
              <a:t> screening is postponed to unacceptable short distance scales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486400"/>
            <a:ext cx="8686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Degravitation</a:t>
            </a:r>
            <a:r>
              <a:rPr lang="en-US" sz="2400" dirty="0" smtClean="0"/>
              <a:t> could have taken place in early universe when fifth force was not measured, however, not clear how to match this solution to ordinary cosmology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</a:t>
            </a:r>
            <a:r>
              <a:rPr lang="en-US" sz="2800" dirty="0" err="1" smtClean="0"/>
              <a:t>Resummation</a:t>
            </a:r>
            <a:r>
              <a:rPr lang="en-US" sz="2800" dirty="0" smtClean="0"/>
              <a:t>  of the infinite series of nonlinear terms: 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1371600"/>
            <a:ext cx="4800600" cy="1066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337050"/>
            <a:ext cx="3581400" cy="920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819400"/>
            <a:ext cx="62484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4600" y="5638800"/>
            <a:ext cx="40767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7263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A “simplest” example of the resumed </a:t>
            </a:r>
            <a:r>
              <a:rPr lang="en-US" sz="2800" dirty="0" err="1" smtClean="0">
                <a:solidFill>
                  <a:srgbClr val="000090"/>
                </a:solidFill>
              </a:rPr>
              <a:t>Lagrangian</a:t>
            </a:r>
            <a:endParaRPr lang="en-US" sz="2800" dirty="0">
              <a:solidFill>
                <a:srgbClr val="00009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5410200" cy="1511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4267200"/>
            <a:ext cx="5925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Here, K is an independent field; the constraint from the </a:t>
            </a:r>
          </a:p>
          <a:p>
            <a:r>
              <a:rPr lang="en-US" sz="2000" dirty="0" smtClean="0"/>
              <a:t>Lagrange multiplier has an exact solution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5267325"/>
            <a:ext cx="40767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3352800"/>
            <a:ext cx="6966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Mass = Hubble parameter  today;  technically natural; study cosmic self-acceleration due to graviton mass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5181600"/>
            <a:ext cx="6966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Screening of large scale sources such as vacuum energy:   the cosmological constant problem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685800"/>
            <a:ext cx="320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Motivation: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1676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Construct a classical ghost-free massive extension of </a:t>
            </a:r>
          </a:p>
          <a:p>
            <a:r>
              <a:rPr lang="en-US" sz="2400" dirty="0" smtClean="0"/>
              <a:t>General Relativity (fundamental question of classical FT)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                       </a:t>
            </a:r>
            <a:r>
              <a:rPr lang="en-US" sz="2800" dirty="0" err="1" smtClean="0">
                <a:solidFill>
                  <a:srgbClr val="000090"/>
                </a:solidFill>
              </a:rPr>
              <a:t>Resummed</a:t>
            </a:r>
            <a:r>
              <a:rPr lang="en-US" sz="2800" dirty="0" smtClean="0">
                <a:solidFill>
                  <a:srgbClr val="000090"/>
                </a:solidFill>
              </a:rPr>
              <a:t> Hamiltonian</a:t>
            </a:r>
            <a:endParaRPr lang="en-US" sz="2800" dirty="0">
              <a:solidFill>
                <a:srgbClr val="00009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43000"/>
            <a:ext cx="6629400" cy="1511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726597"/>
            <a:ext cx="5029200" cy="10740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5257800"/>
            <a:ext cx="6629400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2895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Very special coefficients, maintain the Hamiltonian constraint in the </a:t>
            </a:r>
            <a:r>
              <a:rPr lang="en-US" sz="2400" dirty="0" err="1" smtClean="0">
                <a:solidFill>
                  <a:srgbClr val="660066"/>
                </a:solidFill>
              </a:rPr>
              <a:t>quartic</a:t>
            </a:r>
            <a:r>
              <a:rPr lang="en-US" sz="2400" dirty="0" smtClean="0">
                <a:solidFill>
                  <a:srgbClr val="660066"/>
                </a:solidFill>
              </a:rPr>
              <a:t> order (easiest to see is to redefine the shift)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09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Works in progress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33400"/>
            <a:ext cx="8934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What is the exact cosmology of the </a:t>
            </a:r>
            <a:r>
              <a:rPr lang="en-US" sz="2800" dirty="0" err="1" smtClean="0"/>
              <a:t>resummed</a:t>
            </a:r>
            <a:r>
              <a:rPr lang="en-US" sz="2800" dirty="0" smtClean="0"/>
              <a:t> theory?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038600"/>
            <a:ext cx="7485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G. D’Amico,  C. de </a:t>
            </a:r>
            <a:r>
              <a:rPr lang="en-US" sz="2000" dirty="0" err="1" smtClean="0"/>
              <a:t>Rham</a:t>
            </a:r>
            <a:r>
              <a:rPr lang="en-US" sz="2000" dirty="0" smtClean="0"/>
              <a:t>, S. </a:t>
            </a:r>
            <a:r>
              <a:rPr lang="en-US" sz="2000" dirty="0" err="1" smtClean="0"/>
              <a:t>Dubovsky</a:t>
            </a:r>
            <a:r>
              <a:rPr lang="en-US" sz="2000" dirty="0" smtClean="0"/>
              <a:t>, GG, D. </a:t>
            </a:r>
            <a:r>
              <a:rPr lang="en-US" sz="2000" dirty="0" err="1" smtClean="0"/>
              <a:t>Pirtskhalava</a:t>
            </a:r>
            <a:r>
              <a:rPr lang="en-US" sz="2000" dirty="0" smtClean="0"/>
              <a:t>, A.J. </a:t>
            </a:r>
            <a:r>
              <a:rPr lang="en-US" sz="2000" dirty="0" err="1" smtClean="0"/>
              <a:t>Tolley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53340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(what follows is some preliminary discussions)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9794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There is no exactly </a:t>
            </a:r>
            <a:r>
              <a:rPr lang="en-US" sz="2400" dirty="0" err="1" smtClean="0">
                <a:solidFill>
                  <a:srgbClr val="000090"/>
                </a:solidFill>
              </a:rPr>
              <a:t>homegeneous</a:t>
            </a:r>
            <a:r>
              <a:rPr lang="en-US" sz="2400" dirty="0" smtClean="0">
                <a:solidFill>
                  <a:srgbClr val="000090"/>
                </a:solidFill>
              </a:rPr>
              <a:t>  and isotropic cosmology: 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                       1.   </a:t>
            </a:r>
            <a:r>
              <a:rPr lang="en-US" sz="2400" dirty="0" err="1" smtClean="0">
                <a:solidFill>
                  <a:srgbClr val="660066"/>
                </a:solidFill>
              </a:rPr>
              <a:t>Linearized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Fierz</a:t>
            </a:r>
            <a:r>
              <a:rPr lang="en-US" sz="2400" dirty="0" smtClean="0">
                <a:solidFill>
                  <a:srgbClr val="660066"/>
                </a:solidFill>
              </a:rPr>
              <a:t>-Pauli theory </a:t>
            </a:r>
            <a:endParaRPr lang="en-US" sz="2400" dirty="0">
              <a:solidFill>
                <a:srgbClr val="6600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918" y="2209800"/>
            <a:ext cx="2716082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918" y="5105400"/>
            <a:ext cx="3073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733800"/>
            <a:ext cx="7332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This term in the action (in the unitary gauge) leads to the following consequence of the Bianchi identities: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415" y="457200"/>
            <a:ext cx="1887185" cy="6463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" y="457200"/>
            <a:ext cx="6477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Assuming homogeneity (in the unitary gauge) implies:</a:t>
            </a:r>
            <a:endParaRPr lang="en-US" sz="2400" dirty="0">
              <a:solidFill>
                <a:srgbClr val="00009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50" y="1866900"/>
            <a:ext cx="7835900" cy="104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429000"/>
            <a:ext cx="6045200" cy="1003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46482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Hence no homogeneous and isotropic solutions except </a:t>
            </a:r>
            <a:r>
              <a:rPr lang="en-US" sz="2400" dirty="0" err="1" smtClean="0">
                <a:solidFill>
                  <a:srgbClr val="660066"/>
                </a:solidFill>
              </a:rPr>
              <a:t>Minkowski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</a:p>
          <a:p>
            <a:endParaRPr lang="en-US" dirty="0" smtClean="0"/>
          </a:p>
          <a:p>
            <a:r>
              <a:rPr lang="en-US" sz="2400" dirty="0" smtClean="0"/>
              <a:t>There can exist homogeneous  but not isotropic; </a:t>
            </a:r>
          </a:p>
          <a:p>
            <a:r>
              <a:rPr lang="en-US" sz="2400" dirty="0" smtClean="0"/>
              <a:t>or isotropic but not homogeneous (or both non’s).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50" y="1524000"/>
            <a:ext cx="560705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667000"/>
            <a:ext cx="6838950" cy="133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4648200"/>
            <a:ext cx="5619750" cy="609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000500"/>
            <a:ext cx="11454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Variations of the above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Lagrangian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w.r.t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. N and a  necessarily lead to: 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28600"/>
            <a:ext cx="97949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There is no exactly </a:t>
            </a:r>
            <a:r>
              <a:rPr lang="en-US" sz="2800" dirty="0" err="1" smtClean="0">
                <a:solidFill>
                  <a:srgbClr val="000090"/>
                </a:solidFill>
              </a:rPr>
              <a:t>homegeneous</a:t>
            </a:r>
            <a:r>
              <a:rPr lang="en-US" sz="2800" dirty="0" smtClean="0">
                <a:solidFill>
                  <a:srgbClr val="000090"/>
                </a:solidFill>
              </a:rPr>
              <a:t>  and isotropic cosmology: 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                2.   Full  theory (the </a:t>
            </a:r>
            <a:r>
              <a:rPr lang="en-US" sz="2400" dirty="0" err="1" smtClean="0">
                <a:solidFill>
                  <a:srgbClr val="660066"/>
                </a:solidFill>
              </a:rPr>
              <a:t>resummed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Lagrangian</a:t>
            </a:r>
            <a:r>
              <a:rPr lang="en-US" sz="2400" dirty="0" smtClean="0">
                <a:solidFill>
                  <a:srgbClr val="660066"/>
                </a:solidFill>
              </a:rPr>
              <a:t>) 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49" y="5562600"/>
            <a:ext cx="97770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Fundamental reason:  absence of BD ghost imposes  a constraint which </a:t>
            </a:r>
          </a:p>
          <a:p>
            <a:r>
              <a:rPr lang="en-US" sz="2000" dirty="0" smtClean="0"/>
              <a:t>is not  compatible  with exactly  FRW metric. However, evolution can be </a:t>
            </a:r>
          </a:p>
          <a:p>
            <a:r>
              <a:rPr lang="en-US" sz="2000" dirty="0" smtClean="0"/>
              <a:t>approximately FRW before reaching large  scales.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500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So far we’ve discussed hard mass.  Dynamically generated  mass:</a:t>
            </a:r>
            <a:endParaRPr lang="en-US" sz="2400" dirty="0">
              <a:solidFill>
                <a:srgbClr val="00009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371600"/>
            <a:ext cx="5791200" cy="203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3657600"/>
            <a:ext cx="8500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VEV of sigma determines the mass (V could even be zero)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419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There exist a choice of </a:t>
            </a:r>
            <a:r>
              <a:rPr lang="en-US" sz="2400" dirty="0" err="1" smtClean="0">
                <a:solidFill>
                  <a:srgbClr val="660066"/>
                </a:solidFill>
              </a:rPr>
              <a:t>f</a:t>
            </a:r>
            <a:r>
              <a:rPr lang="en-US" sz="2400" dirty="0" smtClean="0">
                <a:solidFill>
                  <a:srgbClr val="660066"/>
                </a:solidFill>
              </a:rPr>
              <a:t> and V for which the sigma fluctuations are also </a:t>
            </a:r>
            <a:r>
              <a:rPr lang="en-US" sz="2400" dirty="0" err="1" smtClean="0">
                <a:solidFill>
                  <a:srgbClr val="660066"/>
                </a:solidFill>
              </a:rPr>
              <a:t>Galileons</a:t>
            </a:r>
            <a:r>
              <a:rPr lang="en-US" sz="2400" dirty="0" smtClean="0">
                <a:solidFill>
                  <a:srgbClr val="660066"/>
                </a:solidFill>
              </a:rPr>
              <a:t> (resulting in two </a:t>
            </a:r>
            <a:r>
              <a:rPr lang="en-US" sz="2400" dirty="0" err="1" smtClean="0">
                <a:solidFill>
                  <a:srgbClr val="660066"/>
                </a:solidFill>
              </a:rPr>
              <a:t>Galileons</a:t>
            </a:r>
            <a:r>
              <a:rPr lang="en-US" sz="2400" dirty="0" smtClean="0">
                <a:solidFill>
                  <a:srgbClr val="660066"/>
                </a:solidFill>
              </a:rPr>
              <a:t> coupled to a tensor field)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486400"/>
            <a:ext cx="85007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 FRW solutions possible, the constraint determines sigma, however, the evolution never transitions to that of the hard mass theory,  the dynamical mass theories are very different.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762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660066"/>
                </a:solidFill>
              </a:rPr>
              <a:t>Conclusions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8068628" cy="581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000090"/>
                </a:solidFill>
              </a:rPr>
              <a:t>Strong theoretical evidence that Massive General Relativity  exists  as a consistent ghost-free classical theory (decoupling limit </a:t>
            </a:r>
            <a:r>
              <a:rPr lang="en-US" sz="2400" dirty="0" err="1" smtClean="0">
                <a:solidFill>
                  <a:srgbClr val="000090"/>
                </a:solidFill>
              </a:rPr>
              <a:t>Lagrangian</a:t>
            </a:r>
            <a:r>
              <a:rPr lang="en-US" sz="2400" dirty="0" smtClean="0">
                <a:solidFill>
                  <a:srgbClr val="000090"/>
                </a:solidFill>
              </a:rPr>
              <a:t>; Hamiltonian constraint in </a:t>
            </a:r>
            <a:r>
              <a:rPr lang="en-US" sz="2400" dirty="0" err="1" smtClean="0">
                <a:solidFill>
                  <a:srgbClr val="000090"/>
                </a:solidFill>
              </a:rPr>
              <a:t>quartic</a:t>
            </a:r>
            <a:r>
              <a:rPr lang="en-US" sz="2400" dirty="0" smtClean="0">
                <a:solidFill>
                  <a:srgbClr val="000090"/>
                </a:solidFill>
              </a:rPr>
              <a:t> order). 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It has ghost-free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selfaccelerated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solution in the decoupling limit; also has a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degravitating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solution.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3366FF"/>
                </a:solidFill>
              </a:rPr>
              <a:t>Interesting novel cosmology (inhomogeneous and/or anisotropic) at very large scales.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Important  for our work (and for this talk) milestones: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 linear theory of massive spin-2 with 5 </a:t>
            </a:r>
            <a:r>
              <a:rPr lang="en-US" sz="2000" dirty="0" err="1" smtClean="0"/>
              <a:t>dof</a:t>
            </a:r>
            <a:r>
              <a:rPr lang="en-US" sz="2000" dirty="0" smtClean="0"/>
              <a:t>    (</a:t>
            </a:r>
            <a:r>
              <a:rPr lang="en-US" sz="2000" dirty="0" err="1" smtClean="0"/>
              <a:t>Fierz</a:t>
            </a:r>
            <a:r>
              <a:rPr lang="en-US" sz="2000" dirty="0" smtClean="0"/>
              <a:t> and Pauli, 1939)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continuous limit of FP  to </a:t>
            </a:r>
            <a:r>
              <a:rPr lang="en-US" sz="2000" dirty="0" err="1" smtClean="0"/>
              <a:t>massless</a:t>
            </a:r>
            <a:r>
              <a:rPr lang="en-US" sz="2000" dirty="0" smtClean="0"/>
              <a:t> theory  (van Dam, </a:t>
            </a:r>
            <a:r>
              <a:rPr lang="en-US" sz="2000" dirty="0" err="1" smtClean="0"/>
              <a:t>Veltman</a:t>
            </a:r>
            <a:r>
              <a:rPr lang="en-US" sz="2000" dirty="0" smtClean="0"/>
              <a:t>;  </a:t>
            </a:r>
            <a:r>
              <a:rPr lang="en-US" sz="2000" dirty="0" err="1" smtClean="0"/>
              <a:t>Zakharov</a:t>
            </a:r>
            <a:r>
              <a:rPr lang="en-US" sz="2000" dirty="0" smtClean="0"/>
              <a:t>, 1970)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5146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Continuity can be restored   due to nonlinearities  (</a:t>
            </a:r>
            <a:r>
              <a:rPr lang="en-US" sz="2000" dirty="0" err="1" smtClean="0"/>
              <a:t>Vainshtein</a:t>
            </a:r>
            <a:r>
              <a:rPr lang="en-US" sz="2000" dirty="0" smtClean="0"/>
              <a:t>, 1972)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1" y="32766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nonlinearities  introduce the sixth </a:t>
            </a:r>
            <a:r>
              <a:rPr lang="en-US" sz="2000" dirty="0" err="1" smtClean="0"/>
              <a:t>dof</a:t>
            </a:r>
            <a:r>
              <a:rPr lang="en-US" sz="2000" dirty="0" smtClean="0"/>
              <a:t> (ghost)  (</a:t>
            </a:r>
            <a:r>
              <a:rPr lang="en-US" sz="2000" dirty="0" err="1" smtClean="0"/>
              <a:t>Boulware</a:t>
            </a:r>
            <a:r>
              <a:rPr lang="en-US" sz="2000" dirty="0" smtClean="0"/>
              <a:t>, </a:t>
            </a:r>
            <a:r>
              <a:rPr lang="en-US" sz="2000" dirty="0" err="1" smtClean="0"/>
              <a:t>Deser</a:t>
            </a:r>
            <a:r>
              <a:rPr lang="en-US" sz="2000" dirty="0" smtClean="0"/>
              <a:t>, 1972)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8006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sixth mode (BD ghost) can be  conveniently identified in the decoupling limit of a covariant 4D theory  (</a:t>
            </a:r>
            <a:r>
              <a:rPr lang="en-US" sz="2000" dirty="0" err="1" smtClean="0"/>
              <a:t>Arkani-Hamed</a:t>
            </a:r>
            <a:r>
              <a:rPr lang="en-US" sz="2000" dirty="0" smtClean="0"/>
              <a:t>, </a:t>
            </a:r>
            <a:r>
              <a:rPr lang="en-US" sz="2000" dirty="0" err="1" smtClean="0"/>
              <a:t>Georgi</a:t>
            </a:r>
            <a:r>
              <a:rPr lang="en-US" sz="2000" dirty="0" smtClean="0"/>
              <a:t>, M. Schwartz, 2002)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2" y="3886200"/>
            <a:ext cx="8762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Theories from extra dimensions (DGP 2000  and its extensions) and their </a:t>
            </a:r>
          </a:p>
          <a:p>
            <a:r>
              <a:rPr lang="en-US" sz="2000" dirty="0" smtClean="0"/>
              <a:t>connection with massive gravity (</a:t>
            </a:r>
            <a:r>
              <a:rPr lang="en-US" sz="2000" dirty="0" err="1" smtClean="0"/>
              <a:t>Deffayet</a:t>
            </a:r>
            <a:r>
              <a:rPr lang="en-US" sz="2000" dirty="0" smtClean="0"/>
              <a:t>, </a:t>
            </a:r>
            <a:r>
              <a:rPr lang="en-US" sz="2000" dirty="0" err="1" smtClean="0"/>
              <a:t>Dvali</a:t>
            </a:r>
            <a:r>
              <a:rPr lang="en-US" sz="2000" dirty="0" smtClean="0"/>
              <a:t>, GG, </a:t>
            </a:r>
            <a:r>
              <a:rPr lang="en-US" sz="2000" dirty="0" err="1" smtClean="0"/>
              <a:t>Vainshtein</a:t>
            </a:r>
            <a:r>
              <a:rPr lang="en-US" sz="2000" dirty="0" smtClean="0"/>
              <a:t>, 2001)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2" y="5867400"/>
            <a:ext cx="8762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sixth mode in the decoupling limit of DGP, the cubic </a:t>
            </a:r>
            <a:r>
              <a:rPr lang="en-US" sz="2000" dirty="0" err="1" smtClean="0"/>
              <a:t>Galileon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Luty</a:t>
            </a:r>
            <a:r>
              <a:rPr lang="en-US" sz="2000" dirty="0" smtClean="0"/>
              <a:t>, </a:t>
            </a:r>
            <a:r>
              <a:rPr lang="en-US" sz="2000" dirty="0" err="1" smtClean="0"/>
              <a:t>Porrati</a:t>
            </a:r>
            <a:r>
              <a:rPr lang="en-US" sz="2000" dirty="0" smtClean="0"/>
              <a:t>, </a:t>
            </a:r>
            <a:r>
              <a:rPr lang="en-US" sz="2000" dirty="0" err="1" smtClean="0"/>
              <a:t>Rattazzi</a:t>
            </a:r>
            <a:r>
              <a:rPr lang="en-US" sz="2000" dirty="0" smtClean="0"/>
              <a:t>, 2003),  and its generalizations 2008 -&gt;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77950"/>
            <a:ext cx="6489700" cy="1663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3429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guiding principle for the coefficients of the nonlinear  terms?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28600"/>
            <a:ext cx="6912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Massive gravity beyond </a:t>
            </a:r>
            <a:r>
              <a:rPr lang="en-US" sz="2800" dirty="0" err="1" smtClean="0">
                <a:solidFill>
                  <a:srgbClr val="660066"/>
                </a:solidFill>
              </a:rPr>
              <a:t>Fierz</a:t>
            </a:r>
            <a:r>
              <a:rPr lang="en-US" sz="2800" dirty="0" smtClean="0">
                <a:solidFill>
                  <a:srgbClr val="660066"/>
                </a:solidFill>
              </a:rPr>
              <a:t>-Pauli (FP) action: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495800"/>
            <a:ext cx="8315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 these infinite number of terms an expansion of something?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715000"/>
            <a:ext cx="4987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Anything interesting for cosmology?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77950"/>
            <a:ext cx="6489700" cy="1663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3429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guiding principle for the coefficients of the nonlinear  terms?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28600"/>
            <a:ext cx="6912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Massive gravity beyond </a:t>
            </a:r>
            <a:r>
              <a:rPr lang="en-US" sz="2800" dirty="0" err="1" smtClean="0">
                <a:solidFill>
                  <a:srgbClr val="660066"/>
                </a:solidFill>
              </a:rPr>
              <a:t>Fierz</a:t>
            </a:r>
            <a:r>
              <a:rPr lang="en-US" sz="2800" dirty="0" smtClean="0">
                <a:solidFill>
                  <a:srgbClr val="660066"/>
                </a:solidFill>
              </a:rPr>
              <a:t>-Pauli (FP) action: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495800"/>
            <a:ext cx="8315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 these infinite number of terms an expansion of something?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715000"/>
            <a:ext cx="4987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Anything interesting for cosmology?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890664"/>
            <a:ext cx="8315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 YES:  absence of ghost in the decoupling limit    (C. de </a:t>
            </a:r>
            <a:r>
              <a:rPr lang="en-US" sz="2000" dirty="0" err="1" smtClean="0">
                <a:solidFill>
                  <a:srgbClr val="0000FF"/>
                </a:solidFill>
              </a:rPr>
              <a:t>Rham</a:t>
            </a:r>
            <a:r>
              <a:rPr lang="en-US" sz="2000" dirty="0" smtClean="0">
                <a:solidFill>
                  <a:srgbClr val="0000FF"/>
                </a:solidFill>
              </a:rPr>
              <a:t>,  GG)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957465"/>
            <a:ext cx="917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YES:  </a:t>
            </a:r>
            <a:r>
              <a:rPr lang="en-US" sz="2000" dirty="0" err="1" smtClean="0">
                <a:solidFill>
                  <a:srgbClr val="0000FF"/>
                </a:solidFill>
              </a:rPr>
              <a:t>resummation</a:t>
            </a:r>
            <a:r>
              <a:rPr lang="en-US" sz="2000" dirty="0" smtClean="0">
                <a:solidFill>
                  <a:srgbClr val="0000FF"/>
                </a:solidFill>
              </a:rPr>
              <a:t> once the above condition satisfied  (C. de </a:t>
            </a:r>
            <a:r>
              <a:rPr lang="en-US" sz="2000" dirty="0" err="1" smtClean="0">
                <a:solidFill>
                  <a:srgbClr val="0000FF"/>
                </a:solidFill>
              </a:rPr>
              <a:t>Rham</a:t>
            </a:r>
            <a:r>
              <a:rPr lang="en-US" sz="2000" dirty="0" smtClean="0">
                <a:solidFill>
                  <a:srgbClr val="0000FF"/>
                </a:solidFill>
              </a:rPr>
              <a:t>, GG, A.J. </a:t>
            </a:r>
            <a:r>
              <a:rPr lang="en-US" sz="2000" dirty="0" err="1" smtClean="0">
                <a:solidFill>
                  <a:srgbClr val="0000FF"/>
                </a:solidFill>
              </a:rPr>
              <a:t>Tolley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176665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 We think so (C. de </a:t>
            </a:r>
            <a:r>
              <a:rPr lang="en-US" sz="2000" dirty="0" err="1" smtClean="0">
                <a:solidFill>
                  <a:srgbClr val="0000FF"/>
                </a:solidFill>
              </a:rPr>
              <a:t>Rham</a:t>
            </a:r>
            <a:r>
              <a:rPr lang="en-US" sz="2000" dirty="0" smtClean="0">
                <a:solidFill>
                  <a:srgbClr val="0000FF"/>
                </a:solidFill>
              </a:rPr>
              <a:t>, GG, L. Heisenberg, D. </a:t>
            </a:r>
            <a:r>
              <a:rPr lang="en-US" sz="2000" dirty="0" err="1" smtClean="0">
                <a:solidFill>
                  <a:srgbClr val="0000FF"/>
                </a:solidFill>
              </a:rPr>
              <a:t>Pirtskhalava</a:t>
            </a:r>
            <a:r>
              <a:rPr lang="en-US" sz="2000" dirty="0" smtClean="0">
                <a:solidFill>
                  <a:srgbClr val="0000FF"/>
                </a:solidFill>
              </a:rPr>
              <a:t>), also works in progress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447800"/>
            <a:ext cx="4368800" cy="1219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876" y="5334000"/>
            <a:ext cx="3514724" cy="99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381000"/>
            <a:ext cx="71883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A toy model: massive  </a:t>
            </a:r>
            <a:r>
              <a:rPr lang="en-US" sz="3200" dirty="0" err="1" smtClean="0">
                <a:solidFill>
                  <a:srgbClr val="660066"/>
                </a:solidFill>
              </a:rPr>
              <a:t>Abelian</a:t>
            </a:r>
            <a:r>
              <a:rPr lang="en-US" sz="3200" dirty="0" smtClean="0">
                <a:solidFill>
                  <a:srgbClr val="660066"/>
                </a:solidFill>
              </a:rPr>
              <a:t> gauge field 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667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symmetry. Very naively, 4 </a:t>
            </a:r>
            <a:r>
              <a:rPr lang="en-US" sz="2400" dirty="0" err="1" smtClean="0"/>
              <a:t>dof</a:t>
            </a:r>
            <a:r>
              <a:rPr lang="en-US" sz="2400" dirty="0" smtClean="0"/>
              <a:t>  from 4 components of B; however,  no time derivative of B_0,  hence, only   3 </a:t>
            </a:r>
            <a:r>
              <a:rPr lang="en-US" sz="2400" dirty="0" err="1" smtClean="0"/>
              <a:t>dof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0" y="3886200"/>
            <a:ext cx="8197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3 </a:t>
            </a:r>
            <a:r>
              <a:rPr lang="en-US" sz="2400" dirty="0" err="1" smtClean="0"/>
              <a:t>dof</a:t>
            </a:r>
            <a:r>
              <a:rPr lang="en-US" sz="2400" dirty="0" smtClean="0"/>
              <a:t> can be identified in either the </a:t>
            </a:r>
            <a:r>
              <a:rPr lang="en-US" sz="2400" dirty="0" err="1" smtClean="0"/>
              <a:t>Lagrangian</a:t>
            </a:r>
            <a:r>
              <a:rPr lang="en-US" sz="2400" dirty="0" smtClean="0"/>
              <a:t> or Hamiltonian formalisms; we use the </a:t>
            </a:r>
            <a:r>
              <a:rPr lang="en-US" sz="2400" dirty="0" err="1" smtClean="0"/>
              <a:t>Stuckelberg</a:t>
            </a:r>
            <a:r>
              <a:rPr lang="en-US" sz="2400" dirty="0" smtClean="0"/>
              <a:t> trick: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19400"/>
            <a:ext cx="5371664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7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Lagrangian</a:t>
            </a:r>
            <a:r>
              <a:rPr lang="en-US" sz="2400" dirty="0" smtClean="0"/>
              <a:t> is invariant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simultaneous transformations  of A  and pi.  Gauge fixing A leaves 2 </a:t>
            </a:r>
            <a:r>
              <a:rPr lang="en-US" sz="2400" dirty="0" err="1" smtClean="0"/>
              <a:t>dof</a:t>
            </a:r>
            <a:r>
              <a:rPr lang="en-US" sz="2400" dirty="0" smtClean="0"/>
              <a:t> in it,  pi ads as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helicity-0, </a:t>
            </a:r>
            <a:r>
              <a:rPr lang="en-US" sz="2400" dirty="0" err="1" smtClean="0"/>
              <a:t>dof</a:t>
            </a:r>
            <a:r>
              <a:rPr lang="en-US" sz="2400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3264" y="2057400"/>
            <a:ext cx="814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decoupling limit this is more manifest: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264" y="5791200"/>
            <a:ext cx="7302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two helicity-1 states are decoupled from helicity-0  </a:t>
            </a:r>
          </a:p>
          <a:p>
            <a:r>
              <a:rPr lang="en-US" sz="2400" dirty="0" smtClean="0"/>
              <a:t>(the latter decouples from conserved sources)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343400"/>
            <a:ext cx="4076700" cy="115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200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special choice of the nonlinear terms well-defined Cauchy problem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/>
              <a:t>no BD ghost on local backgrounds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7772400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0"/>
            <a:ext cx="5282875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500" y="4724400"/>
            <a:ext cx="2933700" cy="106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0"/>
            <a:ext cx="883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   Illustrative terms for helicity-0  of massive GR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762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generic  choice of the nonlinear terms: ill-defined Cauchy problem due to the cubic term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 </a:t>
            </a:r>
            <a:r>
              <a:rPr lang="en-US" sz="2400" dirty="0" smtClean="0"/>
              <a:t>BD ghost on local backgrounds                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705100"/>
            <a:ext cx="4572000" cy="990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5029200"/>
            <a:ext cx="4724400" cy="83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6096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15968"/>
                </a:solidFill>
              </a:rPr>
              <a:t>Covariant formulation of massive gravity      </a:t>
            </a:r>
            <a:endParaRPr lang="en-US" sz="2800" dirty="0">
              <a:solidFill>
                <a:srgbClr val="21596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05000"/>
            <a:ext cx="519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 Introduce four scalar fields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962400"/>
            <a:ext cx="308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In the Unitary Gauge: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1334</Words>
  <Application>Microsoft Macintosh PowerPoint</Application>
  <PresentationFormat>On-screen Show (4:3)</PresentationFormat>
  <Paragraphs>118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Gregory Gabadadze</dc:creator>
  <cp:lastModifiedBy>Gregory Gabadadze</cp:lastModifiedBy>
  <cp:revision>58</cp:revision>
  <dcterms:created xsi:type="dcterms:W3CDTF">2011-03-15T08:08:30Z</dcterms:created>
  <dcterms:modified xsi:type="dcterms:W3CDTF">2011-03-15T08:13:31Z</dcterms:modified>
</cp:coreProperties>
</file>