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36"/>
  </p:notesMasterIdLst>
  <p:handoutMasterIdLst>
    <p:handoutMasterId r:id="rId37"/>
  </p:handoutMasterIdLst>
  <p:sldIdLst>
    <p:sldId id="278" r:id="rId2"/>
    <p:sldId id="415" r:id="rId3"/>
    <p:sldId id="486" r:id="rId4"/>
    <p:sldId id="496" r:id="rId5"/>
    <p:sldId id="467" r:id="rId6"/>
    <p:sldId id="483" r:id="rId7"/>
    <p:sldId id="497" r:id="rId8"/>
    <p:sldId id="499" r:id="rId9"/>
    <p:sldId id="459" r:id="rId10"/>
    <p:sldId id="460" r:id="rId11"/>
    <p:sldId id="458" r:id="rId12"/>
    <p:sldId id="484" r:id="rId13"/>
    <p:sldId id="485" r:id="rId14"/>
    <p:sldId id="498" r:id="rId15"/>
    <p:sldId id="490" r:id="rId16"/>
    <p:sldId id="470" r:id="rId17"/>
    <p:sldId id="472" r:id="rId18"/>
    <p:sldId id="479" r:id="rId19"/>
    <p:sldId id="348" r:id="rId20"/>
    <p:sldId id="368" r:id="rId21"/>
    <p:sldId id="487" r:id="rId22"/>
    <p:sldId id="488" r:id="rId23"/>
    <p:sldId id="476" r:id="rId24"/>
    <p:sldId id="491" r:id="rId25"/>
    <p:sldId id="492" r:id="rId26"/>
    <p:sldId id="495" r:id="rId27"/>
    <p:sldId id="493" r:id="rId28"/>
    <p:sldId id="494" r:id="rId29"/>
    <p:sldId id="454" r:id="rId30"/>
    <p:sldId id="411" r:id="rId31"/>
    <p:sldId id="427" r:id="rId32"/>
    <p:sldId id="406" r:id="rId33"/>
    <p:sldId id="482" r:id="rId34"/>
    <p:sldId id="45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2DF05"/>
    <a:srgbClr val="C5D7EA"/>
    <a:srgbClr val="3E7CBA"/>
    <a:srgbClr val="408000"/>
    <a:srgbClr val="FFFFFF"/>
    <a:srgbClr val="FF00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outlineView" showComments="0">
  <p:normalViewPr>
    <p:restoredLeft sz="34566" autoAdjust="0"/>
    <p:restoredTop sz="86456" autoAdjust="0"/>
  </p:normalViewPr>
  <p:slideViewPr>
    <p:cSldViewPr>
      <p:cViewPr varScale="1">
        <p:scale>
          <a:sx n="100" d="100"/>
          <a:sy n="100" d="100"/>
        </p:scale>
        <p:origin x="-104" y="-320"/>
      </p:cViewPr>
      <p:guideLst>
        <p:guide orient="horz" pos="369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FE466765-FADA-4C46-9E3E-08E242905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C5373044-856F-2940-A3A0-135D3D091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10D9D-4EB0-024D-983E-B6EBA80283E6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18B35-91D2-E245-9CBB-FAFA7610A91C}" type="slidenum">
              <a:rPr lang="en-US"/>
              <a:pPr/>
              <a:t>13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B8BF3-7B82-4641-AFBD-78F7AA1D1B00}" type="slidenum">
              <a:rPr lang="en-US"/>
              <a:pPr/>
              <a:t>15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47085-3B49-4C18-9597-3D47A7057C86}" type="slidenum">
              <a:rPr lang="en-US"/>
              <a:pPr/>
              <a:t>16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ACF85-7550-4D3F-8D6F-80CE26B0A402}" type="slidenum">
              <a:rPr lang="en-US"/>
              <a:pPr/>
              <a:t>17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73F1C-1EE1-423C-9B09-5713EFEEA8AD}" type="slidenum">
              <a:rPr lang="en-US"/>
              <a:pPr/>
              <a:t>18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19984-D6FE-3E4B-A079-214768EB725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32FBD-BEFA-3546-BC4C-E39DD9A0E065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7AEFF-7821-A243-9027-072B828D048B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66310-FA41-384D-9B9B-CB71BE4B784D}" type="slidenum">
              <a:rPr lang="en-US"/>
              <a:pPr/>
              <a:t>22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2CB93-1A79-4012-8A50-936AFB75BB49}" type="slidenum">
              <a:rPr lang="en-US"/>
              <a:pPr/>
              <a:t>23</a:t>
            </a:fld>
            <a:endParaRPr lang="en-US"/>
          </a:p>
        </p:txBody>
      </p:sp>
      <p:sp>
        <p:nvSpPr>
          <p:cNvPr id="193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7212F-F46C-2445-BBD1-0CF53689FA87}" type="slidenum">
              <a:rPr lang="en-US"/>
              <a:pPr/>
              <a:t>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3FFCD-3719-9F48-9740-7039B84609D4}" type="slidenum">
              <a:rPr lang="en-US"/>
              <a:pPr/>
              <a:t>24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C4453-A9AF-784C-8B7E-9F0446BCC088}" type="slidenum">
              <a:rPr lang="en-US"/>
              <a:pPr/>
              <a:t>25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C4453-A9AF-784C-8B7E-9F0446BCC088}" type="slidenum">
              <a:rPr lang="en-US"/>
              <a:pPr/>
              <a:t>26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1FC27-89B2-254A-83A6-3968696D7E95}" type="slidenum">
              <a:rPr lang="en-US"/>
              <a:pPr/>
              <a:t>27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59C79-39F8-0A48-A93C-8DDB229E55FD}" type="slidenum">
              <a:rPr lang="en-US"/>
              <a:pPr/>
              <a:t>28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351B5-4F03-E84E-8A55-E15BD57CC9F3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A2BFE-6020-F144-983E-CC95030F014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A9815-E71D-2549-8DA8-D4A433BBCF85}" type="slidenum">
              <a:rPr lang="en-US"/>
              <a:pPr/>
              <a:t>34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404BB-457A-4D14-9227-3914ACD1F612}" type="slidenum">
              <a:rPr lang="en-US"/>
              <a:pPr/>
              <a:t>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D5737-FC7A-B54E-ADBB-95744265FE7E}" type="slidenum">
              <a:rPr lang="en-US"/>
              <a:pPr/>
              <a:t>6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30AB-296A-8647-AF10-7483464308A8}" type="slidenum">
              <a:rPr lang="en-US"/>
              <a:pPr/>
              <a:t>8</a:t>
            </a:fld>
            <a:endParaRPr lang="en-US"/>
          </a:p>
        </p:txBody>
      </p:sp>
      <p:sp>
        <p:nvSpPr>
          <p:cNvPr id="183298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B3578-5285-410A-B0B5-0F59EDE6C628}" type="slidenum">
              <a:rPr lang="en-US"/>
              <a:pPr/>
              <a:t>9</a:t>
            </a:fld>
            <a:endParaRPr lang="en-US"/>
          </a:p>
        </p:txBody>
      </p:sp>
      <p:sp>
        <p:nvSpPr>
          <p:cNvPr id="17408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A1C93-E9A3-465D-ACF8-7489ECB1724C}" type="slidenum">
              <a:rPr lang="en-US"/>
              <a:pPr/>
              <a:t>10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54177-7F67-4E86-ACF2-EFF960855C3D}" type="slidenum">
              <a:rPr lang="en-US"/>
              <a:pPr/>
              <a:t>11</a:t>
            </a:fld>
            <a:endParaRPr lang="en-US"/>
          </a:p>
        </p:txBody>
      </p:sp>
      <p:sp>
        <p:nvSpPr>
          <p:cNvPr id="195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6FC17-D55B-3640-A089-7E6B2BF47842}" type="slidenum">
              <a:rPr lang="en-US"/>
              <a:pPr/>
              <a:t>12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A8A87-D385-924A-9AE3-DA3CA8BA4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668BE-D665-F540-ACDD-D9FB74195F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C7019-382A-8941-B1AF-DC1A4F1E41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751BF-9C77-364D-9CA1-58D8E5078D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98D75-4830-D040-A357-9FCE85160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B1DB6-7D20-7D44-8F0B-043AAB2A35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F902-5DD0-5E41-BA0F-3A8BA81B36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71AA-3785-F342-89E3-917C50C09D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19650-6641-FA4D-BB1E-08D23C709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114C7-5781-594E-9872-545A51B49D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3F4FB-D80B-C143-9055-DD4A461245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2DDDAD-84F4-8B42-8316-A7A85CFE5C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9.png"/><Relationship Id="rId7" Type="http://schemas.openxmlformats.org/officeDocument/2006/relationships/image" Target="../media/image50.pdf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df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df"/><Relationship Id="rId1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.png"/><Relationship Id="rId7" Type="http://schemas.openxmlformats.org/officeDocument/2006/relationships/image" Target="../media/image6.pd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df"/><Relationship Id="rId6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4.pdf"/><Relationship Id="rId1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df"/><Relationship Id="rId9" Type="http://schemas.openxmlformats.org/officeDocument/2006/relationships/image" Target="../media/image132.png"/><Relationship Id="rId10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df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52400" y="762000"/>
            <a:ext cx="8839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i="1" kern="10" dirty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blurRad="63500" dist="45791" dir="2021404" algn="ctr" rotWithShape="0">
                    <a:srgbClr val="C0C0C0"/>
                  </a:outerShdw>
                </a:effectLst>
                <a:latin typeface="Palatino"/>
                <a:ea typeface="Times New Roman"/>
                <a:cs typeface="Times New Roman"/>
              </a:rPr>
              <a:t>Lattice Effects on Vortex Dynamics</a:t>
            </a:r>
            <a:endParaRPr lang="en-US" sz="3600" b="1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blurRad="63500" dist="45791" dir="2021404" algn="ctr" rotWithShape="0">
                  <a:srgbClr val="C0C0C0"/>
                </a:outerShdw>
              </a:effectLst>
              <a:latin typeface="Palatino"/>
              <a:ea typeface="Times New Roman"/>
              <a:cs typeface="Times New Roman"/>
            </a:endParaRPr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4572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July 2010, Nordita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6000" y="1981200"/>
            <a:ext cx="458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Assa Auerbach, Technion, Israel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304800" y="48768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defRPr/>
            </a:pPr>
            <a:r>
              <a:rPr lang="en-US" sz="1600" b="1" smtClean="0"/>
              <a:t>AA, Daniel P. Arovas and Sankalpa Ghosh, </a:t>
            </a:r>
            <a:r>
              <a:rPr lang="en-US" sz="1600" b="1" i="1" smtClean="0">
                <a:solidFill>
                  <a:srgbClr val="408000"/>
                </a:solidFill>
              </a:rPr>
              <a:t>Phys. Rev. B74, 64511, (2006).</a:t>
            </a:r>
          </a:p>
          <a:p>
            <a:pPr marL="342900" indent="-342900">
              <a:defRPr/>
            </a:pPr>
            <a:r>
              <a:rPr lang="en-US" sz="1600" b="1" smtClean="0"/>
              <a:t>G. Koren, Y. Mor, AA, and E. Polturak, </a:t>
            </a:r>
            <a:r>
              <a:rPr lang="en-US" sz="1600" b="1" i="1" smtClean="0">
                <a:solidFill>
                  <a:srgbClr val="408000"/>
                </a:solidFill>
              </a:rPr>
              <a:t>Phys. Rev. B76, 134516, (2007).</a:t>
            </a:r>
          </a:p>
          <a:p>
            <a:pPr marL="342900" indent="-342900">
              <a:defRPr/>
            </a:pPr>
            <a:r>
              <a:rPr lang="en-US" sz="1600" b="1" smtClean="0"/>
              <a:t>Netanel H. Lindner and AA, </a:t>
            </a:r>
            <a:r>
              <a:rPr lang="en-US" sz="1600" b="1" i="1" smtClean="0">
                <a:solidFill>
                  <a:srgbClr val="408000"/>
                </a:solidFill>
              </a:rPr>
              <a:t>Phys. Rev. B81, 054512, (2010).</a:t>
            </a:r>
            <a:endParaRPr lang="en-US" sz="1600" dirty="0">
              <a:solidFill>
                <a:srgbClr val="408000"/>
              </a:solidFill>
              <a:latin typeface="+mj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defRPr/>
            </a:pPr>
            <a:r>
              <a:rPr lang="en-US" sz="1600" b="1" smtClean="0"/>
              <a:t>Netanel H. Lindner AA and Daniel P. Arovas, </a:t>
            </a:r>
            <a:r>
              <a:rPr lang="en-US" sz="1600" b="1" i="1" smtClean="0">
                <a:solidFill>
                  <a:srgbClr val="408000"/>
                </a:solidFill>
              </a:rPr>
              <a:t>Phys. Rev. Lett. 101, 070403  (2009), </a:t>
            </a:r>
          </a:p>
          <a:p>
            <a:pPr marL="342900" indent="-342900">
              <a:defRPr/>
            </a:pPr>
            <a:r>
              <a:rPr lang="en-US" sz="1600" dirty="0">
                <a:solidFill>
                  <a:srgbClr val="408000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+ in preparation.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304800" y="2438400"/>
            <a:ext cx="8382000" cy="27853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smtClean="0">
                <a:solidFill>
                  <a:srgbClr val="0000FF"/>
                </a:solidFill>
                <a:latin typeface="Bradley Hand ITC TT-Bold" charset="0"/>
              </a:rPr>
              <a:t>Vortex transport theory	</a:t>
            </a:r>
            <a:endParaRPr lang="en-US" sz="2500" dirty="0" smtClean="0">
              <a:solidFill>
                <a:srgbClr val="FF0000"/>
              </a:solidFill>
              <a:latin typeface="Bradley Hand ITC TT-Bold" charset="0"/>
            </a:endParaRPr>
          </a:p>
          <a:p>
            <a:pPr marL="457200" indent="-457200">
              <a:buAutoNum type="arabicPeriod"/>
            </a:pPr>
            <a:r>
              <a:rPr lang="en-US" sz="2500" dirty="0" smtClean="0">
                <a:solidFill>
                  <a:srgbClr val="0000FF"/>
                </a:solidFill>
                <a:latin typeface="Bradley Hand ITC TT-Bold" charset="0"/>
              </a:rPr>
              <a:t>lattice Bosons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500" dirty="0" smtClean="0">
                <a:solidFill>
                  <a:srgbClr val="0000FF"/>
                </a:solidFill>
                <a:latin typeface="Bradley Hand ITC TT-Bold" charset="0"/>
              </a:rPr>
              <a:t> Strangeness of Half filling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500" dirty="0" smtClean="0">
                <a:solidFill>
                  <a:srgbClr val="0000FF"/>
                </a:solidFill>
                <a:latin typeface="Bradley Hand ITC TT-Bold" charset="0"/>
              </a:rPr>
              <a:t>The Gauged torus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500" dirty="0" smtClean="0">
                <a:solidFill>
                  <a:srgbClr val="0000FF"/>
                </a:solidFill>
                <a:latin typeface="Bradley Hand ITC TT-Bold" charset="0"/>
              </a:rPr>
              <a:t>Vortex wavefunctions, mass, and vspin.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500" dirty="0" smtClean="0">
                <a:solidFill>
                  <a:srgbClr val="0000FF"/>
                </a:solidFill>
                <a:latin typeface="Bradley Hand ITC TT-Bold" charset="0"/>
              </a:rPr>
              <a:t> Hall effect</a:t>
            </a:r>
          </a:p>
          <a:p>
            <a:pPr marL="457200" indent="-457200">
              <a:buFont typeface="Arial" charset="0"/>
              <a:buAutoNum type="arabicPeriod"/>
            </a:pPr>
            <a:endParaRPr lang="en-US" sz="2500" dirty="0">
              <a:solidFill>
                <a:srgbClr val="0000FF"/>
              </a:solidFill>
              <a:latin typeface="Bradley Hand ITC TT-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91" grpId="0"/>
      <p:bldP spid="46084" grpId="0"/>
      <p:bldP spid="46102" grpId="0"/>
      <p:bldP spid="4610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</a:rPr>
              <a:t>Classical Vortex Dynamics</a:t>
            </a:r>
            <a:endParaRPr lang="en-US" sz="3100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2529751"/>
            <a:ext cx="7924800" cy="1585049"/>
            <a:chOff x="381000" y="2529751"/>
            <a:chExt cx="7924800" cy="1585049"/>
          </a:xfrm>
        </p:grpSpPr>
        <p:sp>
          <p:nvSpPr>
            <p:cNvPr id="197637" name="Text Box 1029"/>
            <p:cNvSpPr txBox="1">
              <a:spLocks noChangeArrowheads="1"/>
            </p:cNvSpPr>
            <p:nvPr/>
          </p:nvSpPr>
          <p:spPr bwMode="auto">
            <a:xfrm>
              <a:off x="381000" y="2529751"/>
              <a:ext cx="7924800" cy="1585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/>
              <a:r>
                <a:rPr lang="en-US" sz="1900" dirty="0" err="1">
                  <a:solidFill>
                    <a:schemeClr val="accent2"/>
                  </a:solidFill>
                </a:rPr>
                <a:t>Semiclassical</a:t>
              </a:r>
              <a:r>
                <a:rPr lang="en-US" sz="1900" dirty="0">
                  <a:solidFill>
                    <a:schemeClr val="accent2"/>
                  </a:solidFill>
                </a:rPr>
                <a:t> (smooth potential) dynamics, </a:t>
              </a:r>
              <a:r>
                <a:rPr lang="en-US" sz="1900" i="1" dirty="0">
                  <a:solidFill>
                    <a:srgbClr val="800080"/>
                  </a:solidFill>
                </a:rPr>
                <a:t>without tunneling</a:t>
              </a:r>
              <a:r>
                <a:rPr lang="en-US" sz="1900" dirty="0">
                  <a:solidFill>
                    <a:schemeClr val="accent2"/>
                  </a:solidFill>
                </a:rPr>
                <a:t>:</a:t>
              </a:r>
            </a:p>
            <a:p>
              <a:pPr marL="457200" indent="-457200"/>
              <a:endParaRPr lang="en-US" sz="1900" dirty="0" smtClean="0">
                <a:solidFill>
                  <a:schemeClr val="accent2"/>
                </a:solidFill>
              </a:endParaRPr>
            </a:p>
            <a:p>
              <a:pPr marL="457200" indent="-457200">
                <a:buFont typeface="Arial" pitchFamily="44" charset="0"/>
                <a:buAutoNum type="alphaLcPeriod"/>
              </a:pPr>
              <a:r>
                <a:rPr lang="en-US" sz="1900" dirty="0" smtClean="0">
                  <a:solidFill>
                    <a:srgbClr val="800080"/>
                  </a:solidFill>
                </a:rPr>
                <a:t>No dissipation</a:t>
              </a:r>
            </a:p>
            <a:p>
              <a:pPr marL="457200" indent="-457200">
                <a:buFont typeface="Arial" pitchFamily="44" charset="0"/>
                <a:buAutoNum type="alphaLcPeriod"/>
              </a:pPr>
              <a:r>
                <a:rPr lang="en-US" sz="1900" dirty="0" smtClean="0">
                  <a:solidFill>
                    <a:srgbClr val="800080"/>
                  </a:solidFill>
                </a:rPr>
                <a:t>No potential:  </a:t>
              </a:r>
              <a:r>
                <a:rPr lang="en-US" sz="2100" dirty="0">
                  <a:solidFill>
                    <a:srgbClr val="FF0000"/>
                  </a:solidFill>
                </a:rPr>
                <a:t>vortices ‘Go with the Flow’</a:t>
              </a:r>
              <a:endParaRPr lang="en-US" sz="2100" dirty="0">
                <a:solidFill>
                  <a:srgbClr val="800080"/>
                </a:solidFill>
              </a:endParaRPr>
            </a:p>
            <a:p>
              <a:pPr marL="457200" indent="-457200">
                <a:buFont typeface="Arial" pitchFamily="44" charset="0"/>
                <a:buNone/>
              </a:pPr>
              <a:r>
                <a:rPr lang="en-US" sz="1900" dirty="0">
                  <a:solidFill>
                    <a:srgbClr val="800080"/>
                  </a:solidFill>
                </a:rPr>
                <a:t>       </a:t>
              </a:r>
              <a:r>
                <a:rPr lang="en-US" sz="1900" dirty="0" smtClean="0">
                  <a:solidFill>
                    <a:srgbClr val="800080"/>
                  </a:solidFill>
                </a:rPr>
                <a:t> </a:t>
              </a:r>
              <a:endParaRPr lang="en-US" sz="1900" dirty="0"/>
            </a:p>
          </p:txBody>
        </p:sp>
        <p:pic>
          <p:nvPicPr>
            <p:cNvPr id="197638" name="Picture 1030" descr="image-3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01335" y="3184525"/>
              <a:ext cx="1069975" cy="244475"/>
            </a:xfrm>
            <a:prstGeom prst="rect">
              <a:avLst/>
            </a:prstGeom>
            <a:noFill/>
          </p:spPr>
        </p:pic>
      </p:grpSp>
      <p:grpSp>
        <p:nvGrpSpPr>
          <p:cNvPr id="2" name="Group 1044"/>
          <p:cNvGrpSpPr>
            <a:grpSpLocks/>
          </p:cNvGrpSpPr>
          <p:nvPr/>
        </p:nvGrpSpPr>
        <p:grpSpPr bwMode="auto">
          <a:xfrm>
            <a:off x="1676400" y="4197350"/>
            <a:ext cx="3352800" cy="2279650"/>
            <a:chOff x="1872" y="2880"/>
            <a:chExt cx="1872" cy="1295"/>
          </a:xfrm>
        </p:grpSpPr>
        <p:grpSp>
          <p:nvGrpSpPr>
            <p:cNvPr id="3" name="Group 1035"/>
            <p:cNvGrpSpPr>
              <a:grpSpLocks/>
            </p:cNvGrpSpPr>
            <p:nvPr/>
          </p:nvGrpSpPr>
          <p:grpSpPr bwMode="auto">
            <a:xfrm>
              <a:off x="1872" y="2880"/>
              <a:ext cx="1152" cy="1295"/>
              <a:chOff x="384" y="624"/>
              <a:chExt cx="2640" cy="2580"/>
            </a:xfrm>
          </p:grpSpPr>
          <p:pic>
            <p:nvPicPr>
              <p:cNvPr id="197644" name="Picture 103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384" y="647"/>
                <a:ext cx="2640" cy="2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7645" name="Text Box 1037"/>
              <p:cNvSpPr txBox="1">
                <a:spLocks noChangeArrowheads="1"/>
              </p:cNvSpPr>
              <p:nvPr/>
            </p:nvSpPr>
            <p:spPr bwMode="auto">
              <a:xfrm>
                <a:off x="2064" y="624"/>
                <a:ext cx="289" cy="51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F</a:t>
                </a:r>
              </a:p>
            </p:txBody>
          </p:sp>
          <p:sp>
            <p:nvSpPr>
              <p:cNvPr id="197646" name="Text Box 1038"/>
              <p:cNvSpPr txBox="1">
                <a:spLocks noChangeArrowheads="1"/>
              </p:cNvSpPr>
              <p:nvPr/>
            </p:nvSpPr>
            <p:spPr bwMode="auto">
              <a:xfrm>
                <a:off x="659" y="2686"/>
                <a:ext cx="268" cy="51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V</a:t>
                </a:r>
              </a:p>
            </p:txBody>
          </p:sp>
        </p:grpSp>
        <p:sp>
          <p:nvSpPr>
            <p:cNvPr id="197647" name="Text Box 1039"/>
            <p:cNvSpPr txBox="1">
              <a:spLocks noChangeArrowheads="1"/>
            </p:cNvSpPr>
            <p:nvPr/>
          </p:nvSpPr>
          <p:spPr bwMode="auto">
            <a:xfrm>
              <a:off x="2592" y="2880"/>
              <a:ext cx="528" cy="2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  <a:r>
                <a:rPr lang="en-US" baseline="-25000"/>
                <a:t>H</a:t>
              </a:r>
              <a:endParaRPr lang="en-US"/>
            </a:p>
          </p:txBody>
        </p:sp>
        <p:pic>
          <p:nvPicPr>
            <p:cNvPr id="197648" name="Picture 1040" descr="image-116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82" y="3436"/>
              <a:ext cx="158" cy="112"/>
            </a:xfrm>
            <a:prstGeom prst="rect">
              <a:avLst/>
            </a:prstGeom>
            <a:noFill/>
          </p:spPr>
        </p:pic>
        <p:sp>
          <p:nvSpPr>
            <p:cNvPr id="197649" name="Line 1041"/>
            <p:cNvSpPr>
              <a:spLocks noChangeShapeType="1"/>
            </p:cNvSpPr>
            <p:nvPr/>
          </p:nvSpPr>
          <p:spPr bwMode="auto">
            <a:xfrm>
              <a:off x="2592" y="3456"/>
              <a:ext cx="816" cy="0"/>
            </a:xfrm>
            <a:prstGeom prst="line">
              <a:avLst/>
            </a:prstGeom>
            <a:noFill/>
            <a:ln w="38100">
              <a:solidFill>
                <a:srgbClr val="40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7651" name="Picture 1043" descr="image-95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56" y="3368"/>
              <a:ext cx="288" cy="184"/>
            </a:xfrm>
            <a:prstGeom prst="rect">
              <a:avLst/>
            </a:prstGeom>
            <a:noFill/>
          </p:spPr>
        </p:pic>
      </p:grpSp>
      <p:pic>
        <p:nvPicPr>
          <p:cNvPr id="15" name="Picture 14" descr="image-137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979738" y="1092200"/>
            <a:ext cx="3251200" cy="584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3654" y="4572000"/>
            <a:ext cx="3446946" cy="139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3100" b="1" i="1" dirty="0">
                <a:solidFill>
                  <a:srgbClr val="800080"/>
                </a:solidFill>
                <a:ea typeface="Lucida Grande" pitchFamily="44" charset="0"/>
                <a:cs typeface="Lucida Grande" pitchFamily="44" charset="0"/>
              </a:rPr>
              <a:t>Vortex Motion induced EMF</a:t>
            </a:r>
            <a:endParaRPr lang="en-US" sz="3100" b="1" i="1" dirty="0">
              <a:solidFill>
                <a:srgbClr val="800080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600200" y="1612900"/>
            <a:ext cx="6483350" cy="2959100"/>
            <a:chOff x="576" y="1680"/>
            <a:chExt cx="4084" cy="1864"/>
          </a:xfrm>
        </p:grpSpPr>
        <p:sp>
          <p:nvSpPr>
            <p:cNvPr id="194575" name="Line 15"/>
            <p:cNvSpPr>
              <a:spLocks noChangeShapeType="1"/>
            </p:cNvSpPr>
            <p:nvPr/>
          </p:nvSpPr>
          <p:spPr bwMode="auto">
            <a:xfrm>
              <a:off x="2304" y="2544"/>
              <a:ext cx="21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632" y="1728"/>
              <a:ext cx="1440" cy="1680"/>
              <a:chOff x="1632" y="1728"/>
              <a:chExt cx="1440" cy="1680"/>
            </a:xfrm>
          </p:grpSpPr>
          <p:sp>
            <p:nvSpPr>
              <p:cNvPr id="194564" name="Oval 4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2" name="Oval 12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1440" cy="16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3" name="Line 13"/>
              <p:cNvSpPr>
                <a:spLocks noChangeShapeType="1"/>
              </p:cNvSpPr>
              <p:nvPr/>
            </p:nvSpPr>
            <p:spPr bwMode="auto">
              <a:xfrm>
                <a:off x="1632" y="2448"/>
                <a:ext cx="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4" name="Line 14"/>
              <p:cNvSpPr>
                <a:spLocks noChangeShapeType="1"/>
              </p:cNvSpPr>
              <p:nvPr/>
            </p:nvSpPr>
            <p:spPr bwMode="auto">
              <a:xfrm>
                <a:off x="3064" y="2352"/>
                <a:ext cx="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9" name="Line 19"/>
              <p:cNvSpPr>
                <a:spLocks noChangeShapeType="1"/>
              </p:cNvSpPr>
              <p:nvPr/>
            </p:nvSpPr>
            <p:spPr bwMode="auto">
              <a:xfrm>
                <a:off x="2352" y="2352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1" name="Oval 21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864" cy="110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2" name="Line 22"/>
              <p:cNvSpPr>
                <a:spLocks noChangeShapeType="1"/>
              </p:cNvSpPr>
              <p:nvPr/>
            </p:nvSpPr>
            <p:spPr bwMode="auto">
              <a:xfrm>
                <a:off x="2784" y="2352"/>
                <a:ext cx="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3" name="Line 23"/>
              <p:cNvSpPr>
                <a:spLocks noChangeShapeType="1"/>
              </p:cNvSpPr>
              <p:nvPr/>
            </p:nvSpPr>
            <p:spPr bwMode="auto">
              <a:xfrm>
                <a:off x="1912" y="2472"/>
                <a:ext cx="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4585" name="Oval 25"/>
            <p:cNvSpPr>
              <a:spLocks noChangeArrowheads="1"/>
            </p:cNvSpPr>
            <p:nvPr/>
          </p:nvSpPr>
          <p:spPr bwMode="auto">
            <a:xfrm>
              <a:off x="576" y="1680"/>
              <a:ext cx="1776" cy="18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6" name="Oval 26"/>
            <p:cNvSpPr>
              <a:spLocks noChangeArrowheads="1"/>
            </p:cNvSpPr>
            <p:nvPr/>
          </p:nvSpPr>
          <p:spPr bwMode="auto">
            <a:xfrm>
              <a:off x="2352" y="1720"/>
              <a:ext cx="1776" cy="18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7" name="Oval 27"/>
            <p:cNvSpPr>
              <a:spLocks noChangeArrowheads="1"/>
            </p:cNvSpPr>
            <p:nvPr/>
          </p:nvSpPr>
          <p:spPr bwMode="auto">
            <a:xfrm>
              <a:off x="1192" y="1920"/>
              <a:ext cx="1152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8" name="Oval 28"/>
            <p:cNvSpPr>
              <a:spLocks noChangeArrowheads="1"/>
            </p:cNvSpPr>
            <p:nvPr/>
          </p:nvSpPr>
          <p:spPr bwMode="auto">
            <a:xfrm>
              <a:off x="2352" y="1920"/>
              <a:ext cx="1152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9" name="Text Box 29"/>
            <p:cNvSpPr txBox="1">
              <a:spLocks noChangeArrowheads="1"/>
            </p:cNvSpPr>
            <p:nvPr/>
          </p:nvSpPr>
          <p:spPr bwMode="auto">
            <a:xfrm>
              <a:off x="4416" y="240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914400" y="4778375"/>
            <a:ext cx="7696200" cy="860425"/>
            <a:chOff x="576" y="3010"/>
            <a:chExt cx="4848" cy="542"/>
          </a:xfrm>
        </p:grpSpPr>
        <p:sp>
          <p:nvSpPr>
            <p:cNvPr id="194591" name="Text Box 31"/>
            <p:cNvSpPr txBox="1">
              <a:spLocks noChangeArrowheads="1"/>
            </p:cNvSpPr>
            <p:nvPr/>
          </p:nvSpPr>
          <p:spPr bwMode="auto">
            <a:xfrm>
              <a:off x="576" y="3010"/>
              <a:ext cx="217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/>
                <a:t>Multiple moving </a:t>
              </a:r>
            </a:p>
            <a:p>
              <a:r>
                <a:rPr lang="en-US" sz="2000" dirty="0" smtClean="0"/>
                <a:t>vortices create  </a:t>
              </a:r>
              <a:r>
                <a:rPr lang="en-US" sz="2000" dirty="0"/>
                <a:t>a stress field</a:t>
              </a:r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2848" y="3112"/>
              <a:ext cx="2576" cy="440"/>
              <a:chOff x="2688" y="2736"/>
              <a:chExt cx="2576" cy="440"/>
            </a:xfrm>
          </p:grpSpPr>
          <p:pic>
            <p:nvPicPr>
              <p:cNvPr id="194593" name="Picture 3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88" y="2736"/>
                <a:ext cx="1808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4594" name="Picture 3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20" y="2784"/>
                <a:ext cx="944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194595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800100"/>
            <a:ext cx="3848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685800" y="838200"/>
            <a:ext cx="225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vorticity current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04800" y="5694628"/>
            <a:ext cx="7904420" cy="965200"/>
            <a:chOff x="304800" y="5694628"/>
            <a:chExt cx="7904420" cy="965200"/>
          </a:xfrm>
        </p:grpSpPr>
        <p:pic>
          <p:nvPicPr>
            <p:cNvPr id="27" name="Picture 26" descr="image-137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440620" y="5694628"/>
              <a:ext cx="2768600" cy="9652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04800" y="5867400"/>
              <a:ext cx="518603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  <a:latin typeface="Handwriting - Dakota"/>
                </a:rPr>
                <a:t>=Hydrodynamic `Lorentz’  field</a:t>
              </a:r>
              <a:endParaRPr lang="en-US" sz="2600" dirty="0">
                <a:solidFill>
                  <a:srgbClr val="FF0000"/>
                </a:solidFill>
                <a:latin typeface="Handwriting - Dakot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295400" y="1143000"/>
            <a:ext cx="7239000" cy="2095500"/>
            <a:chOff x="816" y="720"/>
            <a:chExt cx="4560" cy="1320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1440" y="960"/>
              <a:ext cx="3936" cy="1080"/>
              <a:chOff x="288" y="1248"/>
              <a:chExt cx="3936" cy="1080"/>
            </a:xfrm>
          </p:grpSpPr>
          <p:sp>
            <p:nvSpPr>
              <p:cNvPr id="98317" name="AutoShape 13"/>
              <p:cNvSpPr>
                <a:spLocks noChangeArrowheads="1"/>
              </p:cNvSpPr>
              <p:nvPr/>
            </p:nvSpPr>
            <p:spPr bwMode="auto">
              <a:xfrm>
                <a:off x="288" y="1248"/>
                <a:ext cx="3936" cy="1078"/>
              </a:xfrm>
              <a:prstGeom prst="parallelogram">
                <a:avLst>
                  <a:gd name="adj" fmla="val 9128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19" name="Freeform 15"/>
              <p:cNvSpPr>
                <a:spLocks/>
              </p:cNvSpPr>
              <p:nvPr/>
            </p:nvSpPr>
            <p:spPr bwMode="auto">
              <a:xfrm>
                <a:off x="1432" y="1496"/>
                <a:ext cx="480" cy="480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192" y="240"/>
                  </a:cxn>
                  <a:cxn ang="0">
                    <a:pos x="240" y="0"/>
                  </a:cxn>
                  <a:cxn ang="0">
                    <a:pos x="288" y="240"/>
                  </a:cxn>
                  <a:cxn ang="0">
                    <a:pos x="480" y="432"/>
                  </a:cxn>
                </a:cxnLst>
                <a:rect l="0" t="0" r="r" b="b"/>
                <a:pathLst>
                  <a:path w="480" h="480">
                    <a:moveTo>
                      <a:pt x="0" y="480"/>
                    </a:moveTo>
                    <a:cubicBezTo>
                      <a:pt x="76" y="400"/>
                      <a:pt x="152" y="320"/>
                      <a:pt x="192" y="240"/>
                    </a:cubicBezTo>
                    <a:cubicBezTo>
                      <a:pt x="232" y="160"/>
                      <a:pt x="224" y="0"/>
                      <a:pt x="240" y="0"/>
                    </a:cubicBezTo>
                    <a:cubicBezTo>
                      <a:pt x="256" y="0"/>
                      <a:pt x="248" y="168"/>
                      <a:pt x="288" y="240"/>
                    </a:cubicBezTo>
                    <a:cubicBezTo>
                      <a:pt x="328" y="312"/>
                      <a:pt x="404" y="372"/>
                      <a:pt x="480" y="4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20" name="Freeform 16"/>
              <p:cNvSpPr>
                <a:spLocks/>
              </p:cNvSpPr>
              <p:nvPr/>
            </p:nvSpPr>
            <p:spPr bwMode="auto">
              <a:xfrm>
                <a:off x="1956" y="1848"/>
                <a:ext cx="480" cy="480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192" y="240"/>
                  </a:cxn>
                  <a:cxn ang="0">
                    <a:pos x="240" y="0"/>
                  </a:cxn>
                  <a:cxn ang="0">
                    <a:pos x="288" y="240"/>
                  </a:cxn>
                  <a:cxn ang="0">
                    <a:pos x="480" y="432"/>
                  </a:cxn>
                </a:cxnLst>
                <a:rect l="0" t="0" r="r" b="b"/>
                <a:pathLst>
                  <a:path w="480" h="480">
                    <a:moveTo>
                      <a:pt x="0" y="480"/>
                    </a:moveTo>
                    <a:cubicBezTo>
                      <a:pt x="76" y="400"/>
                      <a:pt x="152" y="320"/>
                      <a:pt x="192" y="240"/>
                    </a:cubicBezTo>
                    <a:cubicBezTo>
                      <a:pt x="232" y="160"/>
                      <a:pt x="224" y="0"/>
                      <a:pt x="240" y="0"/>
                    </a:cubicBezTo>
                    <a:cubicBezTo>
                      <a:pt x="256" y="0"/>
                      <a:pt x="248" y="168"/>
                      <a:pt x="288" y="240"/>
                    </a:cubicBezTo>
                    <a:cubicBezTo>
                      <a:pt x="328" y="312"/>
                      <a:pt x="404" y="372"/>
                      <a:pt x="480" y="4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98336" name="Picture 32" descr="image-3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16" y="2005"/>
                <a:ext cx="384" cy="187"/>
              </a:xfrm>
              <a:prstGeom prst="rect">
                <a:avLst/>
              </a:prstGeom>
              <a:noFill/>
            </p:spPr>
          </p:pic>
          <p:sp>
            <p:nvSpPr>
              <p:cNvPr id="98337" name="Line 33"/>
              <p:cNvSpPr>
                <a:spLocks noChangeShapeType="1"/>
              </p:cNvSpPr>
              <p:nvPr/>
            </p:nvSpPr>
            <p:spPr bwMode="auto">
              <a:xfrm flipV="1">
                <a:off x="1296" y="1872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38" name="Line 34"/>
              <p:cNvSpPr>
                <a:spLocks noChangeShapeType="1"/>
              </p:cNvSpPr>
              <p:nvPr/>
            </p:nvSpPr>
            <p:spPr bwMode="auto">
              <a:xfrm>
                <a:off x="1296" y="2064"/>
                <a:ext cx="86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375" name="Text Box 71"/>
            <p:cNvSpPr txBox="1">
              <a:spLocks noChangeArrowheads="1"/>
            </p:cNvSpPr>
            <p:nvPr/>
          </p:nvSpPr>
          <p:spPr bwMode="auto">
            <a:xfrm>
              <a:off x="816" y="720"/>
              <a:ext cx="4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000"/>
                <a:t>spatially varying potentials can induce vortex tunneling</a:t>
              </a:r>
              <a:endParaRPr lang="en-US" sz="2000">
                <a:solidFill>
                  <a:srgbClr val="408000"/>
                </a:solidFill>
              </a:endParaRPr>
            </a:p>
          </p:txBody>
        </p:sp>
      </p:grpSp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n-US" sz="2600">
                <a:solidFill>
                  <a:schemeClr val="tx1"/>
                </a:solidFill>
                <a:latin typeface="Monaco" charset="0"/>
              </a:rPr>
              <a:t>Vortex Tunneling between pinning potentials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081463" y="1676400"/>
            <a:ext cx="838200" cy="874713"/>
            <a:chOff x="1412" y="1273"/>
            <a:chExt cx="528" cy="551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412" y="1680"/>
              <a:ext cx="528" cy="144"/>
              <a:chOff x="2488" y="1680"/>
              <a:chExt cx="528" cy="144"/>
            </a:xfrm>
          </p:grpSpPr>
          <p:sp>
            <p:nvSpPr>
              <p:cNvPr id="98322" name="Oval 18"/>
              <p:cNvSpPr>
                <a:spLocks noChangeArrowheads="1"/>
              </p:cNvSpPr>
              <p:nvPr/>
            </p:nvSpPr>
            <p:spPr bwMode="auto">
              <a:xfrm>
                <a:off x="2488" y="1680"/>
                <a:ext cx="528" cy="1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23" name="Line 19"/>
              <p:cNvSpPr>
                <a:spLocks noChangeShapeType="1"/>
              </p:cNvSpPr>
              <p:nvPr/>
            </p:nvSpPr>
            <p:spPr bwMode="auto">
              <a:xfrm>
                <a:off x="2688" y="182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341" name="Text Box 37"/>
            <p:cNvSpPr txBox="1">
              <a:spLocks noChangeArrowheads="1"/>
            </p:cNvSpPr>
            <p:nvPr/>
          </p:nvSpPr>
          <p:spPr bwMode="auto">
            <a:xfrm>
              <a:off x="1574" y="127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4551363" y="2017713"/>
            <a:ext cx="1665287" cy="1182687"/>
            <a:chOff x="1708" y="1488"/>
            <a:chExt cx="1049" cy="745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948" y="2016"/>
              <a:ext cx="528" cy="144"/>
              <a:chOff x="2488" y="1680"/>
              <a:chExt cx="528" cy="144"/>
            </a:xfrm>
          </p:grpSpPr>
          <p:sp>
            <p:nvSpPr>
              <p:cNvPr id="98326" name="Oval 22"/>
              <p:cNvSpPr>
                <a:spLocks noChangeArrowheads="1"/>
              </p:cNvSpPr>
              <p:nvPr/>
            </p:nvSpPr>
            <p:spPr bwMode="auto">
              <a:xfrm>
                <a:off x="2488" y="1680"/>
                <a:ext cx="528" cy="1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27" name="Line 23"/>
              <p:cNvSpPr>
                <a:spLocks noChangeShapeType="1"/>
              </p:cNvSpPr>
              <p:nvPr/>
            </p:nvSpPr>
            <p:spPr bwMode="auto">
              <a:xfrm>
                <a:off x="2688" y="182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330" name="Line 26"/>
            <p:cNvSpPr>
              <a:spLocks noChangeShapeType="1"/>
            </p:cNvSpPr>
            <p:nvPr/>
          </p:nvSpPr>
          <p:spPr bwMode="auto">
            <a:xfrm>
              <a:off x="1708" y="1728"/>
              <a:ext cx="528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3" name="Text Box 39"/>
            <p:cNvSpPr txBox="1">
              <a:spLocks noChangeArrowheads="1"/>
            </p:cNvSpPr>
            <p:nvPr/>
          </p:nvSpPr>
          <p:spPr bwMode="auto">
            <a:xfrm>
              <a:off x="2534" y="1945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pic>
          <p:nvPicPr>
            <p:cNvPr id="98358" name="Picture 54" descr="image-36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8" y="1488"/>
              <a:ext cx="432" cy="256"/>
            </a:xfrm>
            <a:prstGeom prst="rect">
              <a:avLst/>
            </a:prstGeom>
            <a:noFill/>
          </p:spPr>
        </p:pic>
      </p:grpSp>
      <p:sp>
        <p:nvSpPr>
          <p:cNvPr id="98362" name="Text Box 58"/>
          <p:cNvSpPr txBox="1">
            <a:spLocks noChangeArrowheads="1"/>
          </p:cNvSpPr>
          <p:nvPr/>
        </p:nvSpPr>
        <p:spPr bwMode="auto">
          <a:xfrm>
            <a:off x="3352800" y="49530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900">
                <a:solidFill>
                  <a:srgbClr val="408000"/>
                </a:solidFill>
              </a:rPr>
              <a:t>AA,  D.P. Arovas, S. Ghosh, Phys Rev B 74, 2006</a:t>
            </a: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533400" y="4965700"/>
            <a:ext cx="4714875" cy="1060450"/>
            <a:chOff x="134" y="1887"/>
            <a:chExt cx="2970" cy="668"/>
          </a:xfrm>
        </p:grpSpPr>
        <p:pic>
          <p:nvPicPr>
            <p:cNvPr id="98363" name="Picture 59" descr="image-36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2208"/>
              <a:ext cx="2960" cy="347"/>
            </a:xfrm>
            <a:prstGeom prst="rect">
              <a:avLst/>
            </a:prstGeom>
            <a:noFill/>
          </p:spPr>
        </p:pic>
        <p:sp>
          <p:nvSpPr>
            <p:cNvPr id="98365" name="Text Box 61"/>
            <p:cNvSpPr txBox="1">
              <a:spLocks noChangeArrowheads="1"/>
            </p:cNvSpPr>
            <p:nvPr/>
          </p:nvSpPr>
          <p:spPr bwMode="auto">
            <a:xfrm>
              <a:off x="134" y="1887"/>
              <a:ext cx="180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800080"/>
                  </a:solidFill>
                </a:rPr>
                <a:t>Bogoliubov theory yields:</a:t>
              </a:r>
              <a:endParaRPr lang="en-US">
                <a:solidFill>
                  <a:srgbClr val="800080"/>
                </a:solidFill>
              </a:endParaRPr>
            </a:p>
          </p:txBody>
        </p:sp>
      </p:grp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746125" y="3529013"/>
            <a:ext cx="3825875" cy="806450"/>
            <a:chOff x="470" y="2223"/>
            <a:chExt cx="2410" cy="508"/>
          </a:xfrm>
        </p:grpSpPr>
        <p:pic>
          <p:nvPicPr>
            <p:cNvPr id="98381" name="Picture 77" descr="image-68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24" y="2544"/>
              <a:ext cx="1756" cy="187"/>
            </a:xfrm>
            <a:prstGeom prst="rect">
              <a:avLst/>
            </a:prstGeom>
            <a:noFill/>
          </p:spPr>
        </p:pic>
        <p:sp>
          <p:nvSpPr>
            <p:cNvPr id="98382" name="Text Box 78"/>
            <p:cNvSpPr txBox="1">
              <a:spLocks noChangeArrowheads="1"/>
            </p:cNvSpPr>
            <p:nvPr/>
          </p:nvSpPr>
          <p:spPr bwMode="auto">
            <a:xfrm>
              <a:off x="470" y="2223"/>
              <a:ext cx="156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800080"/>
                  </a:solidFill>
                </a:rPr>
                <a:t>Vortex tunneling rate:</a:t>
              </a:r>
              <a:endParaRPr lang="en-US"/>
            </a:p>
          </p:txBody>
        </p: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4800600" y="5407025"/>
            <a:ext cx="2266950" cy="1222375"/>
            <a:chOff x="3264" y="3406"/>
            <a:chExt cx="1428" cy="770"/>
          </a:xfrm>
        </p:grpSpPr>
        <p:pic>
          <p:nvPicPr>
            <p:cNvPr id="98377" name="Picture 73" descr="image-67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87" y="3406"/>
              <a:ext cx="624" cy="434"/>
            </a:xfrm>
            <a:prstGeom prst="rect">
              <a:avLst/>
            </a:prstGeom>
            <a:noFill/>
          </p:spPr>
        </p:pic>
        <p:sp>
          <p:nvSpPr>
            <p:cNvPr id="98384" name="Text Box 80"/>
            <p:cNvSpPr txBox="1">
              <a:spLocks noChangeArrowheads="1"/>
            </p:cNvSpPr>
            <p:nvPr/>
          </p:nvSpPr>
          <p:spPr bwMode="auto">
            <a:xfrm>
              <a:off x="3264" y="3888"/>
              <a:ext cx="14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effective ‘mass’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600">
                <a:solidFill>
                  <a:schemeClr val="tx1"/>
                </a:solidFill>
                <a:latin typeface="Monaco" charset="0"/>
              </a:rPr>
              <a:t>Summary: 2D Continuum with weak scattering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209550" y="2908300"/>
            <a:ext cx="9370211" cy="19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200000"/>
              </a:lnSpc>
              <a:buFont typeface="Arial" charset="0"/>
              <a:buNone/>
            </a:pPr>
            <a:r>
              <a:rPr lang="en-US" sz="2100">
                <a:solidFill>
                  <a:schemeClr val="accent2"/>
                </a:solidFill>
              </a:rPr>
              <a:t>1. Vortices localize on equipotential contours and drift with the superflow.</a:t>
            </a:r>
          </a:p>
          <a:p>
            <a:pPr marL="457200" indent="-457200">
              <a:lnSpc>
                <a:spcPct val="200000"/>
              </a:lnSpc>
            </a:pPr>
            <a:r>
              <a:rPr lang="en-US" sz="2100">
                <a:solidFill>
                  <a:schemeClr val="accent2"/>
                </a:solidFill>
              </a:rPr>
              <a:t>2. GP equation cannot treat short range  potential effects.</a:t>
            </a:r>
          </a:p>
          <a:p>
            <a:pPr marL="457200" indent="-457200">
              <a:lnSpc>
                <a:spcPct val="200000"/>
              </a:lnSpc>
            </a:pPr>
            <a:r>
              <a:rPr lang="en-US" sz="2100">
                <a:solidFill>
                  <a:schemeClr val="accent2"/>
                </a:solidFill>
              </a:rPr>
              <a:t>3. Short range (lattice) potentials delocalize vortices (make them ‘’quantum’’).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/>
              <a:t>Hard Core Bosons at Half filling – Breakdown of GP theory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5800" y="1219200"/>
            <a:ext cx="7467600" cy="1016000"/>
            <a:chOff x="685800" y="1219200"/>
            <a:chExt cx="7467600" cy="101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0" y="1676400"/>
              <a:ext cx="4800600" cy="558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5800" y="1219200"/>
              <a:ext cx="5792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Analogue of the quantum antiferromaget: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2590800"/>
            <a:ext cx="7099300" cy="2070100"/>
            <a:chOff x="685800" y="2590800"/>
            <a:chExt cx="7099300" cy="2070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3505200"/>
              <a:ext cx="6032500" cy="11557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5800" y="2590800"/>
              <a:ext cx="6271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Anisotropic, gauged, non linear sigma model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400" y="4038600"/>
            <a:ext cx="6596678" cy="1880176"/>
            <a:chOff x="914400" y="4038600"/>
            <a:chExt cx="6596678" cy="1880176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334000"/>
              <a:ext cx="659667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Handwriting - Dakota"/>
                </a:rPr>
                <a:t>relativistic (2</a:t>
              </a:r>
              <a:r>
                <a:rPr lang="en-US" sz="3200" baseline="30000">
                  <a:solidFill>
                    <a:srgbClr val="FF0000"/>
                  </a:solidFill>
                  <a:latin typeface="Handwriting - Dakota"/>
                </a:rPr>
                <a:t>nd</a:t>
              </a:r>
              <a:r>
                <a:rPr lang="en-US" sz="3200">
                  <a:solidFill>
                    <a:srgbClr val="FF0000"/>
                  </a:solidFill>
                  <a:latin typeface="Handwriting - Dakota"/>
                </a:rPr>
                <a:t> order)  dynamics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2476500" y="4457700"/>
              <a:ext cx="1295400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60325" y="633413"/>
            <a:ext cx="8270875" cy="5253037"/>
            <a:chOff x="38" y="399"/>
            <a:chExt cx="5210" cy="3309"/>
          </a:xfrm>
        </p:grpSpPr>
        <p:grpSp>
          <p:nvGrpSpPr>
            <p:cNvPr id="3" name="Group 76"/>
            <p:cNvGrpSpPr>
              <a:grpSpLocks/>
            </p:cNvGrpSpPr>
            <p:nvPr/>
          </p:nvGrpSpPr>
          <p:grpSpPr bwMode="auto">
            <a:xfrm>
              <a:off x="38" y="399"/>
              <a:ext cx="5210" cy="3309"/>
              <a:chOff x="38" y="399"/>
              <a:chExt cx="5210" cy="3309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04" y="839"/>
                <a:ext cx="4144" cy="2869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42" name="Text Box 70"/>
              <p:cNvSpPr txBox="1">
                <a:spLocks noChangeArrowheads="1"/>
              </p:cNvSpPr>
              <p:nvPr/>
            </p:nvSpPr>
            <p:spPr bwMode="auto">
              <a:xfrm>
                <a:off x="38" y="399"/>
                <a:ext cx="229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900">
                    <a:solidFill>
                      <a:schemeClr val="accent2"/>
                    </a:solidFill>
                  </a:rPr>
                  <a:t>torus penetrated by uniform field</a:t>
                </a:r>
              </a:p>
            </p:txBody>
          </p:sp>
          <p:pic>
            <p:nvPicPr>
              <p:cNvPr id="3147" name="Picture 75" descr="image-24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36" y="574"/>
                <a:ext cx="832" cy="194"/>
              </a:xfrm>
              <a:prstGeom prst="rect">
                <a:avLst/>
              </a:prstGeom>
              <a:noFill/>
            </p:spPr>
          </p:pic>
        </p:grpSp>
        <p:pic>
          <p:nvPicPr>
            <p:cNvPr id="3169" name="Picture 97" descr="image-114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816"/>
              <a:ext cx="528" cy="169"/>
            </a:xfrm>
            <a:prstGeom prst="rect">
              <a:avLst/>
            </a:prstGeom>
            <a:noFill/>
          </p:spPr>
        </p:pic>
      </p:grpSp>
      <p:sp>
        <p:nvSpPr>
          <p:cNvPr id="3127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100"/>
              <a:t>The Gauged Torus</a:t>
            </a:r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76200" y="1219200"/>
            <a:ext cx="5876925" cy="2454275"/>
            <a:chOff x="48" y="768"/>
            <a:chExt cx="3702" cy="1546"/>
          </a:xfrm>
        </p:grpSpPr>
        <p:grpSp>
          <p:nvGrpSpPr>
            <p:cNvPr id="5" name="Group 67"/>
            <p:cNvGrpSpPr>
              <a:grpSpLocks/>
            </p:cNvGrpSpPr>
            <p:nvPr/>
          </p:nvGrpSpPr>
          <p:grpSpPr bwMode="auto">
            <a:xfrm>
              <a:off x="1796" y="1392"/>
              <a:ext cx="1954" cy="922"/>
              <a:chOff x="1796" y="1392"/>
              <a:chExt cx="1954" cy="922"/>
            </a:xfrm>
          </p:grpSpPr>
          <p:sp>
            <p:nvSpPr>
              <p:cNvPr id="3112" name="Oval 40"/>
              <p:cNvSpPr>
                <a:spLocks noChangeArrowheads="1"/>
              </p:cNvSpPr>
              <p:nvPr/>
            </p:nvSpPr>
            <p:spPr bwMode="auto">
              <a:xfrm>
                <a:off x="2233" y="1642"/>
                <a:ext cx="1517" cy="67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" name="Arc 44"/>
              <p:cNvSpPr>
                <a:spLocks/>
              </p:cNvSpPr>
              <p:nvPr/>
            </p:nvSpPr>
            <p:spPr bwMode="auto">
              <a:xfrm>
                <a:off x="1796" y="1392"/>
                <a:ext cx="576" cy="768"/>
              </a:xfrm>
              <a:custGeom>
                <a:avLst/>
                <a:gdLst>
                  <a:gd name="G0" fmla="+- 0 0 0"/>
                  <a:gd name="G1" fmla="+- 21587 0 0"/>
                  <a:gd name="G2" fmla="+- 21600 0 0"/>
                  <a:gd name="T0" fmla="*/ 727 w 21600"/>
                  <a:gd name="T1" fmla="*/ 0 h 31391"/>
                  <a:gd name="T2" fmla="*/ 19246 w 21600"/>
                  <a:gd name="T3" fmla="*/ 31391 h 31391"/>
                  <a:gd name="T4" fmla="*/ 0 w 21600"/>
                  <a:gd name="T5" fmla="*/ 21587 h 3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1391" fill="none" extrusionOk="0">
                    <a:moveTo>
                      <a:pt x="727" y="-1"/>
                    </a:moveTo>
                    <a:cubicBezTo>
                      <a:pt x="12366" y="391"/>
                      <a:pt x="21600" y="9940"/>
                      <a:pt x="21600" y="21587"/>
                    </a:cubicBezTo>
                    <a:cubicBezTo>
                      <a:pt x="21600" y="24995"/>
                      <a:pt x="20793" y="28354"/>
                      <a:pt x="19246" y="31391"/>
                    </a:cubicBezTo>
                  </a:path>
                  <a:path w="21600" h="31391" stroke="0" extrusionOk="0">
                    <a:moveTo>
                      <a:pt x="727" y="-1"/>
                    </a:moveTo>
                    <a:cubicBezTo>
                      <a:pt x="12366" y="391"/>
                      <a:pt x="21600" y="9940"/>
                      <a:pt x="21600" y="21587"/>
                    </a:cubicBezTo>
                    <a:cubicBezTo>
                      <a:pt x="21600" y="24995"/>
                      <a:pt x="20793" y="28354"/>
                      <a:pt x="19246" y="31391"/>
                    </a:cubicBezTo>
                    <a:lnTo>
                      <a:pt x="0" y="21587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43" name="Text Box 71"/>
            <p:cNvSpPr txBox="1">
              <a:spLocks noChangeArrowheads="1"/>
            </p:cNvSpPr>
            <p:nvPr/>
          </p:nvSpPr>
          <p:spPr bwMode="auto">
            <a:xfrm>
              <a:off x="48" y="768"/>
              <a:ext cx="12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FF0000"/>
                  </a:solidFill>
                </a:rPr>
                <a:t>lines of zero flux</a:t>
              </a:r>
            </a:p>
          </p:txBody>
        </p:sp>
      </p:grp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98425" y="762000"/>
            <a:ext cx="6791325" cy="5181600"/>
            <a:chOff x="62" y="480"/>
            <a:chExt cx="4278" cy="3264"/>
          </a:xfrm>
        </p:grpSpPr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1316" y="480"/>
              <a:ext cx="3024" cy="3264"/>
              <a:chOff x="1316" y="480"/>
              <a:chExt cx="3024" cy="3264"/>
            </a:xfrm>
          </p:grpSpPr>
          <p:sp>
            <p:nvSpPr>
              <p:cNvPr id="3082" name="Oval 10"/>
              <p:cNvSpPr>
                <a:spLocks noChangeArrowheads="1"/>
              </p:cNvSpPr>
              <p:nvPr/>
            </p:nvSpPr>
            <p:spPr bwMode="auto">
              <a:xfrm>
                <a:off x="1652" y="1344"/>
                <a:ext cx="2688" cy="158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2948" y="2352"/>
                <a:ext cx="1" cy="1104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2948" y="3456"/>
                <a:ext cx="1" cy="288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2159" y="2773"/>
                <a:ext cx="213" cy="8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090" name="Picture 18" descr="image-51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612" y="532"/>
                <a:ext cx="288" cy="188"/>
              </a:xfrm>
              <a:prstGeom prst="rect">
                <a:avLst/>
              </a:prstGeom>
              <a:noFill/>
            </p:spPr>
          </p:pic>
          <p:pic>
            <p:nvPicPr>
              <p:cNvPr id="3091" name="Picture 19" descr="image-52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316" y="3264"/>
                <a:ext cx="288" cy="222"/>
              </a:xfrm>
              <a:prstGeom prst="rect">
                <a:avLst/>
              </a:prstGeom>
              <a:noFill/>
            </p:spPr>
          </p:pic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 flipV="1">
                <a:off x="1652" y="2880"/>
                <a:ext cx="528" cy="3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 flipV="1">
                <a:off x="1609" y="3059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2948" y="480"/>
                <a:ext cx="1" cy="1824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 flipV="1">
                <a:off x="2948" y="720"/>
                <a:ext cx="1" cy="24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44" name="Text Box 72"/>
            <p:cNvSpPr txBox="1">
              <a:spLocks noChangeArrowheads="1"/>
            </p:cNvSpPr>
            <p:nvPr/>
          </p:nvSpPr>
          <p:spPr bwMode="auto">
            <a:xfrm>
              <a:off x="62" y="1056"/>
              <a:ext cx="17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800080"/>
                  </a:solidFill>
                </a:rPr>
                <a:t>2 Aharonov-Bohm fluxes</a:t>
              </a:r>
              <a:endParaRPr lang="en-US" sz="19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6546850" y="3505200"/>
            <a:ext cx="1311275" cy="2362200"/>
            <a:chOff x="4124" y="2208"/>
            <a:chExt cx="826" cy="1488"/>
          </a:xfrm>
        </p:grpSpPr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4320" y="2208"/>
              <a:ext cx="374" cy="526"/>
              <a:chOff x="844" y="1440"/>
              <a:chExt cx="374" cy="526"/>
            </a:xfrm>
          </p:grpSpPr>
          <p:grpSp>
            <p:nvGrpSpPr>
              <p:cNvPr id="10" name="Group 58"/>
              <p:cNvGrpSpPr>
                <a:grpSpLocks/>
              </p:cNvGrpSpPr>
              <p:nvPr/>
            </p:nvGrpSpPr>
            <p:grpSpPr bwMode="auto">
              <a:xfrm rot="-1288809">
                <a:off x="844" y="1571"/>
                <a:ext cx="374" cy="395"/>
                <a:chOff x="4889" y="1195"/>
                <a:chExt cx="374" cy="395"/>
              </a:xfrm>
            </p:grpSpPr>
            <p:sp>
              <p:nvSpPr>
                <p:cNvPr id="3131" name="AutoShape 59"/>
                <p:cNvSpPr>
                  <a:spLocks noChangeArrowheads="1"/>
                </p:cNvSpPr>
                <p:nvPr/>
              </p:nvSpPr>
              <p:spPr bwMode="auto">
                <a:xfrm rot="4436855">
                  <a:off x="5005" y="1331"/>
                  <a:ext cx="198" cy="319"/>
                </a:xfrm>
                <a:prstGeom prst="curvedLeftArrow">
                  <a:avLst>
                    <a:gd name="adj1" fmla="val 32222"/>
                    <a:gd name="adj2" fmla="val 64444"/>
                    <a:gd name="adj3" fmla="val 33333"/>
                  </a:avLst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2" name="AutoShape 60"/>
                <p:cNvSpPr>
                  <a:spLocks noChangeArrowheads="1"/>
                </p:cNvSpPr>
                <p:nvPr/>
              </p:nvSpPr>
              <p:spPr bwMode="auto">
                <a:xfrm rot="15039374">
                  <a:off x="4965" y="1119"/>
                  <a:ext cx="198" cy="350"/>
                </a:xfrm>
                <a:prstGeom prst="curvedLeftArrow">
                  <a:avLst>
                    <a:gd name="adj1" fmla="val 35354"/>
                    <a:gd name="adj2" fmla="val 70707"/>
                    <a:gd name="adj3" fmla="val 33333"/>
                  </a:avLst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36" name="AutoShape 64"/>
              <p:cNvSpPr>
                <a:spLocks noChangeArrowheads="1"/>
              </p:cNvSpPr>
              <p:nvPr/>
            </p:nvSpPr>
            <p:spPr bwMode="auto">
              <a:xfrm rot="10789403">
                <a:off x="991" y="1440"/>
                <a:ext cx="94" cy="339"/>
              </a:xfrm>
              <a:prstGeom prst="upArrow">
                <a:avLst>
                  <a:gd name="adj1" fmla="val 50000"/>
                  <a:gd name="adj2" fmla="val 9016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45" name="Text Box 73"/>
            <p:cNvSpPr txBox="1">
              <a:spLocks noChangeArrowheads="1"/>
            </p:cNvSpPr>
            <p:nvPr/>
          </p:nvSpPr>
          <p:spPr bwMode="auto">
            <a:xfrm>
              <a:off x="4124" y="3456"/>
              <a:ext cx="82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408000"/>
                  </a:solidFill>
                </a:rPr>
                <a:t>one vortex</a:t>
              </a:r>
            </a:p>
          </p:txBody>
        </p:sp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7010400" y="1981200"/>
            <a:ext cx="2008188" cy="3278188"/>
            <a:chOff x="4416" y="1248"/>
            <a:chExt cx="1265" cy="2065"/>
          </a:xfrm>
        </p:grpSpPr>
        <p:grpSp>
          <p:nvGrpSpPr>
            <p:cNvPr id="12" name="Group 69"/>
            <p:cNvGrpSpPr>
              <a:grpSpLocks/>
            </p:cNvGrpSpPr>
            <p:nvPr/>
          </p:nvGrpSpPr>
          <p:grpSpPr bwMode="auto">
            <a:xfrm>
              <a:off x="4436" y="2494"/>
              <a:ext cx="672" cy="819"/>
              <a:chOff x="4436" y="2494"/>
              <a:chExt cx="672" cy="819"/>
            </a:xfrm>
          </p:grpSpPr>
          <p:pic>
            <p:nvPicPr>
              <p:cNvPr id="3095" name="Picture 23" descr="image-629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436" y="3072"/>
                <a:ext cx="672" cy="241"/>
              </a:xfrm>
              <a:prstGeom prst="rect">
                <a:avLst/>
              </a:prstGeom>
              <a:noFill/>
            </p:spPr>
          </p:pic>
          <p:sp>
            <p:nvSpPr>
              <p:cNvPr id="3114" name="Oval 42"/>
              <p:cNvSpPr>
                <a:spLocks noChangeArrowheads="1"/>
              </p:cNvSpPr>
              <p:nvPr/>
            </p:nvSpPr>
            <p:spPr bwMode="auto">
              <a:xfrm rot="-2521803">
                <a:off x="4446" y="2494"/>
                <a:ext cx="169" cy="7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 rot="680511" flipH="1" flipV="1">
                <a:off x="4480" y="2538"/>
                <a:ext cx="239" cy="4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51" name="Text Box 79"/>
            <p:cNvSpPr txBox="1">
              <a:spLocks noChangeArrowheads="1"/>
            </p:cNvSpPr>
            <p:nvPr/>
          </p:nvSpPr>
          <p:spPr bwMode="auto">
            <a:xfrm>
              <a:off x="4416" y="1248"/>
              <a:ext cx="126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408000"/>
                  </a:solidFill>
                </a:rPr>
                <a:t>center of vorticity</a:t>
              </a:r>
            </a:p>
          </p:txBody>
        </p: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1219200" y="1905000"/>
            <a:ext cx="1468438" cy="2438400"/>
            <a:chOff x="768" y="1200"/>
            <a:chExt cx="925" cy="1536"/>
          </a:xfrm>
        </p:grpSpPr>
        <p:sp>
          <p:nvSpPr>
            <p:cNvPr id="3155" name="Line 83"/>
            <p:cNvSpPr>
              <a:spLocks noChangeShapeType="1"/>
            </p:cNvSpPr>
            <p:nvPr/>
          </p:nvSpPr>
          <p:spPr bwMode="auto">
            <a:xfrm>
              <a:off x="864" y="1536"/>
              <a:ext cx="576" cy="24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6" name="Line 84"/>
            <p:cNvSpPr>
              <a:spLocks noChangeShapeType="1"/>
            </p:cNvSpPr>
            <p:nvPr/>
          </p:nvSpPr>
          <p:spPr bwMode="auto">
            <a:xfrm>
              <a:off x="768" y="1776"/>
              <a:ext cx="576" cy="24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7" name="Line 85"/>
            <p:cNvSpPr>
              <a:spLocks noChangeShapeType="1"/>
            </p:cNvSpPr>
            <p:nvPr/>
          </p:nvSpPr>
          <p:spPr bwMode="auto">
            <a:xfrm>
              <a:off x="816" y="2016"/>
              <a:ext cx="576" cy="24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8" name="Line 86"/>
            <p:cNvSpPr>
              <a:spLocks noChangeShapeType="1"/>
            </p:cNvSpPr>
            <p:nvPr/>
          </p:nvSpPr>
          <p:spPr bwMode="auto">
            <a:xfrm>
              <a:off x="864" y="2256"/>
              <a:ext cx="576" cy="24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" name="Line 87"/>
            <p:cNvSpPr>
              <a:spLocks noChangeShapeType="1"/>
            </p:cNvSpPr>
            <p:nvPr/>
          </p:nvSpPr>
          <p:spPr bwMode="auto">
            <a:xfrm>
              <a:off x="912" y="2496"/>
              <a:ext cx="576" cy="24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0" name="Line 88"/>
            <p:cNvSpPr>
              <a:spLocks noChangeShapeType="1"/>
            </p:cNvSpPr>
            <p:nvPr/>
          </p:nvSpPr>
          <p:spPr bwMode="auto">
            <a:xfrm rot="1568548">
              <a:off x="1111" y="1200"/>
              <a:ext cx="576" cy="24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1" name="Line 89"/>
            <p:cNvSpPr>
              <a:spLocks noChangeShapeType="1"/>
            </p:cNvSpPr>
            <p:nvPr/>
          </p:nvSpPr>
          <p:spPr bwMode="auto">
            <a:xfrm rot="1568548">
              <a:off x="973" y="1344"/>
              <a:ext cx="576" cy="24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2" name="Line 90"/>
            <p:cNvSpPr>
              <a:spLocks noChangeShapeType="1"/>
            </p:cNvSpPr>
            <p:nvPr/>
          </p:nvSpPr>
          <p:spPr bwMode="auto">
            <a:xfrm rot="1568548">
              <a:off x="1021" y="1584"/>
              <a:ext cx="576" cy="24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3" name="Line 91"/>
            <p:cNvSpPr>
              <a:spLocks noChangeShapeType="1"/>
            </p:cNvSpPr>
            <p:nvPr/>
          </p:nvSpPr>
          <p:spPr bwMode="auto">
            <a:xfrm rot="1568548">
              <a:off x="1069" y="1824"/>
              <a:ext cx="576" cy="24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4" name="Line 92"/>
            <p:cNvSpPr>
              <a:spLocks noChangeShapeType="1"/>
            </p:cNvSpPr>
            <p:nvPr/>
          </p:nvSpPr>
          <p:spPr bwMode="auto">
            <a:xfrm rot="1568548">
              <a:off x="1117" y="2064"/>
              <a:ext cx="576" cy="24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57200" y="5943600"/>
            <a:ext cx="7840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Handwriting - Dakota"/>
              </a:rPr>
              <a:t>The semiclasical vortex feels a confining potential </a:t>
            </a:r>
          </a:p>
          <a:p>
            <a:r>
              <a:rPr lang="en-US">
                <a:solidFill>
                  <a:srgbClr val="FF0000"/>
                </a:solidFill>
                <a:latin typeface="Handwriting - Dakota"/>
              </a:rPr>
              <a:t>around Rv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7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381000" y="608013"/>
            <a:ext cx="7702550" cy="6096000"/>
            <a:chOff x="240" y="383"/>
            <a:chExt cx="4852" cy="3840"/>
          </a:xfrm>
        </p:grpSpPr>
        <p:grpSp>
          <p:nvGrpSpPr>
            <p:cNvPr id="3" name="Group 105"/>
            <p:cNvGrpSpPr>
              <a:grpSpLocks/>
            </p:cNvGrpSpPr>
            <p:nvPr/>
          </p:nvGrpSpPr>
          <p:grpSpPr bwMode="auto">
            <a:xfrm>
              <a:off x="240" y="2303"/>
              <a:ext cx="4852" cy="1920"/>
              <a:chOff x="240" y="2256"/>
              <a:chExt cx="4852" cy="1920"/>
            </a:xfrm>
          </p:grpSpPr>
          <p:grpSp>
            <p:nvGrpSpPr>
              <p:cNvPr id="4" name="Group 103"/>
              <p:cNvGrpSpPr>
                <a:grpSpLocks/>
              </p:cNvGrpSpPr>
              <p:nvPr/>
            </p:nvGrpSpPr>
            <p:grpSpPr bwMode="auto">
              <a:xfrm>
                <a:off x="240" y="2448"/>
                <a:ext cx="2596" cy="1512"/>
                <a:chOff x="240" y="2544"/>
                <a:chExt cx="2596" cy="1512"/>
              </a:xfrm>
            </p:grpSpPr>
            <p:pic>
              <p:nvPicPr>
                <p:cNvPr id="37952" name="Picture 6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72" y="2778"/>
                  <a:ext cx="2164" cy="1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7953" name="Rectangle 65"/>
                <p:cNvSpPr>
                  <a:spLocks noChangeArrowheads="1"/>
                </p:cNvSpPr>
                <p:nvPr/>
              </p:nvSpPr>
              <p:spPr bwMode="auto">
                <a:xfrm>
                  <a:off x="968" y="2845"/>
                  <a:ext cx="574" cy="1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54" name="Rectangle 66"/>
                <p:cNvSpPr>
                  <a:spLocks noChangeArrowheads="1"/>
                </p:cNvSpPr>
                <p:nvPr/>
              </p:nvSpPr>
              <p:spPr bwMode="auto">
                <a:xfrm>
                  <a:off x="968" y="2964"/>
                  <a:ext cx="574" cy="1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55" name="Rectangle 67"/>
                <p:cNvSpPr>
                  <a:spLocks noChangeArrowheads="1"/>
                </p:cNvSpPr>
                <p:nvPr/>
              </p:nvSpPr>
              <p:spPr bwMode="auto">
                <a:xfrm>
                  <a:off x="968" y="3130"/>
                  <a:ext cx="574" cy="10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56" name="Rectangle 68"/>
                <p:cNvSpPr>
                  <a:spLocks noChangeArrowheads="1"/>
                </p:cNvSpPr>
                <p:nvPr/>
              </p:nvSpPr>
              <p:spPr bwMode="auto">
                <a:xfrm>
                  <a:off x="990" y="3806"/>
                  <a:ext cx="575" cy="10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6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40" y="2677"/>
                  <a:ext cx="48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/>
                    <a:t>-6.98</a:t>
                  </a:r>
                </a:p>
              </p:txBody>
            </p:sp>
            <p:sp>
              <p:nvSpPr>
                <p:cNvPr id="3796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69" y="2968"/>
                  <a:ext cx="462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900"/>
                    <a:t>-7.11</a:t>
                  </a:r>
                </a:p>
              </p:txBody>
            </p:sp>
            <p:sp>
              <p:nvSpPr>
                <p:cNvPr id="37966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40" y="3771"/>
                  <a:ext cx="462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900"/>
                    <a:t>-7.72</a:t>
                  </a:r>
                </a:p>
              </p:txBody>
            </p:sp>
            <p:pic>
              <p:nvPicPr>
                <p:cNvPr id="37971" name="Picture 83" descr="image-61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14" y="2544"/>
                  <a:ext cx="237" cy="1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977" name="Picture 89" descr="image-65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87" y="2859"/>
                  <a:ext cx="96" cy="7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978" name="Picture 90" descr="image-656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11" y="2696"/>
                  <a:ext cx="100" cy="8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979" name="Picture 91" descr="image-65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101" y="3135"/>
                  <a:ext cx="96" cy="7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980" name="Picture 92" descr="image-656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25" y="2977"/>
                  <a:ext cx="100" cy="8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981" name="Picture 93" descr="image-65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161" y="3978"/>
                  <a:ext cx="97" cy="7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982" name="Picture 94" descr="image-656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85" y="3820"/>
                  <a:ext cx="101" cy="8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7986" name="Rectangle 98"/>
              <p:cNvSpPr>
                <a:spLocks noChangeArrowheads="1"/>
              </p:cNvSpPr>
              <p:nvPr/>
            </p:nvSpPr>
            <p:spPr bwMode="auto">
              <a:xfrm>
                <a:off x="1728" y="2256"/>
                <a:ext cx="1248" cy="19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96" name="Text Box 8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29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/>
                  <a:t>Fitting the Vortex hopping to exact diag. </a:t>
                </a:r>
              </a:p>
            </p:txBody>
          </p:sp>
        </p:grpSp>
        <p:sp>
          <p:nvSpPr>
            <p:cNvPr id="37999" name="Oval 111"/>
            <p:cNvSpPr>
              <a:spLocks noChangeArrowheads="1"/>
            </p:cNvSpPr>
            <p:nvPr/>
          </p:nvSpPr>
          <p:spPr bwMode="auto">
            <a:xfrm>
              <a:off x="3072" y="383"/>
              <a:ext cx="240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6477000" cy="3302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Extracting the vortex hopping rate</a:t>
            </a:r>
          </a:p>
        </p:txBody>
      </p:sp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457200" y="1371600"/>
            <a:ext cx="7264400" cy="2590800"/>
            <a:chOff x="288" y="864"/>
            <a:chExt cx="4576" cy="163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32" y="1152"/>
              <a:ext cx="1296" cy="1344"/>
              <a:chOff x="1892" y="1248"/>
              <a:chExt cx="1940" cy="2068"/>
            </a:xfrm>
          </p:grpSpPr>
          <p:pic>
            <p:nvPicPr>
              <p:cNvPr id="37890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92" y="1248"/>
                <a:ext cx="1940" cy="2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7892" name="Picture 4" descr="image-22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45" y="1968"/>
                <a:ext cx="480" cy="208"/>
              </a:xfrm>
              <a:prstGeom prst="rect">
                <a:avLst/>
              </a:prstGeom>
              <a:noFill/>
            </p:spPr>
          </p:pic>
          <p:sp>
            <p:nvSpPr>
              <p:cNvPr id="37893" name="Line 5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934" name="Text Box 46"/>
            <p:cNvSpPr txBox="1">
              <a:spLocks noChangeArrowheads="1"/>
            </p:cNvSpPr>
            <p:nvPr/>
          </p:nvSpPr>
          <p:spPr bwMode="auto">
            <a:xfrm>
              <a:off x="1968" y="1843"/>
              <a:ext cx="141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700"/>
                <a:t>variational calculation</a:t>
              </a:r>
            </a:p>
          </p:txBody>
        </p:sp>
        <p:sp>
          <p:nvSpPr>
            <p:cNvPr id="37945" name="Text Box 57"/>
            <p:cNvSpPr txBox="1">
              <a:spLocks noChangeArrowheads="1"/>
            </p:cNvSpPr>
            <p:nvPr/>
          </p:nvSpPr>
          <p:spPr bwMode="auto">
            <a:xfrm>
              <a:off x="288" y="864"/>
              <a:ext cx="17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/>
                <a:t>vortex confining potential</a:t>
              </a:r>
            </a:p>
          </p:txBody>
        </p:sp>
        <p:pic>
          <p:nvPicPr>
            <p:cNvPr id="37898" name="Picture 10" descr="image-2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968" y="1440"/>
              <a:ext cx="1248" cy="278"/>
            </a:xfrm>
            <a:prstGeom prst="rect">
              <a:avLst/>
            </a:prstGeom>
            <a:noFill/>
          </p:spPr>
        </p:pic>
        <p:pic>
          <p:nvPicPr>
            <p:cNvPr id="37989" name="Picture 10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56" y="1874"/>
              <a:ext cx="140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10"/>
          <p:cNvGrpSpPr>
            <a:grpSpLocks/>
          </p:cNvGrpSpPr>
          <p:nvPr/>
        </p:nvGrpSpPr>
        <p:grpSpPr bwMode="auto">
          <a:xfrm>
            <a:off x="373063" y="533400"/>
            <a:ext cx="8397875" cy="1404938"/>
            <a:chOff x="182" y="321"/>
            <a:chExt cx="5290" cy="885"/>
          </a:xfrm>
        </p:grpSpPr>
        <p:pic>
          <p:nvPicPr>
            <p:cNvPr id="37943" name="Picture 5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72" y="321"/>
              <a:ext cx="32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44" name="Text Box 56"/>
            <p:cNvSpPr txBox="1">
              <a:spLocks noChangeArrowheads="1"/>
            </p:cNvSpPr>
            <p:nvPr/>
          </p:nvSpPr>
          <p:spPr bwMode="auto">
            <a:xfrm>
              <a:off x="182" y="447"/>
              <a:ext cx="19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/>
                <a:t>Vortex Harper  hamiltonian</a:t>
              </a:r>
            </a:p>
          </p:txBody>
        </p:sp>
        <p:sp>
          <p:nvSpPr>
            <p:cNvPr id="37994" name="Text Box 106"/>
            <p:cNvSpPr txBox="1">
              <a:spLocks noChangeArrowheads="1"/>
            </p:cNvSpPr>
            <p:nvPr/>
          </p:nvSpPr>
          <p:spPr bwMode="auto">
            <a:xfrm>
              <a:off x="3120" y="960"/>
              <a:ext cx="2095" cy="2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/>
                <a:t>magnus field = boson density</a:t>
              </a:r>
            </a:p>
          </p:txBody>
        </p:sp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 flipH="1" flipV="1">
              <a:off x="3744" y="624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224338" y="4822825"/>
            <a:ext cx="1185862" cy="511175"/>
            <a:chOff x="1872" y="624"/>
            <a:chExt cx="747" cy="322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 flipH="1">
              <a:off x="2256" y="624"/>
              <a:ext cx="363" cy="322"/>
              <a:chOff x="309" y="3216"/>
              <a:chExt cx="363" cy="322"/>
            </a:xfrm>
          </p:grpSpPr>
          <p:sp>
            <p:nvSpPr>
              <p:cNvPr id="37908" name="AutoShape 20"/>
              <p:cNvSpPr>
                <a:spLocks noChangeArrowheads="1"/>
              </p:cNvSpPr>
              <p:nvPr/>
            </p:nvSpPr>
            <p:spPr bwMode="auto">
              <a:xfrm>
                <a:off x="336" y="3216"/>
                <a:ext cx="336" cy="144"/>
              </a:xfrm>
              <a:prstGeom prst="curvedDownArrow">
                <a:avLst>
                  <a:gd name="adj1" fmla="val 46667"/>
                  <a:gd name="adj2" fmla="val 93333"/>
                  <a:gd name="adj3" fmla="val 33333"/>
                </a:avLst>
              </a:prstGeom>
              <a:solidFill>
                <a:srgbClr val="4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9" name="AutoShape 21"/>
              <p:cNvSpPr>
                <a:spLocks noChangeArrowheads="1"/>
              </p:cNvSpPr>
              <p:nvPr/>
            </p:nvSpPr>
            <p:spPr bwMode="auto">
              <a:xfrm flipH="1">
                <a:off x="309" y="3394"/>
                <a:ext cx="336" cy="144"/>
              </a:xfrm>
              <a:prstGeom prst="curvedUpArrow">
                <a:avLst>
                  <a:gd name="adj1" fmla="val 46667"/>
                  <a:gd name="adj2" fmla="val 93333"/>
                  <a:gd name="adj3" fmla="val 33333"/>
                </a:avLst>
              </a:prstGeom>
              <a:solidFill>
                <a:srgbClr val="4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1872" y="624"/>
              <a:ext cx="576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88" y="0"/>
                </a:cxn>
                <a:cxn ang="0">
                  <a:pos x="576" y="144"/>
                </a:cxn>
              </a:cxnLst>
              <a:rect l="0" t="0" r="r" b="b"/>
              <a:pathLst>
                <a:path w="576" h="144">
                  <a:moveTo>
                    <a:pt x="0" y="144"/>
                  </a:moveTo>
                  <a:cubicBezTo>
                    <a:pt x="96" y="72"/>
                    <a:pt x="192" y="0"/>
                    <a:pt x="288" y="0"/>
                  </a:cubicBezTo>
                  <a:cubicBezTo>
                    <a:pt x="384" y="0"/>
                    <a:pt x="480" y="72"/>
                    <a:pt x="576" y="14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 flipH="1">
            <a:off x="3962400" y="4822825"/>
            <a:ext cx="576263" cy="511175"/>
            <a:chOff x="309" y="3216"/>
            <a:chExt cx="363" cy="322"/>
          </a:xfrm>
        </p:grpSpPr>
        <p:sp>
          <p:nvSpPr>
            <p:cNvPr id="37901" name="AutoShape 13"/>
            <p:cNvSpPr>
              <a:spLocks noChangeArrowheads="1"/>
            </p:cNvSpPr>
            <p:nvPr/>
          </p:nvSpPr>
          <p:spPr bwMode="auto">
            <a:xfrm>
              <a:off x="336" y="3216"/>
              <a:ext cx="336" cy="144"/>
            </a:xfrm>
            <a:prstGeom prst="curvedDown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2" name="AutoShape 14"/>
            <p:cNvSpPr>
              <a:spLocks noChangeArrowheads="1"/>
            </p:cNvSpPr>
            <p:nvPr/>
          </p:nvSpPr>
          <p:spPr bwMode="auto">
            <a:xfrm flipH="1">
              <a:off x="309" y="3394"/>
              <a:ext cx="336" cy="144"/>
            </a:xfrm>
            <a:prstGeom prst="curvedUp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997" name="Text Box 109"/>
          <p:cNvSpPr txBox="1">
            <a:spLocks noChangeArrowheads="1"/>
          </p:cNvSpPr>
          <p:nvPr/>
        </p:nvSpPr>
        <p:spPr bwMode="auto">
          <a:xfrm>
            <a:off x="3200400" y="5715000"/>
            <a:ext cx="53768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80"/>
                </a:solidFill>
                <a:latin typeface="Papyrus" pitchFamily="44" charset="0"/>
              </a:rPr>
              <a:t>Vortex mass = boson mass at half filling</a:t>
            </a:r>
          </a:p>
        </p:txBody>
      </p: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4181475" y="4800600"/>
            <a:ext cx="3438525" cy="434975"/>
            <a:chOff x="2634" y="3024"/>
            <a:chExt cx="2166" cy="274"/>
          </a:xfrm>
        </p:grpSpPr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2634" y="3143"/>
              <a:ext cx="1260" cy="114"/>
              <a:chOff x="1578" y="1689"/>
              <a:chExt cx="1260" cy="114"/>
            </a:xfrm>
          </p:grpSpPr>
          <p:sp>
            <p:nvSpPr>
              <p:cNvPr id="37928" name="Oval 40"/>
              <p:cNvSpPr>
                <a:spLocks noChangeArrowheads="1"/>
              </p:cNvSpPr>
              <p:nvPr/>
            </p:nvSpPr>
            <p:spPr bwMode="auto">
              <a:xfrm>
                <a:off x="1578" y="1707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9" name="Oval 41"/>
              <p:cNvSpPr>
                <a:spLocks noChangeArrowheads="1"/>
              </p:cNvSpPr>
              <p:nvPr/>
            </p:nvSpPr>
            <p:spPr bwMode="auto">
              <a:xfrm>
                <a:off x="2160" y="169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0" name="Oval 42"/>
              <p:cNvSpPr>
                <a:spLocks noChangeArrowheads="1"/>
              </p:cNvSpPr>
              <p:nvPr/>
            </p:nvSpPr>
            <p:spPr bwMode="auto">
              <a:xfrm>
                <a:off x="2742" y="1689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8001" name="Picture 113" descr="image-114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272" y="3024"/>
              <a:ext cx="528" cy="274"/>
            </a:xfrm>
            <a:prstGeom prst="rect">
              <a:avLst/>
            </a:prstGeom>
            <a:noFill/>
          </p:spPr>
        </p:pic>
      </p:grpSp>
      <p:pic>
        <p:nvPicPr>
          <p:cNvPr id="53" name="Picture 52" descr="image-138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949825" y="6300788"/>
            <a:ext cx="139700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9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Vortex </a:t>
            </a:r>
            <a:r>
              <a:rPr lang="en-US" sz="2400" dirty="0" err="1" smtClean="0">
                <a:solidFill>
                  <a:schemeClr val="tx1"/>
                </a:solidFill>
              </a:rPr>
              <a:t>wavefunctions</a:t>
            </a:r>
            <a:r>
              <a:rPr lang="en-US" sz="2400" dirty="0" smtClean="0">
                <a:solidFill>
                  <a:schemeClr val="tx1"/>
                </a:solidFill>
              </a:rPr>
              <a:t>    vs.   </a:t>
            </a:r>
            <a:r>
              <a:rPr lang="en-US" sz="2400" dirty="0" err="1" smtClean="0">
                <a:solidFill>
                  <a:schemeClr val="tx1"/>
                </a:solidFill>
              </a:rPr>
              <a:t>vorticity</a:t>
            </a:r>
            <a:r>
              <a:rPr lang="en-US" sz="2400" dirty="0" smtClean="0">
                <a:solidFill>
                  <a:schemeClr val="tx1"/>
                </a:solidFill>
              </a:rPr>
              <a:t> density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1122363"/>
            <a:ext cx="59182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3228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Vorticity</a:t>
            </a:r>
            <a:r>
              <a:rPr lang="en-US" dirty="0" smtClean="0"/>
              <a:t> density</a:t>
            </a:r>
          </a:p>
          <a:p>
            <a:r>
              <a:rPr lang="en-US" dirty="0" smtClean="0"/>
              <a:t>(HCB, exact)</a:t>
            </a:r>
            <a:endParaRPr lang="en-US" dirty="0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76200" y="3401086"/>
            <a:ext cx="3845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Single vortex </a:t>
            </a:r>
            <a:r>
              <a:rPr lang="en-US" dirty="0" err="1" smtClean="0"/>
              <a:t>wavefunction</a:t>
            </a:r>
            <a:endParaRPr lang="en-US" dirty="0" smtClean="0"/>
          </a:p>
          <a:p>
            <a:r>
              <a:rPr lang="en-US" dirty="0" smtClean="0"/>
              <a:t>(Harper model)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029200" cy="53340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800080"/>
                </a:solidFill>
              </a:rPr>
              <a:t>Quantum Melting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576263" y="381000"/>
            <a:ext cx="8262937" cy="2743200"/>
            <a:chOff x="171" y="192"/>
            <a:chExt cx="5205" cy="1728"/>
          </a:xfrm>
        </p:grpSpPr>
        <p:sp>
          <p:nvSpPr>
            <p:cNvPr id="120874" name="Line 42"/>
            <p:cNvSpPr>
              <a:spLocks noChangeShapeType="1"/>
            </p:cNvSpPr>
            <p:nvPr/>
          </p:nvSpPr>
          <p:spPr bwMode="auto">
            <a:xfrm flipH="1">
              <a:off x="4400" y="1112"/>
              <a:ext cx="96" cy="19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49" name="Text Box 17"/>
            <p:cNvSpPr txBox="1">
              <a:spLocks noChangeArrowheads="1"/>
            </p:cNvSpPr>
            <p:nvPr/>
          </p:nvSpPr>
          <p:spPr bwMode="auto">
            <a:xfrm>
              <a:off x="171" y="528"/>
              <a:ext cx="357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100"/>
                <a:t>Multivortex hamiltonian = Bose coloumb liquid </a:t>
              </a:r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3888" y="192"/>
              <a:ext cx="1488" cy="1417"/>
              <a:chOff x="3888" y="192"/>
              <a:chExt cx="1488" cy="1417"/>
            </a:xfrm>
          </p:grpSpPr>
          <p:sp>
            <p:nvSpPr>
              <p:cNvPr id="120858" name="Oval 26"/>
              <p:cNvSpPr>
                <a:spLocks noChangeArrowheads="1"/>
              </p:cNvSpPr>
              <p:nvPr/>
            </p:nvSpPr>
            <p:spPr bwMode="auto">
              <a:xfrm>
                <a:off x="3888" y="1042"/>
                <a:ext cx="135" cy="12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59" name="Oval 27"/>
              <p:cNvSpPr>
                <a:spLocks noChangeArrowheads="1"/>
              </p:cNvSpPr>
              <p:nvPr/>
            </p:nvSpPr>
            <p:spPr bwMode="auto">
              <a:xfrm>
                <a:off x="4361" y="192"/>
                <a:ext cx="136" cy="12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60" name="Oval 28"/>
              <p:cNvSpPr>
                <a:spLocks noChangeArrowheads="1"/>
              </p:cNvSpPr>
              <p:nvPr/>
            </p:nvSpPr>
            <p:spPr bwMode="auto">
              <a:xfrm>
                <a:off x="4655" y="637"/>
                <a:ext cx="135" cy="12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61" name="Oval 29"/>
              <p:cNvSpPr>
                <a:spLocks noChangeArrowheads="1"/>
              </p:cNvSpPr>
              <p:nvPr/>
            </p:nvSpPr>
            <p:spPr bwMode="auto">
              <a:xfrm>
                <a:off x="5218" y="637"/>
                <a:ext cx="135" cy="12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62" name="Oval 30"/>
              <p:cNvSpPr>
                <a:spLocks noChangeArrowheads="1"/>
              </p:cNvSpPr>
              <p:nvPr/>
            </p:nvSpPr>
            <p:spPr bwMode="auto">
              <a:xfrm>
                <a:off x="4948" y="212"/>
                <a:ext cx="135" cy="12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63" name="Oval 31"/>
              <p:cNvSpPr>
                <a:spLocks noChangeArrowheads="1"/>
              </p:cNvSpPr>
              <p:nvPr/>
            </p:nvSpPr>
            <p:spPr bwMode="auto">
              <a:xfrm>
                <a:off x="4091" y="637"/>
                <a:ext cx="135" cy="12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64" name="Oval 32"/>
              <p:cNvSpPr>
                <a:spLocks noChangeArrowheads="1"/>
              </p:cNvSpPr>
              <p:nvPr/>
            </p:nvSpPr>
            <p:spPr bwMode="auto">
              <a:xfrm>
                <a:off x="4320" y="1248"/>
                <a:ext cx="135" cy="12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65" name="Oval 33"/>
              <p:cNvSpPr>
                <a:spLocks noChangeArrowheads="1"/>
              </p:cNvSpPr>
              <p:nvPr/>
            </p:nvSpPr>
            <p:spPr bwMode="auto">
              <a:xfrm>
                <a:off x="4677" y="1488"/>
                <a:ext cx="135" cy="12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66" name="Oval 34"/>
              <p:cNvSpPr>
                <a:spLocks noChangeArrowheads="1"/>
              </p:cNvSpPr>
              <p:nvPr/>
            </p:nvSpPr>
            <p:spPr bwMode="auto">
              <a:xfrm>
                <a:off x="5241" y="1488"/>
                <a:ext cx="135" cy="12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67" name="Oval 35"/>
              <p:cNvSpPr>
                <a:spLocks noChangeArrowheads="1"/>
              </p:cNvSpPr>
              <p:nvPr/>
            </p:nvSpPr>
            <p:spPr bwMode="auto">
              <a:xfrm>
                <a:off x="4970" y="1062"/>
                <a:ext cx="135" cy="12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68" name="Oval 36"/>
              <p:cNvSpPr>
                <a:spLocks noChangeArrowheads="1"/>
              </p:cNvSpPr>
              <p:nvPr/>
            </p:nvSpPr>
            <p:spPr bwMode="auto">
              <a:xfrm>
                <a:off x="4113" y="1488"/>
                <a:ext cx="136" cy="12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69" name="Oval 37"/>
              <p:cNvSpPr>
                <a:spLocks noChangeArrowheads="1"/>
              </p:cNvSpPr>
              <p:nvPr/>
            </p:nvSpPr>
            <p:spPr bwMode="auto">
              <a:xfrm>
                <a:off x="4283" y="928"/>
                <a:ext cx="397" cy="39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70" name="Oval 38"/>
              <p:cNvSpPr>
                <a:spLocks noChangeArrowheads="1"/>
              </p:cNvSpPr>
              <p:nvPr/>
            </p:nvSpPr>
            <p:spPr bwMode="auto">
              <a:xfrm>
                <a:off x="4208" y="844"/>
                <a:ext cx="556" cy="5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71" name="Oval 39"/>
              <p:cNvSpPr>
                <a:spLocks noChangeArrowheads="1"/>
              </p:cNvSpPr>
              <p:nvPr/>
            </p:nvSpPr>
            <p:spPr bwMode="auto">
              <a:xfrm>
                <a:off x="4120" y="752"/>
                <a:ext cx="728" cy="72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72" name="Oval 40"/>
              <p:cNvSpPr>
                <a:spLocks noChangeArrowheads="1"/>
              </p:cNvSpPr>
              <p:nvPr/>
            </p:nvSpPr>
            <p:spPr bwMode="auto">
              <a:xfrm>
                <a:off x="4379" y="1016"/>
                <a:ext cx="221" cy="22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20899" name="Picture 6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864"/>
              <a:ext cx="3024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152400" y="3505200"/>
            <a:ext cx="5297488" cy="1035050"/>
            <a:chOff x="96" y="2208"/>
            <a:chExt cx="3337" cy="652"/>
          </a:xfrm>
        </p:grpSpPr>
        <p:sp>
          <p:nvSpPr>
            <p:cNvPr id="120881" name="Text Box 49"/>
            <p:cNvSpPr txBox="1">
              <a:spLocks noChangeArrowheads="1"/>
            </p:cNvSpPr>
            <p:nvPr/>
          </p:nvSpPr>
          <p:spPr bwMode="auto">
            <a:xfrm>
              <a:off x="96" y="2208"/>
              <a:ext cx="333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408000"/>
                  </a:solidFill>
                </a:rPr>
                <a:t>Magro and Ceperley: </a:t>
              </a:r>
              <a:r>
                <a:rPr lang="en-US" sz="2100"/>
                <a:t>Wigner solid melts at</a:t>
              </a:r>
              <a:r>
                <a:rPr lang="en-US" sz="2100">
                  <a:solidFill>
                    <a:srgbClr val="408000"/>
                  </a:solidFill>
                </a:rPr>
                <a:t> </a:t>
              </a:r>
            </a:p>
          </p:txBody>
        </p:sp>
        <p:pic>
          <p:nvPicPr>
            <p:cNvPr id="120902" name="Picture 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2640"/>
              <a:ext cx="92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903" name="Picture 7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32" y="2612"/>
              <a:ext cx="106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0904" name="Picture 72" descr="image-11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605213"/>
            <a:ext cx="1054100" cy="268287"/>
          </a:xfrm>
          <a:prstGeom prst="rect">
            <a:avLst/>
          </a:prstGeom>
          <a:noFill/>
        </p:spPr>
      </p:pic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152400" y="4953000"/>
            <a:ext cx="6276975" cy="1320800"/>
            <a:chOff x="96" y="3120"/>
            <a:chExt cx="3954" cy="832"/>
          </a:xfrm>
        </p:grpSpPr>
        <p:sp>
          <p:nvSpPr>
            <p:cNvPr id="120886" name="Text Box 54"/>
            <p:cNvSpPr txBox="1">
              <a:spLocks noChangeArrowheads="1"/>
            </p:cNvSpPr>
            <p:nvPr/>
          </p:nvSpPr>
          <p:spPr bwMode="auto">
            <a:xfrm>
              <a:off x="96" y="3120"/>
              <a:ext cx="395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100"/>
                <a:t>Therefore, the vortex lattice should quantum melt at</a:t>
              </a:r>
              <a:endParaRPr lang="en-US"/>
            </a:p>
          </p:txBody>
        </p:sp>
        <p:pic>
          <p:nvPicPr>
            <p:cNvPr id="120905" name="Picture 7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4" y="3408"/>
              <a:ext cx="31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0906" name="Text Box 74"/>
          <p:cNvSpPr txBox="1">
            <a:spLocks noChangeArrowheads="1"/>
          </p:cNvSpPr>
          <p:nvPr/>
        </p:nvSpPr>
        <p:spPr bwMode="auto">
          <a:xfrm>
            <a:off x="533400" y="6248400"/>
            <a:ext cx="78660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Monaco" pitchFamily="44" charset="0"/>
              </a:rPr>
              <a:t>Quantum Vortex liquid: not Bose condensed!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9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/>
              <a:t>Quantum melting in </a:t>
            </a:r>
            <a:r>
              <a:rPr lang="en-US" sz="3200" dirty="0" err="1"/>
              <a:t>cuprates</a:t>
            </a:r>
            <a:endParaRPr lang="en-US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1066800"/>
            <a:ext cx="9178925" cy="5168900"/>
            <a:chOff x="0" y="672"/>
            <a:chExt cx="5782" cy="3256"/>
          </a:xfrm>
        </p:grpSpPr>
        <p:grpSp>
          <p:nvGrpSpPr>
            <p:cNvPr id="63507" name="Group 3"/>
            <p:cNvGrpSpPr>
              <a:grpSpLocks/>
            </p:cNvGrpSpPr>
            <p:nvPr/>
          </p:nvGrpSpPr>
          <p:grpSpPr bwMode="auto">
            <a:xfrm>
              <a:off x="0" y="672"/>
              <a:ext cx="5782" cy="3256"/>
              <a:chOff x="0" y="672"/>
              <a:chExt cx="5782" cy="3256"/>
            </a:xfrm>
          </p:grpSpPr>
          <p:pic>
            <p:nvPicPr>
              <p:cNvPr id="63509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1152"/>
                <a:ext cx="3152" cy="2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510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672"/>
                <a:ext cx="3872" cy="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11" name="Text Box 6"/>
              <p:cNvSpPr txBox="1">
                <a:spLocks noChangeArrowheads="1"/>
              </p:cNvSpPr>
              <p:nvPr/>
            </p:nvSpPr>
            <p:spPr bwMode="auto">
              <a:xfrm>
                <a:off x="4043" y="798"/>
                <a:ext cx="173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500">
                    <a:latin typeface="Times" charset="0"/>
                  </a:rPr>
                  <a:t>Nature Physics 3, 311-314 (2007)</a:t>
                </a:r>
              </a:p>
            </p:txBody>
          </p:sp>
        </p:grpSp>
        <p:sp>
          <p:nvSpPr>
            <p:cNvPr id="63508" name="Text Box 22"/>
            <p:cNvSpPr txBox="1">
              <a:spLocks noChangeArrowheads="1"/>
            </p:cNvSpPr>
            <p:nvPr/>
          </p:nvSpPr>
          <p:spPr bwMode="auto">
            <a:xfrm>
              <a:off x="2147" y="2044"/>
              <a:ext cx="1261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300"/>
                <a:t>strong </a:t>
              </a:r>
            </a:p>
            <a:p>
              <a:r>
                <a:rPr lang="en-US" sz="2300"/>
                <a:t>diamagnetism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95600" y="4724400"/>
            <a:ext cx="5468938" cy="1828800"/>
            <a:chOff x="1824" y="2976"/>
            <a:chExt cx="3445" cy="1152"/>
          </a:xfrm>
        </p:grpSpPr>
        <p:grpSp>
          <p:nvGrpSpPr>
            <p:cNvPr id="63498" name="Group 8"/>
            <p:cNvGrpSpPr>
              <a:grpSpLocks/>
            </p:cNvGrpSpPr>
            <p:nvPr/>
          </p:nvGrpSpPr>
          <p:grpSpPr bwMode="auto">
            <a:xfrm>
              <a:off x="1824" y="3312"/>
              <a:ext cx="3445" cy="816"/>
              <a:chOff x="1824" y="3312"/>
              <a:chExt cx="3445" cy="816"/>
            </a:xfrm>
          </p:grpSpPr>
          <p:sp>
            <p:nvSpPr>
              <p:cNvPr id="63505" name="Text Box 9"/>
              <p:cNvSpPr txBox="1">
                <a:spLocks noChangeArrowheads="1"/>
              </p:cNvSpPr>
              <p:nvPr/>
            </p:nvSpPr>
            <p:spPr bwMode="auto">
              <a:xfrm>
                <a:off x="1824" y="3840"/>
                <a:ext cx="34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T</a:t>
                </a:r>
                <a:r>
                  <a:rPr lang="en-US" baseline="-25000"/>
                  <a:t>m</a:t>
                </a:r>
                <a:r>
                  <a:rPr lang="en-US"/>
                  <a:t> decreases with field. </a:t>
                </a:r>
                <a:r>
                  <a:rPr lang="en-US">
                    <a:solidFill>
                      <a:srgbClr val="408000"/>
                    </a:solidFill>
                  </a:rPr>
                  <a:t>(Non classical)</a:t>
                </a:r>
                <a:endParaRPr lang="en-US"/>
              </a:p>
            </p:txBody>
          </p:sp>
          <p:sp>
            <p:nvSpPr>
              <p:cNvPr id="63506" name="Line 10"/>
              <p:cNvSpPr>
                <a:spLocks noChangeShapeType="1"/>
              </p:cNvSpPr>
              <p:nvPr/>
            </p:nvSpPr>
            <p:spPr bwMode="auto">
              <a:xfrm flipV="1">
                <a:off x="2688" y="3312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499" name="Group 11"/>
            <p:cNvGrpSpPr>
              <a:grpSpLocks/>
            </p:cNvGrpSpPr>
            <p:nvPr/>
          </p:nvGrpSpPr>
          <p:grpSpPr bwMode="auto">
            <a:xfrm>
              <a:off x="3408" y="2976"/>
              <a:ext cx="1296" cy="889"/>
              <a:chOff x="3408" y="2976"/>
              <a:chExt cx="1296" cy="889"/>
            </a:xfrm>
          </p:grpSpPr>
          <p:sp>
            <p:nvSpPr>
              <p:cNvPr id="63500" name="Line 12"/>
              <p:cNvSpPr>
                <a:spLocks noChangeShapeType="1"/>
              </p:cNvSpPr>
              <p:nvPr/>
            </p:nvSpPr>
            <p:spPr bwMode="auto">
              <a:xfrm>
                <a:off x="3696" y="297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1" name="Line 13"/>
              <p:cNvSpPr>
                <a:spLocks noChangeShapeType="1"/>
              </p:cNvSpPr>
              <p:nvPr/>
            </p:nvSpPr>
            <p:spPr bwMode="auto">
              <a:xfrm flipH="1">
                <a:off x="3696" y="364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2" name="Text Box 14"/>
              <p:cNvSpPr txBox="1">
                <a:spLocks noChangeArrowheads="1"/>
              </p:cNvSpPr>
              <p:nvPr/>
            </p:nvSpPr>
            <p:spPr bwMode="auto">
              <a:xfrm>
                <a:off x="3926" y="3577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H</a:t>
                </a:r>
              </a:p>
            </p:txBody>
          </p:sp>
          <p:sp>
            <p:nvSpPr>
              <p:cNvPr id="63503" name="Text Box 15"/>
              <p:cNvSpPr txBox="1">
                <a:spLocks noChangeArrowheads="1"/>
              </p:cNvSpPr>
              <p:nvPr/>
            </p:nvSpPr>
            <p:spPr bwMode="auto">
              <a:xfrm>
                <a:off x="3408" y="3120"/>
                <a:ext cx="3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T</a:t>
                </a:r>
                <a:r>
                  <a:rPr lang="en-US" baseline="-25000"/>
                  <a:t>m</a:t>
                </a:r>
              </a:p>
            </p:txBody>
          </p:sp>
          <p:sp>
            <p:nvSpPr>
              <p:cNvPr id="63504" name="Freeform 16"/>
              <p:cNvSpPr>
                <a:spLocks/>
              </p:cNvSpPr>
              <p:nvPr/>
            </p:nvSpPr>
            <p:spPr bwMode="auto">
              <a:xfrm>
                <a:off x="3696" y="3216"/>
                <a:ext cx="768" cy="432"/>
              </a:xfrm>
              <a:custGeom>
                <a:avLst/>
                <a:gdLst>
                  <a:gd name="T0" fmla="*/ 0 w 768"/>
                  <a:gd name="T1" fmla="*/ 0 h 432"/>
                  <a:gd name="T2" fmla="*/ 432 w 768"/>
                  <a:gd name="T3" fmla="*/ 144 h 432"/>
                  <a:gd name="T4" fmla="*/ 672 w 768"/>
                  <a:gd name="T5" fmla="*/ 288 h 432"/>
                  <a:gd name="T6" fmla="*/ 768 w 768"/>
                  <a:gd name="T7" fmla="*/ 432 h 4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432"/>
                  <a:gd name="T14" fmla="*/ 768 w 768"/>
                  <a:gd name="T15" fmla="*/ 432 h 4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432">
                    <a:moveTo>
                      <a:pt x="0" y="0"/>
                    </a:moveTo>
                    <a:cubicBezTo>
                      <a:pt x="160" y="48"/>
                      <a:pt x="320" y="96"/>
                      <a:pt x="432" y="144"/>
                    </a:cubicBezTo>
                    <a:cubicBezTo>
                      <a:pt x="544" y="192"/>
                      <a:pt x="616" y="240"/>
                      <a:pt x="672" y="288"/>
                    </a:cubicBezTo>
                    <a:cubicBezTo>
                      <a:pt x="728" y="336"/>
                      <a:pt x="748" y="384"/>
                      <a:pt x="768" y="432"/>
                    </a:cubicBezTo>
                  </a:path>
                </a:pathLst>
              </a:cu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648200" y="3048000"/>
            <a:ext cx="4267200" cy="2590800"/>
            <a:chOff x="2928" y="1920"/>
            <a:chExt cx="2688" cy="1632"/>
          </a:xfrm>
        </p:grpSpPr>
        <p:grpSp>
          <p:nvGrpSpPr>
            <p:cNvPr id="63494" name="Group 18"/>
            <p:cNvGrpSpPr>
              <a:grpSpLocks/>
            </p:cNvGrpSpPr>
            <p:nvPr/>
          </p:nvGrpSpPr>
          <p:grpSpPr bwMode="auto">
            <a:xfrm>
              <a:off x="2928" y="1920"/>
              <a:ext cx="2688" cy="1180"/>
              <a:chOff x="3120" y="1968"/>
              <a:chExt cx="2688" cy="1180"/>
            </a:xfrm>
          </p:grpSpPr>
          <p:sp>
            <p:nvSpPr>
              <p:cNvPr id="63496" name="Line 19"/>
              <p:cNvSpPr>
                <a:spLocks noChangeShapeType="1"/>
              </p:cNvSpPr>
              <p:nvPr/>
            </p:nvSpPr>
            <p:spPr bwMode="auto">
              <a:xfrm flipH="1" flipV="1">
                <a:off x="3120" y="1968"/>
                <a:ext cx="120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97" name="Text Box 20"/>
              <p:cNvSpPr txBox="1">
                <a:spLocks noChangeArrowheads="1"/>
              </p:cNvSpPr>
              <p:nvPr/>
            </p:nvSpPr>
            <p:spPr bwMode="auto">
              <a:xfrm>
                <a:off x="3984" y="2400"/>
                <a:ext cx="1824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i="1">
                    <a:solidFill>
                      <a:srgbClr val="800080"/>
                    </a:solidFill>
                  </a:rPr>
                  <a:t>A quantum phase:</a:t>
                </a:r>
              </a:p>
              <a:p>
                <a:r>
                  <a:rPr lang="en-US" i="1">
                    <a:solidFill>
                      <a:srgbClr val="FF0000"/>
                    </a:solidFill>
                  </a:rPr>
                  <a:t>Vortex condensate?</a:t>
                </a:r>
              </a:p>
              <a:p>
                <a:r>
                  <a:rPr lang="en-US" i="1">
                    <a:solidFill>
                      <a:srgbClr val="FF0000"/>
                    </a:solidFill>
                  </a:rPr>
                  <a:t>Vortex metal?</a:t>
                </a:r>
                <a:endParaRPr lang="en-US" b="1" i="1">
                  <a:solidFill>
                    <a:srgbClr val="800080"/>
                  </a:solidFill>
                </a:endParaRPr>
              </a:p>
            </p:txBody>
          </p:sp>
        </p:grpSp>
        <p:sp>
          <p:nvSpPr>
            <p:cNvPr id="63495" name="Line 21"/>
            <p:cNvSpPr>
              <a:spLocks noChangeShapeType="1"/>
            </p:cNvSpPr>
            <p:nvPr/>
          </p:nvSpPr>
          <p:spPr bwMode="auto">
            <a:xfrm>
              <a:off x="4416" y="3024"/>
              <a:ext cx="288" cy="5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67400" y="5029200"/>
            <a:ext cx="3100295" cy="461665"/>
            <a:chOff x="5867400" y="5029200"/>
            <a:chExt cx="3100295" cy="461665"/>
          </a:xfrm>
        </p:grpSpPr>
        <p:cxnSp>
          <p:nvCxnSpPr>
            <p:cNvPr id="25" name="Straight Connector 24"/>
            <p:cNvCxnSpPr>
              <a:stCxn id="63504" idx="0"/>
            </p:cNvCxnSpPr>
            <p:nvPr/>
          </p:nvCxnSpPr>
          <p:spPr>
            <a:xfrm>
              <a:off x="5867400" y="5105400"/>
              <a:ext cx="1981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620000" y="5029200"/>
              <a:ext cx="13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classical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9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077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dirty="0" smtClean="0"/>
              <a:t>BCS vs “Bosonic” Superconductors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848600" y="1752600"/>
            <a:ext cx="962025" cy="3676650"/>
            <a:chOff x="7848600" y="1579626"/>
            <a:chExt cx="962025" cy="3849624"/>
          </a:xfrm>
        </p:grpSpPr>
        <p:grpSp>
          <p:nvGrpSpPr>
            <p:cNvPr id="19464" name="Group 17"/>
            <p:cNvGrpSpPr>
              <a:grpSpLocks/>
            </p:cNvGrpSpPr>
            <p:nvPr/>
          </p:nvGrpSpPr>
          <p:grpSpPr bwMode="auto">
            <a:xfrm>
              <a:off x="7848600" y="2438413"/>
              <a:ext cx="962025" cy="2990837"/>
              <a:chOff x="7848600" y="2438427"/>
              <a:chExt cx="962166" cy="2990883"/>
            </a:xfrm>
          </p:grpSpPr>
          <p:sp>
            <p:nvSpPr>
              <p:cNvPr id="19466" name="TextBox 12"/>
              <p:cNvSpPr txBox="1">
                <a:spLocks noChangeArrowheads="1"/>
              </p:cNvSpPr>
              <p:nvPr/>
            </p:nvSpPr>
            <p:spPr bwMode="auto">
              <a:xfrm>
                <a:off x="7848601" y="2438427"/>
                <a:ext cx="9143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~1000</a:t>
                </a:r>
              </a:p>
            </p:txBody>
          </p:sp>
          <p:sp>
            <p:nvSpPr>
              <p:cNvPr id="19467" name="TextBox 13"/>
              <p:cNvSpPr txBox="1">
                <a:spLocks noChangeArrowheads="1"/>
              </p:cNvSpPr>
              <p:nvPr/>
            </p:nvSpPr>
            <p:spPr bwMode="auto">
              <a:xfrm>
                <a:off x="7848600" y="3276627"/>
                <a:ext cx="9143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~100</a:t>
                </a:r>
              </a:p>
            </p:txBody>
          </p:sp>
          <p:sp>
            <p:nvSpPr>
              <p:cNvPr id="19468" name="TextBox 14"/>
              <p:cNvSpPr txBox="1">
                <a:spLocks noChangeArrowheads="1"/>
              </p:cNvSpPr>
              <p:nvPr/>
            </p:nvSpPr>
            <p:spPr bwMode="auto">
              <a:xfrm>
                <a:off x="7896367" y="3962400"/>
                <a:ext cx="9143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~10</a:t>
                </a:r>
              </a:p>
            </p:txBody>
          </p:sp>
          <p:sp>
            <p:nvSpPr>
              <p:cNvPr id="19469" name="TextBox 15"/>
              <p:cNvSpPr txBox="1">
                <a:spLocks noChangeArrowheads="1"/>
              </p:cNvSpPr>
              <p:nvPr/>
            </p:nvSpPr>
            <p:spPr bwMode="auto">
              <a:xfrm>
                <a:off x="8001000" y="5029200"/>
                <a:ext cx="59026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~1</a:t>
                </a:r>
              </a:p>
            </p:txBody>
          </p:sp>
        </p:grpSp>
        <p:pic>
          <p:nvPicPr>
            <p:cNvPr id="19465" name="Picture 14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54650" y="1579626"/>
              <a:ext cx="504536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" name="Group 162"/>
          <p:cNvGrpSpPr/>
          <p:nvPr/>
        </p:nvGrpSpPr>
        <p:grpSpPr>
          <a:xfrm>
            <a:off x="1524000" y="733569"/>
            <a:ext cx="6937375" cy="3066906"/>
            <a:chOff x="1524000" y="733569"/>
            <a:chExt cx="6937375" cy="3066906"/>
          </a:xfrm>
        </p:grpSpPr>
        <p:grpSp>
          <p:nvGrpSpPr>
            <p:cNvPr id="151" name="Group 150"/>
            <p:cNvGrpSpPr/>
            <p:nvPr/>
          </p:nvGrpSpPr>
          <p:grpSpPr>
            <a:xfrm>
              <a:off x="5181600" y="814388"/>
              <a:ext cx="3279775" cy="2986087"/>
              <a:chOff x="5181600" y="814388"/>
              <a:chExt cx="3279775" cy="2986087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5562600" y="2438400"/>
                <a:ext cx="22092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BCS ground state</a:t>
                </a:r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5181600" y="814388"/>
                <a:ext cx="3279775" cy="2986087"/>
                <a:chOff x="5638800" y="814388"/>
                <a:chExt cx="3279775" cy="2986087"/>
              </a:xfrm>
            </p:grpSpPr>
            <p:grpSp>
              <p:nvGrpSpPr>
                <p:cNvPr id="24" name="Group 84"/>
                <p:cNvGrpSpPr>
                  <a:grpSpLocks/>
                </p:cNvGrpSpPr>
                <p:nvPr/>
              </p:nvGrpSpPr>
              <p:grpSpPr bwMode="auto">
                <a:xfrm>
                  <a:off x="5638800" y="1828800"/>
                  <a:ext cx="3279775" cy="1971675"/>
                  <a:chOff x="910" y="3264"/>
                  <a:chExt cx="1434" cy="858"/>
                </a:xfrm>
              </p:grpSpPr>
              <p:grpSp>
                <p:nvGrpSpPr>
                  <p:cNvPr id="25" name="Group 18"/>
                  <p:cNvGrpSpPr>
                    <a:grpSpLocks/>
                  </p:cNvGrpSpPr>
                  <p:nvPr/>
                </p:nvGrpSpPr>
                <p:grpSpPr bwMode="auto">
                  <a:xfrm rot="-3301467">
                    <a:off x="972" y="3590"/>
                    <a:ext cx="856" cy="208"/>
                    <a:chOff x="3800" y="1232"/>
                    <a:chExt cx="856" cy="208"/>
                  </a:xfrm>
                </p:grpSpPr>
                <p:grpSp>
                  <p:nvGrpSpPr>
                    <p:cNvPr id="55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0" y="1232"/>
                      <a:ext cx="856" cy="208"/>
                      <a:chOff x="3800" y="1232"/>
                      <a:chExt cx="856" cy="208"/>
                    </a:xfrm>
                  </p:grpSpPr>
                  <p:sp>
                    <p:nvSpPr>
                      <p:cNvPr id="57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1280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00" y="1248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60" y="1232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6" y="1304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344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" name="Group 25"/>
                  <p:cNvGrpSpPr>
                    <a:grpSpLocks/>
                  </p:cNvGrpSpPr>
                  <p:nvPr/>
                </p:nvGrpSpPr>
                <p:grpSpPr bwMode="auto">
                  <a:xfrm rot="-6111693">
                    <a:off x="1356" y="3588"/>
                    <a:ext cx="856" cy="208"/>
                    <a:chOff x="3800" y="1232"/>
                    <a:chExt cx="856" cy="208"/>
                  </a:xfrm>
                </p:grpSpPr>
                <p:grpSp>
                  <p:nvGrpSpPr>
                    <p:cNvPr id="49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0" y="1232"/>
                      <a:ext cx="856" cy="208"/>
                      <a:chOff x="3800" y="1232"/>
                      <a:chExt cx="856" cy="208"/>
                    </a:xfrm>
                  </p:grpSpPr>
                  <p:sp>
                    <p:nvSpPr>
                      <p:cNvPr id="51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1280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00" y="1248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60" y="1232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6" y="1304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0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344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" name="Group 32"/>
                  <p:cNvGrpSpPr>
                    <a:grpSpLocks/>
                  </p:cNvGrpSpPr>
                  <p:nvPr/>
                </p:nvGrpSpPr>
                <p:grpSpPr bwMode="auto">
                  <a:xfrm rot="2549819">
                    <a:off x="910" y="3742"/>
                    <a:ext cx="856" cy="208"/>
                    <a:chOff x="3800" y="1232"/>
                    <a:chExt cx="856" cy="208"/>
                  </a:xfrm>
                </p:grpSpPr>
                <p:grpSp>
                  <p:nvGrpSpPr>
                    <p:cNvPr id="43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0" y="1232"/>
                      <a:ext cx="856" cy="208"/>
                      <a:chOff x="3800" y="1232"/>
                      <a:chExt cx="856" cy="208"/>
                    </a:xfrm>
                  </p:grpSpPr>
                  <p:sp>
                    <p:nvSpPr>
                      <p:cNvPr id="45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1280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00" y="1248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60" y="1232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6" y="1304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4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344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39"/>
                  <p:cNvGrpSpPr>
                    <a:grpSpLocks/>
                  </p:cNvGrpSpPr>
                  <p:nvPr/>
                </p:nvGrpSpPr>
                <p:grpSpPr bwMode="auto">
                  <a:xfrm rot="-998177">
                    <a:off x="1488" y="3550"/>
                    <a:ext cx="856" cy="208"/>
                    <a:chOff x="3800" y="1232"/>
                    <a:chExt cx="856" cy="208"/>
                  </a:xfrm>
                </p:grpSpPr>
                <p:grpSp>
                  <p:nvGrpSpPr>
                    <p:cNvPr id="37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0" y="1232"/>
                      <a:ext cx="856" cy="208"/>
                      <a:chOff x="3800" y="1232"/>
                      <a:chExt cx="856" cy="208"/>
                    </a:xfrm>
                  </p:grpSpPr>
                  <p:sp>
                    <p:nvSpPr>
                      <p:cNvPr id="39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1280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00" y="1248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60" y="1232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val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6" y="1304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8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344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1152" y="3360"/>
                    <a:ext cx="856" cy="208"/>
                    <a:chOff x="3800" y="1232"/>
                    <a:chExt cx="856" cy="208"/>
                  </a:xfrm>
                </p:grpSpPr>
                <p:grpSp>
                  <p:nvGrpSpPr>
                    <p:cNvPr id="31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0" y="1232"/>
                      <a:ext cx="856" cy="208"/>
                      <a:chOff x="3800" y="1232"/>
                      <a:chExt cx="856" cy="208"/>
                    </a:xfrm>
                  </p:grpSpPr>
                  <p:sp>
                    <p:nvSpPr>
                      <p:cNvPr id="33" name="Oval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1280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00" y="1248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60" y="1232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6" y="1304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2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344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26" name="Picture 25" descr="latex-image-1.pdf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400800" y="814388"/>
                  <a:ext cx="2089150" cy="4048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55" name="TextBox 154"/>
            <p:cNvSpPr txBox="1"/>
            <p:nvPr/>
          </p:nvSpPr>
          <p:spPr>
            <a:xfrm>
              <a:off x="1524000" y="733569"/>
              <a:ext cx="413601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number of</a:t>
              </a:r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</a:rPr>
                <a:t>CdGM</a:t>
              </a:r>
              <a:r>
                <a:rPr lang="en-US" dirty="0" smtClean="0">
                  <a:solidFill>
                    <a:srgbClr val="0000FF"/>
                  </a:solidFill>
                </a:rPr>
                <a:t> core </a:t>
              </a:r>
              <a:r>
                <a:rPr lang="en-US" dirty="0">
                  <a:solidFill>
                    <a:srgbClr val="0000FF"/>
                  </a:solidFill>
                </a:rPr>
                <a:t>states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93675" y="1371600"/>
            <a:ext cx="8493125" cy="4881264"/>
            <a:chOff x="152400" y="1371601"/>
            <a:chExt cx="8493125" cy="4881264"/>
          </a:xfrm>
        </p:grpSpPr>
        <p:grpSp>
          <p:nvGrpSpPr>
            <p:cNvPr id="149" name="Group 148"/>
            <p:cNvGrpSpPr/>
            <p:nvPr/>
          </p:nvGrpSpPr>
          <p:grpSpPr>
            <a:xfrm>
              <a:off x="152400" y="1371601"/>
              <a:ext cx="8493125" cy="4881264"/>
              <a:chOff x="152400" y="1371601"/>
              <a:chExt cx="8493125" cy="488126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152400" y="1371601"/>
                <a:ext cx="8493125" cy="4572001"/>
                <a:chOff x="152400" y="1371601"/>
                <a:chExt cx="8493125" cy="4572001"/>
              </a:xfrm>
            </p:grpSpPr>
            <p:grpSp>
              <p:nvGrpSpPr>
                <p:cNvPr id="2" name="Group 21"/>
                <p:cNvGrpSpPr>
                  <a:grpSpLocks/>
                </p:cNvGrpSpPr>
                <p:nvPr/>
              </p:nvGrpSpPr>
              <p:grpSpPr bwMode="auto">
                <a:xfrm>
                  <a:off x="669787" y="1371601"/>
                  <a:ext cx="7975738" cy="4572001"/>
                  <a:chOff x="669812" y="1143000"/>
                  <a:chExt cx="7975345" cy="4800600"/>
                </a:xfrm>
              </p:grpSpPr>
              <p:pic>
                <p:nvPicPr>
                  <p:cNvPr id="19472" name="Picture 3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295400" y="1143000"/>
                    <a:ext cx="7349757" cy="4800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473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9812" y="1543049"/>
                    <a:ext cx="3292451" cy="420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408000"/>
                        </a:solidFill>
                      </a:rPr>
                      <a:t>Guy Deutscher &amp; Bok 1993</a:t>
                    </a:r>
                  </a:p>
                </p:txBody>
              </p:sp>
            </p:grpSp>
            <p:grpSp>
              <p:nvGrpSpPr>
                <p:cNvPr id="61" name="Group 84"/>
                <p:cNvGrpSpPr>
                  <a:grpSpLocks/>
                </p:cNvGrpSpPr>
                <p:nvPr/>
              </p:nvGrpSpPr>
              <p:grpSpPr bwMode="auto">
                <a:xfrm>
                  <a:off x="152400" y="3048000"/>
                  <a:ext cx="1371600" cy="990600"/>
                  <a:chOff x="910" y="3264"/>
                  <a:chExt cx="1434" cy="858"/>
                </a:xfrm>
              </p:grpSpPr>
              <p:grpSp>
                <p:nvGrpSpPr>
                  <p:cNvPr id="62" name="Group 18"/>
                  <p:cNvGrpSpPr>
                    <a:grpSpLocks/>
                  </p:cNvGrpSpPr>
                  <p:nvPr/>
                </p:nvGrpSpPr>
                <p:grpSpPr bwMode="auto">
                  <a:xfrm rot="-3301467">
                    <a:off x="972" y="3591"/>
                    <a:ext cx="856" cy="208"/>
                    <a:chOff x="3800" y="1232"/>
                    <a:chExt cx="856" cy="208"/>
                  </a:xfrm>
                </p:grpSpPr>
                <p:grpSp>
                  <p:nvGrpSpPr>
                    <p:cNvPr id="9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0" y="1232"/>
                      <a:ext cx="856" cy="208"/>
                      <a:chOff x="3800" y="1232"/>
                      <a:chExt cx="856" cy="208"/>
                    </a:xfrm>
                  </p:grpSpPr>
                  <p:sp>
                    <p:nvSpPr>
                      <p:cNvPr id="93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1280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00" y="1248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60" y="1232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6" y="1304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2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344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25"/>
                  <p:cNvGrpSpPr>
                    <a:grpSpLocks/>
                  </p:cNvGrpSpPr>
                  <p:nvPr/>
                </p:nvGrpSpPr>
                <p:grpSpPr bwMode="auto">
                  <a:xfrm rot="-6111693">
                    <a:off x="1356" y="3588"/>
                    <a:ext cx="856" cy="208"/>
                    <a:chOff x="3800" y="1232"/>
                    <a:chExt cx="856" cy="208"/>
                  </a:xfrm>
                </p:grpSpPr>
                <p:grpSp>
                  <p:nvGrpSpPr>
                    <p:cNvPr id="85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0" y="1232"/>
                      <a:ext cx="856" cy="208"/>
                      <a:chOff x="3800" y="1232"/>
                      <a:chExt cx="856" cy="208"/>
                    </a:xfrm>
                  </p:grpSpPr>
                  <p:sp>
                    <p:nvSpPr>
                      <p:cNvPr id="87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1280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8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00" y="1248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9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60" y="1232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6" y="1304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6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344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32"/>
                  <p:cNvGrpSpPr>
                    <a:grpSpLocks/>
                  </p:cNvGrpSpPr>
                  <p:nvPr/>
                </p:nvGrpSpPr>
                <p:grpSpPr bwMode="auto">
                  <a:xfrm rot="2549819">
                    <a:off x="909" y="3741"/>
                    <a:ext cx="856" cy="208"/>
                    <a:chOff x="3800" y="1232"/>
                    <a:chExt cx="856" cy="208"/>
                  </a:xfrm>
                </p:grpSpPr>
                <p:grpSp>
                  <p:nvGrpSpPr>
                    <p:cNvPr id="79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0" y="1232"/>
                      <a:ext cx="856" cy="208"/>
                      <a:chOff x="3800" y="1232"/>
                      <a:chExt cx="856" cy="208"/>
                    </a:xfrm>
                  </p:grpSpPr>
                  <p:sp>
                    <p:nvSpPr>
                      <p:cNvPr id="81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1280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00" y="1248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60" y="1232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4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6" y="1304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0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344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39"/>
                  <p:cNvGrpSpPr>
                    <a:grpSpLocks/>
                  </p:cNvGrpSpPr>
                  <p:nvPr/>
                </p:nvGrpSpPr>
                <p:grpSpPr bwMode="auto">
                  <a:xfrm rot="-998177">
                    <a:off x="1488" y="3549"/>
                    <a:ext cx="856" cy="208"/>
                    <a:chOff x="3800" y="1232"/>
                    <a:chExt cx="856" cy="208"/>
                  </a:xfrm>
                </p:grpSpPr>
                <p:grpSp>
                  <p:nvGrpSpPr>
                    <p:cNvPr id="7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0" y="1232"/>
                      <a:ext cx="856" cy="208"/>
                      <a:chOff x="3800" y="1232"/>
                      <a:chExt cx="856" cy="208"/>
                    </a:xfrm>
                  </p:grpSpPr>
                  <p:sp>
                    <p:nvSpPr>
                      <p:cNvPr id="75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1280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6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00" y="1248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7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60" y="1232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" name="Oval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6" y="1304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4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344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1152" y="3360"/>
                    <a:ext cx="856" cy="208"/>
                    <a:chOff x="3800" y="1232"/>
                    <a:chExt cx="856" cy="208"/>
                  </a:xfrm>
                </p:grpSpPr>
                <p:grpSp>
                  <p:nvGrpSpPr>
                    <p:cNvPr id="67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0" y="1232"/>
                      <a:ext cx="856" cy="208"/>
                      <a:chOff x="3800" y="1232"/>
                      <a:chExt cx="856" cy="208"/>
                    </a:xfrm>
                  </p:grpSpPr>
                  <p:sp>
                    <p:nvSpPr>
                      <p:cNvPr id="69" name="Oval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0" y="1280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00" y="1248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60" y="1232"/>
                        <a:ext cx="96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6" y="1304"/>
                        <a:ext cx="48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344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47" name="TextBox 146"/>
              <p:cNvSpPr txBox="1"/>
              <p:nvPr/>
            </p:nvSpPr>
            <p:spPr>
              <a:xfrm>
                <a:off x="1447800" y="5791200"/>
                <a:ext cx="2357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BaFe</a:t>
                </a:r>
                <a:r>
                  <a:rPr lang="en-US" baseline="-25000" smtClean="0"/>
                  <a:t>1.8</a:t>
                </a:r>
                <a:r>
                  <a:rPr lang="en-US" smtClean="0"/>
                  <a:t>Co</a:t>
                </a:r>
                <a:r>
                  <a:rPr lang="en-US" baseline="-25000" smtClean="0"/>
                  <a:t>0.2</a:t>
                </a:r>
                <a:r>
                  <a:rPr lang="en-US" smtClean="0"/>
                  <a:t>As</a:t>
                </a:r>
                <a:r>
                  <a:rPr lang="en-US" baseline="-25000" smtClean="0"/>
                  <a:t>2</a:t>
                </a:r>
                <a:endParaRPr lang="en-US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705600" y="5791200"/>
                <a:ext cx="11260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0.0027</a:t>
                </a: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3733800" y="5867400"/>
              <a:ext cx="1762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408000"/>
                  </a:solidFill>
                </a:rPr>
                <a:t>Yi Yin et. al. 2009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45290" y="4546600"/>
            <a:ext cx="8646310" cy="2311400"/>
            <a:chOff x="345290" y="4546600"/>
            <a:chExt cx="8646310" cy="2311400"/>
          </a:xfrm>
        </p:grpSpPr>
        <p:sp>
          <p:nvSpPr>
            <p:cNvPr id="19471" name="Oval 23"/>
            <p:cNvSpPr>
              <a:spLocks noChangeArrowheads="1"/>
            </p:cNvSpPr>
            <p:nvPr/>
          </p:nvSpPr>
          <p:spPr bwMode="auto">
            <a:xfrm>
              <a:off x="533400" y="4546600"/>
              <a:ext cx="8458200" cy="2006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345290" y="5862094"/>
              <a:ext cx="873910" cy="995906"/>
              <a:chOff x="142460" y="4752213"/>
              <a:chExt cx="873910" cy="884548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561210" y="4752213"/>
                <a:ext cx="302760" cy="274955"/>
                <a:chOff x="561210" y="4742942"/>
                <a:chExt cx="302760" cy="274955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598290" y="4742942"/>
                  <a:ext cx="239910" cy="274955"/>
                  <a:chOff x="598290" y="4742942"/>
                  <a:chExt cx="239910" cy="274955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 bwMode="auto">
                  <a:xfrm rot="5400000">
                    <a:off x="484784" y="4856448"/>
                    <a:ext cx="227806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4" name="Straight Connector 103"/>
                  <p:cNvCxnSpPr/>
                  <p:nvPr/>
                </p:nvCxnSpPr>
                <p:spPr bwMode="auto">
                  <a:xfrm rot="5400000">
                    <a:off x="710234" y="4903597"/>
                    <a:ext cx="227806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06" name="Straight Connector 105"/>
                  <p:cNvCxnSpPr/>
                  <p:nvPr/>
                </p:nvCxnSpPr>
                <p:spPr bwMode="auto">
                  <a:xfrm>
                    <a:off x="609600" y="4876800"/>
                    <a:ext cx="2286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12" name="Oval 111"/>
                <p:cNvSpPr/>
                <p:nvPr/>
              </p:nvSpPr>
              <p:spPr bwMode="auto">
                <a:xfrm>
                  <a:off x="561210" y="4858258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787770" y="4846955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 rot="19831158">
                <a:off x="713610" y="5002346"/>
                <a:ext cx="302760" cy="274955"/>
                <a:chOff x="561210" y="4742942"/>
                <a:chExt cx="302760" cy="274955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598290" y="4742942"/>
                  <a:ext cx="239910" cy="274955"/>
                  <a:chOff x="598290" y="4742942"/>
                  <a:chExt cx="239910" cy="274955"/>
                </a:xfrm>
              </p:grpSpPr>
              <p:cxnSp>
                <p:nvCxnSpPr>
                  <p:cNvPr id="119" name="Straight Connector 118"/>
                  <p:cNvCxnSpPr/>
                  <p:nvPr/>
                </p:nvCxnSpPr>
                <p:spPr bwMode="auto">
                  <a:xfrm rot="5400000">
                    <a:off x="484784" y="4856448"/>
                    <a:ext cx="227806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0" name="Straight Connector 119"/>
                  <p:cNvCxnSpPr/>
                  <p:nvPr/>
                </p:nvCxnSpPr>
                <p:spPr bwMode="auto">
                  <a:xfrm rot="5400000">
                    <a:off x="710234" y="4903597"/>
                    <a:ext cx="227806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21" name="Straight Connector 120"/>
                  <p:cNvCxnSpPr/>
                  <p:nvPr/>
                </p:nvCxnSpPr>
                <p:spPr bwMode="auto">
                  <a:xfrm>
                    <a:off x="609600" y="4876800"/>
                    <a:ext cx="2286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17" name="Oval 116"/>
                <p:cNvSpPr/>
                <p:nvPr/>
              </p:nvSpPr>
              <p:spPr bwMode="auto">
                <a:xfrm>
                  <a:off x="561210" y="4858258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 bwMode="auto">
                <a:xfrm>
                  <a:off x="787770" y="4846955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 rot="2829510">
                <a:off x="128558" y="4839644"/>
                <a:ext cx="302760" cy="274955"/>
                <a:chOff x="561210" y="4742942"/>
                <a:chExt cx="302760" cy="274955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>
                  <a:off x="598290" y="4742942"/>
                  <a:ext cx="239910" cy="274955"/>
                  <a:chOff x="598290" y="4742942"/>
                  <a:chExt cx="239910" cy="274955"/>
                </a:xfrm>
              </p:grpSpPr>
              <p:cxnSp>
                <p:nvCxnSpPr>
                  <p:cNvPr id="126" name="Straight Connector 125"/>
                  <p:cNvCxnSpPr/>
                  <p:nvPr/>
                </p:nvCxnSpPr>
                <p:spPr bwMode="auto">
                  <a:xfrm rot="5400000">
                    <a:off x="484784" y="4856448"/>
                    <a:ext cx="227806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7" name="Straight Connector 126"/>
                  <p:cNvCxnSpPr/>
                  <p:nvPr/>
                </p:nvCxnSpPr>
                <p:spPr bwMode="auto">
                  <a:xfrm rot="5400000">
                    <a:off x="710234" y="4903597"/>
                    <a:ext cx="227806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28" name="Straight Connector 127"/>
                  <p:cNvCxnSpPr/>
                  <p:nvPr/>
                </p:nvCxnSpPr>
                <p:spPr bwMode="auto">
                  <a:xfrm>
                    <a:off x="609600" y="4876800"/>
                    <a:ext cx="2286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24" name="Oval 123"/>
                <p:cNvSpPr/>
                <p:nvPr/>
              </p:nvSpPr>
              <p:spPr bwMode="auto">
                <a:xfrm>
                  <a:off x="561210" y="4858258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 bwMode="auto">
                <a:xfrm>
                  <a:off x="787770" y="4846955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28600" y="5287645"/>
                <a:ext cx="302760" cy="274955"/>
                <a:chOff x="561210" y="4742942"/>
                <a:chExt cx="302760" cy="274955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598290" y="4742942"/>
                  <a:ext cx="239910" cy="274955"/>
                  <a:chOff x="598290" y="4742942"/>
                  <a:chExt cx="239910" cy="274955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 bwMode="auto">
                  <a:xfrm rot="5400000">
                    <a:off x="484784" y="4856448"/>
                    <a:ext cx="227806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4" name="Straight Connector 133"/>
                  <p:cNvCxnSpPr/>
                  <p:nvPr/>
                </p:nvCxnSpPr>
                <p:spPr bwMode="auto">
                  <a:xfrm rot="5400000">
                    <a:off x="710234" y="4903597"/>
                    <a:ext cx="227806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35" name="Straight Connector 134"/>
                  <p:cNvCxnSpPr/>
                  <p:nvPr/>
                </p:nvCxnSpPr>
                <p:spPr bwMode="auto">
                  <a:xfrm>
                    <a:off x="609600" y="4876800"/>
                    <a:ext cx="2286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31" name="Oval 130"/>
                <p:cNvSpPr/>
                <p:nvPr/>
              </p:nvSpPr>
              <p:spPr bwMode="auto">
                <a:xfrm>
                  <a:off x="561210" y="4858258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 bwMode="auto">
                <a:xfrm>
                  <a:off x="787770" y="4846955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 rot="5400000">
                <a:off x="625542" y="5347903"/>
                <a:ext cx="302760" cy="274955"/>
                <a:chOff x="561210" y="4742942"/>
                <a:chExt cx="302760" cy="274955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598290" y="4742942"/>
                  <a:ext cx="239910" cy="274955"/>
                  <a:chOff x="598290" y="4742942"/>
                  <a:chExt cx="239910" cy="274955"/>
                </a:xfrm>
              </p:grpSpPr>
              <p:cxnSp>
                <p:nvCxnSpPr>
                  <p:cNvPr id="140" name="Straight Connector 139"/>
                  <p:cNvCxnSpPr/>
                  <p:nvPr/>
                </p:nvCxnSpPr>
                <p:spPr bwMode="auto">
                  <a:xfrm rot="5400000">
                    <a:off x="484784" y="4856448"/>
                    <a:ext cx="227806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1" name="Straight Connector 140"/>
                  <p:cNvCxnSpPr/>
                  <p:nvPr/>
                </p:nvCxnSpPr>
                <p:spPr bwMode="auto">
                  <a:xfrm rot="5400000">
                    <a:off x="710234" y="4903597"/>
                    <a:ext cx="227806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42" name="Straight Connector 141"/>
                  <p:cNvCxnSpPr/>
                  <p:nvPr/>
                </p:nvCxnSpPr>
                <p:spPr bwMode="auto">
                  <a:xfrm>
                    <a:off x="609600" y="4876800"/>
                    <a:ext cx="2286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38" name="Oval 137"/>
                <p:cNvSpPr/>
                <p:nvPr/>
              </p:nvSpPr>
              <p:spPr bwMode="auto">
                <a:xfrm>
                  <a:off x="561210" y="4858258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 bwMode="auto">
                <a:xfrm>
                  <a:off x="787770" y="4846955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</p:grpSp>
        </p:grpSp>
        <p:pic>
          <p:nvPicPr>
            <p:cNvPr id="159" name="Picture 1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 rot="16200000">
              <a:off x="7413886" y="5473908"/>
              <a:ext cx="1219200" cy="32978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9470" name="TextBox 22"/>
          <p:cNvSpPr txBox="1">
            <a:spLocks noChangeArrowheads="1"/>
          </p:cNvSpPr>
          <p:nvPr/>
        </p:nvSpPr>
        <p:spPr bwMode="auto">
          <a:xfrm rot="16200000">
            <a:off x="5257641" y="5246305"/>
            <a:ext cx="1672253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Handwriting - Dakota" charset="0"/>
              </a:rPr>
              <a:t>“Bosonic”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5692913" y="1905002"/>
            <a:ext cx="2993886" cy="2579781"/>
            <a:chOff x="5692913" y="1905002"/>
            <a:chExt cx="2993886" cy="2579781"/>
          </a:xfrm>
        </p:grpSpPr>
        <p:grpSp>
          <p:nvGrpSpPr>
            <p:cNvPr id="157" name="Group 156"/>
            <p:cNvGrpSpPr/>
            <p:nvPr/>
          </p:nvGrpSpPr>
          <p:grpSpPr>
            <a:xfrm>
              <a:off x="5692913" y="1905002"/>
              <a:ext cx="2993886" cy="2579781"/>
              <a:chOff x="5728675" y="1905002"/>
              <a:chExt cx="3512246" cy="2579781"/>
            </a:xfrm>
          </p:grpSpPr>
          <p:sp>
            <p:nvSpPr>
              <p:cNvPr id="154" name="TextBox 153"/>
              <p:cNvSpPr txBox="1"/>
              <p:nvPr/>
            </p:nvSpPr>
            <p:spPr>
              <a:xfrm rot="16200000">
                <a:off x="7778472" y="3022333"/>
                <a:ext cx="2274982" cy="649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FF"/>
                    </a:solidFill>
                    <a:latin typeface="Handwriting - Dakota"/>
                  </a:rPr>
                  <a:t>large cores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 rot="16200000">
                <a:off x="5053322" y="2580355"/>
                <a:ext cx="2181156" cy="8304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BCS,</a:t>
                </a:r>
              </a:p>
              <a:p>
                <a:r>
                  <a:rPr lang="en-US" sz="2000">
                    <a:solidFill>
                      <a:srgbClr val="0000FF"/>
                    </a:solidFill>
                  </a:rPr>
                  <a:t>Bardeen Stephen</a:t>
                </a:r>
              </a:p>
            </p:txBody>
          </p:sp>
        </p:grpSp>
        <p:pic>
          <p:nvPicPr>
            <p:cNvPr id="158" name="Picture 15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 rot="16200000">
              <a:off x="7183853" y="3132553"/>
              <a:ext cx="1587500" cy="35159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64" name="TextBox 22"/>
          <p:cNvSpPr txBox="1">
            <a:spLocks noChangeArrowheads="1"/>
          </p:cNvSpPr>
          <p:nvPr/>
        </p:nvSpPr>
        <p:spPr bwMode="auto">
          <a:xfrm rot="16200000">
            <a:off x="7847444" y="5187646"/>
            <a:ext cx="1595309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Handwriting - Dakota" charset="0"/>
              </a:rPr>
              <a:t>Few core </a:t>
            </a:r>
          </a:p>
          <a:p>
            <a:r>
              <a:rPr lang="en-US">
                <a:solidFill>
                  <a:srgbClr val="FF0000"/>
                </a:solidFill>
                <a:latin typeface="Handwriting - Dakota" charset="0"/>
              </a:rPr>
              <a:t>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  <p:bldP spid="1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215900"/>
            <a:ext cx="40386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rgbClr val="800080"/>
                </a:solidFill>
              </a:rPr>
              <a:t>Hall conductivity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762000"/>
            <a:ext cx="8077200" cy="1296987"/>
            <a:chOff x="144" y="585"/>
            <a:chExt cx="5088" cy="817"/>
          </a:xfrm>
        </p:grpSpPr>
        <p:grpSp>
          <p:nvGrpSpPr>
            <p:cNvPr id="104464" name="Group 4"/>
            <p:cNvGrpSpPr>
              <a:grpSpLocks/>
            </p:cNvGrpSpPr>
            <p:nvPr/>
          </p:nvGrpSpPr>
          <p:grpSpPr bwMode="auto">
            <a:xfrm>
              <a:off x="728" y="834"/>
              <a:ext cx="4504" cy="568"/>
              <a:chOff x="-328" y="922"/>
              <a:chExt cx="4504" cy="568"/>
            </a:xfrm>
          </p:grpSpPr>
          <p:pic>
            <p:nvPicPr>
              <p:cNvPr id="10446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328" y="922"/>
                <a:ext cx="3384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68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36" y="922"/>
                <a:ext cx="1240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4465" name="Text Box 7"/>
            <p:cNvSpPr txBox="1">
              <a:spLocks noChangeArrowheads="1"/>
            </p:cNvSpPr>
            <p:nvPr/>
          </p:nvSpPr>
          <p:spPr bwMode="auto">
            <a:xfrm>
              <a:off x="144" y="585"/>
              <a:ext cx="27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Thermally averaged </a:t>
              </a:r>
              <a:r>
                <a:rPr lang="en-US" sz="1800" dirty="0" err="1"/>
                <a:t>Chern</a:t>
              </a:r>
              <a:r>
                <a:rPr lang="en-US" sz="1800" dirty="0"/>
                <a:t> numbers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9550" y="2895600"/>
            <a:ext cx="8248650" cy="3403600"/>
            <a:chOff x="152400" y="2895600"/>
            <a:chExt cx="8248650" cy="340360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52400" y="2895600"/>
              <a:ext cx="8248650" cy="3403600"/>
              <a:chOff x="96" y="1824"/>
              <a:chExt cx="5196" cy="2144"/>
            </a:xfrm>
          </p:grpSpPr>
          <p:pic>
            <p:nvPicPr>
              <p:cNvPr id="104458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32" y="1824"/>
                <a:ext cx="2352" cy="1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4459" name="Group 11"/>
              <p:cNvGrpSpPr>
                <a:grpSpLocks/>
              </p:cNvGrpSpPr>
              <p:nvPr/>
            </p:nvGrpSpPr>
            <p:grpSpPr bwMode="auto">
              <a:xfrm>
                <a:off x="96" y="1824"/>
                <a:ext cx="2920" cy="2144"/>
                <a:chOff x="96" y="1824"/>
                <a:chExt cx="2920" cy="2144"/>
              </a:xfrm>
            </p:grpSpPr>
            <p:pic>
              <p:nvPicPr>
                <p:cNvPr id="104462" name="Picture 12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96" y="1824"/>
                  <a:ext cx="2920" cy="2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4463" name="Rectangle 13"/>
                <p:cNvSpPr>
                  <a:spLocks noChangeArrowheads="1"/>
                </p:cNvSpPr>
                <p:nvPr/>
              </p:nvSpPr>
              <p:spPr bwMode="auto">
                <a:xfrm>
                  <a:off x="1632" y="1920"/>
                  <a:ext cx="1056" cy="8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4461" name="Text Box 15"/>
              <p:cNvSpPr txBox="1">
                <a:spLocks noChangeArrowheads="1"/>
              </p:cNvSpPr>
              <p:nvPr/>
            </p:nvSpPr>
            <p:spPr bwMode="auto">
              <a:xfrm>
                <a:off x="4080" y="1843"/>
                <a:ext cx="1212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700">
                    <a:solidFill>
                      <a:schemeClr val="accent2"/>
                    </a:solidFill>
                  </a:rPr>
                  <a:t>“Hall temperature”</a:t>
                </a:r>
              </a:p>
            </p:txBody>
          </p:sp>
        </p:grpSp>
        <p:pic>
          <p:nvPicPr>
            <p:cNvPr id="32" name="Picture 61" descr="image-11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67200" y="3810000"/>
              <a:ext cx="5334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6262292" y="5638800"/>
              <a:ext cx="3671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400000">
              <a:off x="3505200" y="4343400"/>
              <a:ext cx="2590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800600" y="5598696"/>
              <a:ext cx="3276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590800" y="4343400"/>
            <a:ext cx="4572000" cy="2419351"/>
            <a:chOff x="2590800" y="4343400"/>
            <a:chExt cx="4572000" cy="2419351"/>
          </a:xfrm>
        </p:grpSpPr>
        <p:sp>
          <p:nvSpPr>
            <p:cNvPr id="104455" name="Text Box 17"/>
            <p:cNvSpPr txBox="1">
              <a:spLocks noChangeArrowheads="1"/>
            </p:cNvSpPr>
            <p:nvPr/>
          </p:nvSpPr>
          <p:spPr bwMode="auto">
            <a:xfrm>
              <a:off x="2667000" y="6234113"/>
              <a:ext cx="3757613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300" dirty="0">
                  <a:solidFill>
                    <a:srgbClr val="FF0000"/>
                  </a:solidFill>
                  <a:latin typeface="Handwriting - Dakota" charset="0"/>
                </a:rPr>
                <a:t>Quantum Critical point? </a:t>
              </a:r>
            </a:p>
          </p:txBody>
        </p:sp>
        <p:sp>
          <p:nvSpPr>
            <p:cNvPr id="104457" name="Line 19"/>
            <p:cNvSpPr>
              <a:spLocks noChangeShapeType="1"/>
            </p:cNvSpPr>
            <p:nvPr/>
          </p:nvSpPr>
          <p:spPr bwMode="auto">
            <a:xfrm flipV="1">
              <a:off x="4572000" y="4343400"/>
              <a:ext cx="2590800" cy="1905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 flipH="1" flipV="1">
              <a:off x="2590800" y="4419600"/>
              <a:ext cx="1981200" cy="1828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4800" y="1676400"/>
            <a:ext cx="4038600" cy="2743200"/>
            <a:chOff x="304800" y="1676400"/>
            <a:chExt cx="4038600" cy="274320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990600" y="1676400"/>
              <a:ext cx="3352800" cy="2743200"/>
            </a:xfrm>
            <a:prstGeom prst="line">
              <a:avLst/>
            </a:prstGeom>
            <a:ln w="25400" cap="flat" cmpd="sng" algn="ctr">
              <a:solidFill>
                <a:srgbClr val="408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74" descr="image-111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800" y="1828800"/>
              <a:ext cx="2076450" cy="68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Line 53"/>
            <p:cNvSpPr>
              <a:spLocks noChangeShapeType="1"/>
            </p:cNvSpPr>
            <p:nvPr/>
          </p:nvSpPr>
          <p:spPr bwMode="auto">
            <a:xfrm>
              <a:off x="2362200" y="2286000"/>
              <a:ext cx="457200" cy="533400"/>
            </a:xfrm>
            <a:prstGeom prst="line">
              <a:avLst/>
            </a:prstGeom>
            <a:noFill/>
            <a:ln w="28575">
              <a:solidFill>
                <a:srgbClr val="40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733800" y="266700"/>
            <a:ext cx="52720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rgbClr val="408000"/>
                </a:solidFill>
              </a:rPr>
              <a:t>Lindner, AA, </a:t>
            </a:r>
            <a:r>
              <a:rPr lang="en-US" sz="2100" dirty="0" err="1">
                <a:solidFill>
                  <a:srgbClr val="408000"/>
                </a:solidFill>
              </a:rPr>
              <a:t>Arovas</a:t>
            </a:r>
            <a:r>
              <a:rPr lang="en-US" sz="2100" dirty="0">
                <a:solidFill>
                  <a:srgbClr val="408000"/>
                </a:solidFill>
              </a:rPr>
              <a:t>, PRL (2009</a:t>
            </a:r>
            <a:r>
              <a:rPr lang="en-US" sz="2100" dirty="0" smtClean="0">
                <a:solidFill>
                  <a:srgbClr val="408000"/>
                </a:solidFill>
              </a:rPr>
              <a:t>), +preprint</a:t>
            </a:r>
            <a:endParaRPr lang="en-US" sz="2100" dirty="0">
              <a:solidFill>
                <a:srgbClr val="4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9500" y="3086100"/>
            <a:ext cx="5702300" cy="1409700"/>
            <a:chOff x="432" y="3024"/>
            <a:chExt cx="3592" cy="88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32" y="3024"/>
              <a:ext cx="1864" cy="888"/>
              <a:chOff x="2816" y="3416"/>
              <a:chExt cx="1864" cy="888"/>
            </a:xfrm>
          </p:grpSpPr>
          <p:sp>
            <p:nvSpPr>
              <p:cNvPr id="35844" name="Oval 4"/>
              <p:cNvSpPr>
                <a:spLocks noChangeArrowheads="1"/>
              </p:cNvSpPr>
              <p:nvPr/>
            </p:nvSpPr>
            <p:spPr bwMode="auto">
              <a:xfrm>
                <a:off x="2816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45" name="Oval 5"/>
              <p:cNvSpPr>
                <a:spLocks noChangeArrowheads="1"/>
              </p:cNvSpPr>
              <p:nvPr/>
            </p:nvSpPr>
            <p:spPr bwMode="auto">
              <a:xfrm>
                <a:off x="3008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46" name="Oval 6"/>
              <p:cNvSpPr>
                <a:spLocks noChangeArrowheads="1"/>
              </p:cNvSpPr>
              <p:nvPr/>
            </p:nvSpPr>
            <p:spPr bwMode="auto">
              <a:xfrm>
                <a:off x="3200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47" name="Oval 7"/>
              <p:cNvSpPr>
                <a:spLocks noChangeArrowheads="1"/>
              </p:cNvSpPr>
              <p:nvPr/>
            </p:nvSpPr>
            <p:spPr bwMode="auto">
              <a:xfrm>
                <a:off x="3392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48" name="Oval 8"/>
              <p:cNvSpPr>
                <a:spLocks noChangeArrowheads="1"/>
              </p:cNvSpPr>
              <p:nvPr/>
            </p:nvSpPr>
            <p:spPr bwMode="auto">
              <a:xfrm>
                <a:off x="3584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49" name="Oval 9"/>
              <p:cNvSpPr>
                <a:spLocks noChangeArrowheads="1"/>
              </p:cNvSpPr>
              <p:nvPr/>
            </p:nvSpPr>
            <p:spPr bwMode="auto">
              <a:xfrm>
                <a:off x="3776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0" name="Oval 10"/>
              <p:cNvSpPr>
                <a:spLocks noChangeArrowheads="1"/>
              </p:cNvSpPr>
              <p:nvPr/>
            </p:nvSpPr>
            <p:spPr bwMode="auto">
              <a:xfrm>
                <a:off x="3968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1" name="Oval 11"/>
              <p:cNvSpPr>
                <a:spLocks noChangeArrowheads="1"/>
              </p:cNvSpPr>
              <p:nvPr/>
            </p:nvSpPr>
            <p:spPr bwMode="auto">
              <a:xfrm>
                <a:off x="4160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2" name="Oval 12"/>
              <p:cNvSpPr>
                <a:spLocks noChangeArrowheads="1"/>
              </p:cNvSpPr>
              <p:nvPr/>
            </p:nvSpPr>
            <p:spPr bwMode="auto">
              <a:xfrm>
                <a:off x="4352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3" name="Oval 13"/>
              <p:cNvSpPr>
                <a:spLocks noChangeArrowheads="1"/>
              </p:cNvSpPr>
              <p:nvPr/>
            </p:nvSpPr>
            <p:spPr bwMode="auto">
              <a:xfrm>
                <a:off x="4544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4" name="Oval 14"/>
              <p:cNvSpPr>
                <a:spLocks noChangeArrowheads="1"/>
              </p:cNvSpPr>
              <p:nvPr/>
            </p:nvSpPr>
            <p:spPr bwMode="auto">
              <a:xfrm>
                <a:off x="2824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5" name="Oval 15"/>
              <p:cNvSpPr>
                <a:spLocks noChangeArrowheads="1"/>
              </p:cNvSpPr>
              <p:nvPr/>
            </p:nvSpPr>
            <p:spPr bwMode="auto">
              <a:xfrm>
                <a:off x="3016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6" name="Oval 16"/>
              <p:cNvSpPr>
                <a:spLocks noChangeArrowheads="1"/>
              </p:cNvSpPr>
              <p:nvPr/>
            </p:nvSpPr>
            <p:spPr bwMode="auto">
              <a:xfrm>
                <a:off x="3208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7" name="Oval 17"/>
              <p:cNvSpPr>
                <a:spLocks noChangeArrowheads="1"/>
              </p:cNvSpPr>
              <p:nvPr/>
            </p:nvSpPr>
            <p:spPr bwMode="auto">
              <a:xfrm>
                <a:off x="3400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8" name="Oval 18"/>
              <p:cNvSpPr>
                <a:spLocks noChangeArrowheads="1"/>
              </p:cNvSpPr>
              <p:nvPr/>
            </p:nvSpPr>
            <p:spPr bwMode="auto">
              <a:xfrm>
                <a:off x="3592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9" name="Oval 19"/>
              <p:cNvSpPr>
                <a:spLocks noChangeArrowheads="1"/>
              </p:cNvSpPr>
              <p:nvPr/>
            </p:nvSpPr>
            <p:spPr bwMode="auto">
              <a:xfrm>
                <a:off x="3784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0" name="Oval 20"/>
              <p:cNvSpPr>
                <a:spLocks noChangeArrowheads="1"/>
              </p:cNvSpPr>
              <p:nvPr/>
            </p:nvSpPr>
            <p:spPr bwMode="auto">
              <a:xfrm>
                <a:off x="3976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1" name="Oval 21"/>
              <p:cNvSpPr>
                <a:spLocks noChangeArrowheads="1"/>
              </p:cNvSpPr>
              <p:nvPr/>
            </p:nvSpPr>
            <p:spPr bwMode="auto">
              <a:xfrm>
                <a:off x="4168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2" name="Oval 22"/>
              <p:cNvSpPr>
                <a:spLocks noChangeArrowheads="1"/>
              </p:cNvSpPr>
              <p:nvPr/>
            </p:nvSpPr>
            <p:spPr bwMode="auto">
              <a:xfrm>
                <a:off x="4360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3" name="Oval 23"/>
              <p:cNvSpPr>
                <a:spLocks noChangeArrowheads="1"/>
              </p:cNvSpPr>
              <p:nvPr/>
            </p:nvSpPr>
            <p:spPr bwMode="auto">
              <a:xfrm>
                <a:off x="4552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4" name="Oval 24"/>
              <p:cNvSpPr>
                <a:spLocks noChangeArrowheads="1"/>
              </p:cNvSpPr>
              <p:nvPr/>
            </p:nvSpPr>
            <p:spPr bwMode="auto">
              <a:xfrm>
                <a:off x="2832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5" name="Oval 25"/>
              <p:cNvSpPr>
                <a:spLocks noChangeArrowheads="1"/>
              </p:cNvSpPr>
              <p:nvPr/>
            </p:nvSpPr>
            <p:spPr bwMode="auto">
              <a:xfrm>
                <a:off x="3024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6" name="Oval 26"/>
              <p:cNvSpPr>
                <a:spLocks noChangeArrowheads="1"/>
              </p:cNvSpPr>
              <p:nvPr/>
            </p:nvSpPr>
            <p:spPr bwMode="auto">
              <a:xfrm>
                <a:off x="3216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7" name="Oval 27"/>
              <p:cNvSpPr>
                <a:spLocks noChangeArrowheads="1"/>
              </p:cNvSpPr>
              <p:nvPr/>
            </p:nvSpPr>
            <p:spPr bwMode="auto">
              <a:xfrm>
                <a:off x="340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8" name="Oval 28"/>
              <p:cNvSpPr>
                <a:spLocks noChangeArrowheads="1"/>
              </p:cNvSpPr>
              <p:nvPr/>
            </p:nvSpPr>
            <p:spPr bwMode="auto">
              <a:xfrm>
                <a:off x="3600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9" name="Oval 29"/>
              <p:cNvSpPr>
                <a:spLocks noChangeArrowheads="1"/>
              </p:cNvSpPr>
              <p:nvPr/>
            </p:nvSpPr>
            <p:spPr bwMode="auto">
              <a:xfrm>
                <a:off x="3792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0" name="Oval 30"/>
              <p:cNvSpPr>
                <a:spLocks noChangeArrowheads="1"/>
              </p:cNvSpPr>
              <p:nvPr/>
            </p:nvSpPr>
            <p:spPr bwMode="auto">
              <a:xfrm>
                <a:off x="3984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1" name="Oval 31"/>
              <p:cNvSpPr>
                <a:spLocks noChangeArrowheads="1"/>
              </p:cNvSpPr>
              <p:nvPr/>
            </p:nvSpPr>
            <p:spPr bwMode="auto">
              <a:xfrm>
                <a:off x="4176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2" name="Oval 32"/>
              <p:cNvSpPr>
                <a:spLocks noChangeArrowheads="1"/>
              </p:cNvSpPr>
              <p:nvPr/>
            </p:nvSpPr>
            <p:spPr bwMode="auto">
              <a:xfrm>
                <a:off x="436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3" name="Oval 33"/>
              <p:cNvSpPr>
                <a:spLocks noChangeArrowheads="1"/>
              </p:cNvSpPr>
              <p:nvPr/>
            </p:nvSpPr>
            <p:spPr bwMode="auto">
              <a:xfrm>
                <a:off x="4560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4" name="Oval 34"/>
              <p:cNvSpPr>
                <a:spLocks noChangeArrowheads="1"/>
              </p:cNvSpPr>
              <p:nvPr/>
            </p:nvSpPr>
            <p:spPr bwMode="auto">
              <a:xfrm>
                <a:off x="284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5" name="Oval 35"/>
              <p:cNvSpPr>
                <a:spLocks noChangeArrowheads="1"/>
              </p:cNvSpPr>
              <p:nvPr/>
            </p:nvSpPr>
            <p:spPr bwMode="auto">
              <a:xfrm>
                <a:off x="303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6" name="Oval 36"/>
              <p:cNvSpPr>
                <a:spLocks noChangeArrowheads="1"/>
              </p:cNvSpPr>
              <p:nvPr/>
            </p:nvSpPr>
            <p:spPr bwMode="auto">
              <a:xfrm>
                <a:off x="3224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7" name="Oval 37"/>
              <p:cNvSpPr>
                <a:spLocks noChangeArrowheads="1"/>
              </p:cNvSpPr>
              <p:nvPr/>
            </p:nvSpPr>
            <p:spPr bwMode="auto">
              <a:xfrm>
                <a:off x="3416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8" name="Oval 38"/>
              <p:cNvSpPr>
                <a:spLocks noChangeArrowheads="1"/>
              </p:cNvSpPr>
              <p:nvPr/>
            </p:nvSpPr>
            <p:spPr bwMode="auto">
              <a:xfrm>
                <a:off x="360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9" name="Oval 39"/>
              <p:cNvSpPr>
                <a:spLocks noChangeArrowheads="1"/>
              </p:cNvSpPr>
              <p:nvPr/>
            </p:nvSpPr>
            <p:spPr bwMode="auto">
              <a:xfrm>
                <a:off x="380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0" name="Oval 40"/>
              <p:cNvSpPr>
                <a:spLocks noChangeArrowheads="1"/>
              </p:cNvSpPr>
              <p:nvPr/>
            </p:nvSpPr>
            <p:spPr bwMode="auto">
              <a:xfrm>
                <a:off x="399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1" name="Oval 41"/>
              <p:cNvSpPr>
                <a:spLocks noChangeArrowheads="1"/>
              </p:cNvSpPr>
              <p:nvPr/>
            </p:nvSpPr>
            <p:spPr bwMode="auto">
              <a:xfrm>
                <a:off x="4184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2" name="Oval 42"/>
              <p:cNvSpPr>
                <a:spLocks noChangeArrowheads="1"/>
              </p:cNvSpPr>
              <p:nvPr/>
            </p:nvSpPr>
            <p:spPr bwMode="auto">
              <a:xfrm>
                <a:off x="4376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3" name="Oval 43"/>
              <p:cNvSpPr>
                <a:spLocks noChangeArrowheads="1"/>
              </p:cNvSpPr>
              <p:nvPr/>
            </p:nvSpPr>
            <p:spPr bwMode="auto">
              <a:xfrm>
                <a:off x="456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4" name="Oval 44"/>
              <p:cNvSpPr>
                <a:spLocks noChangeArrowheads="1"/>
              </p:cNvSpPr>
              <p:nvPr/>
            </p:nvSpPr>
            <p:spPr bwMode="auto">
              <a:xfrm>
                <a:off x="284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5" name="Oval 45"/>
              <p:cNvSpPr>
                <a:spLocks noChangeArrowheads="1"/>
              </p:cNvSpPr>
              <p:nvPr/>
            </p:nvSpPr>
            <p:spPr bwMode="auto">
              <a:xfrm>
                <a:off x="304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6" name="Oval 46"/>
              <p:cNvSpPr>
                <a:spLocks noChangeArrowheads="1"/>
              </p:cNvSpPr>
              <p:nvPr/>
            </p:nvSpPr>
            <p:spPr bwMode="auto">
              <a:xfrm>
                <a:off x="3232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7" name="Oval 47"/>
              <p:cNvSpPr>
                <a:spLocks noChangeArrowheads="1"/>
              </p:cNvSpPr>
              <p:nvPr/>
            </p:nvSpPr>
            <p:spPr bwMode="auto">
              <a:xfrm>
                <a:off x="342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8" name="Oval 48"/>
              <p:cNvSpPr>
                <a:spLocks noChangeArrowheads="1"/>
              </p:cNvSpPr>
              <p:nvPr/>
            </p:nvSpPr>
            <p:spPr bwMode="auto">
              <a:xfrm>
                <a:off x="361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9" name="Oval 49"/>
              <p:cNvSpPr>
                <a:spLocks noChangeArrowheads="1"/>
              </p:cNvSpPr>
              <p:nvPr/>
            </p:nvSpPr>
            <p:spPr bwMode="auto">
              <a:xfrm>
                <a:off x="380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0" name="Oval 50"/>
              <p:cNvSpPr>
                <a:spLocks noChangeArrowheads="1"/>
              </p:cNvSpPr>
              <p:nvPr/>
            </p:nvSpPr>
            <p:spPr bwMode="auto">
              <a:xfrm>
                <a:off x="400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1" name="Oval 51"/>
              <p:cNvSpPr>
                <a:spLocks noChangeArrowheads="1"/>
              </p:cNvSpPr>
              <p:nvPr/>
            </p:nvSpPr>
            <p:spPr bwMode="auto">
              <a:xfrm>
                <a:off x="4192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2" name="Oval 52"/>
              <p:cNvSpPr>
                <a:spLocks noChangeArrowheads="1"/>
              </p:cNvSpPr>
              <p:nvPr/>
            </p:nvSpPr>
            <p:spPr bwMode="auto">
              <a:xfrm>
                <a:off x="438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3" name="Oval 53"/>
              <p:cNvSpPr>
                <a:spLocks noChangeArrowheads="1"/>
              </p:cNvSpPr>
              <p:nvPr/>
            </p:nvSpPr>
            <p:spPr bwMode="auto">
              <a:xfrm>
                <a:off x="457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4" name="Oval 54"/>
              <p:cNvSpPr>
                <a:spLocks noChangeArrowheads="1"/>
              </p:cNvSpPr>
              <p:nvPr/>
            </p:nvSpPr>
            <p:spPr bwMode="auto">
              <a:xfrm>
                <a:off x="2856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5" name="Oval 55"/>
              <p:cNvSpPr>
                <a:spLocks noChangeArrowheads="1"/>
              </p:cNvSpPr>
              <p:nvPr/>
            </p:nvSpPr>
            <p:spPr bwMode="auto">
              <a:xfrm>
                <a:off x="304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6" name="Oval 56"/>
              <p:cNvSpPr>
                <a:spLocks noChangeArrowheads="1"/>
              </p:cNvSpPr>
              <p:nvPr/>
            </p:nvSpPr>
            <p:spPr bwMode="auto">
              <a:xfrm>
                <a:off x="3240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7" name="Oval 57"/>
              <p:cNvSpPr>
                <a:spLocks noChangeArrowheads="1"/>
              </p:cNvSpPr>
              <p:nvPr/>
            </p:nvSpPr>
            <p:spPr bwMode="auto">
              <a:xfrm>
                <a:off x="3432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8" name="Oval 58"/>
              <p:cNvSpPr>
                <a:spLocks noChangeArrowheads="1"/>
              </p:cNvSpPr>
              <p:nvPr/>
            </p:nvSpPr>
            <p:spPr bwMode="auto">
              <a:xfrm>
                <a:off x="362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9" name="Oval 59"/>
              <p:cNvSpPr>
                <a:spLocks noChangeArrowheads="1"/>
              </p:cNvSpPr>
              <p:nvPr/>
            </p:nvSpPr>
            <p:spPr bwMode="auto">
              <a:xfrm>
                <a:off x="3816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0" name="Oval 60"/>
              <p:cNvSpPr>
                <a:spLocks noChangeArrowheads="1"/>
              </p:cNvSpPr>
              <p:nvPr/>
            </p:nvSpPr>
            <p:spPr bwMode="auto">
              <a:xfrm>
                <a:off x="400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1" name="Oval 61"/>
              <p:cNvSpPr>
                <a:spLocks noChangeArrowheads="1"/>
              </p:cNvSpPr>
              <p:nvPr/>
            </p:nvSpPr>
            <p:spPr bwMode="auto">
              <a:xfrm>
                <a:off x="4200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2" name="Oval 62"/>
              <p:cNvSpPr>
                <a:spLocks noChangeArrowheads="1"/>
              </p:cNvSpPr>
              <p:nvPr/>
            </p:nvSpPr>
            <p:spPr bwMode="auto">
              <a:xfrm>
                <a:off x="4392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3" name="Oval 63"/>
              <p:cNvSpPr>
                <a:spLocks noChangeArrowheads="1"/>
              </p:cNvSpPr>
              <p:nvPr/>
            </p:nvSpPr>
            <p:spPr bwMode="auto">
              <a:xfrm>
                <a:off x="458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64"/>
            <p:cNvGrpSpPr>
              <a:grpSpLocks/>
            </p:cNvGrpSpPr>
            <p:nvPr/>
          </p:nvGrpSpPr>
          <p:grpSpPr bwMode="auto">
            <a:xfrm>
              <a:off x="2160" y="3024"/>
              <a:ext cx="1864" cy="888"/>
              <a:chOff x="2816" y="3416"/>
              <a:chExt cx="1864" cy="888"/>
            </a:xfrm>
          </p:grpSpPr>
          <p:sp>
            <p:nvSpPr>
              <p:cNvPr id="35905" name="Oval 65"/>
              <p:cNvSpPr>
                <a:spLocks noChangeArrowheads="1"/>
              </p:cNvSpPr>
              <p:nvPr/>
            </p:nvSpPr>
            <p:spPr bwMode="auto">
              <a:xfrm>
                <a:off x="2816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6" name="Oval 66"/>
              <p:cNvSpPr>
                <a:spLocks noChangeArrowheads="1"/>
              </p:cNvSpPr>
              <p:nvPr/>
            </p:nvSpPr>
            <p:spPr bwMode="auto">
              <a:xfrm>
                <a:off x="3008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7" name="Oval 67"/>
              <p:cNvSpPr>
                <a:spLocks noChangeArrowheads="1"/>
              </p:cNvSpPr>
              <p:nvPr/>
            </p:nvSpPr>
            <p:spPr bwMode="auto">
              <a:xfrm>
                <a:off x="3200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8" name="Oval 68"/>
              <p:cNvSpPr>
                <a:spLocks noChangeArrowheads="1"/>
              </p:cNvSpPr>
              <p:nvPr/>
            </p:nvSpPr>
            <p:spPr bwMode="auto">
              <a:xfrm>
                <a:off x="3392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9" name="Oval 69"/>
              <p:cNvSpPr>
                <a:spLocks noChangeArrowheads="1"/>
              </p:cNvSpPr>
              <p:nvPr/>
            </p:nvSpPr>
            <p:spPr bwMode="auto">
              <a:xfrm>
                <a:off x="3584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0" name="Oval 70"/>
              <p:cNvSpPr>
                <a:spLocks noChangeArrowheads="1"/>
              </p:cNvSpPr>
              <p:nvPr/>
            </p:nvSpPr>
            <p:spPr bwMode="auto">
              <a:xfrm>
                <a:off x="3776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1" name="Oval 71"/>
              <p:cNvSpPr>
                <a:spLocks noChangeArrowheads="1"/>
              </p:cNvSpPr>
              <p:nvPr/>
            </p:nvSpPr>
            <p:spPr bwMode="auto">
              <a:xfrm>
                <a:off x="3968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2" name="Oval 72"/>
              <p:cNvSpPr>
                <a:spLocks noChangeArrowheads="1"/>
              </p:cNvSpPr>
              <p:nvPr/>
            </p:nvSpPr>
            <p:spPr bwMode="auto">
              <a:xfrm>
                <a:off x="4160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3" name="Oval 73"/>
              <p:cNvSpPr>
                <a:spLocks noChangeArrowheads="1"/>
              </p:cNvSpPr>
              <p:nvPr/>
            </p:nvSpPr>
            <p:spPr bwMode="auto">
              <a:xfrm>
                <a:off x="4352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4" name="Oval 74"/>
              <p:cNvSpPr>
                <a:spLocks noChangeArrowheads="1"/>
              </p:cNvSpPr>
              <p:nvPr/>
            </p:nvSpPr>
            <p:spPr bwMode="auto">
              <a:xfrm>
                <a:off x="4544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5" name="Oval 75"/>
              <p:cNvSpPr>
                <a:spLocks noChangeArrowheads="1"/>
              </p:cNvSpPr>
              <p:nvPr/>
            </p:nvSpPr>
            <p:spPr bwMode="auto">
              <a:xfrm>
                <a:off x="2824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6" name="Oval 76"/>
              <p:cNvSpPr>
                <a:spLocks noChangeArrowheads="1"/>
              </p:cNvSpPr>
              <p:nvPr/>
            </p:nvSpPr>
            <p:spPr bwMode="auto">
              <a:xfrm>
                <a:off x="3016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7" name="Oval 77"/>
              <p:cNvSpPr>
                <a:spLocks noChangeArrowheads="1"/>
              </p:cNvSpPr>
              <p:nvPr/>
            </p:nvSpPr>
            <p:spPr bwMode="auto">
              <a:xfrm>
                <a:off x="3208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8" name="Oval 78"/>
              <p:cNvSpPr>
                <a:spLocks noChangeArrowheads="1"/>
              </p:cNvSpPr>
              <p:nvPr/>
            </p:nvSpPr>
            <p:spPr bwMode="auto">
              <a:xfrm>
                <a:off x="3400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9" name="Oval 79"/>
              <p:cNvSpPr>
                <a:spLocks noChangeArrowheads="1"/>
              </p:cNvSpPr>
              <p:nvPr/>
            </p:nvSpPr>
            <p:spPr bwMode="auto">
              <a:xfrm>
                <a:off x="3592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0" name="Oval 80"/>
              <p:cNvSpPr>
                <a:spLocks noChangeArrowheads="1"/>
              </p:cNvSpPr>
              <p:nvPr/>
            </p:nvSpPr>
            <p:spPr bwMode="auto">
              <a:xfrm>
                <a:off x="3784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1" name="Oval 81"/>
              <p:cNvSpPr>
                <a:spLocks noChangeArrowheads="1"/>
              </p:cNvSpPr>
              <p:nvPr/>
            </p:nvSpPr>
            <p:spPr bwMode="auto">
              <a:xfrm>
                <a:off x="3976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2" name="Oval 82"/>
              <p:cNvSpPr>
                <a:spLocks noChangeArrowheads="1"/>
              </p:cNvSpPr>
              <p:nvPr/>
            </p:nvSpPr>
            <p:spPr bwMode="auto">
              <a:xfrm>
                <a:off x="4168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3" name="Oval 83"/>
              <p:cNvSpPr>
                <a:spLocks noChangeArrowheads="1"/>
              </p:cNvSpPr>
              <p:nvPr/>
            </p:nvSpPr>
            <p:spPr bwMode="auto">
              <a:xfrm>
                <a:off x="4360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4" name="Oval 84"/>
              <p:cNvSpPr>
                <a:spLocks noChangeArrowheads="1"/>
              </p:cNvSpPr>
              <p:nvPr/>
            </p:nvSpPr>
            <p:spPr bwMode="auto">
              <a:xfrm>
                <a:off x="4552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5" name="Oval 85"/>
              <p:cNvSpPr>
                <a:spLocks noChangeArrowheads="1"/>
              </p:cNvSpPr>
              <p:nvPr/>
            </p:nvSpPr>
            <p:spPr bwMode="auto">
              <a:xfrm>
                <a:off x="2832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6" name="Oval 86"/>
              <p:cNvSpPr>
                <a:spLocks noChangeArrowheads="1"/>
              </p:cNvSpPr>
              <p:nvPr/>
            </p:nvSpPr>
            <p:spPr bwMode="auto">
              <a:xfrm>
                <a:off x="3024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7" name="Oval 87"/>
              <p:cNvSpPr>
                <a:spLocks noChangeArrowheads="1"/>
              </p:cNvSpPr>
              <p:nvPr/>
            </p:nvSpPr>
            <p:spPr bwMode="auto">
              <a:xfrm>
                <a:off x="3216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8" name="Oval 88"/>
              <p:cNvSpPr>
                <a:spLocks noChangeArrowheads="1"/>
              </p:cNvSpPr>
              <p:nvPr/>
            </p:nvSpPr>
            <p:spPr bwMode="auto">
              <a:xfrm>
                <a:off x="340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9" name="Oval 89"/>
              <p:cNvSpPr>
                <a:spLocks noChangeArrowheads="1"/>
              </p:cNvSpPr>
              <p:nvPr/>
            </p:nvSpPr>
            <p:spPr bwMode="auto">
              <a:xfrm>
                <a:off x="3600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0" name="Oval 90"/>
              <p:cNvSpPr>
                <a:spLocks noChangeArrowheads="1"/>
              </p:cNvSpPr>
              <p:nvPr/>
            </p:nvSpPr>
            <p:spPr bwMode="auto">
              <a:xfrm>
                <a:off x="3792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1" name="Oval 91"/>
              <p:cNvSpPr>
                <a:spLocks noChangeArrowheads="1"/>
              </p:cNvSpPr>
              <p:nvPr/>
            </p:nvSpPr>
            <p:spPr bwMode="auto">
              <a:xfrm>
                <a:off x="3984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2" name="Oval 92"/>
              <p:cNvSpPr>
                <a:spLocks noChangeArrowheads="1"/>
              </p:cNvSpPr>
              <p:nvPr/>
            </p:nvSpPr>
            <p:spPr bwMode="auto">
              <a:xfrm>
                <a:off x="4176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3" name="Oval 93"/>
              <p:cNvSpPr>
                <a:spLocks noChangeArrowheads="1"/>
              </p:cNvSpPr>
              <p:nvPr/>
            </p:nvSpPr>
            <p:spPr bwMode="auto">
              <a:xfrm>
                <a:off x="436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4" name="Oval 94"/>
              <p:cNvSpPr>
                <a:spLocks noChangeArrowheads="1"/>
              </p:cNvSpPr>
              <p:nvPr/>
            </p:nvSpPr>
            <p:spPr bwMode="auto">
              <a:xfrm>
                <a:off x="4560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5" name="Oval 95"/>
              <p:cNvSpPr>
                <a:spLocks noChangeArrowheads="1"/>
              </p:cNvSpPr>
              <p:nvPr/>
            </p:nvSpPr>
            <p:spPr bwMode="auto">
              <a:xfrm>
                <a:off x="284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6" name="Oval 96"/>
              <p:cNvSpPr>
                <a:spLocks noChangeArrowheads="1"/>
              </p:cNvSpPr>
              <p:nvPr/>
            </p:nvSpPr>
            <p:spPr bwMode="auto">
              <a:xfrm>
                <a:off x="303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7" name="Oval 97"/>
              <p:cNvSpPr>
                <a:spLocks noChangeArrowheads="1"/>
              </p:cNvSpPr>
              <p:nvPr/>
            </p:nvSpPr>
            <p:spPr bwMode="auto">
              <a:xfrm>
                <a:off x="3224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8" name="Oval 98"/>
              <p:cNvSpPr>
                <a:spLocks noChangeArrowheads="1"/>
              </p:cNvSpPr>
              <p:nvPr/>
            </p:nvSpPr>
            <p:spPr bwMode="auto">
              <a:xfrm>
                <a:off x="3416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9" name="Oval 99"/>
              <p:cNvSpPr>
                <a:spLocks noChangeArrowheads="1"/>
              </p:cNvSpPr>
              <p:nvPr/>
            </p:nvSpPr>
            <p:spPr bwMode="auto">
              <a:xfrm>
                <a:off x="360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0" name="Oval 100"/>
              <p:cNvSpPr>
                <a:spLocks noChangeArrowheads="1"/>
              </p:cNvSpPr>
              <p:nvPr/>
            </p:nvSpPr>
            <p:spPr bwMode="auto">
              <a:xfrm>
                <a:off x="380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1" name="Oval 101"/>
              <p:cNvSpPr>
                <a:spLocks noChangeArrowheads="1"/>
              </p:cNvSpPr>
              <p:nvPr/>
            </p:nvSpPr>
            <p:spPr bwMode="auto">
              <a:xfrm>
                <a:off x="399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2" name="Oval 102"/>
              <p:cNvSpPr>
                <a:spLocks noChangeArrowheads="1"/>
              </p:cNvSpPr>
              <p:nvPr/>
            </p:nvSpPr>
            <p:spPr bwMode="auto">
              <a:xfrm>
                <a:off x="4184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3" name="Oval 103"/>
              <p:cNvSpPr>
                <a:spLocks noChangeArrowheads="1"/>
              </p:cNvSpPr>
              <p:nvPr/>
            </p:nvSpPr>
            <p:spPr bwMode="auto">
              <a:xfrm>
                <a:off x="4376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4" name="Oval 104"/>
              <p:cNvSpPr>
                <a:spLocks noChangeArrowheads="1"/>
              </p:cNvSpPr>
              <p:nvPr/>
            </p:nvSpPr>
            <p:spPr bwMode="auto">
              <a:xfrm>
                <a:off x="456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5" name="Oval 105"/>
              <p:cNvSpPr>
                <a:spLocks noChangeArrowheads="1"/>
              </p:cNvSpPr>
              <p:nvPr/>
            </p:nvSpPr>
            <p:spPr bwMode="auto">
              <a:xfrm>
                <a:off x="284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6" name="Oval 106"/>
              <p:cNvSpPr>
                <a:spLocks noChangeArrowheads="1"/>
              </p:cNvSpPr>
              <p:nvPr/>
            </p:nvSpPr>
            <p:spPr bwMode="auto">
              <a:xfrm>
                <a:off x="304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7" name="Oval 107"/>
              <p:cNvSpPr>
                <a:spLocks noChangeArrowheads="1"/>
              </p:cNvSpPr>
              <p:nvPr/>
            </p:nvSpPr>
            <p:spPr bwMode="auto">
              <a:xfrm>
                <a:off x="3232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8" name="Oval 108"/>
              <p:cNvSpPr>
                <a:spLocks noChangeArrowheads="1"/>
              </p:cNvSpPr>
              <p:nvPr/>
            </p:nvSpPr>
            <p:spPr bwMode="auto">
              <a:xfrm>
                <a:off x="342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9" name="Oval 109"/>
              <p:cNvSpPr>
                <a:spLocks noChangeArrowheads="1"/>
              </p:cNvSpPr>
              <p:nvPr/>
            </p:nvSpPr>
            <p:spPr bwMode="auto">
              <a:xfrm>
                <a:off x="361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0" name="Oval 110"/>
              <p:cNvSpPr>
                <a:spLocks noChangeArrowheads="1"/>
              </p:cNvSpPr>
              <p:nvPr/>
            </p:nvSpPr>
            <p:spPr bwMode="auto">
              <a:xfrm>
                <a:off x="380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1" name="Oval 111"/>
              <p:cNvSpPr>
                <a:spLocks noChangeArrowheads="1"/>
              </p:cNvSpPr>
              <p:nvPr/>
            </p:nvSpPr>
            <p:spPr bwMode="auto">
              <a:xfrm>
                <a:off x="400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2" name="Oval 112"/>
              <p:cNvSpPr>
                <a:spLocks noChangeArrowheads="1"/>
              </p:cNvSpPr>
              <p:nvPr/>
            </p:nvSpPr>
            <p:spPr bwMode="auto">
              <a:xfrm>
                <a:off x="4192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3" name="Oval 113"/>
              <p:cNvSpPr>
                <a:spLocks noChangeArrowheads="1"/>
              </p:cNvSpPr>
              <p:nvPr/>
            </p:nvSpPr>
            <p:spPr bwMode="auto">
              <a:xfrm>
                <a:off x="438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4" name="Oval 114"/>
              <p:cNvSpPr>
                <a:spLocks noChangeArrowheads="1"/>
              </p:cNvSpPr>
              <p:nvPr/>
            </p:nvSpPr>
            <p:spPr bwMode="auto">
              <a:xfrm>
                <a:off x="457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5" name="Oval 115"/>
              <p:cNvSpPr>
                <a:spLocks noChangeArrowheads="1"/>
              </p:cNvSpPr>
              <p:nvPr/>
            </p:nvSpPr>
            <p:spPr bwMode="auto">
              <a:xfrm>
                <a:off x="2856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6" name="Oval 116"/>
              <p:cNvSpPr>
                <a:spLocks noChangeArrowheads="1"/>
              </p:cNvSpPr>
              <p:nvPr/>
            </p:nvSpPr>
            <p:spPr bwMode="auto">
              <a:xfrm>
                <a:off x="304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7" name="Oval 117"/>
              <p:cNvSpPr>
                <a:spLocks noChangeArrowheads="1"/>
              </p:cNvSpPr>
              <p:nvPr/>
            </p:nvSpPr>
            <p:spPr bwMode="auto">
              <a:xfrm>
                <a:off x="3240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8" name="Oval 118"/>
              <p:cNvSpPr>
                <a:spLocks noChangeArrowheads="1"/>
              </p:cNvSpPr>
              <p:nvPr/>
            </p:nvSpPr>
            <p:spPr bwMode="auto">
              <a:xfrm>
                <a:off x="3432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9" name="Oval 119"/>
              <p:cNvSpPr>
                <a:spLocks noChangeArrowheads="1"/>
              </p:cNvSpPr>
              <p:nvPr/>
            </p:nvSpPr>
            <p:spPr bwMode="auto">
              <a:xfrm>
                <a:off x="362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60" name="Oval 120"/>
              <p:cNvSpPr>
                <a:spLocks noChangeArrowheads="1"/>
              </p:cNvSpPr>
              <p:nvPr/>
            </p:nvSpPr>
            <p:spPr bwMode="auto">
              <a:xfrm>
                <a:off x="3816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61" name="Oval 121"/>
              <p:cNvSpPr>
                <a:spLocks noChangeArrowheads="1"/>
              </p:cNvSpPr>
              <p:nvPr/>
            </p:nvSpPr>
            <p:spPr bwMode="auto">
              <a:xfrm>
                <a:off x="400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62" name="Oval 122"/>
              <p:cNvSpPr>
                <a:spLocks noChangeArrowheads="1"/>
              </p:cNvSpPr>
              <p:nvPr/>
            </p:nvSpPr>
            <p:spPr bwMode="auto">
              <a:xfrm>
                <a:off x="4200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63" name="Oval 123"/>
              <p:cNvSpPr>
                <a:spLocks noChangeArrowheads="1"/>
              </p:cNvSpPr>
              <p:nvPr/>
            </p:nvSpPr>
            <p:spPr bwMode="auto">
              <a:xfrm>
                <a:off x="4392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64" name="Oval 124"/>
              <p:cNvSpPr>
                <a:spLocks noChangeArrowheads="1"/>
              </p:cNvSpPr>
              <p:nvPr/>
            </p:nvSpPr>
            <p:spPr bwMode="auto">
              <a:xfrm>
                <a:off x="458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5965" name="Rectangle 125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0"/>
            <a:ext cx="8458200" cy="1143000"/>
          </a:xfrm>
        </p:spPr>
        <p:txBody>
          <a:bodyPr/>
          <a:lstStyle/>
          <a:p>
            <a:r>
              <a:rPr lang="en-US" sz="3500">
                <a:solidFill>
                  <a:schemeClr val="accent2"/>
                </a:solidFill>
              </a:rPr>
              <a:t>The strangeness of Half Filling</a:t>
            </a:r>
          </a:p>
        </p:txBody>
      </p:sp>
      <p:grpSp>
        <p:nvGrpSpPr>
          <p:cNvPr id="5" name="Group 208"/>
          <p:cNvGrpSpPr>
            <a:grpSpLocks/>
          </p:cNvGrpSpPr>
          <p:nvPr/>
        </p:nvGrpSpPr>
        <p:grpSpPr bwMode="auto">
          <a:xfrm>
            <a:off x="1384300" y="3092450"/>
            <a:ext cx="5702300" cy="1409700"/>
            <a:chOff x="432" y="3024"/>
            <a:chExt cx="3592" cy="888"/>
          </a:xfrm>
        </p:grpSpPr>
        <p:grpSp>
          <p:nvGrpSpPr>
            <p:cNvPr id="6" name="Group 209"/>
            <p:cNvGrpSpPr>
              <a:grpSpLocks/>
            </p:cNvGrpSpPr>
            <p:nvPr/>
          </p:nvGrpSpPr>
          <p:grpSpPr bwMode="auto">
            <a:xfrm>
              <a:off x="432" y="3024"/>
              <a:ext cx="1864" cy="888"/>
              <a:chOff x="2816" y="3416"/>
              <a:chExt cx="1864" cy="888"/>
            </a:xfrm>
          </p:grpSpPr>
          <p:sp>
            <p:nvSpPr>
              <p:cNvPr id="36050" name="Oval 210"/>
              <p:cNvSpPr>
                <a:spLocks noChangeArrowheads="1"/>
              </p:cNvSpPr>
              <p:nvPr/>
            </p:nvSpPr>
            <p:spPr bwMode="auto">
              <a:xfrm>
                <a:off x="2816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1" name="Oval 211"/>
              <p:cNvSpPr>
                <a:spLocks noChangeArrowheads="1"/>
              </p:cNvSpPr>
              <p:nvPr/>
            </p:nvSpPr>
            <p:spPr bwMode="auto">
              <a:xfrm>
                <a:off x="3008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2" name="Oval 212"/>
              <p:cNvSpPr>
                <a:spLocks noChangeArrowheads="1"/>
              </p:cNvSpPr>
              <p:nvPr/>
            </p:nvSpPr>
            <p:spPr bwMode="auto">
              <a:xfrm>
                <a:off x="3200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3" name="Oval 213"/>
              <p:cNvSpPr>
                <a:spLocks noChangeArrowheads="1"/>
              </p:cNvSpPr>
              <p:nvPr/>
            </p:nvSpPr>
            <p:spPr bwMode="auto">
              <a:xfrm>
                <a:off x="3392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4" name="Oval 214"/>
              <p:cNvSpPr>
                <a:spLocks noChangeArrowheads="1"/>
              </p:cNvSpPr>
              <p:nvPr/>
            </p:nvSpPr>
            <p:spPr bwMode="auto">
              <a:xfrm>
                <a:off x="3584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5" name="Oval 215"/>
              <p:cNvSpPr>
                <a:spLocks noChangeArrowheads="1"/>
              </p:cNvSpPr>
              <p:nvPr/>
            </p:nvSpPr>
            <p:spPr bwMode="auto">
              <a:xfrm>
                <a:off x="3776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6" name="Oval 216"/>
              <p:cNvSpPr>
                <a:spLocks noChangeArrowheads="1"/>
              </p:cNvSpPr>
              <p:nvPr/>
            </p:nvSpPr>
            <p:spPr bwMode="auto">
              <a:xfrm>
                <a:off x="3968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7" name="Oval 217"/>
              <p:cNvSpPr>
                <a:spLocks noChangeArrowheads="1"/>
              </p:cNvSpPr>
              <p:nvPr/>
            </p:nvSpPr>
            <p:spPr bwMode="auto">
              <a:xfrm>
                <a:off x="4160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8" name="Oval 218"/>
              <p:cNvSpPr>
                <a:spLocks noChangeArrowheads="1"/>
              </p:cNvSpPr>
              <p:nvPr/>
            </p:nvSpPr>
            <p:spPr bwMode="auto">
              <a:xfrm>
                <a:off x="4352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9" name="Oval 219"/>
              <p:cNvSpPr>
                <a:spLocks noChangeArrowheads="1"/>
              </p:cNvSpPr>
              <p:nvPr/>
            </p:nvSpPr>
            <p:spPr bwMode="auto">
              <a:xfrm>
                <a:off x="4544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0" name="Oval 220"/>
              <p:cNvSpPr>
                <a:spLocks noChangeArrowheads="1"/>
              </p:cNvSpPr>
              <p:nvPr/>
            </p:nvSpPr>
            <p:spPr bwMode="auto">
              <a:xfrm>
                <a:off x="2824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1" name="Oval 221"/>
              <p:cNvSpPr>
                <a:spLocks noChangeArrowheads="1"/>
              </p:cNvSpPr>
              <p:nvPr/>
            </p:nvSpPr>
            <p:spPr bwMode="auto">
              <a:xfrm>
                <a:off x="3016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2" name="Oval 222"/>
              <p:cNvSpPr>
                <a:spLocks noChangeArrowheads="1"/>
              </p:cNvSpPr>
              <p:nvPr/>
            </p:nvSpPr>
            <p:spPr bwMode="auto">
              <a:xfrm>
                <a:off x="3208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3" name="Oval 223"/>
              <p:cNvSpPr>
                <a:spLocks noChangeArrowheads="1"/>
              </p:cNvSpPr>
              <p:nvPr/>
            </p:nvSpPr>
            <p:spPr bwMode="auto">
              <a:xfrm>
                <a:off x="3400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4" name="Oval 224"/>
              <p:cNvSpPr>
                <a:spLocks noChangeArrowheads="1"/>
              </p:cNvSpPr>
              <p:nvPr/>
            </p:nvSpPr>
            <p:spPr bwMode="auto">
              <a:xfrm>
                <a:off x="3592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5" name="Oval 225"/>
              <p:cNvSpPr>
                <a:spLocks noChangeArrowheads="1"/>
              </p:cNvSpPr>
              <p:nvPr/>
            </p:nvSpPr>
            <p:spPr bwMode="auto">
              <a:xfrm>
                <a:off x="3784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6" name="Oval 226"/>
              <p:cNvSpPr>
                <a:spLocks noChangeArrowheads="1"/>
              </p:cNvSpPr>
              <p:nvPr/>
            </p:nvSpPr>
            <p:spPr bwMode="auto">
              <a:xfrm>
                <a:off x="3976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7" name="Oval 227"/>
              <p:cNvSpPr>
                <a:spLocks noChangeArrowheads="1"/>
              </p:cNvSpPr>
              <p:nvPr/>
            </p:nvSpPr>
            <p:spPr bwMode="auto">
              <a:xfrm>
                <a:off x="4168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8" name="Oval 228"/>
              <p:cNvSpPr>
                <a:spLocks noChangeArrowheads="1"/>
              </p:cNvSpPr>
              <p:nvPr/>
            </p:nvSpPr>
            <p:spPr bwMode="auto">
              <a:xfrm>
                <a:off x="4360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9" name="Oval 229"/>
              <p:cNvSpPr>
                <a:spLocks noChangeArrowheads="1"/>
              </p:cNvSpPr>
              <p:nvPr/>
            </p:nvSpPr>
            <p:spPr bwMode="auto">
              <a:xfrm>
                <a:off x="4552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0" name="Oval 230"/>
              <p:cNvSpPr>
                <a:spLocks noChangeArrowheads="1"/>
              </p:cNvSpPr>
              <p:nvPr/>
            </p:nvSpPr>
            <p:spPr bwMode="auto">
              <a:xfrm>
                <a:off x="2832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1" name="Oval 231"/>
              <p:cNvSpPr>
                <a:spLocks noChangeArrowheads="1"/>
              </p:cNvSpPr>
              <p:nvPr/>
            </p:nvSpPr>
            <p:spPr bwMode="auto">
              <a:xfrm>
                <a:off x="3024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2" name="Oval 232"/>
              <p:cNvSpPr>
                <a:spLocks noChangeArrowheads="1"/>
              </p:cNvSpPr>
              <p:nvPr/>
            </p:nvSpPr>
            <p:spPr bwMode="auto">
              <a:xfrm>
                <a:off x="3216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3" name="Oval 233"/>
              <p:cNvSpPr>
                <a:spLocks noChangeArrowheads="1"/>
              </p:cNvSpPr>
              <p:nvPr/>
            </p:nvSpPr>
            <p:spPr bwMode="auto">
              <a:xfrm>
                <a:off x="340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4" name="Oval 234"/>
              <p:cNvSpPr>
                <a:spLocks noChangeArrowheads="1"/>
              </p:cNvSpPr>
              <p:nvPr/>
            </p:nvSpPr>
            <p:spPr bwMode="auto">
              <a:xfrm>
                <a:off x="3600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5" name="Oval 235"/>
              <p:cNvSpPr>
                <a:spLocks noChangeArrowheads="1"/>
              </p:cNvSpPr>
              <p:nvPr/>
            </p:nvSpPr>
            <p:spPr bwMode="auto">
              <a:xfrm>
                <a:off x="3792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6" name="Oval 236"/>
              <p:cNvSpPr>
                <a:spLocks noChangeArrowheads="1"/>
              </p:cNvSpPr>
              <p:nvPr/>
            </p:nvSpPr>
            <p:spPr bwMode="auto">
              <a:xfrm>
                <a:off x="3984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7" name="Oval 237"/>
              <p:cNvSpPr>
                <a:spLocks noChangeArrowheads="1"/>
              </p:cNvSpPr>
              <p:nvPr/>
            </p:nvSpPr>
            <p:spPr bwMode="auto">
              <a:xfrm>
                <a:off x="4176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8" name="Oval 238"/>
              <p:cNvSpPr>
                <a:spLocks noChangeArrowheads="1"/>
              </p:cNvSpPr>
              <p:nvPr/>
            </p:nvSpPr>
            <p:spPr bwMode="auto">
              <a:xfrm>
                <a:off x="436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9" name="Oval 239"/>
              <p:cNvSpPr>
                <a:spLocks noChangeArrowheads="1"/>
              </p:cNvSpPr>
              <p:nvPr/>
            </p:nvSpPr>
            <p:spPr bwMode="auto">
              <a:xfrm>
                <a:off x="4560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0" name="Oval 240"/>
              <p:cNvSpPr>
                <a:spLocks noChangeArrowheads="1"/>
              </p:cNvSpPr>
              <p:nvPr/>
            </p:nvSpPr>
            <p:spPr bwMode="auto">
              <a:xfrm>
                <a:off x="284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1" name="Oval 241"/>
              <p:cNvSpPr>
                <a:spLocks noChangeArrowheads="1"/>
              </p:cNvSpPr>
              <p:nvPr/>
            </p:nvSpPr>
            <p:spPr bwMode="auto">
              <a:xfrm>
                <a:off x="303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2" name="Oval 242"/>
              <p:cNvSpPr>
                <a:spLocks noChangeArrowheads="1"/>
              </p:cNvSpPr>
              <p:nvPr/>
            </p:nvSpPr>
            <p:spPr bwMode="auto">
              <a:xfrm>
                <a:off x="3224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3" name="Oval 243"/>
              <p:cNvSpPr>
                <a:spLocks noChangeArrowheads="1"/>
              </p:cNvSpPr>
              <p:nvPr/>
            </p:nvSpPr>
            <p:spPr bwMode="auto">
              <a:xfrm>
                <a:off x="3416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4" name="Oval 244"/>
              <p:cNvSpPr>
                <a:spLocks noChangeArrowheads="1"/>
              </p:cNvSpPr>
              <p:nvPr/>
            </p:nvSpPr>
            <p:spPr bwMode="auto">
              <a:xfrm>
                <a:off x="360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5" name="Oval 245"/>
              <p:cNvSpPr>
                <a:spLocks noChangeArrowheads="1"/>
              </p:cNvSpPr>
              <p:nvPr/>
            </p:nvSpPr>
            <p:spPr bwMode="auto">
              <a:xfrm>
                <a:off x="380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6" name="Oval 246"/>
              <p:cNvSpPr>
                <a:spLocks noChangeArrowheads="1"/>
              </p:cNvSpPr>
              <p:nvPr/>
            </p:nvSpPr>
            <p:spPr bwMode="auto">
              <a:xfrm>
                <a:off x="399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7" name="Oval 247"/>
              <p:cNvSpPr>
                <a:spLocks noChangeArrowheads="1"/>
              </p:cNvSpPr>
              <p:nvPr/>
            </p:nvSpPr>
            <p:spPr bwMode="auto">
              <a:xfrm>
                <a:off x="4184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8" name="Oval 248"/>
              <p:cNvSpPr>
                <a:spLocks noChangeArrowheads="1"/>
              </p:cNvSpPr>
              <p:nvPr/>
            </p:nvSpPr>
            <p:spPr bwMode="auto">
              <a:xfrm>
                <a:off x="4376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9" name="Oval 249"/>
              <p:cNvSpPr>
                <a:spLocks noChangeArrowheads="1"/>
              </p:cNvSpPr>
              <p:nvPr/>
            </p:nvSpPr>
            <p:spPr bwMode="auto">
              <a:xfrm>
                <a:off x="456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0" name="Oval 250"/>
              <p:cNvSpPr>
                <a:spLocks noChangeArrowheads="1"/>
              </p:cNvSpPr>
              <p:nvPr/>
            </p:nvSpPr>
            <p:spPr bwMode="auto">
              <a:xfrm>
                <a:off x="284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1" name="Oval 251"/>
              <p:cNvSpPr>
                <a:spLocks noChangeArrowheads="1"/>
              </p:cNvSpPr>
              <p:nvPr/>
            </p:nvSpPr>
            <p:spPr bwMode="auto">
              <a:xfrm>
                <a:off x="304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2" name="Oval 252"/>
              <p:cNvSpPr>
                <a:spLocks noChangeArrowheads="1"/>
              </p:cNvSpPr>
              <p:nvPr/>
            </p:nvSpPr>
            <p:spPr bwMode="auto">
              <a:xfrm>
                <a:off x="3232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3" name="Oval 253"/>
              <p:cNvSpPr>
                <a:spLocks noChangeArrowheads="1"/>
              </p:cNvSpPr>
              <p:nvPr/>
            </p:nvSpPr>
            <p:spPr bwMode="auto">
              <a:xfrm>
                <a:off x="342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4" name="Oval 254"/>
              <p:cNvSpPr>
                <a:spLocks noChangeArrowheads="1"/>
              </p:cNvSpPr>
              <p:nvPr/>
            </p:nvSpPr>
            <p:spPr bwMode="auto">
              <a:xfrm>
                <a:off x="361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5" name="Oval 255"/>
              <p:cNvSpPr>
                <a:spLocks noChangeArrowheads="1"/>
              </p:cNvSpPr>
              <p:nvPr/>
            </p:nvSpPr>
            <p:spPr bwMode="auto">
              <a:xfrm>
                <a:off x="380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6" name="Oval 256"/>
              <p:cNvSpPr>
                <a:spLocks noChangeArrowheads="1"/>
              </p:cNvSpPr>
              <p:nvPr/>
            </p:nvSpPr>
            <p:spPr bwMode="auto">
              <a:xfrm>
                <a:off x="400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7" name="Oval 257"/>
              <p:cNvSpPr>
                <a:spLocks noChangeArrowheads="1"/>
              </p:cNvSpPr>
              <p:nvPr/>
            </p:nvSpPr>
            <p:spPr bwMode="auto">
              <a:xfrm>
                <a:off x="4192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8" name="Oval 258"/>
              <p:cNvSpPr>
                <a:spLocks noChangeArrowheads="1"/>
              </p:cNvSpPr>
              <p:nvPr/>
            </p:nvSpPr>
            <p:spPr bwMode="auto">
              <a:xfrm>
                <a:off x="438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9" name="Oval 259"/>
              <p:cNvSpPr>
                <a:spLocks noChangeArrowheads="1"/>
              </p:cNvSpPr>
              <p:nvPr/>
            </p:nvSpPr>
            <p:spPr bwMode="auto">
              <a:xfrm>
                <a:off x="457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0" name="Oval 260"/>
              <p:cNvSpPr>
                <a:spLocks noChangeArrowheads="1"/>
              </p:cNvSpPr>
              <p:nvPr/>
            </p:nvSpPr>
            <p:spPr bwMode="auto">
              <a:xfrm>
                <a:off x="2856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1" name="Oval 261"/>
              <p:cNvSpPr>
                <a:spLocks noChangeArrowheads="1"/>
              </p:cNvSpPr>
              <p:nvPr/>
            </p:nvSpPr>
            <p:spPr bwMode="auto">
              <a:xfrm>
                <a:off x="304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2" name="Oval 262"/>
              <p:cNvSpPr>
                <a:spLocks noChangeArrowheads="1"/>
              </p:cNvSpPr>
              <p:nvPr/>
            </p:nvSpPr>
            <p:spPr bwMode="auto">
              <a:xfrm>
                <a:off x="3240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3" name="Oval 263"/>
              <p:cNvSpPr>
                <a:spLocks noChangeArrowheads="1"/>
              </p:cNvSpPr>
              <p:nvPr/>
            </p:nvSpPr>
            <p:spPr bwMode="auto">
              <a:xfrm>
                <a:off x="3432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4" name="Oval 264"/>
              <p:cNvSpPr>
                <a:spLocks noChangeArrowheads="1"/>
              </p:cNvSpPr>
              <p:nvPr/>
            </p:nvSpPr>
            <p:spPr bwMode="auto">
              <a:xfrm>
                <a:off x="362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5" name="Oval 265"/>
              <p:cNvSpPr>
                <a:spLocks noChangeArrowheads="1"/>
              </p:cNvSpPr>
              <p:nvPr/>
            </p:nvSpPr>
            <p:spPr bwMode="auto">
              <a:xfrm>
                <a:off x="3816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6" name="Oval 266"/>
              <p:cNvSpPr>
                <a:spLocks noChangeArrowheads="1"/>
              </p:cNvSpPr>
              <p:nvPr/>
            </p:nvSpPr>
            <p:spPr bwMode="auto">
              <a:xfrm>
                <a:off x="400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7" name="Oval 267"/>
              <p:cNvSpPr>
                <a:spLocks noChangeArrowheads="1"/>
              </p:cNvSpPr>
              <p:nvPr/>
            </p:nvSpPr>
            <p:spPr bwMode="auto">
              <a:xfrm>
                <a:off x="4200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8" name="Oval 268"/>
              <p:cNvSpPr>
                <a:spLocks noChangeArrowheads="1"/>
              </p:cNvSpPr>
              <p:nvPr/>
            </p:nvSpPr>
            <p:spPr bwMode="auto">
              <a:xfrm>
                <a:off x="4392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9" name="Oval 269"/>
              <p:cNvSpPr>
                <a:spLocks noChangeArrowheads="1"/>
              </p:cNvSpPr>
              <p:nvPr/>
            </p:nvSpPr>
            <p:spPr bwMode="auto">
              <a:xfrm>
                <a:off x="458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70"/>
            <p:cNvGrpSpPr>
              <a:grpSpLocks/>
            </p:cNvGrpSpPr>
            <p:nvPr/>
          </p:nvGrpSpPr>
          <p:grpSpPr bwMode="auto">
            <a:xfrm>
              <a:off x="2160" y="3024"/>
              <a:ext cx="1864" cy="888"/>
              <a:chOff x="2816" y="3416"/>
              <a:chExt cx="1864" cy="888"/>
            </a:xfrm>
          </p:grpSpPr>
          <p:sp>
            <p:nvSpPr>
              <p:cNvPr id="36111" name="Oval 271"/>
              <p:cNvSpPr>
                <a:spLocks noChangeArrowheads="1"/>
              </p:cNvSpPr>
              <p:nvPr/>
            </p:nvSpPr>
            <p:spPr bwMode="auto">
              <a:xfrm>
                <a:off x="2816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12" name="Oval 272"/>
              <p:cNvSpPr>
                <a:spLocks noChangeArrowheads="1"/>
              </p:cNvSpPr>
              <p:nvPr/>
            </p:nvSpPr>
            <p:spPr bwMode="auto">
              <a:xfrm>
                <a:off x="3008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13" name="Oval 273"/>
              <p:cNvSpPr>
                <a:spLocks noChangeArrowheads="1"/>
              </p:cNvSpPr>
              <p:nvPr/>
            </p:nvSpPr>
            <p:spPr bwMode="auto">
              <a:xfrm>
                <a:off x="3200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14" name="Oval 274"/>
              <p:cNvSpPr>
                <a:spLocks noChangeArrowheads="1"/>
              </p:cNvSpPr>
              <p:nvPr/>
            </p:nvSpPr>
            <p:spPr bwMode="auto">
              <a:xfrm>
                <a:off x="3392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15" name="Oval 275"/>
              <p:cNvSpPr>
                <a:spLocks noChangeArrowheads="1"/>
              </p:cNvSpPr>
              <p:nvPr/>
            </p:nvSpPr>
            <p:spPr bwMode="auto">
              <a:xfrm>
                <a:off x="3584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16" name="Oval 276"/>
              <p:cNvSpPr>
                <a:spLocks noChangeArrowheads="1"/>
              </p:cNvSpPr>
              <p:nvPr/>
            </p:nvSpPr>
            <p:spPr bwMode="auto">
              <a:xfrm>
                <a:off x="3776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17" name="Oval 277"/>
              <p:cNvSpPr>
                <a:spLocks noChangeArrowheads="1"/>
              </p:cNvSpPr>
              <p:nvPr/>
            </p:nvSpPr>
            <p:spPr bwMode="auto">
              <a:xfrm>
                <a:off x="3968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18" name="Oval 278"/>
              <p:cNvSpPr>
                <a:spLocks noChangeArrowheads="1"/>
              </p:cNvSpPr>
              <p:nvPr/>
            </p:nvSpPr>
            <p:spPr bwMode="auto">
              <a:xfrm>
                <a:off x="4160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19" name="Oval 279"/>
              <p:cNvSpPr>
                <a:spLocks noChangeArrowheads="1"/>
              </p:cNvSpPr>
              <p:nvPr/>
            </p:nvSpPr>
            <p:spPr bwMode="auto">
              <a:xfrm>
                <a:off x="4352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0" name="Oval 280"/>
              <p:cNvSpPr>
                <a:spLocks noChangeArrowheads="1"/>
              </p:cNvSpPr>
              <p:nvPr/>
            </p:nvSpPr>
            <p:spPr bwMode="auto">
              <a:xfrm>
                <a:off x="4544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1" name="Oval 281"/>
              <p:cNvSpPr>
                <a:spLocks noChangeArrowheads="1"/>
              </p:cNvSpPr>
              <p:nvPr/>
            </p:nvSpPr>
            <p:spPr bwMode="auto">
              <a:xfrm>
                <a:off x="2824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2" name="Oval 282"/>
              <p:cNvSpPr>
                <a:spLocks noChangeArrowheads="1"/>
              </p:cNvSpPr>
              <p:nvPr/>
            </p:nvSpPr>
            <p:spPr bwMode="auto">
              <a:xfrm>
                <a:off x="3016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3" name="Oval 283"/>
              <p:cNvSpPr>
                <a:spLocks noChangeArrowheads="1"/>
              </p:cNvSpPr>
              <p:nvPr/>
            </p:nvSpPr>
            <p:spPr bwMode="auto">
              <a:xfrm>
                <a:off x="3208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4" name="Oval 284"/>
              <p:cNvSpPr>
                <a:spLocks noChangeArrowheads="1"/>
              </p:cNvSpPr>
              <p:nvPr/>
            </p:nvSpPr>
            <p:spPr bwMode="auto">
              <a:xfrm>
                <a:off x="3400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5" name="Oval 285"/>
              <p:cNvSpPr>
                <a:spLocks noChangeArrowheads="1"/>
              </p:cNvSpPr>
              <p:nvPr/>
            </p:nvSpPr>
            <p:spPr bwMode="auto">
              <a:xfrm>
                <a:off x="3592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6" name="Oval 286"/>
              <p:cNvSpPr>
                <a:spLocks noChangeArrowheads="1"/>
              </p:cNvSpPr>
              <p:nvPr/>
            </p:nvSpPr>
            <p:spPr bwMode="auto">
              <a:xfrm>
                <a:off x="3784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7" name="Oval 287"/>
              <p:cNvSpPr>
                <a:spLocks noChangeArrowheads="1"/>
              </p:cNvSpPr>
              <p:nvPr/>
            </p:nvSpPr>
            <p:spPr bwMode="auto">
              <a:xfrm>
                <a:off x="3976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8" name="Oval 288"/>
              <p:cNvSpPr>
                <a:spLocks noChangeArrowheads="1"/>
              </p:cNvSpPr>
              <p:nvPr/>
            </p:nvSpPr>
            <p:spPr bwMode="auto">
              <a:xfrm>
                <a:off x="4168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9" name="Oval 289"/>
              <p:cNvSpPr>
                <a:spLocks noChangeArrowheads="1"/>
              </p:cNvSpPr>
              <p:nvPr/>
            </p:nvSpPr>
            <p:spPr bwMode="auto">
              <a:xfrm>
                <a:off x="4360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0" name="Oval 290"/>
              <p:cNvSpPr>
                <a:spLocks noChangeArrowheads="1"/>
              </p:cNvSpPr>
              <p:nvPr/>
            </p:nvSpPr>
            <p:spPr bwMode="auto">
              <a:xfrm>
                <a:off x="4552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1" name="Oval 291"/>
              <p:cNvSpPr>
                <a:spLocks noChangeArrowheads="1"/>
              </p:cNvSpPr>
              <p:nvPr/>
            </p:nvSpPr>
            <p:spPr bwMode="auto">
              <a:xfrm>
                <a:off x="2832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2" name="Oval 292"/>
              <p:cNvSpPr>
                <a:spLocks noChangeArrowheads="1"/>
              </p:cNvSpPr>
              <p:nvPr/>
            </p:nvSpPr>
            <p:spPr bwMode="auto">
              <a:xfrm>
                <a:off x="3024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3" name="Oval 293"/>
              <p:cNvSpPr>
                <a:spLocks noChangeArrowheads="1"/>
              </p:cNvSpPr>
              <p:nvPr/>
            </p:nvSpPr>
            <p:spPr bwMode="auto">
              <a:xfrm>
                <a:off x="3216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4" name="Oval 294"/>
              <p:cNvSpPr>
                <a:spLocks noChangeArrowheads="1"/>
              </p:cNvSpPr>
              <p:nvPr/>
            </p:nvSpPr>
            <p:spPr bwMode="auto">
              <a:xfrm>
                <a:off x="340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5" name="Oval 295"/>
              <p:cNvSpPr>
                <a:spLocks noChangeArrowheads="1"/>
              </p:cNvSpPr>
              <p:nvPr/>
            </p:nvSpPr>
            <p:spPr bwMode="auto">
              <a:xfrm>
                <a:off x="3600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6" name="Oval 296"/>
              <p:cNvSpPr>
                <a:spLocks noChangeArrowheads="1"/>
              </p:cNvSpPr>
              <p:nvPr/>
            </p:nvSpPr>
            <p:spPr bwMode="auto">
              <a:xfrm>
                <a:off x="3792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7" name="Oval 297"/>
              <p:cNvSpPr>
                <a:spLocks noChangeArrowheads="1"/>
              </p:cNvSpPr>
              <p:nvPr/>
            </p:nvSpPr>
            <p:spPr bwMode="auto">
              <a:xfrm>
                <a:off x="3984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8" name="Oval 298"/>
              <p:cNvSpPr>
                <a:spLocks noChangeArrowheads="1"/>
              </p:cNvSpPr>
              <p:nvPr/>
            </p:nvSpPr>
            <p:spPr bwMode="auto">
              <a:xfrm>
                <a:off x="4176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9" name="Oval 299"/>
              <p:cNvSpPr>
                <a:spLocks noChangeArrowheads="1"/>
              </p:cNvSpPr>
              <p:nvPr/>
            </p:nvSpPr>
            <p:spPr bwMode="auto">
              <a:xfrm>
                <a:off x="436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0" name="Oval 300"/>
              <p:cNvSpPr>
                <a:spLocks noChangeArrowheads="1"/>
              </p:cNvSpPr>
              <p:nvPr/>
            </p:nvSpPr>
            <p:spPr bwMode="auto">
              <a:xfrm>
                <a:off x="4560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1" name="Oval 301"/>
              <p:cNvSpPr>
                <a:spLocks noChangeArrowheads="1"/>
              </p:cNvSpPr>
              <p:nvPr/>
            </p:nvSpPr>
            <p:spPr bwMode="auto">
              <a:xfrm>
                <a:off x="284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2" name="Oval 302"/>
              <p:cNvSpPr>
                <a:spLocks noChangeArrowheads="1"/>
              </p:cNvSpPr>
              <p:nvPr/>
            </p:nvSpPr>
            <p:spPr bwMode="auto">
              <a:xfrm>
                <a:off x="303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3" name="Oval 303"/>
              <p:cNvSpPr>
                <a:spLocks noChangeArrowheads="1"/>
              </p:cNvSpPr>
              <p:nvPr/>
            </p:nvSpPr>
            <p:spPr bwMode="auto">
              <a:xfrm>
                <a:off x="3224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4" name="Oval 304"/>
              <p:cNvSpPr>
                <a:spLocks noChangeArrowheads="1"/>
              </p:cNvSpPr>
              <p:nvPr/>
            </p:nvSpPr>
            <p:spPr bwMode="auto">
              <a:xfrm>
                <a:off x="3416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5" name="Oval 305"/>
              <p:cNvSpPr>
                <a:spLocks noChangeArrowheads="1"/>
              </p:cNvSpPr>
              <p:nvPr/>
            </p:nvSpPr>
            <p:spPr bwMode="auto">
              <a:xfrm>
                <a:off x="360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6" name="Oval 306"/>
              <p:cNvSpPr>
                <a:spLocks noChangeArrowheads="1"/>
              </p:cNvSpPr>
              <p:nvPr/>
            </p:nvSpPr>
            <p:spPr bwMode="auto">
              <a:xfrm>
                <a:off x="380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7" name="Oval 307"/>
              <p:cNvSpPr>
                <a:spLocks noChangeArrowheads="1"/>
              </p:cNvSpPr>
              <p:nvPr/>
            </p:nvSpPr>
            <p:spPr bwMode="auto">
              <a:xfrm>
                <a:off x="399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8" name="Oval 308"/>
              <p:cNvSpPr>
                <a:spLocks noChangeArrowheads="1"/>
              </p:cNvSpPr>
              <p:nvPr/>
            </p:nvSpPr>
            <p:spPr bwMode="auto">
              <a:xfrm>
                <a:off x="4184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9" name="Oval 309"/>
              <p:cNvSpPr>
                <a:spLocks noChangeArrowheads="1"/>
              </p:cNvSpPr>
              <p:nvPr/>
            </p:nvSpPr>
            <p:spPr bwMode="auto">
              <a:xfrm>
                <a:off x="4376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0" name="Oval 310"/>
              <p:cNvSpPr>
                <a:spLocks noChangeArrowheads="1"/>
              </p:cNvSpPr>
              <p:nvPr/>
            </p:nvSpPr>
            <p:spPr bwMode="auto">
              <a:xfrm>
                <a:off x="456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1" name="Oval 311"/>
              <p:cNvSpPr>
                <a:spLocks noChangeArrowheads="1"/>
              </p:cNvSpPr>
              <p:nvPr/>
            </p:nvSpPr>
            <p:spPr bwMode="auto">
              <a:xfrm>
                <a:off x="284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2" name="Oval 312"/>
              <p:cNvSpPr>
                <a:spLocks noChangeArrowheads="1"/>
              </p:cNvSpPr>
              <p:nvPr/>
            </p:nvSpPr>
            <p:spPr bwMode="auto">
              <a:xfrm>
                <a:off x="304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3" name="Oval 313"/>
              <p:cNvSpPr>
                <a:spLocks noChangeArrowheads="1"/>
              </p:cNvSpPr>
              <p:nvPr/>
            </p:nvSpPr>
            <p:spPr bwMode="auto">
              <a:xfrm>
                <a:off x="3232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4" name="Oval 314"/>
              <p:cNvSpPr>
                <a:spLocks noChangeArrowheads="1"/>
              </p:cNvSpPr>
              <p:nvPr/>
            </p:nvSpPr>
            <p:spPr bwMode="auto">
              <a:xfrm>
                <a:off x="342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5" name="Oval 315"/>
              <p:cNvSpPr>
                <a:spLocks noChangeArrowheads="1"/>
              </p:cNvSpPr>
              <p:nvPr/>
            </p:nvSpPr>
            <p:spPr bwMode="auto">
              <a:xfrm>
                <a:off x="361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6" name="Oval 316"/>
              <p:cNvSpPr>
                <a:spLocks noChangeArrowheads="1"/>
              </p:cNvSpPr>
              <p:nvPr/>
            </p:nvSpPr>
            <p:spPr bwMode="auto">
              <a:xfrm>
                <a:off x="380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7" name="Oval 317"/>
              <p:cNvSpPr>
                <a:spLocks noChangeArrowheads="1"/>
              </p:cNvSpPr>
              <p:nvPr/>
            </p:nvSpPr>
            <p:spPr bwMode="auto">
              <a:xfrm>
                <a:off x="400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8" name="Oval 318"/>
              <p:cNvSpPr>
                <a:spLocks noChangeArrowheads="1"/>
              </p:cNvSpPr>
              <p:nvPr/>
            </p:nvSpPr>
            <p:spPr bwMode="auto">
              <a:xfrm>
                <a:off x="4192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9" name="Oval 319"/>
              <p:cNvSpPr>
                <a:spLocks noChangeArrowheads="1"/>
              </p:cNvSpPr>
              <p:nvPr/>
            </p:nvSpPr>
            <p:spPr bwMode="auto">
              <a:xfrm>
                <a:off x="438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0" name="Oval 320"/>
              <p:cNvSpPr>
                <a:spLocks noChangeArrowheads="1"/>
              </p:cNvSpPr>
              <p:nvPr/>
            </p:nvSpPr>
            <p:spPr bwMode="auto">
              <a:xfrm>
                <a:off x="457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1" name="Oval 321"/>
              <p:cNvSpPr>
                <a:spLocks noChangeArrowheads="1"/>
              </p:cNvSpPr>
              <p:nvPr/>
            </p:nvSpPr>
            <p:spPr bwMode="auto">
              <a:xfrm>
                <a:off x="2856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2" name="Oval 322"/>
              <p:cNvSpPr>
                <a:spLocks noChangeArrowheads="1"/>
              </p:cNvSpPr>
              <p:nvPr/>
            </p:nvSpPr>
            <p:spPr bwMode="auto">
              <a:xfrm>
                <a:off x="304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3" name="Oval 323"/>
              <p:cNvSpPr>
                <a:spLocks noChangeArrowheads="1"/>
              </p:cNvSpPr>
              <p:nvPr/>
            </p:nvSpPr>
            <p:spPr bwMode="auto">
              <a:xfrm>
                <a:off x="3240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4" name="Oval 324"/>
              <p:cNvSpPr>
                <a:spLocks noChangeArrowheads="1"/>
              </p:cNvSpPr>
              <p:nvPr/>
            </p:nvSpPr>
            <p:spPr bwMode="auto">
              <a:xfrm>
                <a:off x="3432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5" name="Oval 325"/>
              <p:cNvSpPr>
                <a:spLocks noChangeArrowheads="1"/>
              </p:cNvSpPr>
              <p:nvPr/>
            </p:nvSpPr>
            <p:spPr bwMode="auto">
              <a:xfrm>
                <a:off x="362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6" name="Oval 326"/>
              <p:cNvSpPr>
                <a:spLocks noChangeArrowheads="1"/>
              </p:cNvSpPr>
              <p:nvPr/>
            </p:nvSpPr>
            <p:spPr bwMode="auto">
              <a:xfrm>
                <a:off x="3816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7" name="Oval 327"/>
              <p:cNvSpPr>
                <a:spLocks noChangeArrowheads="1"/>
              </p:cNvSpPr>
              <p:nvPr/>
            </p:nvSpPr>
            <p:spPr bwMode="auto">
              <a:xfrm>
                <a:off x="400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8" name="Oval 328"/>
              <p:cNvSpPr>
                <a:spLocks noChangeArrowheads="1"/>
              </p:cNvSpPr>
              <p:nvPr/>
            </p:nvSpPr>
            <p:spPr bwMode="auto">
              <a:xfrm>
                <a:off x="4200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9" name="Oval 329"/>
              <p:cNvSpPr>
                <a:spLocks noChangeArrowheads="1"/>
              </p:cNvSpPr>
              <p:nvPr/>
            </p:nvSpPr>
            <p:spPr bwMode="auto">
              <a:xfrm>
                <a:off x="4392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70" name="Oval 330"/>
              <p:cNvSpPr>
                <a:spLocks noChangeArrowheads="1"/>
              </p:cNvSpPr>
              <p:nvPr/>
            </p:nvSpPr>
            <p:spPr bwMode="auto">
              <a:xfrm>
                <a:off x="458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331"/>
          <p:cNvGrpSpPr>
            <a:grpSpLocks/>
          </p:cNvGrpSpPr>
          <p:nvPr/>
        </p:nvGrpSpPr>
        <p:grpSpPr bwMode="auto">
          <a:xfrm>
            <a:off x="1689100" y="3087688"/>
            <a:ext cx="5702300" cy="1409700"/>
            <a:chOff x="432" y="3024"/>
            <a:chExt cx="3592" cy="888"/>
          </a:xfrm>
        </p:grpSpPr>
        <p:grpSp>
          <p:nvGrpSpPr>
            <p:cNvPr id="9" name="Group 332"/>
            <p:cNvGrpSpPr>
              <a:grpSpLocks/>
            </p:cNvGrpSpPr>
            <p:nvPr/>
          </p:nvGrpSpPr>
          <p:grpSpPr bwMode="auto">
            <a:xfrm>
              <a:off x="432" y="3024"/>
              <a:ext cx="1864" cy="888"/>
              <a:chOff x="2816" y="3416"/>
              <a:chExt cx="1864" cy="888"/>
            </a:xfrm>
          </p:grpSpPr>
          <p:sp>
            <p:nvSpPr>
              <p:cNvPr id="36173" name="Oval 333"/>
              <p:cNvSpPr>
                <a:spLocks noChangeArrowheads="1"/>
              </p:cNvSpPr>
              <p:nvPr/>
            </p:nvSpPr>
            <p:spPr bwMode="auto">
              <a:xfrm>
                <a:off x="2816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74" name="Oval 334"/>
              <p:cNvSpPr>
                <a:spLocks noChangeArrowheads="1"/>
              </p:cNvSpPr>
              <p:nvPr/>
            </p:nvSpPr>
            <p:spPr bwMode="auto">
              <a:xfrm>
                <a:off x="3008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75" name="Oval 335"/>
              <p:cNvSpPr>
                <a:spLocks noChangeArrowheads="1"/>
              </p:cNvSpPr>
              <p:nvPr/>
            </p:nvSpPr>
            <p:spPr bwMode="auto">
              <a:xfrm>
                <a:off x="3200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76" name="Oval 336"/>
              <p:cNvSpPr>
                <a:spLocks noChangeArrowheads="1"/>
              </p:cNvSpPr>
              <p:nvPr/>
            </p:nvSpPr>
            <p:spPr bwMode="auto">
              <a:xfrm>
                <a:off x="3392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77" name="Oval 337"/>
              <p:cNvSpPr>
                <a:spLocks noChangeArrowheads="1"/>
              </p:cNvSpPr>
              <p:nvPr/>
            </p:nvSpPr>
            <p:spPr bwMode="auto">
              <a:xfrm>
                <a:off x="3584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78" name="Oval 338"/>
              <p:cNvSpPr>
                <a:spLocks noChangeArrowheads="1"/>
              </p:cNvSpPr>
              <p:nvPr/>
            </p:nvSpPr>
            <p:spPr bwMode="auto">
              <a:xfrm>
                <a:off x="3776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79" name="Oval 339"/>
              <p:cNvSpPr>
                <a:spLocks noChangeArrowheads="1"/>
              </p:cNvSpPr>
              <p:nvPr/>
            </p:nvSpPr>
            <p:spPr bwMode="auto">
              <a:xfrm>
                <a:off x="3968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0" name="Oval 340"/>
              <p:cNvSpPr>
                <a:spLocks noChangeArrowheads="1"/>
              </p:cNvSpPr>
              <p:nvPr/>
            </p:nvSpPr>
            <p:spPr bwMode="auto">
              <a:xfrm>
                <a:off x="4160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1" name="Oval 341"/>
              <p:cNvSpPr>
                <a:spLocks noChangeArrowheads="1"/>
              </p:cNvSpPr>
              <p:nvPr/>
            </p:nvSpPr>
            <p:spPr bwMode="auto">
              <a:xfrm>
                <a:off x="4352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2" name="Oval 342"/>
              <p:cNvSpPr>
                <a:spLocks noChangeArrowheads="1"/>
              </p:cNvSpPr>
              <p:nvPr/>
            </p:nvSpPr>
            <p:spPr bwMode="auto">
              <a:xfrm>
                <a:off x="4544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3" name="Oval 343"/>
              <p:cNvSpPr>
                <a:spLocks noChangeArrowheads="1"/>
              </p:cNvSpPr>
              <p:nvPr/>
            </p:nvSpPr>
            <p:spPr bwMode="auto">
              <a:xfrm>
                <a:off x="2824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4" name="Oval 344"/>
              <p:cNvSpPr>
                <a:spLocks noChangeArrowheads="1"/>
              </p:cNvSpPr>
              <p:nvPr/>
            </p:nvSpPr>
            <p:spPr bwMode="auto">
              <a:xfrm>
                <a:off x="3016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5" name="Oval 345"/>
              <p:cNvSpPr>
                <a:spLocks noChangeArrowheads="1"/>
              </p:cNvSpPr>
              <p:nvPr/>
            </p:nvSpPr>
            <p:spPr bwMode="auto">
              <a:xfrm>
                <a:off x="3208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6" name="Oval 346"/>
              <p:cNvSpPr>
                <a:spLocks noChangeArrowheads="1"/>
              </p:cNvSpPr>
              <p:nvPr/>
            </p:nvSpPr>
            <p:spPr bwMode="auto">
              <a:xfrm>
                <a:off x="3400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7" name="Oval 347"/>
              <p:cNvSpPr>
                <a:spLocks noChangeArrowheads="1"/>
              </p:cNvSpPr>
              <p:nvPr/>
            </p:nvSpPr>
            <p:spPr bwMode="auto">
              <a:xfrm>
                <a:off x="3592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8" name="Oval 348"/>
              <p:cNvSpPr>
                <a:spLocks noChangeArrowheads="1"/>
              </p:cNvSpPr>
              <p:nvPr/>
            </p:nvSpPr>
            <p:spPr bwMode="auto">
              <a:xfrm>
                <a:off x="3784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9" name="Oval 349"/>
              <p:cNvSpPr>
                <a:spLocks noChangeArrowheads="1"/>
              </p:cNvSpPr>
              <p:nvPr/>
            </p:nvSpPr>
            <p:spPr bwMode="auto">
              <a:xfrm>
                <a:off x="3976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0" name="Oval 350"/>
              <p:cNvSpPr>
                <a:spLocks noChangeArrowheads="1"/>
              </p:cNvSpPr>
              <p:nvPr/>
            </p:nvSpPr>
            <p:spPr bwMode="auto">
              <a:xfrm>
                <a:off x="4168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1" name="Oval 351"/>
              <p:cNvSpPr>
                <a:spLocks noChangeArrowheads="1"/>
              </p:cNvSpPr>
              <p:nvPr/>
            </p:nvSpPr>
            <p:spPr bwMode="auto">
              <a:xfrm>
                <a:off x="4360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2" name="Oval 352"/>
              <p:cNvSpPr>
                <a:spLocks noChangeArrowheads="1"/>
              </p:cNvSpPr>
              <p:nvPr/>
            </p:nvSpPr>
            <p:spPr bwMode="auto">
              <a:xfrm>
                <a:off x="4552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3" name="Oval 353"/>
              <p:cNvSpPr>
                <a:spLocks noChangeArrowheads="1"/>
              </p:cNvSpPr>
              <p:nvPr/>
            </p:nvSpPr>
            <p:spPr bwMode="auto">
              <a:xfrm>
                <a:off x="2832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4" name="Oval 354"/>
              <p:cNvSpPr>
                <a:spLocks noChangeArrowheads="1"/>
              </p:cNvSpPr>
              <p:nvPr/>
            </p:nvSpPr>
            <p:spPr bwMode="auto">
              <a:xfrm>
                <a:off x="3024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5" name="Oval 355"/>
              <p:cNvSpPr>
                <a:spLocks noChangeArrowheads="1"/>
              </p:cNvSpPr>
              <p:nvPr/>
            </p:nvSpPr>
            <p:spPr bwMode="auto">
              <a:xfrm>
                <a:off x="3216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6" name="Oval 356"/>
              <p:cNvSpPr>
                <a:spLocks noChangeArrowheads="1"/>
              </p:cNvSpPr>
              <p:nvPr/>
            </p:nvSpPr>
            <p:spPr bwMode="auto">
              <a:xfrm>
                <a:off x="340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7" name="Oval 357"/>
              <p:cNvSpPr>
                <a:spLocks noChangeArrowheads="1"/>
              </p:cNvSpPr>
              <p:nvPr/>
            </p:nvSpPr>
            <p:spPr bwMode="auto">
              <a:xfrm>
                <a:off x="3600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8" name="Oval 358"/>
              <p:cNvSpPr>
                <a:spLocks noChangeArrowheads="1"/>
              </p:cNvSpPr>
              <p:nvPr/>
            </p:nvSpPr>
            <p:spPr bwMode="auto">
              <a:xfrm>
                <a:off x="3792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9" name="Oval 359"/>
              <p:cNvSpPr>
                <a:spLocks noChangeArrowheads="1"/>
              </p:cNvSpPr>
              <p:nvPr/>
            </p:nvSpPr>
            <p:spPr bwMode="auto">
              <a:xfrm>
                <a:off x="3984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0" name="Oval 360"/>
              <p:cNvSpPr>
                <a:spLocks noChangeArrowheads="1"/>
              </p:cNvSpPr>
              <p:nvPr/>
            </p:nvSpPr>
            <p:spPr bwMode="auto">
              <a:xfrm>
                <a:off x="4176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1" name="Oval 361"/>
              <p:cNvSpPr>
                <a:spLocks noChangeArrowheads="1"/>
              </p:cNvSpPr>
              <p:nvPr/>
            </p:nvSpPr>
            <p:spPr bwMode="auto">
              <a:xfrm>
                <a:off x="436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2" name="Oval 362"/>
              <p:cNvSpPr>
                <a:spLocks noChangeArrowheads="1"/>
              </p:cNvSpPr>
              <p:nvPr/>
            </p:nvSpPr>
            <p:spPr bwMode="auto">
              <a:xfrm>
                <a:off x="4560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3" name="Oval 363"/>
              <p:cNvSpPr>
                <a:spLocks noChangeArrowheads="1"/>
              </p:cNvSpPr>
              <p:nvPr/>
            </p:nvSpPr>
            <p:spPr bwMode="auto">
              <a:xfrm>
                <a:off x="284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4" name="Oval 364"/>
              <p:cNvSpPr>
                <a:spLocks noChangeArrowheads="1"/>
              </p:cNvSpPr>
              <p:nvPr/>
            </p:nvSpPr>
            <p:spPr bwMode="auto">
              <a:xfrm>
                <a:off x="303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5" name="Oval 365"/>
              <p:cNvSpPr>
                <a:spLocks noChangeArrowheads="1"/>
              </p:cNvSpPr>
              <p:nvPr/>
            </p:nvSpPr>
            <p:spPr bwMode="auto">
              <a:xfrm>
                <a:off x="3224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6" name="Oval 366"/>
              <p:cNvSpPr>
                <a:spLocks noChangeArrowheads="1"/>
              </p:cNvSpPr>
              <p:nvPr/>
            </p:nvSpPr>
            <p:spPr bwMode="auto">
              <a:xfrm>
                <a:off x="3416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7" name="Oval 367"/>
              <p:cNvSpPr>
                <a:spLocks noChangeArrowheads="1"/>
              </p:cNvSpPr>
              <p:nvPr/>
            </p:nvSpPr>
            <p:spPr bwMode="auto">
              <a:xfrm>
                <a:off x="360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8" name="Oval 368"/>
              <p:cNvSpPr>
                <a:spLocks noChangeArrowheads="1"/>
              </p:cNvSpPr>
              <p:nvPr/>
            </p:nvSpPr>
            <p:spPr bwMode="auto">
              <a:xfrm>
                <a:off x="380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9" name="Oval 369"/>
              <p:cNvSpPr>
                <a:spLocks noChangeArrowheads="1"/>
              </p:cNvSpPr>
              <p:nvPr/>
            </p:nvSpPr>
            <p:spPr bwMode="auto">
              <a:xfrm>
                <a:off x="399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0" name="Oval 370"/>
              <p:cNvSpPr>
                <a:spLocks noChangeArrowheads="1"/>
              </p:cNvSpPr>
              <p:nvPr/>
            </p:nvSpPr>
            <p:spPr bwMode="auto">
              <a:xfrm>
                <a:off x="4184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1" name="Oval 371"/>
              <p:cNvSpPr>
                <a:spLocks noChangeArrowheads="1"/>
              </p:cNvSpPr>
              <p:nvPr/>
            </p:nvSpPr>
            <p:spPr bwMode="auto">
              <a:xfrm>
                <a:off x="4376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2" name="Oval 372"/>
              <p:cNvSpPr>
                <a:spLocks noChangeArrowheads="1"/>
              </p:cNvSpPr>
              <p:nvPr/>
            </p:nvSpPr>
            <p:spPr bwMode="auto">
              <a:xfrm>
                <a:off x="456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3" name="Oval 373"/>
              <p:cNvSpPr>
                <a:spLocks noChangeArrowheads="1"/>
              </p:cNvSpPr>
              <p:nvPr/>
            </p:nvSpPr>
            <p:spPr bwMode="auto">
              <a:xfrm>
                <a:off x="284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4" name="Oval 374"/>
              <p:cNvSpPr>
                <a:spLocks noChangeArrowheads="1"/>
              </p:cNvSpPr>
              <p:nvPr/>
            </p:nvSpPr>
            <p:spPr bwMode="auto">
              <a:xfrm>
                <a:off x="304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5" name="Oval 375"/>
              <p:cNvSpPr>
                <a:spLocks noChangeArrowheads="1"/>
              </p:cNvSpPr>
              <p:nvPr/>
            </p:nvSpPr>
            <p:spPr bwMode="auto">
              <a:xfrm>
                <a:off x="3232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6" name="Oval 376"/>
              <p:cNvSpPr>
                <a:spLocks noChangeArrowheads="1"/>
              </p:cNvSpPr>
              <p:nvPr/>
            </p:nvSpPr>
            <p:spPr bwMode="auto">
              <a:xfrm>
                <a:off x="342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7" name="Oval 377"/>
              <p:cNvSpPr>
                <a:spLocks noChangeArrowheads="1"/>
              </p:cNvSpPr>
              <p:nvPr/>
            </p:nvSpPr>
            <p:spPr bwMode="auto">
              <a:xfrm>
                <a:off x="361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8" name="Oval 378"/>
              <p:cNvSpPr>
                <a:spLocks noChangeArrowheads="1"/>
              </p:cNvSpPr>
              <p:nvPr/>
            </p:nvSpPr>
            <p:spPr bwMode="auto">
              <a:xfrm>
                <a:off x="380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9" name="Oval 379"/>
              <p:cNvSpPr>
                <a:spLocks noChangeArrowheads="1"/>
              </p:cNvSpPr>
              <p:nvPr/>
            </p:nvSpPr>
            <p:spPr bwMode="auto">
              <a:xfrm>
                <a:off x="400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0" name="Oval 380"/>
              <p:cNvSpPr>
                <a:spLocks noChangeArrowheads="1"/>
              </p:cNvSpPr>
              <p:nvPr/>
            </p:nvSpPr>
            <p:spPr bwMode="auto">
              <a:xfrm>
                <a:off x="4192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1" name="Oval 381"/>
              <p:cNvSpPr>
                <a:spLocks noChangeArrowheads="1"/>
              </p:cNvSpPr>
              <p:nvPr/>
            </p:nvSpPr>
            <p:spPr bwMode="auto">
              <a:xfrm>
                <a:off x="438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2" name="Oval 382"/>
              <p:cNvSpPr>
                <a:spLocks noChangeArrowheads="1"/>
              </p:cNvSpPr>
              <p:nvPr/>
            </p:nvSpPr>
            <p:spPr bwMode="auto">
              <a:xfrm>
                <a:off x="457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3" name="Oval 383"/>
              <p:cNvSpPr>
                <a:spLocks noChangeArrowheads="1"/>
              </p:cNvSpPr>
              <p:nvPr/>
            </p:nvSpPr>
            <p:spPr bwMode="auto">
              <a:xfrm>
                <a:off x="2856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4" name="Oval 384"/>
              <p:cNvSpPr>
                <a:spLocks noChangeArrowheads="1"/>
              </p:cNvSpPr>
              <p:nvPr/>
            </p:nvSpPr>
            <p:spPr bwMode="auto">
              <a:xfrm>
                <a:off x="304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5" name="Oval 385"/>
              <p:cNvSpPr>
                <a:spLocks noChangeArrowheads="1"/>
              </p:cNvSpPr>
              <p:nvPr/>
            </p:nvSpPr>
            <p:spPr bwMode="auto">
              <a:xfrm>
                <a:off x="3240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6" name="Oval 386"/>
              <p:cNvSpPr>
                <a:spLocks noChangeArrowheads="1"/>
              </p:cNvSpPr>
              <p:nvPr/>
            </p:nvSpPr>
            <p:spPr bwMode="auto">
              <a:xfrm>
                <a:off x="3432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7" name="Oval 387"/>
              <p:cNvSpPr>
                <a:spLocks noChangeArrowheads="1"/>
              </p:cNvSpPr>
              <p:nvPr/>
            </p:nvSpPr>
            <p:spPr bwMode="auto">
              <a:xfrm>
                <a:off x="362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8" name="Oval 388"/>
              <p:cNvSpPr>
                <a:spLocks noChangeArrowheads="1"/>
              </p:cNvSpPr>
              <p:nvPr/>
            </p:nvSpPr>
            <p:spPr bwMode="auto">
              <a:xfrm>
                <a:off x="3816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9" name="Oval 389"/>
              <p:cNvSpPr>
                <a:spLocks noChangeArrowheads="1"/>
              </p:cNvSpPr>
              <p:nvPr/>
            </p:nvSpPr>
            <p:spPr bwMode="auto">
              <a:xfrm>
                <a:off x="400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30" name="Oval 390"/>
              <p:cNvSpPr>
                <a:spLocks noChangeArrowheads="1"/>
              </p:cNvSpPr>
              <p:nvPr/>
            </p:nvSpPr>
            <p:spPr bwMode="auto">
              <a:xfrm>
                <a:off x="4200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31" name="Oval 391"/>
              <p:cNvSpPr>
                <a:spLocks noChangeArrowheads="1"/>
              </p:cNvSpPr>
              <p:nvPr/>
            </p:nvSpPr>
            <p:spPr bwMode="auto">
              <a:xfrm>
                <a:off x="4392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32" name="Oval 392"/>
              <p:cNvSpPr>
                <a:spLocks noChangeArrowheads="1"/>
              </p:cNvSpPr>
              <p:nvPr/>
            </p:nvSpPr>
            <p:spPr bwMode="auto">
              <a:xfrm>
                <a:off x="458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93"/>
            <p:cNvGrpSpPr>
              <a:grpSpLocks/>
            </p:cNvGrpSpPr>
            <p:nvPr/>
          </p:nvGrpSpPr>
          <p:grpSpPr bwMode="auto">
            <a:xfrm>
              <a:off x="2160" y="3024"/>
              <a:ext cx="1864" cy="888"/>
              <a:chOff x="2816" y="3416"/>
              <a:chExt cx="1864" cy="888"/>
            </a:xfrm>
          </p:grpSpPr>
          <p:sp>
            <p:nvSpPr>
              <p:cNvPr id="36234" name="Oval 394"/>
              <p:cNvSpPr>
                <a:spLocks noChangeArrowheads="1"/>
              </p:cNvSpPr>
              <p:nvPr/>
            </p:nvSpPr>
            <p:spPr bwMode="auto">
              <a:xfrm>
                <a:off x="2816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35" name="Oval 395"/>
              <p:cNvSpPr>
                <a:spLocks noChangeArrowheads="1"/>
              </p:cNvSpPr>
              <p:nvPr/>
            </p:nvSpPr>
            <p:spPr bwMode="auto">
              <a:xfrm>
                <a:off x="3008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36" name="Oval 396"/>
              <p:cNvSpPr>
                <a:spLocks noChangeArrowheads="1"/>
              </p:cNvSpPr>
              <p:nvPr/>
            </p:nvSpPr>
            <p:spPr bwMode="auto">
              <a:xfrm>
                <a:off x="3200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37" name="Oval 397"/>
              <p:cNvSpPr>
                <a:spLocks noChangeArrowheads="1"/>
              </p:cNvSpPr>
              <p:nvPr/>
            </p:nvSpPr>
            <p:spPr bwMode="auto">
              <a:xfrm>
                <a:off x="3392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38" name="Oval 398"/>
              <p:cNvSpPr>
                <a:spLocks noChangeArrowheads="1"/>
              </p:cNvSpPr>
              <p:nvPr/>
            </p:nvSpPr>
            <p:spPr bwMode="auto">
              <a:xfrm>
                <a:off x="3584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39" name="Oval 399"/>
              <p:cNvSpPr>
                <a:spLocks noChangeArrowheads="1"/>
              </p:cNvSpPr>
              <p:nvPr/>
            </p:nvSpPr>
            <p:spPr bwMode="auto">
              <a:xfrm>
                <a:off x="3776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0" name="Oval 400"/>
              <p:cNvSpPr>
                <a:spLocks noChangeArrowheads="1"/>
              </p:cNvSpPr>
              <p:nvPr/>
            </p:nvSpPr>
            <p:spPr bwMode="auto">
              <a:xfrm>
                <a:off x="3968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1" name="Oval 401"/>
              <p:cNvSpPr>
                <a:spLocks noChangeArrowheads="1"/>
              </p:cNvSpPr>
              <p:nvPr/>
            </p:nvSpPr>
            <p:spPr bwMode="auto">
              <a:xfrm>
                <a:off x="4160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2" name="Oval 402"/>
              <p:cNvSpPr>
                <a:spLocks noChangeArrowheads="1"/>
              </p:cNvSpPr>
              <p:nvPr/>
            </p:nvSpPr>
            <p:spPr bwMode="auto">
              <a:xfrm>
                <a:off x="4352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3" name="Oval 403"/>
              <p:cNvSpPr>
                <a:spLocks noChangeArrowheads="1"/>
              </p:cNvSpPr>
              <p:nvPr/>
            </p:nvSpPr>
            <p:spPr bwMode="auto">
              <a:xfrm>
                <a:off x="4544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4" name="Oval 404"/>
              <p:cNvSpPr>
                <a:spLocks noChangeArrowheads="1"/>
              </p:cNvSpPr>
              <p:nvPr/>
            </p:nvSpPr>
            <p:spPr bwMode="auto">
              <a:xfrm>
                <a:off x="2824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5" name="Oval 405"/>
              <p:cNvSpPr>
                <a:spLocks noChangeArrowheads="1"/>
              </p:cNvSpPr>
              <p:nvPr/>
            </p:nvSpPr>
            <p:spPr bwMode="auto">
              <a:xfrm>
                <a:off x="3016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6" name="Oval 406"/>
              <p:cNvSpPr>
                <a:spLocks noChangeArrowheads="1"/>
              </p:cNvSpPr>
              <p:nvPr/>
            </p:nvSpPr>
            <p:spPr bwMode="auto">
              <a:xfrm>
                <a:off x="3208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7" name="Oval 407"/>
              <p:cNvSpPr>
                <a:spLocks noChangeArrowheads="1"/>
              </p:cNvSpPr>
              <p:nvPr/>
            </p:nvSpPr>
            <p:spPr bwMode="auto">
              <a:xfrm>
                <a:off x="3400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8" name="Oval 408"/>
              <p:cNvSpPr>
                <a:spLocks noChangeArrowheads="1"/>
              </p:cNvSpPr>
              <p:nvPr/>
            </p:nvSpPr>
            <p:spPr bwMode="auto">
              <a:xfrm>
                <a:off x="3592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9" name="Oval 409"/>
              <p:cNvSpPr>
                <a:spLocks noChangeArrowheads="1"/>
              </p:cNvSpPr>
              <p:nvPr/>
            </p:nvSpPr>
            <p:spPr bwMode="auto">
              <a:xfrm>
                <a:off x="3784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0" name="Oval 410"/>
              <p:cNvSpPr>
                <a:spLocks noChangeArrowheads="1"/>
              </p:cNvSpPr>
              <p:nvPr/>
            </p:nvSpPr>
            <p:spPr bwMode="auto">
              <a:xfrm>
                <a:off x="3976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1" name="Oval 411"/>
              <p:cNvSpPr>
                <a:spLocks noChangeArrowheads="1"/>
              </p:cNvSpPr>
              <p:nvPr/>
            </p:nvSpPr>
            <p:spPr bwMode="auto">
              <a:xfrm>
                <a:off x="4168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2" name="Oval 412"/>
              <p:cNvSpPr>
                <a:spLocks noChangeArrowheads="1"/>
              </p:cNvSpPr>
              <p:nvPr/>
            </p:nvSpPr>
            <p:spPr bwMode="auto">
              <a:xfrm>
                <a:off x="4360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3" name="Oval 413"/>
              <p:cNvSpPr>
                <a:spLocks noChangeArrowheads="1"/>
              </p:cNvSpPr>
              <p:nvPr/>
            </p:nvSpPr>
            <p:spPr bwMode="auto">
              <a:xfrm>
                <a:off x="4552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4" name="Oval 414"/>
              <p:cNvSpPr>
                <a:spLocks noChangeArrowheads="1"/>
              </p:cNvSpPr>
              <p:nvPr/>
            </p:nvSpPr>
            <p:spPr bwMode="auto">
              <a:xfrm>
                <a:off x="2832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5" name="Oval 415"/>
              <p:cNvSpPr>
                <a:spLocks noChangeArrowheads="1"/>
              </p:cNvSpPr>
              <p:nvPr/>
            </p:nvSpPr>
            <p:spPr bwMode="auto">
              <a:xfrm>
                <a:off x="3024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6" name="Oval 416"/>
              <p:cNvSpPr>
                <a:spLocks noChangeArrowheads="1"/>
              </p:cNvSpPr>
              <p:nvPr/>
            </p:nvSpPr>
            <p:spPr bwMode="auto">
              <a:xfrm>
                <a:off x="3216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7" name="Oval 417"/>
              <p:cNvSpPr>
                <a:spLocks noChangeArrowheads="1"/>
              </p:cNvSpPr>
              <p:nvPr/>
            </p:nvSpPr>
            <p:spPr bwMode="auto">
              <a:xfrm>
                <a:off x="340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8" name="Oval 418"/>
              <p:cNvSpPr>
                <a:spLocks noChangeArrowheads="1"/>
              </p:cNvSpPr>
              <p:nvPr/>
            </p:nvSpPr>
            <p:spPr bwMode="auto">
              <a:xfrm>
                <a:off x="3600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9" name="Oval 419"/>
              <p:cNvSpPr>
                <a:spLocks noChangeArrowheads="1"/>
              </p:cNvSpPr>
              <p:nvPr/>
            </p:nvSpPr>
            <p:spPr bwMode="auto">
              <a:xfrm>
                <a:off x="3792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0" name="Oval 420"/>
              <p:cNvSpPr>
                <a:spLocks noChangeArrowheads="1"/>
              </p:cNvSpPr>
              <p:nvPr/>
            </p:nvSpPr>
            <p:spPr bwMode="auto">
              <a:xfrm>
                <a:off x="3984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1" name="Oval 421"/>
              <p:cNvSpPr>
                <a:spLocks noChangeArrowheads="1"/>
              </p:cNvSpPr>
              <p:nvPr/>
            </p:nvSpPr>
            <p:spPr bwMode="auto">
              <a:xfrm>
                <a:off x="4176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2" name="Oval 422"/>
              <p:cNvSpPr>
                <a:spLocks noChangeArrowheads="1"/>
              </p:cNvSpPr>
              <p:nvPr/>
            </p:nvSpPr>
            <p:spPr bwMode="auto">
              <a:xfrm>
                <a:off x="436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3" name="Oval 423"/>
              <p:cNvSpPr>
                <a:spLocks noChangeArrowheads="1"/>
              </p:cNvSpPr>
              <p:nvPr/>
            </p:nvSpPr>
            <p:spPr bwMode="auto">
              <a:xfrm>
                <a:off x="4560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4" name="Oval 424"/>
              <p:cNvSpPr>
                <a:spLocks noChangeArrowheads="1"/>
              </p:cNvSpPr>
              <p:nvPr/>
            </p:nvSpPr>
            <p:spPr bwMode="auto">
              <a:xfrm>
                <a:off x="284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5" name="Oval 425"/>
              <p:cNvSpPr>
                <a:spLocks noChangeArrowheads="1"/>
              </p:cNvSpPr>
              <p:nvPr/>
            </p:nvSpPr>
            <p:spPr bwMode="auto">
              <a:xfrm>
                <a:off x="303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6" name="Oval 426"/>
              <p:cNvSpPr>
                <a:spLocks noChangeArrowheads="1"/>
              </p:cNvSpPr>
              <p:nvPr/>
            </p:nvSpPr>
            <p:spPr bwMode="auto">
              <a:xfrm>
                <a:off x="3224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7" name="Oval 427"/>
              <p:cNvSpPr>
                <a:spLocks noChangeArrowheads="1"/>
              </p:cNvSpPr>
              <p:nvPr/>
            </p:nvSpPr>
            <p:spPr bwMode="auto">
              <a:xfrm>
                <a:off x="3416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8" name="Oval 428"/>
              <p:cNvSpPr>
                <a:spLocks noChangeArrowheads="1"/>
              </p:cNvSpPr>
              <p:nvPr/>
            </p:nvSpPr>
            <p:spPr bwMode="auto">
              <a:xfrm>
                <a:off x="360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9" name="Oval 429"/>
              <p:cNvSpPr>
                <a:spLocks noChangeArrowheads="1"/>
              </p:cNvSpPr>
              <p:nvPr/>
            </p:nvSpPr>
            <p:spPr bwMode="auto">
              <a:xfrm>
                <a:off x="380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0" name="Oval 430"/>
              <p:cNvSpPr>
                <a:spLocks noChangeArrowheads="1"/>
              </p:cNvSpPr>
              <p:nvPr/>
            </p:nvSpPr>
            <p:spPr bwMode="auto">
              <a:xfrm>
                <a:off x="399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1" name="Oval 431"/>
              <p:cNvSpPr>
                <a:spLocks noChangeArrowheads="1"/>
              </p:cNvSpPr>
              <p:nvPr/>
            </p:nvSpPr>
            <p:spPr bwMode="auto">
              <a:xfrm>
                <a:off x="4184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2" name="Oval 432"/>
              <p:cNvSpPr>
                <a:spLocks noChangeArrowheads="1"/>
              </p:cNvSpPr>
              <p:nvPr/>
            </p:nvSpPr>
            <p:spPr bwMode="auto">
              <a:xfrm>
                <a:off x="4376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3" name="Oval 433"/>
              <p:cNvSpPr>
                <a:spLocks noChangeArrowheads="1"/>
              </p:cNvSpPr>
              <p:nvPr/>
            </p:nvSpPr>
            <p:spPr bwMode="auto">
              <a:xfrm>
                <a:off x="456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4" name="Oval 434"/>
              <p:cNvSpPr>
                <a:spLocks noChangeArrowheads="1"/>
              </p:cNvSpPr>
              <p:nvPr/>
            </p:nvSpPr>
            <p:spPr bwMode="auto">
              <a:xfrm>
                <a:off x="284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5" name="Oval 435"/>
              <p:cNvSpPr>
                <a:spLocks noChangeArrowheads="1"/>
              </p:cNvSpPr>
              <p:nvPr/>
            </p:nvSpPr>
            <p:spPr bwMode="auto">
              <a:xfrm>
                <a:off x="304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6" name="Oval 436"/>
              <p:cNvSpPr>
                <a:spLocks noChangeArrowheads="1"/>
              </p:cNvSpPr>
              <p:nvPr/>
            </p:nvSpPr>
            <p:spPr bwMode="auto">
              <a:xfrm>
                <a:off x="3232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7" name="Oval 437"/>
              <p:cNvSpPr>
                <a:spLocks noChangeArrowheads="1"/>
              </p:cNvSpPr>
              <p:nvPr/>
            </p:nvSpPr>
            <p:spPr bwMode="auto">
              <a:xfrm>
                <a:off x="342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8" name="Oval 438"/>
              <p:cNvSpPr>
                <a:spLocks noChangeArrowheads="1"/>
              </p:cNvSpPr>
              <p:nvPr/>
            </p:nvSpPr>
            <p:spPr bwMode="auto">
              <a:xfrm>
                <a:off x="361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9" name="Oval 439"/>
              <p:cNvSpPr>
                <a:spLocks noChangeArrowheads="1"/>
              </p:cNvSpPr>
              <p:nvPr/>
            </p:nvSpPr>
            <p:spPr bwMode="auto">
              <a:xfrm>
                <a:off x="380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0" name="Oval 440"/>
              <p:cNvSpPr>
                <a:spLocks noChangeArrowheads="1"/>
              </p:cNvSpPr>
              <p:nvPr/>
            </p:nvSpPr>
            <p:spPr bwMode="auto">
              <a:xfrm>
                <a:off x="400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1" name="Oval 441"/>
              <p:cNvSpPr>
                <a:spLocks noChangeArrowheads="1"/>
              </p:cNvSpPr>
              <p:nvPr/>
            </p:nvSpPr>
            <p:spPr bwMode="auto">
              <a:xfrm>
                <a:off x="4192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2" name="Oval 442"/>
              <p:cNvSpPr>
                <a:spLocks noChangeArrowheads="1"/>
              </p:cNvSpPr>
              <p:nvPr/>
            </p:nvSpPr>
            <p:spPr bwMode="auto">
              <a:xfrm>
                <a:off x="438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3" name="Oval 443"/>
              <p:cNvSpPr>
                <a:spLocks noChangeArrowheads="1"/>
              </p:cNvSpPr>
              <p:nvPr/>
            </p:nvSpPr>
            <p:spPr bwMode="auto">
              <a:xfrm>
                <a:off x="457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4" name="Oval 444"/>
              <p:cNvSpPr>
                <a:spLocks noChangeArrowheads="1"/>
              </p:cNvSpPr>
              <p:nvPr/>
            </p:nvSpPr>
            <p:spPr bwMode="auto">
              <a:xfrm>
                <a:off x="2856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5" name="Oval 445"/>
              <p:cNvSpPr>
                <a:spLocks noChangeArrowheads="1"/>
              </p:cNvSpPr>
              <p:nvPr/>
            </p:nvSpPr>
            <p:spPr bwMode="auto">
              <a:xfrm>
                <a:off x="304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6" name="Oval 446"/>
              <p:cNvSpPr>
                <a:spLocks noChangeArrowheads="1"/>
              </p:cNvSpPr>
              <p:nvPr/>
            </p:nvSpPr>
            <p:spPr bwMode="auto">
              <a:xfrm>
                <a:off x="3240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7" name="Oval 447"/>
              <p:cNvSpPr>
                <a:spLocks noChangeArrowheads="1"/>
              </p:cNvSpPr>
              <p:nvPr/>
            </p:nvSpPr>
            <p:spPr bwMode="auto">
              <a:xfrm>
                <a:off x="3432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8" name="Oval 448"/>
              <p:cNvSpPr>
                <a:spLocks noChangeArrowheads="1"/>
              </p:cNvSpPr>
              <p:nvPr/>
            </p:nvSpPr>
            <p:spPr bwMode="auto">
              <a:xfrm>
                <a:off x="362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9" name="Oval 449"/>
              <p:cNvSpPr>
                <a:spLocks noChangeArrowheads="1"/>
              </p:cNvSpPr>
              <p:nvPr/>
            </p:nvSpPr>
            <p:spPr bwMode="auto">
              <a:xfrm>
                <a:off x="3816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90" name="Oval 450"/>
              <p:cNvSpPr>
                <a:spLocks noChangeArrowheads="1"/>
              </p:cNvSpPr>
              <p:nvPr/>
            </p:nvSpPr>
            <p:spPr bwMode="auto">
              <a:xfrm>
                <a:off x="400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91" name="Oval 451"/>
              <p:cNvSpPr>
                <a:spLocks noChangeArrowheads="1"/>
              </p:cNvSpPr>
              <p:nvPr/>
            </p:nvSpPr>
            <p:spPr bwMode="auto">
              <a:xfrm>
                <a:off x="4200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92" name="Oval 452"/>
              <p:cNvSpPr>
                <a:spLocks noChangeArrowheads="1"/>
              </p:cNvSpPr>
              <p:nvPr/>
            </p:nvSpPr>
            <p:spPr bwMode="auto">
              <a:xfrm>
                <a:off x="4392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93" name="Oval 453"/>
              <p:cNvSpPr>
                <a:spLocks noChangeArrowheads="1"/>
              </p:cNvSpPr>
              <p:nvPr/>
            </p:nvSpPr>
            <p:spPr bwMode="auto">
              <a:xfrm>
                <a:off x="458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454"/>
          <p:cNvGrpSpPr>
            <a:grpSpLocks/>
          </p:cNvGrpSpPr>
          <p:nvPr/>
        </p:nvGrpSpPr>
        <p:grpSpPr bwMode="auto">
          <a:xfrm>
            <a:off x="1993900" y="3082925"/>
            <a:ext cx="5702300" cy="1409700"/>
            <a:chOff x="432" y="3024"/>
            <a:chExt cx="3592" cy="888"/>
          </a:xfrm>
        </p:grpSpPr>
        <p:grpSp>
          <p:nvGrpSpPr>
            <p:cNvPr id="12" name="Group 455"/>
            <p:cNvGrpSpPr>
              <a:grpSpLocks/>
            </p:cNvGrpSpPr>
            <p:nvPr/>
          </p:nvGrpSpPr>
          <p:grpSpPr bwMode="auto">
            <a:xfrm>
              <a:off x="432" y="3024"/>
              <a:ext cx="1864" cy="888"/>
              <a:chOff x="2816" y="3416"/>
              <a:chExt cx="1864" cy="888"/>
            </a:xfrm>
          </p:grpSpPr>
          <p:sp>
            <p:nvSpPr>
              <p:cNvPr id="36296" name="Oval 456"/>
              <p:cNvSpPr>
                <a:spLocks noChangeArrowheads="1"/>
              </p:cNvSpPr>
              <p:nvPr/>
            </p:nvSpPr>
            <p:spPr bwMode="auto">
              <a:xfrm>
                <a:off x="2816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97" name="Oval 457"/>
              <p:cNvSpPr>
                <a:spLocks noChangeArrowheads="1"/>
              </p:cNvSpPr>
              <p:nvPr/>
            </p:nvSpPr>
            <p:spPr bwMode="auto">
              <a:xfrm>
                <a:off x="3008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98" name="Oval 458"/>
              <p:cNvSpPr>
                <a:spLocks noChangeArrowheads="1"/>
              </p:cNvSpPr>
              <p:nvPr/>
            </p:nvSpPr>
            <p:spPr bwMode="auto">
              <a:xfrm>
                <a:off x="3200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99" name="Oval 459"/>
              <p:cNvSpPr>
                <a:spLocks noChangeArrowheads="1"/>
              </p:cNvSpPr>
              <p:nvPr/>
            </p:nvSpPr>
            <p:spPr bwMode="auto">
              <a:xfrm>
                <a:off x="3392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0" name="Oval 460"/>
              <p:cNvSpPr>
                <a:spLocks noChangeArrowheads="1"/>
              </p:cNvSpPr>
              <p:nvPr/>
            </p:nvSpPr>
            <p:spPr bwMode="auto">
              <a:xfrm>
                <a:off x="3584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1" name="Oval 461"/>
              <p:cNvSpPr>
                <a:spLocks noChangeArrowheads="1"/>
              </p:cNvSpPr>
              <p:nvPr/>
            </p:nvSpPr>
            <p:spPr bwMode="auto">
              <a:xfrm>
                <a:off x="3776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2" name="Oval 462"/>
              <p:cNvSpPr>
                <a:spLocks noChangeArrowheads="1"/>
              </p:cNvSpPr>
              <p:nvPr/>
            </p:nvSpPr>
            <p:spPr bwMode="auto">
              <a:xfrm>
                <a:off x="3968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3" name="Oval 463"/>
              <p:cNvSpPr>
                <a:spLocks noChangeArrowheads="1"/>
              </p:cNvSpPr>
              <p:nvPr/>
            </p:nvSpPr>
            <p:spPr bwMode="auto">
              <a:xfrm>
                <a:off x="4160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4" name="Oval 464"/>
              <p:cNvSpPr>
                <a:spLocks noChangeArrowheads="1"/>
              </p:cNvSpPr>
              <p:nvPr/>
            </p:nvSpPr>
            <p:spPr bwMode="auto">
              <a:xfrm>
                <a:off x="4352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5" name="Oval 465"/>
              <p:cNvSpPr>
                <a:spLocks noChangeArrowheads="1"/>
              </p:cNvSpPr>
              <p:nvPr/>
            </p:nvSpPr>
            <p:spPr bwMode="auto">
              <a:xfrm>
                <a:off x="4544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6" name="Oval 466"/>
              <p:cNvSpPr>
                <a:spLocks noChangeArrowheads="1"/>
              </p:cNvSpPr>
              <p:nvPr/>
            </p:nvSpPr>
            <p:spPr bwMode="auto">
              <a:xfrm>
                <a:off x="2824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7" name="Oval 467"/>
              <p:cNvSpPr>
                <a:spLocks noChangeArrowheads="1"/>
              </p:cNvSpPr>
              <p:nvPr/>
            </p:nvSpPr>
            <p:spPr bwMode="auto">
              <a:xfrm>
                <a:off x="3016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8" name="Oval 468"/>
              <p:cNvSpPr>
                <a:spLocks noChangeArrowheads="1"/>
              </p:cNvSpPr>
              <p:nvPr/>
            </p:nvSpPr>
            <p:spPr bwMode="auto">
              <a:xfrm>
                <a:off x="3208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9" name="Oval 469"/>
              <p:cNvSpPr>
                <a:spLocks noChangeArrowheads="1"/>
              </p:cNvSpPr>
              <p:nvPr/>
            </p:nvSpPr>
            <p:spPr bwMode="auto">
              <a:xfrm>
                <a:off x="3400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0" name="Oval 470"/>
              <p:cNvSpPr>
                <a:spLocks noChangeArrowheads="1"/>
              </p:cNvSpPr>
              <p:nvPr/>
            </p:nvSpPr>
            <p:spPr bwMode="auto">
              <a:xfrm>
                <a:off x="3592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1" name="Oval 471"/>
              <p:cNvSpPr>
                <a:spLocks noChangeArrowheads="1"/>
              </p:cNvSpPr>
              <p:nvPr/>
            </p:nvSpPr>
            <p:spPr bwMode="auto">
              <a:xfrm>
                <a:off x="3784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2" name="Oval 472"/>
              <p:cNvSpPr>
                <a:spLocks noChangeArrowheads="1"/>
              </p:cNvSpPr>
              <p:nvPr/>
            </p:nvSpPr>
            <p:spPr bwMode="auto">
              <a:xfrm>
                <a:off x="3976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3" name="Oval 473"/>
              <p:cNvSpPr>
                <a:spLocks noChangeArrowheads="1"/>
              </p:cNvSpPr>
              <p:nvPr/>
            </p:nvSpPr>
            <p:spPr bwMode="auto">
              <a:xfrm>
                <a:off x="4168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4" name="Oval 474"/>
              <p:cNvSpPr>
                <a:spLocks noChangeArrowheads="1"/>
              </p:cNvSpPr>
              <p:nvPr/>
            </p:nvSpPr>
            <p:spPr bwMode="auto">
              <a:xfrm>
                <a:off x="4360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5" name="Oval 475"/>
              <p:cNvSpPr>
                <a:spLocks noChangeArrowheads="1"/>
              </p:cNvSpPr>
              <p:nvPr/>
            </p:nvSpPr>
            <p:spPr bwMode="auto">
              <a:xfrm>
                <a:off x="4552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6" name="Oval 476"/>
              <p:cNvSpPr>
                <a:spLocks noChangeArrowheads="1"/>
              </p:cNvSpPr>
              <p:nvPr/>
            </p:nvSpPr>
            <p:spPr bwMode="auto">
              <a:xfrm>
                <a:off x="2832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7" name="Oval 477"/>
              <p:cNvSpPr>
                <a:spLocks noChangeArrowheads="1"/>
              </p:cNvSpPr>
              <p:nvPr/>
            </p:nvSpPr>
            <p:spPr bwMode="auto">
              <a:xfrm>
                <a:off x="3024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8" name="Oval 478"/>
              <p:cNvSpPr>
                <a:spLocks noChangeArrowheads="1"/>
              </p:cNvSpPr>
              <p:nvPr/>
            </p:nvSpPr>
            <p:spPr bwMode="auto">
              <a:xfrm>
                <a:off x="3216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9" name="Oval 479"/>
              <p:cNvSpPr>
                <a:spLocks noChangeArrowheads="1"/>
              </p:cNvSpPr>
              <p:nvPr/>
            </p:nvSpPr>
            <p:spPr bwMode="auto">
              <a:xfrm>
                <a:off x="340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0" name="Oval 480"/>
              <p:cNvSpPr>
                <a:spLocks noChangeArrowheads="1"/>
              </p:cNvSpPr>
              <p:nvPr/>
            </p:nvSpPr>
            <p:spPr bwMode="auto">
              <a:xfrm>
                <a:off x="3600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1" name="Oval 481"/>
              <p:cNvSpPr>
                <a:spLocks noChangeArrowheads="1"/>
              </p:cNvSpPr>
              <p:nvPr/>
            </p:nvSpPr>
            <p:spPr bwMode="auto">
              <a:xfrm>
                <a:off x="3792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2" name="Oval 482"/>
              <p:cNvSpPr>
                <a:spLocks noChangeArrowheads="1"/>
              </p:cNvSpPr>
              <p:nvPr/>
            </p:nvSpPr>
            <p:spPr bwMode="auto">
              <a:xfrm>
                <a:off x="3984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3" name="Oval 483"/>
              <p:cNvSpPr>
                <a:spLocks noChangeArrowheads="1"/>
              </p:cNvSpPr>
              <p:nvPr/>
            </p:nvSpPr>
            <p:spPr bwMode="auto">
              <a:xfrm>
                <a:off x="4176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4" name="Oval 484"/>
              <p:cNvSpPr>
                <a:spLocks noChangeArrowheads="1"/>
              </p:cNvSpPr>
              <p:nvPr/>
            </p:nvSpPr>
            <p:spPr bwMode="auto">
              <a:xfrm>
                <a:off x="436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5" name="Oval 485"/>
              <p:cNvSpPr>
                <a:spLocks noChangeArrowheads="1"/>
              </p:cNvSpPr>
              <p:nvPr/>
            </p:nvSpPr>
            <p:spPr bwMode="auto">
              <a:xfrm>
                <a:off x="4560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6" name="Oval 486"/>
              <p:cNvSpPr>
                <a:spLocks noChangeArrowheads="1"/>
              </p:cNvSpPr>
              <p:nvPr/>
            </p:nvSpPr>
            <p:spPr bwMode="auto">
              <a:xfrm>
                <a:off x="284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7" name="Oval 487"/>
              <p:cNvSpPr>
                <a:spLocks noChangeArrowheads="1"/>
              </p:cNvSpPr>
              <p:nvPr/>
            </p:nvSpPr>
            <p:spPr bwMode="auto">
              <a:xfrm>
                <a:off x="303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8" name="Oval 488"/>
              <p:cNvSpPr>
                <a:spLocks noChangeArrowheads="1"/>
              </p:cNvSpPr>
              <p:nvPr/>
            </p:nvSpPr>
            <p:spPr bwMode="auto">
              <a:xfrm>
                <a:off x="3224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9" name="Oval 489"/>
              <p:cNvSpPr>
                <a:spLocks noChangeArrowheads="1"/>
              </p:cNvSpPr>
              <p:nvPr/>
            </p:nvSpPr>
            <p:spPr bwMode="auto">
              <a:xfrm>
                <a:off x="3416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0" name="Oval 490"/>
              <p:cNvSpPr>
                <a:spLocks noChangeArrowheads="1"/>
              </p:cNvSpPr>
              <p:nvPr/>
            </p:nvSpPr>
            <p:spPr bwMode="auto">
              <a:xfrm>
                <a:off x="360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1" name="Oval 491"/>
              <p:cNvSpPr>
                <a:spLocks noChangeArrowheads="1"/>
              </p:cNvSpPr>
              <p:nvPr/>
            </p:nvSpPr>
            <p:spPr bwMode="auto">
              <a:xfrm>
                <a:off x="380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2" name="Oval 492"/>
              <p:cNvSpPr>
                <a:spLocks noChangeArrowheads="1"/>
              </p:cNvSpPr>
              <p:nvPr/>
            </p:nvSpPr>
            <p:spPr bwMode="auto">
              <a:xfrm>
                <a:off x="399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3" name="Oval 493"/>
              <p:cNvSpPr>
                <a:spLocks noChangeArrowheads="1"/>
              </p:cNvSpPr>
              <p:nvPr/>
            </p:nvSpPr>
            <p:spPr bwMode="auto">
              <a:xfrm>
                <a:off x="4184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4" name="Oval 494"/>
              <p:cNvSpPr>
                <a:spLocks noChangeArrowheads="1"/>
              </p:cNvSpPr>
              <p:nvPr/>
            </p:nvSpPr>
            <p:spPr bwMode="auto">
              <a:xfrm>
                <a:off x="4376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5" name="Oval 495"/>
              <p:cNvSpPr>
                <a:spLocks noChangeArrowheads="1"/>
              </p:cNvSpPr>
              <p:nvPr/>
            </p:nvSpPr>
            <p:spPr bwMode="auto">
              <a:xfrm>
                <a:off x="456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6" name="Oval 496"/>
              <p:cNvSpPr>
                <a:spLocks noChangeArrowheads="1"/>
              </p:cNvSpPr>
              <p:nvPr/>
            </p:nvSpPr>
            <p:spPr bwMode="auto">
              <a:xfrm>
                <a:off x="284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7" name="Oval 497"/>
              <p:cNvSpPr>
                <a:spLocks noChangeArrowheads="1"/>
              </p:cNvSpPr>
              <p:nvPr/>
            </p:nvSpPr>
            <p:spPr bwMode="auto">
              <a:xfrm>
                <a:off x="304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8" name="Oval 498"/>
              <p:cNvSpPr>
                <a:spLocks noChangeArrowheads="1"/>
              </p:cNvSpPr>
              <p:nvPr/>
            </p:nvSpPr>
            <p:spPr bwMode="auto">
              <a:xfrm>
                <a:off x="3232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9" name="Oval 499"/>
              <p:cNvSpPr>
                <a:spLocks noChangeArrowheads="1"/>
              </p:cNvSpPr>
              <p:nvPr/>
            </p:nvSpPr>
            <p:spPr bwMode="auto">
              <a:xfrm>
                <a:off x="342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0" name="Oval 500"/>
              <p:cNvSpPr>
                <a:spLocks noChangeArrowheads="1"/>
              </p:cNvSpPr>
              <p:nvPr/>
            </p:nvSpPr>
            <p:spPr bwMode="auto">
              <a:xfrm>
                <a:off x="361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1" name="Oval 501"/>
              <p:cNvSpPr>
                <a:spLocks noChangeArrowheads="1"/>
              </p:cNvSpPr>
              <p:nvPr/>
            </p:nvSpPr>
            <p:spPr bwMode="auto">
              <a:xfrm>
                <a:off x="380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2" name="Oval 502"/>
              <p:cNvSpPr>
                <a:spLocks noChangeArrowheads="1"/>
              </p:cNvSpPr>
              <p:nvPr/>
            </p:nvSpPr>
            <p:spPr bwMode="auto">
              <a:xfrm>
                <a:off x="400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3" name="Oval 503"/>
              <p:cNvSpPr>
                <a:spLocks noChangeArrowheads="1"/>
              </p:cNvSpPr>
              <p:nvPr/>
            </p:nvSpPr>
            <p:spPr bwMode="auto">
              <a:xfrm>
                <a:off x="4192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4" name="Oval 504"/>
              <p:cNvSpPr>
                <a:spLocks noChangeArrowheads="1"/>
              </p:cNvSpPr>
              <p:nvPr/>
            </p:nvSpPr>
            <p:spPr bwMode="auto">
              <a:xfrm>
                <a:off x="438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5" name="Oval 505"/>
              <p:cNvSpPr>
                <a:spLocks noChangeArrowheads="1"/>
              </p:cNvSpPr>
              <p:nvPr/>
            </p:nvSpPr>
            <p:spPr bwMode="auto">
              <a:xfrm>
                <a:off x="457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6" name="Oval 506"/>
              <p:cNvSpPr>
                <a:spLocks noChangeArrowheads="1"/>
              </p:cNvSpPr>
              <p:nvPr/>
            </p:nvSpPr>
            <p:spPr bwMode="auto">
              <a:xfrm>
                <a:off x="2856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7" name="Oval 507"/>
              <p:cNvSpPr>
                <a:spLocks noChangeArrowheads="1"/>
              </p:cNvSpPr>
              <p:nvPr/>
            </p:nvSpPr>
            <p:spPr bwMode="auto">
              <a:xfrm>
                <a:off x="304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8" name="Oval 508"/>
              <p:cNvSpPr>
                <a:spLocks noChangeArrowheads="1"/>
              </p:cNvSpPr>
              <p:nvPr/>
            </p:nvSpPr>
            <p:spPr bwMode="auto">
              <a:xfrm>
                <a:off x="3240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9" name="Oval 509"/>
              <p:cNvSpPr>
                <a:spLocks noChangeArrowheads="1"/>
              </p:cNvSpPr>
              <p:nvPr/>
            </p:nvSpPr>
            <p:spPr bwMode="auto">
              <a:xfrm>
                <a:off x="3432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0" name="Oval 510"/>
              <p:cNvSpPr>
                <a:spLocks noChangeArrowheads="1"/>
              </p:cNvSpPr>
              <p:nvPr/>
            </p:nvSpPr>
            <p:spPr bwMode="auto">
              <a:xfrm>
                <a:off x="362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1" name="Oval 511"/>
              <p:cNvSpPr>
                <a:spLocks noChangeArrowheads="1"/>
              </p:cNvSpPr>
              <p:nvPr/>
            </p:nvSpPr>
            <p:spPr bwMode="auto">
              <a:xfrm>
                <a:off x="3816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2" name="Oval 512"/>
              <p:cNvSpPr>
                <a:spLocks noChangeArrowheads="1"/>
              </p:cNvSpPr>
              <p:nvPr/>
            </p:nvSpPr>
            <p:spPr bwMode="auto">
              <a:xfrm>
                <a:off x="400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3" name="Oval 513"/>
              <p:cNvSpPr>
                <a:spLocks noChangeArrowheads="1"/>
              </p:cNvSpPr>
              <p:nvPr/>
            </p:nvSpPr>
            <p:spPr bwMode="auto">
              <a:xfrm>
                <a:off x="4200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4" name="Oval 514"/>
              <p:cNvSpPr>
                <a:spLocks noChangeArrowheads="1"/>
              </p:cNvSpPr>
              <p:nvPr/>
            </p:nvSpPr>
            <p:spPr bwMode="auto">
              <a:xfrm>
                <a:off x="4392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5" name="Oval 515"/>
              <p:cNvSpPr>
                <a:spLocks noChangeArrowheads="1"/>
              </p:cNvSpPr>
              <p:nvPr/>
            </p:nvSpPr>
            <p:spPr bwMode="auto">
              <a:xfrm>
                <a:off x="458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516"/>
            <p:cNvGrpSpPr>
              <a:grpSpLocks/>
            </p:cNvGrpSpPr>
            <p:nvPr/>
          </p:nvGrpSpPr>
          <p:grpSpPr bwMode="auto">
            <a:xfrm>
              <a:off x="2160" y="3024"/>
              <a:ext cx="1864" cy="888"/>
              <a:chOff x="2816" y="3416"/>
              <a:chExt cx="1864" cy="888"/>
            </a:xfrm>
          </p:grpSpPr>
          <p:sp>
            <p:nvSpPr>
              <p:cNvPr id="36357" name="Oval 517"/>
              <p:cNvSpPr>
                <a:spLocks noChangeArrowheads="1"/>
              </p:cNvSpPr>
              <p:nvPr/>
            </p:nvSpPr>
            <p:spPr bwMode="auto">
              <a:xfrm>
                <a:off x="2816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8" name="Oval 518"/>
              <p:cNvSpPr>
                <a:spLocks noChangeArrowheads="1"/>
              </p:cNvSpPr>
              <p:nvPr/>
            </p:nvSpPr>
            <p:spPr bwMode="auto">
              <a:xfrm>
                <a:off x="3008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9" name="Oval 519"/>
              <p:cNvSpPr>
                <a:spLocks noChangeArrowheads="1"/>
              </p:cNvSpPr>
              <p:nvPr/>
            </p:nvSpPr>
            <p:spPr bwMode="auto">
              <a:xfrm>
                <a:off x="3200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0" name="Oval 520"/>
              <p:cNvSpPr>
                <a:spLocks noChangeArrowheads="1"/>
              </p:cNvSpPr>
              <p:nvPr/>
            </p:nvSpPr>
            <p:spPr bwMode="auto">
              <a:xfrm>
                <a:off x="3392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1" name="Oval 521"/>
              <p:cNvSpPr>
                <a:spLocks noChangeArrowheads="1"/>
              </p:cNvSpPr>
              <p:nvPr/>
            </p:nvSpPr>
            <p:spPr bwMode="auto">
              <a:xfrm>
                <a:off x="3584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2" name="Oval 522"/>
              <p:cNvSpPr>
                <a:spLocks noChangeArrowheads="1"/>
              </p:cNvSpPr>
              <p:nvPr/>
            </p:nvSpPr>
            <p:spPr bwMode="auto">
              <a:xfrm>
                <a:off x="3776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3" name="Oval 523"/>
              <p:cNvSpPr>
                <a:spLocks noChangeArrowheads="1"/>
              </p:cNvSpPr>
              <p:nvPr/>
            </p:nvSpPr>
            <p:spPr bwMode="auto">
              <a:xfrm>
                <a:off x="3968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4" name="Oval 524"/>
              <p:cNvSpPr>
                <a:spLocks noChangeArrowheads="1"/>
              </p:cNvSpPr>
              <p:nvPr/>
            </p:nvSpPr>
            <p:spPr bwMode="auto">
              <a:xfrm>
                <a:off x="4160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5" name="Oval 525"/>
              <p:cNvSpPr>
                <a:spLocks noChangeArrowheads="1"/>
              </p:cNvSpPr>
              <p:nvPr/>
            </p:nvSpPr>
            <p:spPr bwMode="auto">
              <a:xfrm>
                <a:off x="4352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6" name="Oval 526"/>
              <p:cNvSpPr>
                <a:spLocks noChangeArrowheads="1"/>
              </p:cNvSpPr>
              <p:nvPr/>
            </p:nvSpPr>
            <p:spPr bwMode="auto">
              <a:xfrm>
                <a:off x="4544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7" name="Oval 527"/>
              <p:cNvSpPr>
                <a:spLocks noChangeArrowheads="1"/>
              </p:cNvSpPr>
              <p:nvPr/>
            </p:nvSpPr>
            <p:spPr bwMode="auto">
              <a:xfrm>
                <a:off x="2824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8" name="Oval 528"/>
              <p:cNvSpPr>
                <a:spLocks noChangeArrowheads="1"/>
              </p:cNvSpPr>
              <p:nvPr/>
            </p:nvSpPr>
            <p:spPr bwMode="auto">
              <a:xfrm>
                <a:off x="3016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9" name="Oval 529"/>
              <p:cNvSpPr>
                <a:spLocks noChangeArrowheads="1"/>
              </p:cNvSpPr>
              <p:nvPr/>
            </p:nvSpPr>
            <p:spPr bwMode="auto">
              <a:xfrm>
                <a:off x="3208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0" name="Oval 530"/>
              <p:cNvSpPr>
                <a:spLocks noChangeArrowheads="1"/>
              </p:cNvSpPr>
              <p:nvPr/>
            </p:nvSpPr>
            <p:spPr bwMode="auto">
              <a:xfrm>
                <a:off x="3400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1" name="Oval 531"/>
              <p:cNvSpPr>
                <a:spLocks noChangeArrowheads="1"/>
              </p:cNvSpPr>
              <p:nvPr/>
            </p:nvSpPr>
            <p:spPr bwMode="auto">
              <a:xfrm>
                <a:off x="3592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2" name="Oval 532"/>
              <p:cNvSpPr>
                <a:spLocks noChangeArrowheads="1"/>
              </p:cNvSpPr>
              <p:nvPr/>
            </p:nvSpPr>
            <p:spPr bwMode="auto">
              <a:xfrm>
                <a:off x="3784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3" name="Oval 533"/>
              <p:cNvSpPr>
                <a:spLocks noChangeArrowheads="1"/>
              </p:cNvSpPr>
              <p:nvPr/>
            </p:nvSpPr>
            <p:spPr bwMode="auto">
              <a:xfrm>
                <a:off x="3976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4" name="Oval 534"/>
              <p:cNvSpPr>
                <a:spLocks noChangeArrowheads="1"/>
              </p:cNvSpPr>
              <p:nvPr/>
            </p:nvSpPr>
            <p:spPr bwMode="auto">
              <a:xfrm>
                <a:off x="4168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5" name="Oval 535"/>
              <p:cNvSpPr>
                <a:spLocks noChangeArrowheads="1"/>
              </p:cNvSpPr>
              <p:nvPr/>
            </p:nvSpPr>
            <p:spPr bwMode="auto">
              <a:xfrm>
                <a:off x="4360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6" name="Oval 536"/>
              <p:cNvSpPr>
                <a:spLocks noChangeArrowheads="1"/>
              </p:cNvSpPr>
              <p:nvPr/>
            </p:nvSpPr>
            <p:spPr bwMode="auto">
              <a:xfrm>
                <a:off x="4552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7" name="Oval 537"/>
              <p:cNvSpPr>
                <a:spLocks noChangeArrowheads="1"/>
              </p:cNvSpPr>
              <p:nvPr/>
            </p:nvSpPr>
            <p:spPr bwMode="auto">
              <a:xfrm>
                <a:off x="2832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8" name="Oval 538"/>
              <p:cNvSpPr>
                <a:spLocks noChangeArrowheads="1"/>
              </p:cNvSpPr>
              <p:nvPr/>
            </p:nvSpPr>
            <p:spPr bwMode="auto">
              <a:xfrm>
                <a:off x="3024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9" name="Oval 539"/>
              <p:cNvSpPr>
                <a:spLocks noChangeArrowheads="1"/>
              </p:cNvSpPr>
              <p:nvPr/>
            </p:nvSpPr>
            <p:spPr bwMode="auto">
              <a:xfrm>
                <a:off x="3216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0" name="Oval 540"/>
              <p:cNvSpPr>
                <a:spLocks noChangeArrowheads="1"/>
              </p:cNvSpPr>
              <p:nvPr/>
            </p:nvSpPr>
            <p:spPr bwMode="auto">
              <a:xfrm>
                <a:off x="340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1" name="Oval 541"/>
              <p:cNvSpPr>
                <a:spLocks noChangeArrowheads="1"/>
              </p:cNvSpPr>
              <p:nvPr/>
            </p:nvSpPr>
            <p:spPr bwMode="auto">
              <a:xfrm>
                <a:off x="3600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2" name="Oval 542"/>
              <p:cNvSpPr>
                <a:spLocks noChangeArrowheads="1"/>
              </p:cNvSpPr>
              <p:nvPr/>
            </p:nvSpPr>
            <p:spPr bwMode="auto">
              <a:xfrm>
                <a:off x="3792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3" name="Oval 543"/>
              <p:cNvSpPr>
                <a:spLocks noChangeArrowheads="1"/>
              </p:cNvSpPr>
              <p:nvPr/>
            </p:nvSpPr>
            <p:spPr bwMode="auto">
              <a:xfrm>
                <a:off x="3984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4" name="Oval 544"/>
              <p:cNvSpPr>
                <a:spLocks noChangeArrowheads="1"/>
              </p:cNvSpPr>
              <p:nvPr/>
            </p:nvSpPr>
            <p:spPr bwMode="auto">
              <a:xfrm>
                <a:off x="4176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5" name="Oval 545"/>
              <p:cNvSpPr>
                <a:spLocks noChangeArrowheads="1"/>
              </p:cNvSpPr>
              <p:nvPr/>
            </p:nvSpPr>
            <p:spPr bwMode="auto">
              <a:xfrm>
                <a:off x="436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6" name="Oval 546"/>
              <p:cNvSpPr>
                <a:spLocks noChangeArrowheads="1"/>
              </p:cNvSpPr>
              <p:nvPr/>
            </p:nvSpPr>
            <p:spPr bwMode="auto">
              <a:xfrm>
                <a:off x="4560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7" name="Oval 547"/>
              <p:cNvSpPr>
                <a:spLocks noChangeArrowheads="1"/>
              </p:cNvSpPr>
              <p:nvPr/>
            </p:nvSpPr>
            <p:spPr bwMode="auto">
              <a:xfrm>
                <a:off x="284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8" name="Oval 548"/>
              <p:cNvSpPr>
                <a:spLocks noChangeArrowheads="1"/>
              </p:cNvSpPr>
              <p:nvPr/>
            </p:nvSpPr>
            <p:spPr bwMode="auto">
              <a:xfrm>
                <a:off x="303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9" name="Oval 549"/>
              <p:cNvSpPr>
                <a:spLocks noChangeArrowheads="1"/>
              </p:cNvSpPr>
              <p:nvPr/>
            </p:nvSpPr>
            <p:spPr bwMode="auto">
              <a:xfrm>
                <a:off x="3224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0" name="Oval 550"/>
              <p:cNvSpPr>
                <a:spLocks noChangeArrowheads="1"/>
              </p:cNvSpPr>
              <p:nvPr/>
            </p:nvSpPr>
            <p:spPr bwMode="auto">
              <a:xfrm>
                <a:off x="3416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1" name="Oval 551"/>
              <p:cNvSpPr>
                <a:spLocks noChangeArrowheads="1"/>
              </p:cNvSpPr>
              <p:nvPr/>
            </p:nvSpPr>
            <p:spPr bwMode="auto">
              <a:xfrm>
                <a:off x="360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2" name="Oval 552"/>
              <p:cNvSpPr>
                <a:spLocks noChangeArrowheads="1"/>
              </p:cNvSpPr>
              <p:nvPr/>
            </p:nvSpPr>
            <p:spPr bwMode="auto">
              <a:xfrm>
                <a:off x="380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3" name="Oval 553"/>
              <p:cNvSpPr>
                <a:spLocks noChangeArrowheads="1"/>
              </p:cNvSpPr>
              <p:nvPr/>
            </p:nvSpPr>
            <p:spPr bwMode="auto">
              <a:xfrm>
                <a:off x="399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4" name="Oval 554"/>
              <p:cNvSpPr>
                <a:spLocks noChangeArrowheads="1"/>
              </p:cNvSpPr>
              <p:nvPr/>
            </p:nvSpPr>
            <p:spPr bwMode="auto">
              <a:xfrm>
                <a:off x="4184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5" name="Oval 555"/>
              <p:cNvSpPr>
                <a:spLocks noChangeArrowheads="1"/>
              </p:cNvSpPr>
              <p:nvPr/>
            </p:nvSpPr>
            <p:spPr bwMode="auto">
              <a:xfrm>
                <a:off x="4376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6" name="Oval 556"/>
              <p:cNvSpPr>
                <a:spLocks noChangeArrowheads="1"/>
              </p:cNvSpPr>
              <p:nvPr/>
            </p:nvSpPr>
            <p:spPr bwMode="auto">
              <a:xfrm>
                <a:off x="456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7" name="Oval 557"/>
              <p:cNvSpPr>
                <a:spLocks noChangeArrowheads="1"/>
              </p:cNvSpPr>
              <p:nvPr/>
            </p:nvSpPr>
            <p:spPr bwMode="auto">
              <a:xfrm>
                <a:off x="284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8" name="Oval 558"/>
              <p:cNvSpPr>
                <a:spLocks noChangeArrowheads="1"/>
              </p:cNvSpPr>
              <p:nvPr/>
            </p:nvSpPr>
            <p:spPr bwMode="auto">
              <a:xfrm>
                <a:off x="304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9" name="Oval 559"/>
              <p:cNvSpPr>
                <a:spLocks noChangeArrowheads="1"/>
              </p:cNvSpPr>
              <p:nvPr/>
            </p:nvSpPr>
            <p:spPr bwMode="auto">
              <a:xfrm>
                <a:off x="3232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0" name="Oval 560"/>
              <p:cNvSpPr>
                <a:spLocks noChangeArrowheads="1"/>
              </p:cNvSpPr>
              <p:nvPr/>
            </p:nvSpPr>
            <p:spPr bwMode="auto">
              <a:xfrm>
                <a:off x="342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1" name="Oval 561"/>
              <p:cNvSpPr>
                <a:spLocks noChangeArrowheads="1"/>
              </p:cNvSpPr>
              <p:nvPr/>
            </p:nvSpPr>
            <p:spPr bwMode="auto">
              <a:xfrm>
                <a:off x="361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2" name="Oval 562"/>
              <p:cNvSpPr>
                <a:spLocks noChangeArrowheads="1"/>
              </p:cNvSpPr>
              <p:nvPr/>
            </p:nvSpPr>
            <p:spPr bwMode="auto">
              <a:xfrm>
                <a:off x="380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3" name="Oval 563"/>
              <p:cNvSpPr>
                <a:spLocks noChangeArrowheads="1"/>
              </p:cNvSpPr>
              <p:nvPr/>
            </p:nvSpPr>
            <p:spPr bwMode="auto">
              <a:xfrm>
                <a:off x="400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4" name="Oval 564"/>
              <p:cNvSpPr>
                <a:spLocks noChangeArrowheads="1"/>
              </p:cNvSpPr>
              <p:nvPr/>
            </p:nvSpPr>
            <p:spPr bwMode="auto">
              <a:xfrm>
                <a:off x="4192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5" name="Oval 565"/>
              <p:cNvSpPr>
                <a:spLocks noChangeArrowheads="1"/>
              </p:cNvSpPr>
              <p:nvPr/>
            </p:nvSpPr>
            <p:spPr bwMode="auto">
              <a:xfrm>
                <a:off x="438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6" name="Oval 566"/>
              <p:cNvSpPr>
                <a:spLocks noChangeArrowheads="1"/>
              </p:cNvSpPr>
              <p:nvPr/>
            </p:nvSpPr>
            <p:spPr bwMode="auto">
              <a:xfrm>
                <a:off x="457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7" name="Oval 567"/>
              <p:cNvSpPr>
                <a:spLocks noChangeArrowheads="1"/>
              </p:cNvSpPr>
              <p:nvPr/>
            </p:nvSpPr>
            <p:spPr bwMode="auto">
              <a:xfrm>
                <a:off x="2856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8" name="Oval 568"/>
              <p:cNvSpPr>
                <a:spLocks noChangeArrowheads="1"/>
              </p:cNvSpPr>
              <p:nvPr/>
            </p:nvSpPr>
            <p:spPr bwMode="auto">
              <a:xfrm>
                <a:off x="304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9" name="Oval 569"/>
              <p:cNvSpPr>
                <a:spLocks noChangeArrowheads="1"/>
              </p:cNvSpPr>
              <p:nvPr/>
            </p:nvSpPr>
            <p:spPr bwMode="auto">
              <a:xfrm>
                <a:off x="3240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10" name="Oval 570"/>
              <p:cNvSpPr>
                <a:spLocks noChangeArrowheads="1"/>
              </p:cNvSpPr>
              <p:nvPr/>
            </p:nvSpPr>
            <p:spPr bwMode="auto">
              <a:xfrm>
                <a:off x="3432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11" name="Oval 571"/>
              <p:cNvSpPr>
                <a:spLocks noChangeArrowheads="1"/>
              </p:cNvSpPr>
              <p:nvPr/>
            </p:nvSpPr>
            <p:spPr bwMode="auto">
              <a:xfrm>
                <a:off x="362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12" name="Oval 572"/>
              <p:cNvSpPr>
                <a:spLocks noChangeArrowheads="1"/>
              </p:cNvSpPr>
              <p:nvPr/>
            </p:nvSpPr>
            <p:spPr bwMode="auto">
              <a:xfrm>
                <a:off x="3816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13" name="Oval 573"/>
              <p:cNvSpPr>
                <a:spLocks noChangeArrowheads="1"/>
              </p:cNvSpPr>
              <p:nvPr/>
            </p:nvSpPr>
            <p:spPr bwMode="auto">
              <a:xfrm>
                <a:off x="400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14" name="Oval 574"/>
              <p:cNvSpPr>
                <a:spLocks noChangeArrowheads="1"/>
              </p:cNvSpPr>
              <p:nvPr/>
            </p:nvSpPr>
            <p:spPr bwMode="auto">
              <a:xfrm>
                <a:off x="4200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15" name="Oval 575"/>
              <p:cNvSpPr>
                <a:spLocks noChangeArrowheads="1"/>
              </p:cNvSpPr>
              <p:nvPr/>
            </p:nvSpPr>
            <p:spPr bwMode="auto">
              <a:xfrm>
                <a:off x="4392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16" name="Oval 576"/>
              <p:cNvSpPr>
                <a:spLocks noChangeArrowheads="1"/>
              </p:cNvSpPr>
              <p:nvPr/>
            </p:nvSpPr>
            <p:spPr bwMode="auto">
              <a:xfrm>
                <a:off x="458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577"/>
          <p:cNvGrpSpPr>
            <a:grpSpLocks/>
          </p:cNvGrpSpPr>
          <p:nvPr/>
        </p:nvGrpSpPr>
        <p:grpSpPr bwMode="auto">
          <a:xfrm>
            <a:off x="2298700" y="3089275"/>
            <a:ext cx="5702300" cy="1409700"/>
            <a:chOff x="432" y="3024"/>
            <a:chExt cx="3592" cy="888"/>
          </a:xfrm>
        </p:grpSpPr>
        <p:grpSp>
          <p:nvGrpSpPr>
            <p:cNvPr id="15" name="Group 578"/>
            <p:cNvGrpSpPr>
              <a:grpSpLocks/>
            </p:cNvGrpSpPr>
            <p:nvPr/>
          </p:nvGrpSpPr>
          <p:grpSpPr bwMode="auto">
            <a:xfrm>
              <a:off x="432" y="3024"/>
              <a:ext cx="1864" cy="888"/>
              <a:chOff x="2816" y="3416"/>
              <a:chExt cx="1864" cy="888"/>
            </a:xfrm>
          </p:grpSpPr>
          <p:sp>
            <p:nvSpPr>
              <p:cNvPr id="36419" name="Oval 579"/>
              <p:cNvSpPr>
                <a:spLocks noChangeArrowheads="1"/>
              </p:cNvSpPr>
              <p:nvPr/>
            </p:nvSpPr>
            <p:spPr bwMode="auto">
              <a:xfrm>
                <a:off x="2816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0" name="Oval 580"/>
              <p:cNvSpPr>
                <a:spLocks noChangeArrowheads="1"/>
              </p:cNvSpPr>
              <p:nvPr/>
            </p:nvSpPr>
            <p:spPr bwMode="auto">
              <a:xfrm>
                <a:off x="3008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1" name="Oval 581"/>
              <p:cNvSpPr>
                <a:spLocks noChangeArrowheads="1"/>
              </p:cNvSpPr>
              <p:nvPr/>
            </p:nvSpPr>
            <p:spPr bwMode="auto">
              <a:xfrm>
                <a:off x="3200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2" name="Oval 582"/>
              <p:cNvSpPr>
                <a:spLocks noChangeArrowheads="1"/>
              </p:cNvSpPr>
              <p:nvPr/>
            </p:nvSpPr>
            <p:spPr bwMode="auto">
              <a:xfrm>
                <a:off x="3392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3" name="Oval 583"/>
              <p:cNvSpPr>
                <a:spLocks noChangeArrowheads="1"/>
              </p:cNvSpPr>
              <p:nvPr/>
            </p:nvSpPr>
            <p:spPr bwMode="auto">
              <a:xfrm>
                <a:off x="3584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4" name="Oval 584"/>
              <p:cNvSpPr>
                <a:spLocks noChangeArrowheads="1"/>
              </p:cNvSpPr>
              <p:nvPr/>
            </p:nvSpPr>
            <p:spPr bwMode="auto">
              <a:xfrm>
                <a:off x="3776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5" name="Oval 585"/>
              <p:cNvSpPr>
                <a:spLocks noChangeArrowheads="1"/>
              </p:cNvSpPr>
              <p:nvPr/>
            </p:nvSpPr>
            <p:spPr bwMode="auto">
              <a:xfrm>
                <a:off x="3968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6" name="Oval 586"/>
              <p:cNvSpPr>
                <a:spLocks noChangeArrowheads="1"/>
              </p:cNvSpPr>
              <p:nvPr/>
            </p:nvSpPr>
            <p:spPr bwMode="auto">
              <a:xfrm>
                <a:off x="4160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7" name="Oval 587"/>
              <p:cNvSpPr>
                <a:spLocks noChangeArrowheads="1"/>
              </p:cNvSpPr>
              <p:nvPr/>
            </p:nvSpPr>
            <p:spPr bwMode="auto">
              <a:xfrm>
                <a:off x="4352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8" name="Oval 588"/>
              <p:cNvSpPr>
                <a:spLocks noChangeArrowheads="1"/>
              </p:cNvSpPr>
              <p:nvPr/>
            </p:nvSpPr>
            <p:spPr bwMode="auto">
              <a:xfrm>
                <a:off x="4544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9" name="Oval 589"/>
              <p:cNvSpPr>
                <a:spLocks noChangeArrowheads="1"/>
              </p:cNvSpPr>
              <p:nvPr/>
            </p:nvSpPr>
            <p:spPr bwMode="auto">
              <a:xfrm>
                <a:off x="2824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0" name="Oval 590"/>
              <p:cNvSpPr>
                <a:spLocks noChangeArrowheads="1"/>
              </p:cNvSpPr>
              <p:nvPr/>
            </p:nvSpPr>
            <p:spPr bwMode="auto">
              <a:xfrm>
                <a:off x="3016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1" name="Oval 591"/>
              <p:cNvSpPr>
                <a:spLocks noChangeArrowheads="1"/>
              </p:cNvSpPr>
              <p:nvPr/>
            </p:nvSpPr>
            <p:spPr bwMode="auto">
              <a:xfrm>
                <a:off x="3208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2" name="Oval 592"/>
              <p:cNvSpPr>
                <a:spLocks noChangeArrowheads="1"/>
              </p:cNvSpPr>
              <p:nvPr/>
            </p:nvSpPr>
            <p:spPr bwMode="auto">
              <a:xfrm>
                <a:off x="3400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3" name="Oval 593"/>
              <p:cNvSpPr>
                <a:spLocks noChangeArrowheads="1"/>
              </p:cNvSpPr>
              <p:nvPr/>
            </p:nvSpPr>
            <p:spPr bwMode="auto">
              <a:xfrm>
                <a:off x="3592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4" name="Oval 594"/>
              <p:cNvSpPr>
                <a:spLocks noChangeArrowheads="1"/>
              </p:cNvSpPr>
              <p:nvPr/>
            </p:nvSpPr>
            <p:spPr bwMode="auto">
              <a:xfrm>
                <a:off x="3784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5" name="Oval 595"/>
              <p:cNvSpPr>
                <a:spLocks noChangeArrowheads="1"/>
              </p:cNvSpPr>
              <p:nvPr/>
            </p:nvSpPr>
            <p:spPr bwMode="auto">
              <a:xfrm>
                <a:off x="3976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6" name="Oval 596"/>
              <p:cNvSpPr>
                <a:spLocks noChangeArrowheads="1"/>
              </p:cNvSpPr>
              <p:nvPr/>
            </p:nvSpPr>
            <p:spPr bwMode="auto">
              <a:xfrm>
                <a:off x="4168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7" name="Oval 597"/>
              <p:cNvSpPr>
                <a:spLocks noChangeArrowheads="1"/>
              </p:cNvSpPr>
              <p:nvPr/>
            </p:nvSpPr>
            <p:spPr bwMode="auto">
              <a:xfrm>
                <a:off x="4360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8" name="Oval 598"/>
              <p:cNvSpPr>
                <a:spLocks noChangeArrowheads="1"/>
              </p:cNvSpPr>
              <p:nvPr/>
            </p:nvSpPr>
            <p:spPr bwMode="auto">
              <a:xfrm>
                <a:off x="4552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9" name="Oval 599"/>
              <p:cNvSpPr>
                <a:spLocks noChangeArrowheads="1"/>
              </p:cNvSpPr>
              <p:nvPr/>
            </p:nvSpPr>
            <p:spPr bwMode="auto">
              <a:xfrm>
                <a:off x="2832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0" name="Oval 600"/>
              <p:cNvSpPr>
                <a:spLocks noChangeArrowheads="1"/>
              </p:cNvSpPr>
              <p:nvPr/>
            </p:nvSpPr>
            <p:spPr bwMode="auto">
              <a:xfrm>
                <a:off x="3024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1" name="Oval 601"/>
              <p:cNvSpPr>
                <a:spLocks noChangeArrowheads="1"/>
              </p:cNvSpPr>
              <p:nvPr/>
            </p:nvSpPr>
            <p:spPr bwMode="auto">
              <a:xfrm>
                <a:off x="3216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2" name="Oval 602"/>
              <p:cNvSpPr>
                <a:spLocks noChangeArrowheads="1"/>
              </p:cNvSpPr>
              <p:nvPr/>
            </p:nvSpPr>
            <p:spPr bwMode="auto">
              <a:xfrm>
                <a:off x="340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3" name="Oval 603"/>
              <p:cNvSpPr>
                <a:spLocks noChangeArrowheads="1"/>
              </p:cNvSpPr>
              <p:nvPr/>
            </p:nvSpPr>
            <p:spPr bwMode="auto">
              <a:xfrm>
                <a:off x="3600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4" name="Oval 604"/>
              <p:cNvSpPr>
                <a:spLocks noChangeArrowheads="1"/>
              </p:cNvSpPr>
              <p:nvPr/>
            </p:nvSpPr>
            <p:spPr bwMode="auto">
              <a:xfrm>
                <a:off x="3792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5" name="Oval 605"/>
              <p:cNvSpPr>
                <a:spLocks noChangeArrowheads="1"/>
              </p:cNvSpPr>
              <p:nvPr/>
            </p:nvSpPr>
            <p:spPr bwMode="auto">
              <a:xfrm>
                <a:off x="3984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6" name="Oval 606"/>
              <p:cNvSpPr>
                <a:spLocks noChangeArrowheads="1"/>
              </p:cNvSpPr>
              <p:nvPr/>
            </p:nvSpPr>
            <p:spPr bwMode="auto">
              <a:xfrm>
                <a:off x="4176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7" name="Oval 607"/>
              <p:cNvSpPr>
                <a:spLocks noChangeArrowheads="1"/>
              </p:cNvSpPr>
              <p:nvPr/>
            </p:nvSpPr>
            <p:spPr bwMode="auto">
              <a:xfrm>
                <a:off x="436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8" name="Oval 608"/>
              <p:cNvSpPr>
                <a:spLocks noChangeArrowheads="1"/>
              </p:cNvSpPr>
              <p:nvPr/>
            </p:nvSpPr>
            <p:spPr bwMode="auto">
              <a:xfrm>
                <a:off x="4560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9" name="Oval 609"/>
              <p:cNvSpPr>
                <a:spLocks noChangeArrowheads="1"/>
              </p:cNvSpPr>
              <p:nvPr/>
            </p:nvSpPr>
            <p:spPr bwMode="auto">
              <a:xfrm>
                <a:off x="284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0" name="Oval 610"/>
              <p:cNvSpPr>
                <a:spLocks noChangeArrowheads="1"/>
              </p:cNvSpPr>
              <p:nvPr/>
            </p:nvSpPr>
            <p:spPr bwMode="auto">
              <a:xfrm>
                <a:off x="303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1" name="Oval 611"/>
              <p:cNvSpPr>
                <a:spLocks noChangeArrowheads="1"/>
              </p:cNvSpPr>
              <p:nvPr/>
            </p:nvSpPr>
            <p:spPr bwMode="auto">
              <a:xfrm>
                <a:off x="3224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2" name="Oval 612"/>
              <p:cNvSpPr>
                <a:spLocks noChangeArrowheads="1"/>
              </p:cNvSpPr>
              <p:nvPr/>
            </p:nvSpPr>
            <p:spPr bwMode="auto">
              <a:xfrm>
                <a:off x="3416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3" name="Oval 613"/>
              <p:cNvSpPr>
                <a:spLocks noChangeArrowheads="1"/>
              </p:cNvSpPr>
              <p:nvPr/>
            </p:nvSpPr>
            <p:spPr bwMode="auto">
              <a:xfrm>
                <a:off x="360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4" name="Oval 614"/>
              <p:cNvSpPr>
                <a:spLocks noChangeArrowheads="1"/>
              </p:cNvSpPr>
              <p:nvPr/>
            </p:nvSpPr>
            <p:spPr bwMode="auto">
              <a:xfrm>
                <a:off x="380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5" name="Oval 615"/>
              <p:cNvSpPr>
                <a:spLocks noChangeArrowheads="1"/>
              </p:cNvSpPr>
              <p:nvPr/>
            </p:nvSpPr>
            <p:spPr bwMode="auto">
              <a:xfrm>
                <a:off x="399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6" name="Oval 616"/>
              <p:cNvSpPr>
                <a:spLocks noChangeArrowheads="1"/>
              </p:cNvSpPr>
              <p:nvPr/>
            </p:nvSpPr>
            <p:spPr bwMode="auto">
              <a:xfrm>
                <a:off x="4184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7" name="Oval 617"/>
              <p:cNvSpPr>
                <a:spLocks noChangeArrowheads="1"/>
              </p:cNvSpPr>
              <p:nvPr/>
            </p:nvSpPr>
            <p:spPr bwMode="auto">
              <a:xfrm>
                <a:off x="4376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8" name="Oval 618"/>
              <p:cNvSpPr>
                <a:spLocks noChangeArrowheads="1"/>
              </p:cNvSpPr>
              <p:nvPr/>
            </p:nvSpPr>
            <p:spPr bwMode="auto">
              <a:xfrm>
                <a:off x="456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9" name="Oval 619"/>
              <p:cNvSpPr>
                <a:spLocks noChangeArrowheads="1"/>
              </p:cNvSpPr>
              <p:nvPr/>
            </p:nvSpPr>
            <p:spPr bwMode="auto">
              <a:xfrm>
                <a:off x="284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0" name="Oval 620"/>
              <p:cNvSpPr>
                <a:spLocks noChangeArrowheads="1"/>
              </p:cNvSpPr>
              <p:nvPr/>
            </p:nvSpPr>
            <p:spPr bwMode="auto">
              <a:xfrm>
                <a:off x="304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1" name="Oval 621"/>
              <p:cNvSpPr>
                <a:spLocks noChangeArrowheads="1"/>
              </p:cNvSpPr>
              <p:nvPr/>
            </p:nvSpPr>
            <p:spPr bwMode="auto">
              <a:xfrm>
                <a:off x="3232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2" name="Oval 622"/>
              <p:cNvSpPr>
                <a:spLocks noChangeArrowheads="1"/>
              </p:cNvSpPr>
              <p:nvPr/>
            </p:nvSpPr>
            <p:spPr bwMode="auto">
              <a:xfrm>
                <a:off x="342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3" name="Oval 623"/>
              <p:cNvSpPr>
                <a:spLocks noChangeArrowheads="1"/>
              </p:cNvSpPr>
              <p:nvPr/>
            </p:nvSpPr>
            <p:spPr bwMode="auto">
              <a:xfrm>
                <a:off x="361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4" name="Oval 624"/>
              <p:cNvSpPr>
                <a:spLocks noChangeArrowheads="1"/>
              </p:cNvSpPr>
              <p:nvPr/>
            </p:nvSpPr>
            <p:spPr bwMode="auto">
              <a:xfrm>
                <a:off x="380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5" name="Oval 625"/>
              <p:cNvSpPr>
                <a:spLocks noChangeArrowheads="1"/>
              </p:cNvSpPr>
              <p:nvPr/>
            </p:nvSpPr>
            <p:spPr bwMode="auto">
              <a:xfrm>
                <a:off x="400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6" name="Oval 626"/>
              <p:cNvSpPr>
                <a:spLocks noChangeArrowheads="1"/>
              </p:cNvSpPr>
              <p:nvPr/>
            </p:nvSpPr>
            <p:spPr bwMode="auto">
              <a:xfrm>
                <a:off x="4192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7" name="Oval 627"/>
              <p:cNvSpPr>
                <a:spLocks noChangeArrowheads="1"/>
              </p:cNvSpPr>
              <p:nvPr/>
            </p:nvSpPr>
            <p:spPr bwMode="auto">
              <a:xfrm>
                <a:off x="438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8" name="Oval 628"/>
              <p:cNvSpPr>
                <a:spLocks noChangeArrowheads="1"/>
              </p:cNvSpPr>
              <p:nvPr/>
            </p:nvSpPr>
            <p:spPr bwMode="auto">
              <a:xfrm>
                <a:off x="457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9" name="Oval 629"/>
              <p:cNvSpPr>
                <a:spLocks noChangeArrowheads="1"/>
              </p:cNvSpPr>
              <p:nvPr/>
            </p:nvSpPr>
            <p:spPr bwMode="auto">
              <a:xfrm>
                <a:off x="2856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0" name="Oval 630"/>
              <p:cNvSpPr>
                <a:spLocks noChangeArrowheads="1"/>
              </p:cNvSpPr>
              <p:nvPr/>
            </p:nvSpPr>
            <p:spPr bwMode="auto">
              <a:xfrm>
                <a:off x="304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1" name="Oval 631"/>
              <p:cNvSpPr>
                <a:spLocks noChangeArrowheads="1"/>
              </p:cNvSpPr>
              <p:nvPr/>
            </p:nvSpPr>
            <p:spPr bwMode="auto">
              <a:xfrm>
                <a:off x="3240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2" name="Oval 632"/>
              <p:cNvSpPr>
                <a:spLocks noChangeArrowheads="1"/>
              </p:cNvSpPr>
              <p:nvPr/>
            </p:nvSpPr>
            <p:spPr bwMode="auto">
              <a:xfrm>
                <a:off x="3432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3" name="Oval 633"/>
              <p:cNvSpPr>
                <a:spLocks noChangeArrowheads="1"/>
              </p:cNvSpPr>
              <p:nvPr/>
            </p:nvSpPr>
            <p:spPr bwMode="auto">
              <a:xfrm>
                <a:off x="362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4" name="Oval 634"/>
              <p:cNvSpPr>
                <a:spLocks noChangeArrowheads="1"/>
              </p:cNvSpPr>
              <p:nvPr/>
            </p:nvSpPr>
            <p:spPr bwMode="auto">
              <a:xfrm>
                <a:off x="3816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5" name="Oval 635"/>
              <p:cNvSpPr>
                <a:spLocks noChangeArrowheads="1"/>
              </p:cNvSpPr>
              <p:nvPr/>
            </p:nvSpPr>
            <p:spPr bwMode="auto">
              <a:xfrm>
                <a:off x="400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6" name="Oval 636"/>
              <p:cNvSpPr>
                <a:spLocks noChangeArrowheads="1"/>
              </p:cNvSpPr>
              <p:nvPr/>
            </p:nvSpPr>
            <p:spPr bwMode="auto">
              <a:xfrm>
                <a:off x="4200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7" name="Oval 637"/>
              <p:cNvSpPr>
                <a:spLocks noChangeArrowheads="1"/>
              </p:cNvSpPr>
              <p:nvPr/>
            </p:nvSpPr>
            <p:spPr bwMode="auto">
              <a:xfrm>
                <a:off x="4392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8" name="Oval 638"/>
              <p:cNvSpPr>
                <a:spLocks noChangeArrowheads="1"/>
              </p:cNvSpPr>
              <p:nvPr/>
            </p:nvSpPr>
            <p:spPr bwMode="auto">
              <a:xfrm>
                <a:off x="458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39"/>
            <p:cNvGrpSpPr>
              <a:grpSpLocks/>
            </p:cNvGrpSpPr>
            <p:nvPr/>
          </p:nvGrpSpPr>
          <p:grpSpPr bwMode="auto">
            <a:xfrm>
              <a:off x="2160" y="3024"/>
              <a:ext cx="1864" cy="888"/>
              <a:chOff x="2816" y="3416"/>
              <a:chExt cx="1864" cy="888"/>
            </a:xfrm>
          </p:grpSpPr>
          <p:sp>
            <p:nvSpPr>
              <p:cNvPr id="36480" name="Oval 640"/>
              <p:cNvSpPr>
                <a:spLocks noChangeArrowheads="1"/>
              </p:cNvSpPr>
              <p:nvPr/>
            </p:nvSpPr>
            <p:spPr bwMode="auto">
              <a:xfrm>
                <a:off x="2816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1" name="Oval 641"/>
              <p:cNvSpPr>
                <a:spLocks noChangeArrowheads="1"/>
              </p:cNvSpPr>
              <p:nvPr/>
            </p:nvSpPr>
            <p:spPr bwMode="auto">
              <a:xfrm>
                <a:off x="3008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2" name="Oval 642"/>
              <p:cNvSpPr>
                <a:spLocks noChangeArrowheads="1"/>
              </p:cNvSpPr>
              <p:nvPr/>
            </p:nvSpPr>
            <p:spPr bwMode="auto">
              <a:xfrm>
                <a:off x="3200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3" name="Oval 643"/>
              <p:cNvSpPr>
                <a:spLocks noChangeArrowheads="1"/>
              </p:cNvSpPr>
              <p:nvPr/>
            </p:nvSpPr>
            <p:spPr bwMode="auto">
              <a:xfrm>
                <a:off x="3392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4" name="Oval 644"/>
              <p:cNvSpPr>
                <a:spLocks noChangeArrowheads="1"/>
              </p:cNvSpPr>
              <p:nvPr/>
            </p:nvSpPr>
            <p:spPr bwMode="auto">
              <a:xfrm>
                <a:off x="3584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5" name="Oval 645"/>
              <p:cNvSpPr>
                <a:spLocks noChangeArrowheads="1"/>
              </p:cNvSpPr>
              <p:nvPr/>
            </p:nvSpPr>
            <p:spPr bwMode="auto">
              <a:xfrm>
                <a:off x="3776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6" name="Oval 646"/>
              <p:cNvSpPr>
                <a:spLocks noChangeArrowheads="1"/>
              </p:cNvSpPr>
              <p:nvPr/>
            </p:nvSpPr>
            <p:spPr bwMode="auto">
              <a:xfrm>
                <a:off x="3968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7" name="Oval 647"/>
              <p:cNvSpPr>
                <a:spLocks noChangeArrowheads="1"/>
              </p:cNvSpPr>
              <p:nvPr/>
            </p:nvSpPr>
            <p:spPr bwMode="auto">
              <a:xfrm>
                <a:off x="4160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8" name="Oval 648"/>
              <p:cNvSpPr>
                <a:spLocks noChangeArrowheads="1"/>
              </p:cNvSpPr>
              <p:nvPr/>
            </p:nvSpPr>
            <p:spPr bwMode="auto">
              <a:xfrm>
                <a:off x="4352" y="34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9" name="Oval 649"/>
              <p:cNvSpPr>
                <a:spLocks noChangeArrowheads="1"/>
              </p:cNvSpPr>
              <p:nvPr/>
            </p:nvSpPr>
            <p:spPr bwMode="auto">
              <a:xfrm>
                <a:off x="4544" y="34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0" name="Oval 650"/>
              <p:cNvSpPr>
                <a:spLocks noChangeArrowheads="1"/>
              </p:cNvSpPr>
              <p:nvPr/>
            </p:nvSpPr>
            <p:spPr bwMode="auto">
              <a:xfrm>
                <a:off x="2824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1" name="Oval 651"/>
              <p:cNvSpPr>
                <a:spLocks noChangeArrowheads="1"/>
              </p:cNvSpPr>
              <p:nvPr/>
            </p:nvSpPr>
            <p:spPr bwMode="auto">
              <a:xfrm>
                <a:off x="3016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2" name="Oval 652"/>
              <p:cNvSpPr>
                <a:spLocks noChangeArrowheads="1"/>
              </p:cNvSpPr>
              <p:nvPr/>
            </p:nvSpPr>
            <p:spPr bwMode="auto">
              <a:xfrm>
                <a:off x="3208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3" name="Oval 653"/>
              <p:cNvSpPr>
                <a:spLocks noChangeArrowheads="1"/>
              </p:cNvSpPr>
              <p:nvPr/>
            </p:nvSpPr>
            <p:spPr bwMode="auto">
              <a:xfrm>
                <a:off x="3400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4" name="Oval 654"/>
              <p:cNvSpPr>
                <a:spLocks noChangeArrowheads="1"/>
              </p:cNvSpPr>
              <p:nvPr/>
            </p:nvSpPr>
            <p:spPr bwMode="auto">
              <a:xfrm>
                <a:off x="3592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5" name="Oval 655"/>
              <p:cNvSpPr>
                <a:spLocks noChangeArrowheads="1"/>
              </p:cNvSpPr>
              <p:nvPr/>
            </p:nvSpPr>
            <p:spPr bwMode="auto">
              <a:xfrm>
                <a:off x="3784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6" name="Oval 656"/>
              <p:cNvSpPr>
                <a:spLocks noChangeArrowheads="1"/>
              </p:cNvSpPr>
              <p:nvPr/>
            </p:nvSpPr>
            <p:spPr bwMode="auto">
              <a:xfrm>
                <a:off x="3976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7" name="Oval 657"/>
              <p:cNvSpPr>
                <a:spLocks noChangeArrowheads="1"/>
              </p:cNvSpPr>
              <p:nvPr/>
            </p:nvSpPr>
            <p:spPr bwMode="auto">
              <a:xfrm>
                <a:off x="4168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8" name="Oval 658"/>
              <p:cNvSpPr>
                <a:spLocks noChangeArrowheads="1"/>
              </p:cNvSpPr>
              <p:nvPr/>
            </p:nvSpPr>
            <p:spPr bwMode="auto">
              <a:xfrm>
                <a:off x="4360" y="35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9" name="Oval 659"/>
              <p:cNvSpPr>
                <a:spLocks noChangeArrowheads="1"/>
              </p:cNvSpPr>
              <p:nvPr/>
            </p:nvSpPr>
            <p:spPr bwMode="auto">
              <a:xfrm>
                <a:off x="4552" y="35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0" name="Oval 660"/>
              <p:cNvSpPr>
                <a:spLocks noChangeArrowheads="1"/>
              </p:cNvSpPr>
              <p:nvPr/>
            </p:nvSpPr>
            <p:spPr bwMode="auto">
              <a:xfrm>
                <a:off x="2832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1" name="Oval 661"/>
              <p:cNvSpPr>
                <a:spLocks noChangeArrowheads="1"/>
              </p:cNvSpPr>
              <p:nvPr/>
            </p:nvSpPr>
            <p:spPr bwMode="auto">
              <a:xfrm>
                <a:off x="3024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2" name="Oval 662"/>
              <p:cNvSpPr>
                <a:spLocks noChangeArrowheads="1"/>
              </p:cNvSpPr>
              <p:nvPr/>
            </p:nvSpPr>
            <p:spPr bwMode="auto">
              <a:xfrm>
                <a:off x="3216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3" name="Oval 663"/>
              <p:cNvSpPr>
                <a:spLocks noChangeArrowheads="1"/>
              </p:cNvSpPr>
              <p:nvPr/>
            </p:nvSpPr>
            <p:spPr bwMode="auto">
              <a:xfrm>
                <a:off x="340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4" name="Oval 664"/>
              <p:cNvSpPr>
                <a:spLocks noChangeArrowheads="1"/>
              </p:cNvSpPr>
              <p:nvPr/>
            </p:nvSpPr>
            <p:spPr bwMode="auto">
              <a:xfrm>
                <a:off x="3600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5" name="Oval 665"/>
              <p:cNvSpPr>
                <a:spLocks noChangeArrowheads="1"/>
              </p:cNvSpPr>
              <p:nvPr/>
            </p:nvSpPr>
            <p:spPr bwMode="auto">
              <a:xfrm>
                <a:off x="3792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6" name="Oval 666"/>
              <p:cNvSpPr>
                <a:spLocks noChangeArrowheads="1"/>
              </p:cNvSpPr>
              <p:nvPr/>
            </p:nvSpPr>
            <p:spPr bwMode="auto">
              <a:xfrm>
                <a:off x="3984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7" name="Oval 667"/>
              <p:cNvSpPr>
                <a:spLocks noChangeArrowheads="1"/>
              </p:cNvSpPr>
              <p:nvPr/>
            </p:nvSpPr>
            <p:spPr bwMode="auto">
              <a:xfrm>
                <a:off x="4176" y="37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8" name="Oval 668"/>
              <p:cNvSpPr>
                <a:spLocks noChangeArrowheads="1"/>
              </p:cNvSpPr>
              <p:nvPr/>
            </p:nvSpPr>
            <p:spPr bwMode="auto">
              <a:xfrm>
                <a:off x="4368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9" name="Oval 669"/>
              <p:cNvSpPr>
                <a:spLocks noChangeArrowheads="1"/>
              </p:cNvSpPr>
              <p:nvPr/>
            </p:nvSpPr>
            <p:spPr bwMode="auto">
              <a:xfrm>
                <a:off x="4560" y="37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0" name="Oval 670"/>
              <p:cNvSpPr>
                <a:spLocks noChangeArrowheads="1"/>
              </p:cNvSpPr>
              <p:nvPr/>
            </p:nvSpPr>
            <p:spPr bwMode="auto">
              <a:xfrm>
                <a:off x="284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1" name="Oval 671"/>
              <p:cNvSpPr>
                <a:spLocks noChangeArrowheads="1"/>
              </p:cNvSpPr>
              <p:nvPr/>
            </p:nvSpPr>
            <p:spPr bwMode="auto">
              <a:xfrm>
                <a:off x="303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2" name="Oval 672"/>
              <p:cNvSpPr>
                <a:spLocks noChangeArrowheads="1"/>
              </p:cNvSpPr>
              <p:nvPr/>
            </p:nvSpPr>
            <p:spPr bwMode="auto">
              <a:xfrm>
                <a:off x="3224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3" name="Oval 673"/>
              <p:cNvSpPr>
                <a:spLocks noChangeArrowheads="1"/>
              </p:cNvSpPr>
              <p:nvPr/>
            </p:nvSpPr>
            <p:spPr bwMode="auto">
              <a:xfrm>
                <a:off x="3416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4" name="Oval 674"/>
              <p:cNvSpPr>
                <a:spLocks noChangeArrowheads="1"/>
              </p:cNvSpPr>
              <p:nvPr/>
            </p:nvSpPr>
            <p:spPr bwMode="auto">
              <a:xfrm>
                <a:off x="360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5" name="Oval 675"/>
              <p:cNvSpPr>
                <a:spLocks noChangeArrowheads="1"/>
              </p:cNvSpPr>
              <p:nvPr/>
            </p:nvSpPr>
            <p:spPr bwMode="auto">
              <a:xfrm>
                <a:off x="3800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6" name="Oval 676"/>
              <p:cNvSpPr>
                <a:spLocks noChangeArrowheads="1"/>
              </p:cNvSpPr>
              <p:nvPr/>
            </p:nvSpPr>
            <p:spPr bwMode="auto">
              <a:xfrm>
                <a:off x="3992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7" name="Oval 677"/>
              <p:cNvSpPr>
                <a:spLocks noChangeArrowheads="1"/>
              </p:cNvSpPr>
              <p:nvPr/>
            </p:nvSpPr>
            <p:spPr bwMode="auto">
              <a:xfrm>
                <a:off x="4184" y="38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8" name="Oval 678"/>
              <p:cNvSpPr>
                <a:spLocks noChangeArrowheads="1"/>
              </p:cNvSpPr>
              <p:nvPr/>
            </p:nvSpPr>
            <p:spPr bwMode="auto">
              <a:xfrm>
                <a:off x="4376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9" name="Oval 679"/>
              <p:cNvSpPr>
                <a:spLocks noChangeArrowheads="1"/>
              </p:cNvSpPr>
              <p:nvPr/>
            </p:nvSpPr>
            <p:spPr bwMode="auto">
              <a:xfrm>
                <a:off x="4568" y="38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0" name="Oval 680"/>
              <p:cNvSpPr>
                <a:spLocks noChangeArrowheads="1"/>
              </p:cNvSpPr>
              <p:nvPr/>
            </p:nvSpPr>
            <p:spPr bwMode="auto">
              <a:xfrm>
                <a:off x="284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1" name="Oval 681"/>
              <p:cNvSpPr>
                <a:spLocks noChangeArrowheads="1"/>
              </p:cNvSpPr>
              <p:nvPr/>
            </p:nvSpPr>
            <p:spPr bwMode="auto">
              <a:xfrm>
                <a:off x="304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2" name="Oval 682"/>
              <p:cNvSpPr>
                <a:spLocks noChangeArrowheads="1"/>
              </p:cNvSpPr>
              <p:nvPr/>
            </p:nvSpPr>
            <p:spPr bwMode="auto">
              <a:xfrm>
                <a:off x="3232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3" name="Oval 683"/>
              <p:cNvSpPr>
                <a:spLocks noChangeArrowheads="1"/>
              </p:cNvSpPr>
              <p:nvPr/>
            </p:nvSpPr>
            <p:spPr bwMode="auto">
              <a:xfrm>
                <a:off x="342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4" name="Oval 684"/>
              <p:cNvSpPr>
                <a:spLocks noChangeArrowheads="1"/>
              </p:cNvSpPr>
              <p:nvPr/>
            </p:nvSpPr>
            <p:spPr bwMode="auto">
              <a:xfrm>
                <a:off x="361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5" name="Oval 685"/>
              <p:cNvSpPr>
                <a:spLocks noChangeArrowheads="1"/>
              </p:cNvSpPr>
              <p:nvPr/>
            </p:nvSpPr>
            <p:spPr bwMode="auto">
              <a:xfrm>
                <a:off x="3808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6" name="Oval 686"/>
              <p:cNvSpPr>
                <a:spLocks noChangeArrowheads="1"/>
              </p:cNvSpPr>
              <p:nvPr/>
            </p:nvSpPr>
            <p:spPr bwMode="auto">
              <a:xfrm>
                <a:off x="4000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7" name="Oval 687"/>
              <p:cNvSpPr>
                <a:spLocks noChangeArrowheads="1"/>
              </p:cNvSpPr>
              <p:nvPr/>
            </p:nvSpPr>
            <p:spPr bwMode="auto">
              <a:xfrm>
                <a:off x="4192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8" name="Oval 688"/>
              <p:cNvSpPr>
                <a:spLocks noChangeArrowheads="1"/>
              </p:cNvSpPr>
              <p:nvPr/>
            </p:nvSpPr>
            <p:spPr bwMode="auto">
              <a:xfrm>
                <a:off x="4384" y="40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9" name="Oval 689"/>
              <p:cNvSpPr>
                <a:spLocks noChangeArrowheads="1"/>
              </p:cNvSpPr>
              <p:nvPr/>
            </p:nvSpPr>
            <p:spPr bwMode="auto">
              <a:xfrm>
                <a:off x="4576" y="40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0" name="Oval 690"/>
              <p:cNvSpPr>
                <a:spLocks noChangeArrowheads="1"/>
              </p:cNvSpPr>
              <p:nvPr/>
            </p:nvSpPr>
            <p:spPr bwMode="auto">
              <a:xfrm>
                <a:off x="2856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1" name="Oval 691"/>
              <p:cNvSpPr>
                <a:spLocks noChangeArrowheads="1"/>
              </p:cNvSpPr>
              <p:nvPr/>
            </p:nvSpPr>
            <p:spPr bwMode="auto">
              <a:xfrm>
                <a:off x="304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2" name="Oval 692"/>
              <p:cNvSpPr>
                <a:spLocks noChangeArrowheads="1"/>
              </p:cNvSpPr>
              <p:nvPr/>
            </p:nvSpPr>
            <p:spPr bwMode="auto">
              <a:xfrm>
                <a:off x="3240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3" name="Oval 693"/>
              <p:cNvSpPr>
                <a:spLocks noChangeArrowheads="1"/>
              </p:cNvSpPr>
              <p:nvPr/>
            </p:nvSpPr>
            <p:spPr bwMode="auto">
              <a:xfrm>
                <a:off x="3432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4" name="Oval 694"/>
              <p:cNvSpPr>
                <a:spLocks noChangeArrowheads="1"/>
              </p:cNvSpPr>
              <p:nvPr/>
            </p:nvSpPr>
            <p:spPr bwMode="auto">
              <a:xfrm>
                <a:off x="362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5" name="Oval 695"/>
              <p:cNvSpPr>
                <a:spLocks noChangeArrowheads="1"/>
              </p:cNvSpPr>
              <p:nvPr/>
            </p:nvSpPr>
            <p:spPr bwMode="auto">
              <a:xfrm>
                <a:off x="3816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6" name="Oval 696"/>
              <p:cNvSpPr>
                <a:spLocks noChangeArrowheads="1"/>
              </p:cNvSpPr>
              <p:nvPr/>
            </p:nvSpPr>
            <p:spPr bwMode="auto">
              <a:xfrm>
                <a:off x="4008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7" name="Oval 697"/>
              <p:cNvSpPr>
                <a:spLocks noChangeArrowheads="1"/>
              </p:cNvSpPr>
              <p:nvPr/>
            </p:nvSpPr>
            <p:spPr bwMode="auto">
              <a:xfrm>
                <a:off x="4200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8" name="Oval 698"/>
              <p:cNvSpPr>
                <a:spLocks noChangeArrowheads="1"/>
              </p:cNvSpPr>
              <p:nvPr/>
            </p:nvSpPr>
            <p:spPr bwMode="auto">
              <a:xfrm>
                <a:off x="4392" y="42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9" name="Oval 699"/>
              <p:cNvSpPr>
                <a:spLocks noChangeArrowheads="1"/>
              </p:cNvSpPr>
              <p:nvPr/>
            </p:nvSpPr>
            <p:spPr bwMode="auto">
              <a:xfrm>
                <a:off x="4584" y="42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706"/>
          <p:cNvGrpSpPr>
            <a:grpSpLocks/>
          </p:cNvGrpSpPr>
          <p:nvPr/>
        </p:nvGrpSpPr>
        <p:grpSpPr bwMode="auto">
          <a:xfrm>
            <a:off x="457200" y="2438400"/>
            <a:ext cx="7848600" cy="2971800"/>
            <a:chOff x="288" y="1536"/>
            <a:chExt cx="4944" cy="1872"/>
          </a:xfrm>
        </p:grpSpPr>
        <p:sp>
          <p:nvSpPr>
            <p:cNvPr id="36540" name="Rectangle 700"/>
            <p:cNvSpPr>
              <a:spLocks noChangeArrowheads="1"/>
            </p:cNvSpPr>
            <p:nvPr/>
          </p:nvSpPr>
          <p:spPr bwMode="auto">
            <a:xfrm>
              <a:off x="288" y="1824"/>
              <a:ext cx="1296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41" name="Rectangle 701"/>
            <p:cNvSpPr>
              <a:spLocks noChangeArrowheads="1"/>
            </p:cNvSpPr>
            <p:nvPr/>
          </p:nvSpPr>
          <p:spPr bwMode="auto">
            <a:xfrm>
              <a:off x="3936" y="1776"/>
              <a:ext cx="1296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42" name="Line 702"/>
            <p:cNvSpPr>
              <a:spLocks noChangeShapeType="1"/>
            </p:cNvSpPr>
            <p:nvPr/>
          </p:nvSpPr>
          <p:spPr bwMode="auto">
            <a:xfrm>
              <a:off x="2208" y="3072"/>
              <a:ext cx="768" cy="0"/>
            </a:xfrm>
            <a:prstGeom prst="line">
              <a:avLst/>
            </a:prstGeom>
            <a:noFill/>
            <a:ln w="38100" cmpd="dbl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43" name="Text Box 703"/>
            <p:cNvSpPr txBox="1">
              <a:spLocks noChangeArrowheads="1"/>
            </p:cNvSpPr>
            <p:nvPr/>
          </p:nvSpPr>
          <p:spPr bwMode="auto">
            <a:xfrm>
              <a:off x="2016" y="3120"/>
              <a:ext cx="13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particle current</a:t>
              </a:r>
            </a:p>
          </p:txBody>
        </p:sp>
        <p:sp>
          <p:nvSpPr>
            <p:cNvPr id="36544" name="Line 704"/>
            <p:cNvSpPr>
              <a:spLocks noChangeShapeType="1"/>
            </p:cNvSpPr>
            <p:nvPr/>
          </p:nvSpPr>
          <p:spPr bwMode="auto">
            <a:xfrm>
              <a:off x="2208" y="1536"/>
              <a:ext cx="768" cy="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45" name="Text Box 705"/>
            <p:cNvSpPr txBox="1">
              <a:spLocks noChangeArrowheads="1"/>
            </p:cNvSpPr>
            <p:nvPr/>
          </p:nvSpPr>
          <p:spPr bwMode="auto">
            <a:xfrm>
              <a:off x="2016" y="1584"/>
              <a:ext cx="11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hole current</a:t>
              </a:r>
            </a:p>
          </p:txBody>
        </p:sp>
      </p:grpSp>
      <p:grpSp>
        <p:nvGrpSpPr>
          <p:cNvPr id="18" name="Group 732"/>
          <p:cNvGrpSpPr>
            <a:grpSpLocks/>
          </p:cNvGrpSpPr>
          <p:nvPr/>
        </p:nvGrpSpPr>
        <p:grpSpPr bwMode="auto">
          <a:xfrm>
            <a:off x="2438400" y="990600"/>
            <a:ext cx="1905000" cy="533400"/>
            <a:chOff x="1536" y="624"/>
            <a:chExt cx="1200" cy="336"/>
          </a:xfrm>
        </p:grpSpPr>
        <p:grpSp>
          <p:nvGrpSpPr>
            <p:cNvPr id="19" name="Group 715"/>
            <p:cNvGrpSpPr>
              <a:grpSpLocks/>
            </p:cNvGrpSpPr>
            <p:nvPr/>
          </p:nvGrpSpPr>
          <p:grpSpPr bwMode="auto">
            <a:xfrm flipH="1">
              <a:off x="1680" y="624"/>
              <a:ext cx="363" cy="322"/>
              <a:chOff x="309" y="3216"/>
              <a:chExt cx="363" cy="322"/>
            </a:xfrm>
          </p:grpSpPr>
          <p:sp>
            <p:nvSpPr>
              <p:cNvPr id="36556" name="AutoShape 716"/>
              <p:cNvSpPr>
                <a:spLocks noChangeArrowheads="1"/>
              </p:cNvSpPr>
              <p:nvPr/>
            </p:nvSpPr>
            <p:spPr bwMode="auto">
              <a:xfrm>
                <a:off x="336" y="3216"/>
                <a:ext cx="336" cy="144"/>
              </a:xfrm>
              <a:prstGeom prst="curvedDownArrow">
                <a:avLst>
                  <a:gd name="adj1" fmla="val 46667"/>
                  <a:gd name="adj2" fmla="val 93333"/>
                  <a:gd name="adj3" fmla="val 33333"/>
                </a:avLst>
              </a:prstGeom>
              <a:solidFill>
                <a:srgbClr val="4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57" name="AutoShape 717"/>
              <p:cNvSpPr>
                <a:spLocks noChangeArrowheads="1"/>
              </p:cNvSpPr>
              <p:nvPr/>
            </p:nvSpPr>
            <p:spPr bwMode="auto">
              <a:xfrm flipH="1">
                <a:off x="309" y="3394"/>
                <a:ext cx="336" cy="144"/>
              </a:xfrm>
              <a:prstGeom prst="curvedUpArrow">
                <a:avLst>
                  <a:gd name="adj1" fmla="val 46667"/>
                  <a:gd name="adj2" fmla="val 93333"/>
                  <a:gd name="adj3" fmla="val 33333"/>
                </a:avLst>
              </a:prstGeom>
              <a:solidFill>
                <a:srgbClr val="4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559" name="Line 719"/>
            <p:cNvSpPr>
              <a:spLocks noChangeShapeType="1"/>
            </p:cNvSpPr>
            <p:nvPr/>
          </p:nvSpPr>
          <p:spPr bwMode="auto">
            <a:xfrm>
              <a:off x="1536" y="76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60" name="Line 720"/>
            <p:cNvSpPr>
              <a:spLocks noChangeShapeType="1"/>
            </p:cNvSpPr>
            <p:nvPr/>
          </p:nvSpPr>
          <p:spPr bwMode="auto">
            <a:xfrm>
              <a:off x="1536" y="86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61" name="Line 721"/>
            <p:cNvSpPr>
              <a:spLocks noChangeShapeType="1"/>
            </p:cNvSpPr>
            <p:nvPr/>
          </p:nvSpPr>
          <p:spPr bwMode="auto">
            <a:xfrm>
              <a:off x="1536" y="96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62" name="Line 722"/>
            <p:cNvSpPr>
              <a:spLocks noChangeShapeType="1"/>
            </p:cNvSpPr>
            <p:nvPr/>
          </p:nvSpPr>
          <p:spPr bwMode="auto">
            <a:xfrm>
              <a:off x="1536" y="672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740"/>
          <p:cNvGrpSpPr>
            <a:grpSpLocks/>
          </p:cNvGrpSpPr>
          <p:nvPr/>
        </p:nvGrpSpPr>
        <p:grpSpPr bwMode="auto">
          <a:xfrm>
            <a:off x="457200" y="1219200"/>
            <a:ext cx="2514600" cy="1028700"/>
            <a:chOff x="288" y="768"/>
            <a:chExt cx="1584" cy="648"/>
          </a:xfrm>
        </p:grpSpPr>
        <p:sp>
          <p:nvSpPr>
            <p:cNvPr id="36558" name="Text Box 718"/>
            <p:cNvSpPr txBox="1">
              <a:spLocks noChangeArrowheads="1"/>
            </p:cNvSpPr>
            <p:nvPr/>
          </p:nvSpPr>
          <p:spPr bwMode="auto">
            <a:xfrm>
              <a:off x="288" y="1008"/>
              <a:ext cx="1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Magnus force</a:t>
              </a:r>
            </a:p>
          </p:txBody>
        </p:sp>
        <p:sp>
          <p:nvSpPr>
            <p:cNvPr id="36563" name="Line 723"/>
            <p:cNvSpPr>
              <a:spLocks noChangeShapeType="1"/>
            </p:cNvSpPr>
            <p:nvPr/>
          </p:nvSpPr>
          <p:spPr bwMode="auto">
            <a:xfrm>
              <a:off x="1872" y="768"/>
              <a:ext cx="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6576" name="Picture 736" descr="image-25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48"/>
              <a:ext cx="1040" cy="168"/>
            </a:xfrm>
            <a:prstGeom prst="rect">
              <a:avLst/>
            </a:prstGeom>
            <a:noFill/>
          </p:spPr>
        </p:pic>
      </p:grpSp>
      <p:grpSp>
        <p:nvGrpSpPr>
          <p:cNvPr id="21" name="Group 739"/>
          <p:cNvGrpSpPr>
            <a:grpSpLocks/>
          </p:cNvGrpSpPr>
          <p:nvPr/>
        </p:nvGrpSpPr>
        <p:grpSpPr bwMode="auto">
          <a:xfrm>
            <a:off x="2971800" y="990600"/>
            <a:ext cx="6197600" cy="803275"/>
            <a:chOff x="1872" y="624"/>
            <a:chExt cx="3904" cy="506"/>
          </a:xfrm>
        </p:grpSpPr>
        <p:sp>
          <p:nvSpPr>
            <p:cNvPr id="36564" name="Text Box 724"/>
            <p:cNvSpPr txBox="1">
              <a:spLocks noChangeArrowheads="1"/>
            </p:cNvSpPr>
            <p:nvPr/>
          </p:nvSpPr>
          <p:spPr bwMode="auto">
            <a:xfrm>
              <a:off x="3120" y="624"/>
              <a:ext cx="26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80"/>
                  </a:solidFill>
                </a:rPr>
                <a:t>Magnus dynamics (no dissip.)</a:t>
              </a:r>
            </a:p>
          </p:txBody>
        </p:sp>
        <p:sp>
          <p:nvSpPr>
            <p:cNvPr id="36570" name="Line 730"/>
            <p:cNvSpPr>
              <a:spLocks noChangeShapeType="1"/>
            </p:cNvSpPr>
            <p:nvPr/>
          </p:nvSpPr>
          <p:spPr bwMode="auto">
            <a:xfrm>
              <a:off x="1872" y="768"/>
              <a:ext cx="1056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6578" name="Picture 738" descr="image-26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8" y="960"/>
              <a:ext cx="1192" cy="170"/>
            </a:xfrm>
            <a:prstGeom prst="rect">
              <a:avLst/>
            </a:prstGeom>
            <a:noFill/>
          </p:spPr>
        </p:pic>
      </p:grpSp>
      <p:grpSp>
        <p:nvGrpSpPr>
          <p:cNvPr id="22" name="Group 745"/>
          <p:cNvGrpSpPr>
            <a:grpSpLocks/>
          </p:cNvGrpSpPr>
          <p:nvPr/>
        </p:nvGrpSpPr>
        <p:grpSpPr bwMode="auto">
          <a:xfrm>
            <a:off x="1295400" y="838200"/>
            <a:ext cx="5486400" cy="5707063"/>
            <a:chOff x="816" y="528"/>
            <a:chExt cx="3456" cy="3595"/>
          </a:xfrm>
        </p:grpSpPr>
        <p:grpSp>
          <p:nvGrpSpPr>
            <p:cNvPr id="23" name="Group 713"/>
            <p:cNvGrpSpPr>
              <a:grpSpLocks/>
            </p:cNvGrpSpPr>
            <p:nvPr/>
          </p:nvGrpSpPr>
          <p:grpSpPr bwMode="auto">
            <a:xfrm>
              <a:off x="816" y="2208"/>
              <a:ext cx="2754" cy="1915"/>
              <a:chOff x="816" y="2208"/>
              <a:chExt cx="2754" cy="1915"/>
            </a:xfrm>
          </p:grpSpPr>
          <p:grpSp>
            <p:nvGrpSpPr>
              <p:cNvPr id="24" name="Group 711"/>
              <p:cNvGrpSpPr>
                <a:grpSpLocks/>
              </p:cNvGrpSpPr>
              <p:nvPr/>
            </p:nvGrpSpPr>
            <p:grpSpPr bwMode="auto">
              <a:xfrm>
                <a:off x="2373" y="2208"/>
                <a:ext cx="363" cy="322"/>
                <a:chOff x="309" y="3216"/>
                <a:chExt cx="363" cy="322"/>
              </a:xfrm>
            </p:grpSpPr>
            <p:sp>
              <p:nvSpPr>
                <p:cNvPr id="36548" name="AutoShape 708"/>
                <p:cNvSpPr>
                  <a:spLocks noChangeArrowheads="1"/>
                </p:cNvSpPr>
                <p:nvPr/>
              </p:nvSpPr>
              <p:spPr bwMode="auto">
                <a:xfrm>
                  <a:off x="336" y="3216"/>
                  <a:ext cx="336" cy="144"/>
                </a:xfrm>
                <a:prstGeom prst="curvedDownArrow">
                  <a:avLst>
                    <a:gd name="adj1" fmla="val 46667"/>
                    <a:gd name="adj2" fmla="val 93333"/>
                    <a:gd name="adj3" fmla="val 33333"/>
                  </a:avLst>
                </a:prstGeom>
                <a:solidFill>
                  <a:srgbClr val="4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50" name="AutoShape 710"/>
                <p:cNvSpPr>
                  <a:spLocks noChangeArrowheads="1"/>
                </p:cNvSpPr>
                <p:nvPr/>
              </p:nvSpPr>
              <p:spPr bwMode="auto">
                <a:xfrm flipH="1">
                  <a:off x="309" y="3394"/>
                  <a:ext cx="336" cy="144"/>
                </a:xfrm>
                <a:prstGeom prst="curvedUpArrow">
                  <a:avLst>
                    <a:gd name="adj1" fmla="val 46667"/>
                    <a:gd name="adj2" fmla="val 93333"/>
                    <a:gd name="adj3" fmla="val 33333"/>
                  </a:avLst>
                </a:prstGeom>
                <a:solidFill>
                  <a:srgbClr val="4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6552" name="Text Box 712"/>
              <p:cNvSpPr txBox="1">
                <a:spLocks noChangeArrowheads="1"/>
              </p:cNvSpPr>
              <p:nvPr/>
            </p:nvSpPr>
            <p:spPr bwMode="auto">
              <a:xfrm>
                <a:off x="816" y="3600"/>
                <a:ext cx="2754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408000"/>
                    </a:solidFill>
                  </a:rPr>
                  <a:t>Charge conjugation symmetry: </a:t>
                </a:r>
              </a:p>
              <a:p>
                <a:r>
                  <a:rPr lang="en-US">
                    <a:solidFill>
                      <a:schemeClr val="accent2"/>
                    </a:solidFill>
                  </a:rPr>
                  <a:t>vanishing Hall conductivity</a:t>
                </a:r>
                <a:endParaRPr lang="en-US">
                  <a:solidFill>
                    <a:srgbClr val="408000"/>
                  </a:solidFill>
                </a:endParaRPr>
              </a:p>
            </p:txBody>
          </p:sp>
        </p:grpSp>
        <p:sp>
          <p:nvSpPr>
            <p:cNvPr id="36582" name="Line 742"/>
            <p:cNvSpPr>
              <a:spLocks noChangeShapeType="1"/>
            </p:cNvSpPr>
            <p:nvPr/>
          </p:nvSpPr>
          <p:spPr bwMode="auto">
            <a:xfrm flipV="1">
              <a:off x="1920" y="1152"/>
              <a:ext cx="1776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83" name="Line 743"/>
            <p:cNvSpPr>
              <a:spLocks noChangeShapeType="1"/>
            </p:cNvSpPr>
            <p:nvPr/>
          </p:nvSpPr>
          <p:spPr bwMode="auto">
            <a:xfrm>
              <a:off x="3360" y="528"/>
              <a:ext cx="912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84" name="Line 744"/>
            <p:cNvSpPr>
              <a:spLocks noChangeShapeType="1"/>
            </p:cNvSpPr>
            <p:nvPr/>
          </p:nvSpPr>
          <p:spPr bwMode="auto">
            <a:xfrm flipH="1">
              <a:off x="3360" y="528"/>
              <a:ext cx="912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00225"/>
            <a:ext cx="80264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i="1">
                <a:solidFill>
                  <a:srgbClr val="800080"/>
                </a:solidFill>
              </a:rPr>
              <a:t>Escher, </a:t>
            </a:r>
            <a:r>
              <a:rPr lang="en-US" sz="2800" i="1">
                <a:solidFill>
                  <a:schemeClr val="accent2"/>
                </a:solidFill>
                <a:latin typeface="Big Caslon" charset="0"/>
              </a:rPr>
              <a:t>Day and Night, 1938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3810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02"/>
          <p:cNvGrpSpPr>
            <a:grpSpLocks/>
          </p:cNvGrpSpPr>
          <p:nvPr/>
        </p:nvGrpSpPr>
        <p:grpSpPr bwMode="auto">
          <a:xfrm>
            <a:off x="5029200" y="2474913"/>
            <a:ext cx="2514600" cy="2514600"/>
            <a:chOff x="3696" y="1397"/>
            <a:chExt cx="1584" cy="1584"/>
          </a:xfrm>
        </p:grpSpPr>
        <p:sp>
          <p:nvSpPr>
            <p:cNvPr id="164867" name="Oval 3"/>
            <p:cNvSpPr>
              <a:spLocks noChangeArrowheads="1"/>
            </p:cNvSpPr>
            <p:nvPr/>
          </p:nvSpPr>
          <p:spPr bwMode="auto">
            <a:xfrm>
              <a:off x="3696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68" name="Oval 4"/>
            <p:cNvSpPr>
              <a:spLocks noChangeArrowheads="1"/>
            </p:cNvSpPr>
            <p:nvPr/>
          </p:nvSpPr>
          <p:spPr bwMode="auto">
            <a:xfrm>
              <a:off x="3792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70" name="Oval 6"/>
            <p:cNvSpPr>
              <a:spLocks noChangeArrowheads="1"/>
            </p:cNvSpPr>
            <p:nvPr/>
          </p:nvSpPr>
          <p:spPr bwMode="auto">
            <a:xfrm>
              <a:off x="3792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71" name="Oval 7"/>
            <p:cNvSpPr>
              <a:spLocks noChangeArrowheads="1"/>
            </p:cNvSpPr>
            <p:nvPr/>
          </p:nvSpPr>
          <p:spPr bwMode="auto">
            <a:xfrm>
              <a:off x="3888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72" name="Oval 8"/>
            <p:cNvSpPr>
              <a:spLocks noChangeArrowheads="1"/>
            </p:cNvSpPr>
            <p:nvPr/>
          </p:nvSpPr>
          <p:spPr bwMode="auto">
            <a:xfrm>
              <a:off x="3888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73" name="Oval 9"/>
            <p:cNvSpPr>
              <a:spLocks noChangeArrowheads="1"/>
            </p:cNvSpPr>
            <p:nvPr/>
          </p:nvSpPr>
          <p:spPr bwMode="auto">
            <a:xfrm>
              <a:off x="3888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74" name="Oval 10"/>
            <p:cNvSpPr>
              <a:spLocks noChangeArrowheads="1"/>
            </p:cNvSpPr>
            <p:nvPr/>
          </p:nvSpPr>
          <p:spPr bwMode="auto">
            <a:xfrm>
              <a:off x="3984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75" name="Oval 11"/>
            <p:cNvSpPr>
              <a:spLocks noChangeArrowheads="1"/>
            </p:cNvSpPr>
            <p:nvPr/>
          </p:nvSpPr>
          <p:spPr bwMode="auto">
            <a:xfrm>
              <a:off x="3984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76" name="Oval 12"/>
            <p:cNvSpPr>
              <a:spLocks noChangeArrowheads="1"/>
            </p:cNvSpPr>
            <p:nvPr/>
          </p:nvSpPr>
          <p:spPr bwMode="auto">
            <a:xfrm>
              <a:off x="3984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77" name="Oval 13"/>
            <p:cNvSpPr>
              <a:spLocks noChangeArrowheads="1"/>
            </p:cNvSpPr>
            <p:nvPr/>
          </p:nvSpPr>
          <p:spPr bwMode="auto">
            <a:xfrm>
              <a:off x="4080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78" name="Oval 14"/>
            <p:cNvSpPr>
              <a:spLocks noChangeArrowheads="1"/>
            </p:cNvSpPr>
            <p:nvPr/>
          </p:nvSpPr>
          <p:spPr bwMode="auto">
            <a:xfrm>
              <a:off x="4080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79" name="Oval 15"/>
            <p:cNvSpPr>
              <a:spLocks noChangeArrowheads="1"/>
            </p:cNvSpPr>
            <p:nvPr/>
          </p:nvSpPr>
          <p:spPr bwMode="auto">
            <a:xfrm>
              <a:off x="4080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80" name="Oval 16"/>
            <p:cNvSpPr>
              <a:spLocks noChangeArrowheads="1"/>
            </p:cNvSpPr>
            <p:nvPr/>
          </p:nvSpPr>
          <p:spPr bwMode="auto">
            <a:xfrm>
              <a:off x="4176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81" name="Oval 17"/>
            <p:cNvSpPr>
              <a:spLocks noChangeArrowheads="1"/>
            </p:cNvSpPr>
            <p:nvPr/>
          </p:nvSpPr>
          <p:spPr bwMode="auto">
            <a:xfrm>
              <a:off x="4176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82" name="Oval 18"/>
            <p:cNvSpPr>
              <a:spLocks noChangeArrowheads="1"/>
            </p:cNvSpPr>
            <p:nvPr/>
          </p:nvSpPr>
          <p:spPr bwMode="auto">
            <a:xfrm>
              <a:off x="4176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83" name="Oval 19"/>
            <p:cNvSpPr>
              <a:spLocks noChangeArrowheads="1"/>
            </p:cNvSpPr>
            <p:nvPr/>
          </p:nvSpPr>
          <p:spPr bwMode="auto">
            <a:xfrm>
              <a:off x="4272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84" name="Oval 20"/>
            <p:cNvSpPr>
              <a:spLocks noChangeArrowheads="1"/>
            </p:cNvSpPr>
            <p:nvPr/>
          </p:nvSpPr>
          <p:spPr bwMode="auto">
            <a:xfrm>
              <a:off x="4272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85" name="Oval 21"/>
            <p:cNvSpPr>
              <a:spLocks noChangeArrowheads="1"/>
            </p:cNvSpPr>
            <p:nvPr/>
          </p:nvSpPr>
          <p:spPr bwMode="auto">
            <a:xfrm>
              <a:off x="4272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86" name="Oval 22"/>
            <p:cNvSpPr>
              <a:spLocks noChangeArrowheads="1"/>
            </p:cNvSpPr>
            <p:nvPr/>
          </p:nvSpPr>
          <p:spPr bwMode="auto">
            <a:xfrm>
              <a:off x="4368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87" name="Oval 23"/>
            <p:cNvSpPr>
              <a:spLocks noChangeArrowheads="1"/>
            </p:cNvSpPr>
            <p:nvPr/>
          </p:nvSpPr>
          <p:spPr bwMode="auto">
            <a:xfrm>
              <a:off x="4368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88" name="Oval 24"/>
            <p:cNvSpPr>
              <a:spLocks noChangeArrowheads="1"/>
            </p:cNvSpPr>
            <p:nvPr/>
          </p:nvSpPr>
          <p:spPr bwMode="auto">
            <a:xfrm>
              <a:off x="4368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89" name="Oval 25"/>
            <p:cNvSpPr>
              <a:spLocks noChangeArrowheads="1"/>
            </p:cNvSpPr>
            <p:nvPr/>
          </p:nvSpPr>
          <p:spPr bwMode="auto">
            <a:xfrm>
              <a:off x="4464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90" name="Oval 26"/>
            <p:cNvSpPr>
              <a:spLocks noChangeArrowheads="1"/>
            </p:cNvSpPr>
            <p:nvPr/>
          </p:nvSpPr>
          <p:spPr bwMode="auto">
            <a:xfrm>
              <a:off x="4464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91" name="Oval 27"/>
            <p:cNvSpPr>
              <a:spLocks noChangeArrowheads="1"/>
            </p:cNvSpPr>
            <p:nvPr/>
          </p:nvSpPr>
          <p:spPr bwMode="auto">
            <a:xfrm>
              <a:off x="4464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92" name="Oval 28"/>
            <p:cNvSpPr>
              <a:spLocks noChangeArrowheads="1"/>
            </p:cNvSpPr>
            <p:nvPr/>
          </p:nvSpPr>
          <p:spPr bwMode="auto">
            <a:xfrm>
              <a:off x="4560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93" name="Oval 29"/>
            <p:cNvSpPr>
              <a:spLocks noChangeArrowheads="1"/>
            </p:cNvSpPr>
            <p:nvPr/>
          </p:nvSpPr>
          <p:spPr bwMode="auto">
            <a:xfrm>
              <a:off x="4560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94" name="Oval 30"/>
            <p:cNvSpPr>
              <a:spLocks noChangeArrowheads="1"/>
            </p:cNvSpPr>
            <p:nvPr/>
          </p:nvSpPr>
          <p:spPr bwMode="auto">
            <a:xfrm>
              <a:off x="4560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95" name="Oval 31"/>
            <p:cNvSpPr>
              <a:spLocks noChangeArrowheads="1"/>
            </p:cNvSpPr>
            <p:nvPr/>
          </p:nvSpPr>
          <p:spPr bwMode="auto">
            <a:xfrm>
              <a:off x="4656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96" name="Oval 32"/>
            <p:cNvSpPr>
              <a:spLocks noChangeArrowheads="1"/>
            </p:cNvSpPr>
            <p:nvPr/>
          </p:nvSpPr>
          <p:spPr bwMode="auto">
            <a:xfrm>
              <a:off x="4656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97" name="Oval 33"/>
            <p:cNvSpPr>
              <a:spLocks noChangeArrowheads="1"/>
            </p:cNvSpPr>
            <p:nvPr/>
          </p:nvSpPr>
          <p:spPr bwMode="auto">
            <a:xfrm>
              <a:off x="4656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98" name="Oval 34"/>
            <p:cNvSpPr>
              <a:spLocks noChangeArrowheads="1"/>
            </p:cNvSpPr>
            <p:nvPr/>
          </p:nvSpPr>
          <p:spPr bwMode="auto">
            <a:xfrm>
              <a:off x="4752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99" name="Oval 35"/>
            <p:cNvSpPr>
              <a:spLocks noChangeArrowheads="1"/>
            </p:cNvSpPr>
            <p:nvPr/>
          </p:nvSpPr>
          <p:spPr bwMode="auto">
            <a:xfrm>
              <a:off x="4752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00" name="Oval 36"/>
            <p:cNvSpPr>
              <a:spLocks noChangeArrowheads="1"/>
            </p:cNvSpPr>
            <p:nvPr/>
          </p:nvSpPr>
          <p:spPr bwMode="auto">
            <a:xfrm>
              <a:off x="4752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01" name="Oval 37"/>
            <p:cNvSpPr>
              <a:spLocks noChangeArrowheads="1"/>
            </p:cNvSpPr>
            <p:nvPr/>
          </p:nvSpPr>
          <p:spPr bwMode="auto">
            <a:xfrm>
              <a:off x="4848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02" name="Oval 38"/>
            <p:cNvSpPr>
              <a:spLocks noChangeArrowheads="1"/>
            </p:cNvSpPr>
            <p:nvPr/>
          </p:nvSpPr>
          <p:spPr bwMode="auto">
            <a:xfrm>
              <a:off x="4848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03" name="Oval 39"/>
            <p:cNvSpPr>
              <a:spLocks noChangeArrowheads="1"/>
            </p:cNvSpPr>
            <p:nvPr/>
          </p:nvSpPr>
          <p:spPr bwMode="auto">
            <a:xfrm>
              <a:off x="4848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04" name="Oval 40"/>
            <p:cNvSpPr>
              <a:spLocks noChangeArrowheads="1"/>
            </p:cNvSpPr>
            <p:nvPr/>
          </p:nvSpPr>
          <p:spPr bwMode="auto">
            <a:xfrm>
              <a:off x="4944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05" name="Oval 41"/>
            <p:cNvSpPr>
              <a:spLocks noChangeArrowheads="1"/>
            </p:cNvSpPr>
            <p:nvPr/>
          </p:nvSpPr>
          <p:spPr bwMode="auto">
            <a:xfrm>
              <a:off x="4944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06" name="Oval 42"/>
            <p:cNvSpPr>
              <a:spLocks noChangeArrowheads="1"/>
            </p:cNvSpPr>
            <p:nvPr/>
          </p:nvSpPr>
          <p:spPr bwMode="auto">
            <a:xfrm>
              <a:off x="4944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07" name="Oval 43"/>
            <p:cNvSpPr>
              <a:spLocks noChangeArrowheads="1"/>
            </p:cNvSpPr>
            <p:nvPr/>
          </p:nvSpPr>
          <p:spPr bwMode="auto">
            <a:xfrm>
              <a:off x="5040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08" name="Oval 44"/>
            <p:cNvSpPr>
              <a:spLocks noChangeArrowheads="1"/>
            </p:cNvSpPr>
            <p:nvPr/>
          </p:nvSpPr>
          <p:spPr bwMode="auto">
            <a:xfrm>
              <a:off x="5040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09" name="Oval 45"/>
            <p:cNvSpPr>
              <a:spLocks noChangeArrowheads="1"/>
            </p:cNvSpPr>
            <p:nvPr/>
          </p:nvSpPr>
          <p:spPr bwMode="auto">
            <a:xfrm>
              <a:off x="5040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10" name="Oval 46"/>
            <p:cNvSpPr>
              <a:spLocks noChangeArrowheads="1"/>
            </p:cNvSpPr>
            <p:nvPr/>
          </p:nvSpPr>
          <p:spPr bwMode="auto">
            <a:xfrm>
              <a:off x="5136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11" name="Oval 47"/>
            <p:cNvSpPr>
              <a:spLocks noChangeArrowheads="1"/>
            </p:cNvSpPr>
            <p:nvPr/>
          </p:nvSpPr>
          <p:spPr bwMode="auto">
            <a:xfrm>
              <a:off x="5136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12" name="Oval 48"/>
            <p:cNvSpPr>
              <a:spLocks noChangeArrowheads="1"/>
            </p:cNvSpPr>
            <p:nvPr/>
          </p:nvSpPr>
          <p:spPr bwMode="auto">
            <a:xfrm>
              <a:off x="5136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13" name="Oval 49"/>
            <p:cNvSpPr>
              <a:spLocks noChangeArrowheads="1"/>
            </p:cNvSpPr>
            <p:nvPr/>
          </p:nvSpPr>
          <p:spPr bwMode="auto">
            <a:xfrm>
              <a:off x="5232" y="139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14" name="Oval 50"/>
            <p:cNvSpPr>
              <a:spLocks noChangeArrowheads="1"/>
            </p:cNvSpPr>
            <p:nvPr/>
          </p:nvSpPr>
          <p:spPr bwMode="auto">
            <a:xfrm>
              <a:off x="3696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15" name="Oval 51"/>
            <p:cNvSpPr>
              <a:spLocks noChangeArrowheads="1"/>
            </p:cNvSpPr>
            <p:nvPr/>
          </p:nvSpPr>
          <p:spPr bwMode="auto">
            <a:xfrm>
              <a:off x="3792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17" name="Oval 53"/>
            <p:cNvSpPr>
              <a:spLocks noChangeArrowheads="1"/>
            </p:cNvSpPr>
            <p:nvPr/>
          </p:nvSpPr>
          <p:spPr bwMode="auto">
            <a:xfrm>
              <a:off x="3792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18" name="Oval 54"/>
            <p:cNvSpPr>
              <a:spLocks noChangeArrowheads="1"/>
            </p:cNvSpPr>
            <p:nvPr/>
          </p:nvSpPr>
          <p:spPr bwMode="auto">
            <a:xfrm>
              <a:off x="3888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19" name="Oval 55"/>
            <p:cNvSpPr>
              <a:spLocks noChangeArrowheads="1"/>
            </p:cNvSpPr>
            <p:nvPr/>
          </p:nvSpPr>
          <p:spPr bwMode="auto">
            <a:xfrm>
              <a:off x="3888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20" name="Oval 56"/>
            <p:cNvSpPr>
              <a:spLocks noChangeArrowheads="1"/>
            </p:cNvSpPr>
            <p:nvPr/>
          </p:nvSpPr>
          <p:spPr bwMode="auto">
            <a:xfrm>
              <a:off x="3888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21" name="Oval 57"/>
            <p:cNvSpPr>
              <a:spLocks noChangeArrowheads="1"/>
            </p:cNvSpPr>
            <p:nvPr/>
          </p:nvSpPr>
          <p:spPr bwMode="auto">
            <a:xfrm>
              <a:off x="3984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22" name="Oval 58"/>
            <p:cNvSpPr>
              <a:spLocks noChangeArrowheads="1"/>
            </p:cNvSpPr>
            <p:nvPr/>
          </p:nvSpPr>
          <p:spPr bwMode="auto">
            <a:xfrm>
              <a:off x="3984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23" name="Oval 59"/>
            <p:cNvSpPr>
              <a:spLocks noChangeArrowheads="1"/>
            </p:cNvSpPr>
            <p:nvPr/>
          </p:nvSpPr>
          <p:spPr bwMode="auto">
            <a:xfrm>
              <a:off x="3984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24" name="Oval 60"/>
            <p:cNvSpPr>
              <a:spLocks noChangeArrowheads="1"/>
            </p:cNvSpPr>
            <p:nvPr/>
          </p:nvSpPr>
          <p:spPr bwMode="auto">
            <a:xfrm>
              <a:off x="4080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25" name="Oval 61"/>
            <p:cNvSpPr>
              <a:spLocks noChangeArrowheads="1"/>
            </p:cNvSpPr>
            <p:nvPr/>
          </p:nvSpPr>
          <p:spPr bwMode="auto">
            <a:xfrm>
              <a:off x="4080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26" name="Oval 62"/>
            <p:cNvSpPr>
              <a:spLocks noChangeArrowheads="1"/>
            </p:cNvSpPr>
            <p:nvPr/>
          </p:nvSpPr>
          <p:spPr bwMode="auto">
            <a:xfrm>
              <a:off x="4080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27" name="Oval 63"/>
            <p:cNvSpPr>
              <a:spLocks noChangeArrowheads="1"/>
            </p:cNvSpPr>
            <p:nvPr/>
          </p:nvSpPr>
          <p:spPr bwMode="auto">
            <a:xfrm>
              <a:off x="4176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28" name="Oval 64"/>
            <p:cNvSpPr>
              <a:spLocks noChangeArrowheads="1"/>
            </p:cNvSpPr>
            <p:nvPr/>
          </p:nvSpPr>
          <p:spPr bwMode="auto">
            <a:xfrm>
              <a:off x="4176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29" name="Oval 65"/>
            <p:cNvSpPr>
              <a:spLocks noChangeArrowheads="1"/>
            </p:cNvSpPr>
            <p:nvPr/>
          </p:nvSpPr>
          <p:spPr bwMode="auto">
            <a:xfrm>
              <a:off x="4176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30" name="Oval 66"/>
            <p:cNvSpPr>
              <a:spLocks noChangeArrowheads="1"/>
            </p:cNvSpPr>
            <p:nvPr/>
          </p:nvSpPr>
          <p:spPr bwMode="auto">
            <a:xfrm>
              <a:off x="4272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31" name="Oval 67"/>
            <p:cNvSpPr>
              <a:spLocks noChangeArrowheads="1"/>
            </p:cNvSpPr>
            <p:nvPr/>
          </p:nvSpPr>
          <p:spPr bwMode="auto">
            <a:xfrm>
              <a:off x="4272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32" name="Oval 68"/>
            <p:cNvSpPr>
              <a:spLocks noChangeArrowheads="1"/>
            </p:cNvSpPr>
            <p:nvPr/>
          </p:nvSpPr>
          <p:spPr bwMode="auto">
            <a:xfrm>
              <a:off x="4272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33" name="Oval 69"/>
            <p:cNvSpPr>
              <a:spLocks noChangeArrowheads="1"/>
            </p:cNvSpPr>
            <p:nvPr/>
          </p:nvSpPr>
          <p:spPr bwMode="auto">
            <a:xfrm>
              <a:off x="4368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34" name="Oval 70"/>
            <p:cNvSpPr>
              <a:spLocks noChangeArrowheads="1"/>
            </p:cNvSpPr>
            <p:nvPr/>
          </p:nvSpPr>
          <p:spPr bwMode="auto">
            <a:xfrm>
              <a:off x="4368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35" name="Oval 71"/>
            <p:cNvSpPr>
              <a:spLocks noChangeArrowheads="1"/>
            </p:cNvSpPr>
            <p:nvPr/>
          </p:nvSpPr>
          <p:spPr bwMode="auto">
            <a:xfrm>
              <a:off x="4368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36" name="Oval 72"/>
            <p:cNvSpPr>
              <a:spLocks noChangeArrowheads="1"/>
            </p:cNvSpPr>
            <p:nvPr/>
          </p:nvSpPr>
          <p:spPr bwMode="auto">
            <a:xfrm>
              <a:off x="4464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37" name="Oval 73"/>
            <p:cNvSpPr>
              <a:spLocks noChangeArrowheads="1"/>
            </p:cNvSpPr>
            <p:nvPr/>
          </p:nvSpPr>
          <p:spPr bwMode="auto">
            <a:xfrm>
              <a:off x="4464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38" name="Oval 74"/>
            <p:cNvSpPr>
              <a:spLocks noChangeArrowheads="1"/>
            </p:cNvSpPr>
            <p:nvPr/>
          </p:nvSpPr>
          <p:spPr bwMode="auto">
            <a:xfrm>
              <a:off x="4464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39" name="Oval 75"/>
            <p:cNvSpPr>
              <a:spLocks noChangeArrowheads="1"/>
            </p:cNvSpPr>
            <p:nvPr/>
          </p:nvSpPr>
          <p:spPr bwMode="auto">
            <a:xfrm>
              <a:off x="4560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40" name="Oval 76"/>
            <p:cNvSpPr>
              <a:spLocks noChangeArrowheads="1"/>
            </p:cNvSpPr>
            <p:nvPr/>
          </p:nvSpPr>
          <p:spPr bwMode="auto">
            <a:xfrm>
              <a:off x="4560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41" name="Oval 77"/>
            <p:cNvSpPr>
              <a:spLocks noChangeArrowheads="1"/>
            </p:cNvSpPr>
            <p:nvPr/>
          </p:nvSpPr>
          <p:spPr bwMode="auto">
            <a:xfrm>
              <a:off x="4560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42" name="Oval 78"/>
            <p:cNvSpPr>
              <a:spLocks noChangeArrowheads="1"/>
            </p:cNvSpPr>
            <p:nvPr/>
          </p:nvSpPr>
          <p:spPr bwMode="auto">
            <a:xfrm>
              <a:off x="4656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43" name="Oval 79"/>
            <p:cNvSpPr>
              <a:spLocks noChangeArrowheads="1"/>
            </p:cNvSpPr>
            <p:nvPr/>
          </p:nvSpPr>
          <p:spPr bwMode="auto">
            <a:xfrm>
              <a:off x="4656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44" name="Oval 80"/>
            <p:cNvSpPr>
              <a:spLocks noChangeArrowheads="1"/>
            </p:cNvSpPr>
            <p:nvPr/>
          </p:nvSpPr>
          <p:spPr bwMode="auto">
            <a:xfrm>
              <a:off x="4656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45" name="Oval 81"/>
            <p:cNvSpPr>
              <a:spLocks noChangeArrowheads="1"/>
            </p:cNvSpPr>
            <p:nvPr/>
          </p:nvSpPr>
          <p:spPr bwMode="auto">
            <a:xfrm>
              <a:off x="4752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46" name="Oval 82"/>
            <p:cNvSpPr>
              <a:spLocks noChangeArrowheads="1"/>
            </p:cNvSpPr>
            <p:nvPr/>
          </p:nvSpPr>
          <p:spPr bwMode="auto">
            <a:xfrm>
              <a:off x="4752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47" name="Oval 83"/>
            <p:cNvSpPr>
              <a:spLocks noChangeArrowheads="1"/>
            </p:cNvSpPr>
            <p:nvPr/>
          </p:nvSpPr>
          <p:spPr bwMode="auto">
            <a:xfrm>
              <a:off x="4752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48" name="Oval 84"/>
            <p:cNvSpPr>
              <a:spLocks noChangeArrowheads="1"/>
            </p:cNvSpPr>
            <p:nvPr/>
          </p:nvSpPr>
          <p:spPr bwMode="auto">
            <a:xfrm>
              <a:off x="4848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49" name="Oval 85"/>
            <p:cNvSpPr>
              <a:spLocks noChangeArrowheads="1"/>
            </p:cNvSpPr>
            <p:nvPr/>
          </p:nvSpPr>
          <p:spPr bwMode="auto">
            <a:xfrm>
              <a:off x="4848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50" name="Oval 86"/>
            <p:cNvSpPr>
              <a:spLocks noChangeArrowheads="1"/>
            </p:cNvSpPr>
            <p:nvPr/>
          </p:nvSpPr>
          <p:spPr bwMode="auto">
            <a:xfrm>
              <a:off x="4848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51" name="Oval 87"/>
            <p:cNvSpPr>
              <a:spLocks noChangeArrowheads="1"/>
            </p:cNvSpPr>
            <p:nvPr/>
          </p:nvSpPr>
          <p:spPr bwMode="auto">
            <a:xfrm>
              <a:off x="4944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52" name="Oval 88"/>
            <p:cNvSpPr>
              <a:spLocks noChangeArrowheads="1"/>
            </p:cNvSpPr>
            <p:nvPr/>
          </p:nvSpPr>
          <p:spPr bwMode="auto">
            <a:xfrm>
              <a:off x="4944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53" name="Oval 89"/>
            <p:cNvSpPr>
              <a:spLocks noChangeArrowheads="1"/>
            </p:cNvSpPr>
            <p:nvPr/>
          </p:nvSpPr>
          <p:spPr bwMode="auto">
            <a:xfrm>
              <a:off x="4944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54" name="Oval 90"/>
            <p:cNvSpPr>
              <a:spLocks noChangeArrowheads="1"/>
            </p:cNvSpPr>
            <p:nvPr/>
          </p:nvSpPr>
          <p:spPr bwMode="auto">
            <a:xfrm>
              <a:off x="5040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55" name="Oval 91"/>
            <p:cNvSpPr>
              <a:spLocks noChangeArrowheads="1"/>
            </p:cNvSpPr>
            <p:nvPr/>
          </p:nvSpPr>
          <p:spPr bwMode="auto">
            <a:xfrm>
              <a:off x="5040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56" name="Oval 92"/>
            <p:cNvSpPr>
              <a:spLocks noChangeArrowheads="1"/>
            </p:cNvSpPr>
            <p:nvPr/>
          </p:nvSpPr>
          <p:spPr bwMode="auto">
            <a:xfrm>
              <a:off x="5040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57" name="Oval 93"/>
            <p:cNvSpPr>
              <a:spLocks noChangeArrowheads="1"/>
            </p:cNvSpPr>
            <p:nvPr/>
          </p:nvSpPr>
          <p:spPr bwMode="auto">
            <a:xfrm>
              <a:off x="5136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58" name="Oval 94"/>
            <p:cNvSpPr>
              <a:spLocks noChangeArrowheads="1"/>
            </p:cNvSpPr>
            <p:nvPr/>
          </p:nvSpPr>
          <p:spPr bwMode="auto">
            <a:xfrm>
              <a:off x="5136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59" name="Oval 95"/>
            <p:cNvSpPr>
              <a:spLocks noChangeArrowheads="1"/>
            </p:cNvSpPr>
            <p:nvPr/>
          </p:nvSpPr>
          <p:spPr bwMode="auto">
            <a:xfrm>
              <a:off x="5136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60" name="Oval 96"/>
            <p:cNvSpPr>
              <a:spLocks noChangeArrowheads="1"/>
            </p:cNvSpPr>
            <p:nvPr/>
          </p:nvSpPr>
          <p:spPr bwMode="auto">
            <a:xfrm>
              <a:off x="5232" y="149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61" name="Oval 97"/>
            <p:cNvSpPr>
              <a:spLocks noChangeArrowheads="1"/>
            </p:cNvSpPr>
            <p:nvPr/>
          </p:nvSpPr>
          <p:spPr bwMode="auto">
            <a:xfrm>
              <a:off x="3696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62" name="Oval 98"/>
            <p:cNvSpPr>
              <a:spLocks noChangeArrowheads="1"/>
            </p:cNvSpPr>
            <p:nvPr/>
          </p:nvSpPr>
          <p:spPr bwMode="auto">
            <a:xfrm>
              <a:off x="3792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64" name="Oval 100"/>
            <p:cNvSpPr>
              <a:spLocks noChangeArrowheads="1"/>
            </p:cNvSpPr>
            <p:nvPr/>
          </p:nvSpPr>
          <p:spPr bwMode="auto">
            <a:xfrm>
              <a:off x="3792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65" name="Oval 101"/>
            <p:cNvSpPr>
              <a:spLocks noChangeArrowheads="1"/>
            </p:cNvSpPr>
            <p:nvPr/>
          </p:nvSpPr>
          <p:spPr bwMode="auto">
            <a:xfrm>
              <a:off x="3888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66" name="Oval 102"/>
            <p:cNvSpPr>
              <a:spLocks noChangeArrowheads="1"/>
            </p:cNvSpPr>
            <p:nvPr/>
          </p:nvSpPr>
          <p:spPr bwMode="auto">
            <a:xfrm>
              <a:off x="3888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67" name="Oval 103"/>
            <p:cNvSpPr>
              <a:spLocks noChangeArrowheads="1"/>
            </p:cNvSpPr>
            <p:nvPr/>
          </p:nvSpPr>
          <p:spPr bwMode="auto">
            <a:xfrm>
              <a:off x="3888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68" name="Oval 104"/>
            <p:cNvSpPr>
              <a:spLocks noChangeArrowheads="1"/>
            </p:cNvSpPr>
            <p:nvPr/>
          </p:nvSpPr>
          <p:spPr bwMode="auto">
            <a:xfrm>
              <a:off x="3984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69" name="Oval 105"/>
            <p:cNvSpPr>
              <a:spLocks noChangeArrowheads="1"/>
            </p:cNvSpPr>
            <p:nvPr/>
          </p:nvSpPr>
          <p:spPr bwMode="auto">
            <a:xfrm>
              <a:off x="3984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70" name="Oval 106"/>
            <p:cNvSpPr>
              <a:spLocks noChangeArrowheads="1"/>
            </p:cNvSpPr>
            <p:nvPr/>
          </p:nvSpPr>
          <p:spPr bwMode="auto">
            <a:xfrm>
              <a:off x="3984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71" name="Oval 107"/>
            <p:cNvSpPr>
              <a:spLocks noChangeArrowheads="1"/>
            </p:cNvSpPr>
            <p:nvPr/>
          </p:nvSpPr>
          <p:spPr bwMode="auto">
            <a:xfrm>
              <a:off x="4080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72" name="Oval 108"/>
            <p:cNvSpPr>
              <a:spLocks noChangeArrowheads="1"/>
            </p:cNvSpPr>
            <p:nvPr/>
          </p:nvSpPr>
          <p:spPr bwMode="auto">
            <a:xfrm>
              <a:off x="4080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73" name="Oval 109"/>
            <p:cNvSpPr>
              <a:spLocks noChangeArrowheads="1"/>
            </p:cNvSpPr>
            <p:nvPr/>
          </p:nvSpPr>
          <p:spPr bwMode="auto">
            <a:xfrm>
              <a:off x="4080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74" name="Oval 110"/>
            <p:cNvSpPr>
              <a:spLocks noChangeArrowheads="1"/>
            </p:cNvSpPr>
            <p:nvPr/>
          </p:nvSpPr>
          <p:spPr bwMode="auto">
            <a:xfrm>
              <a:off x="4176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75" name="Oval 111"/>
            <p:cNvSpPr>
              <a:spLocks noChangeArrowheads="1"/>
            </p:cNvSpPr>
            <p:nvPr/>
          </p:nvSpPr>
          <p:spPr bwMode="auto">
            <a:xfrm>
              <a:off x="4176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76" name="Oval 112"/>
            <p:cNvSpPr>
              <a:spLocks noChangeArrowheads="1"/>
            </p:cNvSpPr>
            <p:nvPr/>
          </p:nvSpPr>
          <p:spPr bwMode="auto">
            <a:xfrm>
              <a:off x="4176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77" name="Oval 113"/>
            <p:cNvSpPr>
              <a:spLocks noChangeArrowheads="1"/>
            </p:cNvSpPr>
            <p:nvPr/>
          </p:nvSpPr>
          <p:spPr bwMode="auto">
            <a:xfrm>
              <a:off x="4272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78" name="Oval 114"/>
            <p:cNvSpPr>
              <a:spLocks noChangeArrowheads="1"/>
            </p:cNvSpPr>
            <p:nvPr/>
          </p:nvSpPr>
          <p:spPr bwMode="auto">
            <a:xfrm>
              <a:off x="4272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79" name="Oval 115"/>
            <p:cNvSpPr>
              <a:spLocks noChangeArrowheads="1"/>
            </p:cNvSpPr>
            <p:nvPr/>
          </p:nvSpPr>
          <p:spPr bwMode="auto">
            <a:xfrm>
              <a:off x="4272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80" name="Oval 116"/>
            <p:cNvSpPr>
              <a:spLocks noChangeArrowheads="1"/>
            </p:cNvSpPr>
            <p:nvPr/>
          </p:nvSpPr>
          <p:spPr bwMode="auto">
            <a:xfrm>
              <a:off x="4368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81" name="Oval 117"/>
            <p:cNvSpPr>
              <a:spLocks noChangeArrowheads="1"/>
            </p:cNvSpPr>
            <p:nvPr/>
          </p:nvSpPr>
          <p:spPr bwMode="auto">
            <a:xfrm>
              <a:off x="4368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82" name="Oval 118"/>
            <p:cNvSpPr>
              <a:spLocks noChangeArrowheads="1"/>
            </p:cNvSpPr>
            <p:nvPr/>
          </p:nvSpPr>
          <p:spPr bwMode="auto">
            <a:xfrm>
              <a:off x="4368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83" name="Oval 119"/>
            <p:cNvSpPr>
              <a:spLocks noChangeArrowheads="1"/>
            </p:cNvSpPr>
            <p:nvPr/>
          </p:nvSpPr>
          <p:spPr bwMode="auto">
            <a:xfrm>
              <a:off x="4464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84" name="Oval 120"/>
            <p:cNvSpPr>
              <a:spLocks noChangeArrowheads="1"/>
            </p:cNvSpPr>
            <p:nvPr/>
          </p:nvSpPr>
          <p:spPr bwMode="auto">
            <a:xfrm>
              <a:off x="4464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85" name="Oval 121"/>
            <p:cNvSpPr>
              <a:spLocks noChangeArrowheads="1"/>
            </p:cNvSpPr>
            <p:nvPr/>
          </p:nvSpPr>
          <p:spPr bwMode="auto">
            <a:xfrm>
              <a:off x="4464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86" name="Oval 122"/>
            <p:cNvSpPr>
              <a:spLocks noChangeArrowheads="1"/>
            </p:cNvSpPr>
            <p:nvPr/>
          </p:nvSpPr>
          <p:spPr bwMode="auto">
            <a:xfrm>
              <a:off x="4560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87" name="Oval 123"/>
            <p:cNvSpPr>
              <a:spLocks noChangeArrowheads="1"/>
            </p:cNvSpPr>
            <p:nvPr/>
          </p:nvSpPr>
          <p:spPr bwMode="auto">
            <a:xfrm>
              <a:off x="4560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88" name="Oval 124"/>
            <p:cNvSpPr>
              <a:spLocks noChangeArrowheads="1"/>
            </p:cNvSpPr>
            <p:nvPr/>
          </p:nvSpPr>
          <p:spPr bwMode="auto">
            <a:xfrm>
              <a:off x="4560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89" name="Oval 125"/>
            <p:cNvSpPr>
              <a:spLocks noChangeArrowheads="1"/>
            </p:cNvSpPr>
            <p:nvPr/>
          </p:nvSpPr>
          <p:spPr bwMode="auto">
            <a:xfrm>
              <a:off x="4656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90" name="Oval 126"/>
            <p:cNvSpPr>
              <a:spLocks noChangeArrowheads="1"/>
            </p:cNvSpPr>
            <p:nvPr/>
          </p:nvSpPr>
          <p:spPr bwMode="auto">
            <a:xfrm>
              <a:off x="4656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91" name="Oval 127"/>
            <p:cNvSpPr>
              <a:spLocks noChangeArrowheads="1"/>
            </p:cNvSpPr>
            <p:nvPr/>
          </p:nvSpPr>
          <p:spPr bwMode="auto">
            <a:xfrm>
              <a:off x="4656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92" name="Oval 128"/>
            <p:cNvSpPr>
              <a:spLocks noChangeArrowheads="1"/>
            </p:cNvSpPr>
            <p:nvPr/>
          </p:nvSpPr>
          <p:spPr bwMode="auto">
            <a:xfrm>
              <a:off x="4752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93" name="Oval 129"/>
            <p:cNvSpPr>
              <a:spLocks noChangeArrowheads="1"/>
            </p:cNvSpPr>
            <p:nvPr/>
          </p:nvSpPr>
          <p:spPr bwMode="auto">
            <a:xfrm>
              <a:off x="4752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94" name="Oval 130"/>
            <p:cNvSpPr>
              <a:spLocks noChangeArrowheads="1"/>
            </p:cNvSpPr>
            <p:nvPr/>
          </p:nvSpPr>
          <p:spPr bwMode="auto">
            <a:xfrm>
              <a:off x="4752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95" name="Oval 131"/>
            <p:cNvSpPr>
              <a:spLocks noChangeArrowheads="1"/>
            </p:cNvSpPr>
            <p:nvPr/>
          </p:nvSpPr>
          <p:spPr bwMode="auto">
            <a:xfrm>
              <a:off x="4848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96" name="Oval 132"/>
            <p:cNvSpPr>
              <a:spLocks noChangeArrowheads="1"/>
            </p:cNvSpPr>
            <p:nvPr/>
          </p:nvSpPr>
          <p:spPr bwMode="auto">
            <a:xfrm>
              <a:off x="4848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97" name="Oval 133"/>
            <p:cNvSpPr>
              <a:spLocks noChangeArrowheads="1"/>
            </p:cNvSpPr>
            <p:nvPr/>
          </p:nvSpPr>
          <p:spPr bwMode="auto">
            <a:xfrm>
              <a:off x="4848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98" name="Oval 134"/>
            <p:cNvSpPr>
              <a:spLocks noChangeArrowheads="1"/>
            </p:cNvSpPr>
            <p:nvPr/>
          </p:nvSpPr>
          <p:spPr bwMode="auto">
            <a:xfrm>
              <a:off x="4944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99" name="Oval 135"/>
            <p:cNvSpPr>
              <a:spLocks noChangeArrowheads="1"/>
            </p:cNvSpPr>
            <p:nvPr/>
          </p:nvSpPr>
          <p:spPr bwMode="auto">
            <a:xfrm>
              <a:off x="4944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00" name="Oval 136"/>
            <p:cNvSpPr>
              <a:spLocks noChangeArrowheads="1"/>
            </p:cNvSpPr>
            <p:nvPr/>
          </p:nvSpPr>
          <p:spPr bwMode="auto">
            <a:xfrm>
              <a:off x="4944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01" name="Oval 137"/>
            <p:cNvSpPr>
              <a:spLocks noChangeArrowheads="1"/>
            </p:cNvSpPr>
            <p:nvPr/>
          </p:nvSpPr>
          <p:spPr bwMode="auto">
            <a:xfrm>
              <a:off x="5040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02" name="Oval 138"/>
            <p:cNvSpPr>
              <a:spLocks noChangeArrowheads="1"/>
            </p:cNvSpPr>
            <p:nvPr/>
          </p:nvSpPr>
          <p:spPr bwMode="auto">
            <a:xfrm>
              <a:off x="5040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03" name="Oval 139"/>
            <p:cNvSpPr>
              <a:spLocks noChangeArrowheads="1"/>
            </p:cNvSpPr>
            <p:nvPr/>
          </p:nvSpPr>
          <p:spPr bwMode="auto">
            <a:xfrm>
              <a:off x="5040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04" name="Oval 140"/>
            <p:cNvSpPr>
              <a:spLocks noChangeArrowheads="1"/>
            </p:cNvSpPr>
            <p:nvPr/>
          </p:nvSpPr>
          <p:spPr bwMode="auto">
            <a:xfrm>
              <a:off x="5136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05" name="Oval 141"/>
            <p:cNvSpPr>
              <a:spLocks noChangeArrowheads="1"/>
            </p:cNvSpPr>
            <p:nvPr/>
          </p:nvSpPr>
          <p:spPr bwMode="auto">
            <a:xfrm>
              <a:off x="5136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06" name="Oval 142"/>
            <p:cNvSpPr>
              <a:spLocks noChangeArrowheads="1"/>
            </p:cNvSpPr>
            <p:nvPr/>
          </p:nvSpPr>
          <p:spPr bwMode="auto">
            <a:xfrm>
              <a:off x="5136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07" name="Oval 143"/>
            <p:cNvSpPr>
              <a:spLocks noChangeArrowheads="1"/>
            </p:cNvSpPr>
            <p:nvPr/>
          </p:nvSpPr>
          <p:spPr bwMode="auto">
            <a:xfrm>
              <a:off x="5232" y="15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08" name="Oval 144"/>
            <p:cNvSpPr>
              <a:spLocks noChangeArrowheads="1"/>
            </p:cNvSpPr>
            <p:nvPr/>
          </p:nvSpPr>
          <p:spPr bwMode="auto">
            <a:xfrm>
              <a:off x="3696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09" name="Oval 145"/>
            <p:cNvSpPr>
              <a:spLocks noChangeArrowheads="1"/>
            </p:cNvSpPr>
            <p:nvPr/>
          </p:nvSpPr>
          <p:spPr bwMode="auto">
            <a:xfrm>
              <a:off x="3792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11" name="Oval 147"/>
            <p:cNvSpPr>
              <a:spLocks noChangeArrowheads="1"/>
            </p:cNvSpPr>
            <p:nvPr/>
          </p:nvSpPr>
          <p:spPr bwMode="auto">
            <a:xfrm>
              <a:off x="3792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12" name="Oval 148"/>
            <p:cNvSpPr>
              <a:spLocks noChangeArrowheads="1"/>
            </p:cNvSpPr>
            <p:nvPr/>
          </p:nvSpPr>
          <p:spPr bwMode="auto">
            <a:xfrm>
              <a:off x="3888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13" name="Oval 149"/>
            <p:cNvSpPr>
              <a:spLocks noChangeArrowheads="1"/>
            </p:cNvSpPr>
            <p:nvPr/>
          </p:nvSpPr>
          <p:spPr bwMode="auto">
            <a:xfrm>
              <a:off x="3888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14" name="Oval 150"/>
            <p:cNvSpPr>
              <a:spLocks noChangeArrowheads="1"/>
            </p:cNvSpPr>
            <p:nvPr/>
          </p:nvSpPr>
          <p:spPr bwMode="auto">
            <a:xfrm>
              <a:off x="3888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15" name="Oval 151"/>
            <p:cNvSpPr>
              <a:spLocks noChangeArrowheads="1"/>
            </p:cNvSpPr>
            <p:nvPr/>
          </p:nvSpPr>
          <p:spPr bwMode="auto">
            <a:xfrm>
              <a:off x="3984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16" name="Oval 152"/>
            <p:cNvSpPr>
              <a:spLocks noChangeArrowheads="1"/>
            </p:cNvSpPr>
            <p:nvPr/>
          </p:nvSpPr>
          <p:spPr bwMode="auto">
            <a:xfrm>
              <a:off x="3984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17" name="Oval 153"/>
            <p:cNvSpPr>
              <a:spLocks noChangeArrowheads="1"/>
            </p:cNvSpPr>
            <p:nvPr/>
          </p:nvSpPr>
          <p:spPr bwMode="auto">
            <a:xfrm>
              <a:off x="3984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18" name="Oval 154"/>
            <p:cNvSpPr>
              <a:spLocks noChangeArrowheads="1"/>
            </p:cNvSpPr>
            <p:nvPr/>
          </p:nvSpPr>
          <p:spPr bwMode="auto">
            <a:xfrm>
              <a:off x="4080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19" name="Oval 155"/>
            <p:cNvSpPr>
              <a:spLocks noChangeArrowheads="1"/>
            </p:cNvSpPr>
            <p:nvPr/>
          </p:nvSpPr>
          <p:spPr bwMode="auto">
            <a:xfrm>
              <a:off x="4080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20" name="Oval 156"/>
            <p:cNvSpPr>
              <a:spLocks noChangeArrowheads="1"/>
            </p:cNvSpPr>
            <p:nvPr/>
          </p:nvSpPr>
          <p:spPr bwMode="auto">
            <a:xfrm>
              <a:off x="4080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21" name="Oval 157"/>
            <p:cNvSpPr>
              <a:spLocks noChangeArrowheads="1"/>
            </p:cNvSpPr>
            <p:nvPr/>
          </p:nvSpPr>
          <p:spPr bwMode="auto">
            <a:xfrm>
              <a:off x="4176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22" name="Oval 158"/>
            <p:cNvSpPr>
              <a:spLocks noChangeArrowheads="1"/>
            </p:cNvSpPr>
            <p:nvPr/>
          </p:nvSpPr>
          <p:spPr bwMode="auto">
            <a:xfrm>
              <a:off x="4176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23" name="Oval 159"/>
            <p:cNvSpPr>
              <a:spLocks noChangeArrowheads="1"/>
            </p:cNvSpPr>
            <p:nvPr/>
          </p:nvSpPr>
          <p:spPr bwMode="auto">
            <a:xfrm>
              <a:off x="4176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24" name="Oval 160"/>
            <p:cNvSpPr>
              <a:spLocks noChangeArrowheads="1"/>
            </p:cNvSpPr>
            <p:nvPr/>
          </p:nvSpPr>
          <p:spPr bwMode="auto">
            <a:xfrm>
              <a:off x="4272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25" name="Oval 161"/>
            <p:cNvSpPr>
              <a:spLocks noChangeArrowheads="1"/>
            </p:cNvSpPr>
            <p:nvPr/>
          </p:nvSpPr>
          <p:spPr bwMode="auto">
            <a:xfrm>
              <a:off x="4272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26" name="Oval 162"/>
            <p:cNvSpPr>
              <a:spLocks noChangeArrowheads="1"/>
            </p:cNvSpPr>
            <p:nvPr/>
          </p:nvSpPr>
          <p:spPr bwMode="auto">
            <a:xfrm>
              <a:off x="4272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27" name="Oval 163"/>
            <p:cNvSpPr>
              <a:spLocks noChangeArrowheads="1"/>
            </p:cNvSpPr>
            <p:nvPr/>
          </p:nvSpPr>
          <p:spPr bwMode="auto">
            <a:xfrm>
              <a:off x="4368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28" name="Oval 164"/>
            <p:cNvSpPr>
              <a:spLocks noChangeArrowheads="1"/>
            </p:cNvSpPr>
            <p:nvPr/>
          </p:nvSpPr>
          <p:spPr bwMode="auto">
            <a:xfrm>
              <a:off x="4368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29" name="Oval 165"/>
            <p:cNvSpPr>
              <a:spLocks noChangeArrowheads="1"/>
            </p:cNvSpPr>
            <p:nvPr/>
          </p:nvSpPr>
          <p:spPr bwMode="auto">
            <a:xfrm>
              <a:off x="4368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30" name="Oval 166"/>
            <p:cNvSpPr>
              <a:spLocks noChangeArrowheads="1"/>
            </p:cNvSpPr>
            <p:nvPr/>
          </p:nvSpPr>
          <p:spPr bwMode="auto">
            <a:xfrm>
              <a:off x="4464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31" name="Oval 167"/>
            <p:cNvSpPr>
              <a:spLocks noChangeArrowheads="1"/>
            </p:cNvSpPr>
            <p:nvPr/>
          </p:nvSpPr>
          <p:spPr bwMode="auto">
            <a:xfrm>
              <a:off x="4464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32" name="Oval 168"/>
            <p:cNvSpPr>
              <a:spLocks noChangeArrowheads="1"/>
            </p:cNvSpPr>
            <p:nvPr/>
          </p:nvSpPr>
          <p:spPr bwMode="auto">
            <a:xfrm>
              <a:off x="4464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33" name="Oval 169"/>
            <p:cNvSpPr>
              <a:spLocks noChangeArrowheads="1"/>
            </p:cNvSpPr>
            <p:nvPr/>
          </p:nvSpPr>
          <p:spPr bwMode="auto">
            <a:xfrm>
              <a:off x="4560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34" name="Oval 170"/>
            <p:cNvSpPr>
              <a:spLocks noChangeArrowheads="1"/>
            </p:cNvSpPr>
            <p:nvPr/>
          </p:nvSpPr>
          <p:spPr bwMode="auto">
            <a:xfrm>
              <a:off x="4560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35" name="Oval 171"/>
            <p:cNvSpPr>
              <a:spLocks noChangeArrowheads="1"/>
            </p:cNvSpPr>
            <p:nvPr/>
          </p:nvSpPr>
          <p:spPr bwMode="auto">
            <a:xfrm>
              <a:off x="4560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36" name="Oval 172"/>
            <p:cNvSpPr>
              <a:spLocks noChangeArrowheads="1"/>
            </p:cNvSpPr>
            <p:nvPr/>
          </p:nvSpPr>
          <p:spPr bwMode="auto">
            <a:xfrm>
              <a:off x="4656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37" name="Oval 173"/>
            <p:cNvSpPr>
              <a:spLocks noChangeArrowheads="1"/>
            </p:cNvSpPr>
            <p:nvPr/>
          </p:nvSpPr>
          <p:spPr bwMode="auto">
            <a:xfrm>
              <a:off x="4656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38" name="Oval 174"/>
            <p:cNvSpPr>
              <a:spLocks noChangeArrowheads="1"/>
            </p:cNvSpPr>
            <p:nvPr/>
          </p:nvSpPr>
          <p:spPr bwMode="auto">
            <a:xfrm>
              <a:off x="4656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39" name="Oval 175"/>
            <p:cNvSpPr>
              <a:spLocks noChangeArrowheads="1"/>
            </p:cNvSpPr>
            <p:nvPr/>
          </p:nvSpPr>
          <p:spPr bwMode="auto">
            <a:xfrm>
              <a:off x="4752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0" name="Oval 176"/>
            <p:cNvSpPr>
              <a:spLocks noChangeArrowheads="1"/>
            </p:cNvSpPr>
            <p:nvPr/>
          </p:nvSpPr>
          <p:spPr bwMode="auto">
            <a:xfrm>
              <a:off x="4752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1" name="Oval 177"/>
            <p:cNvSpPr>
              <a:spLocks noChangeArrowheads="1"/>
            </p:cNvSpPr>
            <p:nvPr/>
          </p:nvSpPr>
          <p:spPr bwMode="auto">
            <a:xfrm>
              <a:off x="4752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2" name="Oval 178"/>
            <p:cNvSpPr>
              <a:spLocks noChangeArrowheads="1"/>
            </p:cNvSpPr>
            <p:nvPr/>
          </p:nvSpPr>
          <p:spPr bwMode="auto">
            <a:xfrm>
              <a:off x="4848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3" name="Oval 179"/>
            <p:cNvSpPr>
              <a:spLocks noChangeArrowheads="1"/>
            </p:cNvSpPr>
            <p:nvPr/>
          </p:nvSpPr>
          <p:spPr bwMode="auto">
            <a:xfrm>
              <a:off x="4848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4" name="Oval 180"/>
            <p:cNvSpPr>
              <a:spLocks noChangeArrowheads="1"/>
            </p:cNvSpPr>
            <p:nvPr/>
          </p:nvSpPr>
          <p:spPr bwMode="auto">
            <a:xfrm>
              <a:off x="4848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5" name="Oval 181"/>
            <p:cNvSpPr>
              <a:spLocks noChangeArrowheads="1"/>
            </p:cNvSpPr>
            <p:nvPr/>
          </p:nvSpPr>
          <p:spPr bwMode="auto">
            <a:xfrm>
              <a:off x="4944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6" name="Oval 182"/>
            <p:cNvSpPr>
              <a:spLocks noChangeArrowheads="1"/>
            </p:cNvSpPr>
            <p:nvPr/>
          </p:nvSpPr>
          <p:spPr bwMode="auto">
            <a:xfrm>
              <a:off x="4944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7" name="Oval 183"/>
            <p:cNvSpPr>
              <a:spLocks noChangeArrowheads="1"/>
            </p:cNvSpPr>
            <p:nvPr/>
          </p:nvSpPr>
          <p:spPr bwMode="auto">
            <a:xfrm>
              <a:off x="4944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8" name="Oval 184"/>
            <p:cNvSpPr>
              <a:spLocks noChangeArrowheads="1"/>
            </p:cNvSpPr>
            <p:nvPr/>
          </p:nvSpPr>
          <p:spPr bwMode="auto">
            <a:xfrm>
              <a:off x="5040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9" name="Oval 185"/>
            <p:cNvSpPr>
              <a:spLocks noChangeArrowheads="1"/>
            </p:cNvSpPr>
            <p:nvPr/>
          </p:nvSpPr>
          <p:spPr bwMode="auto">
            <a:xfrm>
              <a:off x="5040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0" name="Oval 186"/>
            <p:cNvSpPr>
              <a:spLocks noChangeArrowheads="1"/>
            </p:cNvSpPr>
            <p:nvPr/>
          </p:nvSpPr>
          <p:spPr bwMode="auto">
            <a:xfrm>
              <a:off x="5040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1" name="Oval 187"/>
            <p:cNvSpPr>
              <a:spLocks noChangeArrowheads="1"/>
            </p:cNvSpPr>
            <p:nvPr/>
          </p:nvSpPr>
          <p:spPr bwMode="auto">
            <a:xfrm>
              <a:off x="5136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2" name="Oval 188"/>
            <p:cNvSpPr>
              <a:spLocks noChangeArrowheads="1"/>
            </p:cNvSpPr>
            <p:nvPr/>
          </p:nvSpPr>
          <p:spPr bwMode="auto">
            <a:xfrm>
              <a:off x="5136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3" name="Oval 189"/>
            <p:cNvSpPr>
              <a:spLocks noChangeArrowheads="1"/>
            </p:cNvSpPr>
            <p:nvPr/>
          </p:nvSpPr>
          <p:spPr bwMode="auto">
            <a:xfrm>
              <a:off x="5136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4" name="Oval 190"/>
            <p:cNvSpPr>
              <a:spLocks noChangeArrowheads="1"/>
            </p:cNvSpPr>
            <p:nvPr/>
          </p:nvSpPr>
          <p:spPr bwMode="auto">
            <a:xfrm>
              <a:off x="5232" y="16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5" name="Oval 191"/>
            <p:cNvSpPr>
              <a:spLocks noChangeArrowheads="1"/>
            </p:cNvSpPr>
            <p:nvPr/>
          </p:nvSpPr>
          <p:spPr bwMode="auto">
            <a:xfrm>
              <a:off x="3696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6" name="Oval 192"/>
            <p:cNvSpPr>
              <a:spLocks noChangeArrowheads="1"/>
            </p:cNvSpPr>
            <p:nvPr/>
          </p:nvSpPr>
          <p:spPr bwMode="auto">
            <a:xfrm>
              <a:off x="3792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8" name="Oval 194"/>
            <p:cNvSpPr>
              <a:spLocks noChangeArrowheads="1"/>
            </p:cNvSpPr>
            <p:nvPr/>
          </p:nvSpPr>
          <p:spPr bwMode="auto">
            <a:xfrm>
              <a:off x="3792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9" name="Oval 195"/>
            <p:cNvSpPr>
              <a:spLocks noChangeArrowheads="1"/>
            </p:cNvSpPr>
            <p:nvPr/>
          </p:nvSpPr>
          <p:spPr bwMode="auto">
            <a:xfrm>
              <a:off x="3888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0" name="Oval 196"/>
            <p:cNvSpPr>
              <a:spLocks noChangeArrowheads="1"/>
            </p:cNvSpPr>
            <p:nvPr/>
          </p:nvSpPr>
          <p:spPr bwMode="auto">
            <a:xfrm>
              <a:off x="3888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1" name="Oval 197"/>
            <p:cNvSpPr>
              <a:spLocks noChangeArrowheads="1"/>
            </p:cNvSpPr>
            <p:nvPr/>
          </p:nvSpPr>
          <p:spPr bwMode="auto">
            <a:xfrm>
              <a:off x="3888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2" name="Oval 198"/>
            <p:cNvSpPr>
              <a:spLocks noChangeArrowheads="1"/>
            </p:cNvSpPr>
            <p:nvPr/>
          </p:nvSpPr>
          <p:spPr bwMode="auto">
            <a:xfrm>
              <a:off x="3984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3" name="Oval 199"/>
            <p:cNvSpPr>
              <a:spLocks noChangeArrowheads="1"/>
            </p:cNvSpPr>
            <p:nvPr/>
          </p:nvSpPr>
          <p:spPr bwMode="auto">
            <a:xfrm>
              <a:off x="3984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4" name="Oval 200"/>
            <p:cNvSpPr>
              <a:spLocks noChangeArrowheads="1"/>
            </p:cNvSpPr>
            <p:nvPr/>
          </p:nvSpPr>
          <p:spPr bwMode="auto">
            <a:xfrm>
              <a:off x="3984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5" name="Oval 201"/>
            <p:cNvSpPr>
              <a:spLocks noChangeArrowheads="1"/>
            </p:cNvSpPr>
            <p:nvPr/>
          </p:nvSpPr>
          <p:spPr bwMode="auto">
            <a:xfrm>
              <a:off x="4080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6" name="Oval 202"/>
            <p:cNvSpPr>
              <a:spLocks noChangeArrowheads="1"/>
            </p:cNvSpPr>
            <p:nvPr/>
          </p:nvSpPr>
          <p:spPr bwMode="auto">
            <a:xfrm>
              <a:off x="4080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7" name="Oval 203"/>
            <p:cNvSpPr>
              <a:spLocks noChangeArrowheads="1"/>
            </p:cNvSpPr>
            <p:nvPr/>
          </p:nvSpPr>
          <p:spPr bwMode="auto">
            <a:xfrm>
              <a:off x="4080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8" name="Oval 204"/>
            <p:cNvSpPr>
              <a:spLocks noChangeArrowheads="1"/>
            </p:cNvSpPr>
            <p:nvPr/>
          </p:nvSpPr>
          <p:spPr bwMode="auto">
            <a:xfrm>
              <a:off x="4176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9" name="Oval 205"/>
            <p:cNvSpPr>
              <a:spLocks noChangeArrowheads="1"/>
            </p:cNvSpPr>
            <p:nvPr/>
          </p:nvSpPr>
          <p:spPr bwMode="auto">
            <a:xfrm>
              <a:off x="4176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0" name="Oval 206"/>
            <p:cNvSpPr>
              <a:spLocks noChangeArrowheads="1"/>
            </p:cNvSpPr>
            <p:nvPr/>
          </p:nvSpPr>
          <p:spPr bwMode="auto">
            <a:xfrm>
              <a:off x="4176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1" name="Oval 207"/>
            <p:cNvSpPr>
              <a:spLocks noChangeArrowheads="1"/>
            </p:cNvSpPr>
            <p:nvPr/>
          </p:nvSpPr>
          <p:spPr bwMode="auto">
            <a:xfrm>
              <a:off x="4272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2" name="Oval 208"/>
            <p:cNvSpPr>
              <a:spLocks noChangeArrowheads="1"/>
            </p:cNvSpPr>
            <p:nvPr/>
          </p:nvSpPr>
          <p:spPr bwMode="auto">
            <a:xfrm>
              <a:off x="4272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3" name="Oval 209"/>
            <p:cNvSpPr>
              <a:spLocks noChangeArrowheads="1"/>
            </p:cNvSpPr>
            <p:nvPr/>
          </p:nvSpPr>
          <p:spPr bwMode="auto">
            <a:xfrm>
              <a:off x="4272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4" name="Oval 210"/>
            <p:cNvSpPr>
              <a:spLocks noChangeArrowheads="1"/>
            </p:cNvSpPr>
            <p:nvPr/>
          </p:nvSpPr>
          <p:spPr bwMode="auto">
            <a:xfrm>
              <a:off x="4368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5" name="Oval 211"/>
            <p:cNvSpPr>
              <a:spLocks noChangeArrowheads="1"/>
            </p:cNvSpPr>
            <p:nvPr/>
          </p:nvSpPr>
          <p:spPr bwMode="auto">
            <a:xfrm>
              <a:off x="4368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6" name="Oval 212"/>
            <p:cNvSpPr>
              <a:spLocks noChangeArrowheads="1"/>
            </p:cNvSpPr>
            <p:nvPr/>
          </p:nvSpPr>
          <p:spPr bwMode="auto">
            <a:xfrm>
              <a:off x="4368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7" name="Oval 213"/>
            <p:cNvSpPr>
              <a:spLocks noChangeArrowheads="1"/>
            </p:cNvSpPr>
            <p:nvPr/>
          </p:nvSpPr>
          <p:spPr bwMode="auto">
            <a:xfrm>
              <a:off x="4464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8" name="Oval 214"/>
            <p:cNvSpPr>
              <a:spLocks noChangeArrowheads="1"/>
            </p:cNvSpPr>
            <p:nvPr/>
          </p:nvSpPr>
          <p:spPr bwMode="auto">
            <a:xfrm>
              <a:off x="4464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9" name="Oval 215"/>
            <p:cNvSpPr>
              <a:spLocks noChangeArrowheads="1"/>
            </p:cNvSpPr>
            <p:nvPr/>
          </p:nvSpPr>
          <p:spPr bwMode="auto">
            <a:xfrm>
              <a:off x="4464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0" name="Oval 216"/>
            <p:cNvSpPr>
              <a:spLocks noChangeArrowheads="1"/>
            </p:cNvSpPr>
            <p:nvPr/>
          </p:nvSpPr>
          <p:spPr bwMode="auto">
            <a:xfrm>
              <a:off x="4560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1" name="Oval 217"/>
            <p:cNvSpPr>
              <a:spLocks noChangeArrowheads="1"/>
            </p:cNvSpPr>
            <p:nvPr/>
          </p:nvSpPr>
          <p:spPr bwMode="auto">
            <a:xfrm>
              <a:off x="4560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2" name="Oval 218"/>
            <p:cNvSpPr>
              <a:spLocks noChangeArrowheads="1"/>
            </p:cNvSpPr>
            <p:nvPr/>
          </p:nvSpPr>
          <p:spPr bwMode="auto">
            <a:xfrm>
              <a:off x="4560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3" name="Oval 219"/>
            <p:cNvSpPr>
              <a:spLocks noChangeArrowheads="1"/>
            </p:cNvSpPr>
            <p:nvPr/>
          </p:nvSpPr>
          <p:spPr bwMode="auto">
            <a:xfrm>
              <a:off x="4656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4" name="Oval 220"/>
            <p:cNvSpPr>
              <a:spLocks noChangeArrowheads="1"/>
            </p:cNvSpPr>
            <p:nvPr/>
          </p:nvSpPr>
          <p:spPr bwMode="auto">
            <a:xfrm>
              <a:off x="4656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5" name="Oval 221"/>
            <p:cNvSpPr>
              <a:spLocks noChangeArrowheads="1"/>
            </p:cNvSpPr>
            <p:nvPr/>
          </p:nvSpPr>
          <p:spPr bwMode="auto">
            <a:xfrm>
              <a:off x="4656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6" name="Oval 222"/>
            <p:cNvSpPr>
              <a:spLocks noChangeArrowheads="1"/>
            </p:cNvSpPr>
            <p:nvPr/>
          </p:nvSpPr>
          <p:spPr bwMode="auto">
            <a:xfrm>
              <a:off x="4752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7" name="Oval 223"/>
            <p:cNvSpPr>
              <a:spLocks noChangeArrowheads="1"/>
            </p:cNvSpPr>
            <p:nvPr/>
          </p:nvSpPr>
          <p:spPr bwMode="auto">
            <a:xfrm>
              <a:off x="4752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8" name="Oval 224"/>
            <p:cNvSpPr>
              <a:spLocks noChangeArrowheads="1"/>
            </p:cNvSpPr>
            <p:nvPr/>
          </p:nvSpPr>
          <p:spPr bwMode="auto">
            <a:xfrm>
              <a:off x="4752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9" name="Oval 225"/>
            <p:cNvSpPr>
              <a:spLocks noChangeArrowheads="1"/>
            </p:cNvSpPr>
            <p:nvPr/>
          </p:nvSpPr>
          <p:spPr bwMode="auto">
            <a:xfrm>
              <a:off x="4848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0" name="Oval 226"/>
            <p:cNvSpPr>
              <a:spLocks noChangeArrowheads="1"/>
            </p:cNvSpPr>
            <p:nvPr/>
          </p:nvSpPr>
          <p:spPr bwMode="auto">
            <a:xfrm>
              <a:off x="4848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1" name="Oval 227"/>
            <p:cNvSpPr>
              <a:spLocks noChangeArrowheads="1"/>
            </p:cNvSpPr>
            <p:nvPr/>
          </p:nvSpPr>
          <p:spPr bwMode="auto">
            <a:xfrm>
              <a:off x="4848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2" name="Oval 228"/>
            <p:cNvSpPr>
              <a:spLocks noChangeArrowheads="1"/>
            </p:cNvSpPr>
            <p:nvPr/>
          </p:nvSpPr>
          <p:spPr bwMode="auto">
            <a:xfrm>
              <a:off x="4944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3" name="Oval 229"/>
            <p:cNvSpPr>
              <a:spLocks noChangeArrowheads="1"/>
            </p:cNvSpPr>
            <p:nvPr/>
          </p:nvSpPr>
          <p:spPr bwMode="auto">
            <a:xfrm>
              <a:off x="4944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4" name="Oval 230"/>
            <p:cNvSpPr>
              <a:spLocks noChangeArrowheads="1"/>
            </p:cNvSpPr>
            <p:nvPr/>
          </p:nvSpPr>
          <p:spPr bwMode="auto">
            <a:xfrm>
              <a:off x="4944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5" name="Oval 231"/>
            <p:cNvSpPr>
              <a:spLocks noChangeArrowheads="1"/>
            </p:cNvSpPr>
            <p:nvPr/>
          </p:nvSpPr>
          <p:spPr bwMode="auto">
            <a:xfrm>
              <a:off x="5040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6" name="Oval 232"/>
            <p:cNvSpPr>
              <a:spLocks noChangeArrowheads="1"/>
            </p:cNvSpPr>
            <p:nvPr/>
          </p:nvSpPr>
          <p:spPr bwMode="auto">
            <a:xfrm>
              <a:off x="5040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7" name="Oval 233"/>
            <p:cNvSpPr>
              <a:spLocks noChangeArrowheads="1"/>
            </p:cNvSpPr>
            <p:nvPr/>
          </p:nvSpPr>
          <p:spPr bwMode="auto">
            <a:xfrm>
              <a:off x="5040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8" name="Oval 234"/>
            <p:cNvSpPr>
              <a:spLocks noChangeArrowheads="1"/>
            </p:cNvSpPr>
            <p:nvPr/>
          </p:nvSpPr>
          <p:spPr bwMode="auto">
            <a:xfrm>
              <a:off x="5136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9" name="Oval 235"/>
            <p:cNvSpPr>
              <a:spLocks noChangeArrowheads="1"/>
            </p:cNvSpPr>
            <p:nvPr/>
          </p:nvSpPr>
          <p:spPr bwMode="auto">
            <a:xfrm>
              <a:off x="5136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0" name="Oval 236"/>
            <p:cNvSpPr>
              <a:spLocks noChangeArrowheads="1"/>
            </p:cNvSpPr>
            <p:nvPr/>
          </p:nvSpPr>
          <p:spPr bwMode="auto">
            <a:xfrm>
              <a:off x="5136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1" name="Oval 237"/>
            <p:cNvSpPr>
              <a:spLocks noChangeArrowheads="1"/>
            </p:cNvSpPr>
            <p:nvPr/>
          </p:nvSpPr>
          <p:spPr bwMode="auto">
            <a:xfrm>
              <a:off x="5232" y="17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2" name="Oval 238"/>
            <p:cNvSpPr>
              <a:spLocks noChangeArrowheads="1"/>
            </p:cNvSpPr>
            <p:nvPr/>
          </p:nvSpPr>
          <p:spPr bwMode="auto">
            <a:xfrm>
              <a:off x="3696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3" name="Oval 239"/>
            <p:cNvSpPr>
              <a:spLocks noChangeArrowheads="1"/>
            </p:cNvSpPr>
            <p:nvPr/>
          </p:nvSpPr>
          <p:spPr bwMode="auto">
            <a:xfrm>
              <a:off x="3792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5" name="Oval 241"/>
            <p:cNvSpPr>
              <a:spLocks noChangeArrowheads="1"/>
            </p:cNvSpPr>
            <p:nvPr/>
          </p:nvSpPr>
          <p:spPr bwMode="auto">
            <a:xfrm>
              <a:off x="3792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6" name="Oval 242"/>
            <p:cNvSpPr>
              <a:spLocks noChangeArrowheads="1"/>
            </p:cNvSpPr>
            <p:nvPr/>
          </p:nvSpPr>
          <p:spPr bwMode="auto">
            <a:xfrm>
              <a:off x="3888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7" name="Oval 243"/>
            <p:cNvSpPr>
              <a:spLocks noChangeArrowheads="1"/>
            </p:cNvSpPr>
            <p:nvPr/>
          </p:nvSpPr>
          <p:spPr bwMode="auto">
            <a:xfrm>
              <a:off x="3888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8" name="Oval 244"/>
            <p:cNvSpPr>
              <a:spLocks noChangeArrowheads="1"/>
            </p:cNvSpPr>
            <p:nvPr/>
          </p:nvSpPr>
          <p:spPr bwMode="auto">
            <a:xfrm>
              <a:off x="3888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9" name="Oval 245"/>
            <p:cNvSpPr>
              <a:spLocks noChangeArrowheads="1"/>
            </p:cNvSpPr>
            <p:nvPr/>
          </p:nvSpPr>
          <p:spPr bwMode="auto">
            <a:xfrm>
              <a:off x="3984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0" name="Oval 246"/>
            <p:cNvSpPr>
              <a:spLocks noChangeArrowheads="1"/>
            </p:cNvSpPr>
            <p:nvPr/>
          </p:nvSpPr>
          <p:spPr bwMode="auto">
            <a:xfrm>
              <a:off x="3984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1" name="Oval 247"/>
            <p:cNvSpPr>
              <a:spLocks noChangeArrowheads="1"/>
            </p:cNvSpPr>
            <p:nvPr/>
          </p:nvSpPr>
          <p:spPr bwMode="auto">
            <a:xfrm>
              <a:off x="3984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2" name="Oval 248"/>
            <p:cNvSpPr>
              <a:spLocks noChangeArrowheads="1"/>
            </p:cNvSpPr>
            <p:nvPr/>
          </p:nvSpPr>
          <p:spPr bwMode="auto">
            <a:xfrm>
              <a:off x="4080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3" name="Oval 249"/>
            <p:cNvSpPr>
              <a:spLocks noChangeArrowheads="1"/>
            </p:cNvSpPr>
            <p:nvPr/>
          </p:nvSpPr>
          <p:spPr bwMode="auto">
            <a:xfrm>
              <a:off x="4080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4" name="Oval 250"/>
            <p:cNvSpPr>
              <a:spLocks noChangeArrowheads="1"/>
            </p:cNvSpPr>
            <p:nvPr/>
          </p:nvSpPr>
          <p:spPr bwMode="auto">
            <a:xfrm>
              <a:off x="4080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5" name="Oval 251"/>
            <p:cNvSpPr>
              <a:spLocks noChangeArrowheads="1"/>
            </p:cNvSpPr>
            <p:nvPr/>
          </p:nvSpPr>
          <p:spPr bwMode="auto">
            <a:xfrm>
              <a:off x="4176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6" name="Oval 252"/>
            <p:cNvSpPr>
              <a:spLocks noChangeArrowheads="1"/>
            </p:cNvSpPr>
            <p:nvPr/>
          </p:nvSpPr>
          <p:spPr bwMode="auto">
            <a:xfrm>
              <a:off x="4176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7" name="Oval 253"/>
            <p:cNvSpPr>
              <a:spLocks noChangeArrowheads="1"/>
            </p:cNvSpPr>
            <p:nvPr/>
          </p:nvSpPr>
          <p:spPr bwMode="auto">
            <a:xfrm>
              <a:off x="4176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8" name="Oval 254"/>
            <p:cNvSpPr>
              <a:spLocks noChangeArrowheads="1"/>
            </p:cNvSpPr>
            <p:nvPr/>
          </p:nvSpPr>
          <p:spPr bwMode="auto">
            <a:xfrm>
              <a:off x="4272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9" name="Oval 255"/>
            <p:cNvSpPr>
              <a:spLocks noChangeArrowheads="1"/>
            </p:cNvSpPr>
            <p:nvPr/>
          </p:nvSpPr>
          <p:spPr bwMode="auto">
            <a:xfrm>
              <a:off x="4272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20" name="Oval 256"/>
            <p:cNvSpPr>
              <a:spLocks noChangeArrowheads="1"/>
            </p:cNvSpPr>
            <p:nvPr/>
          </p:nvSpPr>
          <p:spPr bwMode="auto">
            <a:xfrm>
              <a:off x="4272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21" name="Oval 257"/>
            <p:cNvSpPr>
              <a:spLocks noChangeArrowheads="1"/>
            </p:cNvSpPr>
            <p:nvPr/>
          </p:nvSpPr>
          <p:spPr bwMode="auto">
            <a:xfrm>
              <a:off x="4368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22" name="Oval 258"/>
            <p:cNvSpPr>
              <a:spLocks noChangeArrowheads="1"/>
            </p:cNvSpPr>
            <p:nvPr/>
          </p:nvSpPr>
          <p:spPr bwMode="auto">
            <a:xfrm>
              <a:off x="4368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23" name="Oval 259"/>
            <p:cNvSpPr>
              <a:spLocks noChangeArrowheads="1"/>
            </p:cNvSpPr>
            <p:nvPr/>
          </p:nvSpPr>
          <p:spPr bwMode="auto">
            <a:xfrm>
              <a:off x="4368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24" name="Oval 260"/>
            <p:cNvSpPr>
              <a:spLocks noChangeArrowheads="1"/>
            </p:cNvSpPr>
            <p:nvPr/>
          </p:nvSpPr>
          <p:spPr bwMode="auto">
            <a:xfrm>
              <a:off x="4464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25" name="Oval 261"/>
            <p:cNvSpPr>
              <a:spLocks noChangeArrowheads="1"/>
            </p:cNvSpPr>
            <p:nvPr/>
          </p:nvSpPr>
          <p:spPr bwMode="auto">
            <a:xfrm>
              <a:off x="4464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26" name="Oval 262"/>
            <p:cNvSpPr>
              <a:spLocks noChangeArrowheads="1"/>
            </p:cNvSpPr>
            <p:nvPr/>
          </p:nvSpPr>
          <p:spPr bwMode="auto">
            <a:xfrm>
              <a:off x="4464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27" name="Oval 263"/>
            <p:cNvSpPr>
              <a:spLocks noChangeArrowheads="1"/>
            </p:cNvSpPr>
            <p:nvPr/>
          </p:nvSpPr>
          <p:spPr bwMode="auto">
            <a:xfrm>
              <a:off x="4560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28" name="Oval 264"/>
            <p:cNvSpPr>
              <a:spLocks noChangeArrowheads="1"/>
            </p:cNvSpPr>
            <p:nvPr/>
          </p:nvSpPr>
          <p:spPr bwMode="auto">
            <a:xfrm>
              <a:off x="4560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29" name="Oval 265"/>
            <p:cNvSpPr>
              <a:spLocks noChangeArrowheads="1"/>
            </p:cNvSpPr>
            <p:nvPr/>
          </p:nvSpPr>
          <p:spPr bwMode="auto">
            <a:xfrm>
              <a:off x="4560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30" name="Oval 266"/>
            <p:cNvSpPr>
              <a:spLocks noChangeArrowheads="1"/>
            </p:cNvSpPr>
            <p:nvPr/>
          </p:nvSpPr>
          <p:spPr bwMode="auto">
            <a:xfrm>
              <a:off x="4656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31" name="Oval 267"/>
            <p:cNvSpPr>
              <a:spLocks noChangeArrowheads="1"/>
            </p:cNvSpPr>
            <p:nvPr/>
          </p:nvSpPr>
          <p:spPr bwMode="auto">
            <a:xfrm>
              <a:off x="4656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32" name="Oval 268"/>
            <p:cNvSpPr>
              <a:spLocks noChangeArrowheads="1"/>
            </p:cNvSpPr>
            <p:nvPr/>
          </p:nvSpPr>
          <p:spPr bwMode="auto">
            <a:xfrm>
              <a:off x="4656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33" name="Oval 269"/>
            <p:cNvSpPr>
              <a:spLocks noChangeArrowheads="1"/>
            </p:cNvSpPr>
            <p:nvPr/>
          </p:nvSpPr>
          <p:spPr bwMode="auto">
            <a:xfrm>
              <a:off x="4752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34" name="Oval 270"/>
            <p:cNvSpPr>
              <a:spLocks noChangeArrowheads="1"/>
            </p:cNvSpPr>
            <p:nvPr/>
          </p:nvSpPr>
          <p:spPr bwMode="auto">
            <a:xfrm>
              <a:off x="4752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35" name="Oval 271"/>
            <p:cNvSpPr>
              <a:spLocks noChangeArrowheads="1"/>
            </p:cNvSpPr>
            <p:nvPr/>
          </p:nvSpPr>
          <p:spPr bwMode="auto">
            <a:xfrm>
              <a:off x="4752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36" name="Oval 272"/>
            <p:cNvSpPr>
              <a:spLocks noChangeArrowheads="1"/>
            </p:cNvSpPr>
            <p:nvPr/>
          </p:nvSpPr>
          <p:spPr bwMode="auto">
            <a:xfrm>
              <a:off x="4848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37" name="Oval 273"/>
            <p:cNvSpPr>
              <a:spLocks noChangeArrowheads="1"/>
            </p:cNvSpPr>
            <p:nvPr/>
          </p:nvSpPr>
          <p:spPr bwMode="auto">
            <a:xfrm>
              <a:off x="4848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38" name="Oval 274"/>
            <p:cNvSpPr>
              <a:spLocks noChangeArrowheads="1"/>
            </p:cNvSpPr>
            <p:nvPr/>
          </p:nvSpPr>
          <p:spPr bwMode="auto">
            <a:xfrm>
              <a:off x="4848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39" name="Oval 275"/>
            <p:cNvSpPr>
              <a:spLocks noChangeArrowheads="1"/>
            </p:cNvSpPr>
            <p:nvPr/>
          </p:nvSpPr>
          <p:spPr bwMode="auto">
            <a:xfrm>
              <a:off x="4944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40" name="Oval 276"/>
            <p:cNvSpPr>
              <a:spLocks noChangeArrowheads="1"/>
            </p:cNvSpPr>
            <p:nvPr/>
          </p:nvSpPr>
          <p:spPr bwMode="auto">
            <a:xfrm>
              <a:off x="4944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41" name="Oval 277"/>
            <p:cNvSpPr>
              <a:spLocks noChangeArrowheads="1"/>
            </p:cNvSpPr>
            <p:nvPr/>
          </p:nvSpPr>
          <p:spPr bwMode="auto">
            <a:xfrm>
              <a:off x="4944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42" name="Oval 278"/>
            <p:cNvSpPr>
              <a:spLocks noChangeArrowheads="1"/>
            </p:cNvSpPr>
            <p:nvPr/>
          </p:nvSpPr>
          <p:spPr bwMode="auto">
            <a:xfrm>
              <a:off x="5040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43" name="Oval 279"/>
            <p:cNvSpPr>
              <a:spLocks noChangeArrowheads="1"/>
            </p:cNvSpPr>
            <p:nvPr/>
          </p:nvSpPr>
          <p:spPr bwMode="auto">
            <a:xfrm>
              <a:off x="5040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44" name="Oval 280"/>
            <p:cNvSpPr>
              <a:spLocks noChangeArrowheads="1"/>
            </p:cNvSpPr>
            <p:nvPr/>
          </p:nvSpPr>
          <p:spPr bwMode="auto">
            <a:xfrm>
              <a:off x="5040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45" name="Oval 281"/>
            <p:cNvSpPr>
              <a:spLocks noChangeArrowheads="1"/>
            </p:cNvSpPr>
            <p:nvPr/>
          </p:nvSpPr>
          <p:spPr bwMode="auto">
            <a:xfrm>
              <a:off x="5136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46" name="Oval 282"/>
            <p:cNvSpPr>
              <a:spLocks noChangeArrowheads="1"/>
            </p:cNvSpPr>
            <p:nvPr/>
          </p:nvSpPr>
          <p:spPr bwMode="auto">
            <a:xfrm>
              <a:off x="5136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47" name="Oval 283"/>
            <p:cNvSpPr>
              <a:spLocks noChangeArrowheads="1"/>
            </p:cNvSpPr>
            <p:nvPr/>
          </p:nvSpPr>
          <p:spPr bwMode="auto">
            <a:xfrm>
              <a:off x="5136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48" name="Oval 284"/>
            <p:cNvSpPr>
              <a:spLocks noChangeArrowheads="1"/>
            </p:cNvSpPr>
            <p:nvPr/>
          </p:nvSpPr>
          <p:spPr bwMode="auto">
            <a:xfrm>
              <a:off x="5232" y="187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49" name="Oval 285"/>
            <p:cNvSpPr>
              <a:spLocks noChangeArrowheads="1"/>
            </p:cNvSpPr>
            <p:nvPr/>
          </p:nvSpPr>
          <p:spPr bwMode="auto">
            <a:xfrm>
              <a:off x="3696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50" name="Oval 286"/>
            <p:cNvSpPr>
              <a:spLocks noChangeArrowheads="1"/>
            </p:cNvSpPr>
            <p:nvPr/>
          </p:nvSpPr>
          <p:spPr bwMode="auto">
            <a:xfrm>
              <a:off x="3792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52" name="Oval 288"/>
            <p:cNvSpPr>
              <a:spLocks noChangeArrowheads="1"/>
            </p:cNvSpPr>
            <p:nvPr/>
          </p:nvSpPr>
          <p:spPr bwMode="auto">
            <a:xfrm>
              <a:off x="3792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53" name="Oval 289"/>
            <p:cNvSpPr>
              <a:spLocks noChangeArrowheads="1"/>
            </p:cNvSpPr>
            <p:nvPr/>
          </p:nvSpPr>
          <p:spPr bwMode="auto">
            <a:xfrm>
              <a:off x="3888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54" name="Oval 290"/>
            <p:cNvSpPr>
              <a:spLocks noChangeArrowheads="1"/>
            </p:cNvSpPr>
            <p:nvPr/>
          </p:nvSpPr>
          <p:spPr bwMode="auto">
            <a:xfrm>
              <a:off x="3888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55" name="Oval 291"/>
            <p:cNvSpPr>
              <a:spLocks noChangeArrowheads="1"/>
            </p:cNvSpPr>
            <p:nvPr/>
          </p:nvSpPr>
          <p:spPr bwMode="auto">
            <a:xfrm>
              <a:off x="3888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56" name="Oval 292"/>
            <p:cNvSpPr>
              <a:spLocks noChangeArrowheads="1"/>
            </p:cNvSpPr>
            <p:nvPr/>
          </p:nvSpPr>
          <p:spPr bwMode="auto">
            <a:xfrm>
              <a:off x="3984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57" name="Oval 293"/>
            <p:cNvSpPr>
              <a:spLocks noChangeArrowheads="1"/>
            </p:cNvSpPr>
            <p:nvPr/>
          </p:nvSpPr>
          <p:spPr bwMode="auto">
            <a:xfrm>
              <a:off x="3984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58" name="Oval 294"/>
            <p:cNvSpPr>
              <a:spLocks noChangeArrowheads="1"/>
            </p:cNvSpPr>
            <p:nvPr/>
          </p:nvSpPr>
          <p:spPr bwMode="auto">
            <a:xfrm>
              <a:off x="3984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59" name="Oval 295"/>
            <p:cNvSpPr>
              <a:spLocks noChangeArrowheads="1"/>
            </p:cNvSpPr>
            <p:nvPr/>
          </p:nvSpPr>
          <p:spPr bwMode="auto">
            <a:xfrm>
              <a:off x="4080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60" name="Oval 296"/>
            <p:cNvSpPr>
              <a:spLocks noChangeArrowheads="1"/>
            </p:cNvSpPr>
            <p:nvPr/>
          </p:nvSpPr>
          <p:spPr bwMode="auto">
            <a:xfrm>
              <a:off x="4080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61" name="Oval 297"/>
            <p:cNvSpPr>
              <a:spLocks noChangeArrowheads="1"/>
            </p:cNvSpPr>
            <p:nvPr/>
          </p:nvSpPr>
          <p:spPr bwMode="auto">
            <a:xfrm>
              <a:off x="4080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62" name="Oval 298"/>
            <p:cNvSpPr>
              <a:spLocks noChangeArrowheads="1"/>
            </p:cNvSpPr>
            <p:nvPr/>
          </p:nvSpPr>
          <p:spPr bwMode="auto">
            <a:xfrm>
              <a:off x="4176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63" name="Oval 299"/>
            <p:cNvSpPr>
              <a:spLocks noChangeArrowheads="1"/>
            </p:cNvSpPr>
            <p:nvPr/>
          </p:nvSpPr>
          <p:spPr bwMode="auto">
            <a:xfrm>
              <a:off x="4176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64" name="Oval 300"/>
            <p:cNvSpPr>
              <a:spLocks noChangeArrowheads="1"/>
            </p:cNvSpPr>
            <p:nvPr/>
          </p:nvSpPr>
          <p:spPr bwMode="auto">
            <a:xfrm>
              <a:off x="4176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65" name="Oval 301"/>
            <p:cNvSpPr>
              <a:spLocks noChangeArrowheads="1"/>
            </p:cNvSpPr>
            <p:nvPr/>
          </p:nvSpPr>
          <p:spPr bwMode="auto">
            <a:xfrm>
              <a:off x="4272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66" name="Oval 302"/>
            <p:cNvSpPr>
              <a:spLocks noChangeArrowheads="1"/>
            </p:cNvSpPr>
            <p:nvPr/>
          </p:nvSpPr>
          <p:spPr bwMode="auto">
            <a:xfrm>
              <a:off x="4272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67" name="Oval 303"/>
            <p:cNvSpPr>
              <a:spLocks noChangeArrowheads="1"/>
            </p:cNvSpPr>
            <p:nvPr/>
          </p:nvSpPr>
          <p:spPr bwMode="auto">
            <a:xfrm>
              <a:off x="4272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68" name="Oval 304"/>
            <p:cNvSpPr>
              <a:spLocks noChangeArrowheads="1"/>
            </p:cNvSpPr>
            <p:nvPr/>
          </p:nvSpPr>
          <p:spPr bwMode="auto">
            <a:xfrm>
              <a:off x="4368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69" name="Oval 305"/>
            <p:cNvSpPr>
              <a:spLocks noChangeArrowheads="1"/>
            </p:cNvSpPr>
            <p:nvPr/>
          </p:nvSpPr>
          <p:spPr bwMode="auto">
            <a:xfrm>
              <a:off x="4368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70" name="Oval 306"/>
            <p:cNvSpPr>
              <a:spLocks noChangeArrowheads="1"/>
            </p:cNvSpPr>
            <p:nvPr/>
          </p:nvSpPr>
          <p:spPr bwMode="auto">
            <a:xfrm>
              <a:off x="4368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71" name="Oval 307"/>
            <p:cNvSpPr>
              <a:spLocks noChangeArrowheads="1"/>
            </p:cNvSpPr>
            <p:nvPr/>
          </p:nvSpPr>
          <p:spPr bwMode="auto">
            <a:xfrm>
              <a:off x="4464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72" name="Oval 308"/>
            <p:cNvSpPr>
              <a:spLocks noChangeArrowheads="1"/>
            </p:cNvSpPr>
            <p:nvPr/>
          </p:nvSpPr>
          <p:spPr bwMode="auto">
            <a:xfrm>
              <a:off x="4464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73" name="Oval 309"/>
            <p:cNvSpPr>
              <a:spLocks noChangeArrowheads="1"/>
            </p:cNvSpPr>
            <p:nvPr/>
          </p:nvSpPr>
          <p:spPr bwMode="auto">
            <a:xfrm>
              <a:off x="4464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74" name="Oval 310"/>
            <p:cNvSpPr>
              <a:spLocks noChangeArrowheads="1"/>
            </p:cNvSpPr>
            <p:nvPr/>
          </p:nvSpPr>
          <p:spPr bwMode="auto">
            <a:xfrm>
              <a:off x="4560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75" name="Oval 311"/>
            <p:cNvSpPr>
              <a:spLocks noChangeArrowheads="1"/>
            </p:cNvSpPr>
            <p:nvPr/>
          </p:nvSpPr>
          <p:spPr bwMode="auto">
            <a:xfrm>
              <a:off x="4560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76" name="Oval 312"/>
            <p:cNvSpPr>
              <a:spLocks noChangeArrowheads="1"/>
            </p:cNvSpPr>
            <p:nvPr/>
          </p:nvSpPr>
          <p:spPr bwMode="auto">
            <a:xfrm>
              <a:off x="4560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77" name="Oval 313"/>
            <p:cNvSpPr>
              <a:spLocks noChangeArrowheads="1"/>
            </p:cNvSpPr>
            <p:nvPr/>
          </p:nvSpPr>
          <p:spPr bwMode="auto">
            <a:xfrm>
              <a:off x="4656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78" name="Oval 314"/>
            <p:cNvSpPr>
              <a:spLocks noChangeArrowheads="1"/>
            </p:cNvSpPr>
            <p:nvPr/>
          </p:nvSpPr>
          <p:spPr bwMode="auto">
            <a:xfrm>
              <a:off x="4656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79" name="Oval 315"/>
            <p:cNvSpPr>
              <a:spLocks noChangeArrowheads="1"/>
            </p:cNvSpPr>
            <p:nvPr/>
          </p:nvSpPr>
          <p:spPr bwMode="auto">
            <a:xfrm>
              <a:off x="4656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80" name="Oval 316"/>
            <p:cNvSpPr>
              <a:spLocks noChangeArrowheads="1"/>
            </p:cNvSpPr>
            <p:nvPr/>
          </p:nvSpPr>
          <p:spPr bwMode="auto">
            <a:xfrm>
              <a:off x="4752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81" name="Oval 317"/>
            <p:cNvSpPr>
              <a:spLocks noChangeArrowheads="1"/>
            </p:cNvSpPr>
            <p:nvPr/>
          </p:nvSpPr>
          <p:spPr bwMode="auto">
            <a:xfrm>
              <a:off x="4752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82" name="Oval 318"/>
            <p:cNvSpPr>
              <a:spLocks noChangeArrowheads="1"/>
            </p:cNvSpPr>
            <p:nvPr/>
          </p:nvSpPr>
          <p:spPr bwMode="auto">
            <a:xfrm>
              <a:off x="4752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83" name="Oval 319"/>
            <p:cNvSpPr>
              <a:spLocks noChangeArrowheads="1"/>
            </p:cNvSpPr>
            <p:nvPr/>
          </p:nvSpPr>
          <p:spPr bwMode="auto">
            <a:xfrm>
              <a:off x="4848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84" name="Oval 320"/>
            <p:cNvSpPr>
              <a:spLocks noChangeArrowheads="1"/>
            </p:cNvSpPr>
            <p:nvPr/>
          </p:nvSpPr>
          <p:spPr bwMode="auto">
            <a:xfrm>
              <a:off x="4848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85" name="Oval 321"/>
            <p:cNvSpPr>
              <a:spLocks noChangeArrowheads="1"/>
            </p:cNvSpPr>
            <p:nvPr/>
          </p:nvSpPr>
          <p:spPr bwMode="auto">
            <a:xfrm>
              <a:off x="4848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86" name="Oval 322"/>
            <p:cNvSpPr>
              <a:spLocks noChangeArrowheads="1"/>
            </p:cNvSpPr>
            <p:nvPr/>
          </p:nvSpPr>
          <p:spPr bwMode="auto">
            <a:xfrm>
              <a:off x="4944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87" name="Oval 323"/>
            <p:cNvSpPr>
              <a:spLocks noChangeArrowheads="1"/>
            </p:cNvSpPr>
            <p:nvPr/>
          </p:nvSpPr>
          <p:spPr bwMode="auto">
            <a:xfrm>
              <a:off x="4944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88" name="Oval 324"/>
            <p:cNvSpPr>
              <a:spLocks noChangeArrowheads="1"/>
            </p:cNvSpPr>
            <p:nvPr/>
          </p:nvSpPr>
          <p:spPr bwMode="auto">
            <a:xfrm>
              <a:off x="4944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89" name="Oval 325"/>
            <p:cNvSpPr>
              <a:spLocks noChangeArrowheads="1"/>
            </p:cNvSpPr>
            <p:nvPr/>
          </p:nvSpPr>
          <p:spPr bwMode="auto">
            <a:xfrm>
              <a:off x="5040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90" name="Oval 326"/>
            <p:cNvSpPr>
              <a:spLocks noChangeArrowheads="1"/>
            </p:cNvSpPr>
            <p:nvPr/>
          </p:nvSpPr>
          <p:spPr bwMode="auto">
            <a:xfrm>
              <a:off x="5040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91" name="Oval 327"/>
            <p:cNvSpPr>
              <a:spLocks noChangeArrowheads="1"/>
            </p:cNvSpPr>
            <p:nvPr/>
          </p:nvSpPr>
          <p:spPr bwMode="auto">
            <a:xfrm>
              <a:off x="5040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92" name="Oval 328"/>
            <p:cNvSpPr>
              <a:spLocks noChangeArrowheads="1"/>
            </p:cNvSpPr>
            <p:nvPr/>
          </p:nvSpPr>
          <p:spPr bwMode="auto">
            <a:xfrm>
              <a:off x="5136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93" name="Oval 329"/>
            <p:cNvSpPr>
              <a:spLocks noChangeArrowheads="1"/>
            </p:cNvSpPr>
            <p:nvPr/>
          </p:nvSpPr>
          <p:spPr bwMode="auto">
            <a:xfrm>
              <a:off x="5136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94" name="Oval 330"/>
            <p:cNvSpPr>
              <a:spLocks noChangeArrowheads="1"/>
            </p:cNvSpPr>
            <p:nvPr/>
          </p:nvSpPr>
          <p:spPr bwMode="auto">
            <a:xfrm>
              <a:off x="5136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95" name="Oval 331"/>
            <p:cNvSpPr>
              <a:spLocks noChangeArrowheads="1"/>
            </p:cNvSpPr>
            <p:nvPr/>
          </p:nvSpPr>
          <p:spPr bwMode="auto">
            <a:xfrm>
              <a:off x="5232" y="19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96" name="Oval 332"/>
            <p:cNvSpPr>
              <a:spLocks noChangeArrowheads="1"/>
            </p:cNvSpPr>
            <p:nvPr/>
          </p:nvSpPr>
          <p:spPr bwMode="auto">
            <a:xfrm>
              <a:off x="3696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97" name="Oval 333"/>
            <p:cNvSpPr>
              <a:spLocks noChangeArrowheads="1"/>
            </p:cNvSpPr>
            <p:nvPr/>
          </p:nvSpPr>
          <p:spPr bwMode="auto">
            <a:xfrm>
              <a:off x="3792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99" name="Oval 335"/>
            <p:cNvSpPr>
              <a:spLocks noChangeArrowheads="1"/>
            </p:cNvSpPr>
            <p:nvPr/>
          </p:nvSpPr>
          <p:spPr bwMode="auto">
            <a:xfrm>
              <a:off x="3792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00" name="Oval 336"/>
            <p:cNvSpPr>
              <a:spLocks noChangeArrowheads="1"/>
            </p:cNvSpPr>
            <p:nvPr/>
          </p:nvSpPr>
          <p:spPr bwMode="auto">
            <a:xfrm>
              <a:off x="3888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01" name="Oval 337"/>
            <p:cNvSpPr>
              <a:spLocks noChangeArrowheads="1"/>
            </p:cNvSpPr>
            <p:nvPr/>
          </p:nvSpPr>
          <p:spPr bwMode="auto">
            <a:xfrm>
              <a:off x="3888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02" name="Oval 338"/>
            <p:cNvSpPr>
              <a:spLocks noChangeArrowheads="1"/>
            </p:cNvSpPr>
            <p:nvPr/>
          </p:nvSpPr>
          <p:spPr bwMode="auto">
            <a:xfrm>
              <a:off x="3888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03" name="Oval 339"/>
            <p:cNvSpPr>
              <a:spLocks noChangeArrowheads="1"/>
            </p:cNvSpPr>
            <p:nvPr/>
          </p:nvSpPr>
          <p:spPr bwMode="auto">
            <a:xfrm>
              <a:off x="3984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04" name="Oval 340"/>
            <p:cNvSpPr>
              <a:spLocks noChangeArrowheads="1"/>
            </p:cNvSpPr>
            <p:nvPr/>
          </p:nvSpPr>
          <p:spPr bwMode="auto">
            <a:xfrm>
              <a:off x="3984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05" name="Oval 341"/>
            <p:cNvSpPr>
              <a:spLocks noChangeArrowheads="1"/>
            </p:cNvSpPr>
            <p:nvPr/>
          </p:nvSpPr>
          <p:spPr bwMode="auto">
            <a:xfrm>
              <a:off x="3984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06" name="Oval 342"/>
            <p:cNvSpPr>
              <a:spLocks noChangeArrowheads="1"/>
            </p:cNvSpPr>
            <p:nvPr/>
          </p:nvSpPr>
          <p:spPr bwMode="auto">
            <a:xfrm>
              <a:off x="4080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07" name="Oval 343"/>
            <p:cNvSpPr>
              <a:spLocks noChangeArrowheads="1"/>
            </p:cNvSpPr>
            <p:nvPr/>
          </p:nvSpPr>
          <p:spPr bwMode="auto">
            <a:xfrm>
              <a:off x="4080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08" name="Oval 344"/>
            <p:cNvSpPr>
              <a:spLocks noChangeArrowheads="1"/>
            </p:cNvSpPr>
            <p:nvPr/>
          </p:nvSpPr>
          <p:spPr bwMode="auto">
            <a:xfrm>
              <a:off x="4080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09" name="Oval 345"/>
            <p:cNvSpPr>
              <a:spLocks noChangeArrowheads="1"/>
            </p:cNvSpPr>
            <p:nvPr/>
          </p:nvSpPr>
          <p:spPr bwMode="auto">
            <a:xfrm>
              <a:off x="4176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10" name="Oval 346"/>
            <p:cNvSpPr>
              <a:spLocks noChangeArrowheads="1"/>
            </p:cNvSpPr>
            <p:nvPr/>
          </p:nvSpPr>
          <p:spPr bwMode="auto">
            <a:xfrm>
              <a:off x="4176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11" name="Oval 347"/>
            <p:cNvSpPr>
              <a:spLocks noChangeArrowheads="1"/>
            </p:cNvSpPr>
            <p:nvPr/>
          </p:nvSpPr>
          <p:spPr bwMode="auto">
            <a:xfrm>
              <a:off x="4176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12" name="Oval 348"/>
            <p:cNvSpPr>
              <a:spLocks noChangeArrowheads="1"/>
            </p:cNvSpPr>
            <p:nvPr/>
          </p:nvSpPr>
          <p:spPr bwMode="auto">
            <a:xfrm>
              <a:off x="4272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13" name="Oval 349"/>
            <p:cNvSpPr>
              <a:spLocks noChangeArrowheads="1"/>
            </p:cNvSpPr>
            <p:nvPr/>
          </p:nvSpPr>
          <p:spPr bwMode="auto">
            <a:xfrm>
              <a:off x="4272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14" name="Oval 350"/>
            <p:cNvSpPr>
              <a:spLocks noChangeArrowheads="1"/>
            </p:cNvSpPr>
            <p:nvPr/>
          </p:nvSpPr>
          <p:spPr bwMode="auto">
            <a:xfrm>
              <a:off x="4272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15" name="Oval 351"/>
            <p:cNvSpPr>
              <a:spLocks noChangeArrowheads="1"/>
            </p:cNvSpPr>
            <p:nvPr/>
          </p:nvSpPr>
          <p:spPr bwMode="auto">
            <a:xfrm>
              <a:off x="4368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16" name="Oval 352"/>
            <p:cNvSpPr>
              <a:spLocks noChangeArrowheads="1"/>
            </p:cNvSpPr>
            <p:nvPr/>
          </p:nvSpPr>
          <p:spPr bwMode="auto">
            <a:xfrm>
              <a:off x="4368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17" name="Oval 353"/>
            <p:cNvSpPr>
              <a:spLocks noChangeArrowheads="1"/>
            </p:cNvSpPr>
            <p:nvPr/>
          </p:nvSpPr>
          <p:spPr bwMode="auto">
            <a:xfrm>
              <a:off x="4368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18" name="Oval 354"/>
            <p:cNvSpPr>
              <a:spLocks noChangeArrowheads="1"/>
            </p:cNvSpPr>
            <p:nvPr/>
          </p:nvSpPr>
          <p:spPr bwMode="auto">
            <a:xfrm>
              <a:off x="4464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19" name="Oval 355"/>
            <p:cNvSpPr>
              <a:spLocks noChangeArrowheads="1"/>
            </p:cNvSpPr>
            <p:nvPr/>
          </p:nvSpPr>
          <p:spPr bwMode="auto">
            <a:xfrm>
              <a:off x="4464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20" name="Oval 356"/>
            <p:cNvSpPr>
              <a:spLocks noChangeArrowheads="1"/>
            </p:cNvSpPr>
            <p:nvPr/>
          </p:nvSpPr>
          <p:spPr bwMode="auto">
            <a:xfrm>
              <a:off x="4464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21" name="Oval 357"/>
            <p:cNvSpPr>
              <a:spLocks noChangeArrowheads="1"/>
            </p:cNvSpPr>
            <p:nvPr/>
          </p:nvSpPr>
          <p:spPr bwMode="auto">
            <a:xfrm>
              <a:off x="4560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22" name="Oval 358"/>
            <p:cNvSpPr>
              <a:spLocks noChangeArrowheads="1"/>
            </p:cNvSpPr>
            <p:nvPr/>
          </p:nvSpPr>
          <p:spPr bwMode="auto">
            <a:xfrm>
              <a:off x="4560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23" name="Oval 359"/>
            <p:cNvSpPr>
              <a:spLocks noChangeArrowheads="1"/>
            </p:cNvSpPr>
            <p:nvPr/>
          </p:nvSpPr>
          <p:spPr bwMode="auto">
            <a:xfrm>
              <a:off x="4560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24" name="Oval 360"/>
            <p:cNvSpPr>
              <a:spLocks noChangeArrowheads="1"/>
            </p:cNvSpPr>
            <p:nvPr/>
          </p:nvSpPr>
          <p:spPr bwMode="auto">
            <a:xfrm>
              <a:off x="4656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25" name="Oval 361"/>
            <p:cNvSpPr>
              <a:spLocks noChangeArrowheads="1"/>
            </p:cNvSpPr>
            <p:nvPr/>
          </p:nvSpPr>
          <p:spPr bwMode="auto">
            <a:xfrm>
              <a:off x="4656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26" name="Oval 362"/>
            <p:cNvSpPr>
              <a:spLocks noChangeArrowheads="1"/>
            </p:cNvSpPr>
            <p:nvPr/>
          </p:nvSpPr>
          <p:spPr bwMode="auto">
            <a:xfrm>
              <a:off x="4656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27" name="Oval 363"/>
            <p:cNvSpPr>
              <a:spLocks noChangeArrowheads="1"/>
            </p:cNvSpPr>
            <p:nvPr/>
          </p:nvSpPr>
          <p:spPr bwMode="auto">
            <a:xfrm>
              <a:off x="4752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28" name="Oval 364"/>
            <p:cNvSpPr>
              <a:spLocks noChangeArrowheads="1"/>
            </p:cNvSpPr>
            <p:nvPr/>
          </p:nvSpPr>
          <p:spPr bwMode="auto">
            <a:xfrm>
              <a:off x="4752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29" name="Oval 365"/>
            <p:cNvSpPr>
              <a:spLocks noChangeArrowheads="1"/>
            </p:cNvSpPr>
            <p:nvPr/>
          </p:nvSpPr>
          <p:spPr bwMode="auto">
            <a:xfrm>
              <a:off x="4752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30" name="Oval 366"/>
            <p:cNvSpPr>
              <a:spLocks noChangeArrowheads="1"/>
            </p:cNvSpPr>
            <p:nvPr/>
          </p:nvSpPr>
          <p:spPr bwMode="auto">
            <a:xfrm>
              <a:off x="4848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31" name="Oval 367"/>
            <p:cNvSpPr>
              <a:spLocks noChangeArrowheads="1"/>
            </p:cNvSpPr>
            <p:nvPr/>
          </p:nvSpPr>
          <p:spPr bwMode="auto">
            <a:xfrm>
              <a:off x="4848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32" name="Oval 368"/>
            <p:cNvSpPr>
              <a:spLocks noChangeArrowheads="1"/>
            </p:cNvSpPr>
            <p:nvPr/>
          </p:nvSpPr>
          <p:spPr bwMode="auto">
            <a:xfrm>
              <a:off x="4848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33" name="Oval 369"/>
            <p:cNvSpPr>
              <a:spLocks noChangeArrowheads="1"/>
            </p:cNvSpPr>
            <p:nvPr/>
          </p:nvSpPr>
          <p:spPr bwMode="auto">
            <a:xfrm>
              <a:off x="4944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34" name="Oval 370"/>
            <p:cNvSpPr>
              <a:spLocks noChangeArrowheads="1"/>
            </p:cNvSpPr>
            <p:nvPr/>
          </p:nvSpPr>
          <p:spPr bwMode="auto">
            <a:xfrm>
              <a:off x="4944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35" name="Oval 371"/>
            <p:cNvSpPr>
              <a:spLocks noChangeArrowheads="1"/>
            </p:cNvSpPr>
            <p:nvPr/>
          </p:nvSpPr>
          <p:spPr bwMode="auto">
            <a:xfrm>
              <a:off x="4944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36" name="Oval 372"/>
            <p:cNvSpPr>
              <a:spLocks noChangeArrowheads="1"/>
            </p:cNvSpPr>
            <p:nvPr/>
          </p:nvSpPr>
          <p:spPr bwMode="auto">
            <a:xfrm>
              <a:off x="5040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37" name="Oval 373"/>
            <p:cNvSpPr>
              <a:spLocks noChangeArrowheads="1"/>
            </p:cNvSpPr>
            <p:nvPr/>
          </p:nvSpPr>
          <p:spPr bwMode="auto">
            <a:xfrm>
              <a:off x="5040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38" name="Oval 374"/>
            <p:cNvSpPr>
              <a:spLocks noChangeArrowheads="1"/>
            </p:cNvSpPr>
            <p:nvPr/>
          </p:nvSpPr>
          <p:spPr bwMode="auto">
            <a:xfrm>
              <a:off x="5040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39" name="Oval 375"/>
            <p:cNvSpPr>
              <a:spLocks noChangeArrowheads="1"/>
            </p:cNvSpPr>
            <p:nvPr/>
          </p:nvSpPr>
          <p:spPr bwMode="auto">
            <a:xfrm>
              <a:off x="5136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40" name="Oval 376"/>
            <p:cNvSpPr>
              <a:spLocks noChangeArrowheads="1"/>
            </p:cNvSpPr>
            <p:nvPr/>
          </p:nvSpPr>
          <p:spPr bwMode="auto">
            <a:xfrm>
              <a:off x="5136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41" name="Oval 377"/>
            <p:cNvSpPr>
              <a:spLocks noChangeArrowheads="1"/>
            </p:cNvSpPr>
            <p:nvPr/>
          </p:nvSpPr>
          <p:spPr bwMode="auto">
            <a:xfrm>
              <a:off x="5136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42" name="Oval 378"/>
            <p:cNvSpPr>
              <a:spLocks noChangeArrowheads="1"/>
            </p:cNvSpPr>
            <p:nvPr/>
          </p:nvSpPr>
          <p:spPr bwMode="auto">
            <a:xfrm>
              <a:off x="5232" y="20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43" name="Oval 379"/>
            <p:cNvSpPr>
              <a:spLocks noChangeArrowheads="1"/>
            </p:cNvSpPr>
            <p:nvPr/>
          </p:nvSpPr>
          <p:spPr bwMode="auto">
            <a:xfrm>
              <a:off x="3696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44" name="Oval 380"/>
            <p:cNvSpPr>
              <a:spLocks noChangeArrowheads="1"/>
            </p:cNvSpPr>
            <p:nvPr/>
          </p:nvSpPr>
          <p:spPr bwMode="auto">
            <a:xfrm>
              <a:off x="3792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46" name="Oval 382"/>
            <p:cNvSpPr>
              <a:spLocks noChangeArrowheads="1"/>
            </p:cNvSpPr>
            <p:nvPr/>
          </p:nvSpPr>
          <p:spPr bwMode="auto">
            <a:xfrm>
              <a:off x="3792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47" name="Oval 383"/>
            <p:cNvSpPr>
              <a:spLocks noChangeArrowheads="1"/>
            </p:cNvSpPr>
            <p:nvPr/>
          </p:nvSpPr>
          <p:spPr bwMode="auto">
            <a:xfrm>
              <a:off x="3888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48" name="Oval 384"/>
            <p:cNvSpPr>
              <a:spLocks noChangeArrowheads="1"/>
            </p:cNvSpPr>
            <p:nvPr/>
          </p:nvSpPr>
          <p:spPr bwMode="auto">
            <a:xfrm>
              <a:off x="3888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49" name="Oval 385"/>
            <p:cNvSpPr>
              <a:spLocks noChangeArrowheads="1"/>
            </p:cNvSpPr>
            <p:nvPr/>
          </p:nvSpPr>
          <p:spPr bwMode="auto">
            <a:xfrm>
              <a:off x="3888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50" name="Oval 386"/>
            <p:cNvSpPr>
              <a:spLocks noChangeArrowheads="1"/>
            </p:cNvSpPr>
            <p:nvPr/>
          </p:nvSpPr>
          <p:spPr bwMode="auto">
            <a:xfrm>
              <a:off x="3984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51" name="Oval 387"/>
            <p:cNvSpPr>
              <a:spLocks noChangeArrowheads="1"/>
            </p:cNvSpPr>
            <p:nvPr/>
          </p:nvSpPr>
          <p:spPr bwMode="auto">
            <a:xfrm>
              <a:off x="3984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52" name="Oval 388"/>
            <p:cNvSpPr>
              <a:spLocks noChangeArrowheads="1"/>
            </p:cNvSpPr>
            <p:nvPr/>
          </p:nvSpPr>
          <p:spPr bwMode="auto">
            <a:xfrm>
              <a:off x="3984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53" name="Oval 389"/>
            <p:cNvSpPr>
              <a:spLocks noChangeArrowheads="1"/>
            </p:cNvSpPr>
            <p:nvPr/>
          </p:nvSpPr>
          <p:spPr bwMode="auto">
            <a:xfrm>
              <a:off x="4080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54" name="Oval 390"/>
            <p:cNvSpPr>
              <a:spLocks noChangeArrowheads="1"/>
            </p:cNvSpPr>
            <p:nvPr/>
          </p:nvSpPr>
          <p:spPr bwMode="auto">
            <a:xfrm>
              <a:off x="4080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55" name="Oval 391"/>
            <p:cNvSpPr>
              <a:spLocks noChangeArrowheads="1"/>
            </p:cNvSpPr>
            <p:nvPr/>
          </p:nvSpPr>
          <p:spPr bwMode="auto">
            <a:xfrm>
              <a:off x="4080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56" name="Oval 392"/>
            <p:cNvSpPr>
              <a:spLocks noChangeArrowheads="1"/>
            </p:cNvSpPr>
            <p:nvPr/>
          </p:nvSpPr>
          <p:spPr bwMode="auto">
            <a:xfrm>
              <a:off x="4176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57" name="Oval 393"/>
            <p:cNvSpPr>
              <a:spLocks noChangeArrowheads="1"/>
            </p:cNvSpPr>
            <p:nvPr/>
          </p:nvSpPr>
          <p:spPr bwMode="auto">
            <a:xfrm>
              <a:off x="4176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58" name="Oval 394"/>
            <p:cNvSpPr>
              <a:spLocks noChangeArrowheads="1"/>
            </p:cNvSpPr>
            <p:nvPr/>
          </p:nvSpPr>
          <p:spPr bwMode="auto">
            <a:xfrm>
              <a:off x="4176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59" name="Oval 395"/>
            <p:cNvSpPr>
              <a:spLocks noChangeArrowheads="1"/>
            </p:cNvSpPr>
            <p:nvPr/>
          </p:nvSpPr>
          <p:spPr bwMode="auto">
            <a:xfrm>
              <a:off x="4272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60" name="Oval 396"/>
            <p:cNvSpPr>
              <a:spLocks noChangeArrowheads="1"/>
            </p:cNvSpPr>
            <p:nvPr/>
          </p:nvSpPr>
          <p:spPr bwMode="auto">
            <a:xfrm>
              <a:off x="4272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61" name="Oval 397"/>
            <p:cNvSpPr>
              <a:spLocks noChangeArrowheads="1"/>
            </p:cNvSpPr>
            <p:nvPr/>
          </p:nvSpPr>
          <p:spPr bwMode="auto">
            <a:xfrm>
              <a:off x="4272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62" name="Oval 398"/>
            <p:cNvSpPr>
              <a:spLocks noChangeArrowheads="1"/>
            </p:cNvSpPr>
            <p:nvPr/>
          </p:nvSpPr>
          <p:spPr bwMode="auto">
            <a:xfrm>
              <a:off x="4368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63" name="Oval 399"/>
            <p:cNvSpPr>
              <a:spLocks noChangeArrowheads="1"/>
            </p:cNvSpPr>
            <p:nvPr/>
          </p:nvSpPr>
          <p:spPr bwMode="auto">
            <a:xfrm>
              <a:off x="4368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64" name="Oval 400"/>
            <p:cNvSpPr>
              <a:spLocks noChangeArrowheads="1"/>
            </p:cNvSpPr>
            <p:nvPr/>
          </p:nvSpPr>
          <p:spPr bwMode="auto">
            <a:xfrm>
              <a:off x="4368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65" name="Oval 401"/>
            <p:cNvSpPr>
              <a:spLocks noChangeArrowheads="1"/>
            </p:cNvSpPr>
            <p:nvPr/>
          </p:nvSpPr>
          <p:spPr bwMode="auto">
            <a:xfrm>
              <a:off x="4464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66" name="Oval 402"/>
            <p:cNvSpPr>
              <a:spLocks noChangeArrowheads="1"/>
            </p:cNvSpPr>
            <p:nvPr/>
          </p:nvSpPr>
          <p:spPr bwMode="auto">
            <a:xfrm>
              <a:off x="4464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67" name="Oval 403"/>
            <p:cNvSpPr>
              <a:spLocks noChangeArrowheads="1"/>
            </p:cNvSpPr>
            <p:nvPr/>
          </p:nvSpPr>
          <p:spPr bwMode="auto">
            <a:xfrm>
              <a:off x="4464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68" name="Oval 404"/>
            <p:cNvSpPr>
              <a:spLocks noChangeArrowheads="1"/>
            </p:cNvSpPr>
            <p:nvPr/>
          </p:nvSpPr>
          <p:spPr bwMode="auto">
            <a:xfrm>
              <a:off x="4560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69" name="Oval 405"/>
            <p:cNvSpPr>
              <a:spLocks noChangeArrowheads="1"/>
            </p:cNvSpPr>
            <p:nvPr/>
          </p:nvSpPr>
          <p:spPr bwMode="auto">
            <a:xfrm>
              <a:off x="4560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70" name="Oval 406"/>
            <p:cNvSpPr>
              <a:spLocks noChangeArrowheads="1"/>
            </p:cNvSpPr>
            <p:nvPr/>
          </p:nvSpPr>
          <p:spPr bwMode="auto">
            <a:xfrm>
              <a:off x="4560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71" name="Oval 407"/>
            <p:cNvSpPr>
              <a:spLocks noChangeArrowheads="1"/>
            </p:cNvSpPr>
            <p:nvPr/>
          </p:nvSpPr>
          <p:spPr bwMode="auto">
            <a:xfrm>
              <a:off x="4656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72" name="Oval 408"/>
            <p:cNvSpPr>
              <a:spLocks noChangeArrowheads="1"/>
            </p:cNvSpPr>
            <p:nvPr/>
          </p:nvSpPr>
          <p:spPr bwMode="auto">
            <a:xfrm>
              <a:off x="4656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73" name="Oval 409"/>
            <p:cNvSpPr>
              <a:spLocks noChangeArrowheads="1"/>
            </p:cNvSpPr>
            <p:nvPr/>
          </p:nvSpPr>
          <p:spPr bwMode="auto">
            <a:xfrm>
              <a:off x="4656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74" name="Oval 410"/>
            <p:cNvSpPr>
              <a:spLocks noChangeArrowheads="1"/>
            </p:cNvSpPr>
            <p:nvPr/>
          </p:nvSpPr>
          <p:spPr bwMode="auto">
            <a:xfrm>
              <a:off x="4752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75" name="Oval 411"/>
            <p:cNvSpPr>
              <a:spLocks noChangeArrowheads="1"/>
            </p:cNvSpPr>
            <p:nvPr/>
          </p:nvSpPr>
          <p:spPr bwMode="auto">
            <a:xfrm>
              <a:off x="4752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76" name="Oval 412"/>
            <p:cNvSpPr>
              <a:spLocks noChangeArrowheads="1"/>
            </p:cNvSpPr>
            <p:nvPr/>
          </p:nvSpPr>
          <p:spPr bwMode="auto">
            <a:xfrm>
              <a:off x="4752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77" name="Oval 413"/>
            <p:cNvSpPr>
              <a:spLocks noChangeArrowheads="1"/>
            </p:cNvSpPr>
            <p:nvPr/>
          </p:nvSpPr>
          <p:spPr bwMode="auto">
            <a:xfrm>
              <a:off x="4848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78" name="Oval 414"/>
            <p:cNvSpPr>
              <a:spLocks noChangeArrowheads="1"/>
            </p:cNvSpPr>
            <p:nvPr/>
          </p:nvSpPr>
          <p:spPr bwMode="auto">
            <a:xfrm>
              <a:off x="4848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79" name="Oval 415"/>
            <p:cNvSpPr>
              <a:spLocks noChangeArrowheads="1"/>
            </p:cNvSpPr>
            <p:nvPr/>
          </p:nvSpPr>
          <p:spPr bwMode="auto">
            <a:xfrm>
              <a:off x="4848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80" name="Oval 416"/>
            <p:cNvSpPr>
              <a:spLocks noChangeArrowheads="1"/>
            </p:cNvSpPr>
            <p:nvPr/>
          </p:nvSpPr>
          <p:spPr bwMode="auto">
            <a:xfrm>
              <a:off x="4944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81" name="Oval 417"/>
            <p:cNvSpPr>
              <a:spLocks noChangeArrowheads="1"/>
            </p:cNvSpPr>
            <p:nvPr/>
          </p:nvSpPr>
          <p:spPr bwMode="auto">
            <a:xfrm>
              <a:off x="4944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82" name="Oval 418"/>
            <p:cNvSpPr>
              <a:spLocks noChangeArrowheads="1"/>
            </p:cNvSpPr>
            <p:nvPr/>
          </p:nvSpPr>
          <p:spPr bwMode="auto">
            <a:xfrm>
              <a:off x="4944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83" name="Oval 419"/>
            <p:cNvSpPr>
              <a:spLocks noChangeArrowheads="1"/>
            </p:cNvSpPr>
            <p:nvPr/>
          </p:nvSpPr>
          <p:spPr bwMode="auto">
            <a:xfrm>
              <a:off x="5040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84" name="Oval 420"/>
            <p:cNvSpPr>
              <a:spLocks noChangeArrowheads="1"/>
            </p:cNvSpPr>
            <p:nvPr/>
          </p:nvSpPr>
          <p:spPr bwMode="auto">
            <a:xfrm>
              <a:off x="5040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85" name="Oval 421"/>
            <p:cNvSpPr>
              <a:spLocks noChangeArrowheads="1"/>
            </p:cNvSpPr>
            <p:nvPr/>
          </p:nvSpPr>
          <p:spPr bwMode="auto">
            <a:xfrm>
              <a:off x="5040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86" name="Oval 422"/>
            <p:cNvSpPr>
              <a:spLocks noChangeArrowheads="1"/>
            </p:cNvSpPr>
            <p:nvPr/>
          </p:nvSpPr>
          <p:spPr bwMode="auto">
            <a:xfrm>
              <a:off x="5136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87" name="Oval 423"/>
            <p:cNvSpPr>
              <a:spLocks noChangeArrowheads="1"/>
            </p:cNvSpPr>
            <p:nvPr/>
          </p:nvSpPr>
          <p:spPr bwMode="auto">
            <a:xfrm>
              <a:off x="5136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88" name="Oval 424"/>
            <p:cNvSpPr>
              <a:spLocks noChangeArrowheads="1"/>
            </p:cNvSpPr>
            <p:nvPr/>
          </p:nvSpPr>
          <p:spPr bwMode="auto">
            <a:xfrm>
              <a:off x="5136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89" name="Oval 425"/>
            <p:cNvSpPr>
              <a:spLocks noChangeArrowheads="1"/>
            </p:cNvSpPr>
            <p:nvPr/>
          </p:nvSpPr>
          <p:spPr bwMode="auto">
            <a:xfrm>
              <a:off x="5232" y="21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90" name="Oval 426"/>
            <p:cNvSpPr>
              <a:spLocks noChangeArrowheads="1"/>
            </p:cNvSpPr>
            <p:nvPr/>
          </p:nvSpPr>
          <p:spPr bwMode="auto">
            <a:xfrm>
              <a:off x="3696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91" name="Oval 427"/>
            <p:cNvSpPr>
              <a:spLocks noChangeArrowheads="1"/>
            </p:cNvSpPr>
            <p:nvPr/>
          </p:nvSpPr>
          <p:spPr bwMode="auto">
            <a:xfrm>
              <a:off x="3792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93" name="Oval 429"/>
            <p:cNvSpPr>
              <a:spLocks noChangeArrowheads="1"/>
            </p:cNvSpPr>
            <p:nvPr/>
          </p:nvSpPr>
          <p:spPr bwMode="auto">
            <a:xfrm>
              <a:off x="3792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94" name="Oval 430"/>
            <p:cNvSpPr>
              <a:spLocks noChangeArrowheads="1"/>
            </p:cNvSpPr>
            <p:nvPr/>
          </p:nvSpPr>
          <p:spPr bwMode="auto">
            <a:xfrm>
              <a:off x="3888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95" name="Oval 431"/>
            <p:cNvSpPr>
              <a:spLocks noChangeArrowheads="1"/>
            </p:cNvSpPr>
            <p:nvPr/>
          </p:nvSpPr>
          <p:spPr bwMode="auto">
            <a:xfrm>
              <a:off x="3888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96" name="Oval 432"/>
            <p:cNvSpPr>
              <a:spLocks noChangeArrowheads="1"/>
            </p:cNvSpPr>
            <p:nvPr/>
          </p:nvSpPr>
          <p:spPr bwMode="auto">
            <a:xfrm>
              <a:off x="3888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97" name="Oval 433"/>
            <p:cNvSpPr>
              <a:spLocks noChangeArrowheads="1"/>
            </p:cNvSpPr>
            <p:nvPr/>
          </p:nvSpPr>
          <p:spPr bwMode="auto">
            <a:xfrm>
              <a:off x="3984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98" name="Oval 434"/>
            <p:cNvSpPr>
              <a:spLocks noChangeArrowheads="1"/>
            </p:cNvSpPr>
            <p:nvPr/>
          </p:nvSpPr>
          <p:spPr bwMode="auto">
            <a:xfrm>
              <a:off x="3984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99" name="Oval 435"/>
            <p:cNvSpPr>
              <a:spLocks noChangeArrowheads="1"/>
            </p:cNvSpPr>
            <p:nvPr/>
          </p:nvSpPr>
          <p:spPr bwMode="auto">
            <a:xfrm>
              <a:off x="3984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00" name="Oval 436"/>
            <p:cNvSpPr>
              <a:spLocks noChangeArrowheads="1"/>
            </p:cNvSpPr>
            <p:nvPr/>
          </p:nvSpPr>
          <p:spPr bwMode="auto">
            <a:xfrm>
              <a:off x="4080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01" name="Oval 437"/>
            <p:cNvSpPr>
              <a:spLocks noChangeArrowheads="1"/>
            </p:cNvSpPr>
            <p:nvPr/>
          </p:nvSpPr>
          <p:spPr bwMode="auto">
            <a:xfrm>
              <a:off x="4080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02" name="Oval 438"/>
            <p:cNvSpPr>
              <a:spLocks noChangeArrowheads="1"/>
            </p:cNvSpPr>
            <p:nvPr/>
          </p:nvSpPr>
          <p:spPr bwMode="auto">
            <a:xfrm>
              <a:off x="4080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03" name="Oval 439"/>
            <p:cNvSpPr>
              <a:spLocks noChangeArrowheads="1"/>
            </p:cNvSpPr>
            <p:nvPr/>
          </p:nvSpPr>
          <p:spPr bwMode="auto">
            <a:xfrm>
              <a:off x="4176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04" name="Oval 440"/>
            <p:cNvSpPr>
              <a:spLocks noChangeArrowheads="1"/>
            </p:cNvSpPr>
            <p:nvPr/>
          </p:nvSpPr>
          <p:spPr bwMode="auto">
            <a:xfrm>
              <a:off x="4176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05" name="Oval 441"/>
            <p:cNvSpPr>
              <a:spLocks noChangeArrowheads="1"/>
            </p:cNvSpPr>
            <p:nvPr/>
          </p:nvSpPr>
          <p:spPr bwMode="auto">
            <a:xfrm>
              <a:off x="4176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06" name="Oval 442"/>
            <p:cNvSpPr>
              <a:spLocks noChangeArrowheads="1"/>
            </p:cNvSpPr>
            <p:nvPr/>
          </p:nvSpPr>
          <p:spPr bwMode="auto">
            <a:xfrm>
              <a:off x="4272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07" name="Oval 443"/>
            <p:cNvSpPr>
              <a:spLocks noChangeArrowheads="1"/>
            </p:cNvSpPr>
            <p:nvPr/>
          </p:nvSpPr>
          <p:spPr bwMode="auto">
            <a:xfrm>
              <a:off x="4272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08" name="Oval 444"/>
            <p:cNvSpPr>
              <a:spLocks noChangeArrowheads="1"/>
            </p:cNvSpPr>
            <p:nvPr/>
          </p:nvSpPr>
          <p:spPr bwMode="auto">
            <a:xfrm>
              <a:off x="4272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09" name="Oval 445"/>
            <p:cNvSpPr>
              <a:spLocks noChangeArrowheads="1"/>
            </p:cNvSpPr>
            <p:nvPr/>
          </p:nvSpPr>
          <p:spPr bwMode="auto">
            <a:xfrm>
              <a:off x="4368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10" name="Oval 446"/>
            <p:cNvSpPr>
              <a:spLocks noChangeArrowheads="1"/>
            </p:cNvSpPr>
            <p:nvPr/>
          </p:nvSpPr>
          <p:spPr bwMode="auto">
            <a:xfrm>
              <a:off x="4368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11" name="Oval 447"/>
            <p:cNvSpPr>
              <a:spLocks noChangeArrowheads="1"/>
            </p:cNvSpPr>
            <p:nvPr/>
          </p:nvSpPr>
          <p:spPr bwMode="auto">
            <a:xfrm>
              <a:off x="4368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12" name="Oval 448"/>
            <p:cNvSpPr>
              <a:spLocks noChangeArrowheads="1"/>
            </p:cNvSpPr>
            <p:nvPr/>
          </p:nvSpPr>
          <p:spPr bwMode="auto">
            <a:xfrm>
              <a:off x="4464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13" name="Oval 449"/>
            <p:cNvSpPr>
              <a:spLocks noChangeArrowheads="1"/>
            </p:cNvSpPr>
            <p:nvPr/>
          </p:nvSpPr>
          <p:spPr bwMode="auto">
            <a:xfrm>
              <a:off x="4464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14" name="Oval 450"/>
            <p:cNvSpPr>
              <a:spLocks noChangeArrowheads="1"/>
            </p:cNvSpPr>
            <p:nvPr/>
          </p:nvSpPr>
          <p:spPr bwMode="auto">
            <a:xfrm>
              <a:off x="4464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15" name="Oval 451"/>
            <p:cNvSpPr>
              <a:spLocks noChangeArrowheads="1"/>
            </p:cNvSpPr>
            <p:nvPr/>
          </p:nvSpPr>
          <p:spPr bwMode="auto">
            <a:xfrm>
              <a:off x="4560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16" name="Oval 452"/>
            <p:cNvSpPr>
              <a:spLocks noChangeArrowheads="1"/>
            </p:cNvSpPr>
            <p:nvPr/>
          </p:nvSpPr>
          <p:spPr bwMode="auto">
            <a:xfrm>
              <a:off x="4560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17" name="Oval 453"/>
            <p:cNvSpPr>
              <a:spLocks noChangeArrowheads="1"/>
            </p:cNvSpPr>
            <p:nvPr/>
          </p:nvSpPr>
          <p:spPr bwMode="auto">
            <a:xfrm>
              <a:off x="4560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18" name="Oval 454"/>
            <p:cNvSpPr>
              <a:spLocks noChangeArrowheads="1"/>
            </p:cNvSpPr>
            <p:nvPr/>
          </p:nvSpPr>
          <p:spPr bwMode="auto">
            <a:xfrm>
              <a:off x="4656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19" name="Oval 455"/>
            <p:cNvSpPr>
              <a:spLocks noChangeArrowheads="1"/>
            </p:cNvSpPr>
            <p:nvPr/>
          </p:nvSpPr>
          <p:spPr bwMode="auto">
            <a:xfrm>
              <a:off x="4656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20" name="Oval 456"/>
            <p:cNvSpPr>
              <a:spLocks noChangeArrowheads="1"/>
            </p:cNvSpPr>
            <p:nvPr/>
          </p:nvSpPr>
          <p:spPr bwMode="auto">
            <a:xfrm>
              <a:off x="4656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21" name="Oval 457"/>
            <p:cNvSpPr>
              <a:spLocks noChangeArrowheads="1"/>
            </p:cNvSpPr>
            <p:nvPr/>
          </p:nvSpPr>
          <p:spPr bwMode="auto">
            <a:xfrm>
              <a:off x="4752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22" name="Oval 458"/>
            <p:cNvSpPr>
              <a:spLocks noChangeArrowheads="1"/>
            </p:cNvSpPr>
            <p:nvPr/>
          </p:nvSpPr>
          <p:spPr bwMode="auto">
            <a:xfrm>
              <a:off x="4752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23" name="Oval 459"/>
            <p:cNvSpPr>
              <a:spLocks noChangeArrowheads="1"/>
            </p:cNvSpPr>
            <p:nvPr/>
          </p:nvSpPr>
          <p:spPr bwMode="auto">
            <a:xfrm>
              <a:off x="4752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24" name="Oval 460"/>
            <p:cNvSpPr>
              <a:spLocks noChangeArrowheads="1"/>
            </p:cNvSpPr>
            <p:nvPr/>
          </p:nvSpPr>
          <p:spPr bwMode="auto">
            <a:xfrm>
              <a:off x="4848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25" name="Oval 461"/>
            <p:cNvSpPr>
              <a:spLocks noChangeArrowheads="1"/>
            </p:cNvSpPr>
            <p:nvPr/>
          </p:nvSpPr>
          <p:spPr bwMode="auto">
            <a:xfrm>
              <a:off x="4848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26" name="Oval 462"/>
            <p:cNvSpPr>
              <a:spLocks noChangeArrowheads="1"/>
            </p:cNvSpPr>
            <p:nvPr/>
          </p:nvSpPr>
          <p:spPr bwMode="auto">
            <a:xfrm>
              <a:off x="4848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27" name="Oval 463"/>
            <p:cNvSpPr>
              <a:spLocks noChangeArrowheads="1"/>
            </p:cNvSpPr>
            <p:nvPr/>
          </p:nvSpPr>
          <p:spPr bwMode="auto">
            <a:xfrm>
              <a:off x="4944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28" name="Oval 464"/>
            <p:cNvSpPr>
              <a:spLocks noChangeArrowheads="1"/>
            </p:cNvSpPr>
            <p:nvPr/>
          </p:nvSpPr>
          <p:spPr bwMode="auto">
            <a:xfrm>
              <a:off x="4944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29" name="Oval 465"/>
            <p:cNvSpPr>
              <a:spLocks noChangeArrowheads="1"/>
            </p:cNvSpPr>
            <p:nvPr/>
          </p:nvSpPr>
          <p:spPr bwMode="auto">
            <a:xfrm>
              <a:off x="4944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30" name="Oval 466"/>
            <p:cNvSpPr>
              <a:spLocks noChangeArrowheads="1"/>
            </p:cNvSpPr>
            <p:nvPr/>
          </p:nvSpPr>
          <p:spPr bwMode="auto">
            <a:xfrm>
              <a:off x="5040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31" name="Oval 467"/>
            <p:cNvSpPr>
              <a:spLocks noChangeArrowheads="1"/>
            </p:cNvSpPr>
            <p:nvPr/>
          </p:nvSpPr>
          <p:spPr bwMode="auto">
            <a:xfrm>
              <a:off x="5040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32" name="Oval 468"/>
            <p:cNvSpPr>
              <a:spLocks noChangeArrowheads="1"/>
            </p:cNvSpPr>
            <p:nvPr/>
          </p:nvSpPr>
          <p:spPr bwMode="auto">
            <a:xfrm>
              <a:off x="5040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33" name="Oval 469"/>
            <p:cNvSpPr>
              <a:spLocks noChangeArrowheads="1"/>
            </p:cNvSpPr>
            <p:nvPr/>
          </p:nvSpPr>
          <p:spPr bwMode="auto">
            <a:xfrm>
              <a:off x="5136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34" name="Oval 470"/>
            <p:cNvSpPr>
              <a:spLocks noChangeArrowheads="1"/>
            </p:cNvSpPr>
            <p:nvPr/>
          </p:nvSpPr>
          <p:spPr bwMode="auto">
            <a:xfrm>
              <a:off x="5136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35" name="Oval 471"/>
            <p:cNvSpPr>
              <a:spLocks noChangeArrowheads="1"/>
            </p:cNvSpPr>
            <p:nvPr/>
          </p:nvSpPr>
          <p:spPr bwMode="auto">
            <a:xfrm>
              <a:off x="5136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36" name="Oval 472"/>
            <p:cNvSpPr>
              <a:spLocks noChangeArrowheads="1"/>
            </p:cNvSpPr>
            <p:nvPr/>
          </p:nvSpPr>
          <p:spPr bwMode="auto">
            <a:xfrm>
              <a:off x="5232" y="22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37" name="Oval 473"/>
            <p:cNvSpPr>
              <a:spLocks noChangeArrowheads="1"/>
            </p:cNvSpPr>
            <p:nvPr/>
          </p:nvSpPr>
          <p:spPr bwMode="auto">
            <a:xfrm>
              <a:off x="3696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38" name="Oval 474"/>
            <p:cNvSpPr>
              <a:spLocks noChangeArrowheads="1"/>
            </p:cNvSpPr>
            <p:nvPr/>
          </p:nvSpPr>
          <p:spPr bwMode="auto">
            <a:xfrm>
              <a:off x="3792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40" name="Oval 476"/>
            <p:cNvSpPr>
              <a:spLocks noChangeArrowheads="1"/>
            </p:cNvSpPr>
            <p:nvPr/>
          </p:nvSpPr>
          <p:spPr bwMode="auto">
            <a:xfrm>
              <a:off x="3792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41" name="Oval 477"/>
            <p:cNvSpPr>
              <a:spLocks noChangeArrowheads="1"/>
            </p:cNvSpPr>
            <p:nvPr/>
          </p:nvSpPr>
          <p:spPr bwMode="auto">
            <a:xfrm>
              <a:off x="3888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42" name="Oval 478"/>
            <p:cNvSpPr>
              <a:spLocks noChangeArrowheads="1"/>
            </p:cNvSpPr>
            <p:nvPr/>
          </p:nvSpPr>
          <p:spPr bwMode="auto">
            <a:xfrm>
              <a:off x="3888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43" name="Oval 479"/>
            <p:cNvSpPr>
              <a:spLocks noChangeArrowheads="1"/>
            </p:cNvSpPr>
            <p:nvPr/>
          </p:nvSpPr>
          <p:spPr bwMode="auto">
            <a:xfrm>
              <a:off x="3888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44" name="Oval 480"/>
            <p:cNvSpPr>
              <a:spLocks noChangeArrowheads="1"/>
            </p:cNvSpPr>
            <p:nvPr/>
          </p:nvSpPr>
          <p:spPr bwMode="auto">
            <a:xfrm>
              <a:off x="3984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45" name="Oval 481"/>
            <p:cNvSpPr>
              <a:spLocks noChangeArrowheads="1"/>
            </p:cNvSpPr>
            <p:nvPr/>
          </p:nvSpPr>
          <p:spPr bwMode="auto">
            <a:xfrm>
              <a:off x="3984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46" name="Oval 482"/>
            <p:cNvSpPr>
              <a:spLocks noChangeArrowheads="1"/>
            </p:cNvSpPr>
            <p:nvPr/>
          </p:nvSpPr>
          <p:spPr bwMode="auto">
            <a:xfrm>
              <a:off x="3984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47" name="Oval 483"/>
            <p:cNvSpPr>
              <a:spLocks noChangeArrowheads="1"/>
            </p:cNvSpPr>
            <p:nvPr/>
          </p:nvSpPr>
          <p:spPr bwMode="auto">
            <a:xfrm>
              <a:off x="4080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48" name="Oval 484"/>
            <p:cNvSpPr>
              <a:spLocks noChangeArrowheads="1"/>
            </p:cNvSpPr>
            <p:nvPr/>
          </p:nvSpPr>
          <p:spPr bwMode="auto">
            <a:xfrm>
              <a:off x="4080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49" name="Oval 485"/>
            <p:cNvSpPr>
              <a:spLocks noChangeArrowheads="1"/>
            </p:cNvSpPr>
            <p:nvPr/>
          </p:nvSpPr>
          <p:spPr bwMode="auto">
            <a:xfrm>
              <a:off x="4080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50" name="Oval 486"/>
            <p:cNvSpPr>
              <a:spLocks noChangeArrowheads="1"/>
            </p:cNvSpPr>
            <p:nvPr/>
          </p:nvSpPr>
          <p:spPr bwMode="auto">
            <a:xfrm>
              <a:off x="4176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51" name="Oval 487"/>
            <p:cNvSpPr>
              <a:spLocks noChangeArrowheads="1"/>
            </p:cNvSpPr>
            <p:nvPr/>
          </p:nvSpPr>
          <p:spPr bwMode="auto">
            <a:xfrm>
              <a:off x="4176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52" name="Oval 488"/>
            <p:cNvSpPr>
              <a:spLocks noChangeArrowheads="1"/>
            </p:cNvSpPr>
            <p:nvPr/>
          </p:nvSpPr>
          <p:spPr bwMode="auto">
            <a:xfrm>
              <a:off x="4176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53" name="Oval 489"/>
            <p:cNvSpPr>
              <a:spLocks noChangeArrowheads="1"/>
            </p:cNvSpPr>
            <p:nvPr/>
          </p:nvSpPr>
          <p:spPr bwMode="auto">
            <a:xfrm>
              <a:off x="4272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54" name="Oval 490"/>
            <p:cNvSpPr>
              <a:spLocks noChangeArrowheads="1"/>
            </p:cNvSpPr>
            <p:nvPr/>
          </p:nvSpPr>
          <p:spPr bwMode="auto">
            <a:xfrm>
              <a:off x="4272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55" name="Oval 491"/>
            <p:cNvSpPr>
              <a:spLocks noChangeArrowheads="1"/>
            </p:cNvSpPr>
            <p:nvPr/>
          </p:nvSpPr>
          <p:spPr bwMode="auto">
            <a:xfrm>
              <a:off x="4272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56" name="Oval 492"/>
            <p:cNvSpPr>
              <a:spLocks noChangeArrowheads="1"/>
            </p:cNvSpPr>
            <p:nvPr/>
          </p:nvSpPr>
          <p:spPr bwMode="auto">
            <a:xfrm>
              <a:off x="4368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57" name="Oval 493"/>
            <p:cNvSpPr>
              <a:spLocks noChangeArrowheads="1"/>
            </p:cNvSpPr>
            <p:nvPr/>
          </p:nvSpPr>
          <p:spPr bwMode="auto">
            <a:xfrm>
              <a:off x="4368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58" name="Oval 494"/>
            <p:cNvSpPr>
              <a:spLocks noChangeArrowheads="1"/>
            </p:cNvSpPr>
            <p:nvPr/>
          </p:nvSpPr>
          <p:spPr bwMode="auto">
            <a:xfrm>
              <a:off x="4368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59" name="Oval 495"/>
            <p:cNvSpPr>
              <a:spLocks noChangeArrowheads="1"/>
            </p:cNvSpPr>
            <p:nvPr/>
          </p:nvSpPr>
          <p:spPr bwMode="auto">
            <a:xfrm>
              <a:off x="4464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60" name="Oval 496"/>
            <p:cNvSpPr>
              <a:spLocks noChangeArrowheads="1"/>
            </p:cNvSpPr>
            <p:nvPr/>
          </p:nvSpPr>
          <p:spPr bwMode="auto">
            <a:xfrm>
              <a:off x="4464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61" name="Oval 497"/>
            <p:cNvSpPr>
              <a:spLocks noChangeArrowheads="1"/>
            </p:cNvSpPr>
            <p:nvPr/>
          </p:nvSpPr>
          <p:spPr bwMode="auto">
            <a:xfrm>
              <a:off x="4464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62" name="Oval 498"/>
            <p:cNvSpPr>
              <a:spLocks noChangeArrowheads="1"/>
            </p:cNvSpPr>
            <p:nvPr/>
          </p:nvSpPr>
          <p:spPr bwMode="auto">
            <a:xfrm>
              <a:off x="4560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63" name="Oval 499"/>
            <p:cNvSpPr>
              <a:spLocks noChangeArrowheads="1"/>
            </p:cNvSpPr>
            <p:nvPr/>
          </p:nvSpPr>
          <p:spPr bwMode="auto">
            <a:xfrm>
              <a:off x="4560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64" name="Oval 500"/>
            <p:cNvSpPr>
              <a:spLocks noChangeArrowheads="1"/>
            </p:cNvSpPr>
            <p:nvPr/>
          </p:nvSpPr>
          <p:spPr bwMode="auto">
            <a:xfrm>
              <a:off x="4560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65" name="Oval 501"/>
            <p:cNvSpPr>
              <a:spLocks noChangeArrowheads="1"/>
            </p:cNvSpPr>
            <p:nvPr/>
          </p:nvSpPr>
          <p:spPr bwMode="auto">
            <a:xfrm>
              <a:off x="4656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66" name="Oval 502"/>
            <p:cNvSpPr>
              <a:spLocks noChangeArrowheads="1"/>
            </p:cNvSpPr>
            <p:nvPr/>
          </p:nvSpPr>
          <p:spPr bwMode="auto">
            <a:xfrm>
              <a:off x="4656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67" name="Oval 503"/>
            <p:cNvSpPr>
              <a:spLocks noChangeArrowheads="1"/>
            </p:cNvSpPr>
            <p:nvPr/>
          </p:nvSpPr>
          <p:spPr bwMode="auto">
            <a:xfrm>
              <a:off x="4656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68" name="Oval 504"/>
            <p:cNvSpPr>
              <a:spLocks noChangeArrowheads="1"/>
            </p:cNvSpPr>
            <p:nvPr/>
          </p:nvSpPr>
          <p:spPr bwMode="auto">
            <a:xfrm>
              <a:off x="4752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69" name="Oval 505"/>
            <p:cNvSpPr>
              <a:spLocks noChangeArrowheads="1"/>
            </p:cNvSpPr>
            <p:nvPr/>
          </p:nvSpPr>
          <p:spPr bwMode="auto">
            <a:xfrm>
              <a:off x="4752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70" name="Oval 506"/>
            <p:cNvSpPr>
              <a:spLocks noChangeArrowheads="1"/>
            </p:cNvSpPr>
            <p:nvPr/>
          </p:nvSpPr>
          <p:spPr bwMode="auto">
            <a:xfrm>
              <a:off x="4752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71" name="Oval 507"/>
            <p:cNvSpPr>
              <a:spLocks noChangeArrowheads="1"/>
            </p:cNvSpPr>
            <p:nvPr/>
          </p:nvSpPr>
          <p:spPr bwMode="auto">
            <a:xfrm>
              <a:off x="4848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72" name="Oval 508"/>
            <p:cNvSpPr>
              <a:spLocks noChangeArrowheads="1"/>
            </p:cNvSpPr>
            <p:nvPr/>
          </p:nvSpPr>
          <p:spPr bwMode="auto">
            <a:xfrm>
              <a:off x="4848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73" name="Oval 509"/>
            <p:cNvSpPr>
              <a:spLocks noChangeArrowheads="1"/>
            </p:cNvSpPr>
            <p:nvPr/>
          </p:nvSpPr>
          <p:spPr bwMode="auto">
            <a:xfrm>
              <a:off x="4848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74" name="Oval 510"/>
            <p:cNvSpPr>
              <a:spLocks noChangeArrowheads="1"/>
            </p:cNvSpPr>
            <p:nvPr/>
          </p:nvSpPr>
          <p:spPr bwMode="auto">
            <a:xfrm>
              <a:off x="4944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75" name="Oval 511"/>
            <p:cNvSpPr>
              <a:spLocks noChangeArrowheads="1"/>
            </p:cNvSpPr>
            <p:nvPr/>
          </p:nvSpPr>
          <p:spPr bwMode="auto">
            <a:xfrm>
              <a:off x="4944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76" name="Oval 512"/>
            <p:cNvSpPr>
              <a:spLocks noChangeArrowheads="1"/>
            </p:cNvSpPr>
            <p:nvPr/>
          </p:nvSpPr>
          <p:spPr bwMode="auto">
            <a:xfrm>
              <a:off x="4944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77" name="Oval 513"/>
            <p:cNvSpPr>
              <a:spLocks noChangeArrowheads="1"/>
            </p:cNvSpPr>
            <p:nvPr/>
          </p:nvSpPr>
          <p:spPr bwMode="auto">
            <a:xfrm>
              <a:off x="5040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78" name="Oval 514"/>
            <p:cNvSpPr>
              <a:spLocks noChangeArrowheads="1"/>
            </p:cNvSpPr>
            <p:nvPr/>
          </p:nvSpPr>
          <p:spPr bwMode="auto">
            <a:xfrm>
              <a:off x="5040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79" name="Oval 515"/>
            <p:cNvSpPr>
              <a:spLocks noChangeArrowheads="1"/>
            </p:cNvSpPr>
            <p:nvPr/>
          </p:nvSpPr>
          <p:spPr bwMode="auto">
            <a:xfrm>
              <a:off x="5040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80" name="Oval 516"/>
            <p:cNvSpPr>
              <a:spLocks noChangeArrowheads="1"/>
            </p:cNvSpPr>
            <p:nvPr/>
          </p:nvSpPr>
          <p:spPr bwMode="auto">
            <a:xfrm>
              <a:off x="5136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81" name="Oval 517"/>
            <p:cNvSpPr>
              <a:spLocks noChangeArrowheads="1"/>
            </p:cNvSpPr>
            <p:nvPr/>
          </p:nvSpPr>
          <p:spPr bwMode="auto">
            <a:xfrm>
              <a:off x="5136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82" name="Oval 518"/>
            <p:cNvSpPr>
              <a:spLocks noChangeArrowheads="1"/>
            </p:cNvSpPr>
            <p:nvPr/>
          </p:nvSpPr>
          <p:spPr bwMode="auto">
            <a:xfrm>
              <a:off x="5136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83" name="Oval 519"/>
            <p:cNvSpPr>
              <a:spLocks noChangeArrowheads="1"/>
            </p:cNvSpPr>
            <p:nvPr/>
          </p:nvSpPr>
          <p:spPr bwMode="auto">
            <a:xfrm>
              <a:off x="5232" y="23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84" name="Oval 520"/>
            <p:cNvSpPr>
              <a:spLocks noChangeArrowheads="1"/>
            </p:cNvSpPr>
            <p:nvPr/>
          </p:nvSpPr>
          <p:spPr bwMode="auto">
            <a:xfrm>
              <a:off x="3696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85" name="Oval 521"/>
            <p:cNvSpPr>
              <a:spLocks noChangeArrowheads="1"/>
            </p:cNvSpPr>
            <p:nvPr/>
          </p:nvSpPr>
          <p:spPr bwMode="auto">
            <a:xfrm>
              <a:off x="3792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87" name="Oval 523"/>
            <p:cNvSpPr>
              <a:spLocks noChangeArrowheads="1"/>
            </p:cNvSpPr>
            <p:nvPr/>
          </p:nvSpPr>
          <p:spPr bwMode="auto">
            <a:xfrm>
              <a:off x="3792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88" name="Oval 524"/>
            <p:cNvSpPr>
              <a:spLocks noChangeArrowheads="1"/>
            </p:cNvSpPr>
            <p:nvPr/>
          </p:nvSpPr>
          <p:spPr bwMode="auto">
            <a:xfrm>
              <a:off x="3888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89" name="Oval 525"/>
            <p:cNvSpPr>
              <a:spLocks noChangeArrowheads="1"/>
            </p:cNvSpPr>
            <p:nvPr/>
          </p:nvSpPr>
          <p:spPr bwMode="auto">
            <a:xfrm>
              <a:off x="3888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90" name="Oval 526"/>
            <p:cNvSpPr>
              <a:spLocks noChangeArrowheads="1"/>
            </p:cNvSpPr>
            <p:nvPr/>
          </p:nvSpPr>
          <p:spPr bwMode="auto">
            <a:xfrm>
              <a:off x="3888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91" name="Oval 527"/>
            <p:cNvSpPr>
              <a:spLocks noChangeArrowheads="1"/>
            </p:cNvSpPr>
            <p:nvPr/>
          </p:nvSpPr>
          <p:spPr bwMode="auto">
            <a:xfrm>
              <a:off x="3984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92" name="Oval 528"/>
            <p:cNvSpPr>
              <a:spLocks noChangeArrowheads="1"/>
            </p:cNvSpPr>
            <p:nvPr/>
          </p:nvSpPr>
          <p:spPr bwMode="auto">
            <a:xfrm>
              <a:off x="3984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93" name="Oval 529"/>
            <p:cNvSpPr>
              <a:spLocks noChangeArrowheads="1"/>
            </p:cNvSpPr>
            <p:nvPr/>
          </p:nvSpPr>
          <p:spPr bwMode="auto">
            <a:xfrm>
              <a:off x="3984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94" name="Oval 530"/>
            <p:cNvSpPr>
              <a:spLocks noChangeArrowheads="1"/>
            </p:cNvSpPr>
            <p:nvPr/>
          </p:nvSpPr>
          <p:spPr bwMode="auto">
            <a:xfrm>
              <a:off x="4080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95" name="Oval 531"/>
            <p:cNvSpPr>
              <a:spLocks noChangeArrowheads="1"/>
            </p:cNvSpPr>
            <p:nvPr/>
          </p:nvSpPr>
          <p:spPr bwMode="auto">
            <a:xfrm>
              <a:off x="4080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96" name="Oval 532"/>
            <p:cNvSpPr>
              <a:spLocks noChangeArrowheads="1"/>
            </p:cNvSpPr>
            <p:nvPr/>
          </p:nvSpPr>
          <p:spPr bwMode="auto">
            <a:xfrm>
              <a:off x="4080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97" name="Oval 533"/>
            <p:cNvSpPr>
              <a:spLocks noChangeArrowheads="1"/>
            </p:cNvSpPr>
            <p:nvPr/>
          </p:nvSpPr>
          <p:spPr bwMode="auto">
            <a:xfrm>
              <a:off x="4176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98" name="Oval 534"/>
            <p:cNvSpPr>
              <a:spLocks noChangeArrowheads="1"/>
            </p:cNvSpPr>
            <p:nvPr/>
          </p:nvSpPr>
          <p:spPr bwMode="auto">
            <a:xfrm>
              <a:off x="4176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99" name="Oval 535"/>
            <p:cNvSpPr>
              <a:spLocks noChangeArrowheads="1"/>
            </p:cNvSpPr>
            <p:nvPr/>
          </p:nvSpPr>
          <p:spPr bwMode="auto">
            <a:xfrm>
              <a:off x="4176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00" name="Oval 536"/>
            <p:cNvSpPr>
              <a:spLocks noChangeArrowheads="1"/>
            </p:cNvSpPr>
            <p:nvPr/>
          </p:nvSpPr>
          <p:spPr bwMode="auto">
            <a:xfrm>
              <a:off x="4272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01" name="Oval 537"/>
            <p:cNvSpPr>
              <a:spLocks noChangeArrowheads="1"/>
            </p:cNvSpPr>
            <p:nvPr/>
          </p:nvSpPr>
          <p:spPr bwMode="auto">
            <a:xfrm>
              <a:off x="4272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02" name="Oval 538"/>
            <p:cNvSpPr>
              <a:spLocks noChangeArrowheads="1"/>
            </p:cNvSpPr>
            <p:nvPr/>
          </p:nvSpPr>
          <p:spPr bwMode="auto">
            <a:xfrm>
              <a:off x="4272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03" name="Oval 539"/>
            <p:cNvSpPr>
              <a:spLocks noChangeArrowheads="1"/>
            </p:cNvSpPr>
            <p:nvPr/>
          </p:nvSpPr>
          <p:spPr bwMode="auto">
            <a:xfrm>
              <a:off x="4368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04" name="Oval 540"/>
            <p:cNvSpPr>
              <a:spLocks noChangeArrowheads="1"/>
            </p:cNvSpPr>
            <p:nvPr/>
          </p:nvSpPr>
          <p:spPr bwMode="auto">
            <a:xfrm>
              <a:off x="4368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05" name="Oval 541"/>
            <p:cNvSpPr>
              <a:spLocks noChangeArrowheads="1"/>
            </p:cNvSpPr>
            <p:nvPr/>
          </p:nvSpPr>
          <p:spPr bwMode="auto">
            <a:xfrm>
              <a:off x="4368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06" name="Oval 542"/>
            <p:cNvSpPr>
              <a:spLocks noChangeArrowheads="1"/>
            </p:cNvSpPr>
            <p:nvPr/>
          </p:nvSpPr>
          <p:spPr bwMode="auto">
            <a:xfrm>
              <a:off x="4464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07" name="Oval 543"/>
            <p:cNvSpPr>
              <a:spLocks noChangeArrowheads="1"/>
            </p:cNvSpPr>
            <p:nvPr/>
          </p:nvSpPr>
          <p:spPr bwMode="auto">
            <a:xfrm>
              <a:off x="4464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08" name="Oval 544"/>
            <p:cNvSpPr>
              <a:spLocks noChangeArrowheads="1"/>
            </p:cNvSpPr>
            <p:nvPr/>
          </p:nvSpPr>
          <p:spPr bwMode="auto">
            <a:xfrm>
              <a:off x="4464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09" name="Oval 545"/>
            <p:cNvSpPr>
              <a:spLocks noChangeArrowheads="1"/>
            </p:cNvSpPr>
            <p:nvPr/>
          </p:nvSpPr>
          <p:spPr bwMode="auto">
            <a:xfrm>
              <a:off x="4560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10" name="Oval 546"/>
            <p:cNvSpPr>
              <a:spLocks noChangeArrowheads="1"/>
            </p:cNvSpPr>
            <p:nvPr/>
          </p:nvSpPr>
          <p:spPr bwMode="auto">
            <a:xfrm>
              <a:off x="4560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11" name="Oval 547"/>
            <p:cNvSpPr>
              <a:spLocks noChangeArrowheads="1"/>
            </p:cNvSpPr>
            <p:nvPr/>
          </p:nvSpPr>
          <p:spPr bwMode="auto">
            <a:xfrm>
              <a:off x="4560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12" name="Oval 548"/>
            <p:cNvSpPr>
              <a:spLocks noChangeArrowheads="1"/>
            </p:cNvSpPr>
            <p:nvPr/>
          </p:nvSpPr>
          <p:spPr bwMode="auto">
            <a:xfrm>
              <a:off x="4656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13" name="Oval 549"/>
            <p:cNvSpPr>
              <a:spLocks noChangeArrowheads="1"/>
            </p:cNvSpPr>
            <p:nvPr/>
          </p:nvSpPr>
          <p:spPr bwMode="auto">
            <a:xfrm>
              <a:off x="4656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14" name="Oval 550"/>
            <p:cNvSpPr>
              <a:spLocks noChangeArrowheads="1"/>
            </p:cNvSpPr>
            <p:nvPr/>
          </p:nvSpPr>
          <p:spPr bwMode="auto">
            <a:xfrm>
              <a:off x="4656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15" name="Oval 551"/>
            <p:cNvSpPr>
              <a:spLocks noChangeArrowheads="1"/>
            </p:cNvSpPr>
            <p:nvPr/>
          </p:nvSpPr>
          <p:spPr bwMode="auto">
            <a:xfrm>
              <a:off x="4752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16" name="Oval 552"/>
            <p:cNvSpPr>
              <a:spLocks noChangeArrowheads="1"/>
            </p:cNvSpPr>
            <p:nvPr/>
          </p:nvSpPr>
          <p:spPr bwMode="auto">
            <a:xfrm>
              <a:off x="4752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17" name="Oval 553"/>
            <p:cNvSpPr>
              <a:spLocks noChangeArrowheads="1"/>
            </p:cNvSpPr>
            <p:nvPr/>
          </p:nvSpPr>
          <p:spPr bwMode="auto">
            <a:xfrm>
              <a:off x="4752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18" name="Oval 554"/>
            <p:cNvSpPr>
              <a:spLocks noChangeArrowheads="1"/>
            </p:cNvSpPr>
            <p:nvPr/>
          </p:nvSpPr>
          <p:spPr bwMode="auto">
            <a:xfrm>
              <a:off x="4848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19" name="Oval 555"/>
            <p:cNvSpPr>
              <a:spLocks noChangeArrowheads="1"/>
            </p:cNvSpPr>
            <p:nvPr/>
          </p:nvSpPr>
          <p:spPr bwMode="auto">
            <a:xfrm>
              <a:off x="4848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20" name="Oval 556"/>
            <p:cNvSpPr>
              <a:spLocks noChangeArrowheads="1"/>
            </p:cNvSpPr>
            <p:nvPr/>
          </p:nvSpPr>
          <p:spPr bwMode="auto">
            <a:xfrm>
              <a:off x="4848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21" name="Oval 557"/>
            <p:cNvSpPr>
              <a:spLocks noChangeArrowheads="1"/>
            </p:cNvSpPr>
            <p:nvPr/>
          </p:nvSpPr>
          <p:spPr bwMode="auto">
            <a:xfrm>
              <a:off x="4944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22" name="Oval 558"/>
            <p:cNvSpPr>
              <a:spLocks noChangeArrowheads="1"/>
            </p:cNvSpPr>
            <p:nvPr/>
          </p:nvSpPr>
          <p:spPr bwMode="auto">
            <a:xfrm>
              <a:off x="4944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23" name="Oval 559"/>
            <p:cNvSpPr>
              <a:spLocks noChangeArrowheads="1"/>
            </p:cNvSpPr>
            <p:nvPr/>
          </p:nvSpPr>
          <p:spPr bwMode="auto">
            <a:xfrm>
              <a:off x="4944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24" name="Oval 560"/>
            <p:cNvSpPr>
              <a:spLocks noChangeArrowheads="1"/>
            </p:cNvSpPr>
            <p:nvPr/>
          </p:nvSpPr>
          <p:spPr bwMode="auto">
            <a:xfrm>
              <a:off x="5040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25" name="Oval 561"/>
            <p:cNvSpPr>
              <a:spLocks noChangeArrowheads="1"/>
            </p:cNvSpPr>
            <p:nvPr/>
          </p:nvSpPr>
          <p:spPr bwMode="auto">
            <a:xfrm>
              <a:off x="5040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26" name="Oval 562"/>
            <p:cNvSpPr>
              <a:spLocks noChangeArrowheads="1"/>
            </p:cNvSpPr>
            <p:nvPr/>
          </p:nvSpPr>
          <p:spPr bwMode="auto">
            <a:xfrm>
              <a:off x="5040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27" name="Oval 563"/>
            <p:cNvSpPr>
              <a:spLocks noChangeArrowheads="1"/>
            </p:cNvSpPr>
            <p:nvPr/>
          </p:nvSpPr>
          <p:spPr bwMode="auto">
            <a:xfrm>
              <a:off x="5136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28" name="Oval 564"/>
            <p:cNvSpPr>
              <a:spLocks noChangeArrowheads="1"/>
            </p:cNvSpPr>
            <p:nvPr/>
          </p:nvSpPr>
          <p:spPr bwMode="auto">
            <a:xfrm>
              <a:off x="5136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29" name="Oval 565"/>
            <p:cNvSpPr>
              <a:spLocks noChangeArrowheads="1"/>
            </p:cNvSpPr>
            <p:nvPr/>
          </p:nvSpPr>
          <p:spPr bwMode="auto">
            <a:xfrm>
              <a:off x="5136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30" name="Oval 566"/>
            <p:cNvSpPr>
              <a:spLocks noChangeArrowheads="1"/>
            </p:cNvSpPr>
            <p:nvPr/>
          </p:nvSpPr>
          <p:spPr bwMode="auto">
            <a:xfrm>
              <a:off x="5232" y="24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31" name="Oval 567"/>
            <p:cNvSpPr>
              <a:spLocks noChangeArrowheads="1"/>
            </p:cNvSpPr>
            <p:nvPr/>
          </p:nvSpPr>
          <p:spPr bwMode="auto">
            <a:xfrm>
              <a:off x="3696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32" name="Oval 568"/>
            <p:cNvSpPr>
              <a:spLocks noChangeArrowheads="1"/>
            </p:cNvSpPr>
            <p:nvPr/>
          </p:nvSpPr>
          <p:spPr bwMode="auto">
            <a:xfrm>
              <a:off x="3792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34" name="Oval 570"/>
            <p:cNvSpPr>
              <a:spLocks noChangeArrowheads="1"/>
            </p:cNvSpPr>
            <p:nvPr/>
          </p:nvSpPr>
          <p:spPr bwMode="auto">
            <a:xfrm>
              <a:off x="3792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35" name="Oval 571"/>
            <p:cNvSpPr>
              <a:spLocks noChangeArrowheads="1"/>
            </p:cNvSpPr>
            <p:nvPr/>
          </p:nvSpPr>
          <p:spPr bwMode="auto">
            <a:xfrm>
              <a:off x="3888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36" name="Oval 572"/>
            <p:cNvSpPr>
              <a:spLocks noChangeArrowheads="1"/>
            </p:cNvSpPr>
            <p:nvPr/>
          </p:nvSpPr>
          <p:spPr bwMode="auto">
            <a:xfrm>
              <a:off x="3888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37" name="Oval 573"/>
            <p:cNvSpPr>
              <a:spLocks noChangeArrowheads="1"/>
            </p:cNvSpPr>
            <p:nvPr/>
          </p:nvSpPr>
          <p:spPr bwMode="auto">
            <a:xfrm>
              <a:off x="3888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38" name="Oval 574"/>
            <p:cNvSpPr>
              <a:spLocks noChangeArrowheads="1"/>
            </p:cNvSpPr>
            <p:nvPr/>
          </p:nvSpPr>
          <p:spPr bwMode="auto">
            <a:xfrm>
              <a:off x="3984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39" name="Oval 575"/>
            <p:cNvSpPr>
              <a:spLocks noChangeArrowheads="1"/>
            </p:cNvSpPr>
            <p:nvPr/>
          </p:nvSpPr>
          <p:spPr bwMode="auto">
            <a:xfrm>
              <a:off x="3984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40" name="Oval 576"/>
            <p:cNvSpPr>
              <a:spLocks noChangeArrowheads="1"/>
            </p:cNvSpPr>
            <p:nvPr/>
          </p:nvSpPr>
          <p:spPr bwMode="auto">
            <a:xfrm>
              <a:off x="3984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41" name="Oval 577"/>
            <p:cNvSpPr>
              <a:spLocks noChangeArrowheads="1"/>
            </p:cNvSpPr>
            <p:nvPr/>
          </p:nvSpPr>
          <p:spPr bwMode="auto">
            <a:xfrm>
              <a:off x="4080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42" name="Oval 578"/>
            <p:cNvSpPr>
              <a:spLocks noChangeArrowheads="1"/>
            </p:cNvSpPr>
            <p:nvPr/>
          </p:nvSpPr>
          <p:spPr bwMode="auto">
            <a:xfrm>
              <a:off x="4080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43" name="Oval 579"/>
            <p:cNvSpPr>
              <a:spLocks noChangeArrowheads="1"/>
            </p:cNvSpPr>
            <p:nvPr/>
          </p:nvSpPr>
          <p:spPr bwMode="auto">
            <a:xfrm>
              <a:off x="4080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44" name="Oval 580"/>
            <p:cNvSpPr>
              <a:spLocks noChangeArrowheads="1"/>
            </p:cNvSpPr>
            <p:nvPr/>
          </p:nvSpPr>
          <p:spPr bwMode="auto">
            <a:xfrm>
              <a:off x="4176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45" name="Oval 581"/>
            <p:cNvSpPr>
              <a:spLocks noChangeArrowheads="1"/>
            </p:cNvSpPr>
            <p:nvPr/>
          </p:nvSpPr>
          <p:spPr bwMode="auto">
            <a:xfrm>
              <a:off x="4176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46" name="Oval 582"/>
            <p:cNvSpPr>
              <a:spLocks noChangeArrowheads="1"/>
            </p:cNvSpPr>
            <p:nvPr/>
          </p:nvSpPr>
          <p:spPr bwMode="auto">
            <a:xfrm>
              <a:off x="4176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47" name="Oval 583"/>
            <p:cNvSpPr>
              <a:spLocks noChangeArrowheads="1"/>
            </p:cNvSpPr>
            <p:nvPr/>
          </p:nvSpPr>
          <p:spPr bwMode="auto">
            <a:xfrm>
              <a:off x="4272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48" name="Oval 584"/>
            <p:cNvSpPr>
              <a:spLocks noChangeArrowheads="1"/>
            </p:cNvSpPr>
            <p:nvPr/>
          </p:nvSpPr>
          <p:spPr bwMode="auto">
            <a:xfrm>
              <a:off x="4272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49" name="Oval 585"/>
            <p:cNvSpPr>
              <a:spLocks noChangeArrowheads="1"/>
            </p:cNvSpPr>
            <p:nvPr/>
          </p:nvSpPr>
          <p:spPr bwMode="auto">
            <a:xfrm>
              <a:off x="4272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50" name="Oval 586"/>
            <p:cNvSpPr>
              <a:spLocks noChangeArrowheads="1"/>
            </p:cNvSpPr>
            <p:nvPr/>
          </p:nvSpPr>
          <p:spPr bwMode="auto">
            <a:xfrm>
              <a:off x="4368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51" name="Oval 587"/>
            <p:cNvSpPr>
              <a:spLocks noChangeArrowheads="1"/>
            </p:cNvSpPr>
            <p:nvPr/>
          </p:nvSpPr>
          <p:spPr bwMode="auto">
            <a:xfrm>
              <a:off x="4368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52" name="Oval 588"/>
            <p:cNvSpPr>
              <a:spLocks noChangeArrowheads="1"/>
            </p:cNvSpPr>
            <p:nvPr/>
          </p:nvSpPr>
          <p:spPr bwMode="auto">
            <a:xfrm>
              <a:off x="4368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53" name="Oval 589"/>
            <p:cNvSpPr>
              <a:spLocks noChangeArrowheads="1"/>
            </p:cNvSpPr>
            <p:nvPr/>
          </p:nvSpPr>
          <p:spPr bwMode="auto">
            <a:xfrm>
              <a:off x="4464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54" name="Oval 590"/>
            <p:cNvSpPr>
              <a:spLocks noChangeArrowheads="1"/>
            </p:cNvSpPr>
            <p:nvPr/>
          </p:nvSpPr>
          <p:spPr bwMode="auto">
            <a:xfrm>
              <a:off x="4464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55" name="Oval 591"/>
            <p:cNvSpPr>
              <a:spLocks noChangeArrowheads="1"/>
            </p:cNvSpPr>
            <p:nvPr/>
          </p:nvSpPr>
          <p:spPr bwMode="auto">
            <a:xfrm>
              <a:off x="4464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56" name="Oval 592"/>
            <p:cNvSpPr>
              <a:spLocks noChangeArrowheads="1"/>
            </p:cNvSpPr>
            <p:nvPr/>
          </p:nvSpPr>
          <p:spPr bwMode="auto">
            <a:xfrm>
              <a:off x="4560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57" name="Oval 593"/>
            <p:cNvSpPr>
              <a:spLocks noChangeArrowheads="1"/>
            </p:cNvSpPr>
            <p:nvPr/>
          </p:nvSpPr>
          <p:spPr bwMode="auto">
            <a:xfrm>
              <a:off x="4560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58" name="Oval 594"/>
            <p:cNvSpPr>
              <a:spLocks noChangeArrowheads="1"/>
            </p:cNvSpPr>
            <p:nvPr/>
          </p:nvSpPr>
          <p:spPr bwMode="auto">
            <a:xfrm>
              <a:off x="4560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59" name="Oval 595"/>
            <p:cNvSpPr>
              <a:spLocks noChangeArrowheads="1"/>
            </p:cNvSpPr>
            <p:nvPr/>
          </p:nvSpPr>
          <p:spPr bwMode="auto">
            <a:xfrm>
              <a:off x="4656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60" name="Oval 596"/>
            <p:cNvSpPr>
              <a:spLocks noChangeArrowheads="1"/>
            </p:cNvSpPr>
            <p:nvPr/>
          </p:nvSpPr>
          <p:spPr bwMode="auto">
            <a:xfrm>
              <a:off x="4656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61" name="Oval 597"/>
            <p:cNvSpPr>
              <a:spLocks noChangeArrowheads="1"/>
            </p:cNvSpPr>
            <p:nvPr/>
          </p:nvSpPr>
          <p:spPr bwMode="auto">
            <a:xfrm>
              <a:off x="4656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62" name="Oval 598"/>
            <p:cNvSpPr>
              <a:spLocks noChangeArrowheads="1"/>
            </p:cNvSpPr>
            <p:nvPr/>
          </p:nvSpPr>
          <p:spPr bwMode="auto">
            <a:xfrm>
              <a:off x="4752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63" name="Oval 599"/>
            <p:cNvSpPr>
              <a:spLocks noChangeArrowheads="1"/>
            </p:cNvSpPr>
            <p:nvPr/>
          </p:nvSpPr>
          <p:spPr bwMode="auto">
            <a:xfrm>
              <a:off x="4752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64" name="Oval 600"/>
            <p:cNvSpPr>
              <a:spLocks noChangeArrowheads="1"/>
            </p:cNvSpPr>
            <p:nvPr/>
          </p:nvSpPr>
          <p:spPr bwMode="auto">
            <a:xfrm>
              <a:off x="4752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65" name="Oval 601"/>
            <p:cNvSpPr>
              <a:spLocks noChangeArrowheads="1"/>
            </p:cNvSpPr>
            <p:nvPr/>
          </p:nvSpPr>
          <p:spPr bwMode="auto">
            <a:xfrm>
              <a:off x="4848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66" name="Oval 602"/>
            <p:cNvSpPr>
              <a:spLocks noChangeArrowheads="1"/>
            </p:cNvSpPr>
            <p:nvPr/>
          </p:nvSpPr>
          <p:spPr bwMode="auto">
            <a:xfrm>
              <a:off x="4848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67" name="Oval 603"/>
            <p:cNvSpPr>
              <a:spLocks noChangeArrowheads="1"/>
            </p:cNvSpPr>
            <p:nvPr/>
          </p:nvSpPr>
          <p:spPr bwMode="auto">
            <a:xfrm>
              <a:off x="4848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68" name="Oval 604"/>
            <p:cNvSpPr>
              <a:spLocks noChangeArrowheads="1"/>
            </p:cNvSpPr>
            <p:nvPr/>
          </p:nvSpPr>
          <p:spPr bwMode="auto">
            <a:xfrm>
              <a:off x="4944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69" name="Oval 605"/>
            <p:cNvSpPr>
              <a:spLocks noChangeArrowheads="1"/>
            </p:cNvSpPr>
            <p:nvPr/>
          </p:nvSpPr>
          <p:spPr bwMode="auto">
            <a:xfrm>
              <a:off x="4944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70" name="Oval 606"/>
            <p:cNvSpPr>
              <a:spLocks noChangeArrowheads="1"/>
            </p:cNvSpPr>
            <p:nvPr/>
          </p:nvSpPr>
          <p:spPr bwMode="auto">
            <a:xfrm>
              <a:off x="4944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71" name="Oval 607"/>
            <p:cNvSpPr>
              <a:spLocks noChangeArrowheads="1"/>
            </p:cNvSpPr>
            <p:nvPr/>
          </p:nvSpPr>
          <p:spPr bwMode="auto">
            <a:xfrm>
              <a:off x="5040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72" name="Oval 608"/>
            <p:cNvSpPr>
              <a:spLocks noChangeArrowheads="1"/>
            </p:cNvSpPr>
            <p:nvPr/>
          </p:nvSpPr>
          <p:spPr bwMode="auto">
            <a:xfrm>
              <a:off x="5040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73" name="Oval 609"/>
            <p:cNvSpPr>
              <a:spLocks noChangeArrowheads="1"/>
            </p:cNvSpPr>
            <p:nvPr/>
          </p:nvSpPr>
          <p:spPr bwMode="auto">
            <a:xfrm>
              <a:off x="5040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74" name="Oval 610"/>
            <p:cNvSpPr>
              <a:spLocks noChangeArrowheads="1"/>
            </p:cNvSpPr>
            <p:nvPr/>
          </p:nvSpPr>
          <p:spPr bwMode="auto">
            <a:xfrm>
              <a:off x="5136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75" name="Oval 611"/>
            <p:cNvSpPr>
              <a:spLocks noChangeArrowheads="1"/>
            </p:cNvSpPr>
            <p:nvPr/>
          </p:nvSpPr>
          <p:spPr bwMode="auto">
            <a:xfrm>
              <a:off x="5136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76" name="Oval 612"/>
            <p:cNvSpPr>
              <a:spLocks noChangeArrowheads="1"/>
            </p:cNvSpPr>
            <p:nvPr/>
          </p:nvSpPr>
          <p:spPr bwMode="auto">
            <a:xfrm>
              <a:off x="5136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77" name="Oval 613"/>
            <p:cNvSpPr>
              <a:spLocks noChangeArrowheads="1"/>
            </p:cNvSpPr>
            <p:nvPr/>
          </p:nvSpPr>
          <p:spPr bwMode="auto">
            <a:xfrm>
              <a:off x="5232" y="2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78" name="Oval 614"/>
            <p:cNvSpPr>
              <a:spLocks noChangeArrowheads="1"/>
            </p:cNvSpPr>
            <p:nvPr/>
          </p:nvSpPr>
          <p:spPr bwMode="auto">
            <a:xfrm>
              <a:off x="3696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79" name="Oval 615"/>
            <p:cNvSpPr>
              <a:spLocks noChangeArrowheads="1"/>
            </p:cNvSpPr>
            <p:nvPr/>
          </p:nvSpPr>
          <p:spPr bwMode="auto">
            <a:xfrm>
              <a:off x="3792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81" name="Oval 617"/>
            <p:cNvSpPr>
              <a:spLocks noChangeArrowheads="1"/>
            </p:cNvSpPr>
            <p:nvPr/>
          </p:nvSpPr>
          <p:spPr bwMode="auto">
            <a:xfrm>
              <a:off x="3792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82" name="Oval 618"/>
            <p:cNvSpPr>
              <a:spLocks noChangeArrowheads="1"/>
            </p:cNvSpPr>
            <p:nvPr/>
          </p:nvSpPr>
          <p:spPr bwMode="auto">
            <a:xfrm>
              <a:off x="3888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83" name="Oval 619"/>
            <p:cNvSpPr>
              <a:spLocks noChangeArrowheads="1"/>
            </p:cNvSpPr>
            <p:nvPr/>
          </p:nvSpPr>
          <p:spPr bwMode="auto">
            <a:xfrm>
              <a:off x="3888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84" name="Oval 620"/>
            <p:cNvSpPr>
              <a:spLocks noChangeArrowheads="1"/>
            </p:cNvSpPr>
            <p:nvPr/>
          </p:nvSpPr>
          <p:spPr bwMode="auto">
            <a:xfrm>
              <a:off x="3888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85" name="Oval 621"/>
            <p:cNvSpPr>
              <a:spLocks noChangeArrowheads="1"/>
            </p:cNvSpPr>
            <p:nvPr/>
          </p:nvSpPr>
          <p:spPr bwMode="auto">
            <a:xfrm>
              <a:off x="3984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86" name="Oval 622"/>
            <p:cNvSpPr>
              <a:spLocks noChangeArrowheads="1"/>
            </p:cNvSpPr>
            <p:nvPr/>
          </p:nvSpPr>
          <p:spPr bwMode="auto">
            <a:xfrm>
              <a:off x="3984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87" name="Oval 623"/>
            <p:cNvSpPr>
              <a:spLocks noChangeArrowheads="1"/>
            </p:cNvSpPr>
            <p:nvPr/>
          </p:nvSpPr>
          <p:spPr bwMode="auto">
            <a:xfrm>
              <a:off x="3984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88" name="Oval 624"/>
            <p:cNvSpPr>
              <a:spLocks noChangeArrowheads="1"/>
            </p:cNvSpPr>
            <p:nvPr/>
          </p:nvSpPr>
          <p:spPr bwMode="auto">
            <a:xfrm>
              <a:off x="4080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89" name="Oval 625"/>
            <p:cNvSpPr>
              <a:spLocks noChangeArrowheads="1"/>
            </p:cNvSpPr>
            <p:nvPr/>
          </p:nvSpPr>
          <p:spPr bwMode="auto">
            <a:xfrm>
              <a:off x="4080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90" name="Oval 626"/>
            <p:cNvSpPr>
              <a:spLocks noChangeArrowheads="1"/>
            </p:cNvSpPr>
            <p:nvPr/>
          </p:nvSpPr>
          <p:spPr bwMode="auto">
            <a:xfrm>
              <a:off x="4080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91" name="Oval 627"/>
            <p:cNvSpPr>
              <a:spLocks noChangeArrowheads="1"/>
            </p:cNvSpPr>
            <p:nvPr/>
          </p:nvSpPr>
          <p:spPr bwMode="auto">
            <a:xfrm>
              <a:off x="4176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92" name="Oval 628"/>
            <p:cNvSpPr>
              <a:spLocks noChangeArrowheads="1"/>
            </p:cNvSpPr>
            <p:nvPr/>
          </p:nvSpPr>
          <p:spPr bwMode="auto">
            <a:xfrm>
              <a:off x="4176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93" name="Oval 629"/>
            <p:cNvSpPr>
              <a:spLocks noChangeArrowheads="1"/>
            </p:cNvSpPr>
            <p:nvPr/>
          </p:nvSpPr>
          <p:spPr bwMode="auto">
            <a:xfrm>
              <a:off x="4176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94" name="Oval 630"/>
            <p:cNvSpPr>
              <a:spLocks noChangeArrowheads="1"/>
            </p:cNvSpPr>
            <p:nvPr/>
          </p:nvSpPr>
          <p:spPr bwMode="auto">
            <a:xfrm>
              <a:off x="4272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95" name="Oval 631"/>
            <p:cNvSpPr>
              <a:spLocks noChangeArrowheads="1"/>
            </p:cNvSpPr>
            <p:nvPr/>
          </p:nvSpPr>
          <p:spPr bwMode="auto">
            <a:xfrm>
              <a:off x="4272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96" name="Oval 632"/>
            <p:cNvSpPr>
              <a:spLocks noChangeArrowheads="1"/>
            </p:cNvSpPr>
            <p:nvPr/>
          </p:nvSpPr>
          <p:spPr bwMode="auto">
            <a:xfrm>
              <a:off x="4272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97" name="Oval 633"/>
            <p:cNvSpPr>
              <a:spLocks noChangeArrowheads="1"/>
            </p:cNvSpPr>
            <p:nvPr/>
          </p:nvSpPr>
          <p:spPr bwMode="auto">
            <a:xfrm>
              <a:off x="4368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98" name="Oval 634"/>
            <p:cNvSpPr>
              <a:spLocks noChangeArrowheads="1"/>
            </p:cNvSpPr>
            <p:nvPr/>
          </p:nvSpPr>
          <p:spPr bwMode="auto">
            <a:xfrm>
              <a:off x="4368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99" name="Oval 635"/>
            <p:cNvSpPr>
              <a:spLocks noChangeArrowheads="1"/>
            </p:cNvSpPr>
            <p:nvPr/>
          </p:nvSpPr>
          <p:spPr bwMode="auto">
            <a:xfrm>
              <a:off x="4368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00" name="Oval 636"/>
            <p:cNvSpPr>
              <a:spLocks noChangeArrowheads="1"/>
            </p:cNvSpPr>
            <p:nvPr/>
          </p:nvSpPr>
          <p:spPr bwMode="auto">
            <a:xfrm>
              <a:off x="4464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01" name="Oval 637"/>
            <p:cNvSpPr>
              <a:spLocks noChangeArrowheads="1"/>
            </p:cNvSpPr>
            <p:nvPr/>
          </p:nvSpPr>
          <p:spPr bwMode="auto">
            <a:xfrm>
              <a:off x="4464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02" name="Oval 638"/>
            <p:cNvSpPr>
              <a:spLocks noChangeArrowheads="1"/>
            </p:cNvSpPr>
            <p:nvPr/>
          </p:nvSpPr>
          <p:spPr bwMode="auto">
            <a:xfrm>
              <a:off x="4464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03" name="Oval 639"/>
            <p:cNvSpPr>
              <a:spLocks noChangeArrowheads="1"/>
            </p:cNvSpPr>
            <p:nvPr/>
          </p:nvSpPr>
          <p:spPr bwMode="auto">
            <a:xfrm>
              <a:off x="4560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04" name="Oval 640"/>
            <p:cNvSpPr>
              <a:spLocks noChangeArrowheads="1"/>
            </p:cNvSpPr>
            <p:nvPr/>
          </p:nvSpPr>
          <p:spPr bwMode="auto">
            <a:xfrm>
              <a:off x="4560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05" name="Oval 641"/>
            <p:cNvSpPr>
              <a:spLocks noChangeArrowheads="1"/>
            </p:cNvSpPr>
            <p:nvPr/>
          </p:nvSpPr>
          <p:spPr bwMode="auto">
            <a:xfrm>
              <a:off x="4560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06" name="Oval 642"/>
            <p:cNvSpPr>
              <a:spLocks noChangeArrowheads="1"/>
            </p:cNvSpPr>
            <p:nvPr/>
          </p:nvSpPr>
          <p:spPr bwMode="auto">
            <a:xfrm>
              <a:off x="4656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07" name="Oval 643"/>
            <p:cNvSpPr>
              <a:spLocks noChangeArrowheads="1"/>
            </p:cNvSpPr>
            <p:nvPr/>
          </p:nvSpPr>
          <p:spPr bwMode="auto">
            <a:xfrm>
              <a:off x="4656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08" name="Oval 644"/>
            <p:cNvSpPr>
              <a:spLocks noChangeArrowheads="1"/>
            </p:cNvSpPr>
            <p:nvPr/>
          </p:nvSpPr>
          <p:spPr bwMode="auto">
            <a:xfrm>
              <a:off x="4656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09" name="Oval 645"/>
            <p:cNvSpPr>
              <a:spLocks noChangeArrowheads="1"/>
            </p:cNvSpPr>
            <p:nvPr/>
          </p:nvSpPr>
          <p:spPr bwMode="auto">
            <a:xfrm>
              <a:off x="4752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10" name="Oval 646"/>
            <p:cNvSpPr>
              <a:spLocks noChangeArrowheads="1"/>
            </p:cNvSpPr>
            <p:nvPr/>
          </p:nvSpPr>
          <p:spPr bwMode="auto">
            <a:xfrm>
              <a:off x="4752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11" name="Oval 647"/>
            <p:cNvSpPr>
              <a:spLocks noChangeArrowheads="1"/>
            </p:cNvSpPr>
            <p:nvPr/>
          </p:nvSpPr>
          <p:spPr bwMode="auto">
            <a:xfrm>
              <a:off x="4752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12" name="Oval 648"/>
            <p:cNvSpPr>
              <a:spLocks noChangeArrowheads="1"/>
            </p:cNvSpPr>
            <p:nvPr/>
          </p:nvSpPr>
          <p:spPr bwMode="auto">
            <a:xfrm>
              <a:off x="4848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13" name="Oval 649"/>
            <p:cNvSpPr>
              <a:spLocks noChangeArrowheads="1"/>
            </p:cNvSpPr>
            <p:nvPr/>
          </p:nvSpPr>
          <p:spPr bwMode="auto">
            <a:xfrm>
              <a:off x="4848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14" name="Oval 650"/>
            <p:cNvSpPr>
              <a:spLocks noChangeArrowheads="1"/>
            </p:cNvSpPr>
            <p:nvPr/>
          </p:nvSpPr>
          <p:spPr bwMode="auto">
            <a:xfrm>
              <a:off x="4848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15" name="Oval 651"/>
            <p:cNvSpPr>
              <a:spLocks noChangeArrowheads="1"/>
            </p:cNvSpPr>
            <p:nvPr/>
          </p:nvSpPr>
          <p:spPr bwMode="auto">
            <a:xfrm>
              <a:off x="4944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16" name="Oval 652"/>
            <p:cNvSpPr>
              <a:spLocks noChangeArrowheads="1"/>
            </p:cNvSpPr>
            <p:nvPr/>
          </p:nvSpPr>
          <p:spPr bwMode="auto">
            <a:xfrm>
              <a:off x="4944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17" name="Oval 653"/>
            <p:cNvSpPr>
              <a:spLocks noChangeArrowheads="1"/>
            </p:cNvSpPr>
            <p:nvPr/>
          </p:nvSpPr>
          <p:spPr bwMode="auto">
            <a:xfrm>
              <a:off x="4944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18" name="Oval 654"/>
            <p:cNvSpPr>
              <a:spLocks noChangeArrowheads="1"/>
            </p:cNvSpPr>
            <p:nvPr/>
          </p:nvSpPr>
          <p:spPr bwMode="auto">
            <a:xfrm>
              <a:off x="5040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19" name="Oval 655"/>
            <p:cNvSpPr>
              <a:spLocks noChangeArrowheads="1"/>
            </p:cNvSpPr>
            <p:nvPr/>
          </p:nvSpPr>
          <p:spPr bwMode="auto">
            <a:xfrm>
              <a:off x="5040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20" name="Oval 656"/>
            <p:cNvSpPr>
              <a:spLocks noChangeArrowheads="1"/>
            </p:cNvSpPr>
            <p:nvPr/>
          </p:nvSpPr>
          <p:spPr bwMode="auto">
            <a:xfrm>
              <a:off x="5040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21" name="Oval 657"/>
            <p:cNvSpPr>
              <a:spLocks noChangeArrowheads="1"/>
            </p:cNvSpPr>
            <p:nvPr/>
          </p:nvSpPr>
          <p:spPr bwMode="auto">
            <a:xfrm>
              <a:off x="5136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22" name="Oval 658"/>
            <p:cNvSpPr>
              <a:spLocks noChangeArrowheads="1"/>
            </p:cNvSpPr>
            <p:nvPr/>
          </p:nvSpPr>
          <p:spPr bwMode="auto">
            <a:xfrm>
              <a:off x="5136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23" name="Oval 659"/>
            <p:cNvSpPr>
              <a:spLocks noChangeArrowheads="1"/>
            </p:cNvSpPr>
            <p:nvPr/>
          </p:nvSpPr>
          <p:spPr bwMode="auto">
            <a:xfrm>
              <a:off x="5136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24" name="Oval 660"/>
            <p:cNvSpPr>
              <a:spLocks noChangeArrowheads="1"/>
            </p:cNvSpPr>
            <p:nvPr/>
          </p:nvSpPr>
          <p:spPr bwMode="auto">
            <a:xfrm>
              <a:off x="5232" y="26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25" name="Oval 661"/>
            <p:cNvSpPr>
              <a:spLocks noChangeArrowheads="1"/>
            </p:cNvSpPr>
            <p:nvPr/>
          </p:nvSpPr>
          <p:spPr bwMode="auto">
            <a:xfrm>
              <a:off x="3696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26" name="Oval 662"/>
            <p:cNvSpPr>
              <a:spLocks noChangeArrowheads="1"/>
            </p:cNvSpPr>
            <p:nvPr/>
          </p:nvSpPr>
          <p:spPr bwMode="auto">
            <a:xfrm>
              <a:off x="3792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28" name="Oval 664"/>
            <p:cNvSpPr>
              <a:spLocks noChangeArrowheads="1"/>
            </p:cNvSpPr>
            <p:nvPr/>
          </p:nvSpPr>
          <p:spPr bwMode="auto">
            <a:xfrm>
              <a:off x="3792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29" name="Oval 665"/>
            <p:cNvSpPr>
              <a:spLocks noChangeArrowheads="1"/>
            </p:cNvSpPr>
            <p:nvPr/>
          </p:nvSpPr>
          <p:spPr bwMode="auto">
            <a:xfrm>
              <a:off x="3888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30" name="Oval 666"/>
            <p:cNvSpPr>
              <a:spLocks noChangeArrowheads="1"/>
            </p:cNvSpPr>
            <p:nvPr/>
          </p:nvSpPr>
          <p:spPr bwMode="auto">
            <a:xfrm>
              <a:off x="3888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31" name="Oval 667"/>
            <p:cNvSpPr>
              <a:spLocks noChangeArrowheads="1"/>
            </p:cNvSpPr>
            <p:nvPr/>
          </p:nvSpPr>
          <p:spPr bwMode="auto">
            <a:xfrm>
              <a:off x="3888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32" name="Oval 668"/>
            <p:cNvSpPr>
              <a:spLocks noChangeArrowheads="1"/>
            </p:cNvSpPr>
            <p:nvPr/>
          </p:nvSpPr>
          <p:spPr bwMode="auto">
            <a:xfrm>
              <a:off x="3984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33" name="Oval 669"/>
            <p:cNvSpPr>
              <a:spLocks noChangeArrowheads="1"/>
            </p:cNvSpPr>
            <p:nvPr/>
          </p:nvSpPr>
          <p:spPr bwMode="auto">
            <a:xfrm>
              <a:off x="3984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34" name="Oval 670"/>
            <p:cNvSpPr>
              <a:spLocks noChangeArrowheads="1"/>
            </p:cNvSpPr>
            <p:nvPr/>
          </p:nvSpPr>
          <p:spPr bwMode="auto">
            <a:xfrm>
              <a:off x="3984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35" name="Oval 671"/>
            <p:cNvSpPr>
              <a:spLocks noChangeArrowheads="1"/>
            </p:cNvSpPr>
            <p:nvPr/>
          </p:nvSpPr>
          <p:spPr bwMode="auto">
            <a:xfrm>
              <a:off x="4080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36" name="Oval 672"/>
            <p:cNvSpPr>
              <a:spLocks noChangeArrowheads="1"/>
            </p:cNvSpPr>
            <p:nvPr/>
          </p:nvSpPr>
          <p:spPr bwMode="auto">
            <a:xfrm>
              <a:off x="4080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37" name="Oval 673"/>
            <p:cNvSpPr>
              <a:spLocks noChangeArrowheads="1"/>
            </p:cNvSpPr>
            <p:nvPr/>
          </p:nvSpPr>
          <p:spPr bwMode="auto">
            <a:xfrm>
              <a:off x="4080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38" name="Oval 674"/>
            <p:cNvSpPr>
              <a:spLocks noChangeArrowheads="1"/>
            </p:cNvSpPr>
            <p:nvPr/>
          </p:nvSpPr>
          <p:spPr bwMode="auto">
            <a:xfrm>
              <a:off x="4176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39" name="Oval 675"/>
            <p:cNvSpPr>
              <a:spLocks noChangeArrowheads="1"/>
            </p:cNvSpPr>
            <p:nvPr/>
          </p:nvSpPr>
          <p:spPr bwMode="auto">
            <a:xfrm>
              <a:off x="4176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40" name="Oval 676"/>
            <p:cNvSpPr>
              <a:spLocks noChangeArrowheads="1"/>
            </p:cNvSpPr>
            <p:nvPr/>
          </p:nvSpPr>
          <p:spPr bwMode="auto">
            <a:xfrm>
              <a:off x="4176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41" name="Oval 677"/>
            <p:cNvSpPr>
              <a:spLocks noChangeArrowheads="1"/>
            </p:cNvSpPr>
            <p:nvPr/>
          </p:nvSpPr>
          <p:spPr bwMode="auto">
            <a:xfrm>
              <a:off x="4272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42" name="Oval 678"/>
            <p:cNvSpPr>
              <a:spLocks noChangeArrowheads="1"/>
            </p:cNvSpPr>
            <p:nvPr/>
          </p:nvSpPr>
          <p:spPr bwMode="auto">
            <a:xfrm>
              <a:off x="4272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43" name="Oval 679"/>
            <p:cNvSpPr>
              <a:spLocks noChangeArrowheads="1"/>
            </p:cNvSpPr>
            <p:nvPr/>
          </p:nvSpPr>
          <p:spPr bwMode="auto">
            <a:xfrm>
              <a:off x="4272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44" name="Oval 680"/>
            <p:cNvSpPr>
              <a:spLocks noChangeArrowheads="1"/>
            </p:cNvSpPr>
            <p:nvPr/>
          </p:nvSpPr>
          <p:spPr bwMode="auto">
            <a:xfrm>
              <a:off x="4368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45" name="Oval 681"/>
            <p:cNvSpPr>
              <a:spLocks noChangeArrowheads="1"/>
            </p:cNvSpPr>
            <p:nvPr/>
          </p:nvSpPr>
          <p:spPr bwMode="auto">
            <a:xfrm>
              <a:off x="4368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46" name="Oval 682"/>
            <p:cNvSpPr>
              <a:spLocks noChangeArrowheads="1"/>
            </p:cNvSpPr>
            <p:nvPr/>
          </p:nvSpPr>
          <p:spPr bwMode="auto">
            <a:xfrm>
              <a:off x="4368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47" name="Oval 683"/>
            <p:cNvSpPr>
              <a:spLocks noChangeArrowheads="1"/>
            </p:cNvSpPr>
            <p:nvPr/>
          </p:nvSpPr>
          <p:spPr bwMode="auto">
            <a:xfrm>
              <a:off x="4464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48" name="Oval 684"/>
            <p:cNvSpPr>
              <a:spLocks noChangeArrowheads="1"/>
            </p:cNvSpPr>
            <p:nvPr/>
          </p:nvSpPr>
          <p:spPr bwMode="auto">
            <a:xfrm>
              <a:off x="4464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49" name="Oval 685"/>
            <p:cNvSpPr>
              <a:spLocks noChangeArrowheads="1"/>
            </p:cNvSpPr>
            <p:nvPr/>
          </p:nvSpPr>
          <p:spPr bwMode="auto">
            <a:xfrm>
              <a:off x="4464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50" name="Oval 686"/>
            <p:cNvSpPr>
              <a:spLocks noChangeArrowheads="1"/>
            </p:cNvSpPr>
            <p:nvPr/>
          </p:nvSpPr>
          <p:spPr bwMode="auto">
            <a:xfrm>
              <a:off x="4560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51" name="Oval 687"/>
            <p:cNvSpPr>
              <a:spLocks noChangeArrowheads="1"/>
            </p:cNvSpPr>
            <p:nvPr/>
          </p:nvSpPr>
          <p:spPr bwMode="auto">
            <a:xfrm>
              <a:off x="4560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52" name="Oval 688"/>
            <p:cNvSpPr>
              <a:spLocks noChangeArrowheads="1"/>
            </p:cNvSpPr>
            <p:nvPr/>
          </p:nvSpPr>
          <p:spPr bwMode="auto">
            <a:xfrm>
              <a:off x="4560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53" name="Oval 689"/>
            <p:cNvSpPr>
              <a:spLocks noChangeArrowheads="1"/>
            </p:cNvSpPr>
            <p:nvPr/>
          </p:nvSpPr>
          <p:spPr bwMode="auto">
            <a:xfrm>
              <a:off x="4656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54" name="Oval 690"/>
            <p:cNvSpPr>
              <a:spLocks noChangeArrowheads="1"/>
            </p:cNvSpPr>
            <p:nvPr/>
          </p:nvSpPr>
          <p:spPr bwMode="auto">
            <a:xfrm>
              <a:off x="4656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55" name="Oval 691"/>
            <p:cNvSpPr>
              <a:spLocks noChangeArrowheads="1"/>
            </p:cNvSpPr>
            <p:nvPr/>
          </p:nvSpPr>
          <p:spPr bwMode="auto">
            <a:xfrm>
              <a:off x="4656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56" name="Oval 692"/>
            <p:cNvSpPr>
              <a:spLocks noChangeArrowheads="1"/>
            </p:cNvSpPr>
            <p:nvPr/>
          </p:nvSpPr>
          <p:spPr bwMode="auto">
            <a:xfrm>
              <a:off x="4752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57" name="Oval 693"/>
            <p:cNvSpPr>
              <a:spLocks noChangeArrowheads="1"/>
            </p:cNvSpPr>
            <p:nvPr/>
          </p:nvSpPr>
          <p:spPr bwMode="auto">
            <a:xfrm>
              <a:off x="4752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58" name="Oval 694"/>
            <p:cNvSpPr>
              <a:spLocks noChangeArrowheads="1"/>
            </p:cNvSpPr>
            <p:nvPr/>
          </p:nvSpPr>
          <p:spPr bwMode="auto">
            <a:xfrm>
              <a:off x="4752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59" name="Oval 695"/>
            <p:cNvSpPr>
              <a:spLocks noChangeArrowheads="1"/>
            </p:cNvSpPr>
            <p:nvPr/>
          </p:nvSpPr>
          <p:spPr bwMode="auto">
            <a:xfrm>
              <a:off x="4848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60" name="Oval 696"/>
            <p:cNvSpPr>
              <a:spLocks noChangeArrowheads="1"/>
            </p:cNvSpPr>
            <p:nvPr/>
          </p:nvSpPr>
          <p:spPr bwMode="auto">
            <a:xfrm>
              <a:off x="4848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61" name="Oval 697"/>
            <p:cNvSpPr>
              <a:spLocks noChangeArrowheads="1"/>
            </p:cNvSpPr>
            <p:nvPr/>
          </p:nvSpPr>
          <p:spPr bwMode="auto">
            <a:xfrm>
              <a:off x="4848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62" name="Oval 698"/>
            <p:cNvSpPr>
              <a:spLocks noChangeArrowheads="1"/>
            </p:cNvSpPr>
            <p:nvPr/>
          </p:nvSpPr>
          <p:spPr bwMode="auto">
            <a:xfrm>
              <a:off x="4944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63" name="Oval 699"/>
            <p:cNvSpPr>
              <a:spLocks noChangeArrowheads="1"/>
            </p:cNvSpPr>
            <p:nvPr/>
          </p:nvSpPr>
          <p:spPr bwMode="auto">
            <a:xfrm>
              <a:off x="4944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64" name="Oval 700"/>
            <p:cNvSpPr>
              <a:spLocks noChangeArrowheads="1"/>
            </p:cNvSpPr>
            <p:nvPr/>
          </p:nvSpPr>
          <p:spPr bwMode="auto">
            <a:xfrm>
              <a:off x="4944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65" name="Oval 701"/>
            <p:cNvSpPr>
              <a:spLocks noChangeArrowheads="1"/>
            </p:cNvSpPr>
            <p:nvPr/>
          </p:nvSpPr>
          <p:spPr bwMode="auto">
            <a:xfrm>
              <a:off x="5040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66" name="Oval 702"/>
            <p:cNvSpPr>
              <a:spLocks noChangeArrowheads="1"/>
            </p:cNvSpPr>
            <p:nvPr/>
          </p:nvSpPr>
          <p:spPr bwMode="auto">
            <a:xfrm>
              <a:off x="5040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67" name="Oval 703"/>
            <p:cNvSpPr>
              <a:spLocks noChangeArrowheads="1"/>
            </p:cNvSpPr>
            <p:nvPr/>
          </p:nvSpPr>
          <p:spPr bwMode="auto">
            <a:xfrm>
              <a:off x="5040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68" name="Oval 704"/>
            <p:cNvSpPr>
              <a:spLocks noChangeArrowheads="1"/>
            </p:cNvSpPr>
            <p:nvPr/>
          </p:nvSpPr>
          <p:spPr bwMode="auto">
            <a:xfrm>
              <a:off x="5136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69" name="Oval 705"/>
            <p:cNvSpPr>
              <a:spLocks noChangeArrowheads="1"/>
            </p:cNvSpPr>
            <p:nvPr/>
          </p:nvSpPr>
          <p:spPr bwMode="auto">
            <a:xfrm>
              <a:off x="5136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70" name="Oval 706"/>
            <p:cNvSpPr>
              <a:spLocks noChangeArrowheads="1"/>
            </p:cNvSpPr>
            <p:nvPr/>
          </p:nvSpPr>
          <p:spPr bwMode="auto">
            <a:xfrm>
              <a:off x="5136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71" name="Oval 707"/>
            <p:cNvSpPr>
              <a:spLocks noChangeArrowheads="1"/>
            </p:cNvSpPr>
            <p:nvPr/>
          </p:nvSpPr>
          <p:spPr bwMode="auto">
            <a:xfrm>
              <a:off x="5232" y="27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72" name="Oval 708"/>
            <p:cNvSpPr>
              <a:spLocks noChangeArrowheads="1"/>
            </p:cNvSpPr>
            <p:nvPr/>
          </p:nvSpPr>
          <p:spPr bwMode="auto">
            <a:xfrm>
              <a:off x="3696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73" name="Oval 709"/>
            <p:cNvSpPr>
              <a:spLocks noChangeArrowheads="1"/>
            </p:cNvSpPr>
            <p:nvPr/>
          </p:nvSpPr>
          <p:spPr bwMode="auto">
            <a:xfrm>
              <a:off x="3792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75" name="Oval 711"/>
            <p:cNvSpPr>
              <a:spLocks noChangeArrowheads="1"/>
            </p:cNvSpPr>
            <p:nvPr/>
          </p:nvSpPr>
          <p:spPr bwMode="auto">
            <a:xfrm>
              <a:off x="3792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76" name="Oval 712"/>
            <p:cNvSpPr>
              <a:spLocks noChangeArrowheads="1"/>
            </p:cNvSpPr>
            <p:nvPr/>
          </p:nvSpPr>
          <p:spPr bwMode="auto">
            <a:xfrm>
              <a:off x="3888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77" name="Oval 713"/>
            <p:cNvSpPr>
              <a:spLocks noChangeArrowheads="1"/>
            </p:cNvSpPr>
            <p:nvPr/>
          </p:nvSpPr>
          <p:spPr bwMode="auto">
            <a:xfrm>
              <a:off x="3888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78" name="Oval 714"/>
            <p:cNvSpPr>
              <a:spLocks noChangeArrowheads="1"/>
            </p:cNvSpPr>
            <p:nvPr/>
          </p:nvSpPr>
          <p:spPr bwMode="auto">
            <a:xfrm>
              <a:off x="3888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79" name="Oval 715"/>
            <p:cNvSpPr>
              <a:spLocks noChangeArrowheads="1"/>
            </p:cNvSpPr>
            <p:nvPr/>
          </p:nvSpPr>
          <p:spPr bwMode="auto">
            <a:xfrm>
              <a:off x="3984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80" name="Oval 716"/>
            <p:cNvSpPr>
              <a:spLocks noChangeArrowheads="1"/>
            </p:cNvSpPr>
            <p:nvPr/>
          </p:nvSpPr>
          <p:spPr bwMode="auto">
            <a:xfrm>
              <a:off x="3984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81" name="Oval 717"/>
            <p:cNvSpPr>
              <a:spLocks noChangeArrowheads="1"/>
            </p:cNvSpPr>
            <p:nvPr/>
          </p:nvSpPr>
          <p:spPr bwMode="auto">
            <a:xfrm>
              <a:off x="3984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82" name="Oval 718"/>
            <p:cNvSpPr>
              <a:spLocks noChangeArrowheads="1"/>
            </p:cNvSpPr>
            <p:nvPr/>
          </p:nvSpPr>
          <p:spPr bwMode="auto">
            <a:xfrm>
              <a:off x="4080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83" name="Oval 719"/>
            <p:cNvSpPr>
              <a:spLocks noChangeArrowheads="1"/>
            </p:cNvSpPr>
            <p:nvPr/>
          </p:nvSpPr>
          <p:spPr bwMode="auto">
            <a:xfrm>
              <a:off x="4080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84" name="Oval 720"/>
            <p:cNvSpPr>
              <a:spLocks noChangeArrowheads="1"/>
            </p:cNvSpPr>
            <p:nvPr/>
          </p:nvSpPr>
          <p:spPr bwMode="auto">
            <a:xfrm>
              <a:off x="4080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85" name="Oval 721"/>
            <p:cNvSpPr>
              <a:spLocks noChangeArrowheads="1"/>
            </p:cNvSpPr>
            <p:nvPr/>
          </p:nvSpPr>
          <p:spPr bwMode="auto">
            <a:xfrm>
              <a:off x="4176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86" name="Oval 722"/>
            <p:cNvSpPr>
              <a:spLocks noChangeArrowheads="1"/>
            </p:cNvSpPr>
            <p:nvPr/>
          </p:nvSpPr>
          <p:spPr bwMode="auto">
            <a:xfrm>
              <a:off x="4176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87" name="Oval 723"/>
            <p:cNvSpPr>
              <a:spLocks noChangeArrowheads="1"/>
            </p:cNvSpPr>
            <p:nvPr/>
          </p:nvSpPr>
          <p:spPr bwMode="auto">
            <a:xfrm>
              <a:off x="4176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88" name="Oval 724"/>
            <p:cNvSpPr>
              <a:spLocks noChangeArrowheads="1"/>
            </p:cNvSpPr>
            <p:nvPr/>
          </p:nvSpPr>
          <p:spPr bwMode="auto">
            <a:xfrm>
              <a:off x="4272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89" name="Oval 725"/>
            <p:cNvSpPr>
              <a:spLocks noChangeArrowheads="1"/>
            </p:cNvSpPr>
            <p:nvPr/>
          </p:nvSpPr>
          <p:spPr bwMode="auto">
            <a:xfrm>
              <a:off x="4272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90" name="Oval 726"/>
            <p:cNvSpPr>
              <a:spLocks noChangeArrowheads="1"/>
            </p:cNvSpPr>
            <p:nvPr/>
          </p:nvSpPr>
          <p:spPr bwMode="auto">
            <a:xfrm>
              <a:off x="4272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91" name="Oval 727"/>
            <p:cNvSpPr>
              <a:spLocks noChangeArrowheads="1"/>
            </p:cNvSpPr>
            <p:nvPr/>
          </p:nvSpPr>
          <p:spPr bwMode="auto">
            <a:xfrm>
              <a:off x="4368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92" name="Oval 728"/>
            <p:cNvSpPr>
              <a:spLocks noChangeArrowheads="1"/>
            </p:cNvSpPr>
            <p:nvPr/>
          </p:nvSpPr>
          <p:spPr bwMode="auto">
            <a:xfrm>
              <a:off x="4368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93" name="Oval 729"/>
            <p:cNvSpPr>
              <a:spLocks noChangeArrowheads="1"/>
            </p:cNvSpPr>
            <p:nvPr/>
          </p:nvSpPr>
          <p:spPr bwMode="auto">
            <a:xfrm>
              <a:off x="4368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94" name="Oval 730"/>
            <p:cNvSpPr>
              <a:spLocks noChangeArrowheads="1"/>
            </p:cNvSpPr>
            <p:nvPr/>
          </p:nvSpPr>
          <p:spPr bwMode="auto">
            <a:xfrm>
              <a:off x="4464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95" name="Oval 731"/>
            <p:cNvSpPr>
              <a:spLocks noChangeArrowheads="1"/>
            </p:cNvSpPr>
            <p:nvPr/>
          </p:nvSpPr>
          <p:spPr bwMode="auto">
            <a:xfrm>
              <a:off x="4464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96" name="Oval 732"/>
            <p:cNvSpPr>
              <a:spLocks noChangeArrowheads="1"/>
            </p:cNvSpPr>
            <p:nvPr/>
          </p:nvSpPr>
          <p:spPr bwMode="auto">
            <a:xfrm>
              <a:off x="4464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97" name="Oval 733"/>
            <p:cNvSpPr>
              <a:spLocks noChangeArrowheads="1"/>
            </p:cNvSpPr>
            <p:nvPr/>
          </p:nvSpPr>
          <p:spPr bwMode="auto">
            <a:xfrm>
              <a:off x="4560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98" name="Oval 734"/>
            <p:cNvSpPr>
              <a:spLocks noChangeArrowheads="1"/>
            </p:cNvSpPr>
            <p:nvPr/>
          </p:nvSpPr>
          <p:spPr bwMode="auto">
            <a:xfrm>
              <a:off x="4560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99" name="Oval 735"/>
            <p:cNvSpPr>
              <a:spLocks noChangeArrowheads="1"/>
            </p:cNvSpPr>
            <p:nvPr/>
          </p:nvSpPr>
          <p:spPr bwMode="auto">
            <a:xfrm>
              <a:off x="4560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00" name="Oval 736"/>
            <p:cNvSpPr>
              <a:spLocks noChangeArrowheads="1"/>
            </p:cNvSpPr>
            <p:nvPr/>
          </p:nvSpPr>
          <p:spPr bwMode="auto">
            <a:xfrm>
              <a:off x="4656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01" name="Oval 737"/>
            <p:cNvSpPr>
              <a:spLocks noChangeArrowheads="1"/>
            </p:cNvSpPr>
            <p:nvPr/>
          </p:nvSpPr>
          <p:spPr bwMode="auto">
            <a:xfrm>
              <a:off x="4656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02" name="Oval 738"/>
            <p:cNvSpPr>
              <a:spLocks noChangeArrowheads="1"/>
            </p:cNvSpPr>
            <p:nvPr/>
          </p:nvSpPr>
          <p:spPr bwMode="auto">
            <a:xfrm>
              <a:off x="4656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03" name="Oval 739"/>
            <p:cNvSpPr>
              <a:spLocks noChangeArrowheads="1"/>
            </p:cNvSpPr>
            <p:nvPr/>
          </p:nvSpPr>
          <p:spPr bwMode="auto">
            <a:xfrm>
              <a:off x="4752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04" name="Oval 740"/>
            <p:cNvSpPr>
              <a:spLocks noChangeArrowheads="1"/>
            </p:cNvSpPr>
            <p:nvPr/>
          </p:nvSpPr>
          <p:spPr bwMode="auto">
            <a:xfrm>
              <a:off x="4752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05" name="Oval 741"/>
            <p:cNvSpPr>
              <a:spLocks noChangeArrowheads="1"/>
            </p:cNvSpPr>
            <p:nvPr/>
          </p:nvSpPr>
          <p:spPr bwMode="auto">
            <a:xfrm>
              <a:off x="4752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06" name="Oval 742"/>
            <p:cNvSpPr>
              <a:spLocks noChangeArrowheads="1"/>
            </p:cNvSpPr>
            <p:nvPr/>
          </p:nvSpPr>
          <p:spPr bwMode="auto">
            <a:xfrm>
              <a:off x="4848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07" name="Oval 743"/>
            <p:cNvSpPr>
              <a:spLocks noChangeArrowheads="1"/>
            </p:cNvSpPr>
            <p:nvPr/>
          </p:nvSpPr>
          <p:spPr bwMode="auto">
            <a:xfrm>
              <a:off x="4848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08" name="Oval 744"/>
            <p:cNvSpPr>
              <a:spLocks noChangeArrowheads="1"/>
            </p:cNvSpPr>
            <p:nvPr/>
          </p:nvSpPr>
          <p:spPr bwMode="auto">
            <a:xfrm>
              <a:off x="4848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09" name="Oval 745"/>
            <p:cNvSpPr>
              <a:spLocks noChangeArrowheads="1"/>
            </p:cNvSpPr>
            <p:nvPr/>
          </p:nvSpPr>
          <p:spPr bwMode="auto">
            <a:xfrm>
              <a:off x="4944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10" name="Oval 746"/>
            <p:cNvSpPr>
              <a:spLocks noChangeArrowheads="1"/>
            </p:cNvSpPr>
            <p:nvPr/>
          </p:nvSpPr>
          <p:spPr bwMode="auto">
            <a:xfrm>
              <a:off x="4944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11" name="Oval 747"/>
            <p:cNvSpPr>
              <a:spLocks noChangeArrowheads="1"/>
            </p:cNvSpPr>
            <p:nvPr/>
          </p:nvSpPr>
          <p:spPr bwMode="auto">
            <a:xfrm>
              <a:off x="4944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12" name="Oval 748"/>
            <p:cNvSpPr>
              <a:spLocks noChangeArrowheads="1"/>
            </p:cNvSpPr>
            <p:nvPr/>
          </p:nvSpPr>
          <p:spPr bwMode="auto">
            <a:xfrm>
              <a:off x="5040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13" name="Oval 749"/>
            <p:cNvSpPr>
              <a:spLocks noChangeArrowheads="1"/>
            </p:cNvSpPr>
            <p:nvPr/>
          </p:nvSpPr>
          <p:spPr bwMode="auto">
            <a:xfrm>
              <a:off x="5040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14" name="Oval 750"/>
            <p:cNvSpPr>
              <a:spLocks noChangeArrowheads="1"/>
            </p:cNvSpPr>
            <p:nvPr/>
          </p:nvSpPr>
          <p:spPr bwMode="auto">
            <a:xfrm>
              <a:off x="5040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15" name="Oval 751"/>
            <p:cNvSpPr>
              <a:spLocks noChangeArrowheads="1"/>
            </p:cNvSpPr>
            <p:nvPr/>
          </p:nvSpPr>
          <p:spPr bwMode="auto">
            <a:xfrm>
              <a:off x="5136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16" name="Oval 752"/>
            <p:cNvSpPr>
              <a:spLocks noChangeArrowheads="1"/>
            </p:cNvSpPr>
            <p:nvPr/>
          </p:nvSpPr>
          <p:spPr bwMode="auto">
            <a:xfrm>
              <a:off x="5136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17" name="Oval 753"/>
            <p:cNvSpPr>
              <a:spLocks noChangeArrowheads="1"/>
            </p:cNvSpPr>
            <p:nvPr/>
          </p:nvSpPr>
          <p:spPr bwMode="auto">
            <a:xfrm>
              <a:off x="5136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18" name="Oval 754"/>
            <p:cNvSpPr>
              <a:spLocks noChangeArrowheads="1"/>
            </p:cNvSpPr>
            <p:nvPr/>
          </p:nvSpPr>
          <p:spPr bwMode="auto">
            <a:xfrm>
              <a:off x="5232" y="28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19" name="Oval 755"/>
            <p:cNvSpPr>
              <a:spLocks noChangeArrowheads="1"/>
            </p:cNvSpPr>
            <p:nvPr/>
          </p:nvSpPr>
          <p:spPr bwMode="auto">
            <a:xfrm>
              <a:off x="3696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20" name="Oval 756"/>
            <p:cNvSpPr>
              <a:spLocks noChangeArrowheads="1"/>
            </p:cNvSpPr>
            <p:nvPr/>
          </p:nvSpPr>
          <p:spPr bwMode="auto">
            <a:xfrm>
              <a:off x="3792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22" name="Oval 758"/>
            <p:cNvSpPr>
              <a:spLocks noChangeArrowheads="1"/>
            </p:cNvSpPr>
            <p:nvPr/>
          </p:nvSpPr>
          <p:spPr bwMode="auto">
            <a:xfrm>
              <a:off x="3792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23" name="Oval 759"/>
            <p:cNvSpPr>
              <a:spLocks noChangeArrowheads="1"/>
            </p:cNvSpPr>
            <p:nvPr/>
          </p:nvSpPr>
          <p:spPr bwMode="auto">
            <a:xfrm>
              <a:off x="3888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24" name="Oval 760"/>
            <p:cNvSpPr>
              <a:spLocks noChangeArrowheads="1"/>
            </p:cNvSpPr>
            <p:nvPr/>
          </p:nvSpPr>
          <p:spPr bwMode="auto">
            <a:xfrm>
              <a:off x="3888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25" name="Oval 761"/>
            <p:cNvSpPr>
              <a:spLocks noChangeArrowheads="1"/>
            </p:cNvSpPr>
            <p:nvPr/>
          </p:nvSpPr>
          <p:spPr bwMode="auto">
            <a:xfrm>
              <a:off x="3888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26" name="Oval 762"/>
            <p:cNvSpPr>
              <a:spLocks noChangeArrowheads="1"/>
            </p:cNvSpPr>
            <p:nvPr/>
          </p:nvSpPr>
          <p:spPr bwMode="auto">
            <a:xfrm>
              <a:off x="3984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27" name="Oval 763"/>
            <p:cNvSpPr>
              <a:spLocks noChangeArrowheads="1"/>
            </p:cNvSpPr>
            <p:nvPr/>
          </p:nvSpPr>
          <p:spPr bwMode="auto">
            <a:xfrm>
              <a:off x="3984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28" name="Oval 764"/>
            <p:cNvSpPr>
              <a:spLocks noChangeArrowheads="1"/>
            </p:cNvSpPr>
            <p:nvPr/>
          </p:nvSpPr>
          <p:spPr bwMode="auto">
            <a:xfrm>
              <a:off x="3984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29" name="Oval 765"/>
            <p:cNvSpPr>
              <a:spLocks noChangeArrowheads="1"/>
            </p:cNvSpPr>
            <p:nvPr/>
          </p:nvSpPr>
          <p:spPr bwMode="auto">
            <a:xfrm>
              <a:off x="4080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30" name="Oval 766"/>
            <p:cNvSpPr>
              <a:spLocks noChangeArrowheads="1"/>
            </p:cNvSpPr>
            <p:nvPr/>
          </p:nvSpPr>
          <p:spPr bwMode="auto">
            <a:xfrm>
              <a:off x="4080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31" name="Oval 767"/>
            <p:cNvSpPr>
              <a:spLocks noChangeArrowheads="1"/>
            </p:cNvSpPr>
            <p:nvPr/>
          </p:nvSpPr>
          <p:spPr bwMode="auto">
            <a:xfrm>
              <a:off x="4080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32" name="Oval 768"/>
            <p:cNvSpPr>
              <a:spLocks noChangeArrowheads="1"/>
            </p:cNvSpPr>
            <p:nvPr/>
          </p:nvSpPr>
          <p:spPr bwMode="auto">
            <a:xfrm>
              <a:off x="4176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33" name="Oval 769"/>
            <p:cNvSpPr>
              <a:spLocks noChangeArrowheads="1"/>
            </p:cNvSpPr>
            <p:nvPr/>
          </p:nvSpPr>
          <p:spPr bwMode="auto">
            <a:xfrm>
              <a:off x="4176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34" name="Oval 770"/>
            <p:cNvSpPr>
              <a:spLocks noChangeArrowheads="1"/>
            </p:cNvSpPr>
            <p:nvPr/>
          </p:nvSpPr>
          <p:spPr bwMode="auto">
            <a:xfrm>
              <a:off x="4176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35" name="Oval 771"/>
            <p:cNvSpPr>
              <a:spLocks noChangeArrowheads="1"/>
            </p:cNvSpPr>
            <p:nvPr/>
          </p:nvSpPr>
          <p:spPr bwMode="auto">
            <a:xfrm>
              <a:off x="4272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36" name="Oval 772"/>
            <p:cNvSpPr>
              <a:spLocks noChangeArrowheads="1"/>
            </p:cNvSpPr>
            <p:nvPr/>
          </p:nvSpPr>
          <p:spPr bwMode="auto">
            <a:xfrm>
              <a:off x="4272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37" name="Oval 773"/>
            <p:cNvSpPr>
              <a:spLocks noChangeArrowheads="1"/>
            </p:cNvSpPr>
            <p:nvPr/>
          </p:nvSpPr>
          <p:spPr bwMode="auto">
            <a:xfrm>
              <a:off x="4272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38" name="Oval 774"/>
            <p:cNvSpPr>
              <a:spLocks noChangeArrowheads="1"/>
            </p:cNvSpPr>
            <p:nvPr/>
          </p:nvSpPr>
          <p:spPr bwMode="auto">
            <a:xfrm>
              <a:off x="4368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39" name="Oval 775"/>
            <p:cNvSpPr>
              <a:spLocks noChangeArrowheads="1"/>
            </p:cNvSpPr>
            <p:nvPr/>
          </p:nvSpPr>
          <p:spPr bwMode="auto">
            <a:xfrm>
              <a:off x="4368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40" name="Oval 776"/>
            <p:cNvSpPr>
              <a:spLocks noChangeArrowheads="1"/>
            </p:cNvSpPr>
            <p:nvPr/>
          </p:nvSpPr>
          <p:spPr bwMode="auto">
            <a:xfrm>
              <a:off x="4368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41" name="Oval 777"/>
            <p:cNvSpPr>
              <a:spLocks noChangeArrowheads="1"/>
            </p:cNvSpPr>
            <p:nvPr/>
          </p:nvSpPr>
          <p:spPr bwMode="auto">
            <a:xfrm>
              <a:off x="4464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42" name="Oval 778"/>
            <p:cNvSpPr>
              <a:spLocks noChangeArrowheads="1"/>
            </p:cNvSpPr>
            <p:nvPr/>
          </p:nvSpPr>
          <p:spPr bwMode="auto">
            <a:xfrm>
              <a:off x="4464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43" name="Oval 779"/>
            <p:cNvSpPr>
              <a:spLocks noChangeArrowheads="1"/>
            </p:cNvSpPr>
            <p:nvPr/>
          </p:nvSpPr>
          <p:spPr bwMode="auto">
            <a:xfrm>
              <a:off x="4464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44" name="Oval 780"/>
            <p:cNvSpPr>
              <a:spLocks noChangeArrowheads="1"/>
            </p:cNvSpPr>
            <p:nvPr/>
          </p:nvSpPr>
          <p:spPr bwMode="auto">
            <a:xfrm>
              <a:off x="4560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45" name="Oval 781"/>
            <p:cNvSpPr>
              <a:spLocks noChangeArrowheads="1"/>
            </p:cNvSpPr>
            <p:nvPr/>
          </p:nvSpPr>
          <p:spPr bwMode="auto">
            <a:xfrm>
              <a:off x="4560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46" name="Oval 782"/>
            <p:cNvSpPr>
              <a:spLocks noChangeArrowheads="1"/>
            </p:cNvSpPr>
            <p:nvPr/>
          </p:nvSpPr>
          <p:spPr bwMode="auto">
            <a:xfrm>
              <a:off x="4560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47" name="Oval 783"/>
            <p:cNvSpPr>
              <a:spLocks noChangeArrowheads="1"/>
            </p:cNvSpPr>
            <p:nvPr/>
          </p:nvSpPr>
          <p:spPr bwMode="auto">
            <a:xfrm>
              <a:off x="4656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48" name="Oval 784"/>
            <p:cNvSpPr>
              <a:spLocks noChangeArrowheads="1"/>
            </p:cNvSpPr>
            <p:nvPr/>
          </p:nvSpPr>
          <p:spPr bwMode="auto">
            <a:xfrm>
              <a:off x="4656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49" name="Oval 785"/>
            <p:cNvSpPr>
              <a:spLocks noChangeArrowheads="1"/>
            </p:cNvSpPr>
            <p:nvPr/>
          </p:nvSpPr>
          <p:spPr bwMode="auto">
            <a:xfrm>
              <a:off x="4656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50" name="Oval 786"/>
            <p:cNvSpPr>
              <a:spLocks noChangeArrowheads="1"/>
            </p:cNvSpPr>
            <p:nvPr/>
          </p:nvSpPr>
          <p:spPr bwMode="auto">
            <a:xfrm>
              <a:off x="4752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51" name="Oval 787"/>
            <p:cNvSpPr>
              <a:spLocks noChangeArrowheads="1"/>
            </p:cNvSpPr>
            <p:nvPr/>
          </p:nvSpPr>
          <p:spPr bwMode="auto">
            <a:xfrm>
              <a:off x="4752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52" name="Oval 788"/>
            <p:cNvSpPr>
              <a:spLocks noChangeArrowheads="1"/>
            </p:cNvSpPr>
            <p:nvPr/>
          </p:nvSpPr>
          <p:spPr bwMode="auto">
            <a:xfrm>
              <a:off x="4752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53" name="Oval 789"/>
            <p:cNvSpPr>
              <a:spLocks noChangeArrowheads="1"/>
            </p:cNvSpPr>
            <p:nvPr/>
          </p:nvSpPr>
          <p:spPr bwMode="auto">
            <a:xfrm>
              <a:off x="4848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54" name="Oval 790"/>
            <p:cNvSpPr>
              <a:spLocks noChangeArrowheads="1"/>
            </p:cNvSpPr>
            <p:nvPr/>
          </p:nvSpPr>
          <p:spPr bwMode="auto">
            <a:xfrm>
              <a:off x="4848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55" name="Oval 791"/>
            <p:cNvSpPr>
              <a:spLocks noChangeArrowheads="1"/>
            </p:cNvSpPr>
            <p:nvPr/>
          </p:nvSpPr>
          <p:spPr bwMode="auto">
            <a:xfrm>
              <a:off x="4848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56" name="Oval 792"/>
            <p:cNvSpPr>
              <a:spLocks noChangeArrowheads="1"/>
            </p:cNvSpPr>
            <p:nvPr/>
          </p:nvSpPr>
          <p:spPr bwMode="auto">
            <a:xfrm>
              <a:off x="4944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57" name="Oval 793"/>
            <p:cNvSpPr>
              <a:spLocks noChangeArrowheads="1"/>
            </p:cNvSpPr>
            <p:nvPr/>
          </p:nvSpPr>
          <p:spPr bwMode="auto">
            <a:xfrm>
              <a:off x="4944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58" name="Oval 794"/>
            <p:cNvSpPr>
              <a:spLocks noChangeArrowheads="1"/>
            </p:cNvSpPr>
            <p:nvPr/>
          </p:nvSpPr>
          <p:spPr bwMode="auto">
            <a:xfrm>
              <a:off x="4944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59" name="Oval 795"/>
            <p:cNvSpPr>
              <a:spLocks noChangeArrowheads="1"/>
            </p:cNvSpPr>
            <p:nvPr/>
          </p:nvSpPr>
          <p:spPr bwMode="auto">
            <a:xfrm>
              <a:off x="5040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60" name="Oval 796"/>
            <p:cNvSpPr>
              <a:spLocks noChangeArrowheads="1"/>
            </p:cNvSpPr>
            <p:nvPr/>
          </p:nvSpPr>
          <p:spPr bwMode="auto">
            <a:xfrm>
              <a:off x="5040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61" name="Oval 797"/>
            <p:cNvSpPr>
              <a:spLocks noChangeArrowheads="1"/>
            </p:cNvSpPr>
            <p:nvPr/>
          </p:nvSpPr>
          <p:spPr bwMode="auto">
            <a:xfrm>
              <a:off x="5040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62" name="Oval 798"/>
            <p:cNvSpPr>
              <a:spLocks noChangeArrowheads="1"/>
            </p:cNvSpPr>
            <p:nvPr/>
          </p:nvSpPr>
          <p:spPr bwMode="auto">
            <a:xfrm>
              <a:off x="5136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63" name="Oval 799"/>
            <p:cNvSpPr>
              <a:spLocks noChangeArrowheads="1"/>
            </p:cNvSpPr>
            <p:nvPr/>
          </p:nvSpPr>
          <p:spPr bwMode="auto">
            <a:xfrm>
              <a:off x="5136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64" name="Oval 800"/>
            <p:cNvSpPr>
              <a:spLocks noChangeArrowheads="1"/>
            </p:cNvSpPr>
            <p:nvPr/>
          </p:nvSpPr>
          <p:spPr bwMode="auto">
            <a:xfrm>
              <a:off x="5136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65" name="Oval 801"/>
            <p:cNvSpPr>
              <a:spLocks noChangeArrowheads="1"/>
            </p:cNvSpPr>
            <p:nvPr/>
          </p:nvSpPr>
          <p:spPr bwMode="auto">
            <a:xfrm>
              <a:off x="5232" y="29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726" name="AutoShape 862"/>
          <p:cNvSpPr>
            <a:spLocks noChangeArrowheads="1"/>
          </p:cNvSpPr>
          <p:nvPr/>
        </p:nvSpPr>
        <p:spPr bwMode="auto">
          <a:xfrm>
            <a:off x="4419600" y="3657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29" name="AutoShape 865"/>
          <p:cNvSpPr>
            <a:spLocks noChangeArrowheads="1"/>
          </p:cNvSpPr>
          <p:nvPr/>
        </p:nvSpPr>
        <p:spPr bwMode="auto">
          <a:xfrm>
            <a:off x="7543800" y="365442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5752" name="Picture 888" descr="image-11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76600"/>
            <a:ext cx="287338" cy="323850"/>
          </a:xfrm>
          <a:prstGeom prst="rect">
            <a:avLst/>
          </a:prstGeom>
          <a:noFill/>
        </p:spPr>
      </p:pic>
      <p:sp>
        <p:nvSpPr>
          <p:cNvPr id="165753" name="Rectangle 889"/>
          <p:cNvSpPr>
            <a:spLocks noChangeArrowheads="1"/>
          </p:cNvSpPr>
          <p:nvPr/>
        </p:nvSpPr>
        <p:spPr bwMode="auto">
          <a:xfrm>
            <a:off x="5029200" y="2474913"/>
            <a:ext cx="2514600" cy="1295400"/>
          </a:xfrm>
          <a:prstGeom prst="rect">
            <a:avLst/>
          </a:prstGeom>
          <a:gradFill rotWithShape="0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shade val="46275"/>
                  <a:invGamma/>
                  <a:alpha val="39000"/>
                </a:schemeClr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54" name="Rectangle 890"/>
          <p:cNvSpPr>
            <a:spLocks noChangeArrowheads="1"/>
          </p:cNvSpPr>
          <p:nvPr/>
        </p:nvSpPr>
        <p:spPr bwMode="auto">
          <a:xfrm>
            <a:off x="5029200" y="3733800"/>
            <a:ext cx="2514600" cy="1295400"/>
          </a:xfrm>
          <a:prstGeom prst="rect">
            <a:avLst/>
          </a:prstGeom>
          <a:solidFill>
            <a:srgbClr val="3E7CBA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891"/>
          <p:cNvGrpSpPr>
            <a:grpSpLocks/>
          </p:cNvGrpSpPr>
          <p:nvPr/>
        </p:nvGrpSpPr>
        <p:grpSpPr bwMode="auto">
          <a:xfrm>
            <a:off x="5181600" y="2551113"/>
            <a:ext cx="2438400" cy="1941512"/>
            <a:chOff x="3572" y="1296"/>
            <a:chExt cx="1536" cy="1223"/>
          </a:xfrm>
        </p:grpSpPr>
        <p:sp>
          <p:nvSpPr>
            <p:cNvPr id="165727" name="AutoShape 863"/>
            <p:cNvSpPr>
              <a:spLocks noChangeArrowheads="1"/>
            </p:cNvSpPr>
            <p:nvPr/>
          </p:nvSpPr>
          <p:spPr bwMode="auto">
            <a:xfrm>
              <a:off x="3984" y="1296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37" name="Line 873"/>
            <p:cNvSpPr>
              <a:spLocks noChangeShapeType="1"/>
            </p:cNvSpPr>
            <p:nvPr/>
          </p:nvSpPr>
          <p:spPr bwMode="auto">
            <a:xfrm>
              <a:off x="4411" y="2270"/>
              <a:ext cx="19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38" name="Line 874"/>
            <p:cNvSpPr>
              <a:spLocks noChangeShapeType="1"/>
            </p:cNvSpPr>
            <p:nvPr/>
          </p:nvSpPr>
          <p:spPr bwMode="auto">
            <a:xfrm>
              <a:off x="4080" y="2273"/>
              <a:ext cx="199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39" name="Line 875"/>
            <p:cNvSpPr>
              <a:spLocks noChangeShapeType="1"/>
            </p:cNvSpPr>
            <p:nvPr/>
          </p:nvSpPr>
          <p:spPr bwMode="auto">
            <a:xfrm>
              <a:off x="3792" y="2261"/>
              <a:ext cx="19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40" name="Line 876"/>
            <p:cNvSpPr>
              <a:spLocks noChangeShapeType="1"/>
            </p:cNvSpPr>
            <p:nvPr/>
          </p:nvSpPr>
          <p:spPr bwMode="auto">
            <a:xfrm>
              <a:off x="3936" y="2497"/>
              <a:ext cx="22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41" name="Line 877"/>
            <p:cNvSpPr>
              <a:spLocks noChangeShapeType="1"/>
            </p:cNvSpPr>
            <p:nvPr/>
          </p:nvSpPr>
          <p:spPr bwMode="auto">
            <a:xfrm>
              <a:off x="4224" y="2497"/>
              <a:ext cx="2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42" name="Line 878"/>
            <p:cNvSpPr>
              <a:spLocks noChangeShapeType="1"/>
            </p:cNvSpPr>
            <p:nvPr/>
          </p:nvSpPr>
          <p:spPr bwMode="auto">
            <a:xfrm>
              <a:off x="4560" y="2497"/>
              <a:ext cx="207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43" name="Line 879"/>
            <p:cNvSpPr>
              <a:spLocks noChangeShapeType="1"/>
            </p:cNvSpPr>
            <p:nvPr/>
          </p:nvSpPr>
          <p:spPr bwMode="auto">
            <a:xfrm>
              <a:off x="4923" y="2519"/>
              <a:ext cx="18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44" name="Line 880"/>
            <p:cNvSpPr>
              <a:spLocks noChangeShapeType="1"/>
            </p:cNvSpPr>
            <p:nvPr/>
          </p:nvSpPr>
          <p:spPr bwMode="auto">
            <a:xfrm>
              <a:off x="4532" y="1668"/>
              <a:ext cx="18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45" name="Line 881"/>
            <p:cNvSpPr>
              <a:spLocks noChangeShapeType="1"/>
            </p:cNvSpPr>
            <p:nvPr/>
          </p:nvSpPr>
          <p:spPr bwMode="auto">
            <a:xfrm>
              <a:off x="4191" y="1661"/>
              <a:ext cx="19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46" name="Line 882"/>
            <p:cNvSpPr>
              <a:spLocks noChangeShapeType="1"/>
            </p:cNvSpPr>
            <p:nvPr/>
          </p:nvSpPr>
          <p:spPr bwMode="auto">
            <a:xfrm>
              <a:off x="3860" y="1664"/>
              <a:ext cx="199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47" name="Line 883"/>
            <p:cNvSpPr>
              <a:spLocks noChangeShapeType="1"/>
            </p:cNvSpPr>
            <p:nvPr/>
          </p:nvSpPr>
          <p:spPr bwMode="auto">
            <a:xfrm>
              <a:off x="3572" y="1652"/>
              <a:ext cx="19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48" name="Line 884"/>
            <p:cNvSpPr>
              <a:spLocks noChangeShapeType="1"/>
            </p:cNvSpPr>
            <p:nvPr/>
          </p:nvSpPr>
          <p:spPr bwMode="auto">
            <a:xfrm>
              <a:off x="3716" y="1888"/>
              <a:ext cx="22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49" name="Line 885"/>
            <p:cNvSpPr>
              <a:spLocks noChangeShapeType="1"/>
            </p:cNvSpPr>
            <p:nvPr/>
          </p:nvSpPr>
          <p:spPr bwMode="auto">
            <a:xfrm>
              <a:off x="4004" y="1888"/>
              <a:ext cx="2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50" name="Line 886"/>
            <p:cNvSpPr>
              <a:spLocks noChangeShapeType="1"/>
            </p:cNvSpPr>
            <p:nvPr/>
          </p:nvSpPr>
          <p:spPr bwMode="auto">
            <a:xfrm>
              <a:off x="4340" y="1888"/>
              <a:ext cx="207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51" name="Line 887"/>
            <p:cNvSpPr>
              <a:spLocks noChangeShapeType="1"/>
            </p:cNvSpPr>
            <p:nvPr/>
          </p:nvSpPr>
          <p:spPr bwMode="auto">
            <a:xfrm>
              <a:off x="4653" y="1913"/>
              <a:ext cx="207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836"/>
          <p:cNvGrpSpPr>
            <a:grpSpLocks/>
          </p:cNvGrpSpPr>
          <p:nvPr/>
        </p:nvGrpSpPr>
        <p:grpSpPr bwMode="auto">
          <a:xfrm>
            <a:off x="5370513" y="2995613"/>
            <a:ext cx="1997075" cy="650875"/>
            <a:chOff x="3671" y="1576"/>
            <a:chExt cx="1258" cy="410"/>
          </a:xfrm>
        </p:grpSpPr>
        <p:grpSp>
          <p:nvGrpSpPr>
            <p:cNvPr id="6" name="Group 805"/>
            <p:cNvGrpSpPr>
              <a:grpSpLocks/>
            </p:cNvGrpSpPr>
            <p:nvPr/>
          </p:nvGrpSpPr>
          <p:grpSpPr bwMode="auto">
            <a:xfrm>
              <a:off x="3671" y="1576"/>
              <a:ext cx="121" cy="152"/>
              <a:chOff x="3552" y="768"/>
              <a:chExt cx="197" cy="248"/>
            </a:xfrm>
          </p:grpSpPr>
          <p:sp>
            <p:nvSpPr>
              <p:cNvPr id="165667" name="AutoShape 803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68" name="AutoShape 804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06"/>
            <p:cNvGrpSpPr>
              <a:grpSpLocks/>
            </p:cNvGrpSpPr>
            <p:nvPr/>
          </p:nvGrpSpPr>
          <p:grpSpPr bwMode="auto">
            <a:xfrm>
              <a:off x="3959" y="1576"/>
              <a:ext cx="121" cy="152"/>
              <a:chOff x="3552" y="768"/>
              <a:chExt cx="197" cy="248"/>
            </a:xfrm>
          </p:grpSpPr>
          <p:sp>
            <p:nvSpPr>
              <p:cNvPr id="165671" name="AutoShape 807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72" name="AutoShape 808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818"/>
            <p:cNvGrpSpPr>
              <a:grpSpLocks/>
            </p:cNvGrpSpPr>
            <p:nvPr/>
          </p:nvGrpSpPr>
          <p:grpSpPr bwMode="auto">
            <a:xfrm>
              <a:off x="4295" y="1584"/>
              <a:ext cx="121" cy="152"/>
              <a:chOff x="3552" y="768"/>
              <a:chExt cx="197" cy="248"/>
            </a:xfrm>
          </p:grpSpPr>
          <p:sp>
            <p:nvSpPr>
              <p:cNvPr id="165683" name="AutoShape 819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84" name="AutoShape 820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21"/>
            <p:cNvGrpSpPr>
              <a:grpSpLocks/>
            </p:cNvGrpSpPr>
            <p:nvPr/>
          </p:nvGrpSpPr>
          <p:grpSpPr bwMode="auto">
            <a:xfrm>
              <a:off x="4631" y="1592"/>
              <a:ext cx="121" cy="152"/>
              <a:chOff x="3552" y="768"/>
              <a:chExt cx="197" cy="248"/>
            </a:xfrm>
          </p:grpSpPr>
          <p:sp>
            <p:nvSpPr>
              <p:cNvPr id="165686" name="AutoShape 822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87" name="AutoShape 823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824"/>
            <p:cNvGrpSpPr>
              <a:grpSpLocks/>
            </p:cNvGrpSpPr>
            <p:nvPr/>
          </p:nvGrpSpPr>
          <p:grpSpPr bwMode="auto">
            <a:xfrm>
              <a:off x="3848" y="1818"/>
              <a:ext cx="121" cy="152"/>
              <a:chOff x="3552" y="768"/>
              <a:chExt cx="197" cy="248"/>
            </a:xfrm>
          </p:grpSpPr>
          <p:sp>
            <p:nvSpPr>
              <p:cNvPr id="165689" name="AutoShape 825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90" name="AutoShape 826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827"/>
            <p:cNvGrpSpPr>
              <a:grpSpLocks/>
            </p:cNvGrpSpPr>
            <p:nvPr/>
          </p:nvGrpSpPr>
          <p:grpSpPr bwMode="auto">
            <a:xfrm>
              <a:off x="4136" y="1818"/>
              <a:ext cx="121" cy="152"/>
              <a:chOff x="3552" y="768"/>
              <a:chExt cx="197" cy="248"/>
            </a:xfrm>
          </p:grpSpPr>
          <p:sp>
            <p:nvSpPr>
              <p:cNvPr id="165692" name="AutoShape 828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93" name="AutoShape 829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830"/>
            <p:cNvGrpSpPr>
              <a:grpSpLocks/>
            </p:cNvGrpSpPr>
            <p:nvPr/>
          </p:nvGrpSpPr>
          <p:grpSpPr bwMode="auto">
            <a:xfrm>
              <a:off x="4472" y="1826"/>
              <a:ext cx="121" cy="152"/>
              <a:chOff x="3552" y="768"/>
              <a:chExt cx="197" cy="248"/>
            </a:xfrm>
          </p:grpSpPr>
          <p:sp>
            <p:nvSpPr>
              <p:cNvPr id="165695" name="AutoShape 831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96" name="AutoShape 832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833"/>
            <p:cNvGrpSpPr>
              <a:grpSpLocks/>
            </p:cNvGrpSpPr>
            <p:nvPr/>
          </p:nvGrpSpPr>
          <p:grpSpPr bwMode="auto">
            <a:xfrm>
              <a:off x="4808" y="1834"/>
              <a:ext cx="121" cy="152"/>
              <a:chOff x="3552" y="768"/>
              <a:chExt cx="197" cy="248"/>
            </a:xfrm>
          </p:grpSpPr>
          <p:sp>
            <p:nvSpPr>
              <p:cNvPr id="165698" name="AutoShape 834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99" name="AutoShape 835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837"/>
          <p:cNvGrpSpPr>
            <a:grpSpLocks/>
          </p:cNvGrpSpPr>
          <p:nvPr/>
        </p:nvGrpSpPr>
        <p:grpSpPr bwMode="auto">
          <a:xfrm>
            <a:off x="5446713" y="3957638"/>
            <a:ext cx="1997075" cy="650875"/>
            <a:chOff x="3671" y="1576"/>
            <a:chExt cx="1258" cy="410"/>
          </a:xfrm>
        </p:grpSpPr>
        <p:grpSp>
          <p:nvGrpSpPr>
            <p:cNvPr id="15" name="Group 838"/>
            <p:cNvGrpSpPr>
              <a:grpSpLocks/>
            </p:cNvGrpSpPr>
            <p:nvPr/>
          </p:nvGrpSpPr>
          <p:grpSpPr bwMode="auto">
            <a:xfrm>
              <a:off x="3671" y="1576"/>
              <a:ext cx="121" cy="152"/>
              <a:chOff x="3552" y="768"/>
              <a:chExt cx="197" cy="248"/>
            </a:xfrm>
          </p:grpSpPr>
          <p:sp>
            <p:nvSpPr>
              <p:cNvPr id="165703" name="AutoShape 839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04" name="AutoShape 840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841"/>
            <p:cNvGrpSpPr>
              <a:grpSpLocks/>
            </p:cNvGrpSpPr>
            <p:nvPr/>
          </p:nvGrpSpPr>
          <p:grpSpPr bwMode="auto">
            <a:xfrm>
              <a:off x="3959" y="1576"/>
              <a:ext cx="121" cy="152"/>
              <a:chOff x="3552" y="768"/>
              <a:chExt cx="197" cy="248"/>
            </a:xfrm>
          </p:grpSpPr>
          <p:sp>
            <p:nvSpPr>
              <p:cNvPr id="165706" name="AutoShape 842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07" name="AutoShape 843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44"/>
            <p:cNvGrpSpPr>
              <a:grpSpLocks/>
            </p:cNvGrpSpPr>
            <p:nvPr/>
          </p:nvGrpSpPr>
          <p:grpSpPr bwMode="auto">
            <a:xfrm>
              <a:off x="4295" y="1584"/>
              <a:ext cx="121" cy="152"/>
              <a:chOff x="3552" y="768"/>
              <a:chExt cx="197" cy="248"/>
            </a:xfrm>
          </p:grpSpPr>
          <p:sp>
            <p:nvSpPr>
              <p:cNvPr id="165709" name="AutoShape 845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10" name="AutoShape 846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847"/>
            <p:cNvGrpSpPr>
              <a:grpSpLocks/>
            </p:cNvGrpSpPr>
            <p:nvPr/>
          </p:nvGrpSpPr>
          <p:grpSpPr bwMode="auto">
            <a:xfrm>
              <a:off x="4631" y="1592"/>
              <a:ext cx="121" cy="152"/>
              <a:chOff x="3552" y="768"/>
              <a:chExt cx="197" cy="248"/>
            </a:xfrm>
          </p:grpSpPr>
          <p:sp>
            <p:nvSpPr>
              <p:cNvPr id="165712" name="AutoShape 848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13" name="AutoShape 849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850"/>
            <p:cNvGrpSpPr>
              <a:grpSpLocks/>
            </p:cNvGrpSpPr>
            <p:nvPr/>
          </p:nvGrpSpPr>
          <p:grpSpPr bwMode="auto">
            <a:xfrm>
              <a:off x="3848" y="1818"/>
              <a:ext cx="121" cy="152"/>
              <a:chOff x="3552" y="768"/>
              <a:chExt cx="197" cy="248"/>
            </a:xfrm>
          </p:grpSpPr>
          <p:sp>
            <p:nvSpPr>
              <p:cNvPr id="165715" name="AutoShape 851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16" name="AutoShape 852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853"/>
            <p:cNvGrpSpPr>
              <a:grpSpLocks/>
            </p:cNvGrpSpPr>
            <p:nvPr/>
          </p:nvGrpSpPr>
          <p:grpSpPr bwMode="auto">
            <a:xfrm>
              <a:off x="4136" y="1818"/>
              <a:ext cx="121" cy="152"/>
              <a:chOff x="3552" y="768"/>
              <a:chExt cx="197" cy="248"/>
            </a:xfrm>
          </p:grpSpPr>
          <p:sp>
            <p:nvSpPr>
              <p:cNvPr id="165718" name="AutoShape 854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19" name="AutoShape 855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856"/>
            <p:cNvGrpSpPr>
              <a:grpSpLocks/>
            </p:cNvGrpSpPr>
            <p:nvPr/>
          </p:nvGrpSpPr>
          <p:grpSpPr bwMode="auto">
            <a:xfrm>
              <a:off x="4472" y="1826"/>
              <a:ext cx="121" cy="152"/>
              <a:chOff x="3552" y="768"/>
              <a:chExt cx="197" cy="248"/>
            </a:xfrm>
          </p:grpSpPr>
          <p:sp>
            <p:nvSpPr>
              <p:cNvPr id="165721" name="AutoShape 857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22" name="AutoShape 858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859"/>
            <p:cNvGrpSpPr>
              <a:grpSpLocks/>
            </p:cNvGrpSpPr>
            <p:nvPr/>
          </p:nvGrpSpPr>
          <p:grpSpPr bwMode="auto">
            <a:xfrm>
              <a:off x="4808" y="1834"/>
              <a:ext cx="121" cy="152"/>
              <a:chOff x="3552" y="768"/>
              <a:chExt cx="197" cy="248"/>
            </a:xfrm>
          </p:grpSpPr>
          <p:sp>
            <p:nvSpPr>
              <p:cNvPr id="165724" name="AutoShape 860"/>
              <p:cNvSpPr>
                <a:spLocks noChangeArrowheads="1"/>
              </p:cNvSpPr>
              <p:nvPr/>
            </p:nvSpPr>
            <p:spPr bwMode="auto">
              <a:xfrm>
                <a:off x="3552" y="768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25" name="AutoShape 861"/>
              <p:cNvSpPr>
                <a:spLocks noChangeArrowheads="1"/>
              </p:cNvSpPr>
              <p:nvPr/>
            </p:nvSpPr>
            <p:spPr bwMode="auto">
              <a:xfrm rot="10800000">
                <a:off x="3557" y="824"/>
                <a:ext cx="192" cy="19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5728" name="AutoShape 864"/>
          <p:cNvSpPr>
            <a:spLocks noChangeArrowheads="1"/>
          </p:cNvSpPr>
          <p:nvPr/>
        </p:nvSpPr>
        <p:spPr bwMode="auto">
          <a:xfrm>
            <a:off x="6019800" y="4684713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33" name="Line 869"/>
          <p:cNvSpPr>
            <a:spLocks noChangeShapeType="1"/>
          </p:cNvSpPr>
          <p:nvPr/>
        </p:nvSpPr>
        <p:spPr bwMode="auto">
          <a:xfrm>
            <a:off x="7086600" y="4108450"/>
            <a:ext cx="293688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5756" name="Picture 892" descr="image-11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855913"/>
            <a:ext cx="838200" cy="574675"/>
          </a:xfrm>
          <a:prstGeom prst="rect">
            <a:avLst/>
          </a:prstGeom>
          <a:noFill/>
        </p:spPr>
      </p:pic>
      <p:pic>
        <p:nvPicPr>
          <p:cNvPr id="165757" name="Picture 893" descr="image-11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075113"/>
            <a:ext cx="914400" cy="627062"/>
          </a:xfrm>
          <a:prstGeom prst="rect">
            <a:avLst/>
          </a:prstGeom>
          <a:noFill/>
        </p:spPr>
      </p:pic>
      <p:sp>
        <p:nvSpPr>
          <p:cNvPr id="165759" name="Text Box 895"/>
          <p:cNvSpPr txBox="1">
            <a:spLocks noChangeArrowheads="1"/>
          </p:cNvSpPr>
          <p:nvPr/>
        </p:nvSpPr>
        <p:spPr bwMode="auto">
          <a:xfrm>
            <a:off x="746125" y="1868488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a)</a:t>
            </a:r>
          </a:p>
        </p:txBody>
      </p:sp>
      <p:sp>
        <p:nvSpPr>
          <p:cNvPr id="165760" name="Text Box 896"/>
          <p:cNvSpPr txBox="1">
            <a:spLocks noChangeArrowheads="1"/>
          </p:cNvSpPr>
          <p:nvPr/>
        </p:nvSpPr>
        <p:spPr bwMode="auto">
          <a:xfrm>
            <a:off x="4860925" y="1868488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b)</a:t>
            </a:r>
          </a:p>
        </p:txBody>
      </p:sp>
      <p:sp>
        <p:nvSpPr>
          <p:cNvPr id="165762" name="Rectangle 898"/>
          <p:cNvSpPr>
            <a:spLocks noChangeArrowheads="1"/>
          </p:cNvSpPr>
          <p:nvPr/>
        </p:nvSpPr>
        <p:spPr bwMode="auto">
          <a:xfrm>
            <a:off x="3124200" y="3276600"/>
            <a:ext cx="533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65" name="Rectangle 901"/>
          <p:cNvSpPr>
            <a:spLocks noChangeArrowheads="1"/>
          </p:cNvSpPr>
          <p:nvPr/>
        </p:nvSpPr>
        <p:spPr bwMode="auto">
          <a:xfrm>
            <a:off x="1828800" y="4800600"/>
            <a:ext cx="533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5766" name="Picture 902" descr="image-11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935538"/>
            <a:ext cx="1219200" cy="322262"/>
          </a:xfrm>
          <a:prstGeom prst="rect">
            <a:avLst/>
          </a:prstGeom>
          <a:noFill/>
        </p:spPr>
      </p:pic>
      <p:sp>
        <p:nvSpPr>
          <p:cNvPr id="165767" name="Rectangle 90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Magnus field reversal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457200"/>
          </a:xfrm>
        </p:spPr>
        <p:txBody>
          <a:bodyPr>
            <a:normAutofit fontScale="90000"/>
          </a:bodyPr>
          <a:lstStyle/>
          <a:p>
            <a:r>
              <a:rPr lang="en-US" sz="3100"/>
              <a:t>Vortex degeneracies</a:t>
            </a:r>
          </a:p>
        </p:txBody>
      </p:sp>
      <p:sp>
        <p:nvSpPr>
          <p:cNvPr id="39987" name="Text Box 51"/>
          <p:cNvSpPr txBox="1">
            <a:spLocks noChangeArrowheads="1"/>
          </p:cNvSpPr>
          <p:nvPr/>
        </p:nvSpPr>
        <p:spPr bwMode="auto">
          <a:xfrm>
            <a:off x="746125" y="5449888"/>
            <a:ext cx="8093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800080"/>
                </a:solidFill>
              </a:rPr>
              <a:t>Proof:</a:t>
            </a:r>
            <a:r>
              <a:rPr lang="en-US"/>
              <a:t> </a:t>
            </a:r>
          </a:p>
          <a:p>
            <a:r>
              <a:rPr lang="en-US" sz="2200"/>
              <a:t>construct a non commuting algebra of symmetries</a:t>
            </a:r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533400" y="654050"/>
            <a:ext cx="6715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Netanel accidentally found the spectrum of a vortex at half filling </a:t>
            </a:r>
          </a:p>
          <a:p>
            <a:r>
              <a:rPr lang="en-US" sz="1800"/>
              <a:t>to be ‘infested’ with two-fold  degeneracies.....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752600" y="1295400"/>
            <a:ext cx="5624513" cy="2641600"/>
            <a:chOff x="1104" y="816"/>
            <a:chExt cx="3543" cy="1664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1104" y="816"/>
              <a:ext cx="3543" cy="1664"/>
              <a:chOff x="1104" y="816"/>
              <a:chExt cx="3543" cy="1664"/>
            </a:xfrm>
          </p:grpSpPr>
          <p:pic>
            <p:nvPicPr>
              <p:cNvPr id="39993" name="Picture 5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44" y="816"/>
                <a:ext cx="2708" cy="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4" name="Picture 28" descr="image-26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07" y="2279"/>
                <a:ext cx="340" cy="194"/>
              </a:xfrm>
              <a:prstGeom prst="rect">
                <a:avLst/>
              </a:prstGeom>
              <a:noFill/>
            </p:spPr>
          </p:pic>
          <p:pic>
            <p:nvPicPr>
              <p:cNvPr id="39967" name="Picture 31" descr="image-27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04" y="1521"/>
                <a:ext cx="244" cy="159"/>
              </a:xfrm>
              <a:prstGeom prst="rect">
                <a:avLst/>
              </a:prstGeom>
              <a:noFill/>
            </p:spPr>
          </p:pic>
          <p:sp>
            <p:nvSpPr>
              <p:cNvPr id="39982" name="Text Box 46"/>
              <p:cNvSpPr txBox="1">
                <a:spLocks noChangeArrowheads="1"/>
              </p:cNvSpPr>
              <p:nvPr/>
            </p:nvSpPr>
            <p:spPr bwMode="auto">
              <a:xfrm>
                <a:off x="1824" y="1488"/>
                <a:ext cx="169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900"/>
                  <a:t>Odd number of vortices</a:t>
                </a:r>
                <a:endParaRPr lang="en-US"/>
              </a:p>
            </p:txBody>
          </p:sp>
        </p:grpSp>
        <p:sp>
          <p:nvSpPr>
            <p:cNvPr id="39939" name="Line 3"/>
            <p:cNvSpPr>
              <a:spLocks noChangeShapeType="1"/>
            </p:cNvSpPr>
            <p:nvPr/>
          </p:nvSpPr>
          <p:spPr bwMode="auto">
            <a:xfrm>
              <a:off x="1512" y="2372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 flipV="1">
              <a:off x="1556" y="8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609600" y="1752600"/>
            <a:ext cx="8499475" cy="3505200"/>
            <a:chOff x="384" y="1104"/>
            <a:chExt cx="5354" cy="2208"/>
          </a:xfrm>
        </p:grpSpPr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384" y="2256"/>
              <a:ext cx="5354" cy="1056"/>
              <a:chOff x="384" y="2256"/>
              <a:chExt cx="5354" cy="1056"/>
            </a:xfrm>
          </p:grpSpPr>
          <p:sp>
            <p:nvSpPr>
              <p:cNvPr id="39968" name="Line 32"/>
              <p:cNvSpPr>
                <a:spLocks noChangeShapeType="1"/>
              </p:cNvSpPr>
              <p:nvPr/>
            </p:nvSpPr>
            <p:spPr bwMode="auto">
              <a:xfrm>
                <a:off x="2160" y="2256"/>
                <a:ext cx="3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9" name="Line 33"/>
              <p:cNvSpPr>
                <a:spLocks noChangeShapeType="1"/>
              </p:cNvSpPr>
              <p:nvPr/>
            </p:nvSpPr>
            <p:spPr bwMode="auto">
              <a:xfrm flipH="1">
                <a:off x="2259" y="2263"/>
                <a:ext cx="473" cy="6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55"/>
              <p:cNvGrpSpPr>
                <a:grpSpLocks/>
              </p:cNvGrpSpPr>
              <p:nvPr/>
            </p:nvGrpSpPr>
            <p:grpSpPr bwMode="auto">
              <a:xfrm>
                <a:off x="384" y="2678"/>
                <a:ext cx="5354" cy="634"/>
                <a:chOff x="602" y="2678"/>
                <a:chExt cx="5354" cy="634"/>
              </a:xfrm>
            </p:grpSpPr>
            <p:sp>
              <p:nvSpPr>
                <p:cNvPr id="3997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02" y="2678"/>
                  <a:ext cx="5354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u="sng">
                      <a:solidFill>
                        <a:srgbClr val="800080"/>
                      </a:solidFill>
                    </a:rPr>
                    <a:t>Theorem: </a:t>
                  </a:r>
                </a:p>
                <a:p>
                  <a:r>
                    <a:rPr lang="en-US" sz="2000">
                      <a:solidFill>
                        <a:srgbClr val="FF0000"/>
                      </a:solidFill>
                    </a:rPr>
                    <a:t>1. Degeneracies                    correspond vorticity center on all lattice sites.</a:t>
                  </a:r>
                </a:p>
                <a:p>
                  <a:r>
                    <a:rPr lang="en-US" sz="2000">
                      <a:solidFill>
                        <a:srgbClr val="FF0000"/>
                      </a:solidFill>
                    </a:rPr>
                    <a:t>2. At degeneracies: all the states are even-fold degenerate (doublets).</a:t>
                  </a:r>
                </a:p>
              </p:txBody>
            </p:sp>
            <p:pic>
              <p:nvPicPr>
                <p:cNvPr id="39985" name="Picture 49" descr="image-27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044" y="2921"/>
                  <a:ext cx="548" cy="16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9997" name="Line 61"/>
            <p:cNvSpPr>
              <a:spLocks noChangeShapeType="1"/>
            </p:cNvSpPr>
            <p:nvPr/>
          </p:nvSpPr>
          <p:spPr bwMode="auto">
            <a:xfrm flipV="1">
              <a:off x="2112" y="1114"/>
              <a:ext cx="35" cy="1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98" name="Line 62"/>
            <p:cNvSpPr>
              <a:spLocks noChangeShapeType="1"/>
            </p:cNvSpPr>
            <p:nvPr/>
          </p:nvSpPr>
          <p:spPr bwMode="auto">
            <a:xfrm flipV="1">
              <a:off x="2208" y="1104"/>
              <a:ext cx="528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87" grpId="0"/>
      <p:bldP spid="399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The </a:t>
            </a:r>
            <a:r>
              <a:rPr lang="en-US" sz="2800">
                <a:solidFill>
                  <a:schemeClr val="accent2"/>
                </a:solidFill>
                <a:latin typeface="Handwriting - Dakota" charset="0"/>
              </a:rPr>
              <a:t>Pi</a:t>
            </a:r>
            <a:r>
              <a:rPr lang="en-US" sz="2800">
                <a:solidFill>
                  <a:schemeClr val="accent2"/>
                </a:solidFill>
              </a:rPr>
              <a:t> operators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752600" y="995363"/>
            <a:ext cx="3124200" cy="681037"/>
            <a:chOff x="1008" y="672"/>
            <a:chExt cx="2160" cy="525"/>
          </a:xfrm>
        </p:grpSpPr>
        <p:pic>
          <p:nvPicPr>
            <p:cNvPr id="40988" name="Picture 28" descr="image-68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" y="672"/>
              <a:ext cx="2120" cy="209"/>
            </a:xfrm>
            <a:prstGeom prst="rect">
              <a:avLst/>
            </a:prstGeom>
            <a:noFill/>
          </p:spPr>
        </p:pic>
        <p:pic>
          <p:nvPicPr>
            <p:cNvPr id="40989" name="Picture 29" descr="image-69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8" y="984"/>
              <a:ext cx="2160" cy="213"/>
            </a:xfrm>
            <a:prstGeom prst="rect">
              <a:avLst/>
            </a:prstGeom>
            <a:noFill/>
          </p:spPr>
        </p:pic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57200" y="1600200"/>
            <a:ext cx="4584700" cy="1511300"/>
            <a:chOff x="288" y="1008"/>
            <a:chExt cx="2888" cy="952"/>
          </a:xfrm>
        </p:grpSpPr>
        <p:pic>
          <p:nvPicPr>
            <p:cNvPr id="40968" name="Picture 8" descr="image-27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1696"/>
              <a:ext cx="1064" cy="214"/>
            </a:xfrm>
            <a:prstGeom prst="rect">
              <a:avLst/>
            </a:prstGeom>
            <a:noFill/>
          </p:spPr>
        </p:pic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288" y="1008"/>
              <a:ext cx="2064" cy="952"/>
              <a:chOff x="240" y="1200"/>
              <a:chExt cx="2064" cy="952"/>
            </a:xfrm>
          </p:grpSpPr>
          <p:sp>
            <p:nvSpPr>
              <p:cNvPr id="40971" name="Text Box 11"/>
              <p:cNvSpPr txBox="1">
                <a:spLocks noChangeArrowheads="1"/>
              </p:cNvSpPr>
              <p:nvPr/>
            </p:nvSpPr>
            <p:spPr bwMode="auto">
              <a:xfrm>
                <a:off x="240" y="1902"/>
                <a:ext cx="164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/>
                  <a:t>2. charge conjugation</a:t>
                </a:r>
              </a:p>
            </p:txBody>
          </p:sp>
          <p:sp>
            <p:nvSpPr>
              <p:cNvPr id="40990" name="Line 30"/>
              <p:cNvSpPr>
                <a:spLocks noChangeShapeType="1"/>
              </p:cNvSpPr>
              <p:nvPr/>
            </p:nvSpPr>
            <p:spPr bwMode="auto">
              <a:xfrm flipV="1">
                <a:off x="1968" y="1200"/>
                <a:ext cx="336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469900" y="1676400"/>
            <a:ext cx="5765800" cy="1982788"/>
            <a:chOff x="296" y="1056"/>
            <a:chExt cx="3632" cy="1249"/>
          </a:xfrm>
        </p:grpSpPr>
        <p:pic>
          <p:nvPicPr>
            <p:cNvPr id="40986" name="Picture 2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2" y="2001"/>
              <a:ext cx="181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296" y="2046"/>
              <a:ext cx="18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3. gauge transformation</a:t>
              </a:r>
              <a:endParaRPr lang="en-US"/>
            </a:p>
          </p:txBody>
        </p:sp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 flipV="1">
              <a:off x="1872" y="1056"/>
              <a:ext cx="872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441325" y="1600200"/>
            <a:ext cx="2619375" cy="982663"/>
            <a:chOff x="278" y="1008"/>
            <a:chExt cx="1650" cy="619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278" y="1008"/>
              <a:ext cx="1498" cy="619"/>
              <a:chOff x="240" y="1200"/>
              <a:chExt cx="1498" cy="619"/>
            </a:xfrm>
          </p:grpSpPr>
          <p:sp>
            <p:nvSpPr>
              <p:cNvPr id="40969" name="Text Box 9"/>
              <p:cNvSpPr txBox="1">
                <a:spLocks noChangeArrowheads="1"/>
              </p:cNvSpPr>
              <p:nvPr/>
            </p:nvSpPr>
            <p:spPr bwMode="auto">
              <a:xfrm>
                <a:off x="240" y="1559"/>
                <a:ext cx="1498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100"/>
                  <a:t>1. reflection about </a:t>
                </a:r>
              </a:p>
            </p:txBody>
          </p:sp>
          <p:sp>
            <p:nvSpPr>
              <p:cNvPr id="40987" name="Line 27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24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1001" name="Picture 41" descr="image-69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28" y="1440"/>
              <a:ext cx="200" cy="128"/>
            </a:xfrm>
            <a:prstGeom prst="rect">
              <a:avLst/>
            </a:prstGeom>
            <a:noFill/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4114800"/>
            <a:ext cx="31242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The </a:t>
            </a:r>
            <a:r>
              <a:rPr lang="en-US" sz="2800">
                <a:solidFill>
                  <a:schemeClr val="accent2"/>
                </a:solidFill>
                <a:latin typeface="Handwriting - Dakota" charset="0"/>
              </a:rPr>
              <a:t>Pi</a:t>
            </a:r>
            <a:r>
              <a:rPr lang="en-US" sz="2800">
                <a:solidFill>
                  <a:schemeClr val="accent2"/>
                </a:solidFill>
              </a:rPr>
              <a:t> operators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752600" y="995363"/>
            <a:ext cx="3124200" cy="681037"/>
            <a:chOff x="1008" y="672"/>
            <a:chExt cx="2160" cy="525"/>
          </a:xfrm>
        </p:grpSpPr>
        <p:pic>
          <p:nvPicPr>
            <p:cNvPr id="40988" name="Picture 28" descr="image-68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" y="672"/>
              <a:ext cx="2120" cy="209"/>
            </a:xfrm>
            <a:prstGeom prst="rect">
              <a:avLst/>
            </a:prstGeom>
            <a:noFill/>
          </p:spPr>
        </p:pic>
        <p:pic>
          <p:nvPicPr>
            <p:cNvPr id="40989" name="Picture 29" descr="image-69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8" y="984"/>
              <a:ext cx="2160" cy="213"/>
            </a:xfrm>
            <a:prstGeom prst="rect">
              <a:avLst/>
            </a:prstGeom>
            <a:noFill/>
          </p:spPr>
        </p:pic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68313" y="2878138"/>
            <a:ext cx="6707187" cy="398462"/>
            <a:chOff x="295" y="2944"/>
            <a:chExt cx="4225" cy="251"/>
          </a:xfrm>
        </p:grpSpPr>
        <p:pic>
          <p:nvPicPr>
            <p:cNvPr id="40981" name="Picture 21" descr="image-28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12" y="2944"/>
              <a:ext cx="2608" cy="251"/>
            </a:xfrm>
            <a:prstGeom prst="rect">
              <a:avLst/>
            </a:prstGeom>
            <a:noFill/>
          </p:spPr>
        </p:pic>
        <p:sp>
          <p:nvSpPr>
            <p:cNvPr id="41005" name="Text Box 45"/>
            <p:cNvSpPr txBox="1">
              <a:spLocks noChangeArrowheads="1"/>
            </p:cNvSpPr>
            <p:nvPr/>
          </p:nvSpPr>
          <p:spPr bwMode="auto">
            <a:xfrm>
              <a:off x="295" y="2944"/>
              <a:ext cx="120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chemeClr val="accent2"/>
                  </a:solidFill>
                </a:rPr>
                <a:t>For odd vorticity</a:t>
              </a:r>
              <a:endParaRPr lang="en-US" sz="19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609600" y="3705225"/>
            <a:ext cx="7620000" cy="1552575"/>
            <a:chOff x="384" y="3102"/>
            <a:chExt cx="4800" cy="978"/>
          </a:xfrm>
        </p:grpSpPr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384" y="3408"/>
              <a:ext cx="4800" cy="672"/>
              <a:chOff x="240" y="624"/>
              <a:chExt cx="5288" cy="784"/>
            </a:xfrm>
          </p:grpSpPr>
          <p:pic>
            <p:nvPicPr>
              <p:cNvPr id="41009" name="Picture 49" descr="image-28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" y="1197"/>
                <a:ext cx="5288" cy="211"/>
              </a:xfrm>
              <a:prstGeom prst="rect">
                <a:avLst/>
              </a:prstGeom>
              <a:noFill/>
            </p:spPr>
          </p:pic>
          <p:sp>
            <p:nvSpPr>
              <p:cNvPr id="41010" name="Rectangle 50"/>
              <p:cNvSpPr>
                <a:spLocks noChangeArrowheads="1"/>
              </p:cNvSpPr>
              <p:nvPr/>
            </p:nvSpPr>
            <p:spPr bwMode="auto">
              <a:xfrm>
                <a:off x="1440" y="624"/>
                <a:ext cx="96" cy="3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011" name="Text Box 51"/>
            <p:cNvSpPr txBox="1">
              <a:spLocks noChangeArrowheads="1"/>
            </p:cNvSpPr>
            <p:nvPr/>
          </p:nvSpPr>
          <p:spPr bwMode="auto">
            <a:xfrm>
              <a:off x="1200" y="3102"/>
              <a:ext cx="3467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500">
                  <a:solidFill>
                    <a:srgbClr val="FF0000"/>
                  </a:solidFill>
                  <a:latin typeface="Brush Script MT" pitchFamily="16" charset="0"/>
                </a:rPr>
                <a:t>=&gt; All states are doubly degerenate</a:t>
              </a:r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228600" y="2057400"/>
            <a:ext cx="7783513" cy="4191001"/>
            <a:chOff x="240" y="2400"/>
            <a:chExt cx="4903" cy="2640"/>
          </a:xfrm>
        </p:grpSpPr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240" y="2400"/>
              <a:ext cx="4903" cy="302"/>
              <a:chOff x="240" y="2400"/>
              <a:chExt cx="4800" cy="302"/>
            </a:xfrm>
          </p:grpSpPr>
          <p:pic>
            <p:nvPicPr>
              <p:cNvPr id="40965" name="Picture 5" descr="image-27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304" y="2400"/>
                <a:ext cx="2736" cy="302"/>
              </a:xfrm>
              <a:prstGeom prst="rect">
                <a:avLst/>
              </a:prstGeom>
              <a:noFill/>
            </p:spPr>
          </p:pic>
          <p:sp>
            <p:nvSpPr>
              <p:cNvPr id="40970" name="Text Box 10"/>
              <p:cNvSpPr txBox="1">
                <a:spLocks noChangeArrowheads="1"/>
              </p:cNvSpPr>
              <p:nvPr/>
            </p:nvSpPr>
            <p:spPr bwMode="auto">
              <a:xfrm>
                <a:off x="240" y="2414"/>
                <a:ext cx="195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900">
                    <a:solidFill>
                      <a:srgbClr val="FF0000"/>
                    </a:solidFill>
                  </a:rPr>
                  <a:t> </a:t>
                </a:r>
                <a:r>
                  <a:rPr lang="en-US" sz="1900">
                    <a:solidFill>
                      <a:schemeClr val="accent2"/>
                    </a:solidFill>
                  </a:rPr>
                  <a:t> </a:t>
                </a:r>
                <a:r>
                  <a:rPr lang="en-US" sz="1900" b="1" i="1">
                    <a:solidFill>
                      <a:schemeClr val="accent2"/>
                    </a:solidFill>
                  </a:rPr>
                  <a:t>Point group*</a:t>
                </a:r>
                <a:r>
                  <a:rPr lang="en-US" sz="1900">
                    <a:solidFill>
                      <a:schemeClr val="accent2"/>
                    </a:solidFill>
                  </a:rPr>
                  <a:t>  symmetries</a:t>
                </a:r>
                <a:endParaRPr lang="en-US" sz="19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1016" name="Text Box 56"/>
            <p:cNvSpPr txBox="1">
              <a:spLocks noChangeArrowheads="1"/>
            </p:cNvSpPr>
            <p:nvPr/>
          </p:nvSpPr>
          <p:spPr bwMode="auto">
            <a:xfrm>
              <a:off x="424" y="4800"/>
              <a:ext cx="45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chemeClr val="accent2"/>
                  </a:solidFill>
                </a:rPr>
                <a:t>*</a:t>
              </a:r>
              <a:r>
                <a:rPr lang="en-US" sz="1900">
                  <a:solidFill>
                    <a:srgbClr val="800080"/>
                  </a:solidFill>
                </a:rPr>
                <a:t>For one vortex, there are </a:t>
              </a:r>
              <a:r>
                <a:rPr lang="en-US" sz="1900">
                  <a:solidFill>
                    <a:srgbClr val="FF0000"/>
                  </a:solidFill>
                </a:rPr>
                <a:t>no</a:t>
              </a:r>
              <a:r>
                <a:rPr lang="en-US" sz="1900">
                  <a:solidFill>
                    <a:srgbClr val="800080"/>
                  </a:solidFill>
                </a:rPr>
                <a:t> </a:t>
              </a:r>
              <a:r>
                <a:rPr lang="en-US" sz="1900">
                  <a:solidFill>
                    <a:srgbClr val="FF0000"/>
                  </a:solidFill>
                </a:rPr>
                <a:t>translational</a:t>
              </a:r>
              <a:r>
                <a:rPr lang="en-US" sz="1900">
                  <a:solidFill>
                    <a:srgbClr val="800080"/>
                  </a:solidFill>
                </a:rPr>
                <a:t> </a:t>
              </a:r>
              <a:r>
                <a:rPr lang="en-US" sz="1900">
                  <a:solidFill>
                    <a:srgbClr val="FF0000"/>
                  </a:solidFill>
                </a:rPr>
                <a:t>symmetries</a:t>
              </a:r>
              <a:r>
                <a:rPr lang="en-US" sz="1900">
                  <a:solidFill>
                    <a:srgbClr val="800080"/>
                  </a:solidFill>
                </a:rPr>
                <a:t> on finite tori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0" y="5514975"/>
            <a:ext cx="8474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Multiple species of </a:t>
            </a:r>
            <a:r>
              <a:rPr lang="en-US" sz="1800" u="sng">
                <a:solidFill>
                  <a:srgbClr val="800080"/>
                </a:solidFill>
              </a:rPr>
              <a:t>vortex condensates</a:t>
            </a:r>
            <a:r>
              <a:rPr lang="en-US" sz="1800">
                <a:solidFill>
                  <a:srgbClr val="800080"/>
                </a:solidFill>
              </a:rPr>
              <a:t> were discussed by:</a:t>
            </a:r>
          </a:p>
          <a:p>
            <a:r>
              <a:rPr lang="en-US" sz="1800">
                <a:solidFill>
                  <a:srgbClr val="408000"/>
                </a:solidFill>
              </a:rPr>
              <a:t>Lannert, Fisher, Senthil, PRB (01)</a:t>
            </a:r>
            <a:endParaRPr lang="en-US" sz="1600">
              <a:solidFill>
                <a:srgbClr val="408000"/>
              </a:solidFill>
            </a:endParaRPr>
          </a:p>
          <a:p>
            <a:r>
              <a:rPr lang="en-US" sz="1800">
                <a:solidFill>
                  <a:srgbClr val="408000"/>
                </a:solidFill>
                <a:latin typeface="Helvetica" charset="0"/>
              </a:rPr>
              <a:t>Tesanovic, PRL 93 (2004),</a:t>
            </a:r>
          </a:p>
          <a:p>
            <a:r>
              <a:rPr lang="en-US" sz="1800">
                <a:solidFill>
                  <a:srgbClr val="408000"/>
                </a:solidFill>
              </a:rPr>
              <a:t>Balents, Bartosch, Burkov, Sachdev, and Sengupta, PRB 71, 144508 (2005).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4724400" cy="6858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charge distributions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990600"/>
            <a:ext cx="5588000" cy="4254500"/>
            <a:chOff x="144" y="624"/>
            <a:chExt cx="3520" cy="2680"/>
          </a:xfrm>
        </p:grpSpPr>
        <p:pic>
          <p:nvPicPr>
            <p:cNvPr id="13414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056"/>
              <a:ext cx="2248" cy="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415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624"/>
              <a:ext cx="352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4152" name="Text Box 8"/>
            <p:cNvSpPr txBox="1">
              <a:spLocks noChangeArrowheads="1"/>
            </p:cNvSpPr>
            <p:nvPr/>
          </p:nvSpPr>
          <p:spPr bwMode="auto">
            <a:xfrm>
              <a:off x="288" y="816"/>
              <a:ext cx="160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408000"/>
                  </a:solidFill>
                </a:rPr>
                <a:t>Phys Rev A 69 (2004)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429000" y="1447800"/>
            <a:ext cx="5230813" cy="3673475"/>
            <a:chOff x="2160" y="912"/>
            <a:chExt cx="3295" cy="2314"/>
          </a:xfrm>
        </p:grpSpPr>
        <p:pic>
          <p:nvPicPr>
            <p:cNvPr id="134154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44" y="912"/>
              <a:ext cx="2256" cy="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4153" name="Text Box 9"/>
            <p:cNvSpPr txBox="1">
              <a:spLocks noChangeArrowheads="1"/>
            </p:cNvSpPr>
            <p:nvPr/>
          </p:nvSpPr>
          <p:spPr bwMode="auto">
            <a:xfrm>
              <a:off x="3072" y="2784"/>
              <a:ext cx="19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staggered charge density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at half filling</a:t>
              </a:r>
            </a:p>
          </p:txBody>
        </p:sp>
        <p:sp>
          <p:nvSpPr>
            <p:cNvPr id="134155" name="Line 11"/>
            <p:cNvSpPr>
              <a:spLocks noChangeShapeType="1"/>
            </p:cNvSpPr>
            <p:nvPr/>
          </p:nvSpPr>
          <p:spPr bwMode="auto">
            <a:xfrm flipH="1" flipV="1">
              <a:off x="2160" y="2096"/>
              <a:ext cx="91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8" name="Text Box 14"/>
            <p:cNvSpPr txBox="1">
              <a:spLocks noChangeArrowheads="1"/>
            </p:cNvSpPr>
            <p:nvPr/>
          </p:nvSpPr>
          <p:spPr bwMode="auto">
            <a:xfrm>
              <a:off x="4560" y="1968"/>
              <a:ext cx="8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v-spin up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04825" y="838200"/>
            <a:ext cx="8134350" cy="3514725"/>
            <a:chOff x="318" y="1054"/>
            <a:chExt cx="5124" cy="2214"/>
          </a:xfrm>
        </p:grpSpPr>
        <p:pic>
          <p:nvPicPr>
            <p:cNvPr id="12309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8" y="1054"/>
              <a:ext cx="5124" cy="2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2872" y="1790"/>
              <a:ext cx="8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2499" y="2257"/>
              <a:ext cx="16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H="1" flipV="1">
              <a:off x="2743" y="2077"/>
              <a:ext cx="69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 flipH="1">
              <a:off x="2400" y="1663"/>
              <a:ext cx="159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flipH="1" flipV="1">
              <a:off x="3817" y="2218"/>
              <a:ext cx="66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flipH="1" flipV="1">
              <a:off x="2149" y="2561"/>
              <a:ext cx="165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H="1" flipV="1">
              <a:off x="4032" y="1571"/>
              <a:ext cx="115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4" name="AutoShape 16"/>
            <p:cNvSpPr>
              <a:spLocks noChangeArrowheads="1"/>
            </p:cNvSpPr>
            <p:nvPr/>
          </p:nvSpPr>
          <p:spPr bwMode="auto">
            <a:xfrm>
              <a:off x="1986" y="1765"/>
              <a:ext cx="97" cy="320"/>
            </a:xfrm>
            <a:prstGeom prst="upArrow">
              <a:avLst>
                <a:gd name="adj1" fmla="val 50000"/>
                <a:gd name="adj2" fmla="val 8247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5" name="AutoShape 17"/>
            <p:cNvSpPr>
              <a:spLocks noChangeArrowheads="1"/>
            </p:cNvSpPr>
            <p:nvPr/>
          </p:nvSpPr>
          <p:spPr bwMode="auto">
            <a:xfrm rot="9921247">
              <a:off x="3267" y="2145"/>
              <a:ext cx="97" cy="320"/>
            </a:xfrm>
            <a:prstGeom prst="upArrow">
              <a:avLst>
                <a:gd name="adj1" fmla="val 50000"/>
                <a:gd name="adj2" fmla="val 8247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6" name="AutoShape 18"/>
            <p:cNvSpPr>
              <a:spLocks noChangeArrowheads="1"/>
            </p:cNvSpPr>
            <p:nvPr/>
          </p:nvSpPr>
          <p:spPr bwMode="auto">
            <a:xfrm rot="18621932">
              <a:off x="3327" y="1465"/>
              <a:ext cx="91" cy="341"/>
            </a:xfrm>
            <a:prstGeom prst="upArrow">
              <a:avLst>
                <a:gd name="adj1" fmla="val 50000"/>
                <a:gd name="adj2" fmla="val 9368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11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500">
                <a:solidFill>
                  <a:srgbClr val="800080"/>
                </a:solidFill>
              </a:rPr>
              <a:t>Illustration of 3 vortices with v-spin</a:t>
            </a:r>
            <a:endParaRPr lang="en-US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17525" y="4687888"/>
            <a:ext cx="655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/>
              <a:t>Implications of v-spins: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order: CDW (supersolid) in the vortex lattice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Low temperature entropy of v-spins</a:t>
            </a:r>
          </a:p>
          <a:p>
            <a:pPr marL="457200" indent="-4572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3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09600" y="762000"/>
            <a:ext cx="8191500" cy="5372100"/>
            <a:chOff x="609600" y="762000"/>
            <a:chExt cx="8191500" cy="5372100"/>
          </a:xfrm>
        </p:grpSpPr>
        <p:pic>
          <p:nvPicPr>
            <p:cNvPr id="6248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762000"/>
              <a:ext cx="8191500" cy="537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482" name="Straight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2335176" y="5042766"/>
              <a:ext cx="228600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2467" name="Title 1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`Bad Metal’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38400" y="4464050"/>
            <a:ext cx="5943600" cy="641350"/>
            <a:chOff x="1536" y="2812"/>
            <a:chExt cx="3744" cy="404"/>
          </a:xfrm>
        </p:grpSpPr>
        <p:sp>
          <p:nvSpPr>
            <p:cNvPr id="62478" name="Freeform 14"/>
            <p:cNvSpPr>
              <a:spLocks/>
            </p:cNvSpPr>
            <p:nvPr/>
          </p:nvSpPr>
          <p:spPr bwMode="auto">
            <a:xfrm>
              <a:off x="1536" y="2812"/>
              <a:ext cx="3744" cy="392"/>
            </a:xfrm>
            <a:custGeom>
              <a:avLst/>
              <a:gdLst>
                <a:gd name="T0" fmla="*/ 0 w 3744"/>
                <a:gd name="T1" fmla="*/ 384 h 392"/>
                <a:gd name="T2" fmla="*/ 240 w 3744"/>
                <a:gd name="T3" fmla="*/ 384 h 392"/>
                <a:gd name="T4" fmla="*/ 624 w 3744"/>
                <a:gd name="T5" fmla="*/ 336 h 392"/>
                <a:gd name="T6" fmla="*/ 1728 w 3744"/>
                <a:gd name="T7" fmla="*/ 144 h 392"/>
                <a:gd name="T8" fmla="*/ 2976 w 3744"/>
                <a:gd name="T9" fmla="*/ 48 h 392"/>
                <a:gd name="T10" fmla="*/ 3744 w 3744"/>
                <a:gd name="T11" fmla="*/ 0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44"/>
                <a:gd name="T19" fmla="*/ 0 h 392"/>
                <a:gd name="T20" fmla="*/ 3744 w 3744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44" h="392">
                  <a:moveTo>
                    <a:pt x="0" y="384"/>
                  </a:moveTo>
                  <a:cubicBezTo>
                    <a:pt x="68" y="388"/>
                    <a:pt x="136" y="392"/>
                    <a:pt x="240" y="384"/>
                  </a:cubicBezTo>
                  <a:cubicBezTo>
                    <a:pt x="344" y="376"/>
                    <a:pt x="376" y="376"/>
                    <a:pt x="624" y="336"/>
                  </a:cubicBezTo>
                  <a:cubicBezTo>
                    <a:pt x="872" y="296"/>
                    <a:pt x="1336" y="192"/>
                    <a:pt x="1728" y="144"/>
                  </a:cubicBezTo>
                  <a:cubicBezTo>
                    <a:pt x="2120" y="96"/>
                    <a:pt x="2640" y="72"/>
                    <a:pt x="2976" y="48"/>
                  </a:cubicBezTo>
                  <a:cubicBezTo>
                    <a:pt x="3312" y="24"/>
                    <a:pt x="3528" y="12"/>
                    <a:pt x="3744" y="0"/>
                  </a:cubicBezTo>
                </a:path>
              </a:pathLst>
            </a:custGeom>
            <a:noFill/>
            <a:ln w="28575">
              <a:solidFill>
                <a:srgbClr val="800080"/>
              </a:solidFill>
              <a:prstDash val="lg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16"/>
            <p:cNvSpPr txBox="1">
              <a:spLocks noChangeArrowheads="1"/>
            </p:cNvSpPr>
            <p:nvPr/>
          </p:nvSpPr>
          <p:spPr bwMode="auto">
            <a:xfrm>
              <a:off x="3168" y="2928"/>
              <a:ext cx="17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80"/>
                  </a:solidFill>
                </a:rPr>
                <a:t>conventional metal</a:t>
              </a:r>
            </a:p>
          </p:txBody>
        </p:sp>
        <p:sp>
          <p:nvSpPr>
            <p:cNvPr id="62480" name="Line 17"/>
            <p:cNvSpPr>
              <a:spLocks noChangeShapeType="1"/>
            </p:cNvSpPr>
            <p:nvPr/>
          </p:nvSpPr>
          <p:spPr bwMode="auto">
            <a:xfrm flipH="1">
              <a:off x="2544" y="3072"/>
              <a:ext cx="576" cy="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905000" y="1035050"/>
            <a:ext cx="6581775" cy="2393950"/>
            <a:chOff x="1200" y="652"/>
            <a:chExt cx="4146" cy="1508"/>
          </a:xfrm>
        </p:grpSpPr>
        <p:sp>
          <p:nvSpPr>
            <p:cNvPr id="59402" name="Rectangle 20"/>
            <p:cNvSpPr>
              <a:spLocks noChangeArrowheads="1"/>
            </p:cNvSpPr>
            <p:nvPr/>
          </p:nvSpPr>
          <p:spPr bwMode="auto">
            <a:xfrm>
              <a:off x="1200" y="652"/>
              <a:ext cx="4146" cy="150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alpha val="56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56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9"/>
            <p:cNvGrpSpPr/>
            <p:nvPr/>
          </p:nvGrpSpPr>
          <p:grpSpPr>
            <a:xfrm>
              <a:off x="1488" y="1296"/>
              <a:ext cx="2864" cy="615"/>
              <a:chOff x="4497197" y="914694"/>
              <a:chExt cx="4551628" cy="974431"/>
            </a:xfrm>
            <a:solidFill>
              <a:schemeClr val="bg1"/>
            </a:solidFill>
          </p:grpSpPr>
          <p:sp>
            <p:nvSpPr>
              <p:cNvPr id="16" name="TextBox 15"/>
              <p:cNvSpPr txBox="1"/>
              <p:nvPr/>
            </p:nvSpPr>
            <p:spPr>
              <a:xfrm>
                <a:off x="4497197" y="914694"/>
                <a:ext cx="4551628" cy="46077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smtClean="0">
                    <a:solidFill>
                      <a:srgbClr val="660066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rPr>
                  <a:t>Breakdown of Boltzmann theory</a:t>
                </a:r>
                <a:endParaRPr lang="en-US" dirty="0">
                  <a:solidFill>
                    <a:srgbClr val="660066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pic>
            <p:nvPicPr>
              <p:cNvPr id="19" name="Picture 18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9563" y="1482725"/>
                <a:ext cx="1587500" cy="406400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2209800" y="6067425"/>
            <a:ext cx="57181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Handwriting - Dakota" pitchFamily="112" charset="0"/>
              </a:rPr>
              <a:t>Emery &amp; Kivelson `Bad Metal’ behavior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905000" y="1622425"/>
            <a:ext cx="6284913" cy="3505200"/>
            <a:chOff x="1905000" y="1622425"/>
            <a:chExt cx="6284913" cy="3505200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905000" y="1622425"/>
              <a:ext cx="6284913" cy="3505200"/>
              <a:chOff x="1200" y="1022"/>
              <a:chExt cx="3959" cy="2208"/>
            </a:xfrm>
          </p:grpSpPr>
          <p:cxnSp>
            <p:nvCxnSpPr>
              <p:cNvPr id="62473" name="Straight Connector 17"/>
              <p:cNvCxnSpPr>
                <a:cxnSpLocks noChangeShapeType="1"/>
              </p:cNvCxnSpPr>
              <p:nvPr/>
            </p:nvCxnSpPr>
            <p:spPr bwMode="auto">
              <a:xfrm rot="10800000" flipV="1">
                <a:off x="1200" y="1022"/>
                <a:ext cx="3959" cy="2208"/>
              </a:xfrm>
              <a:prstGeom prst="line">
                <a:avLst/>
              </a:prstGeom>
              <a:noFill/>
              <a:ln w="19050">
                <a:solidFill>
                  <a:srgbClr val="3366FF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62472" name="Line 18"/>
              <p:cNvSpPr>
                <a:spLocks noChangeShapeType="1"/>
              </p:cNvSpPr>
              <p:nvPr/>
            </p:nvSpPr>
            <p:spPr bwMode="auto">
              <a:xfrm flipH="1">
                <a:off x="3792" y="177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2" name="Picture 21" descr="image-135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6553200" y="2590800"/>
              <a:ext cx="1333500" cy="342900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7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2800">
                <a:solidFill>
                  <a:srgbClr val="FF0000"/>
                </a:solidFill>
                <a:latin typeface="Monaco" charset="0"/>
              </a:rPr>
              <a:t>Lattice bosons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1066800" y="762000"/>
            <a:ext cx="6705600" cy="608013"/>
            <a:chOff x="672" y="480"/>
            <a:chExt cx="4224" cy="383"/>
          </a:xfrm>
        </p:grpSpPr>
        <p:pic>
          <p:nvPicPr>
            <p:cNvPr id="146478" name="Picture 46" descr="image-1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0" y="480"/>
              <a:ext cx="2656" cy="383"/>
            </a:xfrm>
            <a:prstGeom prst="rect">
              <a:avLst/>
            </a:prstGeom>
            <a:noFill/>
          </p:spPr>
        </p:pic>
        <p:sp>
          <p:nvSpPr>
            <p:cNvPr id="146518" name="Text Box 86"/>
            <p:cNvSpPr txBox="1">
              <a:spLocks noChangeArrowheads="1"/>
            </p:cNvSpPr>
            <p:nvPr/>
          </p:nvSpPr>
          <p:spPr bwMode="auto">
            <a:xfrm>
              <a:off x="672" y="480"/>
              <a:ext cx="15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chemeClr val="accent2"/>
                  </a:solidFill>
                </a:rPr>
                <a:t>Bose Hubbard Model</a:t>
              </a:r>
            </a:p>
          </p:txBody>
        </p:sp>
      </p:grp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0" y="1295400"/>
            <a:ext cx="8516938" cy="3463925"/>
            <a:chOff x="0" y="816"/>
            <a:chExt cx="5365" cy="2182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669" y="816"/>
              <a:ext cx="2688" cy="2182"/>
              <a:chOff x="1008" y="1065"/>
              <a:chExt cx="2688" cy="2182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1008" y="1065"/>
                <a:ext cx="2688" cy="2182"/>
                <a:chOff x="1008" y="1065"/>
                <a:chExt cx="2688" cy="2182"/>
              </a:xfrm>
            </p:grpSpPr>
            <p:pic>
              <p:nvPicPr>
                <p:cNvPr id="146440" name="Picture 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008" y="1066"/>
                  <a:ext cx="2592" cy="2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4644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92" y="1065"/>
                  <a:ext cx="2304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300">
                      <a:solidFill>
                        <a:srgbClr val="408000"/>
                      </a:solidFill>
                    </a:rPr>
                    <a:t>Zimanyi et. al. Phys. Rev. B 50 (1994)</a:t>
                  </a:r>
                </a:p>
              </p:txBody>
            </p:sp>
          </p:grpSp>
          <p:pic>
            <p:nvPicPr>
              <p:cNvPr id="146442" name="Picture 10" descr="image-100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5400000">
                <a:off x="957" y="2029"/>
                <a:ext cx="448" cy="230"/>
              </a:xfrm>
              <a:prstGeom prst="rect">
                <a:avLst/>
              </a:prstGeom>
              <a:noFill/>
            </p:spPr>
          </p:pic>
        </p:grpSp>
        <p:sp>
          <p:nvSpPr>
            <p:cNvPr id="146444" name="Text Box 12"/>
            <p:cNvSpPr txBox="1">
              <a:spLocks noChangeArrowheads="1"/>
            </p:cNvSpPr>
            <p:nvPr/>
          </p:nvSpPr>
          <p:spPr bwMode="auto">
            <a:xfrm>
              <a:off x="4128" y="1584"/>
              <a:ext cx="10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</a:rPr>
                <a:t>superfluid</a:t>
              </a:r>
              <a:endParaRPr lang="en-US" sz="2800"/>
            </a:p>
          </p:txBody>
        </p:sp>
        <p:pic>
          <p:nvPicPr>
            <p:cNvPr id="146445" name="Picture 13" descr="image-68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1983"/>
              <a:ext cx="429" cy="129"/>
            </a:xfrm>
            <a:prstGeom prst="rect">
              <a:avLst/>
            </a:prstGeom>
            <a:noFill/>
          </p:spPr>
        </p:pic>
        <p:pic>
          <p:nvPicPr>
            <p:cNvPr id="146446" name="Picture 14" descr="image-68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04" y="1455"/>
              <a:ext cx="400" cy="120"/>
            </a:xfrm>
            <a:prstGeom prst="rect">
              <a:avLst/>
            </a:prstGeom>
            <a:noFill/>
          </p:spPr>
        </p:pic>
        <p:sp>
          <p:nvSpPr>
            <p:cNvPr id="146447" name="Oval 15"/>
            <p:cNvSpPr>
              <a:spLocks noChangeArrowheads="1"/>
            </p:cNvSpPr>
            <p:nvPr/>
          </p:nvSpPr>
          <p:spPr bwMode="auto">
            <a:xfrm>
              <a:off x="2352" y="227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48" name="Oval 16"/>
            <p:cNvSpPr>
              <a:spLocks noChangeArrowheads="1"/>
            </p:cNvSpPr>
            <p:nvPr/>
          </p:nvSpPr>
          <p:spPr bwMode="auto">
            <a:xfrm>
              <a:off x="2483" y="227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49" name="Oval 17"/>
            <p:cNvSpPr>
              <a:spLocks noChangeArrowheads="1"/>
            </p:cNvSpPr>
            <p:nvPr/>
          </p:nvSpPr>
          <p:spPr bwMode="auto">
            <a:xfrm>
              <a:off x="2614" y="227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51" name="Text Box 19"/>
            <p:cNvSpPr txBox="1">
              <a:spLocks noChangeArrowheads="1"/>
            </p:cNvSpPr>
            <p:nvPr/>
          </p:nvSpPr>
          <p:spPr bwMode="auto">
            <a:xfrm>
              <a:off x="0" y="1152"/>
              <a:ext cx="11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800080"/>
                  </a:solidFill>
                </a:rPr>
                <a:t>Mott insulators</a:t>
              </a:r>
            </a:p>
          </p:txBody>
        </p:sp>
        <p:sp>
          <p:nvSpPr>
            <p:cNvPr id="146452" name="Line 20"/>
            <p:cNvSpPr>
              <a:spLocks noChangeShapeType="1"/>
            </p:cNvSpPr>
            <p:nvPr/>
          </p:nvSpPr>
          <p:spPr bwMode="auto">
            <a:xfrm>
              <a:off x="1152" y="1440"/>
              <a:ext cx="1200" cy="724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53" name="Line 21"/>
            <p:cNvSpPr>
              <a:spLocks noChangeShapeType="1"/>
            </p:cNvSpPr>
            <p:nvPr/>
          </p:nvSpPr>
          <p:spPr bwMode="auto">
            <a:xfrm>
              <a:off x="1152" y="1344"/>
              <a:ext cx="960" cy="244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54" name="Line 22"/>
            <p:cNvSpPr>
              <a:spLocks noChangeShapeType="1"/>
            </p:cNvSpPr>
            <p:nvPr/>
          </p:nvSpPr>
          <p:spPr bwMode="auto">
            <a:xfrm flipV="1">
              <a:off x="1152" y="1012"/>
              <a:ext cx="1152" cy="18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56" name="Oval 24"/>
            <p:cNvSpPr>
              <a:spLocks noChangeArrowheads="1"/>
            </p:cNvSpPr>
            <p:nvPr/>
          </p:nvSpPr>
          <p:spPr bwMode="auto">
            <a:xfrm>
              <a:off x="2304" y="160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57" name="Oval 25"/>
            <p:cNvSpPr>
              <a:spLocks noChangeArrowheads="1"/>
            </p:cNvSpPr>
            <p:nvPr/>
          </p:nvSpPr>
          <p:spPr bwMode="auto">
            <a:xfrm>
              <a:off x="2304" y="16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58" name="Oval 26"/>
            <p:cNvSpPr>
              <a:spLocks noChangeArrowheads="1"/>
            </p:cNvSpPr>
            <p:nvPr/>
          </p:nvSpPr>
          <p:spPr bwMode="auto">
            <a:xfrm>
              <a:off x="2435" y="160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59" name="Oval 27"/>
            <p:cNvSpPr>
              <a:spLocks noChangeArrowheads="1"/>
            </p:cNvSpPr>
            <p:nvPr/>
          </p:nvSpPr>
          <p:spPr bwMode="auto">
            <a:xfrm>
              <a:off x="2435" y="16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60" name="Oval 28"/>
            <p:cNvSpPr>
              <a:spLocks noChangeArrowheads="1"/>
            </p:cNvSpPr>
            <p:nvPr/>
          </p:nvSpPr>
          <p:spPr bwMode="auto">
            <a:xfrm>
              <a:off x="2566" y="160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61" name="Oval 29"/>
            <p:cNvSpPr>
              <a:spLocks noChangeArrowheads="1"/>
            </p:cNvSpPr>
            <p:nvPr/>
          </p:nvSpPr>
          <p:spPr bwMode="auto">
            <a:xfrm>
              <a:off x="2566" y="168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6462" name="Picture 30" descr="image-100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69" y="2631"/>
              <a:ext cx="288" cy="171"/>
            </a:xfrm>
            <a:prstGeom prst="rect">
              <a:avLst/>
            </a:prstGeom>
            <a:noFill/>
          </p:spPr>
        </p:pic>
        <p:sp>
          <p:nvSpPr>
            <p:cNvPr id="146464" name="Oval 32"/>
            <p:cNvSpPr>
              <a:spLocks noChangeArrowheads="1"/>
            </p:cNvSpPr>
            <p:nvPr/>
          </p:nvSpPr>
          <p:spPr bwMode="auto">
            <a:xfrm>
              <a:off x="2208" y="9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65" name="Oval 33"/>
            <p:cNvSpPr>
              <a:spLocks noChangeArrowheads="1"/>
            </p:cNvSpPr>
            <p:nvPr/>
          </p:nvSpPr>
          <p:spPr bwMode="auto">
            <a:xfrm>
              <a:off x="2208" y="105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66" name="Oval 34"/>
            <p:cNvSpPr>
              <a:spLocks noChangeArrowheads="1"/>
            </p:cNvSpPr>
            <p:nvPr/>
          </p:nvSpPr>
          <p:spPr bwMode="auto">
            <a:xfrm>
              <a:off x="2339" y="9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67" name="Oval 35"/>
            <p:cNvSpPr>
              <a:spLocks noChangeArrowheads="1"/>
            </p:cNvSpPr>
            <p:nvPr/>
          </p:nvSpPr>
          <p:spPr bwMode="auto">
            <a:xfrm>
              <a:off x="2339" y="105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68" name="Oval 36"/>
            <p:cNvSpPr>
              <a:spLocks noChangeArrowheads="1"/>
            </p:cNvSpPr>
            <p:nvPr/>
          </p:nvSpPr>
          <p:spPr bwMode="auto">
            <a:xfrm>
              <a:off x="2470" y="9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69" name="Oval 37"/>
            <p:cNvSpPr>
              <a:spLocks noChangeArrowheads="1"/>
            </p:cNvSpPr>
            <p:nvPr/>
          </p:nvSpPr>
          <p:spPr bwMode="auto">
            <a:xfrm>
              <a:off x="2470" y="105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71" name="Oval 39"/>
            <p:cNvSpPr>
              <a:spLocks noChangeArrowheads="1"/>
            </p:cNvSpPr>
            <p:nvPr/>
          </p:nvSpPr>
          <p:spPr bwMode="auto">
            <a:xfrm>
              <a:off x="2208" y="105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72" name="Oval 40"/>
            <p:cNvSpPr>
              <a:spLocks noChangeArrowheads="1"/>
            </p:cNvSpPr>
            <p:nvPr/>
          </p:nvSpPr>
          <p:spPr bwMode="auto">
            <a:xfrm>
              <a:off x="2208" y="11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73" name="Oval 41"/>
            <p:cNvSpPr>
              <a:spLocks noChangeArrowheads="1"/>
            </p:cNvSpPr>
            <p:nvPr/>
          </p:nvSpPr>
          <p:spPr bwMode="auto">
            <a:xfrm>
              <a:off x="2339" y="105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74" name="Oval 42"/>
            <p:cNvSpPr>
              <a:spLocks noChangeArrowheads="1"/>
            </p:cNvSpPr>
            <p:nvPr/>
          </p:nvSpPr>
          <p:spPr bwMode="auto">
            <a:xfrm>
              <a:off x="2339" y="11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75" name="Oval 43"/>
            <p:cNvSpPr>
              <a:spLocks noChangeArrowheads="1"/>
            </p:cNvSpPr>
            <p:nvPr/>
          </p:nvSpPr>
          <p:spPr bwMode="auto">
            <a:xfrm>
              <a:off x="2470" y="105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76" name="Oval 44"/>
            <p:cNvSpPr>
              <a:spLocks noChangeArrowheads="1"/>
            </p:cNvSpPr>
            <p:nvPr/>
          </p:nvSpPr>
          <p:spPr bwMode="auto">
            <a:xfrm>
              <a:off x="2470" y="114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2663" y="1324"/>
              <a:ext cx="480" cy="333"/>
              <a:chOff x="2294" y="2188"/>
              <a:chExt cx="480" cy="333"/>
            </a:xfrm>
          </p:grpSpPr>
          <p:sp>
            <p:nvSpPr>
              <p:cNvPr id="146480" name="Line 48"/>
              <p:cNvSpPr>
                <a:spLocks noChangeShapeType="1"/>
              </p:cNvSpPr>
              <p:nvPr/>
            </p:nvSpPr>
            <p:spPr bwMode="auto">
              <a:xfrm>
                <a:off x="2294" y="2478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49"/>
              <p:cNvGrpSpPr>
                <a:grpSpLocks/>
              </p:cNvGrpSpPr>
              <p:nvPr/>
            </p:nvGrpSpPr>
            <p:grpSpPr bwMode="auto">
              <a:xfrm>
                <a:off x="2342" y="2188"/>
                <a:ext cx="393" cy="333"/>
                <a:chOff x="2352" y="2188"/>
                <a:chExt cx="393" cy="333"/>
              </a:xfrm>
            </p:grpSpPr>
            <p:sp>
              <p:nvSpPr>
                <p:cNvPr id="146482" name="Oval 50"/>
                <p:cNvSpPr>
                  <a:spLocks noChangeArrowheads="1"/>
                </p:cNvSpPr>
                <p:nvPr/>
              </p:nvSpPr>
              <p:spPr bwMode="auto">
                <a:xfrm>
                  <a:off x="2488" y="242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4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352" y="2188"/>
                  <a:ext cx="393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/>
                    <a:t>QCP</a:t>
                  </a:r>
                </a:p>
              </p:txBody>
            </p:sp>
          </p:grpSp>
        </p:grpSp>
        <p:sp>
          <p:nvSpPr>
            <p:cNvPr id="146519" name="Text Box 87"/>
            <p:cNvSpPr txBox="1">
              <a:spLocks noChangeArrowheads="1"/>
            </p:cNvSpPr>
            <p:nvPr/>
          </p:nvSpPr>
          <p:spPr bwMode="auto">
            <a:xfrm>
              <a:off x="4224" y="1920"/>
              <a:ext cx="1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phase order</a:t>
              </a:r>
            </a:p>
          </p:txBody>
        </p:sp>
        <p:sp>
          <p:nvSpPr>
            <p:cNvPr id="146520" name="Text Box 88"/>
            <p:cNvSpPr txBox="1">
              <a:spLocks noChangeArrowheads="1"/>
            </p:cNvSpPr>
            <p:nvPr/>
          </p:nvSpPr>
          <p:spPr bwMode="auto">
            <a:xfrm>
              <a:off x="96" y="1584"/>
              <a:ext cx="12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80"/>
                  </a:solidFill>
                </a:rPr>
                <a:t>charge order</a:t>
              </a:r>
            </a:p>
          </p:txBody>
        </p:sp>
        <p:sp>
          <p:nvSpPr>
            <p:cNvPr id="146521" name="Line 89"/>
            <p:cNvSpPr>
              <a:spLocks noChangeShapeType="1"/>
            </p:cNvSpPr>
            <p:nvPr/>
          </p:nvSpPr>
          <p:spPr bwMode="auto">
            <a:xfrm flipH="1">
              <a:off x="3312" y="1872"/>
              <a:ext cx="8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2327275" y="1828800"/>
            <a:ext cx="2244725" cy="4767263"/>
            <a:chOff x="1488" y="1152"/>
            <a:chExt cx="1414" cy="3003"/>
          </a:xfrm>
        </p:grpSpPr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1536" y="1152"/>
              <a:ext cx="1366" cy="2152"/>
              <a:chOff x="880" y="1400"/>
              <a:chExt cx="1366" cy="2152"/>
            </a:xfrm>
          </p:grpSpPr>
          <p:sp>
            <p:nvSpPr>
              <p:cNvPr id="146502" name="Text Box 70"/>
              <p:cNvSpPr txBox="1">
                <a:spLocks noChangeArrowheads="1"/>
              </p:cNvSpPr>
              <p:nvPr/>
            </p:nvSpPr>
            <p:spPr bwMode="auto">
              <a:xfrm>
                <a:off x="880" y="3302"/>
                <a:ext cx="136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800080"/>
                    </a:solidFill>
                  </a:rPr>
                  <a:t>S=1/2 , XY model</a:t>
                </a:r>
                <a:endParaRPr lang="en-US"/>
              </a:p>
            </p:txBody>
          </p:sp>
          <p:sp>
            <p:nvSpPr>
              <p:cNvPr id="146503" name="Line 71"/>
              <p:cNvSpPr>
                <a:spLocks noChangeShapeType="1"/>
              </p:cNvSpPr>
              <p:nvPr/>
            </p:nvSpPr>
            <p:spPr bwMode="auto">
              <a:xfrm flipV="1">
                <a:off x="1440" y="2740"/>
                <a:ext cx="0" cy="62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04" name="Oval 72"/>
              <p:cNvSpPr>
                <a:spLocks noChangeArrowheads="1"/>
              </p:cNvSpPr>
              <p:nvPr/>
            </p:nvSpPr>
            <p:spPr bwMode="auto">
              <a:xfrm>
                <a:off x="1296" y="2568"/>
                <a:ext cx="432" cy="240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05" name="Oval 73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432" cy="240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06" name="Oval 74"/>
              <p:cNvSpPr>
                <a:spLocks noChangeArrowheads="1"/>
              </p:cNvSpPr>
              <p:nvPr/>
            </p:nvSpPr>
            <p:spPr bwMode="auto">
              <a:xfrm>
                <a:off x="1216" y="1400"/>
                <a:ext cx="432" cy="240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07" name="Line 75"/>
              <p:cNvSpPr>
                <a:spLocks noChangeShapeType="1"/>
              </p:cNvSpPr>
              <p:nvPr/>
            </p:nvSpPr>
            <p:spPr bwMode="auto">
              <a:xfrm flipV="1">
                <a:off x="1536" y="2112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6508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84" y="3267"/>
              <a:ext cx="1152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509" name="Picture 77" descr="image-94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20" y="4035"/>
              <a:ext cx="144" cy="118"/>
            </a:xfrm>
            <a:prstGeom prst="rect">
              <a:avLst/>
            </a:prstGeom>
            <a:noFill/>
          </p:spPr>
        </p:pic>
        <p:pic>
          <p:nvPicPr>
            <p:cNvPr id="146510" name="Picture 78" descr="image-94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26" y="4027"/>
              <a:ext cx="288" cy="128"/>
            </a:xfrm>
            <a:prstGeom prst="rect">
              <a:avLst/>
            </a:prstGeom>
            <a:noFill/>
          </p:spPr>
        </p:pic>
        <p:sp>
          <p:nvSpPr>
            <p:cNvPr id="146511" name="Oval 79"/>
            <p:cNvSpPr>
              <a:spLocks noChangeArrowheads="1"/>
            </p:cNvSpPr>
            <p:nvPr/>
          </p:nvSpPr>
          <p:spPr bwMode="auto">
            <a:xfrm>
              <a:off x="1950" y="3861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12" name="Oval 80"/>
            <p:cNvSpPr>
              <a:spLocks noChangeArrowheads="1"/>
            </p:cNvSpPr>
            <p:nvPr/>
          </p:nvSpPr>
          <p:spPr bwMode="auto">
            <a:xfrm>
              <a:off x="2280" y="3867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13" name="Oval 81"/>
            <p:cNvSpPr>
              <a:spLocks noChangeArrowheads="1"/>
            </p:cNvSpPr>
            <p:nvPr/>
          </p:nvSpPr>
          <p:spPr bwMode="auto">
            <a:xfrm>
              <a:off x="2502" y="355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14" name="Oval 82"/>
            <p:cNvSpPr>
              <a:spLocks noChangeArrowheads="1"/>
            </p:cNvSpPr>
            <p:nvPr/>
          </p:nvSpPr>
          <p:spPr bwMode="auto">
            <a:xfrm>
              <a:off x="1722" y="358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1488" y="3304"/>
              <a:ext cx="1392" cy="432"/>
              <a:chOff x="1488" y="3304"/>
              <a:chExt cx="1392" cy="432"/>
            </a:xfrm>
          </p:grpSpPr>
          <p:sp>
            <p:nvSpPr>
              <p:cNvPr id="146516" name="Rectangle 84"/>
              <p:cNvSpPr>
                <a:spLocks noChangeArrowheads="1"/>
              </p:cNvSpPr>
              <p:nvPr/>
            </p:nvSpPr>
            <p:spPr bwMode="auto">
              <a:xfrm>
                <a:off x="1488" y="3304"/>
                <a:ext cx="1392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2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17" name="Text Box 85"/>
              <p:cNvSpPr txBox="1">
                <a:spLocks noChangeArrowheads="1"/>
              </p:cNvSpPr>
              <p:nvPr/>
            </p:nvSpPr>
            <p:spPr bwMode="auto">
              <a:xfrm>
                <a:off x="1872" y="3421"/>
                <a:ext cx="5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truncate</a:t>
                </a:r>
              </a:p>
            </p:txBody>
          </p:sp>
        </p:grp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4876800" y="2476500"/>
            <a:ext cx="3695700" cy="4208463"/>
            <a:chOff x="3115" y="1573"/>
            <a:chExt cx="2328" cy="2651"/>
          </a:xfrm>
        </p:grpSpPr>
        <p:sp>
          <p:nvSpPr>
            <p:cNvPr id="146485" name="Text Box 53"/>
            <p:cNvSpPr txBox="1">
              <a:spLocks noChangeArrowheads="1"/>
            </p:cNvSpPr>
            <p:nvPr/>
          </p:nvSpPr>
          <p:spPr bwMode="auto">
            <a:xfrm>
              <a:off x="3253" y="3063"/>
              <a:ext cx="219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FF0000"/>
                  </a:solidFill>
                </a:rPr>
                <a:t>S=1,  XY Model: relativistic GP</a:t>
              </a:r>
            </a:p>
          </p:txBody>
        </p: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3115" y="1573"/>
              <a:ext cx="1493" cy="2651"/>
              <a:chOff x="3115" y="1573"/>
              <a:chExt cx="1493" cy="2651"/>
            </a:xfrm>
          </p:grpSpPr>
          <p:grpSp>
            <p:nvGrpSpPr>
              <p:cNvPr id="13" name="Group 55"/>
              <p:cNvGrpSpPr>
                <a:grpSpLocks/>
              </p:cNvGrpSpPr>
              <p:nvPr/>
            </p:nvGrpSpPr>
            <p:grpSpPr bwMode="auto">
              <a:xfrm>
                <a:off x="3360" y="3328"/>
                <a:ext cx="1152" cy="896"/>
                <a:chOff x="4272" y="576"/>
                <a:chExt cx="1152" cy="896"/>
              </a:xfrm>
            </p:grpSpPr>
            <p:pic>
              <p:nvPicPr>
                <p:cNvPr id="146488" name="Picture 56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272" y="576"/>
                  <a:ext cx="1152" cy="7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6489" name="Picture 57" descr="image-947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4800" y="1344"/>
                  <a:ext cx="144" cy="1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6490" name="Picture 58" descr="image-948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5040" y="1344"/>
                  <a:ext cx="288" cy="1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6491" name="Picture 59" descr="image-949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4464" y="1344"/>
                  <a:ext cx="248" cy="128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46492" name="Oval 60"/>
              <p:cNvSpPr>
                <a:spLocks noChangeArrowheads="1"/>
              </p:cNvSpPr>
              <p:nvPr/>
            </p:nvSpPr>
            <p:spPr bwMode="auto">
              <a:xfrm>
                <a:off x="3894" y="399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93" name="Oval 61"/>
              <p:cNvSpPr>
                <a:spLocks noChangeArrowheads="1"/>
              </p:cNvSpPr>
              <p:nvPr/>
            </p:nvSpPr>
            <p:spPr bwMode="auto">
              <a:xfrm>
                <a:off x="4146" y="38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94" name="Oval 62"/>
              <p:cNvSpPr>
                <a:spLocks noChangeArrowheads="1"/>
              </p:cNvSpPr>
              <p:nvPr/>
            </p:nvSpPr>
            <p:spPr bwMode="auto">
              <a:xfrm>
                <a:off x="4398" y="339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95" name="Oval 63"/>
              <p:cNvSpPr>
                <a:spLocks noChangeArrowheads="1"/>
              </p:cNvSpPr>
              <p:nvPr/>
            </p:nvSpPr>
            <p:spPr bwMode="auto">
              <a:xfrm>
                <a:off x="3624" y="38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96" name="Oval 64"/>
              <p:cNvSpPr>
                <a:spLocks noChangeArrowheads="1"/>
              </p:cNvSpPr>
              <p:nvPr/>
            </p:nvSpPr>
            <p:spPr bwMode="auto">
              <a:xfrm>
                <a:off x="3396" y="340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97" name="Freeform 65"/>
              <p:cNvSpPr>
                <a:spLocks/>
              </p:cNvSpPr>
              <p:nvPr/>
            </p:nvSpPr>
            <p:spPr bwMode="auto">
              <a:xfrm rot="4363284" flipV="1">
                <a:off x="2483" y="2205"/>
                <a:ext cx="1467" cy="20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288" y="144"/>
                  </a:cxn>
                  <a:cxn ang="0">
                    <a:pos x="1008" y="0"/>
                  </a:cxn>
                </a:cxnLst>
                <a:rect l="0" t="0" r="r" b="b"/>
                <a:pathLst>
                  <a:path w="1008" h="152">
                    <a:moveTo>
                      <a:pt x="0" y="48"/>
                    </a:moveTo>
                    <a:cubicBezTo>
                      <a:pt x="60" y="100"/>
                      <a:pt x="120" y="152"/>
                      <a:pt x="288" y="144"/>
                    </a:cubicBezTo>
                    <a:cubicBezTo>
                      <a:pt x="456" y="136"/>
                      <a:pt x="732" y="68"/>
                      <a:pt x="1008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 type="triangl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98" name="Rectangle 66"/>
              <p:cNvSpPr>
                <a:spLocks noChangeArrowheads="1"/>
              </p:cNvSpPr>
              <p:nvPr/>
            </p:nvSpPr>
            <p:spPr bwMode="auto">
              <a:xfrm>
                <a:off x="3216" y="3307"/>
                <a:ext cx="1392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2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99" name="Text Box 67"/>
              <p:cNvSpPr txBox="1">
                <a:spLocks noChangeArrowheads="1"/>
              </p:cNvSpPr>
              <p:nvPr/>
            </p:nvSpPr>
            <p:spPr bwMode="auto">
              <a:xfrm>
                <a:off x="3648" y="3424"/>
                <a:ext cx="5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truncate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82072" y="2078453"/>
            <a:ext cx="8404728" cy="2990851"/>
            <a:chOff x="914400" y="2076450"/>
            <a:chExt cx="8404728" cy="2990851"/>
          </a:xfrm>
        </p:grpSpPr>
        <p:pic>
          <p:nvPicPr>
            <p:cNvPr id="57351" name="Picture 10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47863" y="2076450"/>
              <a:ext cx="4335463" cy="2870200"/>
            </a:xfrm>
            <a:prstGeom prst="flowChartPunchedCard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2" name="Picture 1030" descr="image-11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33813" y="4757738"/>
              <a:ext cx="328613" cy="309563"/>
            </a:xfrm>
            <a:prstGeom prst="flowChartPunchedCard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3" name="Picture 1031" descr="image-11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46325" y="4754563"/>
              <a:ext cx="601663" cy="277813"/>
            </a:xfrm>
            <a:prstGeom prst="flowChartPunchedCard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7" name="Picture 1038" descr="image-115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318052" y="2958548"/>
              <a:ext cx="2032000" cy="839304"/>
            </a:xfrm>
            <a:prstGeom prst="flowChartPunchedCard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7128" y="3350797"/>
              <a:ext cx="4572000" cy="723418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4975728" y="2969797"/>
              <a:ext cx="1219200" cy="304800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3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rgbClr val="660066"/>
                </a:solidFill>
              </a:rPr>
              <a:t>High temperature resistivity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57347" name="Text Box 1036"/>
          <p:cNvSpPr txBox="1">
            <a:spLocks noChangeArrowheads="1"/>
          </p:cNvSpPr>
          <p:nvPr/>
        </p:nvSpPr>
        <p:spPr bwMode="auto">
          <a:xfrm>
            <a:off x="1630363" y="5283200"/>
            <a:ext cx="6994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Handwriting - Dakota" charset="0"/>
              </a:rPr>
              <a:t>“Bad Metal”:</a:t>
            </a:r>
            <a:r>
              <a:rPr lang="en-US" sz="2700" dirty="0" smtClean="0">
                <a:solidFill>
                  <a:srgbClr val="FF0000"/>
                </a:solidFill>
                <a:latin typeface="Handwriting - Dakota" charset="0"/>
              </a:rPr>
              <a:t> strongly scattered vortices</a:t>
            </a:r>
          </a:p>
          <a:p>
            <a:r>
              <a:rPr lang="en-US" sz="2700" dirty="0">
                <a:solidFill>
                  <a:srgbClr val="FF0000"/>
                </a:solidFill>
                <a:latin typeface="Handwriting - Dakota" charset="0"/>
              </a:rPr>
              <a:t>linear increase, no </a:t>
            </a:r>
            <a:r>
              <a:rPr lang="en-US" sz="2700" dirty="0" smtClean="0">
                <a:solidFill>
                  <a:srgbClr val="FF0000"/>
                </a:solidFill>
                <a:latin typeface="Handwriting - Dakota" charset="0"/>
              </a:rPr>
              <a:t>resistivity </a:t>
            </a:r>
            <a:r>
              <a:rPr lang="en-US" sz="2700" dirty="0">
                <a:solidFill>
                  <a:srgbClr val="FF0000"/>
                </a:solidFill>
                <a:latin typeface="Handwriting - Dakota" charset="0"/>
              </a:rPr>
              <a:t>saturation</a:t>
            </a:r>
            <a:endParaRPr lang="en-US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0361" y="3886200"/>
            <a:ext cx="638175" cy="1167390"/>
            <a:chOff x="2360361" y="3886200"/>
            <a:chExt cx="638175" cy="1167390"/>
          </a:xfrm>
        </p:grpSpPr>
        <p:sp>
          <p:nvSpPr>
            <p:cNvPr id="18" name="Freeform 17"/>
            <p:cNvSpPr/>
            <p:nvPr/>
          </p:nvSpPr>
          <p:spPr bwMode="auto">
            <a:xfrm>
              <a:off x="2362200" y="3886200"/>
              <a:ext cx="45719" cy="712067"/>
            </a:xfrm>
            <a:custGeom>
              <a:avLst/>
              <a:gdLst>
                <a:gd name="connsiteX0" fmla="*/ 0 w 129785"/>
                <a:gd name="connsiteY0" fmla="*/ 778739 h 778739"/>
                <a:gd name="connsiteX1" fmla="*/ 129785 w 129785"/>
                <a:gd name="connsiteY1" fmla="*/ 0 h 77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85" h="778739">
                  <a:moveTo>
                    <a:pt x="0" y="778739"/>
                  </a:moveTo>
                  <a:lnTo>
                    <a:pt x="129785" y="0"/>
                  </a:lnTo>
                </a:path>
              </a:pathLst>
            </a:cu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pic>
          <p:nvPicPr>
            <p:cNvPr id="34" name="Picture 33" descr="image-131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360361" y="4661568"/>
              <a:ext cx="638175" cy="392022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71282"/>
            <a:ext cx="7207250" cy="168131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371600" y="1905000"/>
            <a:ext cx="3054191" cy="2286000"/>
            <a:chOff x="1371600" y="1905000"/>
            <a:chExt cx="3054191" cy="2286000"/>
          </a:xfrm>
        </p:grpSpPr>
        <p:grpSp>
          <p:nvGrpSpPr>
            <p:cNvPr id="23" name="Group 22"/>
            <p:cNvGrpSpPr/>
            <p:nvPr/>
          </p:nvGrpSpPr>
          <p:grpSpPr>
            <a:xfrm>
              <a:off x="1447800" y="2133600"/>
              <a:ext cx="2476910" cy="2057400"/>
              <a:chOff x="1447800" y="2133600"/>
              <a:chExt cx="2476910" cy="20574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447800" y="2133600"/>
                <a:ext cx="2476910" cy="2057400"/>
                <a:chOff x="1447800" y="2133600"/>
                <a:chExt cx="2476910" cy="2057400"/>
              </a:xfrm>
            </p:grpSpPr>
            <p:sp>
              <p:nvSpPr>
                <p:cNvPr id="57354" name="Text Box 1032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133600"/>
                  <a:ext cx="2476910" cy="573286"/>
                </a:xfrm>
                <a:prstGeom prst="flowChartPunchedCard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 err="1">
                      <a:solidFill>
                        <a:srgbClr val="FF0000"/>
                      </a:solidFill>
                    </a:rPr>
                    <a:t>Halperin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- Nelson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562100" y="3543300"/>
                  <a:ext cx="1066800" cy="228600"/>
                </a:xfrm>
                <a:prstGeom prst="line">
                  <a:avLst/>
                </a:prstGeom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9" name="Picture 18" descr="image-1328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"/>
                  <a:stretch>
                    <a:fillRect/>
                  </a:stretch>
                </p:blipFill>
              </mc:Choice>
              <mc:Fallback>
                <p:blipFill>
                  <a:blip r:embed="rId12"/>
                  <a:stretch>
                    <a:fillRect/>
                  </a:stretch>
                </p:blipFill>
              </mc:Fallback>
            </mc:AlternateContent>
            <p:spPr>
              <a:xfrm>
                <a:off x="1684338" y="2667000"/>
                <a:ext cx="2125662" cy="446389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1371600" y="1905000"/>
              <a:ext cx="3054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80"/>
                  </a:solidFill>
                </a:rPr>
                <a:t>vortex plasma theory</a:t>
              </a:r>
              <a:endParaRPr lang="en-US" dirty="0">
                <a:solidFill>
                  <a:srgbClr val="80008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8200"/>
            <a:ext cx="4590411" cy="474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415" y="2311400"/>
            <a:ext cx="5381385" cy="4470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3400" dirty="0">
                <a:solidFill>
                  <a:srgbClr val="408000"/>
                </a:solidFill>
              </a:rPr>
              <a:t>“Homes Law”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58384"/>
            <a:ext cx="5492750" cy="196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100" dirty="0"/>
              <a:t>“Homes law” of HCB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43000" y="648586"/>
            <a:ext cx="7768972" cy="1332614"/>
            <a:chOff x="1143000" y="648586"/>
            <a:chExt cx="7768972" cy="1332614"/>
          </a:xfrm>
        </p:grpSpPr>
        <p:grpSp>
          <p:nvGrpSpPr>
            <p:cNvPr id="20" name="Group 19"/>
            <p:cNvGrpSpPr/>
            <p:nvPr/>
          </p:nvGrpSpPr>
          <p:grpSpPr>
            <a:xfrm>
              <a:off x="1143000" y="648586"/>
              <a:ext cx="6413500" cy="1332614"/>
              <a:chOff x="1587500" y="648586"/>
              <a:chExt cx="6413500" cy="133261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4200" y="648586"/>
                <a:ext cx="2895600" cy="87541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7500" y="1498600"/>
                <a:ext cx="6413500" cy="482600"/>
              </a:xfrm>
              <a:prstGeom prst="rect">
                <a:avLst/>
              </a:prstGeom>
            </p:spPr>
          </p:pic>
        </p:grpSp>
        <p:pic>
          <p:nvPicPr>
            <p:cNvPr id="7" name="Picture 6" descr="image-1329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7691185" y="1636833"/>
              <a:ext cx="1220787" cy="21974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14400" y="1905000"/>
            <a:ext cx="6934200" cy="4953000"/>
            <a:chOff x="1219200" y="1905000"/>
            <a:chExt cx="6934200" cy="4953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9200" y="1905000"/>
              <a:ext cx="6934200" cy="4953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62200" y="1981200"/>
              <a:ext cx="23799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08000"/>
                  </a:solidFill>
                </a:rPr>
                <a:t>Data: Homes et. al.</a:t>
              </a:r>
              <a:endParaRPr lang="en-US" sz="2000" dirty="0">
                <a:solidFill>
                  <a:srgbClr val="4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304800" y="2514600"/>
            <a:ext cx="8382000" cy="27853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500" dirty="0" smtClean="0">
                <a:solidFill>
                  <a:srgbClr val="0000FF"/>
                </a:solidFill>
                <a:latin typeface="Bradley Hand ITC TT-Bold" charset="0"/>
              </a:rPr>
              <a:t> Vortex tunneling enabled by pinning sites in 2D. </a:t>
            </a:r>
          </a:p>
          <a:p>
            <a:pPr marL="457200" indent="-457200">
              <a:buFontTx/>
              <a:buAutoNum type="arabicPeriod"/>
            </a:pPr>
            <a:r>
              <a:rPr lang="en-US" sz="2500" dirty="0" smtClean="0">
                <a:solidFill>
                  <a:srgbClr val="0000FF"/>
                </a:solidFill>
                <a:latin typeface="Bradley Hand ITC TT-Bold" charset="0"/>
              </a:rPr>
              <a:t> Lattice scattering  enhances quantum melting of the </a:t>
            </a:r>
            <a:r>
              <a:rPr lang="en-US" sz="2500" dirty="0" err="1" smtClean="0">
                <a:solidFill>
                  <a:srgbClr val="0000FF"/>
                </a:solidFill>
                <a:latin typeface="Bradley Hand ITC TT-Bold" charset="0"/>
              </a:rPr>
              <a:t>vortex lattice</a:t>
            </a:r>
            <a:r>
              <a:rPr lang="en-US" sz="2500" dirty="0" smtClean="0">
                <a:solidFill>
                  <a:srgbClr val="0000FF"/>
                </a:solidFill>
                <a:latin typeface="Bradley Hand ITC TT-Bold" charset="0"/>
              </a:rPr>
              <a:t> phase.</a:t>
            </a:r>
          </a:p>
          <a:p>
            <a:pPr marL="457200" indent="-457200">
              <a:buFontTx/>
              <a:buAutoNum type="arabicPeriod"/>
            </a:pPr>
            <a:r>
              <a:rPr lang="en-US" sz="2500" dirty="0" smtClean="0">
                <a:solidFill>
                  <a:srgbClr val="0000FF"/>
                </a:solidFill>
                <a:latin typeface="Bradley Hand ITC TT-Bold" charset="0"/>
              </a:rPr>
              <a:t>Hall effect reverses sign at half filling, where Vortices acquire spin-half  (“V-spin”)  </a:t>
            </a:r>
            <a:r>
              <a:rPr lang="en-US" sz="2500" dirty="0" err="1" smtClean="0">
                <a:solidFill>
                  <a:srgbClr val="0000FF"/>
                </a:solidFill>
                <a:latin typeface="Bradley Hand ITC TT-Bold" charset="0"/>
              </a:rPr>
              <a:t>degeneracies</a:t>
            </a:r>
            <a:r>
              <a:rPr lang="en-US" sz="2500" dirty="0" smtClean="0">
                <a:solidFill>
                  <a:srgbClr val="0000FF"/>
                </a:solidFill>
                <a:latin typeface="Bradley Hand ITC TT-Bold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US" sz="2500" dirty="0" smtClean="0">
                <a:solidFill>
                  <a:srgbClr val="0000FF"/>
                </a:solidFill>
                <a:latin typeface="Bradley Hand ITC TT-Bold" charset="0"/>
              </a:rPr>
              <a:t>Free vortices strongly scatter to produce “bad metal” resistivity.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673100" y="571500"/>
            <a:ext cx="7804150" cy="1711325"/>
            <a:chOff x="424" y="360"/>
            <a:chExt cx="4916" cy="1078"/>
          </a:xfrm>
        </p:grpSpPr>
        <p:sp>
          <p:nvSpPr>
            <p:cNvPr id="75779" name="AutoShape 3"/>
            <p:cNvSpPr>
              <a:spLocks noChangeArrowheads="1"/>
            </p:cNvSpPr>
            <p:nvPr/>
          </p:nvSpPr>
          <p:spPr bwMode="auto">
            <a:xfrm>
              <a:off x="1404" y="360"/>
              <a:ext cx="3936" cy="1078"/>
            </a:xfrm>
            <a:prstGeom prst="parallelogram">
              <a:avLst>
                <a:gd name="adj" fmla="val 9128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5813" name="Picture 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" y="749"/>
              <a:ext cx="146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0"/>
            <a:ext cx="7772400" cy="479425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Vortex-Charge Duality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 flipH="1">
            <a:off x="4146550" y="1117600"/>
            <a:ext cx="552450" cy="374650"/>
            <a:chOff x="1920" y="1908"/>
            <a:chExt cx="192" cy="156"/>
          </a:xfrm>
        </p:grpSpPr>
        <p:sp>
          <p:nvSpPr>
            <p:cNvPr id="75781" name="AutoShape 5"/>
            <p:cNvSpPr>
              <a:spLocks noChangeArrowheads="1"/>
            </p:cNvSpPr>
            <p:nvPr/>
          </p:nvSpPr>
          <p:spPr bwMode="auto">
            <a:xfrm>
              <a:off x="2016" y="1920"/>
              <a:ext cx="96" cy="144"/>
            </a:xfrm>
            <a:prstGeom prst="curvedLeft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2" name="AutoShape 6"/>
            <p:cNvSpPr>
              <a:spLocks noChangeArrowheads="1"/>
            </p:cNvSpPr>
            <p:nvPr/>
          </p:nvSpPr>
          <p:spPr bwMode="auto">
            <a:xfrm flipH="1" flipV="1">
              <a:off x="1920" y="1908"/>
              <a:ext cx="96" cy="144"/>
            </a:xfrm>
            <a:prstGeom prst="curvedLeft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815975" y="681038"/>
            <a:ext cx="7292975" cy="3441700"/>
            <a:chOff x="154" y="429"/>
            <a:chExt cx="4594" cy="2168"/>
          </a:xfrm>
        </p:grpSpPr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154" y="2021"/>
              <a:ext cx="4594" cy="576"/>
              <a:chOff x="194" y="2445"/>
              <a:chExt cx="4594" cy="576"/>
            </a:xfrm>
          </p:grpSpPr>
          <p:pic>
            <p:nvPicPr>
              <p:cNvPr id="75815" name="Picture 3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72" y="2445"/>
                <a:ext cx="241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5828" name="Text Box 52"/>
              <p:cNvSpPr txBox="1">
                <a:spLocks noChangeArrowheads="1"/>
              </p:cNvSpPr>
              <p:nvPr/>
            </p:nvSpPr>
            <p:spPr bwMode="auto">
              <a:xfrm>
                <a:off x="194" y="2550"/>
                <a:ext cx="157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FF00"/>
                    </a:solidFill>
                  </a:rPr>
                  <a:t>Vortex Induced EMF</a:t>
                </a:r>
              </a:p>
            </p:txBody>
          </p:sp>
        </p:grpSp>
        <p:sp>
          <p:nvSpPr>
            <p:cNvPr id="75789" name="Line 13"/>
            <p:cNvSpPr>
              <a:spLocks noChangeShapeType="1"/>
            </p:cNvSpPr>
            <p:nvPr/>
          </p:nvSpPr>
          <p:spPr bwMode="auto">
            <a:xfrm>
              <a:off x="2380" y="816"/>
              <a:ext cx="432" cy="3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2" name="Line 16"/>
            <p:cNvSpPr>
              <a:spLocks noChangeShapeType="1"/>
            </p:cNvSpPr>
            <p:nvPr/>
          </p:nvSpPr>
          <p:spPr bwMode="auto">
            <a:xfrm flipV="1">
              <a:off x="2372" y="429"/>
              <a:ext cx="400" cy="37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5797" name="Picture 21" descr="image-26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8" y="575"/>
              <a:ext cx="152" cy="137"/>
            </a:xfrm>
            <a:prstGeom prst="rect">
              <a:avLst/>
            </a:prstGeom>
            <a:noFill/>
          </p:spPr>
        </p:pic>
        <p:pic>
          <p:nvPicPr>
            <p:cNvPr id="75818" name="Picture 42" descr="image-13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51" y="925"/>
              <a:ext cx="303" cy="194"/>
            </a:xfrm>
            <a:prstGeom prst="rect">
              <a:avLst/>
            </a:prstGeom>
            <a:noFill/>
          </p:spPr>
        </p:pic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917575" y="1130300"/>
            <a:ext cx="5313363" cy="2200275"/>
            <a:chOff x="186" y="712"/>
            <a:chExt cx="3347" cy="1386"/>
          </a:xfrm>
        </p:grpSpPr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186" y="1562"/>
              <a:ext cx="3347" cy="536"/>
              <a:chOff x="186" y="1570"/>
              <a:chExt cx="3347" cy="536"/>
            </a:xfrm>
          </p:grpSpPr>
          <p:pic>
            <p:nvPicPr>
              <p:cNvPr id="75812" name="Picture 3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05" y="1570"/>
                <a:ext cx="1328" cy="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5826" name="Text Box 50"/>
              <p:cNvSpPr txBox="1">
                <a:spLocks noChangeArrowheads="1"/>
              </p:cNvSpPr>
              <p:nvPr/>
            </p:nvSpPr>
            <p:spPr bwMode="auto">
              <a:xfrm>
                <a:off x="186" y="1687"/>
                <a:ext cx="2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/>
                  <a:t>Vortex driving (Magnus)  field</a:t>
                </a:r>
              </a:p>
            </p:txBody>
          </p:sp>
        </p:grpSp>
        <p:grpSp>
          <p:nvGrpSpPr>
            <p:cNvPr id="9" name="Group 72"/>
            <p:cNvGrpSpPr>
              <a:grpSpLocks/>
            </p:cNvGrpSpPr>
            <p:nvPr/>
          </p:nvGrpSpPr>
          <p:grpSpPr bwMode="auto">
            <a:xfrm>
              <a:off x="1452" y="712"/>
              <a:ext cx="945" cy="536"/>
              <a:chOff x="1452" y="712"/>
              <a:chExt cx="945" cy="536"/>
            </a:xfrm>
          </p:grpSpPr>
          <p:grpSp>
            <p:nvGrpSpPr>
              <p:cNvPr id="10" name="Group 71"/>
              <p:cNvGrpSpPr>
                <a:grpSpLocks/>
              </p:cNvGrpSpPr>
              <p:nvPr/>
            </p:nvGrpSpPr>
            <p:grpSpPr bwMode="auto">
              <a:xfrm>
                <a:off x="1710" y="790"/>
                <a:ext cx="687" cy="458"/>
                <a:chOff x="1710" y="790"/>
                <a:chExt cx="687" cy="458"/>
              </a:xfrm>
            </p:grpSpPr>
            <p:sp>
              <p:nvSpPr>
                <p:cNvPr id="75791" name="Line 15"/>
                <p:cNvSpPr>
                  <a:spLocks noChangeShapeType="1"/>
                </p:cNvSpPr>
                <p:nvPr/>
              </p:nvSpPr>
              <p:spPr bwMode="auto">
                <a:xfrm>
                  <a:off x="1710" y="824"/>
                  <a:ext cx="671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arrow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75819" name="Picture 43" descr="image-134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008" y="1056"/>
                  <a:ext cx="288" cy="184"/>
                </a:xfrm>
                <a:prstGeom prst="rect">
                  <a:avLst/>
                </a:prstGeom>
                <a:noFill/>
              </p:spPr>
            </p:pic>
            <p:sp>
              <p:nvSpPr>
                <p:cNvPr id="75822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2368" y="790"/>
                  <a:ext cx="29" cy="458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75846" name="Picture 70" descr="image-37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452" y="712"/>
                <a:ext cx="179" cy="20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841375" y="4495800"/>
            <a:ext cx="5678488" cy="863600"/>
            <a:chOff x="178" y="2776"/>
            <a:chExt cx="3577" cy="544"/>
          </a:xfrm>
        </p:grpSpPr>
        <p:pic>
          <p:nvPicPr>
            <p:cNvPr id="75816" name="Picture 4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15" y="2776"/>
              <a:ext cx="144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835" name="Text Box 59"/>
            <p:cNvSpPr txBox="1">
              <a:spLocks noChangeArrowheads="1"/>
            </p:cNvSpPr>
            <p:nvPr/>
          </p:nvSpPr>
          <p:spPr bwMode="auto">
            <a:xfrm>
              <a:off x="178" y="2846"/>
              <a:ext cx="20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800080"/>
                  </a:solidFill>
                </a:rPr>
                <a:t>Vortex Transport Equation </a:t>
              </a: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171450" y="5219700"/>
            <a:ext cx="8467725" cy="1638300"/>
            <a:chOff x="108" y="3288"/>
            <a:chExt cx="5334" cy="1032"/>
          </a:xfrm>
        </p:grpSpPr>
        <p:pic>
          <p:nvPicPr>
            <p:cNvPr id="75817" name="Picture 4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45" y="3288"/>
              <a:ext cx="2928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829" name="Text Box 53"/>
            <p:cNvSpPr txBox="1">
              <a:spLocks noChangeArrowheads="1"/>
            </p:cNvSpPr>
            <p:nvPr/>
          </p:nvSpPr>
          <p:spPr bwMode="auto">
            <a:xfrm>
              <a:off x="108" y="3600"/>
              <a:ext cx="12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/>
                <a:t>Boson resistivity </a:t>
              </a:r>
              <a:endParaRPr lang="en-US" sz="2000" dirty="0"/>
            </a:p>
          </p:txBody>
        </p:sp>
        <p:sp>
          <p:nvSpPr>
            <p:cNvPr id="75830" name="Text Box 54"/>
            <p:cNvSpPr txBox="1">
              <a:spLocks noChangeArrowheads="1"/>
            </p:cNvSpPr>
            <p:nvPr/>
          </p:nvSpPr>
          <p:spPr bwMode="auto">
            <a:xfrm>
              <a:off x="3939" y="3640"/>
              <a:ext cx="15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Vortex conductivity </a:t>
              </a:r>
            </a:p>
          </p:txBody>
        </p:sp>
        <p:sp>
          <p:nvSpPr>
            <p:cNvPr id="75831" name="Line 55"/>
            <p:cNvSpPr>
              <a:spLocks noChangeShapeType="1"/>
            </p:cNvSpPr>
            <p:nvPr/>
          </p:nvSpPr>
          <p:spPr bwMode="auto">
            <a:xfrm flipV="1">
              <a:off x="1431" y="3582"/>
              <a:ext cx="756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2" name="Line 56"/>
            <p:cNvSpPr>
              <a:spLocks noChangeShapeType="1"/>
            </p:cNvSpPr>
            <p:nvPr/>
          </p:nvSpPr>
          <p:spPr bwMode="auto">
            <a:xfrm>
              <a:off x="1438" y="3812"/>
              <a:ext cx="774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3" name="Line 57"/>
            <p:cNvSpPr>
              <a:spLocks noChangeShapeType="1"/>
            </p:cNvSpPr>
            <p:nvPr/>
          </p:nvSpPr>
          <p:spPr bwMode="auto">
            <a:xfrm flipH="1" flipV="1">
              <a:off x="3467" y="3598"/>
              <a:ext cx="489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4" name="Line 58"/>
            <p:cNvSpPr>
              <a:spLocks noChangeShapeType="1"/>
            </p:cNvSpPr>
            <p:nvPr/>
          </p:nvSpPr>
          <p:spPr bwMode="auto">
            <a:xfrm flipH="1">
              <a:off x="3714" y="3829"/>
              <a:ext cx="231" cy="1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53" name="Text Box 77"/>
          <p:cNvSpPr txBox="1">
            <a:spLocks noChangeArrowheads="1"/>
          </p:cNvSpPr>
          <p:nvPr/>
        </p:nvSpPr>
        <p:spPr bwMode="auto">
          <a:xfrm>
            <a:off x="212725" y="900113"/>
            <a:ext cx="2878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density of induced vortices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8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295400"/>
            <a:ext cx="4978400" cy="2133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Hard Core Bosons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3581400"/>
            <a:ext cx="7556500" cy="584200"/>
            <a:chOff x="533400" y="3581400"/>
            <a:chExt cx="7556500" cy="584200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3657600"/>
              <a:ext cx="4935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HCB are different than free bosons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3581400"/>
              <a:ext cx="2451100" cy="5842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81000" y="4419600"/>
            <a:ext cx="8051800" cy="2133600"/>
            <a:chOff x="381000" y="4419600"/>
            <a:chExt cx="8051800" cy="2133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5029200"/>
              <a:ext cx="4851400" cy="1524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1000" y="4419600"/>
              <a:ext cx="5816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S=1/2 Quantum XY model representation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43600" y="2819400"/>
            <a:ext cx="2813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Handwriting - Dakota"/>
              </a:rPr>
              <a:t>dangerous around</a:t>
            </a:r>
          </a:p>
          <a:p>
            <a:r>
              <a:rPr lang="en-US">
                <a:solidFill>
                  <a:srgbClr val="FF0000"/>
                </a:solidFill>
                <a:latin typeface="Handwriting - Dakota"/>
              </a:rPr>
              <a:t>n=1/2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228600"/>
            <a:ext cx="8458200" cy="685800"/>
          </a:xfrm>
        </p:spPr>
        <p:txBody>
          <a:bodyPr/>
          <a:lstStyle/>
          <a:p>
            <a:r>
              <a:rPr lang="en-US" sz="2700" dirty="0">
                <a:solidFill>
                  <a:schemeClr val="tx1"/>
                </a:solidFill>
                <a:latin typeface="Monaco" pitchFamily="44" charset="0"/>
              </a:rPr>
              <a:t>Hard Core </a:t>
            </a:r>
            <a:r>
              <a:rPr lang="en-US" sz="2700" dirty="0" smtClean="0">
                <a:solidFill>
                  <a:schemeClr val="tx1"/>
                </a:solidFill>
                <a:latin typeface="Monaco" pitchFamily="44" charset="0"/>
              </a:rPr>
              <a:t>Bosons = Quantum spins</a:t>
            </a:r>
            <a:endParaRPr lang="en-US" dirty="0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336550" y="2667000"/>
            <a:ext cx="5727700" cy="1273175"/>
            <a:chOff x="212" y="1846"/>
            <a:chExt cx="3608" cy="802"/>
          </a:xfrm>
        </p:grpSpPr>
        <p:pic>
          <p:nvPicPr>
            <p:cNvPr id="18514" name="Picture 82" descr="image-2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2112"/>
              <a:ext cx="3580" cy="536"/>
            </a:xfrm>
            <a:prstGeom prst="rect">
              <a:avLst/>
            </a:prstGeom>
            <a:noFill/>
          </p:spPr>
        </p:pic>
        <p:sp>
          <p:nvSpPr>
            <p:cNvPr id="18515" name="Text Box 83"/>
            <p:cNvSpPr txBox="1">
              <a:spLocks noChangeArrowheads="1"/>
            </p:cNvSpPr>
            <p:nvPr/>
          </p:nvSpPr>
          <p:spPr bwMode="auto">
            <a:xfrm>
              <a:off x="212" y="1846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800080"/>
                  </a:solidFill>
                </a:rPr>
                <a:t>S=1/2, XXZ model</a:t>
              </a:r>
              <a:endParaRPr lang="en-US" sz="2100">
                <a:solidFill>
                  <a:srgbClr val="800080"/>
                </a:solidFill>
              </a:endParaRPr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228600" y="1066800"/>
            <a:ext cx="5334000" cy="1374775"/>
            <a:chOff x="48" y="850"/>
            <a:chExt cx="3360" cy="866"/>
          </a:xfrm>
        </p:grpSpPr>
        <p:grpSp>
          <p:nvGrpSpPr>
            <p:cNvPr id="4" name="Group 80"/>
            <p:cNvGrpSpPr>
              <a:grpSpLocks/>
            </p:cNvGrpSpPr>
            <p:nvPr/>
          </p:nvGrpSpPr>
          <p:grpSpPr bwMode="auto">
            <a:xfrm>
              <a:off x="48" y="850"/>
              <a:ext cx="3360" cy="866"/>
              <a:chOff x="48" y="850"/>
              <a:chExt cx="3360" cy="866"/>
            </a:xfrm>
          </p:grpSpPr>
          <p:sp>
            <p:nvSpPr>
              <p:cNvPr id="18439" name="Text Box 7"/>
              <p:cNvSpPr txBox="1">
                <a:spLocks noChangeArrowheads="1"/>
              </p:cNvSpPr>
              <p:nvPr/>
            </p:nvSpPr>
            <p:spPr bwMode="auto">
              <a:xfrm>
                <a:off x="48" y="850"/>
                <a:ext cx="336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100">
                    <a:solidFill>
                      <a:schemeClr val="accent2"/>
                    </a:solidFill>
                  </a:rPr>
                  <a:t>Hard core bosons</a:t>
                </a:r>
                <a:endParaRPr lang="en-US" sz="21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8513" name="Picture 81" descr="image-23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" y="1304"/>
                <a:ext cx="2928" cy="412"/>
              </a:xfrm>
              <a:prstGeom prst="rect">
                <a:avLst/>
              </a:prstGeom>
              <a:noFill/>
            </p:spPr>
          </p:pic>
        </p:grpSp>
        <p:pic>
          <p:nvPicPr>
            <p:cNvPr id="19289" name="Picture 857" descr="image-25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88" y="887"/>
              <a:ext cx="632" cy="186"/>
            </a:xfrm>
            <a:prstGeom prst="rect">
              <a:avLst/>
            </a:prstGeom>
            <a:noFill/>
          </p:spPr>
        </p:pic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533400" y="4191000"/>
            <a:ext cx="8001000" cy="2635250"/>
            <a:chOff x="336" y="2784"/>
            <a:chExt cx="5040" cy="1660"/>
          </a:xfrm>
        </p:grpSpPr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336" y="2872"/>
              <a:ext cx="2384" cy="728"/>
              <a:chOff x="1888" y="2916"/>
              <a:chExt cx="2384" cy="728"/>
            </a:xfrm>
          </p:grpSpPr>
          <p:sp>
            <p:nvSpPr>
              <p:cNvPr id="19284" name="Line 852"/>
              <p:cNvSpPr>
                <a:spLocks noChangeShapeType="1"/>
              </p:cNvSpPr>
              <p:nvPr/>
            </p:nvSpPr>
            <p:spPr bwMode="auto">
              <a:xfrm>
                <a:off x="2976" y="3300"/>
                <a:ext cx="336" cy="0"/>
              </a:xfrm>
              <a:prstGeom prst="line">
                <a:avLst/>
              </a:prstGeom>
              <a:noFill/>
              <a:ln w="38100" cmpd="dbl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2" name="Oval 10"/>
              <p:cNvSpPr>
                <a:spLocks noChangeArrowheads="1"/>
              </p:cNvSpPr>
              <p:nvPr/>
            </p:nvSpPr>
            <p:spPr bwMode="auto">
              <a:xfrm>
                <a:off x="1888" y="29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3" name="Oval 11"/>
              <p:cNvSpPr>
                <a:spLocks noChangeArrowheads="1"/>
              </p:cNvSpPr>
              <p:nvPr/>
            </p:nvSpPr>
            <p:spPr bwMode="auto">
              <a:xfrm>
                <a:off x="2080" y="29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4" name="Oval 12"/>
              <p:cNvSpPr>
                <a:spLocks noChangeArrowheads="1"/>
              </p:cNvSpPr>
              <p:nvPr/>
            </p:nvSpPr>
            <p:spPr bwMode="auto">
              <a:xfrm>
                <a:off x="2272" y="29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5" name="Oval 13"/>
              <p:cNvSpPr>
                <a:spLocks noChangeArrowheads="1"/>
              </p:cNvSpPr>
              <p:nvPr/>
            </p:nvSpPr>
            <p:spPr bwMode="auto">
              <a:xfrm>
                <a:off x="2464" y="29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6" name="Oval 14"/>
              <p:cNvSpPr>
                <a:spLocks noChangeArrowheads="1"/>
              </p:cNvSpPr>
              <p:nvPr/>
            </p:nvSpPr>
            <p:spPr bwMode="auto">
              <a:xfrm>
                <a:off x="2656" y="291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7" name="Oval 15"/>
              <p:cNvSpPr>
                <a:spLocks noChangeArrowheads="1"/>
              </p:cNvSpPr>
              <p:nvPr/>
            </p:nvSpPr>
            <p:spPr bwMode="auto">
              <a:xfrm>
                <a:off x="2848" y="291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2" name="Oval 20"/>
              <p:cNvSpPr>
                <a:spLocks noChangeArrowheads="1"/>
              </p:cNvSpPr>
              <p:nvPr/>
            </p:nvSpPr>
            <p:spPr bwMode="auto">
              <a:xfrm>
                <a:off x="1896" y="30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3" name="Oval 21"/>
              <p:cNvSpPr>
                <a:spLocks noChangeArrowheads="1"/>
              </p:cNvSpPr>
              <p:nvPr/>
            </p:nvSpPr>
            <p:spPr bwMode="auto">
              <a:xfrm>
                <a:off x="2088" y="30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4" name="Oval 22"/>
              <p:cNvSpPr>
                <a:spLocks noChangeArrowheads="1"/>
              </p:cNvSpPr>
              <p:nvPr/>
            </p:nvSpPr>
            <p:spPr bwMode="auto">
              <a:xfrm>
                <a:off x="2280" y="30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5" name="Oval 23"/>
              <p:cNvSpPr>
                <a:spLocks noChangeArrowheads="1"/>
              </p:cNvSpPr>
              <p:nvPr/>
            </p:nvSpPr>
            <p:spPr bwMode="auto">
              <a:xfrm>
                <a:off x="2472" y="30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6" name="Oval 24"/>
              <p:cNvSpPr>
                <a:spLocks noChangeArrowheads="1"/>
              </p:cNvSpPr>
              <p:nvPr/>
            </p:nvSpPr>
            <p:spPr bwMode="auto">
              <a:xfrm>
                <a:off x="2664" y="307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7" name="Oval 25"/>
              <p:cNvSpPr>
                <a:spLocks noChangeArrowheads="1"/>
              </p:cNvSpPr>
              <p:nvPr/>
            </p:nvSpPr>
            <p:spPr bwMode="auto">
              <a:xfrm>
                <a:off x="2856" y="307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2" name="Oval 30"/>
              <p:cNvSpPr>
                <a:spLocks noChangeArrowheads="1"/>
              </p:cNvSpPr>
              <p:nvPr/>
            </p:nvSpPr>
            <p:spPr bwMode="auto">
              <a:xfrm>
                <a:off x="1904" y="32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3" name="Oval 31"/>
              <p:cNvSpPr>
                <a:spLocks noChangeArrowheads="1"/>
              </p:cNvSpPr>
              <p:nvPr/>
            </p:nvSpPr>
            <p:spPr bwMode="auto">
              <a:xfrm>
                <a:off x="2096" y="32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4" name="Oval 32"/>
              <p:cNvSpPr>
                <a:spLocks noChangeArrowheads="1"/>
              </p:cNvSpPr>
              <p:nvPr/>
            </p:nvSpPr>
            <p:spPr bwMode="auto">
              <a:xfrm>
                <a:off x="2288" y="32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5" name="Oval 33"/>
              <p:cNvSpPr>
                <a:spLocks noChangeArrowheads="1"/>
              </p:cNvSpPr>
              <p:nvPr/>
            </p:nvSpPr>
            <p:spPr bwMode="auto">
              <a:xfrm>
                <a:off x="2480" y="32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6" name="Oval 34"/>
              <p:cNvSpPr>
                <a:spLocks noChangeArrowheads="1"/>
              </p:cNvSpPr>
              <p:nvPr/>
            </p:nvSpPr>
            <p:spPr bwMode="auto">
              <a:xfrm>
                <a:off x="2672" y="32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7" name="Oval 35"/>
              <p:cNvSpPr>
                <a:spLocks noChangeArrowheads="1"/>
              </p:cNvSpPr>
              <p:nvPr/>
            </p:nvSpPr>
            <p:spPr bwMode="auto">
              <a:xfrm>
                <a:off x="2864" y="323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2" name="Oval 40"/>
              <p:cNvSpPr>
                <a:spLocks noChangeArrowheads="1"/>
              </p:cNvSpPr>
              <p:nvPr/>
            </p:nvSpPr>
            <p:spPr bwMode="auto">
              <a:xfrm>
                <a:off x="1912" y="33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3" name="Oval 41"/>
              <p:cNvSpPr>
                <a:spLocks noChangeArrowheads="1"/>
              </p:cNvSpPr>
              <p:nvPr/>
            </p:nvSpPr>
            <p:spPr bwMode="auto">
              <a:xfrm>
                <a:off x="2104" y="33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4" name="Oval 42"/>
              <p:cNvSpPr>
                <a:spLocks noChangeArrowheads="1"/>
              </p:cNvSpPr>
              <p:nvPr/>
            </p:nvSpPr>
            <p:spPr bwMode="auto">
              <a:xfrm>
                <a:off x="2296" y="33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5" name="Oval 43"/>
              <p:cNvSpPr>
                <a:spLocks noChangeArrowheads="1"/>
              </p:cNvSpPr>
              <p:nvPr/>
            </p:nvSpPr>
            <p:spPr bwMode="auto">
              <a:xfrm>
                <a:off x="2488" y="33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6" name="Oval 44"/>
              <p:cNvSpPr>
                <a:spLocks noChangeArrowheads="1"/>
              </p:cNvSpPr>
              <p:nvPr/>
            </p:nvSpPr>
            <p:spPr bwMode="auto">
              <a:xfrm>
                <a:off x="2680" y="33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7" name="Oval 45"/>
              <p:cNvSpPr>
                <a:spLocks noChangeArrowheads="1"/>
              </p:cNvSpPr>
              <p:nvPr/>
            </p:nvSpPr>
            <p:spPr bwMode="auto">
              <a:xfrm>
                <a:off x="2872" y="339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2" name="Oval 50"/>
              <p:cNvSpPr>
                <a:spLocks noChangeArrowheads="1"/>
              </p:cNvSpPr>
              <p:nvPr/>
            </p:nvSpPr>
            <p:spPr bwMode="auto">
              <a:xfrm>
                <a:off x="1920" y="35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3" name="Oval 51"/>
              <p:cNvSpPr>
                <a:spLocks noChangeArrowheads="1"/>
              </p:cNvSpPr>
              <p:nvPr/>
            </p:nvSpPr>
            <p:spPr bwMode="auto">
              <a:xfrm>
                <a:off x="2112" y="35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4" name="Oval 52"/>
              <p:cNvSpPr>
                <a:spLocks noChangeArrowheads="1"/>
              </p:cNvSpPr>
              <p:nvPr/>
            </p:nvSpPr>
            <p:spPr bwMode="auto">
              <a:xfrm>
                <a:off x="2304" y="35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5" name="Oval 53"/>
              <p:cNvSpPr>
                <a:spLocks noChangeArrowheads="1"/>
              </p:cNvSpPr>
              <p:nvPr/>
            </p:nvSpPr>
            <p:spPr bwMode="auto">
              <a:xfrm>
                <a:off x="2496" y="35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6" name="Oval 54"/>
              <p:cNvSpPr>
                <a:spLocks noChangeArrowheads="1"/>
              </p:cNvSpPr>
              <p:nvPr/>
            </p:nvSpPr>
            <p:spPr bwMode="auto">
              <a:xfrm>
                <a:off x="2688" y="3556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7" name="Oval 55"/>
              <p:cNvSpPr>
                <a:spLocks noChangeArrowheads="1"/>
              </p:cNvSpPr>
              <p:nvPr/>
            </p:nvSpPr>
            <p:spPr bwMode="auto">
              <a:xfrm>
                <a:off x="2880" y="355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2" name="Line 70"/>
              <p:cNvSpPr>
                <a:spLocks noChangeShapeType="1"/>
              </p:cNvSpPr>
              <p:nvPr/>
            </p:nvSpPr>
            <p:spPr bwMode="auto">
              <a:xfrm>
                <a:off x="1952" y="2948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/>
            </p:nvSpPr>
            <p:spPr bwMode="auto">
              <a:xfrm>
                <a:off x="2136" y="3108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4" name="Line 72"/>
              <p:cNvSpPr>
                <a:spLocks noChangeShapeType="1"/>
              </p:cNvSpPr>
              <p:nvPr/>
            </p:nvSpPr>
            <p:spPr bwMode="auto">
              <a:xfrm>
                <a:off x="2336" y="343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1" name="Line 79"/>
              <p:cNvSpPr>
                <a:spLocks noChangeShapeType="1"/>
              </p:cNvSpPr>
              <p:nvPr/>
            </p:nvSpPr>
            <p:spPr bwMode="auto">
              <a:xfrm flipH="1">
                <a:off x="2512" y="3276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0" name="Line 1008"/>
              <p:cNvSpPr>
                <a:spLocks noChangeShapeType="1"/>
              </p:cNvSpPr>
              <p:nvPr/>
            </p:nvSpPr>
            <p:spPr bwMode="auto">
              <a:xfrm>
                <a:off x="3264" y="29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1" name="Line 1009"/>
              <p:cNvSpPr>
                <a:spLocks noChangeShapeType="1"/>
              </p:cNvSpPr>
              <p:nvPr/>
            </p:nvSpPr>
            <p:spPr bwMode="auto">
              <a:xfrm>
                <a:off x="327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2" name="Line 1010"/>
              <p:cNvSpPr>
                <a:spLocks noChangeShapeType="1"/>
              </p:cNvSpPr>
              <p:nvPr/>
            </p:nvSpPr>
            <p:spPr bwMode="auto">
              <a:xfrm>
                <a:off x="3280" y="31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3" name="Line 1011"/>
              <p:cNvSpPr>
                <a:spLocks noChangeShapeType="1"/>
              </p:cNvSpPr>
              <p:nvPr/>
            </p:nvSpPr>
            <p:spPr bwMode="auto">
              <a:xfrm>
                <a:off x="3288" y="32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4" name="Line 1012"/>
              <p:cNvSpPr>
                <a:spLocks noChangeShapeType="1"/>
              </p:cNvSpPr>
              <p:nvPr/>
            </p:nvSpPr>
            <p:spPr bwMode="auto">
              <a:xfrm>
                <a:off x="3296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5" name="Line 1013"/>
              <p:cNvSpPr>
                <a:spLocks noChangeShapeType="1"/>
              </p:cNvSpPr>
              <p:nvPr/>
            </p:nvSpPr>
            <p:spPr bwMode="auto">
              <a:xfrm>
                <a:off x="3424" y="29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6" name="Line 1014"/>
              <p:cNvSpPr>
                <a:spLocks noChangeShapeType="1"/>
              </p:cNvSpPr>
              <p:nvPr/>
            </p:nvSpPr>
            <p:spPr bwMode="auto">
              <a:xfrm>
                <a:off x="343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7" name="Line 1015"/>
              <p:cNvSpPr>
                <a:spLocks noChangeShapeType="1"/>
              </p:cNvSpPr>
              <p:nvPr/>
            </p:nvSpPr>
            <p:spPr bwMode="auto">
              <a:xfrm>
                <a:off x="3440" y="31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8" name="Line 1016"/>
              <p:cNvSpPr>
                <a:spLocks noChangeShapeType="1"/>
              </p:cNvSpPr>
              <p:nvPr/>
            </p:nvSpPr>
            <p:spPr bwMode="auto">
              <a:xfrm>
                <a:off x="3448" y="32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9" name="Line 1017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0" name="Line 1018"/>
              <p:cNvSpPr>
                <a:spLocks noChangeShapeType="1"/>
              </p:cNvSpPr>
              <p:nvPr/>
            </p:nvSpPr>
            <p:spPr bwMode="auto">
              <a:xfrm>
                <a:off x="3584" y="29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1" name="Line 1019"/>
              <p:cNvSpPr>
                <a:spLocks noChangeShapeType="1"/>
              </p:cNvSpPr>
              <p:nvPr/>
            </p:nvSpPr>
            <p:spPr bwMode="auto">
              <a:xfrm>
                <a:off x="359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2" name="Line 1020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3" name="Line 1021"/>
              <p:cNvSpPr>
                <a:spLocks noChangeShapeType="1"/>
              </p:cNvSpPr>
              <p:nvPr/>
            </p:nvSpPr>
            <p:spPr bwMode="auto">
              <a:xfrm>
                <a:off x="3608" y="32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4" name="Line 1022"/>
              <p:cNvSpPr>
                <a:spLocks noChangeShapeType="1"/>
              </p:cNvSpPr>
              <p:nvPr/>
            </p:nvSpPr>
            <p:spPr bwMode="auto">
              <a:xfrm>
                <a:off x="3616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5" name="Line 1023"/>
              <p:cNvSpPr>
                <a:spLocks noChangeShapeType="1"/>
              </p:cNvSpPr>
              <p:nvPr/>
            </p:nvSpPr>
            <p:spPr bwMode="auto">
              <a:xfrm>
                <a:off x="3744" y="29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52" name="Line 0"/>
              <p:cNvSpPr>
                <a:spLocks noChangeShapeType="1"/>
              </p:cNvSpPr>
              <p:nvPr/>
            </p:nvSpPr>
            <p:spPr bwMode="auto">
              <a:xfrm>
                <a:off x="375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53" name="Line 1"/>
              <p:cNvSpPr>
                <a:spLocks noChangeShapeType="1"/>
              </p:cNvSpPr>
              <p:nvPr/>
            </p:nvSpPr>
            <p:spPr bwMode="auto">
              <a:xfrm>
                <a:off x="3760" y="31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54" name="Line 2"/>
              <p:cNvSpPr>
                <a:spLocks noChangeShapeType="1"/>
              </p:cNvSpPr>
              <p:nvPr/>
            </p:nvSpPr>
            <p:spPr bwMode="auto">
              <a:xfrm>
                <a:off x="3768" y="32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55" name="Line 3"/>
              <p:cNvSpPr>
                <a:spLocks noChangeShapeType="1"/>
              </p:cNvSpPr>
              <p:nvPr/>
            </p:nvSpPr>
            <p:spPr bwMode="auto">
              <a:xfrm>
                <a:off x="3776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56" name="Line 4"/>
              <p:cNvSpPr>
                <a:spLocks noChangeShapeType="1"/>
              </p:cNvSpPr>
              <p:nvPr/>
            </p:nvSpPr>
            <p:spPr bwMode="auto">
              <a:xfrm>
                <a:off x="3904" y="29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57" name="Line 5"/>
              <p:cNvSpPr>
                <a:spLocks noChangeShapeType="1"/>
              </p:cNvSpPr>
              <p:nvPr/>
            </p:nvSpPr>
            <p:spPr bwMode="auto">
              <a:xfrm>
                <a:off x="391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58" name="Line 6"/>
              <p:cNvSpPr>
                <a:spLocks noChangeShapeType="1"/>
              </p:cNvSpPr>
              <p:nvPr/>
            </p:nvSpPr>
            <p:spPr bwMode="auto">
              <a:xfrm>
                <a:off x="3920" y="31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59" name="Line 7"/>
              <p:cNvSpPr>
                <a:spLocks noChangeShapeType="1"/>
              </p:cNvSpPr>
              <p:nvPr/>
            </p:nvSpPr>
            <p:spPr bwMode="auto">
              <a:xfrm>
                <a:off x="3928" y="32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0" name="Line 8"/>
              <p:cNvSpPr>
                <a:spLocks noChangeShapeType="1"/>
              </p:cNvSpPr>
              <p:nvPr/>
            </p:nvSpPr>
            <p:spPr bwMode="auto">
              <a:xfrm>
                <a:off x="3936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1" name="Line 9"/>
              <p:cNvSpPr>
                <a:spLocks noChangeShapeType="1"/>
              </p:cNvSpPr>
              <p:nvPr/>
            </p:nvSpPr>
            <p:spPr bwMode="auto">
              <a:xfrm>
                <a:off x="4064" y="29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2" name="Line 10"/>
              <p:cNvSpPr>
                <a:spLocks noChangeShapeType="1"/>
              </p:cNvSpPr>
              <p:nvPr/>
            </p:nvSpPr>
            <p:spPr bwMode="auto">
              <a:xfrm>
                <a:off x="407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3" name="Line 11"/>
              <p:cNvSpPr>
                <a:spLocks noChangeShapeType="1"/>
              </p:cNvSpPr>
              <p:nvPr/>
            </p:nvSpPr>
            <p:spPr bwMode="auto">
              <a:xfrm>
                <a:off x="4080" y="31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4" name="Line 12"/>
              <p:cNvSpPr>
                <a:spLocks noChangeShapeType="1"/>
              </p:cNvSpPr>
              <p:nvPr/>
            </p:nvSpPr>
            <p:spPr bwMode="auto">
              <a:xfrm>
                <a:off x="4088" y="32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5" name="Line 13"/>
              <p:cNvSpPr>
                <a:spLocks noChangeShapeType="1"/>
              </p:cNvSpPr>
              <p:nvPr/>
            </p:nvSpPr>
            <p:spPr bwMode="auto">
              <a:xfrm>
                <a:off x="4096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6" name="Line 14"/>
              <p:cNvSpPr>
                <a:spLocks noChangeShapeType="1"/>
              </p:cNvSpPr>
              <p:nvPr/>
            </p:nvSpPr>
            <p:spPr bwMode="auto">
              <a:xfrm>
                <a:off x="3312" y="34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7" name="Line 15"/>
              <p:cNvSpPr>
                <a:spLocks noChangeShapeType="1"/>
              </p:cNvSpPr>
              <p:nvPr/>
            </p:nvSpPr>
            <p:spPr bwMode="auto">
              <a:xfrm>
                <a:off x="3320" y="35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8" name="Line 16"/>
              <p:cNvSpPr>
                <a:spLocks noChangeShapeType="1"/>
              </p:cNvSpPr>
              <p:nvPr/>
            </p:nvSpPr>
            <p:spPr bwMode="auto">
              <a:xfrm>
                <a:off x="3328" y="36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71" name="Line 19"/>
              <p:cNvSpPr>
                <a:spLocks noChangeShapeType="1"/>
              </p:cNvSpPr>
              <p:nvPr/>
            </p:nvSpPr>
            <p:spPr bwMode="auto">
              <a:xfrm>
                <a:off x="3472" y="34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72" name="Line 20"/>
              <p:cNvSpPr>
                <a:spLocks noChangeShapeType="1"/>
              </p:cNvSpPr>
              <p:nvPr/>
            </p:nvSpPr>
            <p:spPr bwMode="auto">
              <a:xfrm>
                <a:off x="3480" y="35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73" name="Line 21"/>
              <p:cNvSpPr>
                <a:spLocks noChangeShapeType="1"/>
              </p:cNvSpPr>
              <p:nvPr/>
            </p:nvSpPr>
            <p:spPr bwMode="auto">
              <a:xfrm>
                <a:off x="3488" y="36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76" name="Line 24"/>
              <p:cNvSpPr>
                <a:spLocks noChangeShapeType="1"/>
              </p:cNvSpPr>
              <p:nvPr/>
            </p:nvSpPr>
            <p:spPr bwMode="auto">
              <a:xfrm>
                <a:off x="3632" y="34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77" name="Line 25"/>
              <p:cNvSpPr>
                <a:spLocks noChangeShapeType="1"/>
              </p:cNvSpPr>
              <p:nvPr/>
            </p:nvSpPr>
            <p:spPr bwMode="auto">
              <a:xfrm>
                <a:off x="3640" y="35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78" name="Line 26"/>
              <p:cNvSpPr>
                <a:spLocks noChangeShapeType="1"/>
              </p:cNvSpPr>
              <p:nvPr/>
            </p:nvSpPr>
            <p:spPr bwMode="auto">
              <a:xfrm>
                <a:off x="3648" y="36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81" name="Line 29"/>
              <p:cNvSpPr>
                <a:spLocks noChangeShapeType="1"/>
              </p:cNvSpPr>
              <p:nvPr/>
            </p:nvSpPr>
            <p:spPr bwMode="auto">
              <a:xfrm>
                <a:off x="3792" y="34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82" name="Line 30"/>
              <p:cNvSpPr>
                <a:spLocks noChangeShapeType="1"/>
              </p:cNvSpPr>
              <p:nvPr/>
            </p:nvSpPr>
            <p:spPr bwMode="auto">
              <a:xfrm>
                <a:off x="3800" y="35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83" name="Line 31"/>
              <p:cNvSpPr>
                <a:spLocks noChangeShapeType="1"/>
              </p:cNvSpPr>
              <p:nvPr/>
            </p:nvSpPr>
            <p:spPr bwMode="auto">
              <a:xfrm>
                <a:off x="3808" y="36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86" name="Line 34"/>
              <p:cNvSpPr>
                <a:spLocks noChangeShapeType="1"/>
              </p:cNvSpPr>
              <p:nvPr/>
            </p:nvSpPr>
            <p:spPr bwMode="auto">
              <a:xfrm>
                <a:off x="3952" y="34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87" name="Line 35"/>
              <p:cNvSpPr>
                <a:spLocks noChangeShapeType="1"/>
              </p:cNvSpPr>
              <p:nvPr/>
            </p:nvSpPr>
            <p:spPr bwMode="auto">
              <a:xfrm>
                <a:off x="3960" y="35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88" name="Line 36"/>
              <p:cNvSpPr>
                <a:spLocks noChangeShapeType="1"/>
              </p:cNvSpPr>
              <p:nvPr/>
            </p:nvSpPr>
            <p:spPr bwMode="auto">
              <a:xfrm>
                <a:off x="3968" y="36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91" name="Line 39"/>
              <p:cNvSpPr>
                <a:spLocks noChangeShapeType="1"/>
              </p:cNvSpPr>
              <p:nvPr/>
            </p:nvSpPr>
            <p:spPr bwMode="auto">
              <a:xfrm>
                <a:off x="4112" y="34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92" name="Line 40"/>
              <p:cNvSpPr>
                <a:spLocks noChangeShapeType="1"/>
              </p:cNvSpPr>
              <p:nvPr/>
            </p:nvSpPr>
            <p:spPr bwMode="auto">
              <a:xfrm>
                <a:off x="4120" y="35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93" name="Line 41"/>
              <p:cNvSpPr>
                <a:spLocks noChangeShapeType="1"/>
              </p:cNvSpPr>
              <p:nvPr/>
            </p:nvSpPr>
            <p:spPr bwMode="auto">
              <a:xfrm>
                <a:off x="4128" y="36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78"/>
            <p:cNvGrpSpPr>
              <a:grpSpLocks/>
            </p:cNvGrpSpPr>
            <p:nvPr/>
          </p:nvGrpSpPr>
          <p:grpSpPr bwMode="auto">
            <a:xfrm>
              <a:off x="3600" y="2784"/>
              <a:ext cx="1488" cy="776"/>
              <a:chOff x="3600" y="2784"/>
              <a:chExt cx="1488" cy="776"/>
            </a:xfrm>
          </p:grpSpPr>
          <p:sp>
            <p:nvSpPr>
              <p:cNvPr id="19309" name="Oval 877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0" name="Oval 878"/>
              <p:cNvSpPr>
                <a:spLocks noChangeArrowheads="1"/>
              </p:cNvSpPr>
              <p:nvPr/>
            </p:nvSpPr>
            <p:spPr bwMode="auto">
              <a:xfrm>
                <a:off x="3808" y="2832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1" name="Oval 879"/>
              <p:cNvSpPr>
                <a:spLocks noChangeArrowheads="1"/>
              </p:cNvSpPr>
              <p:nvPr/>
            </p:nvSpPr>
            <p:spPr bwMode="auto">
              <a:xfrm>
                <a:off x="4000" y="2832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2" name="Oval 880"/>
              <p:cNvSpPr>
                <a:spLocks noChangeArrowheads="1"/>
              </p:cNvSpPr>
              <p:nvPr/>
            </p:nvSpPr>
            <p:spPr bwMode="auto">
              <a:xfrm>
                <a:off x="4192" y="2832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9" name="Oval 887"/>
              <p:cNvSpPr>
                <a:spLocks noChangeArrowheads="1"/>
              </p:cNvSpPr>
              <p:nvPr/>
            </p:nvSpPr>
            <p:spPr bwMode="auto">
              <a:xfrm>
                <a:off x="3624" y="2992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0" name="Oval 888"/>
              <p:cNvSpPr>
                <a:spLocks noChangeArrowheads="1"/>
              </p:cNvSpPr>
              <p:nvPr/>
            </p:nvSpPr>
            <p:spPr bwMode="auto">
              <a:xfrm>
                <a:off x="3800" y="2992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1" name="Oval 889"/>
              <p:cNvSpPr>
                <a:spLocks noChangeArrowheads="1"/>
              </p:cNvSpPr>
              <p:nvPr/>
            </p:nvSpPr>
            <p:spPr bwMode="auto">
              <a:xfrm>
                <a:off x="4008" y="2992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2" name="Oval 890"/>
              <p:cNvSpPr>
                <a:spLocks noChangeArrowheads="1"/>
              </p:cNvSpPr>
              <p:nvPr/>
            </p:nvSpPr>
            <p:spPr bwMode="auto">
              <a:xfrm>
                <a:off x="4200" y="2992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9" name="Oval 897"/>
              <p:cNvSpPr>
                <a:spLocks noChangeArrowheads="1"/>
              </p:cNvSpPr>
              <p:nvPr/>
            </p:nvSpPr>
            <p:spPr bwMode="auto">
              <a:xfrm>
                <a:off x="3632" y="3152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0" name="Oval 898"/>
              <p:cNvSpPr>
                <a:spLocks noChangeArrowheads="1"/>
              </p:cNvSpPr>
              <p:nvPr/>
            </p:nvSpPr>
            <p:spPr bwMode="auto">
              <a:xfrm>
                <a:off x="3824" y="3152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1" name="Oval 899"/>
              <p:cNvSpPr>
                <a:spLocks noChangeArrowheads="1"/>
              </p:cNvSpPr>
              <p:nvPr/>
            </p:nvSpPr>
            <p:spPr bwMode="auto">
              <a:xfrm>
                <a:off x="4016" y="3152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2" name="Oval 900"/>
              <p:cNvSpPr>
                <a:spLocks noChangeArrowheads="1"/>
              </p:cNvSpPr>
              <p:nvPr/>
            </p:nvSpPr>
            <p:spPr bwMode="auto">
              <a:xfrm>
                <a:off x="4208" y="3152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9" name="Oval 907"/>
              <p:cNvSpPr>
                <a:spLocks noChangeArrowheads="1"/>
              </p:cNvSpPr>
              <p:nvPr/>
            </p:nvSpPr>
            <p:spPr bwMode="auto">
              <a:xfrm>
                <a:off x="3640" y="3312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0" name="Oval 908"/>
              <p:cNvSpPr>
                <a:spLocks noChangeArrowheads="1"/>
              </p:cNvSpPr>
              <p:nvPr/>
            </p:nvSpPr>
            <p:spPr bwMode="auto">
              <a:xfrm>
                <a:off x="3832" y="3312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1" name="Oval 909"/>
              <p:cNvSpPr>
                <a:spLocks noChangeArrowheads="1"/>
              </p:cNvSpPr>
              <p:nvPr/>
            </p:nvSpPr>
            <p:spPr bwMode="auto">
              <a:xfrm>
                <a:off x="4024" y="3312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2" name="Oval 910"/>
              <p:cNvSpPr>
                <a:spLocks noChangeArrowheads="1"/>
              </p:cNvSpPr>
              <p:nvPr/>
            </p:nvSpPr>
            <p:spPr bwMode="auto">
              <a:xfrm>
                <a:off x="4216" y="3312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9" name="Oval 917"/>
              <p:cNvSpPr>
                <a:spLocks noChangeArrowheads="1"/>
              </p:cNvSpPr>
              <p:nvPr/>
            </p:nvSpPr>
            <p:spPr bwMode="auto">
              <a:xfrm>
                <a:off x="3648" y="3472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0" name="Oval 918"/>
              <p:cNvSpPr>
                <a:spLocks noChangeArrowheads="1"/>
              </p:cNvSpPr>
              <p:nvPr/>
            </p:nvSpPr>
            <p:spPr bwMode="auto">
              <a:xfrm>
                <a:off x="3840" y="3472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1" name="Oval 919"/>
              <p:cNvSpPr>
                <a:spLocks noChangeArrowheads="1"/>
              </p:cNvSpPr>
              <p:nvPr/>
            </p:nvSpPr>
            <p:spPr bwMode="auto">
              <a:xfrm>
                <a:off x="4032" y="3472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2" name="Oval 920"/>
              <p:cNvSpPr>
                <a:spLocks noChangeArrowheads="1"/>
              </p:cNvSpPr>
              <p:nvPr/>
            </p:nvSpPr>
            <p:spPr bwMode="auto">
              <a:xfrm>
                <a:off x="4224" y="3472"/>
                <a:ext cx="96" cy="8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1006"/>
              <p:cNvGrpSpPr>
                <a:grpSpLocks/>
              </p:cNvGrpSpPr>
              <p:nvPr/>
            </p:nvGrpSpPr>
            <p:grpSpPr bwMode="auto">
              <a:xfrm>
                <a:off x="4616" y="2784"/>
                <a:ext cx="472" cy="736"/>
                <a:chOff x="4656" y="528"/>
                <a:chExt cx="472" cy="736"/>
              </a:xfrm>
            </p:grpSpPr>
            <p:sp>
              <p:nvSpPr>
                <p:cNvPr id="19404" name="Line 972"/>
                <p:cNvSpPr>
                  <a:spLocks noChangeShapeType="1"/>
                </p:cNvSpPr>
                <p:nvPr/>
              </p:nvSpPr>
              <p:spPr bwMode="auto">
                <a:xfrm flipV="1">
                  <a:off x="4656" y="52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05" name="Line 973"/>
                <p:cNvSpPr>
                  <a:spLocks noChangeShapeType="1"/>
                </p:cNvSpPr>
                <p:nvPr/>
              </p:nvSpPr>
              <p:spPr bwMode="auto">
                <a:xfrm flipV="1">
                  <a:off x="4656" y="6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06" name="Line 974"/>
                <p:cNvSpPr>
                  <a:spLocks noChangeShapeType="1"/>
                </p:cNvSpPr>
                <p:nvPr/>
              </p:nvSpPr>
              <p:spPr bwMode="auto">
                <a:xfrm flipV="1">
                  <a:off x="4656" y="8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07" name="Line 975"/>
                <p:cNvSpPr>
                  <a:spLocks noChangeShapeType="1"/>
                </p:cNvSpPr>
                <p:nvPr/>
              </p:nvSpPr>
              <p:spPr bwMode="auto">
                <a:xfrm flipV="1">
                  <a:off x="4656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08" name="Line 976"/>
                <p:cNvSpPr>
                  <a:spLocks noChangeShapeType="1"/>
                </p:cNvSpPr>
                <p:nvPr/>
              </p:nvSpPr>
              <p:spPr bwMode="auto">
                <a:xfrm flipV="1">
                  <a:off x="4656" y="9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14" name="Line 982"/>
                <p:cNvSpPr>
                  <a:spLocks noChangeShapeType="1"/>
                </p:cNvSpPr>
                <p:nvPr/>
              </p:nvSpPr>
              <p:spPr bwMode="auto">
                <a:xfrm flipV="1">
                  <a:off x="4960" y="53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15" name="Line 983"/>
                <p:cNvSpPr>
                  <a:spLocks noChangeShapeType="1"/>
                </p:cNvSpPr>
                <p:nvPr/>
              </p:nvSpPr>
              <p:spPr bwMode="auto">
                <a:xfrm flipV="1">
                  <a:off x="4960" y="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16" name="Line 984"/>
                <p:cNvSpPr>
                  <a:spLocks noChangeShapeType="1"/>
                </p:cNvSpPr>
                <p:nvPr/>
              </p:nvSpPr>
              <p:spPr bwMode="auto">
                <a:xfrm flipV="1">
                  <a:off x="4960" y="82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17" name="Line 985"/>
                <p:cNvSpPr>
                  <a:spLocks noChangeShapeType="1"/>
                </p:cNvSpPr>
                <p:nvPr/>
              </p:nvSpPr>
              <p:spPr bwMode="auto">
                <a:xfrm flipV="1">
                  <a:off x="4960" y="111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18" name="Line 986"/>
                <p:cNvSpPr>
                  <a:spLocks noChangeShapeType="1"/>
                </p:cNvSpPr>
                <p:nvPr/>
              </p:nvSpPr>
              <p:spPr bwMode="auto">
                <a:xfrm flipV="1">
                  <a:off x="4960" y="96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23" name="Line 991"/>
                <p:cNvSpPr>
                  <a:spLocks noChangeShapeType="1"/>
                </p:cNvSpPr>
                <p:nvPr/>
              </p:nvSpPr>
              <p:spPr bwMode="auto">
                <a:xfrm flipV="1">
                  <a:off x="4808" y="53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24" name="Line 992"/>
                <p:cNvSpPr>
                  <a:spLocks noChangeShapeType="1"/>
                </p:cNvSpPr>
                <p:nvPr/>
              </p:nvSpPr>
              <p:spPr bwMode="auto">
                <a:xfrm flipV="1">
                  <a:off x="4808" y="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25" name="Line 993"/>
                <p:cNvSpPr>
                  <a:spLocks noChangeShapeType="1"/>
                </p:cNvSpPr>
                <p:nvPr/>
              </p:nvSpPr>
              <p:spPr bwMode="auto">
                <a:xfrm flipV="1">
                  <a:off x="4808" y="82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26" name="Line 994"/>
                <p:cNvSpPr>
                  <a:spLocks noChangeShapeType="1"/>
                </p:cNvSpPr>
                <p:nvPr/>
              </p:nvSpPr>
              <p:spPr bwMode="auto">
                <a:xfrm flipV="1">
                  <a:off x="4808" y="111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27" name="Line 995"/>
                <p:cNvSpPr>
                  <a:spLocks noChangeShapeType="1"/>
                </p:cNvSpPr>
                <p:nvPr/>
              </p:nvSpPr>
              <p:spPr bwMode="auto">
                <a:xfrm flipV="1">
                  <a:off x="4808" y="96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28" name="Line 996"/>
                <p:cNvSpPr>
                  <a:spLocks noChangeShapeType="1"/>
                </p:cNvSpPr>
                <p:nvPr/>
              </p:nvSpPr>
              <p:spPr bwMode="auto">
                <a:xfrm flipV="1">
                  <a:off x="5128" y="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29" name="Line 997"/>
                <p:cNvSpPr>
                  <a:spLocks noChangeShapeType="1"/>
                </p:cNvSpPr>
                <p:nvPr/>
              </p:nvSpPr>
              <p:spPr bwMode="auto">
                <a:xfrm flipV="1">
                  <a:off x="5128" y="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30" name="Line 998"/>
                <p:cNvSpPr>
                  <a:spLocks noChangeShapeType="1"/>
                </p:cNvSpPr>
                <p:nvPr/>
              </p:nvSpPr>
              <p:spPr bwMode="auto">
                <a:xfrm flipV="1">
                  <a:off x="5128" y="83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31" name="Line 999"/>
                <p:cNvSpPr>
                  <a:spLocks noChangeShapeType="1"/>
                </p:cNvSpPr>
                <p:nvPr/>
              </p:nvSpPr>
              <p:spPr bwMode="auto">
                <a:xfrm flipV="1">
                  <a:off x="5128" y="112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32" name="Line 1000"/>
                <p:cNvSpPr>
                  <a:spLocks noChangeShapeType="1"/>
                </p:cNvSpPr>
                <p:nvPr/>
              </p:nvSpPr>
              <p:spPr bwMode="auto">
                <a:xfrm flipV="1">
                  <a:off x="5128" y="96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0426" name="Line 74"/>
              <p:cNvSpPr>
                <a:spLocks noChangeShapeType="1"/>
              </p:cNvSpPr>
              <p:nvPr/>
            </p:nvSpPr>
            <p:spPr bwMode="auto">
              <a:xfrm>
                <a:off x="4280" y="3128"/>
                <a:ext cx="336" cy="0"/>
              </a:xfrm>
              <a:prstGeom prst="line">
                <a:avLst/>
              </a:prstGeom>
              <a:noFill/>
              <a:ln w="38100" cmpd="dbl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0428" name="Text Box 76"/>
            <p:cNvSpPr txBox="1">
              <a:spLocks noChangeArrowheads="1"/>
            </p:cNvSpPr>
            <p:nvPr/>
          </p:nvSpPr>
          <p:spPr bwMode="auto">
            <a:xfrm>
              <a:off x="1211" y="3696"/>
              <a:ext cx="94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superfluid</a:t>
              </a:r>
            </a:p>
            <a:p>
              <a:r>
                <a:rPr lang="en-US"/>
                <a:t>V &lt; t</a:t>
              </a:r>
            </a:p>
          </p:txBody>
        </p:sp>
        <p:sp>
          <p:nvSpPr>
            <p:cNvPr id="100429" name="Text Box 77"/>
            <p:cNvSpPr txBox="1">
              <a:spLocks noChangeArrowheads="1"/>
            </p:cNvSpPr>
            <p:nvPr/>
          </p:nvSpPr>
          <p:spPr bwMode="auto">
            <a:xfrm>
              <a:off x="3456" y="3696"/>
              <a:ext cx="192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half filling</a:t>
              </a:r>
            </a:p>
            <a:p>
              <a:r>
                <a:rPr lang="en-US"/>
                <a:t>charge density wave</a:t>
              </a:r>
            </a:p>
            <a:p>
              <a:r>
                <a:rPr lang="en-US"/>
                <a:t>V &gt; 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52400"/>
            <a:ext cx="7848600" cy="457200"/>
          </a:xfrm>
        </p:spPr>
        <p:txBody>
          <a:bodyPr>
            <a:normAutofit fontScale="90000"/>
          </a:bodyPr>
          <a:lstStyle/>
          <a:p>
            <a:r>
              <a:rPr lang="en-US" sz="3100">
                <a:solidFill>
                  <a:schemeClr val="accent2"/>
                </a:solidFill>
                <a:latin typeface="Monaco" charset="0"/>
              </a:rPr>
              <a:t>Properties of XXZ model</a:t>
            </a:r>
            <a:endParaRPr lang="en-US" sz="31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95400" y="1052513"/>
            <a:ext cx="2057400" cy="2514600"/>
            <a:chOff x="4320" y="288"/>
            <a:chExt cx="1344" cy="1565"/>
          </a:xfrm>
        </p:grpSpPr>
        <p:sp>
          <p:nvSpPr>
            <p:cNvPr id="58376" name="Line 8"/>
            <p:cNvSpPr>
              <a:spLocks noChangeShapeType="1"/>
            </p:cNvSpPr>
            <p:nvPr/>
          </p:nvSpPr>
          <p:spPr bwMode="auto">
            <a:xfrm>
              <a:off x="4320" y="139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7" name="Line 9"/>
            <p:cNvSpPr>
              <a:spLocks noChangeShapeType="1"/>
            </p:cNvSpPr>
            <p:nvPr/>
          </p:nvSpPr>
          <p:spPr bwMode="auto">
            <a:xfrm>
              <a:off x="4320" y="28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8" name="Arc 10"/>
            <p:cNvSpPr>
              <a:spLocks/>
            </p:cNvSpPr>
            <p:nvPr/>
          </p:nvSpPr>
          <p:spPr bwMode="auto">
            <a:xfrm rot="-2683236">
              <a:off x="4496" y="921"/>
              <a:ext cx="990" cy="9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9"/>
                <a:gd name="T1" fmla="*/ 0 h 21600"/>
                <a:gd name="T2" fmla="*/ 21599 w 21599"/>
                <a:gd name="T3" fmla="*/ 21495 h 21600"/>
                <a:gd name="T4" fmla="*/ 0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0" y="-1"/>
                  </a:moveTo>
                  <a:cubicBezTo>
                    <a:pt x="11888" y="-1"/>
                    <a:pt x="21541" y="9606"/>
                    <a:pt x="21599" y="21494"/>
                  </a:cubicBezTo>
                </a:path>
                <a:path w="21599" h="21600" stroke="0" extrusionOk="0">
                  <a:moveTo>
                    <a:pt x="0" y="-1"/>
                  </a:moveTo>
                  <a:cubicBezTo>
                    <a:pt x="11888" y="-1"/>
                    <a:pt x="21541" y="9606"/>
                    <a:pt x="21599" y="214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3765550" y="1889125"/>
            <a:ext cx="4692650" cy="1450975"/>
            <a:chOff x="2372" y="1190"/>
            <a:chExt cx="2956" cy="914"/>
          </a:xfrm>
        </p:grpSpPr>
        <p:pic>
          <p:nvPicPr>
            <p:cNvPr id="58442" name="Picture 7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5" y="1440"/>
              <a:ext cx="20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44" name="Text Box 76"/>
            <p:cNvSpPr txBox="1">
              <a:spLocks noChangeArrowheads="1"/>
            </p:cNvSpPr>
            <p:nvPr/>
          </p:nvSpPr>
          <p:spPr bwMode="auto">
            <a:xfrm>
              <a:off x="2372" y="1190"/>
              <a:ext cx="14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charge conjugation</a:t>
              </a:r>
            </a:p>
          </p:txBody>
        </p:sp>
        <p:pic>
          <p:nvPicPr>
            <p:cNvPr id="58446" name="Picture 7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6" y="1824"/>
              <a:ext cx="202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48" name="Picture 8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6" y="1200"/>
              <a:ext cx="139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304800" y="838200"/>
            <a:ext cx="4398963" cy="2409825"/>
            <a:chOff x="192" y="528"/>
            <a:chExt cx="2771" cy="1518"/>
          </a:xfrm>
        </p:grpSpPr>
        <p:pic>
          <p:nvPicPr>
            <p:cNvPr id="58372" name="Picture 4" descr="image-25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48" y="1152"/>
              <a:ext cx="480" cy="256"/>
            </a:xfrm>
            <a:prstGeom prst="rect">
              <a:avLst/>
            </a:prstGeom>
            <a:noFill/>
          </p:spPr>
        </p:pic>
        <p:pic>
          <p:nvPicPr>
            <p:cNvPr id="58379" name="Picture 11" descr="image-29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2" y="1200"/>
              <a:ext cx="235" cy="193"/>
            </a:xfrm>
            <a:prstGeom prst="rect">
              <a:avLst/>
            </a:prstGeom>
            <a:noFill/>
          </p:spPr>
        </p:pic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720" y="181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58382" name="Text Box 14"/>
            <p:cNvSpPr txBox="1">
              <a:spLocks noChangeArrowheads="1"/>
            </p:cNvSpPr>
            <p:nvPr/>
          </p:nvSpPr>
          <p:spPr bwMode="auto">
            <a:xfrm>
              <a:off x="2060" y="176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58414" name="Text Box 46"/>
            <p:cNvSpPr txBox="1">
              <a:spLocks noChangeArrowheads="1"/>
            </p:cNvSpPr>
            <p:nvPr/>
          </p:nvSpPr>
          <p:spPr bwMode="auto">
            <a:xfrm rot="-5400000">
              <a:off x="-58" y="1068"/>
              <a:ext cx="1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superfluid density</a:t>
              </a:r>
              <a:endParaRPr lang="en-US"/>
            </a:p>
          </p:txBody>
        </p:sp>
        <p:sp>
          <p:nvSpPr>
            <p:cNvPr id="58445" name="Text Box 77"/>
            <p:cNvSpPr txBox="1">
              <a:spLocks noChangeArrowheads="1"/>
            </p:cNvSpPr>
            <p:nvPr/>
          </p:nvSpPr>
          <p:spPr bwMode="auto">
            <a:xfrm>
              <a:off x="864" y="528"/>
              <a:ext cx="20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(classical) Mean field theory</a:t>
              </a:r>
            </a:p>
          </p:txBody>
        </p:sp>
        <p:pic>
          <p:nvPicPr>
            <p:cNvPr id="58447" name="Picture 7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60" y="912"/>
              <a:ext cx="120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49" name="Line 81"/>
            <p:cNvSpPr>
              <a:spLocks noChangeShapeType="1"/>
            </p:cNvSpPr>
            <p:nvPr/>
          </p:nvSpPr>
          <p:spPr bwMode="auto">
            <a:xfrm flipH="1">
              <a:off x="1463" y="1350"/>
              <a:ext cx="3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8450" name="Picture 82" descr="image-114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44" y="1824"/>
              <a:ext cx="240" cy="135"/>
            </a:xfrm>
            <a:prstGeom prst="rect">
              <a:avLst/>
            </a:prstGeom>
            <a:noFill/>
          </p:spPr>
        </p:pic>
      </p:grpSp>
      <p:sp>
        <p:nvSpPr>
          <p:cNvPr id="58451" name="Text Box 83"/>
          <p:cNvSpPr txBox="1">
            <a:spLocks noChangeArrowheads="1"/>
          </p:cNvSpPr>
          <p:nvPr/>
        </p:nvSpPr>
        <p:spPr bwMode="auto">
          <a:xfrm>
            <a:off x="1143000" y="4070350"/>
            <a:ext cx="7315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/>
              <a:t>Half filling has maximal stiffness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At half filling the Hall conductivity vanishes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Hall conductivity is antisymmetric about half filling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Semiclassical theory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572000"/>
            <a:ext cx="5321300" cy="19431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8600" y="3962400"/>
            <a:ext cx="5473700" cy="838200"/>
            <a:chOff x="228600" y="3962400"/>
            <a:chExt cx="5473700" cy="838200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3962400"/>
              <a:ext cx="27508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Low density theory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800" y="4000500"/>
              <a:ext cx="1968500" cy="8001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0" y="1059712"/>
            <a:ext cx="9067800" cy="2902688"/>
            <a:chOff x="0" y="1059712"/>
            <a:chExt cx="9067800" cy="29026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600" y="1059712"/>
              <a:ext cx="5029200" cy="29026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0" y="1138535"/>
              <a:ext cx="4770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Spin coherent states path integral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81200" y="2209800"/>
            <a:ext cx="20834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Berry phases: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7325"/>
            <a:ext cx="7772400" cy="269875"/>
          </a:xfrm>
        </p:spPr>
        <p:txBody>
          <a:bodyPr>
            <a:noAutofit/>
          </a:bodyPr>
          <a:lstStyle/>
          <a:p>
            <a:r>
              <a:rPr lang="en-US" sz="3000"/>
              <a:t>A Vortex in Gross Pitaevskii theory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28600" y="1193800"/>
            <a:ext cx="8461375" cy="5283200"/>
            <a:chOff x="144" y="752"/>
            <a:chExt cx="5330" cy="3328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144" y="752"/>
              <a:ext cx="5330" cy="3328"/>
              <a:chOff x="144" y="752"/>
              <a:chExt cx="5330" cy="3328"/>
            </a:xfrm>
          </p:grpSpPr>
          <p:pic>
            <p:nvPicPr>
              <p:cNvPr id="182289" name="Picture 1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84" y="2384"/>
                <a:ext cx="1192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3648" y="2478"/>
                <a:ext cx="1826" cy="1602"/>
                <a:chOff x="912" y="1104"/>
                <a:chExt cx="3312" cy="2870"/>
              </a:xfrm>
            </p:grpSpPr>
            <p:pic>
              <p:nvPicPr>
                <p:cNvPr id="182292" name="Picture 20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12" y="1104"/>
                  <a:ext cx="3312" cy="26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82293" name="Rectangle 21"/>
                <p:cNvSpPr>
                  <a:spLocks noChangeArrowheads="1"/>
                </p:cNvSpPr>
                <p:nvPr/>
              </p:nvSpPr>
              <p:spPr bwMode="auto">
                <a:xfrm>
                  <a:off x="1104" y="3600"/>
                  <a:ext cx="3120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29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99" y="3612"/>
                  <a:ext cx="210" cy="3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500"/>
                    <a:t>0</a:t>
                  </a:r>
                </a:p>
              </p:txBody>
            </p:sp>
            <p:sp>
              <p:nvSpPr>
                <p:cNvPr id="18229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795" y="3600"/>
                  <a:ext cx="210" cy="3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500"/>
                    <a:t>3</a:t>
                  </a:r>
                </a:p>
              </p:txBody>
            </p:sp>
            <p:sp>
              <p:nvSpPr>
                <p:cNvPr id="18229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98" y="3600"/>
                  <a:ext cx="210" cy="3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500"/>
                    <a:t>2</a:t>
                  </a:r>
                </a:p>
              </p:txBody>
            </p:sp>
            <p:sp>
              <p:nvSpPr>
                <p:cNvPr id="18229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594" y="3600"/>
                  <a:ext cx="210" cy="3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500"/>
                    <a:t>1</a:t>
                  </a:r>
                </a:p>
              </p:txBody>
            </p:sp>
            <p:sp>
              <p:nvSpPr>
                <p:cNvPr id="18229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395" y="3600"/>
                  <a:ext cx="210" cy="3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500"/>
                    <a:t>4</a:t>
                  </a:r>
                </a:p>
              </p:txBody>
            </p:sp>
            <p:sp>
              <p:nvSpPr>
                <p:cNvPr id="18229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983" y="3607"/>
                  <a:ext cx="210" cy="3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500"/>
                    <a:t>5</a:t>
                  </a:r>
                </a:p>
              </p:txBody>
            </p:sp>
            <p:pic>
              <p:nvPicPr>
                <p:cNvPr id="182300" name="Picture 28" descr="image-22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496" y="3696"/>
                  <a:ext cx="336" cy="216"/>
                </a:xfrm>
                <a:prstGeom prst="rect">
                  <a:avLst/>
                </a:prstGeom>
                <a:noFill/>
              </p:spPr>
            </p:pic>
            <p:sp>
              <p:nvSpPr>
                <p:cNvPr id="182301" name="Line 29"/>
                <p:cNvSpPr>
                  <a:spLocks noChangeShapeType="1"/>
                </p:cNvSpPr>
                <p:nvPr/>
              </p:nvSpPr>
              <p:spPr bwMode="auto">
                <a:xfrm>
                  <a:off x="1920" y="2064"/>
                  <a:ext cx="144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302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2304" y="2400"/>
                  <a:ext cx="321" cy="1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182303" name="Picture 31" descr="image-334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626" y="1828"/>
                  <a:ext cx="253" cy="4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2304" name="Picture 32" descr="image-335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650" y="2456"/>
                  <a:ext cx="510" cy="406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82305" name="Text Box 33"/>
              <p:cNvSpPr txBox="1">
                <a:spLocks noChangeArrowheads="1"/>
              </p:cNvSpPr>
              <p:nvPr/>
            </p:nvSpPr>
            <p:spPr bwMode="auto">
              <a:xfrm>
                <a:off x="144" y="2496"/>
                <a:ext cx="19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</a:rPr>
                  <a:t>Vortex (approx.) solution:</a:t>
                </a:r>
              </a:p>
            </p:txBody>
          </p:sp>
          <p:pic>
            <p:nvPicPr>
              <p:cNvPr id="182308" name="Picture 36"/>
              <p:cNvPicPr>
                <a:picLocks noChangeAspect="1" noChangeArrowheads="1"/>
              </p:cNvPicPr>
              <p:nvPr/>
            </p:nvPicPr>
            <p:blipFill>
              <a:blip r:embed="rId8">
                <a:alphaModFix amt="58000"/>
              </a:blip>
              <a:srcRect/>
              <a:stretch>
                <a:fillRect/>
              </a:stretch>
            </p:blipFill>
            <p:spPr bwMode="auto">
              <a:xfrm>
                <a:off x="3728" y="752"/>
                <a:ext cx="1552" cy="1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82315" name="Text Box 43"/>
            <p:cNvSpPr txBox="1">
              <a:spLocks noChangeArrowheads="1"/>
            </p:cNvSpPr>
            <p:nvPr/>
          </p:nvSpPr>
          <p:spPr bwMode="auto">
            <a:xfrm>
              <a:off x="160" y="2112"/>
              <a:ext cx="2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One flux quantum in the system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52400" y="1066800"/>
            <a:ext cx="4495800" cy="1828800"/>
            <a:chOff x="48" y="720"/>
            <a:chExt cx="2832" cy="1152"/>
          </a:xfrm>
        </p:grpSpPr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48" y="720"/>
              <a:ext cx="2832" cy="1152"/>
              <a:chOff x="48" y="720"/>
              <a:chExt cx="2832" cy="1152"/>
            </a:xfrm>
          </p:grpSpPr>
          <p:pic>
            <p:nvPicPr>
              <p:cNvPr id="182280" name="Picture 8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8" y="720"/>
                <a:ext cx="2832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2290" name="Picture 18" descr="image-33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920" y="1530"/>
                <a:ext cx="752" cy="342"/>
              </a:xfrm>
              <a:prstGeom prst="rect">
                <a:avLst/>
              </a:prstGeom>
              <a:noFill/>
            </p:spPr>
          </p:pic>
          <p:sp>
            <p:nvSpPr>
              <p:cNvPr id="182310" name="Text Box 38"/>
              <p:cNvSpPr txBox="1">
                <a:spLocks noChangeArrowheads="1"/>
              </p:cNvSpPr>
              <p:nvPr/>
            </p:nvSpPr>
            <p:spPr bwMode="auto">
              <a:xfrm>
                <a:off x="134" y="1551"/>
                <a:ext cx="163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900"/>
                  <a:t>coherence lengthscale</a:t>
                </a:r>
              </a:p>
            </p:txBody>
          </p:sp>
        </p:grpSp>
        <p:pic>
          <p:nvPicPr>
            <p:cNvPr id="182317" name="Picture 45" descr="image-94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72" y="1208"/>
              <a:ext cx="720" cy="160"/>
            </a:xfrm>
            <a:prstGeom prst="rect">
              <a:avLst/>
            </a:prstGeom>
            <a:noFill/>
          </p:spPr>
        </p:pic>
        <p:pic>
          <p:nvPicPr>
            <p:cNvPr id="182318" name="Picture 46" descr="image-94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00" y="1208"/>
              <a:ext cx="388" cy="232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1600200" y="5410200"/>
            <a:ext cx="4572000" cy="461665"/>
            <a:chOff x="1600200" y="5410200"/>
            <a:chExt cx="4572000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600200" y="5410200"/>
              <a:ext cx="2888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large core depletion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4572000" y="5486400"/>
              <a:ext cx="16002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406900"/>
            <a:ext cx="17637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133350" y="685800"/>
            <a:ext cx="8877300" cy="2381250"/>
            <a:chOff x="168" y="1488"/>
            <a:chExt cx="5592" cy="1500"/>
          </a:xfrm>
        </p:grpSpPr>
        <p:pic>
          <p:nvPicPr>
            <p:cNvPr id="173062" name="Picture 10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" y="1488"/>
              <a:ext cx="5592" cy="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031"/>
            <p:cNvGrpSpPr>
              <a:grpSpLocks/>
            </p:cNvGrpSpPr>
            <p:nvPr/>
          </p:nvGrpSpPr>
          <p:grpSpPr bwMode="auto">
            <a:xfrm>
              <a:off x="4600" y="1952"/>
              <a:ext cx="336" cy="288"/>
              <a:chOff x="1952" y="3168"/>
              <a:chExt cx="352" cy="336"/>
            </a:xfrm>
          </p:grpSpPr>
          <p:sp>
            <p:nvSpPr>
              <p:cNvPr id="173064" name="AutoShape 1032"/>
              <p:cNvSpPr>
                <a:spLocks noChangeArrowheads="1"/>
              </p:cNvSpPr>
              <p:nvPr/>
            </p:nvSpPr>
            <p:spPr bwMode="auto">
              <a:xfrm>
                <a:off x="1968" y="3168"/>
                <a:ext cx="336" cy="144"/>
              </a:xfrm>
              <a:prstGeom prst="curvedDownArrow">
                <a:avLst>
                  <a:gd name="adj1" fmla="val 46667"/>
                  <a:gd name="adj2" fmla="val 9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65" name="AutoShape 1033"/>
              <p:cNvSpPr>
                <a:spLocks noChangeArrowheads="1"/>
              </p:cNvSpPr>
              <p:nvPr/>
            </p:nvSpPr>
            <p:spPr bwMode="auto">
              <a:xfrm rot="-10848683">
                <a:off x="1952" y="3360"/>
                <a:ext cx="336" cy="144"/>
              </a:xfrm>
              <a:prstGeom prst="curvedDownArrow">
                <a:avLst>
                  <a:gd name="adj1" fmla="val 46667"/>
                  <a:gd name="adj2" fmla="val 9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3066" name="Arc 1034"/>
            <p:cNvSpPr>
              <a:spLocks/>
            </p:cNvSpPr>
            <p:nvPr/>
          </p:nvSpPr>
          <p:spPr bwMode="auto">
            <a:xfrm flipV="1">
              <a:off x="2848" y="2184"/>
              <a:ext cx="223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035"/>
                <a:gd name="T1" fmla="*/ 0 h 21600"/>
                <a:gd name="T2" fmla="*/ 20035 w 20035"/>
                <a:gd name="T3" fmla="*/ 13530 h 21600"/>
                <a:gd name="T4" fmla="*/ 0 w 200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35" h="21600" fill="none" extrusionOk="0">
                  <a:moveTo>
                    <a:pt x="0" y="0"/>
                  </a:moveTo>
                  <a:cubicBezTo>
                    <a:pt x="8813" y="0"/>
                    <a:pt x="16742" y="5354"/>
                    <a:pt x="20035" y="13529"/>
                  </a:cubicBezTo>
                </a:path>
                <a:path w="20035" h="21600" stroke="0" extrusionOk="0">
                  <a:moveTo>
                    <a:pt x="0" y="0"/>
                  </a:moveTo>
                  <a:cubicBezTo>
                    <a:pt x="8813" y="0"/>
                    <a:pt x="16742" y="5354"/>
                    <a:pt x="20035" y="1352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067" name="Arc 1035"/>
            <p:cNvSpPr>
              <a:spLocks/>
            </p:cNvSpPr>
            <p:nvPr/>
          </p:nvSpPr>
          <p:spPr bwMode="auto">
            <a:xfrm rot="10898889" flipV="1">
              <a:off x="2744" y="2024"/>
              <a:ext cx="223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035"/>
                <a:gd name="T1" fmla="*/ 0 h 21600"/>
                <a:gd name="T2" fmla="*/ 20035 w 20035"/>
                <a:gd name="T3" fmla="*/ 13530 h 21600"/>
                <a:gd name="T4" fmla="*/ 0 w 200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35" h="21600" fill="none" extrusionOk="0">
                  <a:moveTo>
                    <a:pt x="0" y="0"/>
                  </a:moveTo>
                  <a:cubicBezTo>
                    <a:pt x="8813" y="0"/>
                    <a:pt x="16742" y="5354"/>
                    <a:pt x="20035" y="13529"/>
                  </a:cubicBezTo>
                </a:path>
                <a:path w="20035" h="21600" stroke="0" extrusionOk="0">
                  <a:moveTo>
                    <a:pt x="0" y="0"/>
                  </a:moveTo>
                  <a:cubicBezTo>
                    <a:pt x="8813" y="0"/>
                    <a:pt x="16742" y="5354"/>
                    <a:pt x="20035" y="1352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070" name="Rectangle 1038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4876800" cy="381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Magnus hydrodynamics</a:t>
            </a:r>
            <a:endParaRPr lang="en-US" sz="2400" dirty="0">
              <a:solidFill>
                <a:srgbClr val="000090"/>
              </a:solidFill>
            </a:endParaRPr>
          </a:p>
        </p:txBody>
      </p:sp>
      <p:grpSp>
        <p:nvGrpSpPr>
          <p:cNvPr id="4" name="Group 1065"/>
          <p:cNvGrpSpPr>
            <a:grpSpLocks/>
          </p:cNvGrpSpPr>
          <p:nvPr/>
        </p:nvGrpSpPr>
        <p:grpSpPr bwMode="auto">
          <a:xfrm>
            <a:off x="2819400" y="3986212"/>
            <a:ext cx="2971800" cy="2871788"/>
            <a:chOff x="1536" y="1968"/>
            <a:chExt cx="1872" cy="1809"/>
          </a:xfrm>
        </p:grpSpPr>
        <p:grpSp>
          <p:nvGrpSpPr>
            <p:cNvPr id="5" name="Group 1057"/>
            <p:cNvGrpSpPr>
              <a:grpSpLocks/>
            </p:cNvGrpSpPr>
            <p:nvPr/>
          </p:nvGrpSpPr>
          <p:grpSpPr bwMode="auto">
            <a:xfrm>
              <a:off x="1536" y="1968"/>
              <a:ext cx="1872" cy="1809"/>
              <a:chOff x="384" y="1056"/>
              <a:chExt cx="2208" cy="2004"/>
            </a:xfrm>
          </p:grpSpPr>
          <p:grpSp>
            <p:nvGrpSpPr>
              <p:cNvPr id="6" name="Group 1056"/>
              <p:cNvGrpSpPr>
                <a:grpSpLocks/>
              </p:cNvGrpSpPr>
              <p:nvPr/>
            </p:nvGrpSpPr>
            <p:grpSpPr bwMode="auto">
              <a:xfrm>
                <a:off x="384" y="1056"/>
                <a:ext cx="2208" cy="2004"/>
                <a:chOff x="384" y="624"/>
                <a:chExt cx="2640" cy="2455"/>
              </a:xfrm>
            </p:grpSpPr>
            <p:pic>
              <p:nvPicPr>
                <p:cNvPr id="173084" name="Picture 105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384" y="647"/>
                  <a:ext cx="2640" cy="23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3086" name="Text Box 1054"/>
                <p:cNvSpPr txBox="1">
                  <a:spLocks noChangeArrowheads="1"/>
                </p:cNvSpPr>
                <p:nvPr/>
              </p:nvSpPr>
              <p:spPr bwMode="auto">
                <a:xfrm>
                  <a:off x="2064" y="624"/>
                  <a:ext cx="287" cy="3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F</a:t>
                  </a:r>
                </a:p>
              </p:txBody>
            </p:sp>
            <p:sp>
              <p:nvSpPr>
                <p:cNvPr id="173087" name="Text Box 1055"/>
                <p:cNvSpPr txBox="1">
                  <a:spLocks noChangeArrowheads="1"/>
                </p:cNvSpPr>
                <p:nvPr/>
              </p:nvSpPr>
              <p:spPr bwMode="auto">
                <a:xfrm>
                  <a:off x="672" y="2688"/>
                  <a:ext cx="239" cy="3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V</a:t>
                  </a:r>
                </a:p>
              </p:txBody>
            </p:sp>
          </p:grpSp>
          <p:sp>
            <p:nvSpPr>
              <p:cNvPr id="173085" name="Text Box 1053"/>
              <p:cNvSpPr txBox="1">
                <a:spLocks noChangeArrowheads="1"/>
              </p:cNvSpPr>
              <p:nvPr/>
            </p:nvSpPr>
            <p:spPr bwMode="auto">
              <a:xfrm>
                <a:off x="1776" y="1056"/>
                <a:ext cx="240" cy="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F</a:t>
                </a:r>
              </a:p>
            </p:txBody>
          </p:sp>
        </p:grpSp>
        <p:pic>
          <p:nvPicPr>
            <p:cNvPr id="173094" name="Picture 1062" descr="image-116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28" y="2784"/>
              <a:ext cx="256" cy="164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916687" y="5205412"/>
            <a:ext cx="159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0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74452</TotalTime>
  <Words>1151</Words>
  <Application>Microsoft Macintosh PowerPoint</Application>
  <PresentationFormat>On-screen Show (4:3)</PresentationFormat>
  <Paragraphs>254</Paragraphs>
  <Slides>34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July 2010, Nordita</vt:lpstr>
      <vt:lpstr>BCS vs “Bosonic” Superconductors</vt:lpstr>
      <vt:lpstr>Lattice bosons</vt:lpstr>
      <vt:lpstr>Hard Core Bosons</vt:lpstr>
      <vt:lpstr>Hard Core Bosons = Quantum spins</vt:lpstr>
      <vt:lpstr>Properties of XXZ model</vt:lpstr>
      <vt:lpstr>Semiclassical theory</vt:lpstr>
      <vt:lpstr>A Vortex in Gross Pitaevskii theory</vt:lpstr>
      <vt:lpstr>Magnus hydrodynamics</vt:lpstr>
      <vt:lpstr>Classical Vortex Dynamics</vt:lpstr>
      <vt:lpstr>Vortex Motion induced EMF</vt:lpstr>
      <vt:lpstr>Vortex Tunneling between pinning potentials</vt:lpstr>
      <vt:lpstr>Summary: 2D Continuum with weak scattering</vt:lpstr>
      <vt:lpstr>Hard Core Bosons at Half filling – Breakdown of GP theory</vt:lpstr>
      <vt:lpstr>The Gauged Torus</vt:lpstr>
      <vt:lpstr>Extracting the vortex hopping rate</vt:lpstr>
      <vt:lpstr>Vortex wavefunctions    vs.   vorticity density</vt:lpstr>
      <vt:lpstr>Quantum Melting</vt:lpstr>
      <vt:lpstr>Quantum melting in cuprates</vt:lpstr>
      <vt:lpstr>Hall conductivity</vt:lpstr>
      <vt:lpstr>The strangeness of Half Filling</vt:lpstr>
      <vt:lpstr>Escher, Day and Night, 1938</vt:lpstr>
      <vt:lpstr>Magnus field reversal </vt:lpstr>
      <vt:lpstr>Vortex degeneracies</vt:lpstr>
      <vt:lpstr>The Pi operators</vt:lpstr>
      <vt:lpstr>The Pi operators</vt:lpstr>
      <vt:lpstr>charge distributions</vt:lpstr>
      <vt:lpstr>Illustration of 3 vortices with v-spin</vt:lpstr>
      <vt:lpstr>`Bad Metal’</vt:lpstr>
      <vt:lpstr>High temperature resistivity</vt:lpstr>
      <vt:lpstr>“Homes Law”</vt:lpstr>
      <vt:lpstr>“Homes law” of HCB</vt:lpstr>
      <vt:lpstr>Summary</vt:lpstr>
      <vt:lpstr>Vortex-Charge Duality</vt:lpstr>
    </vt:vector>
  </TitlesOfParts>
  <Company>Mac User Technion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 Technion</dc:creator>
  <cp:lastModifiedBy>Assa Auerbach</cp:lastModifiedBy>
  <cp:revision>311</cp:revision>
  <cp:lastPrinted>2009-09-11T14:15:30Z</cp:lastPrinted>
  <dcterms:created xsi:type="dcterms:W3CDTF">2010-07-23T06:37:14Z</dcterms:created>
  <dcterms:modified xsi:type="dcterms:W3CDTF">2010-07-23T09:01:16Z</dcterms:modified>
</cp:coreProperties>
</file>