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Default Extension="pdf" ContentType="application/pdf"/>
  <Default Extension="gif" ContentType="image/gif"/>
  <Override PartName="/ppt/notesSlides/notesSlide20.xml" ContentType="application/vnd.openxmlformats-officedocument.presentationml.notes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05" r:id="rId2"/>
    <p:sldId id="256" r:id="rId3"/>
    <p:sldId id="313" r:id="rId4"/>
    <p:sldId id="314" r:id="rId5"/>
    <p:sldId id="257" r:id="rId6"/>
    <p:sldId id="296" r:id="rId7"/>
    <p:sldId id="294" r:id="rId8"/>
    <p:sldId id="295" r:id="rId9"/>
    <p:sldId id="292" r:id="rId10"/>
    <p:sldId id="297" r:id="rId11"/>
    <p:sldId id="298" r:id="rId12"/>
    <p:sldId id="259" r:id="rId13"/>
    <p:sldId id="261" r:id="rId14"/>
    <p:sldId id="264" r:id="rId15"/>
    <p:sldId id="265" r:id="rId16"/>
    <p:sldId id="315" r:id="rId17"/>
    <p:sldId id="267" r:id="rId18"/>
    <p:sldId id="268" r:id="rId19"/>
    <p:sldId id="269" r:id="rId20"/>
    <p:sldId id="270" r:id="rId21"/>
    <p:sldId id="271" r:id="rId22"/>
    <p:sldId id="279" r:id="rId23"/>
    <p:sldId id="280" r:id="rId24"/>
    <p:sldId id="281" r:id="rId25"/>
    <p:sldId id="306" r:id="rId26"/>
    <p:sldId id="307" r:id="rId27"/>
    <p:sldId id="312" r:id="rId28"/>
    <p:sldId id="300" r:id="rId29"/>
    <p:sldId id="285" r:id="rId30"/>
    <p:sldId id="287" r:id="rId31"/>
    <p:sldId id="288" r:id="rId32"/>
    <p:sldId id="316" r:id="rId33"/>
    <p:sldId id="324" r:id="rId34"/>
    <p:sldId id="317" r:id="rId35"/>
    <p:sldId id="318" r:id="rId36"/>
    <p:sldId id="319" r:id="rId37"/>
    <p:sldId id="320" r:id="rId38"/>
    <p:sldId id="321" r:id="rId39"/>
    <p:sldId id="325" r:id="rId40"/>
    <p:sldId id="327" r:id="rId41"/>
    <p:sldId id="322" r:id="rId42"/>
    <p:sldId id="323" r:id="rId43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lnSpc>
        <a:spcPct val="8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itchFamily="-111" charset="0"/>
      <a:defRPr sz="2400" kern="1200">
        <a:solidFill>
          <a:schemeClr val="bg1"/>
        </a:solidFill>
        <a:latin typeface="Arial" pitchFamily="-111" charset="0"/>
        <a:ea typeface="+mn-ea"/>
        <a:cs typeface="+mn-cs"/>
      </a:defRPr>
    </a:lvl1pPr>
    <a:lvl2pPr marL="457200" algn="l" defTabSz="457200" rtl="0" eaLnBrk="0" fontAlgn="base" hangingPunct="0">
      <a:lnSpc>
        <a:spcPct val="8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itchFamily="-111" charset="0"/>
      <a:defRPr sz="2400" kern="1200">
        <a:solidFill>
          <a:schemeClr val="bg1"/>
        </a:solidFill>
        <a:latin typeface="Arial" pitchFamily="-111" charset="0"/>
        <a:ea typeface="+mn-ea"/>
        <a:cs typeface="+mn-cs"/>
      </a:defRPr>
    </a:lvl2pPr>
    <a:lvl3pPr marL="914400" algn="l" defTabSz="457200" rtl="0" eaLnBrk="0" fontAlgn="base" hangingPunct="0">
      <a:lnSpc>
        <a:spcPct val="8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itchFamily="-111" charset="0"/>
      <a:defRPr sz="2400" kern="1200">
        <a:solidFill>
          <a:schemeClr val="bg1"/>
        </a:solidFill>
        <a:latin typeface="Arial" pitchFamily="-111" charset="0"/>
        <a:ea typeface="+mn-ea"/>
        <a:cs typeface="+mn-cs"/>
      </a:defRPr>
    </a:lvl3pPr>
    <a:lvl4pPr marL="1371600" algn="l" defTabSz="457200" rtl="0" eaLnBrk="0" fontAlgn="base" hangingPunct="0">
      <a:lnSpc>
        <a:spcPct val="8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itchFamily="-111" charset="0"/>
      <a:defRPr sz="2400" kern="1200">
        <a:solidFill>
          <a:schemeClr val="bg1"/>
        </a:solidFill>
        <a:latin typeface="Arial" pitchFamily="-111" charset="0"/>
        <a:ea typeface="+mn-ea"/>
        <a:cs typeface="+mn-cs"/>
      </a:defRPr>
    </a:lvl4pPr>
    <a:lvl5pPr marL="1828800" algn="l" defTabSz="457200" rtl="0" eaLnBrk="0" fontAlgn="base" hangingPunct="0">
      <a:lnSpc>
        <a:spcPct val="8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pitchFamily="-111" charset="0"/>
      <a:defRPr sz="2400" kern="1200">
        <a:solidFill>
          <a:schemeClr val="bg1"/>
        </a:solidFill>
        <a:latin typeface="Arial" pitchFamily="-11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pitchFamily="-11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pitchFamily="-11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pitchFamily="-11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pitchFamily="-11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  <p:clrMru>
    <a:srgbClr val="FF86B8"/>
    <a:srgbClr val="4EF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8" autoAdjust="0"/>
    <p:restoredTop sz="97526" autoAdjust="0"/>
  </p:normalViewPr>
  <p:slideViewPr>
    <p:cSldViewPr>
      <p:cViewPr varScale="1">
        <p:scale>
          <a:sx n="83" d="100"/>
          <a:sy n="83" d="100"/>
        </p:scale>
        <p:origin x="-1072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1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notesViewPr>
    <p:cSldViewPr>
      <p:cViewPr varScale="1">
        <p:scale>
          <a:sx n="66" d="100"/>
          <a:sy n="66" d="100"/>
        </p:scale>
        <p:origin x="-2560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handoutMaster" Target="handoutMasters/handout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theme" Target="theme/theme1.xml"/><Relationship Id="rId44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C8A0781-FB4A-5549-8D73-EE8F71F082F8}" type="datetime1">
              <a:rPr lang="sv-SE"/>
              <a:pPr>
                <a:defRPr/>
              </a:pPr>
              <a:t>09-08-18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8E6AD36-712B-8243-8E07-DE0ADA020F0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38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7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38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A2BEECAE-3AB7-4243-92B8-9A4FB971E67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11" charset="0"/>
      <a:defRPr sz="1200" kern="1200">
        <a:solidFill>
          <a:srgbClr val="000000"/>
        </a:solidFill>
        <a:latin typeface="Times New Roman" pitchFamily="-111" charset="0"/>
        <a:ea typeface="ＭＳ Ｐゴシック" pitchFamily="-111" charset="-128"/>
        <a:cs typeface="ＭＳ Ｐゴシック" pitchFamily="-111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11" charset="0"/>
      <a:defRPr sz="1200" kern="1200">
        <a:solidFill>
          <a:srgbClr val="000000"/>
        </a:solidFill>
        <a:latin typeface="Times New Roman" pitchFamily="-111" charset="0"/>
        <a:ea typeface="ＭＳ Ｐゴシック" pitchFamily="-111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11" charset="0"/>
      <a:defRPr sz="1200" kern="1200">
        <a:solidFill>
          <a:srgbClr val="000000"/>
        </a:solidFill>
        <a:latin typeface="Times New Roman" pitchFamily="-111" charset="0"/>
        <a:ea typeface="ＭＳ Ｐゴシック" pitchFamily="-111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11" charset="0"/>
      <a:defRPr sz="1200" kern="1200">
        <a:solidFill>
          <a:srgbClr val="000000"/>
        </a:solidFill>
        <a:latin typeface="Times New Roman" pitchFamily="-111" charset="0"/>
        <a:ea typeface="ＭＳ Ｐゴシック" pitchFamily="-111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11" charset="0"/>
      <a:defRPr sz="1200" kern="1200">
        <a:solidFill>
          <a:srgbClr val="000000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F5643E4-C638-7044-9062-EF80E995559B}" type="slidenum">
              <a:rPr lang="en-GB"/>
              <a:pPr/>
              <a:t>2</a:t>
            </a:fld>
            <a:endParaRPr lang="en-GB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41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69BEC2E-5667-4F4B-875A-0B857D44F5C8}" type="slidenum">
              <a:rPr lang="en-GB"/>
              <a:pPr/>
              <a:t>17</a:t>
            </a:fld>
            <a:endParaRPr lang="en-GB"/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94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0A1CE45-C3F0-264B-AEF3-CF1631E2DD5F}" type="slidenum">
              <a:rPr lang="en-GB"/>
              <a:pPr/>
              <a:t>18</a:t>
            </a:fld>
            <a:endParaRPr lang="en-GB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98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ts val="450"/>
              </a:spcBef>
              <a:buFont typeface="Arial" pitchFamily="-111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latin typeface="Arial" pitchFamily="-111" charset="0"/>
              </a:rPr>
              <a:t>At bright lya: Lya spans region between ~recombination value + approx equal :-&gt; porous medium, dust, small scales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E14F90D-42DF-B944-A16B-4C7275D1E375}" type="slidenum">
              <a:rPr lang="en-GB"/>
              <a:pPr/>
              <a:t>19</a:t>
            </a:fld>
            <a:endParaRPr lang="en-GB"/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03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ts val="450"/>
              </a:spcBef>
              <a:buFont typeface="Arial" pitchFamily="-111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latin typeface="Arial" pitchFamily="-111" charset="0"/>
              </a:rPr>
              <a:t>At bright lya: Lya spans region between ~recombination value + approx equal :-&gt; porous medium, dust, small scales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0F027D3-2964-7448-98E1-CB6F2772165F}" type="slidenum">
              <a:rPr lang="en-GB"/>
              <a:pPr/>
              <a:t>20</a:t>
            </a:fld>
            <a:endParaRPr lang="en-GB"/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08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D8129CD-B934-E54D-8D73-58FD97734C3A}" type="slidenum">
              <a:rPr lang="en-GB"/>
              <a:pPr/>
              <a:t>21</a:t>
            </a:fld>
            <a:endParaRPr lang="en-GB"/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13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0D19C90-2FC7-404D-8F86-D7E70EB36A6F}" type="slidenum">
              <a:rPr lang="en-GB"/>
              <a:pPr/>
              <a:t>22</a:t>
            </a:fld>
            <a:endParaRPr lang="en-GB"/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51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84E2CC-9A74-6B47-AED4-1B70E6BB3383}" type="slidenum">
              <a:rPr lang="en-GB"/>
              <a:pPr/>
              <a:t>23</a:t>
            </a:fld>
            <a:endParaRPr lang="en-GB"/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56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831E365-C2D3-1E4C-9970-4FD2A8B50DE0}" type="slidenum">
              <a:rPr lang="en-GB"/>
              <a:pPr/>
              <a:t>24</a:t>
            </a:fld>
            <a:endParaRPr lang="en-GB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61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A38209-E6D2-D440-84E4-8D7B64BDA60C}" type="slidenum">
              <a:rPr lang="fr-FR">
                <a:latin typeface="Arial" pitchFamily="-65" charset="0"/>
              </a:rPr>
              <a:pPr>
                <a:defRPr/>
              </a:pPr>
              <a:t>28</a:t>
            </a:fld>
            <a:endParaRPr lang="fr-FR">
              <a:latin typeface="Arial" pitchFamily="-65" charset="0"/>
            </a:endParaRPr>
          </a:p>
        </p:txBody>
      </p:sp>
      <p:sp>
        <p:nvSpPr>
          <p:cNvPr id="2662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 defTabSz="844550" eaLnBrk="0" hangingPunct="0"/>
            <a:fld id="{919EE9BC-2118-0046-86ED-B4A56F171711}" type="slidenum">
              <a:rPr lang="en-GB" sz="1200"/>
              <a:pPr algn="r" defTabSz="844550" eaLnBrk="0" hangingPunct="0"/>
              <a:t>28</a:t>
            </a:fld>
            <a:endParaRPr lang="en-GB" sz="1200"/>
          </a:p>
        </p:txBody>
      </p:sp>
      <p:sp>
        <p:nvSpPr>
          <p:cNvPr id="266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67237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>
              <a:latin typeface="Arial" pitchFamily="-65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50D52B6-D0F2-C64E-96C4-C5DE0FD62EB7}" type="slidenum">
              <a:rPr lang="en-GB"/>
              <a:pPr/>
              <a:t>29</a:t>
            </a:fld>
            <a:endParaRPr lang="en-GB"/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82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1903184-355C-C241-86D0-DCA3FE4CE6E3}" type="slidenum">
              <a:rPr lang="en-GB"/>
              <a:pPr/>
              <a:t>5</a:t>
            </a:fld>
            <a:endParaRPr lang="en-GB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2A01B1A-091F-7746-A97C-0018CAA8311C}" type="slidenum">
              <a:rPr lang="en-GB"/>
              <a:pPr/>
              <a:t>30</a:t>
            </a:fld>
            <a:endParaRPr lang="en-GB"/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92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9A42658-7723-BB40-A15B-782B32EB1BB2}" type="slidenum">
              <a:rPr lang="en-GB"/>
              <a:pPr/>
              <a:t>31</a:t>
            </a:fld>
            <a:endParaRPr lang="en-GB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97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9A42658-7723-BB40-A15B-782B32EB1BB2}" type="slidenum">
              <a:rPr lang="en-GB"/>
              <a:pPr/>
              <a:t>32</a:t>
            </a:fld>
            <a:endParaRPr lang="en-GB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97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2CA2F6-696E-164C-8E74-9B9DA85B5C58}" type="slidenum">
              <a:rPr lang="en-US"/>
              <a:pPr/>
              <a:t>33</a:t>
            </a:fld>
            <a:endParaRPr lang="en-US"/>
          </a:p>
        </p:txBody>
      </p:sp>
      <p:sp>
        <p:nvSpPr>
          <p:cNvPr id="1638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CBDD0F-CE80-8A49-8EF9-B37BA22C450F}" type="slidenum">
              <a:rPr lang="en-US"/>
              <a:pPr/>
              <a:t>34</a:t>
            </a:fld>
            <a:endParaRPr lang="en-US"/>
          </a:p>
        </p:txBody>
      </p:sp>
      <p:sp>
        <p:nvSpPr>
          <p:cNvPr id="1843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F1B213-CE47-F843-8DBE-98F42C92936E}" type="slidenum">
              <a:rPr lang="en-US"/>
              <a:pPr/>
              <a:t>35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8C0EE5-0AB6-C948-9C10-826F5E7EBCD1}" type="slidenum">
              <a:rPr lang="en-US"/>
              <a:pPr/>
              <a:t>36</a:t>
            </a:fld>
            <a:endParaRPr lang="en-US"/>
          </a:p>
        </p:txBody>
      </p:sp>
      <p:sp>
        <p:nvSpPr>
          <p:cNvPr id="2048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6BDEE4-2315-AF40-8EF8-34CB0470F7FE}" type="slidenum">
              <a:rPr lang="en-US"/>
              <a:pPr/>
              <a:t>37</a:t>
            </a:fld>
            <a:endParaRPr lang="en-US"/>
          </a:p>
        </p:txBody>
      </p:sp>
      <p:sp>
        <p:nvSpPr>
          <p:cNvPr id="2150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850818-FC35-2542-AE16-3190AF75C39E}" type="slidenum">
              <a:rPr lang="en-US"/>
              <a:pPr/>
              <a:t>38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18494B-2E8C-AE46-8961-F77BC31E26D0}" type="slidenum">
              <a:rPr lang="en-US"/>
              <a:pPr/>
              <a:t>39</a:t>
            </a:fld>
            <a:endParaRPr lang="en-US"/>
          </a:p>
        </p:txBody>
      </p:sp>
      <p:sp>
        <p:nvSpPr>
          <p:cNvPr id="2560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1903184-355C-C241-86D0-DCA3FE4CE6E3}" type="slidenum">
              <a:rPr lang="en-GB"/>
              <a:pPr/>
              <a:t>6</a:t>
            </a:fld>
            <a:endParaRPr lang="en-GB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13CBC6-4417-1648-A46A-67B4C4649CAF}" type="slidenum">
              <a:rPr lang="en-US"/>
              <a:pPr/>
              <a:t>40</a:t>
            </a:fld>
            <a:endParaRPr lang="en-US"/>
          </a:p>
        </p:txBody>
      </p:sp>
      <p:sp>
        <p:nvSpPr>
          <p:cNvPr id="2662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588771-AC0E-444F-B5B0-81B3AB056DCA}" type="slidenum">
              <a:rPr lang="en-US"/>
              <a:pPr/>
              <a:t>41</a:t>
            </a:fld>
            <a:endParaRPr lang="en-US"/>
          </a:p>
        </p:txBody>
      </p:sp>
      <p:sp>
        <p:nvSpPr>
          <p:cNvPr id="2867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9A42658-7723-BB40-A15B-782B32EB1BB2}" type="slidenum">
              <a:rPr lang="en-GB"/>
              <a:pPr/>
              <a:t>42</a:t>
            </a:fld>
            <a:endParaRPr lang="en-GB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97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1903184-355C-C241-86D0-DCA3FE4CE6E3}" type="slidenum">
              <a:rPr lang="en-GB"/>
              <a:pPr/>
              <a:t>9</a:t>
            </a:fld>
            <a:endParaRPr lang="en-GB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8899887-8656-2742-8EB2-3FD540A8BDF9}" type="slidenum">
              <a:rPr lang="en-GB"/>
              <a:pPr/>
              <a:t>12</a:t>
            </a:fld>
            <a:endParaRPr lang="en-GB"/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5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D9EA6B7-F031-5642-A8EF-24499E7D2325}" type="slidenum">
              <a:rPr lang="en-GB"/>
              <a:pPr/>
              <a:t>13</a:t>
            </a:fld>
            <a:endParaRPr lang="en-GB"/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65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B834E2B-A15A-8B44-9B4F-E06C05C37175}" type="slidenum">
              <a:rPr lang="en-GB"/>
              <a:pPr/>
              <a:t>14</a:t>
            </a:fld>
            <a:endParaRPr lang="en-GB"/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79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049EB18-60CC-9641-8C4D-99E3F7AB32D3}" type="slidenum">
              <a:rPr lang="en-GB"/>
              <a:pPr/>
              <a:t>15</a:t>
            </a:fld>
            <a:endParaRPr lang="en-GB"/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84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049EB18-60CC-9641-8C4D-99E3F7AB32D3}" type="slidenum">
              <a:rPr lang="en-GB"/>
              <a:pPr/>
              <a:t>16</a:t>
            </a:fld>
            <a:endParaRPr lang="en-GB"/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844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AA19F-6674-3A4A-86E9-4BC1FC04725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BEFE5-9582-6E4E-946E-74073AC3A60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0338" y="463550"/>
            <a:ext cx="1939925" cy="5630863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2138" cy="5630863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8C568-2050-0C4E-9D13-64FEEEF5ECB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4463" cy="14271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5A63A-6943-E948-A428-FB30BDC4953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AndTx">
  <p:cSld name="Rubrik, diagram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 smtClean="0"/>
            </a:lvl1pPr>
          </a:lstStyle>
          <a:p>
            <a:fld id="{8BC8EF30-5A0B-5643-9B3E-780DA23AEE7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EC918-FADA-7A4A-BB26-2AC31B2E0CF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12B8B-D5CC-9B4E-AD5C-36D86621EE4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9399A-C062-B441-821E-520EE39B765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97BD6-BCC5-6041-8FE3-CF2BEA96FC8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B5B71-14F7-DC4B-8689-7D99E1EB8A7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50ADB-39DB-E245-8654-FD0FBD75A29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7F078-05DC-4045-B997-743D1C5B9C5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3FD00-BD69-154B-92ED-B78F75A2904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4463" cy="142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11B6895C-95D4-8F48-9F79-CF64F74CB5E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defRPr sz="4400">
          <a:solidFill>
            <a:srgbClr val="0000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defRPr sz="4400">
          <a:solidFill>
            <a:srgbClr val="0000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defRPr sz="4400">
          <a:solidFill>
            <a:srgbClr val="0000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defRPr sz="4400">
          <a:solidFill>
            <a:srgbClr val="0000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defRPr sz="4400">
          <a:solidFill>
            <a:srgbClr val="0000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defRPr sz="4400">
          <a:solidFill>
            <a:srgbClr val="0000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defRPr sz="4400">
          <a:solidFill>
            <a:srgbClr val="0000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defRPr sz="4400">
          <a:solidFill>
            <a:srgbClr val="000000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34963" indent="-334963" algn="l" defTabSz="457200" rtl="0" eaLnBrk="0" fontAlgn="base" hangingPunct="0">
        <a:lnSpc>
          <a:spcPct val="81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57200" rtl="0" eaLnBrk="0" fontAlgn="base" hangingPunct="0">
        <a:lnSpc>
          <a:spcPct val="81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1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11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Relationship Id="rId6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6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7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5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7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5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6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3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5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9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Relationship Id="rId5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5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5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9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5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Relationship Id="rId5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pd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Relationship Id="rId5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df"/><Relationship Id="rId5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09-06-06</a:t>
            </a:r>
            <a:endParaRPr lang="en-GB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ubrik 8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05800" cy="1470025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pple Casual"/>
                <a:cs typeface="Apple Casual"/>
              </a:rPr>
              <a:t>Observational constraints on Lyman alpha escape from galaxies at </a:t>
            </a:r>
            <a:r>
              <a:rPr lang="en-GB" dirty="0" err="1" smtClean="0">
                <a:solidFill>
                  <a:schemeClr val="bg1"/>
                </a:solidFill>
                <a:latin typeface="Apple Casual"/>
                <a:cs typeface="Apple Casual"/>
              </a:rPr>
              <a:t>z</a:t>
            </a:r>
            <a:r>
              <a:rPr lang="en-GB" dirty="0" smtClean="0">
                <a:solidFill>
                  <a:schemeClr val="bg1"/>
                </a:solidFill>
                <a:latin typeface="Apple Casual"/>
                <a:cs typeface="Apple Casual"/>
              </a:rPr>
              <a:t>=0 – 2.2</a:t>
            </a:r>
            <a:endParaRPr lang="en-GB" dirty="0">
              <a:solidFill>
                <a:schemeClr val="bg1"/>
              </a:solidFill>
              <a:latin typeface="Apple Casual"/>
              <a:cs typeface="Apple Casual"/>
            </a:endParaRPr>
          </a:p>
        </p:txBody>
      </p:sp>
      <p:sp>
        <p:nvSpPr>
          <p:cNvPr id="11" name="Underrubrik 10"/>
          <p:cNvSpPr>
            <a:spLocks noGrp="1"/>
          </p:cNvSpPr>
          <p:nvPr>
            <p:ph type="subTitle" idx="1"/>
          </p:nvPr>
        </p:nvSpPr>
        <p:spPr>
          <a:xfrm>
            <a:off x="533400" y="4572000"/>
            <a:ext cx="8001000" cy="1752600"/>
          </a:xfrm>
        </p:spPr>
        <p:txBody>
          <a:bodyPr/>
          <a:lstStyle/>
          <a:p>
            <a:r>
              <a:rPr lang="en-GB" sz="2800" dirty="0" err="1" smtClean="0">
                <a:solidFill>
                  <a:srgbClr val="FFFFFF"/>
                </a:solidFill>
              </a:rPr>
              <a:t>Göran</a:t>
            </a:r>
            <a:r>
              <a:rPr lang="en-GB" sz="2800" dirty="0" smtClean="0">
                <a:solidFill>
                  <a:srgbClr val="FFFFFF"/>
                </a:solidFill>
              </a:rPr>
              <a:t> </a:t>
            </a:r>
            <a:r>
              <a:rPr lang="en-GB" sz="2800" dirty="0" err="1" smtClean="0">
                <a:solidFill>
                  <a:srgbClr val="FFFFFF"/>
                </a:solidFill>
              </a:rPr>
              <a:t>Östlin</a:t>
            </a:r>
            <a:endParaRPr lang="en-GB" sz="2800" dirty="0" smtClean="0">
              <a:solidFill>
                <a:srgbClr val="FFFFFF"/>
              </a:solidFill>
            </a:endParaRPr>
          </a:p>
          <a:p>
            <a:r>
              <a:rPr lang="en-GB" sz="2800" dirty="0" smtClean="0">
                <a:solidFill>
                  <a:srgbClr val="FFFFFF"/>
                </a:solidFill>
              </a:rPr>
              <a:t>Department of Astronomy, Stockholm University</a:t>
            </a:r>
          </a:p>
          <a:p>
            <a:r>
              <a:rPr lang="en-GB" sz="2800" dirty="0" smtClean="0">
                <a:solidFill>
                  <a:srgbClr val="FFFFFF"/>
                </a:solidFill>
              </a:rPr>
              <a:t>&amp; Oskar Klein Centre for </a:t>
            </a:r>
            <a:r>
              <a:rPr lang="en-GB" sz="2800" dirty="0" err="1" smtClean="0">
                <a:solidFill>
                  <a:srgbClr val="FFFFFF"/>
                </a:solidFill>
              </a:rPr>
              <a:t>Cosmoparticle</a:t>
            </a:r>
            <a:r>
              <a:rPr lang="en-GB" sz="2800" dirty="0" smtClean="0">
                <a:solidFill>
                  <a:srgbClr val="FFFFFF"/>
                </a:solidFill>
              </a:rPr>
              <a:t> physics</a:t>
            </a:r>
          </a:p>
          <a:p>
            <a:r>
              <a:rPr lang="en-GB" dirty="0" smtClean="0"/>
              <a:t>Sweden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5791200" cy="4709327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62600" y="914400"/>
            <a:ext cx="3581400" cy="13485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/>
              <a:t>A (dusty) multiphase medium can in fact also </a:t>
            </a:r>
            <a:r>
              <a:rPr lang="en-GB" sz="2000" u="sng" dirty="0" smtClean="0"/>
              <a:t>enhance </a:t>
            </a:r>
            <a:r>
              <a:rPr lang="en-GB" sz="2000" dirty="0" err="1" smtClean="0"/>
              <a:t>Lyα</a:t>
            </a:r>
            <a:r>
              <a:rPr lang="en-GB" sz="2000" dirty="0" smtClean="0"/>
              <a:t> (Neufeld 1991)</a:t>
            </a:r>
          </a:p>
          <a:p>
            <a:endParaRPr lang="en-GB" sz="2000" dirty="0" smtClean="0"/>
          </a:p>
          <a:p>
            <a:r>
              <a:rPr lang="en-GB" sz="2000" dirty="0" smtClean="0"/>
              <a:t>Where do </a:t>
            </a:r>
            <a:r>
              <a:rPr lang="en-GB" sz="2000" dirty="0" err="1" smtClean="0"/>
              <a:t>Lyα</a:t>
            </a:r>
            <a:r>
              <a:rPr lang="en-GB" sz="2000" dirty="0" smtClean="0"/>
              <a:t> come out?</a:t>
            </a:r>
            <a:endParaRPr lang="en-GB" sz="2000" dirty="0"/>
          </a:p>
        </p:txBody>
      </p:sp>
      <p:sp>
        <p:nvSpPr>
          <p:cNvPr id="6" name="textruta 5"/>
          <p:cNvSpPr txBox="1"/>
          <p:nvPr/>
        </p:nvSpPr>
        <p:spPr>
          <a:xfrm>
            <a:off x="2286000" y="5856495"/>
            <a:ext cx="3048000" cy="10015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Can boost EW</a:t>
            </a:r>
          </a:p>
          <a:p>
            <a:r>
              <a:rPr lang="en-GB" sz="2400" dirty="0" smtClean="0"/>
              <a:t>Edge on starburst</a:t>
            </a:r>
          </a:p>
          <a:p>
            <a:r>
              <a:rPr lang="en-GB" sz="2400" dirty="0" smtClean="0"/>
              <a:t>Think M82</a:t>
            </a:r>
            <a:endParaRPr lang="en-GB" sz="2400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296" y="4114800"/>
            <a:ext cx="3380704" cy="274320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8388" y="53975"/>
            <a:ext cx="7621891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Why do Lyman alpha imaging? Examples</a:t>
            </a:r>
            <a:r>
              <a:rPr lang="sv-SE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…</a:t>
            </a:r>
            <a:endParaRPr lang="en-GB" sz="3000" b="1" dirty="0" smtClean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8388" y="53975"/>
            <a:ext cx="5536312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Why do Lyman alpha imaging? 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228600" y="1066800"/>
            <a:ext cx="8229600" cy="5514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Imaging of </a:t>
            </a:r>
            <a:r>
              <a:rPr lang="en-GB" dirty="0" err="1" smtClean="0">
                <a:solidFill>
                  <a:schemeClr val="tx1"/>
                </a:solidFill>
              </a:rPr>
              <a:t>Lyα</a:t>
            </a:r>
            <a:r>
              <a:rPr lang="en-GB" dirty="0" smtClean="0">
                <a:solidFill>
                  <a:schemeClr val="tx1"/>
                </a:solidFill>
              </a:rPr>
              <a:t> in the local universe can be done with HST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ACS/SBC (narrowband </a:t>
            </a:r>
            <a:r>
              <a:rPr lang="en-GB" dirty="0" err="1" smtClean="0">
                <a:solidFill>
                  <a:schemeClr val="tx1"/>
                </a:solidFill>
              </a:rPr>
              <a:t>Lyα</a:t>
            </a:r>
            <a:r>
              <a:rPr lang="en-GB" dirty="0" smtClean="0">
                <a:solidFill>
                  <a:schemeClr val="tx1"/>
                </a:solidFill>
              </a:rPr>
              <a:t> and long pass filters) and STIS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While Imaging cannot reveal ISM effects, it allows to: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Study the spatial distribution of </a:t>
            </a:r>
            <a:r>
              <a:rPr lang="en-GB" dirty="0" err="1" smtClean="0">
                <a:solidFill>
                  <a:schemeClr val="tx1"/>
                </a:solidFill>
              </a:rPr>
              <a:t>Lyα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Indentify large scale diffuse </a:t>
            </a:r>
            <a:r>
              <a:rPr lang="en-GB" dirty="0" err="1" smtClean="0">
                <a:solidFill>
                  <a:schemeClr val="tx1"/>
                </a:solidFill>
              </a:rPr>
              <a:t>Lyα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schemeClr val="tx1"/>
                </a:solidFill>
              </a:rPr>
              <a:t>  emission from resonant  scattering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Study </a:t>
            </a:r>
            <a:r>
              <a:rPr lang="en-GB" dirty="0" err="1" smtClean="0">
                <a:solidFill>
                  <a:schemeClr val="tx1"/>
                </a:solidFill>
              </a:rPr>
              <a:t>Lyα</a:t>
            </a:r>
            <a:r>
              <a:rPr lang="en-GB" dirty="0" smtClean="0">
                <a:solidFill>
                  <a:schemeClr val="tx1"/>
                </a:solidFill>
              </a:rPr>
              <a:t> as a </a:t>
            </a:r>
            <a:r>
              <a:rPr lang="en-GB" dirty="0" err="1" smtClean="0">
                <a:solidFill>
                  <a:schemeClr val="tx1"/>
                </a:solidFill>
              </a:rPr>
              <a:t>vs</a:t>
            </a:r>
            <a:r>
              <a:rPr lang="en-GB" dirty="0" smtClean="0">
                <a:solidFill>
                  <a:schemeClr val="tx1"/>
                </a:solidFill>
              </a:rPr>
              <a:t> local conditions: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sv-SE" dirty="0" smtClean="0">
                <a:solidFill>
                  <a:schemeClr val="tx1"/>
                </a:solidFill>
              </a:rPr>
              <a:t> I</a:t>
            </a:r>
            <a:r>
              <a:rPr lang="en-GB" dirty="0" err="1" smtClean="0">
                <a:solidFill>
                  <a:schemeClr val="tx1"/>
                </a:solidFill>
              </a:rPr>
              <a:t>onising</a:t>
            </a:r>
            <a:r>
              <a:rPr lang="en-GB" dirty="0" smtClean="0">
                <a:solidFill>
                  <a:schemeClr val="tx1"/>
                </a:solidFill>
              </a:rPr>
              <a:t> stellar population age 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luminosity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GB" dirty="0" smtClean="0">
                <a:solidFill>
                  <a:schemeClr val="tx1"/>
                </a:solidFill>
              </a:rPr>
              <a:t> Dust</a:t>
            </a:r>
          </a:p>
          <a:p>
            <a:pPr>
              <a:spcAft>
                <a:spcPts val="1200"/>
              </a:spcAf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879889"/>
            <a:ext cx="3657600" cy="3978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52400" y="838200"/>
            <a:ext cx="8839200" cy="22891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u="sng">
                <a:solidFill>
                  <a:srgbClr val="000000"/>
                </a:solidFill>
              </a:rPr>
              <a:t>Physical properties</a:t>
            </a:r>
          </a:p>
          <a:p>
            <a:pPr lvl="1">
              <a:lnSpc>
                <a:spcPct val="100000"/>
              </a:lnSpc>
              <a:buClr>
                <a:srgbClr val="800000"/>
              </a:buClr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800000"/>
                </a:solidFill>
              </a:rPr>
              <a:t> Dust</a:t>
            </a:r>
          </a:p>
          <a:p>
            <a:pPr lvl="1">
              <a:lnSpc>
                <a:spcPct val="100000"/>
              </a:lnSpc>
              <a:buClr>
                <a:srgbClr val="800000"/>
              </a:buClr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800000"/>
                </a:solidFill>
              </a:rPr>
              <a:t> HI ( distribution &amp; kinematics )‏</a:t>
            </a:r>
          </a:p>
          <a:p>
            <a:pPr lvl="2">
              <a:lnSpc>
                <a:spcPct val="100000"/>
              </a:lnSpc>
              <a:buClr>
                <a:srgbClr val="333399"/>
              </a:buClr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333399"/>
                </a:solidFill>
              </a:rPr>
              <a:t> Vary on small (&lt;&lt; kpc) scales</a:t>
            </a:r>
          </a:p>
          <a:p>
            <a:pPr lvl="2">
              <a:lnSpc>
                <a:spcPct val="100000"/>
              </a:lnSpc>
              <a:buClr>
                <a:srgbClr val="333399"/>
              </a:buClr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333399"/>
                </a:solidFill>
              </a:rPr>
              <a:t> Coupled to the star-formation process</a:t>
            </a:r>
          </a:p>
          <a:p>
            <a:pPr lvl="1">
              <a:lnSpc>
                <a:spcPct val="100000"/>
              </a:lnSpc>
              <a:buClr>
                <a:srgbClr val="800000"/>
              </a:buClr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800000"/>
                </a:solidFill>
              </a:rPr>
              <a:t> viewing geometry</a:t>
            </a: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77788" y="53975"/>
            <a:ext cx="5913501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 err="1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Ly</a:t>
            </a:r>
            <a:r>
              <a:rPr lang="en-GB" sz="3000" b="1" dirty="0" err="1" smtClean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α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Regulation </a:t>
            </a: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and observation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5699125" y="210502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4251325" y="537527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152400" y="4108450"/>
            <a:ext cx="8839200" cy="22891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u="sng" dirty="0">
                <a:solidFill>
                  <a:srgbClr val="000000"/>
                </a:solidFill>
              </a:rPr>
              <a:t>Observations</a:t>
            </a:r>
          </a:p>
          <a:p>
            <a:pPr lvl="1">
              <a:lnSpc>
                <a:spcPct val="100000"/>
              </a:lnSpc>
              <a:buClr>
                <a:srgbClr val="800000"/>
              </a:buClr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800000"/>
                </a:solidFill>
              </a:rPr>
              <a:t> </a:t>
            </a:r>
            <a:r>
              <a:rPr lang="en-GB" dirty="0">
                <a:solidFill>
                  <a:srgbClr val="333399"/>
                </a:solidFill>
              </a:rPr>
              <a:t>High-</a:t>
            </a:r>
            <a:r>
              <a:rPr lang="en-GB" dirty="0" err="1">
                <a:solidFill>
                  <a:srgbClr val="333399"/>
                </a:solidFill>
              </a:rPr>
              <a:t>z</a:t>
            </a:r>
            <a:r>
              <a:rPr lang="en-GB" dirty="0">
                <a:solidFill>
                  <a:srgbClr val="800000"/>
                </a:solidFill>
              </a:rPr>
              <a:t> 	</a:t>
            </a:r>
            <a:r>
              <a:rPr lang="en-GB" dirty="0" err="1">
                <a:solidFill>
                  <a:srgbClr val="800000"/>
                </a:solidFill>
              </a:rPr>
              <a:t>img</a:t>
            </a:r>
            <a:r>
              <a:rPr lang="en-GB" dirty="0">
                <a:solidFill>
                  <a:srgbClr val="800000"/>
                </a:solidFill>
              </a:rPr>
              <a:t>.	</a:t>
            </a:r>
            <a:r>
              <a:rPr lang="en-GB" dirty="0">
                <a:solidFill>
                  <a:srgbClr val="008040"/>
                </a:solidFill>
              </a:rPr>
              <a:t>global flux &amp; EW</a:t>
            </a:r>
          </a:p>
          <a:p>
            <a:pPr lvl="1">
              <a:lnSpc>
                <a:spcPct val="100000"/>
              </a:lnSpc>
              <a:buClr>
                <a:srgbClr val="8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800000"/>
                </a:solidFill>
              </a:rPr>
              <a:t>	 </a:t>
            </a:r>
            <a:r>
              <a:rPr lang="en-GB" dirty="0" smtClean="0">
                <a:solidFill>
                  <a:srgbClr val="800000"/>
                </a:solidFill>
              </a:rPr>
              <a:t>	      spec</a:t>
            </a:r>
            <a:r>
              <a:rPr lang="en-GB" dirty="0">
                <a:solidFill>
                  <a:srgbClr val="800000"/>
                </a:solidFill>
              </a:rPr>
              <a:t>.	</a:t>
            </a:r>
            <a:r>
              <a:rPr lang="en-GB" dirty="0">
                <a:solidFill>
                  <a:srgbClr val="008040"/>
                </a:solidFill>
              </a:rPr>
              <a:t>global line profiles + F &amp; EW </a:t>
            </a:r>
          </a:p>
          <a:p>
            <a:pPr lvl="1">
              <a:lnSpc>
                <a:spcPct val="100000"/>
              </a:lnSpc>
              <a:buClr>
                <a:srgbClr val="8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800000"/>
              </a:solidFill>
            </a:endParaRPr>
          </a:p>
          <a:p>
            <a:pPr lvl="1">
              <a:lnSpc>
                <a:spcPct val="100000"/>
              </a:lnSpc>
              <a:buClr>
                <a:srgbClr val="800000"/>
              </a:buClr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800000"/>
                </a:solidFill>
              </a:rPr>
              <a:t> </a:t>
            </a:r>
            <a:r>
              <a:rPr lang="en-GB" dirty="0">
                <a:solidFill>
                  <a:srgbClr val="333399"/>
                </a:solidFill>
              </a:rPr>
              <a:t>Low-</a:t>
            </a:r>
            <a:r>
              <a:rPr lang="en-GB" dirty="0" err="1">
                <a:solidFill>
                  <a:srgbClr val="333399"/>
                </a:solidFill>
              </a:rPr>
              <a:t>z</a:t>
            </a:r>
            <a:r>
              <a:rPr lang="en-GB" dirty="0">
                <a:solidFill>
                  <a:srgbClr val="333399"/>
                </a:solidFill>
              </a:rPr>
              <a:t> 	</a:t>
            </a:r>
            <a:r>
              <a:rPr lang="en-GB" dirty="0">
                <a:solidFill>
                  <a:srgbClr val="800000"/>
                </a:solidFill>
              </a:rPr>
              <a:t>spec.	</a:t>
            </a:r>
            <a:r>
              <a:rPr lang="en-GB" dirty="0">
                <a:solidFill>
                  <a:srgbClr val="008040"/>
                </a:solidFill>
              </a:rPr>
              <a:t>IUE	~global line profile </a:t>
            </a:r>
          </a:p>
          <a:p>
            <a:pPr lvl="1">
              <a:lnSpc>
                <a:spcPct val="100000"/>
              </a:lnSpc>
              <a:buClr>
                <a:srgbClr val="8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800000"/>
                </a:solidFill>
              </a:rPr>
              <a:t>		</a:t>
            </a:r>
            <a:r>
              <a:rPr lang="en-GB" dirty="0" smtClean="0">
                <a:solidFill>
                  <a:srgbClr val="800000"/>
                </a:solidFill>
              </a:rPr>
              <a:t>	            </a:t>
            </a:r>
            <a:r>
              <a:rPr lang="en-GB" dirty="0" smtClean="0">
                <a:solidFill>
                  <a:srgbClr val="008040"/>
                </a:solidFill>
              </a:rPr>
              <a:t>HST</a:t>
            </a:r>
            <a:r>
              <a:rPr lang="en-GB" dirty="0">
                <a:solidFill>
                  <a:srgbClr val="008040"/>
                </a:solidFill>
              </a:rPr>
              <a:t>	localised studies</a:t>
            </a:r>
            <a:r>
              <a:rPr lang="en-GB" dirty="0">
                <a:solidFill>
                  <a:srgbClr val="800000"/>
                </a:solidFill>
              </a:rPr>
              <a:t>	     </a:t>
            </a:r>
          </a:p>
        </p:txBody>
      </p:sp>
      <p:grpSp>
        <p:nvGrpSpPr>
          <p:cNvPr id="22536" name="Group 7"/>
          <p:cNvGrpSpPr>
            <a:grpSpLocks/>
          </p:cNvGrpSpPr>
          <p:nvPr/>
        </p:nvGrpSpPr>
        <p:grpSpPr bwMode="auto">
          <a:xfrm>
            <a:off x="7086602" y="4260851"/>
            <a:ext cx="1600201" cy="2044701"/>
            <a:chOff x="4464" y="2684"/>
            <a:chExt cx="1008" cy="1288"/>
          </a:xfrm>
        </p:grpSpPr>
        <p:sp>
          <p:nvSpPr>
            <p:cNvPr id="22548" name="Text Box 8"/>
            <p:cNvSpPr txBox="1">
              <a:spLocks noChangeArrowheads="1"/>
            </p:cNvSpPr>
            <p:nvPr/>
          </p:nvSpPr>
          <p:spPr bwMode="auto">
            <a:xfrm>
              <a:off x="4464" y="2684"/>
              <a:ext cx="1008" cy="525"/>
            </a:xfrm>
            <a:prstGeom prst="rect">
              <a:avLst/>
            </a:prstGeom>
            <a:noFill/>
            <a:ln w="25560">
              <a:solidFill>
                <a:srgbClr val="FF0080"/>
              </a:solidFill>
              <a:miter lim="800000"/>
              <a:headEnd/>
              <a:tailEnd/>
            </a:ln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8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dirty="0">
                  <a:solidFill>
                    <a:srgbClr val="FF0080"/>
                  </a:solidFill>
                </a:rPr>
                <a:t>No</a:t>
              </a:r>
              <a:r>
                <a:rPr lang="en-GB" dirty="0" smtClean="0">
                  <a:solidFill>
                    <a:srgbClr val="FF0080"/>
                  </a:solidFill>
                </a:rPr>
                <a:t> HI rec</a:t>
              </a:r>
              <a:r>
                <a:rPr lang="en-GB" dirty="0">
                  <a:solidFill>
                    <a:srgbClr val="FF0080"/>
                  </a:solidFill>
                </a:rPr>
                <a:t>.</a:t>
              </a:r>
            </a:p>
            <a:p>
              <a:pPr>
                <a:lnSpc>
                  <a:spcPct val="100000"/>
                </a:lnSpc>
                <a:buClr>
                  <a:srgbClr val="FF008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dirty="0">
                  <a:solidFill>
                    <a:srgbClr val="FF0080"/>
                  </a:solidFill>
                </a:rPr>
                <a:t>lines</a:t>
              </a:r>
            </a:p>
          </p:txBody>
        </p:sp>
        <p:sp>
          <p:nvSpPr>
            <p:cNvPr id="22549" name="Text Box 9"/>
            <p:cNvSpPr txBox="1">
              <a:spLocks noChangeArrowheads="1"/>
            </p:cNvSpPr>
            <p:nvPr/>
          </p:nvSpPr>
          <p:spPr bwMode="auto">
            <a:xfrm>
              <a:off x="4464" y="3452"/>
              <a:ext cx="816" cy="520"/>
            </a:xfrm>
            <a:prstGeom prst="rect">
              <a:avLst/>
            </a:prstGeom>
            <a:noFill/>
            <a:ln w="25560">
              <a:solidFill>
                <a:srgbClr val="FF0080"/>
              </a:solidFill>
              <a:miter lim="800000"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8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dirty="0" smtClean="0">
                  <a:solidFill>
                    <a:srgbClr val="FF0080"/>
                  </a:solidFill>
                </a:rPr>
                <a:t>HI Rec</a:t>
              </a:r>
              <a:r>
                <a:rPr lang="en-GB" dirty="0">
                  <a:solidFill>
                    <a:srgbClr val="FF0080"/>
                  </a:solidFill>
                </a:rPr>
                <a:t>.</a:t>
              </a:r>
            </a:p>
            <a:p>
              <a:pPr>
                <a:lnSpc>
                  <a:spcPct val="100000"/>
                </a:lnSpc>
                <a:buClr>
                  <a:srgbClr val="FF008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dirty="0">
                  <a:solidFill>
                    <a:srgbClr val="FF0080"/>
                  </a:solidFill>
                </a:rPr>
                <a:t>lines</a:t>
              </a:r>
            </a:p>
          </p:txBody>
        </p:sp>
      </p:grp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1211263" y="3419475"/>
            <a:ext cx="6777037" cy="460375"/>
          </a:xfrm>
          <a:prstGeom prst="rect">
            <a:avLst/>
          </a:prstGeom>
          <a:noFill/>
          <a:ln w="9360">
            <a:solidFill>
              <a:srgbClr val="800000"/>
            </a:solidFill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8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800000"/>
                </a:solidFill>
              </a:rPr>
              <a:t>How do the Lya photons that do escape escape?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6363" y="4645025"/>
            <a:ext cx="1871662" cy="18716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8338" y="2665413"/>
            <a:ext cx="1871662" cy="187166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8338" y="4645025"/>
            <a:ext cx="1871662" cy="18716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56363" y="2665413"/>
            <a:ext cx="1871662" cy="187166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8338" y="685800"/>
            <a:ext cx="1871662" cy="18716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56363" y="685800"/>
            <a:ext cx="1871662" cy="18716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88900" y="53975"/>
            <a:ext cx="7786404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HST/ACS </a:t>
            </a:r>
            <a:r>
              <a:rPr lang="en-GB" sz="3000" b="1" dirty="0" err="1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Ly</a:t>
            </a:r>
            <a:r>
              <a:rPr lang="en-GB" sz="3000" b="1" dirty="0" err="1" smtClean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α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</a:t>
            </a: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Imaging   -   a pilot study</a:t>
            </a:r>
          </a:p>
        </p:txBody>
      </p:sp>
      <p:sp>
        <p:nvSpPr>
          <p:cNvPr id="26634" name="Text Box 9"/>
          <p:cNvSpPr txBox="1">
            <a:spLocks noChangeArrowheads="1"/>
          </p:cNvSpPr>
          <p:nvPr/>
        </p:nvSpPr>
        <p:spPr bwMode="auto">
          <a:xfrm>
            <a:off x="6183313" y="210502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4735513" y="469582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228600" y="838200"/>
            <a:ext cx="4114800" cy="55847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6 galaxies </a:t>
            </a:r>
            <a:br>
              <a:rPr lang="en-GB" sz="2200" dirty="0">
                <a:solidFill>
                  <a:srgbClr val="000000"/>
                </a:solidFill>
              </a:rPr>
            </a:br>
            <a:endParaRPr lang="en-GB" sz="22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40 </a:t>
            </a:r>
            <a:r>
              <a:rPr lang="en-GB" sz="2200" dirty="0" smtClean="0">
                <a:solidFill>
                  <a:srgbClr val="000000"/>
                </a:solidFill>
              </a:rPr>
              <a:t>orbits</a:t>
            </a:r>
            <a:r>
              <a:rPr lang="en-GB" sz="2200" dirty="0" smtClean="0">
                <a:solidFill>
                  <a:srgbClr val="000000"/>
                </a:solidFill>
              </a:rPr>
              <a:t> with HST</a:t>
            </a:r>
          </a:p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 smtClean="0">
                <a:solidFill>
                  <a:srgbClr val="000000"/>
                </a:solidFill>
              </a:rPr>
              <a:t>  </a:t>
            </a:r>
            <a:r>
              <a:rPr lang="en-GB" sz="2200" dirty="0" smtClean="0">
                <a:solidFill>
                  <a:srgbClr val="000000"/>
                </a:solidFill>
              </a:rPr>
              <a:t>30 </a:t>
            </a:r>
            <a:r>
              <a:rPr lang="en-GB" sz="2200" dirty="0" smtClean="0">
                <a:solidFill>
                  <a:srgbClr val="000000"/>
                </a:solidFill>
              </a:rPr>
              <a:t>with ACS/SBC  </a:t>
            </a:r>
          </a:p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 smtClean="0">
                <a:solidFill>
                  <a:srgbClr val="000000"/>
                </a:solidFill>
              </a:rPr>
              <a:t>  10 with </a:t>
            </a:r>
            <a:r>
              <a:rPr lang="en-GB" sz="2200" dirty="0" smtClean="0">
                <a:solidFill>
                  <a:srgbClr val="FF0000"/>
                </a:solidFill>
              </a:rPr>
              <a:t>HRC &amp; WFC </a:t>
            </a:r>
            <a:r>
              <a:rPr lang="en-GB" sz="2200" dirty="0">
                <a:solidFill>
                  <a:srgbClr val="000000"/>
                </a:solidFill>
              </a:rPr>
              <a:t/>
            </a:r>
            <a:br>
              <a:rPr lang="en-GB" sz="2200" dirty="0">
                <a:solidFill>
                  <a:srgbClr val="000000"/>
                </a:solidFill>
              </a:rPr>
            </a:br>
            <a:endParaRPr lang="en-GB" sz="22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 0.03” sampling</a:t>
            </a:r>
          </a:p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2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Span a range of </a:t>
            </a:r>
          </a:p>
          <a:p>
            <a:pPr lvl="1">
              <a:lnSpc>
                <a:spcPct val="9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morphology </a:t>
            </a:r>
          </a:p>
          <a:p>
            <a:pPr lvl="1">
              <a:lnSpc>
                <a:spcPct val="9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</a:t>
            </a:r>
            <a:r>
              <a:rPr lang="en-GB" sz="2200" dirty="0" err="1">
                <a:solidFill>
                  <a:srgbClr val="000000"/>
                </a:solidFill>
              </a:rPr>
              <a:t>metallicity</a:t>
            </a:r>
            <a:endParaRPr lang="en-GB" sz="22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dust </a:t>
            </a:r>
          </a:p>
          <a:p>
            <a:pPr lvl="1">
              <a:lnSpc>
                <a:spcPct val="9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Luminosity</a:t>
            </a:r>
          </a:p>
          <a:p>
            <a:pPr lvl="1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2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Emitters AND absorbers</a:t>
            </a:r>
          </a:p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2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Emitters </a:t>
            </a:r>
            <a:r>
              <a:rPr lang="en-GB" sz="2200" dirty="0" smtClean="0">
                <a:solidFill>
                  <a:srgbClr val="000000"/>
                </a:solidFill>
              </a:rPr>
              <a:t>with range of </a:t>
            </a:r>
            <a:r>
              <a:rPr lang="en-GB" sz="2200" dirty="0" err="1" smtClean="0">
                <a:solidFill>
                  <a:srgbClr val="000000"/>
                </a:solidFill>
              </a:rPr>
              <a:t>Lyα</a:t>
            </a:r>
            <a:endParaRPr lang="en-GB" sz="22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 smtClean="0">
                <a:solidFill>
                  <a:srgbClr val="000000"/>
                </a:solidFill>
              </a:rPr>
              <a:t>  profiles (evolutionary stages)</a:t>
            </a:r>
            <a:endParaRPr lang="en-GB" sz="2200" dirty="0">
              <a:solidFill>
                <a:srgbClr val="000000"/>
              </a:solidFill>
            </a:endParaRPr>
          </a:p>
        </p:txBody>
      </p:sp>
      <p:sp>
        <p:nvSpPr>
          <p:cNvPr id="26637" name="Text Box 12"/>
          <p:cNvSpPr txBox="1">
            <a:spLocks noChangeArrowheads="1"/>
          </p:cNvSpPr>
          <p:nvPr/>
        </p:nvSpPr>
        <p:spPr bwMode="auto">
          <a:xfrm>
            <a:off x="4500563" y="612775"/>
            <a:ext cx="1068387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</a:rPr>
              <a:t>Haro 11</a:t>
            </a:r>
          </a:p>
        </p:txBody>
      </p:sp>
      <p:sp>
        <p:nvSpPr>
          <p:cNvPr id="26638" name="Text Box 13"/>
          <p:cNvSpPr txBox="1">
            <a:spLocks noChangeArrowheads="1"/>
          </p:cNvSpPr>
          <p:nvPr/>
        </p:nvSpPr>
        <p:spPr bwMode="auto">
          <a:xfrm>
            <a:off x="4500563" y="2592388"/>
            <a:ext cx="112712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</a:rPr>
              <a:t>IRAS 08</a:t>
            </a:r>
          </a:p>
        </p:txBody>
      </p:sp>
      <p:sp>
        <p:nvSpPr>
          <p:cNvPr id="26639" name="Text Box 14"/>
          <p:cNvSpPr txBox="1">
            <a:spLocks noChangeArrowheads="1"/>
          </p:cNvSpPr>
          <p:nvPr/>
        </p:nvSpPr>
        <p:spPr bwMode="auto">
          <a:xfrm>
            <a:off x="4500563" y="4572000"/>
            <a:ext cx="138430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</a:rPr>
              <a:t>NGC 6090</a:t>
            </a:r>
          </a:p>
        </p:txBody>
      </p:sp>
      <p:sp>
        <p:nvSpPr>
          <p:cNvPr id="26640" name="Text Box 15"/>
          <p:cNvSpPr txBox="1">
            <a:spLocks noChangeArrowheads="1"/>
          </p:cNvSpPr>
          <p:nvPr/>
        </p:nvSpPr>
        <p:spPr bwMode="auto">
          <a:xfrm>
            <a:off x="6408738" y="612775"/>
            <a:ext cx="1325562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</a:rPr>
              <a:t>SBS 0335</a:t>
            </a:r>
          </a:p>
        </p:txBody>
      </p:sp>
      <p:sp>
        <p:nvSpPr>
          <p:cNvPr id="26641" name="Text Box 16"/>
          <p:cNvSpPr txBox="1">
            <a:spLocks noChangeArrowheads="1"/>
          </p:cNvSpPr>
          <p:nvPr/>
        </p:nvSpPr>
        <p:spPr bwMode="auto">
          <a:xfrm>
            <a:off x="6408738" y="2592388"/>
            <a:ext cx="86042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</a:rPr>
              <a:t>Tol 65</a:t>
            </a:r>
          </a:p>
        </p:txBody>
      </p:sp>
      <p:sp>
        <p:nvSpPr>
          <p:cNvPr id="26642" name="Text Box 17"/>
          <p:cNvSpPr txBox="1">
            <a:spLocks noChangeArrowheads="1"/>
          </p:cNvSpPr>
          <p:nvPr/>
        </p:nvSpPr>
        <p:spPr bwMode="auto">
          <a:xfrm>
            <a:off x="6408738" y="4572000"/>
            <a:ext cx="121285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</a:rPr>
              <a:t>ESO 338</a:t>
            </a:r>
          </a:p>
        </p:txBody>
      </p:sp>
      <p:sp>
        <p:nvSpPr>
          <p:cNvPr id="26643" name="Text Box 18"/>
          <p:cNvSpPr txBox="1">
            <a:spLocks noChangeArrowheads="1"/>
          </p:cNvSpPr>
          <p:nvPr/>
        </p:nvSpPr>
        <p:spPr bwMode="auto">
          <a:xfrm>
            <a:off x="8458200" y="3160713"/>
            <a:ext cx="546100" cy="278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eaVert"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HST / ACS / F550M</a:t>
            </a:r>
          </a:p>
        </p:txBody>
      </p:sp>
      <p:sp>
        <p:nvSpPr>
          <p:cNvPr id="26644" name="Text Box 19"/>
          <p:cNvSpPr txBox="1">
            <a:spLocks noChangeArrowheads="1"/>
          </p:cNvSpPr>
          <p:nvPr/>
        </p:nvSpPr>
        <p:spPr bwMode="auto">
          <a:xfrm>
            <a:off x="4421188" y="2105025"/>
            <a:ext cx="5492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3333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333399"/>
                </a:solidFill>
              </a:rPr>
              <a:t>-20</a:t>
            </a:r>
          </a:p>
        </p:txBody>
      </p:sp>
      <p:sp>
        <p:nvSpPr>
          <p:cNvPr id="26645" name="Text Box 20"/>
          <p:cNvSpPr txBox="1">
            <a:spLocks noChangeArrowheads="1"/>
          </p:cNvSpPr>
          <p:nvPr/>
        </p:nvSpPr>
        <p:spPr bwMode="auto">
          <a:xfrm>
            <a:off x="5851525" y="2117725"/>
            <a:ext cx="534988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804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8040"/>
                </a:solidFill>
              </a:rPr>
              <a:t>7.9</a:t>
            </a:r>
          </a:p>
        </p:txBody>
      </p:sp>
      <p:sp>
        <p:nvSpPr>
          <p:cNvPr id="26646" name="Text Box 21"/>
          <p:cNvSpPr txBox="1">
            <a:spLocks noChangeArrowheads="1"/>
          </p:cNvSpPr>
          <p:nvPr/>
        </p:nvSpPr>
        <p:spPr bwMode="auto">
          <a:xfrm>
            <a:off x="6400800" y="6096000"/>
            <a:ext cx="5492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3333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333399"/>
                </a:solidFill>
              </a:rPr>
              <a:t>-19</a:t>
            </a:r>
          </a:p>
        </p:txBody>
      </p:sp>
      <p:sp>
        <p:nvSpPr>
          <p:cNvPr id="26647" name="Text Box 22"/>
          <p:cNvSpPr txBox="1">
            <a:spLocks noChangeArrowheads="1"/>
          </p:cNvSpPr>
          <p:nvPr/>
        </p:nvSpPr>
        <p:spPr bwMode="auto">
          <a:xfrm>
            <a:off x="6400800" y="4114800"/>
            <a:ext cx="5492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3333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333399"/>
                </a:solidFill>
              </a:rPr>
              <a:t>-15</a:t>
            </a:r>
          </a:p>
        </p:txBody>
      </p:sp>
      <p:sp>
        <p:nvSpPr>
          <p:cNvPr id="26648" name="Text Box 23"/>
          <p:cNvSpPr txBox="1">
            <a:spLocks noChangeArrowheads="1"/>
          </p:cNvSpPr>
          <p:nvPr/>
        </p:nvSpPr>
        <p:spPr bwMode="auto">
          <a:xfrm>
            <a:off x="4421188" y="6096000"/>
            <a:ext cx="5492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3333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333399"/>
                </a:solidFill>
              </a:rPr>
              <a:t>-21</a:t>
            </a:r>
          </a:p>
        </p:txBody>
      </p:sp>
      <p:sp>
        <p:nvSpPr>
          <p:cNvPr id="26649" name="Text Box 24"/>
          <p:cNvSpPr txBox="1">
            <a:spLocks noChangeArrowheads="1"/>
          </p:cNvSpPr>
          <p:nvPr/>
        </p:nvSpPr>
        <p:spPr bwMode="auto">
          <a:xfrm>
            <a:off x="4421188" y="4114800"/>
            <a:ext cx="5492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3333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333399"/>
                </a:solidFill>
              </a:rPr>
              <a:t>-21</a:t>
            </a:r>
          </a:p>
        </p:txBody>
      </p:sp>
      <p:sp>
        <p:nvSpPr>
          <p:cNvPr id="26650" name="Text Box 25"/>
          <p:cNvSpPr txBox="1">
            <a:spLocks noChangeArrowheads="1"/>
          </p:cNvSpPr>
          <p:nvPr/>
        </p:nvSpPr>
        <p:spPr bwMode="auto">
          <a:xfrm>
            <a:off x="6400800" y="2133600"/>
            <a:ext cx="5492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3333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333399"/>
                </a:solidFill>
              </a:rPr>
              <a:t>-17</a:t>
            </a:r>
          </a:p>
        </p:txBody>
      </p:sp>
      <p:sp>
        <p:nvSpPr>
          <p:cNvPr id="26651" name="Text Box 26"/>
          <p:cNvSpPr txBox="1">
            <a:spLocks noChangeArrowheads="1"/>
          </p:cNvSpPr>
          <p:nvPr/>
        </p:nvSpPr>
        <p:spPr bwMode="auto">
          <a:xfrm>
            <a:off x="5792788" y="4114800"/>
            <a:ext cx="534987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804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8040"/>
                </a:solidFill>
              </a:rPr>
              <a:t>8.7</a:t>
            </a:r>
          </a:p>
        </p:txBody>
      </p:sp>
      <p:sp>
        <p:nvSpPr>
          <p:cNvPr id="26652" name="Text Box 27"/>
          <p:cNvSpPr txBox="1">
            <a:spLocks noChangeArrowheads="1"/>
          </p:cNvSpPr>
          <p:nvPr/>
        </p:nvSpPr>
        <p:spPr bwMode="auto">
          <a:xfrm>
            <a:off x="5792788" y="6096000"/>
            <a:ext cx="534987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804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8040"/>
                </a:solidFill>
              </a:rPr>
              <a:t>8.8</a:t>
            </a:r>
          </a:p>
        </p:txBody>
      </p:sp>
      <p:sp>
        <p:nvSpPr>
          <p:cNvPr id="26653" name="Text Box 28"/>
          <p:cNvSpPr txBox="1">
            <a:spLocks noChangeArrowheads="1"/>
          </p:cNvSpPr>
          <p:nvPr/>
        </p:nvSpPr>
        <p:spPr bwMode="auto">
          <a:xfrm>
            <a:off x="7773988" y="6096000"/>
            <a:ext cx="534987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804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8040"/>
                </a:solidFill>
              </a:rPr>
              <a:t>7.9</a:t>
            </a:r>
          </a:p>
        </p:txBody>
      </p:sp>
      <p:sp>
        <p:nvSpPr>
          <p:cNvPr id="26654" name="Text Box 29"/>
          <p:cNvSpPr txBox="1">
            <a:spLocks noChangeArrowheads="1"/>
          </p:cNvSpPr>
          <p:nvPr/>
        </p:nvSpPr>
        <p:spPr bwMode="auto">
          <a:xfrm>
            <a:off x="7773988" y="4114800"/>
            <a:ext cx="534987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804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8040"/>
                </a:solidFill>
              </a:rPr>
              <a:t>7.6</a:t>
            </a:r>
          </a:p>
        </p:txBody>
      </p:sp>
      <p:sp>
        <p:nvSpPr>
          <p:cNvPr id="26655" name="Text Box 30"/>
          <p:cNvSpPr txBox="1">
            <a:spLocks noChangeArrowheads="1"/>
          </p:cNvSpPr>
          <p:nvPr/>
        </p:nvSpPr>
        <p:spPr bwMode="auto">
          <a:xfrm>
            <a:off x="7773988" y="2133600"/>
            <a:ext cx="534987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804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8040"/>
                </a:solidFill>
              </a:rPr>
              <a:t>7.3</a:t>
            </a:r>
          </a:p>
        </p:txBody>
      </p:sp>
      <p:sp>
        <p:nvSpPr>
          <p:cNvPr id="26656" name="Text Box 31"/>
          <p:cNvSpPr txBox="1">
            <a:spLocks noChangeArrowheads="1"/>
          </p:cNvSpPr>
          <p:nvPr/>
        </p:nvSpPr>
        <p:spPr bwMode="auto">
          <a:xfrm>
            <a:off x="8355013" y="815975"/>
            <a:ext cx="788987" cy="1241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buClr>
                <a:srgbClr val="3333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8040"/>
                </a:solidFill>
              </a:rPr>
              <a:t>Z</a:t>
            </a:r>
          </a:p>
          <a:p>
            <a:pPr algn="ctr">
              <a:lnSpc>
                <a:spcPct val="100000"/>
              </a:lnSpc>
              <a:buClr>
                <a:srgbClr val="3333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800000"/>
                </a:solidFill>
              </a:rPr>
              <a:t>SFR</a:t>
            </a:r>
          </a:p>
          <a:p>
            <a:pPr algn="ctr">
              <a:lnSpc>
                <a:spcPct val="100000"/>
              </a:lnSpc>
              <a:buClr>
                <a:srgbClr val="3333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333399"/>
                </a:solidFill>
              </a:rPr>
              <a:t>M</a:t>
            </a:r>
            <a:r>
              <a:rPr lang="en-GB" baseline="-25000">
                <a:solidFill>
                  <a:srgbClr val="333399"/>
                </a:solidFill>
              </a:rPr>
              <a:t>B   </a:t>
            </a:r>
          </a:p>
        </p:txBody>
      </p:sp>
      <p:sp>
        <p:nvSpPr>
          <p:cNvPr id="26657" name="Text Box 32"/>
          <p:cNvSpPr txBox="1">
            <a:spLocks noChangeArrowheads="1"/>
          </p:cNvSpPr>
          <p:nvPr/>
        </p:nvSpPr>
        <p:spPr bwMode="auto">
          <a:xfrm>
            <a:off x="2057400" y="5486400"/>
            <a:ext cx="366713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58" name="Text Box 33"/>
          <p:cNvSpPr txBox="1">
            <a:spLocks noChangeArrowheads="1"/>
          </p:cNvSpPr>
          <p:nvPr/>
        </p:nvSpPr>
        <p:spPr bwMode="auto">
          <a:xfrm>
            <a:off x="5894388" y="612775"/>
            <a:ext cx="465137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800000"/>
                </a:solidFill>
              </a:rPr>
              <a:t>17</a:t>
            </a:r>
          </a:p>
        </p:txBody>
      </p:sp>
      <p:sp>
        <p:nvSpPr>
          <p:cNvPr id="26659" name="Text Box 34"/>
          <p:cNvSpPr txBox="1">
            <a:spLocks noChangeArrowheads="1"/>
          </p:cNvSpPr>
          <p:nvPr/>
        </p:nvSpPr>
        <p:spPr bwMode="auto">
          <a:xfrm>
            <a:off x="7818438" y="612775"/>
            <a:ext cx="534987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800000"/>
                </a:solidFill>
              </a:rPr>
              <a:t>1.1</a:t>
            </a:r>
          </a:p>
        </p:txBody>
      </p:sp>
      <p:sp>
        <p:nvSpPr>
          <p:cNvPr id="26660" name="Text Box 35"/>
          <p:cNvSpPr txBox="1">
            <a:spLocks noChangeArrowheads="1"/>
          </p:cNvSpPr>
          <p:nvPr/>
        </p:nvSpPr>
        <p:spPr bwMode="auto">
          <a:xfrm>
            <a:off x="5865813" y="2592388"/>
            <a:ext cx="465137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800000"/>
                </a:solidFill>
              </a:rPr>
              <a:t>14</a:t>
            </a:r>
          </a:p>
        </p:txBody>
      </p:sp>
      <p:sp>
        <p:nvSpPr>
          <p:cNvPr id="26661" name="Text Box 36"/>
          <p:cNvSpPr txBox="1">
            <a:spLocks noChangeArrowheads="1"/>
          </p:cNvSpPr>
          <p:nvPr/>
        </p:nvSpPr>
        <p:spPr bwMode="auto">
          <a:xfrm>
            <a:off x="7818438" y="2592388"/>
            <a:ext cx="534987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800000"/>
                </a:solidFill>
              </a:rPr>
              <a:t>0.3</a:t>
            </a:r>
          </a:p>
        </p:txBody>
      </p:sp>
      <p:sp>
        <p:nvSpPr>
          <p:cNvPr id="26662" name="Text Box 37"/>
          <p:cNvSpPr txBox="1">
            <a:spLocks noChangeArrowheads="1"/>
          </p:cNvSpPr>
          <p:nvPr/>
        </p:nvSpPr>
        <p:spPr bwMode="auto">
          <a:xfrm>
            <a:off x="5894388" y="4572000"/>
            <a:ext cx="465137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800000"/>
                </a:solidFill>
              </a:rPr>
              <a:t>18</a:t>
            </a:r>
          </a:p>
        </p:txBody>
      </p:sp>
      <p:sp>
        <p:nvSpPr>
          <p:cNvPr id="26663" name="Text Box 38"/>
          <p:cNvSpPr txBox="1">
            <a:spLocks noChangeArrowheads="1"/>
          </p:cNvSpPr>
          <p:nvPr/>
        </p:nvSpPr>
        <p:spPr bwMode="auto">
          <a:xfrm>
            <a:off x="8029575" y="4572000"/>
            <a:ext cx="322263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800000"/>
                </a:solidFill>
              </a:rPr>
              <a:t>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77788" y="53975"/>
            <a:ext cx="6144929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Continuum 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subtraction </a:t>
            </a:r>
            <a:r>
              <a:rPr lang="sv-SE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–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the issue</a:t>
            </a:r>
            <a:endParaRPr lang="en-GB" sz="3000" b="1" dirty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65288"/>
            <a:ext cx="5353050" cy="3211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4572000" cy="765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>
                <a:solidFill>
                  <a:srgbClr val="000000"/>
                </a:solidFill>
              </a:rPr>
              <a:t>Strong continuum evolution between F140LP and F122M </a:t>
            </a: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5943600" y="990600"/>
            <a:ext cx="2667000" cy="34185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Galactic E(B-V)‏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Galactic HI</a:t>
            </a: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Stellar age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E(B-V)‏</a:t>
            </a: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  <a:latin typeface="Zapf Dingbats"/>
                <a:ea typeface="Zapf Dingbats"/>
                <a:cs typeface="Zapf Dingbats"/>
              </a:rPr>
              <a:t>★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Lya</a:t>
            </a:r>
            <a:r>
              <a:rPr lang="en-GB" dirty="0">
                <a:solidFill>
                  <a:srgbClr val="000000"/>
                </a:solidFill>
              </a:rPr>
              <a:t> absorption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86400" y="838200"/>
            <a:ext cx="3351213" cy="5411788"/>
            <a:chOff x="3456" y="528"/>
            <a:chExt cx="2111" cy="3409"/>
          </a:xfrm>
        </p:grpSpPr>
        <p:sp>
          <p:nvSpPr>
            <p:cNvPr id="32787" name="Oval 7"/>
            <p:cNvSpPr>
              <a:spLocks noChangeArrowheads="1"/>
            </p:cNvSpPr>
            <p:nvPr/>
          </p:nvSpPr>
          <p:spPr bwMode="auto">
            <a:xfrm>
              <a:off x="3504" y="528"/>
              <a:ext cx="2064" cy="912"/>
            </a:xfrm>
            <a:prstGeom prst="ellipse">
              <a:avLst/>
            </a:prstGeom>
            <a:noFill/>
            <a:ln w="25560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788" name="Oval 8"/>
            <p:cNvSpPr>
              <a:spLocks noChangeArrowheads="1"/>
            </p:cNvSpPr>
            <p:nvPr/>
          </p:nvSpPr>
          <p:spPr bwMode="auto">
            <a:xfrm>
              <a:off x="3456" y="1488"/>
              <a:ext cx="1920" cy="1632"/>
            </a:xfrm>
            <a:prstGeom prst="ellipse">
              <a:avLst/>
            </a:prstGeom>
            <a:noFill/>
            <a:ln w="2556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789" name="Text Box 9"/>
            <p:cNvSpPr txBox="1">
              <a:spLocks noChangeArrowheads="1"/>
            </p:cNvSpPr>
            <p:nvPr/>
          </p:nvSpPr>
          <p:spPr bwMode="auto">
            <a:xfrm>
              <a:off x="3985" y="3264"/>
              <a:ext cx="797" cy="2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buClr>
                  <a:srgbClr val="333399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>
                  <a:solidFill>
                    <a:srgbClr val="333399"/>
                  </a:solidFill>
                </a:rPr>
                <a:t>Look up</a:t>
              </a:r>
            </a:p>
          </p:txBody>
        </p:sp>
        <p:sp>
          <p:nvSpPr>
            <p:cNvPr id="32790" name="Text Box 10"/>
            <p:cNvSpPr txBox="1">
              <a:spLocks noChangeArrowheads="1"/>
            </p:cNvSpPr>
            <p:nvPr/>
          </p:nvSpPr>
          <p:spPr bwMode="auto">
            <a:xfrm>
              <a:off x="3985" y="3648"/>
              <a:ext cx="978" cy="2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buClr>
                  <a:srgbClr val="80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>
                  <a:solidFill>
                    <a:srgbClr val="800000"/>
                  </a:solidFill>
                </a:rPr>
                <a:t>Figure out</a:t>
              </a:r>
            </a:p>
          </p:txBody>
        </p:sp>
      </p:grpSp>
      <p:sp>
        <p:nvSpPr>
          <p:cNvPr id="32776" name="Text Box 11"/>
          <p:cNvSpPr txBox="1">
            <a:spLocks noChangeArrowheads="1"/>
          </p:cNvSpPr>
          <p:nvPr/>
        </p:nvSpPr>
        <p:spPr bwMode="auto">
          <a:xfrm>
            <a:off x="1588" y="4876800"/>
            <a:ext cx="5537200" cy="1100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i="1" u="sng">
                <a:solidFill>
                  <a:srgbClr val="000000"/>
                </a:solidFill>
              </a:rPr>
              <a:t>CTN -- Continuum throughput normalisaton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i="1">
                <a:solidFill>
                  <a:srgbClr val="000000"/>
                </a:solidFill>
              </a:rPr>
              <a:t>	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i="1">
                <a:solidFill>
                  <a:srgbClr val="000000"/>
                </a:solidFill>
              </a:rPr>
              <a:t>	</a:t>
            </a:r>
            <a:r>
              <a:rPr lang="en-GB" sz="2200">
                <a:solidFill>
                  <a:srgbClr val="000000"/>
                </a:solidFill>
              </a:rPr>
              <a:t>factor that scales F140LP to F122M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77788" y="53975"/>
            <a:ext cx="6630461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Continuum 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subtraction </a:t>
            </a:r>
            <a:r>
              <a:rPr lang="sv-SE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–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the solution</a:t>
            </a:r>
            <a:endParaRPr lang="en-GB" sz="3000" b="1" dirty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79375" y="862013"/>
            <a:ext cx="5140961" cy="46496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Additional observations: </a:t>
            </a:r>
          </a:p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ACS Broadband 2000 Å to</a:t>
            </a:r>
            <a:r>
              <a:rPr lang="en-GB" sz="2200" dirty="0" smtClean="0">
                <a:solidFill>
                  <a:srgbClr val="000000"/>
                </a:solidFill>
              </a:rPr>
              <a:t> 8000Å</a:t>
            </a:r>
          </a:p>
          <a:p>
            <a:pPr lvl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 smtClean="0">
                <a:solidFill>
                  <a:srgbClr val="000000"/>
                </a:solidFill>
              </a:rPr>
              <a:t>  (avoiding strongest emission lines)</a:t>
            </a:r>
          </a:p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Narrowband Ha</a:t>
            </a:r>
          </a:p>
          <a:p>
            <a:pPr lvl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Model stellar continuum using 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SB99 </a:t>
            </a:r>
            <a:r>
              <a:rPr lang="en-GB" sz="1600" dirty="0">
                <a:solidFill>
                  <a:srgbClr val="400080"/>
                </a:solidFill>
              </a:rPr>
              <a:t>(</a:t>
            </a:r>
            <a:r>
              <a:rPr lang="en-GB" sz="1600" dirty="0" err="1" smtClean="0">
                <a:solidFill>
                  <a:srgbClr val="400080"/>
                </a:solidFill>
              </a:rPr>
              <a:t>Leitherer</a:t>
            </a:r>
            <a:r>
              <a:rPr lang="en-GB" sz="1600" dirty="0" smtClean="0">
                <a:solidFill>
                  <a:srgbClr val="400080"/>
                </a:solidFill>
              </a:rPr>
              <a:t> </a:t>
            </a:r>
            <a:r>
              <a:rPr lang="en-GB" sz="1600" dirty="0">
                <a:solidFill>
                  <a:srgbClr val="400080"/>
                </a:solidFill>
              </a:rPr>
              <a:t>et al 1999)</a:t>
            </a:r>
            <a:r>
              <a:rPr lang="en-GB" sz="2200" dirty="0">
                <a:solidFill>
                  <a:srgbClr val="400080"/>
                </a:solidFill>
              </a:rPr>
              <a:t>     </a:t>
            </a:r>
            <a:r>
              <a:rPr lang="en-GB" sz="2200" dirty="0">
                <a:solidFill>
                  <a:srgbClr val="000000"/>
                </a:solidFill>
              </a:rPr>
              <a:t>Fit:</a:t>
            </a:r>
          </a:p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Stellar age</a:t>
            </a:r>
          </a:p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E(B-V)‏</a:t>
            </a:r>
          </a:p>
          <a:p>
            <a:pPr>
              <a:lnSpc>
                <a:spcPct val="100000"/>
              </a:lnSpc>
              <a:buClr>
                <a:srgbClr val="40008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200" dirty="0">
              <a:solidFill>
                <a:srgbClr val="400080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2 stellar + nebular gas </a:t>
            </a:r>
            <a:r>
              <a:rPr lang="en-GB" sz="2200" dirty="0" smtClean="0">
                <a:solidFill>
                  <a:srgbClr val="000000"/>
                </a:solidFill>
              </a:rPr>
              <a:t>spectra 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Maps: 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200" dirty="0">
              <a:solidFill>
                <a:srgbClr val="000000"/>
              </a:solidFill>
            </a:endParaRPr>
          </a:p>
        </p:txBody>
      </p:sp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762000"/>
            <a:ext cx="3962400" cy="1836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405063"/>
            <a:ext cx="41148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2057400" y="3124200"/>
            <a:ext cx="381000" cy="1633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5000" dirty="0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2362200" y="3352800"/>
            <a:ext cx="2617787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Symbol" pitchFamily="-111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 err="1">
                <a:solidFill>
                  <a:srgbClr val="000000"/>
                </a:solidFill>
                <a:latin typeface="Symbol" pitchFamily="-111" charset="2"/>
              </a:rPr>
              <a:t></a:t>
            </a:r>
            <a:r>
              <a:rPr lang="en-GB" sz="2200" dirty="0">
                <a:solidFill>
                  <a:srgbClr val="000000"/>
                </a:solidFill>
              </a:rPr>
              <a:t> and 4000 Å break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914400" y="6324600"/>
            <a:ext cx="3244570" cy="3715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40008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 dirty="0">
                <a:solidFill>
                  <a:srgbClr val="400080"/>
                </a:solidFill>
              </a:rPr>
              <a:t>Hayes et al </a:t>
            </a:r>
            <a:r>
              <a:rPr lang="en-GB" sz="1800" dirty="0" smtClean="0">
                <a:solidFill>
                  <a:srgbClr val="400080"/>
                </a:solidFill>
              </a:rPr>
              <a:t>2009, AJ</a:t>
            </a:r>
            <a:r>
              <a:rPr lang="en-GB" sz="1800" dirty="0" smtClean="0">
                <a:solidFill>
                  <a:srgbClr val="400080"/>
                </a:solidFill>
              </a:rPr>
              <a:t> </a:t>
            </a:r>
            <a:r>
              <a:rPr lang="en-GB" sz="1800" dirty="0" smtClean="0">
                <a:solidFill>
                  <a:srgbClr val="400080"/>
                </a:solidFill>
              </a:rPr>
              <a:t>138, 911</a:t>
            </a:r>
            <a:endParaRPr lang="en-GB" sz="1800" dirty="0">
              <a:solidFill>
                <a:srgbClr val="400080"/>
              </a:solidFill>
            </a:endParaRPr>
          </a:p>
        </p:txBody>
      </p:sp>
      <p:sp>
        <p:nvSpPr>
          <p:cNvPr id="34826" name="Rectangle 9"/>
          <p:cNvSpPr>
            <a:spLocks noChangeArrowheads="1"/>
          </p:cNvSpPr>
          <p:nvPr/>
        </p:nvSpPr>
        <p:spPr bwMode="auto">
          <a:xfrm>
            <a:off x="153988" y="5029200"/>
            <a:ext cx="2592387" cy="1100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Stellar age</a:t>
            </a: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Photometric mass</a:t>
            </a: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dirty="0">
                <a:solidFill>
                  <a:srgbClr val="000000"/>
                </a:solidFill>
              </a:rPr>
              <a:t> E(B-V)‏</a:t>
            </a:r>
          </a:p>
        </p:txBody>
      </p:sp>
      <p:sp>
        <p:nvSpPr>
          <p:cNvPr id="34827" name="Rectangle 10"/>
          <p:cNvSpPr>
            <a:spLocks noChangeArrowheads="1"/>
          </p:cNvSpPr>
          <p:nvPr/>
        </p:nvSpPr>
        <p:spPr bwMode="auto">
          <a:xfrm>
            <a:off x="2414588" y="4953000"/>
            <a:ext cx="1541462" cy="1343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sz="2200">
                <a:solidFill>
                  <a:srgbClr val="000000"/>
                </a:solidFill>
              </a:rPr>
              <a:t> Ha</a:t>
            </a:r>
          </a:p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sz="2200">
                <a:solidFill>
                  <a:srgbClr val="000000"/>
                </a:solidFill>
              </a:rPr>
              <a:t> </a:t>
            </a:r>
            <a:r>
              <a:rPr lang="en-GB" sz="2800">
                <a:solidFill>
                  <a:srgbClr val="800000"/>
                </a:solidFill>
              </a:rPr>
              <a:t>CTN</a:t>
            </a:r>
          </a:p>
          <a:p>
            <a:pPr lvl="1">
              <a:lnSpc>
                <a:spcPct val="100000"/>
              </a:lnSpc>
              <a:buClr>
                <a:srgbClr val="FF0080"/>
              </a:buClr>
              <a:buFont typeface="Arial" pitchFamily="-111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sz="3200">
                <a:solidFill>
                  <a:srgbClr val="FF0080"/>
                </a:solidFill>
              </a:rPr>
              <a:t> Lya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77788" y="53975"/>
            <a:ext cx="3785996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 err="1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Ly</a:t>
            </a:r>
            <a:r>
              <a:rPr lang="en-GB" sz="3000" b="1" dirty="0" err="1" smtClean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α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imaging results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:</a:t>
            </a:r>
            <a:endParaRPr lang="en-GB" sz="3000" b="1" dirty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762000"/>
            <a:ext cx="3962400" cy="1836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405063"/>
            <a:ext cx="41148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953000" y="6519862"/>
            <a:ext cx="2839236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40008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>
                <a:solidFill>
                  <a:srgbClr val="400080"/>
                </a:solidFill>
              </a:rPr>
              <a:t>Hayes et al </a:t>
            </a:r>
            <a:r>
              <a:rPr lang="en-GB" sz="1600" dirty="0" smtClean="0">
                <a:solidFill>
                  <a:srgbClr val="400080"/>
                </a:solidFill>
              </a:rPr>
              <a:t>2009, AJ in press</a:t>
            </a:r>
            <a:endParaRPr lang="en-GB" sz="1600" dirty="0">
              <a:solidFill>
                <a:srgbClr val="400080"/>
              </a:solidFill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0"/>
            <a:ext cx="4572000" cy="6873205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0" y="1447800"/>
            <a:ext cx="4419600" cy="249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00FF"/>
                </a:solidFill>
              </a:rPr>
              <a:t>Blue = </a:t>
            </a:r>
            <a:r>
              <a:rPr lang="sv-SE" dirty="0" err="1" smtClean="0">
                <a:solidFill>
                  <a:srgbClr val="0000FF"/>
                </a:solidFill>
              </a:rPr>
              <a:t>Lyα</a:t>
            </a:r>
            <a:endParaRPr lang="sv-SE" dirty="0" smtClean="0">
              <a:solidFill>
                <a:srgbClr val="0000FF"/>
              </a:solidFill>
            </a:endParaRPr>
          </a:p>
          <a:p>
            <a:r>
              <a:rPr lang="sv-SE" dirty="0" smtClean="0">
                <a:solidFill>
                  <a:srgbClr val="008000"/>
                </a:solidFill>
              </a:rPr>
              <a:t>Green = 1500Å </a:t>
            </a:r>
            <a:r>
              <a:rPr lang="sv-SE" dirty="0" err="1" smtClean="0">
                <a:solidFill>
                  <a:srgbClr val="008000"/>
                </a:solidFill>
              </a:rPr>
              <a:t>continuum</a:t>
            </a:r>
            <a:endParaRPr lang="sv-SE" dirty="0" smtClean="0">
              <a:solidFill>
                <a:srgbClr val="008000"/>
              </a:solidFill>
            </a:endParaRPr>
          </a:p>
          <a:p>
            <a:r>
              <a:rPr lang="sv-SE" dirty="0" smtClean="0">
                <a:solidFill>
                  <a:srgbClr val="FF0000"/>
                </a:solidFill>
              </a:rPr>
              <a:t>Red = </a:t>
            </a:r>
            <a:r>
              <a:rPr lang="sv-SE" dirty="0" err="1" smtClean="0">
                <a:solidFill>
                  <a:srgbClr val="FF0000"/>
                </a:solidFill>
              </a:rPr>
              <a:t>Hα</a:t>
            </a:r>
            <a:endParaRPr lang="sv-SE" dirty="0" smtClean="0">
              <a:solidFill>
                <a:srgbClr val="FF0000"/>
              </a:solidFill>
            </a:endParaRPr>
          </a:p>
          <a:p>
            <a:endParaRPr lang="sv-SE" dirty="0" smtClean="0">
              <a:solidFill>
                <a:srgbClr val="FF0000"/>
              </a:solidFill>
            </a:endParaRPr>
          </a:p>
          <a:p>
            <a:r>
              <a:rPr lang="sv-SE" dirty="0" smtClean="0">
                <a:solidFill>
                  <a:schemeClr val="tx1"/>
                </a:solidFill>
              </a:rPr>
              <a:t>Östlin, Hayes, </a:t>
            </a:r>
            <a:r>
              <a:rPr lang="sv-SE" dirty="0" err="1" smtClean="0">
                <a:solidFill>
                  <a:schemeClr val="tx1"/>
                </a:solidFill>
              </a:rPr>
              <a:t>Kunth</a:t>
            </a:r>
            <a:r>
              <a:rPr lang="sv-SE" dirty="0" smtClean="0">
                <a:solidFill>
                  <a:schemeClr val="tx1"/>
                </a:solidFill>
              </a:rPr>
              <a:t> et al 2009,  AJ 138, 923</a:t>
            </a:r>
          </a:p>
          <a:p>
            <a:endParaRPr lang="sv-SE" dirty="0" smtClean="0">
              <a:solidFill>
                <a:schemeClr val="tx1"/>
              </a:solidFill>
            </a:endParaRPr>
          </a:p>
          <a:p>
            <a:r>
              <a:rPr lang="sv-SE" dirty="0" smtClean="0">
                <a:solidFill>
                  <a:schemeClr val="tx1"/>
                </a:solidFill>
              </a:rPr>
              <a:t>Images </a:t>
            </a:r>
            <a:r>
              <a:rPr lang="sv-SE" dirty="0" err="1" smtClean="0">
                <a:solidFill>
                  <a:schemeClr val="tx1"/>
                </a:solidFill>
              </a:rPr>
              <a:t>available</a:t>
            </a:r>
            <a:r>
              <a:rPr lang="sv-SE" dirty="0" smtClean="0">
                <a:solidFill>
                  <a:schemeClr val="tx1"/>
                </a:solidFill>
              </a:rPr>
              <a:t> on www</a:t>
            </a:r>
            <a:endParaRPr lang="sv-S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0088" y="792163"/>
            <a:ext cx="2700337" cy="2700337"/>
          </a:xfrm>
          <a:prstGeom prst="rect">
            <a:avLst/>
          </a:prstGeom>
          <a:noFill/>
          <a:ln w="360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0300" y="792163"/>
            <a:ext cx="2700338" cy="2700337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3300" y="3200400"/>
            <a:ext cx="3657600" cy="350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90488" y="53975"/>
            <a:ext cx="5173662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Results: Individual: </a:t>
            </a:r>
            <a:r>
              <a:rPr lang="en-GB" sz="3000" b="1" dirty="0" err="1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Haro</a:t>
            </a: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11</a:t>
            </a: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533400" y="4648200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161925" y="3810000"/>
            <a:ext cx="4400862" cy="2556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Net </a:t>
            </a:r>
            <a:r>
              <a:rPr lang="en-GB" dirty="0" err="1">
                <a:solidFill>
                  <a:srgbClr val="000000"/>
                </a:solidFill>
              </a:rPr>
              <a:t>Ly</a:t>
            </a:r>
            <a:r>
              <a:rPr lang="en-GB" dirty="0" err="1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>
                <a:solidFill>
                  <a:srgbClr val="000000"/>
                </a:solidFill>
              </a:rPr>
              <a:t> emitter</a:t>
            </a: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Ly</a:t>
            </a:r>
            <a:r>
              <a:rPr lang="en-GB" dirty="0" err="1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>
                <a:solidFill>
                  <a:srgbClr val="000000"/>
                </a:solidFill>
              </a:rPr>
              <a:t> does NOT resemble FUV </a:t>
            </a: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Ly</a:t>
            </a:r>
            <a:r>
              <a:rPr lang="en-GB" dirty="0" err="1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>
                <a:solidFill>
                  <a:srgbClr val="000000"/>
                </a:solidFill>
              </a:rPr>
              <a:t> does NOT resemble H</a:t>
            </a:r>
            <a:r>
              <a:rPr lang="en-GB" dirty="0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90% of flux in diffuse </a:t>
            </a:r>
            <a:r>
              <a:rPr lang="en-GB" dirty="0" err="1">
                <a:solidFill>
                  <a:srgbClr val="000000"/>
                </a:solidFill>
              </a:rPr>
              <a:t>compnt</a:t>
            </a:r>
            <a:r>
              <a:rPr lang="en-GB" dirty="0" smtClean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(15”x15” or 6x6 </a:t>
            </a:r>
            <a:r>
              <a:rPr lang="en-GB" dirty="0" err="1" smtClean="0">
                <a:solidFill>
                  <a:srgbClr val="000000"/>
                </a:solidFill>
              </a:rPr>
              <a:t>kpc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Clr>
                <a:srgbClr val="40008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>
                <a:solidFill>
                  <a:srgbClr val="400080"/>
                </a:solidFill>
              </a:rPr>
              <a:t>(Hayes et al. 2007; </a:t>
            </a:r>
            <a:r>
              <a:rPr lang="en-GB" sz="1600" dirty="0" err="1">
                <a:solidFill>
                  <a:srgbClr val="400080"/>
                </a:solidFill>
              </a:rPr>
              <a:t>Östlin</a:t>
            </a:r>
            <a:r>
              <a:rPr lang="en-GB" sz="1600" dirty="0">
                <a:solidFill>
                  <a:srgbClr val="400080"/>
                </a:solidFill>
              </a:rPr>
              <a:t> et al. </a:t>
            </a:r>
            <a:r>
              <a:rPr lang="en-GB" sz="1600" dirty="0" smtClean="0">
                <a:solidFill>
                  <a:srgbClr val="400080"/>
                </a:solidFill>
              </a:rPr>
              <a:t>2009)‏</a:t>
            </a:r>
            <a:endParaRPr lang="en-GB" sz="1600" dirty="0">
              <a:solidFill>
                <a:srgbClr val="400080"/>
              </a:solidFill>
            </a:endParaRP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581400"/>
            <a:ext cx="4724400" cy="284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2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9875" y="792163"/>
            <a:ext cx="2700338" cy="2700337"/>
          </a:xfrm>
          <a:prstGeom prst="rect">
            <a:avLst/>
          </a:prstGeom>
          <a:noFill/>
          <a:ln w="36000">
            <a:solidFill>
              <a:srgbClr val="008040"/>
            </a:solidFill>
            <a:miter lim="800000"/>
            <a:headEnd/>
            <a:tailEnd/>
          </a:ln>
        </p:spPr>
      </p:pic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269875" y="792163"/>
            <a:ext cx="78898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FUV</a:t>
            </a:r>
          </a:p>
        </p:txBody>
      </p:sp>
      <p:sp>
        <p:nvSpPr>
          <p:cNvPr id="38924" name="Rectangle 11"/>
          <p:cNvSpPr>
            <a:spLocks noChangeArrowheads="1"/>
          </p:cNvSpPr>
          <p:nvPr/>
        </p:nvSpPr>
        <p:spPr bwMode="auto">
          <a:xfrm>
            <a:off x="3240088" y="792163"/>
            <a:ext cx="59213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38925" name="Rectangle 12"/>
          <p:cNvSpPr>
            <a:spLocks noChangeArrowheads="1"/>
          </p:cNvSpPr>
          <p:nvPr/>
        </p:nvSpPr>
        <p:spPr bwMode="auto">
          <a:xfrm>
            <a:off x="6210300" y="792163"/>
            <a:ext cx="68421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pic>
        <p:nvPicPr>
          <p:cNvPr id="25" name="Bildobjekt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85800"/>
            <a:ext cx="6138747" cy="6172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90488" y="53975"/>
            <a:ext cx="5173662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Results: Individual: </a:t>
            </a:r>
            <a:r>
              <a:rPr lang="en-GB" sz="3000" b="1" dirty="0" err="1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Haro</a:t>
            </a: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11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792163"/>
            <a:ext cx="9001125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7188" y="4068763"/>
            <a:ext cx="2339975" cy="2339975"/>
          </a:xfrm>
          <a:prstGeom prst="rect">
            <a:avLst/>
          </a:prstGeom>
          <a:noFill/>
          <a:ln w="360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0525" y="4068763"/>
            <a:ext cx="2339975" cy="2339975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" y="4068763"/>
            <a:ext cx="2339975" cy="2339975"/>
          </a:xfrm>
          <a:prstGeom prst="rect">
            <a:avLst/>
          </a:prstGeom>
          <a:noFill/>
          <a:ln w="36000">
            <a:solidFill>
              <a:srgbClr val="008040"/>
            </a:solidFill>
            <a:miter lim="800000"/>
            <a:headEnd/>
            <a:tailEnd/>
          </a:ln>
        </p:spPr>
      </p:pic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269875" y="4068763"/>
            <a:ext cx="78898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FUV</a:t>
            </a: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2857500" y="4068763"/>
            <a:ext cx="5921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40970" name="Rectangle 9"/>
          <p:cNvSpPr>
            <a:spLocks noChangeArrowheads="1"/>
          </p:cNvSpPr>
          <p:nvPr/>
        </p:nvSpPr>
        <p:spPr bwMode="auto">
          <a:xfrm>
            <a:off x="5424488" y="4068763"/>
            <a:ext cx="6842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6650" y="1371600"/>
            <a:ext cx="5040313" cy="412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90488" y="53975"/>
            <a:ext cx="5173662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Results: Individual: </a:t>
            </a:r>
            <a:r>
              <a:rPr lang="en-GB" sz="3000" b="1" dirty="0" err="1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Haro</a:t>
            </a: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11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2362200" y="838200"/>
            <a:ext cx="530066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Fraction of emitted flux vs. SB ( FUV )‏</a:t>
            </a:r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2808288" y="5400675"/>
            <a:ext cx="490220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Ha peak offset from FUV to low SB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Lya peak further offset</a:t>
            </a:r>
          </a:p>
        </p:txBody>
      </p:sp>
      <p:sp>
        <p:nvSpPr>
          <p:cNvPr id="43015" name="Rectangle 6"/>
          <p:cNvSpPr>
            <a:spLocks noChangeArrowheads="1"/>
          </p:cNvSpPr>
          <p:nvPr/>
        </p:nvSpPr>
        <p:spPr bwMode="auto">
          <a:xfrm>
            <a:off x="7013575" y="4975225"/>
            <a:ext cx="1887353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40008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 smtClean="0">
                <a:solidFill>
                  <a:srgbClr val="400080"/>
                </a:solidFill>
              </a:rPr>
              <a:t>(</a:t>
            </a:r>
            <a:r>
              <a:rPr lang="sv-SE" sz="1600" dirty="0" smtClean="0">
                <a:solidFill>
                  <a:srgbClr val="400080"/>
                </a:solidFill>
              </a:rPr>
              <a:t>Östlin et al. 2009</a:t>
            </a:r>
            <a:r>
              <a:rPr lang="en-GB" sz="1600" dirty="0" smtClean="0">
                <a:solidFill>
                  <a:srgbClr val="400080"/>
                </a:solidFill>
              </a:rPr>
              <a:t>)‏</a:t>
            </a:r>
            <a:endParaRPr lang="en-GB" sz="1600" dirty="0">
              <a:solidFill>
                <a:srgbClr val="400080"/>
              </a:solidFill>
            </a:endParaRPr>
          </a:p>
        </p:txBody>
      </p:sp>
      <p:pic>
        <p:nvPicPr>
          <p:cNvPr id="4301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88" y="2717800"/>
            <a:ext cx="1800225" cy="1800225"/>
          </a:xfrm>
          <a:prstGeom prst="rect">
            <a:avLst/>
          </a:prstGeom>
          <a:noFill/>
          <a:ln w="360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4301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88" y="4635500"/>
            <a:ext cx="1800225" cy="1800225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</p:pic>
      <p:pic>
        <p:nvPicPr>
          <p:cNvPr id="43018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488" y="809625"/>
            <a:ext cx="1800225" cy="1800225"/>
          </a:xfrm>
          <a:prstGeom prst="rect">
            <a:avLst/>
          </a:prstGeom>
          <a:noFill/>
          <a:ln w="36000">
            <a:solidFill>
              <a:srgbClr val="008040"/>
            </a:solidFill>
            <a:miter lim="800000"/>
            <a:headEnd/>
            <a:tailEnd/>
          </a:ln>
        </p:spPr>
      </p:pic>
      <p:sp>
        <p:nvSpPr>
          <p:cNvPr id="43019" name="Text Box 10"/>
          <p:cNvSpPr txBox="1">
            <a:spLocks noChangeArrowheads="1"/>
          </p:cNvSpPr>
          <p:nvPr/>
        </p:nvSpPr>
        <p:spPr bwMode="auto">
          <a:xfrm>
            <a:off x="90488" y="801688"/>
            <a:ext cx="7889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FUV</a:t>
            </a:r>
          </a:p>
        </p:txBody>
      </p:sp>
      <p:sp>
        <p:nvSpPr>
          <p:cNvPr id="43020" name="Rectangle 11"/>
          <p:cNvSpPr>
            <a:spLocks noChangeArrowheads="1"/>
          </p:cNvSpPr>
          <p:nvPr/>
        </p:nvSpPr>
        <p:spPr bwMode="auto">
          <a:xfrm>
            <a:off x="90488" y="2717800"/>
            <a:ext cx="59213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43021" name="Rectangle 12"/>
          <p:cNvSpPr>
            <a:spLocks noChangeArrowheads="1"/>
          </p:cNvSpPr>
          <p:nvPr/>
        </p:nvSpPr>
        <p:spPr bwMode="auto">
          <a:xfrm>
            <a:off x="90488" y="4635500"/>
            <a:ext cx="6842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7696200" y="1905000"/>
            <a:ext cx="1262184" cy="189898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sv-SE" dirty="0" smtClean="0">
              <a:solidFill>
                <a:srgbClr val="008000"/>
              </a:solidFill>
              <a:latin typeface="Zapf Dingbats"/>
              <a:ea typeface="Zapf Dingbats"/>
              <a:cs typeface="Zapf Dingbats"/>
            </a:endParaRPr>
          </a:p>
          <a:p>
            <a:r>
              <a:rPr lang="sv-SE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★ </a:t>
            </a:r>
            <a:r>
              <a:rPr lang="sv-SE" dirty="0" smtClean="0">
                <a:solidFill>
                  <a:srgbClr val="008000"/>
                </a:solidFill>
                <a:latin typeface="+mn-lt"/>
                <a:ea typeface="Zapf Dingbats"/>
                <a:cs typeface="Zapf Dingbats"/>
              </a:rPr>
              <a:t> UV</a:t>
            </a:r>
            <a:endParaRPr lang="sv-SE" dirty="0" smtClean="0">
              <a:solidFill>
                <a:srgbClr val="008000"/>
              </a:solidFill>
            </a:endParaRPr>
          </a:p>
          <a:p>
            <a:r>
              <a:rPr lang="sv-SE" sz="3200" b="1" baseline="-25000" dirty="0" smtClean="0">
                <a:solidFill>
                  <a:srgbClr val="FF0000"/>
                </a:solidFill>
              </a:rPr>
              <a:t>*</a:t>
            </a:r>
            <a:r>
              <a:rPr lang="sv-SE" b="1" dirty="0" smtClean="0">
                <a:solidFill>
                  <a:srgbClr val="FF0000"/>
                </a:solidFill>
              </a:rPr>
              <a:t>    </a:t>
            </a:r>
            <a:r>
              <a:rPr lang="sv-SE" dirty="0" err="1" smtClean="0">
                <a:solidFill>
                  <a:srgbClr val="FF0000"/>
                </a:solidFill>
              </a:rPr>
              <a:t>Hα</a:t>
            </a:r>
            <a:endParaRPr lang="sv-SE" dirty="0" smtClean="0">
              <a:solidFill>
                <a:srgbClr val="0000FF"/>
              </a:solidFill>
            </a:endParaRPr>
          </a:p>
          <a:p>
            <a:r>
              <a:rPr lang="sv-SE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 </a:t>
            </a:r>
            <a:r>
              <a:rPr lang="sv-SE" dirty="0" err="1" smtClean="0">
                <a:solidFill>
                  <a:srgbClr val="0000FF"/>
                </a:solidFill>
              </a:rPr>
              <a:t>Lyα</a:t>
            </a:r>
            <a:endParaRPr lang="sv-SE" dirty="0" smtClean="0">
              <a:solidFill>
                <a:srgbClr val="0000FF"/>
              </a:solidFill>
            </a:endParaRPr>
          </a:p>
          <a:p>
            <a:r>
              <a:rPr lang="sv-SE" dirty="0" smtClean="0">
                <a:solidFill>
                  <a:srgbClr val="4EF6FF"/>
                </a:solidFill>
              </a:rPr>
              <a:t>--   area</a:t>
            </a:r>
          </a:p>
          <a:p>
            <a:pPr>
              <a:buFontTx/>
              <a:buChar char="•"/>
            </a:pPr>
            <a:endParaRPr lang="sv-S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6388" name="Group 3"/>
          <p:cNvGrpSpPr>
            <a:grpSpLocks/>
          </p:cNvGrpSpPr>
          <p:nvPr/>
        </p:nvGrpSpPr>
        <p:grpSpPr bwMode="auto">
          <a:xfrm>
            <a:off x="4060825" y="3303588"/>
            <a:ext cx="4113213" cy="3497261"/>
            <a:chOff x="2558" y="2081"/>
            <a:chExt cx="2591" cy="2203"/>
          </a:xfrm>
        </p:grpSpPr>
        <p:sp>
          <p:nvSpPr>
            <p:cNvPr id="16389" name="Text Box 4"/>
            <p:cNvSpPr txBox="1">
              <a:spLocks noChangeArrowheads="1"/>
            </p:cNvSpPr>
            <p:nvPr/>
          </p:nvSpPr>
          <p:spPr bwMode="auto">
            <a:xfrm>
              <a:off x="2558" y="2092"/>
              <a:ext cx="114" cy="21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GB" sz="22000" dirty="0">
                <a:solidFill>
                  <a:srgbClr val="FFFFFF"/>
                </a:solidFill>
              </a:endParaRPr>
            </a:p>
          </p:txBody>
        </p:sp>
        <p:sp>
          <p:nvSpPr>
            <p:cNvPr id="16390" name="Text Box 5"/>
            <p:cNvSpPr txBox="1">
              <a:spLocks noChangeArrowheads="1"/>
            </p:cNvSpPr>
            <p:nvPr/>
          </p:nvSpPr>
          <p:spPr bwMode="auto">
            <a:xfrm>
              <a:off x="5035" y="2081"/>
              <a:ext cx="114" cy="21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GB" sz="22000" dirty="0">
                <a:solidFill>
                  <a:srgbClr val="FFFFFF"/>
                </a:solidFill>
              </a:endParaRPr>
            </a:p>
          </p:txBody>
        </p:sp>
        <p:sp>
          <p:nvSpPr>
            <p:cNvPr id="16391" name="Text Box 6"/>
            <p:cNvSpPr txBox="1">
              <a:spLocks noChangeArrowheads="1"/>
            </p:cNvSpPr>
            <p:nvPr/>
          </p:nvSpPr>
          <p:spPr bwMode="auto">
            <a:xfrm>
              <a:off x="3253" y="2580"/>
              <a:ext cx="114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333399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Platshållare för lodrät text 10"/>
          <p:cNvSpPr>
            <a:spLocks noGrp="1"/>
          </p:cNvSpPr>
          <p:nvPr>
            <p:ph type="body" orient="vert" idx="1"/>
          </p:nvPr>
        </p:nvSpPr>
        <p:spPr>
          <a:xfrm rot="16200000">
            <a:off x="2364582" y="-2381"/>
            <a:ext cx="4643438" cy="7543801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333399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FFFF"/>
                </a:solidFill>
              </a:rPr>
              <a:t>Angela </a:t>
            </a:r>
            <a:r>
              <a:rPr lang="en-GB" dirty="0" err="1" smtClean="0">
                <a:solidFill>
                  <a:srgbClr val="FFFFFF"/>
                </a:solidFill>
              </a:rPr>
              <a:t>Adamo</a:t>
            </a:r>
            <a:r>
              <a:rPr lang="en-GB" dirty="0" smtClean="0">
                <a:solidFill>
                  <a:srgbClr val="FFFFFF"/>
                </a:solidFill>
              </a:rPr>
              <a:t>, Stockholm</a:t>
            </a:r>
          </a:p>
          <a:p>
            <a:pPr>
              <a:lnSpc>
                <a:spcPct val="100000"/>
              </a:lnSpc>
              <a:buClr>
                <a:srgbClr val="800000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FFFF"/>
                </a:solidFill>
              </a:rPr>
              <a:t>Hakim </a:t>
            </a:r>
            <a:r>
              <a:rPr lang="en-GB" dirty="0" err="1" smtClean="0">
                <a:solidFill>
                  <a:srgbClr val="FFFFFF"/>
                </a:solidFill>
              </a:rPr>
              <a:t>Atek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smtClean="0">
                <a:solidFill>
                  <a:srgbClr val="FFFFFF"/>
                </a:solidFill>
              </a:rPr>
              <a:t>IAP (Paris)</a:t>
            </a:r>
          </a:p>
          <a:p>
            <a:pPr>
              <a:lnSpc>
                <a:spcPct val="100000"/>
              </a:lnSpc>
              <a:buClr>
                <a:srgbClr val="800000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FFFF"/>
                </a:solidFill>
              </a:rPr>
              <a:t>Jean-Michel </a:t>
            </a:r>
            <a:r>
              <a:rPr lang="en-GB" dirty="0" err="1" smtClean="0">
                <a:solidFill>
                  <a:srgbClr val="FFFFFF"/>
                </a:solidFill>
              </a:rPr>
              <a:t>Deharveng</a:t>
            </a:r>
            <a:r>
              <a:rPr lang="en-GB" dirty="0" smtClean="0">
                <a:solidFill>
                  <a:srgbClr val="FFFFFF"/>
                </a:solidFill>
              </a:rPr>
              <a:t>, Marseille</a:t>
            </a:r>
            <a:endParaRPr lang="en-GB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buClr>
                <a:srgbClr val="800000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FFFF"/>
                </a:solidFill>
              </a:rPr>
              <a:t>Daniel </a:t>
            </a:r>
            <a:r>
              <a:rPr lang="en-GB" dirty="0" err="1" smtClean="0">
                <a:solidFill>
                  <a:srgbClr val="FFFFFF"/>
                </a:solidFill>
              </a:rPr>
              <a:t>Kunth</a:t>
            </a:r>
            <a:r>
              <a:rPr lang="en-GB" dirty="0" smtClean="0">
                <a:solidFill>
                  <a:srgbClr val="FFFFFF"/>
                </a:solidFill>
              </a:rPr>
              <a:t>, IAP</a:t>
            </a:r>
          </a:p>
          <a:p>
            <a:pPr>
              <a:lnSpc>
                <a:spcPct val="100000"/>
              </a:lnSpc>
              <a:buClr>
                <a:srgbClr val="800000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FFFF"/>
                </a:solidFill>
              </a:rPr>
              <a:t>Claus </a:t>
            </a:r>
            <a:r>
              <a:rPr lang="en-GB" dirty="0" err="1" smtClean="0">
                <a:solidFill>
                  <a:srgbClr val="FFFFFF"/>
                </a:solidFill>
              </a:rPr>
              <a:t>Leitherer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STScI</a:t>
            </a:r>
            <a:endParaRPr lang="en-GB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buClr>
                <a:srgbClr val="800000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FFFF"/>
                </a:solidFill>
              </a:rPr>
              <a:t>Miguel </a:t>
            </a:r>
            <a:r>
              <a:rPr lang="en-GB" dirty="0" err="1" smtClean="0">
                <a:solidFill>
                  <a:srgbClr val="FFFFFF"/>
                </a:solidFill>
              </a:rPr>
              <a:t>Mas-Hesse</a:t>
            </a:r>
            <a:r>
              <a:rPr lang="en-GB" dirty="0" smtClean="0">
                <a:solidFill>
                  <a:srgbClr val="FFFFFF"/>
                </a:solidFill>
              </a:rPr>
              <a:t>, CSIC-INTA, Madrid</a:t>
            </a:r>
            <a:endParaRPr lang="en-GB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buClr>
                <a:srgbClr val="800000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FFFF"/>
                </a:solidFill>
              </a:rPr>
              <a:t>Matthew </a:t>
            </a:r>
            <a:r>
              <a:rPr lang="en-GB" dirty="0" smtClean="0">
                <a:solidFill>
                  <a:srgbClr val="FFFFFF"/>
                </a:solidFill>
              </a:rPr>
              <a:t>Hayes, Geneva</a:t>
            </a:r>
          </a:p>
          <a:p>
            <a:pPr>
              <a:lnSpc>
                <a:spcPct val="100000"/>
              </a:lnSpc>
              <a:buClr>
                <a:srgbClr val="800000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FFFFFF"/>
                </a:solidFill>
              </a:rPr>
              <a:t>Artashes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Petrosian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Byurakan</a:t>
            </a:r>
            <a:r>
              <a:rPr lang="en-GB" dirty="0" smtClean="0">
                <a:solidFill>
                  <a:srgbClr val="FFFFFF"/>
                </a:solidFill>
              </a:rPr>
              <a:t> obs.</a:t>
            </a:r>
          </a:p>
          <a:p>
            <a:pPr>
              <a:lnSpc>
                <a:spcPct val="100000"/>
              </a:lnSpc>
              <a:buClr>
                <a:srgbClr val="800000"/>
              </a:buCl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FFFF"/>
                </a:solidFill>
              </a:rPr>
              <a:t>Daniel </a:t>
            </a:r>
            <a:r>
              <a:rPr lang="en-GB" dirty="0" err="1" smtClean="0">
                <a:solidFill>
                  <a:srgbClr val="FFFFFF"/>
                </a:solidFill>
              </a:rPr>
              <a:t>Schaerer</a:t>
            </a:r>
            <a:r>
              <a:rPr lang="en-GB" dirty="0" smtClean="0">
                <a:solidFill>
                  <a:srgbClr val="FFFFFF"/>
                </a:solidFill>
              </a:rPr>
              <a:t>, Geneva</a:t>
            </a:r>
          </a:p>
          <a:p>
            <a:endParaRPr lang="en-GB" dirty="0"/>
          </a:p>
        </p:txBody>
      </p:sp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64463" cy="14271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pple Casual"/>
                <a:cs typeface="Apple Casual"/>
              </a:rPr>
              <a:t>Contributors</a:t>
            </a:r>
            <a:endParaRPr lang="en-GB" dirty="0">
              <a:solidFill>
                <a:schemeClr val="bg1"/>
              </a:solidFill>
              <a:latin typeface="Apple Casual"/>
              <a:cs typeface="Apple Casu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75" y="792163"/>
            <a:ext cx="2700338" cy="2700337"/>
          </a:xfrm>
          <a:prstGeom prst="rect">
            <a:avLst/>
          </a:prstGeom>
          <a:noFill/>
          <a:ln w="360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0300" y="792163"/>
            <a:ext cx="2700338" cy="2700337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</p:pic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79375" y="53975"/>
            <a:ext cx="6016688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Results: individual: SBS 0335-052</a:t>
            </a:r>
          </a:p>
        </p:txBody>
      </p:sp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792163"/>
            <a:ext cx="2700337" cy="2700337"/>
          </a:xfrm>
          <a:prstGeom prst="rect">
            <a:avLst/>
          </a:prstGeom>
          <a:noFill/>
          <a:ln w="360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65150" y="3962400"/>
            <a:ext cx="272256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 Net 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>
                <a:solidFill>
                  <a:srgbClr val="000000"/>
                </a:solidFill>
              </a:rPr>
              <a:t> absorber</a:t>
            </a:r>
          </a:p>
        </p:txBody>
      </p:sp>
      <p:pic>
        <p:nvPicPr>
          <p:cNvPr id="4506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3648075"/>
            <a:ext cx="3886200" cy="2801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5" name="Rectangle 8"/>
          <p:cNvSpPr>
            <a:spLocks noChangeArrowheads="1"/>
          </p:cNvSpPr>
          <p:nvPr/>
        </p:nvSpPr>
        <p:spPr bwMode="auto">
          <a:xfrm>
            <a:off x="3175" y="6019800"/>
            <a:ext cx="1887353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40008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 smtClean="0">
                <a:solidFill>
                  <a:srgbClr val="400080"/>
                </a:solidFill>
              </a:rPr>
              <a:t>(</a:t>
            </a:r>
            <a:r>
              <a:rPr lang="sv-SE" sz="1600" dirty="0" smtClean="0">
                <a:solidFill>
                  <a:srgbClr val="400080"/>
                </a:solidFill>
              </a:rPr>
              <a:t>Östlin et al. 2009</a:t>
            </a:r>
            <a:r>
              <a:rPr lang="en-GB" sz="1600" dirty="0" smtClean="0">
                <a:solidFill>
                  <a:srgbClr val="400080"/>
                </a:solidFill>
              </a:rPr>
              <a:t>)‏</a:t>
            </a:r>
            <a:endParaRPr lang="en-GB" sz="1600" dirty="0">
              <a:solidFill>
                <a:srgbClr val="400080"/>
              </a:solidFill>
            </a:endParaRPr>
          </a:p>
        </p:txBody>
      </p:sp>
      <p:sp>
        <p:nvSpPr>
          <p:cNvPr id="45067" name="Text Box 10"/>
          <p:cNvSpPr txBox="1">
            <a:spLocks noChangeArrowheads="1"/>
          </p:cNvSpPr>
          <p:nvPr/>
        </p:nvSpPr>
        <p:spPr bwMode="auto">
          <a:xfrm>
            <a:off x="269875" y="792163"/>
            <a:ext cx="78898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FUV</a:t>
            </a:r>
          </a:p>
        </p:txBody>
      </p:sp>
      <p:sp>
        <p:nvSpPr>
          <p:cNvPr id="45068" name="Rectangle 11"/>
          <p:cNvSpPr>
            <a:spLocks noChangeArrowheads="1"/>
          </p:cNvSpPr>
          <p:nvPr/>
        </p:nvSpPr>
        <p:spPr bwMode="auto">
          <a:xfrm>
            <a:off x="3240088" y="792163"/>
            <a:ext cx="59213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45069" name="Rectangle 12"/>
          <p:cNvSpPr>
            <a:spLocks noChangeArrowheads="1"/>
          </p:cNvSpPr>
          <p:nvPr/>
        </p:nvSpPr>
        <p:spPr bwMode="auto">
          <a:xfrm>
            <a:off x="6210300" y="792163"/>
            <a:ext cx="68421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pic>
        <p:nvPicPr>
          <p:cNvPr id="25" name="Bildobjekt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5800"/>
            <a:ext cx="6172200" cy="6172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4888" y="1273175"/>
            <a:ext cx="5040312" cy="4213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79375" y="53975"/>
            <a:ext cx="6016688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Results: individual: SBS 0335-052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2808288" y="5153025"/>
            <a:ext cx="334010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Ha follows FUV tightly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Lya almost exact mirror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117725" y="809625"/>
            <a:ext cx="530066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Fraction of emitted flux vs. SB ( FUV )‏</a:t>
            </a:r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7077075" y="4572000"/>
            <a:ext cx="1887353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40008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 smtClean="0">
                <a:solidFill>
                  <a:srgbClr val="400080"/>
                </a:solidFill>
              </a:rPr>
              <a:t>(</a:t>
            </a:r>
            <a:r>
              <a:rPr lang="sv-SE" sz="1600" dirty="0" smtClean="0">
                <a:solidFill>
                  <a:srgbClr val="400080"/>
                </a:solidFill>
              </a:rPr>
              <a:t>Östlin et al. 2009</a:t>
            </a:r>
            <a:r>
              <a:rPr lang="en-GB" sz="1600" dirty="0" smtClean="0">
                <a:solidFill>
                  <a:srgbClr val="400080"/>
                </a:solidFill>
              </a:rPr>
              <a:t>)‏</a:t>
            </a:r>
            <a:endParaRPr lang="en-GB" sz="1600" dirty="0">
              <a:solidFill>
                <a:srgbClr val="400080"/>
              </a:solidFill>
            </a:endParaRPr>
          </a:p>
        </p:txBody>
      </p:sp>
      <p:pic>
        <p:nvPicPr>
          <p:cNvPr id="4711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88" y="801688"/>
            <a:ext cx="1800225" cy="1800225"/>
          </a:xfrm>
          <a:prstGeom prst="rect">
            <a:avLst/>
          </a:prstGeom>
          <a:noFill/>
          <a:ln w="360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711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88" y="4635500"/>
            <a:ext cx="1800225" cy="1800225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</p:pic>
      <p:pic>
        <p:nvPicPr>
          <p:cNvPr id="47114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488" y="2717800"/>
            <a:ext cx="1800225" cy="1800225"/>
          </a:xfrm>
          <a:prstGeom prst="rect">
            <a:avLst/>
          </a:prstGeom>
          <a:noFill/>
          <a:ln w="360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47115" name="Text Box 10"/>
          <p:cNvSpPr txBox="1">
            <a:spLocks noChangeArrowheads="1"/>
          </p:cNvSpPr>
          <p:nvPr/>
        </p:nvSpPr>
        <p:spPr bwMode="auto">
          <a:xfrm>
            <a:off x="90488" y="801688"/>
            <a:ext cx="7889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FUV</a:t>
            </a:r>
          </a:p>
        </p:txBody>
      </p:sp>
      <p:sp>
        <p:nvSpPr>
          <p:cNvPr id="47116" name="Rectangle 11"/>
          <p:cNvSpPr>
            <a:spLocks noChangeArrowheads="1"/>
          </p:cNvSpPr>
          <p:nvPr/>
        </p:nvSpPr>
        <p:spPr bwMode="auto">
          <a:xfrm>
            <a:off x="90488" y="2717800"/>
            <a:ext cx="59213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47117" name="Rectangle 12"/>
          <p:cNvSpPr>
            <a:spLocks noChangeArrowheads="1"/>
          </p:cNvSpPr>
          <p:nvPr/>
        </p:nvSpPr>
        <p:spPr bwMode="auto">
          <a:xfrm>
            <a:off x="90488" y="4635500"/>
            <a:ext cx="6842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7696200" y="1905000"/>
            <a:ext cx="1262184" cy="189898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sv-SE" dirty="0" smtClean="0">
              <a:solidFill>
                <a:srgbClr val="008000"/>
              </a:solidFill>
              <a:latin typeface="Zapf Dingbats"/>
              <a:ea typeface="Zapf Dingbats"/>
              <a:cs typeface="Zapf Dingbats"/>
            </a:endParaRPr>
          </a:p>
          <a:p>
            <a:r>
              <a:rPr lang="sv-SE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★ </a:t>
            </a:r>
            <a:r>
              <a:rPr lang="sv-SE" dirty="0" smtClean="0">
                <a:solidFill>
                  <a:srgbClr val="008000"/>
                </a:solidFill>
                <a:latin typeface="+mn-lt"/>
                <a:ea typeface="Zapf Dingbats"/>
                <a:cs typeface="Zapf Dingbats"/>
              </a:rPr>
              <a:t> UV</a:t>
            </a:r>
            <a:endParaRPr lang="sv-SE" dirty="0" smtClean="0">
              <a:solidFill>
                <a:srgbClr val="008000"/>
              </a:solidFill>
            </a:endParaRPr>
          </a:p>
          <a:p>
            <a:r>
              <a:rPr lang="sv-SE" sz="3200" b="1" baseline="-25000" dirty="0" smtClean="0">
                <a:solidFill>
                  <a:srgbClr val="FF0000"/>
                </a:solidFill>
              </a:rPr>
              <a:t>*</a:t>
            </a:r>
            <a:r>
              <a:rPr lang="sv-SE" b="1" dirty="0" smtClean="0">
                <a:solidFill>
                  <a:srgbClr val="FF0000"/>
                </a:solidFill>
              </a:rPr>
              <a:t>    </a:t>
            </a:r>
            <a:r>
              <a:rPr lang="sv-SE" dirty="0" err="1" smtClean="0">
                <a:solidFill>
                  <a:srgbClr val="FF0000"/>
                </a:solidFill>
              </a:rPr>
              <a:t>Hα</a:t>
            </a:r>
            <a:endParaRPr lang="sv-SE" dirty="0" smtClean="0">
              <a:solidFill>
                <a:srgbClr val="0000FF"/>
              </a:solidFill>
            </a:endParaRPr>
          </a:p>
          <a:p>
            <a:r>
              <a:rPr lang="sv-SE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 </a:t>
            </a:r>
            <a:r>
              <a:rPr lang="sv-SE" dirty="0" err="1" smtClean="0">
                <a:solidFill>
                  <a:srgbClr val="0000FF"/>
                </a:solidFill>
              </a:rPr>
              <a:t>Lyα</a:t>
            </a:r>
            <a:endParaRPr lang="sv-SE" dirty="0" smtClean="0">
              <a:solidFill>
                <a:srgbClr val="0000FF"/>
              </a:solidFill>
            </a:endParaRPr>
          </a:p>
          <a:p>
            <a:r>
              <a:rPr lang="sv-SE" dirty="0" smtClean="0">
                <a:solidFill>
                  <a:srgbClr val="4EF6FF"/>
                </a:solidFill>
              </a:rPr>
              <a:t>--   area</a:t>
            </a:r>
          </a:p>
          <a:p>
            <a:pPr>
              <a:buFontTx/>
              <a:buChar char="•"/>
            </a:pPr>
            <a:endParaRPr lang="sv-S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0300" y="792163"/>
            <a:ext cx="2700338" cy="2700337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</p:pic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80963" y="53975"/>
            <a:ext cx="5978216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Results: individual: ESO 338-IG04</a:t>
            </a: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" y="792163"/>
            <a:ext cx="2700338" cy="2700337"/>
          </a:xfrm>
          <a:prstGeom prst="rect">
            <a:avLst/>
          </a:prstGeom>
          <a:noFill/>
          <a:ln w="360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792163"/>
            <a:ext cx="2700337" cy="2700337"/>
          </a:xfrm>
          <a:prstGeom prst="rect">
            <a:avLst/>
          </a:prstGeom>
          <a:noFill/>
          <a:ln w="360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63495" name="Text Box 6"/>
          <p:cNvSpPr txBox="1">
            <a:spLocks noChangeArrowheads="1"/>
          </p:cNvSpPr>
          <p:nvPr/>
        </p:nvSpPr>
        <p:spPr bwMode="auto">
          <a:xfrm>
            <a:off x="676275" y="4251325"/>
            <a:ext cx="5619750" cy="119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 Net 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>
                <a:solidFill>
                  <a:srgbClr val="000000"/>
                </a:solidFill>
              </a:rPr>
              <a:t> emitter</a:t>
            </a: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 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>
                <a:solidFill>
                  <a:srgbClr val="000000"/>
                </a:solidFill>
              </a:rPr>
              <a:t> largely symmetric around one knot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3497" name="Text Box 8"/>
          <p:cNvSpPr txBox="1">
            <a:spLocks noChangeArrowheads="1"/>
          </p:cNvSpPr>
          <p:nvPr/>
        </p:nvSpPr>
        <p:spPr bwMode="auto">
          <a:xfrm>
            <a:off x="269875" y="792163"/>
            <a:ext cx="78898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FUV</a:t>
            </a:r>
          </a:p>
        </p:txBody>
      </p:sp>
      <p:sp>
        <p:nvSpPr>
          <p:cNvPr id="63498" name="Rectangle 9"/>
          <p:cNvSpPr>
            <a:spLocks noChangeArrowheads="1"/>
          </p:cNvSpPr>
          <p:nvPr/>
        </p:nvSpPr>
        <p:spPr bwMode="auto">
          <a:xfrm>
            <a:off x="3240088" y="792163"/>
            <a:ext cx="59213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63499" name="Rectangle 10"/>
          <p:cNvSpPr>
            <a:spLocks noChangeArrowheads="1"/>
          </p:cNvSpPr>
          <p:nvPr/>
        </p:nvSpPr>
        <p:spPr bwMode="auto">
          <a:xfrm>
            <a:off x="6210300" y="792163"/>
            <a:ext cx="68421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pic>
        <p:nvPicPr>
          <p:cNvPr id="22" name="Bildobjekt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9600"/>
            <a:ext cx="6168087" cy="6248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80963" y="53975"/>
            <a:ext cx="5978216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Results: individual: ESO 338-IG04</a:t>
            </a: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792163"/>
            <a:ext cx="9001125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8138" y="4068763"/>
            <a:ext cx="2339975" cy="2339975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</p:pic>
      <p:pic>
        <p:nvPicPr>
          <p:cNvPr id="6554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875" y="4068763"/>
            <a:ext cx="2339975" cy="2339975"/>
          </a:xfrm>
          <a:prstGeom prst="rect">
            <a:avLst/>
          </a:prstGeom>
          <a:noFill/>
          <a:ln w="360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4068763"/>
            <a:ext cx="2339975" cy="2339975"/>
          </a:xfrm>
          <a:prstGeom prst="rect">
            <a:avLst/>
          </a:prstGeom>
          <a:noFill/>
          <a:ln w="360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65544" name="Text Box 7"/>
          <p:cNvSpPr txBox="1">
            <a:spLocks noChangeArrowheads="1"/>
          </p:cNvSpPr>
          <p:nvPr/>
        </p:nvSpPr>
        <p:spPr bwMode="auto">
          <a:xfrm>
            <a:off x="217488" y="4068763"/>
            <a:ext cx="7889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FUV</a:t>
            </a:r>
          </a:p>
        </p:txBody>
      </p:sp>
      <p:sp>
        <p:nvSpPr>
          <p:cNvPr id="65545" name="Rectangle 8"/>
          <p:cNvSpPr>
            <a:spLocks noChangeArrowheads="1"/>
          </p:cNvSpPr>
          <p:nvPr/>
        </p:nvSpPr>
        <p:spPr bwMode="auto">
          <a:xfrm>
            <a:off x="2805113" y="4068763"/>
            <a:ext cx="59213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65546" name="Rectangle 9"/>
          <p:cNvSpPr>
            <a:spLocks noChangeArrowheads="1"/>
          </p:cNvSpPr>
          <p:nvPr/>
        </p:nvSpPr>
        <p:spPr bwMode="auto">
          <a:xfrm>
            <a:off x="5373688" y="4068763"/>
            <a:ext cx="6842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80963" y="53975"/>
            <a:ext cx="5978216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Results: individual: ESO 338-IG04</a:t>
            </a:r>
          </a:p>
        </p:txBody>
      </p:sp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2133600" y="914400"/>
            <a:ext cx="530066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Fraction of emitted flux vs. SB ( FUV )‏</a:t>
            </a:r>
          </a:p>
        </p:txBody>
      </p:sp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393825"/>
            <a:ext cx="5040313" cy="409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759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88" y="4635500"/>
            <a:ext cx="1800225" cy="1800225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</p:pic>
      <p:pic>
        <p:nvPicPr>
          <p:cNvPr id="6759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88" y="801688"/>
            <a:ext cx="1800225" cy="1800225"/>
          </a:xfrm>
          <a:prstGeom prst="rect">
            <a:avLst/>
          </a:prstGeom>
          <a:noFill/>
          <a:ln w="360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759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488" y="2717800"/>
            <a:ext cx="1800225" cy="1800225"/>
          </a:xfrm>
          <a:prstGeom prst="rect">
            <a:avLst/>
          </a:prstGeom>
          <a:noFill/>
          <a:ln w="360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67593" name="Text Box 8"/>
          <p:cNvSpPr txBox="1">
            <a:spLocks noChangeArrowheads="1"/>
          </p:cNvSpPr>
          <p:nvPr/>
        </p:nvSpPr>
        <p:spPr bwMode="auto">
          <a:xfrm>
            <a:off x="90488" y="801688"/>
            <a:ext cx="7889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FUV</a:t>
            </a:r>
          </a:p>
        </p:txBody>
      </p:sp>
      <p:sp>
        <p:nvSpPr>
          <p:cNvPr id="67594" name="Rectangle 9"/>
          <p:cNvSpPr>
            <a:spLocks noChangeArrowheads="1"/>
          </p:cNvSpPr>
          <p:nvPr/>
        </p:nvSpPr>
        <p:spPr bwMode="auto">
          <a:xfrm>
            <a:off x="90488" y="2717800"/>
            <a:ext cx="59213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67595" name="Rectangle 10"/>
          <p:cNvSpPr>
            <a:spLocks noChangeArrowheads="1"/>
          </p:cNvSpPr>
          <p:nvPr/>
        </p:nvSpPr>
        <p:spPr bwMode="auto">
          <a:xfrm>
            <a:off x="90488" y="4635500"/>
            <a:ext cx="6842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Ly</a:t>
            </a:r>
            <a:r>
              <a:rPr lang="en-GB">
                <a:solidFill>
                  <a:srgbClr val="000000"/>
                </a:solidFill>
                <a:latin typeface="Symbol" pitchFamily="-111" charset="2"/>
              </a:rPr>
              <a:t>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7696200" y="1905000"/>
            <a:ext cx="1262184" cy="189898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sv-SE" dirty="0" smtClean="0">
              <a:solidFill>
                <a:srgbClr val="008000"/>
              </a:solidFill>
              <a:latin typeface="Zapf Dingbats"/>
              <a:ea typeface="Zapf Dingbats"/>
              <a:cs typeface="Zapf Dingbats"/>
            </a:endParaRPr>
          </a:p>
          <a:p>
            <a:r>
              <a:rPr lang="sv-SE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★ </a:t>
            </a:r>
            <a:r>
              <a:rPr lang="sv-SE" dirty="0" smtClean="0">
                <a:solidFill>
                  <a:srgbClr val="008000"/>
                </a:solidFill>
                <a:latin typeface="+mn-lt"/>
                <a:ea typeface="Zapf Dingbats"/>
                <a:cs typeface="Zapf Dingbats"/>
              </a:rPr>
              <a:t> UV</a:t>
            </a:r>
            <a:endParaRPr lang="sv-SE" dirty="0" smtClean="0">
              <a:solidFill>
                <a:srgbClr val="008000"/>
              </a:solidFill>
            </a:endParaRPr>
          </a:p>
          <a:p>
            <a:r>
              <a:rPr lang="sv-SE" sz="3200" b="1" baseline="-25000" dirty="0" smtClean="0">
                <a:solidFill>
                  <a:srgbClr val="FF0000"/>
                </a:solidFill>
              </a:rPr>
              <a:t>*</a:t>
            </a:r>
            <a:r>
              <a:rPr lang="sv-SE" b="1" dirty="0" smtClean="0">
                <a:solidFill>
                  <a:srgbClr val="FF0000"/>
                </a:solidFill>
              </a:rPr>
              <a:t>    </a:t>
            </a:r>
            <a:r>
              <a:rPr lang="sv-SE" dirty="0" err="1" smtClean="0">
                <a:solidFill>
                  <a:srgbClr val="FF0000"/>
                </a:solidFill>
              </a:rPr>
              <a:t>Hα</a:t>
            </a:r>
            <a:endParaRPr lang="sv-SE" dirty="0" smtClean="0">
              <a:solidFill>
                <a:srgbClr val="0000FF"/>
              </a:solidFill>
            </a:endParaRPr>
          </a:p>
          <a:p>
            <a:r>
              <a:rPr lang="sv-SE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 </a:t>
            </a:r>
            <a:r>
              <a:rPr lang="sv-SE" dirty="0" err="1" smtClean="0">
                <a:solidFill>
                  <a:srgbClr val="0000FF"/>
                </a:solidFill>
              </a:rPr>
              <a:t>Lyα</a:t>
            </a:r>
            <a:endParaRPr lang="sv-SE" dirty="0" smtClean="0">
              <a:solidFill>
                <a:srgbClr val="0000FF"/>
              </a:solidFill>
            </a:endParaRPr>
          </a:p>
          <a:p>
            <a:r>
              <a:rPr lang="sv-SE" dirty="0" smtClean="0">
                <a:solidFill>
                  <a:srgbClr val="4EF6FF"/>
                </a:solidFill>
              </a:rPr>
              <a:t>--   area</a:t>
            </a:r>
          </a:p>
          <a:p>
            <a:pPr>
              <a:buFontTx/>
              <a:buChar char="•"/>
            </a:pPr>
            <a:endParaRPr lang="sv-S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Super Star Clusters in ESO 338-04</a:t>
            </a:r>
            <a:endParaRPr lang="en-GB" sz="3200" b="1" dirty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alphaModFix/>
            <a:lum bright="-5000" contrast="-3000"/>
          </a:blip>
          <a:stretch>
            <a:fillRect/>
          </a:stretch>
        </p:blipFill>
        <p:spPr>
          <a:xfrm>
            <a:off x="4856599" y="3849148"/>
            <a:ext cx="4287401" cy="300885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62" y="685800"/>
            <a:ext cx="4267835" cy="29718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134" y="762000"/>
            <a:ext cx="4328866" cy="2971800"/>
          </a:xfrm>
          <a:prstGeom prst="rect">
            <a:avLst/>
          </a:prstGeom>
        </p:spPr>
      </p:pic>
      <p:pic>
        <p:nvPicPr>
          <p:cNvPr id="8" name="Bildobjekt 7" descr="e338_fitres_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33800"/>
            <a:ext cx="3657600" cy="2743200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5867400" y="4267200"/>
            <a:ext cx="1621207" cy="403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Br-gamma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7848600" y="1143000"/>
            <a:ext cx="817501" cy="403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SED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228600" y="6532526"/>
            <a:ext cx="3700101" cy="325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chemeClr val="tx1"/>
                </a:solidFill>
              </a:rPr>
              <a:t>Adamo</a:t>
            </a:r>
            <a:r>
              <a:rPr lang="en-GB" sz="1800" dirty="0" smtClean="0">
                <a:solidFill>
                  <a:schemeClr val="tx1"/>
                </a:solidFill>
              </a:rPr>
              <a:t>, Hayes, </a:t>
            </a:r>
            <a:r>
              <a:rPr lang="en-GB" sz="1800" dirty="0" err="1" smtClean="0">
                <a:solidFill>
                  <a:schemeClr val="tx1"/>
                </a:solidFill>
              </a:rPr>
              <a:t>Östlin</a:t>
            </a:r>
            <a:r>
              <a:rPr lang="en-GB" sz="1800" dirty="0" smtClean="0">
                <a:solidFill>
                  <a:schemeClr val="tx1"/>
                </a:solidFill>
              </a:rPr>
              <a:t> et al in prep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524000"/>
            <a:ext cx="4267200" cy="4322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 err="1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SSCs</a:t>
            </a:r>
            <a:r>
              <a:rPr lang="en-GB" sz="32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in ESO 338-04 </a:t>
            </a:r>
            <a:r>
              <a:rPr lang="sv-SE" sz="32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–</a:t>
            </a:r>
            <a:r>
              <a:rPr lang="en-GB" sz="32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</a:t>
            </a:r>
            <a:r>
              <a:rPr lang="en-GB" sz="3200" b="1" dirty="0" err="1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whats</a:t>
            </a:r>
            <a:r>
              <a:rPr lang="en-GB" sz="32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going on?</a:t>
            </a:r>
            <a:endParaRPr lang="en-GB" sz="3200" b="1" dirty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912" y="3962400"/>
            <a:ext cx="5718447" cy="28956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4114800" cy="2889467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685800"/>
            <a:ext cx="4273568" cy="297180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006056"/>
            <a:ext cx="2815287" cy="2851944"/>
          </a:xfrm>
          <a:prstGeom prst="rect">
            <a:avLst/>
          </a:prstGeom>
        </p:spPr>
      </p:pic>
      <p:cxnSp>
        <p:nvCxnSpPr>
          <p:cNvPr id="14" name="Rak pil 13"/>
          <p:cNvCxnSpPr/>
          <p:nvPr/>
        </p:nvCxnSpPr>
        <p:spPr bwMode="auto">
          <a:xfrm rot="5400000">
            <a:off x="1371600" y="4648200"/>
            <a:ext cx="533400" cy="3810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gen_ewha_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76400"/>
            <a:ext cx="4267200" cy="36320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11" descr="gen_ewlya_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788" y="1676400"/>
            <a:ext cx="4261812" cy="36784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3200" dirty="0" smtClean="0">
                <a:latin typeface="Apple Casual"/>
                <a:cs typeface="Apple Casual"/>
              </a:rPr>
              <a:t>Lyman alpha escape an evolutionary process?</a:t>
            </a:r>
            <a:endParaRPr lang="en-GB" sz="3200" dirty="0">
              <a:latin typeface="Apple Casual"/>
              <a:cs typeface="Apple Casual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609600" y="5867400"/>
            <a:ext cx="4564922" cy="702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Global values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(</a:t>
            </a:r>
            <a:r>
              <a:rPr lang="en-GB" dirty="0" err="1" smtClean="0">
                <a:solidFill>
                  <a:srgbClr val="000000"/>
                </a:solidFill>
              </a:rPr>
              <a:t>Atek</a:t>
            </a:r>
            <a:r>
              <a:rPr lang="en-GB" dirty="0" smtClean="0">
                <a:solidFill>
                  <a:srgbClr val="000000"/>
                </a:solidFill>
              </a:rPr>
              <a:t> et al. </a:t>
            </a:r>
            <a:r>
              <a:rPr lang="en-GB" dirty="0" smtClean="0">
                <a:solidFill>
                  <a:srgbClr val="000000"/>
                </a:solidFill>
              </a:rPr>
              <a:t>2008, A&amp;A 488, 491)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25603" name="Text Box 17"/>
          <p:cNvSpPr txBox="1">
            <a:spLocks noChangeArrowheads="1"/>
          </p:cNvSpPr>
          <p:nvPr/>
        </p:nvSpPr>
        <p:spPr bwMode="auto">
          <a:xfrm>
            <a:off x="76200" y="53975"/>
            <a:ext cx="7413217" cy="45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 b="1" dirty="0" smtClean="0">
                <a:latin typeface="Apple Casual"/>
                <a:ea typeface="ヒラギノ角ゴ Pro W3" pitchFamily="-65" charset="-128"/>
                <a:cs typeface="Apple Casual"/>
              </a:rPr>
              <a:t>Results H</a:t>
            </a:r>
            <a:r>
              <a:rPr lang="en-GB" sz="2800" b="1" dirty="0" smtClean="0">
                <a:latin typeface="Apple Casual"/>
                <a:ea typeface="Lucida Grande"/>
                <a:cs typeface="Apple Casual"/>
              </a:rPr>
              <a:t>α</a:t>
            </a:r>
            <a:r>
              <a:rPr lang="en-GB" sz="2800" b="1" dirty="0" smtClean="0">
                <a:latin typeface="Apple Casual"/>
                <a:ea typeface="ヒラギノ角ゴ Pro W3" pitchFamily="-65" charset="-128"/>
                <a:cs typeface="Apple Casual"/>
              </a:rPr>
              <a:t>/H</a:t>
            </a:r>
            <a:r>
              <a:rPr lang="en-GB" sz="2800" b="1" dirty="0" smtClean="0">
                <a:latin typeface="Apple Casual"/>
                <a:ea typeface="Lucida Grande"/>
                <a:cs typeface="Apple Casual"/>
              </a:rPr>
              <a:t>β</a:t>
            </a:r>
            <a:r>
              <a:rPr lang="en-GB" sz="2800" b="1" dirty="0" smtClean="0">
                <a:latin typeface="Apple Casual"/>
                <a:ea typeface="ヒラギノ角ゴ Pro W3" pitchFamily="-65" charset="-128"/>
                <a:cs typeface="Apple Casual"/>
              </a:rPr>
              <a:t>, </a:t>
            </a:r>
            <a:r>
              <a:rPr lang="en-GB" sz="2800" b="1" dirty="0" err="1" smtClean="0">
                <a:latin typeface="Apple Casual"/>
                <a:ea typeface="ヒラギノ角ゴ Pro W3" pitchFamily="-65" charset="-128"/>
                <a:cs typeface="Apple Casual"/>
              </a:rPr>
              <a:t>Haro</a:t>
            </a:r>
            <a:r>
              <a:rPr lang="en-GB" sz="2800" b="1" dirty="0" smtClean="0">
                <a:latin typeface="Apple Casual"/>
                <a:ea typeface="ヒラギノ角ゴ Pro W3" pitchFamily="-65" charset="-128"/>
                <a:cs typeface="Apple Casual"/>
              </a:rPr>
              <a:t> 11 R</a:t>
            </a:r>
            <a:r>
              <a:rPr lang="en-GB" sz="2800" b="1" dirty="0" smtClean="0">
                <a:solidFill>
                  <a:schemeClr val="bg1"/>
                </a:solidFill>
                <a:latin typeface="Apple Casual"/>
                <a:ea typeface="ヒラギノ角ゴ Pro W3" pitchFamily="-65" charset="-128"/>
                <a:cs typeface="Apple Casual"/>
              </a:rPr>
              <a:t>egulation </a:t>
            </a:r>
            <a:r>
              <a:rPr lang="en-GB" sz="2800" b="1" dirty="0">
                <a:solidFill>
                  <a:schemeClr val="bg1"/>
                </a:solidFill>
                <a:latin typeface="Apple Casual"/>
                <a:ea typeface="ヒラギノ角ゴ Pro W3" pitchFamily="-65" charset="-128"/>
                <a:cs typeface="Apple Casual"/>
              </a:rPr>
              <a:t>factors</a:t>
            </a:r>
          </a:p>
        </p:txBody>
      </p:sp>
      <p:sp>
        <p:nvSpPr>
          <p:cNvPr id="25604" name="Text Box 19"/>
          <p:cNvSpPr txBox="1">
            <a:spLocks noChangeArrowheads="1"/>
          </p:cNvSpPr>
          <p:nvPr/>
        </p:nvSpPr>
        <p:spPr bwMode="auto">
          <a:xfrm>
            <a:off x="5699125" y="2105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724400" y="6473825"/>
            <a:ext cx="15001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900" dirty="0">
                <a:solidFill>
                  <a:srgbClr val="A50021"/>
                </a:solidFill>
              </a:rPr>
              <a:t> </a:t>
            </a:r>
            <a:r>
              <a:rPr lang="fr-FR" sz="1400" dirty="0" err="1">
                <a:solidFill>
                  <a:srgbClr val="A50021"/>
                </a:solidFill>
              </a:rPr>
              <a:t>Atek</a:t>
            </a:r>
            <a:r>
              <a:rPr lang="fr-FR" sz="1400" dirty="0">
                <a:solidFill>
                  <a:srgbClr val="A50021"/>
                </a:solidFill>
              </a:rPr>
              <a:t> et al. 2008</a:t>
            </a:r>
          </a:p>
        </p:txBody>
      </p:sp>
      <p:sp>
        <p:nvSpPr>
          <p:cNvPr id="25606" name="Text Box 16"/>
          <p:cNvSpPr txBox="1">
            <a:spLocks noChangeArrowheads="1"/>
          </p:cNvSpPr>
          <p:nvPr/>
        </p:nvSpPr>
        <p:spPr bwMode="auto">
          <a:xfrm>
            <a:off x="4584700" y="3962400"/>
            <a:ext cx="4559300" cy="23230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449263" eaLnBrk="0" hangingPunct="0">
              <a:buClr>
                <a:srgbClr val="66CCFF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ea typeface="ヒラギノ角ゴ Pro W3" pitchFamily="-65" charset="-128"/>
                <a:cs typeface="ヒラギノ角ゴ Pro W3" pitchFamily="-65" charset="-128"/>
              </a:rPr>
              <a:t> </a:t>
            </a:r>
            <a:r>
              <a:rPr lang="en-GB" sz="1800" dirty="0"/>
              <a:t>Diffuse emission component independent </a:t>
            </a:r>
            <a:endParaRPr lang="en-GB" sz="1800" dirty="0" smtClean="0"/>
          </a:p>
          <a:p>
            <a:pPr defTabSz="449263" eaLnBrk="0" hangingPunct="0">
              <a:buClr>
                <a:srgbClr val="66CC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 smtClean="0"/>
              <a:t>   of </a:t>
            </a:r>
            <a:r>
              <a:rPr lang="en-GB" sz="1800" dirty="0"/>
              <a:t>the dust</a:t>
            </a:r>
            <a:endParaRPr lang="en-GB" sz="2000" dirty="0">
              <a:ea typeface="ヒラギノ角ゴ Pro W3" pitchFamily="-65" charset="-128"/>
              <a:cs typeface="ヒラギノ角ゴ Pro W3" pitchFamily="-65" charset="-128"/>
            </a:endParaRPr>
          </a:p>
          <a:p>
            <a:pPr defTabSz="449263" eaLnBrk="0" hangingPunct="0">
              <a:buClr>
                <a:srgbClr val="66CCFF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1DA9DB"/>
                </a:solidFill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 </a:t>
            </a:r>
            <a:r>
              <a:rPr lang="en-GB" sz="2000" dirty="0" smtClean="0">
                <a:solidFill>
                  <a:srgbClr val="3273BA"/>
                </a:solidFill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Emission</a:t>
            </a:r>
            <a:r>
              <a:rPr lang="en-GB" sz="2000" dirty="0" smtClean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 </a:t>
            </a:r>
            <a:r>
              <a:rPr lang="en-GB" sz="2000" dirty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from knot C with </a:t>
            </a:r>
            <a:r>
              <a:rPr lang="en-GB" sz="2000" dirty="0">
                <a:solidFill>
                  <a:srgbClr val="3273BA"/>
                </a:solidFill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E(B-V) ~ 0.4</a:t>
            </a:r>
          </a:p>
          <a:p>
            <a:pPr defTabSz="449263" eaLnBrk="0" hangingPunct="0">
              <a:buClr>
                <a:srgbClr val="66CCFF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 </a:t>
            </a:r>
            <a:r>
              <a:rPr lang="en-GB" sz="2000" dirty="0">
                <a:solidFill>
                  <a:srgbClr val="3273BA"/>
                </a:solidFill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Absorption</a:t>
            </a:r>
            <a:r>
              <a:rPr lang="en-GB" sz="2000" dirty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 from</a:t>
            </a:r>
            <a:r>
              <a:rPr lang="en-GB" sz="2000" dirty="0" smtClean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  </a:t>
            </a:r>
            <a:r>
              <a:rPr lang="en-GB" sz="2000" dirty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A with </a:t>
            </a:r>
            <a:r>
              <a:rPr lang="en-GB" sz="2000" dirty="0">
                <a:solidFill>
                  <a:srgbClr val="3273BA"/>
                </a:solidFill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E(B-V) ~ 0.2</a:t>
            </a:r>
            <a:endParaRPr lang="en-GB" sz="2000" dirty="0" smtClean="0">
              <a:solidFill>
                <a:srgbClr val="3273BA"/>
              </a:solidFill>
              <a:latin typeface="Times" pitchFamily="-65" charset="0"/>
              <a:ea typeface="ヒラギノ角ゴ Pro W3" pitchFamily="-65" charset="-128"/>
              <a:cs typeface="ヒラギノ角ゴ Pro W3" pitchFamily="-65" charset="-128"/>
            </a:endParaRPr>
          </a:p>
          <a:p>
            <a:pPr defTabSz="449263" eaLnBrk="0" hangingPunct="0">
              <a:buClr>
                <a:srgbClr val="66CCFF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err="1" smtClean="0">
                <a:ea typeface="ヒラギノ角ゴ Pro W3" pitchFamily="-65" charset="-128"/>
                <a:cs typeface="ヒラギノ角ゴ Pro W3" pitchFamily="-65" charset="-128"/>
              </a:rPr>
              <a:t>Ly</a:t>
            </a:r>
            <a:r>
              <a:rPr lang="en-GB" sz="2000" dirty="0" err="1">
                <a:latin typeface="Symbol" pitchFamily="-65" charset="2"/>
                <a:ea typeface="ヒラギノ角ゴ Pro W3" pitchFamily="-65" charset="-128"/>
                <a:cs typeface="ヒラギノ角ゴ Pro W3" pitchFamily="-65" charset="-128"/>
              </a:rPr>
              <a:t></a:t>
            </a:r>
            <a:r>
              <a:rPr lang="en-GB" sz="2000" dirty="0">
                <a:ea typeface="ヒラギノ角ゴ Pro W3" pitchFamily="-65" charset="-128"/>
                <a:cs typeface="ヒラギノ角ゴ Pro W3" pitchFamily="-65" charset="-128"/>
              </a:rPr>
              <a:t>/H</a:t>
            </a:r>
            <a:r>
              <a:rPr lang="en-GB" sz="2000" dirty="0">
                <a:latin typeface="Symbol" pitchFamily="-65" charset="2"/>
                <a:ea typeface="ヒラギノ角ゴ Pro W3" pitchFamily="-65" charset="-128"/>
                <a:cs typeface="ヒラギノ角ゴ Pro W3" pitchFamily="-65" charset="-128"/>
              </a:rPr>
              <a:t></a:t>
            </a:r>
            <a:r>
              <a:rPr lang="en-GB" sz="2000" dirty="0">
                <a:ea typeface="ヒラギノ角ゴ Pro W3" pitchFamily="-65" charset="-128"/>
                <a:cs typeface="ヒラギノ角ゴ Pro W3" pitchFamily="-65" charset="-128"/>
              </a:rPr>
              <a:t> </a:t>
            </a:r>
            <a:r>
              <a:rPr lang="en-GB" sz="2000" dirty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above the theoretical value </a:t>
            </a:r>
            <a:endParaRPr lang="en-GB" sz="2000" dirty="0" smtClean="0">
              <a:latin typeface="Times" pitchFamily="-65" charset="0"/>
              <a:ea typeface="ヒラギノ角ゴ Pro W3" pitchFamily="-65" charset="-128"/>
              <a:cs typeface="ヒラギノ角ゴ Pro W3" pitchFamily="-65" charset="-128"/>
            </a:endParaRPr>
          </a:p>
          <a:p>
            <a:pPr defTabSz="449263" eaLnBrk="0" hangingPunct="0">
              <a:buClr>
                <a:srgbClr val="66CC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   (</a:t>
            </a:r>
            <a:r>
              <a:rPr lang="en-GB" sz="2000" dirty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8.7 case B extinction corrected)</a:t>
            </a:r>
          </a:p>
          <a:p>
            <a:pPr defTabSz="449263" eaLnBrk="0" hangingPunct="0">
              <a:buClr>
                <a:srgbClr val="66CC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dirty="0">
              <a:latin typeface="Times" pitchFamily="-65" charset="0"/>
              <a:ea typeface="ヒラギノ角ゴ Pro W3" pitchFamily="-65" charset="-128"/>
              <a:cs typeface="ヒラギノ角ゴ Pro W3" pitchFamily="-65" charset="-128"/>
            </a:endParaRPr>
          </a:p>
          <a:p>
            <a:pPr defTabSz="449263" eaLnBrk="0" hangingPunct="0">
              <a:buClr>
                <a:srgbClr val="66CC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</a:rPr>
              <a:t> </a:t>
            </a:r>
            <a:r>
              <a:rPr lang="en-GB" sz="2000" dirty="0">
                <a:latin typeface="Times" pitchFamily="-65" charset="0"/>
                <a:ea typeface="ヒラギノ角ゴ Pro W3" pitchFamily="-65" charset="-128"/>
                <a:cs typeface="ヒラギノ角ゴ Pro W3" pitchFamily="-65" charset="-128"/>
                <a:sym typeface="Wingdings" pitchFamily="-65" charset="2"/>
              </a:rPr>
              <a:t>  </a:t>
            </a:r>
            <a:r>
              <a:rPr lang="en-GB" sz="2000" dirty="0" err="1">
                <a:solidFill>
                  <a:srgbClr val="800000"/>
                </a:solidFill>
                <a:latin typeface="Times" pitchFamily="-65" charset="0"/>
                <a:ea typeface="ヒラギノ角ゴ Pro W3" pitchFamily="-65" charset="-128"/>
                <a:cs typeface="ヒラギノ角ゴ Pro W3" pitchFamily="-65" charset="-128"/>
                <a:sym typeface="Wingdings" pitchFamily="-65" charset="2"/>
              </a:rPr>
              <a:t></a:t>
            </a:r>
            <a:r>
              <a:rPr lang="en-GB" sz="2000" dirty="0">
                <a:solidFill>
                  <a:srgbClr val="800000"/>
                </a:solidFill>
                <a:latin typeface="Times" pitchFamily="-65" charset="0"/>
                <a:ea typeface="ヒラギノ角ゴ Pro W3" pitchFamily="-65" charset="-128"/>
                <a:cs typeface="ヒラギノ角ゴ Pro W3" pitchFamily="-65" charset="-128"/>
                <a:sym typeface="Wingdings" pitchFamily="-65" charset="2"/>
              </a:rPr>
              <a:t>  Enhanced</a:t>
            </a:r>
            <a:r>
              <a:rPr lang="en-GB" sz="2000" dirty="0">
                <a:solidFill>
                  <a:srgbClr val="800000"/>
                </a:solidFill>
                <a:ea typeface="ヒラギノ角ゴ Pro W3" pitchFamily="-65" charset="-128"/>
                <a:cs typeface="ヒラギノ角ゴ Pro W3" pitchFamily="-65" charset="-128"/>
                <a:sym typeface="Wingdings" pitchFamily="-65" charset="2"/>
              </a:rPr>
              <a:t> </a:t>
            </a:r>
            <a:r>
              <a:rPr lang="en-GB" sz="2000" dirty="0" err="1">
                <a:solidFill>
                  <a:srgbClr val="800000"/>
                </a:solidFill>
                <a:ea typeface="ヒラギノ角ゴ Pro W3" pitchFamily="-65" charset="-128"/>
                <a:cs typeface="ヒラギノ角ゴ Pro W3" pitchFamily="-65" charset="-128"/>
              </a:rPr>
              <a:t>Ly</a:t>
            </a:r>
            <a:r>
              <a:rPr lang="en-GB" sz="2000" dirty="0" err="1">
                <a:solidFill>
                  <a:srgbClr val="800000"/>
                </a:solidFill>
                <a:latin typeface="Symbol" pitchFamily="-65" charset="2"/>
                <a:ea typeface="ヒラギノ角ゴ Pro W3" pitchFamily="-65" charset="-128"/>
                <a:cs typeface="ヒラギノ角ゴ Pro W3" pitchFamily="-65" charset="-128"/>
              </a:rPr>
              <a:t></a:t>
            </a:r>
            <a:r>
              <a:rPr lang="en-GB" sz="2000" dirty="0">
                <a:solidFill>
                  <a:srgbClr val="800000"/>
                </a:solidFill>
                <a:ea typeface="ヒラギノ角ゴ Pro W3" pitchFamily="-65" charset="-128"/>
                <a:cs typeface="ヒラギノ角ゴ Pro W3" pitchFamily="-65" charset="-128"/>
              </a:rPr>
              <a:t>/H</a:t>
            </a:r>
            <a:r>
              <a:rPr lang="en-GB" sz="2000" dirty="0">
                <a:solidFill>
                  <a:srgbClr val="800000"/>
                </a:solidFill>
                <a:latin typeface="Symbol" pitchFamily="-65" charset="2"/>
                <a:ea typeface="ヒラギノ角ゴ Pro W3" pitchFamily="-65" charset="-128"/>
                <a:cs typeface="ヒラギノ角ゴ Pro W3" pitchFamily="-65" charset="-128"/>
              </a:rPr>
              <a:t></a:t>
            </a:r>
            <a:r>
              <a:rPr lang="en-GB" sz="2000" dirty="0">
                <a:solidFill>
                  <a:srgbClr val="800000"/>
                </a:solidFill>
                <a:ea typeface="ヒラギノ角ゴ Pro W3" pitchFamily="-65" charset="-128"/>
                <a:cs typeface="ヒラギノ角ゴ Pro W3" pitchFamily="-65" charset="-128"/>
                <a:sym typeface="Wingdings" pitchFamily="-65" charset="2"/>
              </a:rPr>
              <a:t> </a:t>
            </a:r>
            <a:r>
              <a:rPr lang="en-GB" sz="2000" dirty="0">
                <a:solidFill>
                  <a:srgbClr val="800000"/>
                </a:solidFill>
                <a:latin typeface="Times" pitchFamily="-65" charset="0"/>
                <a:ea typeface="ヒラギノ角ゴ Pro W3" pitchFamily="-65" charset="-128"/>
                <a:cs typeface="ヒラギノ角ゴ Pro W3" pitchFamily="-65" charset="-128"/>
                <a:sym typeface="Wingdings" pitchFamily="-65" charset="2"/>
              </a:rPr>
              <a:t>ratio  !!</a:t>
            </a:r>
            <a:endParaRPr lang="en-GB" sz="2000" dirty="0">
              <a:solidFill>
                <a:srgbClr val="800000"/>
              </a:solidFill>
              <a:latin typeface="Times" pitchFamily="-65" charset="0"/>
              <a:ea typeface="ヒラギノ角ゴ Pro W3" pitchFamily="-65" charset="-128"/>
              <a:cs typeface="ヒラギノ角ゴ Pro W3" pitchFamily="-65" charset="-128"/>
            </a:endParaRPr>
          </a:p>
          <a:p>
            <a:pPr defTabSz="449263" eaLnBrk="0" hangingPunct="0">
              <a:buClr>
                <a:srgbClr val="66CC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dirty="0">
              <a:latin typeface="Times" pitchFamily="-65" charset="0"/>
              <a:ea typeface="ヒラギノ角ゴ Pro W3" pitchFamily="-65" charset="-128"/>
              <a:cs typeface="ヒラギノ角ゴ Pro W3" pitchFamily="-65" charset="-128"/>
            </a:endParaRPr>
          </a:p>
        </p:txBody>
      </p:sp>
      <p:pic>
        <p:nvPicPr>
          <p:cNvPr id="25607" name="Picture 7" descr="haro_lyaha_eb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85800"/>
            <a:ext cx="4267200" cy="317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9" descr="haro_ewlya_eb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4343400" cy="316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0" descr="haro_lya_eb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886200"/>
            <a:ext cx="4321175" cy="315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0" y="6627813"/>
            <a:ext cx="9144000" cy="1587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685800"/>
            <a:ext cx="5181600" cy="518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804" name="Text Box 3"/>
          <p:cNvSpPr txBox="1">
            <a:spLocks noChangeArrowheads="1"/>
          </p:cNvSpPr>
          <p:nvPr/>
        </p:nvSpPr>
        <p:spPr bwMode="auto">
          <a:xfrm>
            <a:off x="0" y="63500"/>
            <a:ext cx="2728613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Results: global</a:t>
            </a:r>
          </a:p>
        </p:txBody>
      </p:sp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150813" y="1236663"/>
            <a:ext cx="1138237" cy="204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</a:rPr>
              <a:t>Name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6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Haro 11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SBS 0335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IRAS 08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Tol 65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NGC 6090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ESO 338</a:t>
            </a:r>
          </a:p>
        </p:txBody>
      </p:sp>
      <p:sp>
        <p:nvSpPr>
          <p:cNvPr id="76806" name="Text Box 5"/>
          <p:cNvSpPr txBox="1">
            <a:spLocks noChangeArrowheads="1"/>
          </p:cNvSpPr>
          <p:nvPr/>
        </p:nvSpPr>
        <p:spPr bwMode="auto">
          <a:xfrm>
            <a:off x="1298575" y="1236663"/>
            <a:ext cx="800100" cy="204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</a:rPr>
              <a:t>E(B-V)‏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600" b="1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0.07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0.04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0.03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0.11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0.19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0.08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2205038" y="1236663"/>
            <a:ext cx="688975" cy="2074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</a:rPr>
              <a:t>f</a:t>
            </a:r>
            <a:r>
              <a:rPr lang="en-GB" sz="1600" b="1" baseline="-25000">
                <a:solidFill>
                  <a:srgbClr val="000000"/>
                </a:solidFill>
              </a:rPr>
              <a:t>esc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6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0.037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-0.20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0.14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0.053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0.027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0.13</a:t>
            </a:r>
          </a:p>
        </p:txBody>
      </p:sp>
      <p:sp>
        <p:nvSpPr>
          <p:cNvPr id="76808" name="Text Box 7"/>
          <p:cNvSpPr txBox="1">
            <a:spLocks noChangeArrowheads="1"/>
          </p:cNvSpPr>
          <p:nvPr/>
        </p:nvSpPr>
        <p:spPr bwMode="auto">
          <a:xfrm>
            <a:off x="2984500" y="1236663"/>
            <a:ext cx="576263" cy="2074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</a:rPr>
              <a:t>f</a:t>
            </a:r>
            <a:r>
              <a:rPr lang="en-GB" sz="1600" b="1" baseline="-25000">
                <a:solidFill>
                  <a:srgbClr val="000000"/>
                </a:solidFill>
              </a:rPr>
              <a:t>esc,c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6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0.18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0.28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0.28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0.16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0.13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0.40</a:t>
            </a:r>
          </a:p>
        </p:txBody>
      </p:sp>
      <p:sp>
        <p:nvSpPr>
          <p:cNvPr id="76809" name="Rectangle 8"/>
          <p:cNvSpPr>
            <a:spLocks noChangeArrowheads="1"/>
          </p:cNvSpPr>
          <p:nvPr/>
        </p:nvSpPr>
        <p:spPr bwMode="auto">
          <a:xfrm>
            <a:off x="76200" y="1219200"/>
            <a:ext cx="3657600" cy="21336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extruta 20"/>
          <p:cNvSpPr txBox="1"/>
          <p:nvPr/>
        </p:nvSpPr>
        <p:spPr>
          <a:xfrm>
            <a:off x="3853068" y="0"/>
            <a:ext cx="5303756" cy="7023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Comparison with </a:t>
            </a:r>
            <a:r>
              <a:rPr lang="en-GB" dirty="0" err="1" smtClean="0">
                <a:solidFill>
                  <a:schemeClr val="tx2"/>
                </a:solidFill>
              </a:rPr>
              <a:t>Galex</a:t>
            </a:r>
            <a:r>
              <a:rPr lang="en-GB" dirty="0" smtClean="0">
                <a:solidFill>
                  <a:schemeClr val="tx2"/>
                </a:solidFill>
              </a:rPr>
              <a:t> z~0.3 sample</a:t>
            </a:r>
            <a:endParaRPr lang="en-GB" dirty="0" smtClean="0">
              <a:solidFill>
                <a:schemeClr val="tx2"/>
              </a:solidFill>
            </a:endParaRPr>
          </a:p>
          <a:p>
            <a:r>
              <a:rPr lang="en-GB" dirty="0" err="1" smtClean="0">
                <a:solidFill>
                  <a:schemeClr val="tx2"/>
                </a:solidFill>
              </a:rPr>
              <a:t>Atek</a:t>
            </a:r>
            <a:r>
              <a:rPr lang="en-GB" dirty="0" smtClean="0">
                <a:solidFill>
                  <a:schemeClr val="tx2"/>
                </a:solidFill>
              </a:rPr>
              <a:t> et al. 2009, </a:t>
            </a:r>
            <a:r>
              <a:rPr lang="sv-SE" dirty="0" smtClean="0">
                <a:solidFill>
                  <a:schemeClr val="tx2"/>
                </a:solidFill>
              </a:rPr>
              <a:t>arXiv</a:t>
            </a:r>
            <a:r>
              <a:rPr lang="sv-SE" dirty="0" smtClean="0">
                <a:solidFill>
                  <a:schemeClr val="tx2"/>
                </a:solidFill>
              </a:rPr>
              <a:t>:0906.5349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3" name="Bildobjekt 12" descr="te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563764" y="304800"/>
            <a:ext cx="5580236" cy="4953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sv-SE" dirty="0" err="1" smtClean="0">
                <a:latin typeface="Apple Casual"/>
                <a:cs typeface="Apple Casual"/>
              </a:rPr>
              <a:t>Contents</a:t>
            </a:r>
            <a:endParaRPr lang="sv-SE" dirty="0">
              <a:latin typeface="Apple Casual"/>
              <a:cs typeface="Apple Casual"/>
            </a:endParaRPr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sv-SE" b="1" dirty="0" err="1" smtClean="0">
                <a:solidFill>
                  <a:schemeClr val="accent6"/>
                </a:solidFill>
              </a:rPr>
              <a:t>Observational</a:t>
            </a:r>
            <a:r>
              <a:rPr lang="sv-SE" b="1" dirty="0" smtClean="0">
                <a:solidFill>
                  <a:schemeClr val="accent6"/>
                </a:solidFill>
              </a:rPr>
              <a:t> studies </a:t>
            </a:r>
            <a:r>
              <a:rPr lang="sv-SE" b="1" dirty="0" err="1" smtClean="0">
                <a:solidFill>
                  <a:schemeClr val="accent6"/>
                </a:solidFill>
              </a:rPr>
              <a:t>based</a:t>
            </a:r>
            <a:r>
              <a:rPr lang="sv-SE" b="1" dirty="0" smtClean="0">
                <a:solidFill>
                  <a:schemeClr val="accent6"/>
                </a:solidFill>
              </a:rPr>
              <a:t> on </a:t>
            </a:r>
            <a:r>
              <a:rPr lang="sv-SE" b="1" dirty="0" err="1" smtClean="0">
                <a:solidFill>
                  <a:schemeClr val="accent6"/>
                </a:solidFill>
              </a:rPr>
              <a:t>Lyα</a:t>
            </a:r>
            <a:r>
              <a:rPr lang="sv-SE" b="1" dirty="0" smtClean="0">
                <a:solidFill>
                  <a:schemeClr val="accent6"/>
                </a:solidFill>
              </a:rPr>
              <a:t> and </a:t>
            </a:r>
            <a:r>
              <a:rPr lang="sv-SE" b="1" dirty="0" err="1" smtClean="0">
                <a:solidFill>
                  <a:schemeClr val="accent6"/>
                </a:solidFill>
              </a:rPr>
              <a:t>Hα</a:t>
            </a:r>
            <a:r>
              <a:rPr lang="sv-SE" b="1" dirty="0" smtClean="0">
                <a:solidFill>
                  <a:schemeClr val="accent6"/>
                </a:solidFill>
              </a:rPr>
              <a:t> observations:</a:t>
            </a:r>
          </a:p>
          <a:p>
            <a:pPr>
              <a:buNone/>
            </a:pPr>
            <a:endParaRPr lang="sv-SE" dirty="0" smtClean="0"/>
          </a:p>
          <a:p>
            <a:r>
              <a:rPr lang="sv-SE" dirty="0" smtClean="0"/>
              <a:t>HST </a:t>
            </a:r>
            <a:r>
              <a:rPr lang="sv-SE" dirty="0" err="1" smtClean="0"/>
              <a:t>imaging</a:t>
            </a:r>
            <a:r>
              <a:rPr lang="sv-SE" dirty="0" smtClean="0"/>
              <a:t> of z0 </a:t>
            </a:r>
            <a:r>
              <a:rPr lang="sv-SE" dirty="0" err="1" smtClean="0"/>
              <a:t>starbursts</a:t>
            </a:r>
            <a:endParaRPr lang="sv-SE" dirty="0" smtClean="0"/>
          </a:p>
          <a:p>
            <a:r>
              <a:rPr lang="sv-SE" dirty="0" smtClean="0"/>
              <a:t>GALEX + </a:t>
            </a:r>
            <a:r>
              <a:rPr lang="sv-SE" dirty="0" err="1" smtClean="0"/>
              <a:t>ground</a:t>
            </a:r>
            <a:r>
              <a:rPr lang="sv-SE" dirty="0" smtClean="0"/>
              <a:t> </a:t>
            </a:r>
            <a:r>
              <a:rPr lang="sv-SE" dirty="0" err="1" smtClean="0"/>
              <a:t>based</a:t>
            </a:r>
            <a:r>
              <a:rPr lang="sv-SE" dirty="0" smtClean="0"/>
              <a:t> </a:t>
            </a:r>
            <a:r>
              <a:rPr lang="sv-SE" dirty="0" err="1" smtClean="0"/>
              <a:t>spectroscopy</a:t>
            </a:r>
            <a:r>
              <a:rPr lang="sv-SE" dirty="0" smtClean="0"/>
              <a:t> of </a:t>
            </a:r>
            <a:r>
              <a:rPr lang="sv-SE" dirty="0" err="1" smtClean="0"/>
              <a:t>Lyα</a:t>
            </a:r>
            <a:r>
              <a:rPr lang="sv-SE" dirty="0" smtClean="0"/>
              <a:t> </a:t>
            </a:r>
            <a:r>
              <a:rPr lang="sv-SE" dirty="0" err="1" smtClean="0"/>
              <a:t>sources</a:t>
            </a:r>
            <a:r>
              <a:rPr lang="sv-SE" dirty="0" smtClean="0"/>
              <a:t> at z</a:t>
            </a:r>
            <a:r>
              <a:rPr lang="sv-SE" dirty="0" smtClean="0"/>
              <a:t>~0.3</a:t>
            </a:r>
          </a:p>
          <a:p>
            <a:r>
              <a:rPr lang="sv-SE" dirty="0" smtClean="0"/>
              <a:t>VLT </a:t>
            </a:r>
            <a:r>
              <a:rPr lang="sv-SE" dirty="0" err="1" smtClean="0"/>
              <a:t>narrow</a:t>
            </a:r>
            <a:r>
              <a:rPr lang="sv-SE" dirty="0" smtClean="0"/>
              <a:t> band </a:t>
            </a:r>
            <a:r>
              <a:rPr lang="sv-SE" dirty="0" err="1" smtClean="0"/>
              <a:t>imaging</a:t>
            </a:r>
            <a:r>
              <a:rPr lang="sv-SE" dirty="0" smtClean="0"/>
              <a:t> of </a:t>
            </a:r>
            <a:r>
              <a:rPr lang="sv-SE" dirty="0" err="1" smtClean="0"/>
              <a:t>Lyα</a:t>
            </a:r>
            <a:r>
              <a:rPr lang="sv-SE" dirty="0" smtClean="0"/>
              <a:t> and </a:t>
            </a:r>
            <a:r>
              <a:rPr lang="sv-SE" dirty="0" err="1" smtClean="0"/>
              <a:t>Hα</a:t>
            </a:r>
            <a:r>
              <a:rPr lang="sv-SE" dirty="0" smtClean="0"/>
              <a:t> at z=2.2 </a:t>
            </a:r>
            <a:r>
              <a:rPr lang="sv-SE" dirty="0" smtClean="0"/>
              <a:t> </a:t>
            </a:r>
          </a:p>
          <a:p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/>
        </p:nvSpPr>
        <p:spPr>
          <a:xfrm>
            <a:off x="3886200" y="6019800"/>
            <a:ext cx="4889079" cy="40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Starburst99 model, </a:t>
            </a:r>
            <a:r>
              <a:rPr lang="en-GB" dirty="0" err="1" smtClean="0">
                <a:solidFill>
                  <a:schemeClr val="tx2"/>
                </a:solidFill>
              </a:rPr>
              <a:t>continous</a:t>
            </a:r>
            <a:r>
              <a:rPr lang="en-GB" dirty="0" smtClean="0">
                <a:solidFill>
                  <a:schemeClr val="tx2"/>
                </a:solidFill>
              </a:rPr>
              <a:t> SFR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808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9225" y="900113"/>
            <a:ext cx="5040313" cy="504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9225" y="900113"/>
            <a:ext cx="5040313" cy="504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090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901" name="Text Box 4"/>
          <p:cNvSpPr txBox="1">
            <a:spLocks noChangeArrowheads="1"/>
          </p:cNvSpPr>
          <p:nvPr/>
        </p:nvSpPr>
        <p:spPr bwMode="auto">
          <a:xfrm>
            <a:off x="0" y="36513"/>
            <a:ext cx="2728613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Results: global</a:t>
            </a:r>
          </a:p>
        </p:txBody>
      </p:sp>
      <p:sp>
        <p:nvSpPr>
          <p:cNvPr id="80902" name="Text Box 5"/>
          <p:cNvSpPr txBox="1">
            <a:spLocks noChangeArrowheads="1"/>
          </p:cNvSpPr>
          <p:nvPr/>
        </p:nvSpPr>
        <p:spPr bwMode="auto">
          <a:xfrm>
            <a:off x="150813" y="2009775"/>
            <a:ext cx="1138237" cy="228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</a:rPr>
              <a:t>Name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6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6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Haro 11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SBS 0335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IRAS 08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Tol 65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NGC 6090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ESO 338</a:t>
            </a:r>
          </a:p>
        </p:txBody>
      </p:sp>
      <p:sp>
        <p:nvSpPr>
          <p:cNvPr id="80903" name="Text Box 6"/>
          <p:cNvSpPr txBox="1">
            <a:spLocks noChangeArrowheads="1"/>
          </p:cNvSpPr>
          <p:nvPr/>
        </p:nvSpPr>
        <p:spPr bwMode="auto">
          <a:xfrm>
            <a:off x="1597025" y="2019300"/>
            <a:ext cx="781050" cy="228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</a:rPr>
              <a:t>W(H</a:t>
            </a:r>
            <a:r>
              <a:rPr lang="en-GB" sz="1600" b="1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sz="1600" b="1">
                <a:solidFill>
                  <a:srgbClr val="000000"/>
                </a:solidFill>
              </a:rPr>
              <a:t>)‏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</a:rPr>
              <a:t>[ Å ]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600" b="1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705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1434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195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1300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314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570</a:t>
            </a:r>
          </a:p>
        </p:txBody>
      </p:sp>
      <p:sp>
        <p:nvSpPr>
          <p:cNvPr id="80904" name="Text Box 7"/>
          <p:cNvSpPr txBox="1">
            <a:spLocks noChangeArrowheads="1"/>
          </p:cNvSpPr>
          <p:nvPr/>
        </p:nvSpPr>
        <p:spPr bwMode="auto">
          <a:xfrm>
            <a:off x="2728913" y="2019300"/>
            <a:ext cx="863600" cy="228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</a:rPr>
              <a:t>W(Ly</a:t>
            </a:r>
            <a:r>
              <a:rPr lang="en-GB" sz="1600" b="1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sz="1600" b="1">
                <a:solidFill>
                  <a:srgbClr val="000000"/>
                </a:solidFill>
              </a:rPr>
              <a:t>)‏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000000"/>
                </a:solidFill>
              </a:rPr>
              <a:t>[ Å ]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6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15.6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-36.8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39.2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15.5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28.3	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28.1</a:t>
            </a:r>
          </a:p>
        </p:txBody>
      </p:sp>
      <p:sp>
        <p:nvSpPr>
          <p:cNvPr id="80905" name="Rectangle 8"/>
          <p:cNvSpPr>
            <a:spLocks noChangeArrowheads="1"/>
          </p:cNvSpPr>
          <p:nvPr/>
        </p:nvSpPr>
        <p:spPr bwMode="auto">
          <a:xfrm>
            <a:off x="76200" y="1979613"/>
            <a:ext cx="3581400" cy="2438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extruta 20"/>
          <p:cNvSpPr txBox="1"/>
          <p:nvPr/>
        </p:nvSpPr>
        <p:spPr>
          <a:xfrm>
            <a:off x="3886200" y="6019800"/>
            <a:ext cx="4844317" cy="403187"/>
          </a:xfrm>
          <a:prstGeom prst="rect">
            <a:avLst/>
          </a:prstGeom>
          <a:solidFill>
            <a:srgbClr val="FF86B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 Equivalent widths </a:t>
            </a:r>
            <a:r>
              <a:rPr lang="en-GB" dirty="0" err="1" smtClean="0">
                <a:solidFill>
                  <a:srgbClr val="FF0000"/>
                </a:solidFill>
              </a:rPr>
              <a:t>anticorrelated</a:t>
            </a:r>
            <a:r>
              <a:rPr lang="en-GB" dirty="0" smtClean="0">
                <a:solidFill>
                  <a:srgbClr val="FF0000"/>
                </a:solidFill>
              </a:rPr>
              <a:t> !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80963" y="53975"/>
            <a:ext cx="7170851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Summary of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low-</a:t>
            </a:r>
            <a:r>
              <a:rPr lang="en-GB" sz="3000" b="1" dirty="0" err="1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z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</a:t>
            </a:r>
            <a:r>
              <a:rPr lang="en-GB" sz="3000" b="1" dirty="0" err="1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Ly</a:t>
            </a:r>
            <a:r>
              <a:rPr lang="en-GB" sz="3000" b="1" dirty="0" err="1" smtClean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α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imaging </a:t>
            </a: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results</a:t>
            </a:r>
          </a:p>
        </p:txBody>
      </p:sp>
      <p:sp>
        <p:nvSpPr>
          <p:cNvPr id="82948" name="Text Box 3"/>
          <p:cNvSpPr txBox="1">
            <a:spLocks noChangeArrowheads="1"/>
          </p:cNvSpPr>
          <p:nvPr/>
        </p:nvSpPr>
        <p:spPr bwMode="auto">
          <a:xfrm>
            <a:off x="228600" y="685800"/>
            <a:ext cx="8686800" cy="46957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First calibrated </a:t>
            </a:r>
            <a:r>
              <a:rPr lang="en-GB" dirty="0" err="1">
                <a:solidFill>
                  <a:srgbClr val="000000"/>
                </a:solidFill>
              </a:rPr>
              <a:t>Ly</a:t>
            </a:r>
            <a:r>
              <a:rPr lang="en-GB" dirty="0" err="1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>
                <a:solidFill>
                  <a:srgbClr val="000000"/>
                </a:solidFill>
              </a:rPr>
              <a:t> maps </a:t>
            </a:r>
            <a:r>
              <a:rPr lang="en-GB" dirty="0" smtClean="0">
                <a:solidFill>
                  <a:srgbClr val="000000"/>
                </a:solidFill>
              </a:rPr>
              <a:t>produced</a:t>
            </a:r>
          </a:p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spatial resolution ~10 - 20 pc</a:t>
            </a:r>
          </a:p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available at: </a:t>
            </a:r>
            <a:r>
              <a:rPr lang="sv-SE" dirty="0" err="1" smtClean="0">
                <a:solidFill>
                  <a:srgbClr val="0000FF"/>
                </a:solidFill>
              </a:rPr>
              <a:t>http://ttt.astro.su.se/projects/Lyman-alpha</a:t>
            </a:r>
            <a:r>
              <a:rPr lang="sv-SE" dirty="0" smtClean="0">
                <a:solidFill>
                  <a:srgbClr val="0000FF"/>
                </a:solidFill>
              </a:rPr>
              <a:t>/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dirty="0" smtClean="0">
                <a:solidFill>
                  <a:srgbClr val="000000"/>
                </a:solidFill>
              </a:rPr>
              <a:t> Östlin et al 2009, AJ</a:t>
            </a:r>
            <a:r>
              <a:rPr lang="sv-SE" dirty="0" smtClean="0">
                <a:solidFill>
                  <a:srgbClr val="000000"/>
                </a:solidFill>
              </a:rPr>
              <a:t> 128, 923</a:t>
            </a: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Substantial evidence for </a:t>
            </a:r>
            <a:r>
              <a:rPr lang="en-GB" dirty="0" err="1">
                <a:solidFill>
                  <a:srgbClr val="000000"/>
                </a:solidFill>
              </a:rPr>
              <a:t>Ly</a:t>
            </a:r>
            <a:r>
              <a:rPr lang="en-GB" dirty="0" err="1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>
                <a:solidFill>
                  <a:srgbClr val="000000"/>
                </a:solidFill>
              </a:rPr>
              <a:t> resonant scattering presented:</a:t>
            </a:r>
          </a:p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morphologies, scattering halos, extended emission</a:t>
            </a:r>
          </a:p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Local super-recombination values</a:t>
            </a:r>
          </a:p>
          <a:p>
            <a:pPr lvl="1"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Ly</a:t>
            </a:r>
            <a:r>
              <a:rPr lang="en-GB" dirty="0" err="1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>
                <a:solidFill>
                  <a:srgbClr val="000000"/>
                </a:solidFill>
              </a:rPr>
              <a:t> emission from old and/or dusty </a:t>
            </a:r>
            <a:r>
              <a:rPr lang="en-GB" dirty="0" smtClean="0">
                <a:solidFill>
                  <a:srgbClr val="000000"/>
                </a:solidFill>
              </a:rPr>
              <a:t>regions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No direct correlation with nebular dust </a:t>
            </a:r>
            <a:r>
              <a:rPr lang="en-GB" dirty="0" smtClean="0">
                <a:solidFill>
                  <a:srgbClr val="000000"/>
                </a:solidFill>
              </a:rPr>
              <a:t>parameter</a:t>
            </a:r>
          </a:p>
          <a:p>
            <a:pPr>
              <a:lnSpc>
                <a:spcPct val="100000"/>
              </a:lnSpc>
              <a:spcAft>
                <a:spcPts val="1800"/>
              </a:spcAft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Low escape fractions (&lt; 20%) -- dust corrections fail (&lt;50%</a:t>
            </a:r>
            <a:r>
              <a:rPr lang="en-GB" dirty="0" smtClean="0">
                <a:solidFill>
                  <a:srgbClr val="000000"/>
                </a:solidFill>
              </a:rPr>
              <a:t>)‏</a:t>
            </a: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 Anti-correlation between H</a:t>
            </a:r>
            <a:r>
              <a:rPr lang="en-GB" dirty="0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>
                <a:solidFill>
                  <a:srgbClr val="000000"/>
                </a:solidFill>
              </a:rPr>
              <a:t> and </a:t>
            </a:r>
            <a:r>
              <a:rPr lang="en-GB" dirty="0" err="1">
                <a:solidFill>
                  <a:srgbClr val="000000"/>
                </a:solidFill>
              </a:rPr>
              <a:t>Ly</a:t>
            </a:r>
            <a:r>
              <a:rPr lang="en-GB" dirty="0" err="1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>
                <a:solidFill>
                  <a:srgbClr val="000000"/>
                </a:solidFill>
              </a:rPr>
              <a:t> ???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8600" y="5638800"/>
            <a:ext cx="8229600" cy="8331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800000"/>
              </a:buClr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800000"/>
                </a:solidFill>
              </a:rPr>
              <a:t> Small,  hand-picked sample - Demonstrates </a:t>
            </a:r>
            <a:r>
              <a:rPr lang="en-GB" dirty="0">
                <a:solidFill>
                  <a:srgbClr val="800000"/>
                </a:solidFill>
              </a:rPr>
              <a:t>the need for</a:t>
            </a:r>
            <a:r>
              <a:rPr lang="en-GB" dirty="0" smtClean="0">
                <a:solidFill>
                  <a:srgbClr val="800000"/>
                </a:solidFill>
              </a:rPr>
              <a:t>   </a:t>
            </a:r>
          </a:p>
          <a:p>
            <a:pPr>
              <a:lnSpc>
                <a:spcPct val="100000"/>
              </a:lnSpc>
              <a:buClr>
                <a:srgbClr val="8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800000"/>
                </a:solidFill>
              </a:rPr>
              <a:t>  a </a:t>
            </a:r>
            <a:r>
              <a:rPr lang="en-GB" dirty="0">
                <a:solidFill>
                  <a:srgbClr val="800000"/>
                </a:solidFill>
              </a:rPr>
              <a:t>detailed, statistically significant investigation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80963" y="53975"/>
            <a:ext cx="4718399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GALEX sources at </a:t>
            </a:r>
            <a:r>
              <a:rPr lang="en-GB" sz="3000" b="1" dirty="0" err="1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z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≈ 0.3</a:t>
            </a:r>
            <a:endParaRPr lang="en-GB" sz="3000" b="1" dirty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  <p:sp>
        <p:nvSpPr>
          <p:cNvPr id="82948" name="Text Box 3"/>
          <p:cNvSpPr txBox="1">
            <a:spLocks noChangeArrowheads="1"/>
          </p:cNvSpPr>
          <p:nvPr/>
        </p:nvSpPr>
        <p:spPr bwMode="auto">
          <a:xfrm>
            <a:off x="228600" y="685800"/>
            <a:ext cx="8686800" cy="6742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GALEX wide field </a:t>
            </a:r>
            <a:r>
              <a:rPr lang="en-GB" dirty="0" err="1" smtClean="0">
                <a:solidFill>
                  <a:srgbClr val="000000"/>
                </a:solidFill>
              </a:rPr>
              <a:t>grism</a:t>
            </a:r>
            <a:r>
              <a:rPr lang="en-GB" dirty="0" smtClean="0">
                <a:solidFill>
                  <a:srgbClr val="000000"/>
                </a:solidFill>
              </a:rPr>
              <a:t> spectroscopy has detected 96 </a:t>
            </a:r>
            <a:r>
              <a:rPr lang="en-GB" dirty="0" err="1" smtClean="0">
                <a:solidFill>
                  <a:srgbClr val="000000"/>
                </a:solidFill>
              </a:rPr>
              <a:t>Lyα</a:t>
            </a:r>
            <a:r>
              <a:rPr lang="en-GB" dirty="0" smtClean="0">
                <a:solidFill>
                  <a:srgbClr val="000000"/>
                </a:solidFill>
              </a:rPr>
              <a:t> emitters at </a:t>
            </a:r>
            <a:r>
              <a:rPr lang="en-GB" dirty="0" err="1" smtClean="0">
                <a:solidFill>
                  <a:srgbClr val="000000"/>
                </a:solidFill>
              </a:rPr>
              <a:t>z</a:t>
            </a:r>
            <a:r>
              <a:rPr lang="en-GB" dirty="0" smtClean="0">
                <a:solidFill>
                  <a:srgbClr val="000000"/>
                </a:solidFill>
              </a:rPr>
              <a:t> = 0.2 – 0.35</a:t>
            </a: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As close as we get to a blank </a:t>
            </a:r>
            <a:r>
              <a:rPr lang="en-GB" dirty="0" err="1" smtClean="0">
                <a:solidFill>
                  <a:srgbClr val="000000"/>
                </a:solidFill>
              </a:rPr>
              <a:t>Lyα</a:t>
            </a:r>
            <a:r>
              <a:rPr lang="en-GB" dirty="0" smtClean="0">
                <a:solidFill>
                  <a:srgbClr val="000000"/>
                </a:solidFill>
              </a:rPr>
              <a:t> survey at low </a:t>
            </a:r>
            <a:r>
              <a:rPr lang="en-GB" dirty="0" err="1" smtClean="0">
                <a:solidFill>
                  <a:srgbClr val="000000"/>
                </a:solidFill>
              </a:rPr>
              <a:t>z</a:t>
            </a:r>
            <a:endParaRPr lang="en-GB" dirty="0" smtClean="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Follow up spectroscopy with ESO/NTT of 24 sources,   </a:t>
            </a:r>
            <a:r>
              <a:rPr lang="en-GB" dirty="0" err="1" smtClean="0">
                <a:solidFill>
                  <a:srgbClr val="000000"/>
                </a:solidFill>
              </a:rPr>
              <a:t>targetting</a:t>
            </a:r>
            <a:r>
              <a:rPr lang="en-GB" dirty="0" smtClean="0">
                <a:solidFill>
                  <a:srgbClr val="000000"/>
                </a:solidFill>
              </a:rPr>
              <a:t> Hα and Hβ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Derive escape fractions using 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>
                <a:solidFill>
                  <a:srgbClr val="000000"/>
                </a:solidFill>
              </a:rPr>
              <a:t>Balmer</a:t>
            </a:r>
            <a:r>
              <a:rPr lang="en-GB" dirty="0" smtClean="0">
                <a:solidFill>
                  <a:srgbClr val="000000"/>
                </a:solidFill>
              </a:rPr>
              <a:t> emission line decrement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NB. </a:t>
            </a:r>
            <a:r>
              <a:rPr lang="en-GB" dirty="0" err="1" smtClean="0">
                <a:solidFill>
                  <a:srgbClr val="000000"/>
                </a:solidFill>
              </a:rPr>
              <a:t>Lyα</a:t>
            </a:r>
            <a:r>
              <a:rPr lang="en-GB" dirty="0" smtClean="0">
                <a:solidFill>
                  <a:srgbClr val="000000"/>
                </a:solidFill>
              </a:rPr>
              <a:t> selected so escape 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f</a:t>
            </a:r>
            <a:r>
              <a:rPr lang="en-GB" dirty="0" smtClean="0">
                <a:solidFill>
                  <a:srgbClr val="000000"/>
                </a:solidFill>
              </a:rPr>
              <a:t>ractions likely biased to high 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values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 err="1" smtClean="0">
                <a:solidFill>
                  <a:srgbClr val="000000"/>
                </a:solidFill>
              </a:rPr>
              <a:t>Atek</a:t>
            </a:r>
            <a:r>
              <a:rPr lang="en-GB" sz="2000" dirty="0" smtClean="0">
                <a:solidFill>
                  <a:srgbClr val="000000"/>
                </a:solidFill>
              </a:rPr>
              <a:t> et al. 2009, </a:t>
            </a:r>
            <a:r>
              <a:rPr lang="en-GB" sz="2000" dirty="0" err="1" smtClean="0">
                <a:solidFill>
                  <a:srgbClr val="000000"/>
                </a:solidFill>
              </a:rPr>
              <a:t>arXiv</a:t>
            </a:r>
            <a:r>
              <a:rPr lang="en-GB" sz="2000" dirty="0" smtClean="0">
                <a:solidFill>
                  <a:srgbClr val="000000"/>
                </a:solidFill>
              </a:rPr>
              <a:t> 0609.5349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6" name="Bildobjekt 5" descr="te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00600" y="3002812"/>
            <a:ext cx="4343400" cy="3855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880553"/>
            <a:ext cx="4648200" cy="39774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73280" y="-6629400"/>
            <a:ext cx="19592640" cy="18935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4745"/>
            <a:ext cx="9142560" cy="1202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93601" y="2665720"/>
            <a:ext cx="1805760" cy="4435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16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endParaRPr lang="en-US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7760" y="3086244"/>
            <a:ext cx="475488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00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US" sz="22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734720" y="1525121"/>
            <a:ext cx="4262400" cy="931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93623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6000" i="1" dirty="0" err="1">
                <a:solidFill>
                  <a:srgbClr val="FFFFFF"/>
                </a:solidFill>
                <a:ea typeface="Arial" charset="0"/>
                <a:cs typeface="Arial" charset="0"/>
              </a:rPr>
              <a:t>DoubleBlind</a:t>
            </a:r>
            <a:endParaRPr lang="en-US" sz="6000" i="1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                                                                                   </a:t>
            </a:r>
          </a:p>
        </p:txBody>
      </p:sp>
      <p:sp>
        <p:nvSpPr>
          <p:cNvPr id="10" name="Rektangel 9"/>
          <p:cNvSpPr/>
          <p:nvPr/>
        </p:nvSpPr>
        <p:spPr>
          <a:xfrm>
            <a:off x="0" y="2971800"/>
            <a:ext cx="4572000" cy="33947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A. </a:t>
            </a:r>
            <a:r>
              <a:rPr lang="en-US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Adamo</a:t>
            </a:r>
            <a:endParaRPr lang="en-US" dirty="0" smtClean="0">
              <a:solidFill>
                <a:srgbClr val="FFFFFF"/>
              </a:solidFill>
              <a:ea typeface="Arial" charset="0"/>
              <a:cs typeface="Arial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H. </a:t>
            </a:r>
            <a:r>
              <a:rPr lang="en-US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Atek</a:t>
            </a: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M. Hayes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D. </a:t>
            </a:r>
            <a:r>
              <a:rPr lang="en-US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Kunth</a:t>
            </a: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E. </a:t>
            </a:r>
            <a:r>
              <a:rPr lang="en-US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Leitet</a:t>
            </a: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C. </a:t>
            </a:r>
            <a:r>
              <a:rPr lang="en-US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Leitherer</a:t>
            </a: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 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J.M. </a:t>
            </a:r>
            <a:r>
              <a:rPr lang="en-US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Mas-Hesse</a:t>
            </a: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J. </a:t>
            </a:r>
            <a:r>
              <a:rPr lang="en-US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Melinder</a:t>
            </a: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G.</a:t>
            </a: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Östlin</a:t>
            </a: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  <a:endParaRPr lang="en-US" dirty="0" smtClean="0">
              <a:solidFill>
                <a:srgbClr val="FFFFFF"/>
              </a:solidFill>
              <a:ea typeface="Arial" charset="0"/>
              <a:cs typeface="Arial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D. </a:t>
            </a:r>
            <a:r>
              <a:rPr lang="en-US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Schaerer</a:t>
            </a:r>
            <a:endParaRPr lang="en-US" dirty="0" smtClean="0">
              <a:solidFill>
                <a:srgbClr val="FFFFFF"/>
              </a:solidFill>
              <a:ea typeface="Arial" charset="0"/>
              <a:cs typeface="Arial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FFFFFF"/>
                </a:solidFill>
                <a:ea typeface="Arial" charset="0"/>
                <a:cs typeface="Arial" charset="0"/>
              </a:rPr>
              <a:t>A. </a:t>
            </a:r>
            <a:r>
              <a:rPr lang="en-US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Verhamme</a:t>
            </a:r>
            <a:endParaRPr lang="en-US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4953000" y="3276600"/>
            <a:ext cx="4357218" cy="804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i="1" dirty="0" smtClean="0"/>
              <a:t>A </a:t>
            </a:r>
            <a:r>
              <a:rPr lang="sv-SE" sz="2800" i="1" dirty="0" err="1" smtClean="0"/>
              <a:t>super-</a:t>
            </a:r>
            <a:r>
              <a:rPr lang="sv-SE" sz="2800" i="1" dirty="0" err="1" smtClean="0"/>
              <a:t>deep</a:t>
            </a:r>
            <a:r>
              <a:rPr lang="sv-SE" sz="2800" i="1" dirty="0" smtClean="0"/>
              <a:t>, </a:t>
            </a:r>
            <a:r>
              <a:rPr lang="sv-SE" sz="2800" i="1" dirty="0" err="1" smtClean="0"/>
              <a:t>combined</a:t>
            </a:r>
            <a:endParaRPr lang="sv-SE" sz="2800" i="1" dirty="0" smtClean="0"/>
          </a:p>
          <a:p>
            <a:r>
              <a:rPr lang="sv-SE" sz="2800" i="1" dirty="0" err="1" smtClean="0"/>
              <a:t>Lyα</a:t>
            </a:r>
            <a:r>
              <a:rPr lang="sv-SE" sz="2800" i="1" dirty="0" smtClean="0"/>
              <a:t> and </a:t>
            </a:r>
            <a:r>
              <a:rPr lang="sv-SE" sz="2800" i="1" dirty="0" err="1" smtClean="0"/>
              <a:t>Hα</a:t>
            </a:r>
            <a:r>
              <a:rPr lang="sv-SE" sz="2800" i="1" dirty="0" smtClean="0"/>
              <a:t> </a:t>
            </a:r>
            <a:r>
              <a:rPr lang="sv-SE" sz="2800" i="1" dirty="0" err="1" smtClean="0"/>
              <a:t>survey</a:t>
            </a:r>
            <a:r>
              <a:rPr lang="sv-SE" sz="2800" i="1" dirty="0" smtClean="0"/>
              <a:t> at z=2</a:t>
            </a:r>
            <a:endParaRPr lang="sv-SE" sz="2800" i="1" dirty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0560" y="1568326"/>
            <a:ext cx="3918240" cy="29393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4000" y="947620"/>
            <a:ext cx="8867520" cy="5184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84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Blind survey for H-alpha and Lyman-alpha emitting galaxies at </a:t>
            </a:r>
            <a:r>
              <a:rPr lang="en-US" sz="2200" dirty="0" err="1">
                <a:solidFill>
                  <a:srgbClr val="000000"/>
                </a:solidFill>
                <a:ea typeface="Arial" charset="0"/>
                <a:cs typeface="Arial" charset="0"/>
              </a:rPr>
              <a:t>z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=2.2</a:t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22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Ha  	:	VLT/HAWK-I NB2090</a:t>
            </a: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a typeface="Arial" charset="0"/>
                <a:cs typeface="Arial" charset="0"/>
              </a:rPr>
              <a:t>Lya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	: 	VLT/FORS1 Custom</a:t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22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GOODS-S centered on UDF</a:t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	7.5 </a:t>
            </a:r>
            <a:r>
              <a:rPr lang="en-US" sz="2200" dirty="0" err="1">
                <a:solidFill>
                  <a:srgbClr val="000000"/>
                </a:solidFill>
                <a:ea typeface="Arial" charset="0"/>
                <a:cs typeface="Arial" charset="0"/>
              </a:rPr>
              <a:t>x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7.5 </a:t>
            </a:r>
            <a:r>
              <a:rPr lang="en-US" sz="2200" dirty="0" err="1">
                <a:solidFill>
                  <a:srgbClr val="000000"/>
                </a:solidFill>
                <a:ea typeface="Arial" charset="0"/>
                <a:cs typeface="Arial" charset="0"/>
              </a:rPr>
              <a:t>arcmin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22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Both probe the </a:t>
            </a:r>
            <a:r>
              <a:rPr lang="en-US" sz="2200" i="1" dirty="0">
                <a:solidFill>
                  <a:srgbClr val="0000FF"/>
                </a:solidFill>
                <a:ea typeface="Arial" charset="0"/>
                <a:cs typeface="Arial" charset="0"/>
              </a:rPr>
              <a:t>same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volume.</a:t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	Any sample average properties</a:t>
            </a:r>
            <a:r>
              <a:rPr lang="en-US" sz="2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 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	not subject 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to cosmic variance</a:t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22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Deep!   </a:t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	Ha	  ::	16 hours online 	::	SFR=1.8 Mo/yr @ 5 sig			</a:t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	</a:t>
            </a:r>
            <a:r>
              <a:rPr lang="en-US" sz="2200" dirty="0" err="1">
                <a:solidFill>
                  <a:srgbClr val="000000"/>
                </a:solidFill>
                <a:ea typeface="Arial" charset="0"/>
                <a:cs typeface="Arial" charset="0"/>
              </a:rPr>
              <a:t>Lya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 ::	16 hours online 	::	SFR=1.8 Mo/yr @ </a:t>
            </a:r>
            <a:r>
              <a:rPr lang="en-US" sz="2200" dirty="0" err="1">
                <a:solidFill>
                  <a:srgbClr val="000000"/>
                </a:solidFill>
                <a:ea typeface="Arial" charset="0"/>
                <a:cs typeface="Arial" charset="0"/>
              </a:rPr>
              <a:t>fesc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=0.1		</a:t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22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 X-</a:t>
            </a:r>
            <a:r>
              <a:rPr lang="en-US" sz="2200" dirty="0" err="1">
                <a:solidFill>
                  <a:srgbClr val="000000"/>
                </a:solidFill>
                <a:ea typeface="Arial" charset="0"/>
                <a:cs typeface="Arial" charset="0"/>
              </a:rPr>
              <a:t>corr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with GOODS-MUSIC	</a:t>
            </a:r>
            <a:b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	U to 24 mum </a:t>
            </a:r>
            <a:r>
              <a:rPr lang="en-US" sz="2200" dirty="0" err="1">
                <a:solidFill>
                  <a:srgbClr val="000000"/>
                </a:solidFill>
                <a:ea typeface="Arial" charset="0"/>
                <a:cs typeface="Arial" charset="0"/>
              </a:rPr>
              <a:t>SEDs</a:t>
            </a:r>
            <a:r>
              <a:rPr lang="en-US" sz="2200" b="1" dirty="0">
                <a:solidFill>
                  <a:srgbClr val="000000"/>
                </a:solidFill>
                <a:ea typeface="Arial" charset="0"/>
                <a:cs typeface="Arial" charset="0"/>
              </a:rPr>
              <a:t>        //         </a:t>
            </a:r>
            <a:r>
              <a:rPr lang="en-US" sz="2200" dirty="0" err="1">
                <a:solidFill>
                  <a:srgbClr val="000000"/>
                </a:solidFill>
                <a:ea typeface="Arial" charset="0"/>
                <a:cs typeface="Arial" charset="0"/>
              </a:rPr>
              <a:t>phot-z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= 2.2</a:t>
            </a: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0" y="1"/>
            <a:ext cx="9144000" cy="816566"/>
          </a:xfrm>
          <a:prstGeom prst="roundRect">
            <a:avLst>
              <a:gd name="adj" fmla="val 176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60640" y="174259"/>
            <a:ext cx="5224320" cy="4680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48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700" dirty="0" err="1">
                <a:solidFill>
                  <a:srgbClr val="000000"/>
                </a:solidFill>
                <a:latin typeface="Apple Casual"/>
                <a:ea typeface="Arial" charset="0"/>
                <a:cs typeface="Apple Casual"/>
              </a:rPr>
              <a:t>DoubleBlind</a:t>
            </a:r>
            <a:r>
              <a:rPr lang="en-US" sz="2700" dirty="0">
                <a:solidFill>
                  <a:srgbClr val="000000"/>
                </a:solidFill>
                <a:latin typeface="Apple Casual"/>
                <a:ea typeface="Arial" charset="0"/>
                <a:cs typeface="Apple Casual"/>
              </a:rPr>
              <a:t>	::	Survey Overview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1"/>
            <a:ext cx="9144000" cy="816566"/>
          </a:xfrm>
          <a:prstGeom prst="roundRect">
            <a:avLst>
              <a:gd name="adj" fmla="val 176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60640" y="207382"/>
            <a:ext cx="340992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48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700" dirty="0">
                <a:solidFill>
                  <a:srgbClr val="000000"/>
                </a:solidFill>
                <a:latin typeface="Apple Casual"/>
                <a:ea typeface="Arial" charset="0"/>
                <a:cs typeface="Apple Casual"/>
              </a:rPr>
              <a:t>Luminosity Functions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7840" y="2285520"/>
            <a:ext cx="4245120" cy="4245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720" y="2285520"/>
            <a:ext cx="4245120" cy="4245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967040" y="1474715"/>
            <a:ext cx="1166400" cy="4421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sz="2500" dirty="0" err="1">
                <a:solidFill>
                  <a:srgbClr val="000000"/>
                </a:solidFill>
                <a:ea typeface="Arial" charset="0"/>
                <a:cs typeface="Arial" charset="0"/>
              </a:rPr>
              <a:t>LF(Ha</a:t>
            </a:r>
            <a:r>
              <a:rPr lang="en-US" sz="2500" dirty="0">
                <a:solidFill>
                  <a:srgbClr val="000000"/>
                </a:solidFill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539041" y="1474715"/>
            <a:ext cx="1262880" cy="4421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sz="2500" dirty="0" err="1">
                <a:solidFill>
                  <a:srgbClr val="000000"/>
                </a:solidFill>
                <a:ea typeface="Arial" charset="0"/>
                <a:cs typeface="Arial" charset="0"/>
              </a:rPr>
              <a:t>LF(Lya</a:t>
            </a:r>
            <a:r>
              <a:rPr lang="en-US" sz="2500" dirty="0">
                <a:solidFill>
                  <a:srgbClr val="000000"/>
                </a:solidFill>
                <a:ea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/>
          <p:cNvSpPr>
            <a:spLocks noChangeArrowheads="1"/>
          </p:cNvSpPr>
          <p:nvPr/>
        </p:nvSpPr>
        <p:spPr bwMode="auto">
          <a:xfrm>
            <a:off x="0" y="1"/>
            <a:ext cx="9144000" cy="816566"/>
          </a:xfrm>
          <a:prstGeom prst="roundRect">
            <a:avLst>
              <a:gd name="adj" fmla="val 176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0641" y="207382"/>
            <a:ext cx="5329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48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700" dirty="0">
                <a:solidFill>
                  <a:srgbClr val="000000"/>
                </a:solidFill>
                <a:latin typeface="Apple Casual"/>
                <a:ea typeface="Arial" charset="0"/>
                <a:cs typeface="Apple Casual"/>
              </a:rPr>
              <a:t>Merging the Luminosity Functions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640" y="1143481"/>
            <a:ext cx="5551200" cy="55517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4800" y="1045550"/>
            <a:ext cx="3461760" cy="338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68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LF(Lya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) =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LF(Ha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x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8.7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0" y="1"/>
            <a:ext cx="9144000" cy="816566"/>
          </a:xfrm>
          <a:prstGeom prst="roundRect">
            <a:avLst>
              <a:gd name="adj" fmla="val 176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60641" y="207382"/>
            <a:ext cx="5329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48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700" dirty="0">
                <a:solidFill>
                  <a:srgbClr val="000000"/>
                </a:solidFill>
                <a:latin typeface="Apple Casual"/>
                <a:ea typeface="Arial" charset="0"/>
                <a:cs typeface="Apple Casual"/>
              </a:rPr>
              <a:t>Merging the Luminosity Functions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640" y="1143481"/>
            <a:ext cx="5551200" cy="55517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5911200" y="3755914"/>
            <a:ext cx="1306080" cy="1441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4800" y="1045550"/>
            <a:ext cx="3690720" cy="367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68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LF(Lya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) =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LF(Ha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x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8.7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18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Monte Carlo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	Statistical error on L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18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Fit global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f_esc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	le Delliou+06  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z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=3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	</a:t>
            </a:r>
            <a:r>
              <a:rPr lang="en-US" sz="18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sem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.analyt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f_esc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=2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%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	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Nagamine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+08 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z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=3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	</a:t>
            </a:r>
            <a:r>
              <a:rPr lang="en-US" sz="18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cosmol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. SPH </a:t>
            </a: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f_esc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=10%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  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18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/>
          <p:cNvSpPr>
            <a:spLocks noChangeArrowheads="1"/>
          </p:cNvSpPr>
          <p:nvPr/>
        </p:nvSpPr>
        <p:spPr bwMode="auto">
          <a:xfrm>
            <a:off x="0" y="1"/>
            <a:ext cx="9144000" cy="816566"/>
          </a:xfrm>
          <a:prstGeom prst="roundRect">
            <a:avLst>
              <a:gd name="adj" fmla="val 176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60641" y="207382"/>
            <a:ext cx="532944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48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700" dirty="0">
                <a:solidFill>
                  <a:srgbClr val="000000"/>
                </a:solidFill>
                <a:latin typeface="Apple Casual"/>
                <a:ea typeface="Arial" charset="0"/>
                <a:cs typeface="Apple Casual"/>
              </a:rPr>
              <a:t>Merging the Luminosity Functions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640" y="1143481"/>
            <a:ext cx="5551200" cy="55517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4801" y="1045550"/>
            <a:ext cx="4016160" cy="48633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68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LF(Lya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) =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LF(Ha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x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8.7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18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Monte Carlo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	Statistical error on L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18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Fit global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f_esc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	le Delliou+06  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z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=3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	</a:t>
            </a:r>
            <a:r>
              <a:rPr lang="en-US" sz="18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sem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.analyt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f_esc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=2%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. 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	Nagamine+08 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z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=3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	</a:t>
            </a:r>
            <a:r>
              <a:rPr lang="en-US" sz="18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cosmol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. SPH  </a:t>
            </a:r>
            <a:r>
              <a:rPr lang="en-US" sz="1800" dirty="0" err="1">
                <a:solidFill>
                  <a:srgbClr val="000000"/>
                </a:solidFill>
                <a:ea typeface="Arial" charset="0"/>
                <a:cs typeface="Arial" charset="0"/>
              </a:rPr>
              <a:t>f_esc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=10%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  </a:t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	</a:t>
            </a:r>
            <a:r>
              <a:rPr lang="en-US" sz="2900" dirty="0">
                <a:solidFill>
                  <a:srgbClr val="FF0000"/>
                </a:solidFill>
                <a:ea typeface="Arial" charset="0"/>
                <a:cs typeface="Arial" charset="0"/>
              </a:rPr>
              <a:t>(4.5 +/- 1) % </a:t>
            </a:r>
            <a:r>
              <a:rPr lang="en-US" sz="1800" dirty="0">
                <a:solidFill>
                  <a:srgbClr val="FF0000"/>
                </a:solidFill>
                <a:ea typeface="Arial" charset="0"/>
                <a:cs typeface="Arial" charset="0"/>
              </a:rPr>
              <a:t/>
            </a:r>
            <a:br>
              <a:rPr lang="en-US" sz="1800" dirty="0">
                <a:solidFill>
                  <a:srgbClr val="FF0000"/>
                </a:solidFill>
                <a:ea typeface="Arial" charset="0"/>
                <a:cs typeface="Arial" charset="0"/>
              </a:rPr>
            </a:br>
            <a:endParaRPr lang="en-US" sz="1800" dirty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800" dirty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Sample averaged based on entire luminosity density in both lines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381000" y="5486400"/>
            <a:ext cx="2691211" cy="40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accent4"/>
                </a:solidFill>
              </a:rPr>
              <a:t>Hayes+ 09 in </a:t>
            </a:r>
            <a:r>
              <a:rPr lang="sv-SE" dirty="0" err="1" smtClean="0">
                <a:solidFill>
                  <a:schemeClr val="accent4"/>
                </a:solidFill>
              </a:rPr>
              <a:t>prep</a:t>
            </a:r>
            <a:endParaRPr lang="sv-SE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419600" y="6467719"/>
            <a:ext cx="439056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00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SEDFIT </a:t>
            </a:r>
            <a:r>
              <a:rPr lang="en-US" sz="2200" i="1" dirty="0">
                <a:solidFill>
                  <a:srgbClr val="000000"/>
                </a:solidFill>
                <a:ea typeface="Arial" charset="0"/>
                <a:cs typeface="Arial" charset="0"/>
              </a:rPr>
              <a:t>E(B—V)</a:t>
            </a: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  ---  NOT nebular</a:t>
            </a:r>
          </a:p>
        </p:txBody>
      </p:sp>
      <p:sp>
        <p:nvSpPr>
          <p:cNvPr id="12289" name="AutoShape 1"/>
          <p:cNvSpPr>
            <a:spLocks noChangeArrowheads="1"/>
          </p:cNvSpPr>
          <p:nvPr/>
        </p:nvSpPr>
        <p:spPr bwMode="auto">
          <a:xfrm>
            <a:off x="0" y="1"/>
            <a:ext cx="9144000" cy="816566"/>
          </a:xfrm>
          <a:prstGeom prst="roundRect">
            <a:avLst>
              <a:gd name="adj" fmla="val 176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60640" y="207382"/>
            <a:ext cx="289152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48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700" dirty="0">
                <a:solidFill>
                  <a:srgbClr val="000000"/>
                </a:solidFill>
                <a:latin typeface="Apple Casual"/>
                <a:ea typeface="Arial" charset="0"/>
                <a:cs typeface="Apple Casual"/>
              </a:rPr>
              <a:t>Individual </a:t>
            </a:r>
            <a:r>
              <a:rPr lang="en-US" sz="2700" dirty="0" smtClean="0">
                <a:solidFill>
                  <a:srgbClr val="000000"/>
                </a:solidFill>
                <a:latin typeface="Apple Casual"/>
                <a:ea typeface="Arial" charset="0"/>
                <a:cs typeface="Apple Casual"/>
              </a:rPr>
              <a:t>Objects </a:t>
            </a:r>
            <a:endParaRPr lang="en-US" sz="2700" dirty="0">
              <a:solidFill>
                <a:srgbClr val="000000"/>
              </a:solidFill>
              <a:latin typeface="Apple Casual"/>
              <a:ea typeface="Arial" charset="0"/>
              <a:cs typeface="Apple Casual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592800" y="914400"/>
            <a:ext cx="5551200" cy="555178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60021" rIns="81639" bIns="4082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endParaRPr lang="en-US" sz="2200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4800" y="1045550"/>
            <a:ext cx="3853440" cy="3100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 objects in Ha &amp; </a:t>
            </a:r>
            <a:r>
              <a:rPr lang="en-US" sz="2000" dirty="0" err="1">
                <a:solidFill>
                  <a:srgbClr val="000000"/>
                </a:solidFill>
                <a:ea typeface="Arial" charset="0"/>
                <a:cs typeface="Arial" charset="0"/>
              </a:rPr>
              <a:t>Lya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?    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6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20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Arial" charset="0"/>
                <a:cs typeface="Arial" charset="0"/>
              </a:rPr>
              <a:t>Lya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/Ha ~ case B?      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	</a:t>
            </a:r>
            <a:r>
              <a:rPr lang="en-US" sz="2000" dirty="0">
                <a:solidFill>
                  <a:srgbClr val="FF0000"/>
                </a:solidFill>
                <a:ea typeface="Arial" charset="0"/>
                <a:cs typeface="Arial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  </a:t>
            </a:r>
            <a:b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20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Arial" charset="0"/>
                <a:cs typeface="Arial" charset="0"/>
              </a:rPr>
              <a:t>f_esc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 ~ </a:t>
            </a:r>
            <a:r>
              <a:rPr lang="en-US" sz="2000" i="1" dirty="0">
                <a:solidFill>
                  <a:srgbClr val="000000"/>
                </a:solidFill>
                <a:ea typeface="Arial" charset="0"/>
                <a:cs typeface="Arial" charset="0"/>
              </a:rPr>
              <a:t>E(B—V)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?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		</a:t>
            </a:r>
            <a:r>
              <a:rPr lang="en-US" sz="20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4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   significant RT attenuation	</a:t>
            </a:r>
            <a:r>
              <a:rPr lang="en-US" sz="2000" dirty="0">
                <a:solidFill>
                  <a:srgbClr val="FF0000"/>
                </a:solidFill>
                <a:ea typeface="Arial" charset="0"/>
                <a:cs typeface="Arial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10 </a:t>
            </a:r>
            <a:r>
              <a:rPr lang="en-US" sz="2000" dirty="0" err="1">
                <a:solidFill>
                  <a:srgbClr val="000000"/>
                </a:solidFill>
                <a:ea typeface="Arial" charset="0"/>
                <a:cs typeface="Arial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 too bright in </a:t>
            </a:r>
            <a:r>
              <a:rPr lang="en-US" sz="2000" dirty="0" err="1">
                <a:solidFill>
                  <a:srgbClr val="000000"/>
                </a:solidFill>
                <a:ea typeface="Arial" charset="0"/>
                <a:cs typeface="Arial" charset="0"/>
              </a:rPr>
              <a:t>Lya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		</a:t>
            </a:r>
            <a:r>
              <a:rPr lang="en-US" sz="2000" dirty="0">
                <a:solidFill>
                  <a:srgbClr val="FF0000"/>
                </a:solidFill>
                <a:ea typeface="Arial" charset="0"/>
                <a:cs typeface="Arial" charset="0"/>
              </a:rPr>
              <a:t>1</a:t>
            </a:r>
            <a:br>
              <a:rPr lang="en-US" sz="2000" dirty="0">
                <a:solidFill>
                  <a:srgbClr val="FF0000"/>
                </a:solidFill>
                <a:ea typeface="Arial" charset="0"/>
                <a:cs typeface="Arial" charset="0"/>
              </a:rPr>
            </a:br>
            <a:r>
              <a:rPr lang="en-US" sz="2000" dirty="0">
                <a:solidFill>
                  <a:srgbClr val="FF0000"/>
                </a:solidFill>
                <a:ea typeface="Arial" charset="0"/>
                <a:cs typeface="Arial" charset="0"/>
              </a:rPr>
              <a:t/>
            </a:r>
            <a:br>
              <a:rPr lang="en-US" sz="2000" dirty="0">
                <a:solidFill>
                  <a:srgbClr val="FF0000"/>
                </a:solidFill>
                <a:ea typeface="Arial" charset="0"/>
                <a:cs typeface="Arial" charset="0"/>
              </a:rPr>
            </a:br>
            <a:endParaRPr lang="en-US" sz="2000" dirty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Arial" charset="0"/>
                <a:cs typeface="Arial" charset="0"/>
              </a:rPr>
              <a:t>EW(Lya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) simple with dust?	</a:t>
            </a:r>
            <a:r>
              <a:rPr lang="en-US" sz="2000" dirty="0">
                <a:solidFill>
                  <a:srgbClr val="FF0000"/>
                </a:solidFill>
                <a:ea typeface="Arial" charset="0"/>
                <a:cs typeface="Arial" charset="0"/>
              </a:rPr>
              <a:t>5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10 </a:t>
            </a:r>
            <a:r>
              <a:rPr lang="en-US" sz="2000" dirty="0" err="1">
                <a:solidFill>
                  <a:srgbClr val="000000"/>
                </a:solidFill>
                <a:ea typeface="Arial" charset="0"/>
                <a:cs typeface="Arial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 too high in </a:t>
            </a:r>
            <a:r>
              <a:rPr lang="en-US" sz="2000" dirty="0" err="1">
                <a:solidFill>
                  <a:srgbClr val="000000"/>
                </a:solidFill>
                <a:ea typeface="Arial" charset="0"/>
                <a:cs typeface="Arial" charset="0"/>
              </a:rPr>
              <a:t>EW(Lya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)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1</a:t>
            </a:r>
            <a:endParaRPr lang="en-US" sz="2000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2800" y="914400"/>
            <a:ext cx="5551200" cy="55517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57800" y="1828800"/>
            <a:ext cx="3057120" cy="545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c.f. evidence for anti</a:t>
            </a: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</a:rPr>
              <a:t>-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</a:rPr>
              <a:t>orrelation, </a:t>
            </a:r>
            <a:r>
              <a:rPr lang="en-US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Ostlin</a:t>
            </a:r>
            <a:r>
              <a:rPr lang="en-US" dirty="0" smtClean="0">
                <a:solidFill>
                  <a:srgbClr val="FF0000"/>
                </a:solidFill>
                <a:ea typeface="Arial" charset="0"/>
                <a:cs typeface="Arial" charset="0"/>
              </a:rPr>
              <a:t>+</a:t>
            </a:r>
            <a:r>
              <a:rPr lang="en-US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FF0000"/>
                </a:solidFill>
                <a:ea typeface="Arial" charset="0"/>
                <a:cs typeface="Arial" charset="0"/>
              </a:rPr>
              <a:t>2009</a:t>
            </a:r>
            <a:r>
              <a:rPr lang="en-US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endParaRPr lang="en-US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1440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ruta 5"/>
          <p:cNvSpPr txBox="1"/>
          <p:nvPr/>
        </p:nvSpPr>
        <p:spPr>
          <a:xfrm>
            <a:off x="2514600" y="1447800"/>
            <a:ext cx="2460254" cy="454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err="1" smtClean="0">
                <a:solidFill>
                  <a:srgbClr val="000090"/>
                </a:solidFill>
              </a:rPr>
              <a:t>Reionisation</a:t>
            </a:r>
            <a:r>
              <a:rPr lang="sv-SE" sz="2800" dirty="0" smtClean="0">
                <a:solidFill>
                  <a:srgbClr val="000090"/>
                </a:solidFill>
              </a:rPr>
              <a:t> ?</a:t>
            </a:r>
            <a:endParaRPr lang="sv-SE" sz="2800" dirty="0">
              <a:solidFill>
                <a:srgbClr val="000090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2514600" y="2286000"/>
            <a:ext cx="863012" cy="454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>
                <a:solidFill>
                  <a:srgbClr val="000090"/>
                </a:solidFill>
              </a:rPr>
              <a:t>o</a:t>
            </a:r>
            <a:r>
              <a:rPr lang="sv-SE" sz="2800" dirty="0" smtClean="0">
                <a:solidFill>
                  <a:srgbClr val="000090"/>
                </a:solidFill>
              </a:rPr>
              <a:t>r…</a:t>
            </a:r>
            <a:endParaRPr lang="sv-SE" sz="2800" dirty="0">
              <a:solidFill>
                <a:srgbClr val="000090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514600" y="3048000"/>
            <a:ext cx="4316105" cy="752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err="1" smtClean="0">
                <a:solidFill>
                  <a:srgbClr val="000090"/>
                </a:solidFill>
              </a:rPr>
              <a:t>marble</a:t>
            </a:r>
            <a:r>
              <a:rPr lang="sv-SE" sz="2800" dirty="0" smtClean="0">
                <a:solidFill>
                  <a:srgbClr val="000090"/>
                </a:solidFill>
              </a:rPr>
              <a:t> </a:t>
            </a:r>
            <a:r>
              <a:rPr lang="sv-SE" sz="2800" dirty="0" err="1" smtClean="0">
                <a:solidFill>
                  <a:srgbClr val="000090"/>
                </a:solidFill>
              </a:rPr>
              <a:t>floor</a:t>
            </a:r>
            <a:r>
              <a:rPr lang="sv-SE" sz="2800" dirty="0" smtClean="0">
                <a:solidFill>
                  <a:srgbClr val="000090"/>
                </a:solidFill>
              </a:rPr>
              <a:t> at </a:t>
            </a:r>
            <a:r>
              <a:rPr lang="sv-SE" sz="2800" dirty="0" err="1" smtClean="0">
                <a:solidFill>
                  <a:srgbClr val="000090"/>
                </a:solidFill>
              </a:rPr>
              <a:t>AlbaNova</a:t>
            </a:r>
            <a:r>
              <a:rPr lang="sv-SE" sz="2800" dirty="0" smtClean="0">
                <a:solidFill>
                  <a:srgbClr val="000090"/>
                </a:solidFill>
              </a:rPr>
              <a:t> !</a:t>
            </a:r>
          </a:p>
          <a:p>
            <a:endParaRPr lang="sv-SE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1"/>
          <p:cNvSpPr>
            <a:spLocks noChangeArrowheads="1"/>
          </p:cNvSpPr>
          <p:nvPr/>
        </p:nvSpPr>
        <p:spPr bwMode="auto">
          <a:xfrm>
            <a:off x="0" y="1"/>
            <a:ext cx="9144000" cy="816566"/>
          </a:xfrm>
          <a:prstGeom prst="roundRect">
            <a:avLst>
              <a:gd name="adj" fmla="val 176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60640" y="207382"/>
            <a:ext cx="2891520" cy="46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48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700" dirty="0">
                <a:solidFill>
                  <a:srgbClr val="000000"/>
                </a:solidFill>
                <a:latin typeface="Apple Casual"/>
                <a:ea typeface="Arial" charset="0"/>
                <a:cs typeface="Apple Casual"/>
              </a:rPr>
              <a:t>Individual Objects</a:t>
            </a:r>
          </a:p>
        </p:txBody>
      </p:sp>
      <p:pic>
        <p:nvPicPr>
          <p:cNvPr id="9" name="Bildobjekt 8" descr="Fesc_vs_Bcor_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5105400" cy="5105400"/>
          </a:xfrm>
          <a:prstGeom prst="rect">
            <a:avLst/>
          </a:prstGeom>
        </p:spPr>
      </p:pic>
      <p:pic>
        <p:nvPicPr>
          <p:cNvPr id="10" name="Bildobjekt 9" descr="Fesc_vs_ebv_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752600"/>
            <a:ext cx="4495800" cy="4495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73280" y="-6603093"/>
            <a:ext cx="19592640" cy="18935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4745"/>
            <a:ext cx="9142560" cy="1202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440960" y="1525121"/>
            <a:ext cx="4631040" cy="931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93623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6000" i="1" dirty="0" err="1">
                <a:solidFill>
                  <a:srgbClr val="FFFFFF"/>
                </a:solidFill>
                <a:ea typeface="Arial" charset="0"/>
                <a:cs typeface="Arial" charset="0"/>
              </a:rPr>
              <a:t>DoubleVision</a:t>
            </a:r>
            <a:endParaRPr lang="en-US" sz="6000" i="1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                                                                                  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2720" y="2936469"/>
            <a:ext cx="9590879" cy="3781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00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Super deep narrowband Ha and </a:t>
            </a:r>
            <a:r>
              <a:rPr lang="en-US" sz="2200" dirty="0" err="1">
                <a:solidFill>
                  <a:srgbClr val="FFFF00"/>
                </a:solidFill>
                <a:ea typeface="Arial" charset="0"/>
                <a:cs typeface="Arial" charset="0"/>
              </a:rPr>
              <a:t>Lya</a:t>
            </a: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 observations obtained in GOODS-S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>
              <a:solidFill>
                <a:srgbClr val="FFFF00"/>
              </a:solidFill>
              <a:ea typeface="Arial" charset="0"/>
              <a:cs typeface="Arial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~ 80 emission line candidates found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>
              <a:solidFill>
                <a:srgbClr val="FFFF00"/>
              </a:solidFill>
              <a:ea typeface="Arial" charset="0"/>
              <a:cs typeface="Arial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Only 6 in both </a:t>
            </a:r>
            <a:r>
              <a:rPr lang="en-US" sz="22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>lines </a:t>
            </a:r>
            <a:br>
              <a:rPr lang="en-US" sz="2200" dirty="0" smtClean="0">
                <a:solidFill>
                  <a:srgbClr val="FFFF00"/>
                </a:solidFill>
                <a:ea typeface="Arial" charset="0"/>
                <a:cs typeface="Arial" charset="0"/>
              </a:rPr>
            </a:br>
            <a:endParaRPr lang="en-US" sz="2200" dirty="0">
              <a:solidFill>
                <a:srgbClr val="FFFF00"/>
              </a:solidFill>
              <a:ea typeface="Arial" charset="0"/>
              <a:cs typeface="Arial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4 objects have </a:t>
            </a:r>
            <a:r>
              <a:rPr lang="en-US" sz="2200" dirty="0" err="1">
                <a:solidFill>
                  <a:srgbClr val="FFFF00"/>
                </a:solidFill>
                <a:ea typeface="Arial" charset="0"/>
                <a:cs typeface="Arial" charset="0"/>
              </a:rPr>
              <a:t>f_esc</a:t>
            </a: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ea typeface="Arial" charset="0"/>
                <a:cs typeface="Arial" charset="0"/>
              </a:rPr>
              <a:t>vs</a:t>
            </a: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 E(B-V) on simple dust attenuation curve </a:t>
            </a:r>
            <a:b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</a:b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	1 significantly below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	1 significantly above</a:t>
            </a:r>
            <a:b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</a:br>
            <a:endParaRPr lang="en-US" sz="2200" dirty="0">
              <a:solidFill>
                <a:srgbClr val="FFFF00"/>
              </a:solidFill>
              <a:ea typeface="Arial" charset="0"/>
              <a:cs typeface="Arial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LF comparison finds sample-averaged </a:t>
            </a:r>
            <a:r>
              <a:rPr lang="en-US" sz="2200" dirty="0" err="1">
                <a:solidFill>
                  <a:srgbClr val="FFFF00"/>
                </a:solidFill>
                <a:ea typeface="Arial" charset="0"/>
                <a:cs typeface="Arial" charset="0"/>
              </a:rPr>
              <a:t>f_esc</a:t>
            </a: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 (</a:t>
            </a:r>
            <a:r>
              <a:rPr lang="en-US" sz="2200" dirty="0" err="1">
                <a:solidFill>
                  <a:srgbClr val="FFFF00"/>
                </a:solidFill>
                <a:ea typeface="Arial" charset="0"/>
                <a:cs typeface="Arial" charset="0"/>
              </a:rPr>
              <a:t>Lya</a:t>
            </a:r>
            <a:r>
              <a:rPr lang="en-US" sz="2200" dirty="0">
                <a:solidFill>
                  <a:srgbClr val="FFFF00"/>
                </a:solidFill>
                <a:ea typeface="Arial" charset="0"/>
                <a:cs typeface="Arial" charset="0"/>
              </a:rPr>
              <a:t>) = 4.5</a:t>
            </a:r>
            <a:r>
              <a:rPr lang="en-US" sz="22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>%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FFFF00"/>
              </a:solidFill>
              <a:ea typeface="Arial" charset="0"/>
              <a:cs typeface="Arial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>Need: larger sample and more </a:t>
            </a:r>
            <a:r>
              <a:rPr lang="en-US" sz="2200" dirty="0" err="1" smtClean="0">
                <a:solidFill>
                  <a:srgbClr val="FFFF00"/>
                </a:solidFill>
                <a:ea typeface="Arial" charset="0"/>
                <a:cs typeface="Arial" charset="0"/>
              </a:rPr>
              <a:t>redshifts</a:t>
            </a:r>
            <a:r>
              <a:rPr lang="en-US" sz="22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/>
            </a:r>
            <a:br>
              <a:rPr lang="en-US" sz="2200" dirty="0" smtClean="0">
                <a:solidFill>
                  <a:srgbClr val="FFFF00"/>
                </a:solidFill>
                <a:ea typeface="Arial" charset="0"/>
                <a:cs typeface="Arial" charset="0"/>
              </a:rPr>
            </a:br>
            <a:endParaRPr lang="en-US" sz="2200" dirty="0">
              <a:solidFill>
                <a:srgbClr val="FFFF00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80963" y="53975"/>
            <a:ext cx="6144929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Summary 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on </a:t>
            </a:r>
            <a:r>
              <a:rPr lang="en-GB" sz="3000" b="1" dirty="0" err="1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Ly</a:t>
            </a:r>
            <a:r>
              <a:rPr lang="en-GB" sz="3000" b="1" dirty="0" err="1" smtClean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α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 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escape fractions</a:t>
            </a:r>
            <a:endParaRPr lang="en-GB" sz="3000" b="1" dirty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  <p:sp>
        <p:nvSpPr>
          <p:cNvPr id="82948" name="Text Box 3"/>
          <p:cNvSpPr txBox="1">
            <a:spLocks noChangeArrowheads="1"/>
          </p:cNvSpPr>
          <p:nvPr/>
        </p:nvSpPr>
        <p:spPr bwMode="auto">
          <a:xfrm>
            <a:off x="228600" y="685800"/>
            <a:ext cx="9296400" cy="64039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Local starbursts have </a:t>
            </a:r>
            <a:r>
              <a:rPr lang="en-GB" b="1" i="1" dirty="0" err="1" smtClean="0">
                <a:solidFill>
                  <a:srgbClr val="000000"/>
                </a:solidFill>
              </a:rPr>
              <a:t>f</a:t>
            </a:r>
            <a:r>
              <a:rPr lang="en-GB" b="1" i="1" baseline="-25000" dirty="0" err="1" smtClean="0">
                <a:solidFill>
                  <a:srgbClr val="000000"/>
                </a:solidFill>
              </a:rPr>
              <a:t>esc,Lyα</a:t>
            </a:r>
            <a:r>
              <a:rPr lang="en-GB" b="1" i="1" baseline="-25000" dirty="0" smtClean="0">
                <a:solidFill>
                  <a:srgbClr val="000000"/>
                </a:solidFill>
              </a:rPr>
              <a:t> </a:t>
            </a:r>
            <a:r>
              <a:rPr lang="en-GB" b="1" i="1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ranging from</a:t>
            </a:r>
            <a:r>
              <a:rPr lang="en-GB" dirty="0" smtClean="0">
                <a:solidFill>
                  <a:srgbClr val="000000"/>
                </a:solidFill>
              </a:rPr>
              <a:t> &lt;0 to 14% </a:t>
            </a: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Resonant </a:t>
            </a:r>
            <a:r>
              <a:rPr lang="en-GB" dirty="0" smtClean="0">
                <a:solidFill>
                  <a:srgbClr val="000000"/>
                </a:solidFill>
              </a:rPr>
              <a:t>scattering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imporant</a:t>
            </a:r>
            <a:r>
              <a:rPr lang="en-GB" dirty="0" smtClean="0">
                <a:solidFill>
                  <a:srgbClr val="000000"/>
                </a:solidFill>
              </a:rPr>
              <a:t> for </a:t>
            </a:r>
            <a:r>
              <a:rPr lang="en-GB" dirty="0" err="1" smtClean="0">
                <a:solidFill>
                  <a:srgbClr val="000000"/>
                </a:solidFill>
              </a:rPr>
              <a:t>Ly</a:t>
            </a:r>
            <a:r>
              <a:rPr lang="en-GB" dirty="0" err="1" smtClean="0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 smtClean="0">
                <a:solidFill>
                  <a:srgbClr val="000000"/>
                </a:solidFill>
                <a:latin typeface="Symbol" pitchFamily="-111" charset="2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escape</a:t>
            </a: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 Dust corrections inadequate to </a:t>
            </a:r>
            <a:r>
              <a:rPr lang="en-GB" dirty="0" err="1" smtClean="0">
                <a:solidFill>
                  <a:srgbClr val="000000"/>
                </a:solidFill>
                <a:latin typeface="+mn-lt"/>
              </a:rPr>
              <a:t>exlain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the low </a:t>
            </a:r>
            <a:r>
              <a:rPr lang="en-GB" b="1" i="1" dirty="0" err="1" smtClean="0">
                <a:solidFill>
                  <a:srgbClr val="000000"/>
                </a:solidFill>
              </a:rPr>
              <a:t>f</a:t>
            </a:r>
            <a:r>
              <a:rPr lang="en-GB" b="1" i="1" baseline="-25000" dirty="0" err="1" smtClean="0">
                <a:solidFill>
                  <a:srgbClr val="000000"/>
                </a:solidFill>
              </a:rPr>
              <a:t>esc,Lyα</a:t>
            </a:r>
            <a:r>
              <a:rPr lang="en-GB" b="1" i="1" baseline="-25000" dirty="0" smtClean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C</a:t>
            </a:r>
            <a:r>
              <a:rPr lang="en-GB" dirty="0" smtClean="0">
                <a:solidFill>
                  <a:srgbClr val="000000"/>
                </a:solidFill>
              </a:rPr>
              <a:t>alibrated </a:t>
            </a:r>
            <a:r>
              <a:rPr lang="en-GB" dirty="0" err="1">
                <a:solidFill>
                  <a:srgbClr val="000000"/>
                </a:solidFill>
              </a:rPr>
              <a:t>Ly</a:t>
            </a:r>
            <a:r>
              <a:rPr lang="en-GB" dirty="0" err="1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>
                <a:solidFill>
                  <a:srgbClr val="000000"/>
                </a:solidFill>
              </a:rPr>
              <a:t> maps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(10 pc resolution) available at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sv-SE" dirty="0" err="1" smtClean="0">
                <a:solidFill>
                  <a:srgbClr val="0000FF"/>
                </a:solidFill>
              </a:rPr>
              <a:t>http://ttt.astro.su.se/projects/Lyman-alpha</a:t>
            </a:r>
            <a:r>
              <a:rPr lang="sv-SE" dirty="0" smtClean="0">
                <a:solidFill>
                  <a:srgbClr val="0000FF"/>
                </a:solidFill>
              </a:rPr>
              <a:t>/</a:t>
            </a:r>
            <a:r>
              <a:rPr lang="sv-SE" dirty="0" smtClean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dirty="0" smtClean="0">
                <a:solidFill>
                  <a:srgbClr val="000000"/>
                </a:solidFill>
              </a:rPr>
              <a:t>  </a:t>
            </a:r>
            <a:r>
              <a:rPr lang="sv-SE" dirty="0" smtClean="0">
                <a:solidFill>
                  <a:srgbClr val="008000"/>
                </a:solidFill>
              </a:rPr>
              <a:t>Östlin et al 2009, AJ 128, 923</a:t>
            </a:r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8000"/>
              </a:solidFill>
            </a:endParaRPr>
          </a:p>
          <a:p>
            <a:pPr>
              <a:lnSpc>
                <a:spcPct val="100000"/>
              </a:lnSpc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z~0.3 GALEX </a:t>
            </a:r>
            <a:r>
              <a:rPr lang="en-GB" dirty="0" err="1" smtClean="0">
                <a:solidFill>
                  <a:srgbClr val="000000"/>
                </a:solidFill>
              </a:rPr>
              <a:t>grism</a:t>
            </a:r>
            <a:r>
              <a:rPr lang="en-GB" dirty="0" smtClean="0">
                <a:solidFill>
                  <a:srgbClr val="000000"/>
                </a:solidFill>
              </a:rPr>
              <a:t>  </a:t>
            </a:r>
            <a:r>
              <a:rPr lang="en-GB" dirty="0" err="1" smtClean="0">
                <a:solidFill>
                  <a:srgbClr val="000000"/>
                </a:solidFill>
              </a:rPr>
              <a:t>Lya</a:t>
            </a:r>
            <a:r>
              <a:rPr lang="en-GB" dirty="0" smtClean="0">
                <a:solidFill>
                  <a:srgbClr val="000000"/>
                </a:solidFill>
              </a:rPr>
              <a:t> sample has </a:t>
            </a:r>
            <a:r>
              <a:rPr lang="en-GB" b="1" i="1" dirty="0" err="1" smtClean="0">
                <a:solidFill>
                  <a:srgbClr val="000000"/>
                </a:solidFill>
              </a:rPr>
              <a:t>f</a:t>
            </a:r>
            <a:r>
              <a:rPr lang="en-GB" b="1" i="1" baseline="-25000" dirty="0" err="1" smtClean="0">
                <a:solidFill>
                  <a:srgbClr val="000000"/>
                </a:solidFill>
              </a:rPr>
              <a:t>esc,</a:t>
            </a:r>
            <a:r>
              <a:rPr lang="en-GB" b="1" i="1" baseline="-25000" dirty="0" err="1" smtClean="0">
                <a:solidFill>
                  <a:srgbClr val="000000"/>
                </a:solidFill>
              </a:rPr>
              <a:t>Lyα</a:t>
            </a:r>
            <a:r>
              <a:rPr lang="en-GB" dirty="0" smtClean="0">
                <a:solidFill>
                  <a:srgbClr val="000000"/>
                </a:solidFill>
              </a:rPr>
              <a:t>=2 to 100%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8000"/>
                </a:solidFill>
              </a:rPr>
              <a:t>  </a:t>
            </a:r>
            <a:r>
              <a:rPr lang="en-GB" dirty="0" err="1" smtClean="0">
                <a:solidFill>
                  <a:srgbClr val="008000"/>
                </a:solidFill>
              </a:rPr>
              <a:t>Atek</a:t>
            </a:r>
            <a:r>
              <a:rPr lang="en-GB" dirty="0" smtClean="0">
                <a:solidFill>
                  <a:srgbClr val="008000"/>
                </a:solidFill>
              </a:rPr>
              <a:t> et al. 2009, arXiv.0906.5349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DoubleBlind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combined </a:t>
            </a:r>
            <a:r>
              <a:rPr lang="en-GB" dirty="0" err="1" smtClean="0">
                <a:solidFill>
                  <a:srgbClr val="000000"/>
                </a:solidFill>
              </a:rPr>
              <a:t>Ly</a:t>
            </a:r>
            <a:r>
              <a:rPr lang="en-GB" dirty="0" err="1" smtClean="0">
                <a:solidFill>
                  <a:srgbClr val="000000"/>
                </a:solidFill>
                <a:latin typeface="Symbol" pitchFamily="-111" charset="2"/>
              </a:rPr>
              <a:t></a:t>
            </a:r>
            <a:r>
              <a:rPr lang="en-GB" dirty="0" smtClean="0">
                <a:solidFill>
                  <a:srgbClr val="000000"/>
                </a:solidFill>
                <a:latin typeface="Symbol" pitchFamily="-111" charset="2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and Hα survey at </a:t>
            </a:r>
            <a:r>
              <a:rPr lang="en-GB" dirty="0" err="1" smtClean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=2.2</a:t>
            </a: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 First statistical determination </a:t>
            </a:r>
            <a:r>
              <a:rPr lang="en-GB" dirty="0" smtClean="0">
                <a:solidFill>
                  <a:srgbClr val="000000"/>
                </a:solidFill>
              </a:rPr>
              <a:t>of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b="1" i="1" dirty="0" err="1" smtClean="0">
                <a:solidFill>
                  <a:srgbClr val="000000"/>
                </a:solidFill>
              </a:rPr>
              <a:t>f</a:t>
            </a:r>
            <a:r>
              <a:rPr lang="en-GB" b="1" i="1" baseline="-25000" dirty="0" err="1" smtClean="0">
                <a:solidFill>
                  <a:srgbClr val="000000"/>
                </a:solidFill>
              </a:rPr>
              <a:t>esc,Lyα</a:t>
            </a:r>
            <a:r>
              <a:rPr lang="en-GB" dirty="0" smtClean="0">
                <a:solidFill>
                  <a:srgbClr val="000000"/>
                </a:solidFill>
              </a:rPr>
              <a:t>= 4.5%</a:t>
            </a:r>
          </a:p>
          <a:p>
            <a:pPr>
              <a:lnSpc>
                <a:spcPct val="100000"/>
              </a:lnSpc>
              <a:spcAft>
                <a:spcPts val="12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8000"/>
                </a:solidFill>
              </a:rPr>
              <a:t>  Hayes et al. 2009, in prep </a:t>
            </a:r>
          </a:p>
          <a:p>
            <a:pPr>
              <a:lnSpc>
                <a:spcPct val="100000"/>
              </a:lnSpc>
              <a:spcAft>
                <a:spcPts val="1800"/>
              </a:spcAft>
              <a:buFont typeface="Arial" pitchFamily="-111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88388" y="53975"/>
            <a:ext cx="7658163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Why do Lyman </a:t>
            </a: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alpha imaging? Background</a:t>
            </a:r>
          </a:p>
        </p:txBody>
      </p:sp>
      <p:sp>
        <p:nvSpPr>
          <p:cNvPr id="27" name="textruta 26"/>
          <p:cNvSpPr txBox="1"/>
          <p:nvPr/>
        </p:nvSpPr>
        <p:spPr>
          <a:xfrm>
            <a:off x="990600" y="1828800"/>
            <a:ext cx="344415" cy="403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28" name="textruta 27"/>
          <p:cNvSpPr txBox="1"/>
          <p:nvPr/>
        </p:nvSpPr>
        <p:spPr>
          <a:xfrm>
            <a:off x="228600" y="914400"/>
            <a:ext cx="8915400" cy="686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GB" dirty="0" smtClean="0">
                <a:solidFill>
                  <a:schemeClr val="tx1"/>
                </a:solidFill>
              </a:rPr>
              <a:t>								</a:t>
            </a:r>
            <a:r>
              <a:rPr lang="en-GB" b="1" dirty="0" smtClean="0">
                <a:solidFill>
                  <a:schemeClr val="tx1"/>
                </a:solidFill>
              </a:rPr>
              <a:t>YES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Lyman alpha in theory strongest recombination line, up to one  third of </a:t>
            </a:r>
            <a:r>
              <a:rPr lang="en-GB" dirty="0" err="1" smtClean="0">
                <a:solidFill>
                  <a:schemeClr val="tx1"/>
                </a:solidFill>
              </a:rPr>
              <a:t>inosining</a:t>
            </a:r>
            <a:r>
              <a:rPr lang="en-GB" dirty="0" smtClean="0">
                <a:solidFill>
                  <a:schemeClr val="tx1"/>
                </a:solidFill>
              </a:rPr>
              <a:t> photons may be reprocessed to </a:t>
            </a:r>
            <a:r>
              <a:rPr lang="en-GB" dirty="0" err="1" smtClean="0">
                <a:solidFill>
                  <a:schemeClr val="tx1"/>
                </a:solidFill>
              </a:rPr>
              <a:t>Lya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Young galaxies should hence be bright in </a:t>
            </a:r>
            <a:r>
              <a:rPr lang="en-GB" dirty="0" err="1" smtClean="0">
                <a:solidFill>
                  <a:schemeClr val="tx1"/>
                </a:solidFill>
              </a:rPr>
              <a:t>Lyα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Lyman alpha can be observed from ground for </a:t>
            </a:r>
            <a:r>
              <a:rPr lang="en-GB" dirty="0" err="1" smtClean="0">
                <a:solidFill>
                  <a:schemeClr val="tx1"/>
                </a:solidFill>
              </a:rPr>
              <a:t>z</a:t>
            </a:r>
            <a:r>
              <a:rPr lang="en-GB" dirty="0" smtClean="0">
                <a:solidFill>
                  <a:schemeClr val="tx1"/>
                </a:solidFill>
              </a:rPr>
              <a:t> &gt; </a:t>
            </a:r>
            <a:r>
              <a:rPr lang="en-GB" dirty="0" smtClean="0">
                <a:solidFill>
                  <a:schemeClr val="tx1"/>
                </a:solidFill>
              </a:rPr>
              <a:t>2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Hence a potentially powerful tool to study galaxy </a:t>
            </a:r>
            <a:r>
              <a:rPr lang="en-GB" dirty="0" smtClean="0">
                <a:solidFill>
                  <a:schemeClr val="tx1"/>
                </a:solidFill>
              </a:rPr>
              <a:t>formation </a:t>
            </a:r>
            <a:r>
              <a:rPr lang="en-GB" b="1" i="1" dirty="0" smtClean="0">
                <a:solidFill>
                  <a:schemeClr val="tx1"/>
                </a:solidFill>
              </a:rPr>
              <a:t>and </a:t>
            </a:r>
            <a:r>
              <a:rPr lang="en-GB" b="1" i="1" dirty="0" err="1" smtClean="0">
                <a:solidFill>
                  <a:schemeClr val="tx1"/>
                </a:solidFill>
              </a:rPr>
              <a:t>reionisation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</a:pPr>
            <a:r>
              <a:rPr lang="en-GB" dirty="0" smtClean="0">
                <a:solidFill>
                  <a:schemeClr val="tx1"/>
                </a:solidFill>
              </a:rPr>
              <a:t>								</a:t>
            </a:r>
            <a:r>
              <a:rPr lang="en-GB" b="1" dirty="0" smtClean="0">
                <a:solidFill>
                  <a:schemeClr val="tx1"/>
                </a:solidFill>
              </a:rPr>
              <a:t>BUT</a:t>
            </a:r>
          </a:p>
          <a:p>
            <a:pPr marL="457200" indent="-457200">
              <a:spcAft>
                <a:spcPts val="600"/>
              </a:spcAft>
            </a:pPr>
            <a:endParaRPr lang="en-GB" b="1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Early studies with IUE of local galaxies showed </a:t>
            </a:r>
            <a:r>
              <a:rPr lang="en-GB" dirty="0" err="1" smtClean="0">
                <a:solidFill>
                  <a:schemeClr val="tx1"/>
                </a:solidFill>
              </a:rPr>
              <a:t>Lyα</a:t>
            </a:r>
            <a:r>
              <a:rPr lang="en-GB" dirty="0" smtClean="0">
                <a:solidFill>
                  <a:schemeClr val="tx1"/>
                </a:solidFill>
              </a:rPr>
              <a:t> to be unexpectedly weak </a:t>
            </a:r>
            <a:r>
              <a:rPr lang="sv-SE" dirty="0" smtClean="0">
                <a:solidFill>
                  <a:schemeClr val="tx1"/>
                </a:solidFill>
              </a:rPr>
              <a:t>–</a:t>
            </a:r>
            <a:r>
              <a:rPr lang="en-GB" dirty="0" smtClean="0">
                <a:solidFill>
                  <a:schemeClr val="tx1"/>
                </a:solidFill>
              </a:rPr>
              <a:t> Why?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dirty="0" err="1" smtClean="0">
                <a:solidFill>
                  <a:schemeClr val="tx1"/>
                </a:solidFill>
              </a:rPr>
              <a:t>Lyα</a:t>
            </a:r>
            <a:r>
              <a:rPr lang="en-GB" dirty="0" smtClean="0">
                <a:solidFill>
                  <a:schemeClr val="tx1"/>
                </a:solidFill>
              </a:rPr>
              <a:t>/Hβ values incompatible with observed reddening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Early blind high-</a:t>
            </a:r>
            <a:r>
              <a:rPr lang="en-GB" dirty="0" err="1" smtClean="0">
                <a:solidFill>
                  <a:schemeClr val="tx1"/>
                </a:solidFill>
              </a:rPr>
              <a:t>z</a:t>
            </a:r>
            <a:r>
              <a:rPr lang="en-GB" dirty="0" smtClean="0">
                <a:solidFill>
                  <a:schemeClr val="tx1"/>
                </a:solidFill>
              </a:rPr>
              <a:t> surveys did not, until 1998, yield much 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i="1" dirty="0" err="1" smtClean="0">
                <a:solidFill>
                  <a:srgbClr val="FF0000"/>
                </a:solidFill>
              </a:rPr>
              <a:t>Lyα</a:t>
            </a:r>
            <a:r>
              <a:rPr lang="en-GB" i="1" dirty="0" smtClean="0">
                <a:solidFill>
                  <a:srgbClr val="FF0000"/>
                </a:solidFill>
              </a:rPr>
              <a:t> is a resonant line and resonant scattering would make line </a:t>
            </a:r>
            <a:r>
              <a:rPr lang="en-GB" i="1" dirty="0" err="1" smtClean="0">
                <a:solidFill>
                  <a:srgbClr val="FF0000"/>
                </a:solidFill>
              </a:rPr>
              <a:t>radiative</a:t>
            </a:r>
            <a:r>
              <a:rPr lang="en-GB" i="1" dirty="0" smtClean="0">
                <a:solidFill>
                  <a:srgbClr val="FF0000"/>
                </a:solidFill>
              </a:rPr>
              <a:t> transfer sensitive to even small amounts of dust  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88388" y="53975"/>
            <a:ext cx="8007380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Why do Lyman alpha imaging? Background</a:t>
            </a:r>
            <a:r>
              <a:rPr lang="sv-SE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…</a:t>
            </a:r>
            <a:endParaRPr lang="en-GB" sz="3000" b="1" dirty="0" smtClean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  <p:sp>
        <p:nvSpPr>
          <p:cNvPr id="28" name="textruta 27"/>
          <p:cNvSpPr txBox="1"/>
          <p:nvPr/>
        </p:nvSpPr>
        <p:spPr>
          <a:xfrm>
            <a:off x="228600" y="914400"/>
            <a:ext cx="8915400" cy="648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spcAft>
                <a:spcPts val="600"/>
              </a:spcAft>
            </a:pPr>
            <a:r>
              <a:rPr lang="en-GB" b="1" dirty="0" smtClean="0">
                <a:solidFill>
                  <a:schemeClr val="tx1"/>
                </a:solidFill>
              </a:rPr>
              <a:t>PROGRESS</a:t>
            </a:r>
            <a:endParaRPr lang="en-GB" b="1" dirty="0" smtClean="0">
              <a:solidFill>
                <a:schemeClr val="tx1"/>
              </a:solidFill>
            </a:endParaRPr>
          </a:p>
          <a:p>
            <a:pPr marL="457200" indent="-457200" algn="ctr">
              <a:spcAft>
                <a:spcPts val="0"/>
              </a:spcAft>
            </a:pPr>
            <a:endParaRPr lang="en-GB" b="1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High resolution spectroscopic studies with HST/GHRS revealed importance of ISM kinematics (</a:t>
            </a:r>
            <a:r>
              <a:rPr lang="en-GB" dirty="0" err="1" smtClean="0">
                <a:solidFill>
                  <a:schemeClr val="tx1"/>
                </a:solidFill>
              </a:rPr>
              <a:t>Kunth</a:t>
            </a:r>
            <a:r>
              <a:rPr lang="en-GB" dirty="0" smtClean="0">
                <a:solidFill>
                  <a:schemeClr val="tx1"/>
                </a:solidFill>
              </a:rPr>
              <a:t> et al 1994, </a:t>
            </a:r>
            <a:r>
              <a:rPr lang="en-GB" dirty="0" err="1" smtClean="0">
                <a:solidFill>
                  <a:schemeClr val="tx1"/>
                </a:solidFill>
              </a:rPr>
              <a:t>Lequeux</a:t>
            </a:r>
            <a:r>
              <a:rPr lang="en-GB" dirty="0" smtClean="0">
                <a:solidFill>
                  <a:schemeClr val="tx1"/>
                </a:solidFill>
              </a:rPr>
              <a:t> et al. 1995):  </a:t>
            </a:r>
          </a:p>
          <a:p>
            <a:pPr marL="914400" lvl="1" indent="-457200">
              <a:spcAft>
                <a:spcPts val="600"/>
              </a:spcAft>
              <a:buFontTx/>
              <a:buChar char="-"/>
            </a:pPr>
            <a:r>
              <a:rPr lang="en-GB" dirty="0" smtClean="0">
                <a:solidFill>
                  <a:schemeClr val="tx1"/>
                </a:solidFill>
              </a:rPr>
              <a:t>P-</a:t>
            </a:r>
            <a:r>
              <a:rPr lang="en-GB" dirty="0" err="1" smtClean="0">
                <a:solidFill>
                  <a:schemeClr val="tx1"/>
                </a:solidFill>
              </a:rPr>
              <a:t>Cyg</a:t>
            </a:r>
            <a:r>
              <a:rPr lang="en-GB" dirty="0" smtClean="0">
                <a:solidFill>
                  <a:schemeClr val="tx1"/>
                </a:solidFill>
              </a:rPr>
              <a:t> profiles</a:t>
            </a:r>
          </a:p>
          <a:p>
            <a:pPr marL="914400" lvl="1" indent="-457200">
              <a:spcAft>
                <a:spcPts val="600"/>
              </a:spcAft>
              <a:buFontTx/>
              <a:buChar char="-"/>
            </a:pPr>
            <a:r>
              <a:rPr lang="en-GB" dirty="0" smtClean="0">
                <a:solidFill>
                  <a:schemeClr val="tx1"/>
                </a:solidFill>
              </a:rPr>
              <a:t>Neutral ISM absorption </a:t>
            </a:r>
            <a:r>
              <a:rPr lang="en-GB" dirty="0" smtClean="0">
                <a:solidFill>
                  <a:schemeClr val="tx1"/>
                </a:solidFill>
              </a:rPr>
              <a:t>lines </a:t>
            </a:r>
          </a:p>
          <a:p>
            <a:pPr marL="457200" indent="-457200">
              <a:spcAft>
                <a:spcPts val="600"/>
              </a:spcAft>
            </a:pPr>
            <a:r>
              <a:rPr lang="en-GB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	</a:t>
            </a:r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Lyα</a:t>
            </a:r>
            <a:r>
              <a:rPr lang="en-GB" dirty="0" smtClean="0">
                <a:solidFill>
                  <a:srgbClr val="FF0000"/>
                </a:solidFill>
              </a:rPr>
              <a:t> needs to be </a:t>
            </a:r>
            <a:r>
              <a:rPr lang="en-GB" i="1" dirty="0" smtClean="0">
                <a:solidFill>
                  <a:srgbClr val="FF0000"/>
                </a:solidFill>
              </a:rPr>
              <a:t>pushed </a:t>
            </a:r>
            <a:r>
              <a:rPr lang="en-GB" dirty="0" smtClean="0">
                <a:solidFill>
                  <a:srgbClr val="FF0000"/>
                </a:solidFill>
              </a:rPr>
              <a:t>out</a:t>
            </a:r>
          </a:p>
          <a:p>
            <a:pPr marL="914400" lvl="1" indent="-457200">
              <a:spcAft>
                <a:spcPts val="0"/>
              </a:spcAft>
              <a:buFontTx/>
              <a:buChar char="-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High-</a:t>
            </a:r>
            <a:r>
              <a:rPr lang="en-GB" dirty="0" err="1" smtClean="0">
                <a:solidFill>
                  <a:schemeClr val="tx1"/>
                </a:solidFill>
              </a:rPr>
              <a:t>z</a:t>
            </a:r>
            <a:r>
              <a:rPr lang="en-GB" dirty="0" smtClean="0">
                <a:solidFill>
                  <a:schemeClr val="tx1"/>
                </a:solidFill>
              </a:rPr>
              <a:t> surveys </a:t>
            </a:r>
            <a:r>
              <a:rPr lang="en-GB" dirty="0" smtClean="0">
                <a:solidFill>
                  <a:schemeClr val="tx1"/>
                </a:solidFill>
              </a:rPr>
              <a:t>targeting </a:t>
            </a:r>
            <a:r>
              <a:rPr lang="en-GB" dirty="0" smtClean="0">
                <a:solidFill>
                  <a:schemeClr val="tx1"/>
                </a:solidFill>
              </a:rPr>
              <a:t>fainter levels and larger fields have during the last decade been very successful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0"/>
              </a:spcAft>
            </a:pPr>
            <a:endParaRPr lang="en-GB" dirty="0" smtClean="0">
              <a:solidFill>
                <a:schemeClr val="tx1"/>
              </a:solidFill>
            </a:endParaRPr>
          </a:p>
          <a:p>
            <a:pPr marL="457200" indent="-457200" algn="ctr">
              <a:spcAft>
                <a:spcPts val="600"/>
              </a:spcAft>
            </a:pPr>
            <a:r>
              <a:rPr lang="en-GB" b="1" dirty="0" smtClean="0">
                <a:solidFill>
                  <a:schemeClr val="tx1"/>
                </a:solidFill>
              </a:rPr>
              <a:t>BUT</a:t>
            </a:r>
          </a:p>
          <a:p>
            <a:pPr marL="457200" indent="-457200" algn="ctr">
              <a:spcAft>
                <a:spcPts val="0"/>
              </a:spcAft>
            </a:pPr>
            <a:endParaRPr lang="en-GB" b="1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To use </a:t>
            </a:r>
            <a:r>
              <a:rPr lang="en-GB" dirty="0" err="1" smtClean="0">
                <a:solidFill>
                  <a:schemeClr val="tx1"/>
                </a:solidFill>
              </a:rPr>
              <a:t>Lyα</a:t>
            </a:r>
            <a:r>
              <a:rPr lang="en-GB" dirty="0" smtClean="0">
                <a:solidFill>
                  <a:schemeClr val="tx1"/>
                </a:solidFill>
              </a:rPr>
              <a:t> as </a:t>
            </a:r>
            <a:r>
              <a:rPr lang="en-GB" dirty="0" err="1" smtClean="0">
                <a:solidFill>
                  <a:schemeClr val="tx1"/>
                </a:solidFill>
              </a:rPr>
              <a:t>reionisation</a:t>
            </a:r>
            <a:r>
              <a:rPr lang="en-GB" dirty="0" smtClean="0">
                <a:solidFill>
                  <a:schemeClr val="tx1"/>
                </a:solidFill>
              </a:rPr>
              <a:t> probe we need to understand the relation between ionisation and observed radiation, </a:t>
            </a:r>
            <a:r>
              <a:rPr lang="en-GB" dirty="0" err="1" smtClean="0">
                <a:solidFill>
                  <a:schemeClr val="tx1"/>
                </a:solidFill>
              </a:rPr>
              <a:t>i.e</a:t>
            </a:r>
            <a:r>
              <a:rPr lang="en-GB" dirty="0" smtClean="0">
                <a:solidFill>
                  <a:schemeClr val="tx1"/>
                </a:solidFill>
              </a:rPr>
              <a:t> the escape of </a:t>
            </a:r>
            <a:r>
              <a:rPr lang="en-GB" dirty="0" err="1" smtClean="0">
                <a:solidFill>
                  <a:schemeClr val="tx1"/>
                </a:solidFill>
              </a:rPr>
              <a:t>Lyα</a:t>
            </a:r>
            <a:r>
              <a:rPr lang="en-GB" dirty="0" smtClean="0">
                <a:solidFill>
                  <a:schemeClr val="tx1"/>
                </a:solidFill>
              </a:rPr>
              <a:t>  photons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3911600" cy="389890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81199"/>
            <a:ext cx="3962400" cy="3918857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914400" y="914400"/>
            <a:ext cx="7391400" cy="7023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Local star forming galaxies (IUE):</a:t>
            </a:r>
          </a:p>
          <a:p>
            <a:r>
              <a:rPr lang="en-GB" sz="2400" dirty="0" err="1" smtClean="0"/>
              <a:t>Lyα</a:t>
            </a:r>
            <a:r>
              <a:rPr lang="en-GB" sz="2400" dirty="0" smtClean="0"/>
              <a:t> is weak and cannot be corrected for extinction</a:t>
            </a:r>
            <a:endParaRPr lang="en-GB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8388" y="53975"/>
            <a:ext cx="7260634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Why do Lyman alpha imaging? Examples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990600" y="6172200"/>
            <a:ext cx="4588365" cy="403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dirty="0" smtClean="0"/>
              <a:t>NB. </a:t>
            </a:r>
            <a:r>
              <a:rPr lang="sv-SE" dirty="0" err="1" smtClean="0"/>
              <a:t>Extinction</a:t>
            </a:r>
            <a:r>
              <a:rPr lang="sv-SE" dirty="0" smtClean="0"/>
              <a:t> ’</a:t>
            </a:r>
            <a:r>
              <a:rPr lang="sv-SE" dirty="0" err="1" smtClean="0"/>
              <a:t>corrected</a:t>
            </a:r>
            <a:r>
              <a:rPr lang="sv-SE" dirty="0" smtClean="0"/>
              <a:t>’ </a:t>
            </a:r>
            <a:r>
              <a:rPr lang="sv-SE" dirty="0" err="1" smtClean="0"/>
              <a:t>values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zw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4150390" cy="4489155"/>
          </a:xfrm>
          <a:prstGeom prst="rect">
            <a:avLst/>
          </a:prstGeom>
        </p:spPr>
      </p:pic>
      <p:pic>
        <p:nvPicPr>
          <p:cNvPr id="5" name="Bildobjekt 4" descr="it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894" y="3200400"/>
            <a:ext cx="4875105" cy="3657600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4267200" y="990600"/>
            <a:ext cx="4648200" cy="19075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 smtClean="0"/>
              <a:t>IZw18, the galaxy with the most </a:t>
            </a:r>
          </a:p>
          <a:p>
            <a:pPr>
              <a:spcAft>
                <a:spcPts val="600"/>
              </a:spcAft>
            </a:pPr>
            <a:r>
              <a:rPr lang="sv-SE" sz="2400" dirty="0" smtClean="0"/>
              <a:t>M</a:t>
            </a:r>
            <a:r>
              <a:rPr lang="en-GB" sz="2400" dirty="0" err="1" smtClean="0"/>
              <a:t>etal</a:t>
            </a:r>
            <a:r>
              <a:rPr lang="en-GB" sz="2400" dirty="0" smtClean="0"/>
              <a:t>-poor and dust-poor ISM </a:t>
            </a:r>
          </a:p>
          <a:p>
            <a:pPr>
              <a:spcAft>
                <a:spcPts val="600"/>
              </a:spcAft>
            </a:pPr>
            <a:r>
              <a:rPr lang="sv-SE" sz="2400" dirty="0" smtClean="0"/>
              <a:t>K</a:t>
            </a:r>
            <a:r>
              <a:rPr lang="en-GB" sz="2400" dirty="0" err="1" smtClean="0"/>
              <a:t>nown</a:t>
            </a:r>
            <a:r>
              <a:rPr lang="en-GB" sz="2400" dirty="0" smtClean="0"/>
              <a:t> is a damped absorber !</a:t>
            </a:r>
          </a:p>
          <a:p>
            <a:pPr>
              <a:spcAft>
                <a:spcPts val="600"/>
              </a:spcAft>
            </a:pPr>
            <a:endParaRPr lang="en-GB" sz="2400" dirty="0" smtClean="0"/>
          </a:p>
          <a:p>
            <a:pPr>
              <a:spcAft>
                <a:spcPts val="600"/>
              </a:spcAft>
            </a:pPr>
            <a:r>
              <a:rPr lang="en-GB" dirty="0" smtClean="0"/>
              <a:t>Also SBS0335-052 </a:t>
            </a:r>
            <a:r>
              <a:rPr lang="en-GB" dirty="0" err="1" smtClean="0">
                <a:latin typeface="Wingdings"/>
                <a:ea typeface="Wingdings"/>
                <a:cs typeface="Wingdings"/>
              </a:rPr>
              <a:t></a:t>
            </a:r>
            <a:endParaRPr lang="en-GB" sz="24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8388" y="53975"/>
            <a:ext cx="7621891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Why do Lyman alpha imaging? Examples</a:t>
            </a:r>
            <a:r>
              <a:rPr lang="sv-SE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…</a:t>
            </a:r>
            <a:endParaRPr lang="en-GB" sz="3000" b="1" dirty="0" smtClean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228600" y="5486400"/>
            <a:ext cx="3886200" cy="10015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Can the </a:t>
            </a:r>
            <a:r>
              <a:rPr lang="en-GB" dirty="0" err="1" smtClean="0"/>
              <a:t>Lyα</a:t>
            </a:r>
            <a:r>
              <a:rPr lang="en-GB" dirty="0" smtClean="0"/>
              <a:t> photons scatter out of the spectroscopic aperture?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460500"/>
            <a:ext cx="4191000" cy="302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85725" y="53975"/>
            <a:ext cx="5435600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>
                <a:solidFill>
                  <a:srgbClr val="FFFFFF"/>
                </a:solidFill>
                <a:ea typeface="ヒラギノ角ゴ Pro W3" pitchFamily="-111" charset="-128"/>
                <a:cs typeface="ヒラギノ角ゴ Pro W3" pitchFamily="-111" charset="-128"/>
              </a:rPr>
              <a:t>Lya emission and absorption</a:t>
            </a: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447800"/>
            <a:ext cx="4191000" cy="301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1443038" y="4362450"/>
            <a:ext cx="6970712" cy="765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804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8040"/>
                </a:solidFill>
              </a:rPr>
              <a:t>Haro 2 (STIS)                       SBS 0335-052 (STIS)‏</a:t>
            </a:r>
          </a:p>
          <a:p>
            <a:pPr>
              <a:lnSpc>
                <a:spcPct val="100000"/>
              </a:lnSpc>
              <a:buClr>
                <a:srgbClr val="40008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400080"/>
                </a:solidFill>
              </a:rPr>
              <a:t>                     Mas-Hesse et al. 2003</a:t>
            </a:r>
          </a:p>
        </p:txBody>
      </p:sp>
      <p:sp>
        <p:nvSpPr>
          <p:cNvPr id="18439" name="Line 6"/>
          <p:cNvSpPr>
            <a:spLocks noChangeShapeType="1"/>
          </p:cNvSpPr>
          <p:nvPr/>
        </p:nvSpPr>
        <p:spPr bwMode="auto">
          <a:xfrm flipH="1">
            <a:off x="2582863" y="2886075"/>
            <a:ext cx="473075" cy="228600"/>
          </a:xfrm>
          <a:prstGeom prst="line">
            <a:avLst/>
          </a:prstGeom>
          <a:noFill/>
          <a:ln w="25560">
            <a:solidFill>
              <a:srgbClr val="8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2593975" y="2505075"/>
            <a:ext cx="14160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8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800000"/>
                </a:solidFill>
              </a:rPr>
              <a:t>Emission</a:t>
            </a:r>
          </a:p>
        </p:txBody>
      </p:sp>
      <p:sp>
        <p:nvSpPr>
          <p:cNvPr id="18441" name="Line 8"/>
          <p:cNvSpPr>
            <a:spLocks noChangeShapeType="1"/>
          </p:cNvSpPr>
          <p:nvPr/>
        </p:nvSpPr>
        <p:spPr bwMode="auto">
          <a:xfrm>
            <a:off x="1905000" y="3190875"/>
            <a:ext cx="457200" cy="685800"/>
          </a:xfrm>
          <a:prstGeom prst="line">
            <a:avLst/>
          </a:prstGeom>
          <a:noFill/>
          <a:ln w="25560">
            <a:solidFill>
              <a:srgbClr val="8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612775" y="2733675"/>
            <a:ext cx="180498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8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800000"/>
                </a:solidFill>
              </a:rPr>
              <a:t>Absorption?</a:t>
            </a:r>
          </a:p>
        </p:txBody>
      </p:sp>
      <p:sp>
        <p:nvSpPr>
          <p:cNvPr id="18443" name="Text Box 10"/>
          <p:cNvSpPr txBox="1">
            <a:spLocks noChangeArrowheads="1"/>
          </p:cNvSpPr>
          <p:nvPr/>
        </p:nvSpPr>
        <p:spPr bwMode="auto">
          <a:xfrm>
            <a:off x="152400" y="838200"/>
            <a:ext cx="50498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After production (in HII region)‏</a:t>
            </a:r>
          </a:p>
        </p:txBody>
      </p:sp>
      <p:sp>
        <p:nvSpPr>
          <p:cNvPr id="18444" name="Text Box 11"/>
          <p:cNvSpPr txBox="1">
            <a:spLocks noChangeArrowheads="1"/>
          </p:cNvSpPr>
          <p:nvPr/>
        </p:nvSpPr>
        <p:spPr bwMode="auto">
          <a:xfrm>
            <a:off x="6726238" y="3495675"/>
            <a:ext cx="18049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8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800000"/>
                </a:solidFill>
              </a:rPr>
              <a:t>Absorption?</a:t>
            </a:r>
          </a:p>
        </p:txBody>
      </p:sp>
      <p:sp>
        <p:nvSpPr>
          <p:cNvPr id="18445" name="Line 12"/>
          <p:cNvSpPr>
            <a:spLocks noChangeShapeType="1"/>
          </p:cNvSpPr>
          <p:nvPr/>
        </p:nvSpPr>
        <p:spPr bwMode="auto">
          <a:xfrm flipH="1" flipV="1">
            <a:off x="6164263" y="3335338"/>
            <a:ext cx="1006475" cy="244475"/>
          </a:xfrm>
          <a:prstGeom prst="line">
            <a:avLst/>
          </a:prstGeom>
          <a:noFill/>
          <a:ln w="25560">
            <a:solidFill>
              <a:srgbClr val="8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6" name="Text Box 13"/>
          <p:cNvSpPr txBox="1">
            <a:spLocks noChangeArrowheads="1"/>
          </p:cNvSpPr>
          <p:nvPr/>
        </p:nvSpPr>
        <p:spPr bwMode="auto">
          <a:xfrm>
            <a:off x="744538" y="5334000"/>
            <a:ext cx="6600825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8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800000"/>
                </a:solidFill>
              </a:rPr>
              <a:t>Resonance scattering </a:t>
            </a:r>
          </a:p>
          <a:p>
            <a:pPr lvl="1">
              <a:lnSpc>
                <a:spcPct val="100000"/>
              </a:lnSpc>
              <a:buClr>
                <a:srgbClr val="800000"/>
              </a:buClr>
              <a:buFont typeface="Zapf Dingbats" pitchFamily="-111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800000"/>
                </a:solidFill>
                <a:latin typeface="Zapf Dingbats" pitchFamily="-111" charset="2"/>
              </a:rPr>
              <a:t></a:t>
            </a:r>
            <a:r>
              <a:rPr lang="en-GB">
                <a:solidFill>
                  <a:srgbClr val="800000"/>
                </a:solidFill>
              </a:rPr>
              <a:t> emission &amp; absorption need not be local! 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6600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8388" y="53975"/>
            <a:ext cx="7621891" cy="556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Why do Lyman alpha imaging? Examples</a:t>
            </a:r>
            <a:r>
              <a:rPr lang="sv-SE" sz="3000" b="1" dirty="0" smtClean="0">
                <a:solidFill>
                  <a:srgbClr val="FFFFFF"/>
                </a:solidFill>
                <a:latin typeface="Apple Casual"/>
                <a:ea typeface="ヒラギノ角ゴ Pro W3" pitchFamily="-111" charset="-128"/>
                <a:cs typeface="Apple Casual"/>
              </a:rPr>
              <a:t>…</a:t>
            </a:r>
            <a:endParaRPr lang="en-GB" sz="3000" b="1" dirty="0" smtClean="0">
              <a:solidFill>
                <a:srgbClr val="FFFFFF"/>
              </a:solidFill>
              <a:latin typeface="Apple Casual"/>
              <a:ea typeface="ヒラギノ角ゴ Pro W3" pitchFamily="-111" charset="-128"/>
              <a:cs typeface="Apple Casu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8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-111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8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-111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</TotalTime>
  <Words>2560</Words>
  <Application>Microsoft Macintosh PowerPoint</Application>
  <PresentationFormat>Bildspel på skärmen (4:3)</PresentationFormat>
  <Paragraphs>498</Paragraphs>
  <Slides>42</Slides>
  <Notes>32</Notes>
  <HiddenSlides>0</HiddenSlides>
  <MMClips>0</MMClips>
  <ScaleCrop>false</ScaleCrop>
  <HeadingPairs>
    <vt:vector size="4" baseType="variant">
      <vt:variant>
        <vt:lpstr>Formgivningsmall</vt:lpstr>
      </vt:variant>
      <vt:variant>
        <vt:i4>1</vt:i4>
      </vt:variant>
      <vt:variant>
        <vt:lpstr>Bildrubriker</vt:lpstr>
      </vt:variant>
      <vt:variant>
        <vt:i4>42</vt:i4>
      </vt:variant>
    </vt:vector>
  </HeadingPairs>
  <TitlesOfParts>
    <vt:vector size="43" baseType="lpstr">
      <vt:lpstr>Office-tema</vt:lpstr>
      <vt:lpstr>Observational constraints on Lyman alpha escape from galaxies at z=0 – 2.2</vt:lpstr>
      <vt:lpstr>Contributors</vt:lpstr>
      <vt:lpstr>Contents</vt:lpstr>
      <vt:lpstr>Bild 4</vt:lpstr>
      <vt:lpstr>Bild 5</vt:lpstr>
      <vt:lpstr>Bild 6</vt:lpstr>
      <vt:lpstr>Bild 7</vt:lpstr>
      <vt:lpstr>Bild 8</vt:lpstr>
      <vt:lpstr>Bild 9</vt:lpstr>
      <vt:lpstr>Bild 10</vt:lpstr>
      <vt:lpstr>Bild 11</vt:lpstr>
      <vt:lpstr>Bild 12</vt:lpstr>
      <vt:lpstr>Bild 13</vt:lpstr>
      <vt:lpstr>Bild 14</vt:lpstr>
      <vt:lpstr>Bild 15</vt:lpstr>
      <vt:lpstr>Bild 16</vt:lpstr>
      <vt:lpstr>Bild 17</vt:lpstr>
      <vt:lpstr>Bild 18</vt:lpstr>
      <vt:lpstr>Bild 19</vt:lpstr>
      <vt:lpstr>Bild 20</vt:lpstr>
      <vt:lpstr>Bild 21</vt:lpstr>
      <vt:lpstr>Bild 22</vt:lpstr>
      <vt:lpstr>Bild 23</vt:lpstr>
      <vt:lpstr>Bild 24</vt:lpstr>
      <vt:lpstr>Bild 25</vt:lpstr>
      <vt:lpstr>Bild 26</vt:lpstr>
      <vt:lpstr>Bild 27</vt:lpstr>
      <vt:lpstr>Bild 28</vt:lpstr>
      <vt:lpstr>Bild 29</vt:lpstr>
      <vt:lpstr>Bild 30</vt:lpstr>
      <vt:lpstr>Bild 31</vt:lpstr>
      <vt:lpstr>Bild 32</vt:lpstr>
      <vt:lpstr>                                                                                   </vt:lpstr>
      <vt:lpstr>Bild 34</vt:lpstr>
      <vt:lpstr>Bild 35</vt:lpstr>
      <vt:lpstr>Bild 36</vt:lpstr>
      <vt:lpstr>Bild 37</vt:lpstr>
      <vt:lpstr>Bild 38</vt:lpstr>
      <vt:lpstr>Bild 39</vt:lpstr>
      <vt:lpstr>Bild 40</vt:lpstr>
      <vt:lpstr>                                                                                   </vt:lpstr>
      <vt:lpstr>Bild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Göran Östlin</cp:lastModifiedBy>
  <cp:revision>22</cp:revision>
  <dcterms:created xsi:type="dcterms:W3CDTF">2009-08-18T20:48:32Z</dcterms:created>
  <dcterms:modified xsi:type="dcterms:W3CDTF">2009-08-19T09:46:52Z</dcterms:modified>
</cp:coreProperties>
</file>