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40" r:id="rId3"/>
    <p:sldId id="415" r:id="rId4"/>
    <p:sldId id="341" r:id="rId5"/>
    <p:sldId id="420" r:id="rId6"/>
    <p:sldId id="345" r:id="rId7"/>
    <p:sldId id="416" r:id="rId8"/>
    <p:sldId id="390" r:id="rId9"/>
    <p:sldId id="348" r:id="rId10"/>
    <p:sldId id="371" r:id="rId11"/>
    <p:sldId id="277" r:id="rId12"/>
    <p:sldId id="349" r:id="rId13"/>
    <p:sldId id="280" r:id="rId14"/>
    <p:sldId id="421" r:id="rId15"/>
    <p:sldId id="422" r:id="rId16"/>
    <p:sldId id="401" r:id="rId17"/>
    <p:sldId id="402" r:id="rId18"/>
    <p:sldId id="308" r:id="rId19"/>
    <p:sldId id="327" r:id="rId20"/>
    <p:sldId id="328" r:id="rId21"/>
    <p:sldId id="282" r:id="rId22"/>
    <p:sldId id="417" r:id="rId23"/>
    <p:sldId id="418" r:id="rId24"/>
    <p:sldId id="406" r:id="rId25"/>
    <p:sldId id="407" r:id="rId26"/>
    <p:sldId id="408" r:id="rId27"/>
    <p:sldId id="411" r:id="rId28"/>
    <p:sldId id="368" r:id="rId29"/>
    <p:sldId id="354" r:id="rId30"/>
    <p:sldId id="414" r:id="rId31"/>
    <p:sldId id="413" r:id="rId32"/>
    <p:sldId id="393" r:id="rId33"/>
    <p:sldId id="394" r:id="rId34"/>
    <p:sldId id="395" r:id="rId35"/>
    <p:sldId id="396" r:id="rId36"/>
    <p:sldId id="397" r:id="rId37"/>
    <p:sldId id="398" r:id="rId38"/>
    <p:sldId id="412" r:id="rId39"/>
    <p:sldId id="403" r:id="rId40"/>
    <p:sldId id="400" r:id="rId41"/>
    <p:sldId id="405" r:id="rId42"/>
    <p:sldId id="404" r:id="rId43"/>
    <p:sldId id="419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2" autoAdjust="0"/>
    <p:restoredTop sz="94718" autoAdjust="0"/>
  </p:normalViewPr>
  <p:slideViewPr>
    <p:cSldViewPr>
      <p:cViewPr varScale="1">
        <p:scale>
          <a:sx n="70" d="100"/>
          <a:sy n="70" d="100"/>
        </p:scale>
        <p:origin x="-5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F2D278-73C0-4772-BB6A-5C751899C432}" type="datetimeFigureOut">
              <a:rPr lang="en-US" smtClean="0"/>
              <a:pPr>
                <a:defRPr/>
              </a:pPr>
              <a:t>8/19/2009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215206" y="6416675"/>
            <a:ext cx="147159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3149584-22A4-48D2-ADC0-E5EBA44F3CB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43900" y="214290"/>
            <a:ext cx="785806" cy="82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 userDrawn="1"/>
        </p:nvSpPr>
        <p:spPr>
          <a:xfrm>
            <a:off x="214282" y="214290"/>
            <a:ext cx="285752" cy="2857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642910" y="214290"/>
            <a:ext cx="285752" cy="2857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214282" y="642918"/>
            <a:ext cx="285752" cy="2857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642910" y="642918"/>
            <a:ext cx="285752" cy="2857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253091E-5F33-49B1-9EB9-4B216EBF6E0E}" type="datetimeFigureOut">
              <a:rPr lang="en-US" smtClean="0"/>
              <a:pPr>
                <a:defRPr/>
              </a:pPr>
              <a:t>8/19/2009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15206" y="6416675"/>
            <a:ext cx="147159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5A223BB-77F5-4464-A51D-B543E8F105B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4BE78-060E-4D4B-A020-93590E94AB5F}" type="datetimeFigureOut">
              <a:rPr lang="en-US" smtClean="0"/>
              <a:pPr>
                <a:defRPr/>
              </a:pPr>
              <a:t>8/19/2009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15206" y="6416675"/>
            <a:ext cx="147159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78FBE3-B485-4160-88E9-8CF020EDC67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700" baseline="0"/>
            </a:lvl3pPr>
            <a:lvl4pPr>
              <a:defRPr sz="1700" baseline="0"/>
            </a:lvl4pPr>
            <a:lvl5pPr>
              <a:defRPr sz="1700" baseline="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78B285C-E0DE-42E1-80A7-A7289CEA815B}" type="datetimeFigureOut">
              <a:rPr lang="en-US" smtClean="0"/>
              <a:pPr>
                <a:defRPr/>
              </a:pPr>
              <a:t>8/19/2009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ADB3509-CA61-4DE6-BFD3-50DAFFCA859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n w="3175">
                  <a:noFill/>
                </a:ln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Cooper Black" pitchFamily="18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1E51F2-8ADA-4697-B2EA-D1D4B89DE9AB}" type="datetimeFigureOut">
              <a:rPr lang="en-US" smtClean="0"/>
              <a:pPr>
                <a:defRPr/>
              </a:pPr>
              <a:t>8/19/2009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15206" y="6416675"/>
            <a:ext cx="147159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562C939-0FA8-4E88-A34E-D97315763E3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CBD459A-60F6-4C16-AD72-3EC97C177C9E}" type="datetimeFigureOut">
              <a:rPr lang="en-US" smtClean="0"/>
              <a:pPr>
                <a:defRPr/>
              </a:pPr>
              <a:t>8/19/2009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215206" y="6416675"/>
            <a:ext cx="147159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6F483EF-1D96-4F54-9275-3D929960269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281BDAC-9443-4E8A-9EF2-FBE6E81996B7}" type="datetimeFigureOut">
              <a:rPr lang="en-US" smtClean="0"/>
              <a:pPr>
                <a:defRPr/>
              </a:pPr>
              <a:t>8/19/2009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15206" y="6416675"/>
            <a:ext cx="147159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EC8AC83-A2AD-467C-8FCD-BEC192C5A79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FE033C-501D-4A5E-B026-712CB0057B7A}" type="datetimeFigureOut">
              <a:rPr lang="en-US" smtClean="0"/>
              <a:pPr>
                <a:defRPr/>
              </a:pPr>
              <a:t>8/19/2009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15206" y="6416675"/>
            <a:ext cx="147159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D3E5991-87C0-41BB-B751-5017A2147F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1492598-6349-469C-A843-8B11DE14D8A3}" type="datetimeFigureOut">
              <a:rPr lang="en-US" smtClean="0"/>
              <a:pPr>
                <a:defRPr/>
              </a:pPr>
              <a:t>8/19/2009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15206" y="6416675"/>
            <a:ext cx="147159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AFBBEFB-8785-498D-8216-8EC503C515F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7272BEF-8B9A-44F1-A748-8C5896FD6FB9}" type="datetimeFigureOut">
              <a:rPr lang="en-US" smtClean="0"/>
              <a:pPr>
                <a:defRPr/>
              </a:pPr>
              <a:t>8/19/2009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15206" y="6416675"/>
            <a:ext cx="147159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75449F4-9680-4F48-BA84-32A20485280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143900" y="214290"/>
            <a:ext cx="785806" cy="82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 userDrawn="1"/>
        </p:nvSpPr>
        <p:spPr>
          <a:xfrm>
            <a:off x="214282" y="6488668"/>
            <a:ext cx="242886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reezing" dir="t"/>
            </a:scene3d>
            <a:sp3d extrusionH="57150" prstMaterial="metal">
              <a:bevelT w="57150" h="38100" prst="artDeco"/>
            </a:sp3d>
          </a:bodyPr>
          <a:lstStyle/>
          <a:p>
            <a:r>
              <a:rPr lang="en-GB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Mitesh</a:t>
            </a:r>
            <a:r>
              <a:rPr lang="en-GB" baseline="0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 Patel</a:t>
            </a:r>
            <a:endParaRPr lang="en-GB" dirty="0">
              <a:ln>
                <a:solidFill>
                  <a:schemeClr val="tx1">
                    <a:lumMod val="85000"/>
                  </a:schemeClr>
                </a:solidFill>
              </a:ln>
              <a:solidFill>
                <a:schemeClr val="tx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072330" y="6211669"/>
            <a:ext cx="207167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rise" dir="t"/>
            </a:scene3d>
            <a:sp3d extrusionH="57150" prstMaterial="dkEdge">
              <a:bevelT w="50800" h="38100" prst="riblet"/>
            </a:sp3d>
          </a:bodyPr>
          <a:lstStyle/>
          <a:p>
            <a:r>
              <a:rPr lang="en-GB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Reionization</a:t>
            </a:r>
            <a:r>
              <a:rPr lang="en-GB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2009</a:t>
            </a:r>
            <a:endParaRPr lang="en-GB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 flip="none" rotWithShape="1">
            <a:gsLst>
              <a:gs pos="0">
                <a:schemeClr val="accent1">
                  <a:lumMod val="50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16200000" scaled="1"/>
            <a:tileRect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Cooper Black" pitchFamily="18" charset="0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Probing the IGM </a:t>
            </a:r>
            <a:r>
              <a:rPr lang="en-GB" dirty="0" smtClean="0"/>
              <a:t>with UKIDSS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313" y="3714750"/>
            <a:ext cx="6400800" cy="2538413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GB" dirty="0" err="1" smtClean="0"/>
              <a:t>Mitesh</a:t>
            </a:r>
            <a:r>
              <a:rPr lang="en-GB" dirty="0" smtClean="0"/>
              <a:t> Patel 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GB" sz="2400" dirty="0" smtClean="0"/>
              <a:t>Co-Authors:  Steve Warren, Daniel </a:t>
            </a:r>
            <a:r>
              <a:rPr lang="en-GB" sz="2400" dirty="0" err="1" smtClean="0"/>
              <a:t>Mortlock</a:t>
            </a:r>
            <a:r>
              <a:rPr lang="en-GB" sz="2400" dirty="0" smtClean="0"/>
              <a:t>, Bram </a:t>
            </a:r>
            <a:r>
              <a:rPr lang="en-GB" sz="2400" dirty="0" err="1" smtClean="0"/>
              <a:t>Venemans</a:t>
            </a:r>
            <a:r>
              <a:rPr lang="en-GB" sz="2400" dirty="0" smtClean="0"/>
              <a:t>, Richard McMahon, Paul Hewett, Chris Simpson, Rob Sharpe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GB" dirty="0" smtClean="0"/>
              <a:t>m.patel06@imperial.ac.uk</a:t>
            </a:r>
            <a:endParaRPr lang="en-GB" dirty="0"/>
          </a:p>
        </p:txBody>
      </p:sp>
    </p:spTree>
  </p:cSld>
  <p:clrMapOvr>
    <a:masterClrMapping/>
  </p:clrMapOvr>
  <p:transition advTm="946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dirty="0" smtClean="0"/>
              <a:t>Finding quasars with UKIDSS</a:t>
            </a:r>
            <a:endParaRPr lang="en-GB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Use models by Hewett &amp; Madison (2005) and look at expected colours</a:t>
            </a:r>
          </a:p>
          <a:p>
            <a:endParaRPr lang="en-GB" sz="2000" dirty="0" smtClean="0"/>
          </a:p>
          <a:p>
            <a:r>
              <a:rPr lang="en-GB" sz="2000" dirty="0" smtClean="0"/>
              <a:t>Use both SDSS and UKIDSS tables</a:t>
            </a:r>
          </a:p>
          <a:p>
            <a:endParaRPr lang="en-GB" sz="2000" dirty="0" smtClean="0"/>
          </a:p>
          <a:p>
            <a:r>
              <a:rPr lang="en-GB" sz="2000" dirty="0" smtClean="0"/>
              <a:t>Find objects with red </a:t>
            </a:r>
            <a:r>
              <a:rPr lang="en-GB" sz="2000" dirty="0" err="1" smtClean="0"/>
              <a:t>i</a:t>
            </a:r>
            <a:r>
              <a:rPr lang="en-GB" sz="2000" dirty="0" smtClean="0"/>
              <a:t>-Y colours and blue Y-J colours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</p:txBody>
      </p:sp>
      <p:pic>
        <p:nvPicPr>
          <p:cNvPr id="7" name="Picture 6" descr="Hewettetal2006_iY_YJ.jpg"/>
          <p:cNvPicPr>
            <a:picLocks noChangeAspect="1"/>
          </p:cNvPicPr>
          <p:nvPr/>
        </p:nvPicPr>
        <p:blipFill>
          <a:blip r:embed="rId2"/>
          <a:srcRect l="18898" t="4669" r="6670" b="2668"/>
          <a:stretch>
            <a:fillRect/>
          </a:stretch>
        </p:blipFill>
        <p:spPr>
          <a:xfrm>
            <a:off x="642910" y="1214421"/>
            <a:ext cx="3429024" cy="51482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57422" y="648866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Hewett et al. (2006)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Selected Candidates</a:t>
            </a:r>
            <a:endParaRPr lang="en-GB" dirty="0"/>
          </a:p>
        </p:txBody>
      </p:sp>
      <p:pic>
        <p:nvPicPr>
          <p:cNvPr id="5" name="Content Placeholder 4" descr="iyj_or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071546"/>
            <a:ext cx="4000500" cy="542925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Selected Candidates</a:t>
            </a:r>
            <a:endParaRPr lang="en-GB" dirty="0"/>
          </a:p>
        </p:txBody>
      </p:sp>
      <p:pic>
        <p:nvPicPr>
          <p:cNvPr id="5" name="Content Placeholder 4" descr="iyj_or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071546"/>
            <a:ext cx="4000500" cy="542925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Content Placeholder 6" descr="iyj_reob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071546"/>
            <a:ext cx="4019550" cy="5429250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ULAS J1319+0950 – GMOS-S Spectra</a:t>
            </a:r>
            <a:endParaRPr lang="en-GB" dirty="0"/>
          </a:p>
        </p:txBody>
      </p:sp>
      <p:pic>
        <p:nvPicPr>
          <p:cNvPr id="6" name="Content Placeholder 5" descr="J1319_gmos_cor.jpg"/>
          <p:cNvPicPr>
            <a:picLocks noGrp="1" noChangeAspect="1"/>
          </p:cNvPicPr>
          <p:nvPr>
            <p:ph idx="1"/>
          </p:nvPr>
        </p:nvPicPr>
        <p:blipFill>
          <a:blip r:embed="rId2"/>
          <a:srcRect l="4766" t="13796" r="9533" b="5047"/>
          <a:stretch>
            <a:fillRect/>
          </a:stretch>
        </p:blipFill>
        <p:spPr>
          <a:xfrm rot="16200000">
            <a:off x="2435328" y="636450"/>
            <a:ext cx="4416220" cy="6715172"/>
          </a:xfrm>
        </p:spPr>
      </p:pic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5643570" y="1928802"/>
            <a:ext cx="21431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dirty="0" err="1">
                <a:solidFill>
                  <a:schemeClr val="bg1"/>
                </a:solidFill>
                <a:latin typeface="Book Antiqua" pitchFamily="18" charset="0"/>
              </a:rPr>
              <a:t>Mortlock</a:t>
            </a:r>
            <a:r>
              <a:rPr lang="en-GB" sz="1600" dirty="0">
                <a:solidFill>
                  <a:schemeClr val="bg1"/>
                </a:solidFill>
                <a:latin typeface="Book Antiqua" pitchFamily="18" charset="0"/>
              </a:rPr>
              <a:t> et al. </a:t>
            </a:r>
            <a:r>
              <a:rPr lang="en-GB" sz="1600" dirty="0" smtClean="0">
                <a:solidFill>
                  <a:schemeClr val="bg1"/>
                </a:solidFill>
                <a:latin typeface="Book Antiqua" pitchFamily="18" charset="0"/>
              </a:rPr>
              <a:t>(2009)</a:t>
            </a:r>
            <a:endParaRPr lang="en-GB" sz="16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08" y="328612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z = 6.127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1278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otalspec.jpg"/>
          <p:cNvPicPr>
            <a:picLocks noGrp="1" noChangeAspect="1"/>
          </p:cNvPicPr>
          <p:nvPr>
            <p:ph idx="1"/>
          </p:nvPr>
        </p:nvPicPr>
        <p:blipFill>
          <a:blip r:embed="rId2"/>
          <a:srcRect l="2383" t="18844" r="17636" b="7403"/>
          <a:stretch>
            <a:fillRect/>
          </a:stretch>
        </p:blipFill>
        <p:spPr>
          <a:xfrm rot="16200000">
            <a:off x="2137731" y="507301"/>
            <a:ext cx="4868541" cy="671517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Power Law Fitting</a:t>
            </a:r>
            <a:endParaRPr lang="en-GB" dirty="0"/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6072188" y="2143125"/>
            <a:ext cx="157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Book Antiqua" pitchFamily="18" charset="0"/>
              </a:rPr>
              <a:t>F </a:t>
            </a:r>
            <a:r>
              <a:rPr lang="en-GB" sz="2800" dirty="0">
                <a:solidFill>
                  <a:schemeClr val="bg1"/>
                </a:solidFill>
                <a:latin typeface="Symbol" pitchFamily="18" charset="2"/>
              </a:rPr>
              <a:t>a </a:t>
            </a:r>
            <a:r>
              <a:rPr lang="en-GB" sz="2800" dirty="0" smtClean="0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en-GB" sz="2800" baseline="30000" dirty="0" smtClean="0">
                <a:solidFill>
                  <a:schemeClr val="bg1"/>
                </a:solidFill>
                <a:latin typeface="Book Antiqua" pitchFamily="18" charset="0"/>
              </a:rPr>
              <a:t>0.32</a:t>
            </a:r>
            <a:endParaRPr lang="en-GB" sz="2800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advTm="4641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2800" dirty="0" smtClean="0"/>
              <a:t>Fit Details</a:t>
            </a:r>
            <a:endParaRPr lang="en-GB" sz="2800" dirty="0"/>
          </a:p>
        </p:txBody>
      </p:sp>
      <p:sp>
        <p:nvSpPr>
          <p:cNvPr id="33795" name="Content Placeholder 2"/>
          <p:cNvSpPr>
            <a:spLocks noGrp="1"/>
          </p:cNvSpPr>
          <p:nvPr>
            <p:ph sz="half" idx="1"/>
          </p:nvPr>
        </p:nvSpPr>
        <p:spPr>
          <a:xfrm>
            <a:off x="500034" y="4500570"/>
            <a:ext cx="7972452" cy="1697031"/>
          </a:xfrm>
        </p:spPr>
        <p:txBody>
          <a:bodyPr>
            <a:normAutofit/>
          </a:bodyPr>
          <a:lstStyle/>
          <a:p>
            <a:r>
              <a:rPr lang="en-GB" sz="2200" dirty="0" smtClean="0"/>
              <a:t>Mg II (2798 A)</a:t>
            </a:r>
          </a:p>
          <a:p>
            <a:pPr lvl="1"/>
            <a:r>
              <a:rPr lang="en-GB" sz="1800" dirty="0" smtClean="0"/>
              <a:t>Central Wavelength = 19940 +/- 12 A</a:t>
            </a:r>
          </a:p>
          <a:p>
            <a:pPr lvl="1"/>
            <a:r>
              <a:rPr lang="en-GB" sz="1800" dirty="0" smtClean="0"/>
              <a:t>EW = 14 A</a:t>
            </a:r>
          </a:p>
          <a:p>
            <a:r>
              <a:rPr lang="en-GB" sz="2000" dirty="0" err="1" smtClean="0"/>
              <a:t>Redshift</a:t>
            </a:r>
            <a:r>
              <a:rPr lang="en-GB" sz="2000" dirty="0" smtClean="0"/>
              <a:t> = 6.127 +/- 0.004</a:t>
            </a:r>
          </a:p>
        </p:txBody>
      </p:sp>
      <p:pic>
        <p:nvPicPr>
          <p:cNvPr id="6" name="Content Placeholder 5" descr="mgiifit.jpg"/>
          <p:cNvPicPr>
            <a:picLocks noChangeAspect="1"/>
          </p:cNvPicPr>
          <p:nvPr/>
        </p:nvPicPr>
        <p:blipFill>
          <a:blip r:embed="rId2"/>
          <a:srcRect l="10486" t="16825" r="8579" b="6730"/>
          <a:stretch>
            <a:fillRect/>
          </a:stretch>
        </p:blipFill>
        <p:spPr>
          <a:xfrm rot="16200000">
            <a:off x="3071804" y="-642967"/>
            <a:ext cx="2928957" cy="6786611"/>
          </a:xfrm>
          <a:prstGeom prst="rect">
            <a:avLst/>
          </a:prstGeom>
        </p:spPr>
      </p:pic>
    </p:spTree>
  </p:cSld>
  <p:clrMapOvr>
    <a:masterClrMapping/>
  </p:clrMapOvr>
  <p:transition advTm="22121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2800" dirty="0" smtClean="0"/>
              <a:t>J1207+0630</a:t>
            </a:r>
            <a:endParaRPr lang="en-GB" sz="2800" dirty="0"/>
          </a:p>
        </p:txBody>
      </p:sp>
      <p:sp>
        <p:nvSpPr>
          <p:cNvPr id="33795" name="Content Placeholder 2"/>
          <p:cNvSpPr>
            <a:spLocks noGrp="1"/>
          </p:cNvSpPr>
          <p:nvPr>
            <p:ph sz="half" idx="1"/>
          </p:nvPr>
        </p:nvSpPr>
        <p:spPr>
          <a:xfrm>
            <a:off x="500034" y="1357298"/>
            <a:ext cx="7972452" cy="1697031"/>
          </a:xfrm>
        </p:spPr>
        <p:txBody>
          <a:bodyPr>
            <a:normAutofit/>
          </a:bodyPr>
          <a:lstStyle/>
          <a:p>
            <a:r>
              <a:rPr lang="en-GB" sz="2200" dirty="0" smtClean="0"/>
              <a:t>DR 5 candidate</a:t>
            </a:r>
          </a:p>
          <a:p>
            <a:r>
              <a:rPr lang="en-GB" sz="2000" dirty="0" smtClean="0"/>
              <a:t>Re-observed in Y + J</a:t>
            </a:r>
          </a:p>
          <a:p>
            <a:r>
              <a:rPr lang="en-GB" sz="2000" dirty="0" smtClean="0"/>
              <a:t>Confirmed quasar-like </a:t>
            </a:r>
            <a:r>
              <a:rPr lang="en-GB" sz="2000" dirty="0" err="1" smtClean="0"/>
              <a:t>colors</a:t>
            </a:r>
            <a:endParaRPr lang="en-GB" sz="2200" dirty="0" smtClean="0"/>
          </a:p>
        </p:txBody>
      </p:sp>
    </p:spTree>
  </p:cSld>
  <p:clrMapOvr>
    <a:masterClrMapping/>
  </p:clrMapOvr>
  <p:transition advTm="22121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2800" dirty="0" smtClean="0"/>
              <a:t>J1207+0630</a:t>
            </a:r>
            <a:endParaRPr lang="en-GB" sz="2800" dirty="0"/>
          </a:p>
        </p:txBody>
      </p:sp>
      <p:sp>
        <p:nvSpPr>
          <p:cNvPr id="33795" name="Content Placeholder 2"/>
          <p:cNvSpPr>
            <a:spLocks noGrp="1"/>
          </p:cNvSpPr>
          <p:nvPr>
            <p:ph sz="half" idx="1"/>
          </p:nvPr>
        </p:nvSpPr>
        <p:spPr>
          <a:xfrm>
            <a:off x="500034" y="1357298"/>
            <a:ext cx="7972452" cy="1697031"/>
          </a:xfrm>
        </p:spPr>
        <p:txBody>
          <a:bodyPr>
            <a:normAutofit/>
          </a:bodyPr>
          <a:lstStyle/>
          <a:p>
            <a:r>
              <a:rPr lang="en-GB" sz="2200" dirty="0" smtClean="0"/>
              <a:t>DR 5 candidate</a:t>
            </a:r>
          </a:p>
          <a:p>
            <a:r>
              <a:rPr lang="en-GB" sz="2000" dirty="0" smtClean="0"/>
              <a:t>Re-observed in Y + J</a:t>
            </a:r>
          </a:p>
          <a:p>
            <a:r>
              <a:rPr lang="en-GB" sz="2000" dirty="0" smtClean="0"/>
              <a:t>Confirmed quasar-like </a:t>
            </a:r>
            <a:r>
              <a:rPr lang="en-GB" sz="2000" dirty="0" err="1" smtClean="0"/>
              <a:t>colors</a:t>
            </a:r>
            <a:endParaRPr lang="en-GB" sz="2000" dirty="0" smtClean="0"/>
          </a:p>
          <a:p>
            <a:r>
              <a:rPr lang="en-GB" sz="2000" dirty="0" err="1" smtClean="0"/>
              <a:t>Redshift</a:t>
            </a:r>
            <a:r>
              <a:rPr lang="en-GB" sz="2000" dirty="0" smtClean="0"/>
              <a:t> = 6.04 from </a:t>
            </a:r>
            <a:r>
              <a:rPr lang="en-GB" sz="2000" dirty="0" err="1" smtClean="0"/>
              <a:t>Ly</a:t>
            </a:r>
            <a:r>
              <a:rPr lang="en-GB" sz="2000" dirty="0" err="1" smtClean="0">
                <a:latin typeface="Symbol" pitchFamily="18" charset="2"/>
              </a:rPr>
              <a:t>a</a:t>
            </a:r>
            <a:endParaRPr lang="en-GB" sz="2200" dirty="0" smtClean="0"/>
          </a:p>
        </p:txBody>
      </p:sp>
      <p:pic>
        <p:nvPicPr>
          <p:cNvPr id="4" name="Picture 3" descr="J1207_gmos.jpg"/>
          <p:cNvPicPr>
            <a:picLocks noChangeAspect="1"/>
          </p:cNvPicPr>
          <p:nvPr/>
        </p:nvPicPr>
        <p:blipFill>
          <a:blip r:embed="rId2"/>
          <a:srcRect l="7150" t="12787" r="11916" b="9422"/>
          <a:stretch>
            <a:fillRect/>
          </a:stretch>
        </p:blipFill>
        <p:spPr>
          <a:xfrm rot="16200000">
            <a:off x="2891738" y="1251610"/>
            <a:ext cx="3289086" cy="66437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6446" y="235743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Warren et al. (in prep)</a:t>
            </a:r>
            <a:endParaRPr lang="en-GB" dirty="0"/>
          </a:p>
        </p:txBody>
      </p:sp>
    </p:spTree>
  </p:cSld>
  <p:clrMapOvr>
    <a:masterClrMapping/>
  </p:clrMapOvr>
  <p:transition advTm="22121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Transmitted Flux Ratio</a:t>
            </a:r>
            <a:endParaRPr lang="en-GB" dirty="0"/>
          </a:p>
        </p:txBody>
      </p:sp>
      <p:pic>
        <p:nvPicPr>
          <p:cNvPr id="34819" name="Content Placeholder 6" descr="gmospec_reg1.jpg"/>
          <p:cNvPicPr>
            <a:picLocks noGrp="1" noChangeAspect="1"/>
          </p:cNvPicPr>
          <p:nvPr>
            <p:ph idx="1"/>
          </p:nvPr>
        </p:nvPicPr>
        <p:blipFill>
          <a:blip r:embed="rId2"/>
          <a:srcRect l="14133" t="10963" r="8412" b="5720"/>
          <a:stretch>
            <a:fillRect/>
          </a:stretch>
        </p:blipFill>
        <p:spPr>
          <a:xfrm>
            <a:off x="1142976" y="3286124"/>
            <a:ext cx="6643734" cy="3286148"/>
          </a:xfrm>
        </p:spPr>
      </p:pic>
      <p:sp>
        <p:nvSpPr>
          <p:cNvPr id="4" name="Rectangle 3"/>
          <p:cNvSpPr/>
          <p:nvPr/>
        </p:nvSpPr>
        <p:spPr>
          <a:xfrm>
            <a:off x="571472" y="1305342"/>
            <a:ext cx="82153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 smtClean="0"/>
              <a:t>SDSS found a number of quasars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 smtClean="0"/>
              <a:t>Follow the analysis of Fan </a:t>
            </a:r>
            <a:r>
              <a:rPr lang="en-GB" dirty="0"/>
              <a:t>et al. (2006</a:t>
            </a:r>
            <a:r>
              <a:rPr lang="en-GB" dirty="0" smtClean="0"/>
              <a:t>)</a:t>
            </a:r>
            <a:endParaRPr lang="en-GB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/>
              <a:t>Fit a power law to the quasar </a:t>
            </a:r>
            <a:r>
              <a:rPr lang="en-GB" dirty="0" smtClean="0"/>
              <a:t>continuum</a:t>
            </a:r>
            <a:endParaRPr lang="en-GB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/>
              <a:t>Select an upper limit </a:t>
            </a:r>
            <a:r>
              <a:rPr lang="en-GB" dirty="0" err="1"/>
              <a:t>redshift</a:t>
            </a:r>
            <a:r>
              <a:rPr lang="en-GB" dirty="0"/>
              <a:t> not affected by </a:t>
            </a:r>
            <a:r>
              <a:rPr lang="en-GB" dirty="0" err="1" smtClean="0"/>
              <a:t>Ly</a:t>
            </a:r>
            <a:r>
              <a:rPr lang="en-GB" dirty="0" err="1" smtClean="0">
                <a:latin typeface="Symbol" pitchFamily="18" charset="2"/>
              </a:rPr>
              <a:t>a</a:t>
            </a:r>
            <a:endParaRPr lang="en-GB" dirty="0">
              <a:latin typeface="Symbol" pitchFamily="18" charset="2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/>
              <a:t>Take a region size of </a:t>
            </a:r>
            <a:r>
              <a:rPr lang="en-GB" dirty="0" err="1">
                <a:latin typeface="Symbol" pitchFamily="18" charset="2"/>
              </a:rPr>
              <a:t>D</a:t>
            </a:r>
            <a:r>
              <a:rPr lang="en-GB" dirty="0" err="1"/>
              <a:t>z</a:t>
            </a:r>
            <a:r>
              <a:rPr lang="en-GB" dirty="0"/>
              <a:t> = </a:t>
            </a:r>
            <a:r>
              <a:rPr lang="en-GB" dirty="0" smtClean="0"/>
              <a:t>0.15</a:t>
            </a:r>
            <a:endParaRPr lang="en-GB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/>
              <a:t>Measure the ratio of the original flux to the absorbed </a:t>
            </a:r>
            <a:r>
              <a:rPr lang="en-GB" dirty="0" smtClean="0"/>
              <a:t>flux</a:t>
            </a:r>
            <a:endParaRPr lang="en-GB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/>
              <a:t>Take multiple regions, up to a lower limit at </a:t>
            </a:r>
            <a:r>
              <a:rPr lang="en-GB" dirty="0" err="1"/>
              <a:t>Ly</a:t>
            </a:r>
            <a:r>
              <a:rPr lang="en-GB" dirty="0" err="1">
                <a:latin typeface="Symbol" pitchFamily="18" charset="2"/>
              </a:rPr>
              <a:t>b</a:t>
            </a:r>
            <a:endParaRPr lang="en-GB" dirty="0"/>
          </a:p>
        </p:txBody>
      </p:sp>
    </p:spTree>
  </p:cSld>
  <p:clrMapOvr>
    <a:masterClrMapping/>
  </p:clrMapOvr>
  <p:transition advTm="1887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Transmitted Flux Ratio</a:t>
            </a:r>
            <a:endParaRPr lang="en-GB" dirty="0"/>
          </a:p>
        </p:txBody>
      </p:sp>
      <p:pic>
        <p:nvPicPr>
          <p:cNvPr id="34819" name="Content Placeholder 6" descr="gmospec_reg1.jpg"/>
          <p:cNvPicPr>
            <a:picLocks noGrp="1" noChangeAspect="1"/>
          </p:cNvPicPr>
          <p:nvPr>
            <p:ph idx="1"/>
          </p:nvPr>
        </p:nvPicPr>
        <p:blipFill>
          <a:blip r:embed="rId2"/>
          <a:srcRect l="6673" t="14133" r="10963" b="8076"/>
          <a:stretch>
            <a:fillRect/>
          </a:stretch>
        </p:blipFill>
        <p:spPr>
          <a:xfrm rot="16200000">
            <a:off x="2750324" y="1464463"/>
            <a:ext cx="3429024" cy="6643719"/>
          </a:xfrm>
        </p:spPr>
      </p:pic>
      <p:sp>
        <p:nvSpPr>
          <p:cNvPr id="4" name="Rectangle 3"/>
          <p:cNvSpPr/>
          <p:nvPr/>
        </p:nvSpPr>
        <p:spPr>
          <a:xfrm>
            <a:off x="571472" y="1305342"/>
            <a:ext cx="82153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/>
              <a:t>Fan et al. (2006</a:t>
            </a:r>
            <a:r>
              <a:rPr lang="en-GB" dirty="0" smtClean="0"/>
              <a:t>)</a:t>
            </a:r>
            <a:endParaRPr lang="en-GB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/>
              <a:t>Fit a power law to the quasar </a:t>
            </a:r>
            <a:r>
              <a:rPr lang="en-GB" dirty="0" smtClean="0"/>
              <a:t>continuum</a:t>
            </a:r>
            <a:endParaRPr lang="en-GB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/>
              <a:t>Select an upper limit </a:t>
            </a:r>
            <a:r>
              <a:rPr lang="en-GB" dirty="0" err="1"/>
              <a:t>redshift</a:t>
            </a:r>
            <a:r>
              <a:rPr lang="en-GB" dirty="0"/>
              <a:t> not affected by </a:t>
            </a:r>
            <a:r>
              <a:rPr lang="en-GB" dirty="0" err="1" smtClean="0"/>
              <a:t>Ly</a:t>
            </a:r>
            <a:r>
              <a:rPr lang="en-GB" dirty="0" err="1" smtClean="0">
                <a:latin typeface="Symbol" pitchFamily="18" charset="2"/>
              </a:rPr>
              <a:t>a</a:t>
            </a:r>
            <a:endParaRPr lang="en-GB" dirty="0">
              <a:latin typeface="Symbol" pitchFamily="18" charset="2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/>
              <a:t>Take a region size of </a:t>
            </a:r>
            <a:r>
              <a:rPr lang="en-GB" dirty="0" err="1">
                <a:latin typeface="Symbol" pitchFamily="18" charset="2"/>
              </a:rPr>
              <a:t>D</a:t>
            </a:r>
            <a:r>
              <a:rPr lang="en-GB" dirty="0" err="1"/>
              <a:t>z</a:t>
            </a:r>
            <a:r>
              <a:rPr lang="en-GB" dirty="0"/>
              <a:t> = </a:t>
            </a:r>
            <a:r>
              <a:rPr lang="en-GB" dirty="0" smtClean="0"/>
              <a:t>0.15</a:t>
            </a:r>
            <a:endParaRPr lang="en-GB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/>
              <a:t>Measure the ratio of the original flux to the absorbed </a:t>
            </a:r>
            <a:r>
              <a:rPr lang="en-GB" dirty="0" smtClean="0"/>
              <a:t>flux</a:t>
            </a:r>
            <a:endParaRPr lang="en-GB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/>
              <a:t>Take multiple regions, up to a lower limit at </a:t>
            </a:r>
            <a:r>
              <a:rPr lang="en-GB" dirty="0" err="1"/>
              <a:t>Ly</a:t>
            </a:r>
            <a:r>
              <a:rPr lang="en-GB" dirty="0" err="1">
                <a:latin typeface="Symbol" pitchFamily="18" charset="2"/>
              </a:rPr>
              <a:t>b</a:t>
            </a:r>
            <a:endParaRPr lang="en-GB" dirty="0"/>
          </a:p>
        </p:txBody>
      </p:sp>
    </p:spTree>
  </p:cSld>
  <p:clrMapOvr>
    <a:masterClrMapping/>
  </p:clrMapOvr>
  <p:transition advTm="188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dirty="0" smtClean="0"/>
              <a:t>Quasars</a:t>
            </a:r>
            <a:endParaRPr lang="en-GB" sz="2800" dirty="0"/>
          </a:p>
        </p:txBody>
      </p:sp>
      <p:pic>
        <p:nvPicPr>
          <p:cNvPr id="9" name="Picture 8" descr="quasar-by-don-dix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1142984"/>
            <a:ext cx="4191000" cy="5395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Transmitted Flux Ratio</a:t>
            </a:r>
            <a:endParaRPr lang="en-GB" dirty="0"/>
          </a:p>
        </p:txBody>
      </p:sp>
      <p:pic>
        <p:nvPicPr>
          <p:cNvPr id="34819" name="Content Placeholder 6" descr="gmospec_reg1.jpg"/>
          <p:cNvPicPr>
            <a:picLocks noGrp="1" noChangeAspect="1"/>
          </p:cNvPicPr>
          <p:nvPr>
            <p:ph idx="1"/>
          </p:nvPr>
        </p:nvPicPr>
        <p:blipFill>
          <a:blip r:embed="rId2"/>
          <a:srcRect l="5883" t="14469" r="15386" b="8412"/>
          <a:stretch>
            <a:fillRect/>
          </a:stretch>
        </p:blipFill>
        <p:spPr>
          <a:xfrm rot="16200000">
            <a:off x="2750331" y="1464455"/>
            <a:ext cx="3429024" cy="6643734"/>
          </a:xfrm>
        </p:spPr>
      </p:pic>
      <p:sp>
        <p:nvSpPr>
          <p:cNvPr id="4" name="Rectangle 3"/>
          <p:cNvSpPr/>
          <p:nvPr/>
        </p:nvSpPr>
        <p:spPr>
          <a:xfrm>
            <a:off x="571472" y="1305342"/>
            <a:ext cx="82153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/>
              <a:t>Fan et al. (2006</a:t>
            </a:r>
            <a:r>
              <a:rPr lang="en-GB" dirty="0" smtClean="0"/>
              <a:t>)</a:t>
            </a:r>
            <a:endParaRPr lang="en-GB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/>
              <a:t>Fit a power law to the quasar </a:t>
            </a:r>
            <a:r>
              <a:rPr lang="en-GB" dirty="0" smtClean="0"/>
              <a:t>continuum</a:t>
            </a:r>
            <a:endParaRPr lang="en-GB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/>
              <a:t>Select an upper limit </a:t>
            </a:r>
            <a:r>
              <a:rPr lang="en-GB" dirty="0" err="1"/>
              <a:t>redshift</a:t>
            </a:r>
            <a:r>
              <a:rPr lang="en-GB" dirty="0"/>
              <a:t> not affected by </a:t>
            </a:r>
            <a:r>
              <a:rPr lang="en-GB" dirty="0" err="1" smtClean="0"/>
              <a:t>Ly</a:t>
            </a:r>
            <a:r>
              <a:rPr lang="en-GB" dirty="0" err="1" smtClean="0">
                <a:latin typeface="Symbol" pitchFamily="18" charset="2"/>
              </a:rPr>
              <a:t>a</a:t>
            </a:r>
            <a:endParaRPr lang="en-GB" dirty="0">
              <a:latin typeface="Symbol" pitchFamily="18" charset="2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/>
              <a:t>Take a region size of </a:t>
            </a:r>
            <a:r>
              <a:rPr lang="en-GB" dirty="0" err="1">
                <a:latin typeface="Symbol" pitchFamily="18" charset="2"/>
              </a:rPr>
              <a:t>D</a:t>
            </a:r>
            <a:r>
              <a:rPr lang="en-GB" dirty="0" err="1"/>
              <a:t>z</a:t>
            </a:r>
            <a:r>
              <a:rPr lang="en-GB" dirty="0"/>
              <a:t> = </a:t>
            </a:r>
            <a:r>
              <a:rPr lang="en-GB" dirty="0" smtClean="0"/>
              <a:t>0.15</a:t>
            </a:r>
            <a:endParaRPr lang="en-GB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/>
              <a:t>Measure the ratio of the original flux to the absorbed </a:t>
            </a:r>
            <a:r>
              <a:rPr lang="en-GB" dirty="0" smtClean="0"/>
              <a:t>flux</a:t>
            </a:r>
            <a:endParaRPr lang="en-GB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/>
              <a:t>Take multiple regions, up to a lower limit at </a:t>
            </a:r>
            <a:r>
              <a:rPr lang="en-GB" dirty="0" err="1"/>
              <a:t>Ly</a:t>
            </a:r>
            <a:r>
              <a:rPr lang="en-GB" dirty="0" err="1">
                <a:latin typeface="Symbol" pitchFamily="18" charset="2"/>
              </a:rPr>
              <a:t>b</a:t>
            </a:r>
            <a:endParaRPr lang="en-GB" dirty="0"/>
          </a:p>
        </p:txBody>
      </p:sp>
    </p:spTree>
  </p:cSld>
  <p:clrMapOvr>
    <a:masterClrMapping/>
  </p:clrMapOvr>
  <p:transition advTm="1887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Effective Optical Depth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072198" y="114298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ymbol" pitchFamily="18" charset="2"/>
              </a:rPr>
              <a:t>t = </a:t>
            </a:r>
            <a:r>
              <a:rPr lang="en-GB" dirty="0" smtClean="0">
                <a:latin typeface="+mn-lt"/>
              </a:rPr>
              <a:t>-</a:t>
            </a:r>
            <a:r>
              <a:rPr lang="en-GB" dirty="0" err="1" smtClean="0">
                <a:latin typeface="+mn-lt"/>
              </a:rPr>
              <a:t>ln</a:t>
            </a:r>
            <a:r>
              <a:rPr lang="en-GB" dirty="0" smtClean="0">
                <a:latin typeface="+mn-lt"/>
              </a:rPr>
              <a:t> (</a:t>
            </a:r>
            <a:r>
              <a:rPr lang="en-GB" dirty="0" err="1" smtClean="0">
                <a:latin typeface="+mn-lt"/>
              </a:rPr>
              <a:t>tfr</a:t>
            </a:r>
            <a:r>
              <a:rPr lang="en-GB" dirty="0" smtClean="0">
                <a:latin typeface="+mn-lt"/>
              </a:rPr>
              <a:t>)</a:t>
            </a:r>
            <a:endParaRPr lang="en-GB" dirty="0">
              <a:latin typeface="Symbol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6" y="600076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Fan et al. (2006)</a:t>
            </a:r>
            <a:endParaRPr lang="en-GB" dirty="0"/>
          </a:p>
        </p:txBody>
      </p:sp>
      <p:pic>
        <p:nvPicPr>
          <p:cNvPr id="9" name="Content Placeholder 8" descr="tau_lyalpha.jpg"/>
          <p:cNvPicPr>
            <a:picLocks noGrp="1" noChangeAspect="1"/>
          </p:cNvPicPr>
          <p:nvPr>
            <p:ph idx="1"/>
          </p:nvPr>
        </p:nvPicPr>
        <p:blipFill>
          <a:blip r:embed="rId2"/>
          <a:srcRect l="8436" t="3150" r="3375" b="1575"/>
          <a:stretch>
            <a:fillRect/>
          </a:stretch>
        </p:blipFill>
        <p:spPr>
          <a:xfrm>
            <a:off x="1643042" y="1643050"/>
            <a:ext cx="5930459" cy="4355927"/>
          </a:xfrm>
        </p:spPr>
      </p:pic>
    </p:spTree>
  </p:cSld>
  <p:clrMapOvr>
    <a:masterClrMapping/>
  </p:clrMapOvr>
  <p:transition advTm="17597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Proximity Region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7686" y="1600200"/>
            <a:ext cx="4329114" cy="4709160"/>
          </a:xfrm>
        </p:spPr>
        <p:txBody>
          <a:bodyPr/>
          <a:lstStyle/>
          <a:p>
            <a:r>
              <a:rPr lang="en-GB" dirty="0" smtClean="0"/>
              <a:t>As the IGM gets more neutral, the absorption nearer </a:t>
            </a:r>
            <a:r>
              <a:rPr lang="en-GB" dirty="0" err="1" smtClean="0"/>
              <a:t>Ly</a:t>
            </a:r>
            <a:r>
              <a:rPr lang="en-GB" dirty="0" err="1" smtClean="0">
                <a:latin typeface="Symbol" pitchFamily="18" charset="2"/>
              </a:rPr>
              <a:t>a</a:t>
            </a:r>
            <a:r>
              <a:rPr lang="en-GB" dirty="0" smtClean="0"/>
              <a:t> gets stronger</a:t>
            </a:r>
          </a:p>
          <a:p>
            <a:endParaRPr lang="en-GB" dirty="0" smtClean="0"/>
          </a:p>
          <a:p>
            <a:r>
              <a:rPr lang="en-GB" dirty="0" smtClean="0"/>
              <a:t>Damping wings of the absorption affect the </a:t>
            </a:r>
            <a:r>
              <a:rPr lang="en-GB" dirty="0" err="1" smtClean="0"/>
              <a:t>Ly</a:t>
            </a:r>
            <a:r>
              <a:rPr lang="en-GB" dirty="0" err="1" smtClean="0">
                <a:latin typeface="Symbol" pitchFamily="18" charset="2"/>
              </a:rPr>
              <a:t>a</a:t>
            </a:r>
            <a:r>
              <a:rPr lang="en-GB" dirty="0" smtClean="0"/>
              <a:t> line</a:t>
            </a:r>
          </a:p>
          <a:p>
            <a:endParaRPr lang="en-GB" dirty="0" smtClean="0"/>
          </a:p>
          <a:p>
            <a:r>
              <a:rPr lang="en-GB" dirty="0" smtClean="0"/>
              <a:t>As we go to higher </a:t>
            </a:r>
            <a:r>
              <a:rPr lang="en-GB" dirty="0" err="1" smtClean="0"/>
              <a:t>redshifts</a:t>
            </a:r>
            <a:r>
              <a:rPr lang="en-GB" dirty="0" smtClean="0"/>
              <a:t> we expect a sharper cut-off between the emission line and the forest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948" t="36503" r="8694" b="1615"/>
          <a:stretch>
            <a:fillRect/>
          </a:stretch>
        </p:blipFill>
        <p:spPr bwMode="auto">
          <a:xfrm>
            <a:off x="142844" y="1500174"/>
            <a:ext cx="4291252" cy="455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71736" y="621508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Fan et al. (2006)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Proximity Region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214942" y="114298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Fan et al. (2006)</a:t>
            </a:r>
            <a:endParaRPr lang="en-GB" dirty="0"/>
          </a:p>
        </p:txBody>
      </p:sp>
      <p:pic>
        <p:nvPicPr>
          <p:cNvPr id="7" name="Content Placeholder 6" descr="Fan.proxi_wpoi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7737" y="1600200"/>
            <a:ext cx="4708525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Estimating Completeness</a:t>
            </a:r>
            <a:endParaRPr lang="en-GB" dirty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use quasar models created by Paul Hewett (see Hewett et al., 2006 and references therein)</a:t>
            </a:r>
          </a:p>
          <a:p>
            <a:endParaRPr lang="en-GB" dirty="0" smtClean="0"/>
          </a:p>
          <a:p>
            <a:r>
              <a:rPr lang="en-GB" dirty="0" smtClean="0"/>
              <a:t>Select a </a:t>
            </a:r>
            <a:r>
              <a:rPr lang="en-GB" dirty="0" err="1" smtClean="0"/>
              <a:t>redshift</a:t>
            </a:r>
            <a:r>
              <a:rPr lang="en-GB" dirty="0" smtClean="0"/>
              <a:t> and Y magnitude and use the model colours at that </a:t>
            </a:r>
            <a:r>
              <a:rPr lang="en-GB" dirty="0" err="1" smtClean="0"/>
              <a:t>redshift</a:t>
            </a:r>
            <a:r>
              <a:rPr lang="en-GB" dirty="0" smtClean="0"/>
              <a:t> to give </a:t>
            </a:r>
            <a:r>
              <a:rPr lang="en-GB" dirty="0" err="1" smtClean="0"/>
              <a:t>i</a:t>
            </a:r>
            <a:r>
              <a:rPr lang="en-GB" dirty="0" smtClean="0"/>
              <a:t>, z and J magnitudes.</a:t>
            </a:r>
          </a:p>
          <a:p>
            <a:endParaRPr lang="en-GB" dirty="0" smtClean="0"/>
          </a:p>
          <a:p>
            <a:r>
              <a:rPr lang="en-GB" dirty="0" smtClean="0"/>
              <a:t>Randomly place objects in UKIDSS and SDSS frames (i.e. introduce `observational’ errors)</a:t>
            </a:r>
          </a:p>
          <a:p>
            <a:endParaRPr lang="en-GB" dirty="0" smtClean="0"/>
          </a:p>
          <a:p>
            <a:r>
              <a:rPr lang="en-GB" dirty="0" smtClean="0"/>
              <a:t>Determine the number of objects selected as quasar candidates using a simple selection area or the probability algorithm</a:t>
            </a:r>
          </a:p>
        </p:txBody>
      </p:sp>
    </p:spTree>
  </p:cSld>
  <p:clrMapOvr>
    <a:masterClrMapping/>
  </p:clrMapOvr>
  <p:transition advTm="39578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Completeness</a:t>
            </a:r>
            <a:endParaRPr lang="en-GB" dirty="0"/>
          </a:p>
        </p:txBody>
      </p:sp>
      <p:pic>
        <p:nvPicPr>
          <p:cNvPr id="5" name="Content Placeholder 4" descr="compl_contour_region.jpg"/>
          <p:cNvPicPr>
            <a:picLocks noGrp="1" noChangeAspect="1"/>
          </p:cNvPicPr>
          <p:nvPr>
            <p:ph idx="1"/>
          </p:nvPr>
        </p:nvPicPr>
        <p:blipFill>
          <a:blip r:embed="rId2"/>
          <a:srcRect l="2812" t="4559" r="2812" b="2487"/>
          <a:stretch>
            <a:fillRect/>
          </a:stretch>
        </p:blipFill>
        <p:spPr>
          <a:xfrm rot="16200000">
            <a:off x="3071802" y="285726"/>
            <a:ext cx="2714646" cy="4572031"/>
          </a:xfrm>
        </p:spPr>
      </p:pic>
      <p:pic>
        <p:nvPicPr>
          <p:cNvPr id="8" name="Picture 7" descr="compl_contour_ranked.jpg"/>
          <p:cNvPicPr>
            <a:picLocks noChangeAspect="1"/>
          </p:cNvPicPr>
          <p:nvPr/>
        </p:nvPicPr>
        <p:blipFill>
          <a:blip r:embed="rId3"/>
          <a:srcRect l="2812" t="4559" r="2812" b="2072"/>
          <a:stretch>
            <a:fillRect/>
          </a:stretch>
        </p:blipFill>
        <p:spPr>
          <a:xfrm rot="16200000">
            <a:off x="3083174" y="2774686"/>
            <a:ext cx="2691901" cy="4572032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Hewett et al. (2006)</a:t>
            </a:r>
            <a:endParaRPr lang="en-GB" dirty="0"/>
          </a:p>
        </p:txBody>
      </p:sp>
      <p:pic>
        <p:nvPicPr>
          <p:cNvPr id="4" name="Content Placeholder 3" descr="Hewettetal2006_iY_Y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7139" y="1600200"/>
            <a:ext cx="2769721" cy="470852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Tm="8346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Completeness</a:t>
            </a:r>
            <a:endParaRPr lang="en-GB" dirty="0"/>
          </a:p>
        </p:txBody>
      </p:sp>
      <p:pic>
        <p:nvPicPr>
          <p:cNvPr id="5" name="Content Placeholder 4" descr="compl_contour_region.jpg"/>
          <p:cNvPicPr>
            <a:picLocks noGrp="1" noChangeAspect="1"/>
          </p:cNvPicPr>
          <p:nvPr>
            <p:ph idx="1"/>
          </p:nvPr>
        </p:nvPicPr>
        <p:blipFill>
          <a:blip r:embed="rId2"/>
          <a:srcRect l="2812" t="4559" r="2812" b="2487"/>
          <a:stretch>
            <a:fillRect/>
          </a:stretch>
        </p:blipFill>
        <p:spPr>
          <a:xfrm rot="16200000">
            <a:off x="3071802" y="285726"/>
            <a:ext cx="2714646" cy="4572031"/>
          </a:xfrm>
        </p:spPr>
      </p:pic>
      <p:pic>
        <p:nvPicPr>
          <p:cNvPr id="8" name="Picture 7" descr="compl_contour_ranked.jpg"/>
          <p:cNvPicPr>
            <a:picLocks noChangeAspect="1"/>
          </p:cNvPicPr>
          <p:nvPr/>
        </p:nvPicPr>
        <p:blipFill>
          <a:blip r:embed="rId3"/>
          <a:srcRect l="2812" t="4559" r="2812" b="2072"/>
          <a:stretch>
            <a:fillRect/>
          </a:stretch>
        </p:blipFill>
        <p:spPr>
          <a:xfrm rot="16200000">
            <a:off x="3083174" y="2774686"/>
            <a:ext cx="2691901" cy="4572032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Estimated Numbers of Quasars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 smtClean="0"/>
              <a:t>We found two quasars (z=6.04 and z=6.13) and have rediscovered two others (z=5.82 and z=5.93)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GB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 smtClean="0"/>
              <a:t>By extrapolating the quasar luminosity function to higher </a:t>
            </a:r>
            <a:r>
              <a:rPr lang="en-GB" dirty="0" err="1" smtClean="0"/>
              <a:t>redshifts</a:t>
            </a:r>
            <a:r>
              <a:rPr lang="en-GB" dirty="0" smtClean="0"/>
              <a:t> and accounting for the estimated completeness we expect: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GB" dirty="0" smtClean="0"/>
              <a:t> 	A 5.8&lt;z&lt;7.2 quasar every 160 deg</a:t>
            </a:r>
            <a:r>
              <a:rPr lang="en-GB" baseline="30000" dirty="0" smtClean="0"/>
              <a:t>2</a:t>
            </a:r>
            <a:r>
              <a:rPr lang="en-GB" dirty="0" smtClean="0"/>
              <a:t>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GB" dirty="0" smtClean="0"/>
              <a:t>	A 6.4&lt;z&lt;7.2 quasar every 480 deg</a:t>
            </a:r>
            <a:r>
              <a:rPr lang="en-GB" baseline="30000" dirty="0" smtClean="0"/>
              <a:t>2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GB" baseline="30000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 smtClean="0"/>
              <a:t>So, from DR5 (Y+J: 1359 deg</a:t>
            </a:r>
            <a:r>
              <a:rPr lang="en-GB" baseline="30000" dirty="0" smtClean="0"/>
              <a:t>2</a:t>
            </a:r>
            <a:r>
              <a:rPr lang="en-GB" dirty="0" smtClean="0"/>
              <a:t>) we expect: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GB" dirty="0" smtClean="0"/>
              <a:t>	8.3 +/- 2.9  z = 5.8-7.2 quasars                 4 found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GB" dirty="0" smtClean="0"/>
              <a:t>	2.9 +/- 1.7  z = 6.4-7.2 quasars                 0 found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GB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part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Quasars are ideal probes for determining when re-ionisation occurred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The UKIDSS quasars have similar properties to other SDSS quasars</a:t>
            </a:r>
          </a:p>
          <a:p>
            <a:endParaRPr lang="en-GB" dirty="0" smtClean="0"/>
          </a:p>
          <a:p>
            <a:r>
              <a:rPr lang="en-GB" dirty="0" smtClean="0"/>
              <a:t>UKIDSS should find z~7 quasars</a:t>
            </a:r>
          </a:p>
          <a:p>
            <a:endParaRPr lang="en-GB" dirty="0" smtClean="0"/>
          </a:p>
          <a:p>
            <a:r>
              <a:rPr lang="en-GB" dirty="0" smtClean="0"/>
              <a:t>Continue to analyse DR5</a:t>
            </a:r>
          </a:p>
          <a:p>
            <a:endParaRPr lang="en-GB" dirty="0" smtClean="0"/>
          </a:p>
          <a:p>
            <a:r>
              <a:rPr lang="en-GB" dirty="0" smtClean="0"/>
              <a:t>Waiting for DR6...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dirty="0" smtClean="0"/>
              <a:t>Finding high </a:t>
            </a:r>
            <a:r>
              <a:rPr lang="en-GB" sz="2800" dirty="0" err="1" smtClean="0"/>
              <a:t>redshift</a:t>
            </a:r>
            <a:r>
              <a:rPr lang="en-GB" sz="2800" dirty="0" smtClean="0"/>
              <a:t> objects...</a:t>
            </a:r>
            <a:endParaRPr lang="en-GB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Neutral hydrogen clumps absorb hydrogen at the clump </a:t>
            </a:r>
            <a:r>
              <a:rPr lang="en-GB" sz="2000" dirty="0" err="1" smtClean="0"/>
              <a:t>redshift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Produces absorption </a:t>
            </a:r>
            <a:r>
              <a:rPr lang="en-GB" sz="2000" dirty="0" err="1" smtClean="0"/>
              <a:t>blueward</a:t>
            </a:r>
            <a:r>
              <a:rPr lang="en-GB" sz="2000" dirty="0" smtClean="0"/>
              <a:t> of the emission </a:t>
            </a:r>
            <a:r>
              <a:rPr lang="en-GB" sz="2000" dirty="0" err="1" smtClean="0"/>
              <a:t>redshift</a:t>
            </a:r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</p:txBody>
      </p:sp>
      <p:pic>
        <p:nvPicPr>
          <p:cNvPr id="7" name="Content Placeholder 3" descr="lyaf-7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571612"/>
            <a:ext cx="4468808" cy="2647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Gamma Ray Bursts</a:t>
            </a:r>
            <a:endParaRPr lang="en-GB" dirty="0"/>
          </a:p>
        </p:txBody>
      </p:sp>
      <p:pic>
        <p:nvPicPr>
          <p:cNvPr id="6" name="Content Placeholder 5" descr="grbtwinjet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1357298"/>
            <a:ext cx="3480814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Gamma Ray Bursts: pros and cons</a:t>
            </a:r>
            <a:endParaRPr lang="en-GB" dirty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Pros:</a:t>
            </a:r>
          </a:p>
          <a:p>
            <a:r>
              <a:rPr lang="en-GB" dirty="0" smtClean="0"/>
              <a:t>GRBs can be bright – some can be seen up to z~10!</a:t>
            </a:r>
          </a:p>
          <a:p>
            <a:r>
              <a:rPr lang="en-GB" dirty="0" smtClean="0"/>
              <a:t>GRBs can occur anywhere</a:t>
            </a:r>
          </a:p>
          <a:p>
            <a:pPr lvl="1"/>
            <a:r>
              <a:rPr lang="en-GB" dirty="0" smtClean="0"/>
              <a:t>If the host galaxy is not luminous, we can probe the IGM up to </a:t>
            </a:r>
            <a:r>
              <a:rPr lang="en-GB" dirty="0" err="1" smtClean="0"/>
              <a:t>z</a:t>
            </a:r>
            <a:r>
              <a:rPr lang="en-GB" baseline="-25000" dirty="0" err="1" smtClean="0"/>
              <a:t>host</a:t>
            </a:r>
            <a:endParaRPr lang="en-GB" dirty="0" smtClean="0"/>
          </a:p>
          <a:p>
            <a:pPr lvl="1"/>
            <a:r>
              <a:rPr lang="en-GB" dirty="0" smtClean="0"/>
              <a:t>Can probe unpopulated regions i.e. where structure has not had time to form </a:t>
            </a:r>
          </a:p>
          <a:p>
            <a:endParaRPr lang="en-GB" dirty="0" smtClean="0"/>
          </a:p>
          <a:p>
            <a:r>
              <a:rPr lang="en-GB" dirty="0" smtClean="0"/>
              <a:t>Cons:</a:t>
            </a:r>
          </a:p>
          <a:p>
            <a:r>
              <a:rPr lang="en-GB" dirty="0" smtClean="0"/>
              <a:t>Have to be quick!</a:t>
            </a:r>
          </a:p>
          <a:p>
            <a:r>
              <a:rPr lang="en-GB" dirty="0" smtClean="0"/>
              <a:t>GRBs are situated in galaxies  &gt; absorption close to </a:t>
            </a:r>
            <a:r>
              <a:rPr lang="en-GB" dirty="0" err="1" smtClean="0"/>
              <a:t>Ly</a:t>
            </a:r>
            <a:r>
              <a:rPr lang="en-GB" dirty="0" err="1" smtClean="0">
                <a:latin typeface="Symbol" pitchFamily="18" charset="2"/>
              </a:rPr>
              <a:t>a</a:t>
            </a:r>
            <a:r>
              <a:rPr lang="en-GB" dirty="0" smtClean="0">
                <a:latin typeface="Symbol" pitchFamily="18" charset="2"/>
              </a:rPr>
              <a:t> </a:t>
            </a:r>
            <a:r>
              <a:rPr lang="en-GB" dirty="0" smtClean="0"/>
              <a:t>may be due to neutral hydrogen in the host galaxy</a:t>
            </a:r>
          </a:p>
        </p:txBody>
      </p:sp>
    </p:spTree>
  </p:cSld>
  <p:clrMapOvr>
    <a:masterClrMapping/>
  </p:clrMapOvr>
  <p:transition advTm="39578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GRB 080913 – Greiner et al. (2009)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Discovered by Swift in September 2008</a:t>
            </a:r>
          </a:p>
          <a:p>
            <a:endParaRPr lang="en-GB" dirty="0" smtClean="0"/>
          </a:p>
          <a:p>
            <a:r>
              <a:rPr lang="en-GB" dirty="0" smtClean="0"/>
              <a:t>Found to be a </a:t>
            </a:r>
            <a:r>
              <a:rPr lang="en-GB" dirty="0" err="1" smtClean="0"/>
              <a:t>i</a:t>
            </a:r>
            <a:r>
              <a:rPr lang="en-GB" dirty="0" smtClean="0"/>
              <a:t> band dropout</a:t>
            </a:r>
          </a:p>
          <a:p>
            <a:endParaRPr lang="en-GB" dirty="0"/>
          </a:p>
        </p:txBody>
      </p:sp>
      <p:pic>
        <p:nvPicPr>
          <p:cNvPr id="4" name="Picture 3" descr="greiner_fig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3071810"/>
            <a:ext cx="5715000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57818" y="257174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Greiner et al. (2009)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GRB 080913 – Greiner et al. (2009)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Discovered by Swift in September 2008</a:t>
            </a:r>
          </a:p>
          <a:p>
            <a:endParaRPr lang="en-GB" dirty="0" smtClean="0"/>
          </a:p>
          <a:p>
            <a:r>
              <a:rPr lang="en-GB" dirty="0" err="1" smtClean="0"/>
              <a:t>i</a:t>
            </a:r>
            <a:r>
              <a:rPr lang="en-GB" dirty="0" smtClean="0"/>
              <a:t> band dropout</a:t>
            </a:r>
          </a:p>
          <a:p>
            <a:endParaRPr lang="en-GB" dirty="0"/>
          </a:p>
        </p:txBody>
      </p:sp>
      <p:pic>
        <p:nvPicPr>
          <p:cNvPr id="5" name="Picture 4" descr="greiner_fig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3071810"/>
            <a:ext cx="5572164" cy="27146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57818" y="257174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Greiner et al. (2009)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GRB 080913 – Greiner et al. (2009)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Optical spectroscopy taken at the VLT with FORS2</a:t>
            </a:r>
          </a:p>
          <a:p>
            <a:endParaRPr lang="en-GB" dirty="0" smtClean="0"/>
          </a:p>
          <a:p>
            <a:r>
              <a:rPr lang="en-GB" dirty="0" smtClean="0"/>
              <a:t>Taken at the end of the night &gt; only one usable 30 min exposure taken</a:t>
            </a:r>
          </a:p>
          <a:p>
            <a:endParaRPr lang="en-GB" dirty="0"/>
          </a:p>
        </p:txBody>
      </p:sp>
      <p:pic>
        <p:nvPicPr>
          <p:cNvPr id="5" name="Picture 4" descr="greiner_fi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3143248"/>
            <a:ext cx="6357982" cy="29289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57884" y="271462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Greiner et al. (2009)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GRB 080913 – New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Data was also taken 3 nights later - 7x 1800s exposures</a:t>
            </a:r>
          </a:p>
          <a:p>
            <a:endParaRPr lang="en-GB" dirty="0" smtClean="0"/>
          </a:p>
          <a:p>
            <a:r>
              <a:rPr lang="en-GB" dirty="0" smtClean="0"/>
              <a:t>Signal to noise of both nights are similar</a:t>
            </a:r>
          </a:p>
          <a:p>
            <a:endParaRPr lang="en-GB" dirty="0" smtClean="0"/>
          </a:p>
          <a:p>
            <a:r>
              <a:rPr lang="en-GB" dirty="0" smtClean="0"/>
              <a:t>By combining the two nights, we can significantly increase the signal to noise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GRB 080913 – New analysis</a:t>
            </a:r>
            <a:endParaRPr lang="en-GB" dirty="0"/>
          </a:p>
        </p:txBody>
      </p:sp>
      <p:pic>
        <p:nvPicPr>
          <p:cNvPr id="8" name="Content Placeholder 7" descr="grb080913_combined.jpg"/>
          <p:cNvPicPr>
            <a:picLocks noGrp="1" noChangeAspect="1"/>
          </p:cNvPicPr>
          <p:nvPr>
            <p:ph idx="1"/>
          </p:nvPr>
        </p:nvPicPr>
        <p:blipFill>
          <a:blip r:embed="rId2"/>
          <a:srcRect l="1430" t="15815" r="15729" b="7739"/>
          <a:stretch>
            <a:fillRect/>
          </a:stretch>
        </p:blipFill>
        <p:spPr>
          <a:xfrm rot="16200000">
            <a:off x="2377111" y="837543"/>
            <a:ext cx="4318340" cy="5643602"/>
          </a:xfrm>
        </p:spPr>
      </p:pic>
      <p:sp>
        <p:nvSpPr>
          <p:cNvPr id="4" name="TextBox 3"/>
          <p:cNvSpPr txBox="1"/>
          <p:nvPr/>
        </p:nvSpPr>
        <p:spPr>
          <a:xfrm>
            <a:off x="2643174" y="1928802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Patel et al. (in prep.)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GRB 080913 – DLA or IGM?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715140" y="1643050"/>
            <a:ext cx="2000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Best-fit model</a:t>
            </a:r>
          </a:p>
          <a:p>
            <a:endParaRPr lang="en-GB" dirty="0" smtClean="0"/>
          </a:p>
          <a:p>
            <a:r>
              <a:rPr lang="en-GB" dirty="0" smtClean="0"/>
              <a:t>DLA:</a:t>
            </a:r>
          </a:p>
          <a:p>
            <a:r>
              <a:rPr lang="en-GB" dirty="0" smtClean="0"/>
              <a:t>Log (N</a:t>
            </a:r>
            <a:r>
              <a:rPr lang="en-GB" baseline="-25000" dirty="0" smtClean="0"/>
              <a:t>HI</a:t>
            </a:r>
            <a:r>
              <a:rPr lang="en-GB" dirty="0" smtClean="0"/>
              <a:t>) = 19.85</a:t>
            </a:r>
          </a:p>
          <a:p>
            <a:endParaRPr lang="en-GB" dirty="0" smtClean="0"/>
          </a:p>
          <a:p>
            <a:r>
              <a:rPr lang="en-GB" dirty="0" err="1" smtClean="0"/>
              <a:t>z</a:t>
            </a:r>
            <a:r>
              <a:rPr lang="en-GB" baseline="-25000" dirty="0" err="1" smtClean="0"/>
              <a:t>DLA</a:t>
            </a:r>
            <a:r>
              <a:rPr lang="en-GB" dirty="0" smtClean="0"/>
              <a:t> = 6.731</a:t>
            </a:r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786578" y="3929066"/>
            <a:ext cx="2000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IGM:</a:t>
            </a:r>
          </a:p>
          <a:p>
            <a:r>
              <a:rPr lang="en-GB" dirty="0" err="1" smtClean="0"/>
              <a:t>x</a:t>
            </a:r>
            <a:r>
              <a:rPr lang="en-GB" baseline="-25000" dirty="0" err="1" smtClean="0"/>
              <a:t>HI</a:t>
            </a:r>
            <a:r>
              <a:rPr lang="en-GB" dirty="0" smtClean="0"/>
              <a:t> = 0.21</a:t>
            </a:r>
          </a:p>
          <a:p>
            <a:endParaRPr lang="en-GB" dirty="0" smtClean="0"/>
          </a:p>
          <a:p>
            <a:r>
              <a:rPr lang="en-GB" dirty="0" err="1" smtClean="0"/>
              <a:t>z</a:t>
            </a:r>
            <a:r>
              <a:rPr lang="en-GB" baseline="-25000" dirty="0" err="1" smtClean="0"/>
              <a:t>IGM</a:t>
            </a:r>
            <a:r>
              <a:rPr lang="en-GB" dirty="0" smtClean="0"/>
              <a:t> = 6.737</a:t>
            </a:r>
          </a:p>
          <a:p>
            <a:endParaRPr lang="en-GB" dirty="0"/>
          </a:p>
        </p:txBody>
      </p:sp>
      <p:pic>
        <p:nvPicPr>
          <p:cNvPr id="14" name="Picture 13" descr="bestfitmodel_dla.jpg"/>
          <p:cNvPicPr>
            <a:picLocks noChangeAspect="1"/>
          </p:cNvPicPr>
          <p:nvPr/>
        </p:nvPicPr>
        <p:blipFill>
          <a:blip r:embed="rId2"/>
          <a:srcRect l="953" t="15815" r="17159" b="7066"/>
          <a:stretch>
            <a:fillRect/>
          </a:stretch>
        </p:blipFill>
        <p:spPr>
          <a:xfrm rot="16200000">
            <a:off x="2357423" y="-285777"/>
            <a:ext cx="2714643" cy="5572166"/>
          </a:xfrm>
          <a:prstGeom prst="rect">
            <a:avLst/>
          </a:prstGeom>
        </p:spPr>
      </p:pic>
      <p:pic>
        <p:nvPicPr>
          <p:cNvPr id="7" name="Picture 6" descr="bestfitmodel_igm.jpg"/>
          <p:cNvPicPr>
            <a:picLocks noChangeAspect="1"/>
          </p:cNvPicPr>
          <p:nvPr/>
        </p:nvPicPr>
        <p:blipFill>
          <a:blip r:embed="rId3"/>
          <a:srcRect l="10486" t="15815" r="9056" b="7066"/>
          <a:stretch>
            <a:fillRect/>
          </a:stretch>
        </p:blipFill>
        <p:spPr>
          <a:xfrm rot="16200000">
            <a:off x="2374230" y="2412060"/>
            <a:ext cx="2681032" cy="5572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GRB 080913 – DLA or IGM?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715140" y="1643050"/>
            <a:ext cx="2000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Best-fit model</a:t>
            </a:r>
          </a:p>
          <a:p>
            <a:endParaRPr lang="en-GB" dirty="0" smtClean="0"/>
          </a:p>
          <a:p>
            <a:r>
              <a:rPr lang="en-GB" dirty="0" smtClean="0"/>
              <a:t>DLA:</a:t>
            </a:r>
          </a:p>
          <a:p>
            <a:r>
              <a:rPr lang="en-GB" dirty="0" smtClean="0"/>
              <a:t>Log (N</a:t>
            </a:r>
            <a:r>
              <a:rPr lang="en-GB" baseline="-25000" dirty="0" smtClean="0"/>
              <a:t>HI</a:t>
            </a:r>
            <a:r>
              <a:rPr lang="en-GB" dirty="0" smtClean="0"/>
              <a:t>) = 19.85</a:t>
            </a:r>
          </a:p>
          <a:p>
            <a:endParaRPr lang="en-GB" dirty="0" smtClean="0"/>
          </a:p>
          <a:p>
            <a:r>
              <a:rPr lang="en-GB" dirty="0" err="1" smtClean="0"/>
              <a:t>z</a:t>
            </a:r>
            <a:r>
              <a:rPr lang="en-GB" baseline="-25000" dirty="0" err="1" smtClean="0"/>
              <a:t>DLA</a:t>
            </a:r>
            <a:r>
              <a:rPr lang="en-GB" dirty="0" smtClean="0"/>
              <a:t> = 6.731</a:t>
            </a:r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786578" y="3929066"/>
            <a:ext cx="2000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IGM:</a:t>
            </a:r>
          </a:p>
          <a:p>
            <a:r>
              <a:rPr lang="en-GB" dirty="0" err="1" smtClean="0"/>
              <a:t>x</a:t>
            </a:r>
            <a:r>
              <a:rPr lang="en-GB" baseline="-25000" dirty="0" err="1" smtClean="0"/>
              <a:t>HI</a:t>
            </a:r>
            <a:r>
              <a:rPr lang="en-GB" dirty="0" smtClean="0"/>
              <a:t> = 0.21</a:t>
            </a:r>
          </a:p>
          <a:p>
            <a:endParaRPr lang="en-GB" dirty="0" smtClean="0"/>
          </a:p>
          <a:p>
            <a:r>
              <a:rPr lang="en-GB" dirty="0" err="1" smtClean="0"/>
              <a:t>z</a:t>
            </a:r>
            <a:r>
              <a:rPr lang="en-GB" baseline="-25000" dirty="0" err="1" smtClean="0"/>
              <a:t>IGM</a:t>
            </a:r>
            <a:r>
              <a:rPr lang="en-GB" dirty="0" smtClean="0"/>
              <a:t> = 6.737</a:t>
            </a:r>
          </a:p>
          <a:p>
            <a:endParaRPr lang="en-GB" dirty="0"/>
          </a:p>
        </p:txBody>
      </p:sp>
      <p:pic>
        <p:nvPicPr>
          <p:cNvPr id="8" name="Picture 7" descr="parameters_contour_ig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3857628"/>
            <a:ext cx="3714776" cy="2653411"/>
          </a:xfrm>
          <a:prstGeom prst="rect">
            <a:avLst/>
          </a:prstGeom>
        </p:spPr>
      </p:pic>
      <p:pic>
        <p:nvPicPr>
          <p:cNvPr id="9" name="Picture 8" descr="parameters_contour_d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214422"/>
            <a:ext cx="3786214" cy="2704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GRB 080913 – DLA or IGM?</a:t>
            </a:r>
            <a:endParaRPr lang="en-GB" dirty="0"/>
          </a:p>
        </p:txBody>
      </p:sp>
      <p:pic>
        <p:nvPicPr>
          <p:cNvPr id="9" name="Picture 8" descr="igm_xh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938349" y="2062260"/>
            <a:ext cx="2695805" cy="6143666"/>
          </a:xfrm>
          <a:prstGeom prst="rect">
            <a:avLst/>
          </a:prstGeom>
        </p:spPr>
      </p:pic>
      <p:pic>
        <p:nvPicPr>
          <p:cNvPr id="8" name="Picture 7" descr="dla_nh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915757" y="-558359"/>
            <a:ext cx="2740958" cy="6143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dirty="0" smtClean="0"/>
              <a:t>Finding high </a:t>
            </a:r>
            <a:r>
              <a:rPr lang="en-GB" sz="2800" dirty="0" err="1" smtClean="0"/>
              <a:t>redshift</a:t>
            </a:r>
            <a:r>
              <a:rPr lang="en-GB" sz="2800" dirty="0" smtClean="0"/>
              <a:t> objects...</a:t>
            </a:r>
            <a:endParaRPr lang="en-GB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Neutral hydrogen clumps absorb hydrogen at the clump </a:t>
            </a:r>
            <a:r>
              <a:rPr lang="en-GB" sz="2000" dirty="0" err="1" smtClean="0"/>
              <a:t>redshift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Produces absorption </a:t>
            </a:r>
            <a:r>
              <a:rPr lang="en-GB" sz="2000" dirty="0" err="1" smtClean="0"/>
              <a:t>blueward</a:t>
            </a:r>
            <a:r>
              <a:rPr lang="en-GB" sz="2000" dirty="0" smtClean="0"/>
              <a:t> of the emission </a:t>
            </a:r>
            <a:r>
              <a:rPr lang="en-GB" sz="2000" dirty="0" err="1" smtClean="0"/>
              <a:t>redshift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Many clumps leads to complete absorption </a:t>
            </a:r>
            <a:r>
              <a:rPr lang="en-GB" sz="2000" dirty="0" err="1" smtClean="0"/>
              <a:t>blueward</a:t>
            </a:r>
            <a:r>
              <a:rPr lang="en-GB" sz="2000" dirty="0" smtClean="0"/>
              <a:t> of </a:t>
            </a:r>
            <a:r>
              <a:rPr lang="en-GB" sz="2000" dirty="0" err="1" smtClean="0"/>
              <a:t>Ly</a:t>
            </a:r>
            <a:r>
              <a:rPr lang="en-GB" sz="2000" dirty="0" err="1" smtClean="0">
                <a:latin typeface="Symbol" pitchFamily="18" charset="2"/>
              </a:rPr>
              <a:t>a</a:t>
            </a:r>
            <a:r>
              <a:rPr lang="en-GB" sz="2000" dirty="0" smtClean="0"/>
              <a:t> </a:t>
            </a:r>
          </a:p>
          <a:p>
            <a:endParaRPr lang="en-GB" sz="2000" dirty="0" smtClean="0"/>
          </a:p>
          <a:p>
            <a:r>
              <a:rPr lang="en-GB" sz="2000" dirty="0" err="1" smtClean="0"/>
              <a:t>Ly</a:t>
            </a:r>
            <a:r>
              <a:rPr lang="en-GB" sz="2000" dirty="0" err="1" smtClean="0">
                <a:latin typeface="Symbol" pitchFamily="18" charset="2"/>
              </a:rPr>
              <a:t>a</a:t>
            </a:r>
            <a:r>
              <a:rPr lang="en-GB" sz="2000" dirty="0" smtClean="0"/>
              <a:t> forest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</p:txBody>
      </p:sp>
      <p:pic>
        <p:nvPicPr>
          <p:cNvPr id="4" name="Picture 3" descr="venemansspe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571612"/>
            <a:ext cx="4351366" cy="27146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472" y="485776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Venemans</a:t>
            </a:r>
            <a:r>
              <a:rPr lang="en-GB" dirty="0" smtClean="0"/>
              <a:t> et al. (2007)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GRB 080913 – Neutral fraction at z~6.7</a:t>
            </a:r>
            <a:endParaRPr lang="en-GB" dirty="0"/>
          </a:p>
        </p:txBody>
      </p:sp>
      <p:pic>
        <p:nvPicPr>
          <p:cNvPr id="6" name="Content Placeholder 5" descr="parameters_ig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928802"/>
            <a:ext cx="3786214" cy="3265737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00562" y="1428736"/>
            <a:ext cx="4143404" cy="495206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en-GB" sz="2000" dirty="0" smtClean="0">
                <a:latin typeface="+mn-lt"/>
                <a:cs typeface="+mn-cs"/>
              </a:rPr>
              <a:t>Assume IGM </a:t>
            </a:r>
            <a:r>
              <a:rPr lang="en-GB" sz="2000" dirty="0" smtClean="0">
                <a:latin typeface="+mn-lt"/>
                <a:cs typeface="+mn-cs"/>
              </a:rPr>
              <a:t>model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en-GB" sz="2000" dirty="0" smtClean="0">
                <a:latin typeface="+mn-lt"/>
                <a:cs typeface="+mn-cs"/>
              </a:rPr>
              <a:t>Assume a uniform prior on the </a:t>
            </a:r>
            <a:r>
              <a:rPr lang="en-GB" sz="2000" dirty="0" err="1" smtClean="0">
                <a:latin typeface="+mn-lt"/>
                <a:cs typeface="+mn-cs"/>
              </a:rPr>
              <a:t>redshift</a:t>
            </a:r>
            <a:r>
              <a:rPr lang="en-GB" sz="2000" dirty="0" smtClean="0">
                <a:latin typeface="+mn-lt"/>
                <a:cs typeface="+mn-cs"/>
              </a:rPr>
              <a:t> and marginalise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en-GB" sz="2000" dirty="0" err="1" smtClean="0">
                <a:latin typeface="+mn-lt"/>
                <a:cs typeface="+mn-cs"/>
              </a:rPr>
              <a:t>x</a:t>
            </a:r>
            <a:r>
              <a:rPr lang="en-GB" sz="2000" baseline="-25000" dirty="0" err="1" smtClean="0">
                <a:latin typeface="+mn-lt"/>
                <a:cs typeface="+mn-cs"/>
              </a:rPr>
              <a:t>HI</a:t>
            </a:r>
            <a:r>
              <a:rPr lang="en-GB" sz="2000" dirty="0" smtClean="0">
                <a:latin typeface="+mn-lt"/>
                <a:cs typeface="+mn-cs"/>
              </a:rPr>
              <a:t> &lt; 0.69 at z~6.7 with 90% confidence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lvl="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GB" sz="2000" dirty="0" smtClean="0">
                <a:latin typeface="+mn-lt"/>
                <a:cs typeface="+mn-cs"/>
              </a:rPr>
              <a:t>z=6.3 GRB gives </a:t>
            </a:r>
            <a:r>
              <a:rPr lang="en-GB" sz="2000" dirty="0" err="1" smtClean="0">
                <a:latin typeface="+mn-lt"/>
              </a:rPr>
              <a:t>x</a:t>
            </a:r>
            <a:r>
              <a:rPr lang="en-GB" sz="2000" baseline="-25000" dirty="0" err="1" smtClean="0">
                <a:latin typeface="+mn-lt"/>
              </a:rPr>
              <a:t>HI</a:t>
            </a:r>
            <a:r>
              <a:rPr lang="en-GB" sz="2000" dirty="0" smtClean="0">
                <a:latin typeface="+mn-lt"/>
              </a:rPr>
              <a:t> &lt; 0.60 with 95% confidence (</a:t>
            </a:r>
            <a:r>
              <a:rPr lang="en-GB" sz="2000" dirty="0" err="1" smtClean="0">
                <a:latin typeface="+mn-lt"/>
              </a:rPr>
              <a:t>Totani</a:t>
            </a:r>
            <a:r>
              <a:rPr lang="en-GB" sz="2000" dirty="0" smtClean="0">
                <a:latin typeface="+mn-lt"/>
              </a:rPr>
              <a:t> et al., 2006</a:t>
            </a:r>
            <a:r>
              <a:rPr lang="en-GB" sz="2000" dirty="0" smtClean="0">
                <a:latin typeface="+mn-lt"/>
              </a:rPr>
              <a:t>)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GRB 080913 – Detection of Si II? 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0034" y="4000504"/>
            <a:ext cx="8186766" cy="23088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absorption in the continuum by placing a </a:t>
            </a:r>
            <a:r>
              <a:rPr kumimoji="0" lang="en-GB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gaussian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each pixel and determining the S/N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Found a peak in S/N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~9743A</a:t>
            </a:r>
            <a:endParaRPr lang="en-GB" sz="2000" baseline="0" dirty="0" smtClean="0">
              <a:latin typeface="+mn-lt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en-GB" sz="2000" baseline="0" dirty="0" smtClean="0">
                <a:latin typeface="+mn-lt"/>
                <a:cs typeface="+mn-cs"/>
              </a:rPr>
              <a:t>This</a:t>
            </a:r>
            <a:r>
              <a:rPr lang="en-GB" sz="2000" dirty="0" smtClean="0">
                <a:latin typeface="+mn-lt"/>
                <a:cs typeface="+mn-cs"/>
              </a:rPr>
              <a:t> could be a Si II absorption line (1260A, rest wavelength)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Gives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0" lang="en-GB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</a:t>
            </a:r>
            <a:r>
              <a:rPr kumimoji="0" lang="en-GB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II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6.733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Content Placeholder 7" descr="bestfitmodel_gauss_siII.jpg"/>
          <p:cNvPicPr>
            <a:picLocks noGrp="1" noChangeAspect="1"/>
          </p:cNvPicPr>
          <p:nvPr>
            <p:ph idx="1"/>
          </p:nvPr>
        </p:nvPicPr>
        <p:blipFill>
          <a:blip r:embed="rId2"/>
          <a:srcRect l="10486" t="15815" r="8103" b="6730"/>
          <a:stretch>
            <a:fillRect/>
          </a:stretch>
        </p:blipFill>
        <p:spPr>
          <a:xfrm rot="16200000">
            <a:off x="2786052" y="-1000157"/>
            <a:ext cx="2500330" cy="6929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part II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0034" y="1357298"/>
            <a:ext cx="8143932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GRB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080913 detected at 6.7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reduction of observations reveals a sharper continuum break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en-GB" sz="2000" dirty="0" smtClean="0">
                <a:latin typeface="+mn-lt"/>
                <a:cs typeface="+mn-cs"/>
              </a:rPr>
              <a:t>We can infer </a:t>
            </a:r>
            <a:r>
              <a:rPr lang="en-GB" sz="2000" dirty="0" err="1" smtClean="0">
                <a:latin typeface="+mn-lt"/>
                <a:cs typeface="+mn-cs"/>
              </a:rPr>
              <a:t>x</a:t>
            </a:r>
            <a:r>
              <a:rPr lang="en-GB" sz="2000" baseline="-25000" dirty="0" err="1" smtClean="0">
                <a:latin typeface="+mn-lt"/>
                <a:cs typeface="+mn-cs"/>
              </a:rPr>
              <a:t>HI</a:t>
            </a:r>
            <a:r>
              <a:rPr lang="en-GB" sz="2000" dirty="0" smtClean="0">
                <a:latin typeface="+mn-lt"/>
                <a:cs typeface="+mn-cs"/>
              </a:rPr>
              <a:t> &lt; 0.69 at z~6.7 with 90% confidence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en-GB" sz="2000" dirty="0" smtClean="0">
                <a:latin typeface="+mn-lt"/>
                <a:cs typeface="+mn-cs"/>
              </a:rPr>
              <a:t>GRBs may provide more insights into the high </a:t>
            </a:r>
            <a:r>
              <a:rPr lang="en-GB" sz="2000" dirty="0" err="1" smtClean="0">
                <a:latin typeface="+mn-lt"/>
                <a:cs typeface="+mn-cs"/>
              </a:rPr>
              <a:t>redshift</a:t>
            </a:r>
            <a:r>
              <a:rPr lang="en-GB" sz="2000" dirty="0" smtClean="0">
                <a:latin typeface="+mn-lt"/>
                <a:cs typeface="+mn-cs"/>
              </a:rPr>
              <a:t> universe as more distant GRBS are found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/>
              <a:t>Any Questions?</a:t>
            </a:r>
            <a:endParaRPr lang="en-GB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628" y="142873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Fan et al. (2006)</a:t>
            </a:r>
            <a:endParaRPr lang="en-GB" dirty="0"/>
          </a:p>
        </p:txBody>
      </p:sp>
      <p:pic>
        <p:nvPicPr>
          <p:cNvPr id="6" name="Picture 2" descr="spectra.gif"/>
          <p:cNvPicPr>
            <a:picLocks noChangeAspect="1"/>
          </p:cNvPicPr>
          <p:nvPr/>
        </p:nvPicPr>
        <p:blipFill>
          <a:blip r:embed="rId2"/>
          <a:srcRect t="14063"/>
          <a:stretch>
            <a:fillRect/>
          </a:stretch>
        </p:blipFill>
        <p:spPr bwMode="auto">
          <a:xfrm>
            <a:off x="1000100" y="1285860"/>
            <a:ext cx="7143800" cy="476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dirty="0" smtClean="0"/>
              <a:t>UKIDSS</a:t>
            </a:r>
            <a:endParaRPr lang="en-GB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14810" y="1600200"/>
            <a:ext cx="447199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sz="2000" dirty="0" smtClean="0"/>
              <a:t>Optical surveys are limited to z-band dropouts</a:t>
            </a:r>
          </a:p>
          <a:p>
            <a:endParaRPr lang="en-GB" sz="2000" dirty="0" smtClean="0"/>
          </a:p>
          <a:p>
            <a:r>
              <a:rPr lang="en-GB" sz="2000" dirty="0" smtClean="0"/>
              <a:t>UKIRT Infra-red Deep Sky Survey</a:t>
            </a:r>
          </a:p>
          <a:p>
            <a:endParaRPr lang="en-GB" sz="2000" dirty="0" smtClean="0"/>
          </a:p>
          <a:p>
            <a:r>
              <a:rPr lang="en-GB" sz="2000" dirty="0" smtClean="0"/>
              <a:t>Wide field Imager</a:t>
            </a:r>
          </a:p>
          <a:p>
            <a:endParaRPr lang="en-GB" sz="2000" dirty="0" smtClean="0"/>
          </a:p>
          <a:p>
            <a:r>
              <a:rPr lang="en-GB" sz="2000" dirty="0" smtClean="0"/>
              <a:t>At least 3 magnitudes deeper than 2MASS in J,H and K 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Consists of 5 mini-surveys</a:t>
            </a:r>
          </a:p>
          <a:p>
            <a:pPr lvl="1"/>
            <a:r>
              <a:rPr lang="en-GB" sz="1800" dirty="0" smtClean="0"/>
              <a:t>Galactic Clusters Survey (GCS)</a:t>
            </a:r>
          </a:p>
          <a:p>
            <a:pPr lvl="1"/>
            <a:r>
              <a:rPr lang="en-GB" sz="1800" dirty="0" smtClean="0"/>
              <a:t>Galactic Plane Survey (GPS)</a:t>
            </a:r>
          </a:p>
          <a:p>
            <a:pPr lvl="1"/>
            <a:r>
              <a:rPr lang="en-GB" sz="1800" dirty="0" smtClean="0"/>
              <a:t>Deep Extragalactic Survey (DXS)</a:t>
            </a:r>
          </a:p>
          <a:p>
            <a:pPr lvl="1"/>
            <a:r>
              <a:rPr lang="en-GB" sz="1800" dirty="0" smtClean="0"/>
              <a:t>Ultra Deep Survey (UDS)</a:t>
            </a:r>
          </a:p>
          <a:p>
            <a:pPr lvl="1"/>
            <a:r>
              <a:rPr lang="en-GB" sz="1800" dirty="0" smtClean="0"/>
              <a:t>Large Area Survey (LAS)</a:t>
            </a:r>
          </a:p>
          <a:p>
            <a:endParaRPr lang="en-GB" sz="2000" dirty="0" smtClean="0"/>
          </a:p>
          <a:p>
            <a:endParaRPr lang="en-GB" sz="2000" dirty="0" smtClean="0"/>
          </a:p>
        </p:txBody>
      </p:sp>
      <p:pic>
        <p:nvPicPr>
          <p:cNvPr id="8" name="Picture 7" descr="SN1510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857364"/>
            <a:ext cx="4071934" cy="3053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472" y="542926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www.ukidss.org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dirty="0" smtClean="0"/>
              <a:t>HII Ionised Region</a:t>
            </a:r>
            <a:endParaRPr lang="en-GB" sz="2800" dirty="0"/>
          </a:p>
        </p:txBody>
      </p:sp>
      <p:pic>
        <p:nvPicPr>
          <p:cNvPr id="8" name="Picture 7" descr="SN1510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214422"/>
            <a:ext cx="7072362" cy="52149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14744" y="1428736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http://surveys.roe.ac.uk/wsa/index.html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dirty="0" smtClean="0"/>
              <a:t>Large Area Survey</a:t>
            </a:r>
            <a:endParaRPr lang="en-GB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Observes Y (20.2), J (19.6), H (18.8) and K (18.2)</a:t>
            </a:r>
          </a:p>
          <a:p>
            <a:endParaRPr lang="en-GB" sz="2000" dirty="0" smtClean="0"/>
          </a:p>
          <a:p>
            <a:r>
              <a:rPr lang="en-GB" sz="2000" dirty="0" smtClean="0"/>
              <a:t>Aims to cover 4000 deg</a:t>
            </a:r>
            <a:r>
              <a:rPr lang="en-GB" sz="2000" baseline="30000" dirty="0" smtClean="0"/>
              <a:t>2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Area also covered by SDSS</a:t>
            </a:r>
          </a:p>
          <a:p>
            <a:endParaRPr lang="en-GB" sz="2000" dirty="0" smtClean="0"/>
          </a:p>
          <a:p>
            <a:r>
              <a:rPr lang="en-GB" sz="2000" dirty="0" smtClean="0"/>
              <a:t>DR5: observed 1270 deg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in all four bands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</p:txBody>
      </p:sp>
      <p:pic>
        <p:nvPicPr>
          <p:cNvPr id="7" name="Content Placeholder 3" descr="ukidssdr5plus_LAS_plot_all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643050"/>
            <a:ext cx="4381529" cy="32861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dirty="0" smtClean="0"/>
              <a:t>Finding quasars with UKIDSS</a:t>
            </a:r>
            <a:endParaRPr lang="en-GB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Use models by Hewett &amp; Madison (2005) and look at expected colours</a:t>
            </a:r>
          </a:p>
          <a:p>
            <a:endParaRPr lang="en-GB" sz="2000" dirty="0" smtClean="0"/>
          </a:p>
          <a:p>
            <a:r>
              <a:rPr lang="en-GB" sz="2000" dirty="0" smtClean="0"/>
              <a:t>Use both SDSS and UKIDSS tables</a:t>
            </a:r>
          </a:p>
          <a:p>
            <a:endParaRPr lang="en-GB" sz="2000" dirty="0" smtClean="0"/>
          </a:p>
          <a:p>
            <a:r>
              <a:rPr lang="en-GB" sz="2000" dirty="0" smtClean="0"/>
              <a:t>Find objects with red </a:t>
            </a:r>
            <a:r>
              <a:rPr lang="en-GB" sz="2000" dirty="0" err="1" smtClean="0"/>
              <a:t>i</a:t>
            </a:r>
            <a:r>
              <a:rPr lang="en-GB" sz="2000" dirty="0" smtClean="0"/>
              <a:t>-Y colours and blue Y-J colours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</p:txBody>
      </p:sp>
      <p:pic>
        <p:nvPicPr>
          <p:cNvPr id="7" name="Picture 6" descr="Hewettetal2006_iY_Y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214422"/>
            <a:ext cx="3357586" cy="50720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57422" y="648866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Hewett et al. (2006)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3283</TotalTime>
  <Words>1236</Words>
  <Application>Microsoft Office PowerPoint</Application>
  <PresentationFormat>On-screen Show (4:3)</PresentationFormat>
  <Paragraphs>236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Apex</vt:lpstr>
      <vt:lpstr>Probing the IGM with UKIDSS</vt:lpstr>
      <vt:lpstr>Quasars</vt:lpstr>
      <vt:lpstr>Finding high redshift objects...</vt:lpstr>
      <vt:lpstr>Finding high redshift objects...</vt:lpstr>
      <vt:lpstr>Slide 5</vt:lpstr>
      <vt:lpstr>UKIDSS</vt:lpstr>
      <vt:lpstr>HII Ionised Region</vt:lpstr>
      <vt:lpstr>Large Area Survey</vt:lpstr>
      <vt:lpstr>Finding quasars with UKIDSS</vt:lpstr>
      <vt:lpstr>Finding quasars with UKIDSS</vt:lpstr>
      <vt:lpstr>Selected Candidates</vt:lpstr>
      <vt:lpstr>Selected Candidates</vt:lpstr>
      <vt:lpstr>ULAS J1319+0950 – GMOS-S Spectra</vt:lpstr>
      <vt:lpstr>Power Law Fitting</vt:lpstr>
      <vt:lpstr>Fit Details</vt:lpstr>
      <vt:lpstr>J1207+0630</vt:lpstr>
      <vt:lpstr>J1207+0630</vt:lpstr>
      <vt:lpstr>Transmitted Flux Ratio</vt:lpstr>
      <vt:lpstr>Transmitted Flux Ratio</vt:lpstr>
      <vt:lpstr>Transmitted Flux Ratio</vt:lpstr>
      <vt:lpstr>Effective Optical Depth</vt:lpstr>
      <vt:lpstr>Proximity Region</vt:lpstr>
      <vt:lpstr>Proximity Region</vt:lpstr>
      <vt:lpstr>Estimating Completeness</vt:lpstr>
      <vt:lpstr>Completeness</vt:lpstr>
      <vt:lpstr>Hewett et al. (2006)</vt:lpstr>
      <vt:lpstr>Completeness</vt:lpstr>
      <vt:lpstr>Estimated Numbers of Quasars</vt:lpstr>
      <vt:lpstr>Summary part 1</vt:lpstr>
      <vt:lpstr>Gamma Ray Bursts</vt:lpstr>
      <vt:lpstr>Gamma Ray Bursts: pros and cons</vt:lpstr>
      <vt:lpstr>GRB 080913 – Greiner et al. (2009)</vt:lpstr>
      <vt:lpstr>GRB 080913 – Greiner et al. (2009)</vt:lpstr>
      <vt:lpstr>GRB 080913 – Greiner et al. (2009)</vt:lpstr>
      <vt:lpstr>GRB 080913 – New analysis</vt:lpstr>
      <vt:lpstr>GRB 080913 – New analysis</vt:lpstr>
      <vt:lpstr>GRB 080913 – DLA or IGM?</vt:lpstr>
      <vt:lpstr>GRB 080913 – DLA or IGM?</vt:lpstr>
      <vt:lpstr>GRB 080913 – DLA or IGM?</vt:lpstr>
      <vt:lpstr>GRB 080913 – Neutral fraction at z~6.7</vt:lpstr>
      <vt:lpstr>GRB 080913 – Detection of Si II? </vt:lpstr>
      <vt:lpstr>Summary part II</vt:lpstr>
      <vt:lpstr>Any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Search for High-z Quasars with UKIDSS LAS</dc:title>
  <dc:creator>Mitesh</dc:creator>
  <cp:lastModifiedBy>Mitesh</cp:lastModifiedBy>
  <cp:revision>339</cp:revision>
  <dcterms:created xsi:type="dcterms:W3CDTF">2008-03-16T23:51:19Z</dcterms:created>
  <dcterms:modified xsi:type="dcterms:W3CDTF">2009-08-19T07:59:08Z</dcterms:modified>
</cp:coreProperties>
</file>