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241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notesSlides/notesSlide29.xml" ContentType="application/vnd.openxmlformats-officedocument.presentationml.notesSlide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notesSlides/notesSlide32.xml" ContentType="application/vnd.openxmlformats-officedocument.presentationml.notesSlide+xml"/>
  <Override PartName="/ppt/tags/tag308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notesSlides/notesSlide23.xml" ContentType="application/vnd.openxmlformats-officedocument.presentationml.notesSlide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Default Extension="gif" ContentType="image/gif"/>
  <Override PartName="/ppt/notesSlides/notesSlide31.xml" ContentType="application/vnd.openxmlformats-officedocument.presentationml.notesSlide+xml"/>
  <Override PartName="/ppt/tags/tag30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notesSlides/notesSlide33.xml" ContentType="application/vnd.openxmlformats-officedocument.presentationml.notesSlide+xml"/>
  <Override PartName="/ppt/tags/tag309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notesSlides/notesSlide30.xml" ContentType="application/vnd.openxmlformats-officedocument.presentationml.notesSlide+xml"/>
  <Override PartName="/ppt/tags/tag306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62" r:id="rId3"/>
    <p:sldId id="261" r:id="rId4"/>
    <p:sldId id="264" r:id="rId5"/>
    <p:sldId id="269" r:id="rId6"/>
    <p:sldId id="309" r:id="rId7"/>
    <p:sldId id="273" r:id="rId8"/>
    <p:sldId id="332" r:id="rId9"/>
    <p:sldId id="306" r:id="rId10"/>
    <p:sldId id="307" r:id="rId11"/>
    <p:sldId id="308" r:id="rId12"/>
    <p:sldId id="298" r:id="rId13"/>
    <p:sldId id="310" r:id="rId14"/>
    <p:sldId id="311" r:id="rId15"/>
    <p:sldId id="322" r:id="rId16"/>
    <p:sldId id="312" r:id="rId17"/>
    <p:sldId id="313" r:id="rId18"/>
    <p:sldId id="333" r:id="rId19"/>
    <p:sldId id="271" r:id="rId20"/>
    <p:sldId id="283" r:id="rId21"/>
    <p:sldId id="331" r:id="rId22"/>
    <p:sldId id="327" r:id="rId23"/>
    <p:sldId id="330" r:id="rId24"/>
    <p:sldId id="329" r:id="rId25"/>
    <p:sldId id="325" r:id="rId26"/>
    <p:sldId id="326" r:id="rId27"/>
    <p:sldId id="314" r:id="rId28"/>
    <p:sldId id="315" r:id="rId29"/>
    <p:sldId id="316" r:id="rId30"/>
    <p:sldId id="317" r:id="rId31"/>
    <p:sldId id="318" r:id="rId32"/>
    <p:sldId id="274" r:id="rId33"/>
    <p:sldId id="275" r:id="rId34"/>
    <p:sldId id="277" r:id="rId35"/>
    <p:sldId id="259" r:id="rId36"/>
    <p:sldId id="301" r:id="rId37"/>
    <p:sldId id="302" r:id="rId38"/>
    <p:sldId id="303" r:id="rId39"/>
    <p:sldId id="300" r:id="rId40"/>
    <p:sldId id="304" r:id="rId41"/>
    <p:sldId id="305" r:id="rId42"/>
    <p:sldId id="263" r:id="rId43"/>
    <p:sldId id="321" r:id="rId44"/>
    <p:sldId id="320" r:id="rId45"/>
    <p:sldId id="270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4A4"/>
    <a:srgbClr val="00B050"/>
    <a:srgbClr val="B8D13B"/>
    <a:srgbClr val="4F81BD"/>
    <a:srgbClr val="2A2FEA"/>
    <a:srgbClr val="99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9502" autoAdjust="0"/>
  </p:normalViewPr>
  <p:slideViewPr>
    <p:cSldViewPr>
      <p:cViewPr>
        <p:scale>
          <a:sx n="80" d="100"/>
          <a:sy n="80" d="100"/>
        </p:scale>
        <p:origin x="-33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DAD47-8BCE-43AD-9B08-15DB59782079}" type="datetimeFigureOut">
              <a:rPr lang="fr-FR" smtClean="0"/>
              <a:pPr/>
              <a:t>28/06/2010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F9042-4451-4A04-AB32-EC32D34869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2584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19AFB59-F3FD-4B37-8E39-F16444AFC9A0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E4E2F6A-1FDB-459C-8AAA-5B5F7569CBF6}" type="slidenum">
              <a:rPr lang="fr-FR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fr-FR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8F13194-0FC5-457C-A842-C4186DE08114}" type="slidenum">
              <a:rPr lang="fr-FR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fr-FR" sz="1200" smtClean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13084FB-EE76-4CE9-AD8C-94FFDED4609E}" type="slidenum">
              <a:rPr lang="en-US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693"/>
            <a:ext cx="5486400" cy="41153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2304F-AA84-4277-92B0-89C91925E6C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9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D8F1BF1-98E4-47AF-B0AE-CB638A185B8F}" type="slidenum">
              <a:rPr lang="fr-FR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fr-FR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40C8F3F-A5CD-490A-B5FE-4435F9819E57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39" tIns="43770" rIns="87539" bIns="43770" anchor="b"/>
          <a:lstStyle/>
          <a:p>
            <a:pPr algn="r"/>
            <a:fld id="{ED996A03-C513-4AA9-8DB7-453DDC8FDDE9}" type="slidenum">
              <a:rPr lang="en-US" sz="1100"/>
              <a:pPr algn="r"/>
              <a:t>22</a:t>
            </a:fld>
            <a:endParaRPr lang="en-US" sz="1100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227B0-1929-47E4-99DE-0B8834E3850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227B0-1929-47E4-99DE-0B8834E3850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40C8F3F-A5CD-490A-B5FE-4435F9819E57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734F6-4A3E-4C21-92D7-51783E4246B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6930" y="685056"/>
            <a:ext cx="4944140" cy="3429532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4358"/>
            <a:ext cx="5487013" cy="4114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CA356-1F57-478D-86FE-5754924C0A1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6930" y="685056"/>
            <a:ext cx="4944140" cy="3429532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4358"/>
            <a:ext cx="5487013" cy="4114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187" tIns="43592" rIns="87187" bIns="43592" anchor="b"/>
          <a:lstStyle/>
          <a:p>
            <a:pPr algn="r" defTabSz="871926"/>
            <a:fld id="{CCB1D457-B45E-406B-ADED-2491793BE148}" type="slidenum">
              <a:rPr lang="en-US" sz="1100"/>
              <a:pPr algn="r" defTabSz="871926"/>
              <a:t>27</a:t>
            </a:fld>
            <a:endParaRPr lang="en-US" sz="1100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58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5775"/>
            <a:ext cx="5487013" cy="4113169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8FBC9-3263-4556-BADE-BBDB97728CC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187" tIns="43592" rIns="87187" bIns="43592" anchor="b"/>
          <a:lstStyle/>
          <a:p>
            <a:pPr algn="r" defTabSz="871926"/>
            <a:fld id="{D7407A5D-2CD7-4136-AD2A-DF0208D4DA9E}" type="slidenum">
              <a:rPr lang="en-US" sz="1100"/>
              <a:pPr algn="r" defTabSz="871926"/>
              <a:t>29</a:t>
            </a:fld>
            <a:endParaRPr lang="en-US" sz="110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998" y="685056"/>
            <a:ext cx="4939539" cy="342669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5775"/>
            <a:ext cx="5487013" cy="4113169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187" tIns="43592" rIns="87187" bIns="43592" anchor="b"/>
          <a:lstStyle/>
          <a:p>
            <a:pPr algn="r" defTabSz="871926"/>
            <a:fld id="{4D623BC7-4CFA-4C23-B7F0-D44AA07F89D8}" type="slidenum">
              <a:rPr lang="en-US" sz="1100"/>
              <a:pPr algn="r" defTabSz="871926"/>
              <a:t>30</a:t>
            </a:fld>
            <a:endParaRPr lang="en-US" sz="1100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998" y="685056"/>
            <a:ext cx="4939539" cy="342669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5775"/>
            <a:ext cx="5487013" cy="4113169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ECD58-5DE4-42D3-97F0-5EADD241CBE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DF66563-AEBE-4BA0-921F-65493EC38D85}" type="slidenum">
              <a:rPr lang="en-US" sz="1200">
                <a:solidFill>
                  <a:schemeClr val="tx1"/>
                </a:solidFill>
              </a:rPr>
              <a:pPr algn="r" eaLnBrk="1" hangingPunct="1"/>
              <a:t>32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693"/>
            <a:ext cx="5486400" cy="41153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51219E9-5768-4E0B-9413-639322116AEB}" type="slidenum">
              <a:rPr lang="fr-FR" sz="1200" smtClean="0">
                <a:solidFill>
                  <a:schemeClr val="tx1"/>
                </a:solidFill>
              </a:rPr>
              <a:pPr eaLnBrk="1" hangingPunct="1"/>
              <a:t>33</a:t>
            </a:fld>
            <a:endParaRPr lang="fr-FR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34C2A23-321B-4761-A461-5374D0988B5D}" type="slidenum">
              <a:rPr lang="en-US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D98E553-2F47-4698-AA4C-FF5FE34EF766}" type="slidenum">
              <a:rPr lang="fr-FR" sz="1200">
                <a:solidFill>
                  <a:schemeClr val="tx1"/>
                </a:solidFill>
              </a:rPr>
              <a:pPr algn="r" eaLnBrk="1" hangingPunct="1"/>
              <a:t>3</a:t>
            </a:fld>
            <a:endParaRPr 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57348" name="Номер слайда 3"/>
          <p:cNvSpPr txBox="1">
            <a:spLocks noGrp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803F2F0-F3D3-45E4-875D-726753CD5A4D}" type="slidenum">
              <a:rPr lang="ru-RU" sz="1200">
                <a:solidFill>
                  <a:schemeClr val="tx1"/>
                </a:solidFill>
              </a:rPr>
              <a:pPr algn="r" eaLnBrk="1" hangingPunct="1"/>
              <a:t>36</a:t>
            </a:fld>
            <a:endParaRPr lang="ru-RU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7123E2A-0CEF-43BD-8833-8BAEB08B611A}" type="slidenum">
              <a:rPr lang="en-US" sz="1200">
                <a:solidFill>
                  <a:schemeClr val="tx1"/>
                </a:solidFill>
              </a:rPr>
              <a:pPr algn="r" eaLnBrk="1" hangingPunct="1"/>
              <a:t>38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8F13194-0FC5-457C-A842-C4186DE08114}" type="slidenum">
              <a:rPr lang="fr-FR" sz="1200" smtClean="0">
                <a:solidFill>
                  <a:schemeClr val="tx1"/>
                </a:solidFill>
              </a:rPr>
              <a:pPr eaLnBrk="1" hangingPunct="1"/>
              <a:t>39</a:t>
            </a:fld>
            <a:endParaRPr lang="fr-FR" sz="1200" smtClean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471821B-0290-410D-8BC4-375FB181C693}" type="slidenum">
              <a:rPr lang="fr-FR" sz="1200">
                <a:solidFill>
                  <a:schemeClr val="tx1"/>
                </a:solidFill>
              </a:rPr>
              <a:pPr algn="r" eaLnBrk="1" hangingPunct="1"/>
              <a:t>42</a:t>
            </a:fld>
            <a:endParaRPr lang="fr-FR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8F13194-0FC5-457C-A842-C4186DE08114}" type="slidenum">
              <a:rPr lang="fr-FR" sz="1200" smtClean="0">
                <a:solidFill>
                  <a:schemeClr val="tx1"/>
                </a:solidFill>
              </a:rPr>
              <a:pPr eaLnBrk="1" hangingPunct="1"/>
              <a:t>43</a:t>
            </a:fld>
            <a:endParaRPr lang="fr-FR" sz="1200" smtClean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933EB2A-B6D8-46FD-A51D-7F5C23843D3D}" type="slidenum">
              <a:rPr lang="en-US" sz="1200">
                <a:solidFill>
                  <a:schemeClr val="tx1"/>
                </a:solidFill>
              </a:rPr>
              <a:pPr algn="r" eaLnBrk="1" hangingPunct="1"/>
              <a:t>45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693"/>
            <a:ext cx="5486400" cy="41153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71788B9-BF69-49AA-B651-3E50D001E9BF}" type="slidenum">
              <a:rPr lang="fr-FR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fr-FR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0DC6F11-A572-4470-9A53-872F46B97884}" type="slidenum">
              <a:rPr lang="en-US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693"/>
            <a:ext cx="5486400" cy="41153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1F2DB72-CEB4-4F9C-9BB0-F0112E483065}" type="slidenum">
              <a:rPr lang="en-US" sz="1200">
                <a:solidFill>
                  <a:schemeClr val="tx1"/>
                </a:solidFill>
              </a:rPr>
              <a:pPr algn="r" eaLnBrk="1" hangingPunct="1"/>
              <a:t>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693"/>
            <a:ext cx="5486400" cy="41153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064" y="8685922"/>
            <a:ext cx="2972335" cy="4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674C69-1516-478C-A6C2-BA59DB0E03B2}" type="slidenum">
              <a:rPr lang="en-US" sz="1200">
                <a:solidFill>
                  <a:schemeClr val="tx1"/>
                </a:solidFill>
              </a:rPr>
              <a:pPr algn="r"/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693"/>
            <a:ext cx="5486400" cy="411538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F5AE56F-747F-46A5-996B-C45B2C5BC489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693"/>
            <a:ext cx="5486400" cy="41153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973-32F2-4449-9D08-0D90C0D51AF1}" type="datetimeFigureOut">
              <a:rPr lang="fr-FR" smtClean="0"/>
              <a:pPr/>
              <a:t>28/06/2010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8AE9-E226-4995-9B96-69531D3AA5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4476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973-32F2-4449-9D08-0D90C0D51AF1}" type="datetimeFigureOut">
              <a:rPr lang="fr-FR" smtClean="0"/>
              <a:pPr/>
              <a:t>28/06/2010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8AE9-E226-4995-9B96-69531D3AA5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5527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973-32F2-4449-9D08-0D90C0D51AF1}" type="datetimeFigureOut">
              <a:rPr lang="fr-FR" smtClean="0"/>
              <a:pPr/>
              <a:t>28/06/2010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8AE9-E226-4995-9B96-69531D3AA5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3399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973-32F2-4449-9D08-0D90C0D51AF1}" type="datetimeFigureOut">
              <a:rPr lang="fr-FR" smtClean="0"/>
              <a:pPr/>
              <a:t>28/06/2010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8AE9-E226-4995-9B96-69531D3AA5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5205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973-32F2-4449-9D08-0D90C0D51AF1}" type="datetimeFigureOut">
              <a:rPr lang="fr-FR" smtClean="0"/>
              <a:pPr/>
              <a:t>28/06/2010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8AE9-E226-4995-9B96-69531D3AA5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7151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973-32F2-4449-9D08-0D90C0D51AF1}" type="datetimeFigureOut">
              <a:rPr lang="fr-FR" smtClean="0"/>
              <a:pPr/>
              <a:t>28/06/2010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8AE9-E226-4995-9B96-69531D3AA5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6063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973-32F2-4449-9D08-0D90C0D51AF1}" type="datetimeFigureOut">
              <a:rPr lang="fr-FR" smtClean="0"/>
              <a:pPr/>
              <a:t>28/06/2010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8AE9-E226-4995-9B96-69531D3AA5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4451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973-32F2-4449-9D08-0D90C0D51AF1}" type="datetimeFigureOut">
              <a:rPr lang="fr-FR" smtClean="0"/>
              <a:pPr/>
              <a:t>28/06/2010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8AE9-E226-4995-9B96-69531D3AA5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7202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973-32F2-4449-9D08-0D90C0D51AF1}" type="datetimeFigureOut">
              <a:rPr lang="fr-FR" smtClean="0"/>
              <a:pPr/>
              <a:t>28/06/2010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8AE9-E226-4995-9B96-69531D3AA5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0017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973-32F2-4449-9D08-0D90C0D51AF1}" type="datetimeFigureOut">
              <a:rPr lang="fr-FR" smtClean="0"/>
              <a:pPr/>
              <a:t>28/06/2010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8AE9-E226-4995-9B96-69531D3AA5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6305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1973-32F2-4449-9D08-0D90C0D51AF1}" type="datetimeFigureOut">
              <a:rPr lang="fr-FR" smtClean="0"/>
              <a:pPr/>
              <a:t>28/06/2010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8AE9-E226-4995-9B96-69531D3AA5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0923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31973-32F2-4449-9D08-0D90C0D51AF1}" type="datetimeFigureOut">
              <a:rPr lang="fr-FR" smtClean="0"/>
              <a:pPr/>
              <a:t>28/06/2010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E8AE9-E226-4995-9B96-69531D3AA5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3479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tags" Target="../tags/tag38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41.xml"/><Relationship Id="rId15" Type="http://schemas.openxmlformats.org/officeDocument/2006/relationships/image" Target="../media/image47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51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image" Target="../media/image57.png"/><Relationship Id="rId26" Type="http://schemas.openxmlformats.org/officeDocument/2006/relationships/image" Target="../media/image64.png"/><Relationship Id="rId3" Type="http://schemas.openxmlformats.org/officeDocument/2006/relationships/tags" Target="../tags/tag48.xml"/><Relationship Id="rId21" Type="http://schemas.openxmlformats.org/officeDocument/2006/relationships/image" Target="../media/image52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notesSlide" Target="../notesSlides/notesSlide11.xml"/><Relationship Id="rId25" Type="http://schemas.openxmlformats.org/officeDocument/2006/relationships/image" Target="../media/image63.png"/><Relationship Id="rId2" Type="http://schemas.openxmlformats.org/officeDocument/2006/relationships/tags" Target="../tags/tag47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59.png"/><Relationship Id="rId29" Type="http://schemas.openxmlformats.org/officeDocument/2006/relationships/image" Target="../media/image67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62.png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tags" Target="../tags/tag55.xml"/><Relationship Id="rId19" Type="http://schemas.openxmlformats.org/officeDocument/2006/relationships/image" Target="../media/image58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image" Target="../media/image60.png"/><Relationship Id="rId27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image" Target="../media/image72.png"/><Relationship Id="rId39" Type="http://schemas.openxmlformats.org/officeDocument/2006/relationships/image" Target="../media/image85.png"/><Relationship Id="rId3" Type="http://schemas.openxmlformats.org/officeDocument/2006/relationships/tags" Target="../tags/tag63.xml"/><Relationship Id="rId21" Type="http://schemas.openxmlformats.org/officeDocument/2006/relationships/image" Target="../media/image57.png"/><Relationship Id="rId34" Type="http://schemas.openxmlformats.org/officeDocument/2006/relationships/image" Target="../media/image80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75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image" Target="../media/image77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84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87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0.png"/><Relationship Id="rId5" Type="http://schemas.openxmlformats.org/officeDocument/2006/relationships/tags" Target="../tags/tag86.xml"/><Relationship Id="rId10" Type="http://schemas.openxmlformats.org/officeDocument/2006/relationships/image" Target="../media/image89.png"/><Relationship Id="rId4" Type="http://schemas.openxmlformats.org/officeDocument/2006/relationships/tags" Target="../tags/tag85.xml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tags" Target="../tags/tag88.xml"/><Relationship Id="rId16" Type="http://schemas.openxmlformats.org/officeDocument/2006/relationships/image" Target="../media/image96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91.png"/><Relationship Id="rId5" Type="http://schemas.openxmlformats.org/officeDocument/2006/relationships/tags" Target="../tags/tag91.xml"/><Relationship Id="rId15" Type="http://schemas.openxmlformats.org/officeDocument/2006/relationships/image" Target="../media/image95.png"/><Relationship Id="rId10" Type="http://schemas.openxmlformats.org/officeDocument/2006/relationships/notesSlide" Target="../notesSlides/notesSlide13.xml"/><Relationship Id="rId19" Type="http://schemas.openxmlformats.org/officeDocument/2006/relationships/image" Target="../media/image99.png"/><Relationship Id="rId4" Type="http://schemas.openxmlformats.org/officeDocument/2006/relationships/tags" Target="../tags/tag90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tags" Target="../tags/tag97.xml"/><Relationship Id="rId21" Type="http://schemas.openxmlformats.org/officeDocument/2006/relationships/image" Target="../media/image110.png"/><Relationship Id="rId7" Type="http://schemas.openxmlformats.org/officeDocument/2006/relationships/tags" Target="../tags/tag101.xml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tags" Target="../tags/tag96.xml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100.png"/><Relationship Id="rId5" Type="http://schemas.openxmlformats.org/officeDocument/2006/relationships/tags" Target="../tags/tag99.xml"/><Relationship Id="rId15" Type="http://schemas.openxmlformats.org/officeDocument/2006/relationships/image" Target="../media/image104.png"/><Relationship Id="rId10" Type="http://schemas.openxmlformats.org/officeDocument/2006/relationships/notesSlide" Target="../notesSlides/notesSlide14.xml"/><Relationship Id="rId19" Type="http://schemas.openxmlformats.org/officeDocument/2006/relationships/image" Target="../media/image108.png"/><Relationship Id="rId4" Type="http://schemas.openxmlformats.org/officeDocument/2006/relationships/tags" Target="../tags/tag98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5.png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3.png"/><Relationship Id="rId5" Type="http://schemas.openxmlformats.org/officeDocument/2006/relationships/tags" Target="../tags/tag107.xml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tags" Target="../tags/tag106.xml"/><Relationship Id="rId9" Type="http://schemas.openxmlformats.org/officeDocument/2006/relationships/image" Target="../media/image1.png"/><Relationship Id="rId14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tags" Target="../tags/tag111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116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15.png"/><Relationship Id="rId5" Type="http://schemas.openxmlformats.org/officeDocument/2006/relationships/tags" Target="../tags/tag113.xml"/><Relationship Id="rId10" Type="http://schemas.openxmlformats.org/officeDocument/2006/relationships/image" Target="../media/image114.png"/><Relationship Id="rId4" Type="http://schemas.openxmlformats.org/officeDocument/2006/relationships/tags" Target="../tags/tag112.xml"/><Relationship Id="rId9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tags" Target="../tags/tag116.xml"/><Relationship Id="rId7" Type="http://schemas.openxmlformats.org/officeDocument/2006/relationships/image" Target="../media/image117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7.xml"/><Relationship Id="rId9" Type="http://schemas.openxmlformats.org/officeDocument/2006/relationships/image" Target="../media/image1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117.png"/><Relationship Id="rId17" Type="http://schemas.openxmlformats.org/officeDocument/2006/relationships/image" Target="../media/image124.png"/><Relationship Id="rId2" Type="http://schemas.openxmlformats.org/officeDocument/2006/relationships/tags" Target="../tags/tag119.xml"/><Relationship Id="rId16" Type="http://schemas.openxmlformats.org/officeDocument/2006/relationships/image" Target="../media/image123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122.xml"/><Relationship Id="rId15" Type="http://schemas.openxmlformats.org/officeDocument/2006/relationships/image" Target="../media/image122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26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image" Target="../media/image131.png"/><Relationship Id="rId3" Type="http://schemas.openxmlformats.org/officeDocument/2006/relationships/tags" Target="../tags/tag129.xml"/><Relationship Id="rId7" Type="http://schemas.openxmlformats.org/officeDocument/2006/relationships/notesSlide" Target="../notesSlides/notesSlide20.xml"/><Relationship Id="rId12" Type="http://schemas.openxmlformats.org/officeDocument/2006/relationships/image" Target="../media/image130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9.wmf"/><Relationship Id="rId5" Type="http://schemas.openxmlformats.org/officeDocument/2006/relationships/tags" Target="../tags/tag131.xml"/><Relationship Id="rId10" Type="http://schemas.openxmlformats.org/officeDocument/2006/relationships/image" Target="../media/image128.png"/><Relationship Id="rId4" Type="http://schemas.openxmlformats.org/officeDocument/2006/relationships/tags" Target="../tags/tag130.xml"/><Relationship Id="rId9" Type="http://schemas.openxmlformats.org/officeDocument/2006/relationships/image" Target="../media/image117.png"/><Relationship Id="rId14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13" Type="http://schemas.openxmlformats.org/officeDocument/2006/relationships/image" Target="../media/image136.png"/><Relationship Id="rId3" Type="http://schemas.openxmlformats.org/officeDocument/2006/relationships/tags" Target="../tags/tag13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" Type="http://schemas.openxmlformats.org/officeDocument/2006/relationships/tags" Target="../tags/tag133.xml"/><Relationship Id="rId16" Type="http://schemas.openxmlformats.org/officeDocument/2006/relationships/image" Target="../media/image139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134.png"/><Relationship Id="rId5" Type="http://schemas.openxmlformats.org/officeDocument/2006/relationships/tags" Target="../tags/tag136.xml"/><Relationship Id="rId15" Type="http://schemas.openxmlformats.org/officeDocument/2006/relationships/image" Target="../media/image138.png"/><Relationship Id="rId10" Type="http://schemas.openxmlformats.org/officeDocument/2006/relationships/image" Target="../media/image117.png"/><Relationship Id="rId4" Type="http://schemas.openxmlformats.org/officeDocument/2006/relationships/tags" Target="../tags/tag135.xml"/><Relationship Id="rId9" Type="http://schemas.openxmlformats.org/officeDocument/2006/relationships/image" Target="../media/image133.wmf"/><Relationship Id="rId14" Type="http://schemas.openxmlformats.org/officeDocument/2006/relationships/image" Target="../media/image1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4.png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image" Target="../media/image143.png"/><Relationship Id="rId2" Type="http://schemas.openxmlformats.org/officeDocument/2006/relationships/tags" Target="../tags/tag139.xml"/><Relationship Id="rId16" Type="http://schemas.openxmlformats.org/officeDocument/2006/relationships/image" Target="../media/image147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image" Target="../media/image142.png"/><Relationship Id="rId5" Type="http://schemas.openxmlformats.org/officeDocument/2006/relationships/tags" Target="../tags/tag142.xml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4" Type="http://schemas.openxmlformats.org/officeDocument/2006/relationships/tags" Target="../tags/tag141.xml"/><Relationship Id="rId9" Type="http://schemas.openxmlformats.org/officeDocument/2006/relationships/notesSlide" Target="../notesSlides/notesSlide22.xml"/><Relationship Id="rId14" Type="http://schemas.openxmlformats.org/officeDocument/2006/relationships/image" Target="../media/image1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13" Type="http://schemas.openxmlformats.org/officeDocument/2006/relationships/image" Target="../media/image152.png"/><Relationship Id="rId3" Type="http://schemas.openxmlformats.org/officeDocument/2006/relationships/tags" Target="../tags/tag14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51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image" Target="../media/image150.png"/><Relationship Id="rId5" Type="http://schemas.openxmlformats.org/officeDocument/2006/relationships/tags" Target="../tags/tag149.xml"/><Relationship Id="rId10" Type="http://schemas.openxmlformats.org/officeDocument/2006/relationships/image" Target="../media/image149.png"/><Relationship Id="rId4" Type="http://schemas.openxmlformats.org/officeDocument/2006/relationships/tags" Target="../tags/tag148.xml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tags" Target="../tags/tag153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157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56.png"/><Relationship Id="rId5" Type="http://schemas.openxmlformats.org/officeDocument/2006/relationships/tags" Target="../tags/tag155.xml"/><Relationship Id="rId10" Type="http://schemas.openxmlformats.org/officeDocument/2006/relationships/image" Target="../media/image155.png"/><Relationship Id="rId4" Type="http://schemas.openxmlformats.org/officeDocument/2006/relationships/tags" Target="../tags/tag154.xml"/><Relationship Id="rId9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1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3" Type="http://schemas.openxmlformats.org/officeDocument/2006/relationships/tags" Target="../tags/tag158.xml"/><Relationship Id="rId21" Type="http://schemas.openxmlformats.org/officeDocument/2006/relationships/image" Target="../media/image166.png"/><Relationship Id="rId7" Type="http://schemas.openxmlformats.org/officeDocument/2006/relationships/tags" Target="../tags/tag162.xml"/><Relationship Id="rId12" Type="http://schemas.openxmlformats.org/officeDocument/2006/relationships/notesSlide" Target="../notesSlides/notesSlide25.xml"/><Relationship Id="rId17" Type="http://schemas.openxmlformats.org/officeDocument/2006/relationships/image" Target="../media/image162.png"/><Relationship Id="rId2" Type="http://schemas.openxmlformats.org/officeDocument/2006/relationships/tags" Target="../tags/tag157.xml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60.xml"/><Relationship Id="rId15" Type="http://schemas.openxmlformats.org/officeDocument/2006/relationships/image" Target="../media/image160.png"/><Relationship Id="rId10" Type="http://schemas.openxmlformats.org/officeDocument/2006/relationships/tags" Target="../tags/tag165.xml"/><Relationship Id="rId19" Type="http://schemas.openxmlformats.org/officeDocument/2006/relationships/image" Target="../media/image164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image" Target="../media/image159.png"/><Relationship Id="rId22" Type="http://schemas.openxmlformats.org/officeDocument/2006/relationships/image" Target="../media/image16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13" Type="http://schemas.openxmlformats.org/officeDocument/2006/relationships/image" Target="../media/image170.png"/><Relationship Id="rId3" Type="http://schemas.openxmlformats.org/officeDocument/2006/relationships/tags" Target="../tags/tag16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64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image" Target="../media/image169.png"/><Relationship Id="rId5" Type="http://schemas.openxmlformats.org/officeDocument/2006/relationships/tags" Target="../tags/tag170.xml"/><Relationship Id="rId10" Type="http://schemas.openxmlformats.org/officeDocument/2006/relationships/image" Target="../media/image168.png"/><Relationship Id="rId4" Type="http://schemas.openxmlformats.org/officeDocument/2006/relationships/tags" Target="../tags/tag169.xml"/><Relationship Id="rId9" Type="http://schemas.openxmlformats.org/officeDocument/2006/relationships/image" Target="../media/image117.png"/><Relationship Id="rId14" Type="http://schemas.openxmlformats.org/officeDocument/2006/relationships/image" Target="../media/image1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3.gif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image" Target="../media/image31.png"/><Relationship Id="rId5" Type="http://schemas.openxmlformats.org/officeDocument/2006/relationships/image" Target="../media/image172.png"/><Relationship Id="rId4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" Type="http://schemas.openxmlformats.org/officeDocument/2006/relationships/tags" Target="../tags/tag176.xml"/><Relationship Id="rId21" Type="http://schemas.openxmlformats.org/officeDocument/2006/relationships/tags" Target="../tags/tag194.xml"/><Relationship Id="rId34" Type="http://schemas.openxmlformats.org/officeDocument/2006/relationships/image" Target="../media/image175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image" Target="../media/image174.png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tags" Target="../tags/tag202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image" Target="../media/image52.png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36" Type="http://schemas.openxmlformats.org/officeDocument/2006/relationships/image" Target="../media/image177.png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notesSlide" Target="../notesSlides/notesSlide28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3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image" Target="../media/image180.png"/><Relationship Id="rId3" Type="http://schemas.openxmlformats.org/officeDocument/2006/relationships/tags" Target="../tags/tag206.xml"/><Relationship Id="rId21" Type="http://schemas.openxmlformats.org/officeDocument/2006/relationships/image" Target="../media/image183.png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image" Target="../media/image57.png"/><Relationship Id="rId2" Type="http://schemas.openxmlformats.org/officeDocument/2006/relationships/tags" Target="../tags/tag20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82.pn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image" Target="../media/image184.png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image" Target="../media/image175.png"/><Relationship Id="rId10" Type="http://schemas.openxmlformats.org/officeDocument/2006/relationships/tags" Target="../tags/tag213.xml"/><Relationship Id="rId19" Type="http://schemas.openxmlformats.org/officeDocument/2006/relationships/image" Target="../media/image181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image" Target="../media/image174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9" Type="http://schemas.openxmlformats.org/officeDocument/2006/relationships/image" Target="../media/image189.png"/><Relationship Id="rId3" Type="http://schemas.openxmlformats.org/officeDocument/2006/relationships/tags" Target="../tags/tag221.xml"/><Relationship Id="rId21" Type="http://schemas.openxmlformats.org/officeDocument/2006/relationships/tags" Target="../tags/tag239.xml"/><Relationship Id="rId34" Type="http://schemas.openxmlformats.org/officeDocument/2006/relationships/image" Target="../media/image52.png"/><Relationship Id="rId42" Type="http://schemas.openxmlformats.org/officeDocument/2006/relationships/image" Target="../media/image190.png"/><Relationship Id="rId47" Type="http://schemas.openxmlformats.org/officeDocument/2006/relationships/image" Target="../media/image195.png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image" Target="../media/image57.png"/><Relationship Id="rId38" Type="http://schemas.openxmlformats.org/officeDocument/2006/relationships/image" Target="../media/image188.png"/><Relationship Id="rId46" Type="http://schemas.openxmlformats.org/officeDocument/2006/relationships/image" Target="../media/image194.png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tags" Target="../tags/tag238.xml"/><Relationship Id="rId29" Type="http://schemas.openxmlformats.org/officeDocument/2006/relationships/tags" Target="../tags/tag247.xml"/><Relationship Id="rId41" Type="http://schemas.openxmlformats.org/officeDocument/2006/relationships/image" Target="../media/image37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notesSlide" Target="../notesSlides/notesSlide30.xml"/><Relationship Id="rId37" Type="http://schemas.openxmlformats.org/officeDocument/2006/relationships/image" Target="../media/image187.png"/><Relationship Id="rId40" Type="http://schemas.openxmlformats.org/officeDocument/2006/relationships/image" Target="../media/image36.png"/><Relationship Id="rId45" Type="http://schemas.openxmlformats.org/officeDocument/2006/relationships/image" Target="../media/image193.png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image" Target="../media/image186.png"/><Relationship Id="rId49" Type="http://schemas.openxmlformats.org/officeDocument/2006/relationships/image" Target="../media/image2.png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slideLayout" Target="../slideLayouts/slideLayout7.xml"/><Relationship Id="rId44" Type="http://schemas.openxmlformats.org/officeDocument/2006/relationships/image" Target="../media/image192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image" Target="../media/image185.png"/><Relationship Id="rId43" Type="http://schemas.openxmlformats.org/officeDocument/2006/relationships/image" Target="../media/image191.png"/><Relationship Id="rId48" Type="http://schemas.openxmlformats.org/officeDocument/2006/relationships/image" Target="../media/image196.png"/><Relationship Id="rId8" Type="http://schemas.openxmlformats.org/officeDocument/2006/relationships/tags" Target="../tags/tag22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26" Type="http://schemas.openxmlformats.org/officeDocument/2006/relationships/image" Target="../media/image199.png"/><Relationship Id="rId3" Type="http://schemas.openxmlformats.org/officeDocument/2006/relationships/tags" Target="../tags/tag251.xml"/><Relationship Id="rId21" Type="http://schemas.openxmlformats.org/officeDocument/2006/relationships/slideLayout" Target="../slideLayouts/slideLayout1.xml"/><Relationship Id="rId34" Type="http://schemas.openxmlformats.org/officeDocument/2006/relationships/image" Target="../media/image175.png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5" Type="http://schemas.openxmlformats.org/officeDocument/2006/relationships/image" Target="../media/image30.png"/><Relationship Id="rId33" Type="http://schemas.openxmlformats.org/officeDocument/2006/relationships/image" Target="../media/image174.png"/><Relationship Id="rId2" Type="http://schemas.openxmlformats.org/officeDocument/2006/relationships/tags" Target="../tags/tag250.xml"/><Relationship Id="rId16" Type="http://schemas.openxmlformats.org/officeDocument/2006/relationships/tags" Target="../tags/tag264.xml"/><Relationship Id="rId20" Type="http://schemas.openxmlformats.org/officeDocument/2006/relationships/tags" Target="../tags/tag268.xml"/><Relationship Id="rId29" Type="http://schemas.openxmlformats.org/officeDocument/2006/relationships/image" Target="../media/image202.png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24" Type="http://schemas.openxmlformats.org/officeDocument/2006/relationships/image" Target="../media/image29.png"/><Relationship Id="rId32" Type="http://schemas.openxmlformats.org/officeDocument/2006/relationships/image" Target="../media/image205.png"/><Relationship Id="rId5" Type="http://schemas.openxmlformats.org/officeDocument/2006/relationships/tags" Target="../tags/tag253.xml"/><Relationship Id="rId15" Type="http://schemas.openxmlformats.org/officeDocument/2006/relationships/tags" Target="../tags/tag263.xml"/><Relationship Id="rId23" Type="http://schemas.openxmlformats.org/officeDocument/2006/relationships/image" Target="../media/image198.png"/><Relationship Id="rId28" Type="http://schemas.openxmlformats.org/officeDocument/2006/relationships/image" Target="../media/image201.png"/><Relationship Id="rId10" Type="http://schemas.openxmlformats.org/officeDocument/2006/relationships/tags" Target="../tags/tag258.xml"/><Relationship Id="rId19" Type="http://schemas.openxmlformats.org/officeDocument/2006/relationships/tags" Target="../tags/tag267.xml"/><Relationship Id="rId31" Type="http://schemas.openxmlformats.org/officeDocument/2006/relationships/image" Target="../media/image204.png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Relationship Id="rId22" Type="http://schemas.openxmlformats.org/officeDocument/2006/relationships/image" Target="../media/image197.png"/><Relationship Id="rId27" Type="http://schemas.openxmlformats.org/officeDocument/2006/relationships/image" Target="../media/image200.png"/><Relationship Id="rId30" Type="http://schemas.openxmlformats.org/officeDocument/2006/relationships/image" Target="../media/image203.png"/><Relationship Id="rId35" Type="http://schemas.openxmlformats.org/officeDocument/2006/relationships/image" Target="../media/image18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8.pn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0.png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image" Target="../media/image209.png"/><Relationship Id="rId5" Type="http://schemas.openxmlformats.org/officeDocument/2006/relationships/image" Target="../media/image93.png"/><Relationship Id="rId4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notesSlide" Target="../notesSlides/notesSlide33.xml"/><Relationship Id="rId18" Type="http://schemas.openxmlformats.org/officeDocument/2006/relationships/image" Target="../media/image58.png"/><Relationship Id="rId3" Type="http://schemas.openxmlformats.org/officeDocument/2006/relationships/tags" Target="../tags/tag275.xml"/><Relationship Id="rId21" Type="http://schemas.openxmlformats.org/officeDocument/2006/relationships/image" Target="../media/image214.png"/><Relationship Id="rId7" Type="http://schemas.openxmlformats.org/officeDocument/2006/relationships/tags" Target="../tags/tag279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12.png"/><Relationship Id="rId2" Type="http://schemas.openxmlformats.org/officeDocument/2006/relationships/tags" Target="../tags/tag274.xml"/><Relationship Id="rId16" Type="http://schemas.openxmlformats.org/officeDocument/2006/relationships/image" Target="../media/image211.png"/><Relationship Id="rId20" Type="http://schemas.openxmlformats.org/officeDocument/2006/relationships/image" Target="../media/image213.png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5" Type="http://schemas.openxmlformats.org/officeDocument/2006/relationships/tags" Target="../tags/tag277.xml"/><Relationship Id="rId15" Type="http://schemas.openxmlformats.org/officeDocument/2006/relationships/image" Target="../media/image52.png"/><Relationship Id="rId10" Type="http://schemas.openxmlformats.org/officeDocument/2006/relationships/tags" Target="../tags/tag282.xml"/><Relationship Id="rId19" Type="http://schemas.openxmlformats.org/officeDocument/2006/relationships/image" Target="../media/image59.png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tags" Target="../tags/tag301.xml"/><Relationship Id="rId26" Type="http://schemas.openxmlformats.org/officeDocument/2006/relationships/image" Target="../media/image70.png"/><Relationship Id="rId39" Type="http://schemas.openxmlformats.org/officeDocument/2006/relationships/image" Target="../media/image83.png"/><Relationship Id="rId3" Type="http://schemas.openxmlformats.org/officeDocument/2006/relationships/tags" Target="../tags/tag286.xml"/><Relationship Id="rId21" Type="http://schemas.openxmlformats.org/officeDocument/2006/relationships/image" Target="../media/image57.png"/><Relationship Id="rId34" Type="http://schemas.openxmlformats.org/officeDocument/2006/relationships/image" Target="../media/image78.png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38" Type="http://schemas.openxmlformats.org/officeDocument/2006/relationships/image" Target="../media/image82.png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73.png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37" Type="http://schemas.openxmlformats.org/officeDocument/2006/relationships/image" Target="../media/image81.png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image" Target="../media/image216.png"/><Relationship Id="rId28" Type="http://schemas.openxmlformats.org/officeDocument/2006/relationships/image" Target="../media/image72.png"/><Relationship Id="rId36" Type="http://schemas.openxmlformats.org/officeDocument/2006/relationships/image" Target="../media/image80.png"/><Relationship Id="rId10" Type="http://schemas.openxmlformats.org/officeDocument/2006/relationships/tags" Target="../tags/tag293.xml"/><Relationship Id="rId19" Type="http://schemas.openxmlformats.org/officeDocument/2006/relationships/tags" Target="../tags/tag302.xml"/><Relationship Id="rId31" Type="http://schemas.openxmlformats.org/officeDocument/2006/relationships/image" Target="../media/image75.png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image" Target="../media/image215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3.xml"/><Relationship Id="rId5" Type="http://schemas.openxmlformats.org/officeDocument/2006/relationships/image" Target="../media/image3.png"/><Relationship Id="rId4" Type="http://schemas.openxmlformats.org/officeDocument/2006/relationships/image" Target="../media/image21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306.xml"/><Relationship Id="rId7" Type="http://schemas.openxmlformats.org/officeDocument/2006/relationships/notesSlide" Target="../notesSlides/notesSlide35.xml"/><Relationship Id="rId12" Type="http://schemas.openxmlformats.org/officeDocument/2006/relationships/image" Target="../media/image87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0.png"/><Relationship Id="rId5" Type="http://schemas.openxmlformats.org/officeDocument/2006/relationships/tags" Target="../tags/tag308.xml"/><Relationship Id="rId10" Type="http://schemas.openxmlformats.org/officeDocument/2006/relationships/image" Target="../media/image89.png"/><Relationship Id="rId4" Type="http://schemas.openxmlformats.org/officeDocument/2006/relationships/tags" Target="../tags/tag307.xml"/><Relationship Id="rId9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9.xml"/><Relationship Id="rId4" Type="http://schemas.openxmlformats.org/officeDocument/2006/relationships/image" Target="../media/image12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12.xml"/><Relationship Id="rId7" Type="http://schemas.openxmlformats.org/officeDocument/2006/relationships/image" Target="../media/image33.png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9.png"/><Relationship Id="rId4" Type="http://schemas.openxmlformats.org/officeDocument/2006/relationships/tags" Target="../tags/tag313.xml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5.xml"/><Relationship Id="rId7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3.png"/><Relationship Id="rId4" Type="http://schemas.openxmlformats.org/officeDocument/2006/relationships/tags" Target="../tags/tag1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tags" Target="../tags/tag18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21.xml"/><Relationship Id="rId15" Type="http://schemas.openxmlformats.org/officeDocument/2006/relationships/image" Target="../media/image27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1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27.xml"/><Relationship Id="rId16" Type="http://schemas.openxmlformats.org/officeDocument/2006/relationships/image" Target="../media/image38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33.png"/><Relationship Id="rId5" Type="http://schemas.openxmlformats.org/officeDocument/2006/relationships/tags" Target="../tags/tag30.xml"/><Relationship Id="rId15" Type="http://schemas.openxmlformats.org/officeDocument/2006/relationships/image" Target="../media/image37.png"/><Relationship Id="rId10" Type="http://schemas.openxmlformats.org/officeDocument/2006/relationships/notesSlide" Target="../notesSlides/notesSlide7.xml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4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2427288"/>
            <a:ext cx="85725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rgbClr val="C00000"/>
                </a:solidFill>
              </a:rPr>
              <a:t>Why Y? 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Exploiting </a:t>
            </a:r>
            <a:r>
              <a:rPr lang="en-US" sz="3200" dirty="0" smtClean="0">
                <a:solidFill>
                  <a:srgbClr val="C00000"/>
                </a:solidFill>
              </a:rPr>
              <a:t>the </a:t>
            </a:r>
            <a:r>
              <a:rPr lang="en-US" sz="3200" dirty="0" err="1" smtClean="0">
                <a:solidFill>
                  <a:srgbClr val="C00000"/>
                </a:solidFill>
              </a:rPr>
              <a:t>Hirota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Integrable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Dynamics </a:t>
            </a:r>
            <a:r>
              <a:rPr lang="en-US" sz="3200" dirty="0" smtClean="0">
                <a:solidFill>
                  <a:srgbClr val="C00000"/>
                </a:solidFill>
              </a:rPr>
              <a:t>of </a:t>
            </a:r>
            <a:r>
              <a:rPr lang="en-US" sz="3200" dirty="0" err="1" smtClean="0">
                <a:solidFill>
                  <a:srgbClr val="C00000"/>
                </a:solidFill>
              </a:rPr>
              <a:t>AdS</a:t>
            </a:r>
            <a:r>
              <a:rPr lang="en-US" sz="3200" dirty="0" smtClean="0">
                <a:solidFill>
                  <a:srgbClr val="C00000"/>
                </a:solidFill>
              </a:rPr>
              <a:t>/CFT 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071938"/>
            <a:ext cx="5357813" cy="5000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 smtClean="0">
                <a:solidFill>
                  <a:srgbClr val="1014A4"/>
                </a:solidFill>
              </a:rPr>
              <a:t>Vladimir </a:t>
            </a:r>
            <a:r>
              <a:rPr lang="en-US" sz="2000" dirty="0" err="1" smtClean="0">
                <a:solidFill>
                  <a:srgbClr val="1014A4"/>
                </a:solidFill>
              </a:rPr>
              <a:t>Kazakov</a:t>
            </a:r>
            <a:endParaRPr lang="en-US" sz="2000" dirty="0" smtClean="0">
              <a:solidFill>
                <a:srgbClr val="1014A4"/>
              </a:solidFill>
            </a:endParaRPr>
          </a:p>
          <a:p>
            <a:pPr eaLnBrk="1" hangingPunct="1"/>
            <a:r>
              <a:rPr lang="en-US" sz="1400" dirty="0" smtClean="0">
                <a:solidFill>
                  <a:srgbClr val="1014A4"/>
                </a:solidFill>
              </a:rPr>
              <a:t>(ENS, Paris)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7250" y="260350"/>
            <a:ext cx="81072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CC"/>
                </a:solidFill>
                <a:latin typeface="+mj-lt"/>
                <a:cs typeface="AngsanaUPC" pitchFamily="18" charset="-34"/>
              </a:rPr>
              <a:t>           </a:t>
            </a:r>
            <a:r>
              <a:rPr lang="en-US" sz="1800" b="1" dirty="0" smtClean="0">
                <a:solidFill>
                  <a:srgbClr val="0000CC"/>
                </a:solidFill>
                <a:latin typeface="+mj-lt"/>
                <a:cs typeface="AngsanaUPC" pitchFamily="18" charset="-34"/>
              </a:rPr>
              <a:t> </a:t>
            </a:r>
            <a:r>
              <a:rPr lang="fr-FR" dirty="0"/>
              <a:t> </a:t>
            </a:r>
            <a:r>
              <a:rPr lang="fr-FR" dirty="0" smtClean="0">
                <a:latin typeface="Aharoni" pitchFamily="2" charset="-79"/>
                <a:cs typeface="Aharoni" pitchFamily="2" charset="-79"/>
              </a:rPr>
              <a:t> 	      </a:t>
            </a:r>
            <a:r>
              <a:rPr lang="fr-FR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« </a:t>
            </a:r>
            <a:r>
              <a:rPr lang="fr-FR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Integrability in Gauge and String </a:t>
            </a:r>
            <a:r>
              <a:rPr lang="fr-FR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Theory</a:t>
            </a:r>
            <a:r>
              <a:rPr lang="fr-FR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 » </a:t>
            </a:r>
            <a:r>
              <a:rPr lang="fr-FR" dirty="0" smtClean="0"/>
              <a:t> </a:t>
            </a:r>
          </a:p>
          <a:p>
            <a:pPr>
              <a:defRPr/>
            </a:pPr>
            <a:r>
              <a:rPr lang="fr-FR" sz="1800" b="1" dirty="0">
                <a:solidFill>
                  <a:srgbClr val="0000CC"/>
                </a:solidFill>
                <a:latin typeface="+mj-lt"/>
                <a:cs typeface="AngsanaUPC" pitchFamily="18" charset="-34"/>
              </a:rPr>
              <a:t>	</a:t>
            </a:r>
            <a:r>
              <a:rPr lang="en-US" sz="1800" b="1" dirty="0" smtClean="0">
                <a:solidFill>
                  <a:srgbClr val="0000CC"/>
                </a:solidFill>
                <a:latin typeface="+mj-lt"/>
                <a:cs typeface="AngsanaUPC" pitchFamily="18" charset="-34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+mj-lt"/>
                <a:cs typeface="AngsanaUPC" pitchFamily="18" charset="-34"/>
              </a:rPr>
              <a:t>	 </a:t>
            </a:r>
            <a:r>
              <a:rPr lang="en-GB" sz="1800" b="1" dirty="0" smtClean="0">
                <a:solidFill>
                  <a:srgbClr val="0000CC"/>
                </a:solidFill>
                <a:latin typeface="+mj-lt"/>
                <a:cs typeface="AngsanaUPC" pitchFamily="18" charset="-34"/>
              </a:rPr>
              <a:t>NORDITA</a:t>
            </a:r>
            <a:r>
              <a:rPr lang="fr-FR" sz="1600" b="1" dirty="0" smtClean="0">
                <a:solidFill>
                  <a:srgbClr val="0000CC"/>
                </a:solidFill>
                <a:latin typeface="+mj-lt"/>
                <a:cs typeface="AngsanaUPC" pitchFamily="18" charset="-34"/>
              </a:rPr>
              <a:t>, Stockholm,</a:t>
            </a:r>
            <a:r>
              <a:rPr lang="fr-FR" sz="1600" dirty="0" smtClean="0">
                <a:solidFill>
                  <a:srgbClr val="0000CC"/>
                </a:solidFill>
                <a:latin typeface="+mj-lt"/>
                <a:cs typeface="AngsanaUPC" pitchFamily="18" charset="-34"/>
              </a:rPr>
              <a:t> </a:t>
            </a:r>
            <a:r>
              <a:rPr lang="fr-FR" sz="1600" b="1" dirty="0" smtClean="0">
                <a:solidFill>
                  <a:srgbClr val="0000CC"/>
                </a:solidFill>
                <a:latin typeface="+mj-lt"/>
                <a:cs typeface="AngsanaUPC" pitchFamily="18" charset="-34"/>
              </a:rPr>
              <a:t> </a:t>
            </a:r>
            <a:r>
              <a:rPr lang="fr-FR" sz="1600" b="1" dirty="0" smtClean="0">
                <a:solidFill>
                  <a:srgbClr val="0000CC"/>
                </a:solidFill>
                <a:latin typeface="+mj-lt"/>
                <a:cs typeface="AngsanaUPC" pitchFamily="18" charset="-34"/>
              </a:rPr>
              <a:t>Juin </a:t>
            </a:r>
            <a:r>
              <a:rPr lang="fr-FR" sz="1600" b="1" dirty="0" smtClean="0">
                <a:solidFill>
                  <a:srgbClr val="0000CC"/>
                </a:solidFill>
                <a:latin typeface="+mj-lt"/>
                <a:cs typeface="AngsanaUPC" pitchFamily="18" charset="-34"/>
              </a:rPr>
              <a:t>29,  </a:t>
            </a:r>
            <a:r>
              <a:rPr lang="fr-FR" sz="1600" b="1" dirty="0">
                <a:solidFill>
                  <a:srgbClr val="0000CC"/>
                </a:solidFill>
                <a:latin typeface="+mj-lt"/>
                <a:cs typeface="AngsanaUPC" pitchFamily="18" charset="-34"/>
              </a:rPr>
              <a:t>2010</a:t>
            </a:r>
            <a:r>
              <a:rPr lang="fr-FR" sz="1800" b="1" dirty="0">
                <a:solidFill>
                  <a:srgbClr val="0000CC"/>
                </a:solidFill>
                <a:latin typeface="+mj-lt"/>
                <a:cs typeface="AngsanaUPC" pitchFamily="18" charset="-34"/>
              </a:rPr>
              <a:t> </a:t>
            </a:r>
            <a:r>
              <a:rPr lang="fr-FR" sz="3200" b="1" dirty="0">
                <a:solidFill>
                  <a:srgbClr val="0000CC"/>
                </a:solidFill>
                <a:latin typeface="+mj-lt"/>
                <a:cs typeface="AngsanaUPC" pitchFamily="18" charset="-34"/>
              </a:rPr>
              <a:t>  </a:t>
            </a:r>
            <a:r>
              <a:rPr lang="fr-FR" sz="3200" b="1" dirty="0" smtClean="0">
                <a:solidFill>
                  <a:srgbClr val="0000CC"/>
                </a:solidFill>
                <a:latin typeface="+mj-lt"/>
                <a:cs typeface="AngsanaUPC" pitchFamily="18" charset="-34"/>
              </a:rPr>
              <a:t>  </a:t>
            </a:r>
            <a:endParaRPr lang="fr-FR" sz="3200" b="1" dirty="0">
              <a:solidFill>
                <a:srgbClr val="0000CC"/>
              </a:solidFill>
              <a:latin typeface="+mj-lt"/>
              <a:cs typeface="AngsanaUPC" pitchFamily="18" charset="-34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5750" y="5286375"/>
            <a:ext cx="20002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400" b="1" dirty="0">
                <a:solidFill>
                  <a:srgbClr val="00B050"/>
                </a:solidFill>
              </a:rPr>
              <a:t>Collaborations </a:t>
            </a:r>
            <a:r>
              <a:rPr lang="fr-FR" sz="1400" b="1" dirty="0" err="1">
                <a:solidFill>
                  <a:srgbClr val="00B050"/>
                </a:solidFill>
              </a:rPr>
              <a:t>with</a:t>
            </a:r>
            <a:r>
              <a:rPr lang="fr-FR" sz="1400" b="1" dirty="0">
                <a:solidFill>
                  <a:srgbClr val="00B050"/>
                </a:solidFill>
              </a:rPr>
              <a:t> </a:t>
            </a:r>
          </a:p>
          <a:p>
            <a:pPr algn="l"/>
            <a:r>
              <a:rPr lang="fr-FR" sz="1400" b="1" dirty="0" err="1" smtClean="0">
                <a:solidFill>
                  <a:srgbClr val="00B050"/>
                </a:solidFill>
              </a:rPr>
              <a:t>N.Gromov</a:t>
            </a:r>
            <a:r>
              <a:rPr lang="fr-FR" sz="1400" b="1" dirty="0" smtClean="0">
                <a:solidFill>
                  <a:srgbClr val="00B050"/>
                </a:solidFill>
              </a:rPr>
              <a:t> </a:t>
            </a:r>
            <a:endParaRPr lang="fr-FR" sz="1400" b="1" dirty="0">
              <a:solidFill>
                <a:srgbClr val="00B050"/>
              </a:solidFill>
            </a:endParaRPr>
          </a:p>
          <a:p>
            <a:pPr algn="l"/>
            <a:r>
              <a:rPr lang="fr-FR" sz="1400" b="1" dirty="0" err="1">
                <a:solidFill>
                  <a:srgbClr val="00B050"/>
                </a:solidFill>
              </a:rPr>
              <a:t>S.Leurent</a:t>
            </a:r>
            <a:r>
              <a:rPr lang="fr-FR" sz="1400" b="1" dirty="0" smtClean="0">
                <a:solidFill>
                  <a:srgbClr val="00B050"/>
                </a:solidFill>
              </a:rPr>
              <a:t>,</a:t>
            </a:r>
          </a:p>
          <a:p>
            <a:pPr algn="l"/>
            <a:r>
              <a:rPr lang="fr-FR" sz="1400" b="1" dirty="0" err="1" smtClean="0">
                <a:solidFill>
                  <a:srgbClr val="00B050"/>
                </a:solidFill>
              </a:rPr>
              <a:t>Z.Tsuboi</a:t>
            </a:r>
            <a:r>
              <a:rPr lang="fr-FR" sz="1400" b="1" dirty="0" smtClean="0">
                <a:solidFill>
                  <a:srgbClr val="00B050"/>
                </a:solidFill>
              </a:rPr>
              <a:t> </a:t>
            </a:r>
            <a:endParaRPr lang="fr-FR" sz="1400" b="1" dirty="0">
              <a:solidFill>
                <a:srgbClr val="00B050"/>
              </a:solidFill>
            </a:endParaRPr>
          </a:p>
          <a:p>
            <a:pPr algn="l"/>
            <a:endParaRPr lang="fr-FR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12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3"/>
          <p:cNvSpPr>
            <a:spLocks noChangeArrowheads="1"/>
          </p:cNvSpPr>
          <p:nvPr/>
        </p:nvSpPr>
        <p:spPr bwMode="auto">
          <a:xfrm>
            <a:off x="357188" y="142875"/>
            <a:ext cx="8610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400" dirty="0">
                <a:solidFill>
                  <a:srgbClr val="993300"/>
                </a:solidFill>
              </a:rPr>
              <a:t>Super-characters: Fat Hook of U(4|4) and T-hook of  SU(2,2|4)</a:t>
            </a:r>
            <a:endParaRPr lang="en-GB" sz="1400" dirty="0">
              <a:solidFill>
                <a:srgbClr val="993300"/>
              </a:solidFill>
            </a:endParaRPr>
          </a:p>
        </p:txBody>
      </p:sp>
      <p:sp>
        <p:nvSpPr>
          <p:cNvPr id="77" name="ZoneTexte 73"/>
          <p:cNvSpPr txBox="1">
            <a:spLocks noChangeArrowheads="1"/>
          </p:cNvSpPr>
          <p:nvPr/>
        </p:nvSpPr>
        <p:spPr bwMode="auto">
          <a:xfrm>
            <a:off x="429244" y="5045075"/>
            <a:ext cx="72346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1014A4"/>
                </a:solidFill>
              </a:rPr>
              <a:t>  </a:t>
            </a:r>
            <a:r>
              <a:rPr lang="en-US" dirty="0" smtClean="0">
                <a:solidFill>
                  <a:srgbClr val="1014A4"/>
                </a:solidFill>
              </a:rPr>
              <a:t>∞ - dim. </a:t>
            </a:r>
            <a:r>
              <a:rPr lang="en-GB" dirty="0">
                <a:solidFill>
                  <a:srgbClr val="1014A4"/>
                </a:solidFill>
              </a:rPr>
              <a:t>u</a:t>
            </a:r>
            <a:r>
              <a:rPr lang="en-GB" dirty="0" smtClean="0">
                <a:solidFill>
                  <a:srgbClr val="1014A4"/>
                </a:solidFill>
              </a:rPr>
              <a:t>nitary  </a:t>
            </a:r>
            <a:r>
              <a:rPr lang="en-GB" dirty="0">
                <a:solidFill>
                  <a:srgbClr val="1014A4"/>
                </a:solidFill>
              </a:rPr>
              <a:t>highest  weight representations of  u(2,2|4) !</a:t>
            </a:r>
          </a:p>
        </p:txBody>
      </p:sp>
      <p:grpSp>
        <p:nvGrpSpPr>
          <p:cNvPr id="2" name="Groupe 85"/>
          <p:cNvGrpSpPr>
            <a:grpSpLocks/>
          </p:cNvGrpSpPr>
          <p:nvPr/>
        </p:nvGrpSpPr>
        <p:grpSpPr bwMode="auto">
          <a:xfrm>
            <a:off x="3071813" y="2946400"/>
            <a:ext cx="2928937" cy="1143000"/>
            <a:chOff x="3071813" y="3497053"/>
            <a:chExt cx="2928937" cy="1143000"/>
          </a:xfrm>
        </p:grpSpPr>
        <p:cxnSp>
          <p:nvCxnSpPr>
            <p:cNvPr id="31823" name="Connecteur droit avec flèche 88"/>
            <p:cNvCxnSpPr>
              <a:cxnSpLocks noChangeShapeType="1"/>
            </p:cNvCxnSpPr>
            <p:nvPr/>
          </p:nvCxnSpPr>
          <p:spPr bwMode="auto">
            <a:xfrm rot="5400000" flipH="1" flipV="1">
              <a:off x="3036094" y="4104272"/>
              <a:ext cx="10715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824" name="Connecteur droit avec flèche 91"/>
            <p:cNvCxnSpPr>
              <a:cxnSpLocks noChangeShapeType="1"/>
            </p:cNvCxnSpPr>
            <p:nvPr/>
          </p:nvCxnSpPr>
          <p:spPr bwMode="auto">
            <a:xfrm>
              <a:off x="3071813" y="4495591"/>
              <a:ext cx="2928937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1825" name="Image 106" descr="tmp.bmp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0" y="3497053"/>
              <a:ext cx="2413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6" name="Image 110" descr="tmp.bmp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938" y="4068553"/>
              <a:ext cx="325437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7" name="Image 116" descr="tmp.bmp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8" y="4068553"/>
              <a:ext cx="3302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8" name="Image 117" descr="tmp.bmp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175" y="4068553"/>
              <a:ext cx="3302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29" name="Image 118" descr="tmp.bmp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695" y="4074909"/>
              <a:ext cx="3302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30" name="Organigramme : Connecteur 120"/>
            <p:cNvSpPr>
              <a:spLocks noChangeArrowheads="1"/>
            </p:cNvSpPr>
            <p:nvPr/>
          </p:nvSpPr>
          <p:spPr bwMode="auto">
            <a:xfrm flipH="1">
              <a:off x="3929063" y="4460666"/>
              <a:ext cx="107950" cy="10795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400"/>
            </a:p>
          </p:txBody>
        </p:sp>
        <p:sp>
          <p:nvSpPr>
            <p:cNvPr id="31831" name="Organigramme : Connecteur 121"/>
            <p:cNvSpPr>
              <a:spLocks noChangeArrowheads="1"/>
            </p:cNvSpPr>
            <p:nvPr/>
          </p:nvSpPr>
          <p:spPr bwMode="auto">
            <a:xfrm flipH="1">
              <a:off x="4392613" y="4460666"/>
              <a:ext cx="107950" cy="10795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400"/>
            </a:p>
          </p:txBody>
        </p:sp>
        <p:sp>
          <p:nvSpPr>
            <p:cNvPr id="31832" name="Organigramme : Connecteur 122"/>
            <p:cNvSpPr>
              <a:spLocks noChangeArrowheads="1"/>
            </p:cNvSpPr>
            <p:nvPr/>
          </p:nvSpPr>
          <p:spPr bwMode="auto">
            <a:xfrm flipH="1">
              <a:off x="5072063" y="4460666"/>
              <a:ext cx="107950" cy="10795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400"/>
            </a:p>
          </p:txBody>
        </p:sp>
        <p:sp>
          <p:nvSpPr>
            <p:cNvPr id="31833" name="Organigramme : Connecteur 123"/>
            <p:cNvSpPr>
              <a:spLocks noChangeArrowheads="1"/>
            </p:cNvSpPr>
            <p:nvPr/>
          </p:nvSpPr>
          <p:spPr bwMode="auto">
            <a:xfrm flipH="1">
              <a:off x="5607069" y="4460673"/>
              <a:ext cx="107950" cy="107950"/>
            </a:xfrm>
            <a:prstGeom prst="flowChartConnector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400"/>
            </a:p>
          </p:txBody>
        </p:sp>
        <p:sp>
          <p:nvSpPr>
            <p:cNvPr id="31834" name="Organigramme : Connecteur 126"/>
            <p:cNvSpPr>
              <a:spLocks noChangeArrowheads="1"/>
            </p:cNvSpPr>
            <p:nvPr/>
          </p:nvSpPr>
          <p:spPr bwMode="auto">
            <a:xfrm flipH="1">
              <a:off x="3535363" y="4460666"/>
              <a:ext cx="107950" cy="10795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400"/>
            </a:p>
          </p:txBody>
        </p:sp>
      </p:grpSp>
      <p:grpSp>
        <p:nvGrpSpPr>
          <p:cNvPr id="3" name="Groupe 89"/>
          <p:cNvGrpSpPr>
            <a:grpSpLocks/>
          </p:cNvGrpSpPr>
          <p:nvPr/>
        </p:nvGrpSpPr>
        <p:grpSpPr bwMode="auto">
          <a:xfrm>
            <a:off x="642938" y="2443163"/>
            <a:ext cx="2527300" cy="2257425"/>
            <a:chOff x="642938" y="2996991"/>
            <a:chExt cx="2527287" cy="2257425"/>
          </a:xfrm>
        </p:grpSpPr>
        <p:grpSp>
          <p:nvGrpSpPr>
            <p:cNvPr id="5" name="Groupe 187"/>
            <p:cNvGrpSpPr>
              <a:grpSpLocks/>
            </p:cNvGrpSpPr>
            <p:nvPr/>
          </p:nvGrpSpPr>
          <p:grpSpPr bwMode="auto">
            <a:xfrm>
              <a:off x="642938" y="3639928"/>
              <a:ext cx="2286000" cy="1428750"/>
              <a:chOff x="6643702" y="3000371"/>
              <a:chExt cx="2286016" cy="1428762"/>
            </a:xfrm>
          </p:grpSpPr>
          <p:sp>
            <p:nvSpPr>
              <p:cNvPr id="31805" name="Line 29"/>
              <p:cNvSpPr>
                <a:spLocks noChangeShapeType="1"/>
              </p:cNvSpPr>
              <p:nvPr/>
            </p:nvSpPr>
            <p:spPr bwMode="auto">
              <a:xfrm flipH="1" flipV="1">
                <a:off x="7000892" y="4214816"/>
                <a:ext cx="178595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06" name="Line 2"/>
              <p:cNvSpPr>
                <a:spLocks noChangeShapeType="1"/>
              </p:cNvSpPr>
              <p:nvPr/>
            </p:nvSpPr>
            <p:spPr bwMode="auto">
              <a:xfrm>
                <a:off x="6643702" y="4429130"/>
                <a:ext cx="2286016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807" name="Line 3"/>
              <p:cNvSpPr>
                <a:spLocks noChangeShapeType="1"/>
              </p:cNvSpPr>
              <p:nvPr/>
            </p:nvSpPr>
            <p:spPr bwMode="auto">
              <a:xfrm flipH="1" flipV="1">
                <a:off x="7000891" y="3000371"/>
                <a:ext cx="1586" cy="142875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808" name="Line 11"/>
              <p:cNvSpPr>
                <a:spLocks noChangeShapeType="1"/>
              </p:cNvSpPr>
              <p:nvPr/>
            </p:nvSpPr>
            <p:spPr bwMode="auto">
              <a:xfrm>
                <a:off x="7215206" y="3071811"/>
                <a:ext cx="0" cy="13573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09" name="Line 6"/>
              <p:cNvSpPr>
                <a:spLocks noChangeShapeType="1"/>
              </p:cNvSpPr>
              <p:nvPr/>
            </p:nvSpPr>
            <p:spPr bwMode="auto">
              <a:xfrm flipH="1" flipV="1">
                <a:off x="7858148" y="3071810"/>
                <a:ext cx="0" cy="5000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10" name="Line 7"/>
              <p:cNvSpPr>
                <a:spLocks noChangeShapeType="1"/>
              </p:cNvSpPr>
              <p:nvPr/>
            </p:nvSpPr>
            <p:spPr bwMode="auto">
              <a:xfrm rot="-60000">
                <a:off x="7858251" y="3579776"/>
                <a:ext cx="905470" cy="196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11" name="Line 30"/>
              <p:cNvSpPr>
                <a:spLocks noChangeShapeType="1"/>
              </p:cNvSpPr>
              <p:nvPr/>
            </p:nvSpPr>
            <p:spPr bwMode="auto">
              <a:xfrm flipH="1" flipV="1">
                <a:off x="7000890" y="4000502"/>
                <a:ext cx="178595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12" name="Line 30"/>
              <p:cNvSpPr>
                <a:spLocks noChangeShapeType="1"/>
              </p:cNvSpPr>
              <p:nvPr/>
            </p:nvSpPr>
            <p:spPr bwMode="auto">
              <a:xfrm flipH="1" flipV="1">
                <a:off x="7000892" y="3357560"/>
                <a:ext cx="85725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13" name="Line 30"/>
              <p:cNvSpPr>
                <a:spLocks noChangeShapeType="1"/>
              </p:cNvSpPr>
              <p:nvPr/>
            </p:nvSpPr>
            <p:spPr bwMode="auto">
              <a:xfrm>
                <a:off x="7858148" y="3571876"/>
                <a:ext cx="0" cy="857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14" name="Line 11"/>
              <p:cNvSpPr>
                <a:spLocks noChangeShapeType="1"/>
              </p:cNvSpPr>
              <p:nvPr/>
            </p:nvSpPr>
            <p:spPr bwMode="auto">
              <a:xfrm>
                <a:off x="7429520" y="3071810"/>
                <a:ext cx="0" cy="1357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15" name="Line 30"/>
              <p:cNvSpPr>
                <a:spLocks noChangeShapeType="1"/>
              </p:cNvSpPr>
              <p:nvPr/>
            </p:nvSpPr>
            <p:spPr bwMode="auto">
              <a:xfrm flipH="1" flipV="1">
                <a:off x="7000892" y="3571875"/>
                <a:ext cx="85725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16" name="Line 11"/>
              <p:cNvSpPr>
                <a:spLocks noChangeShapeType="1"/>
              </p:cNvSpPr>
              <p:nvPr/>
            </p:nvSpPr>
            <p:spPr bwMode="auto">
              <a:xfrm>
                <a:off x="7643834" y="3071810"/>
                <a:ext cx="0" cy="1357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17" name="Line 30"/>
              <p:cNvSpPr>
                <a:spLocks noChangeShapeType="1"/>
              </p:cNvSpPr>
              <p:nvPr/>
            </p:nvSpPr>
            <p:spPr bwMode="auto">
              <a:xfrm flipH="1" flipV="1">
                <a:off x="7000892" y="3786190"/>
                <a:ext cx="178595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18" name="Line 30"/>
              <p:cNvSpPr>
                <a:spLocks noChangeShapeType="1"/>
              </p:cNvSpPr>
              <p:nvPr/>
            </p:nvSpPr>
            <p:spPr bwMode="auto">
              <a:xfrm>
                <a:off x="8072462" y="3571876"/>
                <a:ext cx="0" cy="857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19" name="Line 30"/>
              <p:cNvSpPr>
                <a:spLocks noChangeShapeType="1"/>
              </p:cNvSpPr>
              <p:nvPr/>
            </p:nvSpPr>
            <p:spPr bwMode="auto">
              <a:xfrm>
                <a:off x="8286776" y="3571876"/>
                <a:ext cx="0" cy="857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20" name="Line 30"/>
              <p:cNvSpPr>
                <a:spLocks noChangeShapeType="1"/>
              </p:cNvSpPr>
              <p:nvPr/>
            </p:nvSpPr>
            <p:spPr bwMode="auto">
              <a:xfrm>
                <a:off x="8501090" y="3571876"/>
                <a:ext cx="0" cy="857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21" name="Line 30"/>
              <p:cNvSpPr>
                <a:spLocks noChangeShapeType="1"/>
              </p:cNvSpPr>
              <p:nvPr/>
            </p:nvSpPr>
            <p:spPr bwMode="auto">
              <a:xfrm>
                <a:off x="8715404" y="3571876"/>
                <a:ext cx="0" cy="857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22" name="Line 30"/>
              <p:cNvSpPr>
                <a:spLocks noChangeShapeType="1"/>
              </p:cNvSpPr>
              <p:nvPr/>
            </p:nvSpPr>
            <p:spPr bwMode="auto">
              <a:xfrm flipH="1" flipV="1">
                <a:off x="7000892" y="3143248"/>
                <a:ext cx="85725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1802" name="Rectangle 76"/>
            <p:cNvSpPr>
              <a:spLocks noChangeArrowheads="1"/>
            </p:cNvSpPr>
            <p:nvPr/>
          </p:nvSpPr>
          <p:spPr bwMode="auto">
            <a:xfrm>
              <a:off x="714375" y="2996991"/>
              <a:ext cx="10652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GB">
                  <a:solidFill>
                    <a:srgbClr val="990000"/>
                  </a:solidFill>
                </a:rPr>
                <a:t>SU</a:t>
              </a:r>
              <a:r>
                <a:rPr lang="en-GB">
                  <a:solidFill>
                    <a:schemeClr val="tx1"/>
                  </a:solidFill>
                </a:rPr>
                <a:t>(4|4)</a:t>
              </a:r>
              <a:endParaRPr lang="en-US"/>
            </a:p>
          </p:txBody>
        </p:sp>
        <p:sp>
          <p:nvSpPr>
            <p:cNvPr id="31803" name="TextBox 142"/>
            <p:cNvSpPr txBox="1">
              <a:spLocks noChangeArrowheads="1"/>
            </p:cNvSpPr>
            <p:nvPr/>
          </p:nvSpPr>
          <p:spPr bwMode="auto">
            <a:xfrm>
              <a:off x="815975" y="3282741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dirty="0">
                  <a:solidFill>
                    <a:srgbClr val="1014A4"/>
                  </a:solidFill>
                </a:rPr>
                <a:t>a</a:t>
              </a:r>
            </a:p>
          </p:txBody>
        </p:sp>
        <p:sp>
          <p:nvSpPr>
            <p:cNvPr id="31804" name="TextBox 142"/>
            <p:cNvSpPr txBox="1">
              <a:spLocks noChangeArrowheads="1"/>
            </p:cNvSpPr>
            <p:nvPr/>
          </p:nvSpPr>
          <p:spPr bwMode="auto">
            <a:xfrm>
              <a:off x="2857488" y="4854366"/>
              <a:ext cx="3127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dirty="0">
                  <a:solidFill>
                    <a:srgbClr val="1014A4"/>
                  </a:solidFill>
                </a:rPr>
                <a:t>s</a:t>
              </a:r>
            </a:p>
          </p:txBody>
        </p:sp>
      </p:grpSp>
      <p:sp>
        <p:nvSpPr>
          <p:cNvPr id="134" name="Rectangle 27"/>
          <p:cNvSpPr>
            <a:spLocks noChangeArrowheads="1"/>
          </p:cNvSpPr>
          <p:nvPr/>
        </p:nvSpPr>
        <p:spPr bwMode="auto">
          <a:xfrm>
            <a:off x="7613650" y="5159375"/>
            <a:ext cx="1303562" cy="57708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050" b="1" dirty="0">
                <a:solidFill>
                  <a:srgbClr val="00CC00"/>
                </a:solidFill>
              </a:rPr>
              <a:t>Kwon</a:t>
            </a:r>
          </a:p>
          <a:p>
            <a:pPr algn="l">
              <a:defRPr/>
            </a:pPr>
            <a:r>
              <a:rPr lang="en-GB" sz="1050" b="1" dirty="0" err="1" smtClean="0">
                <a:solidFill>
                  <a:srgbClr val="00CC00"/>
                </a:solidFill>
              </a:rPr>
              <a:t>Cheng,Lam,Zhang</a:t>
            </a:r>
            <a:endParaRPr lang="en-GB" sz="1050" b="1" dirty="0" smtClean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en-GB" sz="1050" b="1" dirty="0" err="1" smtClean="0">
                <a:solidFill>
                  <a:srgbClr val="00CC00"/>
                </a:solidFill>
              </a:rPr>
              <a:t>Gromov,V.K.,Tsuboi</a:t>
            </a:r>
            <a:endParaRPr lang="en-GB" sz="1050" b="1" dirty="0">
              <a:solidFill>
                <a:srgbClr val="00CC00"/>
              </a:solidFill>
            </a:endParaRPr>
          </a:p>
        </p:txBody>
      </p:sp>
      <p:sp>
        <p:nvSpPr>
          <p:cNvPr id="17440" name="Flèche droite 80"/>
          <p:cNvSpPr>
            <a:spLocks noChangeArrowheads="1"/>
          </p:cNvSpPr>
          <p:nvPr/>
        </p:nvSpPr>
        <p:spPr bwMode="auto">
          <a:xfrm flipH="1">
            <a:off x="2857500" y="3375025"/>
            <a:ext cx="428625" cy="2143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" name="Groupe 90"/>
          <p:cNvGrpSpPr>
            <a:grpSpLocks/>
          </p:cNvGrpSpPr>
          <p:nvPr/>
        </p:nvGrpSpPr>
        <p:grpSpPr bwMode="auto">
          <a:xfrm>
            <a:off x="5953125" y="2517775"/>
            <a:ext cx="3190875" cy="2328863"/>
            <a:chOff x="5938838" y="3068428"/>
            <a:chExt cx="3190875" cy="2328863"/>
          </a:xfrm>
        </p:grpSpPr>
        <p:sp>
          <p:nvSpPr>
            <p:cNvPr id="31766" name="Rectangle 83"/>
            <p:cNvSpPr>
              <a:spLocks noChangeArrowheads="1"/>
            </p:cNvSpPr>
            <p:nvPr/>
          </p:nvSpPr>
          <p:spPr bwMode="auto">
            <a:xfrm>
              <a:off x="6929438" y="3068428"/>
              <a:ext cx="12779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GB">
                  <a:solidFill>
                    <a:srgbClr val="990000"/>
                  </a:solidFill>
                </a:rPr>
                <a:t>SU</a:t>
              </a:r>
              <a:r>
                <a:rPr lang="en-GB">
                  <a:solidFill>
                    <a:schemeClr val="tx1"/>
                  </a:solidFill>
                </a:rPr>
                <a:t>(2,2|4)</a:t>
              </a:r>
              <a:endParaRPr lang="en-US"/>
            </a:p>
          </p:txBody>
        </p:sp>
        <p:grpSp>
          <p:nvGrpSpPr>
            <p:cNvPr id="7" name="Groupe 198"/>
            <p:cNvGrpSpPr>
              <a:grpSpLocks/>
            </p:cNvGrpSpPr>
            <p:nvPr/>
          </p:nvGrpSpPr>
          <p:grpSpPr bwMode="auto">
            <a:xfrm>
              <a:off x="6143625" y="3711366"/>
              <a:ext cx="2928938" cy="1331912"/>
              <a:chOff x="6072198" y="4929198"/>
              <a:chExt cx="2928926" cy="1331909"/>
            </a:xfrm>
          </p:grpSpPr>
          <p:sp>
            <p:nvSpPr>
              <p:cNvPr id="31772" name="Line 29"/>
              <p:cNvSpPr>
                <a:spLocks noChangeShapeType="1"/>
              </p:cNvSpPr>
              <p:nvPr/>
            </p:nvSpPr>
            <p:spPr bwMode="auto">
              <a:xfrm flipH="1">
                <a:off x="7500958" y="6046791"/>
                <a:ext cx="13033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3" name="Line 2"/>
              <p:cNvSpPr>
                <a:spLocks noChangeShapeType="1"/>
              </p:cNvSpPr>
              <p:nvPr/>
            </p:nvSpPr>
            <p:spPr bwMode="auto">
              <a:xfrm flipV="1">
                <a:off x="6072198" y="6261104"/>
                <a:ext cx="2928926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774" name="Line 3"/>
              <p:cNvSpPr>
                <a:spLocks noChangeShapeType="1"/>
              </p:cNvSpPr>
              <p:nvPr/>
            </p:nvSpPr>
            <p:spPr bwMode="auto">
              <a:xfrm flipH="1" flipV="1">
                <a:off x="7500957" y="4929198"/>
                <a:ext cx="1587" cy="13319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1775" name="Line 11"/>
              <p:cNvSpPr>
                <a:spLocks noChangeShapeType="1"/>
              </p:cNvSpPr>
              <p:nvPr/>
            </p:nvSpPr>
            <p:spPr bwMode="auto">
              <a:xfrm>
                <a:off x="7715272" y="4975221"/>
                <a:ext cx="0" cy="12858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6" name="Line 6"/>
              <p:cNvSpPr>
                <a:spLocks noChangeShapeType="1"/>
              </p:cNvSpPr>
              <p:nvPr/>
            </p:nvSpPr>
            <p:spPr bwMode="auto">
              <a:xfrm flipH="1" flipV="1">
                <a:off x="7929586" y="4975221"/>
                <a:ext cx="0" cy="8572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7" name="Line 7"/>
              <p:cNvSpPr>
                <a:spLocks noChangeShapeType="1"/>
              </p:cNvSpPr>
              <p:nvPr/>
            </p:nvSpPr>
            <p:spPr bwMode="auto">
              <a:xfrm rot="-60000">
                <a:off x="7929689" y="5824575"/>
                <a:ext cx="905470" cy="196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8" name="Line 30"/>
              <p:cNvSpPr>
                <a:spLocks noChangeShapeType="1"/>
              </p:cNvSpPr>
              <p:nvPr/>
            </p:nvSpPr>
            <p:spPr bwMode="auto">
              <a:xfrm flipH="1">
                <a:off x="7500957" y="5832477"/>
                <a:ext cx="5175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9" name="Line 30"/>
              <p:cNvSpPr>
                <a:spLocks noChangeShapeType="1"/>
              </p:cNvSpPr>
              <p:nvPr/>
            </p:nvSpPr>
            <p:spPr bwMode="auto">
              <a:xfrm flipH="1">
                <a:off x="7500958" y="5618163"/>
                <a:ext cx="4286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80" name="Line 30"/>
              <p:cNvSpPr>
                <a:spLocks noChangeShapeType="1"/>
              </p:cNvSpPr>
              <p:nvPr/>
            </p:nvSpPr>
            <p:spPr bwMode="auto">
              <a:xfrm flipH="1">
                <a:off x="7500958" y="5429264"/>
                <a:ext cx="4286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81" name="Line 30"/>
              <p:cNvSpPr>
                <a:spLocks noChangeShapeType="1"/>
              </p:cNvSpPr>
              <p:nvPr/>
            </p:nvSpPr>
            <p:spPr bwMode="auto">
              <a:xfrm flipH="1">
                <a:off x="7500958" y="5189535"/>
                <a:ext cx="4286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82" name="Line 30"/>
              <p:cNvSpPr>
                <a:spLocks noChangeShapeType="1"/>
              </p:cNvSpPr>
              <p:nvPr/>
            </p:nvSpPr>
            <p:spPr bwMode="auto">
              <a:xfrm>
                <a:off x="7929587" y="5832477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83" name="Line 30"/>
              <p:cNvSpPr>
                <a:spLocks noChangeShapeType="1"/>
              </p:cNvSpPr>
              <p:nvPr/>
            </p:nvSpPr>
            <p:spPr bwMode="auto">
              <a:xfrm>
                <a:off x="8143901" y="5832477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84" name="Line 30"/>
              <p:cNvSpPr>
                <a:spLocks noChangeShapeType="1"/>
              </p:cNvSpPr>
              <p:nvPr/>
            </p:nvSpPr>
            <p:spPr bwMode="auto">
              <a:xfrm>
                <a:off x="8358215" y="5832477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85" name="Line 30"/>
              <p:cNvSpPr>
                <a:spLocks noChangeShapeType="1"/>
              </p:cNvSpPr>
              <p:nvPr/>
            </p:nvSpPr>
            <p:spPr bwMode="auto">
              <a:xfrm>
                <a:off x="8572529" y="5832477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86" name="Line 30"/>
              <p:cNvSpPr>
                <a:spLocks noChangeShapeType="1"/>
              </p:cNvSpPr>
              <p:nvPr/>
            </p:nvSpPr>
            <p:spPr bwMode="auto">
              <a:xfrm>
                <a:off x="8786843" y="5832477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87" name="Line 6"/>
              <p:cNvSpPr>
                <a:spLocks noChangeShapeType="1"/>
              </p:cNvSpPr>
              <p:nvPr/>
            </p:nvSpPr>
            <p:spPr bwMode="auto">
              <a:xfrm flipH="1" flipV="1">
                <a:off x="7072330" y="4975222"/>
                <a:ext cx="0" cy="8572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88" name="Line 7"/>
              <p:cNvSpPr>
                <a:spLocks noChangeShapeType="1"/>
              </p:cNvSpPr>
              <p:nvPr/>
            </p:nvSpPr>
            <p:spPr bwMode="auto">
              <a:xfrm>
                <a:off x="6143569" y="5840176"/>
                <a:ext cx="928828" cy="4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89" name="Line 30"/>
              <p:cNvSpPr>
                <a:spLocks noChangeShapeType="1"/>
              </p:cNvSpPr>
              <p:nvPr/>
            </p:nvSpPr>
            <p:spPr bwMode="auto">
              <a:xfrm flipH="1">
                <a:off x="7072330" y="5832478"/>
                <a:ext cx="5175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90" name="Line 30"/>
              <p:cNvSpPr>
                <a:spLocks noChangeShapeType="1"/>
              </p:cNvSpPr>
              <p:nvPr/>
            </p:nvSpPr>
            <p:spPr bwMode="auto">
              <a:xfrm flipH="1">
                <a:off x="7072331" y="5618164"/>
                <a:ext cx="4286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91" name="Line 30"/>
              <p:cNvSpPr>
                <a:spLocks noChangeShapeType="1"/>
              </p:cNvSpPr>
              <p:nvPr/>
            </p:nvSpPr>
            <p:spPr bwMode="auto">
              <a:xfrm flipH="1">
                <a:off x="7072331" y="5403850"/>
                <a:ext cx="4286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92" name="Line 30"/>
              <p:cNvSpPr>
                <a:spLocks noChangeShapeType="1"/>
              </p:cNvSpPr>
              <p:nvPr/>
            </p:nvSpPr>
            <p:spPr bwMode="auto">
              <a:xfrm flipH="1">
                <a:off x="7072331" y="5189536"/>
                <a:ext cx="4286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93" name="Line 30"/>
              <p:cNvSpPr>
                <a:spLocks noChangeShapeType="1"/>
              </p:cNvSpPr>
              <p:nvPr/>
            </p:nvSpPr>
            <p:spPr bwMode="auto">
              <a:xfrm>
                <a:off x="7500959" y="5832478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94" name="Line 11"/>
              <p:cNvSpPr>
                <a:spLocks noChangeShapeType="1"/>
              </p:cNvSpPr>
              <p:nvPr/>
            </p:nvSpPr>
            <p:spPr bwMode="auto">
              <a:xfrm>
                <a:off x="7286644" y="4975222"/>
                <a:ext cx="0" cy="12858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95" name="Line 29"/>
              <p:cNvSpPr>
                <a:spLocks noChangeShapeType="1"/>
              </p:cNvSpPr>
              <p:nvPr/>
            </p:nvSpPr>
            <p:spPr bwMode="auto">
              <a:xfrm flipH="1">
                <a:off x="6197620" y="6046792"/>
                <a:ext cx="13033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96" name="Line 30"/>
              <p:cNvSpPr>
                <a:spLocks noChangeShapeType="1"/>
              </p:cNvSpPr>
              <p:nvPr/>
            </p:nvSpPr>
            <p:spPr bwMode="auto">
              <a:xfrm>
                <a:off x="6215075" y="5832478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97" name="Line 30"/>
              <p:cNvSpPr>
                <a:spLocks noChangeShapeType="1"/>
              </p:cNvSpPr>
              <p:nvPr/>
            </p:nvSpPr>
            <p:spPr bwMode="auto">
              <a:xfrm>
                <a:off x="6429389" y="5832478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98" name="Line 30"/>
              <p:cNvSpPr>
                <a:spLocks noChangeShapeType="1"/>
              </p:cNvSpPr>
              <p:nvPr/>
            </p:nvSpPr>
            <p:spPr bwMode="auto">
              <a:xfrm>
                <a:off x="6643703" y="5832478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99" name="Line 30"/>
              <p:cNvSpPr>
                <a:spLocks noChangeShapeType="1"/>
              </p:cNvSpPr>
              <p:nvPr/>
            </p:nvSpPr>
            <p:spPr bwMode="auto">
              <a:xfrm>
                <a:off x="6858017" y="5832478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00" name="Line 30"/>
              <p:cNvSpPr>
                <a:spLocks noChangeShapeType="1"/>
              </p:cNvSpPr>
              <p:nvPr/>
            </p:nvSpPr>
            <p:spPr bwMode="auto">
              <a:xfrm>
                <a:off x="7072331" y="5832478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1768" name="TextBox 142"/>
            <p:cNvSpPr txBox="1">
              <a:spLocks noChangeArrowheads="1"/>
            </p:cNvSpPr>
            <p:nvPr/>
          </p:nvSpPr>
          <p:spPr bwMode="auto">
            <a:xfrm>
              <a:off x="7429500" y="3354178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dirty="0">
                  <a:solidFill>
                    <a:srgbClr val="1014A4"/>
                  </a:solidFill>
                </a:rPr>
                <a:t>a</a:t>
              </a:r>
            </a:p>
          </p:txBody>
        </p:sp>
        <p:sp>
          <p:nvSpPr>
            <p:cNvPr id="31769" name="TextBox 142"/>
            <p:cNvSpPr txBox="1">
              <a:spLocks noChangeArrowheads="1"/>
            </p:cNvSpPr>
            <p:nvPr/>
          </p:nvSpPr>
          <p:spPr bwMode="auto">
            <a:xfrm>
              <a:off x="8816975" y="4997241"/>
              <a:ext cx="3127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dirty="0">
                  <a:solidFill>
                    <a:srgbClr val="1014A4"/>
                  </a:solidFill>
                </a:rPr>
                <a:t>s</a:t>
              </a:r>
            </a:p>
          </p:txBody>
        </p:sp>
        <p:sp>
          <p:nvSpPr>
            <p:cNvPr id="31771" name="Flèche droite 81"/>
            <p:cNvSpPr>
              <a:spLocks noChangeArrowheads="1"/>
            </p:cNvSpPr>
            <p:nvPr/>
          </p:nvSpPr>
          <p:spPr bwMode="auto">
            <a:xfrm>
              <a:off x="5938838" y="4068553"/>
              <a:ext cx="490537" cy="214313"/>
            </a:xfrm>
            <a:prstGeom prst="rightArrow">
              <a:avLst>
                <a:gd name="adj1" fmla="val 50000"/>
                <a:gd name="adj2" fmla="val 49995"/>
              </a:avLst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8575">
                  <a:solidFill>
                    <a:srgbClr xmlns:mc="http://schemas.openxmlformats.org/markup-compatibility/2006" val="000000" mc:Ignorable="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88" name="Ellipse 124"/>
          <p:cNvSpPr>
            <a:spLocks noChangeArrowheads="1"/>
          </p:cNvSpPr>
          <p:nvPr/>
        </p:nvSpPr>
        <p:spPr bwMode="auto">
          <a:xfrm>
            <a:off x="3357563" y="3371850"/>
            <a:ext cx="1571625" cy="9286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9" name="Ellipse 125"/>
          <p:cNvSpPr>
            <a:spLocks noChangeArrowheads="1"/>
          </p:cNvSpPr>
          <p:nvPr/>
        </p:nvSpPr>
        <p:spPr bwMode="auto">
          <a:xfrm>
            <a:off x="3357563" y="3729038"/>
            <a:ext cx="428625" cy="4286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6" name="Rectangle 79"/>
          <p:cNvSpPr>
            <a:spLocks noChangeArrowheads="1"/>
          </p:cNvSpPr>
          <p:nvPr/>
        </p:nvSpPr>
        <p:spPr bwMode="auto">
          <a:xfrm>
            <a:off x="7572375" y="4303713"/>
            <a:ext cx="1071563" cy="214312"/>
          </a:xfrm>
          <a:prstGeom prst="rect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7" name="Rectangle 79"/>
          <p:cNvSpPr>
            <a:spLocks noChangeArrowheads="1"/>
          </p:cNvSpPr>
          <p:nvPr/>
        </p:nvSpPr>
        <p:spPr bwMode="auto">
          <a:xfrm>
            <a:off x="6715125" y="4303713"/>
            <a:ext cx="857250" cy="214312"/>
          </a:xfrm>
          <a:prstGeom prst="rect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90" name="Rectangle 78"/>
          <p:cNvSpPr>
            <a:spLocks noChangeArrowheads="1"/>
          </p:cNvSpPr>
          <p:nvPr/>
        </p:nvSpPr>
        <p:spPr bwMode="auto">
          <a:xfrm>
            <a:off x="7572375" y="3443288"/>
            <a:ext cx="214313" cy="1071562"/>
          </a:xfrm>
          <a:prstGeom prst="rect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1" name="Rectangle 81"/>
          <p:cNvSpPr>
            <a:spLocks noChangeArrowheads="1"/>
          </p:cNvSpPr>
          <p:nvPr/>
        </p:nvSpPr>
        <p:spPr bwMode="auto">
          <a:xfrm>
            <a:off x="7358063" y="3660775"/>
            <a:ext cx="214312" cy="857250"/>
          </a:xfrm>
          <a:prstGeom prst="rect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2" name="Rectangle 79"/>
          <p:cNvSpPr>
            <a:spLocks noChangeArrowheads="1"/>
          </p:cNvSpPr>
          <p:nvPr/>
        </p:nvSpPr>
        <p:spPr bwMode="auto">
          <a:xfrm>
            <a:off x="6929438" y="4089400"/>
            <a:ext cx="642937" cy="428625"/>
          </a:xfrm>
          <a:prstGeom prst="rect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31760" name="Picture 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62113"/>
            <a:ext cx="2552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2154238"/>
            <a:ext cx="2882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2" name="TextBox 8"/>
          <p:cNvSpPr txBox="1">
            <a:spLocks noChangeArrowheads="1"/>
          </p:cNvSpPr>
          <p:nvPr/>
        </p:nvSpPr>
        <p:spPr bwMode="auto">
          <a:xfrm>
            <a:off x="684213" y="1125538"/>
            <a:ext cx="612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rgbClr val="1014A4"/>
                </a:solidFill>
              </a:rPr>
              <a:t> Generating function for symmetric representations:</a:t>
            </a:r>
            <a:endParaRPr lang="fr-FR" dirty="0">
              <a:solidFill>
                <a:srgbClr val="1014A4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4845050" y="1700213"/>
            <a:ext cx="4241800" cy="21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grpSp>
        <p:nvGrpSpPr>
          <p:cNvPr id="8" name="Group 5"/>
          <p:cNvGrpSpPr/>
          <p:nvPr/>
        </p:nvGrpSpPr>
        <p:grpSpPr>
          <a:xfrm>
            <a:off x="5652120" y="1988840"/>
            <a:ext cx="2232248" cy="144016"/>
            <a:chOff x="5652120" y="1988840"/>
            <a:chExt cx="2232248" cy="144016"/>
          </a:xfrm>
        </p:grpSpPr>
        <p:grpSp>
          <p:nvGrpSpPr>
            <p:cNvPr id="9" name="Group 92"/>
            <p:cNvGrpSpPr/>
            <p:nvPr/>
          </p:nvGrpSpPr>
          <p:grpSpPr>
            <a:xfrm>
              <a:off x="5782039" y="1988840"/>
              <a:ext cx="1998306" cy="144016"/>
              <a:chOff x="2235200" y="4127500"/>
              <a:chExt cx="4330700" cy="312107"/>
            </a:xfrm>
          </p:grpSpPr>
          <p:grpSp>
            <p:nvGrpSpPr>
              <p:cNvPr id="10" name="Group 32"/>
              <p:cNvGrpSpPr>
                <a:grpSpLocks/>
              </p:cNvGrpSpPr>
              <p:nvPr/>
            </p:nvGrpSpPr>
            <p:grpSpPr bwMode="auto">
              <a:xfrm>
                <a:off x="2235200" y="4140200"/>
                <a:ext cx="4330700" cy="273050"/>
                <a:chOff x="1462" y="1580"/>
                <a:chExt cx="2728" cy="172"/>
              </a:xfrm>
            </p:grpSpPr>
            <p:sp>
              <p:nvSpPr>
                <p:cNvPr id="102" name="Line 7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550" y="1502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Line 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110" y="1502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" name="Line 1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070" y="1502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" name="Line 1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591" y="1502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6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719" y="1579"/>
                  <a:ext cx="172" cy="17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7" name="Line 16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029" y="1510"/>
                  <a:ext cx="10" cy="31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8" name="Line 2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1630" y="150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pic>
            <p:nvPicPr>
              <p:cNvPr id="96" name="Picture 39" descr="tmp.bmp"/>
              <p:cNvPicPr>
                <a:picLocks/>
              </p:cNvPicPr>
              <p:nvPr>
                <p:custDataLst>
                  <p:tags r:id="rId4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4462" y="4127500"/>
                <a:ext cx="285750" cy="303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Oval 15"/>
              <p:cNvSpPr>
                <a:spLocks noChangeArrowheads="1"/>
              </p:cNvSpPr>
              <p:nvPr/>
            </p:nvSpPr>
            <p:spPr bwMode="auto">
              <a:xfrm rot="5400000" flipH="1">
                <a:off x="3515776" y="4164969"/>
                <a:ext cx="273050" cy="2762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Oval 15"/>
              <p:cNvSpPr>
                <a:spLocks noChangeArrowheads="1"/>
              </p:cNvSpPr>
              <p:nvPr/>
            </p:nvSpPr>
            <p:spPr bwMode="auto">
              <a:xfrm rot="5400000" flipH="1">
                <a:off x="2736851" y="4125912"/>
                <a:ext cx="273050" cy="2762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9" name="Oval 15"/>
            <p:cNvSpPr>
              <a:spLocks noChangeArrowheads="1"/>
            </p:cNvSpPr>
            <p:nvPr/>
          </p:nvSpPr>
          <p:spPr bwMode="auto">
            <a:xfrm rot="5400000" flipH="1">
              <a:off x="5652852" y="1988108"/>
              <a:ext cx="125994" cy="1274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0" name="Oval 15"/>
            <p:cNvSpPr>
              <a:spLocks noChangeArrowheads="1"/>
            </p:cNvSpPr>
            <p:nvPr/>
          </p:nvSpPr>
          <p:spPr bwMode="auto">
            <a:xfrm rot="5400000" flipH="1">
              <a:off x="7757642" y="1988108"/>
              <a:ext cx="125994" cy="1274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1" name="Oval 15"/>
            <p:cNvSpPr>
              <a:spLocks noChangeArrowheads="1"/>
            </p:cNvSpPr>
            <p:nvPr/>
          </p:nvSpPr>
          <p:spPr bwMode="auto">
            <a:xfrm rot="5400000" flipH="1">
              <a:off x="7093012" y="2006130"/>
              <a:ext cx="125994" cy="1274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533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34" grpId="0"/>
      <p:bldP spid="17440" grpId="0" animBg="1"/>
      <p:bldP spid="17440" grpId="1" animBg="1"/>
      <p:bldP spid="88" grpId="0" animBg="1"/>
      <p:bldP spid="89" grpId="0" animBg="1"/>
      <p:bldP spid="89" grpId="1" animBg="1"/>
      <p:bldP spid="86" grpId="0" animBg="1"/>
      <p:bldP spid="86" grpId="1" animBg="1"/>
      <p:bldP spid="87" grpId="0" animBg="1"/>
      <p:bldP spid="87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317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5" descr="texsstmp.bmp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214313"/>
            <a:ext cx="260985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3"/>
          <p:cNvSpPr>
            <a:spLocks noChangeArrowheads="1"/>
          </p:cNvSpPr>
          <p:nvPr/>
        </p:nvSpPr>
        <p:spPr bwMode="auto">
          <a:xfrm>
            <a:off x="1043608" y="0"/>
            <a:ext cx="6143624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4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Character solution of  T-hook for   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u(2,2|4)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ZoneTexte 3"/>
          <p:cNvSpPr txBox="1">
            <a:spLocks noChangeArrowheads="1"/>
          </p:cNvSpPr>
          <p:nvPr/>
        </p:nvSpPr>
        <p:spPr bwMode="auto">
          <a:xfrm>
            <a:off x="571500" y="1077913"/>
            <a:ext cx="5502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GB" dirty="0">
                <a:solidFill>
                  <a:srgbClr val="1014A4"/>
                </a:solidFill>
              </a:rPr>
              <a:t>  Solution in finite 2×2 and 4×4 determinants</a:t>
            </a:r>
          </a:p>
          <a:p>
            <a:pPr algn="l" eaLnBrk="1" hangingPunct="1"/>
            <a:r>
              <a:rPr lang="en-GB" dirty="0">
                <a:solidFill>
                  <a:srgbClr val="1014A4"/>
                </a:solidFill>
              </a:rPr>
              <a:t>   (analogue of the 1-st </a:t>
            </a:r>
            <a:r>
              <a:rPr lang="en-GB" dirty="0" err="1">
                <a:solidFill>
                  <a:srgbClr val="1014A4"/>
                </a:solidFill>
              </a:rPr>
              <a:t>Weyl</a:t>
            </a:r>
            <a:r>
              <a:rPr lang="en-GB" dirty="0">
                <a:solidFill>
                  <a:srgbClr val="1014A4"/>
                </a:solidFill>
              </a:rPr>
              <a:t> formula)</a:t>
            </a:r>
            <a:endParaRPr lang="fr-FR" dirty="0">
              <a:solidFill>
                <a:srgbClr val="1014A4"/>
              </a:solidFill>
            </a:endParaRPr>
          </a:p>
        </p:txBody>
      </p:sp>
      <p:pic>
        <p:nvPicPr>
          <p:cNvPr id="19461" name="Image 4" descr="texsstmp.bmp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4057650"/>
            <a:ext cx="1568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27"/>
          <p:cNvSpPr>
            <a:spLocks noChangeArrowheads="1"/>
          </p:cNvSpPr>
          <p:nvPr/>
        </p:nvSpPr>
        <p:spPr bwMode="auto">
          <a:xfrm>
            <a:off x="214313" y="642938"/>
            <a:ext cx="14937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200" b="1" dirty="0" err="1">
                <a:solidFill>
                  <a:srgbClr val="00CC00"/>
                </a:solidFill>
              </a:rPr>
              <a:t>Gromov</a:t>
            </a:r>
            <a:r>
              <a:rPr lang="en-GB" sz="1200" b="1" dirty="0" smtClean="0">
                <a:solidFill>
                  <a:srgbClr val="00CC00"/>
                </a:solidFill>
              </a:rPr>
              <a:t>, V.K. ,</a:t>
            </a:r>
            <a:r>
              <a:rPr lang="en-GB" sz="1200" b="1" dirty="0" err="1">
                <a:solidFill>
                  <a:srgbClr val="00CC00"/>
                </a:solidFill>
              </a:rPr>
              <a:t>Tsuboi</a:t>
            </a:r>
            <a:endParaRPr lang="en-GB" sz="1200" b="1" dirty="0">
              <a:solidFill>
                <a:srgbClr val="00CC00"/>
              </a:solidFill>
            </a:endParaRPr>
          </a:p>
        </p:txBody>
      </p:sp>
      <p:pic>
        <p:nvPicPr>
          <p:cNvPr id="19465" name="Image 9" descr="texsstmp.b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000250"/>
            <a:ext cx="8604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 10" descr="texsstmp.bmp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4719638"/>
            <a:ext cx="3086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>
            <a:cxnSpLocks noChangeShapeType="1"/>
          </p:cNvCxnSpPr>
          <p:nvPr/>
        </p:nvCxnSpPr>
        <p:spPr bwMode="auto">
          <a:xfrm rot="16200000" flipH="1">
            <a:off x="7143750" y="1214438"/>
            <a:ext cx="428625" cy="428625"/>
          </a:xfrm>
          <a:prstGeom prst="line">
            <a:avLst/>
          </a:prstGeom>
          <a:noFill/>
          <a:ln w="9525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eur droit 13"/>
          <p:cNvCxnSpPr>
            <a:cxnSpLocks noChangeShapeType="1"/>
          </p:cNvCxnSpPr>
          <p:nvPr/>
        </p:nvCxnSpPr>
        <p:spPr bwMode="auto">
          <a:xfrm rot="5400000">
            <a:off x="7715250" y="1214438"/>
            <a:ext cx="428625" cy="428625"/>
          </a:xfrm>
          <a:prstGeom prst="line">
            <a:avLst/>
          </a:prstGeom>
          <a:noFill/>
          <a:ln w="9525" algn="ctr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" name="TextBox 95"/>
          <p:cNvSpPr txBox="1">
            <a:spLocks noChangeArrowheads="1"/>
          </p:cNvSpPr>
          <p:nvPr/>
        </p:nvSpPr>
        <p:spPr bwMode="auto">
          <a:xfrm>
            <a:off x="611188" y="5673725"/>
            <a:ext cx="8455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rgbClr val="1014A4"/>
                </a:solidFill>
              </a:rPr>
              <a:t> Generalization to full Y-system with spectral parameter is possible!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rgbClr val="1014A4"/>
                </a:solidFill>
              </a:rPr>
              <a:t>  Should help to reduce  </a:t>
            </a:r>
            <a:r>
              <a:rPr lang="en-US" dirty="0" err="1">
                <a:solidFill>
                  <a:srgbClr val="1014A4"/>
                </a:solidFill>
              </a:rPr>
              <a:t>AdS</a:t>
            </a:r>
            <a:r>
              <a:rPr lang="en-US" dirty="0">
                <a:solidFill>
                  <a:srgbClr val="1014A4"/>
                </a:solidFill>
              </a:rPr>
              <a:t>/CFT system to a finite system of equations.</a:t>
            </a:r>
            <a:endParaRPr lang="fr-FR" dirty="0">
              <a:solidFill>
                <a:srgbClr val="1014A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07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846137"/>
          </a:xfrm>
        </p:spPr>
        <p:txBody>
          <a:bodyPr/>
          <a:lstStyle/>
          <a:p>
            <a:r>
              <a:rPr lang="en-US" sz="3600" smtClean="0">
                <a:solidFill>
                  <a:srgbClr val="990000"/>
                </a:solidFill>
              </a:rPr>
              <a:t>Ergo, for any sigma model…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495458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smtClean="0">
                <a:solidFill>
                  <a:srgbClr val="7030A0"/>
                </a:solidFill>
              </a:rPr>
              <a:t>The origins of the Y-system 	are  entirely algebraic:</a:t>
            </a:r>
          </a:p>
          <a:p>
            <a:pPr marL="0" indent="0">
              <a:buNone/>
              <a:defRPr/>
            </a:pPr>
            <a:r>
              <a:rPr lang="en-US" sz="2800" smtClean="0">
                <a:solidFill>
                  <a:srgbClr val="7030A0"/>
                </a:solidFill>
              </a:rPr>
              <a:t>    Hirota equation for characters </a:t>
            </a:r>
            <a:r>
              <a:rPr lang="en-US" sz="2800" smtClean="0">
                <a:solidFill>
                  <a:srgbClr val="7030A0"/>
                </a:solidFill>
              </a:rPr>
              <a:t>in a given “hook”.    </a:t>
            </a:r>
            <a:endParaRPr lang="en-US" sz="2800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800" smtClean="0">
                <a:solidFill>
                  <a:srgbClr val="7030A0"/>
                </a:solidFill>
              </a:rPr>
              <a:t>     </a:t>
            </a:r>
          </a:p>
          <a:p>
            <a:pPr>
              <a:defRPr/>
            </a:pPr>
            <a:r>
              <a:rPr lang="en-US" sz="2800" smtClean="0">
                <a:solidFill>
                  <a:srgbClr val="7030A0"/>
                </a:solidFill>
              </a:rPr>
              <a:t>Add the spectral parameter dependence… and solve Hirota equation!</a:t>
            </a:r>
          </a:p>
          <a:p>
            <a:pPr>
              <a:defRPr/>
            </a:pPr>
            <a:endParaRPr lang="en-US" sz="280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800" smtClean="0">
                <a:solidFill>
                  <a:srgbClr val="7030A0"/>
                </a:solidFill>
              </a:rPr>
              <a:t>Analyticity in spectral parameter </a:t>
            </a:r>
            <a:r>
              <a:rPr lang="en-US" sz="2800" smtClean="0"/>
              <a:t>u</a:t>
            </a:r>
            <a:r>
              <a:rPr lang="en-US" sz="2800" smtClean="0">
                <a:solidFill>
                  <a:srgbClr val="7030A0"/>
                </a:solidFill>
              </a:rPr>
              <a:t>  is the most difficult part of the problem.</a:t>
            </a:r>
          </a:p>
          <a:p>
            <a:pPr marL="0" indent="0">
              <a:buNone/>
              <a:defRPr/>
            </a:pPr>
            <a:endParaRPr lang="en-US" sz="280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sz="280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2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58175" cy="725487"/>
          </a:xfrm>
        </p:spPr>
        <p:txBody>
          <a:bodyPr/>
          <a:lstStyle/>
          <a:p>
            <a:r>
              <a:rPr lang="en-GB" sz="2800" dirty="0" smtClean="0">
                <a:solidFill>
                  <a:srgbClr val="6F12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Solving full quantum </a:t>
            </a:r>
            <a:r>
              <a:rPr lang="en-GB" sz="2800" dirty="0" err="1" smtClean="0">
                <a:solidFill>
                  <a:srgbClr val="6F12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Hirota</a:t>
            </a:r>
            <a:r>
              <a:rPr lang="en-GB" sz="2800" dirty="0" smtClean="0">
                <a:solidFill>
                  <a:srgbClr val="6F121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U(2,2|4) T-hook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7544" y="294119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endParaRPr lang="en-GB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7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3" y="6705600"/>
            <a:ext cx="134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Rectangle 30"/>
          <p:cNvSpPr>
            <a:spLocks noChangeArrowheads="1"/>
          </p:cNvSpPr>
          <p:nvPr/>
        </p:nvSpPr>
        <p:spPr bwMode="auto">
          <a:xfrm>
            <a:off x="7812360" y="943864"/>
            <a:ext cx="13420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00" b="1" dirty="0" err="1" smtClean="0">
                <a:solidFill>
                  <a:srgbClr val="00CC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Tsuboi</a:t>
            </a:r>
            <a:endParaRPr lang="en-GB" sz="1000" b="1" dirty="0" smtClean="0">
              <a:solidFill>
                <a:srgbClr val="00CC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GB" sz="1000" b="1" dirty="0" err="1" smtClean="0">
                <a:solidFill>
                  <a:srgbClr val="00CC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Hegedus</a:t>
            </a:r>
            <a:endParaRPr lang="en-GB" sz="1000" b="1" dirty="0" smtClean="0">
              <a:solidFill>
                <a:srgbClr val="00CC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GB" sz="1000" b="1" dirty="0" err="1" smtClean="0">
                <a:solidFill>
                  <a:srgbClr val="00CC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Gromov,Tsuboi,V.K</a:t>
            </a:r>
            <a:r>
              <a:rPr lang="en-GB" sz="1000" b="1" dirty="0" smtClean="0">
                <a:solidFill>
                  <a:srgbClr val="00CC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1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336527" y="1124744"/>
            <a:ext cx="698500" cy="21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395536" y="1124744"/>
            <a:ext cx="2868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Replace in gen. function:</a:t>
            </a:r>
          </a:p>
        </p:txBody>
      </p:sp>
      <p:pic>
        <p:nvPicPr>
          <p:cNvPr id="10" name="Picture 9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3341272" y="1412775"/>
            <a:ext cx="685800" cy="21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2" name="Right Brace 11"/>
          <p:cNvSpPr/>
          <p:nvPr/>
        </p:nvSpPr>
        <p:spPr>
          <a:xfrm>
            <a:off x="4103535" y="1156464"/>
            <a:ext cx="84266" cy="400328"/>
          </a:xfrm>
          <a:prstGeom prst="rightBrac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335438" y="1356628"/>
            <a:ext cx="38057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7218" y="2469092"/>
            <a:ext cx="4680520" cy="287967"/>
            <a:chOff x="1875928" y="2192090"/>
            <a:chExt cx="4928319" cy="303213"/>
          </a:xfrm>
        </p:grpSpPr>
        <p:grpSp>
          <p:nvGrpSpPr>
            <p:cNvPr id="3" name="Group 30"/>
            <p:cNvGrpSpPr/>
            <p:nvPr/>
          </p:nvGrpSpPr>
          <p:grpSpPr>
            <a:xfrm>
              <a:off x="2152154" y="2192090"/>
              <a:ext cx="3857625" cy="300806"/>
              <a:chOff x="2235200" y="4127500"/>
              <a:chExt cx="3857625" cy="300806"/>
            </a:xfrm>
          </p:grpSpPr>
          <p:grpSp>
            <p:nvGrpSpPr>
              <p:cNvPr id="5" name="Group 32"/>
              <p:cNvGrpSpPr>
                <a:grpSpLocks/>
              </p:cNvGrpSpPr>
              <p:nvPr/>
            </p:nvGrpSpPr>
            <p:grpSpPr bwMode="auto">
              <a:xfrm>
                <a:off x="2235200" y="4140200"/>
                <a:ext cx="3857625" cy="273050"/>
                <a:chOff x="1462" y="1580"/>
                <a:chExt cx="2430" cy="172"/>
              </a:xfrm>
            </p:grpSpPr>
            <p:sp>
              <p:nvSpPr>
                <p:cNvPr id="39" name="Line 7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569" y="1502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40" name="Line 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110" y="1502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41" name="Line 11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045" y="1502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42" name="Line 1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554" y="1502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43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3719" y="1579"/>
                  <a:ext cx="172" cy="17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45" name="Line 20"/>
                <p:cNvSpPr>
                  <a:spLocks noChangeShapeType="1"/>
                </p:cNvSpPr>
                <p:nvPr/>
              </p:nvSpPr>
              <p:spPr bwMode="auto">
                <a:xfrm rot="5400000" flipH="1" flipV="1">
                  <a:off x="1630" y="1500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37" name="Oval 15"/>
              <p:cNvSpPr>
                <a:spLocks noChangeArrowheads="1"/>
              </p:cNvSpPr>
              <p:nvPr/>
            </p:nvSpPr>
            <p:spPr bwMode="auto">
              <a:xfrm rot="5400000" flipH="1">
                <a:off x="3444304" y="4153668"/>
                <a:ext cx="273050" cy="2762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8" name="Oval 15"/>
              <p:cNvSpPr>
                <a:spLocks noChangeArrowheads="1"/>
              </p:cNvSpPr>
              <p:nvPr/>
            </p:nvSpPr>
            <p:spPr bwMode="auto">
              <a:xfrm rot="5400000" flipH="1">
                <a:off x="2736851" y="4125912"/>
                <a:ext cx="273050" cy="2762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46" name="Oval 15"/>
            <p:cNvSpPr>
              <a:spLocks noChangeArrowheads="1"/>
            </p:cNvSpPr>
            <p:nvPr/>
          </p:nvSpPr>
          <p:spPr bwMode="auto">
            <a:xfrm rot="5400000" flipH="1">
              <a:off x="1877516" y="2203202"/>
              <a:ext cx="273050" cy="2762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7" name="Picture 39" descr="tmp.bmp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233" y="2192090"/>
              <a:ext cx="344009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Oval 15"/>
            <p:cNvSpPr>
              <a:spLocks noChangeArrowheads="1"/>
            </p:cNvSpPr>
            <p:nvPr/>
          </p:nvSpPr>
          <p:spPr bwMode="auto">
            <a:xfrm rot="5400000" flipH="1">
              <a:off x="4933628" y="2203277"/>
              <a:ext cx="273050" cy="2762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 rot="16200000" flipV="1">
              <a:off x="6278860" y="2082180"/>
              <a:ext cx="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" name="Oval 15"/>
            <p:cNvSpPr>
              <a:spLocks noChangeArrowheads="1"/>
            </p:cNvSpPr>
            <p:nvPr/>
          </p:nvSpPr>
          <p:spPr bwMode="auto">
            <a:xfrm rot="5400000" flipH="1">
              <a:off x="6529610" y="2203277"/>
              <a:ext cx="273050" cy="2762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219918" y="4040237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endParaRPr lang="en-GB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oup 21517"/>
          <p:cNvGrpSpPr/>
          <p:nvPr/>
        </p:nvGrpSpPr>
        <p:grpSpPr>
          <a:xfrm>
            <a:off x="1115617" y="3573016"/>
            <a:ext cx="4824536" cy="311963"/>
            <a:chOff x="1071908" y="3557555"/>
            <a:chExt cx="4928319" cy="318674"/>
          </a:xfrm>
        </p:grpSpPr>
        <p:grpSp>
          <p:nvGrpSpPr>
            <p:cNvPr id="7" name="Group 57"/>
            <p:cNvGrpSpPr/>
            <p:nvPr/>
          </p:nvGrpSpPr>
          <p:grpSpPr>
            <a:xfrm>
              <a:off x="1071908" y="3563700"/>
              <a:ext cx="4928319" cy="303213"/>
              <a:chOff x="1875928" y="2192090"/>
              <a:chExt cx="4928319" cy="303213"/>
            </a:xfrm>
          </p:grpSpPr>
          <p:grpSp>
            <p:nvGrpSpPr>
              <p:cNvPr id="11" name="Group 58"/>
              <p:cNvGrpSpPr/>
              <p:nvPr/>
            </p:nvGrpSpPr>
            <p:grpSpPr>
              <a:xfrm>
                <a:off x="2152154" y="2192090"/>
                <a:ext cx="3857625" cy="285750"/>
                <a:chOff x="2235200" y="4127500"/>
                <a:chExt cx="3857625" cy="285750"/>
              </a:xfrm>
            </p:grpSpPr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2235200" y="4140200"/>
                  <a:ext cx="3857625" cy="273050"/>
                  <a:chOff x="1462" y="1580"/>
                  <a:chExt cx="2430" cy="172"/>
                </a:xfrm>
              </p:grpSpPr>
              <p:sp>
                <p:nvSpPr>
                  <p:cNvPr id="70" name="Line 7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3550" y="1502"/>
                    <a:ext cx="0" cy="3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71" name="Line 9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110" y="1502"/>
                    <a:ext cx="0" cy="3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72" name="Line 11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3045" y="1502"/>
                    <a:ext cx="0" cy="3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73" name="Line 12"/>
                  <p:cNvSpPr>
                    <a:spLocks noChangeShapeType="1"/>
                  </p:cNvSpPr>
                  <p:nvPr/>
                </p:nvSpPr>
                <p:spPr bwMode="auto">
                  <a:xfrm rot="16200000" flipV="1">
                    <a:off x="2554" y="1502"/>
                    <a:ext cx="0" cy="3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74" name="Oval 15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3719" y="1579"/>
                    <a:ext cx="172" cy="1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endParaRPr lang="en-US">
                      <a:solidFill>
                        <a:schemeClr val="bg1"/>
                      </a:solidFill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  <p:sp>
                <p:nvSpPr>
                  <p:cNvPr id="75" name="Line 20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1630" y="1500"/>
                    <a:ext cx="0" cy="3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ys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endParaRPr>
                  </a:p>
                </p:txBody>
              </p:sp>
            </p:grpSp>
            <p:sp>
              <p:nvSpPr>
                <p:cNvPr id="68" name="Oval 15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736851" y="4125912"/>
                  <a:ext cx="273050" cy="27622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en-US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 rot="5400000" flipH="1">
                <a:off x="1877516" y="2203202"/>
                <a:ext cx="273050" cy="2762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61" name="Picture 39" descr="tmp.bmp"/>
              <p:cNvPicPr>
                <a:picLocks/>
              </p:cNvPicPr>
              <p:nvPr>
                <p:custDataLst>
                  <p:tags r:id="rId14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2233" y="2192090"/>
                <a:ext cx="344009" cy="303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Line 7"/>
              <p:cNvSpPr>
                <a:spLocks noChangeShapeType="1"/>
              </p:cNvSpPr>
              <p:nvPr/>
            </p:nvSpPr>
            <p:spPr bwMode="auto">
              <a:xfrm rot="16200000" flipV="1">
                <a:off x="6278860" y="2082180"/>
                <a:ext cx="0" cy="533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64" name="Oval 15"/>
              <p:cNvSpPr>
                <a:spLocks noChangeArrowheads="1"/>
              </p:cNvSpPr>
              <p:nvPr/>
            </p:nvSpPr>
            <p:spPr bwMode="auto">
              <a:xfrm rot="5400000" flipH="1">
                <a:off x="6529610" y="2203277"/>
                <a:ext cx="273050" cy="27622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pic>
          <p:nvPicPr>
            <p:cNvPr id="69" name="Picture 39" descr="tmp.bmp"/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975" y="3573016"/>
              <a:ext cx="344009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39" descr="tmp.bmp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045" y="3557555"/>
              <a:ext cx="344009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/>
          <p:cNvSpPr txBox="1"/>
          <p:nvPr/>
        </p:nvSpPr>
        <p:spPr bwMode="auto">
          <a:xfrm>
            <a:off x="395536" y="3197515"/>
            <a:ext cx="4086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Change of grading (</a:t>
            </a:r>
            <a:r>
              <a:rPr lang="en-US" sz="1800" dirty="0" err="1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Weyl</a:t>
            </a:r>
            <a:r>
              <a:rPr lang="en-US" sz="1800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reflection): </a:t>
            </a:r>
            <a:endParaRPr lang="fr-FR" sz="1800" dirty="0">
              <a:solidFill>
                <a:srgbClr val="1014A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539552" y="5003884"/>
            <a:ext cx="4330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err="1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Parametrization</a:t>
            </a:r>
            <a:r>
              <a:rPr lang="en-US" sz="1800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Baxter’s Q-functions</a:t>
            </a:r>
            <a:endParaRPr lang="fr-FR" sz="1800" dirty="0">
              <a:solidFill>
                <a:srgbClr val="1014A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" name="Picture 29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4967900" y="1656965"/>
            <a:ext cx="1917700" cy="17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21508" name="Picture 21507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4344156" y="3322783"/>
            <a:ext cx="508000" cy="13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 bwMode="auto">
          <a:xfrm>
            <a:off x="404068" y="1916832"/>
            <a:ext cx="2585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sz="1800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enerating functional:</a:t>
            </a:r>
          </a:p>
        </p:txBody>
      </p:sp>
      <p:pic>
        <p:nvPicPr>
          <p:cNvPr id="62" name="Image 61" descr="tmp.bmp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480418" y="2780926"/>
            <a:ext cx="8470900" cy="431800"/>
          </a:xfrm>
          <a:prstGeom prst="rect">
            <a:avLst/>
          </a:prstGeom>
          <a:noFill/>
        </p:spPr>
      </p:pic>
      <p:pic>
        <p:nvPicPr>
          <p:cNvPr id="78" name="Image 77" descr="tmp.bmp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611560" y="3933056"/>
            <a:ext cx="6350000" cy="292100"/>
          </a:xfrm>
          <a:prstGeom prst="rect">
            <a:avLst/>
          </a:prstGeom>
          <a:noFill/>
        </p:spPr>
      </p:pic>
      <p:pic>
        <p:nvPicPr>
          <p:cNvPr id="54" name="Image 53" descr="tmp.bmp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1691679" y="5701725"/>
            <a:ext cx="5210819" cy="535587"/>
          </a:xfrm>
          <a:prstGeom prst="rect">
            <a:avLst/>
          </a:prstGeom>
          <a:noFill/>
        </p:spPr>
      </p:pic>
      <p:pic>
        <p:nvPicPr>
          <p:cNvPr id="55" name="Image 54" descr="tmp.bmp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4860899" y="1225281"/>
            <a:ext cx="2514600" cy="292100"/>
          </a:xfrm>
          <a:prstGeom prst="rect">
            <a:avLst/>
          </a:prstGeom>
          <a:noFill/>
        </p:spPr>
      </p:pic>
      <p:pic>
        <p:nvPicPr>
          <p:cNvPr id="58" name="Image 57" descr="tmp.bmp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5580112" y="4581128"/>
            <a:ext cx="648072" cy="288032"/>
          </a:xfrm>
          <a:prstGeom prst="rect">
            <a:avLst/>
          </a:prstGeom>
          <a:noFill/>
        </p:spPr>
      </p:pic>
      <p:pic>
        <p:nvPicPr>
          <p:cNvPr id="65" name="Image 64" descr="tmp.bmp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8100392" y="4509120"/>
            <a:ext cx="776928" cy="360040"/>
          </a:xfrm>
          <a:prstGeom prst="rect">
            <a:avLst/>
          </a:prstGeom>
          <a:noFill/>
        </p:spPr>
      </p:pic>
      <p:sp>
        <p:nvSpPr>
          <p:cNvPr id="66" name="TextBox 87"/>
          <p:cNvSpPr txBox="1"/>
          <p:nvPr/>
        </p:nvSpPr>
        <p:spPr bwMode="auto">
          <a:xfrm>
            <a:off x="6300192" y="4581128"/>
            <a:ext cx="1685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expansion in </a:t>
            </a:r>
            <a:endParaRPr lang="en-US" sz="1800" dirty="0" smtClean="0">
              <a:solidFill>
                <a:srgbClr val="1014A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65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9" grpId="0"/>
      <p:bldP spid="12" grpId="0" animBg="1"/>
      <p:bldP spid="13" grpId="0" animBg="1"/>
      <p:bldP spid="57" grpId="0"/>
      <p:bldP spid="26" grpId="0"/>
      <p:bldP spid="27" grpId="0"/>
      <p:bldP spid="88" grpId="0"/>
      <p:bldP spid="66" grpId="0"/>
      <p:bldP spid="6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96" y="44624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QQ-relations (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Plücker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identities)</a:t>
            </a:r>
            <a:endParaRPr lang="fr-FR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3" y="6705600"/>
            <a:ext cx="134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8116818" y="4581128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dirty="0" err="1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bosonic</a:t>
            </a:r>
            <a:endParaRPr lang="fr-FR" dirty="0">
              <a:solidFill>
                <a:srgbClr val="1014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7951198" y="5301208"/>
            <a:ext cx="1120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dirty="0" err="1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fermionic</a:t>
            </a:r>
            <a:endParaRPr lang="fr-FR" dirty="0">
              <a:solidFill>
                <a:srgbClr val="1014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74751" y="764704"/>
            <a:ext cx="2097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Example: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u(2|2)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7832411" y="6088559"/>
            <a:ext cx="13211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Tsuboi</a:t>
            </a:r>
            <a:endParaRPr lang="en-GB" sz="11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100" b="1" dirty="0" smtClean="0">
                <a:solidFill>
                  <a:srgbClr val="00CC00"/>
                </a:solidFill>
              </a:rPr>
              <a:t>V.K.,</a:t>
            </a:r>
            <a:r>
              <a:rPr lang="en-GB" sz="1100" b="1" dirty="0" err="1" smtClean="0">
                <a:solidFill>
                  <a:srgbClr val="00CC00"/>
                </a:solidFill>
              </a:rPr>
              <a:t>Sorin,Zabrodin</a:t>
            </a:r>
            <a:endParaRPr lang="en-GB" sz="11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Gromov,Vieira</a:t>
            </a:r>
            <a:endParaRPr lang="en-GB" sz="11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Tsuboi,Bazhanov</a:t>
            </a:r>
            <a:endParaRPr lang="en-GB" sz="1100" b="1" dirty="0">
              <a:solidFill>
                <a:srgbClr val="00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11560" y="6021288"/>
            <a:ext cx="7339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 All Q’s can be expressed through a few basic ones by determinant formulas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QQ-relations – quantum version of </a:t>
            </a:r>
            <a:r>
              <a:rPr lang="en-US" dirty="0" err="1" smtClean="0">
                <a:solidFill>
                  <a:srgbClr val="1014A4"/>
                </a:solidFill>
              </a:rPr>
              <a:t>Weyl</a:t>
            </a:r>
            <a:r>
              <a:rPr lang="en-US" dirty="0" smtClean="0">
                <a:solidFill>
                  <a:srgbClr val="1014A4"/>
                </a:solidFill>
              </a:rPr>
              <a:t> symmetry</a:t>
            </a:r>
            <a:endParaRPr lang="fr-FR" sz="1800" dirty="0">
              <a:solidFill>
                <a:srgbClr val="1014A4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3209" y="1052736"/>
            <a:ext cx="8437263" cy="3140300"/>
            <a:chOff x="230808" y="3469751"/>
            <a:chExt cx="8437263" cy="3140300"/>
          </a:xfrm>
        </p:grpSpPr>
        <p:pic>
          <p:nvPicPr>
            <p:cNvPr id="19" name="Picture 18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3831208" y="3645024"/>
              <a:ext cx="812800" cy="228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950887" y="4221088"/>
              <a:ext cx="685800" cy="228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35" name="Picture 34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24" cstate="print"/>
            <a:stretch>
              <a:fillRect/>
            </a:stretch>
          </p:blipFill>
          <p:spPr>
            <a:xfrm>
              <a:off x="2823096" y="4221088"/>
              <a:ext cx="685800" cy="228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36" name="Picture 35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25" cstate="print"/>
            <a:stretch>
              <a:fillRect/>
            </a:stretch>
          </p:blipFill>
          <p:spPr>
            <a:xfrm>
              <a:off x="4890615" y="4221088"/>
              <a:ext cx="685800" cy="228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37" name="Picture 36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26" cstate="print"/>
            <a:stretch>
              <a:fillRect/>
            </a:stretch>
          </p:blipFill>
          <p:spPr>
            <a:xfrm>
              <a:off x="6762823" y="4221088"/>
              <a:ext cx="685800" cy="228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39" name="Picture 38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7" cstate="print"/>
            <a:stretch>
              <a:fillRect/>
            </a:stretch>
          </p:blipFill>
          <p:spPr>
            <a:xfrm>
              <a:off x="230808" y="5000599"/>
              <a:ext cx="660400" cy="2413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40" name="Picture 39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28" cstate="print"/>
            <a:stretch>
              <a:fillRect/>
            </a:stretch>
          </p:blipFill>
          <p:spPr>
            <a:xfrm>
              <a:off x="3831208" y="6368751"/>
              <a:ext cx="508000" cy="2413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41" name="Picture 40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9" cstate="print"/>
            <a:stretch>
              <a:fillRect/>
            </a:stretch>
          </p:blipFill>
          <p:spPr>
            <a:xfrm>
              <a:off x="1886991" y="5013176"/>
              <a:ext cx="546100" cy="228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42" name="Picture 41"/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30" cstate="print"/>
            <a:stretch>
              <a:fillRect/>
            </a:stretch>
          </p:blipFill>
          <p:spPr>
            <a:xfrm>
              <a:off x="3347864" y="4965213"/>
              <a:ext cx="546100" cy="228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43" name="Picture 42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31" cstate="print"/>
            <a:stretch>
              <a:fillRect/>
            </a:stretch>
          </p:blipFill>
          <p:spPr>
            <a:xfrm>
              <a:off x="4939716" y="4990180"/>
              <a:ext cx="546100" cy="228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44" name="Picture 43"/>
            <p:cNvPicPr>
              <a:picLocks/>
            </p:cNvPicPr>
            <p:nvPr>
              <p:custDataLst>
                <p:tags r:id="rId14"/>
              </p:custDataLst>
            </p:nvPr>
          </p:nvPicPr>
          <p:blipFill>
            <a:blip r:embed="rId32" cstate="print"/>
            <a:stretch>
              <a:fillRect/>
            </a:stretch>
          </p:blipFill>
          <p:spPr>
            <a:xfrm>
              <a:off x="8007671" y="5013176"/>
              <a:ext cx="660400" cy="2413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45" name="Picture 44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33" cstate="print"/>
            <a:stretch>
              <a:fillRect/>
            </a:stretch>
          </p:blipFill>
          <p:spPr>
            <a:xfrm>
              <a:off x="950887" y="5648671"/>
              <a:ext cx="533400" cy="2413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46" name="Picture 45"/>
            <p:cNvPicPr>
              <a:picLocks/>
            </p:cNvPicPr>
            <p:nvPr>
              <p:custDataLst>
                <p:tags r:id="rId16"/>
              </p:custDataLst>
            </p:nvPr>
          </p:nvPicPr>
          <p:blipFill>
            <a:blip r:embed="rId34" cstate="print"/>
            <a:stretch>
              <a:fillRect/>
            </a:stretch>
          </p:blipFill>
          <p:spPr>
            <a:xfrm>
              <a:off x="2771799" y="5661247"/>
              <a:ext cx="533400" cy="2413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47" name="Picture 46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35" cstate="print"/>
            <a:stretch>
              <a:fillRect/>
            </a:stretch>
          </p:blipFill>
          <p:spPr>
            <a:xfrm>
              <a:off x="4974704" y="5648671"/>
              <a:ext cx="533400" cy="2413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pic>
          <p:nvPicPr>
            <p:cNvPr id="48" name="Picture 47"/>
            <p:cNvPicPr>
              <a:picLocks/>
            </p:cNvPicPr>
            <p:nvPr>
              <p:custDataLst>
                <p:tags r:id="rId18"/>
              </p:custDataLst>
            </p:nvPr>
          </p:nvPicPr>
          <p:blipFill>
            <a:blip r:embed="rId36" cstate="print"/>
            <a:stretch>
              <a:fillRect/>
            </a:stretch>
          </p:blipFill>
          <p:spPr>
            <a:xfrm>
              <a:off x="6762823" y="5648671"/>
              <a:ext cx="533400" cy="2413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cxnSp>
          <p:nvCxnSpPr>
            <p:cNvPr id="50" name="Straight Connector 49"/>
            <p:cNvCxnSpPr/>
            <p:nvPr/>
          </p:nvCxnSpPr>
          <p:spPr>
            <a:xfrm flipH="1">
              <a:off x="1691680" y="3789040"/>
              <a:ext cx="2016224" cy="4320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716016" y="3789040"/>
              <a:ext cx="2088232" cy="360040"/>
            </a:xfrm>
            <a:prstGeom prst="line">
              <a:avLst/>
            </a:prstGeom>
            <a:ln w="28575">
              <a:solidFill>
                <a:srgbClr val="2A2F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499992" y="3888810"/>
              <a:ext cx="648072" cy="260270"/>
            </a:xfrm>
            <a:prstGeom prst="line">
              <a:avLst/>
            </a:prstGeom>
            <a:ln w="28575">
              <a:solidFill>
                <a:srgbClr val="2A2F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488324" y="4509120"/>
              <a:ext cx="684076" cy="432048"/>
            </a:xfrm>
            <a:prstGeom prst="line">
              <a:avLst/>
            </a:prstGeom>
            <a:ln w="28575">
              <a:solidFill>
                <a:srgbClr val="2A2F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131840" y="4491118"/>
              <a:ext cx="396044" cy="450050"/>
            </a:xfrm>
            <a:prstGeom prst="line">
              <a:avLst/>
            </a:prstGeom>
            <a:ln w="28575">
              <a:solidFill>
                <a:srgbClr val="2A2F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347864" y="3888810"/>
              <a:ext cx="648072" cy="2686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867996" y="4437112"/>
              <a:ext cx="1903804" cy="5040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11560" y="4509120"/>
              <a:ext cx="504056" cy="4320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1547664" y="5171329"/>
              <a:ext cx="1800200" cy="4899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788518" y="5256337"/>
              <a:ext cx="159746" cy="332903"/>
            </a:xfrm>
            <a:prstGeom prst="line">
              <a:avLst/>
            </a:prstGeom>
            <a:ln w="28575">
              <a:solidFill>
                <a:srgbClr val="2A2F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475656" y="4491118"/>
              <a:ext cx="548877" cy="468052"/>
            </a:xfrm>
            <a:prstGeom prst="line">
              <a:avLst/>
            </a:prstGeom>
            <a:ln w="28575">
              <a:solidFill>
                <a:srgbClr val="2A2F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95536" y="5301208"/>
              <a:ext cx="543087" cy="308948"/>
            </a:xfrm>
            <a:prstGeom prst="line">
              <a:avLst/>
            </a:prstGeom>
            <a:ln w="28575">
              <a:solidFill>
                <a:srgbClr val="2A2F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932569" y="5256337"/>
              <a:ext cx="1839231" cy="353819"/>
            </a:xfrm>
            <a:prstGeom prst="line">
              <a:avLst/>
            </a:prstGeom>
            <a:ln w="28575">
              <a:solidFill>
                <a:srgbClr val="2A2F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1259632" y="5171329"/>
              <a:ext cx="592552" cy="4179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3707904" y="4495584"/>
              <a:ext cx="1440162" cy="4455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5328591" y="4458971"/>
              <a:ext cx="1537913" cy="4821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89"/>
            <p:cNvPicPr>
              <a:picLocks/>
            </p:cNvPicPr>
            <p:nvPr>
              <p:custDataLst>
                <p:tags r:id="rId19"/>
              </p:custDataLst>
            </p:nvPr>
          </p:nvPicPr>
          <p:blipFill>
            <a:blip r:embed="rId37" cstate="print"/>
            <a:stretch>
              <a:fillRect/>
            </a:stretch>
          </p:blipFill>
          <p:spPr>
            <a:xfrm>
              <a:off x="6588224" y="4970926"/>
              <a:ext cx="546100" cy="228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</p:pic>
        <p:cxnSp>
          <p:nvCxnSpPr>
            <p:cNvPr id="97" name="Straight Connector 96"/>
            <p:cNvCxnSpPr/>
            <p:nvPr/>
          </p:nvCxnSpPr>
          <p:spPr>
            <a:xfrm>
              <a:off x="5148066" y="5229200"/>
              <a:ext cx="180525" cy="375878"/>
            </a:xfrm>
            <a:prstGeom prst="line">
              <a:avLst/>
            </a:prstGeom>
            <a:ln w="28575">
              <a:solidFill>
                <a:srgbClr val="2A2F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851920" y="5226574"/>
              <a:ext cx="2880320" cy="506682"/>
            </a:xfrm>
            <a:prstGeom prst="line">
              <a:avLst/>
            </a:prstGeom>
            <a:ln w="28575">
              <a:solidFill>
                <a:srgbClr val="2A2F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3347864" y="5093568"/>
              <a:ext cx="3215886" cy="5676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6868391" y="4495584"/>
              <a:ext cx="259894" cy="4455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7236296" y="5232890"/>
              <a:ext cx="732638" cy="3772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5688124" y="4415214"/>
              <a:ext cx="2280810" cy="597962"/>
            </a:xfrm>
            <a:prstGeom prst="line">
              <a:avLst/>
            </a:prstGeom>
            <a:ln w="28575">
              <a:solidFill>
                <a:srgbClr val="2A2F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3059832" y="5085184"/>
              <a:ext cx="1872208" cy="5198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538220" y="5877272"/>
              <a:ext cx="2241692" cy="576064"/>
            </a:xfrm>
            <a:prstGeom prst="line">
              <a:avLst/>
            </a:prstGeom>
            <a:ln w="28575">
              <a:solidFill>
                <a:srgbClr val="2A2F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3311787" y="5888672"/>
              <a:ext cx="613155" cy="420648"/>
            </a:xfrm>
            <a:prstGeom prst="line">
              <a:avLst/>
            </a:prstGeom>
            <a:ln w="28575">
              <a:solidFill>
                <a:srgbClr val="2A2F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527884" y="4293096"/>
              <a:ext cx="3043967" cy="685482"/>
            </a:xfrm>
            <a:prstGeom prst="line">
              <a:avLst/>
            </a:prstGeom>
            <a:ln w="28575">
              <a:solidFill>
                <a:srgbClr val="2A2F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5508104" y="5119834"/>
              <a:ext cx="2460830" cy="5414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4372403" y="5888672"/>
              <a:ext cx="2366116" cy="5414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4184201" y="5888672"/>
              <a:ext cx="771606" cy="4231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2447764" y="5171329"/>
              <a:ext cx="2511137" cy="561927"/>
            </a:xfrm>
            <a:prstGeom prst="line">
              <a:avLst/>
            </a:prstGeom>
            <a:ln w="28575">
              <a:solidFill>
                <a:srgbClr val="2A2F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1655676" y="4394686"/>
              <a:ext cx="3394191" cy="546482"/>
            </a:xfrm>
            <a:prstGeom prst="line">
              <a:avLst/>
            </a:prstGeom>
            <a:ln w="28575">
              <a:solidFill>
                <a:srgbClr val="2A2F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 bwMode="auto">
            <a:xfrm>
              <a:off x="6267114" y="3469751"/>
              <a:ext cx="15632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 eaLnBrk="1" hangingPunct="1"/>
              <a:r>
                <a:rPr lang="en-US" sz="1600" dirty="0" err="1" smtClean="0">
                  <a:solidFill>
                    <a:srgbClr val="1014A4"/>
                  </a:solidFill>
                  <a:latin typeface="Arial" pitchFamily="34" charset="0"/>
                  <a:cs typeface="Arial" pitchFamily="34" charset="0"/>
                </a:rPr>
                <a:t>Hesse</a:t>
              </a:r>
              <a:r>
                <a:rPr lang="en-US" sz="1600" dirty="0" smtClean="0">
                  <a:solidFill>
                    <a:srgbClr val="1014A4"/>
                  </a:solidFill>
                  <a:latin typeface="Arial" pitchFamily="34" charset="0"/>
                  <a:cs typeface="Arial" pitchFamily="34" charset="0"/>
                </a:rPr>
                <a:t> diagram</a:t>
              </a:r>
              <a:endParaRPr lang="fr-FR" sz="1600" dirty="0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>
              <a:off x="2447764" y="4423576"/>
              <a:ext cx="2412270" cy="58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38" cstate="print"/>
          <a:stretch>
            <a:fillRect/>
          </a:stretch>
        </p:blipFill>
        <p:spPr>
          <a:xfrm>
            <a:off x="3424932" y="875407"/>
            <a:ext cx="14351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580435" y="4047974"/>
            <a:ext cx="656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 E.g.</a:t>
            </a:r>
            <a:endParaRPr lang="fr-FR" sz="1800" dirty="0">
              <a:solidFill>
                <a:srgbClr val="1014A4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39" cstate="print"/>
          <a:stretch>
            <a:fillRect/>
          </a:stretch>
        </p:blipFill>
        <p:spPr>
          <a:xfrm>
            <a:off x="323528" y="4509120"/>
            <a:ext cx="7696200" cy="124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8463903" y="1583214"/>
            <a:ext cx="6623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Tsuboi</a:t>
            </a:r>
            <a:endParaRPr lang="en-GB" sz="11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100" b="1" dirty="0" smtClean="0">
                <a:solidFill>
                  <a:srgbClr val="00CC00"/>
                </a:solidFill>
              </a:rPr>
              <a:t>(for Q’s)</a:t>
            </a:r>
            <a:endParaRPr lang="en-GB" sz="1100" b="1" dirty="0" smtClean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72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59" grpId="0"/>
      <p:bldP spid="4" grpId="0"/>
      <p:bldP spid="6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00497" y="836712"/>
            <a:ext cx="8347967" cy="5029200"/>
          </a:xfrm>
          <a:prstGeom prst="rect">
            <a:avLst/>
          </a:prstGeom>
          <a:noFill/>
        </p:spPr>
      </p:pic>
      <p:grpSp>
        <p:nvGrpSpPr>
          <p:cNvPr id="26" name="Groupe 25"/>
          <p:cNvGrpSpPr/>
          <p:nvPr/>
        </p:nvGrpSpPr>
        <p:grpSpPr>
          <a:xfrm>
            <a:off x="323528" y="0"/>
            <a:ext cx="8820472" cy="6858000"/>
            <a:chOff x="323528" y="0"/>
            <a:chExt cx="8820472" cy="6858000"/>
          </a:xfrm>
        </p:grpSpPr>
        <p:sp>
          <p:nvSpPr>
            <p:cNvPr id="12" name="Rectangle 11"/>
            <p:cNvSpPr/>
            <p:nvPr/>
          </p:nvSpPr>
          <p:spPr>
            <a:xfrm>
              <a:off x="323528" y="0"/>
              <a:ext cx="720080" cy="6858000"/>
            </a:xfrm>
            <a:prstGeom prst="rect">
              <a:avLst/>
            </a:prstGeom>
            <a:solidFill>
              <a:srgbClr val="B8D13B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15616" y="0"/>
              <a:ext cx="720080" cy="6858000"/>
            </a:xfrm>
            <a:prstGeom prst="rect">
              <a:avLst/>
            </a:prstGeom>
            <a:solidFill>
              <a:srgbClr val="B8D13B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3528" y="3429000"/>
              <a:ext cx="8820472" cy="576064"/>
            </a:xfrm>
            <a:prstGeom prst="rect">
              <a:avLst/>
            </a:prstGeom>
            <a:solidFill>
              <a:srgbClr val="B8D13B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3528" y="2780928"/>
              <a:ext cx="8820472" cy="576064"/>
            </a:xfrm>
            <a:prstGeom prst="rect">
              <a:avLst/>
            </a:prstGeom>
            <a:solidFill>
              <a:srgbClr val="B8D13B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15616" y="4077072"/>
              <a:ext cx="8028384" cy="576064"/>
            </a:xfrm>
            <a:prstGeom prst="rect">
              <a:avLst/>
            </a:prstGeom>
            <a:solidFill>
              <a:srgbClr val="B8D13B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15616" y="2132856"/>
              <a:ext cx="8028384" cy="576064"/>
            </a:xfrm>
            <a:prstGeom prst="rect">
              <a:avLst/>
            </a:prstGeom>
            <a:solidFill>
              <a:srgbClr val="B8D13B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52761" y="0"/>
            <a:ext cx="7239719" cy="654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Wronskian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solution  of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/CFT    Y-system in T-hook </a:t>
            </a: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7164288" y="548680"/>
            <a:ext cx="18437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Gromov,Tsuboi,V.K</a:t>
            </a:r>
            <a:r>
              <a:rPr lang="en-GB" sz="1100" b="1" dirty="0" err="1">
                <a:solidFill>
                  <a:srgbClr val="00CC00"/>
                </a:solidFill>
              </a:rPr>
              <a:t>.,</a:t>
            </a:r>
            <a:r>
              <a:rPr lang="en-GB" sz="1100" b="1" dirty="0" err="1" smtClean="0">
                <a:solidFill>
                  <a:srgbClr val="00CC00"/>
                </a:solidFill>
              </a:rPr>
              <a:t>Leurent</a:t>
            </a:r>
            <a:endParaRPr lang="en-GB" sz="1100" b="1" dirty="0">
              <a:solidFill>
                <a:srgbClr val="00CC00"/>
              </a:solidFill>
            </a:endParaRPr>
          </a:p>
        </p:txBody>
      </p:sp>
      <p:pic>
        <p:nvPicPr>
          <p:cNvPr id="13" name="Picture 7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6453336"/>
            <a:ext cx="1612900" cy="24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15312" cy="6540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Another form of </a:t>
            </a:r>
            <a:r>
              <a:rPr lang="en-US" sz="2400" dirty="0" err="1" smtClean="0">
                <a:solidFill>
                  <a:srgbClr val="C00000"/>
                </a:solidFill>
              </a:rPr>
              <a:t>wronskian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s</a:t>
            </a:r>
            <a:r>
              <a:rPr lang="en-US" sz="2400" dirty="0" smtClean="0">
                <a:solidFill>
                  <a:srgbClr val="C00000"/>
                </a:solidFill>
              </a:rPr>
              <a:t>olution  in      </a:t>
            </a:r>
            <a:r>
              <a:rPr lang="en-US" sz="2400" dirty="0" smtClean="0">
                <a:solidFill>
                  <a:srgbClr val="C00000"/>
                </a:solidFill>
              </a:rPr>
              <a:t>-</a:t>
            </a:r>
            <a:r>
              <a:rPr lang="en-US" sz="2400" dirty="0" smtClean="0">
                <a:solidFill>
                  <a:srgbClr val="C00000"/>
                </a:solidFill>
              </a:rPr>
              <a:t>hook  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7292847" y="476672"/>
            <a:ext cx="184377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Tsuboi</a:t>
            </a:r>
            <a:endParaRPr lang="en-GB" sz="11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100" b="1" dirty="0" smtClean="0">
                <a:solidFill>
                  <a:srgbClr val="00CC00"/>
                </a:solidFill>
              </a:rPr>
              <a:t>Gromov,Tsuboi,V.K</a:t>
            </a:r>
            <a:r>
              <a:rPr lang="en-GB" sz="1100" b="1" dirty="0">
                <a:solidFill>
                  <a:srgbClr val="00CC00"/>
                </a:solidFill>
              </a:rPr>
              <a:t>.,</a:t>
            </a:r>
            <a:r>
              <a:rPr lang="en-GB" sz="1100" b="1" dirty="0" err="1">
                <a:solidFill>
                  <a:srgbClr val="00CC00"/>
                </a:solidFill>
              </a:rPr>
              <a:t>Leurent</a:t>
            </a:r>
            <a:endParaRPr lang="en-GB" sz="1100" b="1" dirty="0">
              <a:solidFill>
                <a:srgbClr val="00CC00"/>
              </a:solidFill>
            </a:endParaRPr>
          </a:p>
          <a:p>
            <a:pPr algn="l"/>
            <a:r>
              <a:rPr lang="en-GB" sz="1100" b="1" dirty="0" smtClean="0">
                <a:solidFill>
                  <a:srgbClr val="00CC00"/>
                </a:solidFill>
              </a:rPr>
              <a:t>(to appear)</a:t>
            </a:r>
            <a:endParaRPr lang="en-US" sz="1100" dirty="0"/>
          </a:p>
        </p:txBody>
      </p:sp>
      <p:grpSp>
        <p:nvGrpSpPr>
          <p:cNvPr id="2" name="Groupe 198"/>
          <p:cNvGrpSpPr>
            <a:grpSpLocks/>
          </p:cNvGrpSpPr>
          <p:nvPr/>
        </p:nvGrpSpPr>
        <p:grpSpPr bwMode="auto">
          <a:xfrm>
            <a:off x="2868339" y="2106885"/>
            <a:ext cx="2928938" cy="1331913"/>
            <a:chOff x="6072198" y="4929198"/>
            <a:chExt cx="2928926" cy="1331909"/>
          </a:xfrm>
        </p:grpSpPr>
        <p:sp>
          <p:nvSpPr>
            <p:cNvPr id="27694" name="Line 29"/>
            <p:cNvSpPr>
              <a:spLocks noChangeShapeType="1"/>
            </p:cNvSpPr>
            <p:nvPr/>
          </p:nvSpPr>
          <p:spPr bwMode="auto">
            <a:xfrm flipH="1">
              <a:off x="7500958" y="6046791"/>
              <a:ext cx="1303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95" name="Line 2"/>
            <p:cNvSpPr>
              <a:spLocks noChangeShapeType="1"/>
            </p:cNvSpPr>
            <p:nvPr/>
          </p:nvSpPr>
          <p:spPr bwMode="auto">
            <a:xfrm flipV="1">
              <a:off x="6072198" y="6261104"/>
              <a:ext cx="292892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7696" name="Line 3"/>
            <p:cNvSpPr>
              <a:spLocks noChangeShapeType="1"/>
            </p:cNvSpPr>
            <p:nvPr/>
          </p:nvSpPr>
          <p:spPr bwMode="auto">
            <a:xfrm flipH="1" flipV="1">
              <a:off x="7500957" y="4929198"/>
              <a:ext cx="1587" cy="1331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7697" name="Line 11"/>
            <p:cNvSpPr>
              <a:spLocks noChangeShapeType="1"/>
            </p:cNvSpPr>
            <p:nvPr/>
          </p:nvSpPr>
          <p:spPr bwMode="auto">
            <a:xfrm>
              <a:off x="7715272" y="4975221"/>
              <a:ext cx="0" cy="12858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98" name="Line 6"/>
            <p:cNvSpPr>
              <a:spLocks noChangeShapeType="1"/>
            </p:cNvSpPr>
            <p:nvPr/>
          </p:nvSpPr>
          <p:spPr bwMode="auto">
            <a:xfrm flipH="1" flipV="1">
              <a:off x="7929586" y="4975221"/>
              <a:ext cx="0" cy="857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99" name="Line 7"/>
            <p:cNvSpPr>
              <a:spLocks noChangeShapeType="1"/>
            </p:cNvSpPr>
            <p:nvPr/>
          </p:nvSpPr>
          <p:spPr bwMode="auto">
            <a:xfrm rot="-60000">
              <a:off x="7929689" y="5824575"/>
              <a:ext cx="905470" cy="196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0" name="Line 30"/>
            <p:cNvSpPr>
              <a:spLocks noChangeShapeType="1"/>
            </p:cNvSpPr>
            <p:nvPr/>
          </p:nvSpPr>
          <p:spPr bwMode="auto">
            <a:xfrm flipH="1">
              <a:off x="7500957" y="5832477"/>
              <a:ext cx="5175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1" name="Line 30"/>
            <p:cNvSpPr>
              <a:spLocks noChangeShapeType="1"/>
            </p:cNvSpPr>
            <p:nvPr/>
          </p:nvSpPr>
          <p:spPr bwMode="auto">
            <a:xfrm flipH="1">
              <a:off x="7500958" y="5618163"/>
              <a:ext cx="428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2" name="Line 30"/>
            <p:cNvSpPr>
              <a:spLocks noChangeShapeType="1"/>
            </p:cNvSpPr>
            <p:nvPr/>
          </p:nvSpPr>
          <p:spPr bwMode="auto">
            <a:xfrm flipH="1">
              <a:off x="7500957" y="5402249"/>
              <a:ext cx="4319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3" name="Line 30"/>
            <p:cNvSpPr>
              <a:spLocks noChangeShapeType="1"/>
            </p:cNvSpPr>
            <p:nvPr/>
          </p:nvSpPr>
          <p:spPr bwMode="auto">
            <a:xfrm flipH="1">
              <a:off x="7500958" y="5189535"/>
              <a:ext cx="428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4" name="Line 30"/>
            <p:cNvSpPr>
              <a:spLocks noChangeShapeType="1"/>
            </p:cNvSpPr>
            <p:nvPr/>
          </p:nvSpPr>
          <p:spPr bwMode="auto">
            <a:xfrm>
              <a:off x="7929587" y="5832477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5" name="Line 30"/>
            <p:cNvSpPr>
              <a:spLocks noChangeShapeType="1"/>
            </p:cNvSpPr>
            <p:nvPr/>
          </p:nvSpPr>
          <p:spPr bwMode="auto">
            <a:xfrm>
              <a:off x="8143901" y="5832477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6" name="Line 30"/>
            <p:cNvSpPr>
              <a:spLocks noChangeShapeType="1"/>
            </p:cNvSpPr>
            <p:nvPr/>
          </p:nvSpPr>
          <p:spPr bwMode="auto">
            <a:xfrm>
              <a:off x="8358215" y="5832477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7" name="Line 30"/>
            <p:cNvSpPr>
              <a:spLocks noChangeShapeType="1"/>
            </p:cNvSpPr>
            <p:nvPr/>
          </p:nvSpPr>
          <p:spPr bwMode="auto">
            <a:xfrm>
              <a:off x="8572529" y="5832477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8" name="Line 30"/>
            <p:cNvSpPr>
              <a:spLocks noChangeShapeType="1"/>
            </p:cNvSpPr>
            <p:nvPr/>
          </p:nvSpPr>
          <p:spPr bwMode="auto">
            <a:xfrm>
              <a:off x="8786843" y="5832477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9" name="Line 6"/>
            <p:cNvSpPr>
              <a:spLocks noChangeShapeType="1"/>
            </p:cNvSpPr>
            <p:nvPr/>
          </p:nvSpPr>
          <p:spPr bwMode="auto">
            <a:xfrm flipH="1" flipV="1">
              <a:off x="7072330" y="4975222"/>
              <a:ext cx="0" cy="857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0" name="Line 7"/>
            <p:cNvSpPr>
              <a:spLocks noChangeShapeType="1"/>
            </p:cNvSpPr>
            <p:nvPr/>
          </p:nvSpPr>
          <p:spPr bwMode="auto">
            <a:xfrm>
              <a:off x="6143569" y="5840176"/>
              <a:ext cx="928828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1" name="Line 30"/>
            <p:cNvSpPr>
              <a:spLocks noChangeShapeType="1"/>
            </p:cNvSpPr>
            <p:nvPr/>
          </p:nvSpPr>
          <p:spPr bwMode="auto">
            <a:xfrm flipH="1">
              <a:off x="7072330" y="5832478"/>
              <a:ext cx="5175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2" name="Line 30"/>
            <p:cNvSpPr>
              <a:spLocks noChangeShapeType="1"/>
            </p:cNvSpPr>
            <p:nvPr/>
          </p:nvSpPr>
          <p:spPr bwMode="auto">
            <a:xfrm flipH="1">
              <a:off x="7072331" y="5618164"/>
              <a:ext cx="428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3" name="Line 30"/>
            <p:cNvSpPr>
              <a:spLocks noChangeShapeType="1"/>
            </p:cNvSpPr>
            <p:nvPr/>
          </p:nvSpPr>
          <p:spPr bwMode="auto">
            <a:xfrm flipH="1">
              <a:off x="7072331" y="5403850"/>
              <a:ext cx="428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4" name="Line 30"/>
            <p:cNvSpPr>
              <a:spLocks noChangeShapeType="1"/>
            </p:cNvSpPr>
            <p:nvPr/>
          </p:nvSpPr>
          <p:spPr bwMode="auto">
            <a:xfrm flipH="1">
              <a:off x="7072331" y="5189536"/>
              <a:ext cx="428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5" name="Line 30"/>
            <p:cNvSpPr>
              <a:spLocks noChangeShapeType="1"/>
            </p:cNvSpPr>
            <p:nvPr/>
          </p:nvSpPr>
          <p:spPr bwMode="auto">
            <a:xfrm>
              <a:off x="7500959" y="5832478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6" name="Line 11"/>
            <p:cNvSpPr>
              <a:spLocks noChangeShapeType="1"/>
            </p:cNvSpPr>
            <p:nvPr/>
          </p:nvSpPr>
          <p:spPr bwMode="auto">
            <a:xfrm>
              <a:off x="7286644" y="4975222"/>
              <a:ext cx="0" cy="12858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7" name="Line 29"/>
            <p:cNvSpPr>
              <a:spLocks noChangeShapeType="1"/>
            </p:cNvSpPr>
            <p:nvPr/>
          </p:nvSpPr>
          <p:spPr bwMode="auto">
            <a:xfrm flipH="1">
              <a:off x="6197620" y="6046792"/>
              <a:ext cx="1303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8" name="Line 30"/>
            <p:cNvSpPr>
              <a:spLocks noChangeShapeType="1"/>
            </p:cNvSpPr>
            <p:nvPr/>
          </p:nvSpPr>
          <p:spPr bwMode="auto">
            <a:xfrm>
              <a:off x="6215075" y="5832478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9" name="Line 30"/>
            <p:cNvSpPr>
              <a:spLocks noChangeShapeType="1"/>
            </p:cNvSpPr>
            <p:nvPr/>
          </p:nvSpPr>
          <p:spPr bwMode="auto">
            <a:xfrm>
              <a:off x="6429389" y="5832478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0" name="Line 30"/>
            <p:cNvSpPr>
              <a:spLocks noChangeShapeType="1"/>
            </p:cNvSpPr>
            <p:nvPr/>
          </p:nvSpPr>
          <p:spPr bwMode="auto">
            <a:xfrm>
              <a:off x="6643703" y="5832478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1" name="Line 30"/>
            <p:cNvSpPr>
              <a:spLocks noChangeShapeType="1"/>
            </p:cNvSpPr>
            <p:nvPr/>
          </p:nvSpPr>
          <p:spPr bwMode="auto">
            <a:xfrm>
              <a:off x="6858017" y="5832478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2" name="Line 30"/>
            <p:cNvSpPr>
              <a:spLocks noChangeShapeType="1"/>
            </p:cNvSpPr>
            <p:nvPr/>
          </p:nvSpPr>
          <p:spPr bwMode="auto">
            <a:xfrm>
              <a:off x="7072331" y="5832478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e 163"/>
          <p:cNvGrpSpPr>
            <a:grpSpLocks/>
          </p:cNvGrpSpPr>
          <p:nvPr/>
        </p:nvGrpSpPr>
        <p:grpSpPr bwMode="auto">
          <a:xfrm>
            <a:off x="4439964" y="2997473"/>
            <a:ext cx="1500188" cy="466725"/>
            <a:chOff x="3429229" y="6118226"/>
            <a:chExt cx="1499722" cy="467135"/>
          </a:xfrm>
        </p:grpSpPr>
        <p:sp>
          <p:nvSpPr>
            <p:cNvPr id="27685" name="Line 29"/>
            <p:cNvSpPr>
              <a:spLocks noChangeShapeType="1"/>
            </p:cNvSpPr>
            <p:nvPr/>
          </p:nvSpPr>
          <p:spPr bwMode="auto">
            <a:xfrm rot="60000" flipH="1">
              <a:off x="3643205" y="6332538"/>
              <a:ext cx="1089030" cy="25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86" name="Line 2"/>
            <p:cNvSpPr>
              <a:spLocks noChangeShapeType="1"/>
            </p:cNvSpPr>
            <p:nvPr/>
          </p:nvSpPr>
          <p:spPr bwMode="auto">
            <a:xfrm rot="60000" flipV="1">
              <a:off x="3429229" y="6544980"/>
              <a:ext cx="1499722" cy="403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7687" name="Line 30"/>
            <p:cNvSpPr>
              <a:spLocks noChangeShapeType="1"/>
            </p:cNvSpPr>
            <p:nvPr/>
          </p:nvSpPr>
          <p:spPr bwMode="auto">
            <a:xfrm>
              <a:off x="3857620" y="6143644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88" name="Line 30"/>
            <p:cNvSpPr>
              <a:spLocks noChangeShapeType="1"/>
            </p:cNvSpPr>
            <p:nvPr/>
          </p:nvSpPr>
          <p:spPr bwMode="auto">
            <a:xfrm>
              <a:off x="4071839" y="6118226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89" name="Line 30"/>
            <p:cNvSpPr>
              <a:spLocks noChangeShapeType="1"/>
            </p:cNvSpPr>
            <p:nvPr/>
          </p:nvSpPr>
          <p:spPr bwMode="auto">
            <a:xfrm>
              <a:off x="4286154" y="6118226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90" name="Line 30"/>
            <p:cNvSpPr>
              <a:spLocks noChangeShapeType="1"/>
            </p:cNvSpPr>
            <p:nvPr/>
          </p:nvSpPr>
          <p:spPr bwMode="auto">
            <a:xfrm>
              <a:off x="4500469" y="6118226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91" name="Line 30"/>
            <p:cNvSpPr>
              <a:spLocks noChangeShapeType="1"/>
            </p:cNvSpPr>
            <p:nvPr/>
          </p:nvSpPr>
          <p:spPr bwMode="auto">
            <a:xfrm>
              <a:off x="4714783" y="6118226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92" name="Line 7"/>
            <p:cNvSpPr>
              <a:spLocks noChangeShapeType="1"/>
            </p:cNvSpPr>
            <p:nvPr/>
          </p:nvSpPr>
          <p:spPr bwMode="auto">
            <a:xfrm>
              <a:off x="3857482" y="6143644"/>
              <a:ext cx="928831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93" name="Line 30"/>
            <p:cNvSpPr>
              <a:spLocks noChangeShapeType="1"/>
            </p:cNvSpPr>
            <p:nvPr/>
          </p:nvSpPr>
          <p:spPr bwMode="auto">
            <a:xfrm>
              <a:off x="3643306" y="6357961"/>
              <a:ext cx="0" cy="214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e 162"/>
          <p:cNvGrpSpPr>
            <a:grpSpLocks/>
          </p:cNvGrpSpPr>
          <p:nvPr/>
        </p:nvGrpSpPr>
        <p:grpSpPr bwMode="auto">
          <a:xfrm>
            <a:off x="2868339" y="2994298"/>
            <a:ext cx="1428750" cy="469900"/>
            <a:chOff x="1714680" y="6118227"/>
            <a:chExt cx="1428099" cy="470128"/>
          </a:xfrm>
        </p:grpSpPr>
        <p:sp>
          <p:nvSpPr>
            <p:cNvPr id="27676" name="Line 7"/>
            <p:cNvSpPr>
              <a:spLocks noChangeShapeType="1"/>
            </p:cNvSpPr>
            <p:nvPr/>
          </p:nvSpPr>
          <p:spPr bwMode="auto">
            <a:xfrm>
              <a:off x="1785475" y="6125925"/>
              <a:ext cx="928831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auto">
            <a:xfrm rot="-60000" flipH="1" flipV="1">
              <a:off x="1839526" y="6332538"/>
              <a:ext cx="1089026" cy="254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>
              <a:off x="1856981" y="6118227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9" name="Line 30"/>
            <p:cNvSpPr>
              <a:spLocks noChangeShapeType="1"/>
            </p:cNvSpPr>
            <p:nvPr/>
          </p:nvSpPr>
          <p:spPr bwMode="auto">
            <a:xfrm>
              <a:off x="2071296" y="6118227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80" name="Line 30"/>
            <p:cNvSpPr>
              <a:spLocks noChangeShapeType="1"/>
            </p:cNvSpPr>
            <p:nvPr/>
          </p:nvSpPr>
          <p:spPr bwMode="auto">
            <a:xfrm>
              <a:off x="2285611" y="6118227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81" name="Line 30"/>
            <p:cNvSpPr>
              <a:spLocks noChangeShapeType="1"/>
            </p:cNvSpPr>
            <p:nvPr/>
          </p:nvSpPr>
          <p:spPr bwMode="auto">
            <a:xfrm>
              <a:off x="2499926" y="6118227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82" name="Line 30"/>
            <p:cNvSpPr>
              <a:spLocks noChangeShapeType="1"/>
            </p:cNvSpPr>
            <p:nvPr/>
          </p:nvSpPr>
          <p:spPr bwMode="auto">
            <a:xfrm>
              <a:off x="2714240" y="6118227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83" name="Line 2"/>
            <p:cNvSpPr>
              <a:spLocks noChangeShapeType="1"/>
            </p:cNvSpPr>
            <p:nvPr/>
          </p:nvSpPr>
          <p:spPr bwMode="auto">
            <a:xfrm rot="120000" flipV="1">
              <a:off x="1714680" y="6552000"/>
              <a:ext cx="1428099" cy="363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7684" name="Line 30"/>
            <p:cNvSpPr>
              <a:spLocks noChangeShapeType="1"/>
            </p:cNvSpPr>
            <p:nvPr/>
          </p:nvSpPr>
          <p:spPr bwMode="auto">
            <a:xfrm>
              <a:off x="2928926" y="6357958"/>
              <a:ext cx="0" cy="214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e 161"/>
          <p:cNvGrpSpPr>
            <a:grpSpLocks/>
          </p:cNvGrpSpPr>
          <p:nvPr/>
        </p:nvGrpSpPr>
        <p:grpSpPr bwMode="auto">
          <a:xfrm>
            <a:off x="3922439" y="2060848"/>
            <a:ext cx="892175" cy="1331912"/>
            <a:chOff x="2840033" y="5168935"/>
            <a:chExt cx="892166" cy="1331899"/>
          </a:xfrm>
        </p:grpSpPr>
        <p:sp>
          <p:nvSpPr>
            <p:cNvPr id="27662" name="Line 3"/>
            <p:cNvSpPr>
              <a:spLocks noChangeShapeType="1"/>
            </p:cNvSpPr>
            <p:nvPr/>
          </p:nvSpPr>
          <p:spPr bwMode="auto">
            <a:xfrm flipH="1" flipV="1">
              <a:off x="3286118" y="5168935"/>
              <a:ext cx="1587" cy="13318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7663" name="Line 6"/>
            <p:cNvSpPr>
              <a:spLocks noChangeShapeType="1"/>
            </p:cNvSpPr>
            <p:nvPr/>
          </p:nvSpPr>
          <p:spPr bwMode="auto">
            <a:xfrm flipH="1" flipV="1">
              <a:off x="3714748" y="5240373"/>
              <a:ext cx="0" cy="857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4" name="Line 30"/>
            <p:cNvSpPr>
              <a:spLocks noChangeShapeType="1"/>
            </p:cNvSpPr>
            <p:nvPr/>
          </p:nvSpPr>
          <p:spPr bwMode="auto">
            <a:xfrm flipH="1">
              <a:off x="3214678" y="6097624"/>
              <a:ext cx="5175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5" name="Line 30"/>
            <p:cNvSpPr>
              <a:spLocks noChangeShapeType="1"/>
            </p:cNvSpPr>
            <p:nvPr/>
          </p:nvSpPr>
          <p:spPr bwMode="auto">
            <a:xfrm flipH="1">
              <a:off x="3286119" y="5883311"/>
              <a:ext cx="428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6" name="Line 30"/>
            <p:cNvSpPr>
              <a:spLocks noChangeShapeType="1"/>
            </p:cNvSpPr>
            <p:nvPr/>
          </p:nvSpPr>
          <p:spPr bwMode="auto">
            <a:xfrm flipH="1">
              <a:off x="3286118" y="5667398"/>
              <a:ext cx="43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7" name="Line 30"/>
            <p:cNvSpPr>
              <a:spLocks noChangeShapeType="1"/>
            </p:cNvSpPr>
            <p:nvPr/>
          </p:nvSpPr>
          <p:spPr bwMode="auto">
            <a:xfrm flipH="1">
              <a:off x="3286119" y="5454685"/>
              <a:ext cx="428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8" name="Line 6"/>
            <p:cNvSpPr>
              <a:spLocks noChangeShapeType="1"/>
            </p:cNvSpPr>
            <p:nvPr/>
          </p:nvSpPr>
          <p:spPr bwMode="auto">
            <a:xfrm flipH="1" flipV="1">
              <a:off x="2857489" y="5240374"/>
              <a:ext cx="0" cy="857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9" name="Line 30"/>
            <p:cNvSpPr>
              <a:spLocks noChangeShapeType="1"/>
            </p:cNvSpPr>
            <p:nvPr/>
          </p:nvSpPr>
          <p:spPr bwMode="auto">
            <a:xfrm flipH="1">
              <a:off x="2840033" y="6097625"/>
              <a:ext cx="5175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0" name="Line 30"/>
            <p:cNvSpPr>
              <a:spLocks noChangeShapeType="1"/>
            </p:cNvSpPr>
            <p:nvPr/>
          </p:nvSpPr>
          <p:spPr bwMode="auto">
            <a:xfrm flipH="1">
              <a:off x="2857490" y="5883312"/>
              <a:ext cx="428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1" name="Line 30"/>
            <p:cNvSpPr>
              <a:spLocks noChangeShapeType="1"/>
            </p:cNvSpPr>
            <p:nvPr/>
          </p:nvSpPr>
          <p:spPr bwMode="auto">
            <a:xfrm flipH="1">
              <a:off x="2857490" y="5668999"/>
              <a:ext cx="428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2" name="Line 30"/>
            <p:cNvSpPr>
              <a:spLocks noChangeShapeType="1"/>
            </p:cNvSpPr>
            <p:nvPr/>
          </p:nvSpPr>
          <p:spPr bwMode="auto">
            <a:xfrm flipH="1">
              <a:off x="2857490" y="5454686"/>
              <a:ext cx="428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3" name="Line 11"/>
            <p:cNvSpPr>
              <a:spLocks noChangeShapeType="1"/>
            </p:cNvSpPr>
            <p:nvPr/>
          </p:nvSpPr>
          <p:spPr bwMode="auto">
            <a:xfrm>
              <a:off x="3071802" y="5240374"/>
              <a:ext cx="0" cy="10715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4" name="Line 11"/>
            <p:cNvSpPr>
              <a:spLocks noChangeShapeType="1"/>
            </p:cNvSpPr>
            <p:nvPr/>
          </p:nvSpPr>
          <p:spPr bwMode="auto">
            <a:xfrm>
              <a:off x="3500430" y="5240373"/>
              <a:ext cx="0" cy="10715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5" name="Line 30"/>
            <p:cNvSpPr>
              <a:spLocks noChangeShapeType="1"/>
            </p:cNvSpPr>
            <p:nvPr/>
          </p:nvSpPr>
          <p:spPr bwMode="auto">
            <a:xfrm flipH="1">
              <a:off x="3060000" y="6300000"/>
              <a:ext cx="4460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Rectangle 5"/>
          <p:cNvSpPr/>
          <p:nvPr/>
        </p:nvSpPr>
        <p:spPr>
          <a:xfrm>
            <a:off x="6588224" y="44624"/>
            <a:ext cx="3593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  <a:endParaRPr lang="fr-FR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3" y="6705600"/>
            <a:ext cx="134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220072" y="3645024"/>
            <a:ext cx="3797300" cy="88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69" name="Picture 6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07504" y="3692128"/>
            <a:ext cx="3848100" cy="88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70" name="Picture 69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18658" y="1010816"/>
            <a:ext cx="8470900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 bwMode="auto">
          <a:xfrm>
            <a:off x="710286" y="5457998"/>
            <a:ext cx="81724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All   2</a:t>
            </a:r>
            <a:r>
              <a:rPr lang="en-US" baseline="30000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Q-functions expressed through any 8 basic ones due to QQ-relations</a:t>
            </a:r>
          </a:p>
          <a:p>
            <a:pPr algn="l" eaLnBrk="1" hangingPunct="1"/>
            <a:endParaRPr lang="en-US" dirty="0" smtClean="0">
              <a:solidFill>
                <a:srgbClr val="1014A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Knowing their analyticity in </a:t>
            </a: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spectral parameter</a:t>
            </a: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can </a:t>
            </a: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</a:t>
            </a:r>
          </a:p>
          <a:p>
            <a:pPr algn="l" eaLnBrk="1" hangingPunct="1"/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dirty="0" err="1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AdS</a:t>
            </a: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/CFT Y system to a </a:t>
            </a: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finite  </a:t>
            </a:r>
            <a:r>
              <a:rPr lang="en-US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system of NLIE’s</a:t>
            </a:r>
            <a:endParaRPr lang="fr-FR" dirty="0">
              <a:solidFill>
                <a:srgbClr val="1014A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5" name="Picture 74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2703" y="2440267"/>
            <a:ext cx="1612900" cy="24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716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5"/>
          <p:cNvSpPr>
            <a:spLocks noChangeArrowheads="1"/>
          </p:cNvSpPr>
          <p:nvPr/>
        </p:nvSpPr>
        <p:spPr bwMode="auto">
          <a:xfrm>
            <a:off x="323529" y="228600"/>
            <a:ext cx="86409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400" dirty="0">
                <a:solidFill>
                  <a:srgbClr val="990000"/>
                </a:solidFill>
              </a:rPr>
              <a:t>An inspiring example:  </a:t>
            </a:r>
            <a:r>
              <a:rPr lang="en-GB" sz="2400" dirty="0">
                <a:solidFill>
                  <a:schemeClr val="tx1"/>
                </a:solidFill>
              </a:rPr>
              <a:t>SU(N)</a:t>
            </a:r>
            <a:r>
              <a:rPr lang="en-GB" sz="2400" dirty="0">
                <a:solidFill>
                  <a:srgbClr val="990000"/>
                </a:solidFill>
              </a:rPr>
              <a:t> principal chiral </a:t>
            </a:r>
            <a:r>
              <a:rPr lang="en-GB" sz="2400" dirty="0" smtClean="0">
                <a:solidFill>
                  <a:srgbClr val="990000"/>
                </a:solidFill>
              </a:rPr>
              <a:t>field at finite volume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145" name="Text Box 17"/>
          <p:cNvSpPr txBox="1">
            <a:spLocks noChangeArrowheads="1"/>
          </p:cNvSpPr>
          <p:nvPr/>
        </p:nvSpPr>
        <p:spPr bwMode="auto">
          <a:xfrm>
            <a:off x="539552" y="2060848"/>
            <a:ext cx="37780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GB" sz="1600" dirty="0">
                <a:solidFill>
                  <a:srgbClr val="1014A4"/>
                </a:solidFill>
              </a:rPr>
              <a:t>  General </a:t>
            </a:r>
            <a:r>
              <a:rPr lang="en-GB" sz="1600" dirty="0" err="1" smtClean="0">
                <a:solidFill>
                  <a:srgbClr val="1014A4"/>
                </a:solidFill>
              </a:rPr>
              <a:t>Wronskian</a:t>
            </a:r>
            <a:r>
              <a:rPr lang="en-GB" sz="1600" dirty="0" smtClean="0">
                <a:solidFill>
                  <a:srgbClr val="1014A4"/>
                </a:solidFill>
              </a:rPr>
              <a:t> solution </a:t>
            </a:r>
            <a:r>
              <a:rPr lang="en-GB" sz="1600" dirty="0">
                <a:solidFill>
                  <a:srgbClr val="1014A4"/>
                </a:solidFill>
              </a:rPr>
              <a:t>in a strip:</a:t>
            </a:r>
          </a:p>
        </p:txBody>
      </p:sp>
      <p:sp>
        <p:nvSpPr>
          <p:cNvPr id="94" name="Rectangle 27"/>
          <p:cNvSpPr>
            <a:spLocks noChangeArrowheads="1"/>
          </p:cNvSpPr>
          <p:nvPr/>
        </p:nvSpPr>
        <p:spPr bwMode="auto">
          <a:xfrm>
            <a:off x="0" y="2420888"/>
            <a:ext cx="13564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>
                <a:solidFill>
                  <a:srgbClr val="00CC00"/>
                </a:solidFill>
              </a:rPr>
              <a:t>Krichever,Lipan</a:t>
            </a:r>
            <a:r>
              <a:rPr lang="en-GB" sz="1050" b="1" dirty="0">
                <a:solidFill>
                  <a:srgbClr val="00CC00"/>
                </a:solidFill>
              </a:rPr>
              <a:t>,</a:t>
            </a:r>
          </a:p>
          <a:p>
            <a:pPr algn="l"/>
            <a:r>
              <a:rPr lang="en-GB" sz="1050" b="1" dirty="0" err="1">
                <a:solidFill>
                  <a:srgbClr val="00CC00"/>
                </a:solidFill>
              </a:rPr>
              <a:t>Wiegmann,Zabrodin</a:t>
            </a:r>
            <a:r>
              <a:rPr lang="en-GB" sz="1050" b="1" dirty="0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100" name="Rectangle 30"/>
          <p:cNvSpPr>
            <a:spLocks noChangeArrowheads="1"/>
          </p:cNvSpPr>
          <p:nvPr/>
        </p:nvSpPr>
        <p:spPr bwMode="auto">
          <a:xfrm>
            <a:off x="7668344" y="692696"/>
            <a:ext cx="12602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50" b="1" dirty="0" err="1">
                <a:solidFill>
                  <a:srgbClr val="00CC00"/>
                </a:solidFill>
              </a:rPr>
              <a:t>Gromov,V.K.,Vieira</a:t>
            </a:r>
            <a:endParaRPr lang="en-GB" sz="1050" b="1" dirty="0">
              <a:solidFill>
                <a:srgbClr val="00CC00"/>
              </a:solidFill>
            </a:endParaRPr>
          </a:p>
          <a:p>
            <a:pPr algn="l"/>
            <a:r>
              <a:rPr lang="en-GB" sz="1050" b="1" dirty="0">
                <a:solidFill>
                  <a:srgbClr val="00CC00"/>
                </a:solidFill>
              </a:rPr>
              <a:t>V.K.,</a:t>
            </a:r>
            <a:r>
              <a:rPr lang="en-GB" sz="1050" b="1" dirty="0" err="1">
                <a:solidFill>
                  <a:srgbClr val="00CC00"/>
                </a:solidFill>
              </a:rPr>
              <a:t>Leurent</a:t>
            </a:r>
            <a:endParaRPr lang="en-US" sz="1050" dirty="0"/>
          </a:p>
        </p:txBody>
      </p:sp>
      <p:sp>
        <p:nvSpPr>
          <p:cNvPr id="59" name="TextBox 50"/>
          <p:cNvSpPr txBox="1">
            <a:spLocks noChangeArrowheads="1"/>
          </p:cNvSpPr>
          <p:nvPr/>
        </p:nvSpPr>
        <p:spPr bwMode="auto">
          <a:xfrm>
            <a:off x="539552" y="885825"/>
            <a:ext cx="6910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 charset="0"/>
              <a:buChar char="•"/>
              <a:defRPr/>
            </a:pPr>
            <a:r>
              <a:rPr lang="en-US" dirty="0">
                <a:solidFill>
                  <a:srgbClr val="1014A4"/>
                </a:solidFill>
              </a:rPr>
              <a:t> Y-system    </a:t>
            </a:r>
            <a:r>
              <a:rPr lang="en-US" dirty="0" smtClean="0">
                <a:solidFill>
                  <a:srgbClr val="1014A4"/>
                </a:solidFill>
              </a:rPr>
              <a:t>               </a:t>
            </a:r>
            <a:r>
              <a:rPr lang="en-US" b="1" i="1" dirty="0" err="1" smtClean="0">
                <a:solidFill>
                  <a:srgbClr val="1014A4"/>
                </a:solidFill>
              </a:rPr>
              <a:t>Hirota</a:t>
            </a:r>
            <a:r>
              <a:rPr lang="en-US" b="1" i="1" dirty="0" smtClean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 </a:t>
            </a:r>
            <a:r>
              <a:rPr lang="en-US" dirty="0">
                <a:solidFill>
                  <a:srgbClr val="1014A4"/>
                </a:solidFill>
              </a:rPr>
              <a:t>dynamics in a strip of width N in (</a:t>
            </a:r>
            <a:r>
              <a:rPr lang="en-US" dirty="0" err="1">
                <a:solidFill>
                  <a:srgbClr val="1014A4"/>
                </a:solidFill>
              </a:rPr>
              <a:t>a,s</a:t>
            </a:r>
            <a:r>
              <a:rPr lang="en-US" dirty="0">
                <a:solidFill>
                  <a:srgbClr val="1014A4"/>
                </a:solidFill>
              </a:rPr>
              <a:t>) plane.</a:t>
            </a:r>
          </a:p>
        </p:txBody>
      </p:sp>
      <p:sp>
        <p:nvSpPr>
          <p:cNvPr id="26635" name="Flèche droite 65"/>
          <p:cNvSpPr>
            <a:spLocks noChangeArrowheads="1"/>
          </p:cNvSpPr>
          <p:nvPr/>
        </p:nvSpPr>
        <p:spPr bwMode="auto">
          <a:xfrm flipV="1">
            <a:off x="1959769" y="1028700"/>
            <a:ext cx="307975" cy="152400"/>
          </a:xfrm>
          <a:prstGeom prst="rightArrow">
            <a:avLst>
              <a:gd name="adj1" fmla="val 50000"/>
              <a:gd name="adj2" fmla="val 5005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6637" name="ZoneTexte 79"/>
          <p:cNvSpPr txBox="1">
            <a:spLocks noChangeArrowheads="1"/>
          </p:cNvSpPr>
          <p:nvPr/>
        </p:nvSpPr>
        <p:spPr bwMode="auto">
          <a:xfrm>
            <a:off x="139301" y="5782892"/>
            <a:ext cx="11897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400" dirty="0">
                <a:solidFill>
                  <a:srgbClr val="1014A4"/>
                </a:solidFill>
              </a:rPr>
              <a:t>polynomials</a:t>
            </a:r>
          </a:p>
          <a:p>
            <a:pPr algn="l"/>
            <a:r>
              <a:rPr lang="en-GB" sz="1400" dirty="0">
                <a:solidFill>
                  <a:srgbClr val="1014A4"/>
                </a:solidFill>
              </a:rPr>
              <a:t>fixing a </a:t>
            </a:r>
            <a:r>
              <a:rPr lang="en-GB" sz="1400" dirty="0" smtClean="0">
                <a:solidFill>
                  <a:srgbClr val="1014A4"/>
                </a:solidFill>
              </a:rPr>
              <a:t>state</a:t>
            </a:r>
            <a:endParaRPr lang="en-GB" sz="1400" dirty="0">
              <a:solidFill>
                <a:srgbClr val="1014A4"/>
              </a:solidFill>
            </a:endParaRPr>
          </a:p>
        </p:txBody>
      </p:sp>
      <p:cxnSp>
        <p:nvCxnSpPr>
          <p:cNvPr id="26639" name="Connecteur droit avec flèche 85"/>
          <p:cNvCxnSpPr>
            <a:cxnSpLocks noChangeShapeType="1"/>
          </p:cNvCxnSpPr>
          <p:nvPr/>
        </p:nvCxnSpPr>
        <p:spPr bwMode="auto">
          <a:xfrm>
            <a:off x="3070895" y="6099969"/>
            <a:ext cx="14287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6642" name="Image 92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95" y="6099969"/>
            <a:ext cx="203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3" name="Forme libre 93"/>
          <p:cNvSpPr>
            <a:spLocks/>
          </p:cNvSpPr>
          <p:nvPr/>
        </p:nvSpPr>
        <p:spPr bwMode="auto">
          <a:xfrm>
            <a:off x="2818482" y="5874544"/>
            <a:ext cx="506413" cy="423862"/>
          </a:xfrm>
          <a:custGeom>
            <a:avLst/>
            <a:gdLst>
              <a:gd name="T0" fmla="*/ 456999 w 506681"/>
              <a:gd name="T1" fmla="*/ 408416 h 423553"/>
              <a:gd name="T2" fmla="*/ 137889 w 506681"/>
              <a:gd name="T3" fmla="*/ 408416 h 423553"/>
              <a:gd name="T4" fmla="*/ 7881 w 506681"/>
              <a:gd name="T5" fmla="*/ 300833 h 423553"/>
              <a:gd name="T6" fmla="*/ 90613 w 506681"/>
              <a:gd name="T7" fmla="*/ 85664 h 423553"/>
              <a:gd name="T8" fmla="*/ 386085 w 506681"/>
              <a:gd name="T9" fmla="*/ 13944 h 423553"/>
              <a:gd name="T10" fmla="*/ 504274 w 506681"/>
              <a:gd name="T11" fmla="*/ 1988 h 4235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6681"/>
              <a:gd name="T19" fmla="*/ 0 h 423553"/>
              <a:gd name="T20" fmla="*/ 506681 w 506681"/>
              <a:gd name="T21" fmla="*/ 423553 h 4235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6681" h="423553">
                <a:moveTo>
                  <a:pt x="459180" y="405740"/>
                </a:moveTo>
                <a:cubicBezTo>
                  <a:pt x="336468" y="414646"/>
                  <a:pt x="213756" y="423553"/>
                  <a:pt x="138546" y="405740"/>
                </a:cubicBezTo>
                <a:cubicBezTo>
                  <a:pt x="63336" y="387927"/>
                  <a:pt x="15834" y="352301"/>
                  <a:pt x="7917" y="298862"/>
                </a:cubicBezTo>
                <a:cubicBezTo>
                  <a:pt x="0" y="245423"/>
                  <a:pt x="27710" y="132607"/>
                  <a:pt x="91045" y="85106"/>
                </a:cubicBezTo>
                <a:cubicBezTo>
                  <a:pt x="154380" y="37605"/>
                  <a:pt x="318655" y="27708"/>
                  <a:pt x="387928" y="13854"/>
                </a:cubicBezTo>
                <a:cubicBezTo>
                  <a:pt x="457201" y="0"/>
                  <a:pt x="481941" y="989"/>
                  <a:pt x="506681" y="1979"/>
                </a:cubicBezTo>
              </a:path>
            </a:pathLst>
          </a:cu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44" name="ZoneTexte 94"/>
          <p:cNvSpPr txBox="1">
            <a:spLocks noChangeArrowheads="1"/>
          </p:cNvSpPr>
          <p:nvPr/>
        </p:nvSpPr>
        <p:spPr bwMode="auto">
          <a:xfrm>
            <a:off x="2051720" y="5790406"/>
            <a:ext cx="661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400" dirty="0">
                <a:solidFill>
                  <a:srgbClr val="1014A4"/>
                </a:solidFill>
              </a:rPr>
              <a:t>jumps</a:t>
            </a:r>
          </a:p>
          <a:p>
            <a:pPr algn="l"/>
            <a:r>
              <a:rPr lang="en-GB" sz="1400" dirty="0">
                <a:solidFill>
                  <a:srgbClr val="1014A4"/>
                </a:solidFill>
              </a:rPr>
              <a:t> by</a:t>
            </a:r>
            <a:endParaRPr lang="fr-FR" sz="1400" dirty="0">
              <a:solidFill>
                <a:srgbClr val="1014A4"/>
              </a:solidFill>
            </a:endParaRPr>
          </a:p>
        </p:txBody>
      </p:sp>
      <p:grpSp>
        <p:nvGrpSpPr>
          <p:cNvPr id="2" name="Groupe 71"/>
          <p:cNvGrpSpPr>
            <a:grpSpLocks/>
          </p:cNvGrpSpPr>
          <p:nvPr/>
        </p:nvGrpSpPr>
        <p:grpSpPr bwMode="auto">
          <a:xfrm>
            <a:off x="6141021" y="1124744"/>
            <a:ext cx="3002979" cy="1541462"/>
            <a:chOff x="6105525" y="752475"/>
            <a:chExt cx="3002979" cy="1541463"/>
          </a:xfrm>
        </p:grpSpPr>
        <p:grpSp>
          <p:nvGrpSpPr>
            <p:cNvPr id="4" name="Groupe 90"/>
            <p:cNvGrpSpPr>
              <a:grpSpLocks/>
            </p:cNvGrpSpPr>
            <p:nvPr/>
          </p:nvGrpSpPr>
          <p:grpSpPr bwMode="auto">
            <a:xfrm>
              <a:off x="6105525" y="752475"/>
              <a:ext cx="3002979" cy="1541463"/>
              <a:chOff x="6391275" y="2500318"/>
              <a:chExt cx="3002979" cy="1541462"/>
            </a:xfrm>
          </p:grpSpPr>
          <p:grpSp>
            <p:nvGrpSpPr>
              <p:cNvPr id="9" name="Groupe 166"/>
              <p:cNvGrpSpPr>
                <a:grpSpLocks/>
              </p:cNvGrpSpPr>
              <p:nvPr/>
            </p:nvGrpSpPr>
            <p:grpSpPr bwMode="auto">
              <a:xfrm>
                <a:off x="6391275" y="2500318"/>
                <a:ext cx="2538413" cy="1541462"/>
                <a:chOff x="6391320" y="5072074"/>
                <a:chExt cx="2538398" cy="1541135"/>
              </a:xfrm>
            </p:grpSpPr>
            <p:cxnSp>
              <p:nvCxnSpPr>
                <p:cNvPr id="26658" name="Straight Connector 6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8251641" y="6341082"/>
                  <a:ext cx="31950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59" name="Straight Connector 6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723892" y="6341082"/>
                  <a:ext cx="31950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60" name="Straight Connector 6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987766" y="6341082"/>
                  <a:ext cx="31950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61" name="Straight Connector 5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196142" y="6341082"/>
                  <a:ext cx="31950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62" name="Straight Connector 5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932267" y="6341082"/>
                  <a:ext cx="31950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63" name="Straight Connector 5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668391" y="6341082"/>
                  <a:ext cx="31950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64" name="Straight Connector 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825766" y="5624078"/>
                  <a:ext cx="53250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65" name="Straight Connector 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089641" y="5624078"/>
                  <a:ext cx="53250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66" name="Straight Connector 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617391" y="5624078"/>
                  <a:ext cx="53250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67" name="Straight Connector 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881265" y="5624078"/>
                  <a:ext cx="53250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68" name="Straight Connector 4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145140" y="5624078"/>
                  <a:ext cx="53250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69" name="Straight Arrow Connector 1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232050" y="5555333"/>
                  <a:ext cx="681603" cy="837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6670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7286644" y="5072074"/>
                  <a:ext cx="150786" cy="183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xmlns:mc="http://schemas.openxmlformats.org/markup-compatibility/2006" val="FFFFFF" mc:Ignorable="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xmlns:mc="http://schemas.openxmlformats.org/markup-compatibility/2006" val="000000" mc:Ignorable="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l" eaLnBrk="1" hangingPunct="1"/>
                  <a:r>
                    <a:rPr lang="en-US" sz="180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  <p:sp>
              <p:nvSpPr>
                <p:cNvPr id="26671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8816629" y="6429396"/>
                  <a:ext cx="113089" cy="183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xmlns:mc="http://schemas.openxmlformats.org/markup-compatibility/2006" val="FFFFFF" mc:Ignorable="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xmlns:mc="http://schemas.openxmlformats.org/markup-compatibility/2006" val="000000" mc:Ignorable="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accent2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l" eaLnBrk="1" hangingPunct="1"/>
                  <a:r>
                    <a:rPr lang="en-US" sz="1800">
                      <a:solidFill>
                        <a:schemeClr val="tx1"/>
                      </a:solidFill>
                    </a:rPr>
                    <a:t>s</a:t>
                  </a:r>
                </a:p>
              </p:txBody>
            </p:sp>
            <p:cxnSp>
              <p:nvCxnSpPr>
                <p:cNvPr id="26672" name="Straight Connector 60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7422320" y="6341082"/>
                  <a:ext cx="31950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73" name="Straight Connector 6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721224" y="6038635"/>
                  <a:ext cx="213001" cy="83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74" name="Straight Connector 6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985098" y="6038635"/>
                  <a:ext cx="213001" cy="83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75" name="Straight Connector 6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48973" y="6038635"/>
                  <a:ext cx="213001" cy="83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76" name="Straight Connector 6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475152" y="6038635"/>
                  <a:ext cx="213001" cy="83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77" name="Straight Connector 7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776723" y="6038635"/>
                  <a:ext cx="213001" cy="83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78" name="Straight Connector 7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040597" y="6038635"/>
                  <a:ext cx="213001" cy="83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79" name="Straight Connector 7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304473" y="6038635"/>
                  <a:ext cx="213001" cy="83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80" name="Straight Connector 36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6571998" y="5357826"/>
                  <a:ext cx="2078909" cy="80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81" name="Straight Connector 72"/>
                <p:cNvCxnSpPr>
                  <a:cxnSpLocks noChangeShapeType="1"/>
                </p:cNvCxnSpPr>
                <p:nvPr/>
              </p:nvCxnSpPr>
              <p:spPr bwMode="auto">
                <a:xfrm>
                  <a:off x="8632807" y="5357826"/>
                  <a:ext cx="201309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82" name="Straight Connector 72"/>
                <p:cNvCxnSpPr>
                  <a:cxnSpLocks noChangeShapeType="1"/>
                </p:cNvCxnSpPr>
                <p:nvPr/>
              </p:nvCxnSpPr>
              <p:spPr bwMode="auto">
                <a:xfrm>
                  <a:off x="6391320" y="5357826"/>
                  <a:ext cx="201309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83" name="Straight Connector 42"/>
                <p:cNvCxnSpPr>
                  <a:cxnSpLocks noChangeShapeType="1"/>
                </p:cNvCxnSpPr>
                <p:nvPr/>
              </p:nvCxnSpPr>
              <p:spPr bwMode="auto">
                <a:xfrm rot="5160000">
                  <a:off x="6573764" y="5606078"/>
                  <a:ext cx="532503" cy="36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84" name="Straight Connector 36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6610066" y="5572140"/>
                  <a:ext cx="2078909" cy="80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85" name="Straight Connector 72"/>
                <p:cNvCxnSpPr>
                  <a:cxnSpLocks noChangeShapeType="1"/>
                </p:cNvCxnSpPr>
                <p:nvPr/>
              </p:nvCxnSpPr>
              <p:spPr bwMode="auto">
                <a:xfrm>
                  <a:off x="8670875" y="5572140"/>
                  <a:ext cx="201309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86" name="Straight Connector 72"/>
                <p:cNvCxnSpPr>
                  <a:cxnSpLocks noChangeShapeType="1"/>
                </p:cNvCxnSpPr>
                <p:nvPr/>
              </p:nvCxnSpPr>
              <p:spPr bwMode="auto">
                <a:xfrm>
                  <a:off x="6429388" y="5572140"/>
                  <a:ext cx="201309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87" name="Straight Connector 36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6610066" y="5785648"/>
                  <a:ext cx="2078909" cy="80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88" name="Straight Connector 72"/>
                <p:cNvCxnSpPr>
                  <a:cxnSpLocks noChangeShapeType="1"/>
                </p:cNvCxnSpPr>
                <p:nvPr/>
              </p:nvCxnSpPr>
              <p:spPr bwMode="auto">
                <a:xfrm>
                  <a:off x="8670875" y="5785648"/>
                  <a:ext cx="201309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89" name="Straight Connector 72"/>
                <p:cNvCxnSpPr>
                  <a:cxnSpLocks noChangeShapeType="1"/>
                </p:cNvCxnSpPr>
                <p:nvPr/>
              </p:nvCxnSpPr>
              <p:spPr bwMode="auto">
                <a:xfrm>
                  <a:off x="6429388" y="5785648"/>
                  <a:ext cx="201309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90" name="Straight Connector 36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6596162" y="6250858"/>
                  <a:ext cx="2078909" cy="80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91" name="Straight Connector 72"/>
                <p:cNvCxnSpPr>
                  <a:cxnSpLocks noChangeShapeType="1"/>
                </p:cNvCxnSpPr>
                <p:nvPr/>
              </p:nvCxnSpPr>
              <p:spPr bwMode="auto">
                <a:xfrm>
                  <a:off x="8656971" y="6215082"/>
                  <a:ext cx="201309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92" name="Straight Connector 72"/>
                <p:cNvCxnSpPr>
                  <a:cxnSpLocks noChangeShapeType="1"/>
                </p:cNvCxnSpPr>
                <p:nvPr/>
              </p:nvCxnSpPr>
              <p:spPr bwMode="auto">
                <a:xfrm>
                  <a:off x="6415484" y="6250858"/>
                  <a:ext cx="201309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93" name="Straight Connector 36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6610066" y="6500028"/>
                  <a:ext cx="2078909" cy="80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94" name="Straight Connector 72"/>
                <p:cNvCxnSpPr>
                  <a:cxnSpLocks noChangeShapeType="1"/>
                </p:cNvCxnSpPr>
                <p:nvPr/>
              </p:nvCxnSpPr>
              <p:spPr bwMode="auto">
                <a:xfrm>
                  <a:off x="8670875" y="6500028"/>
                  <a:ext cx="201309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695" name="Straight Connector 72"/>
                <p:cNvCxnSpPr>
                  <a:cxnSpLocks noChangeShapeType="1"/>
                </p:cNvCxnSpPr>
                <p:nvPr/>
              </p:nvCxnSpPr>
              <p:spPr bwMode="auto">
                <a:xfrm>
                  <a:off x="6429388" y="6500028"/>
                  <a:ext cx="201309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6656" name="Accolade ouvrante 167"/>
              <p:cNvSpPr>
                <a:spLocks/>
              </p:cNvSpPr>
              <p:nvPr/>
            </p:nvSpPr>
            <p:spPr bwMode="auto">
              <a:xfrm rot="10800000">
                <a:off x="8963918" y="2785524"/>
                <a:ext cx="214312" cy="1179684"/>
              </a:xfrm>
              <a:prstGeom prst="leftBrace">
                <a:avLst>
                  <a:gd name="adj1" fmla="val 8321"/>
                  <a:gd name="adj2" fmla="val 51026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fr-FR" sz="2400"/>
              </a:p>
            </p:txBody>
          </p:sp>
          <p:pic>
            <p:nvPicPr>
              <p:cNvPr id="26657" name="Image 88" descr="tmp.bmp"/>
              <p:cNvPicPr>
                <a:picLocks/>
              </p:cNvPicPr>
              <p:nvPr>
                <p:custDataLst>
                  <p:tags r:id="rId8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78354" y="3271843"/>
                <a:ext cx="215900" cy="17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652" name="Ellipse 67"/>
            <p:cNvSpPr>
              <a:spLocks noChangeArrowheads="1"/>
            </p:cNvSpPr>
            <p:nvPr/>
          </p:nvSpPr>
          <p:spPr bwMode="auto">
            <a:xfrm>
              <a:off x="7272000" y="1214422"/>
              <a:ext cx="71438" cy="72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 sz="2400"/>
            </a:p>
          </p:txBody>
        </p:sp>
        <p:sp>
          <p:nvSpPr>
            <p:cNvPr id="26653" name="Ellipse 69"/>
            <p:cNvSpPr>
              <a:spLocks noChangeArrowheads="1"/>
            </p:cNvSpPr>
            <p:nvPr/>
          </p:nvSpPr>
          <p:spPr bwMode="auto">
            <a:xfrm>
              <a:off x="7272000" y="1440000"/>
              <a:ext cx="71438" cy="72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 sz="2400"/>
            </a:p>
          </p:txBody>
        </p:sp>
        <p:sp>
          <p:nvSpPr>
            <p:cNvPr id="26654" name="Ellipse 70"/>
            <p:cNvSpPr>
              <a:spLocks noChangeArrowheads="1"/>
            </p:cNvSpPr>
            <p:nvPr/>
          </p:nvSpPr>
          <p:spPr bwMode="auto">
            <a:xfrm>
              <a:off x="7272000" y="1908000"/>
              <a:ext cx="71438" cy="720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 sz="2400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 rot="10800000" flipV="1">
            <a:off x="2890490" y="4581128"/>
            <a:ext cx="1897534" cy="5040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Image 19" descr="texsstmp.bmp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4205164" cy="276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ZoneTexte 79"/>
          <p:cNvSpPr txBox="1">
            <a:spLocks noChangeArrowheads="1"/>
          </p:cNvSpPr>
          <p:nvPr/>
        </p:nvSpPr>
        <p:spPr bwMode="auto">
          <a:xfrm>
            <a:off x="5652120" y="4581128"/>
            <a:ext cx="1561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200" dirty="0" err="1">
                <a:solidFill>
                  <a:srgbClr val="1014A4"/>
                </a:solidFill>
              </a:rPr>
              <a:t>Numerics</a:t>
            </a:r>
            <a:r>
              <a:rPr lang="en-GB" sz="1200" dirty="0">
                <a:solidFill>
                  <a:srgbClr val="1014A4"/>
                </a:solidFill>
              </a:rPr>
              <a:t> for </a:t>
            </a:r>
          </a:p>
          <a:p>
            <a:pPr algn="l"/>
            <a:r>
              <a:rPr lang="en-GB" sz="1200" dirty="0">
                <a:solidFill>
                  <a:srgbClr val="1014A4"/>
                </a:solidFill>
              </a:rPr>
              <a:t>low-lying states N=3</a:t>
            </a:r>
            <a:endParaRPr lang="fr-FR" sz="1200" dirty="0">
              <a:solidFill>
                <a:srgbClr val="1014A4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734176" y="5155057"/>
            <a:ext cx="3708400" cy="368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6" name="Picture 5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428081" y="5733255"/>
            <a:ext cx="254000" cy="26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8" name="Picture 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419871" y="6212680"/>
            <a:ext cx="254000" cy="21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73" name="ZoneTexte 72"/>
          <p:cNvSpPr txBox="1">
            <a:spLocks noChangeArrowheads="1"/>
          </p:cNvSpPr>
          <p:nvPr/>
        </p:nvSpPr>
        <p:spPr bwMode="auto">
          <a:xfrm>
            <a:off x="634547" y="4012045"/>
            <a:ext cx="5066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GB" sz="1800" dirty="0">
                <a:solidFill>
                  <a:srgbClr val="1014A4"/>
                </a:solidFill>
              </a:rPr>
              <a:t> </a:t>
            </a:r>
            <a:r>
              <a:rPr lang="en-GB" sz="1800" dirty="0" smtClean="0">
                <a:solidFill>
                  <a:srgbClr val="1014A4"/>
                </a:solidFill>
              </a:rPr>
              <a:t>Finite volume solution: finite system of NLIE,</a:t>
            </a:r>
          </a:p>
          <a:p>
            <a:pPr algn="l"/>
            <a:r>
              <a:rPr lang="en-GB" sz="1800" dirty="0" smtClean="0">
                <a:solidFill>
                  <a:srgbClr val="1014A4"/>
                </a:solidFill>
              </a:rPr>
              <a:t>  </a:t>
            </a:r>
            <a:r>
              <a:rPr lang="en-GB" sz="1800" dirty="0" smtClean="0">
                <a:solidFill>
                  <a:schemeClr val="tx1"/>
                </a:solidFill>
              </a:rPr>
              <a:t>N-1</a:t>
            </a:r>
            <a:r>
              <a:rPr lang="en-GB" sz="1800" dirty="0" smtClean="0">
                <a:solidFill>
                  <a:srgbClr val="1014A4"/>
                </a:solidFill>
              </a:rPr>
              <a:t> </a:t>
            </a:r>
            <a:r>
              <a:rPr lang="en-GB" sz="1800" dirty="0" smtClean="0">
                <a:solidFill>
                  <a:srgbClr val="1014A4"/>
                </a:solidFill>
              </a:rPr>
              <a:t>TBA </a:t>
            </a:r>
            <a:r>
              <a:rPr lang="en-GB" sz="1800" dirty="0" err="1" smtClean="0">
                <a:solidFill>
                  <a:srgbClr val="1014A4"/>
                </a:solidFill>
              </a:rPr>
              <a:t>eqs</a:t>
            </a:r>
            <a:r>
              <a:rPr lang="en-GB" sz="1800" dirty="0" smtClean="0">
                <a:solidFill>
                  <a:srgbClr val="1014A4"/>
                </a:solidFill>
              </a:rPr>
              <a:t>. with                          for </a:t>
            </a:r>
            <a:r>
              <a:rPr lang="en-GB" sz="1800" dirty="0" smtClean="0">
                <a:solidFill>
                  <a:srgbClr val="1014A4"/>
                </a:solidFill>
              </a:rPr>
              <a:t>densities</a:t>
            </a:r>
            <a:endParaRPr lang="fr-FR" sz="1800" dirty="0">
              <a:solidFill>
                <a:srgbClr val="1014A4"/>
              </a:solidFill>
            </a:endParaRPr>
          </a:p>
        </p:txBody>
      </p:sp>
      <p:cxnSp>
        <p:nvCxnSpPr>
          <p:cNvPr id="26638" name="Connecteur droit avec flèche 83"/>
          <p:cNvCxnSpPr>
            <a:cxnSpLocks noChangeShapeType="1"/>
          </p:cNvCxnSpPr>
          <p:nvPr/>
        </p:nvCxnSpPr>
        <p:spPr bwMode="auto">
          <a:xfrm flipV="1">
            <a:off x="1043608" y="5467596"/>
            <a:ext cx="576064" cy="33766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9" name="Image 68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780928"/>
            <a:ext cx="6337300" cy="889000"/>
          </a:xfrm>
          <a:prstGeom prst="rect">
            <a:avLst/>
          </a:prstGeom>
          <a:noFill/>
        </p:spPr>
      </p:pic>
      <p:sp>
        <p:nvSpPr>
          <p:cNvPr id="70" name="Rectangle 30"/>
          <p:cNvSpPr>
            <a:spLocks noChangeArrowheads="1"/>
          </p:cNvSpPr>
          <p:nvPr/>
        </p:nvSpPr>
        <p:spPr bwMode="auto">
          <a:xfrm>
            <a:off x="4644008" y="4975284"/>
            <a:ext cx="9092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V.K</a:t>
            </a:r>
            <a:r>
              <a:rPr lang="en-GB" sz="1100" b="1" dirty="0" err="1">
                <a:solidFill>
                  <a:srgbClr val="00CC00"/>
                </a:solidFill>
              </a:rPr>
              <a:t>.,Leurent</a:t>
            </a:r>
            <a:endParaRPr lang="en-US" sz="1100" dirty="0"/>
          </a:p>
        </p:txBody>
      </p:sp>
      <p:pic>
        <p:nvPicPr>
          <p:cNvPr id="74" name="Image 73" descr="tmp.bmp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2915816" y="4365104"/>
            <a:ext cx="1249040" cy="249808"/>
          </a:xfrm>
          <a:prstGeom prst="rect">
            <a:avLst/>
          </a:prstGeom>
          <a:noFill/>
        </p:spPr>
      </p:pic>
      <p:pic>
        <p:nvPicPr>
          <p:cNvPr id="77" name="Image 76" descr="tmp.bmp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4211960" y="5789950"/>
            <a:ext cx="144016" cy="129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89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94" grpId="0"/>
      <p:bldP spid="59" grpId="0"/>
      <p:bldP spid="26635" grpId="0" animBg="1"/>
      <p:bldP spid="26637" grpId="0"/>
      <p:bldP spid="26643" grpId="0" animBg="1"/>
      <p:bldP spid="26644" grpId="0"/>
      <p:bldP spid="84" grpId="0"/>
      <p:bldP spid="73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236744" cy="311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8"/>
          <p:cNvGrpSpPr/>
          <p:nvPr/>
        </p:nvGrpSpPr>
        <p:grpSpPr>
          <a:xfrm>
            <a:off x="476336" y="2754552"/>
            <a:ext cx="4151760" cy="522084"/>
            <a:chOff x="476336" y="2538528"/>
            <a:chExt cx="4151760" cy="5220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259944" y="2538528"/>
              <a:ext cx="1368152" cy="50405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76336" y="2556556"/>
              <a:ext cx="1368152" cy="50405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7"/>
          <p:cNvGrpSpPr/>
          <p:nvPr/>
        </p:nvGrpSpPr>
        <p:grpSpPr>
          <a:xfrm>
            <a:off x="1808964" y="620688"/>
            <a:ext cx="1491209" cy="1260140"/>
            <a:chOff x="1808964" y="404664"/>
            <a:chExt cx="1491209" cy="1260140"/>
          </a:xfrm>
        </p:grpSpPr>
        <p:sp>
          <p:nvSpPr>
            <p:cNvPr id="14" name="Прямоугольник 13"/>
            <p:cNvSpPr/>
            <p:nvPr/>
          </p:nvSpPr>
          <p:spPr>
            <a:xfrm rot="16200000">
              <a:off x="2418075" y="782706"/>
              <a:ext cx="1260140" cy="504056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16200000">
              <a:off x="1430922" y="782706"/>
              <a:ext cx="1260140" cy="504056"/>
            </a:xfrm>
            <a:prstGeom prst="rect">
              <a:avLst/>
            </a:prstGeom>
            <a:solidFill>
              <a:srgbClr val="00B050">
                <a:alpha val="40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1" name="Прямая со стрелкой 20"/>
          <p:cNvCxnSpPr/>
          <p:nvPr/>
        </p:nvCxnSpPr>
        <p:spPr>
          <a:xfrm flipH="1">
            <a:off x="3851921" y="980728"/>
            <a:ext cx="267195" cy="1800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48"/>
          <p:cNvGrpSpPr/>
          <p:nvPr/>
        </p:nvGrpSpPr>
        <p:grpSpPr>
          <a:xfrm>
            <a:off x="386244" y="620687"/>
            <a:ext cx="5019515" cy="6138350"/>
            <a:chOff x="386244" y="404663"/>
            <a:chExt cx="5019515" cy="6138350"/>
          </a:xfrm>
        </p:grpSpPr>
        <p:grpSp>
          <p:nvGrpSpPr>
            <p:cNvPr id="6" name="Группа 16"/>
            <p:cNvGrpSpPr/>
            <p:nvPr/>
          </p:nvGrpSpPr>
          <p:grpSpPr>
            <a:xfrm>
              <a:off x="755576" y="404663"/>
              <a:ext cx="3228628" cy="6138350"/>
              <a:chOff x="755576" y="404663"/>
              <a:chExt cx="3228628" cy="6138350"/>
            </a:xfrm>
          </p:grpSpPr>
          <p:pic>
            <p:nvPicPr>
              <p:cNvPr id="5" name="Рисунок 4"/>
              <p:cNvPicPr>
                <a:picLocks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5576" y="4509120"/>
                <a:ext cx="3228628" cy="2033893"/>
              </a:xfrm>
              <a:prstGeom prst="rect">
                <a:avLst/>
              </a:prstGeom>
            </p:spPr>
          </p:pic>
          <p:sp>
            <p:nvSpPr>
              <p:cNvPr id="10" name="Стрелка вниз 9"/>
              <p:cNvSpPr/>
              <p:nvPr/>
            </p:nvSpPr>
            <p:spPr>
              <a:xfrm>
                <a:off x="2339752" y="2996952"/>
                <a:ext cx="432048" cy="1296144"/>
              </a:xfrm>
              <a:prstGeom prst="downArrow">
                <a:avLst/>
              </a:prstGeom>
              <a:solidFill>
                <a:schemeClr val="accent6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" name="Группа 15"/>
              <p:cNvGrpSpPr/>
              <p:nvPr/>
            </p:nvGrpSpPr>
            <p:grpSpPr>
              <a:xfrm>
                <a:off x="2330460" y="404663"/>
                <a:ext cx="441340" cy="2592289"/>
                <a:chOff x="2330460" y="404663"/>
                <a:chExt cx="441340" cy="2592289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2339752" y="404663"/>
                  <a:ext cx="432048" cy="2592289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32000">
                      <a:schemeClr val="bg1">
                        <a:lumMod val="0"/>
                        <a:lumOff val="10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 rot="16200000">
                  <a:off x="1929036" y="1022112"/>
                  <a:ext cx="11721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Fast decay</a:t>
                  </a:r>
                  <a:endParaRPr lang="ru-RU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22" name="TextBox 21"/>
            <p:cNvSpPr txBox="1"/>
            <p:nvPr/>
          </p:nvSpPr>
          <p:spPr>
            <a:xfrm rot="16200000">
              <a:off x="17874" y="5268807"/>
              <a:ext cx="11060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Log scale!</a:t>
              </a:r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25" name="Рисунок 24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07904" y="4365104"/>
              <a:ext cx="1193800" cy="40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cxnSp>
          <p:nvCxnSpPr>
            <p:cNvPr id="27" name="Прямая со стрелкой 26"/>
            <p:cNvCxnSpPr/>
            <p:nvPr/>
          </p:nvCxnSpPr>
          <p:spPr>
            <a:xfrm flipH="1">
              <a:off x="3300174" y="4509120"/>
              <a:ext cx="40773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Рисунок 28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21478" y="4822800"/>
              <a:ext cx="1193800" cy="40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cxnSp>
          <p:nvCxnSpPr>
            <p:cNvPr id="38" name="Прямая со стрелкой 37"/>
            <p:cNvCxnSpPr/>
            <p:nvPr/>
          </p:nvCxnSpPr>
          <p:spPr>
            <a:xfrm flipH="1" flipV="1">
              <a:off x="3300174" y="4941168"/>
              <a:ext cx="641756" cy="7200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Рисунок 38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19116" y="5254848"/>
              <a:ext cx="1193800" cy="40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cxnSp>
          <p:nvCxnSpPr>
            <p:cNvPr id="42" name="Прямая со стрелкой 41"/>
            <p:cNvCxnSpPr>
              <a:stCxn id="39" idx="1"/>
            </p:cNvCxnSpPr>
            <p:nvPr/>
          </p:nvCxnSpPr>
          <p:spPr>
            <a:xfrm flipH="1" flipV="1">
              <a:off x="3347864" y="5229200"/>
              <a:ext cx="771252" cy="22884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Рисунок 42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1959" y="5634280"/>
              <a:ext cx="1193800" cy="40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cxnSp>
          <p:nvCxnSpPr>
            <p:cNvPr id="46" name="Прямая со стрелкой 45"/>
            <p:cNvCxnSpPr>
              <a:stCxn id="43" idx="1"/>
            </p:cNvCxnSpPr>
            <p:nvPr/>
          </p:nvCxnSpPr>
          <p:spPr>
            <a:xfrm flipH="1" flipV="1">
              <a:off x="3300174" y="5453474"/>
              <a:ext cx="911785" cy="384006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69"/>
          <p:cNvGrpSpPr/>
          <p:nvPr/>
        </p:nvGrpSpPr>
        <p:grpSpPr>
          <a:xfrm>
            <a:off x="3995936" y="404664"/>
            <a:ext cx="5047100" cy="875168"/>
            <a:chOff x="3995936" y="188640"/>
            <a:chExt cx="5047100" cy="875168"/>
          </a:xfrm>
        </p:grpSpPr>
        <p:sp>
          <p:nvSpPr>
            <p:cNvPr id="51" name="TextBox 50"/>
            <p:cNvSpPr txBox="1"/>
            <p:nvPr/>
          </p:nvSpPr>
          <p:spPr>
            <a:xfrm>
              <a:off x="3995936" y="188640"/>
              <a:ext cx="321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014A4"/>
                  </a:solidFill>
                </a:rPr>
                <a:t>The infinite </a:t>
              </a:r>
              <a:r>
                <a:rPr lang="en-US" dirty="0" smtClean="0">
                  <a:solidFill>
                    <a:srgbClr val="1014A4"/>
                  </a:solidFill>
                </a:rPr>
                <a:t>chain </a:t>
              </a:r>
              <a:r>
                <a:rPr lang="en-US" dirty="0" smtClean="0">
                  <a:solidFill>
                    <a:srgbClr val="1014A4"/>
                  </a:solidFill>
                </a:rPr>
                <a:t>of equations:</a:t>
              </a:r>
              <a:endParaRPr lang="ru-RU" dirty="0">
                <a:solidFill>
                  <a:srgbClr val="1014A4"/>
                </a:solidFill>
              </a:endParaRPr>
            </a:p>
          </p:txBody>
        </p:sp>
        <p:pic>
          <p:nvPicPr>
            <p:cNvPr id="54" name="Рисунок 53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1959" y="619571"/>
              <a:ext cx="4831077" cy="444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cxnSp>
        <p:nvCxnSpPr>
          <p:cNvPr id="60" name="Прямая со стрелкой 59"/>
          <p:cNvCxnSpPr/>
          <p:nvPr/>
        </p:nvCxnSpPr>
        <p:spPr>
          <a:xfrm flipH="1">
            <a:off x="1151620" y="942373"/>
            <a:ext cx="2923908" cy="1800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71"/>
          <p:cNvGrpSpPr/>
          <p:nvPr/>
        </p:nvGrpSpPr>
        <p:grpSpPr>
          <a:xfrm>
            <a:off x="4355976" y="1238135"/>
            <a:ext cx="2911759" cy="761428"/>
            <a:chOff x="4355976" y="1022111"/>
            <a:chExt cx="2911759" cy="761428"/>
          </a:xfrm>
        </p:grpSpPr>
        <p:sp>
          <p:nvSpPr>
            <p:cNvPr id="58" name="TextBox 57"/>
            <p:cNvSpPr txBox="1"/>
            <p:nvPr/>
          </p:nvSpPr>
          <p:spPr>
            <a:xfrm>
              <a:off x="4355976" y="1022111"/>
              <a:ext cx="2911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014A4"/>
                  </a:solidFill>
                </a:rPr>
                <a:t>Solved at once by the </a:t>
              </a:r>
              <a:r>
                <a:rPr lang="en-US" dirty="0" err="1" smtClean="0">
                  <a:solidFill>
                    <a:srgbClr val="1014A4"/>
                  </a:solidFill>
                </a:rPr>
                <a:t>ansatz</a:t>
              </a:r>
              <a:r>
                <a:rPr lang="en-US" dirty="0" smtClean="0">
                  <a:solidFill>
                    <a:srgbClr val="1014A4"/>
                  </a:solidFill>
                </a:rPr>
                <a:t>:</a:t>
              </a:r>
              <a:endParaRPr lang="ru-RU" dirty="0">
                <a:solidFill>
                  <a:srgbClr val="1014A4"/>
                </a:solidFill>
              </a:endParaRPr>
            </a:p>
          </p:txBody>
        </p:sp>
        <p:pic>
          <p:nvPicPr>
            <p:cNvPr id="61" name="Рисунок 60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23919" y="1469359"/>
              <a:ext cx="2143816" cy="314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17" name="Группа 72"/>
          <p:cNvGrpSpPr/>
          <p:nvPr/>
        </p:nvGrpSpPr>
        <p:grpSpPr>
          <a:xfrm>
            <a:off x="4860032" y="2008892"/>
            <a:ext cx="4176464" cy="844044"/>
            <a:chOff x="4860032" y="1792868"/>
            <a:chExt cx="4176464" cy="844044"/>
          </a:xfrm>
        </p:grpSpPr>
        <p:sp>
          <p:nvSpPr>
            <p:cNvPr id="64" name="TextBox 63"/>
            <p:cNvSpPr txBox="1"/>
            <p:nvPr/>
          </p:nvSpPr>
          <p:spPr>
            <a:xfrm>
              <a:off x="4860032" y="1792868"/>
              <a:ext cx="3440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014A4"/>
                  </a:solidFill>
                </a:rPr>
                <a:t>Where f can be found by iterations</a:t>
              </a:r>
              <a:endParaRPr lang="ru-RU" dirty="0">
                <a:solidFill>
                  <a:srgbClr val="1014A4"/>
                </a:solidFill>
              </a:endParaRPr>
            </a:p>
          </p:txBody>
        </p:sp>
        <p:pic>
          <p:nvPicPr>
            <p:cNvPr id="65" name="Рисунок 64"/>
            <p:cNvPicPr>
              <a:picLocks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30264" y="2171676"/>
              <a:ext cx="3906232" cy="465236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3399376" y="2420888"/>
            <a:ext cx="209326" cy="216024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924608" y="2899012"/>
            <a:ext cx="209326" cy="216024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 стрелкой 75"/>
          <p:cNvCxnSpPr/>
          <p:nvPr/>
        </p:nvCxnSpPr>
        <p:spPr>
          <a:xfrm flipH="1" flipV="1">
            <a:off x="3300174" y="1880828"/>
            <a:ext cx="1775882" cy="183620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 flipV="1">
            <a:off x="2060992" y="1916832"/>
            <a:ext cx="3015064" cy="18002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91"/>
          <p:cNvGrpSpPr/>
          <p:nvPr/>
        </p:nvGrpSpPr>
        <p:grpSpPr>
          <a:xfrm>
            <a:off x="4493566" y="3645024"/>
            <a:ext cx="4470922" cy="804540"/>
            <a:chOff x="4493566" y="3429000"/>
            <a:chExt cx="4470922" cy="804540"/>
          </a:xfrm>
        </p:grpSpPr>
        <p:sp>
          <p:nvSpPr>
            <p:cNvPr id="90" name="TextBox 89"/>
            <p:cNvSpPr txBox="1"/>
            <p:nvPr/>
          </p:nvSpPr>
          <p:spPr>
            <a:xfrm>
              <a:off x="4493566" y="3429000"/>
              <a:ext cx="3246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014A4"/>
                  </a:solidFill>
                </a:rPr>
                <a:t>Very similar </a:t>
              </a:r>
              <a:r>
                <a:rPr lang="en-US" dirty="0" smtClean="0">
                  <a:solidFill>
                    <a:srgbClr val="1014A4"/>
                  </a:solidFill>
                </a:rPr>
                <a:t>chain </a:t>
              </a:r>
              <a:r>
                <a:rPr lang="en-US" dirty="0" smtClean="0">
                  <a:solidFill>
                    <a:srgbClr val="1014A4"/>
                  </a:solidFill>
                </a:rPr>
                <a:t>of equations:</a:t>
              </a:r>
              <a:endParaRPr lang="ru-RU" dirty="0">
                <a:solidFill>
                  <a:srgbClr val="1014A4"/>
                </a:solidFill>
              </a:endParaRPr>
            </a:p>
          </p:txBody>
        </p:sp>
        <p:pic>
          <p:nvPicPr>
            <p:cNvPr id="89" name="Рисунок 88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32288" y="3789040"/>
              <a:ext cx="3632200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19" name="Группа 1023"/>
          <p:cNvGrpSpPr/>
          <p:nvPr/>
        </p:nvGrpSpPr>
        <p:grpSpPr>
          <a:xfrm>
            <a:off x="5508104" y="4437112"/>
            <a:ext cx="2911759" cy="728340"/>
            <a:chOff x="5508104" y="4221088"/>
            <a:chExt cx="2911759" cy="728340"/>
          </a:xfrm>
        </p:grpSpPr>
        <p:sp>
          <p:nvSpPr>
            <p:cNvPr id="94" name="TextBox 93"/>
            <p:cNvSpPr txBox="1"/>
            <p:nvPr/>
          </p:nvSpPr>
          <p:spPr>
            <a:xfrm>
              <a:off x="5508104" y="4221088"/>
              <a:ext cx="2911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014A4"/>
                  </a:solidFill>
                </a:rPr>
                <a:t>Solved at once by the </a:t>
              </a:r>
              <a:r>
                <a:rPr lang="en-US" dirty="0" err="1" smtClean="0">
                  <a:solidFill>
                    <a:srgbClr val="1014A4"/>
                  </a:solidFill>
                </a:rPr>
                <a:t>ansatz</a:t>
              </a:r>
              <a:r>
                <a:rPr lang="en-US" dirty="0" smtClean="0">
                  <a:solidFill>
                    <a:srgbClr val="1014A4"/>
                  </a:solidFill>
                </a:rPr>
                <a:t>:</a:t>
              </a:r>
              <a:endParaRPr lang="ru-RU" dirty="0">
                <a:solidFill>
                  <a:srgbClr val="1014A4"/>
                </a:solidFill>
              </a:endParaRPr>
            </a:p>
          </p:txBody>
        </p:sp>
        <p:pic>
          <p:nvPicPr>
            <p:cNvPr id="93" name="Рисунок 92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92074" y="4581128"/>
              <a:ext cx="2235200" cy="36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1025" name="TextBox 1024"/>
          <p:cNvSpPr txBox="1"/>
          <p:nvPr/>
        </p:nvSpPr>
        <p:spPr>
          <a:xfrm>
            <a:off x="5724128" y="5559648"/>
            <a:ext cx="3262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014A4"/>
                </a:solidFill>
              </a:rPr>
              <a:t>As a result the total number of </a:t>
            </a:r>
          </a:p>
          <a:p>
            <a:r>
              <a:rPr lang="en-US" dirty="0">
                <a:solidFill>
                  <a:srgbClr val="1014A4"/>
                </a:solidFill>
              </a:rPr>
              <a:t>e</a:t>
            </a:r>
            <a:r>
              <a:rPr lang="en-US" dirty="0" smtClean="0">
                <a:solidFill>
                  <a:srgbClr val="1014A4"/>
                </a:solidFill>
              </a:rPr>
              <a:t>quations is 2*cutoff for massive</a:t>
            </a:r>
          </a:p>
          <a:p>
            <a:r>
              <a:rPr lang="en-US" dirty="0" smtClean="0">
                <a:solidFill>
                  <a:srgbClr val="1014A4"/>
                </a:solidFill>
              </a:rPr>
              <a:t>nodes</a:t>
            </a:r>
            <a:r>
              <a:rPr lang="en-US" dirty="0" smtClean="0">
                <a:solidFill>
                  <a:srgbClr val="1014A4"/>
                </a:solidFill>
              </a:rPr>
              <a:t>!</a:t>
            </a:r>
            <a:endParaRPr lang="ru-RU" dirty="0">
              <a:solidFill>
                <a:srgbClr val="1014A4"/>
              </a:solidFill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6794446" y="0"/>
            <a:ext cx="2349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200" b="1" dirty="0" err="1" smtClean="0">
                <a:solidFill>
                  <a:srgbClr val="00CC00"/>
                </a:solidFill>
              </a:rPr>
              <a:t>Gromov</a:t>
            </a:r>
            <a:r>
              <a:rPr lang="en-GB" sz="1200" b="1" dirty="0" smtClean="0">
                <a:solidFill>
                  <a:srgbClr val="00CC00"/>
                </a:solidFill>
              </a:rPr>
              <a:t>, </a:t>
            </a:r>
            <a:r>
              <a:rPr lang="en-GB" sz="1200" b="1" dirty="0" err="1" smtClean="0">
                <a:solidFill>
                  <a:srgbClr val="00CC00"/>
                </a:solidFill>
              </a:rPr>
              <a:t>V.K.,Leurent,Tsuboi,Volin</a:t>
            </a:r>
            <a:endParaRPr lang="en-GB" sz="12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200" b="1" dirty="0" smtClean="0">
                <a:solidFill>
                  <a:srgbClr val="00CC00"/>
                </a:solidFill>
              </a:rPr>
              <a:t>(work in progress)</a:t>
            </a:r>
            <a:endParaRPr lang="en-GB" sz="1200" b="1" dirty="0">
              <a:solidFill>
                <a:srgbClr val="00CC00"/>
              </a:solidFill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5496" y="-27384"/>
            <a:ext cx="5687863" cy="584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Towards NLIEs of </a:t>
            </a:r>
            <a:r>
              <a:rPr lang="en-US" sz="2800" dirty="0" err="1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AdS</a:t>
            </a:r>
            <a:r>
              <a:rPr lang="en-US" sz="280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/CFT…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968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1" grpId="0" animBg="1"/>
      <p:bldP spid="10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68313" y="61913"/>
            <a:ext cx="8229600" cy="846137"/>
          </a:xfrm>
        </p:spPr>
        <p:txBody>
          <a:bodyPr/>
          <a:lstStyle/>
          <a:p>
            <a:r>
              <a:rPr lang="en-US" sz="3600" dirty="0" smtClean="0">
                <a:solidFill>
                  <a:srgbClr val="990000"/>
                </a:solidFill>
              </a:rPr>
              <a:t>Conclusions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55435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Y-system for exact </a:t>
            </a:r>
            <a:r>
              <a:rPr lang="fr-FR" sz="2400" dirty="0" err="1" smtClean="0">
                <a:solidFill>
                  <a:srgbClr val="7030A0"/>
                </a:solidFill>
              </a:rPr>
              <a:t>spectrum</a:t>
            </a:r>
            <a:r>
              <a:rPr lang="fr-FR" sz="2400" dirty="0" smtClean="0">
                <a:solidFill>
                  <a:srgbClr val="7030A0"/>
                </a:solidFill>
              </a:rPr>
              <a:t> of </a:t>
            </a:r>
            <a:r>
              <a:rPr lang="fr-FR" sz="2400" dirty="0" err="1" smtClean="0">
                <a:solidFill>
                  <a:srgbClr val="7030A0"/>
                </a:solidFill>
              </a:rPr>
              <a:t>planar</a:t>
            </a:r>
            <a:r>
              <a:rPr lang="fr-FR" sz="2400" dirty="0" smtClean="0">
                <a:solidFill>
                  <a:srgbClr val="7030A0"/>
                </a:solidFill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</a:rPr>
              <a:t>AdS</a:t>
            </a:r>
            <a:r>
              <a:rPr lang="fr-FR" sz="2400" dirty="0" smtClean="0">
                <a:solidFill>
                  <a:srgbClr val="7030A0"/>
                </a:solidFill>
              </a:rPr>
              <a:t>/CFT </a:t>
            </a:r>
            <a:r>
              <a:rPr lang="fr-FR" sz="2400" dirty="0" err="1" smtClean="0">
                <a:solidFill>
                  <a:srgbClr val="7030A0"/>
                </a:solidFill>
              </a:rPr>
              <a:t>is</a:t>
            </a:r>
            <a:r>
              <a:rPr lang="fr-FR" sz="2400" dirty="0" smtClean="0">
                <a:solidFill>
                  <a:srgbClr val="7030A0"/>
                </a:solidFill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</a:rPr>
              <a:t>still</a:t>
            </a:r>
            <a:r>
              <a:rPr lang="fr-FR" sz="2400" dirty="0" smtClean="0">
                <a:solidFill>
                  <a:srgbClr val="7030A0"/>
                </a:solidFill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</a:rPr>
              <a:t>only</a:t>
            </a:r>
            <a:r>
              <a:rPr lang="fr-FR" sz="2400" dirty="0" smtClean="0">
                <a:solidFill>
                  <a:srgbClr val="7030A0"/>
                </a:solidFill>
              </a:rPr>
              <a:t> a conjecture but </a:t>
            </a:r>
            <a:r>
              <a:rPr lang="fr-FR" sz="2400" dirty="0" err="1" smtClean="0">
                <a:solidFill>
                  <a:srgbClr val="7030A0"/>
                </a:solidFill>
              </a:rPr>
              <a:t>it</a:t>
            </a:r>
            <a:r>
              <a:rPr lang="fr-FR" sz="2400" dirty="0" smtClean="0">
                <a:solidFill>
                  <a:srgbClr val="7030A0"/>
                </a:solidFill>
              </a:rPr>
              <a:t> has </a:t>
            </a:r>
            <a:r>
              <a:rPr lang="fr-FR" sz="2400" dirty="0" err="1" smtClean="0">
                <a:solidFill>
                  <a:srgbClr val="7030A0"/>
                </a:solidFill>
              </a:rPr>
              <a:t>passed</a:t>
            </a:r>
            <a:r>
              <a:rPr lang="en-GB" sz="2400" dirty="0" smtClean="0">
                <a:solidFill>
                  <a:srgbClr val="7030A0"/>
                </a:solidFill>
              </a:rPr>
              <a:t> many important checks. </a:t>
            </a:r>
          </a:p>
          <a:p>
            <a:pPr>
              <a:buFontTx/>
              <a:buNone/>
            </a:pPr>
            <a:endParaRPr lang="en-GB" sz="2400" dirty="0" smtClean="0">
              <a:solidFill>
                <a:srgbClr val="7030A0"/>
              </a:solidFill>
            </a:endParaRPr>
          </a:p>
          <a:p>
            <a:r>
              <a:rPr lang="en-GB" sz="2400" dirty="0" err="1" smtClean="0">
                <a:solidFill>
                  <a:srgbClr val="7030A0"/>
                </a:solidFill>
              </a:rPr>
              <a:t>Hirota</a:t>
            </a:r>
            <a:r>
              <a:rPr lang="en-GB" sz="2400" dirty="0" smtClean="0">
                <a:solidFill>
                  <a:srgbClr val="7030A0"/>
                </a:solidFill>
              </a:rPr>
              <a:t> dynamics – the most complete approach. </a:t>
            </a:r>
            <a:r>
              <a:rPr lang="en-GB" sz="2400" dirty="0" err="1" smtClean="0">
                <a:solidFill>
                  <a:srgbClr val="7030A0"/>
                </a:solidFill>
              </a:rPr>
              <a:t>Wronskian</a:t>
            </a:r>
            <a:r>
              <a:rPr lang="en-GB" sz="2400" dirty="0" smtClean="0">
                <a:solidFill>
                  <a:srgbClr val="7030A0"/>
                </a:solidFill>
              </a:rPr>
              <a:t> solutions – a step </a:t>
            </a:r>
            <a:r>
              <a:rPr lang="en-GB" sz="2400" dirty="0" smtClean="0">
                <a:solidFill>
                  <a:srgbClr val="7030A0"/>
                </a:solidFill>
              </a:rPr>
              <a:t>to a </a:t>
            </a:r>
            <a:r>
              <a:rPr lang="en-GB" sz="2400" dirty="0" smtClean="0">
                <a:solidFill>
                  <a:srgbClr val="7030A0"/>
                </a:solidFill>
              </a:rPr>
              <a:t>finite system of </a:t>
            </a:r>
            <a:r>
              <a:rPr lang="en-GB" sz="2400" dirty="0" smtClean="0">
                <a:solidFill>
                  <a:srgbClr val="7030A0"/>
                </a:solidFill>
              </a:rPr>
              <a:t>NLIEs </a:t>
            </a:r>
            <a:r>
              <a:rPr lang="en-GB" sz="2400" dirty="0" smtClean="0">
                <a:solidFill>
                  <a:srgbClr val="7030A0"/>
                </a:solidFill>
              </a:rPr>
              <a:t>for </a:t>
            </a:r>
            <a:r>
              <a:rPr lang="en-GB" sz="2400" dirty="0" err="1" smtClean="0">
                <a:solidFill>
                  <a:srgbClr val="7030A0"/>
                </a:solidFill>
              </a:rPr>
              <a:t>AdS</a:t>
            </a:r>
            <a:r>
              <a:rPr lang="en-GB" sz="2400" dirty="0" smtClean="0">
                <a:solidFill>
                  <a:srgbClr val="7030A0"/>
                </a:solidFill>
              </a:rPr>
              <a:t>/CFT </a:t>
            </a:r>
          </a:p>
          <a:p>
            <a:pPr marL="0" indent="0">
              <a:buNone/>
            </a:pPr>
            <a:endParaRPr lang="en-GB" sz="2400" dirty="0" smtClean="0">
              <a:solidFill>
                <a:srgbClr val="7030A0"/>
              </a:solidFill>
            </a:endParaRPr>
          </a:p>
          <a:p>
            <a:r>
              <a:rPr lang="en-GB" sz="2400" dirty="0" smtClean="0">
                <a:solidFill>
                  <a:srgbClr val="7030A0"/>
                </a:solidFill>
              </a:rPr>
              <a:t>C</a:t>
            </a:r>
            <a:r>
              <a:rPr lang="en-GB" sz="2400" dirty="0" smtClean="0">
                <a:solidFill>
                  <a:srgbClr val="7030A0"/>
                </a:solidFill>
              </a:rPr>
              <a:t>ould </a:t>
            </a:r>
            <a:r>
              <a:rPr lang="en-GB" sz="2400" dirty="0" smtClean="0">
                <a:solidFill>
                  <a:srgbClr val="7030A0"/>
                </a:solidFill>
              </a:rPr>
              <a:t>help with related topics: OPE’s, gluon amplitudes in N=4 SYM, etc.</a:t>
            </a:r>
          </a:p>
          <a:p>
            <a:pPr marL="0" indent="0">
              <a:buNone/>
            </a:pPr>
            <a:endParaRPr lang="en-GB" sz="2400" dirty="0" smtClean="0">
              <a:solidFill>
                <a:srgbClr val="7030A0"/>
              </a:solidFill>
            </a:endParaRPr>
          </a:p>
          <a:p>
            <a:r>
              <a:rPr lang="en-GB" sz="2400" dirty="0" smtClean="0">
                <a:solidFill>
                  <a:srgbClr val="FF3300"/>
                </a:solidFill>
              </a:rPr>
              <a:t>Where does this integrability come from in SYM</a:t>
            </a:r>
            <a:r>
              <a:rPr lang="en-GB" sz="2400" dirty="0" smtClean="0">
                <a:solidFill>
                  <a:srgbClr val="FF3300"/>
                </a:solidFill>
              </a:rPr>
              <a:t>?     Why Y?</a:t>
            </a:r>
            <a:endParaRPr lang="en-GB" sz="2400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42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28625" y="220663"/>
            <a:ext cx="8258175" cy="565150"/>
          </a:xfrm>
        </p:spPr>
        <p:txBody>
          <a:bodyPr>
            <a:normAutofit fontScale="90000"/>
          </a:bodyPr>
          <a:lstStyle/>
          <a:p>
            <a:r>
              <a:rPr lang="fr-FR" sz="3200" smtClean="0">
                <a:solidFill>
                  <a:srgbClr val="990000"/>
                </a:solidFill>
              </a:rPr>
              <a:t>Y-system for excited states of AdS/CFT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95536" y="6324738"/>
            <a:ext cx="1511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Arial" pitchFamily="34" charset="0"/>
              <a:buChar char="•"/>
            </a:pPr>
            <a:r>
              <a:rPr lang="fr-FR" dirty="0" smtClean="0">
                <a:solidFill>
                  <a:srgbClr val="1014A4"/>
                </a:solidFill>
              </a:rPr>
              <a:t> Bethe </a:t>
            </a:r>
            <a:r>
              <a:rPr lang="fr-FR" dirty="0" err="1">
                <a:solidFill>
                  <a:srgbClr val="1014A4"/>
                </a:solidFill>
              </a:rPr>
              <a:t>eq</a:t>
            </a:r>
            <a:r>
              <a:rPr lang="fr-FR" dirty="0">
                <a:solidFill>
                  <a:srgbClr val="1014A4"/>
                </a:solidFill>
              </a:rPr>
              <a:t>.</a:t>
            </a:r>
            <a:r>
              <a:rPr lang="fr-FR" i="1" dirty="0">
                <a:solidFill>
                  <a:srgbClr val="1014A4"/>
                </a:solidFill>
              </a:rPr>
              <a:t>:</a:t>
            </a:r>
            <a:endParaRPr lang="fr-FR" dirty="0">
              <a:solidFill>
                <a:srgbClr val="1014A4"/>
              </a:solidFill>
            </a:endParaRPr>
          </a:p>
        </p:txBody>
      </p:sp>
      <p:sp>
        <p:nvSpPr>
          <p:cNvPr id="18441" name="TextBox 89"/>
          <p:cNvSpPr txBox="1">
            <a:spLocks noChangeArrowheads="1"/>
          </p:cNvSpPr>
          <p:nvPr/>
        </p:nvSpPr>
        <p:spPr bwMode="auto">
          <a:xfrm>
            <a:off x="395536" y="5244618"/>
            <a:ext cx="3067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1014A4"/>
                </a:solidFill>
              </a:rPr>
              <a:t> Anomalous dimensions:</a:t>
            </a:r>
          </a:p>
        </p:txBody>
      </p:sp>
      <p:pic>
        <p:nvPicPr>
          <p:cNvPr id="80" name="Image 74" descr="texsstmp.bmp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7052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236663"/>
            <a:ext cx="774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Image 84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72" y="1124744"/>
            <a:ext cx="4826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9"/>
          <p:cNvSpPr txBox="1">
            <a:spLocks noChangeArrowheads="1"/>
          </p:cNvSpPr>
          <p:nvPr/>
        </p:nvSpPr>
        <p:spPr bwMode="auto">
          <a:xfrm>
            <a:off x="107503" y="1772816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800" dirty="0">
                <a:solidFill>
                  <a:srgbClr val="1014A4"/>
                </a:solidFill>
              </a:rPr>
              <a:t>T-hook</a:t>
            </a:r>
            <a:endParaRPr lang="fr-FR" sz="1800" dirty="0">
              <a:solidFill>
                <a:srgbClr val="1014A4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827584" y="5676666"/>
            <a:ext cx="57023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5" name="Image 14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987824" y="6373068"/>
            <a:ext cx="2032000" cy="368300"/>
          </a:xfrm>
          <a:prstGeom prst="rect">
            <a:avLst/>
          </a:prstGeom>
          <a:noFill/>
        </p:spPr>
      </p:pic>
      <p:sp>
        <p:nvSpPr>
          <p:cNvPr id="16" name="TextBox 40"/>
          <p:cNvSpPr txBox="1">
            <a:spLocks noChangeArrowheads="1"/>
          </p:cNvSpPr>
          <p:nvPr/>
        </p:nvSpPr>
        <p:spPr bwMode="auto">
          <a:xfrm>
            <a:off x="4211960" y="2123564"/>
            <a:ext cx="1286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1014A4"/>
                </a:solidFill>
              </a:rPr>
              <a:t> </a:t>
            </a:r>
            <a:r>
              <a:rPr lang="en-US" sz="1800" dirty="0" smtClean="0">
                <a:solidFill>
                  <a:srgbClr val="1014A4"/>
                </a:solidFill>
              </a:rPr>
              <a:t>TBA </a:t>
            </a:r>
            <a:r>
              <a:rPr lang="en-US" sz="1800" dirty="0" smtClean="0">
                <a:solidFill>
                  <a:srgbClr val="1014A4"/>
                </a:solidFill>
              </a:rPr>
              <a:t>form</a:t>
            </a:r>
            <a:endParaRPr lang="en-US" sz="1800" dirty="0">
              <a:solidFill>
                <a:srgbClr val="1014A4"/>
              </a:solidFill>
            </a:endParaRP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7245723" y="2060848"/>
            <a:ext cx="1898277" cy="60016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100" b="1" dirty="0" err="1" smtClean="0">
                <a:solidFill>
                  <a:srgbClr val="00CC00"/>
                </a:solidFill>
              </a:rPr>
              <a:t>Bombardelli,Fioravanti,Tateo</a:t>
            </a:r>
            <a:endParaRPr lang="en-GB" sz="1100" b="1" dirty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en-GB" sz="1100" b="1" dirty="0">
                <a:solidFill>
                  <a:srgbClr val="00CC00"/>
                </a:solidFill>
              </a:rPr>
              <a:t>Gromov,V.K.,</a:t>
            </a:r>
            <a:r>
              <a:rPr lang="en-GB" sz="1100" b="1" dirty="0" err="1">
                <a:solidFill>
                  <a:srgbClr val="00CC00"/>
                </a:solidFill>
              </a:rPr>
              <a:t>Kozak,Vieira</a:t>
            </a:r>
            <a:endParaRPr lang="en-GB" sz="1100" b="1" dirty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en-GB" sz="1100" b="1" dirty="0" err="1">
                <a:solidFill>
                  <a:srgbClr val="00CC00"/>
                </a:solidFill>
              </a:rPr>
              <a:t>Arutyunov,Frolov</a:t>
            </a:r>
            <a:endParaRPr lang="en-GB" sz="1100" b="1" dirty="0">
              <a:solidFill>
                <a:srgbClr val="00CC00"/>
              </a:solidFill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7732780" y="692696"/>
            <a:ext cx="1411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200" b="1" dirty="0" err="1" smtClean="0">
                <a:solidFill>
                  <a:srgbClr val="00CC00"/>
                </a:solidFill>
              </a:rPr>
              <a:t>Gromov,V.K.,Vieira</a:t>
            </a:r>
            <a:endParaRPr lang="en-GB" sz="1200" b="1" dirty="0">
              <a:solidFill>
                <a:srgbClr val="00CC00"/>
              </a:solidFill>
            </a:endParaRPr>
          </a:p>
        </p:txBody>
      </p:sp>
      <p:sp>
        <p:nvSpPr>
          <p:cNvPr id="19" name="TextBox 40"/>
          <p:cNvSpPr txBox="1">
            <a:spLocks noChangeArrowheads="1"/>
          </p:cNvSpPr>
          <p:nvPr/>
        </p:nvSpPr>
        <p:spPr bwMode="auto">
          <a:xfrm>
            <a:off x="323528" y="4415492"/>
            <a:ext cx="6120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1014A4"/>
                </a:solidFill>
              </a:rPr>
              <a:t> </a:t>
            </a:r>
            <a:r>
              <a:rPr lang="en-US" sz="1800" dirty="0" smtClean="0">
                <a:solidFill>
                  <a:srgbClr val="1014A4"/>
                </a:solidFill>
              </a:rPr>
              <a:t>Extra </a:t>
            </a:r>
            <a:r>
              <a:rPr lang="en-US" sz="1800" dirty="0" err="1" smtClean="0">
                <a:solidFill>
                  <a:srgbClr val="1014A4"/>
                </a:solidFill>
              </a:rPr>
              <a:t>eq</a:t>
            </a:r>
            <a:r>
              <a:rPr lang="en-US" sz="1800" dirty="0" smtClean="0">
                <a:solidFill>
                  <a:srgbClr val="1014A4"/>
                </a:solidFill>
              </a:rPr>
              <a:t> </a:t>
            </a:r>
            <a:r>
              <a:rPr lang="en-US" sz="1800" dirty="0" smtClean="0">
                <a:solidFill>
                  <a:srgbClr val="1014A4"/>
                </a:solidFill>
              </a:rPr>
              <a:t>(inherited from Z</a:t>
            </a:r>
            <a:r>
              <a:rPr lang="en-US" sz="1800" baseline="-25000" dirty="0" smtClean="0">
                <a:solidFill>
                  <a:srgbClr val="1014A4"/>
                </a:solidFill>
              </a:rPr>
              <a:t>4</a:t>
            </a:r>
            <a:r>
              <a:rPr lang="en-US" sz="1800" dirty="0" smtClean="0">
                <a:solidFill>
                  <a:srgbClr val="1014A4"/>
                </a:solidFill>
              </a:rPr>
              <a:t> symmetry of classical string):</a:t>
            </a:r>
            <a:r>
              <a:rPr lang="en-US" sz="1800" dirty="0" smtClean="0">
                <a:solidFill>
                  <a:srgbClr val="1014A4"/>
                </a:solidFill>
              </a:rPr>
              <a:t>  </a:t>
            </a:r>
            <a:endParaRPr lang="en-US" sz="1800" dirty="0">
              <a:solidFill>
                <a:srgbClr val="1014A4"/>
              </a:solidFill>
            </a:endParaRPr>
          </a:p>
        </p:txBody>
      </p:sp>
      <p:pic>
        <p:nvPicPr>
          <p:cNvPr id="22" name="Image 21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059832" y="4932908"/>
            <a:ext cx="2592288" cy="256264"/>
          </a:xfrm>
          <a:prstGeom prst="rect">
            <a:avLst/>
          </a:prstGeom>
          <a:noFill/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52216" y="3223319"/>
            <a:ext cx="1699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 typeface="Arial" pitchFamily="34" charset="0"/>
              <a:buChar char="•"/>
            </a:pPr>
            <a:r>
              <a:rPr lang="en-GB" sz="2000" dirty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Dispersion </a:t>
            </a:r>
            <a:r>
              <a:rPr lang="en-GB" sz="2000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GB" sz="2000" dirty="0">
              <a:solidFill>
                <a:srgbClr val="1014A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" name="Image 24" descr="tmp.bmp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727375"/>
            <a:ext cx="12811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 descr="tmp.bmp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001" y="3729086"/>
            <a:ext cx="5629151" cy="488077"/>
          </a:xfrm>
          <a:prstGeom prst="rect">
            <a:avLst/>
          </a:prstGeom>
          <a:noFill/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236296" y="4869160"/>
            <a:ext cx="1693092" cy="60016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100" b="1" dirty="0" err="1" smtClean="0">
                <a:solidFill>
                  <a:srgbClr val="00CC00"/>
                </a:solidFill>
              </a:rPr>
              <a:t>Gromov,V.K</a:t>
            </a:r>
            <a:r>
              <a:rPr lang="en-GB" sz="1100" b="1" dirty="0" err="1">
                <a:solidFill>
                  <a:srgbClr val="00CC00"/>
                </a:solidFill>
              </a:rPr>
              <a:t>.,</a:t>
            </a:r>
            <a:r>
              <a:rPr lang="en-GB" sz="1100" b="1" dirty="0" err="1" smtClean="0">
                <a:solidFill>
                  <a:srgbClr val="00CC00"/>
                </a:solidFill>
              </a:rPr>
              <a:t>Kozak,Vieira</a:t>
            </a:r>
            <a:endParaRPr lang="en-GB" sz="1100" b="1" dirty="0" smtClean="0">
              <a:solidFill>
                <a:srgbClr val="00CC00"/>
              </a:solidFill>
            </a:endParaRPr>
          </a:p>
          <a:p>
            <a:pPr algn="l">
              <a:defRPr/>
            </a:pPr>
            <a:endParaRPr lang="en-GB" sz="1100" b="1" dirty="0" smtClean="0">
              <a:solidFill>
                <a:srgbClr val="00CC00"/>
              </a:solidFill>
            </a:endParaRPr>
          </a:p>
          <a:p>
            <a:pPr>
              <a:defRPr/>
            </a:pPr>
            <a:r>
              <a:rPr lang="en-GB" sz="1100" b="1" dirty="0" err="1" smtClean="0">
                <a:solidFill>
                  <a:srgbClr val="00CC00"/>
                </a:solidFill>
              </a:rPr>
              <a:t>Cavaglia,Fioravanti,Tateo</a:t>
            </a:r>
            <a:endParaRPr lang="en-GB" sz="1100" b="1" dirty="0" smtClean="0">
              <a:solidFill>
                <a:srgbClr val="00CC00"/>
              </a:solidFill>
            </a:endParaRPr>
          </a:p>
        </p:txBody>
      </p:sp>
      <p:pic>
        <p:nvPicPr>
          <p:cNvPr id="33" name="Image 32" descr="tmp.bmp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4139951" y="2780926"/>
            <a:ext cx="5016500" cy="533400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5220072" y="5517232"/>
            <a:ext cx="151216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724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441" grpId="0"/>
      <p:bldP spid="14" grpId="0"/>
      <p:bldP spid="16" grpId="0"/>
      <p:bldP spid="17" grpId="0"/>
      <p:bldP spid="18" grpId="0"/>
      <p:bldP spid="19" grpId="0"/>
      <p:bldP spid="24" grpId="0"/>
      <p:bldP spid="31" grpId="0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9600" smtClean="0">
                <a:solidFill>
                  <a:srgbClr val="00B050"/>
                </a:solidFill>
              </a:rPr>
              <a:t>END</a:t>
            </a:r>
            <a:endParaRPr lang="fr-FR" sz="960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9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28625" y="220663"/>
            <a:ext cx="8258175" cy="565150"/>
          </a:xfrm>
        </p:spPr>
        <p:txBody>
          <a:bodyPr>
            <a:normAutofit fontScale="90000"/>
          </a:bodyPr>
          <a:lstStyle/>
          <a:p>
            <a:r>
              <a:rPr lang="fr-FR" sz="3200" smtClean="0">
                <a:solidFill>
                  <a:srgbClr val="990000"/>
                </a:solidFill>
              </a:rPr>
              <a:t>Y-system for excited states of AdS/CFT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948540" y="6197242"/>
            <a:ext cx="1351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fr-FR" dirty="0" smtClean="0">
                <a:solidFill>
                  <a:srgbClr val="1014A4"/>
                </a:solidFill>
              </a:rPr>
              <a:t>Bethe </a:t>
            </a:r>
            <a:r>
              <a:rPr lang="fr-FR" dirty="0" err="1">
                <a:solidFill>
                  <a:srgbClr val="1014A4"/>
                </a:solidFill>
              </a:rPr>
              <a:t>eq</a:t>
            </a:r>
            <a:r>
              <a:rPr lang="fr-FR" dirty="0">
                <a:solidFill>
                  <a:srgbClr val="1014A4"/>
                </a:solidFill>
              </a:rPr>
              <a:t>.</a:t>
            </a:r>
            <a:r>
              <a:rPr lang="fr-FR" i="1" dirty="0">
                <a:solidFill>
                  <a:srgbClr val="1014A4"/>
                </a:solidFill>
              </a:rPr>
              <a:t>:</a:t>
            </a:r>
            <a:endParaRPr lang="fr-FR" dirty="0">
              <a:solidFill>
                <a:srgbClr val="1014A4"/>
              </a:solidFill>
            </a:endParaRPr>
          </a:p>
        </p:txBody>
      </p:sp>
      <p:sp>
        <p:nvSpPr>
          <p:cNvPr id="18441" name="TextBox 89"/>
          <p:cNvSpPr txBox="1">
            <a:spLocks noChangeArrowheads="1"/>
          </p:cNvSpPr>
          <p:nvPr/>
        </p:nvSpPr>
        <p:spPr bwMode="auto">
          <a:xfrm>
            <a:off x="285750" y="5298778"/>
            <a:ext cx="3067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1014A4"/>
                </a:solidFill>
              </a:rPr>
              <a:t> Anomalous dimensions:</a:t>
            </a: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7812360" y="5088757"/>
            <a:ext cx="1285875" cy="1000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80" name="Image 74" descr="texsstmp.bmp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85813"/>
            <a:ext cx="37052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236663"/>
            <a:ext cx="7747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Image 84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72" y="1196752"/>
            <a:ext cx="4826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9"/>
          <p:cNvSpPr txBox="1">
            <a:spLocks noChangeArrowheads="1"/>
          </p:cNvSpPr>
          <p:nvPr/>
        </p:nvSpPr>
        <p:spPr bwMode="auto">
          <a:xfrm>
            <a:off x="107503" y="1772816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800" dirty="0">
                <a:solidFill>
                  <a:srgbClr val="1014A4"/>
                </a:solidFill>
              </a:rPr>
              <a:t>T-hook</a:t>
            </a:r>
            <a:endParaRPr lang="fr-FR" sz="1800" dirty="0">
              <a:solidFill>
                <a:srgbClr val="1014A4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347864" y="5271790"/>
            <a:ext cx="57023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5" name="Image 14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516216" y="6237312"/>
            <a:ext cx="2032000" cy="368300"/>
          </a:xfrm>
          <a:prstGeom prst="rect">
            <a:avLst/>
          </a:prstGeom>
          <a:noFill/>
        </p:spPr>
      </p:pic>
      <p:sp>
        <p:nvSpPr>
          <p:cNvPr id="16" name="TextBox 40"/>
          <p:cNvSpPr txBox="1">
            <a:spLocks noChangeArrowheads="1"/>
          </p:cNvSpPr>
          <p:nvPr/>
        </p:nvSpPr>
        <p:spPr bwMode="auto">
          <a:xfrm>
            <a:off x="4427984" y="2132856"/>
            <a:ext cx="1286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1014A4"/>
                </a:solidFill>
              </a:rPr>
              <a:t> </a:t>
            </a:r>
            <a:r>
              <a:rPr lang="en-US" sz="1800" dirty="0" smtClean="0">
                <a:solidFill>
                  <a:srgbClr val="1014A4"/>
                </a:solidFill>
              </a:rPr>
              <a:t>TBA </a:t>
            </a:r>
            <a:r>
              <a:rPr lang="en-US" sz="1800" dirty="0" smtClean="0">
                <a:solidFill>
                  <a:srgbClr val="1014A4"/>
                </a:solidFill>
              </a:rPr>
              <a:t>form</a:t>
            </a:r>
            <a:endParaRPr lang="en-US" sz="1800" dirty="0">
              <a:solidFill>
                <a:srgbClr val="1014A4"/>
              </a:solidFill>
            </a:endParaRPr>
          </a:p>
        </p:txBody>
      </p:sp>
      <p:pic>
        <p:nvPicPr>
          <p:cNvPr id="23" name="Image 22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4283968" y="2564904"/>
            <a:ext cx="4794131" cy="504056"/>
          </a:xfrm>
          <a:prstGeom prst="rect">
            <a:avLst/>
          </a:prstGeom>
          <a:noFill/>
        </p:spPr>
      </p:pic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7245723" y="3091607"/>
            <a:ext cx="1898277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100" b="1" dirty="0" err="1">
                <a:solidFill>
                  <a:srgbClr val="00CC00"/>
                </a:solidFill>
              </a:rPr>
              <a:t>Gromov,V.K.,Vieira</a:t>
            </a:r>
            <a:endParaRPr lang="en-GB" sz="1100" b="1" dirty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en-GB" sz="1100" b="1" dirty="0" err="1">
                <a:solidFill>
                  <a:srgbClr val="00CC00"/>
                </a:solidFill>
              </a:rPr>
              <a:t>Bombardelli,Fioravanti,Tateo</a:t>
            </a:r>
            <a:endParaRPr lang="en-GB" sz="1100" b="1" dirty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en-GB" sz="1100" b="1" dirty="0">
                <a:solidFill>
                  <a:srgbClr val="00CC00"/>
                </a:solidFill>
              </a:rPr>
              <a:t>Gromov,V.K.,</a:t>
            </a:r>
            <a:r>
              <a:rPr lang="en-GB" sz="1100" b="1" dirty="0" err="1">
                <a:solidFill>
                  <a:srgbClr val="00CC00"/>
                </a:solidFill>
              </a:rPr>
              <a:t>Kozak,Vieira</a:t>
            </a:r>
            <a:endParaRPr lang="en-GB" sz="1100" b="1" dirty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en-GB" sz="1100" b="1" dirty="0" err="1">
                <a:solidFill>
                  <a:srgbClr val="00CC00"/>
                </a:solidFill>
              </a:rPr>
              <a:t>Arutyunov,Frolov</a:t>
            </a:r>
            <a:endParaRPr lang="en-GB" sz="1100" b="1" dirty="0">
              <a:solidFill>
                <a:srgbClr val="00CC00"/>
              </a:solidFill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7732780" y="692696"/>
            <a:ext cx="1411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200" b="1" dirty="0" err="1" smtClean="0">
                <a:solidFill>
                  <a:srgbClr val="00CC00"/>
                </a:solidFill>
              </a:rPr>
              <a:t>Gromov,V.K.,Vieira</a:t>
            </a:r>
            <a:endParaRPr lang="en-GB" sz="1200" b="1" dirty="0">
              <a:solidFill>
                <a:srgbClr val="00CC00"/>
              </a:solidFill>
            </a:endParaRPr>
          </a:p>
        </p:txBody>
      </p:sp>
      <p:sp>
        <p:nvSpPr>
          <p:cNvPr id="19" name="TextBox 40"/>
          <p:cNvSpPr txBox="1">
            <a:spLocks noChangeArrowheads="1"/>
          </p:cNvSpPr>
          <p:nvPr/>
        </p:nvSpPr>
        <p:spPr bwMode="auto">
          <a:xfrm>
            <a:off x="251520" y="3212976"/>
            <a:ext cx="6120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1014A4"/>
                </a:solidFill>
              </a:rPr>
              <a:t> </a:t>
            </a:r>
            <a:r>
              <a:rPr lang="en-US" sz="1800" dirty="0" smtClean="0">
                <a:solidFill>
                  <a:srgbClr val="1014A4"/>
                </a:solidFill>
              </a:rPr>
              <a:t>Extra </a:t>
            </a:r>
            <a:r>
              <a:rPr lang="en-US" sz="1800" dirty="0" err="1" smtClean="0">
                <a:solidFill>
                  <a:srgbClr val="1014A4"/>
                </a:solidFill>
              </a:rPr>
              <a:t>eq</a:t>
            </a:r>
            <a:r>
              <a:rPr lang="en-US" sz="1800" dirty="0" smtClean="0">
                <a:solidFill>
                  <a:srgbClr val="1014A4"/>
                </a:solidFill>
              </a:rPr>
              <a:t> </a:t>
            </a:r>
            <a:r>
              <a:rPr lang="en-US" sz="1800" dirty="0" smtClean="0">
                <a:solidFill>
                  <a:srgbClr val="1014A4"/>
                </a:solidFill>
              </a:rPr>
              <a:t>(inherited from Z</a:t>
            </a:r>
            <a:r>
              <a:rPr lang="en-US" sz="1800" baseline="-25000" dirty="0" smtClean="0">
                <a:solidFill>
                  <a:srgbClr val="1014A4"/>
                </a:solidFill>
              </a:rPr>
              <a:t>4</a:t>
            </a:r>
            <a:r>
              <a:rPr lang="en-US" sz="1800" dirty="0" smtClean="0">
                <a:solidFill>
                  <a:srgbClr val="1014A4"/>
                </a:solidFill>
              </a:rPr>
              <a:t> symmetry of classical string):</a:t>
            </a:r>
            <a:r>
              <a:rPr lang="en-US" sz="1800" dirty="0" smtClean="0">
                <a:solidFill>
                  <a:srgbClr val="1014A4"/>
                </a:solidFill>
              </a:rPr>
              <a:t>  </a:t>
            </a:r>
            <a:endParaRPr lang="en-US" sz="1800" dirty="0">
              <a:solidFill>
                <a:srgbClr val="1014A4"/>
              </a:solidFill>
            </a:endParaRPr>
          </a:p>
        </p:txBody>
      </p:sp>
      <p:pic>
        <p:nvPicPr>
          <p:cNvPr id="22" name="Image 21" descr="tmp.bmp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928233" y="3726324"/>
            <a:ext cx="2997200" cy="29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7724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441" grpId="0"/>
      <p:bldP spid="83" grpId="0" animBg="1"/>
      <p:bldP spid="14" grpId="0"/>
      <p:bldP spid="16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0"/>
          <p:cNvSpPr>
            <a:spLocks noChangeArrowheads="1"/>
          </p:cNvSpPr>
          <p:nvPr/>
        </p:nvSpPr>
        <p:spPr bwMode="auto">
          <a:xfrm>
            <a:off x="285750" y="76200"/>
            <a:ext cx="8477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 dirty="0">
                <a:solidFill>
                  <a:srgbClr val="990000"/>
                </a:solidFill>
              </a:rPr>
              <a:t> </a:t>
            </a:r>
            <a:r>
              <a:rPr lang="en-GB" sz="2400" dirty="0" smtClean="0">
                <a:solidFill>
                  <a:srgbClr val="990000"/>
                </a:solidFill>
              </a:rPr>
              <a:t>	Back </a:t>
            </a:r>
            <a:r>
              <a:rPr lang="en-GB" sz="2400" dirty="0">
                <a:solidFill>
                  <a:srgbClr val="990000"/>
                </a:solidFill>
              </a:rPr>
              <a:t>to asymptotic Bethe </a:t>
            </a:r>
            <a:r>
              <a:rPr lang="en-GB" sz="2400" dirty="0" err="1">
                <a:solidFill>
                  <a:srgbClr val="990000"/>
                </a:solidFill>
              </a:rPr>
              <a:t>eqs</a:t>
            </a:r>
            <a:r>
              <a:rPr lang="en-GB" sz="2400" dirty="0">
                <a:solidFill>
                  <a:srgbClr val="990000"/>
                </a:solidFill>
              </a:rPr>
              <a:t>. and S-matrix:    </a:t>
            </a:r>
            <a:r>
              <a:rPr lang="en-GB" sz="2400" dirty="0">
                <a:solidFill>
                  <a:schemeClr val="tx1"/>
                </a:solidFill>
              </a:rPr>
              <a:t>L→∞ </a:t>
            </a:r>
          </a:p>
        </p:txBody>
      </p:sp>
      <p:sp>
        <p:nvSpPr>
          <p:cNvPr id="20483" name="TextBox 10"/>
          <p:cNvSpPr txBox="1">
            <a:spLocks noChangeArrowheads="1"/>
          </p:cNvSpPr>
          <p:nvPr/>
        </p:nvSpPr>
        <p:spPr bwMode="auto">
          <a:xfrm>
            <a:off x="285750" y="1743075"/>
            <a:ext cx="2584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2000" dirty="0">
                <a:solidFill>
                  <a:srgbClr val="1014A4"/>
                </a:solidFill>
              </a:rPr>
              <a:t> It is a spin chain limit:</a:t>
            </a:r>
          </a:p>
        </p:txBody>
      </p:sp>
      <p:sp>
        <p:nvSpPr>
          <p:cNvPr id="20484" name="TextBox 10"/>
          <p:cNvSpPr txBox="1">
            <a:spLocks noChangeArrowheads="1"/>
          </p:cNvSpPr>
          <p:nvPr/>
        </p:nvSpPr>
        <p:spPr bwMode="auto">
          <a:xfrm>
            <a:off x="285750" y="3025775"/>
            <a:ext cx="4656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2000" dirty="0">
                <a:solidFill>
                  <a:srgbClr val="1014A4"/>
                </a:solidFill>
              </a:rPr>
              <a:t> T-system splits into two SU(2|2)</a:t>
            </a:r>
            <a:r>
              <a:rPr lang="en-US" sz="2000" baseline="-25000" dirty="0">
                <a:solidFill>
                  <a:srgbClr val="1014A4"/>
                </a:solidFill>
              </a:rPr>
              <a:t>L,R</a:t>
            </a:r>
            <a:r>
              <a:rPr lang="en-US" sz="2000" dirty="0">
                <a:solidFill>
                  <a:srgbClr val="1014A4"/>
                </a:solidFill>
              </a:rPr>
              <a:t>  wings:</a:t>
            </a:r>
          </a:p>
        </p:txBody>
      </p: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285750" y="4237038"/>
            <a:ext cx="61821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2000" dirty="0">
                <a:solidFill>
                  <a:srgbClr val="1014A4"/>
                </a:solidFill>
              </a:rPr>
              <a:t> Solving this discrete Laplace eq. in (</a:t>
            </a:r>
            <a:r>
              <a:rPr lang="en-US" sz="2000" dirty="0" err="1">
                <a:solidFill>
                  <a:srgbClr val="1014A4"/>
                </a:solidFill>
              </a:rPr>
              <a:t>a,u</a:t>
            </a:r>
            <a:r>
              <a:rPr lang="en-US" sz="2000" dirty="0">
                <a:solidFill>
                  <a:srgbClr val="1014A4"/>
                </a:solidFill>
              </a:rPr>
              <a:t>)-variables we get</a:t>
            </a:r>
          </a:p>
        </p:txBody>
      </p:sp>
      <p:pic>
        <p:nvPicPr>
          <p:cNvPr id="20486" name="Picture 16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38" y="857250"/>
            <a:ext cx="2674937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9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1563" y="2143125"/>
            <a:ext cx="5588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0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8775" y="1428750"/>
            <a:ext cx="19351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5708650" y="5997575"/>
            <a:ext cx="3078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transfer matrices  of SU(2|2)</a:t>
            </a:r>
          </a:p>
          <a:p>
            <a:pPr algn="l"/>
            <a:r>
              <a:rPr lang="en-US" sz="1800"/>
              <a:t>(fixed from analyticity) </a:t>
            </a:r>
          </a:p>
        </p:txBody>
      </p:sp>
      <p:cxnSp>
        <p:nvCxnSpPr>
          <p:cNvPr id="20491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5599907" y="5674519"/>
            <a:ext cx="431800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492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6135688" y="5781675"/>
            <a:ext cx="431800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494" name="Left Brace 16"/>
          <p:cNvSpPr>
            <a:spLocks/>
          </p:cNvSpPr>
          <p:nvPr/>
        </p:nvSpPr>
        <p:spPr bwMode="auto">
          <a:xfrm rot="-5400000">
            <a:off x="4101306" y="4656932"/>
            <a:ext cx="192087" cy="2165350"/>
          </a:xfrm>
          <a:prstGeom prst="leftBrace">
            <a:avLst>
              <a:gd name="adj1" fmla="val 835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20495" name="TextBox 17"/>
          <p:cNvSpPr txBox="1">
            <a:spLocks noChangeArrowheads="1"/>
          </p:cNvSpPr>
          <p:nvPr/>
        </p:nvSpPr>
        <p:spPr bwMode="auto">
          <a:xfrm>
            <a:off x="3509963" y="5838825"/>
            <a:ext cx="208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zero mode </a:t>
            </a:r>
          </a:p>
          <a:p>
            <a:pPr algn="l"/>
            <a:r>
              <a:rPr lang="en-US" sz="1800"/>
              <a:t>(dressing factor…)</a:t>
            </a:r>
          </a:p>
        </p:txBody>
      </p:sp>
      <p:sp>
        <p:nvSpPr>
          <p:cNvPr id="19471" name="Rectangle 30"/>
          <p:cNvSpPr>
            <a:spLocks noChangeArrowheads="1"/>
          </p:cNvSpPr>
          <p:nvPr/>
        </p:nvSpPr>
        <p:spPr bwMode="auto">
          <a:xfrm>
            <a:off x="6929438" y="714375"/>
            <a:ext cx="1827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400" b="1">
                <a:solidFill>
                  <a:srgbClr val="00CC00"/>
                </a:solidFill>
              </a:rPr>
              <a:t>Gromov,V.K.,Vieira</a:t>
            </a:r>
          </a:p>
        </p:txBody>
      </p:sp>
      <p:grpSp>
        <p:nvGrpSpPr>
          <p:cNvPr id="2" name="Groupe 54"/>
          <p:cNvGrpSpPr>
            <a:grpSpLocks/>
          </p:cNvGrpSpPr>
          <p:nvPr/>
        </p:nvGrpSpPr>
        <p:grpSpPr bwMode="auto">
          <a:xfrm>
            <a:off x="6072188" y="2286000"/>
            <a:ext cx="1517650" cy="1344613"/>
            <a:chOff x="6072188" y="2286000"/>
            <a:chExt cx="1517650" cy="1344613"/>
          </a:xfrm>
        </p:grpSpPr>
        <p:sp>
          <p:nvSpPr>
            <p:cNvPr id="19507" name="Line 3"/>
            <p:cNvSpPr>
              <a:spLocks noChangeShapeType="1"/>
            </p:cNvSpPr>
            <p:nvPr/>
          </p:nvSpPr>
          <p:spPr bwMode="auto">
            <a:xfrm flipH="1" flipV="1">
              <a:off x="7572375" y="2286000"/>
              <a:ext cx="1588" cy="13319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19508" name="Line 6"/>
            <p:cNvSpPr>
              <a:spLocks noChangeShapeType="1"/>
            </p:cNvSpPr>
            <p:nvPr/>
          </p:nvSpPr>
          <p:spPr bwMode="auto">
            <a:xfrm flipH="1" flipV="1">
              <a:off x="7143750" y="2332038"/>
              <a:ext cx="0" cy="857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09" name="Line 7"/>
            <p:cNvSpPr>
              <a:spLocks noChangeShapeType="1"/>
            </p:cNvSpPr>
            <p:nvPr/>
          </p:nvSpPr>
          <p:spPr bwMode="auto">
            <a:xfrm>
              <a:off x="6215063" y="3197225"/>
              <a:ext cx="9286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0" name="Line 30"/>
            <p:cNvSpPr>
              <a:spLocks noChangeShapeType="1"/>
            </p:cNvSpPr>
            <p:nvPr/>
          </p:nvSpPr>
          <p:spPr bwMode="auto">
            <a:xfrm flipH="1">
              <a:off x="7143750" y="2974975"/>
              <a:ext cx="428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1" name="Line 30"/>
            <p:cNvSpPr>
              <a:spLocks noChangeShapeType="1"/>
            </p:cNvSpPr>
            <p:nvPr/>
          </p:nvSpPr>
          <p:spPr bwMode="auto">
            <a:xfrm flipH="1">
              <a:off x="7143750" y="2760663"/>
              <a:ext cx="428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2" name="Line 30"/>
            <p:cNvSpPr>
              <a:spLocks noChangeShapeType="1"/>
            </p:cNvSpPr>
            <p:nvPr/>
          </p:nvSpPr>
          <p:spPr bwMode="auto">
            <a:xfrm flipH="1">
              <a:off x="7143750" y="2546350"/>
              <a:ext cx="428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3" name="Line 30"/>
            <p:cNvSpPr>
              <a:spLocks noChangeShapeType="1"/>
            </p:cNvSpPr>
            <p:nvPr/>
          </p:nvSpPr>
          <p:spPr bwMode="auto">
            <a:xfrm>
              <a:off x="7572375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4" name="Line 11"/>
            <p:cNvSpPr>
              <a:spLocks noChangeShapeType="1"/>
            </p:cNvSpPr>
            <p:nvPr/>
          </p:nvSpPr>
          <p:spPr bwMode="auto">
            <a:xfrm>
              <a:off x="7358063" y="2332038"/>
              <a:ext cx="0" cy="1285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5" name="Line 29"/>
            <p:cNvSpPr>
              <a:spLocks noChangeShapeType="1"/>
            </p:cNvSpPr>
            <p:nvPr/>
          </p:nvSpPr>
          <p:spPr bwMode="auto">
            <a:xfrm flipH="1">
              <a:off x="6269038" y="3403600"/>
              <a:ext cx="1303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6" name="Line 30"/>
            <p:cNvSpPr>
              <a:spLocks noChangeShapeType="1"/>
            </p:cNvSpPr>
            <p:nvPr/>
          </p:nvSpPr>
          <p:spPr bwMode="auto">
            <a:xfrm>
              <a:off x="6286500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7" name="Line 30"/>
            <p:cNvSpPr>
              <a:spLocks noChangeShapeType="1"/>
            </p:cNvSpPr>
            <p:nvPr/>
          </p:nvSpPr>
          <p:spPr bwMode="auto">
            <a:xfrm>
              <a:off x="6500813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8" name="Line 30"/>
            <p:cNvSpPr>
              <a:spLocks noChangeShapeType="1"/>
            </p:cNvSpPr>
            <p:nvPr/>
          </p:nvSpPr>
          <p:spPr bwMode="auto">
            <a:xfrm>
              <a:off x="6715125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19" name="Line 30"/>
            <p:cNvSpPr>
              <a:spLocks noChangeShapeType="1"/>
            </p:cNvSpPr>
            <p:nvPr/>
          </p:nvSpPr>
          <p:spPr bwMode="auto">
            <a:xfrm>
              <a:off x="6929438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20" name="Line 30"/>
            <p:cNvSpPr>
              <a:spLocks noChangeShapeType="1"/>
            </p:cNvSpPr>
            <p:nvPr/>
          </p:nvSpPr>
          <p:spPr bwMode="auto">
            <a:xfrm>
              <a:off x="7143750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21" name="Line 2"/>
            <p:cNvSpPr>
              <a:spLocks noChangeShapeType="1"/>
            </p:cNvSpPr>
            <p:nvPr/>
          </p:nvSpPr>
          <p:spPr bwMode="auto">
            <a:xfrm rot="60000" flipV="1">
              <a:off x="6072188" y="3605213"/>
              <a:ext cx="1500187" cy="2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19522" name="Line 30"/>
            <p:cNvSpPr>
              <a:spLocks noChangeShapeType="1"/>
            </p:cNvSpPr>
            <p:nvPr/>
          </p:nvSpPr>
          <p:spPr bwMode="auto">
            <a:xfrm flipH="1">
              <a:off x="7072313" y="3204000"/>
              <a:ext cx="517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e 53"/>
          <p:cNvGrpSpPr>
            <a:grpSpLocks/>
          </p:cNvGrpSpPr>
          <p:nvPr/>
        </p:nvGrpSpPr>
        <p:grpSpPr bwMode="auto">
          <a:xfrm>
            <a:off x="7572375" y="2286000"/>
            <a:ext cx="1511300" cy="1344613"/>
            <a:chOff x="7704138" y="2286000"/>
            <a:chExt cx="1511300" cy="1344613"/>
          </a:xfrm>
        </p:grpSpPr>
        <p:sp>
          <p:nvSpPr>
            <p:cNvPr id="19492" name="Line 29"/>
            <p:cNvSpPr>
              <a:spLocks noChangeShapeType="1"/>
            </p:cNvSpPr>
            <p:nvPr/>
          </p:nvSpPr>
          <p:spPr bwMode="auto">
            <a:xfrm flipH="1">
              <a:off x="7715250" y="3403600"/>
              <a:ext cx="1303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93" name="Line 2"/>
            <p:cNvSpPr>
              <a:spLocks noChangeShapeType="1"/>
            </p:cNvSpPr>
            <p:nvPr/>
          </p:nvSpPr>
          <p:spPr bwMode="auto">
            <a:xfrm rot="60000" flipV="1">
              <a:off x="7715250" y="3605213"/>
              <a:ext cx="1500188" cy="2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19494" name="Line 11"/>
            <p:cNvSpPr>
              <a:spLocks noChangeShapeType="1"/>
            </p:cNvSpPr>
            <p:nvPr/>
          </p:nvSpPr>
          <p:spPr bwMode="auto">
            <a:xfrm>
              <a:off x="7929563" y="2332038"/>
              <a:ext cx="0" cy="1285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95" name="Line 6"/>
            <p:cNvSpPr>
              <a:spLocks noChangeShapeType="1"/>
            </p:cNvSpPr>
            <p:nvPr/>
          </p:nvSpPr>
          <p:spPr bwMode="auto">
            <a:xfrm flipH="1" flipV="1">
              <a:off x="8143875" y="2332038"/>
              <a:ext cx="0" cy="857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96" name="Line 7"/>
            <p:cNvSpPr>
              <a:spLocks noChangeShapeType="1"/>
            </p:cNvSpPr>
            <p:nvPr/>
          </p:nvSpPr>
          <p:spPr bwMode="auto">
            <a:xfrm rot="-60000">
              <a:off x="8143875" y="3181350"/>
              <a:ext cx="904875" cy="19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97" name="Line 30"/>
            <p:cNvSpPr>
              <a:spLocks noChangeShapeType="1"/>
            </p:cNvSpPr>
            <p:nvPr/>
          </p:nvSpPr>
          <p:spPr bwMode="auto">
            <a:xfrm flipH="1">
              <a:off x="7715250" y="3189288"/>
              <a:ext cx="517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98" name="Line 30"/>
            <p:cNvSpPr>
              <a:spLocks noChangeShapeType="1"/>
            </p:cNvSpPr>
            <p:nvPr/>
          </p:nvSpPr>
          <p:spPr bwMode="auto">
            <a:xfrm flipH="1">
              <a:off x="7715250" y="2974975"/>
              <a:ext cx="428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99" name="Line 30"/>
            <p:cNvSpPr>
              <a:spLocks noChangeShapeType="1"/>
            </p:cNvSpPr>
            <p:nvPr/>
          </p:nvSpPr>
          <p:spPr bwMode="auto">
            <a:xfrm flipH="1">
              <a:off x="7704138" y="2771775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00" name="Line 30"/>
            <p:cNvSpPr>
              <a:spLocks noChangeShapeType="1"/>
            </p:cNvSpPr>
            <p:nvPr/>
          </p:nvSpPr>
          <p:spPr bwMode="auto">
            <a:xfrm flipH="1">
              <a:off x="7715250" y="2546350"/>
              <a:ext cx="428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01" name="Line 30"/>
            <p:cNvSpPr>
              <a:spLocks noChangeShapeType="1"/>
            </p:cNvSpPr>
            <p:nvPr/>
          </p:nvSpPr>
          <p:spPr bwMode="auto">
            <a:xfrm>
              <a:off x="8143875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02" name="Line 30"/>
            <p:cNvSpPr>
              <a:spLocks noChangeShapeType="1"/>
            </p:cNvSpPr>
            <p:nvPr/>
          </p:nvSpPr>
          <p:spPr bwMode="auto">
            <a:xfrm>
              <a:off x="8358188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03" name="Line 30"/>
            <p:cNvSpPr>
              <a:spLocks noChangeShapeType="1"/>
            </p:cNvSpPr>
            <p:nvPr/>
          </p:nvSpPr>
          <p:spPr bwMode="auto">
            <a:xfrm>
              <a:off x="8572500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04" name="Line 30"/>
            <p:cNvSpPr>
              <a:spLocks noChangeShapeType="1"/>
            </p:cNvSpPr>
            <p:nvPr/>
          </p:nvSpPr>
          <p:spPr bwMode="auto">
            <a:xfrm>
              <a:off x="8786813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05" name="Line 30"/>
            <p:cNvSpPr>
              <a:spLocks noChangeShapeType="1"/>
            </p:cNvSpPr>
            <p:nvPr/>
          </p:nvSpPr>
          <p:spPr bwMode="auto">
            <a:xfrm>
              <a:off x="9001125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506" name="Line 3"/>
            <p:cNvSpPr>
              <a:spLocks noChangeShapeType="1"/>
            </p:cNvSpPr>
            <p:nvPr/>
          </p:nvSpPr>
          <p:spPr bwMode="auto">
            <a:xfrm flipH="1" flipV="1">
              <a:off x="7724775" y="2286000"/>
              <a:ext cx="1588" cy="13319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52" name="TextBox 10"/>
          <p:cNvSpPr txBox="1">
            <a:spLocks noChangeArrowheads="1"/>
          </p:cNvSpPr>
          <p:nvPr/>
        </p:nvSpPr>
        <p:spPr bwMode="auto">
          <a:xfrm>
            <a:off x="363538" y="1100138"/>
            <a:ext cx="14139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2000" dirty="0">
                <a:solidFill>
                  <a:srgbClr val="1014A4"/>
                </a:solidFill>
              </a:rPr>
              <a:t> From TBA:</a:t>
            </a:r>
          </a:p>
        </p:txBody>
      </p:sp>
      <p:pic>
        <p:nvPicPr>
          <p:cNvPr id="53" name="Image 52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50" y="3714750"/>
            <a:ext cx="22479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55"/>
          <p:cNvGrpSpPr>
            <a:grpSpLocks/>
          </p:cNvGrpSpPr>
          <p:nvPr/>
        </p:nvGrpSpPr>
        <p:grpSpPr bwMode="auto">
          <a:xfrm>
            <a:off x="7775575" y="2286000"/>
            <a:ext cx="1511300" cy="1344613"/>
            <a:chOff x="7704138" y="2286000"/>
            <a:chExt cx="1511300" cy="1344613"/>
          </a:xfrm>
        </p:grpSpPr>
        <p:sp>
          <p:nvSpPr>
            <p:cNvPr id="19477" name="Line 29"/>
            <p:cNvSpPr>
              <a:spLocks noChangeShapeType="1"/>
            </p:cNvSpPr>
            <p:nvPr/>
          </p:nvSpPr>
          <p:spPr bwMode="auto">
            <a:xfrm flipH="1">
              <a:off x="7715250" y="3403600"/>
              <a:ext cx="1303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78" name="Line 2"/>
            <p:cNvSpPr>
              <a:spLocks noChangeShapeType="1"/>
            </p:cNvSpPr>
            <p:nvPr/>
          </p:nvSpPr>
          <p:spPr bwMode="auto">
            <a:xfrm rot="60000" flipV="1">
              <a:off x="7715250" y="3605213"/>
              <a:ext cx="1500188" cy="2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19479" name="Line 11"/>
            <p:cNvSpPr>
              <a:spLocks noChangeShapeType="1"/>
            </p:cNvSpPr>
            <p:nvPr/>
          </p:nvSpPr>
          <p:spPr bwMode="auto">
            <a:xfrm>
              <a:off x="7929563" y="2332038"/>
              <a:ext cx="0" cy="1285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80" name="Line 6"/>
            <p:cNvSpPr>
              <a:spLocks noChangeShapeType="1"/>
            </p:cNvSpPr>
            <p:nvPr/>
          </p:nvSpPr>
          <p:spPr bwMode="auto">
            <a:xfrm flipH="1" flipV="1">
              <a:off x="8143875" y="2332038"/>
              <a:ext cx="0" cy="857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81" name="Line 7"/>
            <p:cNvSpPr>
              <a:spLocks noChangeShapeType="1"/>
            </p:cNvSpPr>
            <p:nvPr/>
          </p:nvSpPr>
          <p:spPr bwMode="auto">
            <a:xfrm rot="-60000">
              <a:off x="8143875" y="3181350"/>
              <a:ext cx="904875" cy="19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82" name="Line 30"/>
            <p:cNvSpPr>
              <a:spLocks noChangeShapeType="1"/>
            </p:cNvSpPr>
            <p:nvPr/>
          </p:nvSpPr>
          <p:spPr bwMode="auto">
            <a:xfrm flipH="1">
              <a:off x="7715250" y="3189288"/>
              <a:ext cx="517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83" name="Line 30"/>
            <p:cNvSpPr>
              <a:spLocks noChangeShapeType="1"/>
            </p:cNvSpPr>
            <p:nvPr/>
          </p:nvSpPr>
          <p:spPr bwMode="auto">
            <a:xfrm flipH="1">
              <a:off x="7715250" y="2974975"/>
              <a:ext cx="428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84" name="Line 30"/>
            <p:cNvSpPr>
              <a:spLocks noChangeShapeType="1"/>
            </p:cNvSpPr>
            <p:nvPr/>
          </p:nvSpPr>
          <p:spPr bwMode="auto">
            <a:xfrm flipH="1">
              <a:off x="7704138" y="2771775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85" name="Line 30"/>
            <p:cNvSpPr>
              <a:spLocks noChangeShapeType="1"/>
            </p:cNvSpPr>
            <p:nvPr/>
          </p:nvSpPr>
          <p:spPr bwMode="auto">
            <a:xfrm flipH="1">
              <a:off x="7715250" y="2546350"/>
              <a:ext cx="428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>
              <a:off x="8143875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87" name="Line 30"/>
            <p:cNvSpPr>
              <a:spLocks noChangeShapeType="1"/>
            </p:cNvSpPr>
            <p:nvPr/>
          </p:nvSpPr>
          <p:spPr bwMode="auto">
            <a:xfrm>
              <a:off x="8358188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88" name="Line 30"/>
            <p:cNvSpPr>
              <a:spLocks noChangeShapeType="1"/>
            </p:cNvSpPr>
            <p:nvPr/>
          </p:nvSpPr>
          <p:spPr bwMode="auto">
            <a:xfrm>
              <a:off x="8572500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89" name="Line 30"/>
            <p:cNvSpPr>
              <a:spLocks noChangeShapeType="1"/>
            </p:cNvSpPr>
            <p:nvPr/>
          </p:nvSpPr>
          <p:spPr bwMode="auto">
            <a:xfrm>
              <a:off x="8786813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90" name="Line 30"/>
            <p:cNvSpPr>
              <a:spLocks noChangeShapeType="1"/>
            </p:cNvSpPr>
            <p:nvPr/>
          </p:nvSpPr>
          <p:spPr bwMode="auto">
            <a:xfrm>
              <a:off x="9001125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491" name="Line 3"/>
            <p:cNvSpPr>
              <a:spLocks noChangeShapeType="1"/>
            </p:cNvSpPr>
            <p:nvPr/>
          </p:nvSpPr>
          <p:spPr bwMode="auto">
            <a:xfrm flipH="1" flipV="1">
              <a:off x="7724775" y="2286000"/>
              <a:ext cx="1588" cy="13319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pic>
        <p:nvPicPr>
          <p:cNvPr id="67" name="Image 66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857375" y="4779962"/>
            <a:ext cx="44958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90" grpId="0"/>
      <p:bldP spid="20494" grpId="0" animBg="1"/>
      <p:bldP spid="20495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à coins arrondis 34"/>
          <p:cNvSpPr>
            <a:spLocks noChangeArrowheads="1"/>
          </p:cNvSpPr>
          <p:nvPr/>
        </p:nvSpPr>
        <p:spPr bwMode="auto">
          <a:xfrm>
            <a:off x="6072188" y="3573016"/>
            <a:ext cx="3071812" cy="2664296"/>
          </a:xfrm>
          <a:prstGeom prst="roundRect">
            <a:avLst>
              <a:gd name="adj" fmla="val 16667"/>
            </a:avLst>
          </a:prstGeom>
          <a:solidFill>
            <a:srgbClr val="4F81BD">
              <a:alpha val="5411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/>
            <a:endParaRPr lang="en-US"/>
          </a:p>
        </p:txBody>
      </p:sp>
      <p:sp>
        <p:nvSpPr>
          <p:cNvPr id="20483" name="Rectangle 40"/>
          <p:cNvSpPr>
            <a:spLocks noChangeArrowheads="1"/>
          </p:cNvSpPr>
          <p:nvPr/>
        </p:nvSpPr>
        <p:spPr bwMode="auto">
          <a:xfrm>
            <a:off x="500063" y="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smtClean="0">
                <a:solidFill>
                  <a:srgbClr val="990000"/>
                </a:solidFill>
              </a:rPr>
              <a:t>		Asymptotic </a:t>
            </a:r>
            <a:r>
              <a:rPr lang="en-GB" sz="2800" dirty="0">
                <a:solidFill>
                  <a:srgbClr val="990000"/>
                </a:solidFill>
              </a:rPr>
              <a:t>Bethe </a:t>
            </a:r>
            <a:r>
              <a:rPr lang="en-GB" sz="2800" dirty="0" err="1">
                <a:solidFill>
                  <a:srgbClr val="990000"/>
                </a:solidFill>
              </a:rPr>
              <a:t>Ansatz</a:t>
            </a:r>
            <a:r>
              <a:rPr lang="en-GB" sz="2800" dirty="0">
                <a:solidFill>
                  <a:srgbClr val="990000"/>
                </a:solidFill>
              </a:rPr>
              <a:t>  </a:t>
            </a:r>
            <a:r>
              <a:rPr lang="en-GB" sz="2800" dirty="0">
                <a:solidFill>
                  <a:schemeClr val="tx1"/>
                </a:solidFill>
              </a:rPr>
              <a:t>L → ∞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214313" y="692696"/>
            <a:ext cx="8929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2000" dirty="0">
                <a:solidFill>
                  <a:srgbClr val="1014A4"/>
                </a:solidFill>
              </a:rPr>
              <a:t> Fixing fundamental T</a:t>
            </a:r>
            <a:r>
              <a:rPr lang="en-US" sz="2000" baseline="-25000" dirty="0">
                <a:solidFill>
                  <a:srgbClr val="1014A4"/>
                </a:solidFill>
              </a:rPr>
              <a:t>1,±1  </a:t>
            </a:r>
            <a:r>
              <a:rPr lang="en-US" sz="2000" dirty="0">
                <a:solidFill>
                  <a:srgbClr val="1014A4"/>
                </a:solidFill>
              </a:rPr>
              <a:t>    from  SU(2|2)</a:t>
            </a:r>
            <a:r>
              <a:rPr lang="en-US" sz="2000" baseline="-25000" dirty="0">
                <a:solidFill>
                  <a:srgbClr val="1014A4"/>
                </a:solidFill>
              </a:rPr>
              <a:t>L,R</a:t>
            </a:r>
            <a:r>
              <a:rPr lang="en-US" sz="2000" dirty="0">
                <a:solidFill>
                  <a:srgbClr val="1014A4"/>
                </a:solidFill>
              </a:rPr>
              <a:t>  symmetry and analyticity</a:t>
            </a:r>
          </a:p>
        </p:txBody>
      </p:sp>
      <p:pic>
        <p:nvPicPr>
          <p:cNvPr id="20485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9063" y="6705600"/>
            <a:ext cx="13493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e 69"/>
          <p:cNvGrpSpPr>
            <a:grpSpLocks/>
          </p:cNvGrpSpPr>
          <p:nvPr/>
        </p:nvGrpSpPr>
        <p:grpSpPr bwMode="auto">
          <a:xfrm>
            <a:off x="4139952" y="1124744"/>
            <a:ext cx="3004938" cy="479322"/>
            <a:chOff x="2285985" y="1303134"/>
            <a:chExt cx="2500330" cy="399205"/>
          </a:xfrm>
        </p:grpSpPr>
        <p:sp>
          <p:nvSpPr>
            <p:cNvPr id="20499" name="Line 15"/>
            <p:cNvSpPr>
              <a:spLocks noChangeShapeType="1"/>
            </p:cNvSpPr>
            <p:nvPr/>
          </p:nvSpPr>
          <p:spPr bwMode="auto">
            <a:xfrm rot="-60000">
              <a:off x="2285985" y="1571612"/>
              <a:ext cx="2500330" cy="226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00" name="Text Box 27"/>
            <p:cNvSpPr txBox="1">
              <a:spLocks noChangeArrowheads="1"/>
            </p:cNvSpPr>
            <p:nvPr/>
          </p:nvSpPr>
          <p:spPr bwMode="auto">
            <a:xfrm>
              <a:off x="4286248" y="1319323"/>
              <a:ext cx="298480" cy="338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 sz="16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501" name="Text Box 28"/>
            <p:cNvSpPr txBox="1">
              <a:spLocks noChangeArrowheads="1"/>
            </p:cNvSpPr>
            <p:nvPr/>
          </p:nvSpPr>
          <p:spPr bwMode="auto">
            <a:xfrm>
              <a:off x="3286116" y="1303134"/>
              <a:ext cx="298480" cy="338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 sz="16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502" name="Text Box 29"/>
            <p:cNvSpPr txBox="1">
              <a:spLocks noChangeArrowheads="1"/>
            </p:cNvSpPr>
            <p:nvPr/>
          </p:nvSpPr>
          <p:spPr bwMode="auto">
            <a:xfrm>
              <a:off x="2357422" y="1303134"/>
              <a:ext cx="2857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fr-FR" sz="16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503" name="AutoShape 39"/>
            <p:cNvSpPr>
              <a:spLocks noChangeArrowheads="1"/>
            </p:cNvSpPr>
            <p:nvPr/>
          </p:nvSpPr>
          <p:spPr bwMode="auto">
            <a:xfrm>
              <a:off x="4333877" y="1483271"/>
              <a:ext cx="238123" cy="219068"/>
            </a:xfrm>
            <a:prstGeom prst="flowChartSummingJuncti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0504" name="AutoShape 40"/>
            <p:cNvSpPr>
              <a:spLocks noChangeArrowheads="1"/>
            </p:cNvSpPr>
            <p:nvPr/>
          </p:nvSpPr>
          <p:spPr bwMode="auto">
            <a:xfrm>
              <a:off x="3357554" y="1483271"/>
              <a:ext cx="238123" cy="219068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20505" name="AutoShape 41"/>
            <p:cNvSpPr>
              <a:spLocks noChangeArrowheads="1"/>
            </p:cNvSpPr>
            <p:nvPr/>
          </p:nvSpPr>
          <p:spPr bwMode="auto">
            <a:xfrm>
              <a:off x="2428860" y="1483271"/>
              <a:ext cx="239710" cy="219068"/>
            </a:xfrm>
            <a:prstGeom prst="flowChartSummingJuncti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22542" name="ZoneTexte 33"/>
          <p:cNvSpPr txBox="1">
            <a:spLocks noChangeArrowheads="1"/>
          </p:cNvSpPr>
          <p:nvPr/>
        </p:nvSpPr>
        <p:spPr bwMode="auto">
          <a:xfrm>
            <a:off x="6858000" y="3574157"/>
            <a:ext cx="663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600"/>
              <a:t>Defs:</a:t>
            </a:r>
            <a:endParaRPr lang="fr-FR" sz="1600"/>
          </a:p>
        </p:txBody>
      </p:sp>
      <p:pic>
        <p:nvPicPr>
          <p:cNvPr id="20495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9063" y="6705600"/>
            <a:ext cx="13493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8374237" y="3018438"/>
            <a:ext cx="769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GB" sz="1600" dirty="0" err="1" smtClean="0">
                <a:solidFill>
                  <a:srgbClr val="00CC00"/>
                </a:solidFill>
              </a:rPr>
              <a:t>Beisert</a:t>
            </a:r>
            <a:endParaRPr lang="en-GB" sz="1600" dirty="0">
              <a:solidFill>
                <a:srgbClr val="00CC00"/>
              </a:solidFill>
            </a:endParaRPr>
          </a:p>
        </p:txBody>
      </p:sp>
      <p:pic>
        <p:nvPicPr>
          <p:cNvPr id="26" name="Image 25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87" y="3859907"/>
            <a:ext cx="3048000" cy="2235200"/>
          </a:xfrm>
          <a:prstGeom prst="rect">
            <a:avLst/>
          </a:prstGeom>
          <a:noFill/>
        </p:spPr>
      </p:pic>
      <p:sp>
        <p:nvSpPr>
          <p:cNvPr id="28" name="Parallélogramme 27"/>
          <p:cNvSpPr/>
          <p:nvPr/>
        </p:nvSpPr>
        <p:spPr>
          <a:xfrm>
            <a:off x="683568" y="3933056"/>
            <a:ext cx="4968552" cy="792088"/>
          </a:xfrm>
          <a:prstGeom prst="parallelogram">
            <a:avLst>
              <a:gd name="adj" fmla="val 135944"/>
            </a:avLst>
          </a:prstGeom>
          <a:solidFill>
            <a:srgbClr val="4F81BD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331640" y="2996952"/>
            <a:ext cx="1368152" cy="360040"/>
          </a:xfrm>
          <a:prstGeom prst="rect">
            <a:avLst/>
          </a:prstGeom>
          <a:solidFill>
            <a:srgbClr val="00B05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4283968" y="2996952"/>
            <a:ext cx="1368152" cy="360040"/>
          </a:xfrm>
          <a:prstGeom prst="rect">
            <a:avLst/>
          </a:prstGeom>
          <a:solidFill>
            <a:srgbClr val="00B05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827584" y="3789040"/>
            <a:ext cx="1368152" cy="720080"/>
          </a:xfrm>
          <a:prstGeom prst="rect">
            <a:avLst/>
          </a:prstGeom>
          <a:solidFill>
            <a:srgbClr val="00B05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707904" y="3789040"/>
            <a:ext cx="1368152" cy="720080"/>
          </a:xfrm>
          <a:prstGeom prst="rect">
            <a:avLst/>
          </a:prstGeom>
          <a:solidFill>
            <a:srgbClr val="00B05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4139952" y="4149080"/>
            <a:ext cx="1368152" cy="720080"/>
          </a:xfrm>
          <a:prstGeom prst="rect">
            <a:avLst/>
          </a:prstGeom>
          <a:solidFill>
            <a:srgbClr val="00B05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1259632" y="4149080"/>
            <a:ext cx="1368152" cy="720080"/>
          </a:xfrm>
          <a:prstGeom prst="rect">
            <a:avLst/>
          </a:prstGeom>
          <a:solidFill>
            <a:srgbClr val="00B05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259632" y="5517232"/>
            <a:ext cx="1368152" cy="216024"/>
          </a:xfrm>
          <a:prstGeom prst="rect">
            <a:avLst/>
          </a:prstGeom>
          <a:solidFill>
            <a:srgbClr val="00B05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4139952" y="5517232"/>
            <a:ext cx="1368152" cy="216024"/>
          </a:xfrm>
          <a:prstGeom prst="rect">
            <a:avLst/>
          </a:prstGeom>
          <a:solidFill>
            <a:srgbClr val="00B05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Parallélogramme 29"/>
          <p:cNvSpPr/>
          <p:nvPr/>
        </p:nvSpPr>
        <p:spPr>
          <a:xfrm>
            <a:off x="611560" y="5373216"/>
            <a:ext cx="4968552" cy="792088"/>
          </a:xfrm>
          <a:prstGeom prst="parallelogram">
            <a:avLst>
              <a:gd name="adj" fmla="val 135944"/>
            </a:avLst>
          </a:prstGeom>
          <a:solidFill>
            <a:srgbClr val="4F81BD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3707904" y="5229200"/>
            <a:ext cx="1368152" cy="720080"/>
          </a:xfrm>
          <a:prstGeom prst="rect">
            <a:avLst/>
          </a:prstGeom>
          <a:solidFill>
            <a:srgbClr val="00B05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755576" y="5229200"/>
            <a:ext cx="1368152" cy="720080"/>
          </a:xfrm>
          <a:prstGeom prst="rect">
            <a:avLst/>
          </a:prstGeom>
          <a:solidFill>
            <a:srgbClr val="00B05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Parallélogramme 28"/>
          <p:cNvSpPr/>
          <p:nvPr/>
        </p:nvSpPr>
        <p:spPr>
          <a:xfrm>
            <a:off x="611560" y="4653136"/>
            <a:ext cx="4968552" cy="792088"/>
          </a:xfrm>
          <a:prstGeom prst="parallelogram">
            <a:avLst>
              <a:gd name="adj" fmla="val 135944"/>
            </a:avLst>
          </a:prstGeom>
          <a:solidFill>
            <a:srgbClr val="4F81BD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Parallélogramme 26"/>
          <p:cNvSpPr/>
          <p:nvPr/>
        </p:nvSpPr>
        <p:spPr>
          <a:xfrm>
            <a:off x="683568" y="3212976"/>
            <a:ext cx="4968552" cy="792088"/>
          </a:xfrm>
          <a:prstGeom prst="parallelogram">
            <a:avLst>
              <a:gd name="adj" fmla="val 135944"/>
            </a:avLst>
          </a:prstGeom>
          <a:solidFill>
            <a:srgbClr val="4F81BD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722290"/>
            <a:ext cx="8293100" cy="1219200"/>
          </a:xfrm>
          <a:prstGeom prst="rect">
            <a:avLst/>
          </a:prstGeom>
          <a:noFill/>
        </p:spPr>
      </p:pic>
      <p:cxnSp>
        <p:nvCxnSpPr>
          <p:cNvPr id="43" name="Connecteur droit avec flèche 42"/>
          <p:cNvCxnSpPr/>
          <p:nvPr/>
        </p:nvCxnSpPr>
        <p:spPr>
          <a:xfrm>
            <a:off x="539552" y="3571428"/>
            <a:ext cx="590465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V="1">
            <a:off x="2699792" y="2996952"/>
            <a:ext cx="1224136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3" grpId="0"/>
      <p:bldP spid="22542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0"/>
          <p:cNvSpPr>
            <a:spLocks noChangeArrowheads="1"/>
          </p:cNvSpPr>
          <p:nvPr/>
        </p:nvSpPr>
        <p:spPr bwMode="auto">
          <a:xfrm>
            <a:off x="500063" y="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>
                <a:solidFill>
                  <a:srgbClr val="990000"/>
                </a:solidFill>
              </a:rPr>
              <a:t> </a:t>
            </a:r>
            <a:r>
              <a:rPr lang="en-GB" sz="2800" dirty="0" smtClean="0">
                <a:solidFill>
                  <a:srgbClr val="990000"/>
                </a:solidFill>
              </a:rPr>
              <a:t>		Reality, Crossing and ABA  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20485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09063" y="6705600"/>
            <a:ext cx="13493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682251" y="1124744"/>
            <a:ext cx="194553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 typeface="Arial" charset="0"/>
              <a:buChar char="•"/>
            </a:pPr>
            <a:r>
              <a:rPr lang="en-GB" sz="2000" dirty="0">
                <a:solidFill>
                  <a:srgbClr val="1014A4"/>
                </a:solidFill>
              </a:rPr>
              <a:t> </a:t>
            </a:r>
            <a:r>
              <a:rPr lang="en-GB" sz="2000" dirty="0" smtClean="0">
                <a:solidFill>
                  <a:srgbClr val="1014A4"/>
                </a:solidFill>
              </a:rPr>
              <a:t> Reality </a:t>
            </a:r>
            <a:r>
              <a:rPr lang="en-GB" sz="2000" dirty="0">
                <a:solidFill>
                  <a:srgbClr val="1014A4"/>
                </a:solidFill>
              </a:rPr>
              <a:t>of </a:t>
            </a:r>
            <a:r>
              <a:rPr lang="en-GB" sz="2000" dirty="0" smtClean="0">
                <a:solidFill>
                  <a:srgbClr val="1014A4"/>
                </a:solidFill>
              </a:rPr>
              <a:t> Y’s : </a:t>
            </a:r>
            <a:endParaRPr lang="en-GB" sz="2000" dirty="0">
              <a:solidFill>
                <a:srgbClr val="1014A4"/>
              </a:solidFill>
            </a:endParaRPr>
          </a:p>
        </p:txBody>
      </p:sp>
      <p:pic>
        <p:nvPicPr>
          <p:cNvPr id="20495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09063" y="6705600"/>
            <a:ext cx="13493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683568" y="5536296"/>
            <a:ext cx="8826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2000" dirty="0" smtClean="0">
                <a:solidFill>
                  <a:srgbClr val="1014A4"/>
                </a:solidFill>
              </a:rPr>
              <a:t>  ABA </a:t>
            </a:r>
            <a:endParaRPr lang="en-US" sz="2000" dirty="0">
              <a:solidFill>
                <a:srgbClr val="1014A4"/>
              </a:solidFill>
            </a:endParaRPr>
          </a:p>
        </p:txBody>
      </p:sp>
      <p:pic>
        <p:nvPicPr>
          <p:cNvPr id="24" name="Image 20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48723" y="5839296"/>
            <a:ext cx="2032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6927850" y="6362700"/>
            <a:ext cx="22161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GB" sz="1400">
                <a:solidFill>
                  <a:srgbClr val="00CC00"/>
                </a:solidFill>
              </a:rPr>
              <a:t>Beisert,Eden,Staudacher,</a:t>
            </a:r>
          </a:p>
          <a:p>
            <a:pPr algn="l">
              <a:spcBef>
                <a:spcPct val="20000"/>
              </a:spcBef>
            </a:pPr>
            <a:r>
              <a:rPr lang="en-GB" sz="1400">
                <a:solidFill>
                  <a:srgbClr val="00CC00"/>
                </a:solidFill>
              </a:rPr>
              <a:t>Janik                    Volin</a:t>
            </a:r>
          </a:p>
        </p:txBody>
      </p:sp>
      <p:pic>
        <p:nvPicPr>
          <p:cNvPr id="28" name="Image 27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804248" y="5085184"/>
            <a:ext cx="2086476" cy="432048"/>
          </a:xfrm>
          <a:prstGeom prst="rect">
            <a:avLst/>
          </a:prstGeom>
          <a:noFill/>
        </p:spPr>
      </p:pic>
      <p:pic>
        <p:nvPicPr>
          <p:cNvPr id="29" name="Image 28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411760" y="4481991"/>
            <a:ext cx="3143919" cy="747209"/>
          </a:xfrm>
          <a:prstGeom prst="rect">
            <a:avLst/>
          </a:prstGeom>
          <a:noFill/>
        </p:spPr>
      </p:pic>
      <p:pic>
        <p:nvPicPr>
          <p:cNvPr id="14" name="Image 13" descr="tmp.bmp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275856" y="1196752"/>
            <a:ext cx="1384300" cy="292100"/>
          </a:xfrm>
          <a:prstGeom prst="rect">
            <a:avLst/>
          </a:prstGeom>
          <a:noFill/>
        </p:spPr>
      </p:pic>
      <p:pic>
        <p:nvPicPr>
          <p:cNvPr id="16" name="Image 15" descr="tmp.bmp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3242940" y="1916832"/>
            <a:ext cx="1689100" cy="292100"/>
          </a:xfrm>
          <a:prstGeom prst="rect">
            <a:avLst/>
          </a:prstGeom>
          <a:noFill/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3568" y="1844824"/>
            <a:ext cx="212968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 typeface="Arial" charset="0"/>
              <a:buChar char="•"/>
            </a:pPr>
            <a:r>
              <a:rPr lang="en-GB" sz="2000" dirty="0" smtClean="0">
                <a:solidFill>
                  <a:srgbClr val="1014A4"/>
                </a:solidFill>
              </a:rPr>
              <a:t> We can see that: </a:t>
            </a:r>
            <a:endParaRPr lang="en-GB" sz="2000" dirty="0">
              <a:solidFill>
                <a:srgbClr val="1014A4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83568" y="2564904"/>
            <a:ext cx="292009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 typeface="Arial" charset="0"/>
              <a:buChar char="•"/>
            </a:pPr>
            <a:r>
              <a:rPr lang="en-GB" sz="2000" dirty="0">
                <a:solidFill>
                  <a:srgbClr val="1014A4"/>
                </a:solidFill>
              </a:rPr>
              <a:t> </a:t>
            </a:r>
            <a:r>
              <a:rPr lang="en-GB" sz="2000" dirty="0" smtClean="0">
                <a:solidFill>
                  <a:srgbClr val="1014A4"/>
                </a:solidFill>
              </a:rPr>
              <a:t> We represent (</a:t>
            </a:r>
            <a:r>
              <a:rPr lang="en-GB" sz="2000" dirty="0" smtClean="0">
                <a:solidFill>
                  <a:srgbClr val="FF0000"/>
                </a:solidFill>
              </a:rPr>
              <a:t>WHY?!</a:t>
            </a:r>
            <a:r>
              <a:rPr lang="en-GB" sz="2000" dirty="0" smtClean="0">
                <a:solidFill>
                  <a:srgbClr val="1014A4"/>
                </a:solidFill>
              </a:rPr>
              <a:t>) : </a:t>
            </a:r>
            <a:endParaRPr lang="en-GB" sz="2000" dirty="0">
              <a:solidFill>
                <a:srgbClr val="1014A4"/>
              </a:solidFill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73370" y="3501008"/>
            <a:ext cx="2954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2000" dirty="0" smtClean="0">
                <a:solidFill>
                  <a:srgbClr val="1014A4"/>
                </a:solidFill>
              </a:rPr>
              <a:t>  …and get from reality of </a:t>
            </a:r>
            <a:endParaRPr lang="en-US" sz="2000" dirty="0">
              <a:solidFill>
                <a:srgbClr val="1014A4"/>
              </a:solidFill>
            </a:endParaRPr>
          </a:p>
        </p:txBody>
      </p:sp>
      <p:pic>
        <p:nvPicPr>
          <p:cNvPr id="20" name="Image 19" descr="tmp.bmp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3923927" y="2420888"/>
            <a:ext cx="1689100" cy="609600"/>
          </a:xfrm>
          <a:prstGeom prst="rect">
            <a:avLst/>
          </a:prstGeom>
          <a:noFill/>
        </p:spPr>
      </p:pic>
      <p:pic>
        <p:nvPicPr>
          <p:cNvPr id="22" name="Image 21" descr="tmp.bmp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707904" y="3573016"/>
            <a:ext cx="1346200" cy="292100"/>
          </a:xfrm>
          <a:prstGeom prst="rect">
            <a:avLst/>
          </a:prstGeom>
          <a:noFill/>
        </p:spPr>
      </p:pic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673370" y="4149080"/>
            <a:ext cx="23051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smtClean="0">
                <a:solidFill>
                  <a:srgbClr val="1014A4"/>
                </a:solidFill>
              </a:rPr>
              <a:t>the crossing relation</a:t>
            </a:r>
            <a:endParaRPr lang="en-US" sz="2000" dirty="0">
              <a:solidFill>
                <a:srgbClr val="1014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5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3"/>
          <p:cNvSpPr>
            <a:spLocks noChangeArrowheads="1"/>
          </p:cNvSpPr>
          <p:nvPr/>
        </p:nvSpPr>
        <p:spPr bwMode="auto">
          <a:xfrm>
            <a:off x="71438" y="0"/>
            <a:ext cx="8858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>
                <a:solidFill>
                  <a:srgbClr val="990000"/>
                </a:solidFill>
              </a:rPr>
              <a:t>Unitary  highest weight representations of T-hook of  non-compact superalgebra </a:t>
            </a:r>
            <a:r>
              <a:rPr lang="en-GB">
                <a:solidFill>
                  <a:schemeClr val="tx1"/>
                </a:solidFill>
              </a:rPr>
              <a:t>u(M</a:t>
            </a:r>
            <a:r>
              <a:rPr lang="en-GB" baseline="-25000">
                <a:solidFill>
                  <a:schemeClr val="tx1"/>
                </a:solidFill>
              </a:rPr>
              <a:t>1</a:t>
            </a:r>
            <a:r>
              <a:rPr lang="en-GB">
                <a:solidFill>
                  <a:schemeClr val="tx1"/>
                </a:solidFill>
              </a:rPr>
              <a:t>,M</a:t>
            </a:r>
            <a:r>
              <a:rPr lang="en-GB" baseline="-25000">
                <a:solidFill>
                  <a:schemeClr val="tx1"/>
                </a:solidFill>
              </a:rPr>
              <a:t>2</a:t>
            </a:r>
            <a:r>
              <a:rPr lang="en-GB">
                <a:solidFill>
                  <a:schemeClr val="tx1"/>
                </a:solidFill>
              </a:rPr>
              <a:t>|N)</a:t>
            </a:r>
            <a:endParaRPr lang="en-GB" sz="1200"/>
          </a:p>
        </p:txBody>
      </p:sp>
      <p:pic>
        <p:nvPicPr>
          <p:cNvPr id="18436" name="Picture 7" descr="C:\Users\Kazakov\Documents\TEX\HIROTA\GKT\GenFatT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714375"/>
            <a:ext cx="460851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1125" y="6705600"/>
            <a:ext cx="13493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7399338" y="785813"/>
            <a:ext cx="1744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00CC00"/>
                </a:solidFill>
              </a:rPr>
              <a:t>Kwon</a:t>
            </a:r>
          </a:p>
          <a:p>
            <a:r>
              <a:rPr lang="en-GB" sz="1400" b="1">
                <a:solidFill>
                  <a:srgbClr val="00CC00"/>
                </a:solidFill>
              </a:rPr>
              <a:t>Cheng,Lam,Zhang</a:t>
            </a:r>
          </a:p>
        </p:txBody>
      </p:sp>
      <p:sp>
        <p:nvSpPr>
          <p:cNvPr id="10" name="ZoneTexte 73"/>
          <p:cNvSpPr txBox="1">
            <a:spLocks noChangeArrowheads="1"/>
          </p:cNvSpPr>
          <p:nvPr/>
        </p:nvSpPr>
        <p:spPr bwMode="auto">
          <a:xfrm>
            <a:off x="357188" y="6315075"/>
            <a:ext cx="1427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Unitarity :</a:t>
            </a:r>
          </a:p>
        </p:txBody>
      </p:sp>
      <p:sp>
        <p:nvSpPr>
          <p:cNvPr id="11" name="ZoneTexte 73"/>
          <p:cNvSpPr txBox="1">
            <a:spLocks noChangeArrowheads="1"/>
          </p:cNvSpPr>
          <p:nvPr/>
        </p:nvSpPr>
        <p:spPr bwMode="auto">
          <a:xfrm>
            <a:off x="500063" y="4000500"/>
            <a:ext cx="3767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Highest weight </a:t>
            </a:r>
            <a:r>
              <a:rPr lang="el-GR"/>
              <a:t>Λ</a:t>
            </a:r>
            <a:r>
              <a:rPr lang="en-GB"/>
              <a:t> for u(2,|4|,2)</a:t>
            </a:r>
            <a:endParaRPr lang="en-US"/>
          </a:p>
        </p:txBody>
      </p:sp>
      <p:pic>
        <p:nvPicPr>
          <p:cNvPr id="17" name="Image 16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8" y="1676400"/>
            <a:ext cx="43053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C:\Users\Kazakov\Documents\TEX\HIROTA\GKT\bbffffbb.ep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V="1">
            <a:off x="4752975" y="4071938"/>
            <a:ext cx="32480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ZoneTexte 73"/>
          <p:cNvSpPr txBox="1">
            <a:spLocks noChangeArrowheads="1"/>
          </p:cNvSpPr>
          <p:nvPr/>
        </p:nvSpPr>
        <p:spPr bwMode="auto">
          <a:xfrm>
            <a:off x="38100" y="1630363"/>
            <a:ext cx="1390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Dual basis :</a:t>
            </a:r>
          </a:p>
        </p:txBody>
      </p:sp>
      <p:sp>
        <p:nvSpPr>
          <p:cNvPr id="19" name="ZoneTexte 73"/>
          <p:cNvSpPr txBox="1">
            <a:spLocks noChangeArrowheads="1"/>
          </p:cNvSpPr>
          <p:nvPr/>
        </p:nvSpPr>
        <p:spPr bwMode="auto">
          <a:xfrm>
            <a:off x="71438" y="2630488"/>
            <a:ext cx="153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Simple roots:</a:t>
            </a:r>
          </a:p>
        </p:txBody>
      </p:sp>
      <p:sp>
        <p:nvSpPr>
          <p:cNvPr id="20" name="ZoneTexte 73"/>
          <p:cNvSpPr txBox="1">
            <a:spLocks noChangeArrowheads="1"/>
          </p:cNvSpPr>
          <p:nvPr/>
        </p:nvSpPr>
        <p:spPr bwMode="auto">
          <a:xfrm>
            <a:off x="71438" y="3201988"/>
            <a:ext cx="169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Cartan matrix :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929563" y="5027613"/>
            <a:ext cx="309562" cy="37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800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2" name="Groupe 46"/>
          <p:cNvGrpSpPr>
            <a:grpSpLocks/>
          </p:cNvGrpSpPr>
          <p:nvPr/>
        </p:nvGrpSpPr>
        <p:grpSpPr bwMode="auto">
          <a:xfrm>
            <a:off x="8215313" y="4811713"/>
            <a:ext cx="801687" cy="1346200"/>
            <a:chOff x="8215344" y="4811731"/>
            <a:chExt cx="800928" cy="1346236"/>
          </a:xfrm>
        </p:grpSpPr>
        <p:grpSp>
          <p:nvGrpSpPr>
            <p:cNvPr id="3" name="Groupe 47"/>
            <p:cNvGrpSpPr>
              <a:grpSpLocks/>
            </p:cNvGrpSpPr>
            <p:nvPr/>
          </p:nvGrpSpPr>
          <p:grpSpPr bwMode="auto">
            <a:xfrm rot="-5400000">
              <a:off x="8270906" y="4930788"/>
              <a:ext cx="863596" cy="625488"/>
              <a:chOff x="430213" y="5208606"/>
              <a:chExt cx="863600" cy="625475"/>
            </a:xfrm>
          </p:grpSpPr>
          <p:sp>
            <p:nvSpPr>
              <p:cNvPr id="21530" name="Line 6"/>
              <p:cNvSpPr>
                <a:spLocks noChangeShapeType="1"/>
              </p:cNvSpPr>
              <p:nvPr/>
            </p:nvSpPr>
            <p:spPr bwMode="auto">
              <a:xfrm flipH="1">
                <a:off x="431800" y="5208606"/>
                <a:ext cx="8493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1" name="Line 7"/>
              <p:cNvSpPr>
                <a:spLocks noChangeShapeType="1"/>
              </p:cNvSpPr>
              <p:nvPr/>
            </p:nvSpPr>
            <p:spPr bwMode="auto">
              <a:xfrm flipH="1">
                <a:off x="1293813" y="5210193"/>
                <a:ext cx="0" cy="623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2" name="Line 8"/>
              <p:cNvSpPr>
                <a:spLocks noChangeShapeType="1"/>
              </p:cNvSpPr>
              <p:nvPr/>
            </p:nvSpPr>
            <p:spPr bwMode="auto">
              <a:xfrm flipH="1">
                <a:off x="431800" y="5403868"/>
                <a:ext cx="8493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3" name="Line 9"/>
              <p:cNvSpPr>
                <a:spLocks noChangeShapeType="1"/>
              </p:cNvSpPr>
              <p:nvPr/>
            </p:nvSpPr>
            <p:spPr bwMode="auto">
              <a:xfrm flipH="1">
                <a:off x="431800" y="5599131"/>
                <a:ext cx="8493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4" name="Line 10"/>
              <p:cNvSpPr>
                <a:spLocks noChangeShapeType="1"/>
              </p:cNvSpPr>
              <p:nvPr/>
            </p:nvSpPr>
            <p:spPr bwMode="auto">
              <a:xfrm flipH="1">
                <a:off x="431800" y="5834081"/>
                <a:ext cx="8493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5" name="Line 11"/>
              <p:cNvSpPr>
                <a:spLocks noChangeShapeType="1"/>
              </p:cNvSpPr>
              <p:nvPr/>
            </p:nvSpPr>
            <p:spPr bwMode="auto">
              <a:xfrm flipH="1">
                <a:off x="1068388" y="5208606"/>
                <a:ext cx="1587" cy="622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6" name="Line 12"/>
              <p:cNvSpPr>
                <a:spLocks noChangeShapeType="1"/>
              </p:cNvSpPr>
              <p:nvPr/>
            </p:nvSpPr>
            <p:spPr bwMode="auto">
              <a:xfrm flipH="1">
                <a:off x="844550" y="5208606"/>
                <a:ext cx="0" cy="622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7" name="Line 13"/>
              <p:cNvSpPr>
                <a:spLocks noChangeShapeType="1"/>
              </p:cNvSpPr>
              <p:nvPr/>
            </p:nvSpPr>
            <p:spPr bwMode="auto">
              <a:xfrm flipH="1">
                <a:off x="655638" y="5208606"/>
                <a:ext cx="0" cy="622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8" name="Line 14"/>
              <p:cNvSpPr>
                <a:spLocks noChangeShapeType="1"/>
              </p:cNvSpPr>
              <p:nvPr/>
            </p:nvSpPr>
            <p:spPr bwMode="auto">
              <a:xfrm flipH="1">
                <a:off x="430213" y="5208606"/>
                <a:ext cx="1587" cy="622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527" name="Text Box 5"/>
            <p:cNvSpPr txBox="1">
              <a:spLocks noChangeArrowheads="1"/>
            </p:cNvSpPr>
            <p:nvPr/>
          </p:nvSpPr>
          <p:spPr bwMode="auto">
            <a:xfrm>
              <a:off x="8501090" y="5786454"/>
              <a:ext cx="515182" cy="3715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800" b="1">
                  <a:solidFill>
                    <a:schemeClr val="tx1"/>
                  </a:solidFill>
                </a:rPr>
                <a:t>s-2</a:t>
              </a:r>
            </a:p>
          </p:txBody>
        </p:sp>
        <p:sp>
          <p:nvSpPr>
            <p:cNvPr id="21528" name="Accolade ouvrante 73"/>
            <p:cNvSpPr>
              <a:spLocks/>
            </p:cNvSpPr>
            <p:nvPr/>
          </p:nvSpPr>
          <p:spPr bwMode="auto">
            <a:xfrm>
              <a:off x="8215344" y="4811731"/>
              <a:ext cx="71439" cy="857252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Accolade ouvrante 74"/>
            <p:cNvSpPr>
              <a:spLocks/>
            </p:cNvSpPr>
            <p:nvPr/>
          </p:nvSpPr>
          <p:spPr bwMode="auto">
            <a:xfrm rot="-5400000">
              <a:off x="8608263" y="5490381"/>
              <a:ext cx="142875" cy="642955"/>
            </a:xfrm>
            <a:prstGeom prst="leftBrace">
              <a:avLst>
                <a:gd name="adj1" fmla="val 8334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7" name="Image 36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38" y="4500563"/>
            <a:ext cx="71120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215188" y="3071813"/>
            <a:ext cx="1143000" cy="571500"/>
          </a:xfrm>
          <a:prstGeom prst="rect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643688" y="1928813"/>
            <a:ext cx="576262" cy="1714500"/>
          </a:xfrm>
          <a:prstGeom prst="rect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500688" y="2786063"/>
            <a:ext cx="1714500" cy="857250"/>
          </a:xfrm>
          <a:prstGeom prst="rect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pic>
        <p:nvPicPr>
          <p:cNvPr id="43" name="Image 42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28813" y="6357938"/>
            <a:ext cx="4851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mage 44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7250" y="1285875"/>
            <a:ext cx="447516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ZoneTexte 73"/>
          <p:cNvSpPr txBox="1">
            <a:spLocks noChangeArrowheads="1"/>
          </p:cNvSpPr>
          <p:nvPr/>
        </p:nvSpPr>
        <p:spPr bwMode="auto">
          <a:xfrm>
            <a:off x="71438" y="1000125"/>
            <a:ext cx="1403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Generators: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84" grpId="0"/>
      <p:bldP spid="19" grpId="0"/>
      <p:bldP spid="20" grpId="0"/>
      <p:bldP spid="22" grpId="0"/>
      <p:bldP spid="38" grpId="0" animBg="1"/>
      <p:bldP spid="41" grpId="0" animBg="1"/>
      <p:bldP spid="42" grpId="0" animBg="1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3"/>
          <p:cNvSpPr>
            <a:spLocks noChangeArrowheads="1"/>
          </p:cNvSpPr>
          <p:nvPr/>
        </p:nvSpPr>
        <p:spPr bwMode="auto">
          <a:xfrm>
            <a:off x="71438" y="0"/>
            <a:ext cx="857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rgbClr val="990000"/>
                </a:solidFill>
              </a:rPr>
              <a:t>Unitary non-compact representations of T-hook for  </a:t>
            </a:r>
            <a:r>
              <a:rPr lang="en-GB" sz="2400">
                <a:solidFill>
                  <a:schemeClr val="tx1"/>
                </a:solidFill>
              </a:rPr>
              <a:t>u(1,1)</a:t>
            </a:r>
            <a:endParaRPr lang="en-GB" sz="1400"/>
          </a:p>
        </p:txBody>
      </p:sp>
      <p:pic>
        <p:nvPicPr>
          <p:cNvPr id="19460" name="Picture 4" descr="C:\Users\Kazakov\Documents\TEX\HIROTA\GKT\DegT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0" y="638175"/>
            <a:ext cx="345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09063" y="6705600"/>
            <a:ext cx="13493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2" name="Image 11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" y="5176838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Image 12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50" y="5984875"/>
            <a:ext cx="44227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Image 14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43688" y="5984875"/>
            <a:ext cx="179546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Image 16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14463" y="1951038"/>
            <a:ext cx="3729037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Image 18" descr="tmp.bmp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28688" y="928688"/>
            <a:ext cx="37068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Image 20" descr="texsstmp.bmp"/>
          <p:cNvPicPr>
            <a:picLocks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988" y="3000375"/>
            <a:ext cx="70453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Image 21" descr="texsstmp.bmp"/>
          <p:cNvPicPr>
            <a:picLocks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29313" y="3168650"/>
            <a:ext cx="31956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73"/>
          <p:cNvSpPr txBox="1">
            <a:spLocks noChangeArrowheads="1"/>
          </p:cNvSpPr>
          <p:nvPr/>
        </p:nvSpPr>
        <p:spPr bwMode="auto">
          <a:xfrm>
            <a:off x="357188" y="4702175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800"/>
              <a:t> Solution of Hirota for U(1,1) characters </a:t>
            </a:r>
          </a:p>
        </p:txBody>
      </p:sp>
      <p:sp>
        <p:nvSpPr>
          <p:cNvPr id="24" name="ZoneTexte 73"/>
          <p:cNvSpPr txBox="1">
            <a:spLocks noChangeArrowheads="1"/>
          </p:cNvSpPr>
          <p:nvPr/>
        </p:nvSpPr>
        <p:spPr bwMode="auto">
          <a:xfrm>
            <a:off x="0" y="1997075"/>
            <a:ext cx="1120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  highest </a:t>
            </a:r>
          </a:p>
          <a:p>
            <a:r>
              <a:rPr lang="en-US" sz="1800"/>
              <a:t> 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 txBox="1">
            <a:spLocks noChangeArrowheads="1"/>
          </p:cNvSpPr>
          <p:nvPr/>
        </p:nvSpPr>
        <p:spPr>
          <a:xfrm>
            <a:off x="535632" y="142875"/>
            <a:ext cx="7924800" cy="6397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kern="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Y-system and </a:t>
            </a:r>
            <a:r>
              <a:rPr lang="en-US" sz="2800" kern="0" dirty="0" err="1">
                <a:solidFill>
                  <a:srgbClr val="990000"/>
                </a:solidFill>
                <a:latin typeface="+mj-lt"/>
                <a:ea typeface="+mj-ea"/>
                <a:cs typeface="+mj-cs"/>
              </a:rPr>
              <a:t>Hirota</a:t>
            </a:r>
            <a:r>
              <a:rPr lang="en-US" sz="2800" kern="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equation for principal </a:t>
            </a:r>
            <a:r>
              <a:rPr lang="en-US" sz="2800" kern="0" dirty="0" err="1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chiral</a:t>
            </a:r>
            <a:r>
              <a:rPr lang="en-US" sz="2800" kern="0" dirty="0" smtClean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 field </a:t>
            </a:r>
            <a:endParaRPr lang="en-US" sz="2800" kern="0" dirty="0">
              <a:solidFill>
                <a:srgbClr val="99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36" name="Rectangle 27"/>
          <p:cNvSpPr>
            <a:spLocks noChangeArrowheads="1"/>
          </p:cNvSpPr>
          <p:nvPr/>
        </p:nvSpPr>
        <p:spPr bwMode="auto">
          <a:xfrm>
            <a:off x="0" y="0"/>
            <a:ext cx="293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CC00"/>
                </a:solidFill>
              </a:rPr>
              <a:t>Fateev,Onofri,Zamolodchikov’93</a:t>
            </a:r>
          </a:p>
        </p:txBody>
      </p:sp>
      <p:pic>
        <p:nvPicPr>
          <p:cNvPr id="4137" name="Picture 57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1124744"/>
            <a:ext cx="7077348" cy="29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Line 3"/>
          <p:cNvSpPr>
            <a:spLocks noChangeShapeType="1"/>
          </p:cNvSpPr>
          <p:nvPr/>
        </p:nvSpPr>
        <p:spPr bwMode="auto">
          <a:xfrm>
            <a:off x="971675" y="3295774"/>
            <a:ext cx="741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715000" y="1642988"/>
            <a:ext cx="357187" cy="463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fr-FR" sz="2400" i="1" dirty="0"/>
              <a:t>a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8478962" y="3065586"/>
            <a:ext cx="301984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400" i="1" dirty="0" smtClean="0"/>
              <a:t>s</a:t>
            </a:r>
            <a:endParaRPr lang="fr-FR" sz="2400" i="1" dirty="0"/>
          </a:p>
        </p:txBody>
      </p:sp>
      <p:sp>
        <p:nvSpPr>
          <p:cNvPr id="4101" name="Line 10"/>
          <p:cNvSpPr>
            <a:spLocks noChangeShapeType="1"/>
          </p:cNvSpPr>
          <p:nvPr/>
        </p:nvSpPr>
        <p:spPr bwMode="auto">
          <a:xfrm flipH="1" flipV="1">
            <a:off x="1406650" y="2817936"/>
            <a:ext cx="6237287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2" name="Line 21"/>
          <p:cNvSpPr>
            <a:spLocks noChangeShapeType="1"/>
          </p:cNvSpPr>
          <p:nvPr/>
        </p:nvSpPr>
        <p:spPr bwMode="auto">
          <a:xfrm>
            <a:off x="3203700" y="2432174"/>
            <a:ext cx="15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3" name="Line 21"/>
          <p:cNvSpPr>
            <a:spLocks noChangeShapeType="1"/>
          </p:cNvSpPr>
          <p:nvPr/>
        </p:nvSpPr>
        <p:spPr bwMode="auto">
          <a:xfrm>
            <a:off x="3710112" y="2432174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4" name="Line 24"/>
          <p:cNvSpPr>
            <a:spLocks noChangeShapeType="1"/>
          </p:cNvSpPr>
          <p:nvPr/>
        </p:nvSpPr>
        <p:spPr bwMode="auto">
          <a:xfrm>
            <a:off x="4211762" y="2432174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5" name="Line 24"/>
          <p:cNvSpPr>
            <a:spLocks noChangeShapeType="1"/>
          </p:cNvSpPr>
          <p:nvPr/>
        </p:nvSpPr>
        <p:spPr bwMode="auto">
          <a:xfrm>
            <a:off x="6226300" y="2432174"/>
            <a:ext cx="15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6" name="Line 21"/>
          <p:cNvSpPr>
            <a:spLocks noChangeShapeType="1"/>
          </p:cNvSpPr>
          <p:nvPr/>
        </p:nvSpPr>
        <p:spPr bwMode="auto">
          <a:xfrm>
            <a:off x="5221412" y="2432174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7" name="Line 24"/>
          <p:cNvSpPr>
            <a:spLocks noChangeShapeType="1"/>
          </p:cNvSpPr>
          <p:nvPr/>
        </p:nvSpPr>
        <p:spPr bwMode="auto">
          <a:xfrm>
            <a:off x="5723062" y="2432174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8" name="Line 24"/>
          <p:cNvSpPr>
            <a:spLocks noChangeShapeType="1"/>
          </p:cNvSpPr>
          <p:nvPr/>
        </p:nvSpPr>
        <p:spPr bwMode="auto">
          <a:xfrm>
            <a:off x="7235950" y="2432174"/>
            <a:ext cx="15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9" name="Line 24"/>
          <p:cNvSpPr>
            <a:spLocks noChangeShapeType="1"/>
          </p:cNvSpPr>
          <p:nvPr/>
        </p:nvSpPr>
        <p:spPr bwMode="auto">
          <a:xfrm>
            <a:off x="6732712" y="2432174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10" name="Text Box 139"/>
          <p:cNvSpPr txBox="1">
            <a:spLocks noChangeArrowheads="1"/>
          </p:cNvSpPr>
          <p:nvPr/>
        </p:nvSpPr>
        <p:spPr bwMode="auto">
          <a:xfrm>
            <a:off x="958379" y="1922512"/>
            <a:ext cx="94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SU(2)</a:t>
            </a:r>
            <a:r>
              <a:rPr lang="fr-FR" baseline="-25000" dirty="0"/>
              <a:t>L</a:t>
            </a:r>
            <a:endParaRPr lang="fr-FR" dirty="0"/>
          </a:p>
        </p:txBody>
      </p:sp>
      <p:sp>
        <p:nvSpPr>
          <p:cNvPr id="4111" name="Oval 42"/>
          <p:cNvSpPr>
            <a:spLocks noChangeArrowheads="1"/>
          </p:cNvSpPr>
          <p:nvPr/>
        </p:nvSpPr>
        <p:spPr bwMode="auto">
          <a:xfrm>
            <a:off x="3119562" y="277189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12" name="Oval 46"/>
          <p:cNvSpPr>
            <a:spLocks noChangeArrowheads="1"/>
          </p:cNvSpPr>
          <p:nvPr/>
        </p:nvSpPr>
        <p:spPr bwMode="auto">
          <a:xfrm>
            <a:off x="5176962" y="277189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13" name="Oval 59"/>
          <p:cNvSpPr>
            <a:spLocks noChangeArrowheads="1"/>
          </p:cNvSpPr>
          <p:nvPr/>
        </p:nvSpPr>
        <p:spPr bwMode="auto">
          <a:xfrm>
            <a:off x="4110162" y="277189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14" name="Oval 89"/>
          <p:cNvSpPr>
            <a:spLocks noChangeArrowheads="1"/>
          </p:cNvSpPr>
          <p:nvPr/>
        </p:nvSpPr>
        <p:spPr bwMode="auto">
          <a:xfrm>
            <a:off x="3624387" y="277189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15" name="Oval 59"/>
          <p:cNvSpPr>
            <a:spLocks noChangeArrowheads="1"/>
          </p:cNvSpPr>
          <p:nvPr/>
        </p:nvSpPr>
        <p:spPr bwMode="auto">
          <a:xfrm>
            <a:off x="4643562" y="2771899"/>
            <a:ext cx="142875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16" name="Oval 59"/>
          <p:cNvSpPr>
            <a:spLocks noChangeArrowheads="1"/>
          </p:cNvSpPr>
          <p:nvPr/>
        </p:nvSpPr>
        <p:spPr bwMode="auto">
          <a:xfrm>
            <a:off x="5673850" y="277189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17" name="Oval 59"/>
          <p:cNvSpPr>
            <a:spLocks noChangeArrowheads="1"/>
          </p:cNvSpPr>
          <p:nvPr/>
        </p:nvSpPr>
        <p:spPr bwMode="auto">
          <a:xfrm>
            <a:off x="6177087" y="281317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18" name="Oval 59"/>
          <p:cNvSpPr>
            <a:spLocks noChangeArrowheads="1"/>
          </p:cNvSpPr>
          <p:nvPr/>
        </p:nvSpPr>
        <p:spPr bwMode="auto">
          <a:xfrm>
            <a:off x="6634287" y="280364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19" name="Oval 59"/>
          <p:cNvSpPr>
            <a:spLocks noChangeArrowheads="1"/>
          </p:cNvSpPr>
          <p:nvPr/>
        </p:nvSpPr>
        <p:spPr bwMode="auto">
          <a:xfrm>
            <a:off x="7167687" y="280364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21" name="Line 21"/>
          <p:cNvSpPr>
            <a:spLocks noChangeShapeType="1"/>
          </p:cNvSpPr>
          <p:nvPr/>
        </p:nvSpPr>
        <p:spPr bwMode="auto">
          <a:xfrm>
            <a:off x="1727325" y="2422649"/>
            <a:ext cx="15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22" name="Line 21"/>
          <p:cNvSpPr>
            <a:spLocks noChangeShapeType="1"/>
          </p:cNvSpPr>
          <p:nvPr/>
        </p:nvSpPr>
        <p:spPr bwMode="auto">
          <a:xfrm>
            <a:off x="2233737" y="2422649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23" name="Line 24"/>
          <p:cNvSpPr>
            <a:spLocks noChangeShapeType="1"/>
          </p:cNvSpPr>
          <p:nvPr/>
        </p:nvSpPr>
        <p:spPr bwMode="auto">
          <a:xfrm>
            <a:off x="2735387" y="2422649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24" name="Oval 42"/>
          <p:cNvSpPr>
            <a:spLocks noChangeArrowheads="1"/>
          </p:cNvSpPr>
          <p:nvPr/>
        </p:nvSpPr>
        <p:spPr bwMode="auto">
          <a:xfrm>
            <a:off x="1643187" y="276237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25" name="Oval 59"/>
          <p:cNvSpPr>
            <a:spLocks noChangeArrowheads="1"/>
          </p:cNvSpPr>
          <p:nvPr/>
        </p:nvSpPr>
        <p:spPr bwMode="auto">
          <a:xfrm>
            <a:off x="2633787" y="276237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26" name="Oval 89"/>
          <p:cNvSpPr>
            <a:spLocks noChangeArrowheads="1"/>
          </p:cNvSpPr>
          <p:nvPr/>
        </p:nvSpPr>
        <p:spPr bwMode="auto">
          <a:xfrm>
            <a:off x="2148012" y="276237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27" name="Line 3"/>
          <p:cNvSpPr>
            <a:spLocks noChangeShapeType="1"/>
          </p:cNvSpPr>
          <p:nvPr/>
        </p:nvSpPr>
        <p:spPr bwMode="auto">
          <a:xfrm>
            <a:off x="928812" y="2422649"/>
            <a:ext cx="741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128" name="Line 16"/>
          <p:cNvSpPr>
            <a:spLocks noChangeShapeType="1"/>
          </p:cNvSpPr>
          <p:nvPr/>
        </p:nvSpPr>
        <p:spPr bwMode="auto">
          <a:xfrm>
            <a:off x="4716016" y="1890514"/>
            <a:ext cx="0" cy="15841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29" name="Text Box 139"/>
          <p:cNvSpPr txBox="1">
            <a:spLocks noChangeArrowheads="1"/>
          </p:cNvSpPr>
          <p:nvPr/>
        </p:nvSpPr>
        <p:spPr bwMode="auto">
          <a:xfrm>
            <a:off x="7482532" y="1922512"/>
            <a:ext cx="977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/>
              <a:t>SU(2)</a:t>
            </a:r>
            <a:r>
              <a:rPr lang="fr-FR" baseline="-25000" dirty="0"/>
              <a:t>R</a:t>
            </a:r>
            <a:endParaRPr lang="fr-FR" dirty="0"/>
          </a:p>
        </p:txBody>
      </p:sp>
      <p:sp>
        <p:nvSpPr>
          <p:cNvPr id="4140" name="Line 52"/>
          <p:cNvSpPr>
            <a:spLocks noChangeShapeType="1"/>
          </p:cNvSpPr>
          <p:nvPr/>
        </p:nvSpPr>
        <p:spPr bwMode="auto">
          <a:xfrm>
            <a:off x="971675" y="2814761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41" name="Line 53"/>
          <p:cNvSpPr>
            <a:spLocks noChangeShapeType="1"/>
          </p:cNvSpPr>
          <p:nvPr/>
        </p:nvSpPr>
        <p:spPr bwMode="auto">
          <a:xfrm flipH="1">
            <a:off x="7740775" y="2886199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42" name="Line 54"/>
          <p:cNvSpPr>
            <a:spLocks noChangeShapeType="1"/>
          </p:cNvSpPr>
          <p:nvPr/>
        </p:nvSpPr>
        <p:spPr bwMode="auto">
          <a:xfrm flipH="1">
            <a:off x="8029700" y="2957636"/>
            <a:ext cx="14287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43" name="Line 55"/>
          <p:cNvSpPr>
            <a:spLocks noChangeShapeType="1"/>
          </p:cNvSpPr>
          <p:nvPr/>
        </p:nvSpPr>
        <p:spPr bwMode="auto">
          <a:xfrm flipH="1" flipV="1">
            <a:off x="8029700" y="2525836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7118350" y="600745"/>
            <a:ext cx="2025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CC00"/>
                </a:solidFill>
              </a:rPr>
              <a:t>Gromov,V.K.,Vieira’09</a:t>
            </a:r>
            <a:endParaRPr lang="en-US" sz="1400" dirty="0"/>
          </a:p>
        </p:txBody>
      </p:sp>
      <p:pic>
        <p:nvPicPr>
          <p:cNvPr id="53" name="Image 52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00062" y="4618186"/>
            <a:ext cx="3619500" cy="558800"/>
          </a:xfrm>
          <a:prstGeom prst="rect">
            <a:avLst/>
          </a:prstGeom>
          <a:noFill/>
        </p:spPr>
      </p:pic>
      <p:pic>
        <p:nvPicPr>
          <p:cNvPr id="54" name="Image 53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220072" y="4695800"/>
            <a:ext cx="2844800" cy="533400"/>
          </a:xfrm>
          <a:prstGeom prst="rect">
            <a:avLst/>
          </a:prstGeom>
          <a:noFill/>
        </p:spPr>
      </p:pic>
      <p:pic>
        <p:nvPicPr>
          <p:cNvPr id="57" name="Image 56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8172574" y="2741734"/>
            <a:ext cx="711200" cy="241300"/>
          </a:xfrm>
          <a:prstGeom prst="rect">
            <a:avLst/>
          </a:prstGeom>
          <a:noFill/>
        </p:spPr>
      </p:pic>
      <p:pic>
        <p:nvPicPr>
          <p:cNvPr id="58" name="Image 57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79511" y="2670299"/>
            <a:ext cx="711200" cy="241300"/>
          </a:xfrm>
          <a:prstGeom prst="rect">
            <a:avLst/>
          </a:prstGeom>
          <a:noFill/>
        </p:spPr>
      </p:pic>
      <p:pic>
        <p:nvPicPr>
          <p:cNvPr id="60" name="Image 59" descr="tmp.bmp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5449664" y="2060848"/>
            <a:ext cx="1498600" cy="279400"/>
          </a:xfrm>
          <a:prstGeom prst="rect">
            <a:avLst/>
          </a:prstGeom>
          <a:noFill/>
        </p:spPr>
      </p:pic>
      <p:pic>
        <p:nvPicPr>
          <p:cNvPr id="61" name="Image 60" descr="tmp.bmp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5470872" y="3429000"/>
            <a:ext cx="1549400" cy="26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9"/>
          <p:cNvSpPr txBox="1">
            <a:spLocks noChangeArrowheads="1"/>
          </p:cNvSpPr>
          <p:nvPr/>
        </p:nvSpPr>
        <p:spPr bwMode="auto">
          <a:xfrm>
            <a:off x="714375" y="1285875"/>
            <a:ext cx="416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solidFill>
                  <a:srgbClr val="7030A0"/>
                </a:solidFill>
              </a:rPr>
              <a:t> Determinant solution of Hirota eq.</a:t>
            </a:r>
          </a:p>
        </p:txBody>
      </p:sp>
      <p:pic>
        <p:nvPicPr>
          <p:cNvPr id="5123" name="Picture 10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" y="2686050"/>
            <a:ext cx="3905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1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13" y="2430463"/>
            <a:ext cx="13081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3" y="1914525"/>
            <a:ext cx="4775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30"/>
          <p:cNvSpPr>
            <a:spLocks noChangeArrowheads="1"/>
          </p:cNvSpPr>
          <p:nvPr/>
        </p:nvSpPr>
        <p:spPr bwMode="auto">
          <a:xfrm>
            <a:off x="7118350" y="0"/>
            <a:ext cx="2025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CC00"/>
                </a:solidFill>
              </a:rPr>
              <a:t>Gromov,V.K.,Vieira’09</a:t>
            </a:r>
            <a:endParaRPr lang="en-US" sz="1400" dirty="0"/>
          </a:p>
        </p:txBody>
      </p:sp>
      <p:sp>
        <p:nvSpPr>
          <p:cNvPr id="5127" name="TextBox 39"/>
          <p:cNvSpPr txBox="1">
            <a:spLocks noChangeArrowheads="1"/>
          </p:cNvSpPr>
          <p:nvPr/>
        </p:nvSpPr>
        <p:spPr bwMode="auto">
          <a:xfrm>
            <a:off x="1928813" y="5788025"/>
            <a:ext cx="4164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Leaves  </a:t>
            </a:r>
            <a:r>
              <a:rPr lang="en-US">
                <a:solidFill>
                  <a:schemeClr val="tx1"/>
                </a:solidFill>
              </a:rPr>
              <a:t>Y</a:t>
            </a:r>
            <a:r>
              <a:rPr lang="en-US">
                <a:solidFill>
                  <a:srgbClr val="FF0000"/>
                </a:solidFill>
              </a:rPr>
              <a:t>’s  and Lax pair invariant!</a:t>
            </a:r>
          </a:p>
        </p:txBody>
      </p:sp>
      <p:pic>
        <p:nvPicPr>
          <p:cNvPr id="5128" name="Picture 6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14563" y="4097338"/>
            <a:ext cx="4321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40"/>
          <p:cNvSpPr>
            <a:spLocks noChangeArrowheads="1"/>
          </p:cNvSpPr>
          <p:nvPr/>
        </p:nvSpPr>
        <p:spPr bwMode="auto">
          <a:xfrm>
            <a:off x="533400" y="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rgbClr val="990000"/>
                </a:solidFill>
              </a:rPr>
              <a:t> Determinant representation and gauge transformation</a:t>
            </a:r>
          </a:p>
        </p:txBody>
      </p:sp>
      <p:sp>
        <p:nvSpPr>
          <p:cNvPr id="5130" name="TextBox 35"/>
          <p:cNvSpPr txBox="1">
            <a:spLocks noChangeArrowheads="1"/>
          </p:cNvSpPr>
          <p:nvPr/>
        </p:nvSpPr>
        <p:spPr bwMode="auto">
          <a:xfrm>
            <a:off x="857250" y="3716338"/>
            <a:ext cx="294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Gauge transformations</a:t>
            </a:r>
          </a:p>
        </p:txBody>
      </p:sp>
      <p:sp>
        <p:nvSpPr>
          <p:cNvPr id="5131" name="Rectangle 44"/>
          <p:cNvSpPr>
            <a:spLocks noChangeArrowheads="1"/>
          </p:cNvSpPr>
          <p:nvPr/>
        </p:nvSpPr>
        <p:spPr bwMode="auto">
          <a:xfrm>
            <a:off x="4965700" y="1639888"/>
            <a:ext cx="414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hlink"/>
                </a:solidFill>
              </a:rPr>
              <a:t>,            </a:t>
            </a:r>
            <a:r>
              <a:rPr lang="en-US" sz="1200" b="1">
                <a:solidFill>
                  <a:srgbClr val="009999"/>
                </a:solidFill>
              </a:rPr>
              <a:t>Krichever,Lipan,Wiegmann, Zabrodin’97</a:t>
            </a:r>
            <a:endParaRPr lang="en-US" sz="1200"/>
          </a:p>
        </p:txBody>
      </p:sp>
      <p:pic>
        <p:nvPicPr>
          <p:cNvPr id="12" name="Picture 50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6165304"/>
            <a:ext cx="3441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1640" y="6241876"/>
            <a:ext cx="3860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 txBox="1">
            <a:spLocks noChangeArrowheads="1"/>
          </p:cNvSpPr>
          <p:nvPr/>
        </p:nvSpPr>
        <p:spPr bwMode="auto">
          <a:xfrm>
            <a:off x="392113" y="142875"/>
            <a:ext cx="7924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>
                <a:solidFill>
                  <a:srgbClr val="990000"/>
                </a:solidFill>
              </a:rPr>
              <a:t>Lax pair and Baxter relation</a:t>
            </a:r>
          </a:p>
        </p:txBody>
      </p:sp>
      <p:sp>
        <p:nvSpPr>
          <p:cNvPr id="6147" name="TextBox 58"/>
          <p:cNvSpPr txBox="1">
            <a:spLocks noChangeArrowheads="1"/>
          </p:cNvSpPr>
          <p:nvPr/>
        </p:nvSpPr>
        <p:spPr bwMode="auto">
          <a:xfrm>
            <a:off x="411163" y="981075"/>
            <a:ext cx="5889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Solution: linear Lax pair (discrete integrable dynamics!)</a:t>
            </a:r>
          </a:p>
        </p:txBody>
      </p:sp>
      <p:sp>
        <p:nvSpPr>
          <p:cNvPr id="6148" name="Rectangle 44"/>
          <p:cNvSpPr>
            <a:spLocks noChangeArrowheads="1"/>
          </p:cNvSpPr>
          <p:nvPr/>
        </p:nvSpPr>
        <p:spPr bwMode="auto">
          <a:xfrm>
            <a:off x="5903913" y="765175"/>
            <a:ext cx="3240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9999"/>
                </a:solidFill>
              </a:rPr>
              <a:t>Krichever,Lipan,Wiegmann, Zabrodin’97</a:t>
            </a:r>
            <a:endParaRPr lang="en-US" sz="1200"/>
          </a:p>
        </p:txBody>
      </p:sp>
      <p:sp>
        <p:nvSpPr>
          <p:cNvPr id="6149" name="Left Brace 45"/>
          <p:cNvSpPr>
            <a:spLocks/>
          </p:cNvSpPr>
          <p:nvPr/>
        </p:nvSpPr>
        <p:spPr bwMode="auto">
          <a:xfrm>
            <a:off x="142875" y="1604963"/>
            <a:ext cx="142875" cy="700087"/>
          </a:xfrm>
          <a:prstGeom prst="leftBrace">
            <a:avLst>
              <a:gd name="adj1" fmla="val 8325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6150" name="Picture 52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338" y="1633538"/>
            <a:ext cx="86026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9063" y="6705600"/>
            <a:ext cx="13493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52" name="Picture 54" descr="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8175" y="2852738"/>
            <a:ext cx="441166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55"/>
          <p:cNvSpPr txBox="1">
            <a:spLocks noChangeArrowheads="1"/>
          </p:cNvSpPr>
          <p:nvPr/>
        </p:nvSpPr>
        <p:spPr bwMode="auto">
          <a:xfrm>
            <a:off x="468313" y="2439988"/>
            <a:ext cx="1914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Baxter relations</a:t>
            </a:r>
          </a:p>
        </p:txBody>
      </p:sp>
      <p:sp>
        <p:nvSpPr>
          <p:cNvPr id="6154" name="TextBox 29"/>
          <p:cNvSpPr txBox="1">
            <a:spLocks noChangeArrowheads="1"/>
          </p:cNvSpPr>
          <p:nvPr/>
        </p:nvSpPr>
        <p:spPr bwMode="auto">
          <a:xfrm>
            <a:off x="428625" y="4508500"/>
            <a:ext cx="333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Wing exchange symmetry:</a:t>
            </a:r>
          </a:p>
        </p:txBody>
      </p:sp>
      <p:sp>
        <p:nvSpPr>
          <p:cNvPr id="6155" name="TextBox 15"/>
          <p:cNvSpPr txBox="1">
            <a:spLocks noChangeArrowheads="1"/>
          </p:cNvSpPr>
          <p:nvPr/>
        </p:nvSpPr>
        <p:spPr bwMode="auto">
          <a:xfrm>
            <a:off x="7308850" y="4292600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9999"/>
                </a:solidFill>
              </a:rPr>
              <a:t>Definition:</a:t>
            </a:r>
          </a:p>
        </p:txBody>
      </p:sp>
      <p:pic>
        <p:nvPicPr>
          <p:cNvPr id="6156" name="Picture 60" descr="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2800" y="4652963"/>
            <a:ext cx="1981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Rectangle 61"/>
          <p:cNvSpPr>
            <a:spLocks noChangeArrowheads="1"/>
          </p:cNvSpPr>
          <p:nvPr/>
        </p:nvSpPr>
        <p:spPr bwMode="auto">
          <a:xfrm>
            <a:off x="7019925" y="4292600"/>
            <a:ext cx="2124075" cy="1296988"/>
          </a:xfrm>
          <a:prstGeom prst="rect">
            <a:avLst/>
          </a:prstGeom>
          <a:solidFill>
            <a:srgbClr val="BBE0E3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58" name="Picture 62" descr="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088" y="5084763"/>
            <a:ext cx="5930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Text Box 63"/>
          <p:cNvSpPr txBox="1">
            <a:spLocks noChangeArrowheads="1"/>
          </p:cNvSpPr>
          <p:nvPr/>
        </p:nvSpPr>
        <p:spPr bwMode="auto">
          <a:xfrm>
            <a:off x="519113" y="5824538"/>
            <a:ext cx="784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Q(R) are interpreted (in different gauges) as Baxter functions for R(L) 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6623050" y="5500688"/>
            <a:ext cx="244951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50" b="1" dirty="0">
                <a:solidFill>
                  <a:srgbClr val="0000CC"/>
                </a:solidFill>
              </a:rPr>
              <a:t>5 loops and BFKL  from string</a:t>
            </a:r>
          </a:p>
          <a:p>
            <a:pPr algn="l">
              <a:defRPr/>
            </a:pPr>
            <a:r>
              <a:rPr lang="en-GB" sz="1050" b="1" dirty="0" err="1">
                <a:solidFill>
                  <a:srgbClr val="00CC00"/>
                </a:solidFill>
              </a:rPr>
              <a:t>Bajnok,Janik,Lukowski</a:t>
            </a:r>
            <a:endParaRPr lang="en-GB" sz="1050" b="1" dirty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pl-PL" sz="1050" b="1" dirty="0">
                <a:solidFill>
                  <a:srgbClr val="00CC00"/>
                </a:solidFill>
              </a:rPr>
              <a:t>Lukowski,Rej,Velizhanin,Orlova</a:t>
            </a:r>
            <a:endParaRPr lang="en-GB" sz="1050" b="1" dirty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en-GB" sz="1050" b="1" dirty="0" err="1">
                <a:solidFill>
                  <a:srgbClr val="00CC00"/>
                </a:solidFill>
              </a:rPr>
              <a:t>Arutyunov</a:t>
            </a:r>
            <a:r>
              <a:rPr lang="en-GB" sz="1050" b="1" dirty="0">
                <a:solidFill>
                  <a:srgbClr val="00CC00"/>
                </a:solidFill>
              </a:rPr>
              <a:t>, </a:t>
            </a:r>
            <a:r>
              <a:rPr lang="en-GB" sz="1050" b="1" dirty="0" err="1">
                <a:solidFill>
                  <a:srgbClr val="00CC00"/>
                </a:solidFill>
              </a:rPr>
              <a:t>Frolov</a:t>
            </a:r>
            <a:endParaRPr lang="en-GB" sz="1050" b="1" dirty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en-GB" sz="1050" b="1" dirty="0" err="1">
                <a:solidFill>
                  <a:srgbClr val="00CC00"/>
                </a:solidFill>
              </a:rPr>
              <a:t>Balog</a:t>
            </a:r>
            <a:r>
              <a:rPr lang="en-GB" sz="1050" b="1" dirty="0">
                <a:solidFill>
                  <a:srgbClr val="00CC00"/>
                </a:solidFill>
              </a:rPr>
              <a:t>, </a:t>
            </a:r>
            <a:r>
              <a:rPr lang="en-GB" sz="1050" b="1" dirty="0" err="1">
                <a:solidFill>
                  <a:srgbClr val="00CC00"/>
                </a:solidFill>
              </a:rPr>
              <a:t>Hegedus</a:t>
            </a:r>
            <a:endParaRPr lang="en-GB" sz="1050" b="1" dirty="0">
              <a:solidFill>
                <a:srgbClr val="00CC00"/>
              </a:solidFill>
            </a:endParaRPr>
          </a:p>
          <a:p>
            <a:pPr algn="l">
              <a:defRPr/>
            </a:pPr>
            <a:endParaRPr lang="en-GB" sz="1050" b="1" dirty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en-GB" sz="1000" b="1" dirty="0" err="1">
                <a:solidFill>
                  <a:srgbClr val="00CC00"/>
                </a:solidFill>
              </a:rPr>
              <a:t>Fiamberti,Santambrogio,Sieg</a:t>
            </a:r>
            <a:endParaRPr lang="en-GB" sz="1000" b="1" dirty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en-GB" sz="1000" b="1" dirty="0" err="1">
                <a:solidFill>
                  <a:srgbClr val="00CC00"/>
                </a:solidFill>
              </a:rPr>
              <a:t>Minahan,Ohlsson,Sax,Sieg</a:t>
            </a:r>
            <a:endParaRPr lang="en-GB" sz="1000" b="1" dirty="0">
              <a:solidFill>
                <a:srgbClr val="00CC00"/>
              </a:solidFill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9144000" cy="857250"/>
          </a:xfrm>
        </p:spPr>
        <p:txBody>
          <a:bodyPr/>
          <a:lstStyle/>
          <a:p>
            <a:r>
              <a:rPr lang="fr-FR" sz="2400" smtClean="0">
                <a:solidFill>
                  <a:srgbClr val="990000"/>
                </a:solidFill>
              </a:rPr>
              <a:t>Konishi dimension numerics </a:t>
            </a:r>
            <a:r>
              <a:rPr lang="en-GB" sz="2400" smtClean="0">
                <a:solidFill>
                  <a:srgbClr val="990000"/>
                </a:solidFill>
                <a:cs typeface="Arial" charset="0"/>
              </a:rPr>
              <a:t>and various checks</a:t>
            </a:r>
            <a:r>
              <a:rPr lang="fr-FR" sz="2400" smtClean="0">
                <a:solidFill>
                  <a:srgbClr val="990000"/>
                </a:solidFill>
              </a:rPr>
              <a:t> for</a:t>
            </a:r>
            <a:r>
              <a:rPr lang="fr-FR" sz="2400" b="1" smtClean="0">
                <a:solidFill>
                  <a:srgbClr val="990000"/>
                </a:solidFill>
              </a:rPr>
              <a:t> Y-system</a:t>
            </a:r>
          </a:p>
        </p:txBody>
      </p:sp>
      <p:sp>
        <p:nvSpPr>
          <p:cNvPr id="13316" name="Rectangle 30"/>
          <p:cNvSpPr>
            <a:spLocks noChangeArrowheads="1"/>
          </p:cNvSpPr>
          <p:nvPr/>
        </p:nvSpPr>
        <p:spPr bwMode="auto">
          <a:xfrm>
            <a:off x="6500813" y="2357438"/>
            <a:ext cx="1143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sz="1100" b="1">
                <a:solidFill>
                  <a:srgbClr val="00CC00"/>
                </a:solidFill>
              </a:rPr>
              <a:t>Gubser</a:t>
            </a:r>
          </a:p>
          <a:p>
            <a:pPr algn="l"/>
            <a:r>
              <a:rPr lang="en-GB" sz="1100" b="1">
                <a:solidFill>
                  <a:srgbClr val="00CC00"/>
                </a:solidFill>
              </a:rPr>
              <a:t>Klebanov</a:t>
            </a:r>
          </a:p>
          <a:p>
            <a:pPr algn="l"/>
            <a:r>
              <a:rPr lang="en-GB" sz="1100" b="1">
                <a:solidFill>
                  <a:srgbClr val="00CC00"/>
                </a:solidFill>
              </a:rPr>
              <a:t>Polyakov</a:t>
            </a:r>
          </a:p>
        </p:txBody>
      </p:sp>
      <p:pic>
        <p:nvPicPr>
          <p:cNvPr id="13317" name="Image 15" descr="texsstmp.bmp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714375"/>
            <a:ext cx="75565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19" name="Connecteur droit avec flèche 16"/>
          <p:cNvCxnSpPr>
            <a:cxnSpLocks noChangeShapeType="1"/>
          </p:cNvCxnSpPr>
          <p:nvPr/>
        </p:nvCxnSpPr>
        <p:spPr bwMode="auto">
          <a:xfrm rot="10800000" flipV="1">
            <a:off x="1357313" y="4572000"/>
            <a:ext cx="357187" cy="1428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à coins arrondis 19"/>
          <p:cNvSpPr/>
          <p:nvPr/>
        </p:nvSpPr>
        <p:spPr bwMode="auto">
          <a:xfrm>
            <a:off x="5893593" y="2699605"/>
            <a:ext cx="1643063" cy="1143000"/>
          </a:xfrm>
          <a:prstGeom prst="roundRect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fr-FR"/>
          </a:p>
        </p:txBody>
      </p:sp>
      <p:cxnSp>
        <p:nvCxnSpPr>
          <p:cNvPr id="13321" name="Straight Arrow Connector 13"/>
          <p:cNvCxnSpPr>
            <a:cxnSpLocks noChangeShapeType="1"/>
          </p:cNvCxnSpPr>
          <p:nvPr/>
        </p:nvCxnSpPr>
        <p:spPr bwMode="auto">
          <a:xfrm>
            <a:off x="3643313" y="1714500"/>
            <a:ext cx="642937" cy="28575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22" name="Rectangle 30"/>
          <p:cNvSpPr>
            <a:spLocks noChangeArrowheads="1"/>
          </p:cNvSpPr>
          <p:nvPr/>
        </p:nvSpPr>
        <p:spPr bwMode="auto">
          <a:xfrm>
            <a:off x="1785938" y="1357313"/>
            <a:ext cx="20002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sz="1100" b="1">
                <a:solidFill>
                  <a:srgbClr val="00CC00"/>
                </a:solidFill>
              </a:rPr>
              <a:t>Beisert, Eden,Staudacher</a:t>
            </a:r>
          </a:p>
          <a:p>
            <a:pPr algn="l"/>
            <a:r>
              <a:rPr lang="en-GB" sz="1100" b="1">
                <a:solidFill>
                  <a:srgbClr val="0000CC"/>
                </a:solidFill>
              </a:rPr>
              <a:t>	</a:t>
            </a:r>
            <a:r>
              <a:rPr lang="en-GB" sz="1200" b="1">
                <a:solidFill>
                  <a:srgbClr val="0000CC"/>
                </a:solidFill>
              </a:rPr>
              <a:t>            ABA</a:t>
            </a:r>
          </a:p>
        </p:txBody>
      </p:sp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3857625" y="2857500"/>
            <a:ext cx="1873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sz="1400" b="1" dirty="0">
                <a:solidFill>
                  <a:srgbClr val="0000CC"/>
                </a:solidFill>
              </a:rPr>
              <a:t>Y-system </a:t>
            </a:r>
            <a:r>
              <a:rPr lang="en-GB" sz="1400" b="1" dirty="0" err="1">
                <a:solidFill>
                  <a:srgbClr val="0000CC"/>
                </a:solidFill>
              </a:rPr>
              <a:t>numerics</a:t>
            </a:r>
            <a:endParaRPr lang="en-GB" sz="1400" b="1" dirty="0">
              <a:solidFill>
                <a:srgbClr val="0000CC"/>
              </a:solidFill>
            </a:endParaRPr>
          </a:p>
          <a:p>
            <a:pPr algn="l"/>
            <a:r>
              <a:rPr lang="en-GB" sz="1100" b="1" dirty="0" err="1">
                <a:solidFill>
                  <a:srgbClr val="00CC00"/>
                </a:solidFill>
              </a:rPr>
              <a:t>Gromov,V.K.,</a:t>
            </a:r>
            <a:r>
              <a:rPr lang="en-GB" sz="1100" b="1" dirty="0" err="1" smtClean="0">
                <a:solidFill>
                  <a:srgbClr val="00CC00"/>
                </a:solidFill>
              </a:rPr>
              <a:t>Vieira</a:t>
            </a:r>
            <a:endParaRPr lang="en-GB" sz="11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100" b="1" dirty="0" smtClean="0">
                <a:solidFill>
                  <a:srgbClr val="00CC00"/>
                </a:solidFill>
              </a:rPr>
              <a:t>Confirmed by </a:t>
            </a:r>
            <a:r>
              <a:rPr lang="en-GB" sz="1100" b="1" dirty="0" err="1" smtClean="0">
                <a:solidFill>
                  <a:srgbClr val="00CC00"/>
                </a:solidFill>
              </a:rPr>
              <a:t>Frolov</a:t>
            </a:r>
            <a:endParaRPr lang="en-GB" sz="1100" b="1" dirty="0">
              <a:solidFill>
                <a:srgbClr val="00CC00"/>
              </a:solidFill>
            </a:endParaRPr>
          </a:p>
        </p:txBody>
      </p:sp>
      <p:cxnSp>
        <p:nvCxnSpPr>
          <p:cNvPr id="13323" name="Straight Arrow Connector 8"/>
          <p:cNvCxnSpPr>
            <a:cxnSpLocks noChangeShapeType="1"/>
          </p:cNvCxnSpPr>
          <p:nvPr/>
        </p:nvCxnSpPr>
        <p:spPr bwMode="auto">
          <a:xfrm rot="10800000">
            <a:off x="3214688" y="2690813"/>
            <a:ext cx="642937" cy="404812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Straight Arrow Connector 8"/>
          <p:cNvCxnSpPr>
            <a:cxnSpLocks noChangeShapeType="1"/>
          </p:cNvCxnSpPr>
          <p:nvPr/>
        </p:nvCxnSpPr>
        <p:spPr bwMode="auto">
          <a:xfrm rot="16200000" flipV="1">
            <a:off x="3571876" y="2571750"/>
            <a:ext cx="571500" cy="142875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11"/>
          <p:cNvSpPr>
            <a:spLocks noChangeArrowheads="1"/>
          </p:cNvSpPr>
          <p:nvPr/>
        </p:nvSpPr>
        <p:spPr bwMode="auto">
          <a:xfrm>
            <a:off x="6715125" y="3186113"/>
            <a:ext cx="1714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sz="1100" b="1" dirty="0">
                <a:solidFill>
                  <a:srgbClr val="00CC00"/>
                </a:solidFill>
              </a:rPr>
              <a:t>Some controversy:</a:t>
            </a:r>
          </a:p>
          <a:p>
            <a:pPr algn="l"/>
            <a:r>
              <a:rPr lang="en-GB" sz="1100" b="1" dirty="0" err="1">
                <a:solidFill>
                  <a:srgbClr val="00CC00"/>
                </a:solidFill>
              </a:rPr>
              <a:t>Roiban</a:t>
            </a:r>
            <a:r>
              <a:rPr lang="en-GB" sz="1100" b="1" dirty="0">
                <a:solidFill>
                  <a:srgbClr val="00CC00"/>
                </a:solidFill>
              </a:rPr>
              <a:t>, </a:t>
            </a:r>
            <a:r>
              <a:rPr lang="en-GB" sz="1100" b="1" dirty="0" err="1">
                <a:solidFill>
                  <a:srgbClr val="00CC00"/>
                </a:solidFill>
              </a:rPr>
              <a:t>Tseytlin</a:t>
            </a:r>
            <a:r>
              <a:rPr lang="en-GB" sz="1100" b="1" dirty="0">
                <a:solidFill>
                  <a:srgbClr val="00CC00"/>
                </a:solidFill>
              </a:rPr>
              <a:t> (</a:t>
            </a:r>
            <a:r>
              <a:rPr lang="en-GB" sz="1100" b="1" dirty="0">
                <a:solidFill>
                  <a:srgbClr val="0000CC"/>
                </a:solidFill>
              </a:rPr>
              <a:t>1</a:t>
            </a:r>
            <a:r>
              <a:rPr lang="en-GB" sz="1100" b="1" dirty="0" smtClean="0">
                <a:solidFill>
                  <a:srgbClr val="00CC00"/>
                </a:solidFill>
              </a:rPr>
              <a:t>)</a:t>
            </a:r>
          </a:p>
          <a:p>
            <a:pPr algn="l"/>
            <a:r>
              <a:rPr lang="en-GB" sz="1100" b="1" dirty="0" smtClean="0">
                <a:solidFill>
                  <a:srgbClr val="00CC00"/>
                </a:solidFill>
              </a:rPr>
              <a:t>(string calculations in progress)</a:t>
            </a:r>
            <a:endParaRPr lang="en-GB" sz="1100" b="1" dirty="0">
              <a:solidFill>
                <a:srgbClr val="00CC00"/>
              </a:solidFill>
            </a:endParaRPr>
          </a:p>
        </p:txBody>
      </p:sp>
      <p:sp>
        <p:nvSpPr>
          <p:cNvPr id="13328" name="Rectangle 30"/>
          <p:cNvSpPr>
            <a:spLocks noChangeArrowheads="1"/>
          </p:cNvSpPr>
          <p:nvPr/>
        </p:nvSpPr>
        <p:spPr bwMode="auto">
          <a:xfrm>
            <a:off x="6715125" y="1500188"/>
            <a:ext cx="20002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sz="1100" b="1">
                <a:solidFill>
                  <a:srgbClr val="00CC00"/>
                </a:solidFill>
              </a:rPr>
              <a:t>Gubser,Klebanov,Polyakov</a:t>
            </a:r>
          </a:p>
        </p:txBody>
      </p:sp>
      <p:cxnSp>
        <p:nvCxnSpPr>
          <p:cNvPr id="1333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6429375" y="1785938"/>
            <a:ext cx="357188" cy="214312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71438" y="5786438"/>
            <a:ext cx="244951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sz="1100" b="1">
                <a:solidFill>
                  <a:srgbClr val="0000CC"/>
                </a:solidFill>
              </a:rPr>
              <a:t>4 loops from SYM</a:t>
            </a:r>
          </a:p>
          <a:p>
            <a:pPr algn="l"/>
            <a:r>
              <a:rPr lang="en-GB" sz="1000" b="1">
                <a:solidFill>
                  <a:srgbClr val="00CC00"/>
                </a:solidFill>
              </a:rPr>
              <a:t>Fiamberti,Santambrogio,Sieg,Zanon</a:t>
            </a:r>
          </a:p>
          <a:p>
            <a:pPr algn="l"/>
            <a:r>
              <a:rPr lang="en-GB" sz="1000" b="1">
                <a:solidFill>
                  <a:srgbClr val="00CC00"/>
                </a:solidFill>
              </a:rPr>
              <a:t>Velizhanin</a:t>
            </a:r>
          </a:p>
          <a:p>
            <a:pPr algn="l"/>
            <a:r>
              <a:rPr lang="en-GB" sz="1100" b="1">
                <a:solidFill>
                  <a:srgbClr val="0000CC"/>
                </a:solidFill>
              </a:rPr>
              <a:t>4 loops from string</a:t>
            </a:r>
          </a:p>
          <a:p>
            <a:pPr algn="l"/>
            <a:r>
              <a:rPr lang="en-GB" sz="1000" b="1">
                <a:solidFill>
                  <a:srgbClr val="00CC00"/>
                </a:solidFill>
              </a:rPr>
              <a:t>Bajnok,Janik</a:t>
            </a:r>
          </a:p>
          <a:p>
            <a:pPr algn="l"/>
            <a:r>
              <a:rPr lang="en-GB" sz="1000" b="1">
                <a:solidFill>
                  <a:srgbClr val="00CC00"/>
                </a:solidFill>
              </a:rPr>
              <a:t>Gromov,V.K.,Vieira</a:t>
            </a:r>
          </a:p>
        </p:txBody>
      </p:sp>
      <p:sp>
        <p:nvSpPr>
          <p:cNvPr id="13332" name="ZoneTexte 36"/>
          <p:cNvSpPr txBox="1">
            <a:spLocks noChangeArrowheads="1"/>
          </p:cNvSpPr>
          <p:nvPr/>
        </p:nvSpPr>
        <p:spPr bwMode="auto">
          <a:xfrm>
            <a:off x="2286000" y="6286500"/>
            <a:ext cx="4046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lang="en-GB">
                <a:solidFill>
                  <a:srgbClr val="FF3300"/>
                </a:solidFill>
              </a:rPr>
              <a:t> Y-system passes all known tests</a:t>
            </a:r>
          </a:p>
        </p:txBody>
      </p:sp>
      <p:cxnSp>
        <p:nvCxnSpPr>
          <p:cNvPr id="13333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5179219" y="1893094"/>
            <a:ext cx="357188" cy="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2816225" y="4906963"/>
            <a:ext cx="2898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400" b="1">
                <a:solidFill>
                  <a:srgbClr val="0000CC"/>
                </a:solidFill>
              </a:rPr>
              <a:t>millions of 4D Feynman graphs!</a:t>
            </a:r>
            <a:endParaRPr lang="fr-FR" sz="1400" b="1">
              <a:solidFill>
                <a:srgbClr val="0000CC"/>
              </a:solidFill>
            </a:endParaRPr>
          </a:p>
        </p:txBody>
      </p:sp>
      <p:pic>
        <p:nvPicPr>
          <p:cNvPr id="13334" name="Image 24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495550"/>
            <a:ext cx="3190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Image 26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5429250"/>
            <a:ext cx="196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Image 24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429125"/>
            <a:ext cx="4800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338762" y="2049463"/>
            <a:ext cx="3213100" cy="24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cxnSp>
        <p:nvCxnSpPr>
          <p:cNvPr id="13327" name="Straight Arrow Connector 9"/>
          <p:cNvCxnSpPr>
            <a:cxnSpLocks noChangeShapeType="1"/>
          </p:cNvCxnSpPr>
          <p:nvPr/>
        </p:nvCxnSpPr>
        <p:spPr bwMode="auto">
          <a:xfrm flipV="1">
            <a:off x="5220072" y="2276872"/>
            <a:ext cx="1597025" cy="57150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33607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322" grpId="0"/>
      <p:bldP spid="13326" grpId="0"/>
      <p:bldP spid="13328" grpId="0"/>
      <p:bldP spid="36" grpId="0"/>
      <p:bldP spid="13332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"/>
          <p:cNvSpPr>
            <a:spLocks noChangeShapeType="1"/>
          </p:cNvSpPr>
          <p:nvPr/>
        </p:nvSpPr>
        <p:spPr bwMode="auto">
          <a:xfrm>
            <a:off x="828675" y="4506913"/>
            <a:ext cx="741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49" name="Rectangle 4"/>
          <p:cNvSpPr txBox="1">
            <a:spLocks noChangeArrowheads="1"/>
          </p:cNvSpPr>
          <p:nvPr/>
        </p:nvSpPr>
        <p:spPr>
          <a:xfrm>
            <a:off x="457200" y="76200"/>
            <a:ext cx="7924800" cy="6397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kern="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Analyticity and ground state solution </a:t>
            </a:r>
            <a:r>
              <a:rPr lang="en-US" sz="28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Q=1</a:t>
            </a:r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714375" y="4110038"/>
            <a:ext cx="7416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7173" name="Line 16"/>
          <p:cNvSpPr>
            <a:spLocks noChangeShapeType="1"/>
          </p:cNvSpPr>
          <p:nvPr/>
        </p:nvSpPr>
        <p:spPr bwMode="auto">
          <a:xfrm>
            <a:off x="4572000" y="3492500"/>
            <a:ext cx="1588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4" name="Line 3"/>
          <p:cNvSpPr>
            <a:spLocks noChangeShapeType="1"/>
          </p:cNvSpPr>
          <p:nvPr/>
        </p:nvSpPr>
        <p:spPr bwMode="auto">
          <a:xfrm>
            <a:off x="714375" y="4935538"/>
            <a:ext cx="7416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FR"/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6280150" y="4324350"/>
            <a:ext cx="86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i="1">
                <a:solidFill>
                  <a:schemeClr val="tx1"/>
                </a:solidFill>
              </a:rPr>
              <a:t>T</a:t>
            </a:r>
            <a:r>
              <a:rPr lang="fr-FR" sz="2400" i="1" baseline="-25000">
                <a:solidFill>
                  <a:schemeClr val="tx1"/>
                </a:solidFill>
              </a:rPr>
              <a:t>0</a:t>
            </a:r>
            <a:r>
              <a:rPr lang="fr-FR" sz="2400" i="1">
                <a:solidFill>
                  <a:schemeClr val="tx1"/>
                </a:solidFill>
              </a:rPr>
              <a:t>(</a:t>
            </a:r>
            <a:r>
              <a:rPr lang="en-GB" sz="2400" i="1">
                <a:solidFill>
                  <a:schemeClr val="tx1"/>
                </a:solidFill>
              </a:rPr>
              <a:t>x</a:t>
            </a:r>
            <a:r>
              <a:rPr lang="fr-FR" sz="2400" i="1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176" name="Picture 47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3" y="5006975"/>
            <a:ext cx="571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4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32263" y="3792538"/>
            <a:ext cx="3683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Box 56"/>
          <p:cNvSpPr txBox="1">
            <a:spLocks noChangeArrowheads="1"/>
          </p:cNvSpPr>
          <p:nvPr/>
        </p:nvSpPr>
        <p:spPr bwMode="auto">
          <a:xfrm>
            <a:off x="571500" y="823913"/>
            <a:ext cx="7161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Solution: we assume </a:t>
            </a:r>
            <a:r>
              <a:rPr lang="fr-FR" i="1">
                <a:solidFill>
                  <a:schemeClr val="tx1"/>
                </a:solidFill>
              </a:rPr>
              <a:t>T</a:t>
            </a:r>
            <a:r>
              <a:rPr lang="fr-FR" i="1" baseline="-25000">
                <a:solidFill>
                  <a:schemeClr val="tx1"/>
                </a:solidFill>
              </a:rPr>
              <a:t>0</a:t>
            </a:r>
            <a:r>
              <a:rPr lang="fr-FR" i="1">
                <a:solidFill>
                  <a:schemeClr val="tx1"/>
                </a:solidFill>
              </a:rPr>
              <a:t>(</a:t>
            </a:r>
            <a:r>
              <a:rPr lang="en-GB" i="1">
                <a:solidFill>
                  <a:schemeClr val="tx1"/>
                </a:solidFill>
              </a:rPr>
              <a:t>x</a:t>
            </a:r>
            <a:r>
              <a:rPr lang="fr-FR" i="1">
                <a:solidFill>
                  <a:schemeClr val="tx1"/>
                </a:solidFill>
              </a:rPr>
              <a:t>),    </a:t>
            </a:r>
            <a:r>
              <a:rPr lang="el-GR" i="1">
                <a:solidFill>
                  <a:schemeClr val="tx1"/>
                </a:solidFill>
              </a:rPr>
              <a:t>Φ</a:t>
            </a:r>
            <a:r>
              <a:rPr lang="en-GB" i="1">
                <a:solidFill>
                  <a:schemeClr val="tx1"/>
                </a:solidFill>
              </a:rPr>
              <a:t>(x</a:t>
            </a:r>
            <a:r>
              <a:rPr lang="el-GR" i="1">
                <a:solidFill>
                  <a:schemeClr val="tx1"/>
                </a:solidFill>
              </a:rPr>
              <a:t> </a:t>
            </a:r>
            <a:r>
              <a:rPr lang="en-GB" i="1">
                <a:solidFill>
                  <a:schemeClr val="tx1"/>
                </a:solidFill>
              </a:rPr>
              <a:t>)=</a:t>
            </a:r>
            <a:r>
              <a:rPr lang="fr-FR" i="1">
                <a:solidFill>
                  <a:schemeClr val="tx1"/>
                </a:solidFill>
              </a:rPr>
              <a:t>T</a:t>
            </a:r>
            <a:r>
              <a:rPr lang="fr-FR" i="1" baseline="-25000">
                <a:solidFill>
                  <a:schemeClr val="tx1"/>
                </a:solidFill>
              </a:rPr>
              <a:t>0</a:t>
            </a:r>
            <a:r>
              <a:rPr lang="fr-FR" i="1">
                <a:solidFill>
                  <a:schemeClr val="tx1"/>
                </a:solidFill>
              </a:rPr>
              <a:t>(</a:t>
            </a:r>
            <a:r>
              <a:rPr lang="en-GB" i="1">
                <a:solidFill>
                  <a:schemeClr val="tx1"/>
                </a:solidFill>
              </a:rPr>
              <a:t>x+i/2+i0</a:t>
            </a:r>
            <a:r>
              <a:rPr lang="fr-FR" i="1">
                <a:solidFill>
                  <a:schemeClr val="tx1"/>
                </a:solidFill>
              </a:rPr>
              <a:t>)    </a:t>
            </a:r>
            <a:r>
              <a:rPr lang="fr-FR" i="1">
                <a:solidFill>
                  <a:srgbClr val="7030A0"/>
                </a:solidFill>
              </a:rPr>
              <a:t>and</a:t>
            </a:r>
            <a:r>
              <a:rPr lang="fr-FR" i="1">
                <a:solidFill>
                  <a:schemeClr val="tx1"/>
                </a:solidFill>
              </a:rPr>
              <a:t> T</a:t>
            </a:r>
            <a:r>
              <a:rPr lang="fr-FR" i="1" baseline="-25000">
                <a:solidFill>
                  <a:schemeClr val="tx1"/>
                </a:solidFill>
              </a:rPr>
              <a:t>-1</a:t>
            </a:r>
            <a:r>
              <a:rPr lang="fr-FR" i="1">
                <a:solidFill>
                  <a:schemeClr val="tx1"/>
                </a:solidFill>
              </a:rPr>
              <a:t>(</a:t>
            </a:r>
            <a:r>
              <a:rPr lang="en-GB" i="1">
                <a:solidFill>
                  <a:schemeClr val="tx1"/>
                </a:solidFill>
              </a:rPr>
              <a:t>x</a:t>
            </a:r>
            <a:r>
              <a:rPr lang="fr-FR" i="1">
                <a:solidFill>
                  <a:schemeClr val="tx1"/>
                </a:solidFill>
              </a:rPr>
              <a:t>)</a:t>
            </a:r>
            <a:r>
              <a:rPr lang="en-US"/>
              <a:t>:</a:t>
            </a:r>
          </a:p>
        </p:txBody>
      </p:sp>
      <p:sp>
        <p:nvSpPr>
          <p:cNvPr id="7179" name="TextBox 57"/>
          <p:cNvSpPr txBox="1">
            <a:spLocks noChangeArrowheads="1"/>
          </p:cNvSpPr>
          <p:nvPr/>
        </p:nvSpPr>
        <p:spPr bwMode="auto">
          <a:xfrm>
            <a:off x="6929438" y="1285875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-  Baxter eq.</a:t>
            </a:r>
            <a:endParaRPr lang="en-US"/>
          </a:p>
        </p:txBody>
      </p:sp>
      <p:sp>
        <p:nvSpPr>
          <p:cNvPr id="7180" name="TextBox 58"/>
          <p:cNvSpPr txBox="1">
            <a:spLocks noChangeArrowheads="1"/>
          </p:cNvSpPr>
          <p:nvPr/>
        </p:nvSpPr>
        <p:spPr bwMode="auto">
          <a:xfrm>
            <a:off x="714375" y="2143125"/>
            <a:ext cx="5287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relates </a:t>
            </a:r>
            <a:r>
              <a:rPr lang="fr-FR" i="1">
                <a:solidFill>
                  <a:schemeClr val="tx1"/>
                </a:solidFill>
              </a:rPr>
              <a:t>T</a:t>
            </a:r>
            <a:r>
              <a:rPr lang="fr-FR" i="1" baseline="-25000">
                <a:solidFill>
                  <a:schemeClr val="tx1"/>
                </a:solidFill>
              </a:rPr>
              <a:t>0</a:t>
            </a:r>
            <a:r>
              <a:rPr lang="fr-FR" i="1">
                <a:solidFill>
                  <a:schemeClr val="tx1"/>
                </a:solidFill>
              </a:rPr>
              <a:t> </a:t>
            </a:r>
            <a:r>
              <a:rPr lang="fr-FR" i="1">
                <a:solidFill>
                  <a:srgbClr val="7030A0"/>
                </a:solidFill>
              </a:rPr>
              <a:t>and</a:t>
            </a:r>
            <a:r>
              <a:rPr lang="fr-FR" i="1">
                <a:solidFill>
                  <a:schemeClr val="tx1"/>
                </a:solidFill>
              </a:rPr>
              <a:t> </a:t>
            </a:r>
            <a:r>
              <a:rPr lang="el-GR" i="1">
                <a:solidFill>
                  <a:schemeClr val="tx1"/>
                </a:solidFill>
              </a:rPr>
              <a:t>Φ</a:t>
            </a:r>
            <a:r>
              <a:rPr lang="fr-FR" i="1">
                <a:solidFill>
                  <a:schemeClr val="tx1"/>
                </a:solidFill>
              </a:rPr>
              <a:t> </a:t>
            </a:r>
            <a:r>
              <a:rPr lang="fr-FR" i="1">
                <a:solidFill>
                  <a:srgbClr val="7030A0"/>
                </a:solidFill>
              </a:rPr>
              <a:t>to</a:t>
            </a:r>
            <a:r>
              <a:rPr lang="fr-FR" i="1">
                <a:solidFill>
                  <a:schemeClr val="tx1"/>
                </a:solidFill>
              </a:rPr>
              <a:t> T</a:t>
            </a:r>
            <a:r>
              <a:rPr lang="fr-FR" i="1" baseline="-25000">
                <a:solidFill>
                  <a:schemeClr val="tx1"/>
                </a:solidFill>
              </a:rPr>
              <a:t>-1</a:t>
            </a:r>
            <a:r>
              <a:rPr lang="fr-FR" i="1">
                <a:solidFill>
                  <a:schemeClr val="tx1"/>
                </a:solidFill>
              </a:rPr>
              <a:t>(</a:t>
            </a:r>
            <a:r>
              <a:rPr lang="en-GB" i="1">
                <a:solidFill>
                  <a:schemeClr val="tx1"/>
                </a:solidFill>
              </a:rPr>
              <a:t>x</a:t>
            </a:r>
            <a:r>
              <a:rPr lang="fr-FR" i="1">
                <a:solidFill>
                  <a:schemeClr val="tx1"/>
                </a:solidFill>
              </a:rPr>
              <a:t>)</a:t>
            </a:r>
            <a:r>
              <a:rPr lang="en-US"/>
              <a:t> through analyticity:</a:t>
            </a:r>
          </a:p>
        </p:txBody>
      </p:sp>
      <p:pic>
        <p:nvPicPr>
          <p:cNvPr id="7181" name="Picture 59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5813" y="1398588"/>
            <a:ext cx="5867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TextBox 67"/>
          <p:cNvSpPr txBox="1">
            <a:spLocks noChangeArrowheads="1"/>
          </p:cNvSpPr>
          <p:nvPr/>
        </p:nvSpPr>
        <p:spPr bwMode="auto">
          <a:xfrm>
            <a:off x="827088" y="5840413"/>
            <a:ext cx="6503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TBA eq. for </a:t>
            </a:r>
            <a:r>
              <a:rPr lang="fr-FR" i="1">
                <a:solidFill>
                  <a:schemeClr val="tx1"/>
                </a:solidFill>
              </a:rPr>
              <a:t>Y</a:t>
            </a:r>
            <a:r>
              <a:rPr lang="fr-FR" i="1" baseline="-25000">
                <a:solidFill>
                  <a:schemeClr val="tx1"/>
                </a:solidFill>
              </a:rPr>
              <a:t>0</a:t>
            </a:r>
            <a:r>
              <a:rPr lang="en-US"/>
              <a:t>  is the final non-linear integral eq. for </a:t>
            </a:r>
            <a:r>
              <a:rPr lang="fr-FR" i="1">
                <a:solidFill>
                  <a:schemeClr val="tx1"/>
                </a:solidFill>
              </a:rPr>
              <a:t>T</a:t>
            </a:r>
            <a:r>
              <a:rPr lang="fr-FR" i="1" baseline="-25000">
                <a:solidFill>
                  <a:schemeClr val="tx1"/>
                </a:solidFill>
              </a:rPr>
              <a:t>-1</a:t>
            </a:r>
            <a:endParaRPr lang="en-US"/>
          </a:p>
        </p:txBody>
      </p:sp>
      <p:sp>
        <p:nvSpPr>
          <p:cNvPr id="7183" name="TextBox 57"/>
          <p:cNvSpPr txBox="1">
            <a:spLocks noChangeArrowheads="1"/>
          </p:cNvSpPr>
          <p:nvPr/>
        </p:nvSpPr>
        <p:spPr bwMode="auto">
          <a:xfrm>
            <a:off x="7000875" y="1714500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-  “Jump” eq.</a:t>
            </a:r>
            <a:endParaRPr lang="en-US"/>
          </a:p>
        </p:txBody>
      </p:sp>
      <p:pic>
        <p:nvPicPr>
          <p:cNvPr id="7184" name="Picture 21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72063" y="3571875"/>
            <a:ext cx="279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2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29375" y="3721100"/>
            <a:ext cx="609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3" descr="tmp.bmp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29375" y="5078413"/>
            <a:ext cx="609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25" descr="tmp.bmp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82725" y="6386513"/>
            <a:ext cx="4241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8" name="Text Box 22"/>
          <p:cNvSpPr txBox="1">
            <a:spLocks noChangeArrowheads="1"/>
          </p:cNvSpPr>
          <p:nvPr/>
        </p:nvSpPr>
        <p:spPr bwMode="auto">
          <a:xfrm>
            <a:off x="-14288" y="4208463"/>
            <a:ext cx="13668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rgbClr val="FF3300"/>
                </a:solidFill>
              </a:rPr>
              <a:t>sea filled by </a:t>
            </a:r>
          </a:p>
          <a:p>
            <a:r>
              <a:rPr lang="fr-FR" sz="1400">
                <a:solidFill>
                  <a:srgbClr val="FF3300"/>
                </a:solidFill>
              </a:rPr>
              <a:t>virtual particles</a:t>
            </a:r>
          </a:p>
        </p:txBody>
      </p:sp>
      <p:sp>
        <p:nvSpPr>
          <p:cNvPr id="7189" name="Line 23"/>
          <p:cNvSpPr>
            <a:spLocks noChangeShapeType="1"/>
          </p:cNvSpPr>
          <p:nvPr/>
        </p:nvSpPr>
        <p:spPr bwMode="auto">
          <a:xfrm flipV="1">
            <a:off x="1065213" y="4143375"/>
            <a:ext cx="363537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90" name="Line 24"/>
          <p:cNvSpPr>
            <a:spLocks noChangeShapeType="1"/>
          </p:cNvSpPr>
          <p:nvPr/>
        </p:nvSpPr>
        <p:spPr bwMode="auto">
          <a:xfrm>
            <a:off x="1281113" y="4640263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cxnSp>
        <p:nvCxnSpPr>
          <p:cNvPr id="7191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7715250" y="3643313"/>
            <a:ext cx="571500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2" name="Straight Arrow Connector 29"/>
          <p:cNvCxnSpPr>
            <a:cxnSpLocks noChangeShapeType="1"/>
          </p:cNvCxnSpPr>
          <p:nvPr/>
        </p:nvCxnSpPr>
        <p:spPr bwMode="auto">
          <a:xfrm rot="5400000">
            <a:off x="7711281" y="4004469"/>
            <a:ext cx="1243013" cy="663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7193" name="Picture 39" descr="tmp.bmp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194675" y="3357563"/>
            <a:ext cx="9493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4" name="Text Box 29"/>
          <p:cNvSpPr txBox="1">
            <a:spLocks noChangeArrowheads="1"/>
          </p:cNvSpPr>
          <p:nvPr/>
        </p:nvSpPr>
        <p:spPr bwMode="auto">
          <a:xfrm>
            <a:off x="827088" y="5438775"/>
            <a:ext cx="3984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fr-FR" i="1">
                <a:solidFill>
                  <a:schemeClr val="tx1"/>
                </a:solidFill>
              </a:rPr>
              <a:t>T</a:t>
            </a:r>
            <a:r>
              <a:rPr lang="fr-FR" i="1" baseline="-25000">
                <a:solidFill>
                  <a:schemeClr val="tx1"/>
                </a:solidFill>
              </a:rPr>
              <a:t>k</a:t>
            </a:r>
            <a:r>
              <a:rPr lang="en-US"/>
              <a:t>  have no singularities on real axis</a:t>
            </a:r>
          </a:p>
        </p:txBody>
      </p:sp>
      <p:pic>
        <p:nvPicPr>
          <p:cNvPr id="7195" name="Picture 33" descr="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5650" y="2708275"/>
            <a:ext cx="6654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34" descr="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292725" y="5445125"/>
            <a:ext cx="374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0"/>
          <p:cNvSpPr>
            <a:spLocks noChangeArrowheads="1"/>
          </p:cNvSpPr>
          <p:nvPr/>
        </p:nvSpPr>
        <p:spPr bwMode="auto">
          <a:xfrm>
            <a:off x="533400" y="76200"/>
            <a:ext cx="82296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rgbClr val="990000"/>
                </a:solidFill>
              </a:rPr>
              <a:t> </a:t>
            </a:r>
            <a:r>
              <a:rPr lang="en-GB" sz="2400">
                <a:solidFill>
                  <a:schemeClr val="tx1"/>
                </a:solidFill>
              </a:rPr>
              <a:t>U(1)</a:t>
            </a:r>
            <a:r>
              <a:rPr lang="en-GB" sz="2400">
                <a:solidFill>
                  <a:srgbClr val="990000"/>
                </a:solidFill>
              </a:rPr>
              <a:t>-states</a:t>
            </a:r>
          </a:p>
        </p:txBody>
      </p:sp>
      <p:pic>
        <p:nvPicPr>
          <p:cNvPr id="8195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9063" y="6705600"/>
            <a:ext cx="13493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3419475" y="1844675"/>
            <a:ext cx="157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real zeroes: </a:t>
            </a:r>
          </a:p>
        </p:txBody>
      </p:sp>
      <p:pic>
        <p:nvPicPr>
          <p:cNvPr id="8197" name="Picture 8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5600" y="1963738"/>
            <a:ext cx="1003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3" y="3143250"/>
            <a:ext cx="81534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714375" y="2357438"/>
            <a:ext cx="339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Our solution generalizes to</a:t>
            </a:r>
          </a:p>
        </p:txBody>
      </p:sp>
      <p:sp>
        <p:nvSpPr>
          <p:cNvPr id="8200" name="TextBox 67"/>
          <p:cNvSpPr txBox="1">
            <a:spLocks noChangeArrowheads="1"/>
          </p:cNvSpPr>
          <p:nvPr/>
        </p:nvSpPr>
        <p:spPr bwMode="auto">
          <a:xfrm>
            <a:off x="642938" y="5073650"/>
            <a:ext cx="5526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The same TBA eq. for </a:t>
            </a:r>
            <a:r>
              <a:rPr lang="fr-FR" i="1">
                <a:solidFill>
                  <a:schemeClr val="tx1"/>
                </a:solidFill>
              </a:rPr>
              <a:t>Y</a:t>
            </a:r>
            <a:r>
              <a:rPr lang="fr-FR" i="1" baseline="-25000">
                <a:solidFill>
                  <a:schemeClr val="tx1"/>
                </a:solidFill>
              </a:rPr>
              <a:t>0</a:t>
            </a:r>
            <a:r>
              <a:rPr lang="en-US"/>
              <a:t>   solves the problem</a:t>
            </a:r>
          </a:p>
        </p:txBody>
      </p:sp>
      <p:pic>
        <p:nvPicPr>
          <p:cNvPr id="8201" name="Picture 25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14438" y="5716588"/>
            <a:ext cx="4241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642938" y="692150"/>
            <a:ext cx="4462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Bethe equation for particle </a:t>
            </a:r>
            <a:r>
              <a:rPr lang="en-US" dirty="0" err="1"/>
              <a:t>rapidities</a:t>
            </a:r>
            <a:r>
              <a:rPr lang="en-US" dirty="0"/>
              <a:t>:</a:t>
            </a:r>
          </a:p>
        </p:txBody>
      </p:sp>
      <p:sp>
        <p:nvSpPr>
          <p:cNvPr id="8203" name="Down Arrow 11"/>
          <p:cNvSpPr>
            <a:spLocks noChangeArrowheads="1"/>
          </p:cNvSpPr>
          <p:nvPr/>
        </p:nvSpPr>
        <p:spPr bwMode="auto">
          <a:xfrm>
            <a:off x="5867400" y="1557338"/>
            <a:ext cx="142875" cy="2857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8204" name="Picture 24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86375" y="6500813"/>
            <a:ext cx="1066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642938" y="6357938"/>
            <a:ext cx="427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Equivalent to the L</a:t>
            </a:r>
            <a:r>
              <a:rPr lang="en-US">
                <a:cs typeface="Arial" charset="0"/>
              </a:rPr>
              <a:t>↔</a:t>
            </a:r>
            <a:r>
              <a:rPr lang="en-US"/>
              <a:t> R-symmtery: </a:t>
            </a:r>
          </a:p>
        </p:txBody>
      </p:sp>
      <p:pic>
        <p:nvPicPr>
          <p:cNvPr id="8206" name="Picture 20" descr="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1913" y="1052513"/>
            <a:ext cx="4902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/>
          <p:cNvSpPr>
            <a:spLocks noChangeArrowheads="1"/>
          </p:cNvSpPr>
          <p:nvPr/>
        </p:nvSpPr>
        <p:spPr bwMode="auto">
          <a:xfrm>
            <a:off x="1504304" y="44549"/>
            <a:ext cx="6740104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400" dirty="0">
                <a:solidFill>
                  <a:srgbClr val="990000"/>
                </a:solidFill>
              </a:rPr>
              <a:t>Finite gap method for classical superstring</a:t>
            </a:r>
            <a:endParaRPr lang="en-GB" sz="1400" dirty="0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15938" y="928688"/>
            <a:ext cx="4402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lang="en-GB" dirty="0">
                <a:solidFill>
                  <a:srgbClr val="1014A4"/>
                </a:solidFill>
              </a:rPr>
              <a:t> Algebraic curve for quasi-momenta:</a:t>
            </a:r>
          </a:p>
        </p:txBody>
      </p:sp>
      <p:grpSp>
        <p:nvGrpSpPr>
          <p:cNvPr id="2" name="Groupe 79"/>
          <p:cNvGrpSpPr>
            <a:grpSpLocks/>
          </p:cNvGrpSpPr>
          <p:nvPr/>
        </p:nvGrpSpPr>
        <p:grpSpPr bwMode="auto">
          <a:xfrm>
            <a:off x="214313" y="2245891"/>
            <a:ext cx="6508750" cy="2741612"/>
            <a:chOff x="71406" y="2886104"/>
            <a:chExt cx="7223170" cy="3043226"/>
          </a:xfrm>
          <a:noFill/>
        </p:grpSpPr>
        <p:pic>
          <p:nvPicPr>
            <p:cNvPr id="18445" name="Image 51" descr="texsstmp.bmp"/>
            <p:cNvPicPr>
              <a:picLocks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71406" y="2886104"/>
              <a:ext cx="6143668" cy="3043226"/>
            </a:xfrm>
            <a:prstGeom prst="rect">
              <a:avLst/>
            </a:prstGeom>
            <a:grpFill/>
            <a:ln>
              <a:noFill/>
            </a:ln>
            <a:extLst/>
          </p:spPr>
        </p:pic>
        <p:sp>
          <p:nvSpPr>
            <p:cNvPr id="18446" name="Oval 25"/>
            <p:cNvSpPr>
              <a:spLocks noChangeArrowheads="1"/>
            </p:cNvSpPr>
            <p:nvPr/>
          </p:nvSpPr>
          <p:spPr bwMode="auto">
            <a:xfrm>
              <a:off x="6646876" y="4087861"/>
              <a:ext cx="647700" cy="6477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447" name="Oval 26"/>
            <p:cNvSpPr>
              <a:spLocks noChangeArrowheads="1"/>
            </p:cNvSpPr>
            <p:nvPr/>
          </p:nvSpPr>
          <p:spPr bwMode="auto">
            <a:xfrm>
              <a:off x="6646876" y="4376786"/>
              <a:ext cx="647700" cy="7143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448" name="AutoShape 34"/>
            <p:cNvSpPr>
              <a:spLocks/>
            </p:cNvSpPr>
            <p:nvPr/>
          </p:nvSpPr>
          <p:spPr bwMode="auto">
            <a:xfrm flipH="1">
              <a:off x="6429388" y="3654474"/>
              <a:ext cx="144463" cy="1439862"/>
            </a:xfrm>
            <a:prstGeom prst="leftBrace">
              <a:avLst>
                <a:gd name="adj1" fmla="val 83058"/>
                <a:gd name="adj2" fmla="val 51319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5" name="Groupe 64"/>
            <p:cNvGrpSpPr>
              <a:grpSpLocks/>
            </p:cNvGrpSpPr>
            <p:nvPr/>
          </p:nvGrpSpPr>
          <p:grpSpPr bwMode="auto">
            <a:xfrm>
              <a:off x="6772372" y="2951196"/>
              <a:ext cx="450694" cy="506412"/>
              <a:chOff x="8208992" y="2208209"/>
              <a:chExt cx="577850" cy="649287"/>
            </a:xfrm>
            <a:grpFill/>
          </p:grpSpPr>
          <p:sp>
            <p:nvSpPr>
              <p:cNvPr id="18456" name="Freeform 18"/>
              <p:cNvSpPr>
                <a:spLocks/>
              </p:cNvSpPr>
              <p:nvPr/>
            </p:nvSpPr>
            <p:spPr bwMode="auto">
              <a:xfrm>
                <a:off x="8208992" y="2208209"/>
                <a:ext cx="144463" cy="649287"/>
              </a:xfrm>
              <a:custGeom>
                <a:avLst/>
                <a:gdLst>
                  <a:gd name="T0" fmla="*/ 0 w 91"/>
                  <a:gd name="T1" fmla="*/ 0 h 409"/>
                  <a:gd name="T2" fmla="*/ 2147483647 w 91"/>
                  <a:gd name="T3" fmla="*/ 2147483647 h 409"/>
                  <a:gd name="T4" fmla="*/ 0 w 91"/>
                  <a:gd name="T5" fmla="*/ 2147483647 h 409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409"/>
                  <a:gd name="T11" fmla="*/ 91 w 91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409">
                    <a:moveTo>
                      <a:pt x="0" y="0"/>
                    </a:moveTo>
                    <a:cubicBezTo>
                      <a:pt x="45" y="57"/>
                      <a:pt x="91" y="114"/>
                      <a:pt x="91" y="182"/>
                    </a:cubicBezTo>
                    <a:cubicBezTo>
                      <a:pt x="91" y="250"/>
                      <a:pt x="45" y="329"/>
                      <a:pt x="0" y="409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457" name="Freeform 19"/>
              <p:cNvSpPr>
                <a:spLocks/>
              </p:cNvSpPr>
              <p:nvPr/>
            </p:nvSpPr>
            <p:spPr bwMode="auto">
              <a:xfrm flipH="1">
                <a:off x="8642380" y="2208209"/>
                <a:ext cx="144462" cy="649287"/>
              </a:xfrm>
              <a:custGeom>
                <a:avLst/>
                <a:gdLst>
                  <a:gd name="T0" fmla="*/ 0 w 91"/>
                  <a:gd name="T1" fmla="*/ 0 h 409"/>
                  <a:gd name="T2" fmla="*/ 2147483647 w 91"/>
                  <a:gd name="T3" fmla="*/ 2147483647 h 409"/>
                  <a:gd name="T4" fmla="*/ 0 w 91"/>
                  <a:gd name="T5" fmla="*/ 2147483647 h 409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409"/>
                  <a:gd name="T11" fmla="*/ 91 w 91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409">
                    <a:moveTo>
                      <a:pt x="0" y="0"/>
                    </a:moveTo>
                    <a:cubicBezTo>
                      <a:pt x="45" y="57"/>
                      <a:pt x="91" y="114"/>
                      <a:pt x="91" y="182"/>
                    </a:cubicBezTo>
                    <a:cubicBezTo>
                      <a:pt x="91" y="250"/>
                      <a:pt x="45" y="329"/>
                      <a:pt x="0" y="409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458" name="Oval 20"/>
              <p:cNvSpPr>
                <a:spLocks noChangeArrowheads="1"/>
              </p:cNvSpPr>
              <p:nvPr/>
            </p:nvSpPr>
            <p:spPr bwMode="auto">
              <a:xfrm>
                <a:off x="8353455" y="2497134"/>
                <a:ext cx="288925" cy="714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8450" name="AutoShape 34"/>
            <p:cNvSpPr>
              <a:spLocks/>
            </p:cNvSpPr>
            <p:nvPr/>
          </p:nvSpPr>
          <p:spPr bwMode="auto">
            <a:xfrm flipH="1">
              <a:off x="6429388" y="2985370"/>
              <a:ext cx="153986" cy="465892"/>
            </a:xfrm>
            <a:prstGeom prst="leftBrace">
              <a:avLst>
                <a:gd name="adj1" fmla="val 83062"/>
                <a:gd name="adj2" fmla="val 51319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6" name="Groupe 70"/>
            <p:cNvGrpSpPr>
              <a:grpSpLocks/>
            </p:cNvGrpSpPr>
            <p:nvPr/>
          </p:nvGrpSpPr>
          <p:grpSpPr bwMode="auto">
            <a:xfrm>
              <a:off x="6772372" y="5314996"/>
              <a:ext cx="450694" cy="506412"/>
              <a:chOff x="8208992" y="2208209"/>
              <a:chExt cx="577850" cy="649287"/>
            </a:xfrm>
            <a:grpFill/>
          </p:grpSpPr>
          <p:sp>
            <p:nvSpPr>
              <p:cNvPr id="18453" name="Freeform 18"/>
              <p:cNvSpPr>
                <a:spLocks/>
              </p:cNvSpPr>
              <p:nvPr/>
            </p:nvSpPr>
            <p:spPr bwMode="auto">
              <a:xfrm>
                <a:off x="8208992" y="2208209"/>
                <a:ext cx="144463" cy="649287"/>
              </a:xfrm>
              <a:custGeom>
                <a:avLst/>
                <a:gdLst>
                  <a:gd name="T0" fmla="*/ 0 w 91"/>
                  <a:gd name="T1" fmla="*/ 0 h 409"/>
                  <a:gd name="T2" fmla="*/ 2147483647 w 91"/>
                  <a:gd name="T3" fmla="*/ 2147483647 h 409"/>
                  <a:gd name="T4" fmla="*/ 0 w 91"/>
                  <a:gd name="T5" fmla="*/ 2147483647 h 409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409"/>
                  <a:gd name="T11" fmla="*/ 91 w 91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409">
                    <a:moveTo>
                      <a:pt x="0" y="0"/>
                    </a:moveTo>
                    <a:cubicBezTo>
                      <a:pt x="45" y="57"/>
                      <a:pt x="91" y="114"/>
                      <a:pt x="91" y="182"/>
                    </a:cubicBezTo>
                    <a:cubicBezTo>
                      <a:pt x="91" y="250"/>
                      <a:pt x="45" y="329"/>
                      <a:pt x="0" y="409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454" name="Freeform 19"/>
              <p:cNvSpPr>
                <a:spLocks/>
              </p:cNvSpPr>
              <p:nvPr/>
            </p:nvSpPr>
            <p:spPr bwMode="auto">
              <a:xfrm flipH="1">
                <a:off x="8642380" y="2208209"/>
                <a:ext cx="144462" cy="649287"/>
              </a:xfrm>
              <a:custGeom>
                <a:avLst/>
                <a:gdLst>
                  <a:gd name="T0" fmla="*/ 0 w 91"/>
                  <a:gd name="T1" fmla="*/ 0 h 409"/>
                  <a:gd name="T2" fmla="*/ 2147483647 w 91"/>
                  <a:gd name="T3" fmla="*/ 2147483647 h 409"/>
                  <a:gd name="T4" fmla="*/ 0 w 91"/>
                  <a:gd name="T5" fmla="*/ 2147483647 h 409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409"/>
                  <a:gd name="T11" fmla="*/ 91 w 91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409">
                    <a:moveTo>
                      <a:pt x="0" y="0"/>
                    </a:moveTo>
                    <a:cubicBezTo>
                      <a:pt x="45" y="57"/>
                      <a:pt x="91" y="114"/>
                      <a:pt x="91" y="182"/>
                    </a:cubicBezTo>
                    <a:cubicBezTo>
                      <a:pt x="91" y="250"/>
                      <a:pt x="45" y="329"/>
                      <a:pt x="0" y="409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455" name="Oval 20"/>
              <p:cNvSpPr>
                <a:spLocks noChangeArrowheads="1"/>
              </p:cNvSpPr>
              <p:nvPr/>
            </p:nvSpPr>
            <p:spPr bwMode="auto">
              <a:xfrm>
                <a:off x="8353455" y="2497134"/>
                <a:ext cx="288925" cy="714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8452" name="AutoShape 34"/>
            <p:cNvSpPr>
              <a:spLocks/>
            </p:cNvSpPr>
            <p:nvPr/>
          </p:nvSpPr>
          <p:spPr bwMode="auto">
            <a:xfrm flipH="1">
              <a:off x="6429388" y="5314996"/>
              <a:ext cx="153986" cy="465892"/>
            </a:xfrm>
            <a:prstGeom prst="leftBrace">
              <a:avLst>
                <a:gd name="adj1" fmla="val 83062"/>
                <a:gd name="adj2" fmla="val 51319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81" name="Text Box 4"/>
          <p:cNvSpPr txBox="1">
            <a:spLocks noChangeArrowheads="1"/>
          </p:cNvSpPr>
          <p:nvPr/>
        </p:nvSpPr>
        <p:spPr bwMode="auto">
          <a:xfrm>
            <a:off x="515938" y="5445125"/>
            <a:ext cx="6967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lang="en-GB" dirty="0">
                <a:solidFill>
                  <a:srgbClr val="1014A4"/>
                </a:solidFill>
              </a:rPr>
              <a:t> Cuts (gaps) connecting Riemann sheets define the motion</a:t>
            </a:r>
          </a:p>
          <a:p>
            <a:pPr algn="l">
              <a:buFont typeface="Wingdings" pitchFamily="2" charset="2"/>
              <a:buChar char="§"/>
            </a:pPr>
            <a:r>
              <a:rPr lang="en-GB" dirty="0">
                <a:solidFill>
                  <a:srgbClr val="1014A4"/>
                </a:solidFill>
              </a:rPr>
              <a:t> Quantization: Cuts consist of condensed Bethe roots </a:t>
            </a:r>
          </a:p>
          <a:p>
            <a:pPr algn="l"/>
            <a:r>
              <a:rPr lang="en-GB" dirty="0">
                <a:solidFill>
                  <a:srgbClr val="1014A4"/>
                </a:solidFill>
              </a:rPr>
              <a:t>   carrying the quanta of excitations. </a:t>
            </a:r>
          </a:p>
        </p:txBody>
      </p:sp>
      <p:pic>
        <p:nvPicPr>
          <p:cNvPr id="20490" name="Image 81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484313"/>
            <a:ext cx="6778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6538951" y="6261100"/>
            <a:ext cx="20425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rgbClr val="92D050"/>
                </a:solidFill>
              </a:rPr>
              <a:t>V.K</a:t>
            </a:r>
            <a:r>
              <a:rPr lang="en-GB" sz="1000" b="1" dirty="0">
                <a:solidFill>
                  <a:srgbClr val="92D050"/>
                </a:solidFill>
              </a:rPr>
              <a:t>.,</a:t>
            </a:r>
            <a:r>
              <a:rPr lang="en-GB" sz="1000" b="1" dirty="0" err="1">
                <a:solidFill>
                  <a:srgbClr val="92D050"/>
                </a:solidFill>
              </a:rPr>
              <a:t>Marshakov,Minahan,Zarembo</a:t>
            </a:r>
            <a:endParaRPr lang="en-GB" sz="1000" b="1" dirty="0">
              <a:solidFill>
                <a:srgbClr val="92D050"/>
              </a:solidFill>
            </a:endParaRPr>
          </a:p>
          <a:p>
            <a:r>
              <a:rPr lang="en-GB" sz="1000" b="1" dirty="0">
                <a:solidFill>
                  <a:srgbClr val="92D050"/>
                </a:solidFill>
              </a:rPr>
              <a:t>Beisert,V.K.,</a:t>
            </a:r>
            <a:r>
              <a:rPr lang="en-GB" sz="1000" b="1" dirty="0" err="1" smtClean="0">
                <a:solidFill>
                  <a:srgbClr val="92D050"/>
                </a:solidFill>
              </a:rPr>
              <a:t>Sakai,Zarembo</a:t>
            </a:r>
            <a:endParaRPr lang="en-GB" sz="1000" b="1" dirty="0" smtClean="0">
              <a:solidFill>
                <a:srgbClr val="92D050"/>
              </a:solidFill>
            </a:endParaRPr>
          </a:p>
          <a:p>
            <a:r>
              <a:rPr lang="en-GB" sz="1000" b="1" dirty="0" err="1" smtClean="0">
                <a:solidFill>
                  <a:srgbClr val="92D050"/>
                </a:solidFill>
              </a:rPr>
              <a:t>Gromov,Vieira</a:t>
            </a:r>
            <a:endParaRPr lang="fr-FR" sz="1000" b="1" dirty="0">
              <a:solidFill>
                <a:srgbClr val="92D050"/>
              </a:solidFill>
            </a:endParaRPr>
          </a:p>
        </p:txBody>
      </p:sp>
      <p:pic>
        <p:nvPicPr>
          <p:cNvPr id="28" name="Содержимое 4" descr="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H="1" flipV="1">
            <a:off x="6748463" y="2349500"/>
            <a:ext cx="2395537" cy="267493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41" name="Arc 11"/>
          <p:cNvSpPr>
            <a:spLocks/>
          </p:cNvSpPr>
          <p:nvPr/>
        </p:nvSpPr>
        <p:spPr bwMode="auto">
          <a:xfrm rot="5400000">
            <a:off x="1536700" y="2289175"/>
            <a:ext cx="814388" cy="935038"/>
          </a:xfrm>
          <a:custGeom>
            <a:avLst/>
            <a:gdLst>
              <a:gd name="T0" fmla="*/ 383133 w 814382"/>
              <a:gd name="T1" fmla="*/ 813 h 936104"/>
              <a:gd name="T2" fmla="*/ 764615 w 814382"/>
              <a:gd name="T3" fmla="*/ 242086 h 936104"/>
              <a:gd name="T4" fmla="*/ 774784 w 814382"/>
              <a:gd name="T5" fmla="*/ 664914 h 936104"/>
              <a:gd name="T6" fmla="*/ 410807 w 814382"/>
              <a:gd name="T7" fmla="*/ 929708 h 936104"/>
              <a:gd name="T8" fmla="*/ 0 60000 65536"/>
              <a:gd name="T9" fmla="*/ 0 60000 65536"/>
              <a:gd name="T10" fmla="*/ 0 60000 65536"/>
              <a:gd name="T11" fmla="*/ 0 60000 65536"/>
              <a:gd name="T12" fmla="*/ 0 w 814382"/>
              <a:gd name="T13" fmla="*/ 0 h 936104"/>
              <a:gd name="T14" fmla="*/ 814382 w 814382"/>
              <a:gd name="T15" fmla="*/ 936104 h 936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4382" h="936104" stroke="0">
                <a:moveTo>
                  <a:pt x="383115" y="819"/>
                </a:moveTo>
                <a:cubicBezTo>
                  <a:pt x="540456" y="-9894"/>
                  <a:pt x="689044" y="84732"/>
                  <a:pt x="764579" y="243747"/>
                </a:cubicBezTo>
                <a:cubicBezTo>
                  <a:pt x="827193" y="375563"/>
                  <a:pt x="830976" y="533909"/>
                  <a:pt x="774748" y="669476"/>
                </a:cubicBezTo>
                <a:cubicBezTo>
                  <a:pt x="707747" y="831018"/>
                  <a:pt x="566474" y="934504"/>
                  <a:pt x="410789" y="936086"/>
                </a:cubicBezTo>
                <a:cubicBezTo>
                  <a:pt x="409590" y="780075"/>
                  <a:pt x="408390" y="624063"/>
                  <a:pt x="407191" y="468052"/>
                </a:cubicBezTo>
                <a:lnTo>
                  <a:pt x="383115" y="819"/>
                </a:lnTo>
                <a:close/>
              </a:path>
              <a:path w="814382" h="936104" fill="none">
                <a:moveTo>
                  <a:pt x="383115" y="819"/>
                </a:moveTo>
                <a:cubicBezTo>
                  <a:pt x="540456" y="-9894"/>
                  <a:pt x="689044" y="84732"/>
                  <a:pt x="764579" y="243747"/>
                </a:cubicBezTo>
                <a:cubicBezTo>
                  <a:pt x="827193" y="375563"/>
                  <a:pt x="830976" y="533909"/>
                  <a:pt x="774748" y="669476"/>
                </a:cubicBezTo>
                <a:cubicBezTo>
                  <a:pt x="707747" y="831018"/>
                  <a:pt x="566474" y="934504"/>
                  <a:pt x="410789" y="936086"/>
                </a:cubicBezTo>
              </a:path>
            </a:pathLst>
          </a:custGeom>
          <a:solidFill>
            <a:srgbClr val="6BA42C">
              <a:alpha val="7607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" name="Oval 3"/>
          <p:cNvSpPr/>
          <p:nvPr/>
        </p:nvSpPr>
        <p:spPr>
          <a:xfrm>
            <a:off x="1475656" y="2348880"/>
            <a:ext cx="936104" cy="836637"/>
          </a:xfrm>
          <a:prstGeom prst="ellipse">
            <a:avLst/>
          </a:prstGeom>
          <a:solidFill>
            <a:srgbClr val="000000">
              <a:alpha val="34902"/>
            </a:srgb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l">
              <a:defRPr/>
            </a:pPr>
            <a:endParaRPr lang="fr-FR" sz="2400">
              <a:solidFill>
                <a:schemeClr val="accent2"/>
              </a:solidFill>
            </a:endParaRPr>
          </a:p>
        </p:txBody>
      </p:sp>
      <p:cxnSp>
        <p:nvCxnSpPr>
          <p:cNvPr id="3" name="Straight Connector 6"/>
          <p:cNvCxnSpPr>
            <a:cxnSpLocks noChangeShapeType="1"/>
          </p:cNvCxnSpPr>
          <p:nvPr/>
        </p:nvCxnSpPr>
        <p:spPr bwMode="auto">
          <a:xfrm>
            <a:off x="1476375" y="2752725"/>
            <a:ext cx="93503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1008063"/>
            <a:ext cx="1206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803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0492" grpId="0"/>
      <p:bldP spid="184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58175" cy="849313"/>
          </a:xfrm>
        </p:spPr>
        <p:txBody>
          <a:bodyPr/>
          <a:lstStyle/>
          <a:p>
            <a:r>
              <a:rPr lang="en-US" sz="2800" dirty="0" smtClean="0">
                <a:solidFill>
                  <a:srgbClr val="990000"/>
                </a:solidFill>
              </a:rPr>
              <a:t> S-matrix and </a:t>
            </a:r>
            <a:r>
              <a:rPr lang="en-US" sz="2800" dirty="0" err="1" smtClean="0">
                <a:solidFill>
                  <a:srgbClr val="990000"/>
                </a:solidFill>
              </a:rPr>
              <a:t>integrable</a:t>
            </a:r>
            <a:r>
              <a:rPr lang="en-US" sz="2800" dirty="0" smtClean="0">
                <a:solidFill>
                  <a:srgbClr val="990000"/>
                </a:solidFill>
              </a:rPr>
              <a:t> </a:t>
            </a:r>
            <a:r>
              <a:rPr lang="en-US" sz="2800" dirty="0" err="1" smtClean="0">
                <a:solidFill>
                  <a:srgbClr val="990000"/>
                </a:solidFill>
              </a:rPr>
              <a:t>superspin</a:t>
            </a:r>
            <a:r>
              <a:rPr lang="en-US" sz="2800" dirty="0" smtClean="0">
                <a:solidFill>
                  <a:srgbClr val="990000"/>
                </a:solidFill>
              </a:rPr>
              <a:t> chain</a:t>
            </a:r>
          </a:p>
        </p:txBody>
      </p:sp>
      <p:sp>
        <p:nvSpPr>
          <p:cNvPr id="10259" name="Rectangle 40"/>
          <p:cNvSpPr>
            <a:spLocks noChangeArrowheads="1"/>
          </p:cNvSpPr>
          <p:nvPr/>
        </p:nvSpPr>
        <p:spPr bwMode="auto">
          <a:xfrm>
            <a:off x="249238" y="2938463"/>
            <a:ext cx="7915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 typeface="Arial" charset="0"/>
              <a:buChar char="•"/>
            </a:pPr>
            <a:r>
              <a:rPr lang="en-GB" sz="2000" dirty="0">
                <a:solidFill>
                  <a:srgbClr val="1014A4"/>
                </a:solidFill>
              </a:rPr>
              <a:t> Light cone gauge breaks the global and world-sheet Lorentz symmetries :</a:t>
            </a:r>
          </a:p>
        </p:txBody>
      </p:sp>
      <p:grpSp>
        <p:nvGrpSpPr>
          <p:cNvPr id="2" name="Groupe 65"/>
          <p:cNvGrpSpPr>
            <a:grpSpLocks/>
          </p:cNvGrpSpPr>
          <p:nvPr/>
        </p:nvGrpSpPr>
        <p:grpSpPr bwMode="auto">
          <a:xfrm>
            <a:off x="1928813" y="3212976"/>
            <a:ext cx="4878387" cy="1476375"/>
            <a:chOff x="1928813" y="3000375"/>
            <a:chExt cx="4878387" cy="1476375"/>
          </a:xfrm>
        </p:grpSpPr>
        <p:grpSp>
          <p:nvGrpSpPr>
            <p:cNvPr id="19504" name="Group 32"/>
            <p:cNvGrpSpPr>
              <a:grpSpLocks/>
            </p:cNvGrpSpPr>
            <p:nvPr/>
          </p:nvGrpSpPr>
          <p:grpSpPr bwMode="auto">
            <a:xfrm>
              <a:off x="2235200" y="3702050"/>
              <a:ext cx="4330700" cy="273050"/>
              <a:chOff x="1462" y="1580"/>
              <a:chExt cx="2728" cy="172"/>
            </a:xfrm>
          </p:grpSpPr>
          <p:sp>
            <p:nvSpPr>
              <p:cNvPr id="19517" name="Line 7"/>
              <p:cNvSpPr>
                <a:spLocks noChangeShapeType="1"/>
              </p:cNvSpPr>
              <p:nvPr/>
            </p:nvSpPr>
            <p:spPr bwMode="auto">
              <a:xfrm rot="16200000" flipV="1">
                <a:off x="3550" y="150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8" name="Line 9"/>
              <p:cNvSpPr>
                <a:spLocks noChangeShapeType="1"/>
              </p:cNvSpPr>
              <p:nvPr/>
            </p:nvSpPr>
            <p:spPr bwMode="auto">
              <a:xfrm rot="16200000" flipV="1">
                <a:off x="2110" y="150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9" name="Line 11"/>
              <p:cNvSpPr>
                <a:spLocks noChangeShapeType="1"/>
              </p:cNvSpPr>
              <p:nvPr/>
            </p:nvSpPr>
            <p:spPr bwMode="auto">
              <a:xfrm rot="16200000" flipV="1">
                <a:off x="3070" y="150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0" name="Line 12"/>
              <p:cNvSpPr>
                <a:spLocks noChangeShapeType="1"/>
              </p:cNvSpPr>
              <p:nvPr/>
            </p:nvSpPr>
            <p:spPr bwMode="auto">
              <a:xfrm rot="16200000" flipV="1">
                <a:off x="2554" y="150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1" name="Oval 15"/>
              <p:cNvSpPr>
                <a:spLocks noChangeArrowheads="1"/>
              </p:cNvSpPr>
              <p:nvPr/>
            </p:nvSpPr>
            <p:spPr bwMode="auto">
              <a:xfrm rot="5400000" flipH="1">
                <a:off x="3719" y="1579"/>
                <a:ext cx="172" cy="1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522" name="Line 16"/>
              <p:cNvSpPr>
                <a:spLocks noChangeShapeType="1"/>
              </p:cNvSpPr>
              <p:nvPr/>
            </p:nvSpPr>
            <p:spPr bwMode="auto">
              <a:xfrm rot="16200000" flipH="1">
                <a:off x="4029" y="1510"/>
                <a:ext cx="10" cy="3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23" name="Line 20"/>
              <p:cNvSpPr>
                <a:spLocks noChangeShapeType="1"/>
              </p:cNvSpPr>
              <p:nvPr/>
            </p:nvSpPr>
            <p:spPr bwMode="auto">
              <a:xfrm rot="5400000" flipH="1" flipV="1">
                <a:off x="1630" y="1500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9505" name="AutoShape 21"/>
            <p:cNvSpPr>
              <a:spLocks/>
            </p:cNvSpPr>
            <p:nvPr/>
          </p:nvSpPr>
          <p:spPr bwMode="auto">
            <a:xfrm rot="5400000">
              <a:off x="4269582" y="1127919"/>
              <a:ext cx="144462" cy="4826000"/>
            </a:xfrm>
            <a:prstGeom prst="leftBrace">
              <a:avLst>
                <a:gd name="adj1" fmla="val 27838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GB" sz="1600"/>
            </a:p>
          </p:txBody>
        </p:sp>
        <p:sp>
          <p:nvSpPr>
            <p:cNvPr id="19506" name="AutoShape 22"/>
            <p:cNvSpPr>
              <a:spLocks/>
            </p:cNvSpPr>
            <p:nvPr/>
          </p:nvSpPr>
          <p:spPr bwMode="auto">
            <a:xfrm rot="-5400000">
              <a:off x="2745581" y="3228182"/>
              <a:ext cx="73025" cy="1706562"/>
            </a:xfrm>
            <a:prstGeom prst="leftBrace">
              <a:avLst>
                <a:gd name="adj1" fmla="val 19474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GB" sz="1600"/>
            </a:p>
          </p:txBody>
        </p:sp>
        <p:sp>
          <p:nvSpPr>
            <p:cNvPr id="19507" name="AutoShape 23"/>
            <p:cNvSpPr>
              <a:spLocks/>
            </p:cNvSpPr>
            <p:nvPr/>
          </p:nvSpPr>
          <p:spPr bwMode="auto">
            <a:xfrm rot="-5400000">
              <a:off x="5865019" y="3228181"/>
              <a:ext cx="73025" cy="1706563"/>
            </a:xfrm>
            <a:prstGeom prst="leftBrace">
              <a:avLst>
                <a:gd name="adj1" fmla="val 19474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GB" sz="1600"/>
            </a:p>
          </p:txBody>
        </p:sp>
        <p:sp>
          <p:nvSpPr>
            <p:cNvPr id="19508" name="Text Box 24"/>
            <p:cNvSpPr txBox="1">
              <a:spLocks noChangeArrowheads="1"/>
            </p:cNvSpPr>
            <p:nvPr/>
          </p:nvSpPr>
          <p:spPr bwMode="auto">
            <a:xfrm>
              <a:off x="3657600" y="3000375"/>
              <a:ext cx="13223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n-GB">
                  <a:solidFill>
                    <a:schemeClr val="tx1"/>
                  </a:solidFill>
                </a:rPr>
                <a:t>psu(2,2|4)</a:t>
              </a:r>
            </a:p>
          </p:txBody>
        </p:sp>
        <p:sp>
          <p:nvSpPr>
            <p:cNvPr id="19509" name="Text Box 25"/>
            <p:cNvSpPr txBox="1">
              <a:spLocks noChangeArrowheads="1"/>
            </p:cNvSpPr>
            <p:nvPr/>
          </p:nvSpPr>
          <p:spPr bwMode="auto">
            <a:xfrm>
              <a:off x="5429250" y="4079875"/>
              <a:ext cx="9699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n-GB">
                  <a:solidFill>
                    <a:schemeClr val="tx1"/>
                  </a:solidFill>
                </a:rPr>
                <a:t>su(2|2)</a:t>
              </a:r>
            </a:p>
          </p:txBody>
        </p:sp>
        <p:sp>
          <p:nvSpPr>
            <p:cNvPr id="19510" name="Text Box 26"/>
            <p:cNvSpPr txBox="1">
              <a:spLocks noChangeArrowheads="1"/>
            </p:cNvSpPr>
            <p:nvPr/>
          </p:nvSpPr>
          <p:spPr bwMode="auto">
            <a:xfrm>
              <a:off x="2289175" y="4044950"/>
              <a:ext cx="9699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n-GB">
                  <a:solidFill>
                    <a:schemeClr val="tx1"/>
                  </a:solidFill>
                </a:rPr>
                <a:t>su(2|2)</a:t>
              </a:r>
            </a:p>
          </p:txBody>
        </p:sp>
        <p:pic>
          <p:nvPicPr>
            <p:cNvPr id="19511" name="Picture 39" descr="tmp.bmp"/>
            <p:cNvPicPr>
              <a:picLocks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450" y="3689350"/>
              <a:ext cx="2857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2" name="Picture 39" descr="tmp.bmp"/>
            <p:cNvPicPr>
              <a:picLocks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075" y="3689350"/>
              <a:ext cx="2857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3" name="Picture 39" descr="tmp.bmp"/>
            <p:cNvPicPr>
              <a:picLocks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263" y="3689350"/>
              <a:ext cx="2857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514" name="Picture 39" descr="tmp.bmp"/>
            <p:cNvPicPr>
              <a:picLocks/>
            </p:cNvPicPr>
            <p:nvPr>
              <p:custDataLst>
                <p:tags r:id="rId2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450" y="3689350"/>
              <a:ext cx="2857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5" name="Oval 15"/>
            <p:cNvSpPr>
              <a:spLocks noChangeArrowheads="1"/>
            </p:cNvSpPr>
            <p:nvPr/>
          </p:nvSpPr>
          <p:spPr bwMode="auto">
            <a:xfrm rot="5400000" flipH="1">
              <a:off x="4237038" y="3687762"/>
              <a:ext cx="273050" cy="2762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516" name="Oval 15"/>
            <p:cNvSpPr>
              <a:spLocks noChangeArrowheads="1"/>
            </p:cNvSpPr>
            <p:nvPr/>
          </p:nvSpPr>
          <p:spPr bwMode="auto">
            <a:xfrm rot="5400000" flipH="1">
              <a:off x="2736851" y="3687762"/>
              <a:ext cx="273050" cy="2762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0270" name="Text Box 18"/>
          <p:cNvSpPr txBox="1">
            <a:spLocks noChangeArrowheads="1"/>
          </p:cNvSpPr>
          <p:nvPr/>
        </p:nvSpPr>
        <p:spPr bwMode="auto">
          <a:xfrm>
            <a:off x="142875" y="4653136"/>
            <a:ext cx="9001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GB" dirty="0">
                <a:solidFill>
                  <a:srgbClr val="1014A4"/>
                </a:solidFill>
              </a:rPr>
              <a:t> </a:t>
            </a:r>
            <a:r>
              <a:rPr lang="en-GB" sz="1800" dirty="0">
                <a:solidFill>
                  <a:srgbClr val="1014A4"/>
                </a:solidFill>
              </a:rPr>
              <a:t>S-matrix of </a:t>
            </a:r>
            <a:r>
              <a:rPr lang="en-GB" sz="1800" dirty="0" err="1">
                <a:solidFill>
                  <a:srgbClr val="1014A4"/>
                </a:solidFill>
              </a:rPr>
              <a:t>AdS</a:t>
            </a:r>
            <a:r>
              <a:rPr lang="en-GB" sz="1800" dirty="0">
                <a:solidFill>
                  <a:srgbClr val="1014A4"/>
                </a:solidFill>
              </a:rPr>
              <a:t>/CFT via bootstrap </a:t>
            </a:r>
            <a:r>
              <a:rPr lang="en-GB" sz="1800" dirty="0" smtClean="0">
                <a:solidFill>
                  <a:srgbClr val="1014A4"/>
                </a:solidFill>
              </a:rPr>
              <a:t>à-la </a:t>
            </a:r>
            <a:r>
              <a:rPr lang="en-GB" sz="1800" dirty="0">
                <a:solidFill>
                  <a:srgbClr val="1014A4"/>
                </a:solidFill>
              </a:rPr>
              <a:t>A.&amp;</a:t>
            </a:r>
            <a:r>
              <a:rPr lang="en-GB" sz="1800" dirty="0" err="1">
                <a:solidFill>
                  <a:srgbClr val="1014A4"/>
                </a:solidFill>
              </a:rPr>
              <a:t>Al.Zamolodchikov</a:t>
            </a:r>
            <a:r>
              <a:rPr lang="en-GB" sz="1800" dirty="0">
                <a:solidFill>
                  <a:srgbClr val="1014A4"/>
                </a:solidFill>
              </a:rPr>
              <a:t>     </a:t>
            </a:r>
            <a:r>
              <a:rPr lang="en-GB" sz="1800" dirty="0" smtClean="0">
                <a:solidFill>
                  <a:srgbClr val="1014A4"/>
                </a:solidFill>
              </a:rPr>
              <a:t> </a:t>
            </a:r>
            <a:r>
              <a:rPr lang="en-GB" sz="1800" dirty="0">
                <a:solidFill>
                  <a:srgbClr val="1014A4"/>
                </a:solidFill>
              </a:rPr>
              <a:t>(Hubbard R-matrix!)</a:t>
            </a:r>
          </a:p>
        </p:txBody>
      </p:sp>
      <p:sp>
        <p:nvSpPr>
          <p:cNvPr id="10271" name="Text Box 19"/>
          <p:cNvSpPr txBox="1">
            <a:spLocks noChangeArrowheads="1"/>
          </p:cNvSpPr>
          <p:nvPr/>
        </p:nvSpPr>
        <p:spPr bwMode="auto">
          <a:xfrm>
            <a:off x="500063" y="5064298"/>
            <a:ext cx="807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GB">
                <a:solidFill>
                  <a:schemeClr val="tx1"/>
                </a:solidFill>
              </a:rPr>
              <a:t>Ŝ</a:t>
            </a:r>
            <a:r>
              <a:rPr lang="en-GB" baseline="-25000">
                <a:solidFill>
                  <a:schemeClr val="tx1"/>
                </a:solidFill>
              </a:rPr>
              <a:t>PSU(2,2|4)</a:t>
            </a:r>
            <a:r>
              <a:rPr lang="en-GB">
                <a:solidFill>
                  <a:schemeClr val="tx1"/>
                </a:solidFill>
              </a:rPr>
              <a:t>(p</a:t>
            </a:r>
            <a:r>
              <a:rPr lang="en-GB" baseline="-25000">
                <a:solidFill>
                  <a:schemeClr val="tx1"/>
                </a:solidFill>
              </a:rPr>
              <a:t>1</a:t>
            </a:r>
            <a:r>
              <a:rPr lang="en-GB">
                <a:solidFill>
                  <a:schemeClr val="tx1"/>
                </a:solidFill>
              </a:rPr>
              <a:t>,p</a:t>
            </a:r>
            <a:r>
              <a:rPr lang="en-GB" baseline="-25000">
                <a:solidFill>
                  <a:schemeClr val="tx1"/>
                </a:solidFill>
              </a:rPr>
              <a:t>2</a:t>
            </a:r>
            <a:r>
              <a:rPr lang="en-GB">
                <a:solidFill>
                  <a:schemeClr val="tx1"/>
                </a:solidFill>
              </a:rPr>
              <a:t>)  = S</a:t>
            </a:r>
            <a:r>
              <a:rPr lang="en-GB" baseline="-25000">
                <a:solidFill>
                  <a:schemeClr val="tx1"/>
                </a:solidFill>
              </a:rPr>
              <a:t>0</a:t>
            </a:r>
            <a:r>
              <a:rPr lang="en-GB" baseline="30000">
                <a:solidFill>
                  <a:schemeClr val="tx1"/>
                </a:solidFill>
                <a:latin typeface="Symbol" pitchFamily="18" charset="2"/>
              </a:rPr>
              <a:t>2</a:t>
            </a:r>
            <a:r>
              <a:rPr lang="en-GB" sz="2400">
                <a:solidFill>
                  <a:schemeClr val="tx1"/>
                </a:solidFill>
              </a:rPr>
              <a:t>(p</a:t>
            </a:r>
            <a:r>
              <a:rPr lang="en-GB" sz="2400" baseline="-25000">
                <a:solidFill>
                  <a:schemeClr val="tx1"/>
                </a:solidFill>
              </a:rPr>
              <a:t>1</a:t>
            </a:r>
            <a:r>
              <a:rPr lang="en-GB" sz="2400">
                <a:solidFill>
                  <a:schemeClr val="tx1"/>
                </a:solidFill>
              </a:rPr>
              <a:t>,p</a:t>
            </a:r>
            <a:r>
              <a:rPr lang="en-GB" sz="2400" baseline="-25000">
                <a:solidFill>
                  <a:schemeClr val="tx1"/>
                </a:solidFill>
              </a:rPr>
              <a:t>2</a:t>
            </a:r>
            <a:r>
              <a:rPr lang="en-GB" sz="2400">
                <a:solidFill>
                  <a:schemeClr val="tx1"/>
                </a:solidFill>
              </a:rPr>
              <a:t>) × </a:t>
            </a:r>
            <a:r>
              <a:rPr lang="en-GB">
                <a:solidFill>
                  <a:schemeClr val="tx1"/>
                </a:solidFill>
              </a:rPr>
              <a:t>Ŝ</a:t>
            </a:r>
            <a:r>
              <a:rPr lang="en-GB" baseline="-25000">
                <a:solidFill>
                  <a:schemeClr val="tx1"/>
                </a:solidFill>
              </a:rPr>
              <a:t>SU(2|2) </a:t>
            </a:r>
            <a:r>
              <a:rPr lang="en-GB" sz="2400">
                <a:solidFill>
                  <a:schemeClr val="tx1"/>
                </a:solidFill>
              </a:rPr>
              <a:t>(p</a:t>
            </a:r>
            <a:r>
              <a:rPr lang="en-GB" sz="2400" baseline="-25000">
                <a:solidFill>
                  <a:schemeClr val="tx1"/>
                </a:solidFill>
              </a:rPr>
              <a:t>1</a:t>
            </a:r>
            <a:r>
              <a:rPr lang="en-GB" sz="2400">
                <a:solidFill>
                  <a:schemeClr val="tx1"/>
                </a:solidFill>
              </a:rPr>
              <a:t>,p</a:t>
            </a:r>
            <a:r>
              <a:rPr lang="en-GB" sz="2400" baseline="-25000">
                <a:solidFill>
                  <a:schemeClr val="tx1"/>
                </a:solidFill>
              </a:rPr>
              <a:t>2</a:t>
            </a:r>
            <a:r>
              <a:rPr lang="en-GB" sz="2400">
                <a:solidFill>
                  <a:schemeClr val="tx1"/>
                </a:solidFill>
              </a:rPr>
              <a:t>)</a:t>
            </a:r>
            <a:r>
              <a:rPr lang="en-GB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×</a:t>
            </a:r>
            <a:r>
              <a:rPr lang="en-GB">
                <a:solidFill>
                  <a:schemeClr val="tx1"/>
                </a:solidFill>
              </a:rPr>
              <a:t>Ŝ</a:t>
            </a:r>
            <a:r>
              <a:rPr lang="en-US" baseline="-25000">
                <a:solidFill>
                  <a:schemeClr val="tx1"/>
                </a:solidFill>
              </a:rPr>
              <a:t>SU(2|2) </a:t>
            </a:r>
            <a:r>
              <a:rPr lang="en-GB" sz="2400">
                <a:solidFill>
                  <a:schemeClr val="tx1"/>
                </a:solidFill>
              </a:rPr>
              <a:t>(p</a:t>
            </a:r>
            <a:r>
              <a:rPr lang="en-GB" sz="2400" baseline="-25000">
                <a:solidFill>
                  <a:schemeClr val="tx1"/>
                </a:solidFill>
              </a:rPr>
              <a:t>1</a:t>
            </a:r>
            <a:r>
              <a:rPr lang="en-GB" sz="2400">
                <a:solidFill>
                  <a:schemeClr val="tx1"/>
                </a:solidFill>
              </a:rPr>
              <a:t>,p</a:t>
            </a:r>
            <a:r>
              <a:rPr lang="en-GB" sz="2400" baseline="-25000">
                <a:solidFill>
                  <a:schemeClr val="tx1"/>
                </a:solidFill>
              </a:rPr>
              <a:t>2</a:t>
            </a:r>
            <a:r>
              <a:rPr lang="en-GB" sz="2400">
                <a:solidFill>
                  <a:schemeClr val="tx1"/>
                </a:solidFill>
              </a:rPr>
              <a:t>)</a:t>
            </a:r>
            <a:r>
              <a:rPr lang="en-GB" sz="2400"/>
              <a:t> 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286250" y="765175"/>
            <a:ext cx="4519613" cy="1900238"/>
            <a:chOff x="4286250" y="764704"/>
            <a:chExt cx="4519613" cy="1900237"/>
          </a:xfrm>
        </p:grpSpPr>
        <p:sp>
          <p:nvSpPr>
            <p:cNvPr id="19495" name="TextBox 24"/>
            <p:cNvSpPr txBox="1">
              <a:spLocks noChangeArrowheads="1"/>
            </p:cNvSpPr>
            <p:nvPr/>
          </p:nvSpPr>
          <p:spPr bwMode="auto">
            <a:xfrm>
              <a:off x="8215313" y="764704"/>
              <a:ext cx="4222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GB">
                  <a:solidFill>
                    <a:schemeClr val="tx1"/>
                  </a:solidFill>
                </a:rPr>
                <a:t>p</a:t>
              </a:r>
              <a:r>
                <a:rPr lang="en-GB" baseline="-25000">
                  <a:solidFill>
                    <a:schemeClr val="tx1"/>
                  </a:solidFill>
                </a:rPr>
                <a:t>2</a:t>
              </a:r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19496" name="Group 7"/>
            <p:cNvGrpSpPr>
              <a:grpSpLocks/>
            </p:cNvGrpSpPr>
            <p:nvPr/>
          </p:nvGrpSpPr>
          <p:grpSpPr bwMode="auto">
            <a:xfrm>
              <a:off x="4286250" y="1050454"/>
              <a:ext cx="4519613" cy="1614487"/>
              <a:chOff x="4286250" y="1050454"/>
              <a:chExt cx="4519613" cy="1614487"/>
            </a:xfrm>
          </p:grpSpPr>
          <p:sp>
            <p:nvSpPr>
              <p:cNvPr id="19497" name="Line 27"/>
              <p:cNvSpPr>
                <a:spLocks noChangeShapeType="1"/>
              </p:cNvSpPr>
              <p:nvPr/>
            </p:nvSpPr>
            <p:spPr bwMode="auto">
              <a:xfrm rot="10800000">
                <a:off x="8429625" y="2264891"/>
                <a:ext cx="273050" cy="1587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9498" name="Freeform 28"/>
              <p:cNvSpPr>
                <a:spLocks/>
              </p:cNvSpPr>
              <p:nvPr/>
            </p:nvSpPr>
            <p:spPr bwMode="auto">
              <a:xfrm>
                <a:off x="5418138" y="1164754"/>
                <a:ext cx="3387725" cy="1133474"/>
              </a:xfrm>
              <a:custGeom>
                <a:avLst/>
                <a:gdLst>
                  <a:gd name="T0" fmla="*/ 2147483647 w 20534"/>
                  <a:gd name="T1" fmla="*/ 2147483647 h 20989"/>
                  <a:gd name="T2" fmla="*/ 2147483647 w 20534"/>
                  <a:gd name="T3" fmla="*/ 2147483647 h 20989"/>
                  <a:gd name="T4" fmla="*/ 2147483647 w 20534"/>
                  <a:gd name="T5" fmla="*/ 2147483647 h 20989"/>
                  <a:gd name="T6" fmla="*/ 2147483647 w 20534"/>
                  <a:gd name="T7" fmla="*/ 2147483647 h 20989"/>
                  <a:gd name="T8" fmla="*/ 2147483647 w 20534"/>
                  <a:gd name="T9" fmla="*/ 2147483647 h 20989"/>
                  <a:gd name="T10" fmla="*/ 2147483647 w 20534"/>
                  <a:gd name="T11" fmla="*/ 2147483647 h 20989"/>
                  <a:gd name="T12" fmla="*/ 2147483647 w 20534"/>
                  <a:gd name="T13" fmla="*/ 2147483647 h 20989"/>
                  <a:gd name="T14" fmla="*/ 2147483647 w 20534"/>
                  <a:gd name="T15" fmla="*/ 2147483647 h 20989"/>
                  <a:gd name="T16" fmla="*/ 2147483647 w 20534"/>
                  <a:gd name="T17" fmla="*/ 2147483647 h 20989"/>
                  <a:gd name="T18" fmla="*/ 2147483647 w 20534"/>
                  <a:gd name="T19" fmla="*/ 2147483647 h 20989"/>
                  <a:gd name="T20" fmla="*/ 2147483647 w 20534"/>
                  <a:gd name="T21" fmla="*/ 2147483647 h 20989"/>
                  <a:gd name="T22" fmla="*/ 2147483647 w 20534"/>
                  <a:gd name="T23" fmla="*/ 2147483647 h 20989"/>
                  <a:gd name="T24" fmla="*/ 2147483647 w 20534"/>
                  <a:gd name="T25" fmla="*/ 2147483647 h 20989"/>
                  <a:gd name="T26" fmla="*/ 2147483647 w 20534"/>
                  <a:gd name="T27" fmla="*/ 2147483647 h 20989"/>
                  <a:gd name="T28" fmla="*/ 2147483647 w 20534"/>
                  <a:gd name="T29" fmla="*/ 2147483647 h 209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534"/>
                  <a:gd name="T46" fmla="*/ 0 h 20989"/>
                  <a:gd name="T47" fmla="*/ 20534 w 20534"/>
                  <a:gd name="T48" fmla="*/ 20989 h 209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534" h="20989">
                    <a:moveTo>
                      <a:pt x="10350" y="20989"/>
                    </a:moveTo>
                    <a:cubicBezTo>
                      <a:pt x="11970" y="20987"/>
                      <a:pt x="16809" y="20916"/>
                      <a:pt x="17712" y="18124"/>
                    </a:cubicBezTo>
                    <a:cubicBezTo>
                      <a:pt x="17942" y="17414"/>
                      <a:pt x="17726" y="12705"/>
                      <a:pt x="17929" y="12395"/>
                    </a:cubicBezTo>
                    <a:cubicBezTo>
                      <a:pt x="18104" y="12128"/>
                      <a:pt x="18479" y="17065"/>
                      <a:pt x="18723" y="17243"/>
                    </a:cubicBezTo>
                    <a:cubicBezTo>
                      <a:pt x="19057" y="17487"/>
                      <a:pt x="20649" y="15902"/>
                      <a:pt x="20527" y="12284"/>
                    </a:cubicBezTo>
                    <a:cubicBezTo>
                      <a:pt x="20383" y="7987"/>
                      <a:pt x="16917" y="8602"/>
                      <a:pt x="16413" y="6444"/>
                    </a:cubicBezTo>
                    <a:cubicBezTo>
                      <a:pt x="16179" y="5443"/>
                      <a:pt x="16852" y="654"/>
                      <a:pt x="16197" y="53"/>
                    </a:cubicBezTo>
                    <a:cubicBezTo>
                      <a:pt x="15475" y="-608"/>
                      <a:pt x="15351" y="5153"/>
                      <a:pt x="14969" y="5783"/>
                    </a:cubicBezTo>
                    <a:cubicBezTo>
                      <a:pt x="13716" y="7853"/>
                      <a:pt x="9199" y="5139"/>
                      <a:pt x="7607" y="5783"/>
                    </a:cubicBezTo>
                    <a:cubicBezTo>
                      <a:pt x="5990" y="6438"/>
                      <a:pt x="3204" y="5563"/>
                      <a:pt x="389" y="11733"/>
                    </a:cubicBezTo>
                    <a:cubicBezTo>
                      <a:pt x="-951" y="14670"/>
                      <a:pt x="1567" y="17239"/>
                      <a:pt x="1977" y="17463"/>
                    </a:cubicBezTo>
                    <a:cubicBezTo>
                      <a:pt x="2295" y="17637"/>
                      <a:pt x="2275" y="11846"/>
                      <a:pt x="3059" y="12780"/>
                    </a:cubicBezTo>
                    <a:cubicBezTo>
                      <a:pt x="3799" y="13662"/>
                      <a:pt x="3374" y="17881"/>
                      <a:pt x="3492" y="18345"/>
                    </a:cubicBezTo>
                    <a:cubicBezTo>
                      <a:pt x="4158" y="20941"/>
                      <a:pt x="8841" y="20992"/>
                      <a:pt x="10350" y="20989"/>
                    </a:cubicBezTo>
                    <a:close/>
                    <a:moveTo>
                      <a:pt x="10350" y="20989"/>
                    </a:moveTo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9499" name="Line 24"/>
              <p:cNvSpPr>
                <a:spLocks noChangeShapeType="1"/>
              </p:cNvSpPr>
              <p:nvPr/>
            </p:nvSpPr>
            <p:spPr bwMode="auto">
              <a:xfrm rot="10800000">
                <a:off x="6091238" y="2034703"/>
                <a:ext cx="27305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9500" name="Rectangle 25"/>
              <p:cNvSpPr>
                <a:spLocks/>
              </p:cNvSpPr>
              <p:nvPr/>
            </p:nvSpPr>
            <p:spPr bwMode="auto">
              <a:xfrm>
                <a:off x="6113463" y="1521942"/>
                <a:ext cx="601662" cy="423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GB">
                    <a:solidFill>
                      <a:schemeClr val="tx1"/>
                    </a:solidFill>
                  </a:rPr>
                  <a:t>p</a:t>
                </a:r>
                <a:r>
                  <a:rPr lang="en-GB" baseline="-25000">
                    <a:solidFill>
                      <a:schemeClr val="tx1"/>
                    </a:solidFill>
                  </a:rPr>
                  <a:t>1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501" name="Left-Right Arrow 65"/>
              <p:cNvSpPr>
                <a:spLocks noChangeArrowheads="1"/>
              </p:cNvSpPr>
              <p:nvPr/>
            </p:nvSpPr>
            <p:spPr bwMode="auto">
              <a:xfrm>
                <a:off x="4286250" y="1693392"/>
                <a:ext cx="787400" cy="314325"/>
              </a:xfrm>
              <a:prstGeom prst="leftRightArrow">
                <a:avLst>
                  <a:gd name="adj1" fmla="val 50000"/>
                  <a:gd name="adj2" fmla="val 49915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 sz="1600"/>
              </a:p>
            </p:txBody>
          </p:sp>
          <p:sp>
            <p:nvSpPr>
              <p:cNvPr id="19502" name="Line 24"/>
              <p:cNvSpPr>
                <a:spLocks noChangeShapeType="1"/>
              </p:cNvSpPr>
              <p:nvPr/>
            </p:nvSpPr>
            <p:spPr bwMode="auto">
              <a:xfrm rot="10800000">
                <a:off x="7929563" y="1050454"/>
                <a:ext cx="27305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19503" name="TextBox 24"/>
              <p:cNvSpPr txBox="1">
                <a:spLocks noChangeArrowheads="1"/>
              </p:cNvSpPr>
              <p:nvPr/>
            </p:nvSpPr>
            <p:spPr bwMode="auto">
              <a:xfrm>
                <a:off x="8358188" y="2264891"/>
                <a:ext cx="4222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r>
                  <a:rPr lang="en-GB">
                    <a:solidFill>
                      <a:schemeClr val="tx1"/>
                    </a:solidFill>
                  </a:rPr>
                  <a:t>p</a:t>
                </a:r>
                <a:r>
                  <a:rPr lang="en-GB" baseline="-25000">
                    <a:solidFill>
                      <a:schemeClr val="tx1"/>
                    </a:solidFill>
                  </a:rPr>
                  <a:t>3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14313" y="836613"/>
            <a:ext cx="3643312" cy="1757362"/>
            <a:chOff x="214313" y="836142"/>
            <a:chExt cx="3643312" cy="1757361"/>
          </a:xfrm>
        </p:grpSpPr>
        <p:sp>
          <p:nvSpPr>
            <p:cNvPr id="19468" name="Oval 5"/>
            <p:cNvSpPr>
              <a:spLocks/>
            </p:cNvSpPr>
            <p:nvPr/>
          </p:nvSpPr>
          <p:spPr bwMode="auto">
            <a:xfrm>
              <a:off x="428625" y="1433042"/>
              <a:ext cx="3429000" cy="74136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l"/>
              <a:endParaRPr lang="en-US" sz="1600"/>
            </a:p>
          </p:txBody>
        </p:sp>
        <p:sp>
          <p:nvSpPr>
            <p:cNvPr id="19469" name="Line 24"/>
            <p:cNvSpPr>
              <a:spLocks noChangeShapeType="1"/>
            </p:cNvSpPr>
            <p:nvPr/>
          </p:nvSpPr>
          <p:spPr bwMode="auto">
            <a:xfrm rot="10800000">
              <a:off x="1090613" y="1914053"/>
              <a:ext cx="273050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9470" name="Rectangle 31"/>
            <p:cNvSpPr>
              <a:spLocks/>
            </p:cNvSpPr>
            <p:nvPr/>
          </p:nvSpPr>
          <p:spPr bwMode="auto">
            <a:xfrm>
              <a:off x="479425" y="2096616"/>
              <a:ext cx="1127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6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471" name="Rectangle 31"/>
            <p:cNvSpPr>
              <a:spLocks/>
            </p:cNvSpPr>
            <p:nvPr/>
          </p:nvSpPr>
          <p:spPr bwMode="auto">
            <a:xfrm>
              <a:off x="214313" y="1764828"/>
              <a:ext cx="1143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60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9472" name="Line 27"/>
            <p:cNvSpPr>
              <a:spLocks noChangeShapeType="1"/>
            </p:cNvSpPr>
            <p:nvPr/>
          </p:nvSpPr>
          <p:spPr bwMode="auto">
            <a:xfrm rot="10800000">
              <a:off x="3286125" y="2263303"/>
              <a:ext cx="273050" cy="158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9473" name="TextBox 59"/>
            <p:cNvSpPr txBox="1">
              <a:spLocks noChangeArrowheads="1"/>
            </p:cNvSpPr>
            <p:nvPr/>
          </p:nvSpPr>
          <p:spPr bwMode="auto">
            <a:xfrm>
              <a:off x="2933700" y="836142"/>
              <a:ext cx="4222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GB">
                  <a:solidFill>
                    <a:schemeClr val="tx1"/>
                  </a:solidFill>
                </a:rPr>
                <a:t>p</a:t>
              </a:r>
              <a:r>
                <a:rPr lang="en-GB" baseline="-25000">
                  <a:solidFill>
                    <a:schemeClr val="tx1"/>
                  </a:solidFill>
                </a:rPr>
                <a:t>2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474" name="Rectangle 25"/>
            <p:cNvSpPr>
              <a:spLocks/>
            </p:cNvSpPr>
            <p:nvPr/>
          </p:nvSpPr>
          <p:spPr bwMode="auto">
            <a:xfrm>
              <a:off x="1143000" y="1479079"/>
              <a:ext cx="601663" cy="42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GB">
                  <a:solidFill>
                    <a:schemeClr val="tx1"/>
                  </a:solidFill>
                </a:rPr>
                <a:t>p</a:t>
              </a:r>
              <a:r>
                <a:rPr lang="en-GB" baseline="-25000">
                  <a:solidFill>
                    <a:schemeClr val="tx1"/>
                  </a:solidFill>
                </a:rPr>
                <a:t>1</a:t>
              </a:r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19475" name="Picture 67" descr="tmp.bmp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938" y="1360017"/>
              <a:ext cx="2032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68" descr="tmp.bmp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88" y="1979141"/>
              <a:ext cx="2286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70" descr="tmp.bmp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63" y="2050578"/>
              <a:ext cx="2032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8" name="Line 24"/>
            <p:cNvSpPr>
              <a:spLocks noChangeShapeType="1"/>
            </p:cNvSpPr>
            <p:nvPr/>
          </p:nvSpPr>
          <p:spPr bwMode="auto">
            <a:xfrm rot="10800000">
              <a:off x="2941638" y="1264767"/>
              <a:ext cx="273050" cy="15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19479" name="TextBox 24"/>
            <p:cNvSpPr txBox="1">
              <a:spLocks noChangeArrowheads="1"/>
            </p:cNvSpPr>
            <p:nvPr/>
          </p:nvSpPr>
          <p:spPr bwMode="auto">
            <a:xfrm>
              <a:off x="3286125" y="2193453"/>
              <a:ext cx="4222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GB">
                  <a:solidFill>
                    <a:schemeClr val="tx1"/>
                  </a:solidFill>
                </a:rPr>
                <a:t>p</a:t>
              </a:r>
              <a:r>
                <a:rPr lang="en-GB" baseline="-25000">
                  <a:solidFill>
                    <a:schemeClr val="tx1"/>
                  </a:solidFill>
                </a:rPr>
                <a:t>3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480" name="Rectangle 31"/>
            <p:cNvSpPr>
              <a:spLocks/>
            </p:cNvSpPr>
            <p:nvPr/>
          </p:nvSpPr>
          <p:spPr bwMode="auto">
            <a:xfrm>
              <a:off x="1071563" y="2233141"/>
              <a:ext cx="8128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600">
                  <a:solidFill>
                    <a:schemeClr val="tx1"/>
                  </a:solidFill>
                </a:rPr>
                <a:t>2   ……..</a:t>
              </a:r>
            </a:p>
          </p:txBody>
        </p:sp>
        <p:pic>
          <p:nvPicPr>
            <p:cNvPr id="19481" name="Image 67" descr="tmp.bmp"/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" y="1717203"/>
              <a:ext cx="1905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Image 67" descr="tmp.bmp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1966441"/>
              <a:ext cx="1905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Image 67" descr="tmp.bmp"/>
            <p:cNvPicPr>
              <a:picLocks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775" y="2077566"/>
              <a:ext cx="1905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Image 67" descr="tmp.bmp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575" y="2110903"/>
              <a:ext cx="1905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Image 67" descr="tmp.bmp"/>
            <p:cNvPicPr>
              <a:picLocks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375" y="2077566"/>
              <a:ext cx="1905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Image 67" descr="tmp.bmp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175" y="2039466"/>
              <a:ext cx="1905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7" name="Image 67" descr="tmp.bmp"/>
            <p:cNvPicPr>
              <a:picLocks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813" y="1356842"/>
              <a:ext cx="1905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8" name="Image 67" descr="tmp.bmp"/>
            <p:cNvPicPr>
              <a:picLocks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013" y="1318742"/>
              <a:ext cx="1905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9" name="Image 67" descr="tmp.bmp"/>
            <p:cNvPicPr>
              <a:picLocks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1356842"/>
              <a:ext cx="1905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0" name="Image 67" descr="tmp.bmp"/>
            <p:cNvPicPr>
              <a:picLocks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1391767"/>
              <a:ext cx="1905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1" name="Image 67" descr="tmp.bmp"/>
            <p:cNvPicPr>
              <a:picLocks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1501304"/>
              <a:ext cx="1905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2" name="Image 67" descr="tmp.bmp"/>
            <p:cNvPicPr>
              <a:picLocks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463204"/>
              <a:ext cx="1905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3" name="Image 67" descr="tmp.bmp"/>
            <p:cNvPicPr>
              <a:picLocks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338" y="1572742"/>
              <a:ext cx="1905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4" name="Image 67" descr="tmp.bmp"/>
            <p:cNvPicPr>
              <a:picLocks/>
            </p:cNvPicPr>
            <p:nvPr>
              <p:custDataLst>
                <p:tags r:id="rId2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1861666"/>
              <a:ext cx="1905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>
            <a:off x="6715125" y="4997623"/>
            <a:ext cx="1350963" cy="215900"/>
          </a:xfrm>
          <a:prstGeom prst="straightConnector1">
            <a:avLst/>
          </a:prstGeom>
          <a:noFill/>
          <a:ln w="952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6" name="Rectangle 14"/>
          <p:cNvSpPr>
            <a:spLocks noChangeArrowheads="1"/>
          </p:cNvSpPr>
          <p:nvPr/>
        </p:nvSpPr>
        <p:spPr bwMode="auto">
          <a:xfrm>
            <a:off x="19050" y="2598738"/>
            <a:ext cx="1662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900" b="1" dirty="0" err="1">
                <a:solidFill>
                  <a:srgbClr val="92D050"/>
                </a:solidFill>
              </a:rPr>
              <a:t>Minahan,Zarembo</a:t>
            </a:r>
            <a:endParaRPr lang="en-GB" sz="900" b="1" dirty="0">
              <a:solidFill>
                <a:srgbClr val="92D050"/>
              </a:solidFill>
            </a:endParaRPr>
          </a:p>
          <a:p>
            <a:r>
              <a:rPr lang="en-GB" sz="900" b="1" dirty="0" err="1">
                <a:solidFill>
                  <a:srgbClr val="92D050"/>
                </a:solidFill>
              </a:rPr>
              <a:t>Beisert,Staudacher,Kristjansen</a:t>
            </a:r>
            <a:endParaRPr lang="fr-FR" sz="900" b="1" dirty="0">
              <a:solidFill>
                <a:srgbClr val="92D050"/>
              </a:solidFill>
            </a:endParaRPr>
          </a:p>
        </p:txBody>
      </p:sp>
      <p:sp>
        <p:nvSpPr>
          <p:cNvPr id="67" name="Rectangle 14"/>
          <p:cNvSpPr>
            <a:spLocks noChangeArrowheads="1"/>
          </p:cNvSpPr>
          <p:nvPr/>
        </p:nvSpPr>
        <p:spPr bwMode="auto">
          <a:xfrm>
            <a:off x="8358188" y="5272345"/>
            <a:ext cx="7296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900" b="1" dirty="0" err="1">
                <a:solidFill>
                  <a:srgbClr val="92D050"/>
                </a:solidFill>
              </a:rPr>
              <a:t>Staudacher</a:t>
            </a:r>
            <a:endParaRPr lang="en-GB" sz="900" b="1" dirty="0">
              <a:solidFill>
                <a:srgbClr val="92D050"/>
              </a:solidFill>
            </a:endParaRPr>
          </a:p>
          <a:p>
            <a:r>
              <a:rPr lang="en-GB" sz="900" b="1" dirty="0" err="1">
                <a:solidFill>
                  <a:srgbClr val="92D050"/>
                </a:solidFill>
              </a:rPr>
              <a:t>Beisert</a:t>
            </a:r>
            <a:endParaRPr lang="en-GB" sz="900" b="1" dirty="0">
              <a:solidFill>
                <a:srgbClr val="92D050"/>
              </a:solidFill>
            </a:endParaRPr>
          </a:p>
          <a:p>
            <a:r>
              <a:rPr lang="en-GB" sz="900" b="1" dirty="0" err="1">
                <a:solidFill>
                  <a:srgbClr val="92D050"/>
                </a:solidFill>
              </a:rPr>
              <a:t>Janik</a:t>
            </a:r>
            <a:endParaRPr lang="fr-FR" sz="900" b="1" dirty="0">
              <a:solidFill>
                <a:srgbClr val="92D050"/>
              </a:solidFill>
            </a:endParaRPr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142875" y="5756571"/>
            <a:ext cx="90011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Tx/>
              <a:buChar char="•"/>
            </a:pPr>
            <a:r>
              <a:rPr lang="en-GB" dirty="0">
                <a:solidFill>
                  <a:srgbClr val="1014A4"/>
                </a:solidFill>
              </a:rPr>
              <a:t> </a:t>
            </a:r>
            <a:r>
              <a:rPr lang="en-GB" sz="1800" dirty="0">
                <a:solidFill>
                  <a:srgbClr val="1014A4"/>
                </a:solidFill>
              </a:rPr>
              <a:t>Analyticity properties (very complicated!),  dictated by the exact one particle </a:t>
            </a:r>
          </a:p>
          <a:p>
            <a:pPr algn="l"/>
            <a:r>
              <a:rPr lang="en-GB" sz="1800" dirty="0">
                <a:solidFill>
                  <a:srgbClr val="1014A4"/>
                </a:solidFill>
              </a:rPr>
              <a:t>   dispersion relation:   </a:t>
            </a:r>
          </a:p>
          <a:p>
            <a:pPr algn="l"/>
            <a:r>
              <a:rPr lang="en-GB" sz="1800" dirty="0">
                <a:solidFill>
                  <a:srgbClr val="1014A4"/>
                </a:solidFill>
              </a:rPr>
              <a:t> </a:t>
            </a:r>
          </a:p>
          <a:p>
            <a:pPr algn="l"/>
            <a:endParaRPr lang="en-GB" sz="1800" dirty="0">
              <a:solidFill>
                <a:srgbClr val="1014A4"/>
              </a:solidFill>
            </a:endParaRPr>
          </a:p>
        </p:txBody>
      </p:sp>
      <p:grpSp>
        <p:nvGrpSpPr>
          <p:cNvPr id="69" name="Groupe 41"/>
          <p:cNvGrpSpPr>
            <a:grpSpLocks/>
          </p:cNvGrpSpPr>
          <p:nvPr/>
        </p:nvGrpSpPr>
        <p:grpSpPr bwMode="auto">
          <a:xfrm>
            <a:off x="5637213" y="6378525"/>
            <a:ext cx="3143250" cy="190500"/>
            <a:chOff x="428625" y="3837235"/>
            <a:chExt cx="3143250" cy="190500"/>
          </a:xfrm>
        </p:grpSpPr>
        <p:cxnSp>
          <p:nvCxnSpPr>
            <p:cNvPr id="70" name="Connecteur droit 85"/>
            <p:cNvCxnSpPr>
              <a:cxnSpLocks noChangeShapeType="1"/>
            </p:cNvCxnSpPr>
            <p:nvPr/>
          </p:nvCxnSpPr>
          <p:spPr bwMode="auto">
            <a:xfrm>
              <a:off x="428625" y="3935413"/>
              <a:ext cx="3143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1" name="Picture 70" descr="tmp.bmp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3837235"/>
              <a:ext cx="2032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Image 67" descr="tmp.bmp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3859213"/>
              <a:ext cx="15716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Image 67" descr="tmp.bmp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3859213"/>
              <a:ext cx="15716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Image 67" descr="tmp.bmp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00" y="3859213"/>
              <a:ext cx="157163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Image 67" descr="tmp.bmp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500" y="3859213"/>
              <a:ext cx="157163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Image 67" descr="tmp.bmp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900" y="3859213"/>
              <a:ext cx="157163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Image 67" descr="tmp.bmp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100" y="3859213"/>
              <a:ext cx="157163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328613" y="6377553"/>
            <a:ext cx="17478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sz="900" b="1" dirty="0" err="1">
                <a:solidFill>
                  <a:srgbClr val="92D050"/>
                </a:solidFill>
              </a:rPr>
              <a:t>Santambrogio,Zanon</a:t>
            </a:r>
            <a:endParaRPr lang="en-GB" sz="900" b="1" dirty="0">
              <a:solidFill>
                <a:srgbClr val="92D050"/>
              </a:solidFill>
            </a:endParaRPr>
          </a:p>
          <a:p>
            <a:pPr algn="l"/>
            <a:r>
              <a:rPr lang="en-GB" sz="900" b="1" dirty="0" err="1" smtClean="0">
                <a:solidFill>
                  <a:srgbClr val="92D050"/>
                </a:solidFill>
              </a:rPr>
              <a:t>Beisert,Dippel,Staudacher</a:t>
            </a:r>
            <a:endParaRPr lang="en-GB" sz="900" b="1" dirty="0" smtClean="0">
              <a:solidFill>
                <a:srgbClr val="92D050"/>
              </a:solidFill>
            </a:endParaRPr>
          </a:p>
          <a:p>
            <a:pPr algn="l"/>
            <a:r>
              <a:rPr lang="en-GB" sz="900" b="1" dirty="0" err="1" smtClean="0">
                <a:solidFill>
                  <a:srgbClr val="92D050"/>
                </a:solidFill>
              </a:rPr>
              <a:t>N.Dorey</a:t>
            </a:r>
            <a:endParaRPr lang="en-GB" sz="900" b="1" dirty="0">
              <a:solidFill>
                <a:srgbClr val="92D050"/>
              </a:solidFill>
            </a:endParaRPr>
          </a:p>
        </p:txBody>
      </p:sp>
      <p:pic>
        <p:nvPicPr>
          <p:cNvPr id="80" name="Image 79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0163" y="6253112"/>
            <a:ext cx="22987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07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66" grpId="0"/>
      <p:bldP spid="67" grpId="0"/>
      <p:bldP spid="7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857250" y="142875"/>
            <a:ext cx="7321550" cy="776288"/>
          </a:xfrm>
        </p:spPr>
        <p:txBody>
          <a:bodyPr/>
          <a:lstStyle/>
          <a:p>
            <a:r>
              <a:rPr lang="en-US" sz="3200" smtClean="0">
                <a:solidFill>
                  <a:srgbClr val="CC0000"/>
                </a:solidFill>
              </a:rPr>
              <a:t>Asymptotic Bethe Ansatz (ABA)</a:t>
            </a:r>
          </a:p>
        </p:txBody>
      </p:sp>
      <p:pic>
        <p:nvPicPr>
          <p:cNvPr id="11270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643063"/>
            <a:ext cx="29797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9" name="TextBox 34"/>
          <p:cNvSpPr txBox="1">
            <a:spLocks noChangeArrowheads="1"/>
          </p:cNvSpPr>
          <p:nvPr/>
        </p:nvSpPr>
        <p:spPr bwMode="auto">
          <a:xfrm>
            <a:off x="179388" y="3000375"/>
            <a:ext cx="7739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fr-FR" dirty="0">
                <a:solidFill>
                  <a:srgbClr val="1014A4"/>
                </a:solidFill>
              </a:rPr>
              <a:t>  This </a:t>
            </a:r>
            <a:r>
              <a:rPr lang="fr-FR" dirty="0" err="1">
                <a:solidFill>
                  <a:srgbClr val="1014A4"/>
                </a:solidFill>
              </a:rPr>
              <a:t>periodicity</a:t>
            </a:r>
            <a:r>
              <a:rPr lang="fr-FR" dirty="0">
                <a:solidFill>
                  <a:srgbClr val="1014A4"/>
                </a:solidFill>
              </a:rPr>
              <a:t> condition </a:t>
            </a:r>
            <a:r>
              <a:rPr lang="fr-FR" dirty="0" err="1">
                <a:solidFill>
                  <a:srgbClr val="1014A4"/>
                </a:solidFill>
              </a:rPr>
              <a:t>is</a:t>
            </a:r>
            <a:r>
              <a:rPr lang="fr-FR" dirty="0">
                <a:solidFill>
                  <a:srgbClr val="1014A4"/>
                </a:solidFill>
              </a:rPr>
              <a:t> </a:t>
            </a:r>
            <a:r>
              <a:rPr lang="fr-FR" dirty="0" err="1">
                <a:solidFill>
                  <a:srgbClr val="1014A4"/>
                </a:solidFill>
              </a:rPr>
              <a:t>diagonalized</a:t>
            </a:r>
            <a:r>
              <a:rPr lang="fr-FR" dirty="0">
                <a:solidFill>
                  <a:srgbClr val="1014A4"/>
                </a:solidFill>
              </a:rPr>
              <a:t> by </a:t>
            </a:r>
            <a:r>
              <a:rPr lang="fr-FR" dirty="0" err="1">
                <a:solidFill>
                  <a:srgbClr val="1014A4"/>
                </a:solidFill>
              </a:rPr>
              <a:t>nested</a:t>
            </a:r>
            <a:r>
              <a:rPr lang="fr-FR" dirty="0">
                <a:solidFill>
                  <a:srgbClr val="1014A4"/>
                </a:solidFill>
              </a:rPr>
              <a:t>  Bethe </a:t>
            </a:r>
            <a:r>
              <a:rPr lang="fr-FR" dirty="0" err="1">
                <a:solidFill>
                  <a:srgbClr val="1014A4"/>
                </a:solidFill>
              </a:rPr>
              <a:t>ansatz</a:t>
            </a:r>
            <a:endParaRPr lang="fr-FR" dirty="0">
              <a:solidFill>
                <a:srgbClr val="1014A4"/>
              </a:solidFill>
            </a:endParaRPr>
          </a:p>
        </p:txBody>
      </p:sp>
      <p:sp>
        <p:nvSpPr>
          <p:cNvPr id="7174" name="ZoneTexte 54"/>
          <p:cNvSpPr txBox="1">
            <a:spLocks noChangeArrowheads="1"/>
          </p:cNvSpPr>
          <p:nvPr/>
        </p:nvSpPr>
        <p:spPr bwMode="auto">
          <a:xfrm>
            <a:off x="5976938" y="4500563"/>
            <a:ext cx="2849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600">
                <a:solidFill>
                  <a:srgbClr val="1014A4"/>
                </a:solidFill>
              </a:rPr>
              <a:t>finite size corrections,</a:t>
            </a:r>
          </a:p>
          <a:p>
            <a:pPr algn="l" eaLnBrk="1" hangingPunct="1"/>
            <a:r>
              <a:rPr lang="en-US" sz="1600">
                <a:solidFill>
                  <a:srgbClr val="1014A4"/>
                </a:solidFill>
              </a:rPr>
              <a:t>important for short operators!</a:t>
            </a:r>
          </a:p>
        </p:txBody>
      </p:sp>
      <p:cxnSp>
        <p:nvCxnSpPr>
          <p:cNvPr id="7175" name="Connecteur droit avec flèche 56"/>
          <p:cNvCxnSpPr>
            <a:cxnSpLocks noChangeShapeType="1"/>
          </p:cNvCxnSpPr>
          <p:nvPr/>
        </p:nvCxnSpPr>
        <p:spPr bwMode="auto">
          <a:xfrm rot="16200000" flipV="1">
            <a:off x="6298406" y="4334669"/>
            <a:ext cx="3571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7369175" y="957263"/>
            <a:ext cx="36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>
                <a:solidFill>
                  <a:schemeClr val="tx1"/>
                </a:solidFill>
              </a:rPr>
              <a:t>p</a:t>
            </a:r>
            <a:r>
              <a:rPr lang="en-GB" baseline="-25000">
                <a:solidFill>
                  <a:schemeClr val="tx1"/>
                </a:solidFill>
              </a:rPr>
              <a:t>j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" name="Groupe 48"/>
          <p:cNvGrpSpPr>
            <a:grpSpLocks/>
          </p:cNvGrpSpPr>
          <p:nvPr/>
        </p:nvGrpSpPr>
        <p:grpSpPr bwMode="auto">
          <a:xfrm>
            <a:off x="4214813" y="1243013"/>
            <a:ext cx="4394200" cy="1614487"/>
            <a:chOff x="4214813" y="1243008"/>
            <a:chExt cx="4394200" cy="1614548"/>
          </a:xfrm>
        </p:grpSpPr>
        <p:sp>
          <p:nvSpPr>
            <p:cNvPr id="21517" name="Line 11"/>
            <p:cNvSpPr>
              <a:spLocks noChangeShapeType="1"/>
            </p:cNvSpPr>
            <p:nvPr/>
          </p:nvSpPr>
          <p:spPr bwMode="auto">
            <a:xfrm flipH="1">
              <a:off x="4214813" y="1580977"/>
              <a:ext cx="0" cy="9230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grpSp>
          <p:nvGrpSpPr>
            <p:cNvPr id="21518" name="Groupe 47"/>
            <p:cNvGrpSpPr>
              <a:grpSpLocks/>
            </p:cNvGrpSpPr>
            <p:nvPr/>
          </p:nvGrpSpPr>
          <p:grpSpPr bwMode="auto">
            <a:xfrm>
              <a:off x="8339369" y="1580977"/>
              <a:ext cx="269644" cy="923031"/>
              <a:chOff x="8339369" y="1580977"/>
              <a:chExt cx="269644" cy="923031"/>
            </a:xfrm>
          </p:grpSpPr>
          <p:sp>
            <p:nvSpPr>
              <p:cNvPr id="21525" name="Line 12"/>
              <p:cNvSpPr>
                <a:spLocks noChangeShapeType="1"/>
              </p:cNvSpPr>
              <p:nvPr/>
            </p:nvSpPr>
            <p:spPr bwMode="auto">
              <a:xfrm>
                <a:off x="8339369" y="1580977"/>
                <a:ext cx="259657" cy="4180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1526" name="Line 13"/>
              <p:cNvSpPr>
                <a:spLocks noChangeShapeType="1"/>
              </p:cNvSpPr>
              <p:nvPr/>
            </p:nvSpPr>
            <p:spPr bwMode="auto">
              <a:xfrm flipH="1">
                <a:off x="8339369" y="1998980"/>
                <a:ext cx="269644" cy="5050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</p:grpSp>
        <p:sp>
          <p:nvSpPr>
            <p:cNvPr id="21519" name="Line 27"/>
            <p:cNvSpPr>
              <a:spLocks noChangeShapeType="1"/>
            </p:cNvSpPr>
            <p:nvPr/>
          </p:nvSpPr>
          <p:spPr bwMode="auto">
            <a:xfrm rot="10800000">
              <a:off x="7583487" y="2457446"/>
              <a:ext cx="273050" cy="158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1520" name="Freeform 28"/>
            <p:cNvSpPr>
              <a:spLocks/>
            </p:cNvSpPr>
            <p:nvPr/>
          </p:nvSpPr>
          <p:spPr bwMode="auto">
            <a:xfrm>
              <a:off x="4572000" y="1357308"/>
              <a:ext cx="3387725" cy="1133475"/>
            </a:xfrm>
            <a:custGeom>
              <a:avLst/>
              <a:gdLst>
                <a:gd name="T0" fmla="*/ 2147483647 w 20534"/>
                <a:gd name="T1" fmla="*/ 2147483647 h 20989"/>
                <a:gd name="T2" fmla="*/ 2147483647 w 20534"/>
                <a:gd name="T3" fmla="*/ 2147483647 h 20989"/>
                <a:gd name="T4" fmla="*/ 2147483647 w 20534"/>
                <a:gd name="T5" fmla="*/ 2147483647 h 20989"/>
                <a:gd name="T6" fmla="*/ 2147483647 w 20534"/>
                <a:gd name="T7" fmla="*/ 2147483647 h 20989"/>
                <a:gd name="T8" fmla="*/ 2147483647 w 20534"/>
                <a:gd name="T9" fmla="*/ 2147483647 h 20989"/>
                <a:gd name="T10" fmla="*/ 2147483647 w 20534"/>
                <a:gd name="T11" fmla="*/ 2147483647 h 20989"/>
                <a:gd name="T12" fmla="*/ 2147483647 w 20534"/>
                <a:gd name="T13" fmla="*/ 2147483647 h 20989"/>
                <a:gd name="T14" fmla="*/ 2147483647 w 20534"/>
                <a:gd name="T15" fmla="*/ 2147483647 h 20989"/>
                <a:gd name="T16" fmla="*/ 2147483647 w 20534"/>
                <a:gd name="T17" fmla="*/ 2147483647 h 20989"/>
                <a:gd name="T18" fmla="*/ 2147483647 w 20534"/>
                <a:gd name="T19" fmla="*/ 2147483647 h 20989"/>
                <a:gd name="T20" fmla="*/ 2147483647 w 20534"/>
                <a:gd name="T21" fmla="*/ 2147483647 h 20989"/>
                <a:gd name="T22" fmla="*/ 2147483647 w 20534"/>
                <a:gd name="T23" fmla="*/ 2147483647 h 20989"/>
                <a:gd name="T24" fmla="*/ 2147483647 w 20534"/>
                <a:gd name="T25" fmla="*/ 2147483647 h 20989"/>
                <a:gd name="T26" fmla="*/ 2147483647 w 20534"/>
                <a:gd name="T27" fmla="*/ 2147483647 h 20989"/>
                <a:gd name="T28" fmla="*/ 2147483647 w 20534"/>
                <a:gd name="T29" fmla="*/ 2147483647 h 209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534"/>
                <a:gd name="T46" fmla="*/ 0 h 20989"/>
                <a:gd name="T47" fmla="*/ 20534 w 20534"/>
                <a:gd name="T48" fmla="*/ 20989 h 2098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534" h="20989">
                  <a:moveTo>
                    <a:pt x="10350" y="20989"/>
                  </a:moveTo>
                  <a:cubicBezTo>
                    <a:pt x="11970" y="20987"/>
                    <a:pt x="16809" y="20916"/>
                    <a:pt x="17712" y="18124"/>
                  </a:cubicBezTo>
                  <a:cubicBezTo>
                    <a:pt x="17942" y="17414"/>
                    <a:pt x="17726" y="12705"/>
                    <a:pt x="17929" y="12395"/>
                  </a:cubicBezTo>
                  <a:cubicBezTo>
                    <a:pt x="18104" y="12128"/>
                    <a:pt x="18479" y="17065"/>
                    <a:pt x="18723" y="17243"/>
                  </a:cubicBezTo>
                  <a:cubicBezTo>
                    <a:pt x="19057" y="17487"/>
                    <a:pt x="20649" y="15902"/>
                    <a:pt x="20527" y="12284"/>
                  </a:cubicBezTo>
                  <a:cubicBezTo>
                    <a:pt x="20383" y="7987"/>
                    <a:pt x="16917" y="8602"/>
                    <a:pt x="16413" y="6444"/>
                  </a:cubicBezTo>
                  <a:cubicBezTo>
                    <a:pt x="16179" y="5443"/>
                    <a:pt x="16852" y="654"/>
                    <a:pt x="16197" y="53"/>
                  </a:cubicBezTo>
                  <a:cubicBezTo>
                    <a:pt x="15475" y="-608"/>
                    <a:pt x="15351" y="5153"/>
                    <a:pt x="14969" y="5783"/>
                  </a:cubicBezTo>
                  <a:cubicBezTo>
                    <a:pt x="13716" y="7853"/>
                    <a:pt x="9199" y="5139"/>
                    <a:pt x="7607" y="5783"/>
                  </a:cubicBezTo>
                  <a:cubicBezTo>
                    <a:pt x="5990" y="6438"/>
                    <a:pt x="3204" y="5563"/>
                    <a:pt x="389" y="11733"/>
                  </a:cubicBezTo>
                  <a:cubicBezTo>
                    <a:pt x="-951" y="14670"/>
                    <a:pt x="1567" y="17239"/>
                    <a:pt x="1977" y="17463"/>
                  </a:cubicBezTo>
                  <a:cubicBezTo>
                    <a:pt x="2295" y="17637"/>
                    <a:pt x="2275" y="11846"/>
                    <a:pt x="3059" y="12780"/>
                  </a:cubicBezTo>
                  <a:cubicBezTo>
                    <a:pt x="3799" y="13662"/>
                    <a:pt x="3374" y="17881"/>
                    <a:pt x="3492" y="18345"/>
                  </a:cubicBezTo>
                  <a:cubicBezTo>
                    <a:pt x="4158" y="20941"/>
                    <a:pt x="8841" y="20992"/>
                    <a:pt x="10350" y="20989"/>
                  </a:cubicBezTo>
                  <a:close/>
                  <a:moveTo>
                    <a:pt x="10350" y="20989"/>
                  </a:move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1521" name="Line 24"/>
            <p:cNvSpPr>
              <a:spLocks noChangeShapeType="1"/>
            </p:cNvSpPr>
            <p:nvPr/>
          </p:nvSpPr>
          <p:spPr bwMode="auto">
            <a:xfrm rot="10800000">
              <a:off x="5245100" y="2227258"/>
              <a:ext cx="2730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1522" name="Rectangle 25"/>
            <p:cNvSpPr>
              <a:spLocks/>
            </p:cNvSpPr>
            <p:nvPr/>
          </p:nvSpPr>
          <p:spPr bwMode="auto">
            <a:xfrm>
              <a:off x="5267325" y="1714496"/>
              <a:ext cx="601662" cy="4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GB">
                  <a:solidFill>
                    <a:schemeClr val="tx1"/>
                  </a:solidFill>
                </a:rPr>
                <a:t>p</a:t>
              </a:r>
              <a:r>
                <a:rPr lang="en-GB" baseline="-25000">
                  <a:solidFill>
                    <a:schemeClr val="tx1"/>
                  </a:solidFill>
                </a:rPr>
                <a:t>1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523" name="Line 24"/>
            <p:cNvSpPr>
              <a:spLocks noChangeShapeType="1"/>
            </p:cNvSpPr>
            <p:nvPr/>
          </p:nvSpPr>
          <p:spPr bwMode="auto">
            <a:xfrm rot="10800000">
              <a:off x="7083425" y="1243008"/>
              <a:ext cx="2730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1524" name="TextBox 24"/>
            <p:cNvSpPr txBox="1">
              <a:spLocks noChangeArrowheads="1"/>
            </p:cNvSpPr>
            <p:nvPr/>
          </p:nvSpPr>
          <p:spPr bwMode="auto">
            <a:xfrm>
              <a:off x="7512050" y="2457446"/>
              <a:ext cx="470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GB">
                  <a:solidFill>
                    <a:schemeClr val="tx1"/>
                  </a:solidFill>
                </a:rPr>
                <a:t>p</a:t>
              </a:r>
              <a:r>
                <a:rPr lang="en-GB" baseline="-25000">
                  <a:solidFill>
                    <a:schemeClr val="tx1"/>
                  </a:solidFill>
                </a:rPr>
                <a:t>M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35" name="Image 34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689350"/>
            <a:ext cx="4229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188913" y="3500438"/>
            <a:ext cx="21948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GB" dirty="0">
                <a:solidFill>
                  <a:srgbClr val="1014A4"/>
                </a:solidFill>
              </a:rPr>
              <a:t>Energy of state</a:t>
            </a:r>
            <a:endParaRPr lang="fr-FR" dirty="0">
              <a:solidFill>
                <a:srgbClr val="1014A4"/>
              </a:solidFill>
            </a:endParaRP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298450" y="5157788"/>
            <a:ext cx="8845550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 algn="l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014A4"/>
                </a:solidFill>
              </a:rPr>
              <a:t>Results: ABA for dimensions of long YM operators (e.g., cusp dimension).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144642" y="6423298"/>
            <a:ext cx="17478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sz="1000" b="1" dirty="0" err="1">
                <a:solidFill>
                  <a:srgbClr val="00CC00"/>
                </a:solidFill>
              </a:rPr>
              <a:t>Beisert,Eden,Staudacher</a:t>
            </a:r>
            <a:endParaRPr lang="en-GB" sz="1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237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43" grpId="0"/>
      <p:bldP spid="37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558088" cy="94773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N=4 SYM as a </a:t>
            </a:r>
            <a:r>
              <a:rPr lang="en-US" sz="4000" dirty="0" err="1" smtClean="0">
                <a:solidFill>
                  <a:srgbClr val="C00000"/>
                </a:solidFill>
              </a:rPr>
              <a:t>superconformal</a:t>
            </a:r>
            <a:r>
              <a:rPr lang="en-US" sz="4000" dirty="0" smtClean="0">
                <a:solidFill>
                  <a:srgbClr val="C00000"/>
                </a:solidFill>
              </a:rPr>
              <a:t> 4D QFT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78781" y="220486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fr-FR">
              <a:solidFill>
                <a:srgbClr val="6F1211"/>
              </a:solidFill>
            </a:endParaRPr>
          </a:p>
        </p:txBody>
      </p:sp>
      <p:pic>
        <p:nvPicPr>
          <p:cNvPr id="3994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3" y="6705600"/>
            <a:ext cx="134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3" y="6705600"/>
            <a:ext cx="134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166813" y="4685984"/>
            <a:ext cx="2826394" cy="637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611560" y="5445596"/>
            <a:ext cx="7239000" cy="647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3" name="Image 32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40" y="1484784"/>
            <a:ext cx="530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4" descr="tmp.bmp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588" y="3049984"/>
            <a:ext cx="4127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6444208" y="2433712"/>
            <a:ext cx="1943100" cy="976312"/>
            <a:chOff x="1152228" y="3627860"/>
            <a:chExt cx="1943100" cy="976312"/>
          </a:xfrm>
        </p:grpSpPr>
        <p:sp>
          <p:nvSpPr>
            <p:cNvPr id="16" name="Oval 4"/>
            <p:cNvSpPr>
              <a:spLocks/>
            </p:cNvSpPr>
            <p:nvPr/>
          </p:nvSpPr>
          <p:spPr bwMode="auto">
            <a:xfrm>
              <a:off x="1152228" y="3699297"/>
              <a:ext cx="1925638" cy="84296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l"/>
              <a:endParaRPr lang="en-US" sz="1600"/>
            </a:p>
          </p:txBody>
        </p:sp>
        <p:pic>
          <p:nvPicPr>
            <p:cNvPr id="17" name="Picture 33" descr="tmp.bmp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916" y="3627860"/>
              <a:ext cx="2032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7" descr="tmp.bmp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728" y="3842172"/>
              <a:ext cx="2286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8" descr="tmp.bmp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291" y="4235872"/>
              <a:ext cx="2032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0" descr="tmp.bmp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291" y="3627860"/>
              <a:ext cx="2032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1" descr="tmp.bmp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291" y="4413672"/>
              <a:ext cx="2032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2" descr="tmp.bmp"/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541" y="3699297"/>
              <a:ext cx="2286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3" descr="tmp.bmp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791" y="4413672"/>
              <a:ext cx="2032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3" descr="tmp.bmp"/>
            <p:cNvPicPr>
              <a:picLocks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666" y="4283497"/>
              <a:ext cx="2032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3" descr="tmp.bmp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341" y="3843884"/>
              <a:ext cx="2032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687829" y="3861048"/>
            <a:ext cx="19399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1014A4"/>
                </a:solidFill>
              </a:rPr>
              <a:t>Correlators</a:t>
            </a:r>
            <a:r>
              <a:rPr lang="en-GB" dirty="0" smtClean="0">
                <a:solidFill>
                  <a:srgbClr val="1014A4"/>
                </a:solidFill>
              </a:rPr>
              <a:t>:</a:t>
            </a:r>
            <a:endParaRPr lang="en-GB" dirty="0">
              <a:solidFill>
                <a:srgbClr val="1014A4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83568" y="2401912"/>
            <a:ext cx="1669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Operators</a:t>
            </a:r>
            <a:endParaRPr lang="fr-FR" sz="2000" dirty="0" smtClean="0">
              <a:solidFill>
                <a:srgbClr val="1014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925335" y="4420229"/>
            <a:ext cx="18069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1400" dirty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400" dirty="0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on-trivial functions</a:t>
            </a:r>
          </a:p>
          <a:p>
            <a:pPr algn="l" eaLnBrk="1" hangingPunct="1"/>
            <a:r>
              <a:rPr lang="en-US" sz="1400" dirty="0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of ‘</a:t>
            </a:r>
            <a:r>
              <a:rPr lang="en-US" sz="1400" dirty="0" err="1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tHooft</a:t>
            </a:r>
            <a:r>
              <a:rPr lang="en-US" sz="1400" dirty="0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 coupling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1400" dirty="0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!</a:t>
            </a:r>
            <a:endParaRPr lang="fr-FR" sz="1400" dirty="0" smtClean="0">
              <a:solidFill>
                <a:srgbClr val="1014A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067944" y="4797152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64088" y="4943449"/>
            <a:ext cx="144016" cy="50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08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8229600" cy="785813"/>
          </a:xfrm>
        </p:spPr>
        <p:txBody>
          <a:bodyPr/>
          <a:lstStyle/>
          <a:p>
            <a:r>
              <a:rPr lang="en-GB" sz="3200" smtClean="0">
                <a:solidFill>
                  <a:srgbClr val="C00000"/>
                </a:solidFill>
              </a:rPr>
              <a:t>Bound states and TBA in AdS/CFT</a:t>
            </a:r>
            <a:endParaRPr lang="fr-FR" sz="3200" smtClean="0">
              <a:solidFill>
                <a:srgbClr val="C00000"/>
              </a:solidFill>
            </a:endParaRPr>
          </a:p>
        </p:txBody>
      </p:sp>
      <p:sp>
        <p:nvSpPr>
          <p:cNvPr id="14339" name="TextBox 145"/>
          <p:cNvSpPr txBox="1">
            <a:spLocks noChangeArrowheads="1"/>
          </p:cNvSpPr>
          <p:nvPr/>
        </p:nvSpPr>
        <p:spPr bwMode="auto">
          <a:xfrm>
            <a:off x="0" y="3000375"/>
            <a:ext cx="2338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fr-FR" sz="1600" dirty="0" err="1">
                <a:solidFill>
                  <a:srgbClr val="1014A4"/>
                </a:solidFill>
              </a:rPr>
              <a:t>Takahashi</a:t>
            </a:r>
            <a:r>
              <a:rPr lang="fr-FR" sz="1600" dirty="0">
                <a:solidFill>
                  <a:srgbClr val="1014A4"/>
                </a:solidFill>
              </a:rPr>
              <a:t> </a:t>
            </a:r>
            <a:r>
              <a:rPr lang="fr-FR" sz="1600" dirty="0" err="1">
                <a:solidFill>
                  <a:srgbClr val="1014A4"/>
                </a:solidFill>
              </a:rPr>
              <a:t>bound</a:t>
            </a:r>
            <a:r>
              <a:rPr lang="fr-FR" sz="1600" dirty="0">
                <a:solidFill>
                  <a:srgbClr val="1014A4"/>
                </a:solidFill>
              </a:rPr>
              <a:t> states</a:t>
            </a:r>
          </a:p>
          <a:p>
            <a:pPr algn="l" eaLnBrk="1" hangingPunct="1"/>
            <a:r>
              <a:rPr lang="fr-FR" sz="1600" dirty="0">
                <a:solidFill>
                  <a:srgbClr val="1014A4"/>
                </a:solidFill>
              </a:rPr>
              <a:t> for  Hubbard model</a:t>
            </a:r>
          </a:p>
        </p:txBody>
      </p:sp>
      <p:pic>
        <p:nvPicPr>
          <p:cNvPr id="2458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3" y="6705600"/>
            <a:ext cx="134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30"/>
          <p:cNvSpPr>
            <a:spLocks noChangeArrowheads="1"/>
          </p:cNvSpPr>
          <p:nvPr/>
        </p:nvSpPr>
        <p:spPr bwMode="auto">
          <a:xfrm>
            <a:off x="7092950" y="962025"/>
            <a:ext cx="2036763" cy="7381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050" b="1" dirty="0" err="1">
                <a:solidFill>
                  <a:srgbClr val="00CC00"/>
                </a:solidFill>
              </a:rPr>
              <a:t>Gromov,V.K.,Vieira</a:t>
            </a:r>
            <a:endParaRPr lang="en-GB" sz="1050" b="1" dirty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en-GB" sz="1050" b="1" dirty="0" err="1">
                <a:solidFill>
                  <a:srgbClr val="00CC00"/>
                </a:solidFill>
              </a:rPr>
              <a:t>Bombardelli,Fioravanti,Tateo</a:t>
            </a:r>
            <a:endParaRPr lang="en-GB" sz="1050" b="1" dirty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en-GB" sz="1050" b="1" dirty="0">
                <a:solidFill>
                  <a:srgbClr val="00CC00"/>
                </a:solidFill>
              </a:rPr>
              <a:t>Gromov,V.K.,</a:t>
            </a:r>
            <a:r>
              <a:rPr lang="en-GB" sz="1050" b="1" dirty="0" err="1">
                <a:solidFill>
                  <a:srgbClr val="00CC00"/>
                </a:solidFill>
              </a:rPr>
              <a:t>Kozak,Vieira</a:t>
            </a:r>
            <a:endParaRPr lang="en-GB" sz="1050" b="1" dirty="0">
              <a:solidFill>
                <a:srgbClr val="00CC00"/>
              </a:solidFill>
            </a:endParaRPr>
          </a:p>
          <a:p>
            <a:pPr algn="l">
              <a:defRPr/>
            </a:pPr>
            <a:r>
              <a:rPr lang="en-GB" sz="1050" b="1" dirty="0" err="1">
                <a:solidFill>
                  <a:srgbClr val="00CC00"/>
                </a:solidFill>
              </a:rPr>
              <a:t>Arutyunov,Frolov</a:t>
            </a:r>
            <a:endParaRPr lang="en-GB" sz="1050" b="1" dirty="0">
              <a:solidFill>
                <a:srgbClr val="00CC00"/>
              </a:solidFill>
            </a:endParaRPr>
          </a:p>
        </p:txBody>
      </p:sp>
      <p:grpSp>
        <p:nvGrpSpPr>
          <p:cNvPr id="3" name="Groupe 63"/>
          <p:cNvGrpSpPr>
            <a:grpSpLocks/>
          </p:cNvGrpSpPr>
          <p:nvPr/>
        </p:nvGrpSpPr>
        <p:grpSpPr bwMode="auto">
          <a:xfrm>
            <a:off x="1789113" y="1214438"/>
            <a:ext cx="3967162" cy="268287"/>
            <a:chOff x="1789622" y="1214438"/>
            <a:chExt cx="3966255" cy="268829"/>
          </a:xfrm>
        </p:grpSpPr>
        <p:grpSp>
          <p:nvGrpSpPr>
            <p:cNvPr id="24646" name="Group 32"/>
            <p:cNvGrpSpPr>
              <a:grpSpLocks/>
            </p:cNvGrpSpPr>
            <p:nvPr/>
          </p:nvGrpSpPr>
          <p:grpSpPr bwMode="auto">
            <a:xfrm>
              <a:off x="2021792" y="1225640"/>
              <a:ext cx="3518669" cy="240826"/>
              <a:chOff x="1462" y="1580"/>
              <a:chExt cx="2728" cy="172"/>
            </a:xfrm>
          </p:grpSpPr>
          <p:sp>
            <p:nvSpPr>
              <p:cNvPr id="24653" name="Line 7"/>
              <p:cNvSpPr>
                <a:spLocks noChangeShapeType="1"/>
              </p:cNvSpPr>
              <p:nvPr/>
            </p:nvSpPr>
            <p:spPr bwMode="auto">
              <a:xfrm rot="16200000" flipV="1">
                <a:off x="3550" y="150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54" name="Line 9"/>
              <p:cNvSpPr>
                <a:spLocks noChangeShapeType="1"/>
              </p:cNvSpPr>
              <p:nvPr/>
            </p:nvSpPr>
            <p:spPr bwMode="auto">
              <a:xfrm rot="16200000" flipV="1">
                <a:off x="2110" y="150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55" name="Line 11"/>
              <p:cNvSpPr>
                <a:spLocks noChangeShapeType="1"/>
              </p:cNvSpPr>
              <p:nvPr/>
            </p:nvSpPr>
            <p:spPr bwMode="auto">
              <a:xfrm rot="16200000" flipV="1">
                <a:off x="3070" y="150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56" name="Line 12"/>
              <p:cNvSpPr>
                <a:spLocks noChangeShapeType="1"/>
              </p:cNvSpPr>
              <p:nvPr/>
            </p:nvSpPr>
            <p:spPr bwMode="auto">
              <a:xfrm rot="16200000" flipV="1">
                <a:off x="2554" y="150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57" name="Oval 15"/>
              <p:cNvSpPr>
                <a:spLocks noChangeArrowheads="1"/>
              </p:cNvSpPr>
              <p:nvPr/>
            </p:nvSpPr>
            <p:spPr bwMode="auto">
              <a:xfrm rot="5400000" flipH="1">
                <a:off x="3719" y="1579"/>
                <a:ext cx="172" cy="1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658" name="Line 16"/>
              <p:cNvSpPr>
                <a:spLocks noChangeShapeType="1"/>
              </p:cNvSpPr>
              <p:nvPr/>
            </p:nvSpPr>
            <p:spPr bwMode="auto">
              <a:xfrm rot="16200000" flipH="1">
                <a:off x="4029" y="1510"/>
                <a:ext cx="10" cy="3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59" name="Line 20"/>
              <p:cNvSpPr>
                <a:spLocks noChangeShapeType="1"/>
              </p:cNvSpPr>
              <p:nvPr/>
            </p:nvSpPr>
            <p:spPr bwMode="auto">
              <a:xfrm rot="5400000" flipH="1" flipV="1">
                <a:off x="1630" y="1500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24647" name="Picture 39" descr="tmp.bmp"/>
            <p:cNvPicPr>
              <a:picLocks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558" y="1214439"/>
              <a:ext cx="232170" cy="26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48" name="Picture 39" descr="tmp.bmp"/>
            <p:cNvPicPr>
              <a:picLocks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452" y="1214439"/>
              <a:ext cx="232170" cy="267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49" name="Oval 15"/>
            <p:cNvSpPr>
              <a:spLocks noChangeArrowheads="1"/>
            </p:cNvSpPr>
            <p:nvPr/>
          </p:nvSpPr>
          <p:spPr bwMode="auto">
            <a:xfrm rot="5400000" flipH="1">
              <a:off x="3638787" y="1222636"/>
              <a:ext cx="240826" cy="22443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650" name="Oval 15"/>
            <p:cNvSpPr>
              <a:spLocks noChangeArrowheads="1"/>
            </p:cNvSpPr>
            <p:nvPr/>
          </p:nvSpPr>
          <p:spPr bwMode="auto">
            <a:xfrm rot="5400000" flipH="1">
              <a:off x="2419892" y="1222636"/>
              <a:ext cx="240826" cy="2244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4651" name="Picture 138" descr="tmp.bmp"/>
            <p:cNvPicPr>
              <a:picLocks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622" y="1214438"/>
              <a:ext cx="237330" cy="268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52" name="Picture 139" descr="tmp.bmp"/>
            <p:cNvPicPr>
              <a:picLocks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8547" y="1214438"/>
              <a:ext cx="237330" cy="268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5" name="Accolade fermante 63"/>
          <p:cNvSpPr>
            <a:spLocks/>
          </p:cNvSpPr>
          <p:nvPr/>
        </p:nvSpPr>
        <p:spPr bwMode="auto">
          <a:xfrm rot="5400000">
            <a:off x="3886994" y="1756569"/>
            <a:ext cx="227013" cy="3571875"/>
          </a:xfrm>
          <a:prstGeom prst="rightBrace">
            <a:avLst>
              <a:gd name="adj1" fmla="val 830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l"/>
            <a:endParaRPr lang="fr-FR" sz="2400"/>
          </a:p>
        </p:txBody>
      </p:sp>
      <p:sp>
        <p:nvSpPr>
          <p:cNvPr id="24586" name="Text Box 4"/>
          <p:cNvSpPr txBox="1">
            <a:spLocks noChangeArrowheads="1"/>
          </p:cNvSpPr>
          <p:nvPr/>
        </p:nvSpPr>
        <p:spPr bwMode="auto">
          <a:xfrm>
            <a:off x="2643188" y="3643313"/>
            <a:ext cx="26276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600" dirty="0">
                <a:solidFill>
                  <a:srgbClr val="1014A4"/>
                </a:solidFill>
              </a:rPr>
              <a:t>densities  of  bound </a:t>
            </a:r>
            <a:r>
              <a:rPr lang="en-GB" sz="1600" dirty="0" smtClean="0">
                <a:solidFill>
                  <a:srgbClr val="1014A4"/>
                </a:solidFill>
              </a:rPr>
              <a:t>states</a:t>
            </a:r>
            <a:endParaRPr lang="en-GB" sz="1600" dirty="0">
              <a:solidFill>
                <a:srgbClr val="1014A4"/>
              </a:solidFill>
            </a:endParaRPr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323850" y="642938"/>
            <a:ext cx="762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lang="en-GB" sz="1800" dirty="0">
                <a:solidFill>
                  <a:srgbClr val="1014A4"/>
                </a:solidFill>
              </a:rPr>
              <a:t> </a:t>
            </a:r>
            <a:r>
              <a:rPr lang="en-GB" sz="1800" dirty="0" err="1">
                <a:solidFill>
                  <a:srgbClr val="1014A4"/>
                </a:solidFill>
              </a:rPr>
              <a:t>Rapidities</a:t>
            </a:r>
            <a:r>
              <a:rPr lang="en-GB" sz="1800" dirty="0">
                <a:solidFill>
                  <a:srgbClr val="1014A4"/>
                </a:solidFill>
              </a:rPr>
              <a:t> of particles (Bethe roots)  </a:t>
            </a:r>
            <a:r>
              <a:rPr lang="en-GB" sz="1800" dirty="0" err="1">
                <a:solidFill>
                  <a:srgbClr val="1014A4"/>
                </a:solidFill>
              </a:rPr>
              <a:t>labeled</a:t>
            </a:r>
            <a:r>
              <a:rPr lang="en-GB" sz="1800" dirty="0">
                <a:solidFill>
                  <a:srgbClr val="1014A4"/>
                </a:solidFill>
              </a:rPr>
              <a:t> by </a:t>
            </a:r>
            <a:r>
              <a:rPr lang="en-GB" sz="1800" dirty="0" err="1">
                <a:solidFill>
                  <a:srgbClr val="1014A4"/>
                </a:solidFill>
              </a:rPr>
              <a:t>su</a:t>
            </a:r>
            <a:r>
              <a:rPr lang="en-GB" sz="1800" dirty="0">
                <a:solidFill>
                  <a:srgbClr val="1014A4"/>
                </a:solidFill>
              </a:rPr>
              <a:t>(2,2|4) </a:t>
            </a:r>
            <a:r>
              <a:rPr lang="en-GB" sz="1800" dirty="0" err="1">
                <a:solidFill>
                  <a:srgbClr val="1014A4"/>
                </a:solidFill>
              </a:rPr>
              <a:t>Dynkin</a:t>
            </a:r>
            <a:r>
              <a:rPr lang="en-GB" sz="1800" dirty="0">
                <a:solidFill>
                  <a:srgbClr val="1014A4"/>
                </a:solidFill>
              </a:rPr>
              <a:t> nodes:</a:t>
            </a: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71463" y="1484313"/>
            <a:ext cx="8764587" cy="1665287"/>
            <a:chOff x="271463" y="1484313"/>
            <a:chExt cx="8765033" cy="1665287"/>
          </a:xfrm>
        </p:grpSpPr>
        <p:sp>
          <p:nvSpPr>
            <p:cNvPr id="24581" name="Rectangle 30"/>
            <p:cNvSpPr>
              <a:spLocks noChangeArrowheads="1"/>
            </p:cNvSpPr>
            <p:nvPr/>
          </p:nvSpPr>
          <p:spPr bwMode="auto">
            <a:xfrm>
              <a:off x="7194902" y="1776413"/>
              <a:ext cx="727112" cy="261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GB" sz="1050" b="1" dirty="0" err="1">
                  <a:solidFill>
                    <a:srgbClr val="00CC00"/>
                  </a:solidFill>
                </a:rPr>
                <a:t>N.Dorey</a:t>
              </a:r>
              <a:endParaRPr lang="en-GB" sz="1050" b="1" dirty="0">
                <a:solidFill>
                  <a:srgbClr val="00CC00"/>
                </a:solidFill>
              </a:endParaRPr>
            </a:p>
          </p:txBody>
        </p:sp>
        <p:sp>
          <p:nvSpPr>
            <p:cNvPr id="24614" name="Text Box 4"/>
            <p:cNvSpPr txBox="1">
              <a:spLocks noChangeArrowheads="1"/>
            </p:cNvSpPr>
            <p:nvPr/>
          </p:nvSpPr>
          <p:spPr bwMode="auto">
            <a:xfrm>
              <a:off x="6614038" y="2298358"/>
              <a:ext cx="24224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n-GB" sz="1600" dirty="0">
                  <a:solidFill>
                    <a:srgbClr val="1014A4"/>
                  </a:solidFill>
                </a:rPr>
                <a:t>Roots form bound states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71463" y="1484313"/>
              <a:ext cx="6439832" cy="16652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</a:ln>
            <a:effectLst>
              <a:softEdge rad="127000"/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>
                <a:defRPr/>
              </a:pPr>
              <a:endParaRPr lang="fr-FR" sz="2400">
                <a:solidFill>
                  <a:schemeClr val="accent2"/>
                </a:solidFill>
              </a:endParaRPr>
            </a:p>
          </p:txBody>
        </p:sp>
        <p:cxnSp>
          <p:nvCxnSpPr>
            <p:cNvPr id="24618" name="Straight Arrow Connector 170"/>
            <p:cNvCxnSpPr>
              <a:cxnSpLocks noChangeShapeType="1"/>
            </p:cNvCxnSpPr>
            <p:nvPr/>
          </p:nvCxnSpPr>
          <p:spPr bwMode="auto">
            <a:xfrm>
              <a:off x="642367" y="2348517"/>
              <a:ext cx="5572262" cy="14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Левая фигурная скобка 45"/>
            <p:cNvSpPr/>
            <p:nvPr/>
          </p:nvSpPr>
          <p:spPr bwMode="auto">
            <a:xfrm>
              <a:off x="3603795" y="1970088"/>
              <a:ext cx="57153" cy="31432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ru-RU" sz="1600">
                <a:ea typeface="ＭＳ Ｐゴシック" pitchFamily="34" charset="-128"/>
              </a:endParaRPr>
            </a:p>
          </p:txBody>
        </p:sp>
        <p:pic>
          <p:nvPicPr>
            <p:cNvPr id="24620" name="Рисунок 46" descr="tmp.bmp"/>
            <p:cNvPicPr>
              <a:picLocks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499" y="1970424"/>
              <a:ext cx="113157" cy="18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Правая фигурная скобка 48"/>
            <p:cNvSpPr/>
            <p:nvPr/>
          </p:nvSpPr>
          <p:spPr bwMode="auto">
            <a:xfrm flipH="1">
              <a:off x="2032090" y="1785938"/>
              <a:ext cx="88905" cy="931862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ru-RU" sz="1600">
                <a:ea typeface="ＭＳ Ｐゴシック" pitchFamily="34" charset="-128"/>
              </a:endParaRPr>
            </a:p>
          </p:txBody>
        </p:sp>
        <p:sp>
          <p:nvSpPr>
            <p:cNvPr id="24622" name="Oval 59"/>
            <p:cNvSpPr>
              <a:spLocks noChangeArrowheads="1"/>
            </p:cNvSpPr>
            <p:nvPr/>
          </p:nvSpPr>
          <p:spPr bwMode="auto">
            <a:xfrm flipH="1">
              <a:off x="4995697" y="2508672"/>
              <a:ext cx="142695" cy="15492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/>
            </a:p>
          </p:txBody>
        </p:sp>
        <p:sp>
          <p:nvSpPr>
            <p:cNvPr id="24623" name="Oval 59"/>
            <p:cNvSpPr>
              <a:spLocks noChangeArrowheads="1"/>
            </p:cNvSpPr>
            <p:nvPr/>
          </p:nvSpPr>
          <p:spPr bwMode="auto">
            <a:xfrm flipH="1">
              <a:off x="4995697" y="2067564"/>
              <a:ext cx="142695" cy="15492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/>
            </a:p>
          </p:txBody>
        </p:sp>
        <p:sp>
          <p:nvSpPr>
            <p:cNvPr id="24624" name="Oval 59"/>
            <p:cNvSpPr>
              <a:spLocks noChangeArrowheads="1"/>
            </p:cNvSpPr>
            <p:nvPr/>
          </p:nvSpPr>
          <p:spPr bwMode="auto">
            <a:xfrm flipH="1">
              <a:off x="3718720" y="2600578"/>
              <a:ext cx="142695" cy="1549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/>
            </a:p>
          </p:txBody>
        </p:sp>
        <p:sp>
          <p:nvSpPr>
            <p:cNvPr id="24625" name="Oval 59"/>
            <p:cNvSpPr>
              <a:spLocks noChangeArrowheads="1"/>
            </p:cNvSpPr>
            <p:nvPr/>
          </p:nvSpPr>
          <p:spPr bwMode="auto">
            <a:xfrm flipH="1">
              <a:off x="3718720" y="2256610"/>
              <a:ext cx="142695" cy="1549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/>
            </a:p>
          </p:txBody>
        </p:sp>
        <p:sp>
          <p:nvSpPr>
            <p:cNvPr id="24626" name="Oval 59"/>
            <p:cNvSpPr>
              <a:spLocks noChangeArrowheads="1"/>
            </p:cNvSpPr>
            <p:nvPr/>
          </p:nvSpPr>
          <p:spPr bwMode="auto">
            <a:xfrm flipH="1">
              <a:off x="3718720" y="1907408"/>
              <a:ext cx="142695" cy="1549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24627" name="Straight Arrow Connector 169"/>
            <p:cNvCxnSpPr>
              <a:cxnSpLocks noChangeShapeType="1"/>
            </p:cNvCxnSpPr>
            <p:nvPr/>
          </p:nvCxnSpPr>
          <p:spPr bwMode="auto">
            <a:xfrm rot="5400000" flipH="1" flipV="1">
              <a:off x="424141" y="2284855"/>
              <a:ext cx="1134277" cy="129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28" name="Oval 59"/>
            <p:cNvSpPr>
              <a:spLocks noChangeArrowheads="1"/>
            </p:cNvSpPr>
            <p:nvPr/>
          </p:nvSpPr>
          <p:spPr bwMode="auto">
            <a:xfrm flipH="1">
              <a:off x="2495304" y="2634703"/>
              <a:ext cx="142695" cy="15492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/>
            </a:p>
          </p:txBody>
        </p:sp>
        <p:sp>
          <p:nvSpPr>
            <p:cNvPr id="24629" name="Oval 59"/>
            <p:cNvSpPr>
              <a:spLocks noChangeArrowheads="1"/>
            </p:cNvSpPr>
            <p:nvPr/>
          </p:nvSpPr>
          <p:spPr bwMode="auto">
            <a:xfrm flipH="1">
              <a:off x="2495304" y="2256610"/>
              <a:ext cx="142695" cy="15492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/>
            </a:p>
          </p:txBody>
        </p:sp>
        <p:sp>
          <p:nvSpPr>
            <p:cNvPr id="24630" name="Oval 59"/>
            <p:cNvSpPr>
              <a:spLocks noChangeArrowheads="1"/>
            </p:cNvSpPr>
            <p:nvPr/>
          </p:nvSpPr>
          <p:spPr bwMode="auto">
            <a:xfrm flipH="1">
              <a:off x="2495304" y="1844393"/>
              <a:ext cx="142695" cy="15492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/>
            </a:p>
          </p:txBody>
        </p:sp>
        <p:pic>
          <p:nvPicPr>
            <p:cNvPr id="24631" name="Picture 180" descr="tmp.bmp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215" y="2852639"/>
              <a:ext cx="182040" cy="18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2" name="Picture 180" descr="tmp.bmp"/>
            <p:cNvPicPr>
              <a:picLocks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215" y="2411532"/>
              <a:ext cx="182040" cy="18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3" name="Picture 180" descr="tmp.bmp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215" y="2033439"/>
              <a:ext cx="182040" cy="18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4" name="Picture 180" descr="tmp.bmp"/>
            <p:cNvPicPr>
              <a:picLocks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215" y="1655347"/>
              <a:ext cx="182040" cy="18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5" name="Picture 182" descr="tmp.bmp"/>
            <p:cNvPicPr>
              <a:picLocks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1393" y="2033439"/>
              <a:ext cx="182040" cy="18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6" name="Picture 182" descr="tmp.bmp"/>
            <p:cNvPicPr>
              <a:picLocks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485" y="2411532"/>
              <a:ext cx="182040" cy="18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7" name="Picture 25" descr="tmp.bmp"/>
            <p:cNvPicPr>
              <a:picLocks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389" y="1716544"/>
              <a:ext cx="166322" cy="147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3" name="Правая фигурная скобка 48"/>
            <p:cNvSpPr/>
            <p:nvPr/>
          </p:nvSpPr>
          <p:spPr bwMode="auto">
            <a:xfrm>
              <a:off x="3894322" y="1889125"/>
              <a:ext cx="173046" cy="81915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ru-RU" sz="1600">
                <a:ea typeface="ＭＳ Ｐゴシック" pitchFamily="34" charset="-128"/>
              </a:endParaRPr>
            </a:p>
          </p:txBody>
        </p:sp>
        <p:pic>
          <p:nvPicPr>
            <p:cNvPr id="24639" name="Picture 3"/>
            <p:cNvPicPr>
              <a:picLocks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897" y="2176214"/>
              <a:ext cx="114303" cy="127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40" name="Picture 6"/>
            <p:cNvPicPr>
              <a:picLocks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120" y="2384243"/>
              <a:ext cx="88902" cy="127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41" name="Picture 69"/>
            <p:cNvPicPr>
              <a:picLocks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027" y="2215914"/>
              <a:ext cx="114303" cy="127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Правая фигурная скобка 48"/>
            <p:cNvSpPr/>
            <p:nvPr/>
          </p:nvSpPr>
          <p:spPr bwMode="auto">
            <a:xfrm>
              <a:off x="5167562" y="2105025"/>
              <a:ext cx="173046" cy="60325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ru-RU" sz="1600">
                <a:ea typeface="ＭＳ Ｐゴシック" pitchFamily="34" charset="-128"/>
              </a:endParaRPr>
            </a:p>
          </p:txBody>
        </p:sp>
        <p:pic>
          <p:nvPicPr>
            <p:cNvPr id="24643" name="Picture 180" descr="tmp.bmp"/>
            <p:cNvPicPr>
              <a:picLocks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9301" y="2231672"/>
              <a:ext cx="182040" cy="18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44" name="Picture 182" descr="tmp.bmp"/>
            <p:cNvPicPr>
              <a:picLocks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112" y="2285500"/>
              <a:ext cx="182040" cy="18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45" name="TextBox 5"/>
            <p:cNvSpPr txBox="1">
              <a:spLocks noChangeArrowheads="1"/>
            </p:cNvSpPr>
            <p:nvPr/>
          </p:nvSpPr>
          <p:spPr bwMode="auto">
            <a:xfrm>
              <a:off x="4932040" y="1628800"/>
              <a:ext cx="1801013" cy="307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sz="1400" dirty="0">
                  <a:solidFill>
                    <a:srgbClr val="1014A4"/>
                  </a:solidFill>
                </a:rPr>
                <a:t>complex     -plane</a:t>
              </a:r>
              <a:endParaRPr lang="fr-FR" sz="1400" dirty="0">
                <a:solidFill>
                  <a:srgbClr val="1014A4"/>
                </a:solidFill>
              </a:endParaRPr>
            </a:p>
          </p:txBody>
        </p:sp>
      </p:grpSp>
      <p:pic>
        <p:nvPicPr>
          <p:cNvPr id="2" name="Picture 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105150"/>
            <a:ext cx="622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31289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143250"/>
            <a:ext cx="584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143250"/>
            <a:ext cx="495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3143250"/>
            <a:ext cx="482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638" name="Straight Arrow Connector 127"/>
          <p:cNvCxnSpPr>
            <a:cxnSpLocks noChangeShapeType="1"/>
          </p:cNvCxnSpPr>
          <p:nvPr/>
        </p:nvCxnSpPr>
        <p:spPr bwMode="auto">
          <a:xfrm flipV="1">
            <a:off x="1552575" y="2725738"/>
            <a:ext cx="785813" cy="357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" name="TextBox 40"/>
          <p:cNvSpPr txBox="1">
            <a:spLocks noChangeArrowheads="1"/>
          </p:cNvSpPr>
          <p:nvPr/>
        </p:nvSpPr>
        <p:spPr bwMode="auto">
          <a:xfrm>
            <a:off x="284789" y="4149080"/>
            <a:ext cx="7743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1014A4"/>
                </a:solidFill>
              </a:rPr>
              <a:t> </a:t>
            </a:r>
            <a:r>
              <a:rPr lang="en-US" sz="1800" dirty="0" smtClean="0">
                <a:solidFill>
                  <a:srgbClr val="1014A4"/>
                </a:solidFill>
              </a:rPr>
              <a:t>TBA equations from </a:t>
            </a:r>
            <a:r>
              <a:rPr lang="en-US" sz="1800" dirty="0" err="1" smtClean="0">
                <a:solidFill>
                  <a:srgbClr val="1014A4"/>
                </a:solidFill>
              </a:rPr>
              <a:t>minomum</a:t>
            </a:r>
            <a:r>
              <a:rPr lang="en-US" sz="1800" dirty="0" smtClean="0">
                <a:solidFill>
                  <a:srgbClr val="1014A4"/>
                </a:solidFill>
              </a:rPr>
              <a:t> of </a:t>
            </a:r>
            <a:r>
              <a:rPr lang="en-US" sz="1800" dirty="0">
                <a:solidFill>
                  <a:srgbClr val="1014A4"/>
                </a:solidFill>
              </a:rPr>
              <a:t>free energy at finite temperature T=1/L  </a:t>
            </a:r>
          </a:p>
        </p:txBody>
      </p:sp>
      <p:pic>
        <p:nvPicPr>
          <p:cNvPr id="83" name="Image 93" descr="tmp.bmp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27" y="4653136"/>
            <a:ext cx="5134372" cy="4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48" cstate="print"/>
          <a:stretch>
            <a:fillRect/>
          </a:stretch>
        </p:blipFill>
        <p:spPr>
          <a:xfrm>
            <a:off x="7168117" y="3680524"/>
            <a:ext cx="1879600" cy="52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grpSp>
        <p:nvGrpSpPr>
          <p:cNvPr id="87" name="Group 82"/>
          <p:cNvGrpSpPr>
            <a:grpSpLocks/>
          </p:cNvGrpSpPr>
          <p:nvPr/>
        </p:nvGrpSpPr>
        <p:grpSpPr bwMode="auto">
          <a:xfrm>
            <a:off x="5337644" y="4941169"/>
            <a:ext cx="3495364" cy="2015713"/>
            <a:chOff x="2933723" y="4214818"/>
            <a:chExt cx="4852987" cy="2798597"/>
          </a:xfrm>
        </p:grpSpPr>
        <p:pic>
          <p:nvPicPr>
            <p:cNvPr id="88" name="Picture 8" descr="tmp.bmp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121" y="5389546"/>
              <a:ext cx="939651" cy="253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Line 8"/>
            <p:cNvSpPr>
              <a:spLocks noChangeShapeType="1"/>
            </p:cNvSpPr>
            <p:nvPr/>
          </p:nvSpPr>
          <p:spPr bwMode="auto">
            <a:xfrm rot="-120000">
              <a:off x="4532147" y="6267537"/>
              <a:ext cx="1272661" cy="390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Line 3"/>
            <p:cNvSpPr>
              <a:spLocks noChangeShapeType="1"/>
            </p:cNvSpPr>
            <p:nvPr/>
          </p:nvSpPr>
          <p:spPr bwMode="auto">
            <a:xfrm rot="60000" flipH="1">
              <a:off x="2933723" y="6541977"/>
              <a:ext cx="2256708" cy="30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92" name="Line 4"/>
            <p:cNvSpPr>
              <a:spLocks noChangeShapeType="1"/>
            </p:cNvSpPr>
            <p:nvPr/>
          </p:nvSpPr>
          <p:spPr bwMode="auto">
            <a:xfrm rot="60000" flipH="1" flipV="1">
              <a:off x="5164088" y="4572008"/>
              <a:ext cx="34148" cy="1996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93" name="Line 7"/>
            <p:cNvSpPr>
              <a:spLocks noChangeShapeType="1"/>
            </p:cNvSpPr>
            <p:nvPr/>
          </p:nvSpPr>
          <p:spPr bwMode="auto">
            <a:xfrm rot="120000" flipH="1" flipV="1">
              <a:off x="4514871" y="4615963"/>
              <a:ext cx="46104" cy="16681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Line 8"/>
            <p:cNvSpPr>
              <a:spLocks noChangeShapeType="1"/>
            </p:cNvSpPr>
            <p:nvPr/>
          </p:nvSpPr>
          <p:spPr bwMode="auto">
            <a:xfrm rot="120000" flipH="1">
              <a:off x="3126904" y="6012164"/>
              <a:ext cx="1411784" cy="43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Line 9"/>
            <p:cNvSpPr>
              <a:spLocks noChangeShapeType="1"/>
            </p:cNvSpPr>
            <p:nvPr/>
          </p:nvSpPr>
          <p:spPr bwMode="auto">
            <a:xfrm rot="60000">
              <a:off x="4818703" y="4615915"/>
              <a:ext cx="28294" cy="1952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Line 10"/>
            <p:cNvSpPr>
              <a:spLocks noChangeShapeType="1"/>
            </p:cNvSpPr>
            <p:nvPr/>
          </p:nvSpPr>
          <p:spPr bwMode="auto">
            <a:xfrm rot="-60000">
              <a:off x="3126904" y="6274631"/>
              <a:ext cx="2031330" cy="28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Line 24"/>
            <p:cNvSpPr>
              <a:spLocks noChangeShapeType="1"/>
            </p:cNvSpPr>
            <p:nvPr/>
          </p:nvSpPr>
          <p:spPr bwMode="auto">
            <a:xfrm flipH="1">
              <a:off x="3608882" y="6037532"/>
              <a:ext cx="975" cy="530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Line 25"/>
            <p:cNvSpPr>
              <a:spLocks noChangeShapeType="1"/>
            </p:cNvSpPr>
            <p:nvPr/>
          </p:nvSpPr>
          <p:spPr bwMode="auto">
            <a:xfrm flipV="1">
              <a:off x="4538688" y="5461860"/>
              <a:ext cx="619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Line 26"/>
            <p:cNvSpPr>
              <a:spLocks noChangeShapeType="1"/>
            </p:cNvSpPr>
            <p:nvPr/>
          </p:nvSpPr>
          <p:spPr bwMode="auto">
            <a:xfrm flipV="1">
              <a:off x="4538688" y="5152558"/>
              <a:ext cx="619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Line 28"/>
            <p:cNvSpPr>
              <a:spLocks noChangeShapeType="1"/>
            </p:cNvSpPr>
            <p:nvPr/>
          </p:nvSpPr>
          <p:spPr bwMode="auto">
            <a:xfrm>
              <a:off x="4538688" y="4842281"/>
              <a:ext cx="619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Line 25"/>
            <p:cNvSpPr>
              <a:spLocks noChangeShapeType="1"/>
            </p:cNvSpPr>
            <p:nvPr/>
          </p:nvSpPr>
          <p:spPr bwMode="auto">
            <a:xfrm flipV="1">
              <a:off x="4543567" y="6031678"/>
              <a:ext cx="619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Line 26"/>
            <p:cNvSpPr>
              <a:spLocks noChangeShapeType="1"/>
            </p:cNvSpPr>
            <p:nvPr/>
          </p:nvSpPr>
          <p:spPr bwMode="auto">
            <a:xfrm flipV="1">
              <a:off x="4538688" y="5728230"/>
              <a:ext cx="619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Line 21"/>
            <p:cNvSpPr>
              <a:spLocks noChangeShapeType="1"/>
            </p:cNvSpPr>
            <p:nvPr/>
          </p:nvSpPr>
          <p:spPr bwMode="auto">
            <a:xfrm flipH="1">
              <a:off x="4537713" y="6037532"/>
              <a:ext cx="975" cy="530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Line 21"/>
            <p:cNvSpPr>
              <a:spLocks noChangeShapeType="1"/>
            </p:cNvSpPr>
            <p:nvPr/>
          </p:nvSpPr>
          <p:spPr bwMode="auto">
            <a:xfrm flipH="1">
              <a:off x="4226476" y="6037532"/>
              <a:ext cx="976" cy="530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Line 24"/>
            <p:cNvSpPr>
              <a:spLocks noChangeShapeType="1"/>
            </p:cNvSpPr>
            <p:nvPr/>
          </p:nvSpPr>
          <p:spPr bwMode="auto">
            <a:xfrm flipH="1">
              <a:off x="3918166" y="6037532"/>
              <a:ext cx="976" cy="530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Line 21"/>
            <p:cNvSpPr>
              <a:spLocks noChangeShapeType="1"/>
            </p:cNvSpPr>
            <p:nvPr/>
          </p:nvSpPr>
          <p:spPr bwMode="auto">
            <a:xfrm flipH="1">
              <a:off x="3297645" y="6037532"/>
              <a:ext cx="976" cy="530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Oval 46"/>
            <p:cNvSpPr>
              <a:spLocks noChangeArrowheads="1"/>
            </p:cNvSpPr>
            <p:nvPr/>
          </p:nvSpPr>
          <p:spPr bwMode="auto">
            <a:xfrm flipH="1">
              <a:off x="3238130" y="6246335"/>
              <a:ext cx="87810" cy="878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/>
            </a:p>
          </p:txBody>
        </p:sp>
        <p:sp>
          <p:nvSpPr>
            <p:cNvPr id="108" name="Oval 59"/>
            <p:cNvSpPr>
              <a:spLocks noChangeArrowheads="1"/>
            </p:cNvSpPr>
            <p:nvPr/>
          </p:nvSpPr>
          <p:spPr bwMode="auto">
            <a:xfrm flipH="1">
              <a:off x="3893775" y="6246335"/>
              <a:ext cx="87810" cy="878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/>
            </a:p>
          </p:txBody>
        </p:sp>
        <p:sp>
          <p:nvSpPr>
            <p:cNvPr id="109" name="Oval 89"/>
            <p:cNvSpPr>
              <a:spLocks noChangeArrowheads="1"/>
            </p:cNvSpPr>
            <p:nvPr/>
          </p:nvSpPr>
          <p:spPr bwMode="auto">
            <a:xfrm flipH="1">
              <a:off x="4192328" y="6246335"/>
              <a:ext cx="87810" cy="878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/>
            </a:p>
          </p:txBody>
        </p:sp>
        <p:sp>
          <p:nvSpPr>
            <p:cNvPr id="110" name="Oval 59"/>
            <p:cNvSpPr>
              <a:spLocks noChangeArrowheads="1"/>
            </p:cNvSpPr>
            <p:nvPr/>
          </p:nvSpPr>
          <p:spPr bwMode="auto">
            <a:xfrm flipH="1">
              <a:off x="3565952" y="6246335"/>
              <a:ext cx="87810" cy="878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/>
            </a:p>
          </p:txBody>
        </p:sp>
        <p:sp>
          <p:nvSpPr>
            <p:cNvPr id="111" name="Oval 59"/>
            <p:cNvSpPr>
              <a:spLocks noChangeArrowheads="1"/>
            </p:cNvSpPr>
            <p:nvPr/>
          </p:nvSpPr>
          <p:spPr bwMode="auto">
            <a:xfrm flipH="1">
              <a:off x="4444043" y="6196578"/>
              <a:ext cx="175621" cy="1756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/>
            </a:p>
          </p:txBody>
        </p:sp>
        <p:sp>
          <p:nvSpPr>
            <p:cNvPr id="112" name="Line 3"/>
            <p:cNvSpPr>
              <a:spLocks noChangeShapeType="1"/>
            </p:cNvSpPr>
            <p:nvPr/>
          </p:nvSpPr>
          <p:spPr bwMode="auto">
            <a:xfrm rot="-60000">
              <a:off x="5172869" y="6537098"/>
              <a:ext cx="2256708" cy="30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113" name="Line 7"/>
            <p:cNvSpPr>
              <a:spLocks noChangeShapeType="1"/>
            </p:cNvSpPr>
            <p:nvPr/>
          </p:nvSpPr>
          <p:spPr bwMode="auto">
            <a:xfrm rot="21480000" flipV="1">
              <a:off x="5775794" y="4605233"/>
              <a:ext cx="46478" cy="16788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Line 8"/>
            <p:cNvSpPr>
              <a:spLocks noChangeShapeType="1"/>
            </p:cNvSpPr>
            <p:nvPr/>
          </p:nvSpPr>
          <p:spPr bwMode="auto">
            <a:xfrm rot="-120000">
              <a:off x="5798269" y="6001430"/>
              <a:ext cx="1411784" cy="43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Line 9"/>
            <p:cNvSpPr>
              <a:spLocks noChangeShapeType="1"/>
            </p:cNvSpPr>
            <p:nvPr/>
          </p:nvSpPr>
          <p:spPr bwMode="auto">
            <a:xfrm rot="21540000" flipH="1">
              <a:off x="5489959" y="4615915"/>
              <a:ext cx="28294" cy="19416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Line 10"/>
            <p:cNvSpPr>
              <a:spLocks noChangeShapeType="1"/>
            </p:cNvSpPr>
            <p:nvPr/>
          </p:nvSpPr>
          <p:spPr bwMode="auto">
            <a:xfrm rot="60000" flipH="1">
              <a:off x="5178723" y="6263898"/>
              <a:ext cx="2031330" cy="28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Line 24"/>
            <p:cNvSpPr>
              <a:spLocks noChangeShapeType="1"/>
            </p:cNvSpPr>
            <p:nvPr/>
          </p:nvSpPr>
          <p:spPr bwMode="auto">
            <a:xfrm>
              <a:off x="6727100" y="6026799"/>
              <a:ext cx="975" cy="530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Line 25"/>
            <p:cNvSpPr>
              <a:spLocks noChangeShapeType="1"/>
            </p:cNvSpPr>
            <p:nvPr/>
          </p:nvSpPr>
          <p:spPr bwMode="auto">
            <a:xfrm flipH="1" flipV="1">
              <a:off x="5178723" y="5451127"/>
              <a:ext cx="619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Line 26"/>
            <p:cNvSpPr>
              <a:spLocks noChangeShapeType="1"/>
            </p:cNvSpPr>
            <p:nvPr/>
          </p:nvSpPr>
          <p:spPr bwMode="auto">
            <a:xfrm flipH="1" flipV="1">
              <a:off x="5178723" y="5141826"/>
              <a:ext cx="619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Line 28"/>
            <p:cNvSpPr>
              <a:spLocks noChangeShapeType="1"/>
            </p:cNvSpPr>
            <p:nvPr/>
          </p:nvSpPr>
          <p:spPr bwMode="auto">
            <a:xfrm flipH="1">
              <a:off x="5178723" y="4831548"/>
              <a:ext cx="619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Line 25"/>
            <p:cNvSpPr>
              <a:spLocks noChangeShapeType="1"/>
            </p:cNvSpPr>
            <p:nvPr/>
          </p:nvSpPr>
          <p:spPr bwMode="auto">
            <a:xfrm flipH="1" flipV="1">
              <a:off x="5173845" y="6020945"/>
              <a:ext cx="619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Line 26"/>
            <p:cNvSpPr>
              <a:spLocks noChangeShapeType="1"/>
            </p:cNvSpPr>
            <p:nvPr/>
          </p:nvSpPr>
          <p:spPr bwMode="auto">
            <a:xfrm flipH="1" flipV="1">
              <a:off x="5178723" y="5717498"/>
              <a:ext cx="619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Line 21"/>
            <p:cNvSpPr>
              <a:spLocks noChangeShapeType="1"/>
            </p:cNvSpPr>
            <p:nvPr/>
          </p:nvSpPr>
          <p:spPr bwMode="auto">
            <a:xfrm>
              <a:off x="5798269" y="6026799"/>
              <a:ext cx="975" cy="530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Line 21"/>
            <p:cNvSpPr>
              <a:spLocks noChangeShapeType="1"/>
            </p:cNvSpPr>
            <p:nvPr/>
          </p:nvSpPr>
          <p:spPr bwMode="auto">
            <a:xfrm>
              <a:off x="6109505" y="6026799"/>
              <a:ext cx="976" cy="530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Line 24"/>
            <p:cNvSpPr>
              <a:spLocks noChangeShapeType="1"/>
            </p:cNvSpPr>
            <p:nvPr/>
          </p:nvSpPr>
          <p:spPr bwMode="auto">
            <a:xfrm>
              <a:off x="6417814" y="6026799"/>
              <a:ext cx="976" cy="530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Line 21"/>
            <p:cNvSpPr>
              <a:spLocks noChangeShapeType="1"/>
            </p:cNvSpPr>
            <p:nvPr/>
          </p:nvSpPr>
          <p:spPr bwMode="auto">
            <a:xfrm>
              <a:off x="7038336" y="6026799"/>
              <a:ext cx="976" cy="530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Oval 46"/>
            <p:cNvSpPr>
              <a:spLocks noChangeArrowheads="1"/>
            </p:cNvSpPr>
            <p:nvPr/>
          </p:nvSpPr>
          <p:spPr bwMode="auto">
            <a:xfrm>
              <a:off x="7011017" y="6235602"/>
              <a:ext cx="87810" cy="878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/>
            </a:p>
          </p:txBody>
        </p:sp>
        <p:sp>
          <p:nvSpPr>
            <p:cNvPr id="128" name="Oval 59"/>
            <p:cNvSpPr>
              <a:spLocks noChangeArrowheads="1"/>
            </p:cNvSpPr>
            <p:nvPr/>
          </p:nvSpPr>
          <p:spPr bwMode="auto">
            <a:xfrm>
              <a:off x="6355372" y="6235602"/>
              <a:ext cx="87810" cy="878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/>
            </a:p>
          </p:txBody>
        </p:sp>
        <p:sp>
          <p:nvSpPr>
            <p:cNvPr id="129" name="Oval 89"/>
            <p:cNvSpPr>
              <a:spLocks noChangeArrowheads="1"/>
            </p:cNvSpPr>
            <p:nvPr/>
          </p:nvSpPr>
          <p:spPr bwMode="auto">
            <a:xfrm>
              <a:off x="6056819" y="6235602"/>
              <a:ext cx="87810" cy="878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/>
            </a:p>
          </p:txBody>
        </p:sp>
        <p:sp>
          <p:nvSpPr>
            <p:cNvPr id="130" name="Oval 59"/>
            <p:cNvSpPr>
              <a:spLocks noChangeArrowheads="1"/>
            </p:cNvSpPr>
            <p:nvPr/>
          </p:nvSpPr>
          <p:spPr bwMode="auto">
            <a:xfrm>
              <a:off x="6683195" y="6235602"/>
              <a:ext cx="87810" cy="878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/>
            </a:p>
          </p:txBody>
        </p:sp>
        <p:sp>
          <p:nvSpPr>
            <p:cNvPr id="131" name="Oval 42"/>
            <p:cNvSpPr>
              <a:spLocks noChangeArrowheads="1"/>
            </p:cNvSpPr>
            <p:nvPr/>
          </p:nvSpPr>
          <p:spPr bwMode="auto">
            <a:xfrm flipH="1">
              <a:off x="5102620" y="6196578"/>
              <a:ext cx="175621" cy="1756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/>
            </a:p>
          </p:txBody>
        </p:sp>
        <p:sp>
          <p:nvSpPr>
            <p:cNvPr id="132" name="Oval 42"/>
            <p:cNvSpPr>
              <a:spLocks noChangeArrowheads="1"/>
            </p:cNvSpPr>
            <p:nvPr/>
          </p:nvSpPr>
          <p:spPr bwMode="auto">
            <a:xfrm flipH="1">
              <a:off x="5102621" y="5966305"/>
              <a:ext cx="131715" cy="1317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/>
            </a:p>
          </p:txBody>
        </p:sp>
        <p:sp>
          <p:nvSpPr>
            <p:cNvPr id="133" name="Oval 42"/>
            <p:cNvSpPr>
              <a:spLocks noChangeArrowheads="1"/>
            </p:cNvSpPr>
            <p:nvPr/>
          </p:nvSpPr>
          <p:spPr bwMode="auto">
            <a:xfrm flipH="1">
              <a:off x="5102621" y="5658955"/>
              <a:ext cx="131715" cy="1317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/>
            </a:p>
          </p:txBody>
        </p:sp>
        <p:sp>
          <p:nvSpPr>
            <p:cNvPr id="134" name="Oval 42"/>
            <p:cNvSpPr>
              <a:spLocks noChangeArrowheads="1"/>
            </p:cNvSpPr>
            <p:nvPr/>
          </p:nvSpPr>
          <p:spPr bwMode="auto">
            <a:xfrm flipH="1">
              <a:off x="5102621" y="5395512"/>
              <a:ext cx="131715" cy="1317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/>
            </a:p>
          </p:txBody>
        </p:sp>
        <p:sp>
          <p:nvSpPr>
            <p:cNvPr id="135" name="Oval 42"/>
            <p:cNvSpPr>
              <a:spLocks noChangeArrowheads="1"/>
            </p:cNvSpPr>
            <p:nvPr/>
          </p:nvSpPr>
          <p:spPr bwMode="auto">
            <a:xfrm flipH="1">
              <a:off x="5102621" y="5088161"/>
              <a:ext cx="131715" cy="1317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/>
            </a:p>
          </p:txBody>
        </p:sp>
        <p:sp>
          <p:nvSpPr>
            <p:cNvPr id="136" name="Oval 42"/>
            <p:cNvSpPr>
              <a:spLocks noChangeArrowheads="1"/>
            </p:cNvSpPr>
            <p:nvPr/>
          </p:nvSpPr>
          <p:spPr bwMode="auto">
            <a:xfrm flipH="1">
              <a:off x="5102621" y="4780811"/>
              <a:ext cx="131715" cy="1317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/>
            </a:p>
          </p:txBody>
        </p:sp>
        <p:sp>
          <p:nvSpPr>
            <p:cNvPr id="137" name="Oval 59"/>
            <p:cNvSpPr>
              <a:spLocks noChangeArrowheads="1"/>
            </p:cNvSpPr>
            <p:nvPr/>
          </p:nvSpPr>
          <p:spPr bwMode="auto">
            <a:xfrm flipH="1">
              <a:off x="5717292" y="6196583"/>
              <a:ext cx="175621" cy="1756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600"/>
            </a:p>
          </p:txBody>
        </p:sp>
        <p:pic>
          <p:nvPicPr>
            <p:cNvPr id="138" name="Picture 180" descr="tmp.bmp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956" y="6196578"/>
              <a:ext cx="179522" cy="17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Picture 181" descr="tmp.bmp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292" y="5933133"/>
              <a:ext cx="179522" cy="17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182" descr="tmp.bmp"/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043" y="5933133"/>
              <a:ext cx="179522" cy="17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" name="Picture 183" descr="tmp.bmp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379" y="6196578"/>
              <a:ext cx="179522" cy="17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2" name="Straight Arrow Connector 138"/>
            <p:cNvCxnSpPr>
              <a:cxnSpLocks noChangeShapeType="1"/>
            </p:cNvCxnSpPr>
            <p:nvPr/>
          </p:nvCxnSpPr>
          <p:spPr bwMode="auto">
            <a:xfrm>
              <a:off x="7358150" y="6570620"/>
              <a:ext cx="42856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" name="TextBox 139"/>
            <p:cNvSpPr txBox="1">
              <a:spLocks noChangeArrowheads="1"/>
            </p:cNvSpPr>
            <p:nvPr/>
          </p:nvSpPr>
          <p:spPr bwMode="auto">
            <a:xfrm>
              <a:off x="7429577" y="6457906"/>
              <a:ext cx="285706" cy="555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dirty="0">
                  <a:solidFill>
                    <a:srgbClr val="2A2FEA"/>
                  </a:solidFill>
                </a:rPr>
                <a:t>s</a:t>
              </a:r>
            </a:p>
          </p:txBody>
        </p:sp>
        <p:cxnSp>
          <p:nvCxnSpPr>
            <p:cNvPr id="144" name="Straight Arrow Connector 141"/>
            <p:cNvCxnSpPr>
              <a:cxnSpLocks noChangeShapeType="1"/>
            </p:cNvCxnSpPr>
            <p:nvPr/>
          </p:nvCxnSpPr>
          <p:spPr bwMode="auto">
            <a:xfrm rot="5400000" flipH="1" flipV="1">
              <a:off x="5107401" y="4392614"/>
              <a:ext cx="214308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5" name="TextBox 142"/>
            <p:cNvSpPr txBox="1">
              <a:spLocks noChangeArrowheads="1"/>
            </p:cNvSpPr>
            <p:nvPr/>
          </p:nvSpPr>
          <p:spPr bwMode="auto">
            <a:xfrm>
              <a:off x="5173774" y="4214818"/>
              <a:ext cx="454473" cy="555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dirty="0">
                  <a:solidFill>
                    <a:srgbClr val="2A2FEA"/>
                  </a:solidFill>
                </a:rPr>
                <a:t>a</a:t>
              </a:r>
            </a:p>
          </p:txBody>
        </p:sp>
        <p:sp>
          <p:nvSpPr>
            <p:cNvPr id="146" name="Trapezoid 140"/>
            <p:cNvSpPr>
              <a:spLocks/>
            </p:cNvSpPr>
            <p:nvPr/>
          </p:nvSpPr>
          <p:spPr bwMode="auto">
            <a:xfrm>
              <a:off x="5429082" y="4785990"/>
              <a:ext cx="143808" cy="143806"/>
            </a:xfrm>
            <a:custGeom>
              <a:avLst/>
              <a:gdLst>
                <a:gd name="T0" fmla="*/ 0 w 143808"/>
                <a:gd name="T1" fmla="*/ 143806 h 143806"/>
                <a:gd name="T2" fmla="*/ 35952 w 143808"/>
                <a:gd name="T3" fmla="*/ 0 h 143806"/>
                <a:gd name="T4" fmla="*/ 107857 w 143808"/>
                <a:gd name="T5" fmla="*/ 0 h 143806"/>
                <a:gd name="T6" fmla="*/ 143808 w 143808"/>
                <a:gd name="T7" fmla="*/ 143806 h 143806"/>
                <a:gd name="T8" fmla="*/ 0 w 143808"/>
                <a:gd name="T9" fmla="*/ 143806 h 143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808"/>
                <a:gd name="T16" fmla="*/ 0 h 143806"/>
                <a:gd name="T17" fmla="*/ 143808 w 143808"/>
                <a:gd name="T18" fmla="*/ 143806 h 143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808" h="143806">
                  <a:moveTo>
                    <a:pt x="0" y="143806"/>
                  </a:moveTo>
                  <a:lnTo>
                    <a:pt x="35952" y="0"/>
                  </a:lnTo>
                  <a:lnTo>
                    <a:pt x="107857" y="0"/>
                  </a:lnTo>
                  <a:lnTo>
                    <a:pt x="143808" y="143806"/>
                  </a:lnTo>
                  <a:lnTo>
                    <a:pt x="0" y="14380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47" name="Trapezoid 141"/>
            <p:cNvSpPr>
              <a:spLocks/>
            </p:cNvSpPr>
            <p:nvPr/>
          </p:nvSpPr>
          <p:spPr bwMode="auto">
            <a:xfrm>
              <a:off x="5429082" y="5071576"/>
              <a:ext cx="143808" cy="143805"/>
            </a:xfrm>
            <a:custGeom>
              <a:avLst/>
              <a:gdLst>
                <a:gd name="T0" fmla="*/ 0 w 143808"/>
                <a:gd name="T1" fmla="*/ 143805 h 143805"/>
                <a:gd name="T2" fmla="*/ 35951 w 143808"/>
                <a:gd name="T3" fmla="*/ 0 h 143805"/>
                <a:gd name="T4" fmla="*/ 107857 w 143808"/>
                <a:gd name="T5" fmla="*/ 0 h 143805"/>
                <a:gd name="T6" fmla="*/ 143808 w 143808"/>
                <a:gd name="T7" fmla="*/ 143805 h 143805"/>
                <a:gd name="T8" fmla="*/ 0 w 143808"/>
                <a:gd name="T9" fmla="*/ 143805 h 1438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808"/>
                <a:gd name="T16" fmla="*/ 0 h 143805"/>
                <a:gd name="T17" fmla="*/ 143808 w 143808"/>
                <a:gd name="T18" fmla="*/ 143805 h 1438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808" h="143805">
                  <a:moveTo>
                    <a:pt x="0" y="143805"/>
                  </a:moveTo>
                  <a:lnTo>
                    <a:pt x="35951" y="0"/>
                  </a:lnTo>
                  <a:lnTo>
                    <a:pt x="107857" y="0"/>
                  </a:lnTo>
                  <a:lnTo>
                    <a:pt x="143808" y="143805"/>
                  </a:lnTo>
                  <a:lnTo>
                    <a:pt x="0" y="14380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48" name="Trapezoid 142"/>
            <p:cNvSpPr>
              <a:spLocks/>
            </p:cNvSpPr>
            <p:nvPr/>
          </p:nvSpPr>
          <p:spPr bwMode="auto">
            <a:xfrm>
              <a:off x="5429082" y="5357161"/>
              <a:ext cx="143808" cy="143806"/>
            </a:xfrm>
            <a:custGeom>
              <a:avLst/>
              <a:gdLst>
                <a:gd name="T0" fmla="*/ 0 w 143808"/>
                <a:gd name="T1" fmla="*/ 143806 h 143806"/>
                <a:gd name="T2" fmla="*/ 35952 w 143808"/>
                <a:gd name="T3" fmla="*/ 0 h 143806"/>
                <a:gd name="T4" fmla="*/ 107857 w 143808"/>
                <a:gd name="T5" fmla="*/ 0 h 143806"/>
                <a:gd name="T6" fmla="*/ 143808 w 143808"/>
                <a:gd name="T7" fmla="*/ 143806 h 143806"/>
                <a:gd name="T8" fmla="*/ 0 w 143808"/>
                <a:gd name="T9" fmla="*/ 143806 h 143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808"/>
                <a:gd name="T16" fmla="*/ 0 h 143806"/>
                <a:gd name="T17" fmla="*/ 143808 w 143808"/>
                <a:gd name="T18" fmla="*/ 143806 h 143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808" h="143806">
                  <a:moveTo>
                    <a:pt x="0" y="143806"/>
                  </a:moveTo>
                  <a:lnTo>
                    <a:pt x="35952" y="0"/>
                  </a:lnTo>
                  <a:lnTo>
                    <a:pt x="107857" y="0"/>
                  </a:lnTo>
                  <a:lnTo>
                    <a:pt x="143808" y="143806"/>
                  </a:lnTo>
                  <a:lnTo>
                    <a:pt x="0" y="14380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49" name="Trapezoid 143"/>
            <p:cNvSpPr>
              <a:spLocks/>
            </p:cNvSpPr>
            <p:nvPr/>
          </p:nvSpPr>
          <p:spPr bwMode="auto">
            <a:xfrm>
              <a:off x="5429082" y="5642747"/>
              <a:ext cx="143808" cy="143805"/>
            </a:xfrm>
            <a:custGeom>
              <a:avLst/>
              <a:gdLst>
                <a:gd name="T0" fmla="*/ 0 w 143808"/>
                <a:gd name="T1" fmla="*/ 143805 h 143805"/>
                <a:gd name="T2" fmla="*/ 35951 w 143808"/>
                <a:gd name="T3" fmla="*/ 0 h 143805"/>
                <a:gd name="T4" fmla="*/ 107857 w 143808"/>
                <a:gd name="T5" fmla="*/ 0 h 143805"/>
                <a:gd name="T6" fmla="*/ 143808 w 143808"/>
                <a:gd name="T7" fmla="*/ 143805 h 143805"/>
                <a:gd name="T8" fmla="*/ 0 w 143808"/>
                <a:gd name="T9" fmla="*/ 143805 h 1438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808"/>
                <a:gd name="T16" fmla="*/ 0 h 143805"/>
                <a:gd name="T17" fmla="*/ 143808 w 143808"/>
                <a:gd name="T18" fmla="*/ 143805 h 1438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808" h="143805">
                  <a:moveTo>
                    <a:pt x="0" y="143805"/>
                  </a:moveTo>
                  <a:lnTo>
                    <a:pt x="35951" y="0"/>
                  </a:lnTo>
                  <a:lnTo>
                    <a:pt x="107857" y="0"/>
                  </a:lnTo>
                  <a:lnTo>
                    <a:pt x="143808" y="143805"/>
                  </a:lnTo>
                  <a:lnTo>
                    <a:pt x="0" y="14380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50" name="Trapezoid 144"/>
            <p:cNvSpPr>
              <a:spLocks/>
            </p:cNvSpPr>
            <p:nvPr/>
          </p:nvSpPr>
          <p:spPr bwMode="auto">
            <a:xfrm>
              <a:off x="5429082" y="5928333"/>
              <a:ext cx="143808" cy="143806"/>
            </a:xfrm>
            <a:custGeom>
              <a:avLst/>
              <a:gdLst>
                <a:gd name="T0" fmla="*/ 0 w 143808"/>
                <a:gd name="T1" fmla="*/ 143806 h 143806"/>
                <a:gd name="T2" fmla="*/ 35952 w 143808"/>
                <a:gd name="T3" fmla="*/ 0 h 143806"/>
                <a:gd name="T4" fmla="*/ 107857 w 143808"/>
                <a:gd name="T5" fmla="*/ 0 h 143806"/>
                <a:gd name="T6" fmla="*/ 143808 w 143808"/>
                <a:gd name="T7" fmla="*/ 143806 h 143806"/>
                <a:gd name="T8" fmla="*/ 0 w 143808"/>
                <a:gd name="T9" fmla="*/ 143806 h 143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808"/>
                <a:gd name="T16" fmla="*/ 0 h 143806"/>
                <a:gd name="T17" fmla="*/ 143808 w 143808"/>
                <a:gd name="T18" fmla="*/ 143806 h 143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808" h="143806">
                  <a:moveTo>
                    <a:pt x="0" y="143806"/>
                  </a:moveTo>
                  <a:lnTo>
                    <a:pt x="35952" y="0"/>
                  </a:lnTo>
                  <a:lnTo>
                    <a:pt x="107857" y="0"/>
                  </a:lnTo>
                  <a:lnTo>
                    <a:pt x="143808" y="143806"/>
                  </a:lnTo>
                  <a:lnTo>
                    <a:pt x="0" y="14380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51" name="Trapezoid 145"/>
            <p:cNvSpPr>
              <a:spLocks/>
            </p:cNvSpPr>
            <p:nvPr/>
          </p:nvSpPr>
          <p:spPr bwMode="auto">
            <a:xfrm>
              <a:off x="4787014" y="4785990"/>
              <a:ext cx="141782" cy="143806"/>
            </a:xfrm>
            <a:custGeom>
              <a:avLst/>
              <a:gdLst>
                <a:gd name="T0" fmla="*/ 0 w 141782"/>
                <a:gd name="T1" fmla="*/ 143806 h 143806"/>
                <a:gd name="T2" fmla="*/ 35446 w 141782"/>
                <a:gd name="T3" fmla="*/ 0 h 143806"/>
                <a:gd name="T4" fmla="*/ 106337 w 141782"/>
                <a:gd name="T5" fmla="*/ 0 h 143806"/>
                <a:gd name="T6" fmla="*/ 141782 w 141782"/>
                <a:gd name="T7" fmla="*/ 143806 h 143806"/>
                <a:gd name="T8" fmla="*/ 0 w 141782"/>
                <a:gd name="T9" fmla="*/ 143806 h 143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782"/>
                <a:gd name="T16" fmla="*/ 0 h 143806"/>
                <a:gd name="T17" fmla="*/ 141782 w 141782"/>
                <a:gd name="T18" fmla="*/ 143806 h 143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782" h="143806">
                  <a:moveTo>
                    <a:pt x="0" y="143806"/>
                  </a:moveTo>
                  <a:lnTo>
                    <a:pt x="35446" y="0"/>
                  </a:lnTo>
                  <a:lnTo>
                    <a:pt x="106337" y="0"/>
                  </a:lnTo>
                  <a:lnTo>
                    <a:pt x="141782" y="143806"/>
                  </a:lnTo>
                  <a:lnTo>
                    <a:pt x="0" y="14380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52" name="Trapezoid 146"/>
            <p:cNvSpPr>
              <a:spLocks/>
            </p:cNvSpPr>
            <p:nvPr/>
          </p:nvSpPr>
          <p:spPr bwMode="auto">
            <a:xfrm>
              <a:off x="4787014" y="5071576"/>
              <a:ext cx="141782" cy="143805"/>
            </a:xfrm>
            <a:custGeom>
              <a:avLst/>
              <a:gdLst>
                <a:gd name="T0" fmla="*/ 0 w 141782"/>
                <a:gd name="T1" fmla="*/ 143805 h 143805"/>
                <a:gd name="T2" fmla="*/ 35446 w 141782"/>
                <a:gd name="T3" fmla="*/ 0 h 143805"/>
                <a:gd name="T4" fmla="*/ 106337 w 141782"/>
                <a:gd name="T5" fmla="*/ 0 h 143805"/>
                <a:gd name="T6" fmla="*/ 141782 w 141782"/>
                <a:gd name="T7" fmla="*/ 143805 h 143805"/>
                <a:gd name="T8" fmla="*/ 0 w 141782"/>
                <a:gd name="T9" fmla="*/ 143805 h 1438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782"/>
                <a:gd name="T16" fmla="*/ 0 h 143805"/>
                <a:gd name="T17" fmla="*/ 141782 w 141782"/>
                <a:gd name="T18" fmla="*/ 143805 h 1438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782" h="143805">
                  <a:moveTo>
                    <a:pt x="0" y="143805"/>
                  </a:moveTo>
                  <a:lnTo>
                    <a:pt x="35446" y="0"/>
                  </a:lnTo>
                  <a:lnTo>
                    <a:pt x="106337" y="0"/>
                  </a:lnTo>
                  <a:lnTo>
                    <a:pt x="141782" y="143805"/>
                  </a:lnTo>
                  <a:lnTo>
                    <a:pt x="0" y="14380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53" name="Trapezoid 147"/>
            <p:cNvSpPr>
              <a:spLocks/>
            </p:cNvSpPr>
            <p:nvPr/>
          </p:nvSpPr>
          <p:spPr bwMode="auto">
            <a:xfrm>
              <a:off x="4787014" y="5357161"/>
              <a:ext cx="141782" cy="143806"/>
            </a:xfrm>
            <a:custGeom>
              <a:avLst/>
              <a:gdLst>
                <a:gd name="T0" fmla="*/ 0 w 141782"/>
                <a:gd name="T1" fmla="*/ 143806 h 143806"/>
                <a:gd name="T2" fmla="*/ 35446 w 141782"/>
                <a:gd name="T3" fmla="*/ 0 h 143806"/>
                <a:gd name="T4" fmla="*/ 106337 w 141782"/>
                <a:gd name="T5" fmla="*/ 0 h 143806"/>
                <a:gd name="T6" fmla="*/ 141782 w 141782"/>
                <a:gd name="T7" fmla="*/ 143806 h 143806"/>
                <a:gd name="T8" fmla="*/ 0 w 141782"/>
                <a:gd name="T9" fmla="*/ 143806 h 143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782"/>
                <a:gd name="T16" fmla="*/ 0 h 143806"/>
                <a:gd name="T17" fmla="*/ 141782 w 141782"/>
                <a:gd name="T18" fmla="*/ 143806 h 143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782" h="143806">
                  <a:moveTo>
                    <a:pt x="0" y="143806"/>
                  </a:moveTo>
                  <a:lnTo>
                    <a:pt x="35446" y="0"/>
                  </a:lnTo>
                  <a:lnTo>
                    <a:pt x="106337" y="0"/>
                  </a:lnTo>
                  <a:lnTo>
                    <a:pt x="141782" y="143806"/>
                  </a:lnTo>
                  <a:lnTo>
                    <a:pt x="0" y="14380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54" name="Trapezoid 148"/>
            <p:cNvSpPr>
              <a:spLocks/>
            </p:cNvSpPr>
            <p:nvPr/>
          </p:nvSpPr>
          <p:spPr bwMode="auto">
            <a:xfrm>
              <a:off x="4787014" y="5642747"/>
              <a:ext cx="141782" cy="143805"/>
            </a:xfrm>
            <a:custGeom>
              <a:avLst/>
              <a:gdLst>
                <a:gd name="T0" fmla="*/ 0 w 141782"/>
                <a:gd name="T1" fmla="*/ 143805 h 143805"/>
                <a:gd name="T2" fmla="*/ 35446 w 141782"/>
                <a:gd name="T3" fmla="*/ 0 h 143805"/>
                <a:gd name="T4" fmla="*/ 106337 w 141782"/>
                <a:gd name="T5" fmla="*/ 0 h 143805"/>
                <a:gd name="T6" fmla="*/ 141782 w 141782"/>
                <a:gd name="T7" fmla="*/ 143805 h 143805"/>
                <a:gd name="T8" fmla="*/ 0 w 141782"/>
                <a:gd name="T9" fmla="*/ 143805 h 1438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782"/>
                <a:gd name="T16" fmla="*/ 0 h 143805"/>
                <a:gd name="T17" fmla="*/ 141782 w 141782"/>
                <a:gd name="T18" fmla="*/ 143805 h 1438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782" h="143805">
                  <a:moveTo>
                    <a:pt x="0" y="143805"/>
                  </a:moveTo>
                  <a:lnTo>
                    <a:pt x="35446" y="0"/>
                  </a:lnTo>
                  <a:lnTo>
                    <a:pt x="106337" y="0"/>
                  </a:lnTo>
                  <a:lnTo>
                    <a:pt x="141782" y="143805"/>
                  </a:lnTo>
                  <a:lnTo>
                    <a:pt x="0" y="14380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55" name="Trapezoid 149"/>
            <p:cNvSpPr>
              <a:spLocks/>
            </p:cNvSpPr>
            <p:nvPr/>
          </p:nvSpPr>
          <p:spPr bwMode="auto">
            <a:xfrm>
              <a:off x="4787014" y="5928333"/>
              <a:ext cx="141782" cy="143806"/>
            </a:xfrm>
            <a:custGeom>
              <a:avLst/>
              <a:gdLst>
                <a:gd name="T0" fmla="*/ 0 w 141782"/>
                <a:gd name="T1" fmla="*/ 143806 h 143806"/>
                <a:gd name="T2" fmla="*/ 35446 w 141782"/>
                <a:gd name="T3" fmla="*/ 0 h 143806"/>
                <a:gd name="T4" fmla="*/ 106337 w 141782"/>
                <a:gd name="T5" fmla="*/ 0 h 143806"/>
                <a:gd name="T6" fmla="*/ 141782 w 141782"/>
                <a:gd name="T7" fmla="*/ 143806 h 143806"/>
                <a:gd name="T8" fmla="*/ 0 w 141782"/>
                <a:gd name="T9" fmla="*/ 143806 h 1438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782"/>
                <a:gd name="T16" fmla="*/ 0 h 143806"/>
                <a:gd name="T17" fmla="*/ 141782 w 141782"/>
                <a:gd name="T18" fmla="*/ 143806 h 1438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782" h="143806">
                  <a:moveTo>
                    <a:pt x="0" y="143806"/>
                  </a:moveTo>
                  <a:lnTo>
                    <a:pt x="35446" y="0"/>
                  </a:lnTo>
                  <a:lnTo>
                    <a:pt x="106337" y="0"/>
                  </a:lnTo>
                  <a:lnTo>
                    <a:pt x="141782" y="143806"/>
                  </a:lnTo>
                  <a:lnTo>
                    <a:pt x="0" y="14380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fr-FR"/>
            </a:p>
          </p:txBody>
        </p:sp>
      </p:grpSp>
      <p:sp>
        <p:nvSpPr>
          <p:cNvPr id="13" name="TextBox 12"/>
          <p:cNvSpPr txBox="1"/>
          <p:nvPr/>
        </p:nvSpPr>
        <p:spPr bwMode="auto">
          <a:xfrm>
            <a:off x="361172" y="5364508"/>
            <a:ext cx="38699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 Bound states organized in T-hook</a:t>
            </a:r>
          </a:p>
          <a:p>
            <a:pPr algn="l" eaLnBrk="1" hangingPunct="1"/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 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 Can be brought to universal Y-system!</a:t>
            </a:r>
            <a:endParaRPr lang="fr-FR" sz="1800" dirty="0">
              <a:solidFill>
                <a:srgbClr val="1014A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459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24585" grpId="0" animBg="1"/>
      <p:bldP spid="24586" grpId="0"/>
      <p:bldP spid="63" grpId="0"/>
      <p:bldP spid="8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2"/>
            <a:ext cx="8424936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6F1211"/>
                </a:solidFill>
              </a:rPr>
              <a:t> SYM is Dual to </a:t>
            </a:r>
            <a:r>
              <a:rPr lang="en-US" sz="2800" dirty="0" err="1" smtClean="0">
                <a:solidFill>
                  <a:srgbClr val="6F1211"/>
                </a:solidFill>
              </a:rPr>
              <a:t>Supersting</a:t>
            </a:r>
            <a:r>
              <a:rPr lang="en-US" sz="2800" dirty="0" smtClean="0">
                <a:solidFill>
                  <a:srgbClr val="6F1211"/>
                </a:solidFill>
              </a:rPr>
              <a:t> </a:t>
            </a:r>
            <a:r>
              <a:rPr lang="el-GR" sz="2800" dirty="0" smtClean="0">
                <a:solidFill>
                  <a:srgbClr val="6F1211"/>
                </a:solidFill>
              </a:rPr>
              <a:t>σ</a:t>
            </a:r>
            <a:r>
              <a:rPr lang="en-US" sz="2800" dirty="0" smtClean="0">
                <a:solidFill>
                  <a:srgbClr val="6F1211"/>
                </a:solidFill>
              </a:rPr>
              <a:t>-model </a:t>
            </a:r>
            <a:r>
              <a:rPr lang="en-US" sz="2800" dirty="0" smtClean="0">
                <a:solidFill>
                  <a:srgbClr val="990000"/>
                </a:solidFill>
              </a:rPr>
              <a:t>on </a:t>
            </a:r>
            <a:r>
              <a:rPr lang="en-US" sz="2800" dirty="0" smtClean="0">
                <a:solidFill>
                  <a:srgbClr val="FF0000"/>
                </a:solidFill>
              </a:rPr>
              <a:t>AdS</a:t>
            </a:r>
            <a:r>
              <a:rPr lang="en-US" sz="2800" baseline="-6000" dirty="0" smtClean="0">
                <a:solidFill>
                  <a:srgbClr val="FF0000"/>
                </a:solidFill>
              </a:rPr>
              <a:t>5 </a:t>
            </a:r>
            <a:r>
              <a:rPr lang="en-US" sz="2800" dirty="0">
                <a:solidFill>
                  <a:srgbClr val="FF0000"/>
                </a:solidFill>
              </a:rPr>
              <a:t>×</a:t>
            </a:r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baseline="32000" dirty="0" smtClean="0">
                <a:solidFill>
                  <a:srgbClr val="FF0000"/>
                </a:solidFill>
              </a:rPr>
              <a:t>5</a:t>
            </a:r>
            <a:r>
              <a:rPr lang="en-US" sz="2800" dirty="0" smtClean="0">
                <a:solidFill>
                  <a:srgbClr val="6F1211"/>
                </a:solidFill>
              </a:rPr>
              <a:t> 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5796136" y="1704436"/>
            <a:ext cx="1348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1014A4"/>
                </a:solidFill>
              </a:rPr>
              <a:t>fermions</a:t>
            </a:r>
            <a:endParaRPr lang="en-US" dirty="0">
              <a:solidFill>
                <a:srgbClr val="1014A4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2426614" y="1528391"/>
            <a:ext cx="1554465" cy="464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692442" y="1560820"/>
            <a:ext cx="1556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Coset</a:t>
            </a:r>
            <a:r>
              <a:rPr lang="en-US" sz="2000" dirty="0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 on</a:t>
            </a:r>
            <a:endParaRPr lang="fr-FR" sz="2000" dirty="0" smtClean="0">
              <a:solidFill>
                <a:srgbClr val="1014A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1152996" y="2598772"/>
            <a:ext cx="6083300" cy="33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203848" y="2064876"/>
            <a:ext cx="0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39952" y="2107010"/>
            <a:ext cx="1512168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364088" y="2208892"/>
            <a:ext cx="36004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5100325" y="3576437"/>
            <a:ext cx="1651000" cy="1263650"/>
            <a:chOff x="5940425" y="3678238"/>
            <a:chExt cx="1651000" cy="1263650"/>
          </a:xfrm>
        </p:grpSpPr>
        <p:sp>
          <p:nvSpPr>
            <p:cNvPr id="37" name="Can 36"/>
            <p:cNvSpPr/>
            <p:nvPr/>
          </p:nvSpPr>
          <p:spPr>
            <a:xfrm>
              <a:off x="6264275" y="3678238"/>
              <a:ext cx="1327150" cy="1008063"/>
            </a:xfrm>
            <a:prstGeom prst="can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>
                <a:defRPr/>
              </a:pPr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259513" y="4235451"/>
              <a:ext cx="1330325" cy="187325"/>
            </a:xfrm>
            <a:custGeom>
              <a:avLst/>
              <a:gdLst>
                <a:gd name="connsiteX0" fmla="*/ 0 w 1330570"/>
                <a:gd name="connsiteY0" fmla="*/ 29307 h 187899"/>
                <a:gd name="connsiteX1" fmla="*/ 187570 w 1330570"/>
                <a:gd name="connsiteY1" fmla="*/ 128953 h 187899"/>
                <a:gd name="connsiteX2" fmla="*/ 304800 w 1330570"/>
                <a:gd name="connsiteY2" fmla="*/ 158261 h 187899"/>
                <a:gd name="connsiteX3" fmla="*/ 381000 w 1330570"/>
                <a:gd name="connsiteY3" fmla="*/ 93784 h 187899"/>
                <a:gd name="connsiteX4" fmla="*/ 439616 w 1330570"/>
                <a:gd name="connsiteY4" fmla="*/ 152400 h 187899"/>
                <a:gd name="connsiteX5" fmla="*/ 556846 w 1330570"/>
                <a:gd name="connsiteY5" fmla="*/ 181707 h 187899"/>
                <a:gd name="connsiteX6" fmla="*/ 662354 w 1330570"/>
                <a:gd name="connsiteY6" fmla="*/ 187569 h 187899"/>
                <a:gd name="connsiteX7" fmla="*/ 803031 w 1330570"/>
                <a:gd name="connsiteY7" fmla="*/ 175846 h 187899"/>
                <a:gd name="connsiteX8" fmla="*/ 990600 w 1330570"/>
                <a:gd name="connsiteY8" fmla="*/ 164123 h 187899"/>
                <a:gd name="connsiteX9" fmla="*/ 1060939 w 1330570"/>
                <a:gd name="connsiteY9" fmla="*/ 93784 h 187899"/>
                <a:gd name="connsiteX10" fmla="*/ 1125416 w 1330570"/>
                <a:gd name="connsiteY10" fmla="*/ 140676 h 187899"/>
                <a:gd name="connsiteX11" fmla="*/ 1213339 w 1330570"/>
                <a:gd name="connsiteY11" fmla="*/ 134815 h 187899"/>
                <a:gd name="connsiteX12" fmla="*/ 1271954 w 1330570"/>
                <a:gd name="connsiteY12" fmla="*/ 87923 h 187899"/>
                <a:gd name="connsiteX13" fmla="*/ 1330570 w 1330570"/>
                <a:gd name="connsiteY13" fmla="*/ 0 h 1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0570" h="187899">
                  <a:moveTo>
                    <a:pt x="0" y="29307"/>
                  </a:moveTo>
                  <a:cubicBezTo>
                    <a:pt x="68385" y="68384"/>
                    <a:pt x="136770" y="107461"/>
                    <a:pt x="187570" y="128953"/>
                  </a:cubicBezTo>
                  <a:cubicBezTo>
                    <a:pt x="238370" y="150445"/>
                    <a:pt x="272562" y="164122"/>
                    <a:pt x="304800" y="158261"/>
                  </a:cubicBezTo>
                  <a:cubicBezTo>
                    <a:pt x="337038" y="152400"/>
                    <a:pt x="358531" y="94761"/>
                    <a:pt x="381000" y="93784"/>
                  </a:cubicBezTo>
                  <a:cubicBezTo>
                    <a:pt x="403469" y="92807"/>
                    <a:pt x="410309" y="137746"/>
                    <a:pt x="439616" y="152400"/>
                  </a:cubicBezTo>
                  <a:cubicBezTo>
                    <a:pt x="468923" y="167054"/>
                    <a:pt x="519723" y="175845"/>
                    <a:pt x="556846" y="181707"/>
                  </a:cubicBezTo>
                  <a:cubicBezTo>
                    <a:pt x="593969" y="187569"/>
                    <a:pt x="621323" y="188546"/>
                    <a:pt x="662354" y="187569"/>
                  </a:cubicBezTo>
                  <a:cubicBezTo>
                    <a:pt x="703385" y="186592"/>
                    <a:pt x="803031" y="175846"/>
                    <a:pt x="803031" y="175846"/>
                  </a:cubicBezTo>
                  <a:cubicBezTo>
                    <a:pt x="857739" y="171938"/>
                    <a:pt x="947615" y="177800"/>
                    <a:pt x="990600" y="164123"/>
                  </a:cubicBezTo>
                  <a:cubicBezTo>
                    <a:pt x="1033585" y="150446"/>
                    <a:pt x="1038470" y="97692"/>
                    <a:pt x="1060939" y="93784"/>
                  </a:cubicBezTo>
                  <a:cubicBezTo>
                    <a:pt x="1083408" y="89876"/>
                    <a:pt x="1100016" y="133838"/>
                    <a:pt x="1125416" y="140676"/>
                  </a:cubicBezTo>
                  <a:cubicBezTo>
                    <a:pt x="1150816" y="147515"/>
                    <a:pt x="1188916" y="143607"/>
                    <a:pt x="1213339" y="134815"/>
                  </a:cubicBezTo>
                  <a:cubicBezTo>
                    <a:pt x="1237762" y="126023"/>
                    <a:pt x="1252416" y="110392"/>
                    <a:pt x="1271954" y="87923"/>
                  </a:cubicBezTo>
                  <a:cubicBezTo>
                    <a:pt x="1291493" y="65454"/>
                    <a:pt x="1311031" y="32727"/>
                    <a:pt x="1330570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>
                <a:defRPr/>
              </a:pPr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265863" y="4052888"/>
              <a:ext cx="1312862" cy="211138"/>
            </a:xfrm>
            <a:custGeom>
              <a:avLst/>
              <a:gdLst>
                <a:gd name="connsiteX0" fmla="*/ 0 w 1314091"/>
                <a:gd name="connsiteY0" fmla="*/ 211145 h 211145"/>
                <a:gd name="connsiteX1" fmla="*/ 23446 w 1314091"/>
                <a:gd name="connsiteY1" fmla="*/ 140807 h 211145"/>
                <a:gd name="connsiteX2" fmla="*/ 76200 w 1314091"/>
                <a:gd name="connsiteY2" fmla="*/ 93914 h 211145"/>
                <a:gd name="connsiteX3" fmla="*/ 158261 w 1314091"/>
                <a:gd name="connsiteY3" fmla="*/ 88053 h 211145"/>
                <a:gd name="connsiteX4" fmla="*/ 310661 w 1314091"/>
                <a:gd name="connsiteY4" fmla="*/ 52884 h 211145"/>
                <a:gd name="connsiteX5" fmla="*/ 615461 w 1314091"/>
                <a:gd name="connsiteY5" fmla="*/ 11853 h 211145"/>
                <a:gd name="connsiteX6" fmla="*/ 691661 w 1314091"/>
                <a:gd name="connsiteY6" fmla="*/ 41161 h 211145"/>
                <a:gd name="connsiteX7" fmla="*/ 773723 w 1314091"/>
                <a:gd name="connsiteY7" fmla="*/ 82191 h 211145"/>
                <a:gd name="connsiteX8" fmla="*/ 820615 w 1314091"/>
                <a:gd name="connsiteY8" fmla="*/ 41161 h 211145"/>
                <a:gd name="connsiteX9" fmla="*/ 849923 w 1314091"/>
                <a:gd name="connsiteY9" fmla="*/ 130 h 211145"/>
                <a:gd name="connsiteX10" fmla="*/ 1019908 w 1314091"/>
                <a:gd name="connsiteY10" fmla="*/ 29438 h 211145"/>
                <a:gd name="connsiteX11" fmla="*/ 1143000 w 1314091"/>
                <a:gd name="connsiteY11" fmla="*/ 64607 h 211145"/>
                <a:gd name="connsiteX12" fmla="*/ 1248508 w 1314091"/>
                <a:gd name="connsiteY12" fmla="*/ 111499 h 211145"/>
                <a:gd name="connsiteX13" fmla="*/ 1307123 w 1314091"/>
                <a:gd name="connsiteY13" fmla="*/ 134945 h 211145"/>
                <a:gd name="connsiteX14" fmla="*/ 1312984 w 1314091"/>
                <a:gd name="connsiteY14" fmla="*/ 170114 h 21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4091" h="211145">
                  <a:moveTo>
                    <a:pt x="0" y="211145"/>
                  </a:moveTo>
                  <a:cubicBezTo>
                    <a:pt x="5373" y="185745"/>
                    <a:pt x="10746" y="160345"/>
                    <a:pt x="23446" y="140807"/>
                  </a:cubicBezTo>
                  <a:cubicBezTo>
                    <a:pt x="36146" y="121268"/>
                    <a:pt x="53731" y="102706"/>
                    <a:pt x="76200" y="93914"/>
                  </a:cubicBezTo>
                  <a:cubicBezTo>
                    <a:pt x="98669" y="85122"/>
                    <a:pt x="119184" y="94891"/>
                    <a:pt x="158261" y="88053"/>
                  </a:cubicBezTo>
                  <a:cubicBezTo>
                    <a:pt x="197338" y="81215"/>
                    <a:pt x="234461" y="65584"/>
                    <a:pt x="310661" y="52884"/>
                  </a:cubicBezTo>
                  <a:cubicBezTo>
                    <a:pt x="386861" y="40184"/>
                    <a:pt x="551961" y="13807"/>
                    <a:pt x="615461" y="11853"/>
                  </a:cubicBezTo>
                  <a:cubicBezTo>
                    <a:pt x="678961" y="9899"/>
                    <a:pt x="665284" y="29438"/>
                    <a:pt x="691661" y="41161"/>
                  </a:cubicBezTo>
                  <a:cubicBezTo>
                    <a:pt x="718038" y="52884"/>
                    <a:pt x="752231" y="82191"/>
                    <a:pt x="773723" y="82191"/>
                  </a:cubicBezTo>
                  <a:cubicBezTo>
                    <a:pt x="795215" y="82191"/>
                    <a:pt x="807915" y="54838"/>
                    <a:pt x="820615" y="41161"/>
                  </a:cubicBezTo>
                  <a:cubicBezTo>
                    <a:pt x="833315" y="27484"/>
                    <a:pt x="816708" y="2084"/>
                    <a:pt x="849923" y="130"/>
                  </a:cubicBezTo>
                  <a:cubicBezTo>
                    <a:pt x="883139" y="-1824"/>
                    <a:pt x="971062" y="18692"/>
                    <a:pt x="1019908" y="29438"/>
                  </a:cubicBezTo>
                  <a:cubicBezTo>
                    <a:pt x="1068754" y="40184"/>
                    <a:pt x="1104900" y="50930"/>
                    <a:pt x="1143000" y="64607"/>
                  </a:cubicBezTo>
                  <a:cubicBezTo>
                    <a:pt x="1181100" y="78284"/>
                    <a:pt x="1221154" y="99776"/>
                    <a:pt x="1248508" y="111499"/>
                  </a:cubicBezTo>
                  <a:cubicBezTo>
                    <a:pt x="1275862" y="123222"/>
                    <a:pt x="1296377" y="125176"/>
                    <a:pt x="1307123" y="134945"/>
                  </a:cubicBezTo>
                  <a:cubicBezTo>
                    <a:pt x="1317869" y="144714"/>
                    <a:pt x="1312984" y="170114"/>
                    <a:pt x="1312984" y="170114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>
                <a:defRPr/>
              </a:pPr>
              <a:endParaRPr lang="fr-FR" sz="2400">
                <a:solidFill>
                  <a:schemeClr val="accent2"/>
                </a:solidFill>
              </a:endParaRPr>
            </a:p>
          </p:txBody>
        </p:sp>
        <p:pic>
          <p:nvPicPr>
            <p:cNvPr id="40" name="Picture 22"/>
            <p:cNvPicPr>
              <a:picLocks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425" y="4422775"/>
              <a:ext cx="1143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3"/>
            <p:cNvPicPr>
              <a:picLocks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000" y="4840288"/>
              <a:ext cx="1270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2" name="Connecteur droit avec flèche 62"/>
            <p:cNvCxnSpPr>
              <a:cxnSpLocks noChangeShapeType="1"/>
            </p:cNvCxnSpPr>
            <p:nvPr/>
          </p:nvCxnSpPr>
          <p:spPr bwMode="auto">
            <a:xfrm flipV="1">
              <a:off x="6121400" y="4303713"/>
              <a:ext cx="0" cy="28575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Freeform 42"/>
            <p:cNvSpPr/>
            <p:nvPr/>
          </p:nvSpPr>
          <p:spPr>
            <a:xfrm rot="21222999">
              <a:off x="6254750" y="4675188"/>
              <a:ext cx="252413" cy="111125"/>
            </a:xfrm>
            <a:custGeom>
              <a:avLst/>
              <a:gdLst>
                <a:gd name="connsiteX0" fmla="*/ 0 w 252047"/>
                <a:gd name="connsiteY0" fmla="*/ 0 h 111369"/>
                <a:gd name="connsiteX1" fmla="*/ 123093 w 252047"/>
                <a:gd name="connsiteY1" fmla="*/ 70338 h 111369"/>
                <a:gd name="connsiteX2" fmla="*/ 252047 w 252047"/>
                <a:gd name="connsiteY2" fmla="*/ 111369 h 11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047" h="111369">
                  <a:moveTo>
                    <a:pt x="0" y="0"/>
                  </a:moveTo>
                  <a:cubicBezTo>
                    <a:pt x="40542" y="25888"/>
                    <a:pt x="81085" y="51777"/>
                    <a:pt x="123093" y="70338"/>
                  </a:cubicBezTo>
                  <a:cubicBezTo>
                    <a:pt x="165101" y="88900"/>
                    <a:pt x="208574" y="100134"/>
                    <a:pt x="252047" y="111369"/>
                  </a:cubicBezTo>
                </a:path>
              </a:pathLst>
            </a:cu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>
                <a:defRPr/>
              </a:pPr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4" name="TextBox 67"/>
            <p:cNvSpPr txBox="1">
              <a:spLocks noChangeArrowheads="1"/>
            </p:cNvSpPr>
            <p:nvPr/>
          </p:nvSpPr>
          <p:spPr bwMode="auto">
            <a:xfrm>
              <a:off x="6607968" y="4420515"/>
              <a:ext cx="90487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sz="1100"/>
                <a:t>world sheet</a:t>
              </a:r>
              <a:endParaRPr lang="fr-FR" sz="11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17887" y="3175790"/>
            <a:ext cx="3077915" cy="1608137"/>
            <a:chOff x="3563888" y="4158506"/>
            <a:chExt cx="3077915" cy="1608137"/>
          </a:xfrm>
        </p:grpSpPr>
        <p:grpSp>
          <p:nvGrpSpPr>
            <p:cNvPr id="26" name="Group 17"/>
            <p:cNvGrpSpPr>
              <a:grpSpLocks/>
            </p:cNvGrpSpPr>
            <p:nvPr/>
          </p:nvGrpSpPr>
          <p:grpSpPr bwMode="auto">
            <a:xfrm>
              <a:off x="3563888" y="4158506"/>
              <a:ext cx="2643187" cy="1608137"/>
              <a:chOff x="6500813" y="2595563"/>
              <a:chExt cx="2643187" cy="1608137"/>
            </a:xfrm>
          </p:grpSpPr>
          <p:pic>
            <p:nvPicPr>
              <p:cNvPr id="27" name="Содержимое 3" descr="sstmp.bmp"/>
              <p:cNvPicPr>
                <a:picLocks/>
              </p:cNvPicPr>
              <p:nvPr>
                <p:custDataLst>
                  <p:tags r:id="rId14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13" y="2738438"/>
                <a:ext cx="971550" cy="965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Рисунок 4" descr="sstmp.bmp"/>
              <p:cNvPicPr>
                <a:picLocks/>
              </p:cNvPicPr>
              <p:nvPr>
                <p:custDataLst>
                  <p:tags r:id="rId15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0350" y="2595563"/>
                <a:ext cx="1263650" cy="160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Рисунок 5" descr="tmp.bmp"/>
              <p:cNvPicPr>
                <a:picLocks/>
              </p:cNvPicPr>
              <p:nvPr>
                <p:custDataLst>
                  <p:tags r:id="rId16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3813" y="3159125"/>
                <a:ext cx="269875" cy="293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50"/>
              <p:cNvSpPr txBox="1">
                <a:spLocks noChangeArrowheads="1"/>
              </p:cNvSpPr>
              <p:nvPr/>
            </p:nvSpPr>
            <p:spPr bwMode="auto">
              <a:xfrm>
                <a:off x="6643688" y="3667125"/>
                <a:ext cx="185737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ru-RU" sz="1600"/>
              </a:p>
            </p:txBody>
          </p:sp>
          <p:pic>
            <p:nvPicPr>
              <p:cNvPr id="31" name="Рисунок 7" descr="tmp.bmp"/>
              <p:cNvPicPr>
                <a:picLocks/>
              </p:cNvPicPr>
              <p:nvPr>
                <p:custDataLst>
                  <p:tags r:id="rId17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2250" y="2881313"/>
                <a:ext cx="4381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Рисунок 8" descr="tmp.bmp"/>
              <p:cNvPicPr>
                <a:picLocks/>
              </p:cNvPicPr>
              <p:nvPr>
                <p:custDataLst>
                  <p:tags r:id="rId18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3652" y="2916238"/>
                <a:ext cx="733425" cy="322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Freeform 26"/>
              <p:cNvSpPr>
                <a:spLocks noChangeArrowheads="1"/>
              </p:cNvSpPr>
              <p:nvPr/>
            </p:nvSpPr>
            <p:spPr bwMode="auto">
              <a:xfrm>
                <a:off x="8239125" y="3575050"/>
                <a:ext cx="542925" cy="306388"/>
              </a:xfrm>
              <a:custGeom>
                <a:avLst/>
                <a:gdLst>
                  <a:gd name="T0" fmla="*/ 3 w 647205"/>
                  <a:gd name="T1" fmla="*/ 3 h 366156"/>
                  <a:gd name="T2" fmla="*/ 3 w 647205"/>
                  <a:gd name="T3" fmla="*/ 3 h 366156"/>
                  <a:gd name="T4" fmla="*/ 3 w 647205"/>
                  <a:gd name="T5" fmla="*/ 3 h 366156"/>
                  <a:gd name="T6" fmla="*/ 3 w 647205"/>
                  <a:gd name="T7" fmla="*/ 3 h 366156"/>
                  <a:gd name="T8" fmla="*/ 3 w 647205"/>
                  <a:gd name="T9" fmla="*/ 3 h 366156"/>
                  <a:gd name="T10" fmla="*/ 3 w 647205"/>
                  <a:gd name="T11" fmla="*/ 3 h 366156"/>
                  <a:gd name="T12" fmla="*/ 3 w 647205"/>
                  <a:gd name="T13" fmla="*/ 3 h 366156"/>
                  <a:gd name="T14" fmla="*/ 3 w 647205"/>
                  <a:gd name="T15" fmla="*/ 3 h 366156"/>
                  <a:gd name="T16" fmla="*/ 3 w 647205"/>
                  <a:gd name="T17" fmla="*/ 3 h 366156"/>
                  <a:gd name="T18" fmla="*/ 3 w 647205"/>
                  <a:gd name="T19" fmla="*/ 3 h 366156"/>
                  <a:gd name="T20" fmla="*/ 3 w 647205"/>
                  <a:gd name="T21" fmla="*/ 3 h 3661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7205"/>
                  <a:gd name="T34" fmla="*/ 0 h 366156"/>
                  <a:gd name="T35" fmla="*/ 647205 w 647205"/>
                  <a:gd name="T36" fmla="*/ 366156 h 36615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7205" h="366156">
                    <a:moveTo>
                      <a:pt x="35626" y="174172"/>
                    </a:moveTo>
                    <a:cubicBezTo>
                      <a:pt x="71252" y="166255"/>
                      <a:pt x="235528" y="227611"/>
                      <a:pt x="285008" y="233548"/>
                    </a:cubicBezTo>
                    <a:cubicBezTo>
                      <a:pt x="334488" y="239485"/>
                      <a:pt x="298862" y="245423"/>
                      <a:pt x="332509" y="209797"/>
                    </a:cubicBezTo>
                    <a:cubicBezTo>
                      <a:pt x="366156" y="174171"/>
                      <a:pt x="437408" y="39584"/>
                      <a:pt x="486888" y="19792"/>
                    </a:cubicBezTo>
                    <a:cubicBezTo>
                      <a:pt x="536368" y="0"/>
                      <a:pt x="611579" y="47501"/>
                      <a:pt x="629392" y="91044"/>
                    </a:cubicBezTo>
                    <a:cubicBezTo>
                      <a:pt x="647205" y="134587"/>
                      <a:pt x="619496" y="237506"/>
                      <a:pt x="593766" y="281049"/>
                    </a:cubicBezTo>
                    <a:cubicBezTo>
                      <a:pt x="568036" y="324592"/>
                      <a:pt x="526473" y="338446"/>
                      <a:pt x="475013" y="352301"/>
                    </a:cubicBezTo>
                    <a:cubicBezTo>
                      <a:pt x="423553" y="366156"/>
                      <a:pt x="342405" y="366156"/>
                      <a:pt x="285008" y="364177"/>
                    </a:cubicBezTo>
                    <a:cubicBezTo>
                      <a:pt x="227611" y="362198"/>
                      <a:pt x="166255" y="354281"/>
                      <a:pt x="130629" y="340426"/>
                    </a:cubicBezTo>
                    <a:cubicBezTo>
                      <a:pt x="95003" y="326571"/>
                      <a:pt x="89065" y="306779"/>
                      <a:pt x="71252" y="281049"/>
                    </a:cubicBezTo>
                    <a:cubicBezTo>
                      <a:pt x="53439" y="255319"/>
                      <a:pt x="0" y="182089"/>
                      <a:pt x="35626" y="174172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34" name="Freeform 25"/>
              <p:cNvSpPr>
                <a:spLocks noChangeArrowheads="1"/>
              </p:cNvSpPr>
              <p:nvPr/>
            </p:nvSpPr>
            <p:spPr bwMode="auto">
              <a:xfrm>
                <a:off x="7000875" y="3001963"/>
                <a:ext cx="285750" cy="509587"/>
              </a:xfrm>
              <a:custGeom>
                <a:avLst/>
                <a:gdLst>
                  <a:gd name="T0" fmla="*/ 2147483647 w 221673"/>
                  <a:gd name="T1" fmla="*/ 2147483647 h 395843"/>
                  <a:gd name="T2" fmla="*/ 2147483647 w 221673"/>
                  <a:gd name="T3" fmla="*/ 2147483647 h 395843"/>
                  <a:gd name="T4" fmla="*/ 2147483647 w 221673"/>
                  <a:gd name="T5" fmla="*/ 2147483647 h 395843"/>
                  <a:gd name="T6" fmla="*/ 2147483647 w 221673"/>
                  <a:gd name="T7" fmla="*/ 2147483647 h 395843"/>
                  <a:gd name="T8" fmla="*/ 2147483647 w 221673"/>
                  <a:gd name="T9" fmla="*/ 2147483647 h 395843"/>
                  <a:gd name="T10" fmla="*/ 0 w 221673"/>
                  <a:gd name="T11" fmla="*/ 2147483647 h 395843"/>
                  <a:gd name="T12" fmla="*/ 2147483647 w 221673"/>
                  <a:gd name="T13" fmla="*/ 2147483647 h 395843"/>
                  <a:gd name="T14" fmla="*/ 2147483647 w 221673"/>
                  <a:gd name="T15" fmla="*/ 2147483647 h 3958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1673"/>
                  <a:gd name="T25" fmla="*/ 0 h 395843"/>
                  <a:gd name="T26" fmla="*/ 221673 w 221673"/>
                  <a:gd name="T27" fmla="*/ 395843 h 3958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1673" h="395843">
                    <a:moveTo>
                      <a:pt x="95003" y="263236"/>
                    </a:moveTo>
                    <a:cubicBezTo>
                      <a:pt x="87086" y="217714"/>
                      <a:pt x="39585" y="164275"/>
                      <a:pt x="47502" y="120732"/>
                    </a:cubicBezTo>
                    <a:cubicBezTo>
                      <a:pt x="55419" y="77189"/>
                      <a:pt x="114795" y="3958"/>
                      <a:pt x="142504" y="1979"/>
                    </a:cubicBezTo>
                    <a:cubicBezTo>
                      <a:pt x="170213" y="0"/>
                      <a:pt x="221673" y="79168"/>
                      <a:pt x="213756" y="108856"/>
                    </a:cubicBezTo>
                    <a:cubicBezTo>
                      <a:pt x="205839" y="138544"/>
                      <a:pt x="130629" y="150420"/>
                      <a:pt x="95003" y="180108"/>
                    </a:cubicBezTo>
                    <a:cubicBezTo>
                      <a:pt x="59377" y="209796"/>
                      <a:pt x="0" y="251360"/>
                      <a:pt x="0" y="286986"/>
                    </a:cubicBezTo>
                    <a:cubicBezTo>
                      <a:pt x="0" y="322612"/>
                      <a:pt x="75211" y="391885"/>
                      <a:pt x="95003" y="393864"/>
                    </a:cubicBezTo>
                    <a:cubicBezTo>
                      <a:pt x="114795" y="395843"/>
                      <a:pt x="102920" y="308758"/>
                      <a:pt x="95003" y="263236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</p:grpSp>
        <p:sp>
          <p:nvSpPr>
            <p:cNvPr id="35" name="TextBox 30"/>
            <p:cNvSpPr txBox="1">
              <a:spLocks noChangeArrowheads="1"/>
            </p:cNvSpPr>
            <p:nvPr/>
          </p:nvSpPr>
          <p:spPr bwMode="auto">
            <a:xfrm>
              <a:off x="4139952" y="4183906"/>
              <a:ext cx="95885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sz="1100" dirty="0">
                  <a:solidFill>
                    <a:srgbClr val="1014A4"/>
                  </a:solidFill>
                </a:rPr>
                <a:t>target space</a:t>
              </a:r>
              <a:endParaRPr lang="fr-FR" sz="1100" dirty="0">
                <a:solidFill>
                  <a:srgbClr val="1014A4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 rot="18450104">
              <a:off x="5790109" y="4881612"/>
              <a:ext cx="252413" cy="111125"/>
            </a:xfrm>
            <a:custGeom>
              <a:avLst/>
              <a:gdLst>
                <a:gd name="connsiteX0" fmla="*/ 0 w 252047"/>
                <a:gd name="connsiteY0" fmla="*/ 0 h 111369"/>
                <a:gd name="connsiteX1" fmla="*/ 123093 w 252047"/>
                <a:gd name="connsiteY1" fmla="*/ 70338 h 111369"/>
                <a:gd name="connsiteX2" fmla="*/ 252047 w 252047"/>
                <a:gd name="connsiteY2" fmla="*/ 111369 h 11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047" h="111369">
                  <a:moveTo>
                    <a:pt x="0" y="0"/>
                  </a:moveTo>
                  <a:cubicBezTo>
                    <a:pt x="40542" y="25888"/>
                    <a:pt x="81085" y="51777"/>
                    <a:pt x="123093" y="70338"/>
                  </a:cubicBezTo>
                  <a:cubicBezTo>
                    <a:pt x="165101" y="88900"/>
                    <a:pt x="208574" y="100134"/>
                    <a:pt x="252047" y="111369"/>
                  </a:cubicBezTo>
                </a:path>
              </a:pathLst>
            </a:custGeom>
            <a:ln w="19050">
              <a:solidFill>
                <a:srgbClr val="0033CC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>
                <a:defRPr/>
              </a:pPr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5940128" y="4830018"/>
              <a:ext cx="7016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sz="1000" dirty="0" err="1">
                  <a:solidFill>
                    <a:srgbClr val="1014A4"/>
                  </a:solidFill>
                </a:rPr>
                <a:t>AdS</a:t>
              </a:r>
              <a:r>
                <a:rPr lang="en-US" sz="1000" dirty="0">
                  <a:solidFill>
                    <a:srgbClr val="1014A4"/>
                  </a:solidFill>
                </a:rPr>
                <a:t> time</a:t>
              </a:r>
              <a:endParaRPr lang="fr-FR" sz="1000" dirty="0">
                <a:solidFill>
                  <a:srgbClr val="1014A4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 bwMode="auto">
          <a:xfrm>
            <a:off x="651500" y="4797152"/>
            <a:ext cx="3195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Metsaev-Tseytlin</a:t>
            </a:r>
            <a:r>
              <a:rPr lang="en-US" sz="2000" dirty="0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 action</a:t>
            </a:r>
            <a:endParaRPr lang="fr-FR" sz="2000" dirty="0" smtClean="0">
              <a:solidFill>
                <a:srgbClr val="1014A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"/>
          <p:cNvGrpSpPr>
            <a:grpSpLocks/>
          </p:cNvGrpSpPr>
          <p:nvPr/>
        </p:nvGrpSpPr>
        <p:grpSpPr bwMode="auto">
          <a:xfrm>
            <a:off x="3654965" y="6125294"/>
            <a:ext cx="4184650" cy="400050"/>
            <a:chOff x="3611563" y="5278438"/>
            <a:chExt cx="4200525" cy="400050"/>
          </a:xfrm>
        </p:grpSpPr>
        <p:pic>
          <p:nvPicPr>
            <p:cNvPr id="50" name="Picture 4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563" y="5349875"/>
              <a:ext cx="6731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18"/>
            <p:cNvSpPr txBox="1">
              <a:spLocks noChangeArrowheads="1"/>
            </p:cNvSpPr>
            <p:nvPr/>
          </p:nvSpPr>
          <p:spPr bwMode="auto">
            <a:xfrm>
              <a:off x="4924425" y="5278438"/>
              <a:ext cx="2887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fr-FR" dirty="0" err="1">
                  <a:solidFill>
                    <a:schemeClr val="tx2"/>
                  </a:solidFill>
                </a:rPr>
                <a:t>Energy</a:t>
              </a:r>
              <a:r>
                <a:rPr lang="fr-FR" dirty="0">
                  <a:solidFill>
                    <a:schemeClr val="tx2"/>
                  </a:solidFill>
                </a:rPr>
                <a:t> of  a string state</a:t>
              </a:r>
            </a:p>
          </p:txBody>
        </p:sp>
        <p:sp>
          <p:nvSpPr>
            <p:cNvPr id="52" name="Equal 51"/>
            <p:cNvSpPr/>
            <p:nvPr/>
          </p:nvSpPr>
          <p:spPr>
            <a:xfrm>
              <a:off x="4500563" y="5349875"/>
              <a:ext cx="277812" cy="277813"/>
            </a:xfrm>
            <a:prstGeom prst="mathEqual">
              <a:avLst/>
            </a:prstGeom>
            <a:solidFill>
              <a:srgbClr val="0033CC"/>
            </a:solidFill>
            <a:ln w="9525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>
                <a:defRPr/>
              </a:pPr>
              <a:endParaRPr lang="fr-FR" sz="1200">
                <a:solidFill>
                  <a:schemeClr val="accent2"/>
                </a:solidFill>
              </a:endParaRPr>
            </a:p>
          </p:txBody>
        </p:sp>
      </p:grp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446826" y="972017"/>
            <a:ext cx="8020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600" dirty="0" smtClean="0">
                <a:solidFill>
                  <a:schemeClr val="tx2"/>
                </a:solidFill>
              </a:rPr>
              <a:t>Super-conformal N=4 SYM </a:t>
            </a:r>
            <a:r>
              <a:rPr lang="en-US" sz="1600" dirty="0">
                <a:solidFill>
                  <a:schemeClr val="tx2"/>
                </a:solidFill>
              </a:rPr>
              <a:t>symmetry </a:t>
            </a:r>
            <a:r>
              <a:rPr lang="en-US" sz="1600" dirty="0" smtClean="0">
                <a:solidFill>
                  <a:schemeClr val="tx2"/>
                </a:solidFill>
              </a:rPr>
              <a:t>  </a:t>
            </a:r>
            <a:r>
              <a:rPr lang="en-GB" sz="1600" dirty="0">
                <a:solidFill>
                  <a:schemeClr val="tx1"/>
                </a:solidFill>
              </a:rPr>
              <a:t>PSU(2,2|4</a:t>
            </a:r>
            <a:r>
              <a:rPr lang="en-GB" sz="1600" dirty="0" smtClean="0">
                <a:solidFill>
                  <a:schemeClr val="tx1"/>
                </a:solidFill>
              </a:rPr>
              <a:t>) → </a:t>
            </a:r>
            <a:r>
              <a:rPr lang="en-GB" sz="1600" dirty="0" smtClean="0"/>
              <a:t> </a:t>
            </a:r>
            <a:r>
              <a:rPr lang="en-GB" sz="1600" dirty="0" err="1">
                <a:solidFill>
                  <a:schemeClr val="tx2"/>
                </a:solidFill>
              </a:rPr>
              <a:t>isometry</a:t>
            </a:r>
            <a:r>
              <a:rPr lang="en-GB" sz="1600" dirty="0">
                <a:solidFill>
                  <a:schemeClr val="tx2"/>
                </a:solidFill>
              </a:rPr>
              <a:t> of string  target space </a:t>
            </a:r>
          </a:p>
          <a:p>
            <a:pPr algn="l" eaLnBrk="1" hangingPunct="1"/>
            <a:r>
              <a:rPr lang="en-US" sz="1600" dirty="0" smtClean="0"/>
              <a:t> </a:t>
            </a:r>
            <a:endParaRPr lang="fr-FR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495071" y="6076056"/>
            <a:ext cx="3156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Dimension of YM </a:t>
            </a:r>
            <a:r>
              <a:rPr lang="fr-FR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operator</a:t>
            </a:r>
            <a:endParaRPr lang="fr-FR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>
            <a:endCxn id="35" idx="0"/>
          </p:cNvCxnSpPr>
          <p:nvPr/>
        </p:nvCxnSpPr>
        <p:spPr>
          <a:xfrm flipH="1">
            <a:off x="2273376" y="2911719"/>
            <a:ext cx="2267229" cy="2894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32" cstate="print"/>
          <a:stretch>
            <a:fillRect/>
          </a:stretch>
        </p:blipFill>
        <p:spPr>
          <a:xfrm>
            <a:off x="1575426" y="5301207"/>
            <a:ext cx="58674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 flipH="1">
            <a:off x="3691227" y="4579064"/>
            <a:ext cx="1543526" cy="8999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19"/>
          <p:cNvGrpSpPr>
            <a:grpSpLocks/>
          </p:cNvGrpSpPr>
          <p:nvPr/>
        </p:nvGrpSpPr>
        <p:grpSpPr bwMode="auto">
          <a:xfrm>
            <a:off x="6884640" y="3037136"/>
            <a:ext cx="1943100" cy="976312"/>
            <a:chOff x="1152228" y="3627860"/>
            <a:chExt cx="1943100" cy="976312"/>
          </a:xfrm>
        </p:grpSpPr>
        <p:sp>
          <p:nvSpPr>
            <p:cNvPr id="66" name="Oval 4"/>
            <p:cNvSpPr>
              <a:spLocks/>
            </p:cNvSpPr>
            <p:nvPr/>
          </p:nvSpPr>
          <p:spPr bwMode="auto">
            <a:xfrm>
              <a:off x="1152228" y="3699297"/>
              <a:ext cx="1925638" cy="84296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l"/>
              <a:endParaRPr lang="en-US" sz="1600"/>
            </a:p>
          </p:txBody>
        </p:sp>
        <p:pic>
          <p:nvPicPr>
            <p:cNvPr id="67" name="Picture 33" descr="tmp.bmp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916" y="3627860"/>
              <a:ext cx="2032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37" descr="tmp.bmp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728" y="3842172"/>
              <a:ext cx="2286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8" descr="tmp.bmp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291" y="4235872"/>
              <a:ext cx="2032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40" descr="tmp.bmp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291" y="3627860"/>
              <a:ext cx="2032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41" descr="tmp.bmp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291" y="4413672"/>
              <a:ext cx="2032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42" descr="tmp.bmp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541" y="3699297"/>
              <a:ext cx="2286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43" descr="tmp.bmp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791" y="4413672"/>
              <a:ext cx="2032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43" descr="tmp.bmp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666" y="4283497"/>
              <a:ext cx="2032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43" descr="tmp.bmp"/>
            <p:cNvPicPr>
              <a:picLocks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341" y="3843884"/>
              <a:ext cx="2032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87801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8" descr="fro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 txBox="1">
            <a:spLocks/>
          </p:cNvSpPr>
          <p:nvPr/>
        </p:nvSpPr>
        <p:spPr bwMode="auto">
          <a:xfrm>
            <a:off x="344488" y="44450"/>
            <a:ext cx="879951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>
                <a:solidFill>
                  <a:srgbClr val="FF3300"/>
                </a:solidFill>
              </a:rPr>
              <a:t>Yang-Yang TBA  for finite size (Al.Zamolodchikov trick)</a:t>
            </a:r>
          </a:p>
        </p:txBody>
      </p:sp>
      <p:sp>
        <p:nvSpPr>
          <p:cNvPr id="9220" name="Rectangle 30"/>
          <p:cNvSpPr>
            <a:spLocks noChangeArrowheads="1"/>
          </p:cNvSpPr>
          <p:nvPr/>
        </p:nvSpPr>
        <p:spPr bwMode="auto">
          <a:xfrm>
            <a:off x="7191375" y="2214563"/>
            <a:ext cx="1952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100" b="1">
                <a:solidFill>
                  <a:srgbClr val="00CC00"/>
                </a:solidFill>
              </a:rPr>
              <a:t>Ambjorn,Janik,Kristjansen</a:t>
            </a:r>
          </a:p>
          <a:p>
            <a:pPr algn="l"/>
            <a:r>
              <a:rPr lang="en-GB" sz="1100" b="1">
                <a:solidFill>
                  <a:srgbClr val="00CC00"/>
                </a:solidFill>
              </a:rPr>
              <a:t>Arutyunov,Frolov</a:t>
            </a:r>
          </a:p>
        </p:txBody>
      </p:sp>
      <p:sp>
        <p:nvSpPr>
          <p:cNvPr id="9221" name="TextBox 59"/>
          <p:cNvSpPr txBox="1">
            <a:spLocks noChangeArrowheads="1"/>
          </p:cNvSpPr>
          <p:nvPr/>
        </p:nvSpPr>
        <p:spPr bwMode="auto">
          <a:xfrm>
            <a:off x="7091363" y="4500563"/>
            <a:ext cx="2266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600">
                <a:solidFill>
                  <a:srgbClr val="FFFF00"/>
                </a:solidFill>
              </a:rPr>
              <a:t>physical particles on</a:t>
            </a:r>
          </a:p>
          <a:p>
            <a:pPr algn="l" eaLnBrk="1" hangingPunct="1"/>
            <a:r>
              <a:rPr lang="en-US" sz="1600">
                <a:solidFill>
                  <a:srgbClr val="FFFF00"/>
                </a:solidFill>
              </a:rPr>
              <a:t>small  space circle  </a:t>
            </a:r>
            <a:r>
              <a:rPr lang="en-US" sz="1800" i="1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23558" name="Text Box 64"/>
          <p:cNvSpPr txBox="1">
            <a:spLocks noChangeArrowheads="1"/>
          </p:cNvSpPr>
          <p:nvPr/>
        </p:nvSpPr>
        <p:spPr bwMode="auto">
          <a:xfrm>
            <a:off x="7885113" y="3163888"/>
            <a:ext cx="122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600">
                <a:solidFill>
                  <a:srgbClr val="FFFF00"/>
                </a:solidFill>
              </a:rPr>
              <a:t>world sheet</a:t>
            </a:r>
          </a:p>
        </p:txBody>
      </p:sp>
      <p:sp>
        <p:nvSpPr>
          <p:cNvPr id="23559" name="Line 65"/>
          <p:cNvSpPr>
            <a:spLocks noChangeShapeType="1"/>
          </p:cNvSpPr>
          <p:nvPr/>
        </p:nvSpPr>
        <p:spPr bwMode="auto">
          <a:xfrm flipH="1">
            <a:off x="7524750" y="3357563"/>
            <a:ext cx="360363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9225" name="ZoneTexte 122"/>
          <p:cNvSpPr txBox="1">
            <a:spLocks noChangeArrowheads="1"/>
          </p:cNvSpPr>
          <p:nvPr/>
        </p:nvSpPr>
        <p:spPr bwMode="auto">
          <a:xfrm>
            <a:off x="1042988" y="6062663"/>
            <a:ext cx="4494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1800">
                <a:solidFill>
                  <a:srgbClr val="FFFF00"/>
                </a:solidFill>
              </a:rPr>
              <a:t>  Large R : mirror momenta localize</a:t>
            </a:r>
          </a:p>
          <a:p>
            <a:pPr algn="l" eaLnBrk="1" hangingPunct="1"/>
            <a:r>
              <a:rPr lang="en-US" sz="1800">
                <a:solidFill>
                  <a:srgbClr val="FFFF00"/>
                </a:solidFill>
              </a:rPr>
              <a:t>   on poles of S-matrix    </a:t>
            </a:r>
            <a:r>
              <a:rPr lang="en-US" sz="1800" b="1">
                <a:solidFill>
                  <a:srgbClr val="FFFF00"/>
                </a:solidFill>
              </a:rPr>
              <a:t>→</a:t>
            </a:r>
            <a:r>
              <a:rPr lang="en-US" sz="1800">
                <a:solidFill>
                  <a:srgbClr val="FFFF00"/>
                </a:solidFill>
              </a:rPr>
              <a:t>   bound states </a:t>
            </a:r>
          </a:p>
        </p:txBody>
      </p:sp>
      <p:sp>
        <p:nvSpPr>
          <p:cNvPr id="9226" name="ZoneTexte 122"/>
          <p:cNvSpPr txBox="1">
            <a:spLocks noChangeArrowheads="1"/>
          </p:cNvSpPr>
          <p:nvPr/>
        </p:nvSpPr>
        <p:spPr bwMode="auto">
          <a:xfrm>
            <a:off x="1150938" y="725488"/>
            <a:ext cx="734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1800">
                <a:solidFill>
                  <a:srgbClr val="FFFF00"/>
                </a:solidFill>
              </a:rPr>
              <a:t>  2d vacuum: dense gas of virtual (mirror) “particles” on large circle R </a:t>
            </a:r>
          </a:p>
          <a:p>
            <a:pPr algn="l" eaLnBrk="1" hangingPunct="1">
              <a:buFontTx/>
              <a:buChar char="•"/>
            </a:pPr>
            <a:r>
              <a:rPr lang="en-US" sz="1800">
                <a:solidFill>
                  <a:srgbClr val="FFFF00"/>
                </a:solidFill>
              </a:rPr>
              <a:t>  Excited states:  a few physical particles added  </a:t>
            </a:r>
          </a:p>
        </p:txBody>
      </p:sp>
      <p:sp>
        <p:nvSpPr>
          <p:cNvPr id="9269" name="Forme libre 121"/>
          <p:cNvSpPr>
            <a:spLocks/>
          </p:cNvSpPr>
          <p:nvPr/>
        </p:nvSpPr>
        <p:spPr bwMode="auto">
          <a:xfrm>
            <a:off x="5815013" y="2266950"/>
            <a:ext cx="773112" cy="1711325"/>
          </a:xfrm>
          <a:custGeom>
            <a:avLst/>
            <a:gdLst>
              <a:gd name="T0" fmla="*/ 114845 w 772160"/>
              <a:gd name="T1" fmla="*/ 1696416 h 1710944"/>
              <a:gd name="T2" fmla="*/ 229693 w 772160"/>
              <a:gd name="T3" fmla="*/ 1647243 h 1710944"/>
              <a:gd name="T4" fmla="*/ 727360 w 772160"/>
              <a:gd name="T5" fmla="*/ 1229289 h 1710944"/>
              <a:gd name="T6" fmla="*/ 714599 w 772160"/>
              <a:gd name="T7" fmla="*/ 676107 h 1710944"/>
              <a:gd name="T8" fmla="*/ 446626 w 772160"/>
              <a:gd name="T9" fmla="*/ 258141 h 1710944"/>
              <a:gd name="T10" fmla="*/ 0 w 772160"/>
              <a:gd name="T11" fmla="*/ 0 h 17109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72160"/>
              <a:gd name="T19" fmla="*/ 0 h 1710944"/>
              <a:gd name="T20" fmla="*/ 772160 w 772160"/>
              <a:gd name="T21" fmla="*/ 1710944 h 17109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72160" h="1710944">
                <a:moveTo>
                  <a:pt x="109728" y="1682496"/>
                </a:moveTo>
                <a:cubicBezTo>
                  <a:pt x="115824" y="1696720"/>
                  <a:pt x="121920" y="1710944"/>
                  <a:pt x="219456" y="1633728"/>
                </a:cubicBezTo>
                <a:cubicBezTo>
                  <a:pt x="316992" y="1556512"/>
                  <a:pt x="617728" y="1379728"/>
                  <a:pt x="694944" y="1219200"/>
                </a:cubicBezTo>
                <a:cubicBezTo>
                  <a:pt x="772160" y="1058672"/>
                  <a:pt x="727456" y="831088"/>
                  <a:pt x="682752" y="670560"/>
                </a:cubicBezTo>
                <a:cubicBezTo>
                  <a:pt x="638048" y="510032"/>
                  <a:pt x="540512" y="367792"/>
                  <a:pt x="426720" y="256032"/>
                </a:cubicBezTo>
                <a:cubicBezTo>
                  <a:pt x="312928" y="144272"/>
                  <a:pt x="0" y="0"/>
                  <a:pt x="0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" name="Ellipse 122"/>
          <p:cNvSpPr/>
          <p:nvPr/>
        </p:nvSpPr>
        <p:spPr bwMode="auto">
          <a:xfrm flipH="1">
            <a:off x="8501090" y="785794"/>
            <a:ext cx="285752" cy="285752"/>
          </a:xfrm>
          <a:prstGeom prst="ellipse">
            <a:avLst/>
          </a:prstGeom>
          <a:ln w="28575">
            <a:noFill/>
            <a:round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24" name="Ellipse 123"/>
          <p:cNvSpPr/>
          <p:nvPr/>
        </p:nvSpPr>
        <p:spPr bwMode="auto">
          <a:xfrm flipH="1">
            <a:off x="6286512" y="1071546"/>
            <a:ext cx="285752" cy="285752"/>
          </a:xfrm>
          <a:prstGeom prst="ellipse">
            <a:avLst/>
          </a:prstGeom>
          <a:solidFill>
            <a:srgbClr val="0000CC"/>
          </a:solidFill>
          <a:ln w="28575">
            <a:noFill/>
            <a:round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pic>
        <p:nvPicPr>
          <p:cNvPr id="9282" name="Image 125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357813"/>
            <a:ext cx="670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Forme libre 118"/>
          <p:cNvSpPr>
            <a:spLocks/>
          </p:cNvSpPr>
          <p:nvPr/>
        </p:nvSpPr>
        <p:spPr bwMode="auto">
          <a:xfrm>
            <a:off x="4286250" y="2500313"/>
            <a:ext cx="2327275" cy="1336675"/>
          </a:xfrm>
          <a:custGeom>
            <a:avLst/>
            <a:gdLst>
              <a:gd name="T0" fmla="*/ 69791 w 2326640"/>
              <a:gd name="T1" fmla="*/ 1302925 h 1337056"/>
              <a:gd name="T2" fmla="*/ 155992 w 2326640"/>
              <a:gd name="T3" fmla="*/ 1302925 h 1337056"/>
              <a:gd name="T4" fmla="*/ 1005780 w 2326640"/>
              <a:gd name="T5" fmla="*/ 1182286 h 1337056"/>
              <a:gd name="T6" fmla="*/ 1929455 w 2326640"/>
              <a:gd name="T7" fmla="*/ 651463 h 1337056"/>
              <a:gd name="T8" fmla="*/ 2286610 w 2326640"/>
              <a:gd name="T9" fmla="*/ 325731 h 1337056"/>
              <a:gd name="T10" fmla="*/ 2311237 w 2326640"/>
              <a:gd name="T11" fmla="*/ 0 h 13370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26640"/>
              <a:gd name="T19" fmla="*/ 0 h 1337056"/>
              <a:gd name="T20" fmla="*/ 2326640 w 2326640"/>
              <a:gd name="T21" fmla="*/ 1337056 h 13370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26640" h="1337056">
                <a:moveTo>
                  <a:pt x="69088" y="1316736"/>
                </a:moveTo>
                <a:cubicBezTo>
                  <a:pt x="34544" y="1326896"/>
                  <a:pt x="0" y="1337056"/>
                  <a:pt x="154432" y="1316736"/>
                </a:cubicBezTo>
                <a:cubicBezTo>
                  <a:pt x="308864" y="1296416"/>
                  <a:pt x="703072" y="1304544"/>
                  <a:pt x="995680" y="1194816"/>
                </a:cubicBezTo>
                <a:cubicBezTo>
                  <a:pt x="1288288" y="1085088"/>
                  <a:pt x="1698752" y="802640"/>
                  <a:pt x="1910080" y="658368"/>
                </a:cubicBezTo>
                <a:cubicBezTo>
                  <a:pt x="2121408" y="514096"/>
                  <a:pt x="2200656" y="438912"/>
                  <a:pt x="2263648" y="329184"/>
                </a:cubicBezTo>
                <a:cubicBezTo>
                  <a:pt x="2326640" y="219456"/>
                  <a:pt x="2307336" y="109728"/>
                  <a:pt x="2288032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reeform 81"/>
          <p:cNvSpPr>
            <a:spLocks/>
          </p:cNvSpPr>
          <p:nvPr/>
        </p:nvSpPr>
        <p:spPr bwMode="auto">
          <a:xfrm rot="-271384">
            <a:off x="3486150" y="3497263"/>
            <a:ext cx="1800225" cy="1536700"/>
          </a:xfrm>
          <a:custGeom>
            <a:avLst/>
            <a:gdLst>
              <a:gd name="T0" fmla="*/ 0 w 1134"/>
              <a:gd name="T1" fmla="*/ 2147483647 h 968"/>
              <a:gd name="T2" fmla="*/ 2147483647 w 1134"/>
              <a:gd name="T3" fmla="*/ 2147483647 h 968"/>
              <a:gd name="T4" fmla="*/ 2147483647 w 1134"/>
              <a:gd name="T5" fmla="*/ 2147483647 h 968"/>
              <a:gd name="T6" fmla="*/ 2147483647 w 1134"/>
              <a:gd name="T7" fmla="*/ 2147483647 h 968"/>
              <a:gd name="T8" fmla="*/ 2147483647 w 1134"/>
              <a:gd name="T9" fmla="*/ 2147483647 h 968"/>
              <a:gd name="T10" fmla="*/ 2147483647 w 1134"/>
              <a:gd name="T11" fmla="*/ 2147483647 h 968"/>
              <a:gd name="T12" fmla="*/ 2147483647 w 1134"/>
              <a:gd name="T13" fmla="*/ 2147483647 h 968"/>
              <a:gd name="T14" fmla="*/ 2147483647 w 1134"/>
              <a:gd name="T15" fmla="*/ 2147483647 h 9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34"/>
              <a:gd name="T25" fmla="*/ 0 h 968"/>
              <a:gd name="T26" fmla="*/ 1134 w 1134"/>
              <a:gd name="T27" fmla="*/ 968 h 9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34" h="968">
                <a:moveTo>
                  <a:pt x="0" y="968"/>
                </a:moveTo>
                <a:cubicBezTo>
                  <a:pt x="11" y="952"/>
                  <a:pt x="23" y="937"/>
                  <a:pt x="46" y="922"/>
                </a:cubicBezTo>
                <a:cubicBezTo>
                  <a:pt x="69" y="907"/>
                  <a:pt x="69" y="922"/>
                  <a:pt x="137" y="877"/>
                </a:cubicBezTo>
                <a:cubicBezTo>
                  <a:pt x="205" y="832"/>
                  <a:pt x="356" y="748"/>
                  <a:pt x="454" y="650"/>
                </a:cubicBezTo>
                <a:cubicBezTo>
                  <a:pt x="552" y="552"/>
                  <a:pt x="650" y="378"/>
                  <a:pt x="726" y="287"/>
                </a:cubicBezTo>
                <a:cubicBezTo>
                  <a:pt x="802" y="196"/>
                  <a:pt x="855" y="151"/>
                  <a:pt x="908" y="106"/>
                </a:cubicBezTo>
                <a:cubicBezTo>
                  <a:pt x="961" y="61"/>
                  <a:pt x="1006" y="30"/>
                  <a:pt x="1044" y="15"/>
                </a:cubicBezTo>
                <a:cubicBezTo>
                  <a:pt x="1082" y="0"/>
                  <a:pt x="1108" y="7"/>
                  <a:pt x="1134" y="15"/>
                </a:cubicBez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grpSp>
        <p:nvGrpSpPr>
          <p:cNvPr id="2" name="Groupe 45"/>
          <p:cNvGrpSpPr>
            <a:grpSpLocks/>
          </p:cNvGrpSpPr>
          <p:nvPr/>
        </p:nvGrpSpPr>
        <p:grpSpPr bwMode="auto">
          <a:xfrm>
            <a:off x="5715000" y="3214688"/>
            <a:ext cx="1214438" cy="1428750"/>
            <a:chOff x="5715008" y="3214686"/>
            <a:chExt cx="1214446" cy="1428760"/>
          </a:xfrm>
        </p:grpSpPr>
        <p:sp>
          <p:nvSpPr>
            <p:cNvPr id="40" name="Ellipse 39"/>
            <p:cNvSpPr/>
            <p:nvPr/>
          </p:nvSpPr>
          <p:spPr bwMode="auto">
            <a:xfrm flipH="1">
              <a:off x="5715008" y="3214686"/>
              <a:ext cx="285752" cy="285752"/>
            </a:xfrm>
            <a:prstGeom prst="ellipse">
              <a:avLst/>
            </a:prstGeom>
            <a:solidFill>
              <a:srgbClr val="0000CC"/>
            </a:solidFill>
            <a:ln w="28575">
              <a:noFill/>
              <a:round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" name="Ellipse 40"/>
            <p:cNvSpPr/>
            <p:nvPr/>
          </p:nvSpPr>
          <p:spPr bwMode="auto">
            <a:xfrm flipH="1">
              <a:off x="6286512" y="3429000"/>
              <a:ext cx="285752" cy="285752"/>
            </a:xfrm>
            <a:prstGeom prst="ellipse">
              <a:avLst/>
            </a:prstGeom>
            <a:solidFill>
              <a:srgbClr val="0000CC"/>
            </a:solidFill>
            <a:ln w="28575">
              <a:noFill/>
              <a:round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" name="Ellipse 43"/>
            <p:cNvSpPr/>
            <p:nvPr/>
          </p:nvSpPr>
          <p:spPr bwMode="auto">
            <a:xfrm flipH="1">
              <a:off x="6643702" y="3929066"/>
              <a:ext cx="285752" cy="285752"/>
            </a:xfrm>
            <a:prstGeom prst="ellipse">
              <a:avLst/>
            </a:prstGeom>
            <a:solidFill>
              <a:srgbClr val="0000CC"/>
            </a:solidFill>
            <a:ln w="28575">
              <a:noFill/>
              <a:round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" name="Ellipse 44"/>
            <p:cNvSpPr/>
            <p:nvPr/>
          </p:nvSpPr>
          <p:spPr bwMode="auto">
            <a:xfrm flipH="1">
              <a:off x="6572264" y="4357694"/>
              <a:ext cx="285752" cy="285752"/>
            </a:xfrm>
            <a:prstGeom prst="ellipse">
              <a:avLst/>
            </a:prstGeom>
            <a:solidFill>
              <a:srgbClr val="0000CC"/>
            </a:solidFill>
            <a:ln w="28575">
              <a:noFill/>
              <a:round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42" name="Freeform 76"/>
          <p:cNvSpPr>
            <a:spLocks/>
          </p:cNvSpPr>
          <p:nvPr/>
        </p:nvSpPr>
        <p:spPr bwMode="auto">
          <a:xfrm>
            <a:off x="3671888" y="3500438"/>
            <a:ext cx="971550" cy="1668462"/>
          </a:xfrm>
          <a:custGeom>
            <a:avLst/>
            <a:gdLst>
              <a:gd name="T0" fmla="*/ 2147483647 w 612"/>
              <a:gd name="T1" fmla="*/ 2147483647 h 1051"/>
              <a:gd name="T2" fmla="*/ 2147483647 w 612"/>
              <a:gd name="T3" fmla="*/ 2147483647 h 1051"/>
              <a:gd name="T4" fmla="*/ 2147483647 w 612"/>
              <a:gd name="T5" fmla="*/ 2147483647 h 1051"/>
              <a:gd name="T6" fmla="*/ 2147483647 w 612"/>
              <a:gd name="T7" fmla="*/ 2147483647 h 1051"/>
              <a:gd name="T8" fmla="*/ 2147483647 w 612"/>
              <a:gd name="T9" fmla="*/ 2147483647 h 1051"/>
              <a:gd name="T10" fmla="*/ 2147483647 w 612"/>
              <a:gd name="T11" fmla="*/ 2147483647 h 10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12"/>
              <a:gd name="T19" fmla="*/ 0 h 1051"/>
              <a:gd name="T20" fmla="*/ 612 w 612"/>
              <a:gd name="T21" fmla="*/ 1051 h 10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12" h="1051">
                <a:moveTo>
                  <a:pt x="612" y="8"/>
                </a:moveTo>
                <a:cubicBezTo>
                  <a:pt x="499" y="4"/>
                  <a:pt x="386" y="0"/>
                  <a:pt x="295" y="53"/>
                </a:cubicBezTo>
                <a:cubicBezTo>
                  <a:pt x="204" y="106"/>
                  <a:pt x="113" y="228"/>
                  <a:pt x="68" y="326"/>
                </a:cubicBezTo>
                <a:cubicBezTo>
                  <a:pt x="23" y="424"/>
                  <a:pt x="0" y="537"/>
                  <a:pt x="23" y="643"/>
                </a:cubicBezTo>
                <a:cubicBezTo>
                  <a:pt x="46" y="749"/>
                  <a:pt x="144" y="893"/>
                  <a:pt x="204" y="961"/>
                </a:cubicBezTo>
                <a:cubicBezTo>
                  <a:pt x="264" y="1029"/>
                  <a:pt x="325" y="1040"/>
                  <a:pt x="386" y="1051"/>
                </a:cubicBez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grpSp>
        <p:nvGrpSpPr>
          <p:cNvPr id="3" name="Groupe 37"/>
          <p:cNvGrpSpPr>
            <a:grpSpLocks/>
          </p:cNvGrpSpPr>
          <p:nvPr/>
        </p:nvGrpSpPr>
        <p:grpSpPr bwMode="auto">
          <a:xfrm>
            <a:off x="1785938" y="2928938"/>
            <a:ext cx="5500687" cy="1714500"/>
            <a:chOff x="1785918" y="2928934"/>
            <a:chExt cx="5500726" cy="1714512"/>
          </a:xfrm>
        </p:grpSpPr>
        <p:sp>
          <p:nvSpPr>
            <p:cNvPr id="98" name="Ellipse 97"/>
            <p:cNvSpPr/>
            <p:nvPr/>
          </p:nvSpPr>
          <p:spPr bwMode="auto">
            <a:xfrm flipH="1">
              <a:off x="1785918" y="3000372"/>
              <a:ext cx="285752" cy="285752"/>
            </a:xfrm>
            <a:prstGeom prst="ellipse">
              <a:avLst/>
            </a:prstGeom>
            <a:ln w="28575">
              <a:noFill/>
              <a:round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9" name="Ellipse 98"/>
            <p:cNvSpPr/>
            <p:nvPr/>
          </p:nvSpPr>
          <p:spPr bwMode="auto">
            <a:xfrm flipH="1">
              <a:off x="2000232" y="3357562"/>
              <a:ext cx="285752" cy="285752"/>
            </a:xfrm>
            <a:prstGeom prst="ellipse">
              <a:avLst/>
            </a:prstGeom>
            <a:ln w="28575">
              <a:noFill/>
              <a:round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" name="Ellipse 99"/>
            <p:cNvSpPr/>
            <p:nvPr/>
          </p:nvSpPr>
          <p:spPr bwMode="auto">
            <a:xfrm flipH="1">
              <a:off x="2714612" y="3857628"/>
              <a:ext cx="285752" cy="285752"/>
            </a:xfrm>
            <a:prstGeom prst="ellipse">
              <a:avLst/>
            </a:prstGeom>
            <a:ln w="28575">
              <a:noFill/>
              <a:round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" name="Ellipse 102"/>
            <p:cNvSpPr/>
            <p:nvPr/>
          </p:nvSpPr>
          <p:spPr bwMode="auto">
            <a:xfrm flipH="1">
              <a:off x="5429256" y="4286256"/>
              <a:ext cx="285752" cy="285752"/>
            </a:xfrm>
            <a:prstGeom prst="ellipse">
              <a:avLst/>
            </a:prstGeom>
            <a:ln w="28575">
              <a:noFill/>
              <a:round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" name="Ellipse 103"/>
            <p:cNvSpPr/>
            <p:nvPr/>
          </p:nvSpPr>
          <p:spPr bwMode="auto">
            <a:xfrm flipH="1">
              <a:off x="6215074" y="3929066"/>
              <a:ext cx="285752" cy="285752"/>
            </a:xfrm>
            <a:prstGeom prst="ellipse">
              <a:avLst/>
            </a:prstGeom>
            <a:ln w="28575">
              <a:noFill/>
              <a:round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" name="Ellipse 104"/>
            <p:cNvSpPr/>
            <p:nvPr/>
          </p:nvSpPr>
          <p:spPr bwMode="auto">
            <a:xfrm flipH="1">
              <a:off x="7000892" y="2928934"/>
              <a:ext cx="285752" cy="285752"/>
            </a:xfrm>
            <a:prstGeom prst="ellipse">
              <a:avLst/>
            </a:prstGeom>
            <a:ln w="28575">
              <a:noFill/>
              <a:round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" name="Ellipse 105"/>
            <p:cNvSpPr/>
            <p:nvPr/>
          </p:nvSpPr>
          <p:spPr bwMode="auto">
            <a:xfrm flipH="1">
              <a:off x="6858016" y="3357562"/>
              <a:ext cx="285752" cy="285752"/>
            </a:xfrm>
            <a:prstGeom prst="ellipse">
              <a:avLst/>
            </a:prstGeom>
            <a:ln w="28575">
              <a:noFill/>
              <a:round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1" name="Ellipse 100"/>
            <p:cNvSpPr/>
            <p:nvPr/>
          </p:nvSpPr>
          <p:spPr bwMode="auto">
            <a:xfrm flipH="1">
              <a:off x="3571868" y="4214818"/>
              <a:ext cx="285752" cy="285752"/>
            </a:xfrm>
            <a:prstGeom prst="ellipse">
              <a:avLst/>
            </a:prstGeom>
            <a:ln w="28575">
              <a:noFill/>
              <a:round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" name="Ellipse 101"/>
            <p:cNvSpPr/>
            <p:nvPr/>
          </p:nvSpPr>
          <p:spPr bwMode="auto">
            <a:xfrm flipH="1">
              <a:off x="4143372" y="4357694"/>
              <a:ext cx="285752" cy="285752"/>
            </a:xfrm>
            <a:prstGeom prst="ellipse">
              <a:avLst/>
            </a:prstGeom>
            <a:ln w="28575">
              <a:noFill/>
              <a:round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</p:grpSp>
      <p:cxnSp>
        <p:nvCxnSpPr>
          <p:cNvPr id="48" name="Connecteur droit avec flèche 47"/>
          <p:cNvCxnSpPr>
            <a:cxnSpLocks noChangeShapeType="1"/>
          </p:cNvCxnSpPr>
          <p:nvPr/>
        </p:nvCxnSpPr>
        <p:spPr bwMode="auto">
          <a:xfrm rot="5400000">
            <a:off x="6679406" y="1750219"/>
            <a:ext cx="1785938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" name="Connecteur droit avec flèche 50"/>
          <p:cNvCxnSpPr>
            <a:cxnSpLocks noChangeShapeType="1"/>
          </p:cNvCxnSpPr>
          <p:nvPr/>
        </p:nvCxnSpPr>
        <p:spPr bwMode="auto">
          <a:xfrm rot="10800000">
            <a:off x="7000875" y="4214813"/>
            <a:ext cx="571500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6308725"/>
            <a:ext cx="2133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Connecteur droit avec flèche 48"/>
          <p:cNvCxnSpPr>
            <a:cxnSpLocks noChangeShapeType="1"/>
          </p:cNvCxnSpPr>
          <p:nvPr/>
        </p:nvCxnSpPr>
        <p:spPr bwMode="auto">
          <a:xfrm rot="16200000" flipH="1">
            <a:off x="4536281" y="1964532"/>
            <a:ext cx="1785937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3634773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1" grpId="1"/>
      <p:bldP spid="9269" grpId="0" animBg="1"/>
      <p:bldP spid="39" grpId="0" animBg="1"/>
      <p:bldP spid="43" grpId="0" animBg="1"/>
      <p:bldP spid="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ZoneTexte 78"/>
          <p:cNvSpPr txBox="1">
            <a:spLocks noChangeArrowheads="1"/>
          </p:cNvSpPr>
          <p:nvPr/>
        </p:nvSpPr>
        <p:spPr bwMode="auto">
          <a:xfrm>
            <a:off x="214313" y="642938"/>
            <a:ext cx="5223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GB" sz="1800" dirty="0" smtClean="0">
                <a:solidFill>
                  <a:srgbClr val="1014A4"/>
                </a:solidFill>
              </a:rPr>
              <a:t>   N-1 TBA  </a:t>
            </a:r>
            <a:r>
              <a:rPr lang="en-GB" sz="1800" dirty="0">
                <a:solidFill>
                  <a:srgbClr val="1014A4"/>
                </a:solidFill>
              </a:rPr>
              <a:t>equations </a:t>
            </a:r>
            <a:r>
              <a:rPr lang="en-GB" sz="1800" dirty="0" smtClean="0">
                <a:solidFill>
                  <a:srgbClr val="1014A4"/>
                </a:solidFill>
              </a:rPr>
              <a:t>fix </a:t>
            </a:r>
            <a:r>
              <a:rPr lang="en-GB" sz="1800" dirty="0">
                <a:solidFill>
                  <a:srgbClr val="1014A4"/>
                </a:solidFill>
              </a:rPr>
              <a:t>N-1 spectral densities </a:t>
            </a:r>
            <a:endParaRPr lang="fr-FR" sz="1800" i="1" dirty="0">
              <a:solidFill>
                <a:srgbClr val="1014A4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15312" cy="654050"/>
          </a:xfrm>
        </p:spPr>
        <p:txBody>
          <a:bodyPr/>
          <a:lstStyle/>
          <a:p>
            <a:r>
              <a:rPr lang="en-US" sz="2000" dirty="0" smtClean="0">
                <a:solidFill>
                  <a:srgbClr val="C00000"/>
                </a:solidFill>
              </a:rPr>
              <a:t>Solution of</a:t>
            </a:r>
            <a:r>
              <a:rPr lang="en-US" sz="2000" dirty="0" smtClean="0">
                <a:solidFill>
                  <a:schemeClr val="tx1"/>
                </a:solidFill>
              </a:rPr>
              <a:t> SU(N)</a:t>
            </a:r>
            <a:r>
              <a:rPr lang="en-US" sz="2000" baseline="-25000" dirty="0" smtClean="0">
                <a:solidFill>
                  <a:schemeClr val="tx1"/>
                </a:solidFill>
              </a:rPr>
              <a:t>L</a:t>
            </a:r>
            <a:r>
              <a:rPr lang="en-US" sz="2000" dirty="0" smtClean="0">
                <a:solidFill>
                  <a:schemeClr val="tx1"/>
                </a:solidFill>
              </a:rPr>
              <a:t> x SU(N)</a:t>
            </a:r>
            <a:r>
              <a:rPr lang="en-US" sz="2000" baseline="-25000" dirty="0" smtClean="0">
                <a:solidFill>
                  <a:schemeClr val="tx1"/>
                </a:solidFill>
              </a:rPr>
              <a:t>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990000"/>
                </a:solidFill>
              </a:rPr>
              <a:t>principal chiral field at finite size </a:t>
            </a:r>
            <a:endParaRPr lang="en-US" sz="2000" dirty="0" smtClean="0">
              <a:solidFill>
                <a:srgbClr val="0000CC"/>
              </a:solidFill>
            </a:endParaRPr>
          </a:p>
        </p:txBody>
      </p:sp>
      <p:pic>
        <p:nvPicPr>
          <p:cNvPr id="20" name="Image 19" descr="texsstmp.bmp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70" y="4365104"/>
            <a:ext cx="3316486" cy="218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79"/>
          <p:cNvSpPr txBox="1">
            <a:spLocks noChangeArrowheads="1"/>
          </p:cNvSpPr>
          <p:nvPr/>
        </p:nvSpPr>
        <p:spPr bwMode="auto">
          <a:xfrm>
            <a:off x="5072063" y="3324200"/>
            <a:ext cx="1792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400" dirty="0" err="1">
                <a:solidFill>
                  <a:srgbClr val="1014A4"/>
                </a:solidFill>
              </a:rPr>
              <a:t>Numerics</a:t>
            </a:r>
            <a:r>
              <a:rPr lang="en-GB" sz="1400" dirty="0">
                <a:solidFill>
                  <a:srgbClr val="1014A4"/>
                </a:solidFill>
              </a:rPr>
              <a:t> for </a:t>
            </a:r>
          </a:p>
          <a:p>
            <a:pPr algn="l"/>
            <a:r>
              <a:rPr lang="en-GB" sz="1400" dirty="0">
                <a:solidFill>
                  <a:srgbClr val="1014A4"/>
                </a:solidFill>
              </a:rPr>
              <a:t>low-lying states N=3</a:t>
            </a:r>
            <a:endParaRPr lang="fr-FR" sz="1400" dirty="0">
              <a:solidFill>
                <a:srgbClr val="1014A4"/>
              </a:solidFill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429250" y="3824263"/>
            <a:ext cx="1077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200" b="1">
                <a:solidFill>
                  <a:srgbClr val="00CC00"/>
                </a:solidFill>
              </a:rPr>
              <a:t>V.K.,Leurent</a:t>
            </a:r>
          </a:p>
          <a:p>
            <a:pPr algn="l"/>
            <a:r>
              <a:rPr lang="en-GB" sz="1200" b="1">
                <a:solidFill>
                  <a:srgbClr val="00CC00"/>
                </a:solidFill>
              </a:rPr>
              <a:t>To appear</a:t>
            </a:r>
            <a:endParaRPr lang="en-US" sz="1200"/>
          </a:p>
        </p:txBody>
      </p:sp>
      <p:sp>
        <p:nvSpPr>
          <p:cNvPr id="73" name="ZoneTexte 72"/>
          <p:cNvSpPr txBox="1">
            <a:spLocks noChangeArrowheads="1"/>
          </p:cNvSpPr>
          <p:nvPr/>
        </p:nvSpPr>
        <p:spPr bwMode="auto">
          <a:xfrm>
            <a:off x="214313" y="4229075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1014A4"/>
                </a:solidFill>
              </a:rPr>
              <a:t>  Infinite Y-system  reduced to a finite</a:t>
            </a:r>
          </a:p>
          <a:p>
            <a:pPr algn="l" eaLnBrk="1" hangingPunct="1"/>
            <a:r>
              <a:rPr lang="en-US" sz="1800" dirty="0">
                <a:solidFill>
                  <a:srgbClr val="1014A4"/>
                </a:solidFill>
              </a:rPr>
              <a:t>  number of non-linear integral equations</a:t>
            </a:r>
          </a:p>
        </p:txBody>
      </p:sp>
      <p:pic>
        <p:nvPicPr>
          <p:cNvPr id="9" name="Picture 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704978"/>
            <a:ext cx="643416" cy="275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Picture 1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30125" y="1662956"/>
            <a:ext cx="7531100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8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1" grpId="0"/>
      <p:bldP spid="2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1"/>
          <p:cNvSpPr txBox="1">
            <a:spLocks noChangeArrowheads="1"/>
          </p:cNvSpPr>
          <p:nvPr/>
        </p:nvSpPr>
        <p:spPr bwMode="auto">
          <a:xfrm>
            <a:off x="201613" y="1557338"/>
            <a:ext cx="8942387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2400" dirty="0"/>
              <a:t>     </a:t>
            </a:r>
            <a:r>
              <a:rPr lang="en-GB" sz="3200" dirty="0">
                <a:solidFill>
                  <a:srgbClr val="FF0000"/>
                </a:solidFill>
              </a:rPr>
              <a:t>Y-system  looks very </a:t>
            </a:r>
            <a:r>
              <a:rPr lang="en-GB" sz="3200" dirty="0" smtClean="0">
                <a:solidFill>
                  <a:srgbClr val="FF0000"/>
                </a:solidFill>
              </a:rPr>
              <a:t>simple </a:t>
            </a:r>
            <a:r>
              <a:rPr lang="en-GB" sz="3200" dirty="0">
                <a:solidFill>
                  <a:srgbClr val="FF0000"/>
                </a:solidFill>
              </a:rPr>
              <a:t>and universal! </a:t>
            </a:r>
            <a:endParaRPr lang="en-GB" sz="2400" dirty="0">
              <a:solidFill>
                <a:srgbClr val="FF0000"/>
              </a:solidFill>
            </a:endParaRPr>
          </a:p>
          <a:p>
            <a:pPr algn="l"/>
            <a:r>
              <a:rPr lang="en-GB" sz="2400" dirty="0"/>
              <a:t>  </a:t>
            </a:r>
          </a:p>
          <a:p>
            <a:pPr algn="l">
              <a:buFont typeface="Arial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  </a:t>
            </a:r>
            <a:r>
              <a:rPr lang="en-GB" sz="2400" dirty="0" smtClean="0">
                <a:solidFill>
                  <a:srgbClr val="0070C0"/>
                </a:solidFill>
              </a:rPr>
              <a:t>Similar systems </a:t>
            </a:r>
            <a:r>
              <a:rPr lang="en-GB" sz="2400" dirty="0">
                <a:solidFill>
                  <a:srgbClr val="0070C0"/>
                </a:solidFill>
              </a:rPr>
              <a:t>of equations in all known integrable σ-models  </a:t>
            </a:r>
          </a:p>
          <a:p>
            <a:pPr algn="l"/>
            <a:endParaRPr lang="en-GB" sz="2400" dirty="0">
              <a:solidFill>
                <a:srgbClr val="0070C0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  What are its origins? Could we </a:t>
            </a:r>
            <a:r>
              <a:rPr lang="en-GB" sz="2400" dirty="0" smtClean="0">
                <a:solidFill>
                  <a:srgbClr val="0070C0"/>
                </a:solidFill>
              </a:rPr>
              <a:t>have guessed </a:t>
            </a:r>
            <a:r>
              <a:rPr lang="en-GB" sz="2400" dirty="0">
                <a:solidFill>
                  <a:srgbClr val="0070C0"/>
                </a:solidFill>
              </a:rPr>
              <a:t>it without TBA</a:t>
            </a:r>
            <a:r>
              <a:rPr lang="en-GB" sz="2400" dirty="0" smtClean="0">
                <a:solidFill>
                  <a:srgbClr val="0070C0"/>
                </a:solidFill>
              </a:rPr>
              <a:t>?</a:t>
            </a:r>
          </a:p>
          <a:p>
            <a:pPr algn="l">
              <a:buFont typeface="Arial" charset="0"/>
              <a:buChar char="•"/>
            </a:pPr>
            <a:endParaRPr lang="en-GB" sz="2400" dirty="0" smtClean="0">
              <a:solidFill>
                <a:srgbClr val="0070C0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  Can we “solve” it and reduce to a finite system of NLIE’s?</a:t>
            </a:r>
            <a:endParaRPr lang="en-GB" sz="2400" dirty="0">
              <a:solidFill>
                <a:srgbClr val="0070C0"/>
              </a:solidFill>
            </a:endParaRPr>
          </a:p>
          <a:p>
            <a:pPr algn="l"/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339701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58175" cy="725487"/>
          </a:xfrm>
        </p:spPr>
        <p:txBody>
          <a:bodyPr/>
          <a:lstStyle/>
          <a:p>
            <a:r>
              <a:rPr lang="en-GB" sz="2800" dirty="0" smtClean="0">
                <a:solidFill>
                  <a:srgbClr val="6F1211"/>
                </a:solidFill>
              </a:rPr>
              <a:t>Solving full quantum </a:t>
            </a:r>
            <a:r>
              <a:rPr lang="en-GB" sz="2800" dirty="0" err="1" smtClean="0">
                <a:solidFill>
                  <a:srgbClr val="6F1211"/>
                </a:solidFill>
              </a:rPr>
              <a:t>Hirota</a:t>
            </a:r>
            <a:r>
              <a:rPr lang="en-GB" sz="2800" dirty="0" smtClean="0">
                <a:solidFill>
                  <a:srgbClr val="6F1211"/>
                </a:solidFill>
              </a:rPr>
              <a:t> in U(2,2|4) T-hook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23938" y="20624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endParaRPr lang="en-GB"/>
          </a:p>
        </p:txBody>
      </p:sp>
      <p:pic>
        <p:nvPicPr>
          <p:cNvPr id="67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3" y="6705600"/>
            <a:ext cx="134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63688" y="2149613"/>
            <a:ext cx="4857750" cy="303213"/>
            <a:chOff x="1949450" y="4127500"/>
            <a:chExt cx="4857750" cy="303213"/>
          </a:xfrm>
        </p:grpSpPr>
        <p:grpSp>
          <p:nvGrpSpPr>
            <p:cNvPr id="69" name="Group 32"/>
            <p:cNvGrpSpPr>
              <a:grpSpLocks/>
            </p:cNvGrpSpPr>
            <p:nvPr/>
          </p:nvGrpSpPr>
          <p:grpSpPr bwMode="auto">
            <a:xfrm>
              <a:off x="2235200" y="4140200"/>
              <a:ext cx="4330700" cy="273050"/>
              <a:chOff x="1462" y="1580"/>
              <a:chExt cx="2728" cy="172"/>
            </a:xfrm>
          </p:grpSpPr>
          <p:sp>
            <p:nvSpPr>
              <p:cNvPr id="85" name="Line 7"/>
              <p:cNvSpPr>
                <a:spLocks noChangeShapeType="1"/>
              </p:cNvSpPr>
              <p:nvPr/>
            </p:nvSpPr>
            <p:spPr bwMode="auto">
              <a:xfrm rot="16200000" flipV="1">
                <a:off x="3550" y="150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" name="Line 9"/>
              <p:cNvSpPr>
                <a:spLocks noChangeShapeType="1"/>
              </p:cNvSpPr>
              <p:nvPr/>
            </p:nvSpPr>
            <p:spPr bwMode="auto">
              <a:xfrm rot="16200000" flipV="1">
                <a:off x="2110" y="150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" name="Line 11"/>
              <p:cNvSpPr>
                <a:spLocks noChangeShapeType="1"/>
              </p:cNvSpPr>
              <p:nvPr/>
            </p:nvSpPr>
            <p:spPr bwMode="auto">
              <a:xfrm rot="16200000" flipV="1">
                <a:off x="3070" y="150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" name="Line 12"/>
              <p:cNvSpPr>
                <a:spLocks noChangeShapeType="1"/>
              </p:cNvSpPr>
              <p:nvPr/>
            </p:nvSpPr>
            <p:spPr bwMode="auto">
              <a:xfrm rot="16200000" flipV="1">
                <a:off x="2554" y="150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Oval 15"/>
              <p:cNvSpPr>
                <a:spLocks noChangeArrowheads="1"/>
              </p:cNvSpPr>
              <p:nvPr/>
            </p:nvSpPr>
            <p:spPr bwMode="auto">
              <a:xfrm rot="5400000" flipH="1">
                <a:off x="3719" y="1579"/>
                <a:ext cx="172" cy="1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Line 16"/>
              <p:cNvSpPr>
                <a:spLocks noChangeShapeType="1"/>
              </p:cNvSpPr>
              <p:nvPr/>
            </p:nvSpPr>
            <p:spPr bwMode="auto">
              <a:xfrm rot="16200000" flipH="1">
                <a:off x="4029" y="1510"/>
                <a:ext cx="10" cy="3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Line 20"/>
              <p:cNvSpPr>
                <a:spLocks noChangeShapeType="1"/>
              </p:cNvSpPr>
              <p:nvPr/>
            </p:nvSpPr>
            <p:spPr bwMode="auto">
              <a:xfrm rot="5400000" flipH="1" flipV="1">
                <a:off x="1630" y="1500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79" name="Picture 39" descr="tmp.bmp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450" y="4127500"/>
              <a:ext cx="2857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39" descr="tmp.bmp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075" y="4127500"/>
              <a:ext cx="2857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39" descr="tmp.bmp"/>
            <p:cNvPicPr>
              <a:picLocks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263" y="4127500"/>
              <a:ext cx="2857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9" descr="tmp.bmp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450" y="4127500"/>
              <a:ext cx="28575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Oval 15"/>
            <p:cNvSpPr>
              <a:spLocks noChangeArrowheads="1"/>
            </p:cNvSpPr>
            <p:nvPr/>
          </p:nvSpPr>
          <p:spPr bwMode="auto">
            <a:xfrm rot="5400000" flipH="1">
              <a:off x="4237038" y="4125912"/>
              <a:ext cx="273050" cy="2762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4" name="Oval 15"/>
            <p:cNvSpPr>
              <a:spLocks noChangeArrowheads="1"/>
            </p:cNvSpPr>
            <p:nvPr/>
          </p:nvSpPr>
          <p:spPr bwMode="auto">
            <a:xfrm rot="5400000" flipH="1">
              <a:off x="2736851" y="4125912"/>
              <a:ext cx="273050" cy="2762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21505" name="Picture 2150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611560" y="4937472"/>
            <a:ext cx="8077200" cy="93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21512" name="TextBox 21511"/>
          <p:cNvSpPr txBox="1"/>
          <p:nvPr/>
        </p:nvSpPr>
        <p:spPr bwMode="auto">
          <a:xfrm>
            <a:off x="539552" y="4005064"/>
            <a:ext cx="7037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Q-function </a:t>
            </a:r>
            <a:r>
              <a:rPr lang="en-US" sz="2000" dirty="0" err="1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parametrization</a:t>
            </a:r>
            <a:r>
              <a:rPr lang="en-US" sz="2000" dirty="0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 (analogue of Baxter functions)</a:t>
            </a:r>
            <a:endParaRPr lang="fr-FR" sz="2000" dirty="0" smtClean="0">
              <a:solidFill>
                <a:srgbClr val="1014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30"/>
          <p:cNvSpPr>
            <a:spLocks noChangeArrowheads="1"/>
          </p:cNvSpPr>
          <p:nvPr/>
        </p:nvSpPr>
        <p:spPr bwMode="auto">
          <a:xfrm>
            <a:off x="0" y="6257836"/>
            <a:ext cx="184377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Tsuboi</a:t>
            </a:r>
            <a:endParaRPr lang="en-GB" sz="11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100" b="1" dirty="0" smtClean="0">
                <a:solidFill>
                  <a:srgbClr val="00CC00"/>
                </a:solidFill>
              </a:rPr>
              <a:t>Gromov,Tsuboi,V.K</a:t>
            </a:r>
            <a:r>
              <a:rPr lang="en-GB" sz="1100" b="1" dirty="0">
                <a:solidFill>
                  <a:srgbClr val="00CC00"/>
                </a:solidFill>
              </a:rPr>
              <a:t>.,</a:t>
            </a:r>
            <a:r>
              <a:rPr lang="en-GB" sz="1100" b="1" dirty="0" err="1">
                <a:solidFill>
                  <a:srgbClr val="00CC00"/>
                </a:solidFill>
              </a:rPr>
              <a:t>Leurent</a:t>
            </a:r>
            <a:endParaRPr lang="en-GB" sz="1100" b="1" dirty="0">
              <a:solidFill>
                <a:srgbClr val="00CC00"/>
              </a:solidFill>
            </a:endParaRPr>
          </a:p>
          <a:p>
            <a:pPr algn="l"/>
            <a:r>
              <a:rPr lang="en-GB" sz="1100" b="1" dirty="0" smtClean="0">
                <a:solidFill>
                  <a:srgbClr val="00CC00"/>
                </a:solidFill>
              </a:rPr>
              <a:t>(to appear)</a:t>
            </a:r>
            <a:endParaRPr lang="en-US" sz="1100" dirty="0"/>
          </a:p>
        </p:txBody>
      </p:sp>
      <p:pic>
        <p:nvPicPr>
          <p:cNvPr id="101" name="Picture 10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762378" y="1700808"/>
            <a:ext cx="1986086" cy="432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8" name="Picture 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3336527" y="1268760"/>
            <a:ext cx="698500" cy="21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395536" y="1268760"/>
            <a:ext cx="26361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 Replace in gen. function:</a:t>
            </a:r>
          </a:p>
          <a:p>
            <a:pPr algn="l" eaLnBrk="1" hangingPunct="1">
              <a:buFont typeface="Arial" charset="0"/>
              <a:buChar char="•"/>
            </a:pPr>
            <a:endParaRPr lang="en-US" dirty="0">
              <a:solidFill>
                <a:srgbClr val="1014A4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 Generating functional</a:t>
            </a:r>
            <a:endParaRPr lang="fr-FR" sz="1800" dirty="0">
              <a:solidFill>
                <a:srgbClr val="1014A4"/>
              </a:solidFill>
            </a:endParaRPr>
          </a:p>
        </p:txBody>
      </p:sp>
      <p:pic>
        <p:nvPicPr>
          <p:cNvPr id="10" name="Picture 9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341272" y="1556791"/>
            <a:ext cx="685800" cy="21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2" name="Right Brace 11"/>
          <p:cNvSpPr/>
          <p:nvPr/>
        </p:nvSpPr>
        <p:spPr>
          <a:xfrm>
            <a:off x="4103535" y="1300480"/>
            <a:ext cx="84266" cy="400328"/>
          </a:xfrm>
          <a:prstGeom prst="rightBrac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ight Arrow 12"/>
          <p:cNvSpPr/>
          <p:nvPr/>
        </p:nvSpPr>
        <p:spPr>
          <a:xfrm>
            <a:off x="4335438" y="1500644"/>
            <a:ext cx="38057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14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030558" y="2492896"/>
            <a:ext cx="6781800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6" name="Picture 15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4860899" y="1369298"/>
            <a:ext cx="1638300" cy="24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10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1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QQ-relations (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Plücker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identities)</a:t>
            </a:r>
            <a:endParaRPr lang="fr-FR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3" y="6705600"/>
            <a:ext cx="134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1295435" y="882508"/>
            <a:ext cx="6300901" cy="1034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3442444" y="2708920"/>
            <a:ext cx="1849636" cy="542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7838986" y="882508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dirty="0" err="1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bosonic</a:t>
            </a:r>
            <a:endParaRPr lang="fr-FR" dirty="0">
              <a:solidFill>
                <a:srgbClr val="1014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7812360" y="1530580"/>
            <a:ext cx="1120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dirty="0" err="1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fermionic</a:t>
            </a:r>
            <a:endParaRPr lang="fr-FR" dirty="0">
              <a:solidFill>
                <a:srgbClr val="1014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827584" y="2780928"/>
            <a:ext cx="2097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285750" indent="-285750" algn="l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Example: u(2|2)</a:t>
            </a:r>
            <a:endParaRPr lang="fr-FR" dirty="0" smtClean="0">
              <a:solidFill>
                <a:srgbClr val="1014A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3831208" y="3645024"/>
            <a:ext cx="812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4" name="Picture 33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950887" y="4221088"/>
            <a:ext cx="685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5" name="Picture 34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2823096" y="4221088"/>
            <a:ext cx="685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6" name="Picture 35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4890615" y="4221088"/>
            <a:ext cx="685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7" name="Picture 36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6762823" y="4221088"/>
            <a:ext cx="685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39" name="Picture 38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230808" y="5000599"/>
            <a:ext cx="660400" cy="24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0" name="Picture 39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30" cstate="print"/>
          <a:stretch>
            <a:fillRect/>
          </a:stretch>
        </p:blipFill>
        <p:spPr>
          <a:xfrm>
            <a:off x="3831208" y="6368751"/>
            <a:ext cx="508000" cy="24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1" name="Picture 40"/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31" cstate="print"/>
          <a:stretch>
            <a:fillRect/>
          </a:stretch>
        </p:blipFill>
        <p:spPr>
          <a:xfrm>
            <a:off x="1886991" y="5013176"/>
            <a:ext cx="5461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2" name="Picture 41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32" cstate="print"/>
          <a:stretch>
            <a:fillRect/>
          </a:stretch>
        </p:blipFill>
        <p:spPr>
          <a:xfrm>
            <a:off x="3347864" y="4965213"/>
            <a:ext cx="5461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3" name="Picture 42"/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4939716" y="4990180"/>
            <a:ext cx="5461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4" name="Picture 43"/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34" cstate="print"/>
          <a:stretch>
            <a:fillRect/>
          </a:stretch>
        </p:blipFill>
        <p:spPr>
          <a:xfrm>
            <a:off x="8007671" y="5013176"/>
            <a:ext cx="660400" cy="24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5" name="Picture 44"/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35" cstate="print"/>
          <a:stretch>
            <a:fillRect/>
          </a:stretch>
        </p:blipFill>
        <p:spPr>
          <a:xfrm>
            <a:off x="950887" y="5648671"/>
            <a:ext cx="533400" cy="24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6" name="Picture 45"/>
          <p:cNvPicPr>
            <a:picLocks/>
          </p:cNvPicPr>
          <p:nvPr>
            <p:custDataLst>
              <p:tags r:id="rId16"/>
            </p:custDataLst>
          </p:nvPr>
        </p:nvPicPr>
        <p:blipFill>
          <a:blip r:embed="rId36" cstate="print"/>
          <a:stretch>
            <a:fillRect/>
          </a:stretch>
        </p:blipFill>
        <p:spPr>
          <a:xfrm>
            <a:off x="2771799" y="5661247"/>
            <a:ext cx="533400" cy="24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7" name="Picture 46"/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37" cstate="print"/>
          <a:stretch>
            <a:fillRect/>
          </a:stretch>
        </p:blipFill>
        <p:spPr>
          <a:xfrm>
            <a:off x="4974704" y="5648671"/>
            <a:ext cx="533400" cy="24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48" name="Picture 47"/>
          <p:cNvPicPr>
            <a:picLocks/>
          </p:cNvPicPr>
          <p:nvPr>
            <p:custDataLst>
              <p:tags r:id="rId18"/>
            </p:custDataLst>
          </p:nvPr>
        </p:nvPicPr>
        <p:blipFill>
          <a:blip r:embed="rId38" cstate="print"/>
          <a:stretch>
            <a:fillRect/>
          </a:stretch>
        </p:blipFill>
        <p:spPr>
          <a:xfrm>
            <a:off x="6762823" y="5648671"/>
            <a:ext cx="533400" cy="24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cxnSp>
        <p:nvCxnSpPr>
          <p:cNvPr id="50" name="Straight Connector 49"/>
          <p:cNvCxnSpPr/>
          <p:nvPr/>
        </p:nvCxnSpPr>
        <p:spPr>
          <a:xfrm flipH="1">
            <a:off x="1691680" y="3789040"/>
            <a:ext cx="2016224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716016" y="3789040"/>
            <a:ext cx="2088232" cy="360040"/>
          </a:xfrm>
          <a:prstGeom prst="line">
            <a:avLst/>
          </a:prstGeom>
          <a:ln w="28575">
            <a:solidFill>
              <a:srgbClr val="2A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499992" y="3888810"/>
            <a:ext cx="648072" cy="260270"/>
          </a:xfrm>
          <a:prstGeom prst="line">
            <a:avLst/>
          </a:prstGeom>
          <a:ln w="28575">
            <a:solidFill>
              <a:srgbClr val="2A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488324" y="4509120"/>
            <a:ext cx="684076" cy="432048"/>
          </a:xfrm>
          <a:prstGeom prst="line">
            <a:avLst/>
          </a:prstGeom>
          <a:ln w="28575">
            <a:solidFill>
              <a:srgbClr val="2A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131840" y="4491118"/>
            <a:ext cx="396044" cy="450050"/>
          </a:xfrm>
          <a:prstGeom prst="line">
            <a:avLst/>
          </a:prstGeom>
          <a:ln w="28575">
            <a:solidFill>
              <a:srgbClr val="2A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347864" y="3888810"/>
            <a:ext cx="648072" cy="268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67996" y="4437112"/>
            <a:ext cx="1903804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611560" y="4509120"/>
            <a:ext cx="504056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547664" y="5171329"/>
            <a:ext cx="1800200" cy="489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788518" y="5256337"/>
            <a:ext cx="159746" cy="332903"/>
          </a:xfrm>
          <a:prstGeom prst="line">
            <a:avLst/>
          </a:prstGeom>
          <a:ln w="28575">
            <a:solidFill>
              <a:srgbClr val="2A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475656" y="4491118"/>
            <a:ext cx="548877" cy="468052"/>
          </a:xfrm>
          <a:prstGeom prst="line">
            <a:avLst/>
          </a:prstGeom>
          <a:ln w="28575">
            <a:solidFill>
              <a:srgbClr val="2A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95536" y="5301208"/>
            <a:ext cx="543087" cy="308948"/>
          </a:xfrm>
          <a:prstGeom prst="line">
            <a:avLst/>
          </a:prstGeom>
          <a:ln w="28575">
            <a:solidFill>
              <a:srgbClr val="2A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932569" y="5256337"/>
            <a:ext cx="1839231" cy="353819"/>
          </a:xfrm>
          <a:prstGeom prst="line">
            <a:avLst/>
          </a:prstGeom>
          <a:ln w="28575">
            <a:solidFill>
              <a:srgbClr val="2A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259632" y="5171329"/>
            <a:ext cx="592552" cy="4179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707904" y="4495584"/>
            <a:ext cx="1440162" cy="445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328591" y="4458971"/>
            <a:ext cx="1537913" cy="4821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/>
          </p:cNvPicPr>
          <p:nvPr>
            <p:custDataLst>
              <p:tags r:id="rId19"/>
            </p:custDataLst>
          </p:nvPr>
        </p:nvPicPr>
        <p:blipFill>
          <a:blip r:embed="rId39" cstate="print"/>
          <a:stretch>
            <a:fillRect/>
          </a:stretch>
        </p:blipFill>
        <p:spPr>
          <a:xfrm>
            <a:off x="6588224" y="4970926"/>
            <a:ext cx="5461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cxnSp>
        <p:nvCxnSpPr>
          <p:cNvPr id="97" name="Straight Connector 96"/>
          <p:cNvCxnSpPr/>
          <p:nvPr/>
        </p:nvCxnSpPr>
        <p:spPr>
          <a:xfrm>
            <a:off x="5148066" y="5229200"/>
            <a:ext cx="180525" cy="375878"/>
          </a:xfrm>
          <a:prstGeom prst="line">
            <a:avLst/>
          </a:prstGeom>
          <a:ln w="28575">
            <a:solidFill>
              <a:srgbClr val="2A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851920" y="5226574"/>
            <a:ext cx="2880320" cy="506682"/>
          </a:xfrm>
          <a:prstGeom prst="line">
            <a:avLst/>
          </a:prstGeom>
          <a:ln w="28575">
            <a:solidFill>
              <a:srgbClr val="2A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3347864" y="5093568"/>
            <a:ext cx="3215886" cy="567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6868391" y="4495584"/>
            <a:ext cx="259894" cy="445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7236296" y="5232890"/>
            <a:ext cx="732638" cy="377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688124" y="4415214"/>
            <a:ext cx="2280810" cy="597962"/>
          </a:xfrm>
          <a:prstGeom prst="line">
            <a:avLst/>
          </a:prstGeom>
          <a:ln w="28575">
            <a:solidFill>
              <a:srgbClr val="2A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3059832" y="5085184"/>
            <a:ext cx="1872208" cy="5198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538220" y="5877272"/>
            <a:ext cx="2241692" cy="576064"/>
          </a:xfrm>
          <a:prstGeom prst="line">
            <a:avLst/>
          </a:prstGeom>
          <a:ln w="28575">
            <a:solidFill>
              <a:srgbClr val="2A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3311787" y="5888672"/>
            <a:ext cx="613155" cy="420648"/>
          </a:xfrm>
          <a:prstGeom prst="line">
            <a:avLst/>
          </a:prstGeom>
          <a:ln w="28575">
            <a:solidFill>
              <a:srgbClr val="2A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527884" y="4293096"/>
            <a:ext cx="3043967" cy="685482"/>
          </a:xfrm>
          <a:prstGeom prst="line">
            <a:avLst/>
          </a:prstGeom>
          <a:ln w="28575">
            <a:solidFill>
              <a:srgbClr val="2A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5508104" y="5119834"/>
            <a:ext cx="2460830" cy="5414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2497361" y="4415214"/>
            <a:ext cx="2326667" cy="607097"/>
          </a:xfrm>
          <a:prstGeom prst="line">
            <a:avLst/>
          </a:prstGeom>
          <a:ln w="28575">
            <a:solidFill>
              <a:srgbClr val="2A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4372403" y="5888672"/>
            <a:ext cx="2366116" cy="5414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4184201" y="5888672"/>
            <a:ext cx="771606" cy="4231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2447764" y="5171329"/>
            <a:ext cx="2511137" cy="561927"/>
          </a:xfrm>
          <a:prstGeom prst="line">
            <a:avLst/>
          </a:prstGeom>
          <a:ln w="28575">
            <a:solidFill>
              <a:srgbClr val="2A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655676" y="4394686"/>
            <a:ext cx="3394191" cy="546482"/>
          </a:xfrm>
          <a:prstGeom prst="line">
            <a:avLst/>
          </a:prstGeom>
          <a:ln w="28575">
            <a:solidFill>
              <a:srgbClr val="2A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 bwMode="auto">
          <a:xfrm>
            <a:off x="6267114" y="3469751"/>
            <a:ext cx="15632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1600" dirty="0" err="1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Hesse</a:t>
            </a:r>
            <a:r>
              <a:rPr lang="en-US" sz="1600" dirty="0" smtClean="0">
                <a:solidFill>
                  <a:srgbClr val="1014A4"/>
                </a:solidFill>
                <a:latin typeface="Arial" pitchFamily="34" charset="0"/>
                <a:cs typeface="Arial" pitchFamily="34" charset="0"/>
              </a:rPr>
              <a:t> diagram</a:t>
            </a:r>
            <a:endParaRPr lang="fr-FR" sz="1600" dirty="0" smtClean="0">
              <a:solidFill>
                <a:srgbClr val="1014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7300226" y="2480846"/>
            <a:ext cx="18437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Tsuboi</a:t>
            </a:r>
            <a:endParaRPr lang="en-GB" sz="11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100" b="1" dirty="0" smtClean="0">
                <a:solidFill>
                  <a:srgbClr val="00CC00"/>
                </a:solidFill>
              </a:rPr>
              <a:t>V.K.,</a:t>
            </a:r>
            <a:r>
              <a:rPr lang="en-GB" sz="1100" b="1" dirty="0" err="1" smtClean="0">
                <a:solidFill>
                  <a:srgbClr val="00CC00"/>
                </a:solidFill>
              </a:rPr>
              <a:t>Sorin,Zabrodin</a:t>
            </a:r>
            <a:endParaRPr lang="en-GB" sz="11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100" b="1" dirty="0" smtClean="0">
                <a:solidFill>
                  <a:srgbClr val="00CC00"/>
                </a:solidFill>
              </a:rPr>
              <a:t>Gromov,Tsuboi,V.K</a:t>
            </a:r>
            <a:r>
              <a:rPr lang="en-GB" sz="1100" b="1" dirty="0">
                <a:solidFill>
                  <a:srgbClr val="00CC00"/>
                </a:solidFill>
              </a:rPr>
              <a:t>.,</a:t>
            </a:r>
            <a:r>
              <a:rPr lang="en-GB" sz="1100" b="1" dirty="0" err="1">
                <a:solidFill>
                  <a:srgbClr val="00CC00"/>
                </a:solidFill>
              </a:rPr>
              <a:t>Leurent</a:t>
            </a:r>
            <a:endParaRPr lang="en-GB" sz="1100" b="1" dirty="0">
              <a:solidFill>
                <a:srgbClr val="00CC00"/>
              </a:solidFill>
            </a:endParaRPr>
          </a:p>
          <a:p>
            <a:pPr algn="l"/>
            <a:r>
              <a:rPr lang="en-GB" sz="1100" b="1" dirty="0" smtClean="0">
                <a:solidFill>
                  <a:srgbClr val="00CC00"/>
                </a:solidFill>
              </a:rPr>
              <a:t>(to appear)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27584" y="2132856"/>
            <a:ext cx="7339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 All Q’s can be expressed through a few basic ones by determinant formulas</a:t>
            </a:r>
            <a:endParaRPr lang="fr-FR" sz="1800" dirty="0">
              <a:solidFill>
                <a:srgbClr val="1014A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09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846138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990000"/>
                </a:solidFill>
              </a:rPr>
              <a:t>Integrability</a:t>
            </a:r>
            <a:r>
              <a:rPr lang="en-US" sz="3600" dirty="0" smtClean="0">
                <a:solidFill>
                  <a:srgbClr val="990000"/>
                </a:solidFill>
              </a:rPr>
              <a:t> in </a:t>
            </a:r>
            <a:r>
              <a:rPr lang="en-US" sz="3600" dirty="0" err="1" smtClean="0">
                <a:solidFill>
                  <a:srgbClr val="990000"/>
                </a:solidFill>
              </a:rPr>
              <a:t>AdS</a:t>
            </a:r>
            <a:r>
              <a:rPr lang="en-US" sz="3600" dirty="0" smtClean="0">
                <a:solidFill>
                  <a:srgbClr val="990000"/>
                </a:solidFill>
              </a:rPr>
              <a:t>/CFT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142875" y="864096"/>
            <a:ext cx="9001125" cy="34290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sz="1800" dirty="0" err="1" smtClean="0">
                <a:solidFill>
                  <a:srgbClr val="7030A0"/>
                </a:solidFill>
              </a:rPr>
              <a:t>Integrability</a:t>
            </a:r>
            <a:r>
              <a:rPr lang="en-GB" sz="1800" dirty="0" smtClean="0">
                <a:solidFill>
                  <a:srgbClr val="7030A0"/>
                </a:solidFill>
              </a:rPr>
              <a:t> for QFT in dimensions D&gt;2? </a:t>
            </a:r>
            <a:endParaRPr lang="en-GB" sz="1800" dirty="0">
              <a:solidFill>
                <a:srgbClr val="7030A0"/>
              </a:solidFill>
            </a:endParaRPr>
          </a:p>
          <a:p>
            <a:pPr>
              <a:defRPr/>
            </a:pPr>
            <a:endParaRPr lang="en-GB" sz="18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GB" sz="1800" dirty="0" smtClean="0">
                <a:solidFill>
                  <a:srgbClr val="7030A0"/>
                </a:solidFill>
              </a:rPr>
              <a:t>Early example from QCD:  </a:t>
            </a:r>
            <a:r>
              <a:rPr lang="en-US" sz="1800" dirty="0" err="1" smtClean="0">
                <a:solidFill>
                  <a:srgbClr val="7030A0"/>
                </a:solidFill>
              </a:rPr>
              <a:t>Lipatov’s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</a:rPr>
              <a:t>reggeon</a:t>
            </a:r>
            <a:r>
              <a:rPr lang="en-US" sz="1800" dirty="0" smtClean="0">
                <a:solidFill>
                  <a:srgbClr val="7030A0"/>
                </a:solidFill>
              </a:rPr>
              <a:t> Hamiltonian. </a:t>
            </a:r>
          </a:p>
          <a:p>
            <a:pPr marL="0" indent="0">
              <a:buFontTx/>
              <a:buNone/>
              <a:defRPr/>
            </a:pPr>
            <a:endParaRPr lang="en-GB" sz="18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GB" sz="1800" dirty="0" smtClean="0">
                <a:solidFill>
                  <a:srgbClr val="7030A0"/>
                </a:solidFill>
              </a:rPr>
              <a:t>Possible for some SYM’s at D=3,4… Based on </a:t>
            </a:r>
            <a:r>
              <a:rPr lang="en-GB" sz="1800" dirty="0" err="1" smtClean="0">
                <a:solidFill>
                  <a:srgbClr val="7030A0"/>
                </a:solidFill>
              </a:rPr>
              <a:t>AdS</a:t>
            </a:r>
            <a:r>
              <a:rPr lang="en-GB" sz="1800" dirty="0" smtClean="0">
                <a:solidFill>
                  <a:srgbClr val="7030A0"/>
                </a:solidFill>
              </a:rPr>
              <a:t>/CFT duality to 2D superstring ϭ-models on </a:t>
            </a:r>
            <a:r>
              <a:rPr lang="en-GB" sz="1800" dirty="0" err="1" smtClean="0">
                <a:solidFill>
                  <a:srgbClr val="7030A0"/>
                </a:solidFill>
              </a:rPr>
              <a:t>AdS</a:t>
            </a:r>
            <a:r>
              <a:rPr lang="en-GB" sz="1800" dirty="0" smtClean="0">
                <a:solidFill>
                  <a:srgbClr val="7030A0"/>
                </a:solidFill>
              </a:rPr>
              <a:t>-type backgrounds</a:t>
            </a:r>
          </a:p>
          <a:p>
            <a:pPr>
              <a:buFontTx/>
              <a:buNone/>
              <a:defRPr/>
            </a:pPr>
            <a:r>
              <a:rPr lang="en-GB" sz="1800" dirty="0" smtClean="0">
                <a:solidFill>
                  <a:srgbClr val="7030A0"/>
                </a:solidFill>
              </a:rPr>
              <a:t> </a:t>
            </a:r>
          </a:p>
          <a:p>
            <a:pPr>
              <a:defRPr/>
            </a:pPr>
            <a:r>
              <a:rPr lang="en-GB" sz="1800" dirty="0" smtClean="0">
                <a:solidFill>
                  <a:srgbClr val="7030A0"/>
                </a:solidFill>
              </a:rPr>
              <a:t>String ϭ-models </a:t>
            </a:r>
            <a:r>
              <a:rPr lang="pt-PT" sz="1800" dirty="0" smtClean="0">
                <a:solidFill>
                  <a:srgbClr val="7030A0"/>
                </a:solidFill>
              </a:rPr>
              <a:t>in </a:t>
            </a:r>
            <a:r>
              <a:rPr lang="en-GB" sz="1800" dirty="0" smtClean="0">
                <a:solidFill>
                  <a:srgbClr val="7030A0"/>
                </a:solidFill>
              </a:rPr>
              <a:t>light-cone gauge look like “massive non-relativistic”  2D QFT’s  </a:t>
            </a:r>
          </a:p>
          <a:p>
            <a:pPr>
              <a:buFontTx/>
              <a:buNone/>
              <a:defRPr/>
            </a:pPr>
            <a:endParaRPr lang="en-GB" sz="18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GB" sz="1800" dirty="0" smtClean="0">
                <a:solidFill>
                  <a:srgbClr val="7030A0"/>
                </a:solidFill>
              </a:rPr>
              <a:t>All popular 2D </a:t>
            </a:r>
            <a:r>
              <a:rPr lang="en-GB" sz="1800" dirty="0" err="1" smtClean="0">
                <a:solidFill>
                  <a:srgbClr val="7030A0"/>
                </a:solidFill>
              </a:rPr>
              <a:t>integrability</a:t>
            </a:r>
            <a:r>
              <a:rPr lang="en-GB" sz="1800" dirty="0" smtClean="0">
                <a:solidFill>
                  <a:srgbClr val="7030A0"/>
                </a:solidFill>
              </a:rPr>
              <a:t> tools applicable: S-matrix, asymptotic Bethe </a:t>
            </a:r>
            <a:r>
              <a:rPr lang="en-GB" sz="1800" dirty="0" err="1" smtClean="0">
                <a:solidFill>
                  <a:srgbClr val="7030A0"/>
                </a:solidFill>
              </a:rPr>
              <a:t>ansatz</a:t>
            </a:r>
            <a:r>
              <a:rPr lang="en-GB" sz="1800" dirty="0" smtClean="0">
                <a:solidFill>
                  <a:srgbClr val="7030A0"/>
                </a:solidFill>
              </a:rPr>
              <a:t>  (ABA), Thermodynamic Bethe </a:t>
            </a:r>
            <a:r>
              <a:rPr lang="en-GB" sz="1800" dirty="0" err="1" smtClean="0">
                <a:solidFill>
                  <a:srgbClr val="7030A0"/>
                </a:solidFill>
              </a:rPr>
              <a:t>Ansatz</a:t>
            </a:r>
            <a:r>
              <a:rPr lang="en-GB" sz="1800" dirty="0" smtClean="0">
                <a:solidFill>
                  <a:srgbClr val="7030A0"/>
                </a:solidFill>
              </a:rPr>
              <a:t> (TBA) for finite size spectrum, etc.</a:t>
            </a:r>
          </a:p>
          <a:p>
            <a:pPr>
              <a:buFontTx/>
              <a:buNone/>
              <a:defRPr/>
            </a:pPr>
            <a:endParaRPr lang="en-GB" sz="18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GB" sz="1800" dirty="0" smtClean="0">
                <a:solidFill>
                  <a:srgbClr val="7030A0"/>
                </a:solidFill>
              </a:rPr>
              <a:t> .... </a:t>
            </a:r>
            <a:r>
              <a:rPr lang="en-GB" sz="2800" dirty="0" smtClean="0">
                <a:solidFill>
                  <a:srgbClr val="7030A0"/>
                </a:solidFill>
              </a:rPr>
              <a:t>Y-system   </a:t>
            </a:r>
            <a:r>
              <a:rPr lang="en-GB" sz="2000" dirty="0" smtClean="0">
                <a:solidFill>
                  <a:srgbClr val="7030A0"/>
                </a:solidFill>
              </a:rPr>
              <a:t>(for  planar  AdS</a:t>
            </a:r>
            <a:r>
              <a:rPr lang="en-GB" sz="2000" baseline="-25000" dirty="0" smtClean="0">
                <a:solidFill>
                  <a:srgbClr val="7030A0"/>
                </a:solidFill>
              </a:rPr>
              <a:t>5</a:t>
            </a:r>
            <a:r>
              <a:rPr lang="en-GB" sz="2000" dirty="0" smtClean="0">
                <a:solidFill>
                  <a:srgbClr val="7030A0"/>
                </a:solidFill>
              </a:rPr>
              <a:t>/CFT</a:t>
            </a:r>
            <a:r>
              <a:rPr lang="en-GB" sz="2000" baseline="-25000" dirty="0" smtClean="0">
                <a:solidFill>
                  <a:srgbClr val="7030A0"/>
                </a:solidFill>
              </a:rPr>
              <a:t>4 </a:t>
            </a:r>
            <a:r>
              <a:rPr lang="en-GB" sz="2000" dirty="0" smtClean="0">
                <a:solidFill>
                  <a:srgbClr val="7030A0"/>
                </a:solidFill>
              </a:rPr>
              <a:t>, AdS</a:t>
            </a:r>
            <a:r>
              <a:rPr lang="en-GB" sz="2000" baseline="-25000" dirty="0" smtClean="0">
                <a:solidFill>
                  <a:srgbClr val="7030A0"/>
                </a:solidFill>
              </a:rPr>
              <a:t>4</a:t>
            </a:r>
            <a:r>
              <a:rPr lang="en-GB" sz="2000" dirty="0" smtClean="0">
                <a:solidFill>
                  <a:srgbClr val="7030A0"/>
                </a:solidFill>
              </a:rPr>
              <a:t>/CFT</a:t>
            </a:r>
            <a:r>
              <a:rPr lang="en-GB" sz="2000" baseline="-25000" dirty="0" smtClean="0">
                <a:solidFill>
                  <a:srgbClr val="7030A0"/>
                </a:solidFill>
              </a:rPr>
              <a:t>3</a:t>
            </a:r>
            <a:r>
              <a:rPr lang="en-GB" sz="2000" dirty="0" smtClean="0">
                <a:solidFill>
                  <a:srgbClr val="7030A0"/>
                </a:solidFill>
              </a:rPr>
              <a:t> ,...)</a:t>
            </a:r>
            <a:endParaRPr lang="en-GB" sz="2000" baseline="-25000" dirty="0" smtClean="0">
              <a:solidFill>
                <a:srgbClr val="7030A0"/>
              </a:solidFill>
            </a:endParaRPr>
          </a:p>
          <a:p>
            <a:pPr marL="0" indent="0">
              <a:buFontTx/>
              <a:buNone/>
              <a:defRPr/>
            </a:pPr>
            <a:endParaRPr lang="fr-FR" sz="1800" dirty="0" smtClean="0">
              <a:solidFill>
                <a:srgbClr val="7030A0"/>
              </a:solidFill>
            </a:endParaRPr>
          </a:p>
        </p:txBody>
      </p:sp>
      <p:sp>
        <p:nvSpPr>
          <p:cNvPr id="3077" name="Rectangle 71"/>
          <p:cNvSpPr>
            <a:spLocks noChangeArrowheads="1"/>
          </p:cNvSpPr>
          <p:nvPr/>
        </p:nvSpPr>
        <p:spPr bwMode="auto">
          <a:xfrm>
            <a:off x="550341" y="5301208"/>
            <a:ext cx="52457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fr-FR" sz="1800" dirty="0">
                <a:solidFill>
                  <a:srgbClr val="FF0000"/>
                </a:solidFill>
              </a:rPr>
              <a:t>Conjecture: </a:t>
            </a:r>
            <a:r>
              <a:rPr lang="fr-FR" sz="1800" dirty="0" err="1">
                <a:solidFill>
                  <a:srgbClr val="FF0000"/>
                </a:solidFill>
              </a:rPr>
              <a:t>it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 err="1">
                <a:solidFill>
                  <a:srgbClr val="FF0000"/>
                </a:solidFill>
              </a:rPr>
              <a:t>calculates</a:t>
            </a:r>
            <a:r>
              <a:rPr lang="fr-FR" sz="1800" dirty="0">
                <a:solidFill>
                  <a:srgbClr val="FF0000"/>
                </a:solidFill>
              </a:rPr>
              <a:t>  </a:t>
            </a:r>
            <a:r>
              <a:rPr lang="fr-FR" sz="1800" dirty="0" err="1">
                <a:solidFill>
                  <a:srgbClr val="FF0000"/>
                </a:solidFill>
              </a:rPr>
              <a:t>anomalous</a:t>
            </a:r>
            <a:r>
              <a:rPr lang="fr-FR" sz="1800" dirty="0">
                <a:solidFill>
                  <a:srgbClr val="FF0000"/>
                </a:solidFill>
              </a:rPr>
              <a:t> dimensions of all local </a:t>
            </a:r>
            <a:r>
              <a:rPr lang="fr-FR" sz="1800" dirty="0" err="1">
                <a:solidFill>
                  <a:srgbClr val="FF0000"/>
                </a:solidFill>
              </a:rPr>
              <a:t>operators</a:t>
            </a:r>
            <a:r>
              <a:rPr lang="fr-FR" sz="1800" dirty="0">
                <a:solidFill>
                  <a:srgbClr val="FF0000"/>
                </a:solidFill>
              </a:rPr>
              <a:t> in </a:t>
            </a:r>
            <a:r>
              <a:rPr lang="fr-FR" sz="1800" dirty="0" err="1">
                <a:solidFill>
                  <a:srgbClr val="FF0000"/>
                </a:solidFill>
              </a:rPr>
              <a:t>planar</a:t>
            </a:r>
            <a:r>
              <a:rPr lang="fr-FR" sz="1800" dirty="0">
                <a:solidFill>
                  <a:srgbClr val="FF0000"/>
                </a:solidFill>
              </a:rPr>
              <a:t> N=4  </a:t>
            </a:r>
            <a:r>
              <a:rPr lang="fr-FR" sz="1800" dirty="0" smtClean="0">
                <a:solidFill>
                  <a:srgbClr val="FF0000"/>
                </a:solidFill>
              </a:rPr>
              <a:t>SYM </a:t>
            </a:r>
            <a:r>
              <a:rPr lang="fr-FR" sz="1800" dirty="0" err="1">
                <a:solidFill>
                  <a:srgbClr val="FF0000"/>
                </a:solidFill>
              </a:rPr>
              <a:t>at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 err="1">
                <a:solidFill>
                  <a:srgbClr val="FF0000"/>
                </a:solidFill>
              </a:rPr>
              <a:t>any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 err="1">
                <a:solidFill>
                  <a:srgbClr val="FF0000"/>
                </a:solidFill>
              </a:rPr>
              <a:t>coupling</a:t>
            </a:r>
            <a:endParaRPr lang="fr-FR" sz="1800" dirty="0">
              <a:solidFill>
                <a:srgbClr val="FF0000"/>
              </a:solidFill>
            </a:endParaRPr>
          </a:p>
        </p:txBody>
      </p:sp>
      <p:pic>
        <p:nvPicPr>
          <p:cNvPr id="5" name="Image 74" descr="texsstmp.bmp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224" y="4519564"/>
            <a:ext cx="2849522" cy="16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7596336" y="6551766"/>
            <a:ext cx="13681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Gromov,V.K</a:t>
            </a:r>
            <a:r>
              <a:rPr lang="en-GB" sz="1100" b="1" dirty="0" err="1">
                <a:solidFill>
                  <a:srgbClr val="00CC00"/>
                </a:solidFill>
              </a:rPr>
              <a:t>.,Vieira</a:t>
            </a:r>
            <a:endParaRPr lang="en-GB" sz="1100" b="1" dirty="0">
              <a:solidFill>
                <a:srgbClr val="00CC00"/>
              </a:solidFill>
            </a:endParaRPr>
          </a:p>
        </p:txBody>
      </p:sp>
      <p:pic>
        <p:nvPicPr>
          <p:cNvPr id="7" name="Image 84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4" y="4407892"/>
            <a:ext cx="4826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251520" y="6165304"/>
            <a:ext cx="40254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 typeface="Arial" charset="0"/>
              <a:buChar char="•"/>
            </a:pPr>
            <a:r>
              <a:rPr lang="en-US" sz="1800" dirty="0" smtClean="0">
                <a:solidFill>
                  <a:srgbClr val="1014A4"/>
                </a:solidFill>
              </a:rPr>
              <a:t> Y-system</a:t>
            </a:r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as</a:t>
            </a:r>
            <a:r>
              <a:rPr lang="en-US" sz="1800" dirty="0" smtClean="0">
                <a:solidFill>
                  <a:srgbClr val="1014A4"/>
                </a:solidFill>
              </a:rPr>
              <a:t> </a:t>
            </a:r>
            <a:r>
              <a:rPr lang="en-US" sz="1800" dirty="0" err="1" smtClean="0">
                <a:solidFill>
                  <a:srgbClr val="1014A4"/>
                </a:solidFill>
              </a:rPr>
              <a:t>Hirota</a:t>
            </a:r>
            <a:r>
              <a:rPr lang="en-US" sz="1800" dirty="0" smtClean="0">
                <a:solidFill>
                  <a:srgbClr val="1014A4"/>
                </a:solidFill>
              </a:rPr>
              <a:t> integrable dynamics</a:t>
            </a:r>
            <a:endParaRPr lang="fr-FR" sz="1800" dirty="0">
              <a:solidFill>
                <a:srgbClr val="1014A4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8028384" y="4653136"/>
            <a:ext cx="8370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/>
            <a:r>
              <a:rPr lang="en-US" sz="1800" dirty="0" smtClean="0">
                <a:solidFill>
                  <a:srgbClr val="1014A4"/>
                </a:solidFill>
              </a:rPr>
              <a:t>T-hook</a:t>
            </a:r>
            <a:endParaRPr lang="fr-FR" sz="1800" dirty="0">
              <a:solidFill>
                <a:srgbClr val="1014A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58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6" grpId="0"/>
      <p:bldP spid="2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15312" cy="6540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Towards  NLIE  for </a:t>
            </a:r>
            <a:r>
              <a:rPr lang="en-US" sz="2400" dirty="0" err="1" smtClean="0">
                <a:solidFill>
                  <a:srgbClr val="C00000"/>
                </a:solidFill>
              </a:rPr>
              <a:t>AdS</a:t>
            </a:r>
            <a:r>
              <a:rPr lang="en-US" sz="2400" dirty="0" smtClean="0">
                <a:solidFill>
                  <a:srgbClr val="C00000"/>
                </a:solidFill>
              </a:rPr>
              <a:t>/CFT:  Solution of T-system in      -hook 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7292847" y="476672"/>
            <a:ext cx="184377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100" b="1" dirty="0" err="1" smtClean="0">
                <a:solidFill>
                  <a:srgbClr val="00CC00"/>
                </a:solidFill>
              </a:rPr>
              <a:t>Tsuboi</a:t>
            </a:r>
            <a:endParaRPr lang="en-GB" sz="11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1100" b="1" dirty="0" smtClean="0">
                <a:solidFill>
                  <a:srgbClr val="00CC00"/>
                </a:solidFill>
              </a:rPr>
              <a:t>Gromov,Tsuboi,V.K</a:t>
            </a:r>
            <a:r>
              <a:rPr lang="en-GB" sz="1100" b="1" dirty="0">
                <a:solidFill>
                  <a:srgbClr val="00CC00"/>
                </a:solidFill>
              </a:rPr>
              <a:t>.,</a:t>
            </a:r>
            <a:r>
              <a:rPr lang="en-GB" sz="1100" b="1" dirty="0" err="1">
                <a:solidFill>
                  <a:srgbClr val="00CC00"/>
                </a:solidFill>
              </a:rPr>
              <a:t>Leurent</a:t>
            </a:r>
            <a:endParaRPr lang="en-GB" sz="1100" b="1" dirty="0">
              <a:solidFill>
                <a:srgbClr val="00CC00"/>
              </a:solidFill>
            </a:endParaRPr>
          </a:p>
          <a:p>
            <a:pPr algn="l"/>
            <a:r>
              <a:rPr lang="en-GB" sz="1100" b="1" dirty="0" smtClean="0">
                <a:solidFill>
                  <a:srgbClr val="00CC00"/>
                </a:solidFill>
              </a:rPr>
              <a:t>(to appear)</a:t>
            </a:r>
            <a:endParaRPr lang="en-US" sz="1100" dirty="0"/>
          </a:p>
        </p:txBody>
      </p:sp>
      <p:grpSp>
        <p:nvGrpSpPr>
          <p:cNvPr id="2" name="Groupe 198"/>
          <p:cNvGrpSpPr>
            <a:grpSpLocks/>
          </p:cNvGrpSpPr>
          <p:nvPr/>
        </p:nvGrpSpPr>
        <p:grpSpPr bwMode="auto">
          <a:xfrm>
            <a:off x="2868339" y="2106885"/>
            <a:ext cx="2928938" cy="1331913"/>
            <a:chOff x="6072198" y="4929198"/>
            <a:chExt cx="2928926" cy="1331909"/>
          </a:xfrm>
        </p:grpSpPr>
        <p:sp>
          <p:nvSpPr>
            <p:cNvPr id="27694" name="Line 29"/>
            <p:cNvSpPr>
              <a:spLocks noChangeShapeType="1"/>
            </p:cNvSpPr>
            <p:nvPr/>
          </p:nvSpPr>
          <p:spPr bwMode="auto">
            <a:xfrm flipH="1">
              <a:off x="7500958" y="6046791"/>
              <a:ext cx="1303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95" name="Line 2"/>
            <p:cNvSpPr>
              <a:spLocks noChangeShapeType="1"/>
            </p:cNvSpPr>
            <p:nvPr/>
          </p:nvSpPr>
          <p:spPr bwMode="auto">
            <a:xfrm flipV="1">
              <a:off x="6072198" y="6261104"/>
              <a:ext cx="292892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7696" name="Line 3"/>
            <p:cNvSpPr>
              <a:spLocks noChangeShapeType="1"/>
            </p:cNvSpPr>
            <p:nvPr/>
          </p:nvSpPr>
          <p:spPr bwMode="auto">
            <a:xfrm flipH="1" flipV="1">
              <a:off x="7500957" y="4929198"/>
              <a:ext cx="1587" cy="1331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7697" name="Line 11"/>
            <p:cNvSpPr>
              <a:spLocks noChangeShapeType="1"/>
            </p:cNvSpPr>
            <p:nvPr/>
          </p:nvSpPr>
          <p:spPr bwMode="auto">
            <a:xfrm>
              <a:off x="7715272" y="4975221"/>
              <a:ext cx="0" cy="12858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98" name="Line 6"/>
            <p:cNvSpPr>
              <a:spLocks noChangeShapeType="1"/>
            </p:cNvSpPr>
            <p:nvPr/>
          </p:nvSpPr>
          <p:spPr bwMode="auto">
            <a:xfrm flipH="1" flipV="1">
              <a:off x="7929586" y="4975221"/>
              <a:ext cx="0" cy="857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99" name="Line 7"/>
            <p:cNvSpPr>
              <a:spLocks noChangeShapeType="1"/>
            </p:cNvSpPr>
            <p:nvPr/>
          </p:nvSpPr>
          <p:spPr bwMode="auto">
            <a:xfrm rot="-60000">
              <a:off x="7929689" y="5824575"/>
              <a:ext cx="905470" cy="196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0" name="Line 30"/>
            <p:cNvSpPr>
              <a:spLocks noChangeShapeType="1"/>
            </p:cNvSpPr>
            <p:nvPr/>
          </p:nvSpPr>
          <p:spPr bwMode="auto">
            <a:xfrm flipH="1">
              <a:off x="7500957" y="5832477"/>
              <a:ext cx="5175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1" name="Line 30"/>
            <p:cNvSpPr>
              <a:spLocks noChangeShapeType="1"/>
            </p:cNvSpPr>
            <p:nvPr/>
          </p:nvSpPr>
          <p:spPr bwMode="auto">
            <a:xfrm flipH="1">
              <a:off x="7500958" y="5618163"/>
              <a:ext cx="428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2" name="Line 30"/>
            <p:cNvSpPr>
              <a:spLocks noChangeShapeType="1"/>
            </p:cNvSpPr>
            <p:nvPr/>
          </p:nvSpPr>
          <p:spPr bwMode="auto">
            <a:xfrm flipH="1">
              <a:off x="7500957" y="5402249"/>
              <a:ext cx="4319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3" name="Line 30"/>
            <p:cNvSpPr>
              <a:spLocks noChangeShapeType="1"/>
            </p:cNvSpPr>
            <p:nvPr/>
          </p:nvSpPr>
          <p:spPr bwMode="auto">
            <a:xfrm flipH="1">
              <a:off x="7500958" y="5189535"/>
              <a:ext cx="428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4" name="Line 30"/>
            <p:cNvSpPr>
              <a:spLocks noChangeShapeType="1"/>
            </p:cNvSpPr>
            <p:nvPr/>
          </p:nvSpPr>
          <p:spPr bwMode="auto">
            <a:xfrm>
              <a:off x="7929587" y="5832477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5" name="Line 30"/>
            <p:cNvSpPr>
              <a:spLocks noChangeShapeType="1"/>
            </p:cNvSpPr>
            <p:nvPr/>
          </p:nvSpPr>
          <p:spPr bwMode="auto">
            <a:xfrm>
              <a:off x="8143901" y="5832477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6" name="Line 30"/>
            <p:cNvSpPr>
              <a:spLocks noChangeShapeType="1"/>
            </p:cNvSpPr>
            <p:nvPr/>
          </p:nvSpPr>
          <p:spPr bwMode="auto">
            <a:xfrm>
              <a:off x="8358215" y="5832477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7" name="Line 30"/>
            <p:cNvSpPr>
              <a:spLocks noChangeShapeType="1"/>
            </p:cNvSpPr>
            <p:nvPr/>
          </p:nvSpPr>
          <p:spPr bwMode="auto">
            <a:xfrm>
              <a:off x="8572529" y="5832477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8" name="Line 30"/>
            <p:cNvSpPr>
              <a:spLocks noChangeShapeType="1"/>
            </p:cNvSpPr>
            <p:nvPr/>
          </p:nvSpPr>
          <p:spPr bwMode="auto">
            <a:xfrm>
              <a:off x="8786843" y="5832477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09" name="Line 6"/>
            <p:cNvSpPr>
              <a:spLocks noChangeShapeType="1"/>
            </p:cNvSpPr>
            <p:nvPr/>
          </p:nvSpPr>
          <p:spPr bwMode="auto">
            <a:xfrm flipH="1" flipV="1">
              <a:off x="7072330" y="4975222"/>
              <a:ext cx="0" cy="857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0" name="Line 7"/>
            <p:cNvSpPr>
              <a:spLocks noChangeShapeType="1"/>
            </p:cNvSpPr>
            <p:nvPr/>
          </p:nvSpPr>
          <p:spPr bwMode="auto">
            <a:xfrm>
              <a:off x="6143569" y="5840176"/>
              <a:ext cx="928828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1" name="Line 30"/>
            <p:cNvSpPr>
              <a:spLocks noChangeShapeType="1"/>
            </p:cNvSpPr>
            <p:nvPr/>
          </p:nvSpPr>
          <p:spPr bwMode="auto">
            <a:xfrm flipH="1">
              <a:off x="7072330" y="5832478"/>
              <a:ext cx="5175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2" name="Line 30"/>
            <p:cNvSpPr>
              <a:spLocks noChangeShapeType="1"/>
            </p:cNvSpPr>
            <p:nvPr/>
          </p:nvSpPr>
          <p:spPr bwMode="auto">
            <a:xfrm flipH="1">
              <a:off x="7072331" y="5618164"/>
              <a:ext cx="428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3" name="Line 30"/>
            <p:cNvSpPr>
              <a:spLocks noChangeShapeType="1"/>
            </p:cNvSpPr>
            <p:nvPr/>
          </p:nvSpPr>
          <p:spPr bwMode="auto">
            <a:xfrm flipH="1">
              <a:off x="7072331" y="5403850"/>
              <a:ext cx="428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4" name="Line 30"/>
            <p:cNvSpPr>
              <a:spLocks noChangeShapeType="1"/>
            </p:cNvSpPr>
            <p:nvPr/>
          </p:nvSpPr>
          <p:spPr bwMode="auto">
            <a:xfrm flipH="1">
              <a:off x="7072331" y="5189536"/>
              <a:ext cx="428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5" name="Line 30"/>
            <p:cNvSpPr>
              <a:spLocks noChangeShapeType="1"/>
            </p:cNvSpPr>
            <p:nvPr/>
          </p:nvSpPr>
          <p:spPr bwMode="auto">
            <a:xfrm>
              <a:off x="7500959" y="5832478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6" name="Line 11"/>
            <p:cNvSpPr>
              <a:spLocks noChangeShapeType="1"/>
            </p:cNvSpPr>
            <p:nvPr/>
          </p:nvSpPr>
          <p:spPr bwMode="auto">
            <a:xfrm>
              <a:off x="7286644" y="4975222"/>
              <a:ext cx="0" cy="12858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7" name="Line 29"/>
            <p:cNvSpPr>
              <a:spLocks noChangeShapeType="1"/>
            </p:cNvSpPr>
            <p:nvPr/>
          </p:nvSpPr>
          <p:spPr bwMode="auto">
            <a:xfrm flipH="1">
              <a:off x="6197620" y="6046792"/>
              <a:ext cx="1303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8" name="Line 30"/>
            <p:cNvSpPr>
              <a:spLocks noChangeShapeType="1"/>
            </p:cNvSpPr>
            <p:nvPr/>
          </p:nvSpPr>
          <p:spPr bwMode="auto">
            <a:xfrm>
              <a:off x="6215075" y="5832478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19" name="Line 30"/>
            <p:cNvSpPr>
              <a:spLocks noChangeShapeType="1"/>
            </p:cNvSpPr>
            <p:nvPr/>
          </p:nvSpPr>
          <p:spPr bwMode="auto">
            <a:xfrm>
              <a:off x="6429389" y="5832478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0" name="Line 30"/>
            <p:cNvSpPr>
              <a:spLocks noChangeShapeType="1"/>
            </p:cNvSpPr>
            <p:nvPr/>
          </p:nvSpPr>
          <p:spPr bwMode="auto">
            <a:xfrm>
              <a:off x="6643703" y="5832478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1" name="Line 30"/>
            <p:cNvSpPr>
              <a:spLocks noChangeShapeType="1"/>
            </p:cNvSpPr>
            <p:nvPr/>
          </p:nvSpPr>
          <p:spPr bwMode="auto">
            <a:xfrm>
              <a:off x="6858017" y="5832478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722" name="Line 30"/>
            <p:cNvSpPr>
              <a:spLocks noChangeShapeType="1"/>
            </p:cNvSpPr>
            <p:nvPr/>
          </p:nvSpPr>
          <p:spPr bwMode="auto">
            <a:xfrm>
              <a:off x="7072331" y="5832478"/>
              <a:ext cx="0" cy="428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e 163"/>
          <p:cNvGrpSpPr>
            <a:grpSpLocks/>
          </p:cNvGrpSpPr>
          <p:nvPr/>
        </p:nvGrpSpPr>
        <p:grpSpPr bwMode="auto">
          <a:xfrm>
            <a:off x="4439964" y="2997473"/>
            <a:ext cx="1500188" cy="466725"/>
            <a:chOff x="3429229" y="6118226"/>
            <a:chExt cx="1499722" cy="467135"/>
          </a:xfrm>
        </p:grpSpPr>
        <p:sp>
          <p:nvSpPr>
            <p:cNvPr id="27685" name="Line 29"/>
            <p:cNvSpPr>
              <a:spLocks noChangeShapeType="1"/>
            </p:cNvSpPr>
            <p:nvPr/>
          </p:nvSpPr>
          <p:spPr bwMode="auto">
            <a:xfrm rot="60000" flipH="1">
              <a:off x="3643205" y="6332538"/>
              <a:ext cx="1089030" cy="25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86" name="Line 2"/>
            <p:cNvSpPr>
              <a:spLocks noChangeShapeType="1"/>
            </p:cNvSpPr>
            <p:nvPr/>
          </p:nvSpPr>
          <p:spPr bwMode="auto">
            <a:xfrm rot="60000" flipV="1">
              <a:off x="3429229" y="6544980"/>
              <a:ext cx="1499722" cy="403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7687" name="Line 30"/>
            <p:cNvSpPr>
              <a:spLocks noChangeShapeType="1"/>
            </p:cNvSpPr>
            <p:nvPr/>
          </p:nvSpPr>
          <p:spPr bwMode="auto">
            <a:xfrm>
              <a:off x="3857620" y="6143644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88" name="Line 30"/>
            <p:cNvSpPr>
              <a:spLocks noChangeShapeType="1"/>
            </p:cNvSpPr>
            <p:nvPr/>
          </p:nvSpPr>
          <p:spPr bwMode="auto">
            <a:xfrm>
              <a:off x="4071839" y="6118226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89" name="Line 30"/>
            <p:cNvSpPr>
              <a:spLocks noChangeShapeType="1"/>
            </p:cNvSpPr>
            <p:nvPr/>
          </p:nvSpPr>
          <p:spPr bwMode="auto">
            <a:xfrm>
              <a:off x="4286154" y="6118226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90" name="Line 30"/>
            <p:cNvSpPr>
              <a:spLocks noChangeShapeType="1"/>
            </p:cNvSpPr>
            <p:nvPr/>
          </p:nvSpPr>
          <p:spPr bwMode="auto">
            <a:xfrm>
              <a:off x="4500469" y="6118226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91" name="Line 30"/>
            <p:cNvSpPr>
              <a:spLocks noChangeShapeType="1"/>
            </p:cNvSpPr>
            <p:nvPr/>
          </p:nvSpPr>
          <p:spPr bwMode="auto">
            <a:xfrm>
              <a:off x="4714783" y="6118226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92" name="Line 7"/>
            <p:cNvSpPr>
              <a:spLocks noChangeShapeType="1"/>
            </p:cNvSpPr>
            <p:nvPr/>
          </p:nvSpPr>
          <p:spPr bwMode="auto">
            <a:xfrm>
              <a:off x="3857482" y="6143644"/>
              <a:ext cx="928831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93" name="Line 30"/>
            <p:cNvSpPr>
              <a:spLocks noChangeShapeType="1"/>
            </p:cNvSpPr>
            <p:nvPr/>
          </p:nvSpPr>
          <p:spPr bwMode="auto">
            <a:xfrm>
              <a:off x="3643306" y="6357961"/>
              <a:ext cx="0" cy="214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e 162"/>
          <p:cNvGrpSpPr>
            <a:grpSpLocks/>
          </p:cNvGrpSpPr>
          <p:nvPr/>
        </p:nvGrpSpPr>
        <p:grpSpPr bwMode="auto">
          <a:xfrm>
            <a:off x="2868339" y="2994298"/>
            <a:ext cx="1428750" cy="469900"/>
            <a:chOff x="1714680" y="6118227"/>
            <a:chExt cx="1428099" cy="470128"/>
          </a:xfrm>
        </p:grpSpPr>
        <p:sp>
          <p:nvSpPr>
            <p:cNvPr id="27676" name="Line 7"/>
            <p:cNvSpPr>
              <a:spLocks noChangeShapeType="1"/>
            </p:cNvSpPr>
            <p:nvPr/>
          </p:nvSpPr>
          <p:spPr bwMode="auto">
            <a:xfrm>
              <a:off x="1785475" y="6125925"/>
              <a:ext cx="928831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auto">
            <a:xfrm rot="-60000" flipH="1" flipV="1">
              <a:off x="1839526" y="6332538"/>
              <a:ext cx="1089026" cy="254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auto">
            <a:xfrm>
              <a:off x="1856981" y="6118227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9" name="Line 30"/>
            <p:cNvSpPr>
              <a:spLocks noChangeShapeType="1"/>
            </p:cNvSpPr>
            <p:nvPr/>
          </p:nvSpPr>
          <p:spPr bwMode="auto">
            <a:xfrm>
              <a:off x="2071296" y="6118227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80" name="Line 30"/>
            <p:cNvSpPr>
              <a:spLocks noChangeShapeType="1"/>
            </p:cNvSpPr>
            <p:nvPr/>
          </p:nvSpPr>
          <p:spPr bwMode="auto">
            <a:xfrm>
              <a:off x="2285611" y="6118227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81" name="Line 30"/>
            <p:cNvSpPr>
              <a:spLocks noChangeShapeType="1"/>
            </p:cNvSpPr>
            <p:nvPr/>
          </p:nvSpPr>
          <p:spPr bwMode="auto">
            <a:xfrm>
              <a:off x="2499926" y="6118227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82" name="Line 30"/>
            <p:cNvSpPr>
              <a:spLocks noChangeShapeType="1"/>
            </p:cNvSpPr>
            <p:nvPr/>
          </p:nvSpPr>
          <p:spPr bwMode="auto">
            <a:xfrm>
              <a:off x="2714240" y="6118227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83" name="Line 2"/>
            <p:cNvSpPr>
              <a:spLocks noChangeShapeType="1"/>
            </p:cNvSpPr>
            <p:nvPr/>
          </p:nvSpPr>
          <p:spPr bwMode="auto">
            <a:xfrm rot="120000" flipV="1">
              <a:off x="1714680" y="6552000"/>
              <a:ext cx="1428099" cy="363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7684" name="Line 30"/>
            <p:cNvSpPr>
              <a:spLocks noChangeShapeType="1"/>
            </p:cNvSpPr>
            <p:nvPr/>
          </p:nvSpPr>
          <p:spPr bwMode="auto">
            <a:xfrm>
              <a:off x="2928926" y="6357958"/>
              <a:ext cx="0" cy="2143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e 161"/>
          <p:cNvGrpSpPr>
            <a:grpSpLocks/>
          </p:cNvGrpSpPr>
          <p:nvPr/>
        </p:nvGrpSpPr>
        <p:grpSpPr bwMode="auto">
          <a:xfrm>
            <a:off x="3922439" y="2060848"/>
            <a:ext cx="892175" cy="1331912"/>
            <a:chOff x="2840033" y="5168935"/>
            <a:chExt cx="892166" cy="1331899"/>
          </a:xfrm>
        </p:grpSpPr>
        <p:sp>
          <p:nvSpPr>
            <p:cNvPr id="27662" name="Line 3"/>
            <p:cNvSpPr>
              <a:spLocks noChangeShapeType="1"/>
            </p:cNvSpPr>
            <p:nvPr/>
          </p:nvSpPr>
          <p:spPr bwMode="auto">
            <a:xfrm flipH="1" flipV="1">
              <a:off x="3286118" y="5168935"/>
              <a:ext cx="1587" cy="13318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27663" name="Line 6"/>
            <p:cNvSpPr>
              <a:spLocks noChangeShapeType="1"/>
            </p:cNvSpPr>
            <p:nvPr/>
          </p:nvSpPr>
          <p:spPr bwMode="auto">
            <a:xfrm flipH="1" flipV="1">
              <a:off x="3714748" y="5240373"/>
              <a:ext cx="0" cy="857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4" name="Line 30"/>
            <p:cNvSpPr>
              <a:spLocks noChangeShapeType="1"/>
            </p:cNvSpPr>
            <p:nvPr/>
          </p:nvSpPr>
          <p:spPr bwMode="auto">
            <a:xfrm flipH="1">
              <a:off x="3214678" y="6097624"/>
              <a:ext cx="5175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5" name="Line 30"/>
            <p:cNvSpPr>
              <a:spLocks noChangeShapeType="1"/>
            </p:cNvSpPr>
            <p:nvPr/>
          </p:nvSpPr>
          <p:spPr bwMode="auto">
            <a:xfrm flipH="1">
              <a:off x="3286119" y="5883311"/>
              <a:ext cx="428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6" name="Line 30"/>
            <p:cNvSpPr>
              <a:spLocks noChangeShapeType="1"/>
            </p:cNvSpPr>
            <p:nvPr/>
          </p:nvSpPr>
          <p:spPr bwMode="auto">
            <a:xfrm flipH="1">
              <a:off x="3286118" y="5667398"/>
              <a:ext cx="43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7" name="Line 30"/>
            <p:cNvSpPr>
              <a:spLocks noChangeShapeType="1"/>
            </p:cNvSpPr>
            <p:nvPr/>
          </p:nvSpPr>
          <p:spPr bwMode="auto">
            <a:xfrm flipH="1">
              <a:off x="3286119" y="5454685"/>
              <a:ext cx="428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8" name="Line 6"/>
            <p:cNvSpPr>
              <a:spLocks noChangeShapeType="1"/>
            </p:cNvSpPr>
            <p:nvPr/>
          </p:nvSpPr>
          <p:spPr bwMode="auto">
            <a:xfrm flipH="1" flipV="1">
              <a:off x="2857489" y="5240374"/>
              <a:ext cx="0" cy="857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69" name="Line 30"/>
            <p:cNvSpPr>
              <a:spLocks noChangeShapeType="1"/>
            </p:cNvSpPr>
            <p:nvPr/>
          </p:nvSpPr>
          <p:spPr bwMode="auto">
            <a:xfrm flipH="1">
              <a:off x="2840033" y="6097625"/>
              <a:ext cx="5175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0" name="Line 30"/>
            <p:cNvSpPr>
              <a:spLocks noChangeShapeType="1"/>
            </p:cNvSpPr>
            <p:nvPr/>
          </p:nvSpPr>
          <p:spPr bwMode="auto">
            <a:xfrm flipH="1">
              <a:off x="2857490" y="5883312"/>
              <a:ext cx="428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1" name="Line 30"/>
            <p:cNvSpPr>
              <a:spLocks noChangeShapeType="1"/>
            </p:cNvSpPr>
            <p:nvPr/>
          </p:nvSpPr>
          <p:spPr bwMode="auto">
            <a:xfrm flipH="1">
              <a:off x="2857490" y="5668999"/>
              <a:ext cx="428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2" name="Line 30"/>
            <p:cNvSpPr>
              <a:spLocks noChangeShapeType="1"/>
            </p:cNvSpPr>
            <p:nvPr/>
          </p:nvSpPr>
          <p:spPr bwMode="auto">
            <a:xfrm flipH="1">
              <a:off x="2857490" y="5454686"/>
              <a:ext cx="428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3" name="Line 11"/>
            <p:cNvSpPr>
              <a:spLocks noChangeShapeType="1"/>
            </p:cNvSpPr>
            <p:nvPr/>
          </p:nvSpPr>
          <p:spPr bwMode="auto">
            <a:xfrm>
              <a:off x="3071802" y="5240374"/>
              <a:ext cx="0" cy="10715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4" name="Line 11"/>
            <p:cNvSpPr>
              <a:spLocks noChangeShapeType="1"/>
            </p:cNvSpPr>
            <p:nvPr/>
          </p:nvSpPr>
          <p:spPr bwMode="auto">
            <a:xfrm>
              <a:off x="3500430" y="5240373"/>
              <a:ext cx="0" cy="10715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675" name="Line 30"/>
            <p:cNvSpPr>
              <a:spLocks noChangeShapeType="1"/>
            </p:cNvSpPr>
            <p:nvPr/>
          </p:nvSpPr>
          <p:spPr bwMode="auto">
            <a:xfrm flipH="1">
              <a:off x="3060000" y="6300000"/>
              <a:ext cx="4460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Rectangle 5"/>
          <p:cNvSpPr/>
          <p:nvPr/>
        </p:nvSpPr>
        <p:spPr>
          <a:xfrm>
            <a:off x="7380959" y="44624"/>
            <a:ext cx="3593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  <a:endParaRPr lang="fr-FR" sz="2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3" y="6705600"/>
            <a:ext cx="134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220072" y="3645024"/>
            <a:ext cx="3797300" cy="88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69" name="Picture 6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07504" y="3692128"/>
            <a:ext cx="3848100" cy="88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pic>
        <p:nvPicPr>
          <p:cNvPr id="70" name="Picture 69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18658" y="1010816"/>
            <a:ext cx="8470900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 bwMode="auto">
          <a:xfrm>
            <a:off x="710286" y="5457998"/>
            <a:ext cx="75176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rgbClr val="1014A4"/>
                </a:solidFill>
              </a:rPr>
              <a:t> All   2</a:t>
            </a:r>
            <a:r>
              <a:rPr lang="en-US" baseline="30000" dirty="0" smtClean="0">
                <a:solidFill>
                  <a:srgbClr val="1014A4"/>
                </a:solidFill>
              </a:rPr>
              <a:t>8</a:t>
            </a:r>
            <a:r>
              <a:rPr lang="en-US" dirty="0" smtClean="0">
                <a:solidFill>
                  <a:srgbClr val="1014A4"/>
                </a:solidFill>
              </a:rPr>
              <a:t>  Q-functions expressed through any 8 basic ones due to QQ-relations</a:t>
            </a:r>
          </a:p>
          <a:p>
            <a:pPr algn="l" eaLnBrk="1" hangingPunct="1"/>
            <a:endParaRPr lang="en-US" dirty="0" smtClean="0">
              <a:solidFill>
                <a:srgbClr val="1014A4"/>
              </a:solidFill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Knowing their analyticity in </a:t>
            </a:r>
            <a:r>
              <a:rPr lang="en-US" dirty="0" smtClean="0"/>
              <a:t>u</a:t>
            </a:r>
            <a:r>
              <a:rPr lang="en-US" dirty="0" smtClean="0">
                <a:solidFill>
                  <a:srgbClr val="1014A4"/>
                </a:solidFill>
              </a:rPr>
              <a:t> we can reduce the </a:t>
            </a:r>
            <a:r>
              <a:rPr lang="en-US" dirty="0" err="1" smtClean="0">
                <a:solidFill>
                  <a:srgbClr val="1014A4"/>
                </a:solidFill>
              </a:rPr>
              <a:t>AdS</a:t>
            </a:r>
            <a:r>
              <a:rPr lang="en-US" dirty="0" smtClean="0">
                <a:solidFill>
                  <a:srgbClr val="1014A4"/>
                </a:solidFill>
              </a:rPr>
              <a:t>/CFT Y system to a finite</a:t>
            </a:r>
          </a:p>
          <a:p>
            <a:pPr algn="l" eaLnBrk="1" hangingPunct="1"/>
            <a:r>
              <a:rPr lang="en-US" dirty="0">
                <a:solidFill>
                  <a:srgbClr val="1014A4"/>
                </a:solidFill>
              </a:rPr>
              <a:t> </a:t>
            </a:r>
            <a:r>
              <a:rPr lang="en-US" dirty="0" smtClean="0">
                <a:solidFill>
                  <a:srgbClr val="1014A4"/>
                </a:solidFill>
              </a:rPr>
              <a:t>   system of NLIE’s</a:t>
            </a:r>
            <a:endParaRPr lang="fr-FR" dirty="0">
              <a:solidFill>
                <a:srgbClr val="1014A4"/>
              </a:solidFill>
            </a:endParaRPr>
          </a:p>
        </p:txBody>
      </p:sp>
      <p:pic>
        <p:nvPicPr>
          <p:cNvPr id="75" name="Picture 74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2703" y="2440267"/>
            <a:ext cx="1612900" cy="24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716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403648" y="5013176"/>
            <a:ext cx="5280659" cy="1653539"/>
          </a:xfrm>
          <a:prstGeom prst="rect">
            <a:avLst/>
          </a:prstGeom>
          <a:noFill/>
        </p:spPr>
      </p:pic>
      <p:pic>
        <p:nvPicPr>
          <p:cNvPr id="3" name="Image 2" descr="tmp.b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040" y="3055395"/>
            <a:ext cx="3143919" cy="747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3"/>
          <p:cNvSpPr>
            <a:spLocks noChangeArrowheads="1"/>
          </p:cNvSpPr>
          <p:nvPr/>
        </p:nvSpPr>
        <p:spPr bwMode="auto">
          <a:xfrm>
            <a:off x="571500" y="142875"/>
            <a:ext cx="8396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dirty="0" smtClean="0">
                <a:solidFill>
                  <a:srgbClr val="990000"/>
                </a:solidFill>
              </a:rPr>
              <a:t>	</a:t>
            </a:r>
            <a:r>
              <a:rPr lang="en-GB" sz="2800" dirty="0" err="1" smtClean="0">
                <a:solidFill>
                  <a:srgbClr val="990000"/>
                </a:solidFill>
              </a:rPr>
              <a:t>Quasiclassical</a:t>
            </a:r>
            <a:r>
              <a:rPr lang="en-GB" sz="2800" dirty="0" smtClean="0">
                <a:solidFill>
                  <a:srgbClr val="990000"/>
                </a:solidFill>
              </a:rPr>
              <a:t> </a:t>
            </a:r>
            <a:r>
              <a:rPr lang="en-GB" sz="2800" dirty="0">
                <a:solidFill>
                  <a:srgbClr val="990000"/>
                </a:solidFill>
              </a:rPr>
              <a:t>solution of  </a:t>
            </a:r>
            <a:r>
              <a:rPr lang="en-GB" sz="2800" dirty="0" err="1">
                <a:solidFill>
                  <a:srgbClr val="990000"/>
                </a:solidFill>
              </a:rPr>
              <a:t>AdS</a:t>
            </a:r>
            <a:r>
              <a:rPr lang="en-GB" sz="2800" dirty="0">
                <a:solidFill>
                  <a:srgbClr val="990000"/>
                </a:solidFill>
              </a:rPr>
              <a:t>/CFT </a:t>
            </a:r>
            <a:r>
              <a:rPr lang="en-GB" sz="2800" dirty="0" smtClean="0">
                <a:solidFill>
                  <a:srgbClr val="990000"/>
                </a:solidFill>
              </a:rPr>
              <a:t>   Y-system</a:t>
            </a:r>
            <a:endParaRPr lang="en-GB" sz="1600" dirty="0"/>
          </a:p>
        </p:txBody>
      </p:sp>
      <p:sp>
        <p:nvSpPr>
          <p:cNvPr id="35843" name="Rectangle 27"/>
          <p:cNvSpPr>
            <a:spLocks noChangeArrowheads="1"/>
          </p:cNvSpPr>
          <p:nvPr/>
        </p:nvSpPr>
        <p:spPr bwMode="auto">
          <a:xfrm>
            <a:off x="212725" y="3933056"/>
            <a:ext cx="14398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sz="1050" b="1" dirty="0" err="1">
                <a:solidFill>
                  <a:srgbClr val="00CC00"/>
                </a:solidFill>
              </a:rPr>
              <a:t>Gromov</a:t>
            </a:r>
            <a:endParaRPr lang="en-GB" sz="1050" b="1" dirty="0">
              <a:solidFill>
                <a:srgbClr val="00CC00"/>
              </a:solidFill>
            </a:endParaRPr>
          </a:p>
          <a:p>
            <a:pPr algn="l"/>
            <a:r>
              <a:rPr lang="en-GB" sz="1050" b="1" dirty="0" err="1">
                <a:solidFill>
                  <a:srgbClr val="00CC00"/>
                </a:solidFill>
              </a:rPr>
              <a:t>Gromov,V.K.,Tsuboi</a:t>
            </a:r>
            <a:endParaRPr lang="en-GB" sz="1050" b="1" dirty="0">
              <a:solidFill>
                <a:srgbClr val="00CC00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15938" y="928688"/>
            <a:ext cx="825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lang="en-GB" dirty="0">
                <a:solidFill>
                  <a:srgbClr val="1014A4"/>
                </a:solidFill>
              </a:rPr>
              <a:t> Classical limit: highly excited long strings/operators, strong coupling:</a:t>
            </a:r>
          </a:p>
        </p:txBody>
      </p:sp>
      <p:pic>
        <p:nvPicPr>
          <p:cNvPr id="21511" name="Image 42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428750"/>
            <a:ext cx="2616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ZoneTexte 43"/>
          <p:cNvSpPr txBox="1">
            <a:spLocks noChangeArrowheads="1"/>
          </p:cNvSpPr>
          <p:nvPr/>
        </p:nvSpPr>
        <p:spPr bwMode="auto">
          <a:xfrm>
            <a:off x="444500" y="1957388"/>
            <a:ext cx="8478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lang="en-GB" dirty="0">
                <a:solidFill>
                  <a:srgbClr val="1014A4"/>
                </a:solidFill>
              </a:rPr>
              <a:t> Explicit u-shift in </a:t>
            </a:r>
            <a:r>
              <a:rPr lang="en-GB" dirty="0" err="1">
                <a:solidFill>
                  <a:srgbClr val="1014A4"/>
                </a:solidFill>
              </a:rPr>
              <a:t>Hirota</a:t>
            </a:r>
            <a:r>
              <a:rPr lang="en-GB" dirty="0">
                <a:solidFill>
                  <a:srgbClr val="1014A4"/>
                </a:solidFill>
              </a:rPr>
              <a:t> eq. dropped (only slow parametric dependence)</a:t>
            </a:r>
            <a:endParaRPr lang="fr-FR" dirty="0">
              <a:solidFill>
                <a:srgbClr val="1014A4"/>
              </a:solidFill>
            </a:endParaRPr>
          </a:p>
        </p:txBody>
      </p:sp>
      <p:pic>
        <p:nvPicPr>
          <p:cNvPr id="21513" name="Image 47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500313"/>
            <a:ext cx="8008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5" name="Connecteur droit 50"/>
          <p:cNvCxnSpPr>
            <a:cxnSpLocks noChangeShapeType="1"/>
          </p:cNvCxnSpPr>
          <p:nvPr/>
        </p:nvCxnSpPr>
        <p:spPr bwMode="auto">
          <a:xfrm rot="16200000" flipH="1">
            <a:off x="1428751" y="2571750"/>
            <a:ext cx="571500" cy="4286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516" name="Connecteur droit 52"/>
          <p:cNvCxnSpPr>
            <a:cxnSpLocks noChangeShapeType="1"/>
          </p:cNvCxnSpPr>
          <p:nvPr/>
        </p:nvCxnSpPr>
        <p:spPr bwMode="auto">
          <a:xfrm rot="5400000">
            <a:off x="1464469" y="2607469"/>
            <a:ext cx="500063" cy="4286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517" name="Connecteur droit 57"/>
          <p:cNvCxnSpPr>
            <a:cxnSpLocks noChangeShapeType="1"/>
          </p:cNvCxnSpPr>
          <p:nvPr/>
        </p:nvCxnSpPr>
        <p:spPr bwMode="auto">
          <a:xfrm rot="16200000" flipH="1">
            <a:off x="3214688" y="2571750"/>
            <a:ext cx="571500" cy="4286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518" name="Connecteur droit 58"/>
          <p:cNvCxnSpPr>
            <a:cxnSpLocks noChangeShapeType="1"/>
          </p:cNvCxnSpPr>
          <p:nvPr/>
        </p:nvCxnSpPr>
        <p:spPr bwMode="auto">
          <a:xfrm rot="5400000">
            <a:off x="3250406" y="2607469"/>
            <a:ext cx="500063" cy="4286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9" name="ZoneTexte 59"/>
          <p:cNvSpPr txBox="1">
            <a:spLocks noChangeArrowheads="1"/>
          </p:cNvSpPr>
          <p:nvPr/>
        </p:nvSpPr>
        <p:spPr bwMode="auto">
          <a:xfrm>
            <a:off x="357188" y="3297238"/>
            <a:ext cx="8126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lang="en-GB" dirty="0">
                <a:solidFill>
                  <a:srgbClr val="1014A4"/>
                </a:solidFill>
              </a:rPr>
              <a:t> (Quasi)classical solution -  </a:t>
            </a:r>
            <a:r>
              <a:rPr lang="en-GB" dirty="0" err="1">
                <a:solidFill>
                  <a:srgbClr val="1014A4"/>
                </a:solidFill>
              </a:rPr>
              <a:t>su</a:t>
            </a:r>
            <a:r>
              <a:rPr lang="en-GB" dirty="0">
                <a:solidFill>
                  <a:srgbClr val="1014A4"/>
                </a:solidFill>
              </a:rPr>
              <a:t>(2,2|4) character  of </a:t>
            </a:r>
            <a:r>
              <a:rPr lang="en-GB" dirty="0" err="1">
                <a:solidFill>
                  <a:srgbClr val="1014A4"/>
                </a:solidFill>
              </a:rPr>
              <a:t>monodromy</a:t>
            </a:r>
            <a:r>
              <a:rPr lang="en-GB" dirty="0">
                <a:solidFill>
                  <a:srgbClr val="1014A4"/>
                </a:solidFill>
              </a:rPr>
              <a:t> matrix!</a:t>
            </a:r>
          </a:p>
        </p:txBody>
      </p:sp>
      <p:sp>
        <p:nvSpPr>
          <p:cNvPr id="3" name="ZoneTexte 68"/>
          <p:cNvSpPr txBox="1">
            <a:spLocks noChangeArrowheads="1"/>
          </p:cNvSpPr>
          <p:nvPr/>
        </p:nvSpPr>
        <p:spPr bwMode="auto">
          <a:xfrm>
            <a:off x="323850" y="5168900"/>
            <a:ext cx="390523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rgbClr val="1014A4"/>
                </a:solidFill>
              </a:rPr>
              <a:t>The asymptotic Bethe </a:t>
            </a:r>
            <a:r>
              <a:rPr lang="en-GB" dirty="0" err="1" smtClean="0">
                <a:solidFill>
                  <a:srgbClr val="1014A4"/>
                </a:solidFill>
              </a:rPr>
              <a:t>ansatz</a:t>
            </a:r>
            <a:r>
              <a:rPr lang="en-GB" dirty="0" smtClean="0">
                <a:solidFill>
                  <a:srgbClr val="1014A4"/>
                </a:solidFill>
              </a:rPr>
              <a:t> </a:t>
            </a:r>
          </a:p>
          <a:p>
            <a:pPr algn="l">
              <a:defRPr/>
            </a:pPr>
            <a:r>
              <a:rPr lang="en-GB" dirty="0" smtClean="0">
                <a:solidFill>
                  <a:srgbClr val="1014A4"/>
                </a:solidFill>
              </a:rPr>
              <a:t>    also follows from Y-system </a:t>
            </a:r>
          </a:p>
        </p:txBody>
      </p:sp>
      <p:pic>
        <p:nvPicPr>
          <p:cNvPr id="21523" name="Image 54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3933825"/>
            <a:ext cx="177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093296"/>
            <a:ext cx="30273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54"/>
          <p:cNvGrpSpPr>
            <a:grpSpLocks/>
          </p:cNvGrpSpPr>
          <p:nvPr/>
        </p:nvGrpSpPr>
        <p:grpSpPr bwMode="auto">
          <a:xfrm>
            <a:off x="5651500" y="5037138"/>
            <a:ext cx="1517650" cy="1344612"/>
            <a:chOff x="6072188" y="2286000"/>
            <a:chExt cx="1517650" cy="1344613"/>
          </a:xfrm>
        </p:grpSpPr>
        <p:sp>
          <p:nvSpPr>
            <p:cNvPr id="34869" name="Line 3"/>
            <p:cNvSpPr>
              <a:spLocks noChangeShapeType="1"/>
            </p:cNvSpPr>
            <p:nvPr/>
          </p:nvSpPr>
          <p:spPr bwMode="auto">
            <a:xfrm flipH="1" flipV="1">
              <a:off x="7572375" y="2286000"/>
              <a:ext cx="1588" cy="13319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4870" name="Line 6"/>
            <p:cNvSpPr>
              <a:spLocks noChangeShapeType="1"/>
            </p:cNvSpPr>
            <p:nvPr/>
          </p:nvSpPr>
          <p:spPr bwMode="auto">
            <a:xfrm flipH="1" flipV="1">
              <a:off x="7143750" y="2332038"/>
              <a:ext cx="0" cy="857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71" name="Line 7"/>
            <p:cNvSpPr>
              <a:spLocks noChangeShapeType="1"/>
            </p:cNvSpPr>
            <p:nvPr/>
          </p:nvSpPr>
          <p:spPr bwMode="auto">
            <a:xfrm>
              <a:off x="6215063" y="3197225"/>
              <a:ext cx="9286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72" name="Line 30"/>
            <p:cNvSpPr>
              <a:spLocks noChangeShapeType="1"/>
            </p:cNvSpPr>
            <p:nvPr/>
          </p:nvSpPr>
          <p:spPr bwMode="auto">
            <a:xfrm flipH="1">
              <a:off x="7143750" y="2974975"/>
              <a:ext cx="428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73" name="Line 30"/>
            <p:cNvSpPr>
              <a:spLocks noChangeShapeType="1"/>
            </p:cNvSpPr>
            <p:nvPr/>
          </p:nvSpPr>
          <p:spPr bwMode="auto">
            <a:xfrm flipH="1">
              <a:off x="7143750" y="2760663"/>
              <a:ext cx="428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74" name="Line 30"/>
            <p:cNvSpPr>
              <a:spLocks noChangeShapeType="1"/>
            </p:cNvSpPr>
            <p:nvPr/>
          </p:nvSpPr>
          <p:spPr bwMode="auto">
            <a:xfrm flipH="1">
              <a:off x="7143750" y="2546350"/>
              <a:ext cx="428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75" name="Line 30"/>
            <p:cNvSpPr>
              <a:spLocks noChangeShapeType="1"/>
            </p:cNvSpPr>
            <p:nvPr/>
          </p:nvSpPr>
          <p:spPr bwMode="auto">
            <a:xfrm>
              <a:off x="7572375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76" name="Line 11"/>
            <p:cNvSpPr>
              <a:spLocks noChangeShapeType="1"/>
            </p:cNvSpPr>
            <p:nvPr/>
          </p:nvSpPr>
          <p:spPr bwMode="auto">
            <a:xfrm>
              <a:off x="7358063" y="2332038"/>
              <a:ext cx="0" cy="1285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77" name="Line 29"/>
            <p:cNvSpPr>
              <a:spLocks noChangeShapeType="1"/>
            </p:cNvSpPr>
            <p:nvPr/>
          </p:nvSpPr>
          <p:spPr bwMode="auto">
            <a:xfrm flipH="1">
              <a:off x="6269038" y="3403600"/>
              <a:ext cx="1303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78" name="Line 30"/>
            <p:cNvSpPr>
              <a:spLocks noChangeShapeType="1"/>
            </p:cNvSpPr>
            <p:nvPr/>
          </p:nvSpPr>
          <p:spPr bwMode="auto">
            <a:xfrm>
              <a:off x="6286500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79" name="Line 30"/>
            <p:cNvSpPr>
              <a:spLocks noChangeShapeType="1"/>
            </p:cNvSpPr>
            <p:nvPr/>
          </p:nvSpPr>
          <p:spPr bwMode="auto">
            <a:xfrm>
              <a:off x="6500813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80" name="Line 30"/>
            <p:cNvSpPr>
              <a:spLocks noChangeShapeType="1"/>
            </p:cNvSpPr>
            <p:nvPr/>
          </p:nvSpPr>
          <p:spPr bwMode="auto">
            <a:xfrm>
              <a:off x="6715125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81" name="Line 30"/>
            <p:cNvSpPr>
              <a:spLocks noChangeShapeType="1"/>
            </p:cNvSpPr>
            <p:nvPr/>
          </p:nvSpPr>
          <p:spPr bwMode="auto">
            <a:xfrm>
              <a:off x="6929438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82" name="Line 30"/>
            <p:cNvSpPr>
              <a:spLocks noChangeShapeType="1"/>
            </p:cNvSpPr>
            <p:nvPr/>
          </p:nvSpPr>
          <p:spPr bwMode="auto">
            <a:xfrm>
              <a:off x="7143750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83" name="Line 2"/>
            <p:cNvSpPr>
              <a:spLocks noChangeShapeType="1"/>
            </p:cNvSpPr>
            <p:nvPr/>
          </p:nvSpPr>
          <p:spPr bwMode="auto">
            <a:xfrm rot="60000" flipV="1">
              <a:off x="6072188" y="3605213"/>
              <a:ext cx="1500187" cy="2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4884" name="Line 30"/>
            <p:cNvSpPr>
              <a:spLocks noChangeShapeType="1"/>
            </p:cNvSpPr>
            <p:nvPr/>
          </p:nvSpPr>
          <p:spPr bwMode="auto">
            <a:xfrm flipH="1">
              <a:off x="7072313" y="3203575"/>
              <a:ext cx="517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e 53"/>
          <p:cNvGrpSpPr>
            <a:grpSpLocks/>
          </p:cNvGrpSpPr>
          <p:nvPr/>
        </p:nvGrpSpPr>
        <p:grpSpPr bwMode="auto">
          <a:xfrm>
            <a:off x="7127875" y="5037138"/>
            <a:ext cx="1511300" cy="1344612"/>
            <a:chOff x="7704138" y="2286000"/>
            <a:chExt cx="1511300" cy="1344613"/>
          </a:xfrm>
        </p:grpSpPr>
        <p:sp>
          <p:nvSpPr>
            <p:cNvPr id="34854" name="Line 29"/>
            <p:cNvSpPr>
              <a:spLocks noChangeShapeType="1"/>
            </p:cNvSpPr>
            <p:nvPr/>
          </p:nvSpPr>
          <p:spPr bwMode="auto">
            <a:xfrm flipH="1">
              <a:off x="7715250" y="3403600"/>
              <a:ext cx="1303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55" name="Line 2"/>
            <p:cNvSpPr>
              <a:spLocks noChangeShapeType="1"/>
            </p:cNvSpPr>
            <p:nvPr/>
          </p:nvSpPr>
          <p:spPr bwMode="auto">
            <a:xfrm rot="60000" flipV="1">
              <a:off x="7715250" y="3605213"/>
              <a:ext cx="1500188" cy="2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4856" name="Line 11"/>
            <p:cNvSpPr>
              <a:spLocks noChangeShapeType="1"/>
            </p:cNvSpPr>
            <p:nvPr/>
          </p:nvSpPr>
          <p:spPr bwMode="auto">
            <a:xfrm>
              <a:off x="7929563" y="2332038"/>
              <a:ext cx="0" cy="1285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57" name="Line 6"/>
            <p:cNvSpPr>
              <a:spLocks noChangeShapeType="1"/>
            </p:cNvSpPr>
            <p:nvPr/>
          </p:nvSpPr>
          <p:spPr bwMode="auto">
            <a:xfrm flipH="1" flipV="1">
              <a:off x="8143875" y="2332038"/>
              <a:ext cx="0" cy="857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58" name="Line 7"/>
            <p:cNvSpPr>
              <a:spLocks noChangeShapeType="1"/>
            </p:cNvSpPr>
            <p:nvPr/>
          </p:nvSpPr>
          <p:spPr bwMode="auto">
            <a:xfrm rot="-60000">
              <a:off x="8143875" y="3181350"/>
              <a:ext cx="904875" cy="19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59" name="Line 30"/>
            <p:cNvSpPr>
              <a:spLocks noChangeShapeType="1"/>
            </p:cNvSpPr>
            <p:nvPr/>
          </p:nvSpPr>
          <p:spPr bwMode="auto">
            <a:xfrm flipH="1">
              <a:off x="7715250" y="3189288"/>
              <a:ext cx="517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60" name="Line 30"/>
            <p:cNvSpPr>
              <a:spLocks noChangeShapeType="1"/>
            </p:cNvSpPr>
            <p:nvPr/>
          </p:nvSpPr>
          <p:spPr bwMode="auto">
            <a:xfrm flipH="1">
              <a:off x="7715250" y="2974975"/>
              <a:ext cx="428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61" name="Line 30"/>
            <p:cNvSpPr>
              <a:spLocks noChangeShapeType="1"/>
            </p:cNvSpPr>
            <p:nvPr/>
          </p:nvSpPr>
          <p:spPr bwMode="auto">
            <a:xfrm flipH="1">
              <a:off x="7704138" y="2771775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62" name="Line 30"/>
            <p:cNvSpPr>
              <a:spLocks noChangeShapeType="1"/>
            </p:cNvSpPr>
            <p:nvPr/>
          </p:nvSpPr>
          <p:spPr bwMode="auto">
            <a:xfrm flipH="1">
              <a:off x="7715250" y="2546350"/>
              <a:ext cx="428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63" name="Line 30"/>
            <p:cNvSpPr>
              <a:spLocks noChangeShapeType="1"/>
            </p:cNvSpPr>
            <p:nvPr/>
          </p:nvSpPr>
          <p:spPr bwMode="auto">
            <a:xfrm>
              <a:off x="8143875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64" name="Line 30"/>
            <p:cNvSpPr>
              <a:spLocks noChangeShapeType="1"/>
            </p:cNvSpPr>
            <p:nvPr/>
          </p:nvSpPr>
          <p:spPr bwMode="auto">
            <a:xfrm>
              <a:off x="8358188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65" name="Line 30"/>
            <p:cNvSpPr>
              <a:spLocks noChangeShapeType="1"/>
            </p:cNvSpPr>
            <p:nvPr/>
          </p:nvSpPr>
          <p:spPr bwMode="auto">
            <a:xfrm>
              <a:off x="8572500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66" name="Line 30"/>
            <p:cNvSpPr>
              <a:spLocks noChangeShapeType="1"/>
            </p:cNvSpPr>
            <p:nvPr/>
          </p:nvSpPr>
          <p:spPr bwMode="auto">
            <a:xfrm>
              <a:off x="8786813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67" name="Line 30"/>
            <p:cNvSpPr>
              <a:spLocks noChangeShapeType="1"/>
            </p:cNvSpPr>
            <p:nvPr/>
          </p:nvSpPr>
          <p:spPr bwMode="auto">
            <a:xfrm>
              <a:off x="9001125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68" name="Line 3"/>
            <p:cNvSpPr>
              <a:spLocks noChangeShapeType="1"/>
            </p:cNvSpPr>
            <p:nvPr/>
          </p:nvSpPr>
          <p:spPr bwMode="auto">
            <a:xfrm flipH="1" flipV="1">
              <a:off x="7724775" y="2286000"/>
              <a:ext cx="1588" cy="13319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grpSp>
        <p:nvGrpSpPr>
          <p:cNvPr id="6" name="Groupe 55"/>
          <p:cNvGrpSpPr>
            <a:grpSpLocks/>
          </p:cNvGrpSpPr>
          <p:nvPr/>
        </p:nvGrpSpPr>
        <p:grpSpPr bwMode="auto">
          <a:xfrm>
            <a:off x="7354888" y="5037138"/>
            <a:ext cx="1511300" cy="1344612"/>
            <a:chOff x="7704138" y="2286000"/>
            <a:chExt cx="1511300" cy="1344613"/>
          </a:xfrm>
        </p:grpSpPr>
        <p:sp>
          <p:nvSpPr>
            <p:cNvPr id="34839" name="Line 29"/>
            <p:cNvSpPr>
              <a:spLocks noChangeShapeType="1"/>
            </p:cNvSpPr>
            <p:nvPr/>
          </p:nvSpPr>
          <p:spPr bwMode="auto">
            <a:xfrm flipH="1">
              <a:off x="7715250" y="3403600"/>
              <a:ext cx="1303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40" name="Line 2"/>
            <p:cNvSpPr>
              <a:spLocks noChangeShapeType="1"/>
            </p:cNvSpPr>
            <p:nvPr/>
          </p:nvSpPr>
          <p:spPr bwMode="auto">
            <a:xfrm rot="60000" flipV="1">
              <a:off x="7715250" y="3605213"/>
              <a:ext cx="1500188" cy="2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4841" name="Line 11"/>
            <p:cNvSpPr>
              <a:spLocks noChangeShapeType="1"/>
            </p:cNvSpPr>
            <p:nvPr/>
          </p:nvSpPr>
          <p:spPr bwMode="auto">
            <a:xfrm>
              <a:off x="7929563" y="2332038"/>
              <a:ext cx="0" cy="1285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42" name="Line 6"/>
            <p:cNvSpPr>
              <a:spLocks noChangeShapeType="1"/>
            </p:cNvSpPr>
            <p:nvPr/>
          </p:nvSpPr>
          <p:spPr bwMode="auto">
            <a:xfrm flipH="1" flipV="1">
              <a:off x="8143875" y="2332038"/>
              <a:ext cx="0" cy="857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43" name="Line 7"/>
            <p:cNvSpPr>
              <a:spLocks noChangeShapeType="1"/>
            </p:cNvSpPr>
            <p:nvPr/>
          </p:nvSpPr>
          <p:spPr bwMode="auto">
            <a:xfrm rot="-60000">
              <a:off x="8143875" y="3181350"/>
              <a:ext cx="904875" cy="19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44" name="Line 30"/>
            <p:cNvSpPr>
              <a:spLocks noChangeShapeType="1"/>
            </p:cNvSpPr>
            <p:nvPr/>
          </p:nvSpPr>
          <p:spPr bwMode="auto">
            <a:xfrm flipH="1">
              <a:off x="7715250" y="3189288"/>
              <a:ext cx="517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45" name="Line 30"/>
            <p:cNvSpPr>
              <a:spLocks noChangeShapeType="1"/>
            </p:cNvSpPr>
            <p:nvPr/>
          </p:nvSpPr>
          <p:spPr bwMode="auto">
            <a:xfrm flipH="1">
              <a:off x="7715250" y="2974975"/>
              <a:ext cx="428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46" name="Line 30"/>
            <p:cNvSpPr>
              <a:spLocks noChangeShapeType="1"/>
            </p:cNvSpPr>
            <p:nvPr/>
          </p:nvSpPr>
          <p:spPr bwMode="auto">
            <a:xfrm flipH="1">
              <a:off x="7704138" y="2771775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47" name="Line 30"/>
            <p:cNvSpPr>
              <a:spLocks noChangeShapeType="1"/>
            </p:cNvSpPr>
            <p:nvPr/>
          </p:nvSpPr>
          <p:spPr bwMode="auto">
            <a:xfrm flipH="1">
              <a:off x="7715250" y="2546350"/>
              <a:ext cx="428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48" name="Line 30"/>
            <p:cNvSpPr>
              <a:spLocks noChangeShapeType="1"/>
            </p:cNvSpPr>
            <p:nvPr/>
          </p:nvSpPr>
          <p:spPr bwMode="auto">
            <a:xfrm>
              <a:off x="8143875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49" name="Line 30"/>
            <p:cNvSpPr>
              <a:spLocks noChangeShapeType="1"/>
            </p:cNvSpPr>
            <p:nvPr/>
          </p:nvSpPr>
          <p:spPr bwMode="auto">
            <a:xfrm>
              <a:off x="8358188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50" name="Line 30"/>
            <p:cNvSpPr>
              <a:spLocks noChangeShapeType="1"/>
            </p:cNvSpPr>
            <p:nvPr/>
          </p:nvSpPr>
          <p:spPr bwMode="auto">
            <a:xfrm>
              <a:off x="8572500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51" name="Line 30"/>
            <p:cNvSpPr>
              <a:spLocks noChangeShapeType="1"/>
            </p:cNvSpPr>
            <p:nvPr/>
          </p:nvSpPr>
          <p:spPr bwMode="auto">
            <a:xfrm>
              <a:off x="8786813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52" name="Line 30"/>
            <p:cNvSpPr>
              <a:spLocks noChangeShapeType="1"/>
            </p:cNvSpPr>
            <p:nvPr/>
          </p:nvSpPr>
          <p:spPr bwMode="auto">
            <a:xfrm>
              <a:off x="9001125" y="3189288"/>
              <a:ext cx="0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853" name="Line 3"/>
            <p:cNvSpPr>
              <a:spLocks noChangeShapeType="1"/>
            </p:cNvSpPr>
            <p:nvPr/>
          </p:nvSpPr>
          <p:spPr bwMode="auto">
            <a:xfrm flipH="1" flipV="1">
              <a:off x="7724775" y="2286000"/>
              <a:ext cx="1588" cy="13319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  <p:sp>
        <p:nvSpPr>
          <p:cNvPr id="8" name="TextBox 7"/>
          <p:cNvSpPr txBox="1"/>
          <p:nvPr/>
        </p:nvSpPr>
        <p:spPr bwMode="auto">
          <a:xfrm>
            <a:off x="6516688" y="6381750"/>
            <a:ext cx="117211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SU(2,2|4)</a:t>
            </a:r>
            <a:endParaRPr lang="fr-FR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7812088" y="5445125"/>
            <a:ext cx="8921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SU(2|2)</a:t>
            </a:r>
            <a:endParaRPr lang="fr-FR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 bwMode="auto">
          <a:xfrm>
            <a:off x="5795963" y="5445125"/>
            <a:ext cx="891591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SU(2|2)</a:t>
            </a:r>
            <a:endParaRPr lang="fr-FR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ZoneTexte 68"/>
          <p:cNvSpPr txBox="1">
            <a:spLocks noChangeArrowheads="1"/>
          </p:cNvSpPr>
          <p:nvPr/>
        </p:nvSpPr>
        <p:spPr bwMode="auto">
          <a:xfrm>
            <a:off x="323850" y="4305300"/>
            <a:ext cx="6292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lang="en-GB" dirty="0">
                <a:solidFill>
                  <a:srgbClr val="1014A4"/>
                </a:solidFill>
              </a:rPr>
              <a:t> (Quasi-)classics restored entirely from the Y-system!</a:t>
            </a:r>
          </a:p>
          <a:p>
            <a:pPr algn="l"/>
            <a:endParaRPr lang="en-GB" dirty="0">
              <a:solidFill>
                <a:srgbClr val="1014A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3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9" grpId="0"/>
      <p:bldP spid="21512" grpId="0"/>
      <p:bldP spid="3" grpId="0"/>
      <p:bldP spid="8" grpId="0"/>
      <p:bldP spid="8" grpId="1"/>
      <p:bldP spid="108" grpId="0"/>
      <p:bldP spid="109" grpId="0"/>
      <p:bldP spid="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68313" y="61913"/>
            <a:ext cx="8229600" cy="846137"/>
          </a:xfrm>
        </p:spPr>
        <p:txBody>
          <a:bodyPr/>
          <a:lstStyle/>
          <a:p>
            <a:r>
              <a:rPr lang="en-US" sz="3600" smtClean="0">
                <a:solidFill>
                  <a:srgbClr val="990000"/>
                </a:solidFill>
              </a:rPr>
              <a:t>Y-systems for other </a:t>
            </a:r>
            <a:r>
              <a:rPr lang="el-GR" sz="3600" smtClean="0">
                <a:solidFill>
                  <a:srgbClr val="990000"/>
                </a:solidFill>
              </a:rPr>
              <a:t>σ</a:t>
            </a:r>
            <a:r>
              <a:rPr lang="en-US" sz="3600" smtClean="0">
                <a:solidFill>
                  <a:srgbClr val="990000"/>
                </a:solidFill>
              </a:rPr>
              <a:t>-models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76475"/>
            <a:ext cx="14890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7572779" y="5560403"/>
            <a:ext cx="154080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900" b="1" dirty="0" err="1" smtClean="0">
                <a:solidFill>
                  <a:srgbClr val="00CC00"/>
                </a:solidFill>
              </a:rPr>
              <a:t>Gromov,V.K</a:t>
            </a:r>
            <a:r>
              <a:rPr lang="en-GB" sz="900" b="1" dirty="0" err="1">
                <a:solidFill>
                  <a:srgbClr val="00CC00"/>
                </a:solidFill>
              </a:rPr>
              <a:t>.,</a:t>
            </a:r>
            <a:r>
              <a:rPr lang="en-GB" sz="900" b="1" dirty="0" err="1" smtClean="0">
                <a:solidFill>
                  <a:srgbClr val="00CC00"/>
                </a:solidFill>
              </a:rPr>
              <a:t>Vieira</a:t>
            </a:r>
            <a:endParaRPr lang="en-GB" sz="9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900" b="1" dirty="0" err="1" smtClean="0">
                <a:solidFill>
                  <a:srgbClr val="00CC00"/>
                </a:solidFill>
              </a:rPr>
              <a:t>Bombardelli,Fiorvanti,Tateo</a:t>
            </a:r>
            <a:endParaRPr lang="en-GB" sz="900" b="1" dirty="0" smtClean="0">
              <a:solidFill>
                <a:srgbClr val="00CC00"/>
              </a:solidFill>
            </a:endParaRPr>
          </a:p>
          <a:p>
            <a:pPr algn="l"/>
            <a:r>
              <a:rPr lang="en-GB" sz="900" b="1" dirty="0" err="1" smtClean="0">
                <a:solidFill>
                  <a:srgbClr val="00CC00"/>
                </a:solidFill>
              </a:rPr>
              <a:t>Gromov,Levkovich-Maslyuk</a:t>
            </a:r>
            <a:endParaRPr lang="en-GB" sz="900" b="1" dirty="0">
              <a:solidFill>
                <a:srgbClr val="00CC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11863" y="4292600"/>
            <a:ext cx="1873250" cy="1152525"/>
            <a:chOff x="0" y="0"/>
            <a:chExt cx="3352" cy="1935"/>
          </a:xfrm>
        </p:grpSpPr>
        <p:pic>
          <p:nvPicPr>
            <p:cNvPr id="33800" name="Picture 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3"/>
              <a:ext cx="1059" cy="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1" name="Picture 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" y="0"/>
              <a:ext cx="1525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6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" y="819"/>
              <a:ext cx="32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 bwMode="auto">
          <a:xfrm>
            <a:off x="4572000" y="3708400"/>
            <a:ext cx="3513138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600" dirty="0">
                <a:solidFill>
                  <a:srgbClr val="7030A0"/>
                </a:solidFill>
              </a:rPr>
              <a:t>New </a:t>
            </a:r>
            <a:r>
              <a:rPr lang="en-GB" sz="1600" dirty="0" err="1">
                <a:solidFill>
                  <a:srgbClr val="7030A0"/>
                </a:solidFill>
              </a:rPr>
              <a:t>AdS</a:t>
            </a:r>
            <a:r>
              <a:rPr lang="en-GB" sz="1600" dirty="0">
                <a:solidFill>
                  <a:srgbClr val="7030A0"/>
                </a:solidFill>
              </a:rPr>
              <a:t>/CFT’s :      new Y-systems </a:t>
            </a:r>
          </a:p>
          <a:p>
            <a:pPr algn="l">
              <a:defRPr/>
            </a:pPr>
            <a:r>
              <a:rPr lang="en-GB" sz="1600" dirty="0">
                <a:solidFill>
                  <a:srgbClr val="7030A0"/>
                </a:solidFill>
              </a:rPr>
              <a:t>3d   ABJM model:   </a:t>
            </a:r>
            <a:r>
              <a:rPr lang="fr-FR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CP</a:t>
            </a:r>
            <a:r>
              <a:rPr lang="fr-FR" sz="16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3  </a:t>
            </a:r>
            <a:r>
              <a:rPr lang="fr-FR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x  AdS</a:t>
            </a:r>
            <a:r>
              <a:rPr lang="fr-FR" sz="1600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4</a:t>
            </a:r>
            <a:r>
              <a:rPr lang="fr-FR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Arial" charset="0"/>
              </a:rPr>
              <a:t>, …</a:t>
            </a:r>
            <a:r>
              <a:rPr lang="fr-FR" sz="1600" dirty="0"/>
              <a:t> </a:t>
            </a:r>
            <a:endParaRPr lang="fr-FR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Arial" charset="0"/>
            </a:endParaRPr>
          </a:p>
        </p:txBody>
      </p:sp>
      <p:pic>
        <p:nvPicPr>
          <p:cNvPr id="33799" name="Picture 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3744912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06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ChangeArrowheads="1"/>
          </p:cNvSpPr>
          <p:nvPr/>
        </p:nvSpPr>
        <p:spPr bwMode="auto">
          <a:xfrm>
            <a:off x="845368" y="228600"/>
            <a:ext cx="696699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400" dirty="0">
                <a:solidFill>
                  <a:srgbClr val="990000"/>
                </a:solidFill>
              </a:rPr>
              <a:t>Y-system and </a:t>
            </a:r>
            <a:r>
              <a:rPr lang="en-GB" sz="2400" dirty="0" err="1">
                <a:solidFill>
                  <a:srgbClr val="990000"/>
                </a:solidFill>
              </a:rPr>
              <a:t>Hirota</a:t>
            </a:r>
            <a:r>
              <a:rPr lang="en-GB" sz="2400" dirty="0">
                <a:solidFill>
                  <a:srgbClr val="990000"/>
                </a:solidFill>
              </a:rPr>
              <a:t> eq.: discrete integrable dynamics</a:t>
            </a:r>
            <a:endParaRPr lang="en-GB" sz="4000" dirty="0">
              <a:solidFill>
                <a:schemeClr val="tx2"/>
              </a:solidFill>
            </a:endParaRPr>
          </a:p>
        </p:txBody>
      </p:sp>
      <p:pic>
        <p:nvPicPr>
          <p:cNvPr id="16399" name="Picture 46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885825"/>
            <a:ext cx="238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TextBox 50"/>
          <p:cNvSpPr txBox="1">
            <a:spLocks noChangeArrowheads="1"/>
          </p:cNvSpPr>
          <p:nvPr/>
        </p:nvSpPr>
        <p:spPr bwMode="auto">
          <a:xfrm>
            <a:off x="400050" y="957263"/>
            <a:ext cx="546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1800" dirty="0">
                <a:solidFill>
                  <a:srgbClr val="1014A4"/>
                </a:solidFill>
              </a:rPr>
              <a:t> Relation of Y-system to T-system (</a:t>
            </a:r>
            <a:r>
              <a:rPr lang="en-US" sz="1800" dirty="0" err="1">
                <a:solidFill>
                  <a:srgbClr val="1014A4"/>
                </a:solidFill>
              </a:rPr>
              <a:t>Hirota</a:t>
            </a:r>
            <a:r>
              <a:rPr lang="en-US" sz="1800" dirty="0">
                <a:solidFill>
                  <a:srgbClr val="1014A4"/>
                </a:solidFill>
              </a:rPr>
              <a:t> equation)</a:t>
            </a:r>
          </a:p>
          <a:p>
            <a:pPr algn="l" eaLnBrk="1" hangingPunct="1"/>
            <a:r>
              <a:rPr lang="en-US" sz="1800" dirty="0">
                <a:solidFill>
                  <a:srgbClr val="1014A4"/>
                </a:solidFill>
              </a:rPr>
              <a:t>    (the Master Equation of </a:t>
            </a:r>
            <a:r>
              <a:rPr lang="en-US" sz="1800" dirty="0" err="1">
                <a:solidFill>
                  <a:srgbClr val="1014A4"/>
                </a:solidFill>
              </a:rPr>
              <a:t>Integrability</a:t>
            </a:r>
            <a:r>
              <a:rPr lang="en-US" sz="1800" dirty="0">
                <a:solidFill>
                  <a:srgbClr val="1014A4"/>
                </a:solidFill>
              </a:rPr>
              <a:t>!)   </a:t>
            </a:r>
          </a:p>
        </p:txBody>
      </p:sp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1857375" y="3141663"/>
            <a:ext cx="474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Discrete classical integrable dynamics!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428625" y="3806825"/>
            <a:ext cx="412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GB" sz="1800" dirty="0">
                <a:solidFill>
                  <a:srgbClr val="1014A4"/>
                </a:solidFill>
              </a:rPr>
              <a:t>  General solution in half-plane lattice:</a:t>
            </a:r>
          </a:p>
        </p:txBody>
      </p:sp>
      <p:grpSp>
        <p:nvGrpSpPr>
          <p:cNvPr id="2" name="Groupe 151"/>
          <p:cNvGrpSpPr>
            <a:grpSpLocks/>
          </p:cNvGrpSpPr>
          <p:nvPr/>
        </p:nvGrpSpPr>
        <p:grpSpPr bwMode="auto">
          <a:xfrm>
            <a:off x="5929313" y="3654425"/>
            <a:ext cx="2619375" cy="1152525"/>
            <a:chOff x="6238920" y="2776841"/>
            <a:chExt cx="2619360" cy="1152226"/>
          </a:xfrm>
        </p:grpSpPr>
        <p:cxnSp>
          <p:nvCxnSpPr>
            <p:cNvPr id="29709" name="Straight Connector 42"/>
            <p:cNvCxnSpPr>
              <a:cxnSpLocks noChangeShapeType="1"/>
            </p:cNvCxnSpPr>
            <p:nvPr/>
          </p:nvCxnSpPr>
          <p:spPr bwMode="auto">
            <a:xfrm rot="16260000" flipV="1">
              <a:off x="6174662" y="3479825"/>
              <a:ext cx="879920" cy="185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0" name="Straight Connector 72"/>
            <p:cNvCxnSpPr>
              <a:cxnSpLocks noChangeShapeType="1"/>
            </p:cNvCxnSpPr>
            <p:nvPr/>
          </p:nvCxnSpPr>
          <p:spPr bwMode="auto">
            <a:xfrm rot="-5400000">
              <a:off x="6497001" y="2885179"/>
              <a:ext cx="217532" cy="85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1" name="Straight Connector 36"/>
            <p:cNvCxnSpPr>
              <a:cxnSpLocks noChangeShapeType="1"/>
            </p:cNvCxnSpPr>
            <p:nvPr/>
          </p:nvCxnSpPr>
          <p:spPr bwMode="auto">
            <a:xfrm rot="10800000">
              <a:off x="6419598" y="3171285"/>
              <a:ext cx="2078909" cy="8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2" name="Straight Connector 42"/>
            <p:cNvCxnSpPr>
              <a:cxnSpLocks noChangeShapeType="1"/>
            </p:cNvCxnSpPr>
            <p:nvPr/>
          </p:nvCxnSpPr>
          <p:spPr bwMode="auto">
            <a:xfrm rot="16260000" flipV="1">
              <a:off x="6453770" y="3479824"/>
              <a:ext cx="879920" cy="185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3" name="Straight Connector 72"/>
            <p:cNvCxnSpPr>
              <a:cxnSpLocks noChangeShapeType="1"/>
            </p:cNvCxnSpPr>
            <p:nvPr/>
          </p:nvCxnSpPr>
          <p:spPr bwMode="auto">
            <a:xfrm rot="-5400000">
              <a:off x="6776109" y="2885179"/>
              <a:ext cx="217532" cy="85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4" name="Straight Connector 42"/>
            <p:cNvCxnSpPr>
              <a:cxnSpLocks noChangeShapeType="1"/>
            </p:cNvCxnSpPr>
            <p:nvPr/>
          </p:nvCxnSpPr>
          <p:spPr bwMode="auto">
            <a:xfrm rot="16260000" flipV="1">
              <a:off x="6731967" y="3479824"/>
              <a:ext cx="879920" cy="185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Straight Connector 72"/>
            <p:cNvCxnSpPr>
              <a:cxnSpLocks noChangeShapeType="1"/>
            </p:cNvCxnSpPr>
            <p:nvPr/>
          </p:nvCxnSpPr>
          <p:spPr bwMode="auto">
            <a:xfrm rot="-5400000">
              <a:off x="7054306" y="2885179"/>
              <a:ext cx="217532" cy="85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6" name="Straight Connector 42"/>
            <p:cNvCxnSpPr>
              <a:cxnSpLocks noChangeShapeType="1"/>
            </p:cNvCxnSpPr>
            <p:nvPr/>
          </p:nvCxnSpPr>
          <p:spPr bwMode="auto">
            <a:xfrm rot="16260000" flipV="1">
              <a:off x="7003399" y="3479824"/>
              <a:ext cx="879920" cy="185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7" name="Straight Connector 72"/>
            <p:cNvCxnSpPr>
              <a:cxnSpLocks noChangeShapeType="1"/>
            </p:cNvCxnSpPr>
            <p:nvPr/>
          </p:nvCxnSpPr>
          <p:spPr bwMode="auto">
            <a:xfrm rot="-5400000">
              <a:off x="7325738" y="2885179"/>
              <a:ext cx="217532" cy="85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8" name="Straight Connector 42"/>
            <p:cNvCxnSpPr>
              <a:cxnSpLocks noChangeShapeType="1"/>
            </p:cNvCxnSpPr>
            <p:nvPr/>
          </p:nvCxnSpPr>
          <p:spPr bwMode="auto">
            <a:xfrm rot="16260000" flipV="1">
              <a:off x="7308748" y="3479824"/>
              <a:ext cx="879920" cy="185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9" name="Straight Connector 72"/>
            <p:cNvCxnSpPr>
              <a:cxnSpLocks noChangeShapeType="1"/>
            </p:cNvCxnSpPr>
            <p:nvPr/>
          </p:nvCxnSpPr>
          <p:spPr bwMode="auto">
            <a:xfrm rot="-5400000">
              <a:off x="7631088" y="2885179"/>
              <a:ext cx="217532" cy="85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0" name="Straight Connector 42"/>
            <p:cNvCxnSpPr>
              <a:cxnSpLocks noChangeShapeType="1"/>
            </p:cNvCxnSpPr>
            <p:nvPr/>
          </p:nvCxnSpPr>
          <p:spPr bwMode="auto">
            <a:xfrm rot="16260000" flipV="1">
              <a:off x="7614098" y="3479824"/>
              <a:ext cx="879920" cy="185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1" name="Straight Connector 72"/>
            <p:cNvCxnSpPr>
              <a:cxnSpLocks noChangeShapeType="1"/>
            </p:cNvCxnSpPr>
            <p:nvPr/>
          </p:nvCxnSpPr>
          <p:spPr bwMode="auto">
            <a:xfrm rot="-5400000">
              <a:off x="7936437" y="2885179"/>
              <a:ext cx="217532" cy="85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2" name="Straight Connector 42"/>
            <p:cNvCxnSpPr>
              <a:cxnSpLocks noChangeShapeType="1"/>
            </p:cNvCxnSpPr>
            <p:nvPr/>
          </p:nvCxnSpPr>
          <p:spPr bwMode="auto">
            <a:xfrm rot="16260000" flipV="1">
              <a:off x="7919447" y="3479824"/>
              <a:ext cx="879920" cy="1856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3" name="Straight Connector 72"/>
            <p:cNvCxnSpPr>
              <a:cxnSpLocks noChangeShapeType="1"/>
            </p:cNvCxnSpPr>
            <p:nvPr/>
          </p:nvCxnSpPr>
          <p:spPr bwMode="auto">
            <a:xfrm rot="-5400000">
              <a:off x="8241787" y="2885179"/>
              <a:ext cx="217532" cy="85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4" name="Straight Connector 72"/>
            <p:cNvCxnSpPr>
              <a:cxnSpLocks noChangeShapeType="1"/>
            </p:cNvCxnSpPr>
            <p:nvPr/>
          </p:nvCxnSpPr>
          <p:spPr bwMode="auto">
            <a:xfrm>
              <a:off x="8480407" y="3171285"/>
              <a:ext cx="20130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5" name="Straight Connector 72"/>
            <p:cNvCxnSpPr>
              <a:cxnSpLocks noChangeShapeType="1"/>
            </p:cNvCxnSpPr>
            <p:nvPr/>
          </p:nvCxnSpPr>
          <p:spPr bwMode="auto">
            <a:xfrm>
              <a:off x="6238920" y="3171285"/>
              <a:ext cx="20130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Straight Connector 36"/>
            <p:cNvCxnSpPr>
              <a:cxnSpLocks noChangeShapeType="1"/>
            </p:cNvCxnSpPr>
            <p:nvPr/>
          </p:nvCxnSpPr>
          <p:spPr bwMode="auto">
            <a:xfrm rot="10800000">
              <a:off x="6419598" y="3415565"/>
              <a:ext cx="2078909" cy="8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7" name="Straight Connector 72"/>
            <p:cNvCxnSpPr>
              <a:cxnSpLocks noChangeShapeType="1"/>
            </p:cNvCxnSpPr>
            <p:nvPr/>
          </p:nvCxnSpPr>
          <p:spPr bwMode="auto">
            <a:xfrm>
              <a:off x="8480407" y="3415565"/>
              <a:ext cx="20130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8" name="Straight Connector 72"/>
            <p:cNvCxnSpPr>
              <a:cxnSpLocks noChangeShapeType="1"/>
            </p:cNvCxnSpPr>
            <p:nvPr/>
          </p:nvCxnSpPr>
          <p:spPr bwMode="auto">
            <a:xfrm>
              <a:off x="6238920" y="3415565"/>
              <a:ext cx="20130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9" name="Straight Connector 36"/>
            <p:cNvCxnSpPr>
              <a:cxnSpLocks noChangeShapeType="1"/>
            </p:cNvCxnSpPr>
            <p:nvPr/>
          </p:nvCxnSpPr>
          <p:spPr bwMode="auto">
            <a:xfrm rot="10800000">
              <a:off x="6419598" y="3659039"/>
              <a:ext cx="2078909" cy="8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0" name="Straight Connector 72"/>
            <p:cNvCxnSpPr>
              <a:cxnSpLocks noChangeShapeType="1"/>
            </p:cNvCxnSpPr>
            <p:nvPr/>
          </p:nvCxnSpPr>
          <p:spPr bwMode="auto">
            <a:xfrm>
              <a:off x="8480407" y="3659039"/>
              <a:ext cx="20130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1" name="Straight Connector 72"/>
            <p:cNvCxnSpPr>
              <a:cxnSpLocks noChangeShapeType="1"/>
            </p:cNvCxnSpPr>
            <p:nvPr/>
          </p:nvCxnSpPr>
          <p:spPr bwMode="auto">
            <a:xfrm>
              <a:off x="6238920" y="3659039"/>
              <a:ext cx="20130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2" name="Straight Connector 36"/>
            <p:cNvCxnSpPr>
              <a:cxnSpLocks noChangeShapeType="1"/>
            </p:cNvCxnSpPr>
            <p:nvPr/>
          </p:nvCxnSpPr>
          <p:spPr bwMode="auto">
            <a:xfrm rot="10800000">
              <a:off x="6419598" y="3904124"/>
              <a:ext cx="2078909" cy="80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3" name="Straight Connector 72"/>
            <p:cNvCxnSpPr>
              <a:cxnSpLocks noChangeShapeType="1"/>
            </p:cNvCxnSpPr>
            <p:nvPr/>
          </p:nvCxnSpPr>
          <p:spPr bwMode="auto">
            <a:xfrm>
              <a:off x="8480407" y="3904124"/>
              <a:ext cx="20130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4" name="Straight Connector 72"/>
            <p:cNvCxnSpPr>
              <a:cxnSpLocks noChangeShapeType="1"/>
            </p:cNvCxnSpPr>
            <p:nvPr/>
          </p:nvCxnSpPr>
          <p:spPr bwMode="auto">
            <a:xfrm>
              <a:off x="6238920" y="3904124"/>
              <a:ext cx="20130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35" name="TextBox 22"/>
            <p:cNvSpPr txBox="1">
              <a:spLocks noChangeArrowheads="1"/>
            </p:cNvSpPr>
            <p:nvPr/>
          </p:nvSpPr>
          <p:spPr bwMode="auto">
            <a:xfrm>
              <a:off x="8742786" y="3720915"/>
              <a:ext cx="115494" cy="187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sz="180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29736" name="TextBox 22"/>
            <p:cNvSpPr txBox="1">
              <a:spLocks noChangeArrowheads="1"/>
            </p:cNvSpPr>
            <p:nvPr/>
          </p:nvSpPr>
          <p:spPr bwMode="auto">
            <a:xfrm>
              <a:off x="7466964" y="2861423"/>
              <a:ext cx="115494" cy="315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r>
                <a:rPr lang="en-US" sz="1800">
                  <a:solidFill>
                    <a:schemeClr val="tx1"/>
                  </a:solidFill>
                </a:rPr>
                <a:t>a</a:t>
              </a:r>
            </a:p>
          </p:txBody>
        </p:sp>
      </p:grpSp>
      <p:pic>
        <p:nvPicPr>
          <p:cNvPr id="100" name="Image 99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63738"/>
            <a:ext cx="7835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42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049838"/>
            <a:ext cx="7493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Connecteur droit avec flèche 44"/>
          <p:cNvCxnSpPr>
            <a:cxnSpLocks noChangeShapeType="1"/>
          </p:cNvCxnSpPr>
          <p:nvPr/>
        </p:nvCxnSpPr>
        <p:spPr bwMode="auto">
          <a:xfrm rot="5400000" flipH="1" flipV="1">
            <a:off x="7358062" y="4621213"/>
            <a:ext cx="42862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" name="Rectangle 27"/>
          <p:cNvSpPr>
            <a:spLocks noChangeArrowheads="1"/>
          </p:cNvSpPr>
          <p:nvPr/>
        </p:nvSpPr>
        <p:spPr bwMode="auto">
          <a:xfrm>
            <a:off x="42863" y="4943475"/>
            <a:ext cx="1814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200" b="1">
                <a:solidFill>
                  <a:srgbClr val="00CC00"/>
                </a:solidFill>
              </a:rPr>
              <a:t>For spin chains :</a:t>
            </a:r>
          </a:p>
          <a:p>
            <a:pPr algn="l"/>
            <a:r>
              <a:rPr lang="en-GB" sz="1200" b="1">
                <a:solidFill>
                  <a:srgbClr val="00CC00"/>
                </a:solidFill>
              </a:rPr>
              <a:t>Bazhanov,Reshetikhin</a:t>
            </a:r>
          </a:p>
          <a:p>
            <a:pPr algn="l"/>
            <a:r>
              <a:rPr lang="en-GB" sz="1200" b="1">
                <a:solidFill>
                  <a:srgbClr val="00CC00"/>
                </a:solidFill>
              </a:rPr>
              <a:t>V.K.,Vieira</a:t>
            </a:r>
          </a:p>
        </p:txBody>
      </p:sp>
      <p:pic>
        <p:nvPicPr>
          <p:cNvPr id="46" name="Image 45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68788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072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/>
      <p:bldP spid="26" grpId="0"/>
      <p:bldP spid="2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3"/>
          <p:cNvSpPr>
            <a:spLocks noChangeArrowheads="1"/>
          </p:cNvSpPr>
          <p:nvPr/>
        </p:nvSpPr>
        <p:spPr bwMode="auto">
          <a:xfrm>
            <a:off x="352425" y="36513"/>
            <a:ext cx="83962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>
                <a:solidFill>
                  <a:srgbClr val="990000"/>
                </a:solidFill>
              </a:rPr>
              <a:t>Classical integrability of superstring on </a:t>
            </a:r>
            <a:r>
              <a:rPr lang="en-GB" sz="2800">
                <a:solidFill>
                  <a:schemeClr val="tx1"/>
                </a:solidFill>
              </a:rPr>
              <a:t>AdS</a:t>
            </a:r>
            <a:r>
              <a:rPr lang="en-GB" sz="2800" baseline="-25000">
                <a:solidFill>
                  <a:schemeClr val="tx1"/>
                </a:solidFill>
              </a:rPr>
              <a:t>5</a:t>
            </a:r>
            <a:r>
              <a:rPr lang="en-GB" sz="2800">
                <a:solidFill>
                  <a:schemeClr val="tx1"/>
                </a:solidFill>
              </a:rPr>
              <a:t>×S</a:t>
            </a:r>
            <a:r>
              <a:rPr lang="en-GB" sz="2800" baseline="30000">
                <a:solidFill>
                  <a:schemeClr val="tx1"/>
                </a:solidFill>
              </a:rPr>
              <a:t>5</a:t>
            </a:r>
            <a:r>
              <a:rPr lang="en-GB" sz="2800">
                <a:solidFill>
                  <a:srgbClr val="990000"/>
                </a:solidFill>
              </a:rPr>
              <a:t> </a:t>
            </a:r>
            <a:endParaRPr lang="en-GB" sz="1600"/>
          </a:p>
        </p:txBody>
      </p:sp>
      <p:pic>
        <p:nvPicPr>
          <p:cNvPr id="20487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601913"/>
            <a:ext cx="33543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 Box 4"/>
          <p:cNvSpPr txBox="1">
            <a:spLocks noChangeArrowheads="1"/>
          </p:cNvSpPr>
          <p:nvPr/>
        </p:nvSpPr>
        <p:spPr bwMode="auto">
          <a:xfrm>
            <a:off x="969963" y="3349625"/>
            <a:ext cx="510107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lang="en-GB" dirty="0">
                <a:solidFill>
                  <a:srgbClr val="1014A4"/>
                </a:solidFill>
              </a:rPr>
              <a:t> </a:t>
            </a:r>
            <a:r>
              <a:rPr lang="en-GB" dirty="0" err="1">
                <a:solidFill>
                  <a:srgbClr val="1014A4"/>
                </a:solidFill>
              </a:rPr>
              <a:t>Monodromy</a:t>
            </a:r>
            <a:r>
              <a:rPr lang="en-GB" dirty="0">
                <a:solidFill>
                  <a:srgbClr val="1014A4"/>
                </a:solidFill>
              </a:rPr>
              <a:t> matrix </a:t>
            </a:r>
          </a:p>
          <a:p>
            <a:pPr algn="l"/>
            <a:endParaRPr lang="en-GB" dirty="0">
              <a:solidFill>
                <a:srgbClr val="1014A4"/>
              </a:solidFill>
            </a:endParaRPr>
          </a:p>
          <a:p>
            <a:pPr algn="l"/>
            <a:r>
              <a:rPr lang="en-GB" dirty="0">
                <a:solidFill>
                  <a:srgbClr val="1014A4"/>
                </a:solidFill>
              </a:rPr>
              <a:t>  encodes infinitely many conservation </a:t>
            </a:r>
            <a:r>
              <a:rPr lang="en-GB" dirty="0" smtClean="0">
                <a:solidFill>
                  <a:srgbClr val="1014A4"/>
                </a:solidFill>
              </a:rPr>
              <a:t>lows</a:t>
            </a:r>
          </a:p>
          <a:p>
            <a:pPr algn="l"/>
            <a:endParaRPr lang="en-GB" dirty="0">
              <a:solidFill>
                <a:srgbClr val="1014A4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dirty="0" smtClean="0">
                <a:solidFill>
                  <a:srgbClr val="1014A4"/>
                </a:solidFill>
              </a:rPr>
              <a:t>Finite gap method can be applied</a:t>
            </a:r>
            <a:endParaRPr lang="en-GB" dirty="0">
              <a:solidFill>
                <a:srgbClr val="1014A4"/>
              </a:solidFill>
            </a:endParaRPr>
          </a:p>
        </p:txBody>
      </p:sp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755650" y="1189038"/>
            <a:ext cx="7121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rgbClr val="1014A4"/>
                </a:solidFill>
              </a:rPr>
              <a:t> String equations of motion and constraints can be </a:t>
            </a:r>
            <a:r>
              <a:rPr lang="en-US" dirty="0" err="1">
                <a:solidFill>
                  <a:srgbClr val="1014A4"/>
                </a:solidFill>
              </a:rPr>
              <a:t>recasted</a:t>
            </a:r>
            <a:r>
              <a:rPr lang="en-US" dirty="0">
                <a:solidFill>
                  <a:srgbClr val="1014A4"/>
                </a:solidFill>
              </a:rPr>
              <a:t> </a:t>
            </a:r>
          </a:p>
          <a:p>
            <a:pPr algn="l" eaLnBrk="1" hangingPunct="1"/>
            <a:r>
              <a:rPr lang="en-US" dirty="0">
                <a:solidFill>
                  <a:srgbClr val="1014A4"/>
                </a:solidFill>
              </a:rPr>
              <a:t>   into zero curvature condition for Lax connection </a:t>
            </a:r>
          </a:p>
          <a:p>
            <a:pPr algn="l" eaLnBrk="1" hangingPunct="1"/>
            <a:r>
              <a:rPr lang="en-US" dirty="0">
                <a:solidFill>
                  <a:srgbClr val="1014A4"/>
                </a:solidFill>
              </a:rPr>
              <a:t>   depending on a spectral parameter </a:t>
            </a:r>
            <a:endParaRPr lang="fr-FR" dirty="0">
              <a:solidFill>
                <a:srgbClr val="1014A4"/>
              </a:solidFill>
            </a:endParaRPr>
          </a:p>
        </p:txBody>
      </p:sp>
      <p:pic>
        <p:nvPicPr>
          <p:cNvPr id="17418" name="Picture 1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338513"/>
            <a:ext cx="2362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16113"/>
            <a:ext cx="2159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96125" y="2951163"/>
            <a:ext cx="1771650" cy="1630362"/>
            <a:chOff x="7096283" y="2951163"/>
            <a:chExt cx="1771492" cy="1630362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7380288" y="2951163"/>
              <a:ext cx="1487487" cy="1630362"/>
              <a:chOff x="7515778" y="2607669"/>
              <a:chExt cx="1486705" cy="1630218"/>
            </a:xfrm>
          </p:grpSpPr>
          <p:sp>
            <p:nvSpPr>
              <p:cNvPr id="21" name="Can 20"/>
              <p:cNvSpPr/>
              <p:nvPr/>
            </p:nvSpPr>
            <p:spPr>
              <a:xfrm>
                <a:off x="7523843" y="2607669"/>
                <a:ext cx="1327921" cy="1325445"/>
              </a:xfrm>
              <a:prstGeom prst="ca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l">
                  <a:defRPr/>
                </a:pPr>
                <a:endParaRPr lang="fr-FR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" name="Freeform 4"/>
              <p:cNvSpPr/>
              <p:nvPr/>
            </p:nvSpPr>
            <p:spPr>
              <a:xfrm rot="11000474">
                <a:off x="7523843" y="3029907"/>
                <a:ext cx="1337440" cy="288899"/>
              </a:xfrm>
              <a:custGeom>
                <a:avLst/>
                <a:gdLst>
                  <a:gd name="connsiteX0" fmla="*/ 14941 w 1336397"/>
                  <a:gd name="connsiteY0" fmla="*/ 0 h 289110"/>
                  <a:gd name="connsiteX1" fmla="*/ 32639 w 1336397"/>
                  <a:gd name="connsiteY1" fmla="*/ 88491 h 289110"/>
                  <a:gd name="connsiteX2" fmla="*/ 304010 w 1336397"/>
                  <a:gd name="connsiteY2" fmla="*/ 247773 h 289110"/>
                  <a:gd name="connsiteX3" fmla="*/ 846750 w 1336397"/>
                  <a:gd name="connsiteY3" fmla="*/ 289069 h 289110"/>
                  <a:gd name="connsiteX4" fmla="*/ 1177114 w 1336397"/>
                  <a:gd name="connsiteY4" fmla="*/ 253673 h 289110"/>
                  <a:gd name="connsiteX5" fmla="*/ 1306900 w 1336397"/>
                  <a:gd name="connsiteY5" fmla="*/ 171082 h 289110"/>
                  <a:gd name="connsiteX6" fmla="*/ 1336397 w 1336397"/>
                  <a:gd name="connsiteY6" fmla="*/ 76692 h 28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6397" h="289110">
                    <a:moveTo>
                      <a:pt x="14941" y="0"/>
                    </a:moveTo>
                    <a:cubicBezTo>
                      <a:pt x="-299" y="23598"/>
                      <a:pt x="-15539" y="47196"/>
                      <a:pt x="32639" y="88491"/>
                    </a:cubicBezTo>
                    <a:cubicBezTo>
                      <a:pt x="80817" y="129787"/>
                      <a:pt x="168325" y="214343"/>
                      <a:pt x="304010" y="247773"/>
                    </a:cubicBezTo>
                    <a:cubicBezTo>
                      <a:pt x="439695" y="281203"/>
                      <a:pt x="701233" y="288086"/>
                      <a:pt x="846750" y="289069"/>
                    </a:cubicBezTo>
                    <a:cubicBezTo>
                      <a:pt x="992267" y="290052"/>
                      <a:pt x="1100422" y="273337"/>
                      <a:pt x="1177114" y="253673"/>
                    </a:cubicBezTo>
                    <a:cubicBezTo>
                      <a:pt x="1253806" y="234009"/>
                      <a:pt x="1280353" y="200579"/>
                      <a:pt x="1306900" y="171082"/>
                    </a:cubicBezTo>
                    <a:cubicBezTo>
                      <a:pt x="1333447" y="141585"/>
                      <a:pt x="1334922" y="109138"/>
                      <a:pt x="1336397" y="76692"/>
                    </a:cubicBezTo>
                  </a:path>
                </a:pathLst>
              </a:cu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l">
                  <a:defRPr/>
                </a:pPr>
                <a:endParaRPr lang="fr-FR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7515911" y="3152133"/>
                <a:ext cx="1321574" cy="420651"/>
              </a:xfrm>
              <a:custGeom>
                <a:avLst/>
                <a:gdLst>
                  <a:gd name="connsiteX0" fmla="*/ 0 w 1321456"/>
                  <a:gd name="connsiteY0" fmla="*/ 0 h 420513"/>
                  <a:gd name="connsiteX1" fmla="*/ 47195 w 1321456"/>
                  <a:gd name="connsiteY1" fmla="*/ 147484 h 420513"/>
                  <a:gd name="connsiteX2" fmla="*/ 194679 w 1321456"/>
                  <a:gd name="connsiteY2" fmla="*/ 365760 h 420513"/>
                  <a:gd name="connsiteX3" fmla="*/ 542741 w 1321456"/>
                  <a:gd name="connsiteY3" fmla="*/ 412955 h 420513"/>
                  <a:gd name="connsiteX4" fmla="*/ 855407 w 1321456"/>
                  <a:gd name="connsiteY4" fmla="*/ 241874 h 420513"/>
                  <a:gd name="connsiteX5" fmla="*/ 1185770 w 1321456"/>
                  <a:gd name="connsiteY5" fmla="*/ 342163 h 420513"/>
                  <a:gd name="connsiteX6" fmla="*/ 1291959 w 1321456"/>
                  <a:gd name="connsiteY6" fmla="*/ 277270 h 420513"/>
                  <a:gd name="connsiteX7" fmla="*/ 1321456 w 1321456"/>
                  <a:gd name="connsiteY7" fmla="*/ 159283 h 420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456" h="420513">
                    <a:moveTo>
                      <a:pt x="0" y="0"/>
                    </a:moveTo>
                    <a:cubicBezTo>
                      <a:pt x="7374" y="43262"/>
                      <a:pt x="14749" y="86524"/>
                      <a:pt x="47195" y="147484"/>
                    </a:cubicBezTo>
                    <a:cubicBezTo>
                      <a:pt x="79642" y="208444"/>
                      <a:pt x="112088" y="321515"/>
                      <a:pt x="194679" y="365760"/>
                    </a:cubicBezTo>
                    <a:cubicBezTo>
                      <a:pt x="277270" y="410005"/>
                      <a:pt x="432620" y="433603"/>
                      <a:pt x="542741" y="412955"/>
                    </a:cubicBezTo>
                    <a:cubicBezTo>
                      <a:pt x="652862" y="392307"/>
                      <a:pt x="748236" y="253673"/>
                      <a:pt x="855407" y="241874"/>
                    </a:cubicBezTo>
                    <a:cubicBezTo>
                      <a:pt x="962578" y="230075"/>
                      <a:pt x="1113011" y="336264"/>
                      <a:pt x="1185770" y="342163"/>
                    </a:cubicBezTo>
                    <a:cubicBezTo>
                      <a:pt x="1258529" y="348062"/>
                      <a:pt x="1269345" y="307750"/>
                      <a:pt x="1291959" y="277270"/>
                    </a:cubicBezTo>
                    <a:cubicBezTo>
                      <a:pt x="1314573" y="246790"/>
                      <a:pt x="1318014" y="203036"/>
                      <a:pt x="1321456" y="159283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l">
                  <a:defRPr/>
                </a:pPr>
                <a:endParaRPr lang="fr-FR" sz="24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8099752" y="3501352"/>
                <a:ext cx="72980" cy="71432"/>
              </a:xfrm>
              <a:prstGeom prst="ellipse">
                <a:avLst/>
              </a:prstGeom>
              <a:solidFill>
                <a:schemeClr val="tx1"/>
              </a:solidFill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algn="l">
                  <a:defRPr/>
                </a:pPr>
                <a:endParaRPr lang="fr-FR" sz="240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7427" name="Straight Arrow Connector 9"/>
              <p:cNvCxnSpPr>
                <a:cxnSpLocks noChangeShapeType="1"/>
                <a:stCxn id="6" idx="1"/>
              </p:cNvCxnSpPr>
              <p:nvPr/>
            </p:nvCxnSpPr>
            <p:spPr bwMode="auto">
              <a:xfrm>
                <a:off x="7562973" y="3300324"/>
                <a:ext cx="105371" cy="20102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428" name="TextBox 35"/>
              <p:cNvSpPr txBox="1">
                <a:spLocks noChangeArrowheads="1"/>
              </p:cNvSpPr>
              <p:nvPr/>
            </p:nvSpPr>
            <p:spPr bwMode="auto">
              <a:xfrm>
                <a:off x="8096466" y="3976277"/>
                <a:ext cx="906017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r>
                  <a:rPr lang="en-US" sz="1100" dirty="0">
                    <a:solidFill>
                      <a:srgbClr val="1014A4"/>
                    </a:solidFill>
                  </a:rPr>
                  <a:t>world sheet</a:t>
                </a:r>
                <a:endParaRPr lang="fr-FR" sz="1100" dirty="0">
                  <a:solidFill>
                    <a:srgbClr val="1014A4"/>
                  </a:solidFill>
                </a:endParaRPr>
              </a:p>
            </p:txBody>
          </p:sp>
          <p:pic>
            <p:nvPicPr>
              <p:cNvPr id="17429" name="Picture 10"/>
              <p:cNvPicPr>
                <a:picLocks/>
              </p:cNvPicPr>
              <p:nvPr>
                <p:custDataLst>
                  <p:tags r:id="rId8"/>
                </p:custDataLst>
              </p:nvPr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3602955"/>
                <a:ext cx="493070" cy="114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0" name="Picture 12"/>
              <p:cNvPicPr>
                <a:picLocks/>
              </p:cNvPicPr>
              <p:nvPr>
                <p:custDataLst>
                  <p:tags r:id="rId9"/>
                </p:custDataLst>
              </p:nvPr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0432" y="3281899"/>
                <a:ext cx="125718" cy="150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19" name="Picture 22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283" y="3980110"/>
              <a:ext cx="1143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23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858" y="4397623"/>
              <a:ext cx="1270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421" name="Connecteur droit avec flèche 62"/>
            <p:cNvCxnSpPr>
              <a:cxnSpLocks noChangeShapeType="1"/>
            </p:cNvCxnSpPr>
            <p:nvPr/>
          </p:nvCxnSpPr>
          <p:spPr bwMode="auto">
            <a:xfrm flipV="1">
              <a:off x="7277258" y="3861048"/>
              <a:ext cx="0" cy="28575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Freeform 24"/>
            <p:cNvSpPr/>
            <p:nvPr/>
          </p:nvSpPr>
          <p:spPr>
            <a:xfrm rot="21222999">
              <a:off x="7410580" y="4232275"/>
              <a:ext cx="252390" cy="111125"/>
            </a:xfrm>
            <a:custGeom>
              <a:avLst/>
              <a:gdLst>
                <a:gd name="connsiteX0" fmla="*/ 0 w 252047"/>
                <a:gd name="connsiteY0" fmla="*/ 0 h 111369"/>
                <a:gd name="connsiteX1" fmla="*/ 123093 w 252047"/>
                <a:gd name="connsiteY1" fmla="*/ 70338 h 111369"/>
                <a:gd name="connsiteX2" fmla="*/ 252047 w 252047"/>
                <a:gd name="connsiteY2" fmla="*/ 111369 h 11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047" h="111369">
                  <a:moveTo>
                    <a:pt x="0" y="0"/>
                  </a:moveTo>
                  <a:cubicBezTo>
                    <a:pt x="40542" y="25888"/>
                    <a:pt x="81085" y="51777"/>
                    <a:pt x="123093" y="70338"/>
                  </a:cubicBezTo>
                  <a:cubicBezTo>
                    <a:pt x="165101" y="88900"/>
                    <a:pt x="208574" y="100134"/>
                    <a:pt x="252047" y="111369"/>
                  </a:cubicBezTo>
                </a:path>
              </a:pathLst>
            </a:cu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l">
                <a:defRPr/>
              </a:pPr>
              <a:endParaRPr lang="fr-FR" sz="2400">
                <a:solidFill>
                  <a:schemeClr val="accent2"/>
                </a:solidFill>
              </a:endParaRPr>
            </a:p>
          </p:txBody>
        </p:sp>
      </p:grp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596336" y="2060848"/>
            <a:ext cx="16401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000" b="1" dirty="0" err="1">
                <a:solidFill>
                  <a:srgbClr val="00B050"/>
                </a:solidFill>
              </a:rPr>
              <a:t>Mikhailov,Zakharov</a:t>
            </a:r>
            <a:endParaRPr lang="en-US" sz="1000" b="1" dirty="0">
              <a:solidFill>
                <a:srgbClr val="00B050"/>
              </a:solidFill>
            </a:endParaRPr>
          </a:p>
          <a:p>
            <a:r>
              <a:rPr lang="en-US" sz="1000" b="1" dirty="0" err="1">
                <a:solidFill>
                  <a:srgbClr val="00B050"/>
                </a:solidFill>
              </a:rPr>
              <a:t>Bena,Roiban,Polchinski</a:t>
            </a:r>
            <a:endParaRPr lang="en-GB" sz="1000" b="1" dirty="0">
              <a:solidFill>
                <a:srgbClr val="00B050"/>
              </a:solidFill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79512" y="4869160"/>
            <a:ext cx="256993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100" b="1" dirty="0" err="1" smtClean="0">
                <a:solidFill>
                  <a:srgbClr val="00B050"/>
                </a:solidFill>
              </a:rPr>
              <a:t>Its,Matveev,Dubrovin,Novikov,Krichever</a:t>
            </a:r>
            <a:endParaRPr lang="en-GB" sz="1100" b="1" dirty="0">
              <a:solidFill>
                <a:srgbClr val="00B050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899592" y="5399112"/>
            <a:ext cx="4402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>
              <a:buFont typeface="Wingdings" pitchFamily="2" charset="2"/>
              <a:buChar char="§"/>
            </a:pPr>
            <a:r>
              <a:rPr lang="en-GB" dirty="0">
                <a:solidFill>
                  <a:srgbClr val="1014A4"/>
                </a:solidFill>
              </a:rPr>
              <a:t> Algebraic curve for quasi-momenta:</a:t>
            </a:r>
          </a:p>
        </p:txBody>
      </p:sp>
      <p:pic>
        <p:nvPicPr>
          <p:cNvPr id="27" name="Image 81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17" y="5954737"/>
            <a:ext cx="6778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67" y="5478487"/>
            <a:ext cx="1206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6538951" y="6261100"/>
            <a:ext cx="223009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100" b="1" dirty="0" smtClean="0">
                <a:solidFill>
                  <a:srgbClr val="00B050"/>
                </a:solidFill>
              </a:rPr>
              <a:t>V.K</a:t>
            </a:r>
            <a:r>
              <a:rPr lang="en-GB" sz="1100" b="1" dirty="0">
                <a:solidFill>
                  <a:srgbClr val="00B050"/>
                </a:solidFill>
              </a:rPr>
              <a:t>.,</a:t>
            </a:r>
            <a:r>
              <a:rPr lang="en-GB" sz="1100" b="1" dirty="0" err="1">
                <a:solidFill>
                  <a:srgbClr val="00B050"/>
                </a:solidFill>
              </a:rPr>
              <a:t>Marshakov,Minahan,Zarembo</a:t>
            </a:r>
            <a:endParaRPr lang="en-GB" sz="1100" b="1" dirty="0">
              <a:solidFill>
                <a:srgbClr val="00B050"/>
              </a:solidFill>
            </a:endParaRPr>
          </a:p>
          <a:p>
            <a:r>
              <a:rPr lang="en-GB" sz="1100" b="1" dirty="0">
                <a:solidFill>
                  <a:srgbClr val="00B050"/>
                </a:solidFill>
              </a:rPr>
              <a:t>Beisert,V.K.,</a:t>
            </a:r>
            <a:r>
              <a:rPr lang="en-GB" sz="1100" b="1" dirty="0" err="1" smtClean="0">
                <a:solidFill>
                  <a:srgbClr val="00B050"/>
                </a:solidFill>
              </a:rPr>
              <a:t>Sakai,Zarembo</a:t>
            </a:r>
            <a:endParaRPr lang="en-GB" sz="1100" b="1" dirty="0" smtClean="0">
              <a:solidFill>
                <a:srgbClr val="00B050"/>
              </a:solidFill>
            </a:endParaRPr>
          </a:p>
          <a:p>
            <a:r>
              <a:rPr lang="en-GB" sz="1100" b="1" dirty="0" err="1" smtClean="0">
                <a:solidFill>
                  <a:srgbClr val="00B050"/>
                </a:solidFill>
              </a:rPr>
              <a:t>Gromov,Vieira</a:t>
            </a:r>
            <a:endParaRPr lang="fr-FR" sz="1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91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23" grpId="0"/>
      <p:bldP spid="24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3"/>
          <p:cNvSpPr>
            <a:spLocks noChangeArrowheads="1"/>
          </p:cNvSpPr>
          <p:nvPr/>
        </p:nvSpPr>
        <p:spPr bwMode="auto">
          <a:xfrm>
            <a:off x="571500" y="142875"/>
            <a:ext cx="83962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dirty="0" err="1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Quasiclassical</a:t>
            </a:r>
            <a:r>
              <a:rPr lang="en-GB" sz="2800" dirty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solution of  </a:t>
            </a:r>
            <a:r>
              <a:rPr lang="en-GB" sz="2800" dirty="0" err="1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AdS</a:t>
            </a:r>
            <a:r>
              <a:rPr lang="en-GB" sz="2800" dirty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/CFT Y-system</a:t>
            </a:r>
            <a:endParaRPr lang="en-GB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Rectangle 27"/>
          <p:cNvSpPr>
            <a:spLocks noChangeArrowheads="1"/>
          </p:cNvSpPr>
          <p:nvPr/>
        </p:nvSpPr>
        <p:spPr bwMode="auto">
          <a:xfrm>
            <a:off x="7704138" y="727869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000" b="1" dirty="0" err="1">
                <a:solidFill>
                  <a:srgbClr val="00CC00"/>
                </a:solidFill>
              </a:rPr>
              <a:t>Gromov</a:t>
            </a:r>
            <a:endParaRPr lang="en-GB" sz="1000" b="1" dirty="0">
              <a:solidFill>
                <a:srgbClr val="00CC00"/>
              </a:solidFill>
            </a:endParaRPr>
          </a:p>
          <a:p>
            <a:pPr algn="l"/>
            <a:r>
              <a:rPr lang="en-GB" sz="1000" b="1" dirty="0" err="1">
                <a:solidFill>
                  <a:srgbClr val="00CC00"/>
                </a:solidFill>
              </a:rPr>
              <a:t>Gromov,V.K.,Tsuboi</a:t>
            </a:r>
            <a:endParaRPr lang="en-GB" sz="1000" b="1" dirty="0">
              <a:solidFill>
                <a:srgbClr val="00CC00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15938" y="928688"/>
            <a:ext cx="6753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 typeface="Wingdings" pitchFamily="2" charset="2"/>
              <a:buChar char="§"/>
            </a:pPr>
            <a:r>
              <a:rPr lang="en-GB" dirty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Limit: large strings/operators , strong coupling, large </a:t>
            </a:r>
            <a:r>
              <a:rPr lang="en-GB" dirty="0" err="1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momenta</a:t>
            </a:r>
            <a:r>
              <a:rPr lang="en-GB" dirty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pic>
        <p:nvPicPr>
          <p:cNvPr id="21511" name="Image 42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59063" y="1428750"/>
            <a:ext cx="2616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ZoneTexte 43"/>
          <p:cNvSpPr txBox="1">
            <a:spLocks noChangeArrowheads="1"/>
          </p:cNvSpPr>
          <p:nvPr/>
        </p:nvSpPr>
        <p:spPr bwMode="auto">
          <a:xfrm>
            <a:off x="444500" y="1957388"/>
            <a:ext cx="7651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 typeface="Wingdings" pitchFamily="2" charset="2"/>
              <a:buChar char="§"/>
            </a:pPr>
            <a:r>
              <a:rPr lang="en-GB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Explicit u-shift in Hirota eq. dropped (only slow parametric dependence)</a:t>
            </a:r>
            <a:endParaRPr lang="fr-FR">
              <a:solidFill>
                <a:srgbClr val="1014A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13" name="Image 47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5938" y="2500313"/>
            <a:ext cx="80089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15" name="Connecteur droit 50"/>
          <p:cNvCxnSpPr>
            <a:cxnSpLocks noChangeShapeType="1"/>
          </p:cNvCxnSpPr>
          <p:nvPr/>
        </p:nvCxnSpPr>
        <p:spPr bwMode="auto">
          <a:xfrm rot="16200000" flipH="1">
            <a:off x="1428751" y="2571750"/>
            <a:ext cx="571500" cy="4286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21516" name="Connecteur droit 52"/>
          <p:cNvCxnSpPr>
            <a:cxnSpLocks noChangeShapeType="1"/>
          </p:cNvCxnSpPr>
          <p:nvPr/>
        </p:nvCxnSpPr>
        <p:spPr bwMode="auto">
          <a:xfrm rot="5400000">
            <a:off x="1464469" y="2607469"/>
            <a:ext cx="500063" cy="4286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21517" name="Connecteur droit 57"/>
          <p:cNvCxnSpPr>
            <a:cxnSpLocks noChangeShapeType="1"/>
          </p:cNvCxnSpPr>
          <p:nvPr/>
        </p:nvCxnSpPr>
        <p:spPr bwMode="auto">
          <a:xfrm rot="16200000" flipH="1">
            <a:off x="3214688" y="2571750"/>
            <a:ext cx="571500" cy="4286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21518" name="Connecteur droit 58"/>
          <p:cNvCxnSpPr>
            <a:cxnSpLocks noChangeShapeType="1"/>
          </p:cNvCxnSpPr>
          <p:nvPr/>
        </p:nvCxnSpPr>
        <p:spPr bwMode="auto">
          <a:xfrm rot="5400000">
            <a:off x="3250406" y="2607469"/>
            <a:ext cx="500063" cy="4286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</p:cxnSp>
      <p:sp>
        <p:nvSpPr>
          <p:cNvPr id="21519" name="ZoneTexte 59"/>
          <p:cNvSpPr txBox="1">
            <a:spLocks noChangeArrowheads="1"/>
          </p:cNvSpPr>
          <p:nvPr/>
        </p:nvSpPr>
        <p:spPr bwMode="auto">
          <a:xfrm>
            <a:off x="357188" y="3214688"/>
            <a:ext cx="58689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 typeface="Wingdings" pitchFamily="2" charset="2"/>
              <a:buChar char="§"/>
            </a:pPr>
            <a:r>
              <a:rPr lang="en-GB" dirty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(Quasi)classical solution -  </a:t>
            </a:r>
            <a:r>
              <a:rPr lang="en-GB" dirty="0" err="1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</a:t>
            </a:r>
            <a:r>
              <a:rPr lang="en-GB" dirty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(2,2|4) character !</a:t>
            </a:r>
          </a:p>
          <a:p>
            <a:pPr algn="l" eaLnBrk="0" hangingPunct="0"/>
            <a:endParaRPr lang="en-GB" dirty="0">
              <a:solidFill>
                <a:srgbClr val="1014A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eaLnBrk="0" hangingPunct="0">
              <a:buFont typeface="Wingdings" pitchFamily="2" charset="2"/>
              <a:buChar char="§"/>
            </a:pPr>
            <a:r>
              <a:rPr lang="en-GB" dirty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fix </a:t>
            </a:r>
            <a:r>
              <a:rPr lang="en-GB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 element : </a:t>
            </a:r>
            <a:r>
              <a:rPr lang="en-GB" dirty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</a:t>
            </a:r>
            <a:r>
              <a:rPr lang="en-GB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a,|s</a:t>
            </a:r>
            <a:r>
              <a:rPr lang="en-GB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 →∞ </a:t>
            </a:r>
            <a:r>
              <a:rPr lang="en-GB" dirty="0" err="1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asymptotics</a:t>
            </a:r>
            <a:endParaRPr lang="en-GB" dirty="0">
              <a:solidFill>
                <a:srgbClr val="1014A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eaLnBrk="0" hangingPunct="0"/>
            <a:r>
              <a:rPr lang="en-GB" dirty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with ABA,  valid with accuracy</a:t>
            </a:r>
          </a:p>
          <a:p>
            <a:pPr algn="l" eaLnBrk="0" hangingPunct="0"/>
            <a:endParaRPr lang="en-GB" dirty="0">
              <a:solidFill>
                <a:srgbClr val="1014A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eaLnBrk="0" hangingPunct="0">
              <a:buFont typeface="Wingdings" pitchFamily="2" charset="2"/>
              <a:buChar char="§"/>
            </a:pPr>
            <a:r>
              <a:rPr lang="en-GB" dirty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Result</a:t>
            </a:r>
            <a:r>
              <a:rPr lang="en-GB" dirty="0" smtClean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8 </a:t>
            </a:r>
            <a:r>
              <a:rPr lang="en-GB" dirty="0" err="1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eigenvalues</a:t>
            </a:r>
            <a:r>
              <a:rPr lang="en-GB" dirty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↔ </a:t>
            </a:r>
            <a:r>
              <a:rPr lang="en-GB" dirty="0" err="1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quasimomenta</a:t>
            </a:r>
            <a:r>
              <a:rPr lang="en-GB" dirty="0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  </a:t>
            </a:r>
            <a:endParaRPr lang="fr-FR" dirty="0">
              <a:solidFill>
                <a:srgbClr val="1014A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ZoneTexte 68"/>
          <p:cNvSpPr txBox="1">
            <a:spLocks noChangeArrowheads="1"/>
          </p:cNvSpPr>
          <p:nvPr/>
        </p:nvSpPr>
        <p:spPr bwMode="auto">
          <a:xfrm>
            <a:off x="285750" y="5715000"/>
            <a:ext cx="7330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 typeface="Wingdings" pitchFamily="2" charset="2"/>
              <a:buChar char="§"/>
            </a:pPr>
            <a:r>
              <a:rPr lang="en-GB">
                <a:solidFill>
                  <a:srgbClr val="1014A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Quasiclassical (1-loop)  energy - same as from algebraic curve, e.g. </a:t>
            </a:r>
          </a:p>
        </p:txBody>
      </p:sp>
      <p:pic>
        <p:nvPicPr>
          <p:cNvPr id="21523" name="Image 54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8104" y="5301208"/>
            <a:ext cx="177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56"/>
          <p:cNvGrpSpPr>
            <a:grpSpLocks/>
          </p:cNvGrpSpPr>
          <p:nvPr/>
        </p:nvGrpSpPr>
        <p:grpSpPr bwMode="auto">
          <a:xfrm>
            <a:off x="6215063" y="3214688"/>
            <a:ext cx="2928937" cy="1724025"/>
            <a:chOff x="6215074" y="3214686"/>
            <a:chExt cx="2928938" cy="1724036"/>
          </a:xfrm>
        </p:grpSpPr>
        <p:grpSp>
          <p:nvGrpSpPr>
            <p:cNvPr id="4" name="Groupe 198"/>
            <p:cNvGrpSpPr>
              <a:grpSpLocks/>
            </p:cNvGrpSpPr>
            <p:nvPr/>
          </p:nvGrpSpPr>
          <p:grpSpPr bwMode="auto">
            <a:xfrm>
              <a:off x="6215074" y="3357572"/>
              <a:ext cx="2928938" cy="1331911"/>
              <a:chOff x="6072198" y="4929198"/>
              <a:chExt cx="2928926" cy="1331909"/>
            </a:xfrm>
          </p:grpSpPr>
          <p:sp>
            <p:nvSpPr>
              <p:cNvPr id="25622" name="Line 29"/>
              <p:cNvSpPr>
                <a:spLocks noChangeShapeType="1"/>
              </p:cNvSpPr>
              <p:nvPr/>
            </p:nvSpPr>
            <p:spPr bwMode="auto">
              <a:xfrm flipH="1">
                <a:off x="7500958" y="6046791"/>
                <a:ext cx="13033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23" name="Line 2"/>
              <p:cNvSpPr>
                <a:spLocks noChangeShapeType="1"/>
              </p:cNvSpPr>
              <p:nvPr/>
            </p:nvSpPr>
            <p:spPr bwMode="auto">
              <a:xfrm flipV="1">
                <a:off x="6072198" y="6261104"/>
                <a:ext cx="2928926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24" name="Line 3"/>
              <p:cNvSpPr>
                <a:spLocks noChangeShapeType="1"/>
              </p:cNvSpPr>
              <p:nvPr/>
            </p:nvSpPr>
            <p:spPr bwMode="auto">
              <a:xfrm flipH="1" flipV="1">
                <a:off x="7500957" y="4929198"/>
                <a:ext cx="1587" cy="13319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25" name="Line 11"/>
              <p:cNvSpPr>
                <a:spLocks noChangeShapeType="1"/>
              </p:cNvSpPr>
              <p:nvPr/>
            </p:nvSpPr>
            <p:spPr bwMode="auto">
              <a:xfrm>
                <a:off x="7715272" y="4975221"/>
                <a:ext cx="0" cy="12858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26" name="Line 6"/>
              <p:cNvSpPr>
                <a:spLocks noChangeShapeType="1"/>
              </p:cNvSpPr>
              <p:nvPr/>
            </p:nvSpPr>
            <p:spPr bwMode="auto">
              <a:xfrm flipH="1" flipV="1">
                <a:off x="7929586" y="4975221"/>
                <a:ext cx="0" cy="8572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27" name="Line 7"/>
              <p:cNvSpPr>
                <a:spLocks noChangeShapeType="1"/>
              </p:cNvSpPr>
              <p:nvPr/>
            </p:nvSpPr>
            <p:spPr bwMode="auto">
              <a:xfrm rot="-60000">
                <a:off x="7929689" y="5824575"/>
                <a:ext cx="905470" cy="196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28" name="Line 30"/>
              <p:cNvSpPr>
                <a:spLocks noChangeShapeType="1"/>
              </p:cNvSpPr>
              <p:nvPr/>
            </p:nvSpPr>
            <p:spPr bwMode="auto">
              <a:xfrm flipH="1">
                <a:off x="7500957" y="5832477"/>
                <a:ext cx="5175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29" name="Line 30"/>
              <p:cNvSpPr>
                <a:spLocks noChangeShapeType="1"/>
              </p:cNvSpPr>
              <p:nvPr/>
            </p:nvSpPr>
            <p:spPr bwMode="auto">
              <a:xfrm flipH="1">
                <a:off x="7500958" y="5618163"/>
                <a:ext cx="4286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30" name="Line 30"/>
              <p:cNvSpPr>
                <a:spLocks noChangeShapeType="1"/>
              </p:cNvSpPr>
              <p:nvPr/>
            </p:nvSpPr>
            <p:spPr bwMode="auto">
              <a:xfrm flipH="1">
                <a:off x="7500958" y="5429264"/>
                <a:ext cx="4286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31" name="Line 30"/>
              <p:cNvSpPr>
                <a:spLocks noChangeShapeType="1"/>
              </p:cNvSpPr>
              <p:nvPr/>
            </p:nvSpPr>
            <p:spPr bwMode="auto">
              <a:xfrm flipH="1">
                <a:off x="7500958" y="5189535"/>
                <a:ext cx="4286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32" name="Line 30"/>
              <p:cNvSpPr>
                <a:spLocks noChangeShapeType="1"/>
              </p:cNvSpPr>
              <p:nvPr/>
            </p:nvSpPr>
            <p:spPr bwMode="auto">
              <a:xfrm>
                <a:off x="7929587" y="5832477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33" name="Line 30"/>
              <p:cNvSpPr>
                <a:spLocks noChangeShapeType="1"/>
              </p:cNvSpPr>
              <p:nvPr/>
            </p:nvSpPr>
            <p:spPr bwMode="auto">
              <a:xfrm>
                <a:off x="8143901" y="5832477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34" name="Line 30"/>
              <p:cNvSpPr>
                <a:spLocks noChangeShapeType="1"/>
              </p:cNvSpPr>
              <p:nvPr/>
            </p:nvSpPr>
            <p:spPr bwMode="auto">
              <a:xfrm>
                <a:off x="8358215" y="5832477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35" name="Line 30"/>
              <p:cNvSpPr>
                <a:spLocks noChangeShapeType="1"/>
              </p:cNvSpPr>
              <p:nvPr/>
            </p:nvSpPr>
            <p:spPr bwMode="auto">
              <a:xfrm>
                <a:off x="8572529" y="5832477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36" name="Line 30"/>
              <p:cNvSpPr>
                <a:spLocks noChangeShapeType="1"/>
              </p:cNvSpPr>
              <p:nvPr/>
            </p:nvSpPr>
            <p:spPr bwMode="auto">
              <a:xfrm>
                <a:off x="8786843" y="5832477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37" name="Line 6"/>
              <p:cNvSpPr>
                <a:spLocks noChangeShapeType="1"/>
              </p:cNvSpPr>
              <p:nvPr/>
            </p:nvSpPr>
            <p:spPr bwMode="auto">
              <a:xfrm flipH="1" flipV="1">
                <a:off x="7072330" y="4975222"/>
                <a:ext cx="0" cy="8572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38" name="Line 7"/>
              <p:cNvSpPr>
                <a:spLocks noChangeShapeType="1"/>
              </p:cNvSpPr>
              <p:nvPr/>
            </p:nvSpPr>
            <p:spPr bwMode="auto">
              <a:xfrm>
                <a:off x="6143569" y="5840176"/>
                <a:ext cx="928828" cy="4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39" name="Line 30"/>
              <p:cNvSpPr>
                <a:spLocks noChangeShapeType="1"/>
              </p:cNvSpPr>
              <p:nvPr/>
            </p:nvSpPr>
            <p:spPr bwMode="auto">
              <a:xfrm flipH="1">
                <a:off x="7072330" y="5832478"/>
                <a:ext cx="5175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40" name="Line 30"/>
              <p:cNvSpPr>
                <a:spLocks noChangeShapeType="1"/>
              </p:cNvSpPr>
              <p:nvPr/>
            </p:nvSpPr>
            <p:spPr bwMode="auto">
              <a:xfrm flipH="1">
                <a:off x="7072331" y="5618164"/>
                <a:ext cx="4286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41" name="Line 30"/>
              <p:cNvSpPr>
                <a:spLocks noChangeShapeType="1"/>
              </p:cNvSpPr>
              <p:nvPr/>
            </p:nvSpPr>
            <p:spPr bwMode="auto">
              <a:xfrm flipH="1">
                <a:off x="7072331" y="5403850"/>
                <a:ext cx="4286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42" name="Line 30"/>
              <p:cNvSpPr>
                <a:spLocks noChangeShapeType="1"/>
              </p:cNvSpPr>
              <p:nvPr/>
            </p:nvSpPr>
            <p:spPr bwMode="auto">
              <a:xfrm flipH="1">
                <a:off x="7072331" y="5189536"/>
                <a:ext cx="4286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43" name="Line 30"/>
              <p:cNvSpPr>
                <a:spLocks noChangeShapeType="1"/>
              </p:cNvSpPr>
              <p:nvPr/>
            </p:nvSpPr>
            <p:spPr bwMode="auto">
              <a:xfrm>
                <a:off x="7500959" y="5832478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44" name="Line 11"/>
              <p:cNvSpPr>
                <a:spLocks noChangeShapeType="1"/>
              </p:cNvSpPr>
              <p:nvPr/>
            </p:nvSpPr>
            <p:spPr bwMode="auto">
              <a:xfrm>
                <a:off x="7286644" y="4975222"/>
                <a:ext cx="0" cy="12858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45" name="Line 29"/>
              <p:cNvSpPr>
                <a:spLocks noChangeShapeType="1"/>
              </p:cNvSpPr>
              <p:nvPr/>
            </p:nvSpPr>
            <p:spPr bwMode="auto">
              <a:xfrm flipH="1">
                <a:off x="6197620" y="6046792"/>
                <a:ext cx="13033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46" name="Line 30"/>
              <p:cNvSpPr>
                <a:spLocks noChangeShapeType="1"/>
              </p:cNvSpPr>
              <p:nvPr/>
            </p:nvSpPr>
            <p:spPr bwMode="auto">
              <a:xfrm>
                <a:off x="6215075" y="5832478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47" name="Line 30"/>
              <p:cNvSpPr>
                <a:spLocks noChangeShapeType="1"/>
              </p:cNvSpPr>
              <p:nvPr/>
            </p:nvSpPr>
            <p:spPr bwMode="auto">
              <a:xfrm>
                <a:off x="6429389" y="5832478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48" name="Line 30"/>
              <p:cNvSpPr>
                <a:spLocks noChangeShapeType="1"/>
              </p:cNvSpPr>
              <p:nvPr/>
            </p:nvSpPr>
            <p:spPr bwMode="auto">
              <a:xfrm>
                <a:off x="6643703" y="5832478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49" name="Line 30"/>
              <p:cNvSpPr>
                <a:spLocks noChangeShapeType="1"/>
              </p:cNvSpPr>
              <p:nvPr/>
            </p:nvSpPr>
            <p:spPr bwMode="auto">
              <a:xfrm>
                <a:off x="6858017" y="5832478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5650" name="Line 30"/>
              <p:cNvSpPr>
                <a:spLocks noChangeShapeType="1"/>
              </p:cNvSpPr>
              <p:nvPr/>
            </p:nvSpPr>
            <p:spPr bwMode="auto">
              <a:xfrm>
                <a:off x="7072331" y="5832478"/>
                <a:ext cx="0" cy="4286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1014A4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pic>
          <p:nvPicPr>
            <p:cNvPr id="25620" name="Image 53" descr="tmp.bmp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643834" y="3214686"/>
              <a:ext cx="152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1" name="Image 55" descr="tmp.bmp"/>
            <p:cNvPicPr>
              <a:picLocks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001156" y="4786322"/>
              <a:ext cx="127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22" name="Image 51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14813" y="4077072"/>
            <a:ext cx="1689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52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23728" y="4980215"/>
            <a:ext cx="2311152" cy="32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1" descr="tmp.bmp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6063" y="6149975"/>
            <a:ext cx="863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8106537" y="5805264"/>
            <a:ext cx="10374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100" b="1" dirty="0" err="1" smtClean="0">
                <a:solidFill>
                  <a:srgbClr val="00B050"/>
                </a:solidFill>
              </a:rPr>
              <a:t>Gromov,Vieira</a:t>
            </a:r>
            <a:endParaRPr lang="fr-FR" sz="11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1512" grpId="0"/>
      <p:bldP spid="3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58888" y="1341438"/>
          <a:ext cx="881060" cy="1090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65"/>
                <a:gridCol w="220265"/>
                <a:gridCol w="220265"/>
                <a:gridCol w="220265"/>
              </a:tblGrid>
              <a:tr h="181769"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FF0000"/>
                        </a:solidFill>
                      </a:endParaRPr>
                    </a:p>
                  </a:txBody>
                  <a:tcPr marL="44753" marR="44753" marT="22321" marB="22321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52663" y="1341438"/>
          <a:ext cx="879476" cy="1090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69"/>
                <a:gridCol w="219869"/>
                <a:gridCol w="219869"/>
                <a:gridCol w="219869"/>
              </a:tblGrid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</a:tr>
            </a:tbl>
          </a:graphicData>
        </a:graphic>
      </p:graphicFrame>
      <p:sp>
        <p:nvSpPr>
          <p:cNvPr id="30796" name="TextBox 8"/>
          <p:cNvSpPr txBox="1">
            <a:spLocks noChangeArrowheads="1"/>
          </p:cNvSpPr>
          <p:nvPr/>
        </p:nvSpPr>
        <p:spPr bwMode="auto">
          <a:xfrm>
            <a:off x="1835150" y="1660525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fr-FR" b="1">
                <a:solidFill>
                  <a:schemeClr val="tx1"/>
                </a:solidFill>
              </a:rPr>
              <a:t>×</a:t>
            </a:r>
          </a:p>
        </p:txBody>
      </p:sp>
      <p:sp>
        <p:nvSpPr>
          <p:cNvPr id="30797" name="TextBox 9"/>
          <p:cNvSpPr txBox="1">
            <a:spLocks noChangeArrowheads="1"/>
          </p:cNvSpPr>
          <p:nvPr/>
        </p:nvSpPr>
        <p:spPr bwMode="auto">
          <a:xfrm>
            <a:off x="3203575" y="1628775"/>
            <a:ext cx="39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2800" b="1">
                <a:solidFill>
                  <a:schemeClr val="tx1"/>
                </a:solidFill>
              </a:rPr>
              <a:t>=</a:t>
            </a:r>
            <a:endParaRPr lang="fr-FR" sz="2800" b="1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679825" y="1341438"/>
          <a:ext cx="892176" cy="1090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73"/>
                <a:gridCol w="220073"/>
                <a:gridCol w="220073"/>
                <a:gridCol w="231957"/>
              </a:tblGrid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14" marR="44714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14" marR="44714" marT="22321" marB="22321"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00588" y="1347788"/>
          <a:ext cx="879476" cy="1090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69"/>
                <a:gridCol w="219869"/>
                <a:gridCol w="219869"/>
                <a:gridCol w="219869"/>
              </a:tblGrid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 smtClean="0"/>
                    </a:p>
                  </a:txBody>
                  <a:tcPr marL="44673" marR="44673" marT="22321" marB="22321">
                    <a:noFill/>
                  </a:tcPr>
                </a:tc>
              </a:tr>
            </a:tbl>
          </a:graphicData>
        </a:graphic>
      </p:graphicFrame>
      <p:sp>
        <p:nvSpPr>
          <p:cNvPr id="30872" name="TextBox 12"/>
          <p:cNvSpPr txBox="1">
            <a:spLocks noChangeArrowheads="1"/>
          </p:cNvSpPr>
          <p:nvPr/>
        </p:nvSpPr>
        <p:spPr bwMode="auto">
          <a:xfrm>
            <a:off x="4284663" y="1700213"/>
            <a:ext cx="439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fr-FR" b="1">
                <a:solidFill>
                  <a:schemeClr val="tx1"/>
                </a:solidFill>
              </a:rPr>
              <a:t>×</a:t>
            </a:r>
          </a:p>
        </p:txBody>
      </p:sp>
      <p:sp>
        <p:nvSpPr>
          <p:cNvPr id="30873" name="TextBox 13"/>
          <p:cNvSpPr txBox="1">
            <a:spLocks noChangeArrowheads="1"/>
          </p:cNvSpPr>
          <p:nvPr/>
        </p:nvSpPr>
        <p:spPr bwMode="auto">
          <a:xfrm>
            <a:off x="5822950" y="1628775"/>
            <a:ext cx="39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2800" b="1">
                <a:solidFill>
                  <a:schemeClr val="tx1"/>
                </a:solidFill>
              </a:rPr>
              <a:t>+</a:t>
            </a:r>
            <a:endParaRPr lang="fr-FR" sz="2800" b="1">
              <a:solidFill>
                <a:schemeClr val="tx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653338" y="1330325"/>
          <a:ext cx="879476" cy="1090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69"/>
                <a:gridCol w="219869"/>
                <a:gridCol w="219869"/>
                <a:gridCol w="219869"/>
              </a:tblGrid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673" marR="44673" marT="22321" marB="22321"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659563" y="1330325"/>
          <a:ext cx="881060" cy="1090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65"/>
                <a:gridCol w="220265"/>
                <a:gridCol w="220265"/>
                <a:gridCol w="220265"/>
              </a:tblGrid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solidFill>
                      <a:srgbClr val="B8D13B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</a:tr>
              <a:tr h="181769">
                <a:tc>
                  <a:txBody>
                    <a:bodyPr/>
                    <a:lstStyle/>
                    <a:p>
                      <a:endParaRPr lang="fr-FR" sz="900"/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44753" marR="44753" marT="22321" marB="22321">
                    <a:noFill/>
                  </a:tcPr>
                </a:tc>
              </a:tr>
            </a:tbl>
          </a:graphicData>
        </a:graphic>
      </p:graphicFrame>
      <p:sp>
        <p:nvSpPr>
          <p:cNvPr id="30948" name="TextBox 16"/>
          <p:cNvSpPr txBox="1">
            <a:spLocks noChangeArrowheads="1"/>
          </p:cNvSpPr>
          <p:nvPr/>
        </p:nvSpPr>
        <p:spPr bwMode="auto">
          <a:xfrm>
            <a:off x="7235825" y="1660525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fr-FR" b="1" dirty="0">
                <a:solidFill>
                  <a:schemeClr val="tx1"/>
                </a:solidFill>
              </a:rPr>
              <a:t>×</a:t>
            </a:r>
          </a:p>
        </p:txBody>
      </p:sp>
      <p:sp>
        <p:nvSpPr>
          <p:cNvPr id="30949" name="Left Brace 18"/>
          <p:cNvSpPr>
            <a:spLocks/>
          </p:cNvSpPr>
          <p:nvPr/>
        </p:nvSpPr>
        <p:spPr bwMode="auto">
          <a:xfrm>
            <a:off x="1042988" y="1541463"/>
            <a:ext cx="144462" cy="719137"/>
          </a:xfrm>
          <a:prstGeom prst="leftBrace">
            <a:avLst>
              <a:gd name="adj1" fmla="val 829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l"/>
            <a:endParaRPr lang="fr-FR" sz="2400"/>
          </a:p>
        </p:txBody>
      </p:sp>
      <p:sp>
        <p:nvSpPr>
          <p:cNvPr id="30950" name="Left Brace 20"/>
          <p:cNvSpPr>
            <a:spLocks/>
          </p:cNvSpPr>
          <p:nvPr/>
        </p:nvSpPr>
        <p:spPr bwMode="auto">
          <a:xfrm rot="-5400000">
            <a:off x="1500981" y="2034382"/>
            <a:ext cx="144463" cy="628650"/>
          </a:xfrm>
          <a:prstGeom prst="leftBrace">
            <a:avLst>
              <a:gd name="adj1" fmla="val 832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l"/>
            <a:endParaRPr lang="fr-FR" sz="2400"/>
          </a:p>
        </p:txBody>
      </p:sp>
      <p:sp>
        <p:nvSpPr>
          <p:cNvPr id="30951" name="TextBox 21"/>
          <p:cNvSpPr txBox="1">
            <a:spLocks noChangeArrowheads="1"/>
          </p:cNvSpPr>
          <p:nvPr/>
        </p:nvSpPr>
        <p:spPr bwMode="auto">
          <a:xfrm>
            <a:off x="831850" y="1700213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400">
                <a:solidFill>
                  <a:schemeClr val="tx1"/>
                </a:solidFill>
              </a:rPr>
              <a:t>a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30952" name="TextBox 22"/>
          <p:cNvSpPr txBox="1">
            <a:spLocks noChangeArrowheads="1"/>
          </p:cNvSpPr>
          <p:nvPr/>
        </p:nvSpPr>
        <p:spPr bwMode="auto">
          <a:xfrm>
            <a:off x="1403350" y="2328863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400">
                <a:solidFill>
                  <a:schemeClr val="tx1"/>
                </a:solidFill>
              </a:rPr>
              <a:t>s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30953" name="Left Brace 23"/>
          <p:cNvSpPr>
            <a:spLocks/>
          </p:cNvSpPr>
          <p:nvPr/>
        </p:nvSpPr>
        <p:spPr bwMode="auto">
          <a:xfrm rot="-5400000">
            <a:off x="2509837" y="2035176"/>
            <a:ext cx="144463" cy="627062"/>
          </a:xfrm>
          <a:prstGeom prst="leftBrace">
            <a:avLst>
              <a:gd name="adj1" fmla="val 829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l"/>
            <a:endParaRPr lang="fr-FR" sz="2400"/>
          </a:p>
        </p:txBody>
      </p:sp>
      <p:sp>
        <p:nvSpPr>
          <p:cNvPr id="30954" name="TextBox 24"/>
          <p:cNvSpPr txBox="1">
            <a:spLocks noChangeArrowheads="1"/>
          </p:cNvSpPr>
          <p:nvPr/>
        </p:nvSpPr>
        <p:spPr bwMode="auto">
          <a:xfrm>
            <a:off x="2425700" y="2328863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400">
                <a:solidFill>
                  <a:schemeClr val="tx1"/>
                </a:solidFill>
              </a:rPr>
              <a:t>s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30955" name="Left Brace 25"/>
          <p:cNvSpPr>
            <a:spLocks/>
          </p:cNvSpPr>
          <p:nvPr/>
        </p:nvSpPr>
        <p:spPr bwMode="auto">
          <a:xfrm rot="-5400000">
            <a:off x="4040981" y="2086769"/>
            <a:ext cx="144463" cy="485775"/>
          </a:xfrm>
          <a:prstGeom prst="leftBrace">
            <a:avLst>
              <a:gd name="adj1" fmla="val 829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l"/>
            <a:endParaRPr lang="fr-FR" sz="2400"/>
          </a:p>
        </p:txBody>
      </p:sp>
      <p:sp>
        <p:nvSpPr>
          <p:cNvPr id="30956" name="TextBox 26"/>
          <p:cNvSpPr txBox="1">
            <a:spLocks noChangeArrowheads="1"/>
          </p:cNvSpPr>
          <p:nvPr/>
        </p:nvSpPr>
        <p:spPr bwMode="auto">
          <a:xfrm>
            <a:off x="3871913" y="2328863"/>
            <a:ext cx="433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400">
                <a:solidFill>
                  <a:schemeClr val="tx1"/>
                </a:solidFill>
              </a:rPr>
              <a:t>s-1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30957" name="Left Brace 27"/>
          <p:cNvSpPr>
            <a:spLocks/>
          </p:cNvSpPr>
          <p:nvPr/>
        </p:nvSpPr>
        <p:spPr bwMode="auto">
          <a:xfrm rot="-5400000">
            <a:off x="5076031" y="1916907"/>
            <a:ext cx="144463" cy="863600"/>
          </a:xfrm>
          <a:prstGeom prst="leftBrace">
            <a:avLst>
              <a:gd name="adj1" fmla="val 830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l"/>
            <a:endParaRPr lang="fr-FR" sz="2400"/>
          </a:p>
        </p:txBody>
      </p:sp>
      <p:sp>
        <p:nvSpPr>
          <p:cNvPr id="30958" name="TextBox 28"/>
          <p:cNvSpPr txBox="1">
            <a:spLocks noChangeArrowheads="1"/>
          </p:cNvSpPr>
          <p:nvPr/>
        </p:nvSpPr>
        <p:spPr bwMode="auto">
          <a:xfrm>
            <a:off x="4862513" y="2349500"/>
            <a:ext cx="4778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400">
                <a:solidFill>
                  <a:schemeClr val="tx1"/>
                </a:solidFill>
              </a:rPr>
              <a:t>s+1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30959" name="Left Brace 29"/>
          <p:cNvSpPr>
            <a:spLocks/>
          </p:cNvSpPr>
          <p:nvPr/>
        </p:nvSpPr>
        <p:spPr bwMode="auto">
          <a:xfrm>
            <a:off x="6489700" y="1530350"/>
            <a:ext cx="144463" cy="530225"/>
          </a:xfrm>
          <a:prstGeom prst="leftBrace">
            <a:avLst>
              <a:gd name="adj1" fmla="val 830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l"/>
            <a:endParaRPr lang="fr-FR" sz="2400"/>
          </a:p>
        </p:txBody>
      </p:sp>
      <p:sp>
        <p:nvSpPr>
          <p:cNvPr id="30960" name="TextBox 30"/>
          <p:cNvSpPr txBox="1">
            <a:spLocks noChangeArrowheads="1"/>
          </p:cNvSpPr>
          <p:nvPr/>
        </p:nvSpPr>
        <p:spPr bwMode="auto">
          <a:xfrm>
            <a:off x="6180138" y="1528763"/>
            <a:ext cx="442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400">
                <a:solidFill>
                  <a:schemeClr val="tx1"/>
                </a:solidFill>
              </a:rPr>
              <a:t>a-1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30961" name="Left Brace 31"/>
          <p:cNvSpPr>
            <a:spLocks/>
          </p:cNvSpPr>
          <p:nvPr/>
        </p:nvSpPr>
        <p:spPr bwMode="auto">
          <a:xfrm rot="10800000">
            <a:off x="8388350" y="1528763"/>
            <a:ext cx="144463" cy="892175"/>
          </a:xfrm>
          <a:prstGeom prst="leftBrace">
            <a:avLst>
              <a:gd name="adj1" fmla="val 8320"/>
              <a:gd name="adj2" fmla="val 53171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l"/>
            <a:endParaRPr lang="fr-FR" sz="2400"/>
          </a:p>
        </p:txBody>
      </p:sp>
      <p:sp>
        <p:nvSpPr>
          <p:cNvPr id="30962" name="TextBox 32"/>
          <p:cNvSpPr txBox="1">
            <a:spLocks noChangeArrowheads="1"/>
          </p:cNvSpPr>
          <p:nvPr/>
        </p:nvSpPr>
        <p:spPr bwMode="auto">
          <a:xfrm>
            <a:off x="8459788" y="1825625"/>
            <a:ext cx="442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1400">
                <a:solidFill>
                  <a:schemeClr val="tx1"/>
                </a:solidFill>
              </a:rPr>
              <a:t>a-1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30963" name="Rectangle 4"/>
          <p:cNvSpPr>
            <a:spLocks noChangeArrowheads="1"/>
          </p:cNvSpPr>
          <p:nvPr/>
        </p:nvSpPr>
        <p:spPr bwMode="auto">
          <a:xfrm>
            <a:off x="1773191" y="76200"/>
            <a:ext cx="546310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dirty="0">
                <a:solidFill>
                  <a:srgbClr val="C00000"/>
                </a:solidFill>
              </a:rPr>
              <a:t>(Super-)group theoretical origins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0964" name="TextBox 34"/>
          <p:cNvSpPr txBox="1">
            <a:spLocks noChangeArrowheads="1"/>
          </p:cNvSpPr>
          <p:nvPr/>
        </p:nvSpPr>
        <p:spPr bwMode="auto">
          <a:xfrm>
            <a:off x="250825" y="908050"/>
            <a:ext cx="8875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rgbClr val="1014A4"/>
                </a:solidFill>
              </a:rPr>
              <a:t> A curious property of </a:t>
            </a:r>
            <a:r>
              <a:rPr lang="en-US" dirty="0" err="1">
                <a:solidFill>
                  <a:schemeClr val="tx1"/>
                </a:solidFill>
              </a:rPr>
              <a:t>gl</a:t>
            </a:r>
            <a:r>
              <a:rPr lang="en-US" dirty="0">
                <a:solidFill>
                  <a:schemeClr val="tx1"/>
                </a:solidFill>
              </a:rPr>
              <a:t>(N)</a:t>
            </a:r>
            <a:r>
              <a:rPr lang="en-US" dirty="0">
                <a:solidFill>
                  <a:srgbClr val="1014A4"/>
                </a:solidFill>
              </a:rPr>
              <a:t> representations with rectangular Young tableaux:</a:t>
            </a:r>
            <a:endParaRPr lang="fr-FR" dirty="0">
              <a:solidFill>
                <a:srgbClr val="1014A4"/>
              </a:solidFill>
            </a:endParaRPr>
          </a:p>
        </p:txBody>
      </p:sp>
      <p:grpSp>
        <p:nvGrpSpPr>
          <p:cNvPr id="2" name="Groupe 89"/>
          <p:cNvGrpSpPr>
            <a:grpSpLocks/>
          </p:cNvGrpSpPr>
          <p:nvPr/>
        </p:nvGrpSpPr>
        <p:grpSpPr bwMode="auto">
          <a:xfrm>
            <a:off x="1611313" y="3641725"/>
            <a:ext cx="4564062" cy="2090738"/>
            <a:chOff x="428625" y="4052888"/>
            <a:chExt cx="5873659" cy="2692740"/>
          </a:xfrm>
        </p:grpSpPr>
        <p:grpSp>
          <p:nvGrpSpPr>
            <p:cNvPr id="3" name="Groupe 79"/>
            <p:cNvGrpSpPr>
              <a:grpSpLocks/>
            </p:cNvGrpSpPr>
            <p:nvPr/>
          </p:nvGrpSpPr>
          <p:grpSpPr bwMode="auto">
            <a:xfrm>
              <a:off x="428625" y="4052888"/>
              <a:ext cx="5873659" cy="2692740"/>
              <a:chOff x="366713" y="4195763"/>
              <a:chExt cx="5873658" cy="2692740"/>
            </a:xfrm>
          </p:grpSpPr>
          <p:sp>
            <p:nvSpPr>
              <p:cNvPr id="30982" name="Line 2"/>
              <p:cNvSpPr>
                <a:spLocks noChangeShapeType="1"/>
              </p:cNvSpPr>
              <p:nvPr/>
            </p:nvSpPr>
            <p:spPr bwMode="auto">
              <a:xfrm>
                <a:off x="366713" y="6751638"/>
                <a:ext cx="55086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0983" name="Line 3"/>
              <p:cNvSpPr>
                <a:spLocks noChangeShapeType="1"/>
              </p:cNvSpPr>
              <p:nvPr/>
            </p:nvSpPr>
            <p:spPr bwMode="auto">
              <a:xfrm flipH="1" flipV="1">
                <a:off x="1308100" y="4621213"/>
                <a:ext cx="1588" cy="21177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0984" name="Text Box 4"/>
              <p:cNvSpPr txBox="1">
                <a:spLocks noChangeArrowheads="1"/>
              </p:cNvSpPr>
              <p:nvPr/>
            </p:nvSpPr>
            <p:spPr bwMode="auto">
              <a:xfrm>
                <a:off x="1182688" y="4195763"/>
                <a:ext cx="399002" cy="478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r>
                  <a:rPr lang="fr-FR" sz="1800" i="1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30985" name="Text Box 5"/>
              <p:cNvSpPr txBox="1">
                <a:spLocks noChangeArrowheads="1"/>
              </p:cNvSpPr>
              <p:nvPr/>
            </p:nvSpPr>
            <p:spPr bwMode="auto">
              <a:xfrm>
                <a:off x="5857875" y="6410324"/>
                <a:ext cx="382496" cy="478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r>
                  <a:rPr lang="fr-FR" sz="1800" i="1">
                    <a:solidFill>
                      <a:schemeClr val="tx1"/>
                    </a:solidFill>
                  </a:rPr>
                  <a:t>s</a:t>
                </a:r>
              </a:p>
            </p:txBody>
          </p:sp>
          <p:sp>
            <p:nvSpPr>
              <p:cNvPr id="30986" name="Line 6"/>
              <p:cNvSpPr>
                <a:spLocks noChangeShapeType="1"/>
              </p:cNvSpPr>
              <p:nvPr/>
            </p:nvSpPr>
            <p:spPr bwMode="auto">
              <a:xfrm flipH="1" flipV="1">
                <a:off x="2578100" y="4657725"/>
                <a:ext cx="17463" cy="13509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87" name="Line 7"/>
              <p:cNvSpPr>
                <a:spLocks noChangeShapeType="1"/>
              </p:cNvSpPr>
              <p:nvPr/>
            </p:nvSpPr>
            <p:spPr bwMode="auto">
              <a:xfrm>
                <a:off x="2595563" y="6019800"/>
                <a:ext cx="30448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88" name="Text Box 9"/>
              <p:cNvSpPr txBox="1">
                <a:spLocks noChangeArrowheads="1"/>
              </p:cNvSpPr>
              <p:nvPr/>
            </p:nvSpPr>
            <p:spPr bwMode="auto">
              <a:xfrm>
                <a:off x="2857500" y="5572125"/>
                <a:ext cx="800951" cy="396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xmlns:mc="http://schemas.openxmlformats.org/markup-compatibility/2006" val="FFFFFF" mc:Ignorable="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xmlns:mc="http://schemas.openxmlformats.org/markup-compatibility/2006" val="000000" mc:Ignorable="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r>
                  <a:rPr lang="fr-FR" sz="1400" i="1">
                    <a:solidFill>
                      <a:schemeClr val="tx1"/>
                    </a:solidFill>
                  </a:rPr>
                  <a:t>(K,M)</a:t>
                </a:r>
              </a:p>
            </p:txBody>
          </p:sp>
          <p:sp>
            <p:nvSpPr>
              <p:cNvPr id="30989" name="Line 11"/>
              <p:cNvSpPr>
                <a:spLocks noChangeShapeType="1"/>
              </p:cNvSpPr>
              <p:nvPr/>
            </p:nvSpPr>
            <p:spPr bwMode="auto">
              <a:xfrm>
                <a:off x="1617663" y="4657725"/>
                <a:ext cx="0" cy="20939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90" name="Line 12"/>
              <p:cNvSpPr>
                <a:spLocks noChangeShapeType="1"/>
              </p:cNvSpPr>
              <p:nvPr/>
            </p:nvSpPr>
            <p:spPr bwMode="auto">
              <a:xfrm>
                <a:off x="1944688" y="4657725"/>
                <a:ext cx="0" cy="20939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91" name="Line 13"/>
              <p:cNvSpPr>
                <a:spLocks noChangeShapeType="1"/>
              </p:cNvSpPr>
              <p:nvPr/>
            </p:nvSpPr>
            <p:spPr bwMode="auto">
              <a:xfrm>
                <a:off x="2271713" y="4681538"/>
                <a:ext cx="1587" cy="2081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92" name="Line 14"/>
              <p:cNvSpPr>
                <a:spLocks noChangeShapeType="1"/>
              </p:cNvSpPr>
              <p:nvPr/>
            </p:nvSpPr>
            <p:spPr bwMode="auto">
              <a:xfrm flipH="1">
                <a:off x="1292225" y="6264275"/>
                <a:ext cx="43481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93" name="Line 15"/>
              <p:cNvSpPr>
                <a:spLocks noChangeShapeType="1"/>
              </p:cNvSpPr>
              <p:nvPr/>
            </p:nvSpPr>
            <p:spPr bwMode="auto">
              <a:xfrm flipH="1" flipV="1">
                <a:off x="1292225" y="6507163"/>
                <a:ext cx="43481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94" name="Line 16"/>
              <p:cNvSpPr>
                <a:spLocks noChangeShapeType="1"/>
              </p:cNvSpPr>
              <p:nvPr/>
            </p:nvSpPr>
            <p:spPr bwMode="auto">
              <a:xfrm flipH="1">
                <a:off x="1292225" y="6019800"/>
                <a:ext cx="13033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95" name="Line 17"/>
              <p:cNvSpPr>
                <a:spLocks noChangeShapeType="1"/>
              </p:cNvSpPr>
              <p:nvPr/>
            </p:nvSpPr>
            <p:spPr bwMode="auto">
              <a:xfrm>
                <a:off x="2595563" y="6019800"/>
                <a:ext cx="0" cy="731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96" name="Line 18"/>
              <p:cNvSpPr>
                <a:spLocks noChangeShapeType="1"/>
              </p:cNvSpPr>
              <p:nvPr/>
            </p:nvSpPr>
            <p:spPr bwMode="auto">
              <a:xfrm>
                <a:off x="2922588" y="6019800"/>
                <a:ext cx="0" cy="731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97" name="Line 19"/>
              <p:cNvSpPr>
                <a:spLocks noChangeShapeType="1"/>
              </p:cNvSpPr>
              <p:nvPr/>
            </p:nvSpPr>
            <p:spPr bwMode="auto">
              <a:xfrm>
                <a:off x="3248025" y="6019800"/>
                <a:ext cx="0" cy="731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98" name="Line 20"/>
              <p:cNvSpPr>
                <a:spLocks noChangeShapeType="1"/>
              </p:cNvSpPr>
              <p:nvPr/>
            </p:nvSpPr>
            <p:spPr bwMode="auto">
              <a:xfrm>
                <a:off x="3575050" y="6019800"/>
                <a:ext cx="0" cy="731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99" name="Line 21"/>
              <p:cNvSpPr>
                <a:spLocks noChangeShapeType="1"/>
              </p:cNvSpPr>
              <p:nvPr/>
            </p:nvSpPr>
            <p:spPr bwMode="auto">
              <a:xfrm>
                <a:off x="3900488" y="6019800"/>
                <a:ext cx="0" cy="731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00" name="Line 22"/>
              <p:cNvSpPr>
                <a:spLocks noChangeShapeType="1"/>
              </p:cNvSpPr>
              <p:nvPr/>
            </p:nvSpPr>
            <p:spPr bwMode="auto">
              <a:xfrm>
                <a:off x="4227513" y="6019800"/>
                <a:ext cx="0" cy="731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01" name="Line 23"/>
              <p:cNvSpPr>
                <a:spLocks noChangeShapeType="1"/>
              </p:cNvSpPr>
              <p:nvPr/>
            </p:nvSpPr>
            <p:spPr bwMode="auto">
              <a:xfrm>
                <a:off x="4552950" y="6019800"/>
                <a:ext cx="0" cy="731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02" name="Line 24"/>
              <p:cNvSpPr>
                <a:spLocks noChangeShapeType="1"/>
              </p:cNvSpPr>
              <p:nvPr/>
            </p:nvSpPr>
            <p:spPr bwMode="auto">
              <a:xfrm>
                <a:off x="4879975" y="6019800"/>
                <a:ext cx="0" cy="731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03" name="Line 25"/>
              <p:cNvSpPr>
                <a:spLocks noChangeShapeType="1"/>
              </p:cNvSpPr>
              <p:nvPr/>
            </p:nvSpPr>
            <p:spPr bwMode="auto">
              <a:xfrm>
                <a:off x="5205413" y="6019800"/>
                <a:ext cx="0" cy="731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04" name="Line 26"/>
              <p:cNvSpPr>
                <a:spLocks noChangeShapeType="1"/>
              </p:cNvSpPr>
              <p:nvPr/>
            </p:nvSpPr>
            <p:spPr bwMode="auto">
              <a:xfrm>
                <a:off x="5532438" y="6019800"/>
                <a:ext cx="0" cy="731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05" name="Line 27"/>
              <p:cNvSpPr>
                <a:spLocks noChangeShapeType="1"/>
              </p:cNvSpPr>
              <p:nvPr/>
            </p:nvSpPr>
            <p:spPr bwMode="auto">
              <a:xfrm flipH="1">
                <a:off x="1292225" y="5727700"/>
                <a:ext cx="13033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06" name="Line 30"/>
              <p:cNvSpPr>
                <a:spLocks noChangeShapeType="1"/>
              </p:cNvSpPr>
              <p:nvPr/>
            </p:nvSpPr>
            <p:spPr bwMode="auto">
              <a:xfrm flipH="1">
                <a:off x="1292225" y="4852988"/>
                <a:ext cx="13033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07" name="Line 31"/>
              <p:cNvSpPr>
                <a:spLocks noChangeShapeType="1"/>
              </p:cNvSpPr>
              <p:nvPr/>
            </p:nvSpPr>
            <p:spPr bwMode="auto">
              <a:xfrm>
                <a:off x="1019175" y="6702425"/>
                <a:ext cx="0" cy="96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08" name="Line 32"/>
              <p:cNvSpPr>
                <a:spLocks noChangeShapeType="1"/>
              </p:cNvSpPr>
              <p:nvPr/>
            </p:nvSpPr>
            <p:spPr bwMode="auto">
              <a:xfrm>
                <a:off x="693738" y="6702425"/>
                <a:ext cx="0" cy="96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09" name="Freeform 44"/>
              <p:cNvSpPr>
                <a:spLocks/>
              </p:cNvSpPr>
              <p:nvPr/>
            </p:nvSpPr>
            <p:spPr bwMode="auto">
              <a:xfrm>
                <a:off x="1281113" y="4833938"/>
                <a:ext cx="2606675" cy="1905000"/>
              </a:xfrm>
              <a:custGeom>
                <a:avLst/>
                <a:gdLst>
                  <a:gd name="T0" fmla="*/ 0 w 1642"/>
                  <a:gd name="T1" fmla="*/ 0 h 1200"/>
                  <a:gd name="T2" fmla="*/ 2147483647 w 1642"/>
                  <a:gd name="T3" fmla="*/ 0 h 1200"/>
                  <a:gd name="T4" fmla="*/ 2147483647 w 1642"/>
                  <a:gd name="T5" fmla="*/ 2147483647 h 1200"/>
                  <a:gd name="T6" fmla="*/ 2147483647 w 1642"/>
                  <a:gd name="T7" fmla="*/ 2147483647 h 1200"/>
                  <a:gd name="T8" fmla="*/ 2147483647 w 1642"/>
                  <a:gd name="T9" fmla="*/ 2147483647 h 1200"/>
                  <a:gd name="T10" fmla="*/ 2147483647 w 1642"/>
                  <a:gd name="T11" fmla="*/ 2147483647 h 1200"/>
                  <a:gd name="T12" fmla="*/ 2147483647 w 1642"/>
                  <a:gd name="T13" fmla="*/ 2147483647 h 1200"/>
                  <a:gd name="T14" fmla="*/ 2147483647 w 1642"/>
                  <a:gd name="T15" fmla="*/ 2147483647 h 1200"/>
                  <a:gd name="T16" fmla="*/ 2147483647 w 1642"/>
                  <a:gd name="T17" fmla="*/ 2147483647 h 1200"/>
                  <a:gd name="T18" fmla="*/ 0 w 1642"/>
                  <a:gd name="T19" fmla="*/ 2147483647 h 1200"/>
                  <a:gd name="T20" fmla="*/ 0 w 1642"/>
                  <a:gd name="T21" fmla="*/ 0 h 12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42"/>
                  <a:gd name="T34" fmla="*/ 0 h 1200"/>
                  <a:gd name="T35" fmla="*/ 1642 w 1642"/>
                  <a:gd name="T36" fmla="*/ 1200 h 12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42" h="1200">
                    <a:moveTo>
                      <a:pt x="0" y="0"/>
                    </a:moveTo>
                    <a:lnTo>
                      <a:pt x="192" y="0"/>
                    </a:lnTo>
                    <a:lnTo>
                      <a:pt x="192" y="384"/>
                    </a:lnTo>
                    <a:lnTo>
                      <a:pt x="432" y="384"/>
                    </a:lnTo>
                    <a:lnTo>
                      <a:pt x="432" y="912"/>
                    </a:lnTo>
                    <a:lnTo>
                      <a:pt x="1248" y="912"/>
                    </a:lnTo>
                    <a:lnTo>
                      <a:pt x="1248" y="1056"/>
                    </a:lnTo>
                    <a:lnTo>
                      <a:pt x="1632" y="1056"/>
                    </a:lnTo>
                    <a:cubicBezTo>
                      <a:pt x="1635" y="1102"/>
                      <a:pt x="1642" y="1195"/>
                      <a:pt x="1642" y="1195"/>
                    </a:cubicBezTo>
                    <a:lnTo>
                      <a:pt x="0" y="1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16078"/>
                </a:srgbClr>
              </a:solidFill>
              <a:ln w="38100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10" name="Line 28"/>
              <p:cNvSpPr>
                <a:spLocks noChangeShapeType="1"/>
              </p:cNvSpPr>
              <p:nvPr/>
            </p:nvSpPr>
            <p:spPr bwMode="auto">
              <a:xfrm flipH="1">
                <a:off x="1292225" y="5437188"/>
                <a:ext cx="13033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11" name="Line 29"/>
              <p:cNvSpPr>
                <a:spLocks noChangeShapeType="1"/>
              </p:cNvSpPr>
              <p:nvPr/>
            </p:nvSpPr>
            <p:spPr bwMode="auto">
              <a:xfrm flipH="1">
                <a:off x="1281113" y="5138738"/>
                <a:ext cx="1303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31012" name="Straight Arrow Connector 48"/>
              <p:cNvCxnSpPr>
                <a:cxnSpLocks noChangeShapeType="1"/>
              </p:cNvCxnSpPr>
              <p:nvPr/>
            </p:nvCxnSpPr>
            <p:spPr bwMode="auto">
              <a:xfrm rot="10800000" flipV="1">
                <a:off x="2643188" y="5838825"/>
                <a:ext cx="285750" cy="142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30978" name="Image 85" descr="tmp.bmp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5" y="6143625"/>
              <a:ext cx="10922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79" name="ZoneTexte 69"/>
            <p:cNvSpPr txBox="1">
              <a:spLocks noChangeArrowheads="1"/>
            </p:cNvSpPr>
            <p:nvPr/>
          </p:nvSpPr>
          <p:spPr bwMode="auto">
            <a:xfrm>
              <a:off x="911117" y="6216756"/>
              <a:ext cx="362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l-GR" sz="1600">
                  <a:solidFill>
                    <a:schemeClr val="tx1"/>
                  </a:solidFill>
                </a:rPr>
                <a:t>λ</a:t>
              </a:r>
              <a:r>
                <a:rPr lang="en-GB" sz="1600" baseline="-25000">
                  <a:solidFill>
                    <a:schemeClr val="tx1"/>
                  </a:solidFill>
                </a:rPr>
                <a:t>1</a:t>
              </a:r>
              <a:endParaRPr lang="fr-FR" sz="1600"/>
            </a:p>
          </p:txBody>
        </p:sp>
        <p:sp>
          <p:nvSpPr>
            <p:cNvPr id="30980" name="ZoneTexte 70"/>
            <p:cNvSpPr txBox="1">
              <a:spLocks noChangeArrowheads="1"/>
            </p:cNvSpPr>
            <p:nvPr/>
          </p:nvSpPr>
          <p:spPr bwMode="auto">
            <a:xfrm>
              <a:off x="902987" y="5999216"/>
              <a:ext cx="362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l-GR" sz="1600">
                  <a:solidFill>
                    <a:schemeClr val="tx1"/>
                  </a:solidFill>
                </a:rPr>
                <a:t>λ</a:t>
              </a:r>
              <a:r>
                <a:rPr lang="en-GB" sz="1600" baseline="-25000">
                  <a:solidFill>
                    <a:schemeClr val="tx1"/>
                  </a:solidFill>
                </a:rPr>
                <a:t>2</a:t>
              </a:r>
              <a:endParaRPr lang="fr-FR" sz="1600"/>
            </a:p>
          </p:txBody>
        </p:sp>
        <p:sp>
          <p:nvSpPr>
            <p:cNvPr id="30981" name="ZoneTexte 71"/>
            <p:cNvSpPr txBox="1">
              <a:spLocks noChangeArrowheads="1"/>
            </p:cNvSpPr>
            <p:nvPr/>
          </p:nvSpPr>
          <p:spPr bwMode="auto">
            <a:xfrm>
              <a:off x="902987" y="4643446"/>
              <a:ext cx="362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xmlns:mc="http://schemas.openxmlformats.org/markup-compatibility/2006" val="000000" mc:Ignorable="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l"/>
              <a:r>
                <a:rPr lang="el-GR" sz="1600">
                  <a:solidFill>
                    <a:schemeClr val="tx1"/>
                  </a:solidFill>
                </a:rPr>
                <a:t>λ</a:t>
              </a:r>
              <a:r>
                <a:rPr lang="en-GB" sz="1600" baseline="-25000">
                  <a:solidFill>
                    <a:schemeClr val="tx1"/>
                  </a:solidFill>
                </a:rPr>
                <a:t>a</a:t>
              </a:r>
              <a:endParaRPr lang="fr-FR" sz="1600"/>
            </a:p>
          </p:txBody>
        </p:sp>
      </p:grpSp>
      <p:sp>
        <p:nvSpPr>
          <p:cNvPr id="77" name="Rectangle 45"/>
          <p:cNvSpPr>
            <a:spLocks noChangeArrowheads="1"/>
          </p:cNvSpPr>
          <p:nvPr/>
        </p:nvSpPr>
        <p:spPr bwMode="auto">
          <a:xfrm>
            <a:off x="2322513" y="4802188"/>
            <a:ext cx="779462" cy="79533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sp>
        <p:nvSpPr>
          <p:cNvPr id="30974" name="Text Box 9"/>
          <p:cNvSpPr txBox="1">
            <a:spLocks noChangeArrowheads="1"/>
          </p:cNvSpPr>
          <p:nvPr/>
        </p:nvSpPr>
        <p:spPr bwMode="auto">
          <a:xfrm>
            <a:off x="3457575" y="4248150"/>
            <a:ext cx="596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fr-FR" sz="1600" i="1">
                <a:solidFill>
                  <a:schemeClr val="tx1"/>
                </a:solidFill>
              </a:rPr>
              <a:t>(a,s)</a:t>
            </a:r>
          </a:p>
        </p:txBody>
      </p:sp>
      <p:cxnSp>
        <p:nvCxnSpPr>
          <p:cNvPr id="30975" name="Connecteur droit avec flèche 79"/>
          <p:cNvCxnSpPr>
            <a:cxnSpLocks noChangeShapeType="1"/>
          </p:cNvCxnSpPr>
          <p:nvPr/>
        </p:nvCxnSpPr>
        <p:spPr bwMode="auto">
          <a:xfrm rot="10800000" flipV="1">
            <a:off x="3103563" y="4492625"/>
            <a:ext cx="388937" cy="276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0" name="Rectangle 45"/>
          <p:cNvSpPr>
            <a:spLocks noChangeArrowheads="1"/>
          </p:cNvSpPr>
          <p:nvPr/>
        </p:nvSpPr>
        <p:spPr bwMode="auto">
          <a:xfrm>
            <a:off x="2338388" y="5430838"/>
            <a:ext cx="1998662" cy="166687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sp>
        <p:nvSpPr>
          <p:cNvPr id="30977" name="ZoneTexte 53"/>
          <p:cNvSpPr txBox="1">
            <a:spLocks noChangeArrowheads="1"/>
          </p:cNvSpPr>
          <p:nvPr/>
        </p:nvSpPr>
        <p:spPr bwMode="auto">
          <a:xfrm>
            <a:off x="4392613" y="4267200"/>
            <a:ext cx="1069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en-GB" sz="1800" dirty="0">
                <a:solidFill>
                  <a:srgbClr val="1014A4"/>
                </a:solidFill>
              </a:rPr>
              <a:t>fat  hook</a:t>
            </a:r>
            <a:endParaRPr lang="fr-FR" sz="1800" dirty="0">
              <a:solidFill>
                <a:srgbClr val="1014A4"/>
              </a:solidFill>
            </a:endParaRPr>
          </a:p>
        </p:txBody>
      </p:sp>
      <p:pic>
        <p:nvPicPr>
          <p:cNvPr id="30966" name="Image 83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725738"/>
            <a:ext cx="35782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7" name="TextBox 82"/>
          <p:cNvSpPr txBox="1">
            <a:spLocks noChangeArrowheads="1"/>
          </p:cNvSpPr>
          <p:nvPr/>
        </p:nvSpPr>
        <p:spPr bwMode="auto">
          <a:xfrm>
            <a:off x="428625" y="2655888"/>
            <a:ext cx="47577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rgbClr val="1014A4"/>
                </a:solidFill>
              </a:rPr>
              <a:t> For characters – simplified </a:t>
            </a:r>
            <a:r>
              <a:rPr lang="en-US" dirty="0" err="1">
                <a:solidFill>
                  <a:srgbClr val="1014A4"/>
                </a:solidFill>
              </a:rPr>
              <a:t>Hirota</a:t>
            </a:r>
            <a:r>
              <a:rPr lang="en-US" dirty="0">
                <a:solidFill>
                  <a:srgbClr val="1014A4"/>
                </a:solidFill>
              </a:rPr>
              <a:t> eq.:</a:t>
            </a:r>
            <a:endParaRPr lang="fr-FR" dirty="0">
              <a:solidFill>
                <a:srgbClr val="1014A4"/>
              </a:solidFill>
            </a:endParaRPr>
          </a:p>
        </p:txBody>
      </p:sp>
      <p:sp>
        <p:nvSpPr>
          <p:cNvPr id="30968" name="TextBox 85"/>
          <p:cNvSpPr txBox="1">
            <a:spLocks noChangeArrowheads="1"/>
          </p:cNvSpPr>
          <p:nvPr/>
        </p:nvSpPr>
        <p:spPr bwMode="auto">
          <a:xfrm>
            <a:off x="461963" y="3173413"/>
            <a:ext cx="8539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rgbClr val="1014A4"/>
                </a:solidFill>
              </a:rPr>
              <a:t> Boundary conditions for </a:t>
            </a:r>
            <a:r>
              <a:rPr lang="en-US" dirty="0" err="1">
                <a:solidFill>
                  <a:srgbClr val="1014A4"/>
                </a:solidFill>
              </a:rPr>
              <a:t>Hirota</a:t>
            </a:r>
            <a:r>
              <a:rPr lang="en-US" dirty="0">
                <a:solidFill>
                  <a:srgbClr val="1014A4"/>
                </a:solidFill>
              </a:rPr>
              <a:t> eq.: </a:t>
            </a:r>
            <a:r>
              <a:rPr lang="en-US" dirty="0" err="1">
                <a:solidFill>
                  <a:schemeClr val="tx1"/>
                </a:solidFill>
              </a:rPr>
              <a:t>gl</a:t>
            </a:r>
            <a:r>
              <a:rPr lang="en-US" dirty="0">
                <a:solidFill>
                  <a:schemeClr val="tx1"/>
                </a:solidFill>
              </a:rPr>
              <a:t>(K|M)</a:t>
            </a:r>
            <a:r>
              <a:rPr lang="en-US" dirty="0">
                <a:solidFill>
                  <a:srgbClr val="1014A4"/>
                </a:solidFill>
              </a:rPr>
              <a:t> representations in “fat hook”:</a:t>
            </a:r>
            <a:endParaRPr lang="fr-FR" dirty="0">
              <a:solidFill>
                <a:srgbClr val="1014A4"/>
              </a:solidFill>
            </a:endParaRPr>
          </a:p>
        </p:txBody>
      </p:sp>
      <p:pic>
        <p:nvPicPr>
          <p:cNvPr id="30969" name="Image 67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6394450"/>
            <a:ext cx="5346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70" name="Text Box 56"/>
          <p:cNvSpPr txBox="1">
            <a:spLocks noChangeArrowheads="1"/>
          </p:cNvSpPr>
          <p:nvPr/>
        </p:nvSpPr>
        <p:spPr bwMode="auto">
          <a:xfrm>
            <a:off x="250825" y="5949950"/>
            <a:ext cx="6481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1014A4"/>
                </a:solidFill>
              </a:rPr>
              <a:t> Solution:  Jacobi-</a:t>
            </a:r>
            <a:r>
              <a:rPr lang="en-US" dirty="0" err="1">
                <a:solidFill>
                  <a:srgbClr val="1014A4"/>
                </a:solidFill>
              </a:rPr>
              <a:t>Trudi</a:t>
            </a:r>
            <a:r>
              <a:rPr lang="en-US" dirty="0">
                <a:solidFill>
                  <a:srgbClr val="1014A4"/>
                </a:solidFill>
              </a:rPr>
              <a:t> formula for </a:t>
            </a:r>
            <a:r>
              <a:rPr lang="en-US" dirty="0">
                <a:solidFill>
                  <a:schemeClr val="tx1"/>
                </a:solidFill>
              </a:rPr>
              <a:t>GL(K|M)</a:t>
            </a:r>
            <a:r>
              <a:rPr lang="en-US" dirty="0">
                <a:solidFill>
                  <a:srgbClr val="1014A4"/>
                </a:solidFill>
              </a:rPr>
              <a:t> characters</a:t>
            </a:r>
            <a:endParaRPr lang="en-GB" dirty="0">
              <a:solidFill>
                <a:srgbClr val="1014A4"/>
              </a:solidFill>
            </a:endParaRPr>
          </a:p>
        </p:txBody>
      </p:sp>
      <p:sp>
        <p:nvSpPr>
          <p:cNvPr id="30971" name="Left Brace 90"/>
          <p:cNvSpPr>
            <a:spLocks/>
          </p:cNvSpPr>
          <p:nvPr/>
        </p:nvSpPr>
        <p:spPr bwMode="auto">
          <a:xfrm>
            <a:off x="1908175" y="4149725"/>
            <a:ext cx="142875" cy="1438275"/>
          </a:xfrm>
          <a:prstGeom prst="leftBrace">
            <a:avLst>
              <a:gd name="adj1" fmla="val 838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/>
          <a:lstStyle/>
          <a:p>
            <a:pPr algn="l"/>
            <a:endParaRPr lang="fr-FR" sz="2400"/>
          </a:p>
        </p:txBody>
      </p:sp>
    </p:spTree>
    <p:extLst>
      <p:ext uri="{BB962C8B-B14F-4D97-AF65-F5344CB8AC3E}">
        <p14:creationId xmlns="" xmlns:p14="http://schemas.microsoft.com/office/powerpoint/2010/main" val="138854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6" grpId="0"/>
      <p:bldP spid="30797" grpId="0"/>
      <p:bldP spid="30872" grpId="0"/>
      <p:bldP spid="30873" grpId="0"/>
      <p:bldP spid="30948" grpId="0"/>
      <p:bldP spid="30949" grpId="0" animBg="1"/>
      <p:bldP spid="30950" grpId="0" animBg="1"/>
      <p:bldP spid="30951" grpId="0"/>
      <p:bldP spid="30952" grpId="0"/>
      <p:bldP spid="30953" grpId="0" animBg="1"/>
      <p:bldP spid="30954" grpId="0"/>
      <p:bldP spid="30955" grpId="0" animBg="1"/>
      <p:bldP spid="30956" grpId="0"/>
      <p:bldP spid="30957" grpId="0" animBg="1"/>
      <p:bldP spid="30958" grpId="0"/>
      <p:bldP spid="30959" grpId="0" animBg="1"/>
      <p:bldP spid="30960" grpId="0"/>
      <p:bldP spid="30961" grpId="0" animBg="1"/>
      <p:bldP spid="30962" grpId="0"/>
      <p:bldP spid="30964" grpId="0"/>
      <p:bldP spid="77" grpId="0" animBg="1"/>
      <p:bldP spid="30974" grpId="0"/>
      <p:bldP spid="80" grpId="0" animBg="1"/>
      <p:bldP spid="30977" grpId="0"/>
      <p:bldP spid="30967" grpId="0"/>
      <p:bldP spid="30968" grpId="0"/>
      <p:bldP spid="30970" grpId="0"/>
      <p:bldP spid="3097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66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Y_{a,s}\(u\)$$&#10;\end{document}&#10;"/>
  <p:tag name="TRANSPAREN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\begin{eqnarray*}&#10;\l&#10;\end{eqnarray*}&#10;\end{document}"/>
  <p:tag name="TRANSPARENT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8"/>
  <p:tag name="BMPHEIGHT" val="191"/>
  <p:tag name="SOURCE" val="\documentclass{slides}&#10;\pagestyle{empty}&#10;\usepackage{color}&#10;\begin{document}&#10;\color{red}&#10;$&#10;Y_{2,0}(u)&#10;$&#10;\end{document} "/>
  <p:tag name="TRANSPARENT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8"/>
  <p:tag name="BMPHEIGHT" val="191"/>
  <p:tag name="SOURCE" val="\documentclass{slides}&#10;\pagestyle{empty}&#10;\usepackage{color}&#10;\begin{document}&#10;\color{yellow}&#10;$&#10;Y_{3,0}(u)&#10;$&#10;\end{document} "/>
  <p:tag name="TRANSPARENT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8"/>
  <p:tag name="BMPHEIGHT" val="191"/>
  <p:tag name="SOURCE" val="\documentclass{slides}&#10;\pagestyle{empty}&#10;\usepackage{color}&#10;\begin{document}&#10;\color{green}&#10;$&#10;Y_{3,0}(u)&#10;$&#10;\end{document} "/>
  <p:tag name="TRANSPARENT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66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Y_{a,s}\(u\)$$&#10;\end{document}&#10;"/>
  <p:tag name="TRANSPARENT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41"/>
  <p:tag name="BMPHEIGHT" val="566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\newcommand{\nn}{\nonumber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\begin{eqnarray*}&#10; \frac{Y_{a,s}(u\!+\! \frac{i}{2})\, Y_{a,s}(u\!-\! \frac{i}{2})}{Y_{a+1,s}\, Y_{a-1,s}}&#10;= \frac{\[1+Y_{a,s+1}\]\,\, \[1+Y_{a,s-1}\]}{\[1+Y_{a+1,s}\]\,\, \[1+Y_{a+1,s}\]} &#10;\end{eqnarray*}&#10;\end{document}"/>
  <p:tag name="TRANSPARENT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66"/>
  <p:tag name="BMPHEIGHT" val="5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Delta-\Delta_0=f_{min}=\int \frac{du}{2\pi i}\,\,\partial_u p^{mir}_a\,\,&#10;\log\left(1+Y_{a,0}\right)\,+\,\sum_{j=1}^M \eps^{ph}_1( u_j)$$&#10;&#10;\end{document}"/>
  <p:tag name="TRANSPARENT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50"/>
  <p:tag name="BMPHEIGHT" val="2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Y^{ph}_{1,0}(u_j)+1=0$$&#10;\end{document}"/>
  <p:tag name="TRANSPARENT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366"/>
  <p:tag name="BMPHEIGHT" val="441"/>
  <p:tag name="SOURCE" val="\documentclass{slides}\pagestyle{empty}&#10;&#10;\usepackage{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newcommand{\figm}{{\includegraphics[scale=0.8]{ico_m.eps}}}&#10;\newcommand{\figf}{{\includegraphics[scale=0.8]{ico_f1.eps}}}&#10;\newcommand{\figF}{{\includegraphics[scale=0.8]{ico_f2.eps}}}&#10;\newcommand{\figb}{{\includegraphics[scale=0.8]{ico_b.eps}}}&#10;\newcommand{\figp}{{\includegraphics[scale=0.8]{ico_p.eps}}}&#10;&#10;\def\pint{-\hskip-0.41cm \int}&#10;&#10;\begin{document}&#10;$$&#10;\log Y_{A}\,=\,L\, \delta_{_{A,\{a,0\}}}\, \frac{\partial}{\partial u}\eps^{mir}_{a,0}\,\,+\,\,\sum_{A'}K_{A,A'}*\log\left(1+Y_{A'}(u)\right)&#10;$$&#10;\end{document}"/>
  <p:tag name="TRANSPARENT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41"/>
  <p:tag name="BMPHEIGHT" val="1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Y_{2,2}(u+i0)\,\,Y_{1,1}(u-i0)=1$$&#10;\end{document}"/>
  <p:tag name="TRANSPARENT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00"/>
  <p:tag name="BMPHEIGHT" val="5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Y_{a\ge 1, 0} \sim \left(\frac{x^{[-a]}}{x^{[+a]}}\right)^{L}\to 0$$&#10;\end{document}&#10;"/>
  <p:tag name="TRANSPARENT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350"/>
  <p:tag name="BMPHEIGHT" val="5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\begin{eqnarray}&#10;\Delta_{_{Konishi}}&amp;=&amp;2+12 \l-48\l^2+336\l^{3} +96\(-26+6\zeta(3)&#10;-15\zeta(5)\)\l^{4} \nonumber\\&#10;&amp;&amp;-96\(-158-72 \zeta(3)+54\zeta(3)^2+90\zeta(5)- 315 \zeta(7)\)\l^{5} +O\(\l^{6}\)\nonumber&#10;\end{eqnarray}&#10;\end{document}"/>
  <p:tag name="TRANSPARENT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33"/>
  <p:tag name="BMPHEIGHT" val="5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frac{Y_{a,0}^+Y_{a,0}^-}{Y_{a-1,0}Y_{a+1,0}}\simeq&#10;\left(\frac{T_{a,1}^+T_{a,1}^-}{T_{a-1,1}T_{a+1,1}}\right)&#10;\left(\frac{T_{a,-1}^+T_{a,-1}^-}{T_{a-1,-1}T_{a+1,-1}}\right)\,$$&#10;\end{document}&#10;"/>
  <p:tag name="TRANSPARENT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91"/>
  <p:tag name="BMPHEIGHT" val="5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1+Y_{a,s}=\frac{T_{a,s}^+T_{a,s}^-}{T_{a+1,s}T_{a-1,s}}$$&#10;\end{document}&#10;"/>
  <p:tag name="TRANSPARENT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75"/>
  <p:tag name="BMPHEIGHT" val="1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{a,s&lt;0} ,\qquad T_{a,s&gt;0} $$&#10;\end{document}"/>
  <p:tag name="TRANSPARENT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91"/>
  <p:tag name="BMPHEIGHT" val="5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Y_{a,0}(u)\simeq\left(\frac{x^{[-a]}}{x^{[+a]}}\right)^{L}&#10;h_a^2\,\,&#10;T^L_{a,-1}T^R_{a,1}$$&#10;\end{document}"/>
  <p:tag name="TRANSPARENT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61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61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200"/>
  <p:tag name="BMPHEIGHT" val="233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\begin{eqnarray*}&#10;R_l(u)&amp;=&amp;\prod_{j=1}^{K_l}(x(u)-x(u_{l,j})) \\ &#10;\\&#10;B_l(u)&amp;=&amp;\prod_{j=1}^{K_l}\left(1-\frac{1}{x(u)x(u_{l,j})}\right) \\ &#10;\\&#10;Q_l(u)&amp;=&amp;\prod_{j=1}^{K_l}(u-u_{l,j})\equiv R_l(u)B_l(u)\\ &#10;\\&#10;R^{(\pm)}(u)&amp;=&amp;\prod_{j=1}^{K}(x(u)-x(u_{4,j}\mp \frac{i}{2})) \\ &#10;\end{eqnarray*}&#10;\end{document}"/>
  <p:tag name="TRANSPARENT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433"/>
  <p:tag name="BMPHEIGHT" val="9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sG{\,\slash\!\!\!\! G}&#10;\def\sH{\slash\!\!\!\! H}&#10;\def\pint{-\hskip-0.41cm \int}&#10;&#10;\begin{document}&#10;&#10;&#10;\begin{eqnarray*} &#10;\frac{T_{1,1}}{h_1}&amp;=&amp;\qquad\qquad-\chi^{(1)}\qquad +\qquad \chi^{(2)}&#10;\qquad+\qquad\chi^{(3)}\qquad-\qquad\chi^{(4)}\\&#10;&amp;=&amp; \frac{R^{-(+)}}{R^{+(+)}}&#10;\left(-\frac{B^{+(+)}B_3^{-}R_1^{-}}{B^{+(-)}B_3^{+}R_1^+}&#10;+\frac{B_3^{-}R_1^{-} Q_2^{++}}{B_3^{+}R_1^+Q_2  }&#10;+\frac{Q_2^{--} R_3^+B_1^+}{Q_2R_3^-B_1^-}&#10;-\frac{R_3^{+}B_1^{+}R^{-(-)}}{R_3^{-}B_1^-R^{-(+)}} \right)&#10;\end{eqnarray*}&#10;\end{document}"/>
  <p:tag name="TRANSPARENT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61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6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16"/>
  <p:tag name="BMPHEIGHT" val="2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\begin{eqnarray}&#10;\Delta_{_{Konishi}}&amp;= &amp;2 \l^{1/4}+1.994\cdot\l^{-1/4} +O\(\l^{-3/4}\)\nonumber&#10;\end{eqnarray}&#10;\end{document}"/>
  <p:tag name="TRANSPARENT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50"/>
  <p:tag name="BMPHEIGHT" val="1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Y_{1,0}(u_j)+1=0$$&#10;\end{document}&#10;"/>
  <p:tag name="TRANSPARENT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58"/>
  <p:tag name="BMPHEIGHT" val="3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S(x(u))\,=\prod_j\,\sigma(x,x_j)$$&#10;\end{document}"/>
  <p:tag name="TRANSPARENT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83"/>
  <p:tag name="BMPHEIGHT" val="4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S\,S^{\star} \,=&#10;\frac{R^{-(+)}}{R^{+(+)}}\,\, \frac{B^{-(-)}}{B^{+(-)}}$$&#10;\end{document}"/>
  <p:tag name="TRANSPARENT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25"/>
  <p:tag name="BMPHEIGHT" val="2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Y_{a,0}=\overline{Y_{a,0}}^{mir}$$&#10;\end{document}"/>
  <p:tag name="TRANSPARENT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75"/>
  <p:tag name="BMPHEIGHT" val="2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{1,\pm 1}=\overline{T_{1,\pm 1}}^{mir}$$&#10;\end{document}"/>
  <p:tag name="TRANSPARENT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83"/>
  <p:tag name="BMPHEIGHT" val="4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h_1\,=\,S&#10;\frac{B^{+(+)}}{B^{-(-)}}$$&#10;\end{document}"/>
  <p:tag name="TRANSPARENT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41"/>
  <p:tag name="BMPHEIGHT" val="2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h_1\,=\,\overline{h_1}^{mir}$$&#10;\end{document}"/>
  <p:tag name="TRANSPARENT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61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25"/>
  <p:tag name="BMPHEIGHT" val="13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varepsilon_{i}(E_{jj})=\delta_{ij}$$&#10;$$(\varepsilon_{i}|\varepsilon_{j})=p_i\delta_{ij},\quad p_i=\left(+1_{M_1},-1_{N},+1_{M_2}\right)$$&#10;$$\alpha_i=\varepsilon_i-\varepsilon_{i+1}\;\;,\;\;i=1,2,\dots,N+M-1$$&#10;$$C_{ij}=(\alpha_i,\alpha_j)$$&#10;\end{document}"/>
  <p:tag name="TRANSPARENT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941"/>
  <p:tag name="BMPHEIGHT" val="13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&#10;\begin{eqnarray}&#10;\Lambda =&#10;\left\{&#10;\begin{array}{llll}&#10;a\Big(-\varepsilon_1-\varepsilon_2\Big)&amp;\!+\;(s+2)\sum\limits_{i=7}^{a+6} \varepsilon_{i}&#10;&amp;,\;\; \;\;\;s&lt;-2&amp;,\;\; 0\le a\le 2\\&#10;a\Big(-\varepsilon_1-\varepsilon_2+\sum\limits_{i=3}^{s+4}\varepsilon_{i}\Big) &amp;&amp;,\;\;-2\le s\le 2&amp;,\;\;0\le a\\&#10;a\Big(-\varepsilon_1-\varepsilon_2+\sum\limits_{i=3}^{6}\varepsilon_{i}\Big)&amp;\!+\;(s-2)\sum\limits_{i=7}^{a+6}\varepsilon_i&amp;,\;\;\;\;\; 2&lt;s&amp;,\;\; 0\le a\le 2&#10;\end{array}&#10;\right.\nonumber&#10;\end{eqnarray}&#10;\end{document}"/>
  <p:tag name="TRANSPARENT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00"/>
  <p:tag name="BMPHEIGHT" val="43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Y_{a,s}=\frac{T_{a,s+1}\, T_{a,s-1}}{T_{a+1,s}\, T_{a-1,s}}$$&#10;\end{document}&#10;"/>
  <p:tag name="TRANSPARENT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58"/>
  <p:tag name="BMPHEIGHT" val="2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&#10;\eta E^\dagger_{ab}\eta=E_{ba}\,,\qquad&#10;\eta={\rm diag}(-1_{M_1},+1_N,+1_{M_2})&#10;$$&#10;\end{document}"/>
  <p:tag name="TRANSPARENT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41"/>
  <p:tag name="BMPHEIGHT" val="2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[E_{ab},E_{cd}\}=&#10;\delta_{bc}E_{ad}-(-1)^{(p_a+p_b)(p_c+p_d)}\delta_{da}E_{cb},$$&#10;\end{document}"/>
  <p:tag name="TRANSPARENT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61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250"/>
  <p:tag name="BMPHEIGHT" val="4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{1,s}\equiv T_s^{(1+1)}=\frac{1}{x_2}\sum_{j={\rm max}(0,-s)}^\infty T^{(1)}_{s+j}(x_1) T^{(1)}_{j}(1/x_2)=&#10;\sum_{j={\rm max}(0,-s)}^\infty x_1^{s+j}x_2^{-j-1}$$&#10;\end{document}"/>
  <p:tag name="TRANSPARENT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50"/>
  <p:tag name="BMPHEIGHT" val="6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{1,s}\equiv T_s^{(1+1)}(x_1,x_2)=\left\{\begin{array}{cc}&#10;\frac{x_1^{s}}{x_2-x_1}&amp;,\;\;s&gt;0\\&#10;\frac{x_2^{s}}{x_2-x_1}&amp;,\;\;s\le 0&#10;\end{array}\right.$$&#10;\end{document}"/>
  <p:tag name="TRANSPARENT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75"/>
  <p:tag name="BMPHEIGHT" val="4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{a,0}=\frac{x_2^{1-a}}{x_2-x_1}$$&#10;\end{document}"/>
  <p:tag name="TRANSPARENT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966"/>
  <p:tag name="BMPHEIGHT" val="6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Lambda =&#10;\left\{&#10;\begin{array}{lcc}&#10;-\varepsilon_{1}+|s|\varepsilon_{2}&amp;,\;\;s&gt;0&amp;,\;\;a=1\\&#10;-\varepsilon_{1}-|s|\varepsilon_{1}&amp;,\;\;s&lt;0&amp;,\;\;a=1\\&#10;-a\varepsilon_{1}&amp;,\;\;s=0&amp;,\;\;a&gt;0\\&#10;\end{array}&#10;\right.$$&#10;\end{document}"/>
  <p:tag name="TRANSPARENT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675"/>
  <p:tag name="BMPHEIGHT" val="1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[h_3,h_\pm]=\pm2 h_\pm\;\;,\;\;  [h_-,h_+]=h_3$$&#10;\end{document}"/>
  <p:tag name="TRANSPARENT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250"/>
  <p:tag name="BMPHEIGHT" val="2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k(x  + i/2)T_k(x - i/2)-&#10;T_{k-1}(x)\, T_{k+1}(x)  =\Phi(x+ik/2)\, \bar\Phi(x-ik/2)$$&#10;\end{document}&#10;"/>
  <p:tag name="TRANSPARENT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33"/>
  <p:tag name="BMPHEIGHT" val="4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\begin{eqnarray*}&#10;T_s(x)=\left|&#10;  \begin{array}{cc}&#10;    Q(x+i\frac{s+1}{2}) &amp; R(x+i\frac{s+1}{2}) \\&#10;    \bar Q(x-i\frac{s+1}{2}) &amp; \bar R(x-i\frac{s+1}{2})\\&#10;  \end{array}&#10;\right|&#10;\end{eqnarray*}&#10;\end{document}"/>
  <p:tag name="TRANSPARENT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141"/>
  <p:tag name="BMPHEIGHT" val="3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{a,s}(u  +   {\small\frac{i}{2}})T_{a,s}(u - {\small\frac{i}{2}})=&#10;T_{a,s-1}(u)\, T_{a,s+1}(u)  +T_{a+1,s}(u)\, T_{a-1,s}(u)$$&#10;\end{document}"/>
  <p:tag name="TRANSPARENT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91"/>
  <p:tag name="BMPHEIGHT" val="4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\begin{eqnarray*}&#10;\Phi_{}(x)=\left|&#10;  \begin{array}{cc}&#10;    R(x) &amp; Q(x) \\&#10;    R(x+i) &amp; Q(x+i)\\&#10;  \end{array}&#10;\right|\end{eqnarray*}&#10;\end{document}"/>
  <p:tag name="TRANSPARENT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25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s(u)$$&#10;\end{document}"/>
  <p:tag name="TRANSPARENT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25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Y_s(u)$$&#10;\end{document}"/>
  <p:tag name="TRANSPARENT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66"/>
  <p:tag name="BMPHEIGHT" val="183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\newcommand{\nn}{\nonumber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$$ \bar\Phi(u-i\,s/2)$$&#10;\end{document}"/>
  <p:tag name="TRANSPARENT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91"/>
  <p:tag name="BMPHEIGHT" val="175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\newcommand{\nn}{\nonumber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$$ \Phi(u+i\, s/2)$$&#10;\end{document}"/>
  <p:tag name="TRANSPARENT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275"/>
  <p:tag name="BMPHEIGHT" val="4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\begin{eqnarray*}&#10;\Phi_{}(x)=h(x+i/2)\left|&#10;  \begin{array}{cc}&#10;    R(x) &amp; Q(x) \\&#10;    R(x+i) &amp; Q(x+i)\\&#10;  \end{array}&#10;\right|\end{eqnarray*}&#10;\end{document}&#10;"/>
  <p:tag name="TRANSPARENT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8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\begin{eqnarray*}&#10;h(x+i)=h(x)&#10;\end{eqnarray*}&#10;\end{document}&#10;"/>
  <p:tag name="TRANSPARENT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00"/>
  <p:tag name="BMPHEIGHT" val="4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\begin{eqnarray*}&#10;T_s(x)=h(x+is/2)\left|&#10;  \begin{array}{cc}&#10;    Q(x+i\frac{s+1}{2}) &amp; R(x+i\frac{s+1}{2}) \\&#10;    \bar Q(x-i\frac{s+1}{2}) &amp; \bar R(x-i\frac{s+1}{2})\\&#10;  \end{array}&#10;\right|&#10;\end{eqnarray*}&#10;\end{document}&#10;"/>
  <p:tag name="TRANSPARENT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83"/>
  <p:tag name="BMPHEIGHT" val="8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\begin{eqnarray*}&#10;T_k(x)&amp;\rightarrow&amp; g\(x+i\frac{k}{2}\)\bar g\(x-i\frac{k}{2}\) \,&#10;T_k(x) \\&#10;  \Phi(x)&amp;\rightarrow&amp; g(x-i/2)g(x+i/2)\Phi(x) \\&#10;  Q(x)&amp;\rightarrow&amp;g(x-i/2)Q(x)\\&#10;\end{eqnarray*}&#10;\end{document}&#10;"/>
  <p:tag name="TRANSPARENT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33"/>
  <p:tag name="BMPHEIGHT" val="416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\newcommand{\nn}{\nonumber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\begin{eqnarray*}&#10;Y_k(x)\, =\, \frac{T_{k+1}(x)T_{k-1}(x) }{\Phi(x+ik/2) \bar\Phi(x-ik/2)}  &#10;\end{eqnarray*}&#10;\end{document}&#10;"/>
  <p:tag name="TRANSPARENT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0"/>
  <p:tag name="BMPHEIGHT" val="1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{\rm Det~}}&#10;&#10;\def\sG{\,\slash\!\!\!\! G}&#10;\def\sH{\slash\!\!\!\! H}&#10;\def\pint{-\hskip-0.41cm \int}&#10;&#10;\begin{document}&#10;$$T_{1,s}(u)$$&#10;\end{document}"/>
  <p:tag name="TRANSPARENT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66"/>
  <p:tag name="BMPHEIGHT" val="416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\newcommand{\nn}{\nonumber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\begin{eqnarray*}&#10;1+Y_k(x)\, =\, \frac{T_{k}(x+i/2)T_{k}(x-i/2) }{\Phi(x+ik/2) \bar\Phi(x-ik/2)}  &#10;\end{eqnarray*}&#10;\end{document}&#10;"/>
  <p:tag name="TRANSPARENT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633"/>
  <p:tag name="BMPHEIGHT" val="4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\begin{eqnarray*}&#10;T_{k+1}(x)Q(x+ik/2)-T_{k}(x-i/2)Q(x+i(k+2)/2)&#10;&amp;=&amp;\Phi(x+i(k+1)/2)\bar Q(x-i(k+2)/2)\\&#10;{\rm Complex\,\,\, conjugate}&amp;&amp;&#10;%\\T_{s+1}(x-i/2)\bar Q(x-i(s+1)/2)-T_{s}(x)\bar Q(x-i(s+3)/2)&#10;%&amp;=&amp;\bar \Phi(x-i(s+2)/2)Q(x+i(s+1)/2)&#10;\end{eqnarray*}&#10;\end{document}&#10;"/>
  <p:tag name="TRANSPARENT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61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16"/>
  <p:tag name="BMPHEIGHT" val="10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{1}(x)=T_{0}(x-i/2)\frac{Q(x+i)}{Q(x)}+\Phi(x)&#10;\frac{\bar Q(x-i)}{Q(x)}$$$$&#10;T_{-1}(x)=T_{0}(x+i/2)\frac{Q(x)}{Q(x+i)}-\Phi(x)\frac{\bar Q(x)}{Q(x+i)}$$&#10;\end{document}&#10;"/>
  <p:tag name="TRANSPARENT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658"/>
  <p:tag name="BMPHEIGHT" val="6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f(x\pm i/2)\equiv f^{\pm}$$$$\quad f(x+ i)\equiv f^{++},\,\,{\rm etc}$$&#10;\end{document}&#10;"/>
  <p:tag name="TRANSPARENT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91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k\leftrightarrow T_{-k}\;\;,\;\;&#10;\Phi\leftrightarrow -\bar \Phi\;\;,\;\;&#10;Q^+ \leftrightarrow \bar Q^{-}\;\;,\;\;\bar Q^- \leftrightarrow Q^{+}$$&#10;\end{document}&#10;"/>
  <p:tag name="TRANSPARENT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75"/>
  <p:tag name="BMPHEIGHT" val="166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\newcommand{\nn}{\nonumber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$$ -i/2$$&#10;\end{document}&#10;"/>
  <p:tag name="TRANSPARENT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1"/>
  <p:tag name="BMPHEIGHT" val="166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\newcommand{\nn}{\nonumber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$$ i/2$$&#10;\end{document}&#10;"/>
  <p:tag name="TRANSPARENT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50"/>
  <p:tag name="BMPHEIGHT" val="43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\begin{eqnarray*}&#10;T_{1}(x)&amp;=&amp;T_{0}(x-i/2)+T_0(x+i/2)\\&#10;T_{-1}(x)&amp;=&amp;T_{0}(x+i/2-i0)-T_0(x+i/2+i0)&#10;\end{eqnarray*}&#10;\end{document}&#10;"/>
  <p:tag name="TRANSPARENT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3"/>
  <p:tag name="BMPHEIGHT" val="166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\newcommand{\nn}{\nonumber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$$ [x]$$&#10;\end{document}&#10;"/>
  <p:tag name="TRANSPARENT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58"/>
  <p:tag name="BMPHEIGHT" val="3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{\rm Det~}}&#10;&#10;\def\sG{\,\slash\!\!\!\! G}&#10;\def\sH{\slash\!\!\!\! H}&#10;\def\pint{-\hskip-0.41cm \int}&#10;&#10;\begin{document}&#10;$$T_{a,s}(u) = \Det_{_{\!\! 1\le k,j\le a}}\,\, &#10;T_{_{1,s+k-j}}\left(u+i\frac{k+j}{2}\right)$$&#10;\end{document}"/>
  <p:tag name="TRANSPARENT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91"/>
  <p:tag name="BMPHEIGHT" val="166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\newcommand{\nn}{\nonumber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$$ \Phi(x)$$&#10;\end{document}&#10;"/>
  <p:tag name="TRANSPARENT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91"/>
  <p:tag name="BMPHEIGHT" val="183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\newcommand{\nn}{\nonumber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$$ \bar\Phi(x)$$&#10;\end{document}&#10;"/>
  <p:tag name="TRANSPARENT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33"/>
  <p:tag name="BMPHEIGHT" val="225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\newcommand{\nn}{\nonumber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$$&#10; Y_0(x)=e^{-L\cosh\pi x}&#10; \[1+Y_{1}(x)\]^{*(2s)}&#10;$$&#10;\end{document}&#10;"/>
  <p:tag name="TRANSPARENT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41"/>
  <p:tag name="BMPHEIGHT" val="166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\newcommand{\nn}{\nonumber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$$ T_{-1}(\th)$$&#10;\end{document}&#10;"/>
  <p:tag name="TRANSPARENT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333"/>
  <p:tag name="BMPHEIGHT" val="4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{0}= 1\,\,-\,\,\frac{1}{2\pi i}\,\int_{-\infty}^\infty&#10;\frac{dy\, T_{-1}(y)}{x-y-i/2}\,\, +\,\,\frac{1}{2\pi i}\,\int_{-\infty}^\infty&#10;\frac{dy\,T_{-1}(y)}{x-y+i/2} $$&#10;\end{document}&#10;"/>
  <p:tag name="TRANSPARENT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91"/>
  <p:tag name="BMPHEIGHT" val="4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{k}= k+1\,\,+\,\,\frac{k}{2\pi }\,\int_{-\infty}^\infty&#10;\frac{dy\, T_{-1}(y)}{(x-y)^2+k^2/4}$$&#10;\end{document}&#10;"/>
  <p:tag name="TRANSPARENT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61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75"/>
  <p:tag name="BMPHEIGHT" val="1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{0}(x_j)=0&#10;$$&#10;\end{document}&#10;"/>
  <p:tag name="TRANSPARENT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116"/>
  <p:tag name="BMPHEIGHT" val="113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{0}(x)=\phi(x)\[1-\frac{1}{2\pi i}&#10;\int_{-\infty}^{\infty} \(\frac{1}{\phi(y -i/2)}\frac{1}{x-y+i/2}&#10;-\frac{1}{\phi(y+i/2)}\frac{1}{x-y-i/2}\)*T_{-1}(y)dy\]&#10;$$$$&#10;\phi(x)=\prod_{j=1}^N(x-x_k)&#10;$$&#10;\end{document}&#10;"/>
  <p:tag name="TRANSPARENT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833"/>
  <p:tag name="BMPHEIGHT" val="225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\newcommand{\nn}{\nonumber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$$&#10; Y_0(x)=e^{-L\cosh\pi x}&#10; \[1+Y_{1}(x)\]^{*(2s)}&#10;$$&#10;\end{document}&#10;"/>
  <p:tag name="TRANSPARENT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left(d+{\cal A}(z)\right)\wedge \left(d+{\cal A}(z)\right)=0,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3"/>
  <p:tag name="BOXHEIGHT" val="286"/>
  <p:tag name="BOXFONT" val="10"/>
  <p:tag name="BOXWRAP" val="False"/>
  <p:tag name="WORKAROUNDTRANSPARENCYBUG" val="False"/>
  <p:tag name="ALLOWFONTSUBSTITUTION" val="False"/>
  <p:tag name="BITMAPFORMAT" val="pngmono"/>
  <p:tag name="ORIGWIDTH" val="281"/>
  <p:tag name="PICTUREFILESIZE" val="1414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16"/>
  <p:tag name="BMPHEIGHT" val="150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\newcommand{\nn}{\nonumber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$$&#10;  Y_{-1}\equiv Y_1&#10;$$&#10;\end{document}&#10;"/>
  <p:tag name="TRANSPARENT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50"/>
  <p:tag name="BMPHEIGHT" val="4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Y_0(x_j\pm i/2)+1=\frac{T_0(x_j)T_0(x_j\pm i)}{\Phi(x_j\pm i/2)\bar\Phi(x_j\pm i/2)}=0$$&#10;\end{document}&#10;"/>
  <p:tag name="TRANSPARENT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83"/>
  <p:tag name="BMPHEIGHT" val="225"/>
  <p:tag name="SOURCE" val="\documentclass{slides}\pagestyle{empty}&#10;\begin{document}&#10;$$\Omega(z)\,=\,\{e^{i\tilde p_1(z)},e^{i\tilde p_2(z)},e^{i\tilde&#10;p_3(z)},e^{i\tilde p_4(z)}|| e^{i\hat p_1(z)},e^{i\hat&#10;p_2(z)},e^{i\hat p_3(z)},e^{i\hat p_4(z)}\}$$&#10;\end{document}"/>
  <p:tag name="TRANSPARENT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58"/>
  <p:tag name="BMPHEIGHT" val="191"/>
  <p:tag name="SOURCE" val="\documentclass{slides}\pagestyle{empty}&#10;\begin{document}&#10;$${\cal P}( p',z)=0$$&#10;\end{document}"/>
  <p:tag name="TRANSPARENT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41"/>
  <p:tag name="BMPHEIGHT" val="358"/>
  <p:tag name="SOURCE" val="\documentclass{slides}&#10;\pagestyle{empty}&#10;\usepackage{color}&#10;\begin{document}&#10;\begin{eqnarray*} \epsilon(p) &amp;=&amp;\sqrt{1+\lambda \sin^2\frac{p}{2}}&#10;\end{eqnarray*}&#10;\end{document} "/>
  <p:tag name="TRANSPARENT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08"/>
  <p:tag name="BMPHEIGHT" val="366"/>
  <p:tag name="SOURCE" val="\documentclass{slides}\pagestyle{empty}&#10;\begin{document}&#10;$$\Omega(z)= P\exp\oint_\gamma {\cal A}(z)$$&#10;\end{document}"/>
  <p:tag name="TRANSPARENT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blu\Psi}$$&#10;\end{document}&#10;"/>
  <p:tag name="TRANSPARENT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3"/>
  <p:tag name="BMPHEIGHT" val="83"/>
  <p:tag name="SOURCE" val="\documentclass{slides}\pagestyle{empty}&#10;\begin{document}&#10;$$z$$&#10;\end{document}"/>
  <p:tag name="TRANSPARENT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16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\begin{document}&#10;$${\gr Z}$$&#10;\end{document}"/>
  <p:tag name="TRANSPARENT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208"/>
  <p:tag name="SOURCE" val="\documentclass{slides}\pagestyle{empty}&#10;\begin{document}&#10;$$\bigotimes$$&#10;\end{document}&#10;"/>
  <p:tag name="TRANSPAREN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41"/>
  <p:tag name="BMPHEIGHT" val="566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\newcommand{\nn}{\nonumber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\begin{eqnarray*}&#10; \frac{Y_{a,s}(u\!+\! \frac{i}{2})\, Y_{a,s}(u\!-\! \frac{i}{2})}{Y_{a+1,s}\, Y_{a-1,s}}&#10;= \frac{\[1+Y_{a,s+1}\]\,\, \[1+Y_{a,s-1}\]}{\[1+Y_{a+1,s}\]\,\, \[1+Y_{a+1,s}\]} &#10;\end{eqnarray*}&#10;\end{document}"/>
  <p:tag name="TRANSPARENT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383"/>
  <p:tag name="BMPHEIGHT" val="225"/>
  <p:tag name="SOURCE" val="\documentclass{slides}\pagestyle{empty}&#10;\begin{document}&#10;$$\Omega(z)\,=\,\{e^{i\tilde p_1(z)},e^{i\tilde p_2(z)},e^{i\tilde&#10;p_3(z)},e^{i\tilde p_4(z)}|| e^{i\hat p_1(z)},e^{i\hat&#10;p_2(z)},e^{i\hat p_3(z)},e^{i\hat p_4(z)}\}$$&#10;\end{document}"/>
  <p:tag name="TRANSPARENT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208"/>
  <p:tag name="SOURCE" val="\documentclass{slides}\pagestyle{empty}&#10;\begin{document}&#10;$$\bigotimes$$&#10;\end{document}&#10;"/>
  <p:tag name="TRANSPARENT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208"/>
  <p:tag name="SOURCE" val="\documentclass{slides}\pagestyle{empty}&#10;\begin{document}&#10;$$\bigotimes$$&#10;\end{document}&#10;"/>
  <p:tag name="TRANSPARENT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208"/>
  <p:tag name="SOURCE" val="\documentclass{slides}\pagestyle{empty}&#10;\begin{document}&#10;$$\bigotimes$$&#10;\end{document}&#10;"/>
  <p:tag name="TRANSPARENT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83"/>
  <p:tag name="BMPHEIGHT" val="500"/>
  <p:tag name="SOURCE" val="\documentclass{slides}&#10;\pagestyle{empty}&#10;\usepackage{color}&#10;\begin{document}&#10;\begin{eqnarray*} E&amp;=&amp;\Delta-L=\sum_{j=1}^M \epsilon(p_j)\quad +\quad O\left( e^{-c\,L}\right)\\&#10;\end{eqnarray*}&#10;\end{document} "/>
  <p:tag name="TRANSPARENT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61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61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41"/>
  <p:tag name="BMPHEIGHT" val="4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\def\cO{{\cal O}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langle\cO_i(x)\cO_j(0)\rangle=&#10;\frac{\delta_{ij}}{|x|^{\Delta_j(\lambda)}}$$&#10;\end{document}"/>
  <p:tag name="TRANSPARENT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766"/>
  <p:tag name="BMPHEIGHT" val="4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\def\cO{{\cal O}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langle \cO_{i}(x_1)\cO_{j}(x_2)\cO_{k}(x_3)\rangle=&#10;\frac{C_{ijk}(\lambda)}{|x_{12}|^{\Delta_{i}+\Delta_{j}-\Delta_{k}}&#10;|x_{23}|^{\Delta_{j}+\Delta_{k}-\Delta_{i}}&#10;|x_{31}|^{\Delta_{i}+\Delta_{k}-\Delta_{j}}}$$&#10;\end{document}"/>
  <p:tag name="TRANSPARENT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991"/>
  <p:tag name="BMPHEIGHT" val="3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{\cal S}_{SYM}=\frac{1}{\lambda} \int d^4x\,{\rm Tr}\(F^2+({\cal D}\Phi)^2+ \bar\Psi{\cal D}\Psi +\bar\Psi\Phi\Psi+[\Phi,\Phi]^2\)$$&#10;\end{document}&#10;"/>
  <p:tag name="TRANSPARENT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08"/>
  <p:tag name="BMPHEIGHT" val="175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cal O}(x)={\rm Tr} \[\D\D\Psi\Psi\Phi\Phi\D\Psi\dots&#10;\](x)$$&#10;\end{document}&#10;"/>
  <p:tag name="TRANSPARENT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58"/>
  <p:tag name="BMPHEIGHT" val="191"/>
  <p:tag name="SOURCE" val="\documentclass{slides}\pagestyle{empty}&#10;\begin{document}&#10;$${\cal P}( p',z)=0$$&#10;\end{document}"/>
  <p:tag name="TRANSPARENT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blu\Psi}$$&#10;\end{document}&#10;"/>
  <p:tag name="TRANSPARENT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gr\Phi}$$&#10;\end{document}&#10;"/>
  <p:tag name="TRANSPARENT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blu\Psi}$$&#10;\end{document}&#10;"/>
  <p:tag name="TRANSPARENT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gr\Phi}$$&#10;\end{document}&#10;"/>
  <p:tag name="TRANSPARENT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gr\Phi}$$&#10;\end{document}&#10;"/>
  <p:tag name="TRANSPARENT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gr\Phi}$$&#10;\end{document}&#10;"/>
  <p:tag name="TRANSPARENT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6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75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tau&#10;$$&#10;\end{document}"/>
  <p:tag name="TRANSPARENT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25"/>
  <p:tag name="BMPHEIGHT" val="125"/>
  <p:tag name="SOURCE" val="\documentclass{slides}\pagestyle{empty}&#10;&#10;\usepackage{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newcommand{\figm}{{\includegraphics[scale=0.7]{ico_m.eps}}}&#10;\newcommand{\figf}{{\includegraphics[scale=0.7]{ico_f1.eps}}}&#10;\newcommand{\figF}{{\includegraphics[scale=0.7]{ico_f2.eps}}}&#10;\newcommand{\figb}{{\includegraphics[scale=0.7]{ico_b.eps}}}&#10;\newcommand{\figp}{{\includegraphics[scale=0.7]{ico_p.eps}}}&#10;&#10;\def\pint{-\hskip-0.41cm \int}&#10;&#10;\begin{document}&#10;$$ \rho_{\figp_{\pm a}}$$&#10;\end{document}"/>
  <p:tag name="TRANSPARENT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116"/>
  <p:tag name="SOURCE" val="\documentclass{slides}\pagestyle{empty}&#10;&#10;\usepackage{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newcommand{\figm}{{\includegraphics[scale=0.7]{ico_m.eps}}}&#10;\newcommand{\figf}{{\includegraphics[scale=0.7]{ico_f1.eps}}}&#10;\newcommand{\figF}{{\includegraphics[scale=0.7]{ico_f2.eps}}}&#10;\newcommand{\figb}{{\includegraphics[scale=0.7]{ico_b.eps}}}&#10;\newcommand{\figp}{{\includegraphics[scale=0.7]{ico_p.eps}}}&#10;&#10;\def\pint{-\hskip-0.41cm \int}&#10;&#10;\begin{document}&#10;$$ \rho_{\figm_{ a}}$$&#10;\end{document}"/>
  <p:tag name="TRANSPARENT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8"/>
  <p:tag name="BMPHEIGHT" val="125"/>
  <p:tag name="SOURCE" val="\documentclass{slides}\pagestyle{empty}&#10;&#10;\usepackage{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newcommand{\figm}{{\includegraphics[scale=0.7]{ico_m.eps}}}&#10;\newcommand{\figf}{{\includegraphics[scale=0.7]{ico_f1.eps}}}&#10;\newcommand{\figF}{{\includegraphics[scale=0.7]{ico_f2.eps}}}&#10;\newcommand{\figb}{{\includegraphics[scale=0.7]{ico_b.eps}}}&#10;\newcommand{\figp}{{\includegraphics[scale=0.7]{ico_p.eps}}}&#10;&#10;\def\pint{-\hskip-0.41cm \int}&#10;&#10;\begin{document}&#10;$$ \rho_{\figb_{\pm s}}$$&#10;\end{document}"/>
  <p:tag name="TRANSPARENT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8"/>
  <p:tag name="BMPHEIGHT" val="125"/>
  <p:tag name="SOURCE" val="\documentclass{slides}\pagestyle{empty}&#10;&#10;\usepackage{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newcommand{\figm}{{\includegraphics[scale=0.7]{ico_m.eps}}}&#10;\newcommand{\figf}{{\includegraphics[scale=0.7]{ico_f1.eps}}}&#10;\newcommand{\figF}{{\includegraphics[scale=0.7]{ico_f2.eps}}}&#10;\newcommand{\figb}{{\includegraphics[scale=0.7]{ico_b.eps}}}&#10;\newcommand{\figp}{{\includegraphics[scale=0.7]{ico_p.eps}}}&#10;&#10;\def\pint{-\hskip-0.41cm \int}&#10;&#10;\begin{document}&#10;$$ \rho_{\figF_\pm}$$&#10;\end{document}"/>
  <p:tag name="TRANSPARENT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\pagestyle{empty}&#10;&#10;\usepackage{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newcommand{\figm}{{\includegraphics[scale=0.7]{ico_m.eps}}}&#10;\newcommand{\figf}{{\includegraphics[scale=0.7]{ico_f1.eps}}}&#10;\newcommand{\figF}{{\includegraphics[scale=0.7]{ico_f2.eps}}}&#10;\newcommand{\figb}{{\includegraphics[scale=0.7]{ico_b.eps}}}&#10;\newcommand{\figp}{{\includegraphics[scale=0.7]{ico_p.eps}}}&#10;&#10;\def\pint{-\hskip-0.41cm \int}&#10;&#10;\begin{document}&#10;$$ \rho_{\figf_\pm}$$&#10;\end{document}"/>
  <p:tag name="TRANSPARENT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25"/>
  <p:tag name="BMPHEIGHT" val="366"/>
  <p:tag name="SOURCE" val="\documentclass{slides}\pagestyle{empty}&#10;&#10;\usepackage{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newcommand{\figm}{{\includegraphics[scale=0.8]{ico_m.eps}}}&#10;\newcommand{\figf}{{\includegraphics[scale=0.8]{ico_f1.eps}}}&#10;\newcommand{\figF}{{\includegraphics[scale=0.8]{ico_f2.eps}}}&#10;\newcommand{\figb}{{\includegraphics[scale=0.8]{ico_b.eps}}}&#10;\newcommand{\figp}{{\includegraphics[scale=0.8]{ico_p.eps}}}&#10;&#10;\def\pint{-\hskip-0.41cm \int}&#10;&#10;\begin{document}&#10;$$&#10;\log Y_{A}\,=\, \delta_{_{A,\figm_n}}\,L\, \partial_u\eps^{mir}_{\figm_n}\,+\,\sum_{A'}K_{A,A'}*\log\left(1+Y_{A'}(u)\right)&#10;$$&#10;\end{document}"/>
  <p:tag name="TRANSPARENT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41"/>
  <p:tag name="BMPHEIGHT" val="4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&#10;$$Y_{A}(u)=\frac{\rho^{holes}_{A}(u)}{\rho_{A}(u)}$$&#10;\end{document}"/>
  <p:tag name="TRANSPARENT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66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Y_{a,s}\(u\)$$&#10;\end{document}&#10;"/>
  <p:tag name="TRANSPARENT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otimes$$&#10;\end{document}&#10;"/>
  <p:tag name="TRANSPARENT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oplus$$&#10;\end{document}&#10;"/>
  <p:tag name="TRANSPARENT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75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s&#10;$$&#10;\end{document}"/>
  <p:tag name="TRANSPARENT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oplus$$&#10;\end{document}&#10;"/>
  <p:tag name="TRANSPARENT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otimes$$&#10;\end{document}&#10;"/>
  <p:tag name="TRANSPARENT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"/>
  <p:tag name="BMPHEIGHT" val="116"/>
  <p:tag name="SOURCE" val="\documentclass{slides}&#10;\pagestyle{empty}&#10;\usepackage{color}&#10;\begin{document}&#10;$$&#10;i&#10;$$&#10;\end{document} &#10;"/>
  <p:tag name="TRANSPARENT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otimes$$&#10;\end{document}&#10;"/>
  <p:tag name="TRANSPARENT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otimes$$&#10;\end{document}&#10;"/>
  <p:tag name="TRANSPARENT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otimes$$&#10;\end{document}&#10;"/>
  <p:tag name="TRANSPARENT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otimes$$&#10;\end{document}&#10;"/>
  <p:tag name="TRANSPARENT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oplus$$&#10;\end{document}&#10;"/>
  <p:tag name="TRANSPARENT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oplus$$&#10;\end{document}&#10;"/>
  <p:tag name="TRANSPARENT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u$$&#10;\end{document}&#10;"/>
  <p:tag name="TRANSPARENT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25"/>
  <p:tag name="BMPHEIGHT" val="166"/>
  <p:tag name="SOURCE" val="\documentclass{slides}\pagestyle{empty}&#10;\begin{document}&#10;$$\Omega(z,\sigma,\tau)$$&#10;\end{document}"/>
  <p:tag name="TRANSPARENT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3"/>
  <p:tag name="BMPHEIGHT" val="83"/>
  <p:tag name="SOURCE" val="\documentclass{slides}&#10;\pagestyle{empty}&#10;\usepackage{color}&#10;\begin{document}&#10;$$&#10;a&#10;$$&#10;\end{document} "/>
  <p:tag name="TRANSPARENT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"/>
  <p:tag name="BMPHEIGHT" val="83"/>
  <p:tag name="SOURCE" val="\documentclass{slides}&#10;\pagestyle{empty}&#10;\usepackage{color}&#10;\begin{document}&#10;$$&#10;s&#10;$$&#10;\end{document} "/>
  <p:tag name="TRANSPARENT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3"/>
  <p:tag name="BMPHEIGHT" val="83"/>
  <p:tag name="SOURCE" val="\documentclass{slides}&#10;\pagestyle{empty}&#10;\usepackage{color}&#10;\begin{document}&#10;$$&#10;a&#10;$$&#10;\end{document} "/>
  <p:tag name="TRANSPARENT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otimes$$&#10;\end{document}&#10;"/>
  <p:tag name="TRANSPARENT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oplus$$&#10;\end{document}&#10;"/>
  <p:tag name="TRANSPARENT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208"/>
  <p:tag name="SOURCE" val="\documentclass{slides}\pagestyle{empty}&#10;\begin{document}&#10;$$\bigotimes$$&#10;\end{document}&#10;"/>
  <p:tag name="TRANSPARENT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208"/>
  <p:tag name="SOURCE" val="\documentclass{slides}\pagestyle{empty}&#10;\begin{document}&#10;$$\bigotimes$$&#10;\end{document}&#10;"/>
  <p:tag name="TRANSPARENT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208"/>
  <p:tag name="SOURCE" val="\documentclass{slides}\pagestyle{empty}&#10;\begin{document}&#10;$$\bigoplus$$&#10;\end{document}&#10;"/>
  <p:tag name="TRANSPARENT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208"/>
  <p:tag name="SOURCE" val="\documentclass{slides}\pagestyle{empty}&#10;\begin{document}&#10;$$\bigoplus$$&#10;\end{document}&#10;"/>
  <p:tag name="TRANSPARENT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66"/>
  <p:tag name="BMPHEIGHT" val="408"/>
  <p:tag name="SOURCE" val="\documentclass{slides}\pagestyle{empty}&#10;\begin{document}&#10;$$&#10;\frac{{\rm PSU}(2,2|4)}{ {\rm Sp}(2,2)\times {\rm Sp}(4)}$$&#10;\end{document}"/>
  <p:tag name="TRANSPARENT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116"/>
  <p:tag name="SOURCE" val="\documentclass{slides}\pagestyle{empty}&#10;\begin{document}&#10;$$\gamma$$&#10;\end{document}"/>
  <p:tag name="TRANSPARENT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41"/>
  <p:tag name="BMPHEIGHT" val="225"/>
  <p:tag name="SOURCE" val="\documentclass{slides}\pagestyle{empty}&#10;\begin{document}&#10;$$ J=-g^{-1}dg=J^{(0)}+J^{(1)}+J^{(2)}+J^{(3)} \in su(2,2|4)$$ &#10;\end{document}"/>
  <p:tag name="TRANSPARENT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658"/>
  <p:tag name="BMPHEIGHT" val="366"/>
  <p:tag name="SOURCE" val="\documentclass{slides}\pagestyle{empty}&#10;\begin{document}&#10;$$S_{MT}=&#10;\sqrt{\lambda}\, {\rm str}\int_{{\cal M}_2} \left[ {J}^{(2)}\wedge&#10;{\ast {J}^{(2)}} -J^{(1)}\wedge J^{(3)}&#10;\right]$$&#10;\end{document}"/>
  <p:tag name="TRANSPARENT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blu\Psi}$$&#10;\end{document}&#10;"/>
  <p:tag name="TRANSPARENT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gr\Phi}$$&#10;\end{document}&#10;"/>
  <p:tag name="TRANSPARENT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25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red\D$}$&#10;\end{document}&#10;"/>
  <p:tag name="TRANSPARENT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blu\Psi}$$&#10;\end{document}&#10;"/>
  <p:tag name="TRANSPARENT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gr\Phi}$$&#10;\end{document}&#10;"/>
  <p:tag name="TRANSPARENT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gr\Phi}$$&#10;\end{document}&#10;"/>
  <p:tag name="TRANSPARENT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83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L\sim \sqrt{\lambda}\sim u\to\infty$$&#10;\end{document}"/>
  <p:tag name="TRANSPARENT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3"/>
  <p:tag name="BMPHEIGHT" val="116"/>
  <p:tag name="SOURCE" val="\documentclass{slides}\pagestyle{empty}&#10;\usepackage[dvips]{graphics,color}&#10;\usepackage{amsmath}&#10;\usepackage{amssymb}&#10;&#10;&#10;&#10;\usepackage{epsf}&#10;\usepackage{psfig}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def\D{{\cal D}}&#10;&#10;\def\sG{\,\slash\!\!\!\! G}&#10;\def\sH{\slash\!\!\!\! H}&#10;\def\pint{-\hskip-0.41cm \int}&#10;&#10;\begin{document}&#10;$${\gr\Phi}$$&#10;\end{document}&#10;"/>
  <p:tag name="TRANSPARENT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25"/>
  <p:tag name="BMPHEIGHT" val="166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Delta_A(\lambda)&#10;$$&#10;\end{document}"/>
  <p:tag name="TRANSPARENT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PARENT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"/>
  <p:tag name="BMPHEIGHT" val="50"/>
  <p:tag name="SOURCE" val="\documentclass{article}\pagestyle{empty}&#10;\usepackage{color}&#10;\begin{document}&#10;\definecolor{cyan1}{gray}{.9}&#10;&#10;$$&#10;\times&#10;$$&#10;&#10;\end{document}&#10;"/>
  <p:tag name="TRANSPARENT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83"/>
  <p:tag name="SOURCE" val="\documentclass{article}\pagestyle{empty}&#10;\usepackage{color}&#10;\begin{document}&#10;\definecolor{cyan1}{gray}{.9}&#10;\color{cyan1}&#10;$$S^5$$&#10;\end{document}&#10;"/>
  <p:tag name="TRANSPARENT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"/>
  <p:tag name="BMPHEIGHT" val="83"/>
  <p:tag name="SOURCE" val="\documentclass{article}\pagestyle{empty}&#10;\usepackage{color}&#10;\begin{document}&#10;\definecolor{cyan1}{gray}{.9}&#10;\color{cyan1}&#10;$$AdS^5$$&#10;\end{document}&#10;"/>
  <p:tag name="TRANSPARENT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1"/>
  <p:tag name="BMPHEIGHT" val="75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tau&#10;$$&#10;\end{document}"/>
  <p:tag name="TRANSPARENT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75"/>
  <p:tag name="SOURCE" val="\documentclass{slides}\pagestyle{empty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s&#10;$$&#10;\end{document}"/>
  <p:tag name="TRANSPARENT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608"/>
  <p:tag name="BMPHEIGHT" val="391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&#10;\usepackage{amsmath}&#10;\begin{document}&#10;$${\cal Z}=\sum_n e^{-E^{mir}_n(R)L}=&#10;\sum_n e^{-E^{ph}_n(L)R}\quad\xrightarrow[R\to\infty]{}\quad e^{-E^{ph}_0(L)R}$$&#10;&#10;\end{document}"/>
  <p:tag name="TRANSPARENT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083"/>
  <p:tag name="BMPHEIGHT" val="4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{a,s}\left(u  +  \frac{i}{2\sqrt{\lambda}}\right)\,&#10;T_{a,s}\left(u - \frac{i}{2\sqrt{\lambda}}\right)=&#10;T_{a,s-1}(u)\, T_{a,s+1}(u)\,  +T_{a+1,s}(u) T_{a-1,s}(u)$$&#10;\end{document}"/>
  <p:tag name="TRANSPARENT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33"/>
  <p:tag name="BMPHEIGHT" val="383"/>
  <p:tag name="SOURCE" val="\documentclass{slides}\pagestyle{empty}&#10;\usepackage[dvips]{graphics,color}&#10;\usepackage{amsmath}&#10;\usepackage{amssymb}&#10;&#10;&#10;&#10;\definecolor{red}{rgb}{1,0,0}&#10;\definecolor{red}{rgb}{0.85,0,0.37}&#10;\definecolor{green}{rgb}{0,1,0}&#10;\definecolor{blue}{rgb}{0,0,1}&#10;%&#10;\definecolor{cherry}{rgb}{0.85,0,0.37}&#10;\definecolor{cherry1}{rgb}{0.86,0,0.4}&#10;\definecolor{blue1}{rgb}{0.2,0.31,0.64}&#10;\definecolor{cyan}{rgb}{0.11,0.7,0.54}&#10;\definecolor{magenta}{rgb}{0.86,0,0.86}&#10;\definecolor{purple}{rgb}{0.21,0,0.38}&#10;&#10;&#10;&#10;\def\orc{\color[named]{Orchid} }&#10;\def\gr{\color[named]{OliveGreen} }&#10;\def\bl{\color[named]{Black} }&#10;\def\rd{\color[named]{OrangeRed} }&#10;\def\red{\color[named]{Red} }&#10;\def\wrd{\color[named]{Magenta} }&#10;\def\mrd{\color[named]{WildStrawberry} }&#10;\def\blu{\color[named]{Blue} }&#10;\def\brd{\color[named]{BrickRed} }&#10;&#10;\def\eps{{\epsilon}}&#10;\def\o{{\omega}}&#10;\def\a{{\alpha}}&#10;\def\b{{\bet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{{\cal D}}&#10;&#10;\def\sG{\,\slash\!\!\!\! G}&#10;\def\sH{\slash\!\!\!\! H}&#10;\def\pint{-\hskip-0.41cm \int}&#10;&#10;&#10;\usepackage{amsmath}&#10;\begin{document}&#10;$$S\left(p(u),p(v)\right)\sim \frac{1}{u-v+i}$$&#10;\end{document}"/>
  <p:tag name="TRANSPARENT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8"/>
  <p:tag name="BMPHEIGHT" val="175"/>
  <p:tag name="SOURCE" val="\documentclass{slides}&#10;\pagestyle{empty}&#10;\usepackage{color}&#10;\begin{document}&#10;$$&#10;f_k(u)$$&#10;\end{document} "/>
  <p:tag name="TRANSPARENT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475"/>
  <p:tag name="BMPHEIGHT" val="8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log Y_{a,0}=-L m_a \sinh( 2\pi N u)\,\,+\,\, &#10;K_{a,a'}*\log\left[\frac{(1+Y_{a',1})^2}{(1+Y_{a'+1,0})(1+Y_{a'-1,0})}\right],&#10;\qquad {\rm where}\quad Y_{a,s}=\frac{T_{a,s+1}T_{a,s-1}}{T_{a+1,s}T_{a-1,s}}&#10;$$&#10;$$a=1,2,\dots,N-1$$&#10;\end{document}"/>
  <p:tag name="TRANSPARENT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61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975"/>
  <p:tag name="BMPHEIGHT" val="1166"/>
  <p:tag name="SOURCE" val="\documentclass{slides}\pagestyle{empty}&#10;&#10;\def\eps{{\epsilon}}&#10;\def\o{{\omega}}&#10;\def\a{{\alpha}}&#10;\def\si{{\sigma}}&#10;\def\({\left(}&#10;\def\){\right)}&#10;\def\[{\left[}&#10;\def\]{\right]}&#10; 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Qs{{\mathsf Q }}&#10;&#10;\def\sG{\,\slash\!\!\!\! G}&#10;\def\sH{\slash\!\!\!\! H}&#10;\def\pint{-\hskip-0.41cm \int}&#10;&#10;\begin{document}&#10;\begin{eqnarray*} &#10;\chi_{5}&amp;=&amp; &#10;\frac{\Qs_{\emptyset}^{[2]} \Qs_{5}^{[-1]}}{\Qs_{\emptyset}^{[0]} \Qs_{5}^{[1]}} &#10;,\qquad\qquad &#10;\chi_{51}= &#10;\frac{\Qs_{5}^{[-1]} \Qs_{51}^{[2]} }{\Qs_{5}^{[1]} \Qs_{51}^{[0]}} &#10;,\qquad\qquad\quad  &#10;\chi_{512}= &#10;\frac{\Qs_{51}^{[-2]} \Qs_{512}^{[1]} }{\Qs_{51}^{[0]} \Qs_{512}^{[-1]}} &#10;,\qquad\qquad\quad  &#10;\chi_{5126}= &#10;\frac{\Qs_{512}^{[1]} \Qs_{5126}^{[-2]} }{\Qs_{512}^{[-1]} \Qs_{5126}^{[0]}} &#10;,\\ &#10;\chi_{51267}&amp;=&amp; &#10;\frac{\Qs_{5126}^{[2]} \Qs_{51267}^{[-1]} }{\Qs_{5126}^{[0]} \Qs_{51267}^{[1]}} &#10;,\quad &#10;\chi_{512673}= &#10;\frac{\Qs_{51267}^{[-1]} \Qs_{512673}^{[2]} }{\Qs_{51267}^{[1]} \Qs_{512673}^{[0]}} &#10;,\quad &#10;\chi_{5126734} = &#10;\frac{\Qs_{512673}^{[-2]} \Qs_{5126734}^{[1]} }{\Qs_{512673}^{[0]} \Qs_{5126734}^{[-1]}} &#10;,\quad  &#10;\chi_{51267348}= &#10;\frac{\Qs_{5126734}^{[1]} \Qs_{51267348}^{[-2]} }{\Qs_{5126734}^{[-1]} \Qs_{51267348}^{[0]}}. &#10;\end{eqnarray*}&#10;\end{document}"/>
  <p:tag name="TRANSPARENT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75"/>
  <p:tag name="BMPHEIGHT" val="4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I\in \{\underbrace{1,2,3,4}_{p_j=1}|\underbrace{5,6,7,8}_{p_j=-1}\}$$&#10;\end{document}"/>
  <p:tag name="TRANSPARENT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3"/>
  <p:tag name="BMPHEIGHT" val="1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\def\Uh{\hat U}&#10;&#10;\def\lan{\langle}&#10;\def\ran{\rangle}&#10;\def\&lt;{\langle}&#10;\def\&gt;{\rangle}&#10;\def\Det{\rm Det~}&#10;&#10;\def\sG{\,\slash\!\!\!\! G}&#10;\def\sH{\slash\!\!\!\! H}&#10;\def\pint{-\hskip-0.41cm \int}&#10;&#10;\begin{document}&#10;$$&#10;1- x_j\,z&#10;$$&#10;\end{document}"/>
  <p:tag name="TRANSPARENT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75"/>
  <p:tag name="BMPHEIGHT" val="1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\def\Uh{\hat U}&#10;&#10;\def\lan{\langle}&#10;\def\ran{\rangle}&#10;\def\&lt;{\langle}&#10;\def\&gt;{\rangle}&#10;\def\Det{\rm Det~}&#10;&#10;\def\sG{\,\slash\!\!\!\! G}&#10;\def\sH{\slash\!\!\!\! H}&#10;\def\pint{-\hskip-0.41cm \int}&#10;&#10;\begin{document}&#10;$$&#10;1- y_j\,z&#10;$$&#10;\end{document}"/>
  <p:tag name="TRANSPARENT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883"/>
  <p:tag name="BMPHEIGHT" val="7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\def\Uh{\hat U}&#10;&#10;\def\lan{\langle}&#10;\def\ran{\rangle}&#10;\def\&lt;{\langle}&#10;\def\&gt;{\rangle}&#10;\def\Det{\rm Det~}&#10;&#10;\def\sG{\,\slash\!\!\!\! G}&#10;\def\sH{\slash\!\!\!\! H}&#10;\def\pint{-\hskip-0.41cm \int}&#10;&#10;\begin{document}&#10;\begin{eqnarray*} &#10;W&amp;=&amp;\left[\Uh_5\quad\,\,\,\Uh_{51}^{-1}\quad\,\,\Uh_{512}^{-1}\quad\,\Uh_{5126}\right]_{+}\times&#10;\left[\Uh_{51267}\quad\Uh_{512673}^{-1}\quad\Uh_{5126734}^{-1}\quad\Uh_{51267348}\right]_{-}&#10;\\&amp;=&amp;\sum_{s=-\infty}^{\infty} e^{-\frac{is}{2}\partial_u}\,\,T_{1,s}^{[1]}\,\,e^{-\frac{is}{2}\partial_u}&#10;\end{eqnarray*} &#10;\end{document}"/>
  <p:tag name="TRANSPARENT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75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\def\Uh{\hat U}&#10;&#10;\def\lan{\langle}&#10;\def\ran{\rangle}&#10;\def\&lt;{\langle}&#10;\def\&gt;{\rangle}&#10;\def\Det{\rm Det~}&#10;&#10;\def\sG{\,\slash\!\!\!\! G}&#10;\def\sH{\slash\!\!\!\! H}&#10;\def\pint{-\hskip-0.41cm \int}&#10;&#10;\begin{document}&#10;$$&#10;\Uh_{I}=1-\chi_I\, e^{-i\partial_u}&#10;$$&#10;\end{document}"/>
  <p:tag name="TRANSPARENT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16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{\rm Det~}}&#10;\def\Tr{{\rm Tr~}}&#10;&#10;\def\sG{\,\slash\!\!\!\! G}&#10;\def\sH{\slash\!\!\!\! H}&#10;\def\pint{-\hskip-0.41cm \int}&#10;&#10;\begin{document}&#10;$$T_{a,s}={\rm Tr}_{a,s}\,\Omega$$&#10;\end{document}"/>
  <p:tag name="TRANSPARENT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208"/>
  <p:tag name="SOURCE" val="\documentclass{slides}\pagestyle{empty}&#10;\begin{document}&#10;$$\bigotimes$$&#10;\end{document}&#10;"/>
  <p:tag name="TRANSPARENT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208"/>
  <p:tag name="SOURCE" val="\documentclass{slides}\pagestyle{empty}&#10;\begin{document}&#10;$$\bigotimes$$&#10;\end{document}&#10;"/>
  <p:tag name="TRANSPARENT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208"/>
  <p:tag name="SOURCE" val="\documentclass{slides}\pagestyle{empty}&#10;\begin{document}&#10;$$\bigotimes$$&#10;\end{document}&#10;"/>
  <p:tag name="TRANSPARENT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208"/>
  <p:tag name="SOURCE" val="\documentclass{slides}\pagestyle{empty}&#10;\begin{document}&#10;$$\bigotimes$$&#10;\end{document}&#10;"/>
  <p:tag name="TRANSPARENT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61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333"/>
  <p:tag name="BMPHEIGHT" val="7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\newcommand{\Qs}{{\mathsf Q}} 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&#10; &#10;$$    &#10;\Qs_{I}\Qs_{I,ij}    &#10;=\Qs_{I,i}^{[p_{i}]}    &#10;\Qs_{I,j}^{[-p_{i}]}-    &#10;\Qs_{I,i}^{[-p_{i}]}    &#10;\Qs_{I,j}^{[p_{i}]}    &#10;\qquad    &#10;{\rm for} \qquad p_{i}=p_{j}        &#10;$$$$   &#10;\Qs_{I,i}\Qs_{I,j}=    &#10;\Qs_{I}^{[-p_{i}]}    &#10;\Qs_{I,ij}^{[p_{i}]}-    &#10;\Qs_{I}^{[p_{i}]}    &#10;\Qs_{I,ij}^{[-p_{i}]}    &#10;\qquad {\rm for} \qquad p_{i}=-p_{j}&#10;$$     &#10;\end{document}"/>
  <p:tag name="TRANSPARENT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91"/>
  <p:tag name="BMPHEIGHT" val="4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I\in \{\underbrace{1,2}_{p_j=1}|\underbrace{3,4}_{p_j=-1}\}$$&#10;\end{document}"/>
  <p:tag name="TRANSPARENT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12|34\}$$&#10;\end{document}"/>
  <p:tag name="TRANSPARENT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12|3\}$$&#10;\end{document}"/>
  <p:tag name="TRANSPARENT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12|4\}$$&#10;\end{document}"/>
  <p:tag name="TRANSPARENT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75"/>
  <p:tag name="BMPHEIGHT" val="43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sim \exp\left(- {\small\rm const}\, \frac{L}{\sqrt{\lambda}}\right)$$&#10;\end{document}"/>
  <p:tag name="TRANSPARENT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1|34\}$$&#10;\end{document}"/>
  <p:tag name="TRANSPARENT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2|34\}$$&#10;\end{document}"/>
  <p:tag name="TRANSPARENT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0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12|\emptyset\}$$&#10;\end{document}"/>
  <p:tag name="TRANSPARENT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3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\emptyset|\emptyset\}$$&#10;\end{document}"/>
  <p:tag name="TRANSPARENT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1|3\}$$&#10;\end{document}"/>
  <p:tag name="TRANSPARENT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1|4\}$$&#10;\end{document}"/>
  <p:tag name="TRANSPARENT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2|3\}$$&#10;\end{document}"/>
  <p:tag name="TRANSPARENT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0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\emptyset|34\}$$&#10;\end{document}"/>
  <p:tag name="TRANSPARENT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0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1|\emptyset\}$$&#10;\end{document}"/>
  <p:tag name="TRANSPARENT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0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2|\emptyset\}$$&#10;\end{document}"/>
  <p:tag name="TRANSPARENT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66"/>
  <p:tag name="BMPHEIGHT" val="5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\Delta-\Delta_0=f_{min}=\int \frac{du}{2\pi i}\,\,\partial_u p^{mir}_a\,\,&#10;\log\left(1+Y_{a,0}\right)\,+\,\sum_{j=1}^M \eps^{ph}_1( u_j)$$&#10;&#10;\end{document}"/>
  <p:tag name="TRANSPARENT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08"/>
  <p:tag name="BMPHEIGHT" val="23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x_j=e^{-i\tilde p_j} ,\,y_j=e^{-i\hat p_j}$$&#10;\end{document}"/>
  <p:tag name="TRANSPARENT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0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\emptyset|3\}$$&#10;\end{document}"/>
  <p:tag name="TRANSPARENT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0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\emptyset|4\}$$&#10;\end{document}"/>
  <p:tag name="TRANSPARENT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2|4\}$$&#10;\end{document}"/>
  <p:tag name="TRANSPARENT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41"/>
  <p:tag name="BMPHEIGHT" val="566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\newcommand{\nn}{\nonumber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\begin{eqnarray*}&#10; \frac{Y_{a,s}(u\!+\! \frac{i}{2})\, Y_{a,s}(u\!-\! \frac{i}{2})}{Y_{a+1,s}\, Y_{a-1,s}}&#10;= \frac{\[1+Y_{a,s+1}\]\,\, \[1+Y_{a,s-1}\]}{\[1+Y_{a+1,s}\]\,\, \[1+Y_{a+1,s}\]} &#10;\end{eqnarray*}&#10;\end{document}"/>
  <p:tag name="TRANSPARENT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61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250"/>
  <p:tag name="BMPHEIGHT" val="1033"/>
  <p:tag name="SOURCE" val="\documentclass{slides}\pagestyle{empty}&#10;&#10;\usepackage{amsmath,amsfonts,amsthm}    &#10;   &#10;\usepackage{amssymb} 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newcommand{\Qs}{{\mathsf Q}}    &#10;\newcommand{\Qbs}{\overline{\mathsf Q}}    &#10;\newcommand{\Qc}{{\mathcal Q}}    &#10;\newcommand{\Qbc}{\overline{\mathcal Q}}    &#10;\newcommand{\Ts}{{\mathsf T}}    &#10;\newcommand{\Ds}{{\mathsf D}}  &#10;&#10;\def\sG{\,\slash\!\!\!\! G}&#10;\def\sH{\slash\!\!\!\! H}&#10;\def\pint{-\hskip-0.41cm \int}&#10;&#10;\begin{document}&#10;&#10;\begin{eqnarray*}  &#10;\Ts_{1,s}(u)&amp;=&amp;     &#10;%=(-1)^{s(a+1)} \sum_{I\sqcup J=\{5,\dots,8 \}, |I|=2-s} \epsilon_{I;J} \Qs_{12,I}^{[a]}\Qs_{34,J}^{[-a]}\\  &#10;\frac{1}{\Qs_{345678}^{[s-1]}\,\Qs_{345678}^{[s+1]} }   \times    &#10;\begin{vmatrix}    &#10;\Qs_{1}^{[s-a+1]}  &amp; \Qs_{2}^{[s-a+1]}&#10;\\&#10;\\&#10;\Qs_{1\,345678}^{[s-a-1]}  &amp; \Qs_{\,2345678}^{[s-a-1]}  \\     &#10;\end{vmatrix}    &#10;\\ &#10;\\   &#10; s&amp;\ge&amp; 1    &#10;\end{eqnarray*}    &#10;\end{document}"/>
  <p:tag name="TRANSPARENT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300"/>
  <p:tag name="BMPHEIGHT" val="1033"/>
  <p:tag name="SOURCE" val="\documentclass{slides}\pagestyle{empty}&#10;&#10;\usepackage{amsmath,amsfonts,amsthm}    &#10;   &#10;\usepackage{amssymb} 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newcommand{\Qs}{{\mathsf Q}}    &#10;\newcommand{\Qbs}{\overline{\mathsf Q}}    &#10;\newcommand{\Qc}{{\mathcal Q}}    &#10;\newcommand{\Qbc}{\overline{\mathcal Q}}    &#10;\newcommand{\Ts}{{\mathsf T}}    &#10;\newcommand{\Ds}{{\mathsf D}}  &#10;&#10;\def\sG{\,\slash\!\!\!\! G}&#10;\def\sH{\slash\!\!\!\! H}&#10;\def\pint{-\hskip-0.41cm \int}&#10;&#10;\begin{document}&#10;&#10;\begin{eqnarray*}  &#10;\Ts_{1,s}(u)&amp;=&amp;     &#10;%=(-1)^{s(a+1)} \sum_{I\sqcup J=\{5,\dots,8 \}, |I|=2-s} \epsilon_{I;J} \Qs_{12,I}^{[a]}\Qs_{34,J}^{[-a]}\\  &#10;\frac{1}{\Qs_{12\,5678}^{[s-1]}\,\Qs_{12\,5678}^{[s+1]} }   \times    &#10;\begin{vmatrix}    &#10;\Qs_{3}^{[s-a+1]}  &amp; \Qs_{4}^{[s-a+1]}&#10;\\&#10;\\&#10;\Qs_{123\,5678}^{[s-a-1]}  &amp; \Qs_{12\,45678}^{[s-a-1]}  \\     &#10;\end{vmatrix}    &#10;\\ &#10;\\   &#10; -s&amp;\ge&amp; 1  &#10;\end{eqnarray*}    &#10;\end{document}"/>
  <p:tag name="TRANSPARENT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966"/>
  <p:tag name="BMPHEIGHT" val="916"/>
  <p:tag name="SOURCE" val="\documentclass{slides}\pagestyle{empty}&#10;&#10;\usepackage{amsmath,amsfonts,amsthm}    &#10;   &#10;\usepackage{amssymb} 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newcommand{\Qs}{{\mathsf Q}}    &#10;\newcommand{\Qbs}{\overline{\mathsf Q}}    &#10;\newcommand{\Qc}{{\mathcal Q}}    &#10;\newcommand{\Qbc}{\overline{\mathcal Q}}    &#10;\newcommand{\Ts}{{\mathsf T}}    &#10;\newcommand{\Ds}{{\mathsf D}}  &#10;&#10;\def\sG{\,\slash\!\!\!\! G}&#10;\def\sH{\slash\!\!\!\! H}&#10;\def\pint{-\hskip-0.41cm \int}&#10;&#10;\begin{document}&#10;&#10;\begin{eqnarray*} &#10; \quad a&amp;\ge&amp; |s|    &#10;\\ &#10;\Ts_{a,s}(u)&amp;=&amp;     &#10;%=(-1)^{s(a+1)} \sum_{I\sqcup J=\{5,\dots,8 \}, |I|=2-s} \epsilon_{I;J} \Qs_{12,I}^{[a]}\Qs_{34,J}^{[-a]}\\  &#10;\frac{(-1)^{sa}}    &#10;{\prod_{k=1}^{1-s}\Qs_{12}^{[a-s+2-2k]}    &#10;\prod_{k=1}^{1+s}\Qs_{34}^{[-a+s+2-2k]}} \times    &#10;\begin{vmatrix}    &#10;\{\Qs_{125}^{[a-s-2i+3]}   &amp;  \Qs_{126}^{[a-s-2i+3]}   &amp; \Qs_{127}^{[a-s-2i+3]}   &amp;  \Qs_{128}^{[a-s-2i+3]}   &amp;\!\!\!\}_{1\le i \le 2-s}   \\&#10;\\&#10;\{\Qs_{345}^{[-a+s+3-2i]}  &amp; \Qs_{346}^{[-a+s+3-2i]}  &amp; \Qs_{347}^{[-a+s+3-2i]}  &amp; \Qs_{348}^{[-a+s+3-2i]}  &amp; \!\!\!\}_{1\le i \le 2+s}  \\     &#10;\end{vmatrix}       &#10;\end{eqnarray*}    &#10;\end{document}"/>
  <p:tag name="TRANSPARENT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8"/>
  <p:tag name="BMPHEIGHT" val="216"/>
  <p:tag name="SOURCE" val="\documentclass{slides}&#10;\pagestyle{empty}&#10;\usepackage{color}&#10;\newcommand{\Qs}{{\mathsf Q}} &#10;\begin{document}&#10;$$&#10;\Qs^{[k]}\equiv \Qs(u+ i\,k/2)$$&#10;\end{document} "/>
  <p:tag name="TRANSPARENT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08"/>
  <p:tag name="BMPHEIGHT" val="11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&#10;\chi_{a,s}=x_{a}\frac{{\cal Q}_{a,s}^{--}{\cal Q}_{a-1,s}^{++}}{{\cal Q}_{a,s}{\cal Q}_{a-1,s}}\;\;,\;\;{\rm from}\;(a,s)&#10;\;{\rm to}\;(a-1,s)&#10;$$$$&#10;\chi_{a,s}=y_{s}\frac{{\cal Q}_{a,s}^{++}{\cal Q}_{a,s-1}^{--}}{{\cal Q}_{a,s}{\cal Q}_{a,s-1}}\;\;,\;\;{\rm from}\;(a,s)&#10;\;{\rm to}\;(a,s-1)&#10;$$&#10;\end{document}"/>
  <p:tag name="TRANSPARENT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933"/>
  <p:tag name="BMPHEIGHT" val="5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E_{wrap}=\int \frac{du}{2\pi i}\,&#10;\partial_u\eps_a(u)\log\left(1+Y_{a,0}(u)\right)=&#10;%+\sum_{j=1}^M \eps_1( u_j)&#10;\oint\frac{dz}{2\pi i}\frac{z}{\sqrt{1-z^2}}\,\,&#10;\partial_z\log\left[\prod_{i=1,2;j=3,4}&#10;\frac{(1-y_i/x_j)(1-x_i/y_j)}{(1-x_i/x_j)(1-y_i/y_j)}\right]$$&#10;\end{document}"/>
  <p:tag name="TRANSPARENT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83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L\sim \sqrt{\lambda}\sim u\to\infty$$&#10;\end{document}"/>
  <p:tag name="TRANSPARENT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083"/>
  <p:tag name="BMPHEIGHT" val="44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T_{a,s}\left(u  +  \frac{i}{2\sqrt{\lambda}}\right)\,&#10;T_{a,s}\left(u - \frac{i}{2\sqrt{\lambda}}\right)=&#10;T_{a,s-1}(u)\, T_{a,s+1}(u)\,  +T_{a+1,s}(u) T_{a-1,s}(u)$$&#10;\end{document}"/>
  <p:tag name="TRANSPARENT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116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{\rm Det~}}&#10;\def\Tr{{\rm Tr~}}&#10;&#10;\def\sG{\,\slash\!\!\!\! G}&#10;\def\sH{\slash\!\!\!\! H}&#10;\def\pint{-\hskip-0.41cm \int}&#10;&#10;\begin{document}&#10;$$T_{a,s}={\rm Tr}_{a,s}\,\Omega$$&#10;\end{document}"/>
  <p:tag name="TRANSPARENT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25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L\sim\infty\,,\qquad \lambda\sim 1\,,\quad  u\sim 1$$&#10;\end{document}"/>
  <p:tag name="TRANSPARENT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3"/>
  <p:tag name="BMPHEIGHT" val="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a$$&#10;\end{document}"/>
  <p:tag name="TRANSPARENT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6"/>
  <p:tag name="BMPHEIGHT" val="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s$$&#10;\end{document}"/>
  <p:tag name="TRANSPARENT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8"/>
  <p:tag name="BMPHEIGHT" val="250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\begin{eqnarray*} T_{_{a,s}}^2 = T_{_{a+1,s}}T_{_{a-1,s}}+T_{_{a,s+1}}T_{_{a,s-1}}&#10;\end{eqnarray*}\end{document}"/>
  <p:tag name="TRANSPARENT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66"/>
  <p:tag name="BMPHEIGHT" val="275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\begin{eqnarray*} T_{_{\{\l\}}}[g] = \det_{1\le i,j\le a}T_{_{1,\l_i-i+j}} [g]\,, &#10;\qquad g\in GL(K|M).&#10;\end{eqnarray*}\end{document}"/>
  <p:tag name="TRANSPARENT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0"/>
  <p:tag name="BMPHEIGHT" val="175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\begin{eqnarray*}  T_{a,s}\neq 0&#10;\end{eqnarray*}\end{document}"/>
  <p:tag name="TRANSPARENT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41"/>
  <p:tag name="BMPHEIGHT" val="200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\begin{eqnarray*}w(z;g)={\rm sdet} (1- z\,g)^{-1}\end{eqnarray*}&#10;\end{document}"/>
  <p:tag name="TRANSPARENT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00"/>
  <p:tag name="BMPHEIGHT" val="366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\begin{eqnarray*}&#10;T_{1,s}=\oint \frac{dz}{2\pi i}\, z^{-s-1}\,w(z;g)&#10;\end{eqnarray*}&#10;\end{document}"/>
  <p:tag name="TRANSPARENT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908"/>
  <p:tag name="BMPHEIGHT" val="175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\begin{eqnarray*}&#10;  g={\rm diag}\{x_1,x_2,x_3,x_4|y_5,y_6,y_7,y_8\}\in SU(2,2|4)&#10;\end{eqnarray*}\end{document}"/>
  <p:tag name="TRANSPARENT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50"/>
  <p:tag name="BMPHEIGHT" val="2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Y^{ph}_{1,0}(u_j)+1=0$$&#10;\end{document}"/>
  <p:tag name="TRANSPARENT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208"/>
  <p:tag name="SOURCE" val="\documentclass{slides}\pagestyle{empty}&#10;\begin{document}&#10;$$\bigotimes$$&#10;\end{document}&#10;"/>
  <p:tag name="TRANSPARENT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5"/>
  <p:tag name="BMPHEIGHT" val="166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$$|\!\underline{\,z}$$&#10;\end{document}"/>
  <p:tag name="TRANSPARENT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1"/>
  <p:tag name="BMPHEIGHT" val="233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$$x^{\!-\!1}_1$$&#10;\end{document}"/>
  <p:tag name="TRANSPARENT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1"/>
  <p:tag name="BMPHEIGHT" val="233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$$x^{\!-\!1}_2$$&#10;\end{document}"/>
  <p:tag name="TRANSPARENT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1"/>
  <p:tag name="BMPHEIGHT" val="233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$$x^{\!-\!1}_3$$&#10;\end{document}"/>
  <p:tag name="TRANSPARENT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1"/>
  <p:tag name="BMPHEIGHT" val="233"/>
  <p:tag name="SOURCE" val="\documentclass{slides}\pagestyle{empty}&#10;&#10;\newcommand{\diag}[1]{{\rm diag}(#1)}&#10;\newcommand{\neqa}{\nonumber\end{eqnarray}}&#10;\newcommand{\la}[1]{\label{#1}}&#10;\newcommand{\vrho}{\varrho}&#10;\newcommand{\vro}{\varrho}&#10;\renewcommand{\P}{{\cal P}}&#10;\newcommand{\p}{\partial}&#10;\newcommand{\pp}{{\rm p}}&#10;\newcommand{\noi}{\noindent}&#10;&#10;\newcommand{\palpha}{{\dot{\alpha}}}&#10;\newcommand{\pbeta}{{\dot{\beta}}}&#10;\newcommand{\pgamma}{{\dot{\gamma}}}&#10;\newcommand{\Tr}{{\rm Tr}}&#10;\newcommand{\B}{{\cal B}}&#10;\newcommand{\cv}{{\cal V}}&#10;\newcommand{\Det}{{\rm Det}}&#10;\newcommand{\half}{\frac{1}{2}}&#10;\newcommand{\hf}{\frac{1}{2}}&#10;\newcommand{\hs}{\frac{\sqrt{3}}{2}}&#10;\renewcommand{\d}{\partial}&#10;\renewcommand{\O}{{\cal O}}&#10;\newcommand{\Mfunction}[1]{#1}&#10;\newcommand{\&lt;}{{\langle}}&#10;\renewcommand{\&gt;}{{\rangle}}&#10;\newcommand{\D}{r_{12}}&#10;\newcommand{\A}{{\hat{A}}}&#10;\newcommand{\imag}{{i}}&#10;\newcommand{\cA}{{\cal A}}&#10;\newcommand{\cB}{{\cal B}}&#10;\newcommand{\cX}{{\cal X}}&#10;\newcommand{\cY}{{\cal Y}}&#10;\newcommand{\cZ}{{\cal Z}}&#10;\newcommand{\bv}{\overline{{\rm v}}}&#10;\newcommand{\Mphi}{\Phi}&#10;\renewcommand{\v}{{\rm v}}&#10;&#10;&#10;&#10;\newcommand{\re}{\relax{\rm I\kern-.18em R}}&#10;\newcommand{\qu}{{\rm I \! H}}&#10;\newcommand{\sh}{{\rm sh_{\half}}}&#10;\newcommand{\ch}{{\rm ch_{\half}}}&#10;\newcommand{\bsh}{\overline{\sh}}&#10;\newcommand{\bch}{\overline{\ch}}&#10;\newcommand{\bshd}{\overline{\mathrm{sh}}\,}&#10;\newcommand{\bchd}{\overline{\mathrm{ch}}\,}&#10;\newcommand{\shd}{\mathrm{sh}\,}&#10;\newcommand{\chd}{\mathrm{ch}\,}&#10;&#10;\def\su2{{SU(2)}}&#10;\def\cM{{\cal{M}}}&#10;\def\tr{{\rm tr~}}&#10;\def\m{{\rm m}}&#10;\def\s{{\rm s}}&#10;\def\r{{\rm r}}&#10;\def\one{{\bf 1}}&#10;\def\spi{{\hat\pi}}&#10;\def\schi{{\hat\chi}}&#10;\def\sd{{\hat d}}&#10;\def\sw{{\hat w}}&#10;&#10;%%%%%%%%%%%   Volodya's notations   %%%%%%%%%%%%%%%%%&#10;&#10;\def\eps{{\epsilon}}&#10;\def\o{{\omega}}&#10;\def\O{{\Omega}}&#10;\def\a{{\alpha}}&#10;\def\({\left(}&#10;\def\){\right)}&#10;\def\[{\left[}&#10;\def\]{\right]}&#10;&#10;\def\L{\Lambda}&#10;\def\l{\lambda}&#10;\def\e{\epsilon}&#10;\def\om{\omega}&#10;\def\s{\sigma}&#10;\def\a{\alpha}&#10;\def\b{\beta}&#10;\def\g{\gamma}&#10;\def\th{\theta}&#10;\def\de{\delta}&#10;\def\hde{\hat\delta}&#10;\def\tchi{\tilde\chi}&#10;\def\tg{\tilde g}&#10;&#10;&#10;\def\&lt;{\langle}&#10;\def\&gt;{\rangle}&#10;\def\Det{\rm Det~}&#10;\def\sdet{{\rm sdet}~}&#10;\def\cP{{\cal P}}&#10;\def\hD{\hat D}&#10;\def\sG{\,\slash\!\!\!\! G}&#10;\def\pint{-\hskip-0.41cm \int}&#10;\def\i2{\frac{i}{2}}&#10;&#10;&#10;%%%%%%%%%%%%%%%%%%%   OLD NOTATIONS  %%%%%%%%%%%%%%%%%%&#10;&#10;\def\lan{\langle}&#10;\def\ran{\rangle}&#10;\def\&lt;{\langle}&#10;\def\&gt;{\rangle}&#10;\def\Det{\rm Det~}&#10;&#10;\def\sH{\slash\!\!\!\! H}&#10;\def\pint{-\hskip-0.41cm \int}&#10;&#10;\begin{document}&#10;$$x^{\!-\!1}_4$$&#10;\end{document}"/>
  <p:tag name="TRANSPARENT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61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83"/>
  <p:tag name="BMPHEIGHT" val="1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\def\Uh{\hat U}&#10;&#10;\def\lan{\langle}&#10;\def\ran{\rangle}&#10;\def\&lt;{\langle}&#10;\def\&gt;{\rangle}&#10;\def\Det{\rm Det~}&#10;&#10;\def\sG{\,\slash\!\!\!\! G}&#10;\def\sH{\slash\!\!\!\! H}&#10;\def\pint{-\hskip-0.41cm \int}&#10;&#10;\begin{document}&#10;$$&#10;1- x_j\,z&#10;$$&#10;\end{document}"/>
  <p:tag name="TRANSPARENT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75"/>
  <p:tag name="BMPHEIGHT" val="18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\def\Uh{\hat U}&#10;&#10;\def\lan{\langle}&#10;\def\ran{\rangle}&#10;\def\&lt;{\langle}&#10;\def\&gt;{\rangle}&#10;\def\Det{\rm Det~}&#10;&#10;\def\sG{\,\slash\!\!\!\! G}&#10;\def\sH{\slash\!\!\!\! H}&#10;\def\pint{-\hskip-0.41cm \int}&#10;&#10;\begin{document}&#10;$$&#10;1- y_j\,z&#10;$$&#10;\end{document}"/>
  <p:tag name="TRANSPARENT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08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I\in \{1,2,3,4|5,6,7,8\}$$&#10;\end{document}"/>
  <p:tag name="TRANSPARENT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41"/>
  <p:tag name="BMPHEIGHT" val="1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Y_{2,2}(u+i0)\,\,Y_{1,1}(u-i0)=1$$&#10;\end{document}"/>
  <p:tag name="TRANSPARENT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75"/>
  <p:tag name="BMPHEIGHT" val="12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4\leftrightarrow 5$$&#10;\end{document}"/>
  <p:tag name="TRANSPARENT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583"/>
  <p:tag name="BMPHEIGHT" val="433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\def\Uh{\hat U}&#10;&#10;\def\lan{\langle}&#10;\def\ran{\rangle}&#10;\def\&lt;{\langle}&#10;\def\&gt;{\rangle}&#10;\def\Det{\rm Det~}&#10;&#10;\def\sG{\,\slash\!\!\!\! G}&#10;\def\sH{\slash\!\!\!\! H}&#10;\def\pint{-\hskip-0.41cm \int}&#10;&#10;\begin{document}&#10;\begin{eqnarray*} &#10;W=\Uh_{1}\quad\quad\Uh_{12}\quad\quad\Uh_{123}\quad\,\,\Uh_{1234}\times&#10;\left[\Uh_{12345}^{-1}\,\,\Uh_{123456}^{-1}\right]_{+}&#10;\left[\Uh_{1234567}^{-1}\,\Uh_{12345678}^{-1}\right]_{-}&#10;=\sum_{s=-\infty}^{\infty} e^{-\frac{is}{2}\partial_u}\,\,T_{1,s}^{[1]}\,\,e^{-\frac{is}{2}\partial_u}&#10;\end{eqnarray*} &#10;\end{document}"/>
  <p:tag name="TRANSPARENT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441"/>
  <p:tag name="BMPHEIGHT" val="30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\def\Uh{\hat U}&#10;&#10;\def\lan{\langle}&#10;\def\ran{\rangle}&#10;\def\&lt;{\langle}&#10;\def\&gt;{\rangle}&#10;\def\Det{\rm Det~}&#10;&#10;\def\sG{\,\slash\!\!\!\! G}&#10;\def\sH{\slash\!\!\!\! H}&#10;\def\pint{-\hskip-0.41cm \int}&#10;&#10;\begin{document}&#10;\begin{eqnarray*} &#10;W=\Uh_{1}\quad\quad\Uh_{12}\quad\,\,\Uh_{123}\quad\,\left[\Uh_{123{\bf 5}}^{-1}\times&#10;\Uh_{123{\bf 54}}\quad\Uh_{123{\bf 54}6}^{-1}\right]_{+}\left[\Uh_{123{\bf 54}67}^{-1}\,\,\Uh_{123{\bf 54}678}^{-1}\right]_{-}&#10;\end{eqnarray*} &#10;\end{document}"/>
  <p:tag name="TRANSPARENT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350"/>
  <p:tag name="BMPHEIGHT" val="4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Qs{{\mathsf Q }}&#10;&#10;\def\sG{\,\slash\!\!\!\! G}&#10;\def\sH{\slash\!\!\!\! H}&#10;\def\pint{-\hskip-0.41cm \int}&#10;&#10;\begin{document}&#10;$$&#10;\chi_{I,j}=\frac{\Qs_{I}(u\pm i)\, \Qs_{I,j}(u\mp i)}{\Qs_I(u)\Qs_{I,j}(u)}\,&#10;\qquad {\rm for}\quad j\in \left\{\begin{array}{c}&#10;\{1,2,3,4\}\\&#10;\{5,6,7,8\} \\&#10;\end{array}\right.   &#10;$$&#10;\end{document}"/>
  <p:tag name="TRANSPARENT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16"/>
  <p:tag name="BMPHEIGHT" val="250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\def\Uh{\hat U}&#10;&#10;\def\lan{\langle}&#10;\def\ran{\rangle}&#10;\def\&lt;{\langle}&#10;\def\&gt;{\rangle}&#10;\def\Det{\rm Det~}&#10;&#10;\def\sG{\,\slash\!\!\!\! G}&#10;\def\sH{\slash\!\!\!\! H}&#10;\def\pint{-\hskip-0.41cm \int}&#10;&#10;\begin{document}&#10;$$&#10;\Uh_{I}=1-e^{-\frac{i}{2}\partial_u}\chi_I(u)\, e^{-\frac{i}{2}\partial_u}&#10;$$&#10;\end{document}"/>
  <p:tag name="TRANSPARENT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8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[\cdots]_{\pm}$$&#10;\end{document}"/>
  <p:tag name="TRANSPARENT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33"/>
  <p:tag name="BMPHEIGHT" val="2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\def\Uh{\hat U}&#10;&#10;\def\lan{\langle}&#10;\def\ran{\rangle}&#10;\def\&lt;{\langle}&#10;\def\&gt;{\rangle}&#10;\def\Det{\rm Det~}&#10;&#10;\def\sG{\,\slash\!\!\!\! G}&#10;\def\sH{\slash\!\!\!\! H}&#10;\def\pint{-\hskip-0.41cm \int}&#10;&#10;\begin{document}&#10;$$&#10; e^{\mp\frac{i}{2}\partial_u}&#10;$$&#10;\end{document}"/>
  <p:tag name="TRANSPARENT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208"/>
  <p:tag name="SOURCE" val="\documentclass{slides}\pagestyle{empty}&#10;\begin{document}&#10;$$\bigotimes$$&#10;\end{document}&#10;"/>
  <p:tag name="TRANSPARENT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208"/>
  <p:tag name="SOURCE" val="\documentclass{slides}\pagestyle{empty}&#10;\begin{document}&#10;$$\bigotimes$$&#10;\end{document}&#10;"/>
  <p:tag name="TRANSPARENT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208"/>
  <p:tag name="SOURCE" val="\documentclass{slides}\pagestyle{empty}&#10;\begin{document}&#10;$$\bigotimes$$&#10;\end{document}&#10;"/>
  <p:tag name="TRANSPARENT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83"/>
  <p:tag name="BMPHEIGHT" val="383"/>
  <p:tag name="SOURCE" val="\documentclass{slides}&#10;\pagestyle{empty}&#10;\usepackage{color}&#10;\begin{document}&#10;$$x+\frac{1}{x}=\frac{u}{\sqrt{\lambda}}$$&#10;\end{document} "/>
  <p:tag name="TRANSPARENT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208"/>
  <p:tag name="SOURCE" val="\documentclass{slides}\pagestyle{empty}&#10;\begin{document}&#10;$$\bigotimes$$&#10;\end{document}&#10;"/>
  <p:tag name="TRANSPARENT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61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83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I\in \{1,2|3,4\}$$&#10;\end{document}"/>
  <p:tag name="TRANSPARENT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291"/>
  <p:tag name="BMPHEIGHT" val="8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\newcommand{\Qs}{{\mathsf Q}} 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&#10; &#10;$$    &#10;\Qs_{12|\emptyset}\,\,\Qs_{12|34}    &#10;=\Qs_{12|3}(u+\frac{i}{2})\,\,    &#10;\Qs_{12|4}(u-\frac{i}{2})-    &#10;\Qs_{12|3}(u-\frac{i}{2})\,\,    &#10;\Qs_{12|4}(u+\frac{i}{2})           &#10;$$$$   &#10;\Qs_{2|4}\Qs_{\emptyset|34}=    &#10;\Qs_{\emptyset|4}(u-\frac{i}{2})    &#10;\Qs_{2|34}(u+\frac{i}{2})-    &#10;\Qs_{\emptyset|4}(u+\frac{i}{2})    &#10;\Qs_{2|34}(u-\frac{i}{2})&#10;$$     &#10;\end{document}"/>
  <p:tag name="TRANSPARENT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12|34\}$$&#10;\end{document}"/>
  <p:tag name="TRANSPARENT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12|3\}$$&#10;\end{document}"/>
  <p:tag name="TRANSPARENT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12|4\}$$&#10;\end{document}"/>
  <p:tag name="TRANSPARENT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1|34\}$$&#10;\end{document}"/>
  <p:tag name="TRANSPARENT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2|34\}$$&#10;\end{document}"/>
  <p:tag name="TRANSPARENT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0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12|\emptyset\}$$&#10;\end{document}"/>
  <p:tag name="TRANSPARENT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83"/>
  <p:tag name="BMPHEIGHT" val="433"/>
  <p:tag name="SOURCE" val="\documentclass{slides}&#10;\pagestyle{empty}&#10;\usepackage{color}&#10;\begin{document}&#10;$$p(u)=i\log\frac{x(u+i/2)}{x(u-i/2)}\,,&#10;\qquad \epsilon(u)=\frac{2\sqrt{\lambda}i}{x(u+i/2)}-\frac{2\sqrt{\lambda}i}{x(u-i/2)}+1&#10;$$&#10;\end{document} "/>
  <p:tag name="TRANSPARENT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83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\emptyset|\emptyset\}$$&#10;\end{document}"/>
  <p:tag name="TRANSPARENT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1|3\}$$&#10;\end{document}"/>
  <p:tag name="TRANSPARENT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1|4\}$$&#10;\end{document}"/>
  <p:tag name="TRANSPARENT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2|3\}$$&#10;\end{document}"/>
  <p:tag name="TRANSPARENT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0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\emptyset|34\}$$&#10;\end{document}"/>
  <p:tag name="TRANSPARENT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0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1|\emptyset\}$$&#10;\end{document}"/>
  <p:tag name="TRANSPARENT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0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2|\emptyset\}$$&#10;\end{document}"/>
  <p:tag name="TRANSPARENT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0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\emptyset|3\}$$&#10;\end{document}"/>
  <p:tag name="TRANSPARENT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0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\emptyset|4\}$$&#10;\end{document}"/>
  <p:tag name="TRANSPARENT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16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 \{2|4\}$$&#10;\end{document}"/>
  <p:tag name="TRANSPARENT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566"/>
  <p:tag name="BMPHEIGHT" val="466"/>
  <p:tag name="SOURCE" val="\documentclass{slides}\pagestyle{empty}&#10;&#10;\usepackage{graphicx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newcommand{\figm}{{\includegraphics[scale=0.8]{ico_m.eps}}}&#10;\newcommand{\figf}{{\includegraphics[scale=0.8]{ico_f1.eps}}}&#10;\newcommand{\figF}{{\includegraphics[scale=0.8]{ico_f2.eps}}}&#10;\newcommand{\figb}{{\includegraphics[scale=0.8]{ico_b.eps}}}&#10;\newcommand{\figp}{{\includegraphics[scale=0.8]{ico_p.eps}}}&#10;&#10;\def\pint{-\hskip-0.41cm \int}&#10;&#10;\begin{document}&#10;$$&#10;\log Y_{a,s}\,=\,L\, \delta_{_{a,0}}\, &#10;\frac{\partial}{\partial u}\eps^{mir}_{a}\,\,+&#10;\,\,\sum_{a',s'}K_{a,s;a',s'}*\log\left(1+Y_{a',s'}(u)\right)&#10;$$&#10;\end{document}"/>
  <p:tag name="TRANSPARENT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541"/>
  <p:tag name="BMPHEIGHT" val="44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lb{\left(}&#10;\def\rb{\right)}&#10;\def\[{\left[}&#10;\def\]{\right]}&#10;\def\lan{\langle}&#10;\def\ran{\rangle}&#10;\def\&lt;{\langle}&#10;\def\&gt;{\rangle}&#10;\def\Det{\rm Det~}&#10;\newcommand{\Qs}{{\mathsf Q}}&#10;\newcommand{\Qbs}{\overline{\mathsf Q}}&#10;\newcommand{\Qc}{{\mathcal Q}}&#10;\newcommand{\Qbc}{\overline{\mathcal Q}}&#10;\newcommand{\Ts}{{\mathsf T}}&#10;\newcommand{\Ds}{{\mathsf D}}&#10;\newcommand{\nn}{\nonumber}&#10;&#10;\newcommand{\jA}{{\hat 1}}&#10;\newcommand{\jB}{{\hat 2}}&#10;\newcommand{\jC}{{\hat 3}}&#10;\newcommand{\jD}{{\hat 4}}&#10;\newcommand{\ja}{{{1}}}&#10;\newcommand{\jb}{{{2}}}&#10;\newcommand{\jc}{{{3}}}&#10;\newcommand{\jd}{{{4}}}&#10;&#10;\def\sG{\,\slash\!\!\!\! G}&#10;\def\sH{\slash\!\!\!\! H}&#10;\def\pint{-\hskip-0.41cm \int}&#10;&#10;\begin{document}&#10;\begin{eqnarray}&#10;\Ts_{1,s}&amp;=&amp;+\Qs_{\ja}^{[s]}\Qs_{\overline{\ja}}^{[-s]}-&#10;\nn \Qs_{\jb}^{[s]}\Qs_{\overline{\jb}}^{[-s]}\;\;,\;\;s\geq +1\\ \nn\\  &#10;&amp;&amp;\Ts_{2,s}=+\Qs_{\ja\jb}^{[s]}\Qs_{\overline{\ja\jb}}^{[-s]}\;\;,\;\;s\geq+2\nn \\ \nn\\  &#10;&amp;&amp;\nn \Ts_{a,+2}=&#10;+\Qs_{\ja\jb}^{[a]}\Qs_{\overline{\ja\jb}}^{[-a]}\;\;,\;\;a\geq 2\\  \nn\\  &#10;\nn\Ts_{a,+1}&amp;=&amp;(-1)^{a+1}\lb\Qs_{\ja\jb\jA}^{[a]}\Qs_{\overline{\ja\jb\jA}}^{[-a]}-&#10;\Qs_{\ja\jb\jB}^{[a]}\Qs_{\overline{\ja\jb\jB}}^{[-a]}+&#10;\Qs_{\ja\jb\jC}^{[a]}\Qs_{\overline{\ja\jb\jC}}^{[-a]}-&#10;\Qs_{\ja\jb\jD}^{[a]}\Qs_{\overline{\ja\jb\jD}}^{[-a]}\rb\;\;,\;\;a\geq 1\\ \nn\\  &#10;\nn  \Ts_{a,0}=+\Qs_{\ja\jb\jA\jB}^{[a]}\!\!\!\!\!\!\!\!\!\!\!\!\!&amp;&amp;\Qs_{\overline{\ja\jb\jA\jB}}^{[-a]}-&#10;\Qs_{\ja\jb\jA\jC}^{[a]}\Qs_{\overline{\ja\jb\jA\jC}}^{[-a]}+ \Qs_{\ja\jb\jA\jD}^{[a]}\Qs_{\overline{\ja\jb\jA\jD}}^{[-a]}+&#10;\Qs_{\ja\jb\jB\jC}^{[a]}\Qs_{\overline{\ja\jb\jB\jC}}^{[-a]}- \Qs_{\ja\jb\jB\jD}^{[a]}\Qs_{\overline{\ja\jb\jB\jD}}^{[-a]}+&#10;\Qs_{\ja\jb\jC\jD}^{[a]}\Qs_{\overline{\ja\jb\jC\jD}}^{[-a]}\\  \nn\\  &#10;\nn &#10;\Ts_{a,-1}&amp;=&amp;(-1)^{a+1}\lb\Qs_{\overline{\jd\jc\jD}}^{[a]}\Qs_{\jd\jc\jD}^{[-a]}&#10;-&#10;\Qs_{\overline{\jd\jc\jC}}^{[a]}\Qs_{\jd\jc\jC}^{[-a]}&#10;+&#10;\Qs_{\overline{\jd\jc\jB}}^{[a]}\Qs_{\jd\jc\jB}^{[-a]}&#10;-\Qs_{\overline{\jd\jc\jA}}^{[a]}\Qs_{\jd\jc\jA}^{[-a]}&#10;\rb\;\;,\;\;a\geq 1\\   \nn\\  &#10;&amp;&amp;\Ts_{a,-2}=&#10;\nn \Qs_{\overline{\jd\jc}}^{[a]}\Qs_{\jd\jc}^{[-a]}\;\;,\;\;a\geq 2\\   \nn\\  &#10;&amp;&amp;\nn \Ts_{2,s}=+\Qs_{\overline{\jd\jc}}^{[-s]}\Qs_{\jd\jc}^{[s]}\;\;,\;\;s\leq-2\\  \nn\\  &#10;\nn \Ts_{1,s}&amp;=&amp;+\Qs_{\jd}^{[s]}\Qs_{\overline{\jd}}^{[-s]}-\Qs_{\jc}^{[s]}\Qs_{\overline{\jc}}^{[-s]}\;\;,\;\;s\leq -1&#10;%&#10;%\\ \nn \Ts_{0,s}&amp;=&amp;+\Qs_{\overline{\emptyset}}^{[-s]}\;.&#10;\end{eqnarray}&#10;\end{document}"/>
  <p:tag name="TRANSPARENT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8"/>
  <p:tag name="BMPHEIGHT" val="216"/>
  <p:tag name="SOURCE" val="\documentclass{slides}&#10;\pagestyle{empty}&#10;\usepackage{color}&#10;\newcommand{\Qs}{{\mathsf Q}} &#10;\begin{document}&#10;$$&#10;\Qs^{[k]}\equiv \Qs(u+ i\,k/2)$$&#10;\end{document} "/>
  <p:tag name="TRANSPARENT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*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61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250"/>
  <p:tag name="BMPHEIGHT" val="1033"/>
  <p:tag name="SOURCE" val="\documentclass{slides}\pagestyle{empty}&#10;&#10;\usepackage{amsmath,amsfonts,amsthm}    &#10;   &#10;\usepackage{amssymb} 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newcommand{\Qs}{{\mathsf Q}}    &#10;\newcommand{\Qbs}{\overline{\mathsf Q}}    &#10;\newcommand{\Qc}{{\mathcal Q}}    &#10;\newcommand{\Qbc}{\overline{\mathcal Q}}    &#10;\newcommand{\Ts}{{\mathsf T}}    &#10;\newcommand{\Ds}{{\mathsf D}}  &#10;&#10;\def\sG{\,\slash\!\!\!\! G}&#10;\def\sH{\slash\!\!\!\! H}&#10;\def\pint{-\hskip-0.41cm \int}&#10;&#10;\begin{document}&#10;&#10;\begin{eqnarray*}  &#10;\Ts_{1,s}(u)&amp;=&amp;     &#10;%=(-1)^{s(a+1)} \sum_{I\sqcup J=\{5,\dots,8 \}, |I|=2-s} \epsilon_{I;J} \Qs_{12,I}^{[a]}\Qs_{34,J}^{[-a]}\\  &#10;\frac{1}{\Qs_{345678}^{[s-1]}\,\Qs_{345678}^{[s+1]} }   \times    &#10;\begin{vmatrix}    &#10;\Qs_{1}^{[s-a+1]}  &amp; \Qs_{2}^{[s-a+1]}&#10;\\&#10;\\&#10;\Qs_{1\,345678}^{[s-a-1]}  &amp; \Qs_{\,2345678}^{[s-a-1]}  \\     &#10;\end{vmatrix}    &#10;\\ &#10;\\   &#10; s&amp;\ge&amp; 1    &#10;\end{eqnarray*}    &#10;\end{document}"/>
  <p:tag name="TRANSPARENT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300"/>
  <p:tag name="BMPHEIGHT" val="1033"/>
  <p:tag name="SOURCE" val="\documentclass{slides}\pagestyle{empty}&#10;&#10;\usepackage{amsmath,amsfonts,amsthm}    &#10;   &#10;\usepackage{amssymb} 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newcommand{\Qs}{{\mathsf Q}}    &#10;\newcommand{\Qbs}{\overline{\mathsf Q}}    &#10;\newcommand{\Qc}{{\mathcal Q}}    &#10;\newcommand{\Qbc}{\overline{\mathcal Q}}    &#10;\newcommand{\Ts}{{\mathsf T}}    &#10;\newcommand{\Ds}{{\mathsf D}}  &#10;&#10;\def\sG{\,\slash\!\!\!\! G}&#10;\def\sH{\slash\!\!\!\! H}&#10;\def\pint{-\hskip-0.41cm \int}&#10;&#10;\begin{document}&#10;&#10;\begin{eqnarray*}  &#10;\Ts_{1,s}(u)&amp;=&amp;     &#10;%=(-1)^{s(a+1)} \sum_{I\sqcup J=\{5,\dots,8 \}, |I|=2-s} \epsilon_{I;J} \Qs_{12,I}^{[a]}\Qs_{34,J}^{[-a]}\\  &#10;\frac{1}{\Qs_{12\,5678}^{[s-1]}\,\Qs_{12\,5678}^{[s+1]} }   \times    &#10;\begin{vmatrix}    &#10;\Qs_{3}^{[s-a+1]}  &amp; \Qs_{4}^{[s-a+1]}&#10;\\&#10;\\&#10;\Qs_{123\,5678}^{[s-a-1]}  &amp; \Qs_{12\,45678}^{[s-a-1]}  \\     &#10;\end{vmatrix}    &#10;\\ &#10;\\   &#10; -s&amp;\ge&amp; 1  &#10;\end{eqnarray*}    &#10;\end{document}"/>
  <p:tag name="TRANSPARENT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966"/>
  <p:tag name="BMPHEIGHT" val="916"/>
  <p:tag name="SOURCE" val="\documentclass{slides}\pagestyle{empty}&#10;&#10;\usepackage{amsmath,amsfonts,amsthm}    &#10;   &#10;\usepackage{amssymb} 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newcommand{\Qs}{{\mathsf Q}}    &#10;\newcommand{\Qbs}{\overline{\mathsf Q}}    &#10;\newcommand{\Qc}{{\mathcal Q}}    &#10;\newcommand{\Qbc}{\overline{\mathcal Q}}    &#10;\newcommand{\Ts}{{\mathsf T}}    &#10;\newcommand{\Ds}{{\mathsf D}}  &#10;&#10;\def\sG{\,\slash\!\!\!\! G}&#10;\def\sH{\slash\!\!\!\! H}&#10;\def\pint{-\hskip-0.41cm \int}&#10;&#10;\begin{document}&#10;&#10;\begin{eqnarray*} &#10; \quad a&amp;\ge&amp; |s|    &#10;\\ &#10;\Ts_{a,s}(u)&amp;=&amp;     &#10;%=(-1)^{s(a+1)} \sum_{I\sqcup J=\{5,\dots,8 \}, |I|=2-s} \epsilon_{I;J} \Qs_{12,I}^{[a]}\Qs_{34,J}^{[-a]}\\  &#10;\frac{(-1)^{sa}}    &#10;{\prod_{k=1}^{1-s}\Qs_{12}^{[a-s+2-2k]}    &#10;\prod_{k=1}^{1+s}\Qs_{34}^{[-a+s+2-2k]}} \times    &#10;\begin{vmatrix}    &#10;\{\Qs_{125}^{[a-s-2i+3]}   &amp;  \Qs_{126}^{[a-s-2i+3]}   &amp; \Qs_{127}^{[a-s-2i+3]}   &amp;  \Qs_{128}^{[a-s-2i+3]}   &amp;\!\!\!\}_{1\le i \le 2-s}   \\&#10;\\&#10;\{\Qs_{345}^{[-a+s+3-2i]}  &amp; \Qs_{346}^{[-a+s+3-2i]}  &amp; \Qs_{347}^{[-a+s+3-2i]}  &amp; \Qs_{348}^{[-a+s+3-2i]}  &amp; \!\!\!\}_{1\le i \le 2+s}  \\     &#10;\end{vmatrix}       &#10;\end{eqnarray*}    &#10;\end{document}"/>
  <p:tag name="TRANSPARENT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8"/>
  <p:tag name="BMPHEIGHT" val="216"/>
  <p:tag name="SOURCE" val="\documentclass{slides}&#10;\pagestyle{empty}&#10;\usepackage{color}&#10;\newcommand{\Qs}{{\mathsf Q}} &#10;\begin{document}&#10;$$&#10;\Qs^{[k]}\equiv \Qs(u+ i\,k/2)$$&#10;\end{document} "/>
  <p:tag name="TRANSPARENT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5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$$f_k$$&#10;&#10;\end{document}"/>
  <p:tag name="TRANSPARENT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041"/>
  <p:tag name="BMPHEIGHT" val="383"/>
  <p:tag name="SOURCE" val="\documentclass{slides}\pagestyle{empty}&#10;&#10;\def\eps{{\epsilon}}&#10;\def\o{{\omega}}&#10;\def\a{{\alpha}}&#10;\def\si{{\sigma}}&#10;\def\bq{{\bar q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 \newcommand{\Qs}{{\mathsf Q}} &#10;\def\sG{\,\slash\!\!\!\! G}&#10;\def\sH{\slash\!\!\!\! H}&#10;\def\pint{-\hskip-0.41cm \int}&#10;&#10;\begin{document}&#10;\begin{eqnarray*}&#10;\Qs_k(u)&amp;=&amp; P_k(u)+\int_{-\infty}^\infty\frac{dv}{2\pi } \frac{f_k(u)}{u-v}\,,&#10; \qquad {\rm Im}(u)&lt;0\,,\\  &#10;\end{eqnarray*}&#10;\end{document} "/>
  <p:tag name="TRANSPARENT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"/>
  <p:tag name="BMPHEIGHT" val="191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\newcommand{\Qs}{{\mathsf Q}} &#10;\def\sG{\,\slash\!\!\!\! G}&#10;\def\sH{\slash\!\!\!\! H}&#10;\def\pint{-\hskip-0.41cm \int}&#10;&#10;\begin{document}&#10;$$\bar\Qs_k$$&#10;&#10;\end{document}"/>
  <p:tag name="TRANSPARENT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16"/>
  <p:tag name="BMPHEIGHT" val="175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&#10;\def\sG{\,\slash\!\!\!\! G}&#10;\def\sH{\slash\!\!\!\! H}&#10;\def\pint{-\hskip-0.41cm \int}&#10;&#10;\begin{document}&#10;\begin{eqnarray*}&#10;\Delta_{_{Konishi}}&#10;\end{eqnarray*}&#10;\end{document}"/>
  <p:tag name="TRANSPARENT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"/>
  <p:tag name="BMPHEIGHT" val="16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  \newcommand{\Qs}{{\mathsf Q}} &#10;\def\sG{\,\slash\!\!\!\! G}&#10;\def\sH{\slash\!\!\!\! H}&#10;\def\pint{-\hskip-0.41cm \int}&#10;&#10;\begin{document}&#10;$$\Qs_k$$&#10;&#10;\end{document}"/>
  <p:tag name="TRANSPARENT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083"/>
  <p:tag name="BMPHEIGHT" val="708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\def\bq{{\bar q}}&#10;&#10;\def\({\left(}&#10;\def\){\right)}&#10;\def\[{\left[}&#10;\def\]{\right]}&#10;\def\lan{\langle}&#10;\def\ran{\rangle}&#10;\def\&lt;{\langle}&#10;\def\&gt;{\rangle}&#10;\def\Det{\rm Det~}&#10;&#10;\newcommand{\Qs}{{\mathsf Q}}    &#10;\newcommand{\Qbs}{\overline{\mathsf Q}}    &#10;\newcommand{\Qc}{{\mathcal Q}}    &#10;\newcommand{\Qbc}{\overline{\mathcal Q}}    &#10;\newcommand{\Ts}{{\mathsf T}}    &#10;\newcommand{\Ds}{{\mathsf D}} &#10;&#10;\def\sG{\,\slash\!\!\!\! G}&#10;\def\sH{\slash\!\!\!\! H}&#10;\def\pint{-\hskip-0.41cm \int}&#10;&#10;\begin{document}&#10;\begin{eqnarray*}&#10;\Ts_{a,s}(u)=\left|&#10;  \begin{array}{lllllllll}&#10;\{\bar \Qs_1^{_{[s+a-2j+1+N/2]}} &amp;\cdots  &amp; \bar \Qs_N^{_{[s+a-2j+1+N/2]}}\,\, \}_{j=1,\cdots a}&#10;\\&#10;\\&#10;\{\Qs_1^{_{[-s+a-2j+1+N/2]}} &amp;\cdots  &amp; \Qs_N^{_{[-s+a-2j+1+N/2]}}  \}_{j=a+1,\cdots,N}\\&#10;\end{array}&#10;\right|&#10;\end{eqnarray*}&#10;\end{document}"/>
  <p:tag name="TRANSPARENT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975"/>
  <p:tag name="BMPHEIGHT" val="183"/>
  <p:tag name="SOURCE" val="\documentclass{slides}\pagestyle{empty}&#10;&#10;\def\eps{{\epsilon}}&#10;\def\o{{\omega}}&#10;\def\a{{\alpha}}&#10;\def\si{{\sigma}}&#10;\def\bq{{\bar q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 \newcommand{\Qs}{{\mathsf Q}} &#10;\def\sG{\,\slash\!\!\!\! G}&#10;\def\sH{\slash\!\!\!\! H}&#10;\def\pint{-\hskip-0.41cm \int}&#10;&#10;\begin{document}&#10;$$Y_{a,1}=Y_{a,-1}$$&#10;\end{document} "/>
  <p:tag name="TRANSPARENT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83"/>
  <p:tag name="SOURCE" val="\documentclass{slides}\pagestyle{empty}&#10;&#10;\def\eps{{\epsilon}}&#10;\def\o{{\omega}}&#10;\def\a{{\alpha}}&#10;\def\si{{\sigma}}&#10;\def\bq{{\bar q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\rm Det~}&#10; \newcommand{\Qs}{{\mathsf Q}} &#10;\def\sG{\,\slash\!\!\!\! G}&#10;\def\sH{\slash\!\!\!\! H}&#10;\def\pint{-\hskip-0.41cm \int}&#10;&#10;\begin{document}&#10;$$u$$&#10;\end{document} "/>
  <p:tag name="TRANSPARENT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\pagestyle{empty}&#10;&#10;\def\eps{{\epsilon}}&#10;\def\o{{\omega}}&#10;\def\a{{\alpha}}&#10;\def\si{{\sigma}}&#10;\def\({\left(}&#10;\def\){\right)}&#10;\def\[{\left[}&#10;\def\]{\right]}&#10;&#10;\def\L{\Lambda}&#10;\def\l{\lambda}&#10;\def\e{\epsilon}&#10;\def\om{\omega}&#10;\def\s{\sigma}&#10;\def\a{\alpha}&#10;\def\b{\beta}&#10;\def\th{\theta}&#10;&#10;\def\({\left(}&#10;\def\){\right)}&#10;\def\[{\left[}&#10;\def\]{\right]}&#10;\def\lan{\langle}&#10;\def\ran{\rangle}&#10;\def\&lt;{\langle}&#10;\def\&gt;{\rangle}&#10;\def\Det{{\rm Det~}}&#10;&#10;\def\sG{\,\slash\!\!\!\! G}&#10;\def\sH{\slash\!\!\!\! H}&#10;\def\pint{-\hskip-0.41cm \int}&#10;&#10;\begin{document}&#10;$$N$$&#10;\end{document}"/>
  <p:tag name="TRANSPARENT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0"/>
  <p:tag name="BMPHEIGHT" val="108"/>
  <p:tag name="SOURCE" val="\documentclass{article}&#10;\pagestyle{empty}&#10;\usepackage{color}&#10;\begin{document}&#10;%\color{yellow}&#10;$$&#10;T_{a,1}=a+K_a* \tilde f&#10;$$&#10;\end{document} "/>
  <p:tag name="TRANSPARENT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41"/>
  <p:tag name="BMPHEIGHT" val="183"/>
  <p:tag name="SOURCE" val="\documentclass{article}&#10;\pagestyle{empty}&#10;\usepackage{color}&#10;\begin{document}&#10;%\color{yellow}&#10;$$&#10;\log 1/Y_{a,1}=\sum_m K_{a,m}*\log(1+Y_{m,1})+\dots&#10;$$&#10;\end{document} "/>
  <p:tag name="TRANSPARENT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25"/>
  <p:tag name="BMPHEIGHT" val="91"/>
  <p:tag name="SOURCE" val="\documentclass{article}&#10;\pagestyle{empty}&#10;\usepackage{color}&#10;\begin{document}&#10;%\color{yellow}&#10;$$&#10;T_{1,s}=s+K_s* f&#10;$$&#10;\end{document} "/>
  <p:tag name="TRANSPARENT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50"/>
  <p:tag name="BMPHEIGHT" val="183"/>
  <p:tag name="SOURCE" val="\documentclass{article}&#10;\pagestyle{empty}&#10;\usepackage{color}&#10;\begin{document}&#10;%\color{yellow}&#10;$$&#10;\log Y_{1,s}=\sum_m K_{s,m}*\log(1+1/Y_{1,m})+K_s *\log(1+Y_{11})&#10;$$&#10;\end{document} "/>
  <p:tag name="TRANSPARENT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8"/>
  <p:tag name="BMPHEIGHT" val="191"/>
  <p:tag name="SOURCE" val="\documentclass{slides}&#10;\pagestyle{empty}&#10;\usepackage{color}&#10;\begin{document}&#10;\color{blue}&#10;$&#10;Y_{1,0}(u)&#10;$&#10;\end{document} "/>
  <p:tag name="TRANSPARENT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FFFFFF" mc:Ignorable="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xmlns:mc="http://schemas.openxmlformats.org/markup-compatibility/2006" val="000000" mc:Ignorable="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algn="l" eaLnBrk="1" hangingPunct="1">
          <a:buFont typeface="Arial" charset="0"/>
          <a:buChar char="•"/>
          <a:defRPr sz="1800" dirty="0">
            <a:solidFill>
              <a:srgbClr val="1014A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2161</Words>
  <Application>Microsoft Office PowerPoint</Application>
  <PresentationFormat>Affichage à l'écran (4:3)</PresentationFormat>
  <Paragraphs>502</Paragraphs>
  <Slides>45</Slides>
  <Notes>36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Office Theme</vt:lpstr>
      <vt:lpstr>Why Y?  Exploiting the Hirota Integrable Dynamics of AdS/CFT   </vt:lpstr>
      <vt:lpstr>Y-system for excited states of AdS/CFT</vt:lpstr>
      <vt:lpstr>Konishi dimension numerics and various checks for Y-system</vt:lpstr>
      <vt:lpstr>Diapositive 4</vt:lpstr>
      <vt:lpstr>Y-systems for other σ-models</vt:lpstr>
      <vt:lpstr>Diapositive 6</vt:lpstr>
      <vt:lpstr>Diapositive 7</vt:lpstr>
      <vt:lpstr>Diapositive 8</vt:lpstr>
      <vt:lpstr>Diapositive 9</vt:lpstr>
      <vt:lpstr>Diapositive 10</vt:lpstr>
      <vt:lpstr>Diapositive 11</vt:lpstr>
      <vt:lpstr>Ergo, for any sigma model… </vt:lpstr>
      <vt:lpstr>Solving full quantum Hirota in U(2,2|4) T-hook</vt:lpstr>
      <vt:lpstr>QQ-relations (Plücker identities)</vt:lpstr>
      <vt:lpstr>Diapositive 15</vt:lpstr>
      <vt:lpstr>Another form of wronskian solution  in      -hook  </vt:lpstr>
      <vt:lpstr>Diapositive 17</vt:lpstr>
      <vt:lpstr>Diapositive 18</vt:lpstr>
      <vt:lpstr>Conclusions </vt:lpstr>
      <vt:lpstr>END</vt:lpstr>
      <vt:lpstr>Y-system for excited states of AdS/CFT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 S-matrix and integrable superspin chain</vt:lpstr>
      <vt:lpstr>Asymptotic Bethe Ansatz (ABA)</vt:lpstr>
      <vt:lpstr>N=4 SYM as a superconformal 4D QFT</vt:lpstr>
      <vt:lpstr>Bound states and TBA in AdS/CFT</vt:lpstr>
      <vt:lpstr> SYM is Dual to Supersting σ-model on AdS5 ×S5 </vt:lpstr>
      <vt:lpstr>Diapositive 38</vt:lpstr>
      <vt:lpstr>Solution of SU(N)L x SU(N)R principal chiral field at finite size </vt:lpstr>
      <vt:lpstr>Solving full quantum Hirota in U(2,2|4) T-hook</vt:lpstr>
      <vt:lpstr>QQ-relations (Plücker identities)</vt:lpstr>
      <vt:lpstr>Integrability in AdS/CFT</vt:lpstr>
      <vt:lpstr>Towards  NLIE  for AdS/CFT:  Solution of T-system in      -hook </vt:lpstr>
      <vt:lpstr>Diapositive 44</vt:lpstr>
      <vt:lpstr>Diapositive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Kazakov</dc:creator>
  <cp:lastModifiedBy>Kazakov</cp:lastModifiedBy>
  <cp:revision>252</cp:revision>
  <dcterms:created xsi:type="dcterms:W3CDTF">2010-06-19T09:22:00Z</dcterms:created>
  <dcterms:modified xsi:type="dcterms:W3CDTF">2010-06-29T00:44:36Z</dcterms:modified>
</cp:coreProperties>
</file>