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72" r:id="rId5"/>
    <p:sldId id="273" r:id="rId6"/>
    <p:sldId id="275" r:id="rId7"/>
    <p:sldId id="277" r:id="rId8"/>
    <p:sldId id="280" r:id="rId9"/>
    <p:sldId id="281" r:id="rId10"/>
    <p:sldId id="284" r:id="rId11"/>
    <p:sldId id="276" r:id="rId12"/>
    <p:sldId id="287" r:id="rId13"/>
    <p:sldId id="278" r:id="rId14"/>
    <p:sldId id="282" r:id="rId15"/>
    <p:sldId id="285" r:id="rId16"/>
    <p:sldId id="271" r:id="rId17"/>
    <p:sldId id="279" r:id="rId18"/>
    <p:sldId id="283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CC"/>
    <a:srgbClr val="CCCCFF"/>
    <a:srgbClr val="F579E6"/>
    <a:srgbClr val="BFAFB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95" autoAdjust="0"/>
  </p:normalViewPr>
  <p:slideViewPr>
    <p:cSldViewPr snapToGrid="0">
      <p:cViewPr varScale="1">
        <p:scale>
          <a:sx n="53" d="100"/>
          <a:sy n="53" d="100"/>
        </p:scale>
        <p:origin x="-4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F26E22-C372-46B8-8CDC-F4A3497B7E7F}" type="datetimeFigureOut">
              <a:rPr lang="de-DE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5EB084-9B27-4029-9ED8-1975B9CE44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7F68-80C4-4EF7-A3D5-96DC7ED188D3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D103-96BC-48CF-ADB1-F441A03CAF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5ADA-F9C0-483F-8061-6FBC8EDF0CE6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KAUST - CO2 Sequestration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6A03-2523-4E56-8BB0-946850FE26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5D7E-1F17-4177-98DC-00132B80CC59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KAUST - CO2 Sequestration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0EDB-2DA6-47FD-9142-C09F430392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8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6E1C-CF1E-44EC-8D30-A6C7BCEE6AF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848497" y="205947"/>
            <a:ext cx="22921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Department</a:t>
            </a:r>
            <a:r>
              <a:rPr lang="de-DE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Informatics</a:t>
            </a:r>
            <a:endParaRPr lang="de-DE" sz="1200" baseline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Chair</a:t>
            </a:r>
            <a:r>
              <a:rPr lang="de-DE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Computer </a:t>
            </a:r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Architecture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FAA0-DC9E-4A2E-97F0-DAD1E720ED47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BBD2-4B64-4409-BA4D-88EA65D579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 userDrawn="1"/>
        </p:nvSpPr>
        <p:spPr>
          <a:xfrm>
            <a:off x="457200" y="785813"/>
            <a:ext cx="8229600" cy="714375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400" dirty="0">
                <a:latin typeface="+mj-lt"/>
                <a:ea typeface="+mj-ea"/>
                <a:cs typeface="+mj-cs"/>
              </a:rPr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6444-D288-4BFC-8A0B-865D0B96C447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1ED2-EDE2-426D-861C-44B311A3A0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994-0493-4BBC-9B6D-D2058E25867A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DAA4-5B7D-4197-BFD2-3A5261C09D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CC67-4748-43C3-A26E-E59C1B60AF56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A9CC-7CBF-4F01-B57F-E0EE2A6AEB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9CFC-2C2F-4CDE-A401-C042BE98887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6FE5-6FA2-44CD-9D35-1216D0836B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BB97-2EDE-46A7-8938-24733DA2A510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841B-89DF-4555-B69F-D502B741D39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2FEF-9732-40F3-ADC6-1A4657881A8B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KAUST - CO2 Sequestration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200B-C0C5-445D-9EF9-7B01F96A8EF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3AB6E4-B80F-4CCC-8E20-05CB678407A7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7C52BC-38C5-4FD0-886E-E1AE1C9554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1" name="Grafik 6" descr="LRR-Logo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47675" y="246063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848497" y="205947"/>
            <a:ext cx="22921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Department</a:t>
            </a:r>
            <a:r>
              <a:rPr lang="de-DE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Informatics</a:t>
            </a:r>
            <a:endParaRPr lang="de-DE" sz="1200" baseline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Chair</a:t>
            </a:r>
            <a:r>
              <a:rPr lang="de-DE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Computer </a:t>
            </a:r>
            <a:r>
              <a:rPr lang="de-DE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Architecture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Nvidia</a:t>
            </a:r>
            <a:r>
              <a:rPr lang="de-DE" dirty="0" smtClean="0"/>
              <a:t> / CUDA</a:t>
            </a:r>
            <a:endParaRPr lang="en-US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Applicability and problems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by the example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CE78DB-232F-4905-991B-DECBF87E9397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888000" y="5508884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Hans Hacker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Toolkit</a:t>
            </a:r>
            <a:r>
              <a:rPr lang="de-DE" dirty="0" smtClean="0"/>
              <a:t> / SDK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Compiler / Debugger / </a:t>
            </a:r>
            <a:r>
              <a:rPr lang="de-DE" dirty="0" err="1" smtClean="0"/>
              <a:t>Profiler</a:t>
            </a:r>
            <a:endParaRPr lang="de-DE" dirty="0" smtClean="0"/>
          </a:p>
          <a:p>
            <a:r>
              <a:rPr lang="de-DE" dirty="0" smtClean="0"/>
              <a:t>SDK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pic>
        <p:nvPicPr>
          <p:cNvPr id="6" name="Grafik 5" descr="profi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56054" cy="6858000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– mod2am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 example </a:t>
            </a:r>
            <a:r>
              <a:rPr lang="en-US" smtClean="0"/>
              <a:t>from </a:t>
            </a:r>
            <a:r>
              <a:rPr lang="en-US" smtClean="0"/>
              <a:t>SDK</a:t>
            </a:r>
            <a:endParaRPr lang="en-US" dirty="0" smtClean="0"/>
          </a:p>
          <a:p>
            <a:r>
              <a:rPr lang="en-US" dirty="0" smtClean="0"/>
              <a:t>DP problems</a:t>
            </a:r>
          </a:p>
          <a:p>
            <a:pPr lvl="1"/>
            <a:r>
              <a:rPr lang="en-US" dirty="0" smtClean="0"/>
              <a:t>‘-arch=sm_13‘</a:t>
            </a:r>
          </a:p>
          <a:p>
            <a:pPr lvl="1"/>
            <a:r>
              <a:rPr lang="en-US" dirty="0" smtClean="0"/>
              <a:t>Bank conflicts in shared memory</a:t>
            </a:r>
          </a:p>
          <a:p>
            <a:r>
              <a:rPr lang="en-US" dirty="0" smtClean="0"/>
              <a:t>Usage of </a:t>
            </a:r>
            <a:r>
              <a:rPr lang="en-US" dirty="0" err="1" smtClean="0"/>
              <a:t>cuBLAS</a:t>
            </a:r>
            <a:r>
              <a:rPr lang="en-US" dirty="0" smtClean="0"/>
              <a:t> – SP/DP</a:t>
            </a:r>
          </a:p>
          <a:p>
            <a:pPr lvl="1"/>
            <a:r>
              <a:rPr lang="en-US" dirty="0" smtClean="0"/>
              <a:t>Column major (use transpose feature)</a:t>
            </a:r>
          </a:p>
          <a:p>
            <a:pPr lvl="1"/>
            <a:r>
              <a:rPr lang="en-US" dirty="0" smtClean="0"/>
              <a:t>Transpose-kernel from SDK </a:t>
            </a:r>
          </a:p>
          <a:p>
            <a:r>
              <a:rPr lang="en-US" dirty="0" smtClean="0"/>
              <a:t>Memory Pinning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1296649" y="3043003"/>
            <a:ext cx="204615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9" name="Inhaltsplatzhalter 8" descr="mod2am_doubl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599" y="719999"/>
            <a:ext cx="7396800" cy="5547600"/>
          </a:xfrm>
        </p:spPr>
      </p:pic>
      <p:pic>
        <p:nvPicPr>
          <p:cNvPr id="10" name="Grafik 9" descr="mod2am_doub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00" y="720000"/>
            <a:ext cx="7396800" cy="5547600"/>
          </a:xfrm>
          <a:prstGeom prst="rect">
            <a:avLst/>
          </a:prstGeom>
        </p:spPr>
      </p:pic>
      <p:pic>
        <p:nvPicPr>
          <p:cNvPr id="11" name="Grafik 10" descr="mod2am_doubl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00" y="720000"/>
            <a:ext cx="7396800" cy="5547600"/>
          </a:xfrm>
          <a:prstGeom prst="rect">
            <a:avLst/>
          </a:prstGeom>
        </p:spPr>
      </p:pic>
      <p:pic>
        <p:nvPicPr>
          <p:cNvPr id="12" name="Grafik 11" descr="mod2am_doubl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00" y="720000"/>
            <a:ext cx="7396800" cy="554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– mod2as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from </a:t>
            </a:r>
            <a:r>
              <a:rPr lang="en-US" dirty="0" err="1" smtClean="0"/>
              <a:t>Cuda</a:t>
            </a:r>
            <a:r>
              <a:rPr lang="en-US" dirty="0" smtClean="0"/>
              <a:t> Zone</a:t>
            </a:r>
            <a:r>
              <a:rPr lang="en-US" baseline="30000" dirty="0" smtClean="0"/>
              <a:t>*</a:t>
            </a:r>
            <a:r>
              <a:rPr lang="en-US" dirty="0" smtClean="0"/>
              <a:t> (CSR kernel)</a:t>
            </a:r>
            <a:endParaRPr lang="de-DE" dirty="0" smtClean="0"/>
          </a:p>
          <a:p>
            <a:r>
              <a:rPr lang="en-US" dirty="0" smtClean="0"/>
              <a:t>Efficient reduction (using WARP-concept)</a:t>
            </a:r>
            <a:endParaRPr lang="de-DE" dirty="0" smtClean="0"/>
          </a:p>
          <a:p>
            <a:r>
              <a:rPr lang="de-DE" dirty="0" err="1" smtClean="0"/>
              <a:t>Texture</a:t>
            </a:r>
            <a:r>
              <a:rPr lang="de-DE" dirty="0" smtClean="0"/>
              <a:t> </a:t>
            </a:r>
            <a:r>
              <a:rPr lang="de-DE" dirty="0" err="1" smtClean="0"/>
              <a:t>cache</a:t>
            </a:r>
            <a:endParaRPr lang="de-DE" dirty="0" smtClean="0"/>
          </a:p>
          <a:p>
            <a:r>
              <a:rPr lang="de-DE" dirty="0" smtClean="0"/>
              <a:t>Memory </a:t>
            </a:r>
            <a:r>
              <a:rPr lang="de-DE" dirty="0" err="1" smtClean="0"/>
              <a:t>pinning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724500" y="5817304"/>
            <a:ext cx="435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baseline="30000" dirty="0" smtClean="0"/>
              <a:t>*</a:t>
            </a:r>
            <a:r>
              <a:rPr lang="de-DE" sz="1200" b="1" dirty="0" smtClean="0"/>
              <a:t> "</a:t>
            </a:r>
            <a:r>
              <a:rPr lang="de-DE" sz="1200" b="1" dirty="0" err="1" smtClean="0"/>
              <a:t>Efficient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Sparse</a:t>
            </a:r>
            <a:r>
              <a:rPr lang="de-DE" sz="1200" b="1" dirty="0" smtClean="0"/>
              <a:t> Matrix-</a:t>
            </a:r>
            <a:r>
              <a:rPr lang="de-DE" sz="1200" b="1" dirty="0" err="1" smtClean="0"/>
              <a:t>Vector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Multiplication</a:t>
            </a:r>
            <a:r>
              <a:rPr lang="de-DE" sz="1200" b="1" dirty="0" smtClean="0"/>
              <a:t> on CUDA"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err="1" smtClean="0"/>
              <a:t>by</a:t>
            </a:r>
            <a:r>
              <a:rPr lang="de-DE" sz="1200" dirty="0" smtClean="0"/>
              <a:t> Nathan Bell </a:t>
            </a:r>
            <a:r>
              <a:rPr lang="de-DE" sz="1200" dirty="0" err="1" smtClean="0"/>
              <a:t>and</a:t>
            </a:r>
            <a:r>
              <a:rPr lang="de-DE" sz="1200" dirty="0" smtClean="0"/>
              <a:t> Michael Garland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887668" y="2756566"/>
            <a:ext cx="6877237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// parallel reduction in shared memory</a:t>
            </a:r>
          </a:p>
          <a:p>
            <a:r>
              <a:rPr lang="en-US" dirty="0" smtClean="0"/>
              <a:t>if ( lane &lt; 16)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] +=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+ 16];</a:t>
            </a:r>
          </a:p>
          <a:p>
            <a:r>
              <a:rPr lang="en-US" dirty="0" smtClean="0"/>
              <a:t>if ( lane &lt; 8)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] +=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+ 8];</a:t>
            </a:r>
          </a:p>
          <a:p>
            <a:r>
              <a:rPr lang="en-US" dirty="0" smtClean="0"/>
              <a:t>if ( lane &lt; 4)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] +=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+ 4];</a:t>
            </a:r>
          </a:p>
          <a:p>
            <a:r>
              <a:rPr lang="en-US" dirty="0" smtClean="0"/>
              <a:t>if ( lane &lt; 2)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] +=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+ 2];</a:t>
            </a:r>
          </a:p>
          <a:p>
            <a:r>
              <a:rPr lang="en-US" dirty="0" smtClean="0"/>
              <a:t>if ( lane &lt; 1)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] += </a:t>
            </a:r>
            <a:r>
              <a:rPr lang="en-US" dirty="0" err="1" smtClean="0"/>
              <a:t>vals</a:t>
            </a:r>
            <a:r>
              <a:rPr lang="en-US" dirty="0" smtClean="0"/>
              <a:t> [ </a:t>
            </a:r>
            <a:r>
              <a:rPr lang="en-US" dirty="0" err="1" smtClean="0"/>
              <a:t>threadIdx.x</a:t>
            </a:r>
            <a:r>
              <a:rPr lang="en-US" dirty="0" smtClean="0"/>
              <a:t> + 1];</a:t>
            </a:r>
          </a:p>
          <a:p>
            <a:r>
              <a:rPr lang="en-US" dirty="0" smtClean="0"/>
              <a:t>// first thread writes the result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( </a:t>
            </a:r>
            <a:r>
              <a:rPr lang="de-DE" dirty="0" err="1" smtClean="0"/>
              <a:t>lane</a:t>
            </a:r>
            <a:r>
              <a:rPr lang="de-DE" dirty="0" smtClean="0"/>
              <a:t> == 0)</a:t>
            </a:r>
          </a:p>
          <a:p>
            <a:r>
              <a:rPr lang="de-DE" dirty="0" smtClean="0"/>
              <a:t>    y[ </a:t>
            </a:r>
            <a:r>
              <a:rPr lang="de-DE" dirty="0" err="1" smtClean="0"/>
              <a:t>row</a:t>
            </a:r>
            <a:r>
              <a:rPr lang="de-DE" dirty="0" smtClean="0"/>
              <a:t> ] += </a:t>
            </a:r>
            <a:r>
              <a:rPr lang="de-DE" dirty="0" err="1" smtClean="0"/>
              <a:t>vals</a:t>
            </a:r>
            <a:r>
              <a:rPr lang="de-DE" dirty="0" smtClean="0"/>
              <a:t> [ </a:t>
            </a:r>
            <a:r>
              <a:rPr lang="de-DE" dirty="0" err="1" smtClean="0"/>
              <a:t>threadIdx.x</a:t>
            </a:r>
            <a:r>
              <a:rPr lang="de-DE" dirty="0" smtClean="0"/>
              <a:t> ];</a:t>
            </a:r>
            <a:endParaRPr lang="de-DE" dirty="0"/>
          </a:p>
        </p:txBody>
      </p:sp>
      <p:pic>
        <p:nvPicPr>
          <p:cNvPr id="8" name="Grafik 7" descr="SM_groß_h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885" y="3630958"/>
            <a:ext cx="2599869" cy="2120543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6235988" y="5105510"/>
            <a:ext cx="2434077" cy="62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9" name="Inhaltsplatzhalter 8" descr="mod2as_doubl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600" y="720000"/>
            <a:ext cx="7396800" cy="5547600"/>
          </a:xfrm>
        </p:spPr>
      </p:pic>
      <p:pic>
        <p:nvPicPr>
          <p:cNvPr id="10" name="Grafik 9" descr="mod2as_doub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00" y="720000"/>
            <a:ext cx="7396800" cy="5547600"/>
          </a:xfrm>
          <a:prstGeom prst="rect">
            <a:avLst/>
          </a:prstGeom>
        </p:spPr>
      </p:pic>
      <p:pic>
        <p:nvPicPr>
          <p:cNvPr id="11" name="Grafik 10" descr="mod2as_doubl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00" y="720000"/>
            <a:ext cx="7396800" cy="554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Easy to learn C </a:t>
            </a:r>
            <a:r>
              <a:rPr lang="en-US" dirty="0" smtClean="0"/>
              <a:t>“add-on”</a:t>
            </a:r>
            <a:endParaRPr lang="en-US" dirty="0" smtClean="0"/>
          </a:p>
          <a:p>
            <a:pPr lvl="1"/>
            <a:r>
              <a:rPr lang="en-US" dirty="0" smtClean="0"/>
              <a:t>Fast and efficient</a:t>
            </a:r>
          </a:p>
          <a:p>
            <a:pPr lvl="2"/>
            <a:r>
              <a:rPr lang="en-US" dirty="0" smtClean="0"/>
              <a:t>for suitable problems or</a:t>
            </a:r>
          </a:p>
          <a:p>
            <a:pPr lvl="2"/>
            <a:r>
              <a:rPr lang="en-US" dirty="0" smtClean="0"/>
              <a:t>if SDK example available</a:t>
            </a:r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Still too unstable for reliable usage</a:t>
            </a:r>
          </a:p>
          <a:p>
            <a:pPr lvl="1"/>
            <a:r>
              <a:rPr lang="en-US" dirty="0" smtClean="0"/>
              <a:t>Too many issues to think about</a:t>
            </a:r>
          </a:p>
          <a:p>
            <a:pPr lvl="1"/>
            <a:r>
              <a:rPr lang="en-US" dirty="0" smtClean="0"/>
              <a:t>Not general purpose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20483" name="Picture 3" descr="C:\Dokumente und Einstellungen\User\Lokale Einstellungen\Temporary Internet Files\Content.IE5\LW9PAUUP\MPj0398831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54"/>
            <a:ext cx="6400800" cy="45720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500034" y="1142984"/>
            <a:ext cx="4301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err="1" smtClean="0"/>
              <a:t>Thank</a:t>
            </a:r>
            <a:r>
              <a:rPr lang="de-DE" sz="5400" dirty="0" smtClean="0"/>
              <a:t> </a:t>
            </a:r>
            <a:r>
              <a:rPr lang="de-DE" sz="5400" dirty="0" err="1" smtClean="0"/>
              <a:t>you</a:t>
            </a:r>
            <a:r>
              <a:rPr lang="de-DE" sz="5400" dirty="0" smtClean="0"/>
              <a:t> …</a:t>
            </a:r>
            <a:endParaRPr lang="de-DE" sz="5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857488" y="5286388"/>
            <a:ext cx="5878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/>
              <a:t>… </a:t>
            </a:r>
            <a:r>
              <a:rPr lang="de-DE" sz="5400" dirty="0" err="1" smtClean="0"/>
              <a:t>any</a:t>
            </a:r>
            <a:r>
              <a:rPr lang="de-DE" sz="5400" dirty="0" smtClean="0"/>
              <a:t> </a:t>
            </a:r>
            <a:r>
              <a:rPr lang="de-DE" sz="5400" dirty="0" err="1" smtClean="0"/>
              <a:t>Questions</a:t>
            </a:r>
            <a:r>
              <a:rPr lang="de-DE" sz="5400" dirty="0" smtClean="0"/>
              <a:t>?</a:t>
            </a:r>
            <a:endParaRPr lang="de-DE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– mod2f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32 vs. 24bit integer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endParaRPr lang="de-DE" dirty="0" smtClean="0"/>
          </a:p>
          <a:p>
            <a:r>
              <a:rPr lang="de-DE" dirty="0" smtClean="0"/>
              <a:t>float4/double2 </a:t>
            </a:r>
            <a:r>
              <a:rPr lang="de-DE" dirty="0" err="1" smtClean="0"/>
              <a:t>issue</a:t>
            </a:r>
            <a:endParaRPr lang="de-DE" dirty="0" smtClean="0"/>
          </a:p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endParaRPr lang="de-DE" dirty="0" smtClean="0"/>
          </a:p>
          <a:p>
            <a:pPr lvl="1"/>
            <a:r>
              <a:rPr lang="de-DE" dirty="0" err="1" smtClean="0"/>
              <a:t>Rather</a:t>
            </a:r>
            <a:r>
              <a:rPr lang="de-DE" dirty="0" smtClean="0"/>
              <a:t> (</a:t>
            </a:r>
            <a:r>
              <a:rPr lang="de-DE" dirty="0" err="1" smtClean="0"/>
              <a:t>re</a:t>
            </a:r>
            <a:r>
              <a:rPr lang="de-DE" dirty="0" smtClean="0"/>
              <a:t>-)</a:t>
            </a:r>
            <a:r>
              <a:rPr lang="de-DE" dirty="0" err="1" smtClean="0"/>
              <a:t>calculate</a:t>
            </a:r>
            <a:r>
              <a:rPr lang="de-DE" dirty="0" smtClean="0"/>
              <a:t> intermediates (</a:t>
            </a:r>
            <a:r>
              <a:rPr lang="de-DE" dirty="0" err="1" smtClean="0"/>
              <a:t>registers</a:t>
            </a:r>
            <a:r>
              <a:rPr lang="de-DE" dirty="0" smtClean="0"/>
              <a:t>)</a:t>
            </a:r>
          </a:p>
          <a:p>
            <a:r>
              <a:rPr lang="en-US" dirty="0" smtClean="0"/>
              <a:t>Avoid branches using predefined vectors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pic>
        <p:nvPicPr>
          <p:cNvPr id="8" name="Inhaltsplatzhalter 7" descr="mod2f_doub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600" y="720000"/>
            <a:ext cx="7396800" cy="554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Outline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r>
              <a:rPr lang="de-DE" dirty="0" err="1" smtClean="0"/>
              <a:t>Programming</a:t>
            </a:r>
            <a:r>
              <a:rPr lang="de-DE" dirty="0" smtClean="0"/>
              <a:t> Model</a:t>
            </a:r>
          </a:p>
          <a:p>
            <a:r>
              <a:rPr lang="de-DE" dirty="0" smtClean="0"/>
              <a:t>Hardware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r>
              <a:rPr lang="de-DE" dirty="0" smtClean="0"/>
              <a:t>Memory </a:t>
            </a:r>
            <a:r>
              <a:rPr lang="de-DE" dirty="0" err="1" smtClean="0"/>
              <a:t>Issues</a:t>
            </a:r>
            <a:endParaRPr lang="de-DE" dirty="0" smtClean="0"/>
          </a:p>
          <a:p>
            <a:r>
              <a:rPr lang="de-DE" dirty="0" err="1" smtClean="0"/>
              <a:t>Toolkit</a:t>
            </a:r>
            <a:r>
              <a:rPr lang="de-DE" dirty="0" smtClean="0"/>
              <a:t> / SDK</a:t>
            </a:r>
          </a:p>
          <a:p>
            <a:r>
              <a:rPr lang="de-DE" dirty="0" err="1" smtClean="0"/>
              <a:t>Examples</a:t>
            </a:r>
            <a:endParaRPr lang="de-DE" dirty="0" smtClean="0"/>
          </a:p>
          <a:p>
            <a:pPr lvl="1"/>
            <a:r>
              <a:rPr lang="de-DE" sz="1800" dirty="0" smtClean="0"/>
              <a:t>mod2am</a:t>
            </a:r>
          </a:p>
          <a:p>
            <a:pPr lvl="1"/>
            <a:r>
              <a:rPr lang="de-DE" sz="1800" dirty="0" smtClean="0"/>
              <a:t>mod2as</a:t>
            </a:r>
          </a:p>
          <a:p>
            <a:r>
              <a:rPr lang="de-DE" dirty="0" err="1" smtClean="0"/>
              <a:t>Conclusion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1AC8DB-4998-4AB6-9BD6-AF2F598E8FE1}" type="datetime1">
              <a:rPr lang="de-DE" smtClean="0"/>
              <a:pPr>
                <a:defRPr/>
              </a:pPr>
              <a:t>07.12.2009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Programming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Define</a:t>
            </a:r>
            <a:r>
              <a:rPr lang="de-DE" dirty="0" smtClean="0"/>
              <a:t> Kernels –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N-</a:t>
            </a:r>
            <a:r>
              <a:rPr lang="de-DE" dirty="0" err="1" smtClean="0"/>
              <a:t>threads</a:t>
            </a:r>
            <a:r>
              <a:rPr lang="de-DE" dirty="0" smtClean="0"/>
              <a:t> in parallel</a:t>
            </a:r>
          </a:p>
          <a:p>
            <a:r>
              <a:rPr lang="de-DE" dirty="0" err="1" smtClean="0"/>
              <a:t>threadIdx</a:t>
            </a:r>
            <a:r>
              <a:rPr lang="de-DE" dirty="0" smtClean="0"/>
              <a:t> (3 dimensional </a:t>
            </a:r>
            <a:r>
              <a:rPr lang="de-DE" dirty="0" err="1" smtClean="0"/>
              <a:t>vector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rank in MPI</a:t>
            </a:r>
          </a:p>
          <a:p>
            <a:pPr lvl="1"/>
            <a:r>
              <a:rPr lang="de-DE" dirty="0" smtClean="0"/>
              <a:t>Forms a </a:t>
            </a:r>
            <a:r>
              <a:rPr lang="de-DE" i="1" dirty="0" err="1" smtClean="0"/>
              <a:t>thread</a:t>
            </a:r>
            <a:r>
              <a:rPr lang="de-DE" i="1" dirty="0" smtClean="0"/>
              <a:t> block</a:t>
            </a:r>
          </a:p>
          <a:p>
            <a:r>
              <a:rPr lang="de-DE" dirty="0" smtClean="0"/>
              <a:t>Multiple </a:t>
            </a:r>
            <a:r>
              <a:rPr lang="de-DE" dirty="0" err="1" smtClean="0"/>
              <a:t>blocks</a:t>
            </a:r>
            <a:r>
              <a:rPr lang="de-DE" dirty="0" smtClean="0"/>
              <a:t> form a 1D- </a:t>
            </a:r>
            <a:r>
              <a:rPr lang="de-DE" dirty="0" err="1" smtClean="0"/>
              <a:t>or</a:t>
            </a:r>
            <a:r>
              <a:rPr lang="de-DE" dirty="0" smtClean="0"/>
              <a:t> 2D-grid</a:t>
            </a:r>
          </a:p>
          <a:p>
            <a:pPr lvl="1"/>
            <a:r>
              <a:rPr lang="de-DE" dirty="0" err="1" smtClean="0"/>
              <a:t>blockIdx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 </a:t>
            </a:r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pic>
        <p:nvPicPr>
          <p:cNvPr id="6" name="Grafik 5" descr="PCI-Express-graphics-board_scheme_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00240"/>
            <a:ext cx="5715040" cy="407339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14546" y="1571612"/>
            <a:ext cx="236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Nvidia</a:t>
            </a:r>
            <a:r>
              <a:rPr lang="de-DE" dirty="0" smtClean="0"/>
              <a:t> – Tesla C1060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29058" y="5643578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PCIe</a:t>
            </a:r>
            <a:r>
              <a:rPr lang="de-DE" dirty="0" smtClean="0"/>
              <a:t> x16 (gen 2)</a:t>
            </a:r>
          </a:p>
          <a:p>
            <a:pPr algn="ctr"/>
            <a:r>
              <a:rPr lang="de-DE" sz="1400" dirty="0" smtClean="0"/>
              <a:t>(8 GB/s)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325070" y="3370211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102GB/s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5572132" y="24288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GT200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071670" y="321468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4 GB</a:t>
            </a:r>
          </a:p>
          <a:p>
            <a:pPr algn="ctr"/>
            <a:r>
              <a:rPr lang="de-DE" dirty="0" smtClean="0"/>
              <a:t>GDDR3</a:t>
            </a:r>
            <a:endParaRPr lang="de-DE" dirty="0"/>
          </a:p>
        </p:txBody>
      </p:sp>
      <p:pic>
        <p:nvPicPr>
          <p:cNvPr id="11" name="Grafik 10" descr="g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53" y="2841019"/>
            <a:ext cx="1253185" cy="1253185"/>
          </a:xfrm>
          <a:prstGeom prst="rect">
            <a:avLst/>
          </a:prstGeom>
        </p:spPr>
      </p:pic>
      <p:pic>
        <p:nvPicPr>
          <p:cNvPr id="12" name="Grafik 11" descr="GPU_groß_30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56" y="2124676"/>
            <a:ext cx="2616200" cy="2641600"/>
          </a:xfrm>
          <a:prstGeom prst="rect">
            <a:avLst/>
          </a:prstGeom>
        </p:spPr>
      </p:pic>
      <p:sp>
        <p:nvSpPr>
          <p:cNvPr id="14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71895E-6 L -0.46806 -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3" grpId="0"/>
      <p:bldP spid="13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 </a:t>
            </a:r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Stream Computing Workshop</a:t>
            </a:r>
            <a:endParaRPr lang="de-DE" dirty="0"/>
          </a:p>
        </p:txBody>
      </p:sp>
      <p:pic>
        <p:nvPicPr>
          <p:cNvPr id="13" name="Grafik 12" descr="GPU_groß_30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56" y="2124676"/>
            <a:ext cx="2616200" cy="2641600"/>
          </a:xfrm>
          <a:prstGeom prst="rect">
            <a:avLst/>
          </a:prstGeom>
        </p:spPr>
      </p:pic>
      <p:sp>
        <p:nvSpPr>
          <p:cNvPr id="15" name="Abgerundetes Rechteck 14"/>
          <p:cNvSpPr/>
          <p:nvPr/>
        </p:nvSpPr>
        <p:spPr>
          <a:xfrm>
            <a:off x="996778" y="2825578"/>
            <a:ext cx="230660" cy="2306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/>
          <p:cNvCxnSpPr/>
          <p:nvPr/>
        </p:nvCxnSpPr>
        <p:spPr>
          <a:xfrm flipV="1">
            <a:off x="1005016" y="1713470"/>
            <a:ext cx="2578443" cy="11285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017373" y="3052121"/>
            <a:ext cx="2516659" cy="16022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1223318" y="1787611"/>
            <a:ext cx="7121612" cy="1042089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219199" y="3048004"/>
            <a:ext cx="7109255" cy="1499282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SM_groß_h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373" y="1523656"/>
            <a:ext cx="5803443" cy="4733487"/>
          </a:xfrm>
          <a:prstGeom prst="rect">
            <a:avLst/>
          </a:prstGeom>
        </p:spPr>
      </p:pic>
      <p:cxnSp>
        <p:nvCxnSpPr>
          <p:cNvPr id="29" name="Gerade Verbindung 28"/>
          <p:cNvCxnSpPr/>
          <p:nvPr/>
        </p:nvCxnSpPr>
        <p:spPr>
          <a:xfrm flipV="1">
            <a:off x="3262184" y="4827373"/>
            <a:ext cx="5445211" cy="82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gri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753" y="3696459"/>
            <a:ext cx="2393117" cy="247513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13355" y="804847"/>
            <a:ext cx="5728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de-DE" sz="1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definition</a:t>
            </a:r>
            <a:endParaRPr lang="de-DE" sz="10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pt-BR" sz="1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MatAdd(</a:t>
            </a:r>
            <a:r>
              <a:rPr lang="pt-BR" sz="1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A[N][N], </a:t>
            </a:r>
            <a:r>
              <a:rPr lang="pt-BR" sz="1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B[N][N], </a:t>
            </a:r>
            <a:r>
              <a:rPr lang="pt-BR" sz="1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 C[N][N]) 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j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blockIdx.y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blockDim.y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threadIdx.y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pt-BR" sz="10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r>
              <a:rPr lang="pl-PL" sz="1000" dirty="0" smtClean="0">
                <a:latin typeface="Courier New" pitchFamily="49" charset="0"/>
                <a:cs typeface="Courier New" pitchFamily="49" charset="0"/>
              </a:rPr>
              <a:t>	C[i][j] = A[i][j] + B[i][j];</a:t>
            </a: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de-DE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de-DE" sz="1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Kernel</a:t>
            </a:r>
            <a:r>
              <a:rPr lang="de-DE" sz="10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invocation</a:t>
            </a:r>
            <a:endParaRPr lang="de-DE" sz="10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dimBlock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(4, 4);</a:t>
            </a: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dim3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dimGrid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( N /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dimBlock.x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, N /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dimBlock.y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  );</a:t>
            </a: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MatAdd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dimGrid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000" dirty="0" err="1" smtClean="0">
                <a:latin typeface="Courier New" pitchFamily="49" charset="0"/>
                <a:cs typeface="Courier New" pitchFamily="49" charset="0"/>
              </a:rPr>
              <a:t>dimBlock</a:t>
            </a:r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&gt;&gt;&gt;(A, B, C);</a:t>
            </a:r>
          </a:p>
          <a:p>
            <a:r>
              <a:rPr lang="de-DE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8" name="Grafik 7" descr="blo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140" y="4414603"/>
            <a:ext cx="472524" cy="487498"/>
          </a:xfrm>
          <a:prstGeom prst="rect">
            <a:avLst/>
          </a:prstGeom>
        </p:spPr>
      </p:pic>
      <p:pic>
        <p:nvPicPr>
          <p:cNvPr id="9" name="Grafik 8" descr="SM_groß_h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362" y="3532951"/>
            <a:ext cx="3283918" cy="2678477"/>
          </a:xfrm>
          <a:prstGeom prst="rect">
            <a:avLst/>
          </a:prstGeom>
        </p:spPr>
      </p:pic>
      <p:pic>
        <p:nvPicPr>
          <p:cNvPr id="10" name="Grafik 9" descr="bloc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569" y="4011827"/>
            <a:ext cx="2139121" cy="2206910"/>
          </a:xfrm>
          <a:prstGeom prst="rect">
            <a:avLst/>
          </a:prstGeom>
        </p:spPr>
      </p:pic>
      <p:cxnSp>
        <p:nvCxnSpPr>
          <p:cNvPr id="12" name="Gerade Verbindung mit Pfeil 11"/>
          <p:cNvCxnSpPr>
            <a:stCxn id="10" idx="3"/>
            <a:endCxn id="9" idx="1"/>
          </p:cNvCxnSpPr>
          <p:nvPr/>
        </p:nvCxnSpPr>
        <p:spPr>
          <a:xfrm flipV="1">
            <a:off x="4097690" y="4872190"/>
            <a:ext cx="1075672" cy="24309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GPU_groß_30S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293" y="1243913"/>
            <a:ext cx="1889403" cy="1907747"/>
          </a:xfrm>
          <a:prstGeom prst="rect">
            <a:avLst/>
          </a:prstGeom>
        </p:spPr>
      </p:pic>
      <p:cxnSp>
        <p:nvCxnSpPr>
          <p:cNvPr id="15" name="Gerade Verbindung mit Pfeil 14"/>
          <p:cNvCxnSpPr>
            <a:stCxn id="9" idx="0"/>
            <a:endCxn id="14" idx="2"/>
          </p:cNvCxnSpPr>
          <p:nvPr/>
        </p:nvCxnSpPr>
        <p:spPr>
          <a:xfrm rot="5400000" flipH="1" flipV="1">
            <a:off x="6627013" y="3339969"/>
            <a:ext cx="381291" cy="46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4955E-6 L 0.18334 0.068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 </a:t>
            </a:r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SIMT – single-instruction multiple-thread</a:t>
            </a:r>
          </a:p>
          <a:p>
            <a:r>
              <a:rPr lang="en-US" dirty="0" smtClean="0"/>
              <a:t>32 threads of each block are grouped as WARP</a:t>
            </a:r>
          </a:p>
          <a:p>
            <a:pPr lvl="1"/>
            <a:r>
              <a:rPr lang="en-US" smtClean="0"/>
              <a:t>All threads of a WARP execute the same line of code simultaneously</a:t>
            </a:r>
          </a:p>
          <a:p>
            <a:pPr lvl="1"/>
            <a:r>
              <a:rPr lang="en-US" dirty="0" smtClean="0"/>
              <a:t>Divergence (e.g. branches) is expensive</a:t>
            </a:r>
          </a:p>
          <a:p>
            <a:r>
              <a:rPr lang="en-US" dirty="0" smtClean="0"/>
              <a:t>Memory accesses are coalesced</a:t>
            </a:r>
            <a:br>
              <a:rPr lang="en-US" dirty="0" smtClean="0"/>
            </a:br>
            <a:r>
              <a:rPr lang="en-US" dirty="0" smtClean="0"/>
              <a:t>and issued for each half-WARP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pic>
        <p:nvPicPr>
          <p:cNvPr id="7" name="Grafik 6" descr="SM_groß_h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1" y="4273522"/>
            <a:ext cx="2599869" cy="2120543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6252464" y="5748074"/>
            <a:ext cx="2434077" cy="62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Memory </a:t>
            </a:r>
            <a:r>
              <a:rPr lang="de-DE" dirty="0" err="1" smtClean="0"/>
              <a:t>Issues</a:t>
            </a:r>
            <a:r>
              <a:rPr lang="de-DE" dirty="0" smtClean="0"/>
              <a:t> – Global Memory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pic>
        <p:nvPicPr>
          <p:cNvPr id="6" name="Grafik 5" descr="Mem_coal_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84" y="1620000"/>
            <a:ext cx="2870400" cy="4320000"/>
          </a:xfrm>
          <a:prstGeom prst="rect">
            <a:avLst/>
          </a:prstGeom>
        </p:spPr>
      </p:pic>
      <p:pic>
        <p:nvPicPr>
          <p:cNvPr id="7" name="Grafik 6" descr="Mem_noncoal_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4" y="1620000"/>
            <a:ext cx="2870400" cy="43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11583" y="6131862"/>
            <a:ext cx="2743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Pictures </a:t>
            </a:r>
            <a:r>
              <a:rPr lang="de-DE" sz="800" dirty="0" err="1" smtClean="0"/>
              <a:t>taken</a:t>
            </a:r>
            <a:r>
              <a:rPr lang="de-DE" sz="800" dirty="0" smtClean="0"/>
              <a:t> </a:t>
            </a:r>
            <a:r>
              <a:rPr lang="de-DE" sz="800" dirty="0" err="1" smtClean="0"/>
              <a:t>from</a:t>
            </a:r>
            <a:r>
              <a:rPr lang="de-DE" sz="800" dirty="0" smtClean="0"/>
              <a:t> </a:t>
            </a:r>
            <a:r>
              <a:rPr lang="de-DE" sz="800" dirty="0" err="1" smtClean="0"/>
              <a:t>Nvidia</a:t>
            </a:r>
            <a:r>
              <a:rPr lang="de-DE" sz="800" dirty="0" smtClean="0"/>
              <a:t> – CUDA </a:t>
            </a:r>
            <a:r>
              <a:rPr lang="de-DE" sz="800" dirty="0" err="1" smtClean="0"/>
              <a:t>Programming</a:t>
            </a:r>
            <a:r>
              <a:rPr lang="de-DE" sz="800" dirty="0" smtClean="0"/>
              <a:t> Guide</a:t>
            </a:r>
            <a:endParaRPr lang="de-DE" sz="800" dirty="0"/>
          </a:p>
        </p:txBody>
      </p:sp>
      <p:pic>
        <p:nvPicPr>
          <p:cNvPr id="9" name="Grafik 8" descr="Mem_coal_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098" y="1620000"/>
            <a:ext cx="2862302" cy="4320000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>
          <a:xfrm>
            <a:off x="4023360" y="3302598"/>
            <a:ext cx="785309" cy="44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247888" y="5905946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Compute</a:t>
            </a:r>
            <a:r>
              <a:rPr lang="de-DE" sz="1200" dirty="0" smtClean="0"/>
              <a:t> </a:t>
            </a:r>
            <a:r>
              <a:rPr lang="de-DE" sz="1200" dirty="0" err="1" smtClean="0"/>
              <a:t>capability</a:t>
            </a:r>
            <a:r>
              <a:rPr lang="de-DE" sz="1200" dirty="0" smtClean="0"/>
              <a:t> &lt; 1.2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5660437" y="5907737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Compute</a:t>
            </a:r>
            <a:r>
              <a:rPr lang="de-DE" sz="1200" dirty="0" smtClean="0"/>
              <a:t> </a:t>
            </a:r>
            <a:r>
              <a:rPr lang="de-DE" sz="1200" dirty="0" err="1" smtClean="0"/>
              <a:t>capability</a:t>
            </a:r>
            <a:r>
              <a:rPr lang="de-DE" sz="1200" dirty="0" smtClean="0"/>
              <a:t> &gt; 1.2</a:t>
            </a:r>
            <a:endParaRPr lang="de-DE" sz="1200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Memory </a:t>
            </a:r>
            <a:r>
              <a:rPr lang="de-DE" dirty="0" err="1" smtClean="0"/>
              <a:t>Issues</a:t>
            </a:r>
            <a:r>
              <a:rPr lang="de-DE" dirty="0" smtClean="0"/>
              <a:t> – </a:t>
            </a:r>
            <a:r>
              <a:rPr lang="de-DE" dirty="0" err="1" smtClean="0"/>
              <a:t>Shared</a:t>
            </a:r>
            <a:r>
              <a:rPr lang="de-DE" dirty="0" smtClean="0"/>
              <a:t> Memory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73E88-4500-4503-91FC-D96F9C8BBB58}" type="datetime1">
              <a:rPr lang="de-DE" smtClean="0"/>
              <a:pPr>
                <a:defRPr/>
              </a:pPr>
              <a:t>07.12.2009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Stream Computing Workshop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411583" y="6131862"/>
            <a:ext cx="27430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Pictures </a:t>
            </a:r>
            <a:r>
              <a:rPr lang="de-DE" sz="800" dirty="0" err="1" smtClean="0"/>
              <a:t>taken</a:t>
            </a:r>
            <a:r>
              <a:rPr lang="de-DE" sz="800" dirty="0" smtClean="0"/>
              <a:t> </a:t>
            </a:r>
            <a:r>
              <a:rPr lang="de-DE" sz="800" dirty="0" err="1" smtClean="0"/>
              <a:t>from</a:t>
            </a:r>
            <a:r>
              <a:rPr lang="de-DE" sz="800" dirty="0" smtClean="0"/>
              <a:t> </a:t>
            </a:r>
            <a:r>
              <a:rPr lang="de-DE" sz="800" dirty="0" err="1" smtClean="0"/>
              <a:t>Nvidia</a:t>
            </a:r>
            <a:r>
              <a:rPr lang="de-DE" sz="800" dirty="0" smtClean="0"/>
              <a:t> – CUDA </a:t>
            </a:r>
            <a:r>
              <a:rPr lang="de-DE" sz="800" dirty="0" err="1" smtClean="0"/>
              <a:t>Programming</a:t>
            </a:r>
            <a:r>
              <a:rPr lang="de-DE" sz="800" dirty="0" smtClean="0"/>
              <a:t> Guide</a:t>
            </a:r>
            <a:endParaRPr lang="de-DE" sz="800" dirty="0"/>
          </a:p>
        </p:txBody>
      </p:sp>
      <p:pic>
        <p:nvPicPr>
          <p:cNvPr id="14" name="Grafik 13" descr="mem_conf_f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728000"/>
            <a:ext cx="2626800" cy="3960000"/>
          </a:xfrm>
          <a:prstGeom prst="rect">
            <a:avLst/>
          </a:prstGeom>
        </p:spPr>
      </p:pic>
      <p:pic>
        <p:nvPicPr>
          <p:cNvPr id="15" name="Grafik 14" descr="mem_con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88" y="1728000"/>
            <a:ext cx="2626800" cy="3960000"/>
          </a:xfrm>
          <a:prstGeom prst="rect">
            <a:avLst/>
          </a:prstGeom>
        </p:spPr>
      </p:pic>
      <p:pic>
        <p:nvPicPr>
          <p:cNvPr id="16" name="Grafik 15" descr="mem_conf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59" y="1728000"/>
            <a:ext cx="2629722" cy="3960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247387" y="5652000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bank conflict</a:t>
            </a:r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1658473" y="5652000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bank conflict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3057013" y="5652000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2-way bank conflict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4457341" y="5652000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8-way bank conflict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6148541" y="5652000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bank conflict</a:t>
            </a:r>
            <a:endParaRPr lang="de-DE" sz="1200" dirty="0"/>
          </a:p>
        </p:txBody>
      </p:sp>
      <p:sp>
        <p:nvSpPr>
          <p:cNvPr id="22" name="Textfeld 21"/>
          <p:cNvSpPr txBox="1"/>
          <p:nvPr/>
        </p:nvSpPr>
        <p:spPr>
          <a:xfrm>
            <a:off x="7428296" y="5652000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 or</a:t>
            </a:r>
          </a:p>
          <a:p>
            <a:r>
              <a:rPr lang="en-US" sz="1200" dirty="0" smtClean="0"/>
              <a:t>2-way bank conflict</a:t>
            </a:r>
          </a:p>
        </p:txBody>
      </p:sp>
      <p:sp>
        <p:nvSpPr>
          <p:cNvPr id="2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7196E1C-CF1E-44EC-8D30-A6C7BCEE6AF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Bildschirmpräsentation (4:3)</PresentationFormat>
  <Paragraphs>158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Nvidia / CUDA</vt:lpstr>
      <vt:lpstr>Outline</vt:lpstr>
      <vt:lpstr>Programming Model</vt:lpstr>
      <vt:lpstr>Hardware Implementation</vt:lpstr>
      <vt:lpstr>Hardware Implementation</vt:lpstr>
      <vt:lpstr>Folie 6</vt:lpstr>
      <vt:lpstr>Hardware Implementation</vt:lpstr>
      <vt:lpstr>Memory Issues – Global Memory</vt:lpstr>
      <vt:lpstr>Memory Issues – Shared Memory</vt:lpstr>
      <vt:lpstr>Toolkit / SDK</vt:lpstr>
      <vt:lpstr>Examples – mod2am</vt:lpstr>
      <vt:lpstr>Folie 12</vt:lpstr>
      <vt:lpstr>Examples – mod2as</vt:lpstr>
      <vt:lpstr>Folie 14</vt:lpstr>
      <vt:lpstr>Conclusion</vt:lpstr>
      <vt:lpstr>Folie 16</vt:lpstr>
      <vt:lpstr>Examples – mod2f</vt:lpstr>
      <vt:lpstr>Folie 18</vt:lpstr>
    </vt:vector>
  </TitlesOfParts>
  <Company>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LRR</dc:creator>
  <cp:lastModifiedBy>LRR</cp:lastModifiedBy>
  <cp:revision>183</cp:revision>
  <dcterms:created xsi:type="dcterms:W3CDTF">2009-10-06T08:51:58Z</dcterms:created>
  <dcterms:modified xsi:type="dcterms:W3CDTF">2009-12-07T16:07:22Z</dcterms:modified>
</cp:coreProperties>
</file>