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media/audio1.bin" ContentType="audio/unknown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Default Extension="doc" ContentType="application/msword"/>
  <Override PartName="/ppt/slideLayouts/slideLayout1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0"/>
  </p:notesMasterIdLst>
  <p:sldIdLst>
    <p:sldId id="1499" r:id="rId2"/>
    <p:sldId id="957" r:id="rId3"/>
    <p:sldId id="1502" r:id="rId4"/>
    <p:sldId id="1363" r:id="rId5"/>
    <p:sldId id="1155" r:id="rId6"/>
    <p:sldId id="1522" r:id="rId7"/>
    <p:sldId id="1157" r:id="rId8"/>
    <p:sldId id="1158" r:id="rId9"/>
    <p:sldId id="1455" r:id="rId10"/>
    <p:sldId id="1506" r:id="rId11"/>
    <p:sldId id="1507" r:id="rId12"/>
    <p:sldId id="1464" r:id="rId13"/>
    <p:sldId id="1103" r:id="rId14"/>
    <p:sldId id="1351" r:id="rId15"/>
    <p:sldId id="1352" r:id="rId16"/>
    <p:sldId id="1353" r:id="rId17"/>
    <p:sldId id="1173" r:id="rId18"/>
    <p:sldId id="1308" r:id="rId19"/>
    <p:sldId id="1441" r:id="rId20"/>
    <p:sldId id="1309" r:id="rId21"/>
    <p:sldId id="1192" r:id="rId22"/>
    <p:sldId id="1234" r:id="rId23"/>
    <p:sldId id="1511" r:id="rId24"/>
    <p:sldId id="1355" r:id="rId25"/>
    <p:sldId id="1264" r:id="rId26"/>
    <p:sldId id="1354" r:id="rId27"/>
    <p:sldId id="951" r:id="rId28"/>
    <p:sldId id="1391" r:id="rId29"/>
    <p:sldId id="1392" r:id="rId30"/>
    <p:sldId id="1403" r:id="rId31"/>
    <p:sldId id="1395" r:id="rId32"/>
    <p:sldId id="1253" r:id="rId33"/>
    <p:sldId id="1539" r:id="rId34"/>
    <p:sldId id="1189" r:id="rId35"/>
    <p:sldId id="1513" r:id="rId36"/>
    <p:sldId id="1190" r:id="rId37"/>
    <p:sldId id="970" r:id="rId38"/>
    <p:sldId id="779" r:id="rId39"/>
    <p:sldId id="1197" r:id="rId40"/>
    <p:sldId id="1538" r:id="rId41"/>
    <p:sldId id="1258" r:id="rId42"/>
    <p:sldId id="1531" r:id="rId43"/>
    <p:sldId id="1482" r:id="rId44"/>
    <p:sldId id="1526" r:id="rId45"/>
    <p:sldId id="1524" r:id="rId46"/>
    <p:sldId id="1547" r:id="rId47"/>
    <p:sldId id="1525" r:id="rId48"/>
    <p:sldId id="1358" r:id="rId49"/>
    <p:sldId id="1406" r:id="rId50"/>
    <p:sldId id="1359" r:id="rId51"/>
    <p:sldId id="1473" r:id="rId52"/>
    <p:sldId id="1529" r:id="rId53"/>
    <p:sldId id="1501" r:id="rId54"/>
    <p:sldId id="1536" r:id="rId55"/>
    <p:sldId id="1537" r:id="rId56"/>
    <p:sldId id="1535" r:id="rId57"/>
    <p:sldId id="1534" r:id="rId58"/>
    <p:sldId id="1519" r:id="rId59"/>
    <p:sldId id="1514" r:id="rId60"/>
    <p:sldId id="1476" r:id="rId61"/>
    <p:sldId id="1543" r:id="rId62"/>
    <p:sldId id="1474" r:id="rId63"/>
    <p:sldId id="1475" r:id="rId64"/>
    <p:sldId id="1540" r:id="rId65"/>
    <p:sldId id="1541" r:id="rId66"/>
    <p:sldId id="1542" r:id="rId67"/>
    <p:sldId id="1545" r:id="rId68"/>
    <p:sldId id="1546" r:id="rId6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FF"/>
    <a:srgbClr val="AC75AC"/>
    <a:srgbClr val="3EB1B1"/>
    <a:srgbClr val="ADC6C0"/>
    <a:srgbClr val="127DE1"/>
    <a:srgbClr val="B90625"/>
    <a:srgbClr val="37917B"/>
    <a:srgbClr val="298573"/>
    <a:srgbClr val="389281"/>
    <a:srgbClr val="116F5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074" autoAdjust="0"/>
    <p:restoredTop sz="98137" autoAdjust="0"/>
  </p:normalViewPr>
  <p:slideViewPr>
    <p:cSldViewPr>
      <p:cViewPr>
        <p:scale>
          <a:sx n="100" d="100"/>
          <a:sy n="100" d="100"/>
        </p:scale>
        <p:origin x="-1616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49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Relationship Id="rId2" Type="http://schemas.openxmlformats.org/officeDocument/2006/relationships/image" Target="../media/image3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Relationship Id="rId2" Type="http://schemas.openxmlformats.org/officeDocument/2006/relationships/image" Target="../media/image3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ict"/><Relationship Id="rId2" Type="http://schemas.openxmlformats.org/officeDocument/2006/relationships/image" Target="../media/image42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ict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Relationship Id="rId2" Type="http://schemas.openxmlformats.org/officeDocument/2006/relationships/image" Target="../media/image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Relationship Id="rId2" Type="http://schemas.openxmlformats.org/officeDocument/2006/relationships/image" Target="../media/image3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Relationship Id="rId2" Type="http://schemas.openxmlformats.org/officeDocument/2006/relationships/image" Target="../media/image3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B8270E4-C8DF-CE4D-923F-3651EC1BF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32" charset="-128"/>
        <a:cs typeface="ＭＳ Ｐゴシック" pitchFamily="3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E97A53-6401-0246-9C8A-389FE8840576}" type="slidenum">
              <a:rPr lang="en-US">
                <a:latin typeface="Times" pitchFamily="32" charset="0"/>
              </a:rPr>
              <a:pPr/>
              <a:t>1</a:t>
            </a:fld>
            <a:endParaRPr lang="en-US">
              <a:latin typeface="Times" pitchFamily="32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3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8ED72-067D-6E45-9886-3671466CB41C}" type="slidenum">
              <a:rPr lang="en-US"/>
              <a:pPr/>
              <a:t>13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F5A57-3B7D-8D4F-B680-9DEF22B8521A}" type="slidenum">
              <a:rPr lang="en-US"/>
              <a:pPr/>
              <a:t>14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96BD0-2FDB-FC47-BA77-8C820D39A5B2}" type="slidenum">
              <a:rPr lang="en-US"/>
              <a:pPr/>
              <a:t>15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15A2A-FCEE-824D-9EB2-69671758EE99}" type="slidenum">
              <a:rPr lang="en-US"/>
              <a:pPr/>
              <a:t>16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A7CD7C-4E7F-ED4D-BAF8-B275A42FAD42}" type="slidenum">
              <a:rPr lang="en-US"/>
              <a:pPr/>
              <a:t>17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9AE4B-C10D-A447-B66E-2A9CED341239}" type="slidenum">
              <a:rPr lang="en-US"/>
              <a:pPr/>
              <a:t>20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EC3B2A-45F9-234D-8E18-158DCA3B1BD7}" type="slidenum">
              <a:rPr lang="en-US"/>
              <a:pPr/>
              <a:t>24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38BBCE-0E1E-FD4F-A812-576352334F90}" type="slidenum">
              <a:rPr lang="en-US"/>
              <a:pPr/>
              <a:t>25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173BB-5311-8E4B-AC05-B326FC59321D}" type="slidenum">
              <a:rPr lang="en-US"/>
              <a:pPr/>
              <a:t>26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49DE1-5D1A-8040-8531-994426EFE8A6}" type="slidenum">
              <a:rPr lang="en-US"/>
              <a:pPr/>
              <a:t>27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706438"/>
            <a:ext cx="4525963" cy="33940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1650"/>
            <a:ext cx="5006975" cy="41703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SCIENCE FIGURE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1FCA2-236A-E94A-862B-0CACD37CADAB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9D226-82E2-2C41-880D-17C1F0ACE13C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BE3B5-8DCC-F648-B545-76C7668AA5EB}" type="slidenum">
              <a:rPr lang="en-US"/>
              <a:pPr/>
              <a:t>30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706438"/>
            <a:ext cx="4525963" cy="3394075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1650"/>
            <a:ext cx="5006975" cy="41703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SCIENCE FIGURE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1C607-B822-4444-AF97-7DBA9407D1A9}" type="slidenum">
              <a:rPr lang="en-US"/>
              <a:pPr/>
              <a:t>31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DEF2E-123F-A447-8F9A-036277033566}" type="slidenum">
              <a:rPr lang="en-US"/>
              <a:pPr/>
              <a:t>34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1CC7B-E0A7-7841-8C37-3D77D2010123}" type="slidenum">
              <a:rPr lang="en-US"/>
              <a:pPr/>
              <a:t>36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5E47A5-2640-0245-8F1C-E56B81C8C2BE}" type="slidenum">
              <a:rPr lang="en-US"/>
              <a:pPr/>
              <a:t>37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4B854-A083-B647-B99D-C41AD94B5684}" type="slidenum">
              <a:rPr lang="en-US"/>
              <a:pPr/>
              <a:t>38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4B47C-FB41-4442-B54A-B42D12EDBD9B}" type="slidenum">
              <a:rPr lang="en-US"/>
              <a:pPr/>
              <a:t>43</a:t>
            </a:fld>
            <a:endParaRPr lang="en-US"/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A88A4-D899-E44B-8361-F3A9C4FAB82D}" type="slidenum">
              <a:rPr lang="en-US"/>
              <a:pPr/>
              <a:t>44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1FF19-090A-9744-AA2C-E579FF942411}" type="slidenum">
              <a:rPr lang="en-US"/>
              <a:pPr/>
              <a:t>49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0B3CC-DD7C-0442-8F11-DF832793831C}" type="slidenum">
              <a:rPr lang="en-US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pPr/>
              <a:t>3</a:t>
            </a:fld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E242E-26EA-704E-AED7-28559314B706}" type="slidenum">
              <a:rPr lang="en-US"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pPr/>
              <a:t>52</a:t>
            </a:fld>
            <a:endParaRPr lang="en-US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F0C62-F322-9740-A69E-76B8B69623D8}" type="slidenum">
              <a:rPr lang="en-US"/>
              <a:pPr/>
              <a:t>58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Templating gets you control..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9BF88-15F1-B04B-9E90-9DFB82E783CC}" type="slidenum">
              <a:rPr lang="en-US"/>
              <a:pPr/>
              <a:t>59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There is only one successful replication chemistry’’’ (Benner); because these are small replication is now very simple.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8F7D1-6C95-AB4E-9C16-3F24C3051E87}" type="slidenum">
              <a:rPr lang="en-US"/>
              <a:pPr/>
              <a:t>5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AB0B3-CD0E-7E48-8DE1-AFFF1C403DB2}" type="slidenum">
              <a:rPr lang="en-US"/>
              <a:pPr/>
              <a:t>7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FE74FB-3C8E-3440-B5CF-8E7C028C16C3}" type="slidenum">
              <a:rPr lang="en-US"/>
              <a:pPr/>
              <a:t>8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78AFD-409A-4643-BF81-055EF121CF21}" type="slidenum">
              <a:rPr lang="en-US"/>
              <a:pPr/>
              <a:t>9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2A9DB-4D77-AF40-BA93-2E9228444B50}" type="slidenum">
              <a:rPr lang="en-US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pPr/>
              <a:t>10</a:t>
            </a:fld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2A9DB-4D77-AF40-BA93-2E9228444B50}" type="slidenum">
              <a:rPr lang="en-US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pPr/>
              <a:t>11</a:t>
            </a:fld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0940-57C2-564C-9D0E-FDD66C631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405C7-452A-C94E-AA68-5D4D92422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DDA40-32E2-5D45-9877-F3802EA19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71A9E-05BD-3347-9D74-C5607E3F9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EFD70-DAAC-7D4E-9914-1885FA945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B6DBD-E373-0E42-BBB4-769100A95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8700B-14C7-D345-AA67-850F73720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27D43-C442-7A45-A4FF-D7B5A8B16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B766F-495D-CC44-BCD3-1075DDE63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B6BA9-3EBC-3948-A426-E8B73EACF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8C73C-783C-7845-9BC6-8CB80F15A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1542D-B968-AD4A-9405-00F60D16B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34AC334-DE14-A547-B757-79C53139A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2" charset="-128"/>
          <a:cs typeface="ＭＳ Ｐゴシック" pitchFamily="3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2" charset="-128"/>
          <a:cs typeface="ＭＳ Ｐゴシック" pitchFamily="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2" charset="-128"/>
          <a:cs typeface="ＭＳ Ｐゴシック" pitchFamily="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2" charset="-128"/>
          <a:cs typeface="ＭＳ Ｐゴシック" pitchFamily="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32" charset="-128"/>
          <a:cs typeface="ＭＳ Ｐゴシック" pitchFamily="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2" charset="-128"/>
          <a:cs typeface="ＭＳ Ｐゴシック" pitchFamily="3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5.png"/><Relationship Id="rId5" Type="http://schemas.openxmlformats.org/officeDocument/2006/relationships/oleObject" Target="../embeddings/Microsoft_Word_97_-_2004_Document7.doc"/><Relationship Id="rId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5.png"/><Relationship Id="rId5" Type="http://schemas.openxmlformats.org/officeDocument/2006/relationships/oleObject" Target="../embeddings/Microsoft_Word_97_-_2004_Document8.doc"/><Relationship Id="rId6" Type="http://schemas.openxmlformats.org/officeDocument/2006/relationships/image" Target="../media/image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tiff"/><Relationship Id="rId5" Type="http://schemas.openxmlformats.org/officeDocument/2006/relationships/oleObject" Target="../embeddings/Microsoft_Word_97_-_2004_Document1.doc"/><Relationship Id="rId6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Word_97_-_2004_Document9.doc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Microsoft_Word_97_-_2004_Document10.doc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Microsoft_Word_97_-_2004_Document11.doc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0.png"/><Relationship Id="rId5" Type="http://schemas.openxmlformats.org/officeDocument/2006/relationships/oleObject" Target="../embeddings/Microsoft_Word_97_-_2004_Document12.doc"/><Relationship Id="rId6" Type="http://schemas.openxmlformats.org/officeDocument/2006/relationships/oleObject" Target="../embeddings/Microsoft_Word_97_-_2004_Document13.doc"/><Relationship Id="rId7" Type="http://schemas.openxmlformats.org/officeDocument/2006/relationships/image" Target="../media/image21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5" Type="http://schemas.openxmlformats.org/officeDocument/2006/relationships/oleObject" Target="../embeddings/Microsoft_Word_97_-_2004_Document3.doc"/><Relationship Id="rId6" Type="http://schemas.openxmlformats.org/officeDocument/2006/relationships/oleObject" Target="../embeddings/Microsoft_Word_97_-_2004_Document4.doc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0.png"/><Relationship Id="rId5" Type="http://schemas.openxmlformats.org/officeDocument/2006/relationships/oleObject" Target="../embeddings/Microsoft_Word_97_-_2004_Document14.doc"/><Relationship Id="rId6" Type="http://schemas.openxmlformats.org/officeDocument/2006/relationships/oleObject" Target="../embeddings/Microsoft_Word_97_-_2004_Document15.doc"/><Relationship Id="rId7" Type="http://schemas.openxmlformats.org/officeDocument/2006/relationships/image" Target="../media/image21.jpe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3.png"/><Relationship Id="rId5" Type="http://schemas.openxmlformats.org/officeDocument/2006/relationships/oleObject" Target="Macintosh%20HD:Users:mrussell:Desktop:Exobiology%202010%20text.doc!OLE_LINK1" TargetMode="External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3.png"/><Relationship Id="rId5" Type="http://schemas.openxmlformats.org/officeDocument/2006/relationships/oleObject" Target="../embeddings/Microsoft_Word_97_-_2004_Document16.doc"/><Relationship Id="rId6" Type="http://schemas.openxmlformats.org/officeDocument/2006/relationships/oleObject" Target="Macintosh%20HD:Users:mrussell:Desktop:Exobiology%202010%20text.doc!OLE_LINK1" TargetMode="External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Word_97_-_2004_Document17.doc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Word_97_-_2004_Document18.doc"/><Relationship Id="rId5" Type="http://schemas.openxmlformats.org/officeDocument/2006/relationships/image" Target="../media/image4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Microsoft_Word_97_-_2004_Document19.doc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urnalofcosmology.com/Abiogenesis100.html" TargetMode="Externa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0.doc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.tiff"/><Relationship Id="rId5" Type="http://schemas.openxmlformats.org/officeDocument/2006/relationships/oleObject" Target="../embeddings/Microsoft_Word_97_-_2004_Document5.doc"/><Relationship Id="rId6" Type="http://schemas.openxmlformats.org/officeDocument/2006/relationships/oleObject" Target="../embeddings/Microsoft_Word_97_-_2004_Document6.doc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oleObject" Target="Macintosh%20HD:Users:mrussell:Desktop:Workshop%20without%20walls%20abstract%202010.doc!OLE_LINK1" TargetMode="External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3" descr="Fig_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144000" cy="4214813"/>
          </a:xfrm>
          <a:prstGeom prst="rect">
            <a:avLst/>
          </a:prstGeom>
          <a:solidFill>
            <a:srgbClr val="3B1DAB"/>
          </a:solidFill>
          <a:ln w="9525">
            <a:noFill/>
            <a:miter lim="800000"/>
            <a:headEnd/>
            <a:tailEnd/>
          </a:ln>
        </p:spPr>
      </p:pic>
      <p:sp>
        <p:nvSpPr>
          <p:cNvPr id="130054" name="Rectangle 4"/>
          <p:cNvSpPr>
            <a:spLocks noChangeArrowheads="1"/>
          </p:cNvSpPr>
          <p:nvPr/>
        </p:nvSpPr>
        <p:spPr bwMode="auto">
          <a:xfrm>
            <a:off x="0" y="18871"/>
            <a:ext cx="9144000" cy="120032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2"/>
            <a:r>
              <a:rPr lang="en-US" sz="3600" b="1" dirty="0">
                <a:solidFill>
                  <a:srgbClr val="008000"/>
                </a:solidFill>
              </a:rPr>
              <a:t>Why does life start,</a:t>
            </a:r>
            <a:r>
              <a:rPr lang="en-US" sz="3600" b="1" dirty="0" smtClean="0">
                <a:solidFill>
                  <a:srgbClr val="008000"/>
                </a:solidFill>
              </a:rPr>
              <a:t> What </a:t>
            </a:r>
            <a:r>
              <a:rPr lang="en-US" sz="3600" b="1" dirty="0">
                <a:solidFill>
                  <a:srgbClr val="008000"/>
                </a:solidFill>
              </a:rPr>
              <a:t>does it do</a:t>
            </a:r>
            <a:r>
              <a:rPr lang="en-US" sz="3600" b="1" dirty="0" smtClean="0">
                <a:solidFill>
                  <a:srgbClr val="008000"/>
                </a:solidFill>
              </a:rPr>
              <a:t>,     </a:t>
            </a:r>
          </a:p>
          <a:p>
            <a:pPr lvl="2" algn="ctr"/>
            <a:r>
              <a:rPr lang="en-US" sz="3600" b="1" dirty="0" smtClean="0">
                <a:solidFill>
                  <a:srgbClr val="008000"/>
                </a:solidFill>
              </a:rPr>
              <a:t>Where </a:t>
            </a:r>
            <a:r>
              <a:rPr lang="en-US" sz="3600" b="1" dirty="0">
                <a:solidFill>
                  <a:srgbClr val="008000"/>
                </a:solidFill>
              </a:rPr>
              <a:t>will it </a:t>
            </a:r>
            <a:r>
              <a:rPr lang="en-US" sz="3600" b="1" dirty="0" smtClean="0">
                <a:solidFill>
                  <a:srgbClr val="008000"/>
                </a:solidFill>
              </a:rPr>
              <a:t>be? 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130055" name="Rectangle 5"/>
          <p:cNvSpPr>
            <a:spLocks noChangeArrowheads="1"/>
          </p:cNvSpPr>
          <p:nvPr/>
        </p:nvSpPr>
        <p:spPr bwMode="auto">
          <a:xfrm>
            <a:off x="0" y="5459413"/>
            <a:ext cx="9144000" cy="707886"/>
          </a:xfrm>
          <a:prstGeom prst="rect">
            <a:avLst/>
          </a:prstGeom>
          <a:noFill/>
          <a:ln w="57150">
            <a:solidFill>
              <a:srgbClr val="C3091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996633"/>
                </a:solidFill>
                <a:latin typeface="Calibri"/>
                <a:cs typeface="Calibri"/>
              </a:rPr>
              <a:t>Chemosynthesis     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  <a:sym typeface="Symbol" pitchFamily="32" charset="2"/>
              </a:rPr>
              <a:t></a:t>
            </a:r>
            <a:r>
              <a:rPr lang="en-US" sz="2000" dirty="0" smtClean="0">
                <a:latin typeface="Calibri"/>
                <a:cs typeface="Calibri"/>
                <a:sym typeface="Symbol" pitchFamily="32" charset="2"/>
              </a:rPr>
              <a:t>    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  <a:sym typeface="Symbol" pitchFamily="32" charset="2"/>
              </a:rPr>
              <a:t>atmospheric </a:t>
            </a: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  <a:sym typeface="Symbol" pitchFamily="32" charset="2"/>
              </a:rPr>
              <a:t>CO</a:t>
            </a:r>
            <a:r>
              <a:rPr lang="en-US" sz="2000" b="1" baseline="-25000" dirty="0">
                <a:solidFill>
                  <a:srgbClr val="3366FF"/>
                </a:solidFill>
                <a:latin typeface="Calibri"/>
                <a:cs typeface="Calibri"/>
                <a:sym typeface="Symbol" pitchFamily="32" charset="2"/>
              </a:rPr>
              <a:t>2</a:t>
            </a:r>
            <a:r>
              <a:rPr lang="en-US" sz="2000" dirty="0" smtClean="0">
                <a:latin typeface="Calibri"/>
                <a:cs typeface="Calibri"/>
                <a:sym typeface="Symbol" pitchFamily="32" charset="2"/>
              </a:rPr>
              <a:t>   </a:t>
            </a:r>
            <a:r>
              <a:rPr lang="en-US" sz="2000" dirty="0" err="1" smtClean="0">
                <a:latin typeface="Calibri"/>
                <a:cs typeface="Calibri"/>
                <a:sym typeface="Symbol" pitchFamily="32" charset="2"/>
              </a:rPr>
              <a:t></a:t>
            </a:r>
            <a:r>
              <a:rPr lang="en-US" sz="2000" dirty="0" smtClean="0">
                <a:latin typeface="Calibri"/>
                <a:cs typeface="Calibri"/>
                <a:sym typeface="Symbol" pitchFamily="32" charset="2"/>
              </a:rPr>
              <a:t>       </a:t>
            </a:r>
            <a:r>
              <a:rPr lang="en-US" sz="2000" dirty="0" smtClean="0">
                <a:solidFill>
                  <a:schemeClr val="hlink"/>
                </a:solidFill>
                <a:latin typeface="Calibri"/>
                <a:cs typeface="Calibri"/>
                <a:sym typeface="Symbol" pitchFamily="32" charset="2"/>
              </a:rPr>
              <a:t>Oxygenic </a:t>
            </a:r>
            <a:r>
              <a:rPr lang="en-US" sz="2000" dirty="0">
                <a:solidFill>
                  <a:schemeClr val="hlink"/>
                </a:solidFill>
                <a:latin typeface="Calibri"/>
                <a:cs typeface="Calibri"/>
                <a:sym typeface="Symbol" pitchFamily="32" charset="2"/>
              </a:rPr>
              <a:t>photosynthesis</a:t>
            </a:r>
            <a:endParaRPr lang="en-US" sz="2000" dirty="0" smtClean="0">
              <a:latin typeface="Calibri"/>
              <a:cs typeface="Calibri"/>
              <a:sym typeface="Symbol" pitchFamily="32" charset="2"/>
            </a:endParaRPr>
          </a:p>
          <a:p>
            <a:pPr algn="l"/>
            <a:r>
              <a:rPr lang="en-US" sz="2000" dirty="0" smtClean="0">
                <a:latin typeface="Calibri"/>
                <a:cs typeface="Calibri"/>
              </a:rPr>
              <a:t>  H</a:t>
            </a:r>
            <a:r>
              <a:rPr lang="en-US" sz="2000" b="1" baseline="-25000" dirty="0" smtClean="0">
                <a:latin typeface="Calibri"/>
                <a:cs typeface="Calibri"/>
                <a:sym typeface="Symbol" pitchFamily="32" charset="2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from H</a:t>
            </a:r>
            <a:r>
              <a:rPr lang="en-US" sz="2000" b="1" baseline="-25000" dirty="0">
                <a:latin typeface="Calibri"/>
                <a:cs typeface="Calibri"/>
                <a:sym typeface="Symbol" pitchFamily="32" charset="2"/>
              </a:rPr>
              <a:t>2</a:t>
            </a:r>
            <a:r>
              <a:rPr lang="en-US" sz="2000" dirty="0">
                <a:latin typeface="Calibri"/>
                <a:cs typeface="Calibri"/>
              </a:rPr>
              <a:t>O </a:t>
            </a:r>
            <a:r>
              <a:rPr lang="en-US" sz="2000" dirty="0">
                <a:solidFill>
                  <a:srgbClr val="855B1D"/>
                </a:solidFill>
                <a:latin typeface="Calibri"/>
                <a:cs typeface="Calibri"/>
              </a:rPr>
              <a:t>(Fe</a:t>
            </a:r>
            <a:r>
              <a:rPr lang="en-US" sz="2000" baseline="30000" dirty="0">
                <a:solidFill>
                  <a:srgbClr val="855B1D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855B1D"/>
                </a:solidFill>
                <a:latin typeface="Calibri"/>
                <a:cs typeface="Calibri"/>
              </a:rPr>
              <a:t>,Fe</a:t>
            </a:r>
            <a:r>
              <a:rPr lang="en-US" sz="2000" baseline="30000" dirty="0">
                <a:solidFill>
                  <a:srgbClr val="855B1D"/>
                </a:solidFill>
                <a:latin typeface="Calibri"/>
                <a:cs typeface="Calibri"/>
              </a:rPr>
              <a:t>2+</a:t>
            </a:r>
            <a:r>
              <a:rPr lang="en-US" sz="2000" dirty="0">
                <a:solidFill>
                  <a:srgbClr val="855B1D"/>
                </a:solidFill>
                <a:latin typeface="Calibri"/>
                <a:cs typeface="Calibri"/>
              </a:rPr>
              <a:t>)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Wingdings" pitchFamily="32" charset="2"/>
                <a:ea typeface="Wingdings" pitchFamily="32" charset="2"/>
                <a:cs typeface="Wingdings" pitchFamily="32" charset="2"/>
              </a:rPr>
              <a:t></a:t>
            </a:r>
            <a:r>
              <a:rPr lang="en-US" sz="2000" dirty="0" smtClean="0">
                <a:latin typeface="Calibri"/>
                <a:cs typeface="Calibri"/>
              </a:rPr>
              <a:t>                                      H</a:t>
            </a:r>
            <a:r>
              <a:rPr lang="en-US" sz="2000" b="1" baseline="-25000" dirty="0" smtClean="0">
                <a:latin typeface="Calibri"/>
                <a:cs typeface="Calibri"/>
                <a:sym typeface="Symbol" pitchFamily="32" charset="2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from H</a:t>
            </a:r>
            <a:r>
              <a:rPr lang="en-US" sz="2000" b="1" baseline="-25000" dirty="0">
                <a:latin typeface="Calibri"/>
                <a:cs typeface="Calibri"/>
                <a:sym typeface="Symbol" pitchFamily="32" charset="2"/>
              </a:rPr>
              <a:t>2</a:t>
            </a:r>
            <a:r>
              <a:rPr lang="en-US" sz="2000" dirty="0">
                <a:latin typeface="Calibri"/>
                <a:cs typeface="Calibri"/>
              </a:rPr>
              <a:t>O </a:t>
            </a:r>
            <a:r>
              <a:rPr lang="en-US" sz="2000" dirty="0">
                <a:solidFill>
                  <a:srgbClr val="2AAFB3"/>
                </a:solidFill>
                <a:latin typeface="Calibri"/>
                <a:cs typeface="Calibri"/>
              </a:rPr>
              <a:t>(~CaMn</a:t>
            </a:r>
            <a:r>
              <a:rPr lang="en-US" sz="2000" b="1" baseline="-25000" dirty="0">
                <a:solidFill>
                  <a:srgbClr val="2AAFB3"/>
                </a:solidFill>
                <a:latin typeface="Calibri"/>
                <a:cs typeface="Calibri"/>
                <a:sym typeface="Symbol" pitchFamily="32" charset="2"/>
              </a:rPr>
              <a:t>4</a:t>
            </a:r>
            <a:r>
              <a:rPr lang="en-US" sz="2000" dirty="0">
                <a:solidFill>
                  <a:srgbClr val="2AAFB3"/>
                </a:solidFill>
                <a:latin typeface="Calibri"/>
                <a:cs typeface="Calibri"/>
              </a:rPr>
              <a:t>O</a:t>
            </a:r>
            <a:r>
              <a:rPr lang="en-US" sz="2000" b="1" baseline="-25000" dirty="0">
                <a:solidFill>
                  <a:srgbClr val="2AAFB3"/>
                </a:solidFill>
                <a:latin typeface="Calibri"/>
                <a:cs typeface="Calibri"/>
                <a:sym typeface="Symbol" pitchFamily="32" charset="2"/>
              </a:rPr>
              <a:t>5</a:t>
            </a:r>
            <a:r>
              <a:rPr lang="en-US" sz="2000" dirty="0">
                <a:solidFill>
                  <a:srgbClr val="2AAFB3"/>
                </a:solidFill>
                <a:latin typeface="Calibri"/>
                <a:cs typeface="Calibri"/>
              </a:rPr>
              <a:t>)</a:t>
            </a:r>
            <a:r>
              <a:rPr lang="en-US" sz="2000" dirty="0">
                <a:latin typeface="Calibri"/>
                <a:cs typeface="Calibri"/>
              </a:rPr>
              <a:t> </a:t>
            </a:r>
          </a:p>
        </p:txBody>
      </p:sp>
      <p:sp>
        <p:nvSpPr>
          <p:cNvPr id="130056" name="Rectangle 6"/>
          <p:cNvSpPr>
            <a:spLocks noChangeArrowheads="1"/>
          </p:cNvSpPr>
          <p:nvPr/>
        </p:nvSpPr>
        <p:spPr bwMode="auto">
          <a:xfrm>
            <a:off x="4392613" y="2498725"/>
            <a:ext cx="2541587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At 8) Protocyanobacterium (RC 1 &amp; RC2I)</a:t>
            </a:r>
          </a:p>
        </p:txBody>
      </p:sp>
      <p:sp>
        <p:nvSpPr>
          <p:cNvPr id="130057" name="Line 7"/>
          <p:cNvSpPr>
            <a:spLocks noChangeShapeType="1"/>
          </p:cNvSpPr>
          <p:nvPr/>
        </p:nvSpPr>
        <p:spPr bwMode="auto">
          <a:xfrm flipH="1" flipV="1">
            <a:off x="0" y="1866900"/>
            <a:ext cx="8534400" cy="0"/>
          </a:xfrm>
          <a:prstGeom prst="line">
            <a:avLst/>
          </a:prstGeom>
          <a:noFill/>
          <a:ln w="76200">
            <a:solidFill>
              <a:srgbClr val="67A5E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8" name="Line 8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0" name="Line 10"/>
          <p:cNvSpPr>
            <a:spLocks noChangeShapeType="1"/>
          </p:cNvSpPr>
          <p:nvPr/>
        </p:nvSpPr>
        <p:spPr bwMode="auto">
          <a:xfrm>
            <a:off x="152400" y="5410200"/>
            <a:ext cx="8763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1" name="Freeform 11"/>
          <p:cNvSpPr>
            <a:spLocks/>
          </p:cNvSpPr>
          <p:nvPr/>
        </p:nvSpPr>
        <p:spPr bwMode="auto">
          <a:xfrm>
            <a:off x="5016500" y="1968500"/>
            <a:ext cx="2527300" cy="1854200"/>
          </a:xfrm>
          <a:custGeom>
            <a:avLst/>
            <a:gdLst>
              <a:gd name="T0" fmla="*/ 2147483647 w 1592"/>
              <a:gd name="T1" fmla="*/ 2147483647 h 1168"/>
              <a:gd name="T2" fmla="*/ 2147483647 w 1592"/>
              <a:gd name="T3" fmla="*/ 2147483647 h 1168"/>
              <a:gd name="T4" fmla="*/ 2147483647 w 1592"/>
              <a:gd name="T5" fmla="*/ 2147483647 h 1168"/>
              <a:gd name="T6" fmla="*/ 2147483647 w 1592"/>
              <a:gd name="T7" fmla="*/ 2147483647 h 1168"/>
              <a:gd name="T8" fmla="*/ 2147483647 w 1592"/>
              <a:gd name="T9" fmla="*/ 2147483647 h 1168"/>
              <a:gd name="T10" fmla="*/ 2147483647 w 1592"/>
              <a:gd name="T11" fmla="*/ 2147483647 h 1168"/>
              <a:gd name="T12" fmla="*/ 2147483647 w 1592"/>
              <a:gd name="T13" fmla="*/ 2147483647 h 1168"/>
              <a:gd name="T14" fmla="*/ 2147483647 w 1592"/>
              <a:gd name="T15" fmla="*/ 2147483647 h 1168"/>
              <a:gd name="T16" fmla="*/ 2147483647 w 1592"/>
              <a:gd name="T17" fmla="*/ 2147483647 h 1168"/>
              <a:gd name="T18" fmla="*/ 2147483647 w 1592"/>
              <a:gd name="T19" fmla="*/ 2147483647 h 1168"/>
              <a:gd name="T20" fmla="*/ 2147483647 w 1592"/>
              <a:gd name="T21" fmla="*/ 2147483647 h 1168"/>
              <a:gd name="T22" fmla="*/ 2147483647 w 1592"/>
              <a:gd name="T23" fmla="*/ 2147483647 h 1168"/>
              <a:gd name="T24" fmla="*/ 2147483647 w 1592"/>
              <a:gd name="T25" fmla="*/ 2147483647 h 1168"/>
              <a:gd name="T26" fmla="*/ 2147483647 w 1592"/>
              <a:gd name="T27" fmla="*/ 2147483647 h 11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2"/>
              <a:gd name="T43" fmla="*/ 0 h 1168"/>
              <a:gd name="T44" fmla="*/ 1592 w 1592"/>
              <a:gd name="T45" fmla="*/ 1168 h 11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2" h="1168">
                <a:moveTo>
                  <a:pt x="1592" y="8"/>
                </a:moveTo>
                <a:cubicBezTo>
                  <a:pt x="1576" y="4"/>
                  <a:pt x="1560" y="0"/>
                  <a:pt x="1544" y="8"/>
                </a:cubicBezTo>
                <a:cubicBezTo>
                  <a:pt x="1528" y="16"/>
                  <a:pt x="1528" y="24"/>
                  <a:pt x="1496" y="56"/>
                </a:cubicBezTo>
                <a:cubicBezTo>
                  <a:pt x="1464" y="88"/>
                  <a:pt x="1392" y="152"/>
                  <a:pt x="1352" y="200"/>
                </a:cubicBezTo>
                <a:cubicBezTo>
                  <a:pt x="1312" y="248"/>
                  <a:pt x="1304" y="272"/>
                  <a:pt x="1256" y="344"/>
                </a:cubicBezTo>
                <a:cubicBezTo>
                  <a:pt x="1208" y="416"/>
                  <a:pt x="1112" y="552"/>
                  <a:pt x="1064" y="632"/>
                </a:cubicBezTo>
                <a:cubicBezTo>
                  <a:pt x="1016" y="712"/>
                  <a:pt x="992" y="776"/>
                  <a:pt x="968" y="824"/>
                </a:cubicBezTo>
                <a:cubicBezTo>
                  <a:pt x="944" y="872"/>
                  <a:pt x="968" y="872"/>
                  <a:pt x="920" y="920"/>
                </a:cubicBezTo>
                <a:cubicBezTo>
                  <a:pt x="872" y="968"/>
                  <a:pt x="760" y="1072"/>
                  <a:pt x="680" y="1112"/>
                </a:cubicBezTo>
                <a:cubicBezTo>
                  <a:pt x="600" y="1152"/>
                  <a:pt x="528" y="1152"/>
                  <a:pt x="440" y="1160"/>
                </a:cubicBezTo>
                <a:cubicBezTo>
                  <a:pt x="352" y="1168"/>
                  <a:pt x="208" y="1160"/>
                  <a:pt x="152" y="1160"/>
                </a:cubicBezTo>
                <a:cubicBezTo>
                  <a:pt x="96" y="1160"/>
                  <a:pt x="128" y="1160"/>
                  <a:pt x="104" y="1160"/>
                </a:cubicBezTo>
                <a:cubicBezTo>
                  <a:pt x="80" y="1160"/>
                  <a:pt x="16" y="1160"/>
                  <a:pt x="8" y="1160"/>
                </a:cubicBezTo>
                <a:cubicBezTo>
                  <a:pt x="0" y="1160"/>
                  <a:pt x="28" y="1160"/>
                  <a:pt x="56" y="11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2" name="Rectangle 12"/>
          <p:cNvSpPr>
            <a:spLocks noChangeArrowheads="1"/>
          </p:cNvSpPr>
          <p:nvPr/>
        </p:nvSpPr>
        <p:spPr bwMode="auto">
          <a:xfrm>
            <a:off x="2794096" y="2057400"/>
            <a:ext cx="3327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The Hadean Carbonic Ocean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30063" name="Rectangle 13"/>
          <p:cNvSpPr>
            <a:spLocks noChangeArrowheads="1"/>
          </p:cNvSpPr>
          <p:nvPr/>
        </p:nvSpPr>
        <p:spPr bwMode="auto">
          <a:xfrm>
            <a:off x="5164138" y="1066800"/>
            <a:ext cx="153987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            </a:t>
            </a:r>
          </a:p>
        </p:txBody>
      </p:sp>
      <p:sp>
        <p:nvSpPr>
          <p:cNvPr id="130065" name="Rectangle 15"/>
          <p:cNvSpPr>
            <a:spLocks noChangeArrowheads="1"/>
          </p:cNvSpPr>
          <p:nvPr/>
        </p:nvSpPr>
        <p:spPr bwMode="auto">
          <a:xfrm>
            <a:off x="3067050" y="2667000"/>
            <a:ext cx="15954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                    </a:t>
            </a:r>
          </a:p>
        </p:txBody>
      </p:sp>
      <p:sp>
        <p:nvSpPr>
          <p:cNvPr id="130066" name="Rectangle 17"/>
          <p:cNvSpPr>
            <a:spLocks noChangeArrowheads="1"/>
          </p:cNvSpPr>
          <p:nvPr/>
        </p:nvSpPr>
        <p:spPr bwMode="auto">
          <a:xfrm>
            <a:off x="8058150" y="1143000"/>
            <a:ext cx="8445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chemeClr val="hlink"/>
                </a:solidFill>
              </a:rPr>
              <a:t>CaMn</a:t>
            </a:r>
            <a:r>
              <a:rPr lang="en-US" sz="1000" b="1" baseline="-25000">
                <a:solidFill>
                  <a:schemeClr val="hlink"/>
                </a:solidFill>
              </a:rPr>
              <a:t>4</a:t>
            </a:r>
            <a:r>
              <a:rPr lang="en-US" sz="1000" b="1">
                <a:solidFill>
                  <a:schemeClr val="hlink"/>
                </a:solidFill>
              </a:rPr>
              <a:t>O</a:t>
            </a:r>
            <a:r>
              <a:rPr lang="en-US" sz="1000" b="1" baseline="-25000">
                <a:solidFill>
                  <a:schemeClr val="hlink"/>
                </a:solidFill>
              </a:rPr>
              <a:t>8 </a:t>
            </a:r>
            <a:r>
              <a:rPr lang="en-US" sz="1000" b="1">
                <a:solidFill>
                  <a:schemeClr val="hlink"/>
                </a:solidFill>
              </a:rPr>
              <a:t>&amp;</a:t>
            </a:r>
          </a:p>
          <a:p>
            <a:r>
              <a:rPr lang="en-US" sz="1000" b="1">
                <a:solidFill>
                  <a:schemeClr val="hlink"/>
                </a:solidFill>
              </a:rPr>
              <a:t>MnOOH</a:t>
            </a:r>
            <a:endParaRPr lang="en-US" sz="1000" baseline="-25000">
              <a:solidFill>
                <a:schemeClr val="hlink"/>
              </a:solidFill>
            </a:endParaRPr>
          </a:p>
        </p:txBody>
      </p:sp>
      <p:sp>
        <p:nvSpPr>
          <p:cNvPr id="130068" name="AutoShape 19"/>
          <p:cNvSpPr>
            <a:spLocks noChangeArrowheads="1"/>
          </p:cNvSpPr>
          <p:nvPr/>
        </p:nvSpPr>
        <p:spPr bwMode="auto">
          <a:xfrm flipH="1" flipV="1">
            <a:off x="8686800" y="5943600"/>
            <a:ext cx="316235" cy="1587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900" dirty="0"/>
          </a:p>
        </p:txBody>
      </p:sp>
      <p:sp>
        <p:nvSpPr>
          <p:cNvPr id="130069" name="Freeform 20"/>
          <p:cNvSpPr>
            <a:spLocks/>
          </p:cNvSpPr>
          <p:nvPr/>
        </p:nvSpPr>
        <p:spPr bwMode="auto">
          <a:xfrm>
            <a:off x="8382000" y="1676400"/>
            <a:ext cx="762000" cy="228600"/>
          </a:xfrm>
          <a:custGeom>
            <a:avLst/>
            <a:gdLst>
              <a:gd name="T0" fmla="*/ 2147483647 w 480"/>
              <a:gd name="T1" fmla="*/ 0 h 144"/>
              <a:gd name="T2" fmla="*/ 2147483647 w 480"/>
              <a:gd name="T3" fmla="*/ 2147483647 h 144"/>
              <a:gd name="T4" fmla="*/ 2147483647 w 480"/>
              <a:gd name="T5" fmla="*/ 2147483647 h 144"/>
              <a:gd name="T6" fmla="*/ 0 w 480"/>
              <a:gd name="T7" fmla="*/ 2147483647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144"/>
              <a:gd name="T14" fmla="*/ 480 w 480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144">
                <a:moveTo>
                  <a:pt x="480" y="0"/>
                </a:moveTo>
                <a:cubicBezTo>
                  <a:pt x="368" y="16"/>
                  <a:pt x="256" y="32"/>
                  <a:pt x="192" y="48"/>
                </a:cubicBezTo>
                <a:cubicBezTo>
                  <a:pt x="128" y="64"/>
                  <a:pt x="128" y="80"/>
                  <a:pt x="96" y="96"/>
                </a:cubicBezTo>
                <a:cubicBezTo>
                  <a:pt x="64" y="112"/>
                  <a:pt x="16" y="136"/>
                  <a:pt x="0" y="14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996" y="6488668"/>
            <a:ext cx="355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33073"/>
                </a:solidFill>
              </a:rPr>
              <a:t>Michael J Russell, JPL/Caltech</a:t>
            </a:r>
            <a:endParaRPr lang="en-US" sz="1800" b="1" dirty="0">
              <a:solidFill>
                <a:srgbClr val="C3307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3363" y="4572000"/>
            <a:ext cx="610637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MoS</a:t>
            </a:r>
            <a:r>
              <a:rPr lang="en-US" sz="1100" baseline="-25000" dirty="0" smtClean="0"/>
              <a:t>4</a:t>
            </a:r>
            <a:r>
              <a:rPr lang="en-US" sz="1100" baseline="30000" dirty="0" smtClean="0"/>
              <a:t>2-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blue_pla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 flipV="1">
            <a:off x="8709025" y="65452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endParaRPr lang="en-US" sz="3600" b="1" baseline="3000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219200" y="76200"/>
            <a:ext cx="633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4H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 + CO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            CH</a:t>
            </a:r>
            <a:r>
              <a:rPr lang="en-US" sz="3600" b="1" baseline="-25000" dirty="0">
                <a:solidFill>
                  <a:schemeClr val="bg1"/>
                </a:solidFill>
              </a:rPr>
              <a:t>4</a:t>
            </a:r>
            <a:r>
              <a:rPr lang="en-US" sz="3600" b="1" dirty="0">
                <a:solidFill>
                  <a:schemeClr val="bg1"/>
                </a:solidFill>
              </a:rPr>
              <a:t> + 2H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O</a:t>
            </a:r>
            <a:r>
              <a:rPr lang="en-US" sz="3600" b="1" baseline="-25000" dirty="0">
                <a:solidFill>
                  <a:schemeClr val="bg1"/>
                </a:solidFill>
              </a:rPr>
              <a:t> </a:t>
            </a:r>
            <a:endParaRPr lang="en-US" sz="3600" b="1" baseline="30000" dirty="0">
              <a:solidFill>
                <a:schemeClr val="bg1"/>
              </a:solidFill>
            </a:endParaRPr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>
            <a:off x="3962400" y="220663"/>
            <a:ext cx="609600" cy="457200"/>
          </a:xfrm>
          <a:prstGeom prst="rightArrowCallout">
            <a:avLst>
              <a:gd name="adj1" fmla="val 25000"/>
              <a:gd name="adj2" fmla="val 25000"/>
              <a:gd name="adj3" fmla="val 22222"/>
              <a:gd name="adj4" fmla="val 63889"/>
            </a:avLst>
          </a:prstGeom>
          <a:solidFill>
            <a:srgbClr val="C30E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9605963" y="60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8001000" y="152400"/>
          <a:ext cx="1143000" cy="334963"/>
        </p:xfrm>
        <a:graphic>
          <a:graphicData uri="http://schemas.openxmlformats.org/presentationml/2006/ole">
            <p:oleObj spid="_x0000_s622594" name="Document" r:id="rId5" imgW="1143000" imgH="335280" progId="Word.Document.8">
              <p:embed/>
            </p:oleObj>
          </a:graphicData>
        </a:graphic>
      </p:graphicFrame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3044478" y="4351867"/>
            <a:ext cx="30550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or electrochemical cell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468" y="2460862"/>
            <a:ext cx="1990531" cy="18910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71591" y="3244334"/>
            <a:ext cx="5074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84"/>
                </a:solidFill>
              </a:rPr>
              <a:t>e.g., a </a:t>
            </a:r>
            <a:r>
              <a:rPr lang="en-US" sz="3600" b="1" u="sng" dirty="0" err="1" smtClean="0">
                <a:solidFill>
                  <a:srgbClr val="FFFF84"/>
                </a:solidFill>
              </a:rPr>
              <a:t>methanogen_</a:t>
            </a:r>
            <a:r>
              <a:rPr lang="en-US" sz="3600" b="1" u="sng" dirty="0" err="1" smtClean="0">
                <a:solidFill>
                  <a:srgbClr val="FFFF84"/>
                </a:solidFill>
                <a:sym typeface="Wingdings"/>
              </a:rPr>
              <a:t></a:t>
            </a:r>
            <a:r>
              <a:rPr lang="en-US" sz="3600" b="1" u="sng" dirty="0" smtClean="0">
                <a:solidFill>
                  <a:srgbClr val="FFFF84"/>
                </a:solidFill>
                <a:sym typeface="Wingdings"/>
              </a:rPr>
              <a:t> </a:t>
            </a:r>
            <a:endParaRPr lang="en-US" sz="3600" b="1" u="sng" dirty="0">
              <a:solidFill>
                <a:srgbClr val="EEE81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blue_pla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 flipV="1">
            <a:off x="8709025" y="65452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endParaRPr lang="en-US" sz="3600" b="1" baseline="3000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219200" y="76200"/>
            <a:ext cx="633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4H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 + CO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            CH</a:t>
            </a:r>
            <a:r>
              <a:rPr lang="en-US" sz="3600" b="1" baseline="-25000" dirty="0">
                <a:solidFill>
                  <a:schemeClr val="bg1"/>
                </a:solidFill>
              </a:rPr>
              <a:t>4</a:t>
            </a:r>
            <a:r>
              <a:rPr lang="en-US" sz="3600" b="1" dirty="0">
                <a:solidFill>
                  <a:schemeClr val="bg1"/>
                </a:solidFill>
              </a:rPr>
              <a:t> + 2H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O</a:t>
            </a:r>
            <a:r>
              <a:rPr lang="en-US" sz="3600" b="1" baseline="-25000" dirty="0">
                <a:solidFill>
                  <a:schemeClr val="bg1"/>
                </a:solidFill>
              </a:rPr>
              <a:t> </a:t>
            </a:r>
            <a:endParaRPr lang="en-US" sz="3600" b="1" baseline="30000" dirty="0">
              <a:solidFill>
                <a:schemeClr val="bg1"/>
              </a:solidFill>
            </a:endParaRPr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>
            <a:off x="3962400" y="220663"/>
            <a:ext cx="609600" cy="457200"/>
          </a:xfrm>
          <a:prstGeom prst="rightArrowCallout">
            <a:avLst>
              <a:gd name="adj1" fmla="val 25000"/>
              <a:gd name="adj2" fmla="val 25000"/>
              <a:gd name="adj3" fmla="val 22222"/>
              <a:gd name="adj4" fmla="val 63889"/>
            </a:avLst>
          </a:prstGeom>
          <a:solidFill>
            <a:srgbClr val="C30E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9605963" y="60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8001000" y="152400"/>
          <a:ext cx="1143000" cy="334963"/>
        </p:xfrm>
        <a:graphic>
          <a:graphicData uri="http://schemas.openxmlformats.org/presentationml/2006/ole">
            <p:oleObj spid="_x0000_s624642" name="Document" r:id="rId5" imgW="1143000" imgH="335280" progId="Word.Document.8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1879195" y="2975375"/>
            <a:ext cx="53856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84"/>
                </a:solidFill>
              </a:rPr>
              <a:t>So can we imagine life just</a:t>
            </a:r>
          </a:p>
          <a:p>
            <a:pPr algn="ctr"/>
            <a:r>
              <a:rPr lang="en-US" sz="2800" b="1" dirty="0" smtClean="0">
                <a:solidFill>
                  <a:srgbClr val="FFFF84"/>
                </a:solidFill>
              </a:rPr>
              <a:t>“bubbling off” from the </a:t>
            </a:r>
            <a:r>
              <a:rPr lang="en-US" sz="2800" b="1" dirty="0" err="1" smtClean="0">
                <a:solidFill>
                  <a:srgbClr val="FFFF84"/>
                </a:solidFill>
              </a:rPr>
              <a:t>surface?</a:t>
            </a:r>
            <a:r>
              <a:rPr lang="en-US" sz="2800" b="1" u="sng" dirty="0" err="1" smtClean="0">
                <a:solidFill>
                  <a:srgbClr val="FFFF84"/>
                </a:solidFill>
                <a:sym typeface="Wingdings"/>
              </a:rPr>
              <a:t></a:t>
            </a:r>
            <a:r>
              <a:rPr lang="en-US" sz="2800" b="1" u="sng" dirty="0" smtClean="0">
                <a:solidFill>
                  <a:srgbClr val="FFFF84"/>
                </a:solidFill>
                <a:sym typeface="Wingdings"/>
              </a:rPr>
              <a:t> </a:t>
            </a:r>
            <a:endParaRPr lang="en-US" sz="2800" b="1" u="sng" dirty="0">
              <a:solidFill>
                <a:srgbClr val="EEE81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466" y="2514594"/>
            <a:ext cx="1482393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0451"/>
            <a:ext cx="8698742" cy="5558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10200"/>
            <a:ext cx="9144000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 smtClean="0">
                <a:solidFill>
                  <a:srgbClr val="0000FF"/>
                </a:solidFill>
              </a:rPr>
              <a:t>Left: Ambient </a:t>
            </a:r>
            <a:r>
              <a:rPr lang="en-US" sz="1800" dirty="0" err="1" smtClean="0">
                <a:solidFill>
                  <a:srgbClr val="0000FF"/>
                </a:solidFill>
              </a:rPr>
              <a:t>protonmotive</a:t>
            </a:r>
            <a:r>
              <a:rPr lang="en-US" sz="1800" dirty="0" smtClean="0">
                <a:solidFill>
                  <a:srgbClr val="0000FF"/>
                </a:solidFill>
              </a:rPr>
              <a:t> force across the boundary of hydrothermal mound and LUCA</a:t>
            </a:r>
          </a:p>
          <a:p>
            <a:pPr marL="342900" indent="-342900" algn="l"/>
            <a:r>
              <a:rPr lang="en-US" sz="1800" dirty="0" smtClean="0">
                <a:solidFill>
                  <a:srgbClr val="0000FF"/>
                </a:solidFill>
              </a:rPr>
              <a:t>Right: The proton-motive force of living cells descended from LUCA</a:t>
            </a:r>
          </a:p>
          <a:p>
            <a:pPr marL="342900" indent="-342900" algn="l"/>
            <a:endParaRPr lang="en-US" sz="1800" dirty="0" smtClean="0">
              <a:solidFill>
                <a:srgbClr val="0000FF"/>
              </a:solidFill>
            </a:endParaRPr>
          </a:p>
          <a:p>
            <a:pPr marL="342900" indent="-342900" algn="l"/>
            <a:r>
              <a:rPr lang="en-US" sz="1600" dirty="0" smtClean="0"/>
              <a:t>Lane et al. 2010, </a:t>
            </a:r>
            <a:r>
              <a:rPr lang="en-US" sz="1600" i="1" dirty="0" err="1" smtClean="0"/>
              <a:t>BioEssays</a:t>
            </a:r>
            <a:r>
              <a:rPr lang="en-US" sz="1600" dirty="0" smtClean="0"/>
              <a:t>,  </a:t>
            </a:r>
            <a:r>
              <a:rPr lang="en-US" sz="1600" b="1" dirty="0" smtClean="0"/>
              <a:t>32</a:t>
            </a:r>
            <a:r>
              <a:rPr lang="en-US" sz="1600" dirty="0" smtClean="0"/>
              <a:t>, 271; Based on Russell et al. 1994, </a:t>
            </a:r>
            <a:r>
              <a:rPr lang="en-US" sz="1600" i="1" dirty="0" smtClean="0"/>
              <a:t>JME</a:t>
            </a:r>
            <a:r>
              <a:rPr lang="en-US" sz="1600" dirty="0" smtClean="0"/>
              <a:t>, </a:t>
            </a:r>
            <a:r>
              <a:rPr lang="en-US" sz="1600" b="1" dirty="0" smtClean="0"/>
              <a:t>39</a:t>
            </a:r>
            <a:r>
              <a:rPr lang="en-US" sz="1600" dirty="0" smtClean="0"/>
              <a:t>, 231 &amp; </a:t>
            </a:r>
          </a:p>
          <a:p>
            <a:pPr marL="342900" indent="-342900" algn="l"/>
            <a:r>
              <a:rPr lang="en-US" sz="1600" dirty="0" err="1" smtClean="0"/>
              <a:t>Nitschke</a:t>
            </a:r>
            <a:r>
              <a:rPr lang="en-US" sz="1600" dirty="0" smtClean="0"/>
              <a:t> &amp; Russell 2009, </a:t>
            </a:r>
            <a:r>
              <a:rPr lang="en-US" sz="1600" i="1" dirty="0" smtClean="0"/>
              <a:t>JME</a:t>
            </a:r>
            <a:r>
              <a:rPr lang="en-US" sz="1600" dirty="0" smtClean="0"/>
              <a:t>, </a:t>
            </a:r>
            <a:r>
              <a:rPr lang="en-US" sz="1600" b="1" dirty="0" smtClean="0"/>
              <a:t>69</a:t>
            </a:r>
            <a:r>
              <a:rPr lang="en-US" sz="1600" dirty="0" smtClean="0"/>
              <a:t>, 481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14500" y="-635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777" y="0"/>
            <a:ext cx="8860043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u="sng" dirty="0" smtClean="0"/>
              <a:t>The bubbling off of life from the Earth’ solid surface</a:t>
            </a:r>
            <a:endParaRPr lang="en-US" sz="3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 flipV="1">
            <a:off x="8709025" y="65452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endParaRPr lang="en-US" sz="3600" b="1" baseline="30000">
              <a:solidFill>
                <a:schemeClr val="bg1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0" y="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&amp;</a:t>
            </a:r>
            <a:r>
              <a:rPr lang="en-US" sz="3600" b="1" baseline="30000">
                <a:solidFill>
                  <a:schemeClr val="bg1"/>
                </a:solidFill>
              </a:rPr>
              <a:t>  </a:t>
            </a:r>
            <a:r>
              <a:rPr lang="en-US" sz="3600" b="1">
                <a:solidFill>
                  <a:schemeClr val="bg1"/>
                </a:solidFill>
              </a:rPr>
              <a:t>4H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 + CO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       CH</a:t>
            </a:r>
            <a:r>
              <a:rPr lang="en-US" sz="3600" b="1" baseline="-25000">
                <a:solidFill>
                  <a:schemeClr val="bg1"/>
                </a:solidFill>
              </a:rPr>
              <a:t>4</a:t>
            </a:r>
            <a:r>
              <a:rPr lang="en-US" sz="3600" b="1">
                <a:solidFill>
                  <a:schemeClr val="bg1"/>
                </a:solidFill>
              </a:rPr>
              <a:t> + 2H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O</a:t>
            </a:r>
            <a:r>
              <a:rPr lang="en-US" sz="3600" b="1" baseline="-25000">
                <a:solidFill>
                  <a:schemeClr val="bg1"/>
                </a:solidFill>
              </a:rPr>
              <a:t> </a:t>
            </a:r>
            <a:endParaRPr lang="en-US" sz="3600" b="1" baseline="30000">
              <a:solidFill>
                <a:schemeClr val="bg1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981200" y="2940050"/>
            <a:ext cx="53022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EEE81E"/>
                </a:solidFill>
              </a:rPr>
              <a:t>Hydrogen plus carbon dioxide</a:t>
            </a:r>
          </a:p>
          <a:p>
            <a:r>
              <a:rPr lang="en-US" b="1">
                <a:solidFill>
                  <a:srgbClr val="EEE81E"/>
                </a:solidFill>
              </a:rPr>
              <a:t>react slowly to produce</a:t>
            </a:r>
          </a:p>
          <a:p>
            <a:r>
              <a:rPr lang="en-US" b="1">
                <a:solidFill>
                  <a:srgbClr val="EEE81E"/>
                </a:solidFill>
              </a:rPr>
              <a:t>methane 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4572000" y="76200"/>
            <a:ext cx="609600" cy="457200"/>
          </a:xfrm>
          <a:prstGeom prst="rightArrowCallout">
            <a:avLst>
              <a:gd name="adj1" fmla="val 25000"/>
              <a:gd name="adj2" fmla="val 25000"/>
              <a:gd name="adj3" fmla="val 22222"/>
              <a:gd name="adj4" fmla="val 63889"/>
            </a:avLst>
          </a:prstGeom>
          <a:solidFill>
            <a:srgbClr val="C30E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9605963" y="60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5800" y="6096000"/>
            <a:ext cx="815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4H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 + 2CO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       CH</a:t>
            </a:r>
            <a:r>
              <a:rPr lang="en-US" sz="3600" b="1" baseline="-25000">
                <a:solidFill>
                  <a:schemeClr val="bg1"/>
                </a:solidFill>
              </a:rPr>
              <a:t>3</a:t>
            </a:r>
            <a:r>
              <a:rPr lang="en-US" sz="3600" b="1">
                <a:solidFill>
                  <a:schemeClr val="bg1"/>
                </a:solidFill>
              </a:rPr>
              <a:t>COOH + 2H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O</a:t>
            </a:r>
            <a:endParaRPr lang="en-US" sz="3600" b="1" baseline="30000">
              <a:solidFill>
                <a:schemeClr val="bg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524000" y="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&amp;</a:t>
            </a:r>
            <a:r>
              <a:rPr lang="en-US" sz="3600" b="1" baseline="30000">
                <a:solidFill>
                  <a:schemeClr val="bg1"/>
                </a:solidFill>
              </a:rPr>
              <a:t>  </a:t>
            </a:r>
            <a:r>
              <a:rPr lang="en-US" sz="3600" b="1">
                <a:solidFill>
                  <a:schemeClr val="bg1"/>
                </a:solidFill>
              </a:rPr>
              <a:t>4H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 + CO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       CH</a:t>
            </a:r>
            <a:r>
              <a:rPr lang="en-US" sz="3600" b="1" baseline="-25000">
                <a:solidFill>
                  <a:schemeClr val="bg1"/>
                </a:solidFill>
              </a:rPr>
              <a:t>4</a:t>
            </a:r>
            <a:r>
              <a:rPr lang="en-US" sz="3600" b="1">
                <a:solidFill>
                  <a:schemeClr val="bg1"/>
                </a:solidFill>
              </a:rPr>
              <a:t> + 2H</a:t>
            </a:r>
            <a:r>
              <a:rPr lang="en-US" sz="3600" b="1" baseline="-25000">
                <a:solidFill>
                  <a:schemeClr val="bg1"/>
                </a:solidFill>
              </a:rPr>
              <a:t>2</a:t>
            </a:r>
            <a:r>
              <a:rPr lang="en-US" sz="3600" b="1">
                <a:solidFill>
                  <a:schemeClr val="bg1"/>
                </a:solidFill>
              </a:rPr>
              <a:t>O</a:t>
            </a:r>
            <a:r>
              <a:rPr lang="en-US" sz="3600" b="1" baseline="-25000">
                <a:solidFill>
                  <a:schemeClr val="bg1"/>
                </a:solidFill>
              </a:rPr>
              <a:t> </a:t>
            </a:r>
            <a:endParaRPr lang="en-US" sz="3600" b="1" baseline="30000">
              <a:solidFill>
                <a:schemeClr val="bg1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079410" y="2895600"/>
            <a:ext cx="7267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EEE81E"/>
                </a:solidFill>
              </a:rPr>
              <a:t>and</a:t>
            </a:r>
            <a:r>
              <a:rPr lang="en-US" b="1" dirty="0" smtClean="0">
                <a:solidFill>
                  <a:srgbClr val="EEE81E"/>
                </a:solidFill>
              </a:rPr>
              <a:t> have the </a:t>
            </a:r>
            <a:r>
              <a:rPr lang="en-US" b="1" dirty="0">
                <a:solidFill>
                  <a:srgbClr val="EEE81E"/>
                </a:solidFill>
              </a:rPr>
              <a:t>potential to produce acetate </a:t>
            </a: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572000" y="76200"/>
            <a:ext cx="609600" cy="457200"/>
          </a:xfrm>
          <a:prstGeom prst="rightArrowCallout">
            <a:avLst>
              <a:gd name="adj1" fmla="val 25000"/>
              <a:gd name="adj2" fmla="val 25000"/>
              <a:gd name="adj3" fmla="val 22222"/>
              <a:gd name="adj4" fmla="val 63889"/>
            </a:avLst>
          </a:prstGeom>
          <a:solidFill>
            <a:srgbClr val="C30E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3810000" y="6248400"/>
            <a:ext cx="609600" cy="457200"/>
          </a:xfrm>
          <a:prstGeom prst="rightArrowCallout">
            <a:avLst>
              <a:gd name="adj1" fmla="val 25000"/>
              <a:gd name="adj2" fmla="val 25000"/>
              <a:gd name="adj3" fmla="val 22222"/>
              <a:gd name="adj4" fmla="val 63889"/>
            </a:avLst>
          </a:prstGeom>
          <a:solidFill>
            <a:srgbClr val="C808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9605963" y="60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543050" y="2940050"/>
            <a:ext cx="6427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84"/>
                </a:solidFill>
              </a:rPr>
              <a:t>Reactions that are </a:t>
            </a:r>
            <a:r>
              <a:rPr lang="en-US" b="1" i="1">
                <a:solidFill>
                  <a:srgbClr val="FFFF84"/>
                </a:solidFill>
              </a:rPr>
              <a:t>quickened</a:t>
            </a:r>
            <a:r>
              <a:rPr lang="en-US" b="1">
                <a:solidFill>
                  <a:srgbClr val="FFFF84"/>
                </a:solidFill>
              </a:rPr>
              <a:t> to LIFE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9605963" y="60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43050" y="2940050"/>
            <a:ext cx="6427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84"/>
                </a:solidFill>
              </a:rPr>
              <a:t>Reactions that are </a:t>
            </a:r>
            <a:r>
              <a:rPr lang="en-US" b="1" i="1">
                <a:solidFill>
                  <a:srgbClr val="FFFF84"/>
                </a:solidFill>
              </a:rPr>
              <a:t>quickened</a:t>
            </a:r>
            <a:r>
              <a:rPr lang="en-US" b="1">
                <a:solidFill>
                  <a:srgbClr val="FFFF84"/>
                </a:solidFill>
              </a:rPr>
              <a:t> to LIFE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9605963" y="60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511550" y="3886200"/>
            <a:ext cx="2081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but where?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 l="22099" t="21242" r="19031" b="31862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2895600"/>
            <a:ext cx="1600200" cy="304800"/>
          </a:xfrm>
          <a:noFill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300" i="1">
                <a:solidFill>
                  <a:srgbClr val="D7CDB4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Exothermic and</a:t>
            </a:r>
            <a:r>
              <a:rPr lang="en-US" sz="1200" b="1" i="1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endParaRPr lang="en-US" sz="1200" i="1">
              <a:solidFill>
                <a:schemeClr val="bg1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010400" y="6400800"/>
            <a:ext cx="213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From W. Bach</a:t>
            </a: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6858000" y="0"/>
            <a:ext cx="158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00FFFF"/>
                </a:solidFill>
              </a:rPr>
              <a:t>Ocean</a:t>
            </a:r>
            <a:endParaRPr lang="en-US" sz="2000"/>
          </a:p>
        </p:txBody>
      </p:sp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352800" y="381000"/>
            <a:ext cx="1782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Acidic on-axis</a:t>
            </a:r>
          </a:p>
          <a:p>
            <a:pPr algn="l"/>
            <a:r>
              <a:rPr lang="en-US" sz="2000"/>
              <a:t>400</a:t>
            </a:r>
            <a:r>
              <a:rPr lang="en-US" sz="2000">
                <a:sym typeface="Symbol" charset="2"/>
              </a:rPr>
              <a:t></a:t>
            </a:r>
            <a:r>
              <a:rPr lang="en-US" sz="2000"/>
              <a:t>C springs</a:t>
            </a:r>
          </a:p>
          <a:p>
            <a:pPr algn="l"/>
            <a:r>
              <a:rPr lang="en-US" sz="2000"/>
              <a:t>Fe,Zn,Ni,Co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7763" y="0"/>
            <a:ext cx="5456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657600" y="1828800"/>
            <a:ext cx="331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400" b="1">
                <a:latin typeface="Times New Roman" charset="0"/>
              </a:rPr>
              <a:t>iii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0" y="65532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344988" y="17129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1219200" y="3429000"/>
            <a:ext cx="211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, 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2590800" y="8382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Times" charset="0"/>
                <a:sym typeface="Symbol" charset="2"/>
              </a:rPr>
              <a:t> </a:t>
            </a:r>
            <a:endParaRPr lang="en-US" sz="2400">
              <a:latin typeface="Times" charset="0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1143000" y="152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505200" y="8382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1295400" y="2438400"/>
            <a:ext cx="373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3505200" cy="5181600"/>
          </a:xfrm>
          <a:noFill/>
        </p:spPr>
        <p:txBody>
          <a:bodyPr/>
          <a:lstStyle/>
          <a:p>
            <a:r>
              <a:rPr lang="en-US" sz="2800" b="1" dirty="0" smtClean="0">
                <a:solidFill>
                  <a:srgbClr val="FF1E33"/>
                </a:solidFill>
              </a:rPr>
              <a:t> </a:t>
            </a:r>
            <a: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  <a:t>Although they’re too hot,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  <a:t>too acidic,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  <a:t>too oxidized &amp; 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  <a:t>too spasmodic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  <a:t>for emergent life,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  <a:t>400°C springs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  <a:t>do provide the trace elements (Fe, Ni, Zn, Mo, W,  Co)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  <a:t>that may be sequestered</a:t>
            </a:r>
            <a:b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sz="2800" b="1" dirty="0" smtClean="0">
                <a:solidFill>
                  <a:srgbClr val="FF1E33"/>
                </a:solidFill>
                <a:latin typeface="Calibri"/>
                <a:ea typeface="ＭＳ Ｐゴシック" charset="-128"/>
                <a:cs typeface="Calibri"/>
              </a:rPr>
              <a:t>by metalloenzymes </a:t>
            </a:r>
            <a:endParaRPr lang="en-US" sz="2800" b="1" dirty="0">
              <a:solidFill>
                <a:srgbClr val="FF1E33"/>
              </a:solidFill>
              <a:latin typeface="Calibri"/>
              <a:cs typeface="Calibri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152400" y="5791200"/>
            <a:ext cx="3531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Endeavor</a:t>
            </a:r>
            <a:r>
              <a:rPr lang="en-US" sz="2400" b="1" dirty="0">
                <a:solidFill>
                  <a:schemeClr val="bg1"/>
                </a:solidFill>
              </a:rPr>
              <a:t>, NE </a:t>
            </a:r>
            <a:r>
              <a:rPr lang="en-US" sz="2400" b="1" dirty="0" smtClean="0">
                <a:solidFill>
                  <a:schemeClr val="bg1"/>
                </a:solidFill>
              </a:rPr>
              <a:t>Pacific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Credit: Delaney &amp; Kelley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Subtitle 2"/>
          <p:cNvSpPr>
            <a:spLocks noGrp="1"/>
          </p:cNvSpPr>
          <p:nvPr>
            <p:ph type="subTitle" idx="4294967295"/>
          </p:nvPr>
        </p:nvSpPr>
        <p:spPr>
          <a:xfrm>
            <a:off x="1549400" y="4059238"/>
            <a:ext cx="6045200" cy="15938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90550"/>
            <a:ext cx="73152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91918" y="5449669"/>
            <a:ext cx="148467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 smtClean="0">
                <a:solidFill>
                  <a:srgbClr val="0000FF"/>
                </a:solidFill>
              </a:rPr>
              <a:t>e.g., Russell </a:t>
            </a:r>
            <a:r>
              <a:rPr lang="en-US" sz="1200" dirty="0">
                <a:solidFill>
                  <a:srgbClr val="0000FF"/>
                </a:solidFill>
              </a:rPr>
              <a:t>&amp; </a:t>
            </a:r>
            <a:r>
              <a:rPr lang="en-US" sz="1200" dirty="0" smtClean="0">
                <a:solidFill>
                  <a:srgbClr val="0000FF"/>
                </a:solidFill>
              </a:rPr>
              <a:t>Hall</a:t>
            </a:r>
          </a:p>
          <a:p>
            <a:pPr algn="just"/>
            <a:r>
              <a:rPr lang="en-US" sz="1200" dirty="0" smtClean="0">
                <a:solidFill>
                  <a:srgbClr val="0000FF"/>
                </a:solidFill>
              </a:rPr>
              <a:t>1997 Geol</a:t>
            </a:r>
            <a:r>
              <a:rPr lang="en-US" sz="1200" dirty="0">
                <a:solidFill>
                  <a:srgbClr val="0000FF"/>
                </a:solidFill>
              </a:rPr>
              <a:t>. Soc.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sz="1200" dirty="0" smtClean="0">
                <a:solidFill>
                  <a:srgbClr val="0000FF"/>
                </a:solidFill>
              </a:rPr>
              <a:t>London,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</a:rPr>
              <a:t>154</a:t>
            </a:r>
            <a:r>
              <a:rPr lang="en-US" sz="1200" dirty="0">
                <a:solidFill>
                  <a:srgbClr val="0000FF"/>
                </a:solidFill>
              </a:rPr>
              <a:t>, 377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284163" y="0"/>
            <a:ext cx="8634412" cy="9556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have suggested that life emerged in cooler,</a:t>
            </a:r>
          </a:p>
          <a:p>
            <a:r>
              <a:rPr lang="en-US" dirty="0">
                <a:solidFill>
                  <a:srgbClr val="0000FF"/>
                </a:solidFill>
              </a:rPr>
              <a:t>alkaline springs away from oceanic spreading centers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2881" y="6334780"/>
            <a:ext cx="3576520" cy="40011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i.e., from a low entropy feed</a:t>
            </a:r>
            <a:endParaRPr lang="en-US" sz="20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blue_pla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1555578" y="46038"/>
            <a:ext cx="5626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</a:t>
            </a:r>
            <a:r>
              <a:rPr lang="en-US" sz="2400" b="1" dirty="0" smtClean="0">
                <a:solidFill>
                  <a:schemeClr val="bg1"/>
                </a:solidFill>
              </a:rPr>
              <a:t> INITIAL CONDITIONS AT ~4.3Ga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6771673" y="6272213"/>
            <a:ext cx="2020505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Credit: </a:t>
            </a:r>
            <a:r>
              <a:rPr lang="en-US" sz="1600" dirty="0" err="1">
                <a:solidFill>
                  <a:schemeClr val="bg1"/>
                </a:solidFill>
              </a:rPr>
              <a:t>Minik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Rosing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9166225" y="-5984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-582613" y="2778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-777875" y="21748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152400"/>
          <a:ext cx="773113" cy="649288"/>
        </p:xfrm>
        <a:graphic>
          <a:graphicData uri="http://schemas.openxmlformats.org/presentationml/2006/ole">
            <p:oleObj spid="_x0000_s15362" name="Document" r:id="rId5" imgW="774192" imgH="649224" progId="Word.Document.8">
              <p:embed/>
            </p:oleObj>
          </a:graphicData>
        </a:graphic>
      </p:graphicFrame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-828675" y="32750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8001000" y="152400"/>
          <a:ext cx="1143000" cy="334963"/>
        </p:xfrm>
        <a:graphic>
          <a:graphicData uri="http://schemas.openxmlformats.org/presentationml/2006/ole">
            <p:oleObj spid="_x0000_s15363" name="Document" r:id="rId6" imgW="1143000" imgH="335280" progId="Word.Document.8">
              <p:embed/>
            </p:oleObj>
          </a:graphicData>
        </a:graphic>
      </p:graphicFrame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7848600" y="2057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8001000" y="2209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80772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80772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80010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Line 17"/>
          <p:cNvSpPr>
            <a:spLocks noChangeShapeType="1"/>
          </p:cNvSpPr>
          <p:nvPr/>
        </p:nvSpPr>
        <p:spPr bwMode="auto">
          <a:xfrm>
            <a:off x="8077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Line 18"/>
          <p:cNvSpPr>
            <a:spLocks noChangeShapeType="1"/>
          </p:cNvSpPr>
          <p:nvPr/>
        </p:nvSpPr>
        <p:spPr bwMode="auto">
          <a:xfrm>
            <a:off x="8077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8077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8077200" y="2667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8077200" y="2819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Line 22"/>
          <p:cNvSpPr>
            <a:spLocks noChangeShapeType="1"/>
          </p:cNvSpPr>
          <p:nvPr/>
        </p:nvSpPr>
        <p:spPr bwMode="auto">
          <a:xfrm>
            <a:off x="8077200" y="2971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Line 23"/>
          <p:cNvSpPr>
            <a:spLocks noChangeShapeType="1"/>
          </p:cNvSpPr>
          <p:nvPr/>
        </p:nvSpPr>
        <p:spPr bwMode="auto">
          <a:xfrm>
            <a:off x="8077200" y="3124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Line 24"/>
          <p:cNvSpPr>
            <a:spLocks noChangeShapeType="1"/>
          </p:cNvSpPr>
          <p:nvPr/>
        </p:nvSpPr>
        <p:spPr bwMode="auto">
          <a:xfrm>
            <a:off x="8077200" y="3276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Line 25"/>
          <p:cNvSpPr>
            <a:spLocks noChangeShapeType="1"/>
          </p:cNvSpPr>
          <p:nvPr/>
        </p:nvSpPr>
        <p:spPr bwMode="auto">
          <a:xfrm>
            <a:off x="8077200" y="3429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Line 26"/>
          <p:cNvSpPr>
            <a:spLocks noChangeShapeType="1"/>
          </p:cNvSpPr>
          <p:nvPr/>
        </p:nvSpPr>
        <p:spPr bwMode="auto">
          <a:xfrm>
            <a:off x="8077200" y="3581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Line 27"/>
          <p:cNvSpPr>
            <a:spLocks noChangeShapeType="1"/>
          </p:cNvSpPr>
          <p:nvPr/>
        </p:nvSpPr>
        <p:spPr bwMode="auto">
          <a:xfrm>
            <a:off x="8077200" y="3581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Line 28"/>
          <p:cNvSpPr>
            <a:spLocks noChangeShapeType="1"/>
          </p:cNvSpPr>
          <p:nvPr/>
        </p:nvSpPr>
        <p:spPr bwMode="auto">
          <a:xfrm>
            <a:off x="8077200" y="3733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Line 29"/>
          <p:cNvSpPr>
            <a:spLocks noChangeShapeType="1"/>
          </p:cNvSpPr>
          <p:nvPr/>
        </p:nvSpPr>
        <p:spPr bwMode="auto">
          <a:xfrm>
            <a:off x="8077200" y="3886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Line 30"/>
          <p:cNvSpPr>
            <a:spLocks noChangeShapeType="1"/>
          </p:cNvSpPr>
          <p:nvPr/>
        </p:nvSpPr>
        <p:spPr bwMode="auto">
          <a:xfrm>
            <a:off x="8077200" y="4038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Line 31"/>
          <p:cNvSpPr>
            <a:spLocks noChangeShapeType="1"/>
          </p:cNvSpPr>
          <p:nvPr/>
        </p:nvSpPr>
        <p:spPr bwMode="auto">
          <a:xfrm>
            <a:off x="8077200" y="4191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Line 32"/>
          <p:cNvSpPr>
            <a:spLocks noChangeShapeType="1"/>
          </p:cNvSpPr>
          <p:nvPr/>
        </p:nvSpPr>
        <p:spPr bwMode="auto">
          <a:xfrm>
            <a:off x="8077200" y="4343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Line 33"/>
          <p:cNvSpPr>
            <a:spLocks noChangeShapeType="1"/>
          </p:cNvSpPr>
          <p:nvPr/>
        </p:nvSpPr>
        <p:spPr bwMode="auto">
          <a:xfrm>
            <a:off x="8077200" y="4495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Line 34"/>
          <p:cNvSpPr>
            <a:spLocks noChangeShapeType="1"/>
          </p:cNvSpPr>
          <p:nvPr/>
        </p:nvSpPr>
        <p:spPr bwMode="auto">
          <a:xfrm>
            <a:off x="8001000" y="4648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Line 35"/>
          <p:cNvSpPr>
            <a:spLocks noChangeShapeType="1"/>
          </p:cNvSpPr>
          <p:nvPr/>
        </p:nvSpPr>
        <p:spPr bwMode="auto">
          <a:xfrm>
            <a:off x="8001000" y="4800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Line 36"/>
          <p:cNvSpPr>
            <a:spLocks noChangeShapeType="1"/>
          </p:cNvSpPr>
          <p:nvPr/>
        </p:nvSpPr>
        <p:spPr bwMode="auto">
          <a:xfrm>
            <a:off x="7848600" y="4953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6" name="Rectangle 37"/>
          <p:cNvSpPr>
            <a:spLocks noChangeArrowheads="1"/>
          </p:cNvSpPr>
          <p:nvPr/>
        </p:nvSpPr>
        <p:spPr bwMode="auto">
          <a:xfrm>
            <a:off x="7651278" y="5149850"/>
            <a:ext cx="14550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FF00"/>
                </a:solidFill>
              </a:rPr>
              <a:t>UV, solar wind, </a:t>
            </a:r>
          </a:p>
          <a:p>
            <a:pPr algn="just"/>
            <a:r>
              <a:rPr lang="en-US" sz="1400" b="1" dirty="0" smtClean="0">
                <a:solidFill>
                  <a:srgbClr val="FFFF00"/>
                </a:solidFill>
              </a:rPr>
              <a:t>cosmic rays </a:t>
            </a:r>
          </a:p>
          <a:p>
            <a:pPr algn="just"/>
            <a:r>
              <a:rPr lang="en-US" sz="1400" b="1" dirty="0" smtClean="0">
                <a:solidFill>
                  <a:srgbClr val="FFFF00"/>
                </a:solidFill>
              </a:rPr>
              <a:t>and very weak </a:t>
            </a:r>
          </a:p>
          <a:p>
            <a:pPr algn="just"/>
            <a:r>
              <a:rPr lang="en-US" sz="1400" b="1" dirty="0" smtClean="0">
                <a:solidFill>
                  <a:srgbClr val="FFFF00"/>
                </a:solidFill>
              </a:rPr>
              <a:t>magnetic  field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5397" name="AutoShape 53"/>
          <p:cNvSpPr>
            <a:spLocks noChangeArrowheads="1"/>
          </p:cNvSpPr>
          <p:nvPr/>
        </p:nvSpPr>
        <p:spPr bwMode="auto">
          <a:xfrm flipH="1">
            <a:off x="6477000" y="1143000"/>
            <a:ext cx="5334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8" name="AutoShape 54"/>
          <p:cNvSpPr>
            <a:spLocks noChangeArrowheads="1"/>
          </p:cNvSpPr>
          <p:nvPr/>
        </p:nvSpPr>
        <p:spPr bwMode="auto">
          <a:xfrm rot="-7232747">
            <a:off x="1638300" y="5295900"/>
            <a:ext cx="2286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7002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9" name="Line 56"/>
          <p:cNvSpPr>
            <a:spLocks noChangeShapeType="1"/>
          </p:cNvSpPr>
          <p:nvPr/>
        </p:nvSpPr>
        <p:spPr bwMode="auto">
          <a:xfrm flipH="1">
            <a:off x="1295400" y="5410200"/>
            <a:ext cx="381000" cy="1524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0" name="Line 57"/>
          <p:cNvSpPr>
            <a:spLocks noChangeShapeType="1"/>
          </p:cNvSpPr>
          <p:nvPr/>
        </p:nvSpPr>
        <p:spPr bwMode="auto">
          <a:xfrm flipH="1">
            <a:off x="1447800" y="5486400"/>
            <a:ext cx="381000" cy="3048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1" name="Line 58"/>
          <p:cNvSpPr>
            <a:spLocks noChangeShapeType="1"/>
          </p:cNvSpPr>
          <p:nvPr/>
        </p:nvSpPr>
        <p:spPr bwMode="auto">
          <a:xfrm flipH="1">
            <a:off x="1295400" y="5486400"/>
            <a:ext cx="304800" cy="1524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2" name="Line 59"/>
          <p:cNvSpPr>
            <a:spLocks noChangeShapeType="1"/>
          </p:cNvSpPr>
          <p:nvPr/>
        </p:nvSpPr>
        <p:spPr bwMode="auto">
          <a:xfrm flipH="1">
            <a:off x="1371600" y="5486400"/>
            <a:ext cx="304800" cy="2286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3" name="Rectangle 60"/>
          <p:cNvSpPr>
            <a:spLocks noChangeArrowheads="1"/>
          </p:cNvSpPr>
          <p:nvPr/>
        </p:nvSpPr>
        <p:spPr bwMode="auto">
          <a:xfrm>
            <a:off x="2895600" y="2895600"/>
            <a:ext cx="3444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FF84"/>
                </a:solidFill>
              </a:rPr>
              <a:t>A tempestuous</a:t>
            </a:r>
            <a:endParaRPr lang="en-US" b="1" dirty="0">
              <a:solidFill>
                <a:srgbClr val="FFFF84"/>
              </a:solidFill>
            </a:endParaRPr>
          </a:p>
          <a:p>
            <a:r>
              <a:rPr lang="en-US" b="1" dirty="0">
                <a:solidFill>
                  <a:srgbClr val="FFFF84"/>
                </a:solidFill>
              </a:rPr>
              <a:t>Hadean </a:t>
            </a:r>
            <a:r>
              <a:rPr lang="en-US" b="1" dirty="0" err="1">
                <a:solidFill>
                  <a:srgbClr val="FFFF84"/>
                </a:solidFill>
              </a:rPr>
              <a:t>waterworld</a:t>
            </a:r>
            <a:endParaRPr lang="en-US" dirty="0">
              <a:solidFill>
                <a:srgbClr val="D91436"/>
              </a:solidFill>
            </a:endParaRPr>
          </a:p>
        </p:txBody>
      </p:sp>
      <p:sp>
        <p:nvSpPr>
          <p:cNvPr id="15405" name="AutoShape 65"/>
          <p:cNvSpPr>
            <a:spLocks noChangeArrowheads="1"/>
          </p:cNvSpPr>
          <p:nvPr/>
        </p:nvSpPr>
        <p:spPr bwMode="auto">
          <a:xfrm flipH="1">
            <a:off x="6781800" y="1447800"/>
            <a:ext cx="5334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6" name="AutoShape 66"/>
          <p:cNvSpPr>
            <a:spLocks noChangeArrowheads="1"/>
          </p:cNvSpPr>
          <p:nvPr/>
        </p:nvSpPr>
        <p:spPr bwMode="auto">
          <a:xfrm flipH="1">
            <a:off x="7010400" y="1752600"/>
            <a:ext cx="5334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7" name="Rectangle 68"/>
          <p:cNvSpPr>
            <a:spLocks noChangeArrowheads="1"/>
          </p:cNvSpPr>
          <p:nvPr/>
        </p:nvSpPr>
        <p:spPr bwMode="auto">
          <a:xfrm>
            <a:off x="-947738" y="4953000"/>
            <a:ext cx="185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5408" name="Rectangle 71"/>
          <p:cNvSpPr>
            <a:spLocks noChangeArrowheads="1"/>
          </p:cNvSpPr>
          <p:nvPr/>
        </p:nvSpPr>
        <p:spPr bwMode="auto">
          <a:xfrm>
            <a:off x="-498475" y="25717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409" name="Rectangle 73"/>
          <p:cNvSpPr>
            <a:spLocks noChangeArrowheads="1"/>
          </p:cNvSpPr>
          <p:nvPr/>
        </p:nvSpPr>
        <p:spPr bwMode="auto">
          <a:xfrm>
            <a:off x="-490538" y="24955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l="22099" t="21242" r="19031" b="31862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2895600"/>
            <a:ext cx="2971800" cy="381000"/>
          </a:xfrm>
          <a:solidFill>
            <a:srgbClr val="302722"/>
          </a:solidFill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rgbClr val="FFFFFF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Exothermic serpentinization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b="1" i="1">
                <a:solidFill>
                  <a:srgbClr val="FFFFFF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  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7010400" y="6400800"/>
            <a:ext cx="213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From W. Bach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198438"/>
            <a:ext cx="2946400" cy="711200"/>
          </a:xfrm>
          <a:prstGeom prst="rect">
            <a:avLst/>
          </a:prstGeom>
          <a:noFill/>
          <a:ln w="9525">
            <a:solidFill>
              <a:srgbClr val="FF083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Main energy discharge</a:t>
            </a:r>
          </a:p>
          <a:p>
            <a:pPr algn="l"/>
            <a:r>
              <a:rPr lang="en-US" sz="2000" b="1">
                <a:solidFill>
                  <a:schemeClr val="bg1"/>
                </a:solidFill>
              </a:rPr>
              <a:t>at alkaline off-axis site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H="1" flipV="1">
            <a:off x="1981200" y="914400"/>
            <a:ext cx="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6858000" y="0"/>
            <a:ext cx="158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00FFFF"/>
                </a:solidFill>
              </a:rPr>
              <a:t>Ocean</a:t>
            </a:r>
            <a:endParaRPr lang="en-US" sz="2000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352800" y="381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-2895600" y="3886200"/>
            <a:ext cx="152400" cy="76200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7107" name="Picture 3" descr="LostC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4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010400" y="304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71711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 charset="0"/>
              </a:rPr>
              <a:t>ALKALINE SUBMARINE </a:t>
            </a:r>
            <a:r>
              <a:rPr lang="en-US" b="1" u="sng" dirty="0">
                <a:latin typeface="Arial" charset="0"/>
              </a:rPr>
              <a:t>SPRING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CaCO</a:t>
            </a:r>
            <a:r>
              <a:rPr lang="en-US" baseline="-25000" dirty="0">
                <a:solidFill>
                  <a:srgbClr val="0000FF"/>
                </a:solidFill>
                <a:latin typeface="Arial" charset="0"/>
              </a:rPr>
              <a:t>3</a:t>
            </a:r>
            <a:endParaRPr lang="en-US" dirty="0">
              <a:latin typeface="Arial" charset="0"/>
            </a:endParaRPr>
          </a:p>
          <a:p>
            <a:r>
              <a:rPr lang="en-US" dirty="0">
                <a:solidFill>
                  <a:schemeClr val="hlink"/>
                </a:solidFill>
                <a:latin typeface="Arial" charset="0"/>
              </a:rPr>
              <a:t>Mg(OH)</a:t>
            </a:r>
            <a:r>
              <a:rPr lang="en-US" baseline="-25000" dirty="0">
                <a:solidFill>
                  <a:schemeClr val="hlink"/>
                </a:solidFill>
                <a:latin typeface="Arial" charset="0"/>
              </a:rPr>
              <a:t>2</a:t>
            </a:r>
            <a:endParaRPr lang="en-US" dirty="0">
              <a:solidFill>
                <a:srgbClr val="800080"/>
              </a:solidFill>
              <a:latin typeface="Arial" charset="0"/>
            </a:endParaRPr>
          </a:p>
          <a:p>
            <a:r>
              <a:rPr lang="en-US" dirty="0">
                <a:solidFill>
                  <a:srgbClr val="800080"/>
                </a:solidFill>
                <a:latin typeface="Arial" charset="0"/>
              </a:rPr>
              <a:t>pH </a:t>
            </a:r>
            <a:r>
              <a:rPr lang="en-US" dirty="0">
                <a:solidFill>
                  <a:srgbClr val="800080"/>
                </a:solidFill>
                <a:latin typeface="Arial" charset="0"/>
                <a:sym typeface="Symbol" charset="2"/>
              </a:rPr>
              <a:t></a:t>
            </a:r>
            <a:r>
              <a:rPr lang="en-US" dirty="0" smtClean="0">
                <a:solidFill>
                  <a:srgbClr val="800080"/>
                </a:solidFill>
                <a:latin typeface="Arial" charset="0"/>
                <a:sym typeface="Symbol" charset="2"/>
              </a:rPr>
              <a:t>12</a:t>
            </a:r>
            <a:endParaRPr lang="en-US" dirty="0" smtClean="0">
              <a:latin typeface="Arial" charset="0"/>
              <a:sym typeface="Symbol" charset="2"/>
            </a:endParaRPr>
          </a:p>
          <a:p>
            <a:pPr algn="l"/>
            <a:r>
              <a:rPr lang="en-US" dirty="0">
                <a:latin typeface="Arial" charset="0"/>
                <a:sym typeface="Symbol" charset="2"/>
              </a:rPr>
              <a:t>    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Symbol" charset="2"/>
              </a:rPr>
              <a:t>T 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sym typeface="Symbol" charset="2"/>
              </a:rPr>
              <a:t>94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Symbol" charset="2"/>
              </a:rPr>
              <a:t>C</a:t>
            </a:r>
            <a:endParaRPr lang="en-US" dirty="0">
              <a:latin typeface="Arial" charset="0"/>
              <a:sym typeface="Symbol" charset="2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   </a:t>
            </a:r>
            <a:r>
              <a:rPr lang="en-US" sz="2600" dirty="0">
                <a:solidFill>
                  <a:srgbClr val="0000FF"/>
                </a:solidFill>
                <a:latin typeface="Arial" charset="0"/>
              </a:rPr>
              <a:t>H</a:t>
            </a:r>
            <a:r>
              <a:rPr lang="en-US" sz="2600" baseline="-25000" dirty="0">
                <a:solidFill>
                  <a:srgbClr val="0000FF"/>
                </a:solidFill>
                <a:latin typeface="Arial" charset="0"/>
              </a:rPr>
              <a:t>2 </a:t>
            </a:r>
            <a:r>
              <a:rPr lang="en-US" sz="2600" dirty="0">
                <a:solidFill>
                  <a:srgbClr val="0000FF"/>
                </a:solidFill>
                <a:latin typeface="Arial" charset="0"/>
                <a:sym typeface="Symbol" charset="2"/>
              </a:rPr>
              <a:t></a:t>
            </a:r>
            <a:r>
              <a:rPr lang="en-US" sz="2600" dirty="0">
                <a:solidFill>
                  <a:srgbClr val="0000FF"/>
                </a:solidFill>
                <a:latin typeface="Arial" charset="0"/>
              </a:rPr>
              <a:t>15mmol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  C</a:t>
            </a:r>
            <a:r>
              <a:rPr lang="en-US" sz="2600" dirty="0">
                <a:solidFill>
                  <a:srgbClr val="0000FF"/>
                </a:solidFill>
                <a:latin typeface="Arial" charset="0"/>
              </a:rPr>
              <a:t>H</a:t>
            </a:r>
            <a:r>
              <a:rPr lang="en-US" sz="2600" baseline="-25000" dirty="0">
                <a:solidFill>
                  <a:srgbClr val="0000FF"/>
                </a:solidFill>
                <a:latin typeface="Arial" charset="0"/>
              </a:rPr>
              <a:t>4 </a:t>
            </a:r>
            <a:r>
              <a:rPr lang="en-US" sz="2600" dirty="0">
                <a:solidFill>
                  <a:srgbClr val="0000FF"/>
                </a:solidFill>
                <a:latin typeface="Arial" charset="0"/>
                <a:sym typeface="Symbol" charset="2"/>
              </a:rPr>
              <a:t></a:t>
            </a:r>
            <a:r>
              <a:rPr lang="en-US" sz="2600" dirty="0">
                <a:solidFill>
                  <a:srgbClr val="0000FF"/>
                </a:solidFill>
                <a:latin typeface="Arial" charset="0"/>
              </a:rPr>
              <a:t>2mmol</a:t>
            </a:r>
            <a:endParaRPr lang="en-US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en-US" sz="2400" u="sng" dirty="0" smtClean="0">
                <a:solidFill>
                  <a:srgbClr val="FF1221"/>
                </a:solidFill>
                <a:latin typeface="Arial" charset="0"/>
                <a:sym typeface="Symbol" charset="2"/>
              </a:rPr>
              <a:t>&gt;30,000 years</a:t>
            </a:r>
            <a:endParaRPr lang="en-US" sz="2400" dirty="0">
              <a:solidFill>
                <a:schemeClr val="hlink"/>
              </a:solidFill>
              <a:latin typeface="Arial" charset="0"/>
            </a:endParaRPr>
          </a:p>
          <a:p>
            <a:endParaRPr lang="en-US" sz="2400" dirty="0">
              <a:solidFill>
                <a:schemeClr val="hlink"/>
              </a:solidFill>
              <a:latin typeface="Times New Roman" charset="0"/>
            </a:endParaRPr>
          </a:p>
          <a:p>
            <a:r>
              <a:rPr lang="en-US" sz="1600" dirty="0">
                <a:solidFill>
                  <a:schemeClr val="hlink"/>
                </a:solidFill>
                <a:latin typeface="Arial"/>
                <a:cs typeface="Arial"/>
              </a:rPr>
              <a:t>Kelley et al. 2001, Nature    </a:t>
            </a:r>
            <a:r>
              <a:rPr lang="en-US" sz="1600" b="1" dirty="0">
                <a:solidFill>
                  <a:schemeClr val="hlink"/>
                </a:solidFill>
                <a:latin typeface="Arial"/>
                <a:cs typeface="Arial"/>
              </a:rPr>
              <a:t>412</a:t>
            </a:r>
            <a:r>
              <a:rPr lang="en-US" sz="1600" dirty="0">
                <a:solidFill>
                  <a:schemeClr val="hlink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schemeClr val="hlink"/>
                </a:solidFill>
                <a:latin typeface="Arial"/>
                <a:cs typeface="Arial"/>
              </a:rPr>
              <a:t>145</a:t>
            </a:r>
          </a:p>
          <a:p>
            <a:r>
              <a:rPr lang="en-US" sz="1600" dirty="0" smtClean="0">
                <a:solidFill>
                  <a:schemeClr val="hlink"/>
                </a:solidFill>
                <a:latin typeface="Arial"/>
                <a:cs typeface="Arial"/>
              </a:rPr>
              <a:t>&amp; Science </a:t>
            </a:r>
            <a:r>
              <a:rPr lang="en-US" sz="1600" dirty="0">
                <a:solidFill>
                  <a:schemeClr val="hlink"/>
                </a:solidFill>
                <a:latin typeface="Arial"/>
                <a:cs typeface="Arial"/>
              </a:rPr>
              <a:t>2005, </a:t>
            </a:r>
            <a:r>
              <a:rPr lang="en-US" sz="1600" b="1" dirty="0" smtClean="0">
                <a:solidFill>
                  <a:schemeClr val="hlink"/>
                </a:solidFill>
                <a:latin typeface="Arial"/>
                <a:cs typeface="Arial"/>
              </a:rPr>
              <a:t>307</a:t>
            </a:r>
            <a:r>
              <a:rPr lang="en-US" sz="1600" dirty="0" smtClean="0">
                <a:solidFill>
                  <a:schemeClr val="hlink"/>
                </a:solidFill>
                <a:latin typeface="Arial"/>
                <a:cs typeface="Arial"/>
              </a:rPr>
              <a:t>,1428-1434.</a:t>
            </a:r>
          </a:p>
          <a:p>
            <a:endParaRPr lang="en-US" sz="1600" dirty="0" smtClean="0">
              <a:solidFill>
                <a:srgbClr val="0000FF"/>
              </a:solidFill>
              <a:latin typeface="Arial"/>
              <a:cs typeface="Arial"/>
              <a:sym typeface="Symbol" charset="2"/>
            </a:endParaRPr>
          </a:p>
          <a:p>
            <a:r>
              <a:rPr lang="en-GB" sz="1600" dirty="0" smtClean="0">
                <a:solidFill>
                  <a:schemeClr val="hlink"/>
                </a:solidFill>
                <a:latin typeface="Arial"/>
                <a:cs typeface="Arial"/>
              </a:rPr>
              <a:t>Martin et al. 2008,</a:t>
            </a:r>
          </a:p>
          <a:p>
            <a:r>
              <a:rPr lang="en-GB" sz="1600" dirty="0" smtClean="0">
                <a:solidFill>
                  <a:schemeClr val="hlink"/>
                </a:solidFill>
                <a:latin typeface="Arial"/>
                <a:cs typeface="Arial"/>
              </a:rPr>
              <a:t>Nature </a:t>
            </a:r>
            <a:r>
              <a:rPr lang="en-GB" sz="1600" dirty="0" err="1" smtClean="0">
                <a:solidFill>
                  <a:schemeClr val="hlink"/>
                </a:solidFill>
                <a:latin typeface="Arial"/>
                <a:cs typeface="Arial"/>
              </a:rPr>
              <a:t>Microbiol</a:t>
            </a:r>
            <a:r>
              <a:rPr lang="en-GB" sz="1600" dirty="0" smtClean="0">
                <a:solidFill>
                  <a:schemeClr val="hlink"/>
                </a:solidFill>
                <a:latin typeface="Arial"/>
                <a:cs typeface="Arial"/>
              </a:rPr>
              <a:t>. Rev.</a:t>
            </a:r>
          </a:p>
          <a:p>
            <a:r>
              <a:rPr lang="en-GB" sz="1600" b="1" dirty="0" smtClean="0">
                <a:solidFill>
                  <a:schemeClr val="hlink"/>
                </a:solidFill>
                <a:latin typeface="Arial"/>
                <a:cs typeface="Arial"/>
              </a:rPr>
              <a:t>6</a:t>
            </a:r>
            <a:r>
              <a:rPr lang="en-GB" sz="1600" dirty="0" smtClean="0">
                <a:solidFill>
                  <a:schemeClr val="hlink"/>
                </a:solidFill>
                <a:latin typeface="Arial"/>
                <a:cs typeface="Arial"/>
              </a:rPr>
              <a:t>, 805-814. </a:t>
            </a:r>
          </a:p>
          <a:p>
            <a:endParaRPr lang="en-GB" sz="1600" dirty="0" smtClean="0">
              <a:solidFill>
                <a:schemeClr val="hlink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hlink"/>
              </a:solidFill>
              <a:latin typeface="Arial"/>
              <a:cs typeface="Arial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759200"/>
            <a:ext cx="1524000" cy="30988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-84138" y="3343275"/>
            <a:ext cx="217487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Times" charset="0"/>
              </a:rPr>
              <a:t>    </a:t>
            </a:r>
            <a:r>
              <a:rPr lang="en-US" sz="2000">
                <a:solidFill>
                  <a:schemeClr val="bg1"/>
                </a:solidFill>
                <a:latin typeface="Arial" charset="0"/>
              </a:rPr>
              <a:t>compartments</a:t>
            </a:r>
            <a:r>
              <a:rPr lang="en-US" sz="2000">
                <a:solidFill>
                  <a:schemeClr val="bg1"/>
                </a:solidFill>
                <a:latin typeface="Times" charset="0"/>
              </a:rPr>
              <a:t>  </a:t>
            </a:r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0"/>
            <a:ext cx="1946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Credit:</a:t>
            </a:r>
          </a:p>
          <a:p>
            <a:pPr algn="l"/>
            <a:r>
              <a:rPr lang="en-US" sz="2400">
                <a:solidFill>
                  <a:schemeClr val="bg1"/>
                </a:solidFill>
              </a:rPr>
              <a:t>&amp; Deb Kelley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6080105" y="317500"/>
            <a:ext cx="1941557" cy="22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Lost City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CH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4</a:t>
            </a:r>
            <a:r>
              <a:rPr lang="en-US" sz="3200" b="1" dirty="0">
                <a:solidFill>
                  <a:schemeClr val="bg1"/>
                </a:solidFill>
              </a:rPr>
              <a:t>:H</a:t>
            </a:r>
            <a:r>
              <a:rPr lang="en-US" sz="3200" b="1" baseline="-25000" dirty="0">
                <a:solidFill>
                  <a:schemeClr val="bg1"/>
                </a:solidFill>
              </a:rPr>
              <a:t>2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1:</a:t>
            </a:r>
            <a:r>
              <a:rPr lang="en-US" sz="3200" b="1" dirty="0" smtClean="0">
                <a:solidFill>
                  <a:schemeClr val="bg1"/>
                </a:solidFill>
              </a:rPr>
              <a:t>10</a:t>
            </a:r>
          </a:p>
          <a:p>
            <a:endParaRPr lang="en-US" sz="2000" b="1" baseline="30000" dirty="0">
              <a:solidFill>
                <a:schemeClr val="bg1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6248400" y="5867400"/>
            <a:ext cx="2506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Martin et al. 2008,</a:t>
            </a:r>
          </a:p>
          <a:p>
            <a:r>
              <a:rPr lang="en-US" sz="1400" b="1">
                <a:solidFill>
                  <a:schemeClr val="bg1"/>
                </a:solidFill>
              </a:rPr>
              <a:t>Nature Microbiol Rev 6, 805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3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252788"/>
          </a:xfrm>
          <a:prstGeom prst="rect">
            <a:avLst/>
          </a:prstGeom>
          <a:solidFill>
            <a:srgbClr val="298573"/>
          </a:solidFill>
          <a:ln w="9525">
            <a:noFill/>
            <a:miter lim="800000"/>
            <a:headEnd/>
            <a:tailEnd/>
          </a:ln>
        </p:spPr>
      </p:pic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3888244"/>
          </a:xfrm>
          <a:prstGeom prst="rect">
            <a:avLst/>
          </a:prstGeom>
          <a:solidFill>
            <a:srgbClr val="116F5D"/>
          </a:solidFill>
          <a:ln w="9525">
            <a:solidFill>
              <a:srgbClr val="38928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</a:rPr>
              <a:t>olivine + water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cs typeface="Calibri"/>
                <a:sym typeface="Wingdings" pitchFamily="31" charset="2"/>
              </a:rPr>
              <a:t></a:t>
            </a:r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  <a:sym typeface="Symbol" pitchFamily="31" charset="2"/>
              </a:rPr>
              <a:t> magnetite + serpentine + alkali 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+ H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  <a:sym typeface="Symbol" pitchFamily="31" charset="2"/>
              </a:rPr>
              <a:t></a:t>
            </a:r>
          </a:p>
          <a:p>
            <a:endParaRPr lang="en-GB" sz="2400" b="1" dirty="0">
              <a:solidFill>
                <a:schemeClr val="bg1"/>
              </a:solidFill>
              <a:latin typeface="Calibri"/>
              <a:cs typeface="Calibri"/>
              <a:sym typeface="Symbol" pitchFamily="31" charset="2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3MgFeSiO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4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 + 4H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cs typeface="Calibri"/>
                <a:sym typeface="Wingdings" pitchFamily="31" charset="2"/>
              </a:rPr>
              <a:t>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 3SiO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 + Fe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3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4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 + 3Mg</a:t>
            </a:r>
            <a:r>
              <a:rPr lang="en-GB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2+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 + 6OH</a:t>
            </a:r>
            <a:r>
              <a:rPr lang="en-GB" sz="2400" b="1" baseline="30000" dirty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 + H</a:t>
            </a:r>
            <a:r>
              <a:rPr lang="en-GB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  <a:sym typeface="Symbol" pitchFamily="31" charset="2"/>
              </a:rPr>
              <a:t></a:t>
            </a:r>
          </a:p>
          <a:p>
            <a:endParaRPr lang="en-GB" sz="2400" b="1" dirty="0">
              <a:solidFill>
                <a:schemeClr val="bg1"/>
              </a:solidFill>
              <a:latin typeface="Calibri"/>
              <a:cs typeface="Calibri"/>
              <a:sym typeface="Symbol" pitchFamily="31" charset="2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</a:rPr>
              <a:t>and CH</a:t>
            </a:r>
            <a:r>
              <a:rPr lang="en-US" sz="2400" b="1" baseline="-25000" dirty="0">
                <a:solidFill>
                  <a:schemeClr val="bg1"/>
                </a:solidFill>
                <a:latin typeface="Calibri"/>
                <a:cs typeface="Calibri"/>
              </a:rPr>
              <a:t>4 </a:t>
            </a:r>
          </a:p>
          <a:p>
            <a:endParaRPr lang="en-GB" sz="2400" b="1" dirty="0">
              <a:solidFill>
                <a:schemeClr val="bg1"/>
              </a:solidFill>
              <a:latin typeface="Calibri"/>
              <a:cs typeface="Calibri"/>
              <a:sym typeface="Symbol" pitchFamily="31" charset="2"/>
            </a:endParaRPr>
          </a:p>
          <a:p>
            <a:endParaRPr lang="en-GB" b="1" dirty="0">
              <a:solidFill>
                <a:schemeClr val="bg1"/>
              </a:solidFill>
              <a:latin typeface="Times" pitchFamily="31" charset="0"/>
              <a:sym typeface="Symbol" pitchFamily="31" charset="2"/>
            </a:endParaRPr>
          </a:p>
          <a:p>
            <a:endParaRPr lang="en-US" b="1" dirty="0">
              <a:solidFill>
                <a:schemeClr val="bg1"/>
              </a:solidFill>
              <a:latin typeface="Times" pitchFamily="31" charset="0"/>
              <a:sym typeface="Symbol" pitchFamily="31" charset="2"/>
            </a:endParaRPr>
          </a:p>
          <a:p>
            <a:endParaRPr lang="en-US" b="1" dirty="0">
              <a:solidFill>
                <a:schemeClr val="bg1"/>
              </a:solidFill>
              <a:latin typeface="Times" pitchFamily="31" charset="0"/>
            </a:endParaRPr>
          </a:p>
          <a:p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554038" y="2524125"/>
            <a:ext cx="2798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Arial" pitchFamily="31" charset="0"/>
                <a:cs typeface="Arial" pitchFamily="31" charset="0"/>
              </a:rPr>
              <a:t>SERPENTINITE</a:t>
            </a:r>
            <a:endParaRPr lang="en-US"/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5105400" y="2514600"/>
            <a:ext cx="3849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Mg</a:t>
            </a:r>
            <a:r>
              <a:rPr lang="en-GB" b="1" baseline="-25000">
                <a:solidFill>
                  <a:schemeClr val="bg1"/>
                </a:solidFill>
              </a:rPr>
              <a:t>2.85</a:t>
            </a:r>
            <a:r>
              <a:rPr lang="en-GB" b="1">
                <a:solidFill>
                  <a:schemeClr val="bg1"/>
                </a:solidFill>
              </a:rPr>
              <a:t>Fe</a:t>
            </a:r>
            <a:r>
              <a:rPr lang="en-GB" b="1" baseline="-25000">
                <a:solidFill>
                  <a:schemeClr val="bg1"/>
                </a:solidFill>
              </a:rPr>
              <a:t>0.15</a:t>
            </a:r>
            <a:r>
              <a:rPr lang="en-GB" b="1">
                <a:solidFill>
                  <a:schemeClr val="bg1"/>
                </a:solidFill>
              </a:rPr>
              <a:t>Si</a:t>
            </a:r>
            <a:r>
              <a:rPr lang="en-GB" b="1" baseline="-25000">
                <a:solidFill>
                  <a:schemeClr val="bg1"/>
                </a:solidFill>
              </a:rPr>
              <a:t>2</a:t>
            </a:r>
            <a:r>
              <a:rPr lang="en-GB" b="1">
                <a:solidFill>
                  <a:schemeClr val="bg1"/>
                </a:solidFill>
              </a:rPr>
              <a:t>O</a:t>
            </a:r>
            <a:r>
              <a:rPr lang="en-GB" b="1" baseline="-25000">
                <a:solidFill>
                  <a:schemeClr val="bg1"/>
                </a:solidFill>
              </a:rPr>
              <a:t>5</a:t>
            </a:r>
            <a:r>
              <a:rPr lang="en-GB" b="1">
                <a:solidFill>
                  <a:schemeClr val="bg1"/>
                </a:solidFill>
              </a:rPr>
              <a:t>(OH)</a:t>
            </a:r>
            <a:r>
              <a:rPr lang="en-GB" b="1" baseline="-25000">
                <a:solidFill>
                  <a:schemeClr val="bg1"/>
                </a:solidFill>
              </a:rPr>
              <a:t>4</a:t>
            </a:r>
            <a:endParaRPr lang="en-US"/>
          </a:p>
        </p:txBody>
      </p:sp>
      <p:pic>
        <p:nvPicPr>
          <p:cNvPr id="553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4175" y="4419600"/>
            <a:ext cx="3400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Rectangle 5"/>
          <p:cNvSpPr>
            <a:spLocks noChangeArrowheads="1"/>
          </p:cNvSpPr>
          <p:nvPr/>
        </p:nvSpPr>
        <p:spPr bwMode="auto">
          <a:xfrm>
            <a:off x="6324600" y="5943600"/>
            <a:ext cx="281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Seewald</a:t>
            </a:r>
            <a:r>
              <a:rPr lang="en-US" sz="2000" b="1" dirty="0">
                <a:solidFill>
                  <a:schemeClr val="bg1"/>
                </a:solidFill>
              </a:rPr>
              <a:t> et al. 2006</a:t>
            </a:r>
          </a:p>
          <a:p>
            <a:r>
              <a:rPr lang="en-US" sz="2000" dirty="0">
                <a:solidFill>
                  <a:schemeClr val="bg1"/>
                </a:solidFill>
              </a:rPr>
              <a:t> GCA 70, 446</a:t>
            </a:r>
          </a:p>
        </p:txBody>
      </p:sp>
      <p:sp>
        <p:nvSpPr>
          <p:cNvPr id="55306" name="Rectangle 6"/>
          <p:cNvSpPr>
            <a:spLocks noChangeArrowheads="1"/>
          </p:cNvSpPr>
          <p:nvPr/>
        </p:nvSpPr>
        <p:spPr bwMode="auto">
          <a:xfrm>
            <a:off x="0" y="5486400"/>
            <a:ext cx="2895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Single carbon redox reactions during serpentinization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0"/>
          <a:ext cx="8839200" cy="6753225"/>
        </p:xfrm>
        <a:graphic>
          <a:graphicData uri="http://schemas.openxmlformats.org/presentationml/2006/ole">
            <p:oleObj spid="_x0000_s51202" name="Document" r:id="rId4" imgW="4046220" imgH="3091180" progId="Word.Document.8">
              <p:embed/>
            </p:oleObj>
          </a:graphicData>
        </a:graphic>
      </p:graphicFrame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2438400" y="1828800"/>
            <a:ext cx="304800" cy="304800"/>
          </a:xfrm>
          <a:prstGeom prst="star8">
            <a:avLst>
              <a:gd name="adj" fmla="val 38250"/>
            </a:avLst>
          </a:prstGeom>
          <a:solidFill>
            <a:srgbClr val="D91436"/>
          </a:solidFill>
          <a:ln w="9525">
            <a:solidFill>
              <a:srgbClr val="D92D2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029200" y="762000"/>
            <a:ext cx="304800" cy="304800"/>
          </a:xfrm>
          <a:prstGeom prst="star8">
            <a:avLst>
              <a:gd name="adj" fmla="val 38250"/>
            </a:avLst>
          </a:prstGeom>
          <a:solidFill>
            <a:srgbClr val="D91436"/>
          </a:solidFill>
          <a:ln w="9525">
            <a:solidFill>
              <a:srgbClr val="D92D2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7315200" y="6096000"/>
            <a:ext cx="304800" cy="304800"/>
          </a:xfrm>
          <a:prstGeom prst="star8">
            <a:avLst>
              <a:gd name="adj" fmla="val 38250"/>
            </a:avLst>
          </a:prstGeom>
          <a:solidFill>
            <a:srgbClr val="D91436"/>
          </a:solidFill>
          <a:ln w="9525">
            <a:solidFill>
              <a:srgbClr val="D92D2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5867400" y="2667000"/>
            <a:ext cx="304800" cy="304800"/>
          </a:xfrm>
          <a:prstGeom prst="star8">
            <a:avLst>
              <a:gd name="adj" fmla="val 38250"/>
            </a:avLst>
          </a:prstGeom>
          <a:solidFill>
            <a:srgbClr val="D91436"/>
          </a:solidFill>
          <a:ln w="9525">
            <a:solidFill>
              <a:srgbClr val="D92D2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3244850" y="3048000"/>
            <a:ext cx="2735263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Acetogenic path</a:t>
            </a:r>
          </a:p>
          <a:p>
            <a:endParaRPr lang="en-US">
              <a:solidFill>
                <a:srgbClr val="517DCF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044950" y="5410200"/>
            <a:ext cx="2417763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Methanogenic</a:t>
            </a:r>
          </a:p>
          <a:p>
            <a:r>
              <a:rPr lang="en-US">
                <a:solidFill>
                  <a:schemeClr val="bg1"/>
                </a:solidFill>
              </a:rPr>
              <a:t>path</a:t>
            </a:r>
            <a:endParaRPr lang="en-US">
              <a:solidFill>
                <a:srgbClr val="8016A7"/>
              </a:solidFill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5797550" y="733425"/>
            <a:ext cx="2586038" cy="835025"/>
          </a:xfrm>
          <a:prstGeom prst="rect">
            <a:avLst/>
          </a:prstGeom>
          <a:solidFill>
            <a:schemeClr val="bg1"/>
          </a:solidFill>
          <a:ln w="12700">
            <a:solidFill>
              <a:srgbClr val="D9143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D91436"/>
                </a:solidFill>
              </a:rPr>
              <a:t>“Downhill”</a:t>
            </a:r>
          </a:p>
          <a:p>
            <a:pPr algn="l"/>
            <a:r>
              <a:rPr lang="en-US" sz="2400">
                <a:solidFill>
                  <a:srgbClr val="D91436"/>
                </a:solidFill>
              </a:rPr>
              <a:t>geochemical path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1676400" y="2971800"/>
            <a:ext cx="38989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solidFill>
                  <a:srgbClr val="B90625"/>
                </a:solidFill>
              </a:rPr>
              <a:t>Slow reduction from </a:t>
            </a:r>
          </a:p>
          <a:p>
            <a:pPr algn="l"/>
            <a:r>
              <a:rPr lang="en-US" b="1" u="sng">
                <a:solidFill>
                  <a:srgbClr val="B90625"/>
                </a:solidFill>
              </a:rPr>
              <a:t>CO</a:t>
            </a:r>
            <a:r>
              <a:rPr lang="en-US" b="1" baseline="-25000">
                <a:solidFill>
                  <a:srgbClr val="B90625"/>
                </a:solidFill>
              </a:rPr>
              <a:t>2</a:t>
            </a:r>
            <a:r>
              <a:rPr lang="en-US" b="1" u="sng">
                <a:solidFill>
                  <a:srgbClr val="B90625"/>
                </a:solidFill>
              </a:rPr>
              <a:t> to CH</a:t>
            </a:r>
            <a:r>
              <a:rPr lang="en-US" b="1" baseline="-25000">
                <a:solidFill>
                  <a:srgbClr val="B90625"/>
                </a:solidFill>
              </a:rPr>
              <a:t>4</a:t>
            </a:r>
            <a:r>
              <a:rPr lang="en-US" b="1" u="sng">
                <a:solidFill>
                  <a:srgbClr val="B90625"/>
                </a:solidFill>
              </a:rPr>
              <a:t> during serpentinization</a:t>
            </a:r>
            <a:endParaRPr lang="en-US" b="1" baseline="-25000">
              <a:solidFill>
                <a:srgbClr val="B90625"/>
              </a:solidFill>
            </a:endParaRPr>
          </a:p>
          <a:p>
            <a:pPr algn="l"/>
            <a:r>
              <a:rPr lang="en-US" sz="2000" b="1">
                <a:solidFill>
                  <a:srgbClr val="B90625"/>
                </a:solidFill>
              </a:rPr>
              <a:t>(a geochemical ‘siphon’)</a:t>
            </a: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1905000" y="1981200"/>
            <a:ext cx="609600" cy="76200"/>
          </a:xfrm>
          <a:prstGeom prst="line">
            <a:avLst/>
          </a:prstGeom>
          <a:noFill/>
          <a:ln w="57150">
            <a:solidFill>
              <a:srgbClr val="D9143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2590800" y="990600"/>
            <a:ext cx="2514600" cy="990600"/>
          </a:xfrm>
          <a:prstGeom prst="line">
            <a:avLst/>
          </a:prstGeom>
          <a:noFill/>
          <a:ln w="57150">
            <a:solidFill>
              <a:srgbClr val="D9143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6019800" y="2819400"/>
            <a:ext cx="1447800" cy="3429000"/>
          </a:xfrm>
          <a:prstGeom prst="line">
            <a:avLst/>
          </a:prstGeom>
          <a:noFill/>
          <a:ln w="57150">
            <a:solidFill>
              <a:srgbClr val="D9143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4" name="AutoShape 14"/>
          <p:cNvSpPr>
            <a:spLocks noChangeArrowheads="1"/>
          </p:cNvSpPr>
          <p:nvPr/>
        </p:nvSpPr>
        <p:spPr bwMode="auto">
          <a:xfrm>
            <a:off x="1676400" y="1905000"/>
            <a:ext cx="304800" cy="304800"/>
          </a:xfrm>
          <a:prstGeom prst="star8">
            <a:avLst>
              <a:gd name="adj" fmla="val 38250"/>
            </a:avLst>
          </a:prstGeom>
          <a:solidFill>
            <a:srgbClr val="D91436"/>
          </a:solidFill>
          <a:ln w="9525">
            <a:solidFill>
              <a:srgbClr val="D92D2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1289050" y="914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360613" y="3810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V="1">
            <a:off x="6477000" y="5410200"/>
            <a:ext cx="914400" cy="152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676400" y="1143000"/>
            <a:ext cx="4572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5791200" y="1524000"/>
            <a:ext cx="228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2819400" y="762000"/>
            <a:ext cx="3810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1066800" y="609600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Reductions &amp; </a:t>
            </a:r>
            <a:r>
              <a:rPr lang="en-US" b="1">
                <a:sym typeface="Wingdings" charset="2"/>
              </a:rPr>
              <a:t>hydrogenations </a:t>
            </a:r>
            <a:endParaRPr lang="en-US" baseline="30000"/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1524000" y="5181600"/>
            <a:ext cx="3665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2" algn="l"/>
            <a:r>
              <a:rPr lang="en-US" sz="1800">
                <a:solidFill>
                  <a:schemeClr val="hlink"/>
                </a:solidFill>
              </a:rPr>
              <a:t>Recast from Maden 2000</a:t>
            </a:r>
          </a:p>
          <a:p>
            <a:pPr lvl="2" algn="l"/>
            <a:r>
              <a:rPr lang="de-DE" sz="1800" i="1">
                <a:solidFill>
                  <a:schemeClr val="hlink"/>
                </a:solidFill>
              </a:rPr>
              <a:t>Biochem. J. </a:t>
            </a:r>
            <a:r>
              <a:rPr lang="de-DE" sz="1800" b="1">
                <a:solidFill>
                  <a:schemeClr val="hlink"/>
                </a:solidFill>
              </a:rPr>
              <a:t>350</a:t>
            </a:r>
            <a:r>
              <a:rPr lang="de-DE" sz="1800" i="1">
                <a:solidFill>
                  <a:schemeClr val="hlink"/>
                </a:solidFill>
              </a:rPr>
              <a:t>,</a:t>
            </a:r>
            <a:r>
              <a:rPr lang="de-DE" sz="1800">
                <a:solidFill>
                  <a:schemeClr val="hlink"/>
                </a:solidFill>
              </a:rPr>
              <a:t> 609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flipH="1" flipV="1">
            <a:off x="5181600" y="914400"/>
            <a:ext cx="838200" cy="1828800"/>
          </a:xfrm>
          <a:prstGeom prst="line">
            <a:avLst/>
          </a:prstGeom>
          <a:noFill/>
          <a:ln w="57150">
            <a:solidFill>
              <a:srgbClr val="D9143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2362200" y="2362200"/>
            <a:ext cx="8763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-854075" y="8572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2209800" y="914400"/>
            <a:ext cx="776288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</a:t>
            </a: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3048000" y="609600"/>
            <a:ext cx="8763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3657600" y="381000"/>
            <a:ext cx="117157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  </a:t>
            </a:r>
          </a:p>
        </p:txBody>
      </p:sp>
      <p:sp>
        <p:nvSpPr>
          <p:cNvPr id="51229" name="Rectangle 29"/>
          <p:cNvSpPr>
            <a:spLocks noChangeArrowheads="1"/>
          </p:cNvSpPr>
          <p:nvPr/>
        </p:nvSpPr>
        <p:spPr bwMode="auto">
          <a:xfrm>
            <a:off x="5943600" y="2057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6553200" y="3048000"/>
            <a:ext cx="107315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 </a:t>
            </a:r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1295400" y="334963"/>
            <a:ext cx="3043238" cy="89693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D91436"/>
                </a:solidFill>
              </a:rPr>
              <a:t>“Uphill” geochemical </a:t>
            </a:r>
          </a:p>
          <a:p>
            <a:pPr algn="l"/>
            <a:r>
              <a:rPr lang="en-US" sz="2400">
                <a:solidFill>
                  <a:srgbClr val="D91436"/>
                </a:solidFill>
              </a:rPr>
              <a:t>path</a:t>
            </a:r>
            <a:r>
              <a:rPr lang="en-US">
                <a:solidFill>
                  <a:srgbClr val="D91436"/>
                </a:solidFill>
              </a:rPr>
              <a:t> </a:t>
            </a:r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 flipV="1">
            <a:off x="-2514600" y="2971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3657600" y="12192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0" y="0"/>
          <a:ext cx="8839200" cy="6753225"/>
        </p:xfrm>
        <a:graphic>
          <a:graphicData uri="http://schemas.openxmlformats.org/presentationml/2006/ole">
            <p:oleObj spid="_x0000_s53250" name="Document" r:id="rId4" imgW="4046220" imgH="3091180" progId="Word.Document.8">
              <p:embed/>
            </p:oleObj>
          </a:graphicData>
        </a:graphic>
      </p:graphicFrame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514600" y="13716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705600" y="35814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5867400" y="25146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105400" y="20574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91000" y="16764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7467600" y="64008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152400" y="5629870"/>
            <a:ext cx="31191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2" algn="just"/>
            <a:r>
              <a:rPr lang="en-US" sz="1800" dirty="0"/>
              <a:t>Recast from </a:t>
            </a:r>
            <a:r>
              <a:rPr lang="en-US" sz="1800" dirty="0" err="1"/>
              <a:t>Maden</a:t>
            </a:r>
            <a:endParaRPr lang="en-US" sz="1800" dirty="0"/>
          </a:p>
          <a:p>
            <a:pPr lvl="2" algn="just"/>
            <a:r>
              <a:rPr lang="en-US" sz="1800" dirty="0"/>
              <a:t>2000</a:t>
            </a:r>
            <a:r>
              <a:rPr lang="en-US" sz="1800" dirty="0">
                <a:latin typeface="Helvetica"/>
                <a:cs typeface="Helvetica"/>
              </a:rPr>
              <a:t>, </a:t>
            </a:r>
            <a:r>
              <a:rPr lang="de-DE" sz="1800" i="1" dirty="0" err="1">
                <a:latin typeface="Helvetica"/>
                <a:cs typeface="Helvetica"/>
              </a:rPr>
              <a:t>Biochem</a:t>
            </a:r>
            <a:r>
              <a:rPr lang="de-DE" sz="1800" i="1" dirty="0">
                <a:latin typeface="Helvetica"/>
                <a:cs typeface="Helvetica"/>
              </a:rPr>
              <a:t>. J. </a:t>
            </a:r>
            <a:r>
              <a:rPr lang="de-DE" sz="1800" b="1" dirty="0">
                <a:latin typeface="Helvetica"/>
                <a:cs typeface="Helvetica"/>
              </a:rPr>
              <a:t>350</a:t>
            </a:r>
            <a:r>
              <a:rPr lang="de-DE" sz="1800" i="1" dirty="0">
                <a:latin typeface="Helvetica"/>
                <a:cs typeface="Helvetica"/>
              </a:rPr>
              <a:t>,</a:t>
            </a:r>
            <a:r>
              <a:rPr lang="de-DE" sz="1800" dirty="0">
                <a:latin typeface="Helvetica"/>
                <a:cs typeface="Helvetica"/>
              </a:rPr>
              <a:t> </a:t>
            </a:r>
            <a:r>
              <a:rPr lang="de-DE" sz="1800" dirty="0" smtClean="0">
                <a:latin typeface="Helvetica"/>
                <a:cs typeface="Helvetica"/>
              </a:rPr>
              <a:t>609</a:t>
            </a:r>
          </a:p>
          <a:p>
            <a:pPr lvl="2" algn="just"/>
            <a:r>
              <a:rPr lang="de-DE" sz="1800" dirty="0" err="1" smtClean="0">
                <a:latin typeface="Helvetica"/>
                <a:cs typeface="Helvetica"/>
              </a:rPr>
              <a:t>Yung</a:t>
            </a:r>
            <a:r>
              <a:rPr lang="de-DE" sz="1800" dirty="0" smtClean="0">
                <a:latin typeface="Helvetica"/>
                <a:cs typeface="Helvetica"/>
              </a:rPr>
              <a:t> et al. J </a:t>
            </a:r>
            <a:r>
              <a:rPr lang="de-DE" sz="1800" dirty="0" err="1" smtClean="0">
                <a:latin typeface="Helvetica"/>
                <a:cs typeface="Helvetica"/>
              </a:rPr>
              <a:t>Cosmol</a:t>
            </a:r>
            <a:r>
              <a:rPr lang="de-DE" sz="1800" dirty="0" smtClean="0">
                <a:latin typeface="Helvetica"/>
                <a:cs typeface="Helvetica"/>
              </a:rPr>
              <a:t>. 5,1121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3214688" y="3048000"/>
            <a:ext cx="2735262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Acetogenic path</a:t>
            </a:r>
          </a:p>
          <a:p>
            <a:endParaRPr lang="en-US">
              <a:solidFill>
                <a:srgbClr val="517DCF"/>
              </a:solidFill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4044950" y="5181600"/>
            <a:ext cx="2593975" cy="9652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A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8016A7"/>
                </a:solidFill>
              </a:rPr>
              <a:t>Methanogenic</a:t>
            </a:r>
          </a:p>
          <a:p>
            <a:r>
              <a:rPr lang="en-US" b="1">
                <a:solidFill>
                  <a:srgbClr val="8016A7"/>
                </a:solidFill>
              </a:rPr>
              <a:t>path </a:t>
            </a:r>
            <a:endParaRPr lang="en-US">
              <a:solidFill>
                <a:srgbClr val="8016A7"/>
              </a:solidFill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5942013" y="685800"/>
            <a:ext cx="22606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Geochemical</a:t>
            </a:r>
          </a:p>
          <a:p>
            <a:pPr algn="r"/>
            <a:r>
              <a:rPr lang="en-US">
                <a:solidFill>
                  <a:schemeClr val="bg1"/>
                </a:solidFill>
              </a:rPr>
              <a:t>path</a:t>
            </a:r>
            <a:endParaRPr lang="en-US">
              <a:solidFill>
                <a:srgbClr val="D91436"/>
              </a:solidFill>
            </a:endParaRPr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 flipV="1">
            <a:off x="1828800" y="1524000"/>
            <a:ext cx="762000" cy="533400"/>
          </a:xfrm>
          <a:prstGeom prst="line">
            <a:avLst/>
          </a:prstGeom>
          <a:noFill/>
          <a:ln w="57150">
            <a:solidFill>
              <a:srgbClr val="8016A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>
            <a:off x="2743200" y="1524000"/>
            <a:ext cx="1600200" cy="304800"/>
          </a:xfrm>
          <a:prstGeom prst="line">
            <a:avLst/>
          </a:prstGeom>
          <a:noFill/>
          <a:ln w="57150">
            <a:solidFill>
              <a:srgbClr val="8016A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419600" y="1828800"/>
            <a:ext cx="914400" cy="457200"/>
          </a:xfrm>
          <a:prstGeom prst="line">
            <a:avLst/>
          </a:prstGeom>
          <a:noFill/>
          <a:ln w="57150">
            <a:solidFill>
              <a:srgbClr val="8016A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257800" y="2209800"/>
            <a:ext cx="762000" cy="457200"/>
          </a:xfrm>
          <a:prstGeom prst="line">
            <a:avLst/>
          </a:prstGeom>
          <a:noFill/>
          <a:ln w="57150">
            <a:solidFill>
              <a:srgbClr val="8016A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6858000" y="3657600"/>
            <a:ext cx="762000" cy="2895600"/>
          </a:xfrm>
          <a:prstGeom prst="line">
            <a:avLst/>
          </a:prstGeom>
          <a:noFill/>
          <a:ln w="57150">
            <a:solidFill>
              <a:srgbClr val="8016A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3352800" y="15240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1828800" y="228600"/>
            <a:ext cx="1257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1676400" y="1905000"/>
            <a:ext cx="228600" cy="228600"/>
          </a:xfrm>
          <a:prstGeom prst="rect">
            <a:avLst/>
          </a:prstGeom>
          <a:solidFill>
            <a:srgbClr val="8016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>
            <a:off x="2819400" y="762000"/>
            <a:ext cx="3810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 flipH="1">
            <a:off x="5715000" y="1600200"/>
            <a:ext cx="228600" cy="381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1371600" y="3260725"/>
            <a:ext cx="4572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solidFill>
                  <a:srgbClr val="B90625"/>
                </a:solidFill>
              </a:rPr>
              <a:t>‘quickened’ parallel reduction pathways</a:t>
            </a:r>
          </a:p>
          <a:p>
            <a:pPr algn="l"/>
            <a:r>
              <a:rPr lang="en-US" b="1" u="sng">
                <a:solidFill>
                  <a:srgbClr val="B90625"/>
                </a:solidFill>
              </a:rPr>
              <a:t>from CO</a:t>
            </a:r>
            <a:r>
              <a:rPr lang="en-US" b="1" baseline="-25000">
                <a:solidFill>
                  <a:srgbClr val="B90625"/>
                </a:solidFill>
              </a:rPr>
              <a:t>2</a:t>
            </a:r>
            <a:r>
              <a:rPr lang="en-US" b="1" u="sng">
                <a:solidFill>
                  <a:srgbClr val="B90625"/>
                </a:solidFill>
              </a:rPr>
              <a:t> to CH</a:t>
            </a:r>
            <a:r>
              <a:rPr lang="en-US" b="1" baseline="-25000">
                <a:solidFill>
                  <a:srgbClr val="B90625"/>
                </a:solidFill>
              </a:rPr>
              <a:t>4</a:t>
            </a:r>
          </a:p>
          <a:p>
            <a:pPr algn="l"/>
            <a:r>
              <a:rPr lang="en-US" sz="2000" b="1">
                <a:solidFill>
                  <a:srgbClr val="B90625"/>
                </a:solidFill>
              </a:rPr>
              <a:t>(a biochemical ‘vortex’)</a:t>
            </a: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2362200" y="2438400"/>
            <a:ext cx="98425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       </a:t>
            </a:r>
          </a:p>
        </p:txBody>
      </p:sp>
      <p:sp>
        <p:nvSpPr>
          <p:cNvPr id="53273" name="Rectangle 25"/>
          <p:cNvSpPr>
            <a:spLocks noChangeArrowheads="1"/>
          </p:cNvSpPr>
          <p:nvPr/>
        </p:nvSpPr>
        <p:spPr bwMode="auto">
          <a:xfrm>
            <a:off x="2286000" y="2057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4778375" y="381000"/>
            <a:ext cx="8763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6629400" y="3062288"/>
            <a:ext cx="8763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6199188" y="25908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>
            <a:off x="6096000" y="2743200"/>
            <a:ext cx="762000" cy="914400"/>
          </a:xfrm>
          <a:prstGeom prst="line">
            <a:avLst/>
          </a:prstGeom>
          <a:noFill/>
          <a:ln w="57150">
            <a:solidFill>
              <a:srgbClr val="8016A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2043113" y="304800"/>
            <a:ext cx="11572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1200" b="1">
              <a:solidFill>
                <a:srgbClr val="0000FF"/>
              </a:solidFill>
            </a:endParaRPr>
          </a:p>
          <a:p>
            <a:pPr algn="l"/>
            <a:r>
              <a:rPr lang="en-US" sz="1200" b="1">
                <a:solidFill>
                  <a:srgbClr val="0000FF"/>
                </a:solidFill>
              </a:rPr>
              <a:t>   formate</a:t>
            </a:r>
          </a:p>
        </p:txBody>
      </p:sp>
      <p:sp>
        <p:nvSpPr>
          <p:cNvPr id="53279" name="Line 31"/>
          <p:cNvSpPr>
            <a:spLocks noChangeShapeType="1"/>
          </p:cNvSpPr>
          <p:nvPr/>
        </p:nvSpPr>
        <p:spPr bwMode="auto">
          <a:xfrm flipV="1">
            <a:off x="2590800" y="7620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5562600" y="914400"/>
            <a:ext cx="282575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</a:rPr>
              <a:t>Favored by high temperature </a:t>
            </a:r>
          </a:p>
          <a:p>
            <a:pPr algn="l"/>
            <a:r>
              <a:rPr lang="en-US" sz="1600">
                <a:solidFill>
                  <a:srgbClr val="0000FF"/>
                </a:solidFill>
              </a:rPr>
              <a:t>and relatively low  H</a:t>
            </a:r>
            <a:r>
              <a:rPr lang="en-US" sz="1600" baseline="-25000">
                <a:solidFill>
                  <a:srgbClr val="0000FF"/>
                </a:solidFill>
              </a:rPr>
              <a:t>2</a:t>
            </a:r>
            <a:r>
              <a:rPr lang="en-US" sz="1600">
                <a:solidFill>
                  <a:srgbClr val="0000FF"/>
                </a:solidFill>
              </a:rPr>
              <a:t> and pH</a:t>
            </a:r>
          </a:p>
          <a:p>
            <a:pPr algn="l"/>
            <a:r>
              <a:rPr lang="en-US" sz="1600">
                <a:solidFill>
                  <a:srgbClr val="0000FF"/>
                </a:solidFill>
              </a:rPr>
              <a:t>and tungsten pterin</a:t>
            </a:r>
          </a:p>
        </p:txBody>
      </p:sp>
      <p:sp>
        <p:nvSpPr>
          <p:cNvPr id="53281" name="Rectangle 33"/>
          <p:cNvSpPr>
            <a:spLocks noChangeArrowheads="1"/>
          </p:cNvSpPr>
          <p:nvPr/>
        </p:nvSpPr>
        <p:spPr bwMode="auto">
          <a:xfrm>
            <a:off x="1200150" y="862013"/>
            <a:ext cx="10858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ionic</a:t>
            </a:r>
          </a:p>
          <a:p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gradient</a:t>
            </a:r>
            <a:endParaRPr lang="en-US" sz="2400" b="1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82" name="Rectangle 34"/>
          <p:cNvSpPr>
            <a:spLocks noChangeArrowheads="1"/>
          </p:cNvSpPr>
          <p:nvPr/>
        </p:nvSpPr>
        <p:spPr bwMode="auto">
          <a:xfrm flipH="1" flipV="1">
            <a:off x="11331575" y="1509713"/>
            <a:ext cx="1968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0" y="0"/>
          <a:ext cx="8839200" cy="6753225"/>
        </p:xfrm>
        <a:graphic>
          <a:graphicData uri="http://schemas.openxmlformats.org/presentationml/2006/ole">
            <p:oleObj spid="_x0000_s55298" name="Document" r:id="rId4" imgW="4046220" imgH="3091180" progId="Word.Document.8">
              <p:embed/>
            </p:oleObj>
          </a:graphicData>
        </a:graphic>
      </p:graphicFrame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6553200" y="4038600"/>
            <a:ext cx="381000" cy="38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5867400" y="3048000"/>
            <a:ext cx="304800" cy="304800"/>
          </a:xfrm>
          <a:prstGeom prst="triangle">
            <a:avLst>
              <a:gd name="adj" fmla="val 50000"/>
            </a:avLst>
          </a:prstGeom>
          <a:solidFill>
            <a:srgbClr val="127D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5029200" y="1676400"/>
            <a:ext cx="304800" cy="304800"/>
          </a:xfrm>
          <a:prstGeom prst="triangle">
            <a:avLst>
              <a:gd name="adj" fmla="val 50000"/>
            </a:avLst>
          </a:prstGeom>
          <a:solidFill>
            <a:srgbClr val="127D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4191000" y="838200"/>
            <a:ext cx="304800" cy="304800"/>
          </a:xfrm>
          <a:prstGeom prst="triangle">
            <a:avLst>
              <a:gd name="adj" fmla="val 50000"/>
            </a:avLst>
          </a:prstGeom>
          <a:solidFill>
            <a:srgbClr val="127D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2438400" y="1676400"/>
            <a:ext cx="304800" cy="304800"/>
          </a:xfrm>
          <a:prstGeom prst="triangle">
            <a:avLst>
              <a:gd name="adj" fmla="val 50000"/>
            </a:avLst>
          </a:prstGeom>
          <a:solidFill>
            <a:srgbClr val="127D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217462" y="5842337"/>
            <a:ext cx="30591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2" algn="just"/>
            <a:r>
              <a:rPr lang="en-US" sz="1800" dirty="0" smtClean="0"/>
              <a:t>Recast from </a:t>
            </a:r>
            <a:r>
              <a:rPr lang="en-US" sz="1800" dirty="0" err="1" smtClean="0"/>
              <a:t>Maden</a:t>
            </a:r>
            <a:endParaRPr lang="en-US" sz="1800" dirty="0" smtClean="0"/>
          </a:p>
          <a:p>
            <a:pPr lvl="2" algn="just"/>
            <a:r>
              <a:rPr lang="en-US" sz="1800" dirty="0" smtClean="0"/>
              <a:t>2000, </a:t>
            </a:r>
            <a:r>
              <a:rPr lang="de-DE" sz="1800" i="1" dirty="0" err="1" smtClean="0"/>
              <a:t>Biochem</a:t>
            </a:r>
            <a:r>
              <a:rPr lang="de-DE" sz="1800" i="1" dirty="0" smtClean="0"/>
              <a:t>. J. </a:t>
            </a:r>
            <a:r>
              <a:rPr lang="de-DE" sz="1800" b="1" dirty="0" smtClean="0"/>
              <a:t>350</a:t>
            </a:r>
            <a:r>
              <a:rPr lang="de-DE" sz="1800" i="1" dirty="0" smtClean="0"/>
              <a:t>,</a:t>
            </a:r>
            <a:r>
              <a:rPr lang="de-DE" sz="1800" dirty="0" smtClean="0"/>
              <a:t> 609; </a:t>
            </a:r>
            <a:endParaRPr lang="en-US" sz="1800" dirty="0" smtClean="0">
              <a:latin typeface="Helvetica"/>
              <a:cs typeface="Helvetica"/>
            </a:endParaRPr>
          </a:p>
          <a:p>
            <a:pPr lvl="2" algn="just"/>
            <a:r>
              <a:rPr lang="de-DE" sz="2400" dirty="0" smtClean="0">
                <a:solidFill>
                  <a:schemeClr val="accent2"/>
                </a:solidFill>
                <a:latin typeface="Times" charset="0"/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2822575" y="3048000"/>
            <a:ext cx="3078163" cy="95408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738CF"/>
                </a:solidFill>
              </a:rPr>
              <a:t>Acetogenic paths</a:t>
            </a:r>
          </a:p>
          <a:p>
            <a:r>
              <a:rPr lang="en-US">
                <a:solidFill>
                  <a:srgbClr val="3738CF"/>
                </a:solidFill>
              </a:rPr>
              <a:t>by addition of CO-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4123379" y="5410200"/>
            <a:ext cx="2260905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Methanogeni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cath</a:t>
            </a:r>
            <a:endParaRPr lang="en-US" dirty="0">
              <a:solidFill>
                <a:srgbClr val="8016A7"/>
              </a:solidFill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5678488" y="779463"/>
            <a:ext cx="2932112" cy="1138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</a:rPr>
              <a:t>Favored by higher H</a:t>
            </a:r>
            <a:r>
              <a:rPr lang="en-US" sz="1600" baseline="-25000">
                <a:solidFill>
                  <a:srgbClr val="0000FF"/>
                </a:solidFill>
              </a:rPr>
              <a:t>2</a:t>
            </a:r>
            <a:r>
              <a:rPr lang="en-US" sz="1600">
                <a:solidFill>
                  <a:srgbClr val="0000FF"/>
                </a:solidFill>
              </a:rPr>
              <a:t> and pH but lower temperatures and molybdenum pterin</a:t>
            </a:r>
            <a:endParaRPr lang="en-US" sz="1800">
              <a:solidFill>
                <a:srgbClr val="0000FF"/>
              </a:solidFill>
            </a:endParaRPr>
          </a:p>
          <a:p>
            <a:pPr algn="l"/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1495425" y="4267200"/>
            <a:ext cx="52101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B90625"/>
                </a:solidFill>
              </a:rPr>
              <a:t>Single-pass reduction</a:t>
            </a:r>
          </a:p>
          <a:p>
            <a:r>
              <a:rPr lang="en-US" b="1" u="sng" dirty="0">
                <a:solidFill>
                  <a:srgbClr val="B90625"/>
                </a:solidFill>
              </a:rPr>
              <a:t>pathways from CO</a:t>
            </a:r>
            <a:r>
              <a:rPr lang="en-US" b="1" baseline="-25000" dirty="0">
                <a:solidFill>
                  <a:srgbClr val="B90625"/>
                </a:solidFill>
              </a:rPr>
              <a:t>2 </a:t>
            </a:r>
            <a:r>
              <a:rPr lang="en-US" b="1" u="sng" dirty="0">
                <a:solidFill>
                  <a:srgbClr val="B90625"/>
                </a:solidFill>
              </a:rPr>
              <a:t>to CH</a:t>
            </a:r>
            <a:r>
              <a:rPr lang="en-US" b="1" baseline="-25000" dirty="0">
                <a:solidFill>
                  <a:srgbClr val="B90625"/>
                </a:solidFill>
              </a:rPr>
              <a:t>3</a:t>
            </a:r>
            <a:r>
              <a:rPr lang="en-US" b="1" u="sng" dirty="0">
                <a:solidFill>
                  <a:srgbClr val="B90625"/>
                </a:solidFill>
              </a:rPr>
              <a:t>COO</a:t>
            </a:r>
            <a:r>
              <a:rPr lang="en-US" b="1" baseline="30000" dirty="0">
                <a:solidFill>
                  <a:srgbClr val="B90625"/>
                </a:solidFill>
              </a:rPr>
              <a:t>-</a:t>
            </a:r>
            <a:endParaRPr lang="en-US" b="1" baseline="-25000" dirty="0">
              <a:solidFill>
                <a:srgbClr val="B90625"/>
              </a:solidFill>
            </a:endParaRPr>
          </a:p>
          <a:p>
            <a:r>
              <a:rPr lang="en-US" sz="2000" b="1" dirty="0">
                <a:solidFill>
                  <a:srgbClr val="B90625"/>
                </a:solidFill>
              </a:rPr>
              <a:t>(biochemical ‘vortex’</a:t>
            </a:r>
            <a:r>
              <a:rPr lang="en-US" sz="2000" b="1" dirty="0" smtClean="0">
                <a:solidFill>
                  <a:srgbClr val="B90625"/>
                </a:solidFill>
              </a:rPr>
              <a:t>)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V="1">
            <a:off x="3581400" y="1066800"/>
            <a:ext cx="762000" cy="152400"/>
          </a:xfrm>
          <a:prstGeom prst="line">
            <a:avLst/>
          </a:prstGeom>
          <a:noFill/>
          <a:ln w="57150">
            <a:solidFill>
              <a:srgbClr val="127DE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4343400" y="1066800"/>
            <a:ext cx="838200" cy="762000"/>
          </a:xfrm>
          <a:prstGeom prst="line">
            <a:avLst/>
          </a:prstGeom>
          <a:noFill/>
          <a:ln w="57150">
            <a:solidFill>
              <a:srgbClr val="127DE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5257800" y="1905000"/>
            <a:ext cx="762000" cy="1371600"/>
          </a:xfrm>
          <a:prstGeom prst="line">
            <a:avLst/>
          </a:prstGeom>
          <a:noFill/>
          <a:ln w="57150">
            <a:solidFill>
              <a:srgbClr val="127DE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 flipV="1">
            <a:off x="1828800" y="1905000"/>
            <a:ext cx="762000" cy="152400"/>
          </a:xfrm>
          <a:prstGeom prst="line">
            <a:avLst/>
          </a:prstGeom>
          <a:noFill/>
          <a:ln w="57150">
            <a:solidFill>
              <a:srgbClr val="127DE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flipV="1">
            <a:off x="2667000" y="1295400"/>
            <a:ext cx="762000" cy="609600"/>
          </a:xfrm>
          <a:prstGeom prst="line">
            <a:avLst/>
          </a:prstGeom>
          <a:noFill/>
          <a:ln w="57150">
            <a:solidFill>
              <a:srgbClr val="127DE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1217613" y="914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1676400" y="1828800"/>
            <a:ext cx="304800" cy="304800"/>
          </a:xfrm>
          <a:prstGeom prst="triangle">
            <a:avLst>
              <a:gd name="adj" fmla="val 50000"/>
            </a:avLst>
          </a:prstGeom>
          <a:solidFill>
            <a:srgbClr val="127D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6" name="AutoShape 20"/>
          <p:cNvSpPr>
            <a:spLocks noChangeArrowheads="1"/>
          </p:cNvSpPr>
          <p:nvPr/>
        </p:nvSpPr>
        <p:spPr bwMode="auto">
          <a:xfrm>
            <a:off x="3352800" y="1066800"/>
            <a:ext cx="304800" cy="304800"/>
          </a:xfrm>
          <a:prstGeom prst="triangle">
            <a:avLst>
              <a:gd name="adj" fmla="val 50000"/>
            </a:avLst>
          </a:prstGeom>
          <a:solidFill>
            <a:srgbClr val="127D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>
            <a:off x="1676400" y="1143000"/>
            <a:ext cx="4572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8" name="Line 22"/>
          <p:cNvSpPr>
            <a:spLocks noChangeShapeType="1"/>
          </p:cNvSpPr>
          <p:nvPr/>
        </p:nvSpPr>
        <p:spPr bwMode="auto">
          <a:xfrm flipH="1">
            <a:off x="5715000" y="1600200"/>
            <a:ext cx="228600" cy="304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9" name="Line 23"/>
          <p:cNvSpPr>
            <a:spLocks noChangeShapeType="1"/>
          </p:cNvSpPr>
          <p:nvPr/>
        </p:nvSpPr>
        <p:spPr bwMode="auto">
          <a:xfrm flipV="1">
            <a:off x="6477000" y="5410200"/>
            <a:ext cx="914400" cy="152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4479925" y="2571750"/>
            <a:ext cx="282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</a:t>
            </a:r>
          </a:p>
        </p:txBody>
      </p:sp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2362200" y="2438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5322" name="Rectangle 26"/>
          <p:cNvSpPr>
            <a:spLocks noChangeArrowheads="1"/>
          </p:cNvSpPr>
          <p:nvPr/>
        </p:nvSpPr>
        <p:spPr bwMode="auto">
          <a:xfrm>
            <a:off x="1981200" y="914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4800600" y="381000"/>
            <a:ext cx="8763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5943600" y="20574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5325" name="Rectangle 29"/>
          <p:cNvSpPr>
            <a:spLocks noChangeArrowheads="1"/>
          </p:cNvSpPr>
          <p:nvPr/>
        </p:nvSpPr>
        <p:spPr bwMode="auto">
          <a:xfrm>
            <a:off x="6172200" y="2514600"/>
            <a:ext cx="974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</a:p>
        </p:txBody>
      </p:sp>
      <p:sp>
        <p:nvSpPr>
          <p:cNvPr id="55326" name="Rectangle 30"/>
          <p:cNvSpPr>
            <a:spLocks noChangeArrowheads="1"/>
          </p:cNvSpPr>
          <p:nvPr/>
        </p:nvSpPr>
        <p:spPr bwMode="auto">
          <a:xfrm>
            <a:off x="-282575" y="39560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27" name="Rectangle 31"/>
          <p:cNvSpPr>
            <a:spLocks noChangeArrowheads="1"/>
          </p:cNvSpPr>
          <p:nvPr/>
        </p:nvSpPr>
        <p:spPr bwMode="auto">
          <a:xfrm>
            <a:off x="6292850" y="3216275"/>
            <a:ext cx="2251075" cy="415925"/>
          </a:xfrm>
          <a:prstGeom prst="rect">
            <a:avLst/>
          </a:prstGeom>
          <a:solidFill>
            <a:schemeClr val="bg1"/>
          </a:solidFill>
          <a:ln w="19050">
            <a:solidFill>
              <a:srgbClr val="127DE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-CH</a:t>
            </a:r>
            <a:r>
              <a:rPr lang="en-US" sz="2000" baseline="-25000"/>
              <a:t>3 </a:t>
            </a:r>
            <a:r>
              <a:rPr lang="en-US" sz="2000" b="1">
                <a:solidFill>
                  <a:srgbClr val="127DE1"/>
                </a:solidFill>
                <a:sym typeface="Symbol" charset="2"/>
              </a:rPr>
              <a:t></a:t>
            </a:r>
            <a:r>
              <a:rPr lang="en-US" sz="2000"/>
              <a:t> CH</a:t>
            </a:r>
            <a:r>
              <a:rPr lang="en-US" sz="2000" baseline="-25000"/>
              <a:t>3</a:t>
            </a:r>
            <a:r>
              <a:rPr lang="en-US" sz="2000" b="1">
                <a:solidFill>
                  <a:srgbClr val="127DE1"/>
                </a:solidFill>
              </a:rPr>
              <a:t>CO</a:t>
            </a:r>
            <a:r>
              <a:rPr lang="en-US" sz="2000"/>
              <a:t>O</a:t>
            </a:r>
            <a:r>
              <a:rPr lang="en-US" sz="2000" baseline="30000"/>
              <a:t>-</a:t>
            </a:r>
            <a:r>
              <a:rPr lang="en-US" sz="2000" baseline="-25000"/>
              <a:t> </a:t>
            </a:r>
          </a:p>
        </p:txBody>
      </p:sp>
      <p:sp>
        <p:nvSpPr>
          <p:cNvPr id="55328" name="Line 32"/>
          <p:cNvSpPr>
            <a:spLocks noChangeShapeType="1"/>
          </p:cNvSpPr>
          <p:nvPr/>
        </p:nvSpPr>
        <p:spPr bwMode="auto">
          <a:xfrm>
            <a:off x="6096000" y="3352800"/>
            <a:ext cx="762000" cy="990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9" name="Rectangle 33"/>
          <p:cNvSpPr>
            <a:spLocks noChangeArrowheads="1"/>
          </p:cNvSpPr>
          <p:nvPr/>
        </p:nvSpPr>
        <p:spPr bwMode="auto">
          <a:xfrm>
            <a:off x="6248400" y="3581400"/>
            <a:ext cx="2209800" cy="3081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55330" name="Line 34"/>
          <p:cNvSpPr>
            <a:spLocks noChangeShapeType="1"/>
          </p:cNvSpPr>
          <p:nvPr/>
        </p:nvSpPr>
        <p:spPr bwMode="auto">
          <a:xfrm>
            <a:off x="6019800" y="66294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1" name="Rectangle 35"/>
          <p:cNvSpPr>
            <a:spLocks noChangeArrowheads="1"/>
          </p:cNvSpPr>
          <p:nvPr/>
        </p:nvSpPr>
        <p:spPr bwMode="auto">
          <a:xfrm>
            <a:off x="2362200" y="304800"/>
            <a:ext cx="822325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ATP</a:t>
            </a:r>
          </a:p>
        </p:txBody>
      </p:sp>
      <p:sp>
        <p:nvSpPr>
          <p:cNvPr id="55332" name="Line 36"/>
          <p:cNvSpPr>
            <a:spLocks noChangeShapeType="1"/>
          </p:cNvSpPr>
          <p:nvPr/>
        </p:nvSpPr>
        <p:spPr bwMode="auto">
          <a:xfrm>
            <a:off x="5867400" y="3657600"/>
            <a:ext cx="1828800" cy="0"/>
          </a:xfrm>
          <a:prstGeom prst="line">
            <a:avLst/>
          </a:prstGeom>
          <a:noFill/>
          <a:ln w="38100">
            <a:solidFill>
              <a:srgbClr val="127DE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400" b="1" u="sng">
                <a:solidFill>
                  <a:srgbClr val="FF0000"/>
                </a:solidFill>
                <a:latin typeface="Arial" charset="0"/>
              </a:rPr>
              <a:t>Capping and quickening serpentinization reactions</a:t>
            </a:r>
            <a:endParaRPr lang="en-GB" sz="2400" b="1" u="sng">
              <a:latin typeface="Arial" charset="0"/>
            </a:endParaRPr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8475"/>
            <a:ext cx="9144000" cy="6359525"/>
          </a:xfrm>
          <a:prstGeom prst="rect">
            <a:avLst/>
          </a:prstGeom>
          <a:solidFill>
            <a:srgbClr val="CCCC99"/>
          </a:solidFill>
          <a:ln w="9525">
            <a:noFill/>
            <a:miter lim="800000"/>
            <a:headEnd/>
            <a:tailEnd/>
          </a:ln>
        </p:spPr>
      </p:pic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762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sp>
        <p:nvSpPr>
          <p:cNvPr id="59399" name="Rectangle 5"/>
          <p:cNvSpPr>
            <a:spLocks noChangeArrowheads="1"/>
          </p:cNvSpPr>
          <p:nvPr/>
        </p:nvSpPr>
        <p:spPr bwMode="auto">
          <a:xfrm>
            <a:off x="304800" y="762000"/>
            <a:ext cx="942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sp>
        <p:nvSpPr>
          <p:cNvPr id="59400" name="Rectangle 6"/>
          <p:cNvSpPr>
            <a:spLocks noChangeArrowheads="1"/>
          </p:cNvSpPr>
          <p:nvPr/>
        </p:nvSpPr>
        <p:spPr bwMode="auto">
          <a:xfrm>
            <a:off x="4648200" y="-762000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Times" charset="0"/>
            </a:endParaRP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228600" y="5410200"/>
            <a:ext cx="1012825" cy="1219200"/>
          </a:xfrm>
          <a:prstGeom prst="rect">
            <a:avLst/>
          </a:prstGeom>
          <a:noFill/>
          <a:ln w="28575">
            <a:solidFill>
              <a:srgbClr val="6636E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Russell</a:t>
            </a:r>
          </a:p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2003</a:t>
            </a:r>
          </a:p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Science</a:t>
            </a:r>
          </a:p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302, 580</a:t>
            </a:r>
            <a:endParaRPr lang="en-US" sz="1800">
              <a:solidFill>
                <a:srgbClr val="3B1DAB"/>
              </a:solidFill>
              <a:latin typeface="Times" charset="0"/>
            </a:endParaRPr>
          </a:p>
        </p:txBody>
      </p:sp>
      <p:sp>
        <p:nvSpPr>
          <p:cNvPr id="59402" name="Rectangle 8"/>
          <p:cNvSpPr>
            <a:spLocks noChangeArrowheads="1"/>
          </p:cNvSpPr>
          <p:nvPr/>
        </p:nvSpPr>
        <p:spPr bwMode="auto">
          <a:xfrm>
            <a:off x="3810000" y="3124200"/>
            <a:ext cx="457200" cy="1435100"/>
          </a:xfrm>
          <a:prstGeom prst="rect">
            <a:avLst/>
          </a:prstGeom>
          <a:solidFill>
            <a:srgbClr val="E5DCC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>
                <a:solidFill>
                  <a:srgbClr val="91337F"/>
                </a:solidFill>
                <a:latin typeface="Times" charset="0"/>
              </a:rPr>
              <a:t>      </a:t>
            </a:r>
            <a:r>
              <a:rPr lang="en-US" sz="3600" b="1">
                <a:solidFill>
                  <a:srgbClr val="FFFF00"/>
                </a:solidFill>
                <a:latin typeface="Times" charset="0"/>
              </a:rPr>
              <a:t>.</a:t>
            </a:r>
            <a:endParaRPr lang="en-US" sz="2600" b="1">
              <a:solidFill>
                <a:srgbClr val="C78713"/>
              </a:solidFill>
              <a:latin typeface="Times" charset="0"/>
            </a:endParaRPr>
          </a:p>
          <a:p>
            <a:pPr algn="l"/>
            <a:endParaRPr lang="en-US" sz="2600" b="1">
              <a:solidFill>
                <a:srgbClr val="C78713"/>
              </a:solidFill>
              <a:latin typeface="Times" charset="0"/>
            </a:endParaRPr>
          </a:p>
        </p:txBody>
      </p:sp>
      <p:sp>
        <p:nvSpPr>
          <p:cNvPr id="59403" name="Rectangle 9"/>
          <p:cNvSpPr>
            <a:spLocks noChangeArrowheads="1"/>
          </p:cNvSpPr>
          <p:nvPr/>
        </p:nvSpPr>
        <p:spPr bwMode="auto">
          <a:xfrm>
            <a:off x="6096000" y="533400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1-10 bars CO</a:t>
            </a:r>
            <a:r>
              <a:rPr lang="en-US" sz="2400" baseline="-25000">
                <a:latin typeface="Times" charset="0"/>
              </a:rPr>
              <a:t>2</a:t>
            </a:r>
            <a:endParaRPr lang="en-US" sz="2400">
              <a:latin typeface="Times" charset="0"/>
            </a:endParaRPr>
          </a:p>
        </p:txBody>
      </p:sp>
      <p:sp>
        <p:nvSpPr>
          <p:cNvPr id="59404" name="Rectangle 11"/>
          <p:cNvSpPr>
            <a:spLocks noChangeArrowheads="1"/>
          </p:cNvSpPr>
          <p:nvPr/>
        </p:nvSpPr>
        <p:spPr bwMode="auto">
          <a:xfrm>
            <a:off x="4749800" y="4648200"/>
            <a:ext cx="965200" cy="641350"/>
          </a:xfrm>
          <a:prstGeom prst="rect">
            <a:avLst/>
          </a:prstGeom>
          <a:solidFill>
            <a:srgbClr val="DACFB8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u="sng">
                <a:solidFill>
                  <a:schemeClr val="hlink"/>
                </a:solidFill>
                <a:latin typeface="Times" charset="0"/>
              </a:rPr>
              <a:t>brittle to</a:t>
            </a:r>
            <a:endParaRPr lang="en-US" sz="1800">
              <a:solidFill>
                <a:schemeClr val="hlink"/>
              </a:solidFill>
              <a:latin typeface="Times" charset="0"/>
            </a:endParaRPr>
          </a:p>
          <a:p>
            <a:r>
              <a:rPr lang="en-US" sz="1800">
                <a:solidFill>
                  <a:schemeClr val="hlink"/>
                </a:solidFill>
                <a:latin typeface="Times" charset="0"/>
              </a:rPr>
              <a:t> ductile</a:t>
            </a:r>
            <a:endParaRPr lang="en-US" sz="240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59405" name="Rectangle 12"/>
          <p:cNvSpPr>
            <a:spLocks noChangeArrowheads="1"/>
          </p:cNvSpPr>
          <p:nvPr/>
        </p:nvSpPr>
        <p:spPr bwMode="auto">
          <a:xfrm>
            <a:off x="1400175" y="5592763"/>
            <a:ext cx="3727450" cy="1006475"/>
          </a:xfrm>
          <a:prstGeom prst="rect">
            <a:avLst/>
          </a:prstGeom>
          <a:solidFill>
            <a:srgbClr val="D7CDB4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ACFB8"/>
                </a:solidFill>
              </a:rPr>
              <a:t>This system maximises entropy</a:t>
            </a:r>
          </a:p>
          <a:p>
            <a:r>
              <a:rPr lang="en-US" sz="2000">
                <a:solidFill>
                  <a:srgbClr val="DACFB8"/>
                </a:solidFill>
              </a:rPr>
              <a:t>Kleidon &amp; Lorenz 2005, </a:t>
            </a:r>
          </a:p>
          <a:p>
            <a:r>
              <a:rPr lang="en-US" sz="2000">
                <a:solidFill>
                  <a:srgbClr val="DACFB8"/>
                </a:solidFill>
              </a:rPr>
              <a:t>Springer Verlag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0"/>
          <a:ext cx="773113" cy="649288"/>
        </p:xfrm>
        <a:graphic>
          <a:graphicData uri="http://schemas.openxmlformats.org/presentationml/2006/ole">
            <p:oleObj spid="_x0000_s59394" name="Document" r:id="rId5" imgW="774192" imgH="649224" progId="Word.Document.8">
              <p:embed/>
            </p:oleObj>
          </a:graphicData>
        </a:graphic>
      </p:graphicFrame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9255125" y="2270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8305800" y="58738"/>
          <a:ext cx="838200" cy="246062"/>
        </p:xfrm>
        <a:graphic>
          <a:graphicData uri="http://schemas.openxmlformats.org/presentationml/2006/ole">
            <p:oleObj spid="_x0000_s59395" name="Document" r:id="rId6" imgW="1143000" imgH="335280" progId="Word.Document.8">
              <p:embed/>
            </p:oleObj>
          </a:graphicData>
        </a:graphic>
      </p:graphicFrame>
      <p:sp>
        <p:nvSpPr>
          <p:cNvPr id="59407" name="Rectangle 16"/>
          <p:cNvSpPr>
            <a:spLocks noChangeArrowheads="1"/>
          </p:cNvSpPr>
          <p:nvPr/>
        </p:nvSpPr>
        <p:spPr bwMode="auto">
          <a:xfrm>
            <a:off x="2209800" y="3352800"/>
            <a:ext cx="1447800" cy="862013"/>
          </a:xfrm>
          <a:prstGeom prst="rect">
            <a:avLst/>
          </a:prstGeom>
          <a:solidFill>
            <a:srgbClr val="EAE3D4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600" b="1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H</a:t>
            </a:r>
            <a:r>
              <a:rPr lang="en-US" sz="1600" b="1" baseline="-25000">
                <a:solidFill>
                  <a:srgbClr val="FF0000"/>
                </a:solidFill>
                <a:latin typeface="Times" charset="0"/>
              </a:rPr>
              <a:t>2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 &gt; CH</a:t>
            </a:r>
            <a:r>
              <a:rPr lang="en-US" sz="1600" b="1" baseline="-25000">
                <a:solidFill>
                  <a:srgbClr val="FF0000"/>
                </a:solidFill>
                <a:latin typeface="Times" charset="0"/>
              </a:rPr>
              <a:t>4 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&gt;    HCOO</a:t>
            </a:r>
            <a:r>
              <a:rPr lang="en-US" sz="1600" b="1" baseline="30000">
                <a:solidFill>
                  <a:srgbClr val="FF0000"/>
                </a:solidFill>
                <a:latin typeface="Times" charset="0"/>
              </a:rPr>
              <a:t>-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hlink"/>
                </a:solidFill>
                <a:latin typeface="Times" charset="0"/>
                <a:sym typeface="Symbol" charset="2"/>
              </a:rPr>
              <a:t></a:t>
            </a:r>
            <a:endParaRPr lang="en-US"/>
          </a:p>
        </p:txBody>
      </p:sp>
      <p:pic>
        <p:nvPicPr>
          <p:cNvPr id="59408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5372100"/>
            <a:ext cx="1981200" cy="1485900"/>
          </a:xfrm>
          <a:prstGeom prst="rect">
            <a:avLst/>
          </a:prstGeom>
          <a:solidFill>
            <a:srgbClr val="6B8189"/>
          </a:solidFill>
          <a:ln w="9525">
            <a:noFill/>
            <a:miter lim="800000"/>
            <a:headEnd/>
            <a:tailEnd/>
          </a:ln>
        </p:spPr>
      </p:pic>
      <p:sp>
        <p:nvSpPr>
          <p:cNvPr id="59409" name="Rectangle 20"/>
          <p:cNvSpPr>
            <a:spLocks noChangeArrowheads="1"/>
          </p:cNvSpPr>
          <p:nvPr/>
        </p:nvSpPr>
        <p:spPr bwMode="auto">
          <a:xfrm>
            <a:off x="3876675" y="1981200"/>
            <a:ext cx="649288" cy="304800"/>
          </a:xfrm>
          <a:prstGeom prst="rect">
            <a:avLst/>
          </a:prstGeom>
          <a:solidFill>
            <a:srgbClr val="ADC6C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800080"/>
                </a:solidFill>
              </a:rPr>
              <a:t>waste</a:t>
            </a:r>
          </a:p>
        </p:txBody>
      </p:sp>
      <p:sp>
        <p:nvSpPr>
          <p:cNvPr id="59410" name="Rectangle 21"/>
          <p:cNvSpPr>
            <a:spLocks noChangeArrowheads="1"/>
          </p:cNvSpPr>
          <p:nvPr/>
        </p:nvSpPr>
        <p:spPr bwMode="auto">
          <a:xfrm>
            <a:off x="1219200" y="4953000"/>
            <a:ext cx="3657600" cy="519113"/>
          </a:xfrm>
          <a:prstGeom prst="rect">
            <a:avLst/>
          </a:prstGeom>
          <a:solidFill>
            <a:srgbClr val="DBD2B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3D89AA"/>
                </a:solidFill>
              </a:rPr>
              <a:t>SERPENTINIZATION</a:t>
            </a:r>
            <a:r>
              <a:rPr lang="en-US" sz="1500">
                <a:latin typeface="Times" charset="0"/>
              </a:rPr>
              <a:t>                       </a:t>
            </a:r>
            <a:endParaRPr lang="en-US" sz="1600">
              <a:latin typeface="Times" charset="0"/>
            </a:endParaRPr>
          </a:p>
        </p:txBody>
      </p:sp>
      <p:sp>
        <p:nvSpPr>
          <p:cNvPr id="59411" name="Rectangle 22"/>
          <p:cNvSpPr>
            <a:spLocks noChangeArrowheads="1"/>
          </p:cNvSpPr>
          <p:nvPr/>
        </p:nvSpPr>
        <p:spPr bwMode="auto">
          <a:xfrm>
            <a:off x="5540375" y="351948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FeS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1444" name="Picture 4" descr="NAI Presentation 10-24-08_Page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-152400" y="701675"/>
            <a:ext cx="995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2F2F0"/>
                </a:solidFill>
              </a:rPr>
              <a:t>NAI</a:t>
            </a:r>
          </a:p>
        </p:txBody>
      </p:sp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7142163" y="3886200"/>
            <a:ext cx="147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FFFF"/>
                </a:solidFill>
              </a:rPr>
              <a:t>Mielke et al.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2468" name="Picture 4" descr="NAI Presentation 10-24-08_Page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4">
            <a:alphaModFix amt="90000"/>
          </a:blip>
          <a:srcRect/>
          <a:stretch>
            <a:fillRect/>
          </a:stretch>
        </p:blipFill>
        <p:spPr bwMode="auto">
          <a:xfrm>
            <a:off x="6967538" y="1065213"/>
            <a:ext cx="5157787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Line 4"/>
          <p:cNvSpPr>
            <a:spLocks noChangeShapeType="1"/>
          </p:cNvSpPr>
          <p:nvPr/>
        </p:nvSpPr>
        <p:spPr bwMode="auto">
          <a:xfrm flipH="1">
            <a:off x="4908550" y="685800"/>
            <a:ext cx="12065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Line 5"/>
          <p:cNvSpPr>
            <a:spLocks noChangeShapeType="1"/>
          </p:cNvSpPr>
          <p:nvPr/>
        </p:nvSpPr>
        <p:spPr bwMode="auto">
          <a:xfrm flipH="1">
            <a:off x="6835775" y="685800"/>
            <a:ext cx="250825" cy="0"/>
          </a:xfrm>
          <a:prstGeom prst="line">
            <a:avLst/>
          </a:prstGeom>
          <a:noFill/>
          <a:ln w="19050">
            <a:solidFill>
              <a:srgbClr val="4C4C4C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Line 6"/>
          <p:cNvSpPr>
            <a:spLocks noChangeShapeType="1"/>
          </p:cNvSpPr>
          <p:nvPr/>
        </p:nvSpPr>
        <p:spPr bwMode="auto">
          <a:xfrm flipH="1">
            <a:off x="8893175" y="685800"/>
            <a:ext cx="250825" cy="0"/>
          </a:xfrm>
          <a:prstGeom prst="line">
            <a:avLst/>
          </a:prstGeom>
          <a:noFill/>
          <a:ln w="19050" cmpd="tri">
            <a:solidFill>
              <a:srgbClr val="4C4C4C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3" name="Text Box 7"/>
          <p:cNvSpPr txBox="1">
            <a:spLocks noChangeArrowheads="1"/>
          </p:cNvSpPr>
          <p:nvPr/>
        </p:nvSpPr>
        <p:spPr bwMode="auto">
          <a:xfrm>
            <a:off x="6694488" y="1219200"/>
            <a:ext cx="177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200" b="1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74" name="Text Box 9"/>
          <p:cNvSpPr txBox="1">
            <a:spLocks noChangeArrowheads="1"/>
          </p:cNvSpPr>
          <p:nvPr/>
        </p:nvSpPr>
        <p:spPr bwMode="auto">
          <a:xfrm>
            <a:off x="4865688" y="1554163"/>
            <a:ext cx="177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200" b="1">
              <a:solidFill>
                <a:srgbClr val="008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75" name="Text Box 10"/>
          <p:cNvSpPr txBox="1">
            <a:spLocks noChangeArrowheads="1"/>
          </p:cNvSpPr>
          <p:nvPr/>
        </p:nvSpPr>
        <p:spPr bwMode="auto">
          <a:xfrm>
            <a:off x="3232150" y="1249363"/>
            <a:ext cx="1206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200" b="1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76" name="Line 13"/>
          <p:cNvSpPr>
            <a:spLocks noChangeShapeType="1"/>
          </p:cNvSpPr>
          <p:nvPr/>
        </p:nvSpPr>
        <p:spPr bwMode="auto">
          <a:xfrm flipV="1">
            <a:off x="6096000" y="893763"/>
            <a:ext cx="0" cy="9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7" name="Line 14"/>
          <p:cNvSpPr>
            <a:spLocks noChangeShapeType="1"/>
          </p:cNvSpPr>
          <p:nvPr/>
        </p:nvSpPr>
        <p:spPr bwMode="auto">
          <a:xfrm flipV="1">
            <a:off x="8229600" y="893763"/>
            <a:ext cx="0" cy="9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8" name="Rectangle 16"/>
          <p:cNvSpPr>
            <a:spLocks noChangeArrowheads="1"/>
          </p:cNvSpPr>
          <p:nvPr/>
        </p:nvSpPr>
        <p:spPr bwMode="auto">
          <a:xfrm>
            <a:off x="2206625" y="1706563"/>
            <a:ext cx="76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HS</a:t>
            </a:r>
            <a:r>
              <a:rPr lang="en-US" b="1" baseline="30000"/>
              <a:t>-</a:t>
            </a:r>
            <a:endParaRPr lang="en-US"/>
          </a:p>
        </p:txBody>
      </p:sp>
      <p:pic>
        <p:nvPicPr>
          <p:cNvPr id="6247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50938"/>
            <a:ext cx="29908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0" name="Rectangle 17"/>
          <p:cNvSpPr>
            <a:spLocks noChangeArrowheads="1"/>
          </p:cNvSpPr>
          <p:nvPr/>
        </p:nvSpPr>
        <p:spPr bwMode="auto">
          <a:xfrm>
            <a:off x="7986713" y="1520825"/>
            <a:ext cx="7207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HS</a:t>
            </a:r>
            <a:r>
              <a:rPr lang="en-US" sz="3200" b="1" baseline="30000"/>
              <a:t>-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1177925" y="1295400"/>
            <a:ext cx="798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CH</a:t>
            </a:r>
            <a:r>
              <a:rPr lang="en-US" sz="3200" b="1" baseline="-25000"/>
              <a:t>4</a:t>
            </a:r>
          </a:p>
        </p:txBody>
      </p:sp>
      <p:pic>
        <p:nvPicPr>
          <p:cNvPr id="62482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2963"/>
            <a:ext cx="29908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-57848" y="4898497"/>
            <a:ext cx="3154379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SERPENTINIZATION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2484" name="TextBox 21"/>
          <p:cNvSpPr txBox="1">
            <a:spLocks noChangeArrowheads="1"/>
          </p:cNvSpPr>
          <p:nvPr/>
        </p:nvSpPr>
        <p:spPr bwMode="auto">
          <a:xfrm>
            <a:off x="-33338" y="633413"/>
            <a:ext cx="73342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2F2F0"/>
                </a:solidFill>
              </a:rPr>
              <a:t>NAI</a:t>
            </a:r>
            <a:endParaRPr lang="en-US"/>
          </a:p>
        </p:txBody>
      </p:sp>
      <p:sp>
        <p:nvSpPr>
          <p:cNvPr id="62485" name="TextBox 20"/>
          <p:cNvSpPr txBox="1">
            <a:spLocks noChangeArrowheads="1"/>
          </p:cNvSpPr>
          <p:nvPr/>
        </p:nvSpPr>
        <p:spPr bwMode="auto">
          <a:xfrm>
            <a:off x="298450" y="6121400"/>
            <a:ext cx="2247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Vance, Mielke, Kanik,</a:t>
            </a:r>
          </a:p>
          <a:p>
            <a:pPr algn="l"/>
            <a:r>
              <a:rPr lang="en-US" sz="1600" b="1">
                <a:solidFill>
                  <a:schemeClr val="bg1"/>
                </a:solidFill>
              </a:rPr>
              <a:t>Christensen, Russell</a:t>
            </a:r>
          </a:p>
        </p:txBody>
      </p:sp>
      <p:sp>
        <p:nvSpPr>
          <p:cNvPr id="62486" name="TextBox 21"/>
          <p:cNvSpPr txBox="1">
            <a:spLocks noChangeArrowheads="1"/>
          </p:cNvSpPr>
          <p:nvPr/>
        </p:nvSpPr>
        <p:spPr bwMode="auto">
          <a:xfrm>
            <a:off x="6400800" y="6121400"/>
            <a:ext cx="214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rgbClr val="FFFFFF"/>
                </a:solidFill>
              </a:rPr>
              <a:t>Mielke,</a:t>
            </a:r>
            <a:r>
              <a:rPr lang="en-US" sz="1600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Kidd</a:t>
            </a:r>
            <a:r>
              <a:rPr lang="en-US" sz="1600">
                <a:solidFill>
                  <a:srgbClr val="FFFFFF"/>
                </a:solidFill>
              </a:rPr>
              <a:t>, </a:t>
            </a:r>
            <a:r>
              <a:rPr lang="en-US" sz="1600" b="1">
                <a:solidFill>
                  <a:srgbClr val="FFFFFF"/>
                </a:solidFill>
              </a:rPr>
              <a:t>Vance</a:t>
            </a:r>
            <a:r>
              <a:rPr lang="en-US" sz="1600" b="1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>
                <a:solidFill>
                  <a:schemeClr val="bg1"/>
                </a:solidFill>
              </a:rPr>
              <a:t>Kanik, Russell</a:t>
            </a:r>
          </a:p>
        </p:txBody>
      </p:sp>
      <p:sp>
        <p:nvSpPr>
          <p:cNvPr id="62487" name="TextBox 22"/>
          <p:cNvSpPr txBox="1">
            <a:spLocks noChangeArrowheads="1"/>
          </p:cNvSpPr>
          <p:nvPr/>
        </p:nvSpPr>
        <p:spPr bwMode="auto">
          <a:xfrm>
            <a:off x="3064313" y="1828800"/>
            <a:ext cx="2151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Minor </a:t>
            </a:r>
            <a:r>
              <a:rPr lang="en-US" sz="2000" b="1" dirty="0" err="1" smtClean="0">
                <a:solidFill>
                  <a:srgbClr val="3366FF"/>
                </a:solidFill>
              </a:rPr>
              <a:t>formate</a:t>
            </a:r>
            <a:r>
              <a:rPr lang="en-US" sz="2000" b="1" dirty="0" smtClean="0">
                <a:solidFill>
                  <a:srgbClr val="3366FF"/>
                </a:solidFill>
              </a:rPr>
              <a:t> &amp;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trace </a:t>
            </a:r>
            <a:r>
              <a:rPr lang="en-US" sz="2000" b="1" dirty="0">
                <a:solidFill>
                  <a:srgbClr val="3366FF"/>
                </a:solidFill>
              </a:rPr>
              <a:t>acetate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blue_pla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9166225" y="-5984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-582613" y="2778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-777875" y="21748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0" y="152400"/>
          <a:ext cx="773113" cy="649288"/>
        </p:xfrm>
        <a:graphic>
          <a:graphicData uri="http://schemas.openxmlformats.org/presentationml/2006/ole">
            <p:oleObj spid="_x0000_s616450" name="Document" r:id="rId5" imgW="774192" imgH="649224" progId="Word.Document.8">
              <p:embed/>
            </p:oleObj>
          </a:graphicData>
        </a:graphic>
      </p:graphicFrame>
      <p:sp>
        <p:nvSpPr>
          <p:cNvPr id="14346" name="Rectangle 9"/>
          <p:cNvSpPr>
            <a:spLocks noChangeArrowheads="1"/>
          </p:cNvSpPr>
          <p:nvPr/>
        </p:nvSpPr>
        <p:spPr bwMode="auto">
          <a:xfrm>
            <a:off x="-828675" y="32750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8001000" y="152400"/>
          <a:ext cx="1143000" cy="334963"/>
        </p:xfrm>
        <a:graphic>
          <a:graphicData uri="http://schemas.openxmlformats.org/presentationml/2006/ole">
            <p:oleObj spid="_x0000_s616451" name="Document" r:id="rId6" imgW="1143000" imgH="335280" progId="Word.Document.8">
              <p:embed/>
            </p:oleObj>
          </a:graphicData>
        </a:graphic>
      </p:graphicFrame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7848600" y="2057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8001000" y="2209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80772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80772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80010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2" name="Line 17"/>
          <p:cNvSpPr>
            <a:spLocks noChangeShapeType="1"/>
          </p:cNvSpPr>
          <p:nvPr/>
        </p:nvSpPr>
        <p:spPr bwMode="auto">
          <a:xfrm>
            <a:off x="8077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>
            <a:off x="8077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4" name="Line 19"/>
          <p:cNvSpPr>
            <a:spLocks noChangeShapeType="1"/>
          </p:cNvSpPr>
          <p:nvPr/>
        </p:nvSpPr>
        <p:spPr bwMode="auto">
          <a:xfrm>
            <a:off x="8077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5" name="Line 20"/>
          <p:cNvSpPr>
            <a:spLocks noChangeShapeType="1"/>
          </p:cNvSpPr>
          <p:nvPr/>
        </p:nvSpPr>
        <p:spPr bwMode="auto">
          <a:xfrm>
            <a:off x="8077200" y="2667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6" name="Line 21"/>
          <p:cNvSpPr>
            <a:spLocks noChangeShapeType="1"/>
          </p:cNvSpPr>
          <p:nvPr/>
        </p:nvSpPr>
        <p:spPr bwMode="auto">
          <a:xfrm>
            <a:off x="8077200" y="2819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7" name="Line 22"/>
          <p:cNvSpPr>
            <a:spLocks noChangeShapeType="1"/>
          </p:cNvSpPr>
          <p:nvPr/>
        </p:nvSpPr>
        <p:spPr bwMode="auto">
          <a:xfrm>
            <a:off x="8077200" y="2971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8" name="Line 23"/>
          <p:cNvSpPr>
            <a:spLocks noChangeShapeType="1"/>
          </p:cNvSpPr>
          <p:nvPr/>
        </p:nvSpPr>
        <p:spPr bwMode="auto">
          <a:xfrm>
            <a:off x="8077200" y="3124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>
            <a:off x="8077200" y="3276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0" name="Line 25"/>
          <p:cNvSpPr>
            <a:spLocks noChangeShapeType="1"/>
          </p:cNvSpPr>
          <p:nvPr/>
        </p:nvSpPr>
        <p:spPr bwMode="auto">
          <a:xfrm>
            <a:off x="8077200" y="3429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1" name="Line 26"/>
          <p:cNvSpPr>
            <a:spLocks noChangeShapeType="1"/>
          </p:cNvSpPr>
          <p:nvPr/>
        </p:nvSpPr>
        <p:spPr bwMode="auto">
          <a:xfrm>
            <a:off x="8077200" y="3581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2" name="Line 27"/>
          <p:cNvSpPr>
            <a:spLocks noChangeShapeType="1"/>
          </p:cNvSpPr>
          <p:nvPr/>
        </p:nvSpPr>
        <p:spPr bwMode="auto">
          <a:xfrm>
            <a:off x="8077200" y="3581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3" name="Line 28"/>
          <p:cNvSpPr>
            <a:spLocks noChangeShapeType="1"/>
          </p:cNvSpPr>
          <p:nvPr/>
        </p:nvSpPr>
        <p:spPr bwMode="auto">
          <a:xfrm>
            <a:off x="8077200" y="3733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4" name="Line 29"/>
          <p:cNvSpPr>
            <a:spLocks noChangeShapeType="1"/>
          </p:cNvSpPr>
          <p:nvPr/>
        </p:nvSpPr>
        <p:spPr bwMode="auto">
          <a:xfrm>
            <a:off x="8077200" y="3886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5" name="Line 30"/>
          <p:cNvSpPr>
            <a:spLocks noChangeShapeType="1"/>
          </p:cNvSpPr>
          <p:nvPr/>
        </p:nvSpPr>
        <p:spPr bwMode="auto">
          <a:xfrm>
            <a:off x="8077200" y="4038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6" name="Line 31"/>
          <p:cNvSpPr>
            <a:spLocks noChangeShapeType="1"/>
          </p:cNvSpPr>
          <p:nvPr/>
        </p:nvSpPr>
        <p:spPr bwMode="auto">
          <a:xfrm>
            <a:off x="8077200" y="4191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7" name="Line 32"/>
          <p:cNvSpPr>
            <a:spLocks noChangeShapeType="1"/>
          </p:cNvSpPr>
          <p:nvPr/>
        </p:nvSpPr>
        <p:spPr bwMode="auto">
          <a:xfrm>
            <a:off x="8077200" y="4343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8" name="Line 33"/>
          <p:cNvSpPr>
            <a:spLocks noChangeShapeType="1"/>
          </p:cNvSpPr>
          <p:nvPr/>
        </p:nvSpPr>
        <p:spPr bwMode="auto">
          <a:xfrm>
            <a:off x="8077200" y="4495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9" name="Line 34"/>
          <p:cNvSpPr>
            <a:spLocks noChangeShapeType="1"/>
          </p:cNvSpPr>
          <p:nvPr/>
        </p:nvSpPr>
        <p:spPr bwMode="auto">
          <a:xfrm>
            <a:off x="8001000" y="4648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0" name="Line 35"/>
          <p:cNvSpPr>
            <a:spLocks noChangeShapeType="1"/>
          </p:cNvSpPr>
          <p:nvPr/>
        </p:nvSpPr>
        <p:spPr bwMode="auto">
          <a:xfrm>
            <a:off x="8001000" y="4800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1" name="Line 36"/>
          <p:cNvSpPr>
            <a:spLocks noChangeShapeType="1"/>
          </p:cNvSpPr>
          <p:nvPr/>
        </p:nvSpPr>
        <p:spPr bwMode="auto">
          <a:xfrm>
            <a:off x="7848600" y="4953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2" name="Rectangle 37"/>
          <p:cNvSpPr>
            <a:spLocks noChangeArrowheads="1"/>
          </p:cNvSpPr>
          <p:nvPr/>
        </p:nvSpPr>
        <p:spPr bwMode="auto">
          <a:xfrm>
            <a:off x="7602538" y="5149850"/>
            <a:ext cx="1552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solidFill>
                  <a:srgbClr val="FFFF00"/>
                </a:solidFill>
              </a:rPr>
              <a:t>UV, solar wind, </a:t>
            </a:r>
          </a:p>
          <a:p>
            <a:pPr algn="just"/>
            <a:r>
              <a:rPr lang="en-US" sz="1400" b="1">
                <a:solidFill>
                  <a:srgbClr val="FFFF00"/>
                </a:solidFill>
              </a:rPr>
              <a:t>cosmic rays but </a:t>
            </a:r>
          </a:p>
          <a:p>
            <a:pPr algn="just"/>
            <a:r>
              <a:rPr lang="en-US" sz="1400" b="1">
                <a:solidFill>
                  <a:srgbClr val="FFFF00"/>
                </a:solidFill>
              </a:rPr>
              <a:t>weak magnetic </a:t>
            </a:r>
          </a:p>
          <a:p>
            <a:pPr algn="just"/>
            <a:r>
              <a:rPr lang="en-US" sz="1400" b="1">
                <a:solidFill>
                  <a:srgbClr val="FFFF00"/>
                </a:solidFill>
              </a:rPr>
              <a:t>field</a:t>
            </a:r>
          </a:p>
        </p:txBody>
      </p:sp>
      <p:sp>
        <p:nvSpPr>
          <p:cNvPr id="14373" name="AutoShape 53"/>
          <p:cNvSpPr>
            <a:spLocks noChangeArrowheads="1"/>
          </p:cNvSpPr>
          <p:nvPr/>
        </p:nvSpPr>
        <p:spPr bwMode="auto">
          <a:xfrm flipH="1">
            <a:off x="6477000" y="1143000"/>
            <a:ext cx="5334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4" name="AutoShape 54"/>
          <p:cNvSpPr>
            <a:spLocks noChangeArrowheads="1"/>
          </p:cNvSpPr>
          <p:nvPr/>
        </p:nvSpPr>
        <p:spPr bwMode="auto">
          <a:xfrm rot="-7232747">
            <a:off x="1638300" y="5295900"/>
            <a:ext cx="2286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7002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5" name="Line 56"/>
          <p:cNvSpPr>
            <a:spLocks noChangeShapeType="1"/>
          </p:cNvSpPr>
          <p:nvPr/>
        </p:nvSpPr>
        <p:spPr bwMode="auto">
          <a:xfrm flipH="1">
            <a:off x="1295400" y="5410200"/>
            <a:ext cx="381000" cy="1524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6" name="Line 57"/>
          <p:cNvSpPr>
            <a:spLocks noChangeShapeType="1"/>
          </p:cNvSpPr>
          <p:nvPr/>
        </p:nvSpPr>
        <p:spPr bwMode="auto">
          <a:xfrm flipH="1">
            <a:off x="1447800" y="5486400"/>
            <a:ext cx="381000" cy="3048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7" name="Line 58"/>
          <p:cNvSpPr>
            <a:spLocks noChangeShapeType="1"/>
          </p:cNvSpPr>
          <p:nvPr/>
        </p:nvSpPr>
        <p:spPr bwMode="auto">
          <a:xfrm flipH="1">
            <a:off x="1295400" y="5486400"/>
            <a:ext cx="304800" cy="1524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8" name="Line 59"/>
          <p:cNvSpPr>
            <a:spLocks noChangeShapeType="1"/>
          </p:cNvSpPr>
          <p:nvPr/>
        </p:nvSpPr>
        <p:spPr bwMode="auto">
          <a:xfrm flipH="1">
            <a:off x="1371600" y="5486400"/>
            <a:ext cx="304800" cy="228600"/>
          </a:xfrm>
          <a:prstGeom prst="line">
            <a:avLst/>
          </a:prstGeom>
          <a:noFill/>
          <a:ln w="9525">
            <a:solidFill>
              <a:srgbClr val="D92D2A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9" name="Rectangle 60"/>
          <p:cNvSpPr>
            <a:spLocks noChangeArrowheads="1"/>
          </p:cNvSpPr>
          <p:nvPr/>
        </p:nvSpPr>
        <p:spPr bwMode="auto">
          <a:xfrm>
            <a:off x="738577" y="151179"/>
            <a:ext cx="7147835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FF84"/>
                </a:solidFill>
              </a:rPr>
              <a:t>On this tempestuous Hadean </a:t>
            </a:r>
            <a:r>
              <a:rPr lang="en-US" sz="2800" b="1" u="sng" dirty="0" err="1" smtClean="0">
                <a:solidFill>
                  <a:srgbClr val="FFFF84"/>
                </a:solidFill>
              </a:rPr>
              <a:t>waterworld</a:t>
            </a:r>
            <a:endParaRPr lang="en-US" sz="2800" u="sng" dirty="0" smtClean="0">
              <a:solidFill>
                <a:srgbClr val="D91436"/>
              </a:solidFill>
            </a:endParaRP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  <a:p>
            <a:pPr algn="ctr"/>
            <a:endParaRPr lang="en-US" b="1" dirty="0" smtClean="0">
              <a:solidFill>
                <a:srgbClr val="FFFF84"/>
              </a:solidFill>
            </a:endParaRP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84"/>
                </a:solidFill>
              </a:rPr>
              <a:t>methane and ammonia were  </a:t>
            </a:r>
          </a:p>
          <a:p>
            <a:pPr algn="ctr"/>
            <a:r>
              <a:rPr lang="en-US" sz="2800" b="1" dirty="0" smtClean="0">
                <a:solidFill>
                  <a:srgbClr val="FFFF84"/>
                </a:solidFill>
              </a:rPr>
              <a:t> vestigial in the atmosphere,</a:t>
            </a: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  <a:p>
            <a:pPr algn="ctr"/>
            <a:r>
              <a:rPr lang="en-US" b="1" dirty="0" smtClean="0">
                <a:solidFill>
                  <a:srgbClr val="FFFF84"/>
                </a:solidFill>
              </a:rPr>
              <a:t>a</a:t>
            </a:r>
            <a:r>
              <a:rPr lang="en-US" sz="2800" b="1" dirty="0" smtClean="0">
                <a:solidFill>
                  <a:srgbClr val="FFFF84"/>
                </a:solidFill>
              </a:rPr>
              <a:t>nd no land so no “warm little pond”</a:t>
            </a: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  <a:p>
            <a:pPr algn="ctr"/>
            <a:endParaRPr lang="en-US" sz="2800" b="1" dirty="0" smtClean="0">
              <a:solidFill>
                <a:srgbClr val="FFFF84"/>
              </a:solidFill>
            </a:endParaRPr>
          </a:p>
        </p:txBody>
      </p:sp>
      <p:sp>
        <p:nvSpPr>
          <p:cNvPr id="14382" name="Rectangle 68"/>
          <p:cNvSpPr>
            <a:spLocks noChangeArrowheads="1"/>
          </p:cNvSpPr>
          <p:nvPr/>
        </p:nvSpPr>
        <p:spPr bwMode="auto">
          <a:xfrm>
            <a:off x="-947738" y="4953000"/>
            <a:ext cx="185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383" name="Rectangle 71"/>
          <p:cNvSpPr>
            <a:spLocks noChangeArrowheads="1"/>
          </p:cNvSpPr>
          <p:nvPr/>
        </p:nvSpPr>
        <p:spPr bwMode="auto">
          <a:xfrm>
            <a:off x="-498475" y="25717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84" name="Rectangle 73"/>
          <p:cNvSpPr>
            <a:spLocks noChangeArrowheads="1"/>
          </p:cNvSpPr>
          <p:nvPr/>
        </p:nvSpPr>
        <p:spPr bwMode="auto">
          <a:xfrm>
            <a:off x="-490538" y="24955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ChangeArrowheads="1"/>
          </p:cNvSpPr>
          <p:nvPr/>
        </p:nvSpPr>
        <p:spPr bwMode="auto">
          <a:xfrm>
            <a:off x="0" y="0"/>
            <a:ext cx="9144000" cy="4730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500" b="1" u="sng" dirty="0">
                <a:solidFill>
                  <a:srgbClr val="FF0000"/>
                </a:solidFill>
                <a:latin typeface="Arial" charset="0"/>
              </a:rPr>
              <a:t>THE  FIRST COMPARTMENTS</a:t>
            </a:r>
          </a:p>
        </p:txBody>
      </p: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144000" cy="6359525"/>
          </a:xfrm>
          <a:prstGeom prst="rect">
            <a:avLst/>
          </a:prstGeom>
          <a:solidFill>
            <a:srgbClr val="CCCC99"/>
          </a:solidFill>
          <a:ln w="9525">
            <a:noFill/>
            <a:miter lim="800000"/>
            <a:headEnd/>
            <a:tailEnd/>
          </a:ln>
        </p:spPr>
      </p:pic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762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sp>
        <p:nvSpPr>
          <p:cNvPr id="69639" name="Rectangle 5"/>
          <p:cNvSpPr>
            <a:spLocks noChangeArrowheads="1"/>
          </p:cNvSpPr>
          <p:nvPr/>
        </p:nvSpPr>
        <p:spPr bwMode="auto">
          <a:xfrm>
            <a:off x="304800" y="762000"/>
            <a:ext cx="942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4648200" y="-762000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Times" charset="0"/>
            </a:endParaRPr>
          </a:p>
        </p:txBody>
      </p:sp>
      <p:sp>
        <p:nvSpPr>
          <p:cNvPr id="69641" name="Rectangle 7"/>
          <p:cNvSpPr>
            <a:spLocks noChangeArrowheads="1"/>
          </p:cNvSpPr>
          <p:nvPr/>
        </p:nvSpPr>
        <p:spPr bwMode="auto">
          <a:xfrm>
            <a:off x="228600" y="5410200"/>
            <a:ext cx="1012825" cy="1219200"/>
          </a:xfrm>
          <a:prstGeom prst="rect">
            <a:avLst/>
          </a:prstGeom>
          <a:noFill/>
          <a:ln w="28575">
            <a:solidFill>
              <a:srgbClr val="6636E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Russell</a:t>
            </a:r>
          </a:p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2003</a:t>
            </a:r>
          </a:p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Science</a:t>
            </a:r>
          </a:p>
          <a:p>
            <a:pPr algn="l"/>
            <a:r>
              <a:rPr lang="en-US" sz="1800" b="1">
                <a:solidFill>
                  <a:srgbClr val="3B1DAB"/>
                </a:solidFill>
                <a:latin typeface="Times" charset="0"/>
              </a:rPr>
              <a:t>302, 580</a:t>
            </a:r>
            <a:endParaRPr lang="en-US" sz="1800">
              <a:solidFill>
                <a:srgbClr val="3B1DAB"/>
              </a:solidFill>
              <a:latin typeface="Times" charset="0"/>
            </a:endParaRPr>
          </a:p>
        </p:txBody>
      </p:sp>
      <p:sp>
        <p:nvSpPr>
          <p:cNvPr id="69642" name="Rectangle 8"/>
          <p:cNvSpPr>
            <a:spLocks noChangeArrowheads="1"/>
          </p:cNvSpPr>
          <p:nvPr/>
        </p:nvSpPr>
        <p:spPr bwMode="auto">
          <a:xfrm>
            <a:off x="3810000" y="3124200"/>
            <a:ext cx="457200" cy="1435100"/>
          </a:xfrm>
          <a:prstGeom prst="rect">
            <a:avLst/>
          </a:prstGeom>
          <a:solidFill>
            <a:srgbClr val="E5DCC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>
                <a:solidFill>
                  <a:srgbClr val="91337F"/>
                </a:solidFill>
                <a:latin typeface="Times" charset="0"/>
              </a:rPr>
              <a:t>      </a:t>
            </a:r>
            <a:r>
              <a:rPr lang="en-US" sz="3600" b="1">
                <a:solidFill>
                  <a:srgbClr val="FFFF00"/>
                </a:solidFill>
                <a:latin typeface="Times" charset="0"/>
              </a:rPr>
              <a:t>.</a:t>
            </a:r>
            <a:endParaRPr lang="en-US" sz="2600" b="1">
              <a:solidFill>
                <a:srgbClr val="C78713"/>
              </a:solidFill>
              <a:latin typeface="Times" charset="0"/>
            </a:endParaRPr>
          </a:p>
          <a:p>
            <a:pPr algn="l"/>
            <a:endParaRPr lang="en-US" sz="2600" b="1">
              <a:solidFill>
                <a:srgbClr val="C78713"/>
              </a:solidFill>
              <a:latin typeface="Times" charset="0"/>
            </a:endParaRPr>
          </a:p>
        </p:txBody>
      </p:sp>
      <p:sp>
        <p:nvSpPr>
          <p:cNvPr id="69643" name="Rectangle 9"/>
          <p:cNvSpPr>
            <a:spLocks noChangeArrowheads="1"/>
          </p:cNvSpPr>
          <p:nvPr/>
        </p:nvSpPr>
        <p:spPr bwMode="auto">
          <a:xfrm>
            <a:off x="6096000" y="533400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1-10 bars CO</a:t>
            </a:r>
            <a:r>
              <a:rPr lang="en-US" sz="2400" baseline="-25000">
                <a:latin typeface="Times" charset="0"/>
              </a:rPr>
              <a:t>2</a:t>
            </a:r>
            <a:endParaRPr lang="en-US" sz="2400">
              <a:latin typeface="Times" charset="0"/>
            </a:endParaRPr>
          </a:p>
        </p:txBody>
      </p:sp>
      <p:sp>
        <p:nvSpPr>
          <p:cNvPr id="69644" name="Rectangle 10"/>
          <p:cNvSpPr>
            <a:spLocks noChangeArrowheads="1"/>
          </p:cNvSpPr>
          <p:nvPr/>
        </p:nvSpPr>
        <p:spPr bwMode="auto">
          <a:xfrm>
            <a:off x="1600200" y="4876800"/>
            <a:ext cx="4500563" cy="519113"/>
          </a:xfrm>
          <a:prstGeom prst="rect">
            <a:avLst/>
          </a:prstGeom>
          <a:solidFill>
            <a:srgbClr val="DBD2BA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3D89AA"/>
                </a:solidFill>
              </a:rPr>
              <a:t>SERPENTINE</a:t>
            </a:r>
            <a:r>
              <a:rPr lang="en-US">
                <a:latin typeface="Times" charset="0"/>
              </a:rPr>
              <a:t>                       </a:t>
            </a:r>
          </a:p>
        </p:txBody>
      </p:sp>
      <p:sp>
        <p:nvSpPr>
          <p:cNvPr id="69645" name="Rectangle 11"/>
          <p:cNvSpPr>
            <a:spLocks noChangeArrowheads="1"/>
          </p:cNvSpPr>
          <p:nvPr/>
        </p:nvSpPr>
        <p:spPr bwMode="auto">
          <a:xfrm>
            <a:off x="4597400" y="4572000"/>
            <a:ext cx="965200" cy="641350"/>
          </a:xfrm>
          <a:prstGeom prst="rect">
            <a:avLst/>
          </a:prstGeom>
          <a:solidFill>
            <a:srgbClr val="DACFB8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u="sng">
                <a:solidFill>
                  <a:schemeClr val="hlink"/>
                </a:solidFill>
                <a:latin typeface="Times" charset="0"/>
              </a:rPr>
              <a:t>brittle to</a:t>
            </a:r>
            <a:endParaRPr lang="en-US" sz="1800">
              <a:solidFill>
                <a:schemeClr val="hlink"/>
              </a:solidFill>
              <a:latin typeface="Times" charset="0"/>
            </a:endParaRPr>
          </a:p>
          <a:p>
            <a:r>
              <a:rPr lang="en-US" sz="1800">
                <a:solidFill>
                  <a:schemeClr val="hlink"/>
                </a:solidFill>
                <a:latin typeface="Times" charset="0"/>
              </a:rPr>
              <a:t> ductile</a:t>
            </a:r>
            <a:endParaRPr lang="en-US" sz="240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69646" name="Rectangle 12"/>
          <p:cNvSpPr>
            <a:spLocks noChangeArrowheads="1"/>
          </p:cNvSpPr>
          <p:nvPr/>
        </p:nvSpPr>
        <p:spPr bwMode="auto">
          <a:xfrm>
            <a:off x="1400175" y="5592763"/>
            <a:ext cx="3727450" cy="1006475"/>
          </a:xfrm>
          <a:prstGeom prst="rect">
            <a:avLst/>
          </a:prstGeom>
          <a:solidFill>
            <a:srgbClr val="D7CDB4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ACFB8"/>
                </a:solidFill>
              </a:rPr>
              <a:t>This system maximises entropy</a:t>
            </a:r>
          </a:p>
          <a:p>
            <a:r>
              <a:rPr lang="en-US" sz="2000">
                <a:solidFill>
                  <a:srgbClr val="DACFB8"/>
                </a:solidFill>
              </a:rPr>
              <a:t>Kleidon &amp; Lorenz 2005, </a:t>
            </a:r>
          </a:p>
          <a:p>
            <a:r>
              <a:rPr lang="en-US" sz="2000">
                <a:solidFill>
                  <a:srgbClr val="DACFB8"/>
                </a:solidFill>
              </a:rPr>
              <a:t>Springer Verlag</a:t>
            </a: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0" y="0"/>
          <a:ext cx="773113" cy="649288"/>
        </p:xfrm>
        <a:graphic>
          <a:graphicData uri="http://schemas.openxmlformats.org/presentationml/2006/ole">
            <p:oleObj spid="_x0000_s215042" name="Document" r:id="rId5" imgW="774192" imgH="649224" progId="Word.Document.8">
              <p:embed/>
            </p:oleObj>
          </a:graphicData>
        </a:graphic>
      </p:graphicFrame>
      <p:sp>
        <p:nvSpPr>
          <p:cNvPr id="69647" name="Rectangle 14"/>
          <p:cNvSpPr>
            <a:spLocks noChangeArrowheads="1"/>
          </p:cNvSpPr>
          <p:nvPr/>
        </p:nvSpPr>
        <p:spPr bwMode="auto">
          <a:xfrm>
            <a:off x="9255125" y="2270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8305800" y="58738"/>
          <a:ext cx="838200" cy="246062"/>
        </p:xfrm>
        <a:graphic>
          <a:graphicData uri="http://schemas.openxmlformats.org/presentationml/2006/ole">
            <p:oleObj spid="_x0000_s215043" name="Document" r:id="rId6" imgW="1143000" imgH="335280" progId="Word.Document.8">
              <p:embed/>
            </p:oleObj>
          </a:graphicData>
        </a:graphic>
      </p:graphicFrame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2362200" y="3352800"/>
            <a:ext cx="1295400" cy="862013"/>
          </a:xfrm>
          <a:prstGeom prst="rect">
            <a:avLst/>
          </a:prstGeom>
          <a:solidFill>
            <a:srgbClr val="EAE3D4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600" b="1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H</a:t>
            </a:r>
            <a:r>
              <a:rPr lang="en-US" sz="1600" b="1" baseline="-25000">
                <a:solidFill>
                  <a:srgbClr val="FF0000"/>
                </a:solidFill>
                <a:latin typeface="Times" charset="0"/>
              </a:rPr>
              <a:t>2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 &gt; CH</a:t>
            </a:r>
            <a:r>
              <a:rPr lang="en-US" sz="1600" b="1" baseline="-25000">
                <a:solidFill>
                  <a:srgbClr val="FF0000"/>
                </a:solidFill>
                <a:latin typeface="Times" charset="0"/>
              </a:rPr>
              <a:t>4 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&gt;    HCOO</a:t>
            </a:r>
            <a:r>
              <a:rPr lang="en-US" sz="1600" b="1" baseline="30000">
                <a:solidFill>
                  <a:srgbClr val="FF0000"/>
                </a:solidFill>
                <a:latin typeface="Times" charset="0"/>
              </a:rPr>
              <a:t>-</a:t>
            </a:r>
            <a:r>
              <a:rPr lang="en-US" sz="1600" b="1">
                <a:solidFill>
                  <a:srgbClr val="FF0000"/>
                </a:solidFill>
                <a:latin typeface="Times" charset="0"/>
              </a:rPr>
              <a:t>  </a:t>
            </a:r>
            <a:r>
              <a:rPr lang="en-US" sz="2400" b="1">
                <a:solidFill>
                  <a:schemeClr val="hlink"/>
                </a:solidFill>
                <a:latin typeface="Times" charset="0"/>
                <a:sym typeface="Symbol" charset="2"/>
              </a:rPr>
              <a:t></a:t>
            </a:r>
            <a:endParaRPr lang="en-US"/>
          </a:p>
        </p:txBody>
      </p:sp>
      <p:pic>
        <p:nvPicPr>
          <p:cNvPr id="69649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5334000"/>
            <a:ext cx="1981200" cy="1485900"/>
          </a:xfrm>
          <a:prstGeom prst="rect">
            <a:avLst/>
          </a:prstGeom>
          <a:solidFill>
            <a:srgbClr val="6B8189"/>
          </a:solidFill>
          <a:ln w="9525">
            <a:noFill/>
            <a:miter lim="800000"/>
            <a:headEnd/>
            <a:tailEnd/>
          </a:ln>
        </p:spPr>
      </p:pic>
      <p:sp>
        <p:nvSpPr>
          <p:cNvPr id="69650" name="Rectangle 20"/>
          <p:cNvSpPr>
            <a:spLocks noChangeArrowheads="1"/>
          </p:cNvSpPr>
          <p:nvPr/>
        </p:nvSpPr>
        <p:spPr bwMode="auto">
          <a:xfrm>
            <a:off x="3946525" y="1851025"/>
            <a:ext cx="826293" cy="892552"/>
          </a:xfrm>
          <a:prstGeom prst="rect">
            <a:avLst/>
          </a:prstGeom>
          <a:solidFill>
            <a:srgbClr val="ADC6C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800080"/>
                </a:solidFill>
              </a:rPr>
              <a:t>methane,</a:t>
            </a:r>
            <a:endParaRPr lang="en-US" sz="1200" dirty="0" smtClean="0">
              <a:solidFill>
                <a:srgbClr val="800080"/>
              </a:solidFill>
            </a:endParaRPr>
          </a:p>
          <a:p>
            <a:pPr algn="l"/>
            <a:r>
              <a:rPr lang="en-US" sz="1200" dirty="0" smtClean="0">
                <a:solidFill>
                  <a:srgbClr val="800080"/>
                </a:solidFill>
              </a:rPr>
              <a:t>waste</a:t>
            </a:r>
          </a:p>
          <a:p>
            <a:pPr algn="l"/>
            <a:endParaRPr lang="en-US" sz="1400" dirty="0" smtClean="0">
              <a:solidFill>
                <a:srgbClr val="800080"/>
              </a:solidFill>
            </a:endParaRPr>
          </a:p>
          <a:p>
            <a:pPr algn="l"/>
            <a:endParaRPr lang="en-US" sz="1400" dirty="0">
              <a:solidFill>
                <a:srgbClr val="800080"/>
              </a:solidFill>
            </a:endParaRPr>
          </a:p>
        </p:txBody>
      </p:sp>
      <p:pic>
        <p:nvPicPr>
          <p:cNvPr id="69651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1917700"/>
            <a:ext cx="533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9143" y="3581400"/>
            <a:ext cx="3715657" cy="2667000"/>
          </a:xfrm>
          <a:prstGeom prst="rect">
            <a:avLst/>
          </a:prstGeom>
        </p:spPr>
      </p:pic>
      <p:pic>
        <p:nvPicPr>
          <p:cNvPr id="23" name="Picture 3" descr="expt 21_bulbchimgrowingend"/>
          <p:cNvPicPr>
            <a:picLocks noChangeAspect="1" noChangeArrowheads="1"/>
          </p:cNvPicPr>
          <p:nvPr/>
        </p:nvPicPr>
        <p:blipFill>
          <a:blip r:embed="rId10">
            <a:lum bright="6000" contrast="32000"/>
          </a:blip>
          <a:srcRect/>
          <a:stretch>
            <a:fillRect/>
          </a:stretch>
        </p:blipFill>
        <p:spPr bwMode="auto">
          <a:xfrm>
            <a:off x="4540614" y="2140408"/>
            <a:ext cx="2554965" cy="197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981200" y="5334000"/>
            <a:ext cx="7524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43000" y="6080125"/>
            <a:ext cx="7524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143000" y="5486400"/>
            <a:ext cx="1676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876800" y="4351338"/>
            <a:ext cx="184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1800" b="1">
              <a:solidFill>
                <a:srgbClr val="3366FF"/>
              </a:solidFill>
              <a:latin typeface="Symbol" charset="2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6107113" y="5257800"/>
            <a:ext cx="18415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6029325" y="914400"/>
            <a:ext cx="18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5638800" y="268605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962400" y="533400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  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4419600" y="6262688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593725" y="2520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5857875" y="2038350"/>
            <a:ext cx="18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6705600" y="4572000"/>
            <a:ext cx="2438400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solidFill>
                  <a:schemeClr val="accent2"/>
                </a:solidFill>
                <a:latin typeface="Arial" charset="0"/>
              </a:rPr>
              <a:t>Russell &amp; Martin 2004 </a:t>
            </a:r>
            <a:r>
              <a:rPr lang="en-GB" sz="1400" i="1" dirty="0" smtClean="0">
                <a:solidFill>
                  <a:schemeClr val="accent2"/>
                </a:solidFill>
                <a:latin typeface="Arial" charset="0"/>
              </a:rPr>
              <a:t>TIBS,</a:t>
            </a:r>
            <a:r>
              <a:rPr lang="en-GB" sz="14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GB" sz="1400" b="1" dirty="0">
                <a:solidFill>
                  <a:schemeClr val="accent2"/>
                </a:solidFill>
                <a:latin typeface="Arial" charset="0"/>
              </a:rPr>
              <a:t>29</a:t>
            </a:r>
            <a:r>
              <a:rPr lang="en-GB" sz="1400" dirty="0">
                <a:solidFill>
                  <a:schemeClr val="accent2"/>
                </a:solidFill>
                <a:latin typeface="Arial" charset="0"/>
              </a:rPr>
              <a:t>, 358-363</a:t>
            </a:r>
          </a:p>
          <a:p>
            <a:pPr algn="l"/>
            <a:r>
              <a:rPr lang="en-US" sz="1400" dirty="0" err="1">
                <a:solidFill>
                  <a:srgbClr val="0000FF"/>
                </a:solidFill>
                <a:latin typeface="Arial"/>
                <a:cs typeface="Arial"/>
              </a:rPr>
              <a:t>Nitschke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 &amp; Russell, </a:t>
            </a:r>
            <a:r>
              <a:rPr lang="en-US" sz="1400" i="1" dirty="0">
                <a:solidFill>
                  <a:srgbClr val="0000FF"/>
                </a:solidFill>
                <a:latin typeface="Arial"/>
                <a:cs typeface="Arial"/>
              </a:rPr>
              <a:t>JME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400" b="1" dirty="0" smtClean="0">
                <a:solidFill>
                  <a:srgbClr val="0000FF"/>
                </a:solidFill>
              </a:rPr>
              <a:t>69</a:t>
            </a:r>
            <a:r>
              <a:rPr lang="en-US" sz="1400" dirty="0" smtClean="0">
                <a:solidFill>
                  <a:srgbClr val="0000FF"/>
                </a:solidFill>
              </a:rPr>
              <a:t>, 481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69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-990600" y="3581400"/>
            <a:ext cx="152400" cy="152400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26988"/>
            <a:ext cx="9134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1" u="sng">
                <a:solidFill>
                  <a:srgbClr val="FF0000"/>
                </a:solidFill>
                <a:latin typeface="Arial" charset="0"/>
              </a:rPr>
              <a:t>The Rocky Roots of the Acetyl-Coenzyme-A Pathway</a:t>
            </a:r>
            <a:endParaRPr lang="en-US" b="1" u="sng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169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6096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536575" y="822325"/>
            <a:ext cx="1292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NO/HNO</a:t>
            </a:r>
            <a:r>
              <a:rPr lang="en-US" sz="2000" baseline="-25000">
                <a:solidFill>
                  <a:srgbClr val="FF0000"/>
                </a:solidFill>
              </a:rPr>
              <a:t>3</a:t>
            </a:r>
            <a:endParaRPr lang="en-US"/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2133600" y="838200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8000"/>
                </a:solidFill>
              </a:rPr>
              <a:t>S</a:t>
            </a:r>
            <a:r>
              <a:rPr lang="en-US" sz="2000" b="1" baseline="-25000">
                <a:solidFill>
                  <a:srgbClr val="FF8000"/>
                </a:solidFill>
              </a:rPr>
              <a:t>0</a:t>
            </a:r>
            <a:endParaRPr lang="en-US" sz="2000" baseline="-25000"/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6781800" y="1063625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800" b="1" u="sng">
                <a:solidFill>
                  <a:schemeClr val="accent2"/>
                </a:solidFill>
              </a:rPr>
              <a:t>The hatchery of life</a:t>
            </a:r>
            <a:endParaRPr lang="en-US"/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4724400" y="4953000"/>
            <a:ext cx="1112838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Crust</a:t>
            </a: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609600" y="3886200"/>
            <a:ext cx="1116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366FF"/>
                </a:solidFill>
              </a:rPr>
              <a:t>Ocean</a:t>
            </a:r>
            <a:endParaRPr lang="en-US" b="1">
              <a:solidFill>
                <a:srgbClr val="3366FF"/>
              </a:solidFill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3352800" y="3352800"/>
            <a:ext cx="32004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rgbClr val="C30B07"/>
                </a:solidFill>
                <a:latin typeface="Arial" charset="0"/>
                <a:sym typeface="Symbol" charset="2"/>
              </a:rPr>
              <a:t> </a:t>
            </a:r>
            <a:r>
              <a:rPr lang="en-US" sz="1600" b="1">
                <a:solidFill>
                  <a:srgbClr val="C30B07"/>
                </a:solidFill>
                <a:latin typeface="Arial" charset="0"/>
              </a:rPr>
              <a:t>H</a:t>
            </a:r>
            <a:r>
              <a:rPr lang="en-US" sz="1600" b="1" baseline="30000">
                <a:solidFill>
                  <a:srgbClr val="C30B07"/>
                </a:solidFill>
                <a:latin typeface="Arial" charset="0"/>
              </a:rPr>
              <a:t>+</a:t>
            </a:r>
            <a:r>
              <a:rPr lang="en-US" sz="1600" b="1">
                <a:solidFill>
                  <a:srgbClr val="C30B07"/>
                </a:solidFill>
                <a:latin typeface="Arial" charset="0"/>
                <a:sym typeface="Symbol" charset="2"/>
              </a:rPr>
              <a:t> </a:t>
            </a:r>
            <a:r>
              <a:rPr lang="en-US" sz="1600">
                <a:solidFill>
                  <a:srgbClr val="AC14B1"/>
                </a:solidFill>
                <a:latin typeface="Arial" charset="0"/>
                <a:sym typeface="Symbol" charset="2"/>
              </a:rPr>
              <a:t>gives </a:t>
            </a:r>
            <a:r>
              <a:rPr lang="en-US" sz="1600">
                <a:solidFill>
                  <a:srgbClr val="AC14B1"/>
                </a:solidFill>
                <a:latin typeface="Arial" charset="0"/>
              </a:rPr>
              <a:t>protonmotive force</a:t>
            </a:r>
          </a:p>
          <a:p>
            <a:pPr algn="l">
              <a:buFont typeface="Symbol" charset="2"/>
              <a:buNone/>
            </a:pPr>
            <a:r>
              <a:rPr lang="en-US" sz="1600">
                <a:solidFill>
                  <a:srgbClr val="29B176"/>
                </a:solidFill>
                <a:latin typeface="Arial" charset="0"/>
              </a:rPr>
              <a:t>&amp; pyrophosphate??</a:t>
            </a:r>
          </a:p>
          <a:p>
            <a:pPr algn="l">
              <a:buFont typeface="Symbol" charset="2"/>
              <a:buNone/>
            </a:pPr>
            <a:r>
              <a:rPr lang="en-US" sz="1600">
                <a:solidFill>
                  <a:srgbClr val="29B176"/>
                </a:solidFill>
                <a:latin typeface="Arial" charset="0"/>
              </a:rPr>
              <a:t>[</a:t>
            </a:r>
            <a:r>
              <a:rPr lang="en-US" sz="1600" b="1">
                <a:solidFill>
                  <a:srgbClr val="FF0832"/>
                </a:solidFill>
              </a:rPr>
              <a:t>H</a:t>
            </a:r>
            <a:r>
              <a:rPr lang="en-GB" sz="1600" b="1" baseline="30000">
                <a:solidFill>
                  <a:srgbClr val="FF0832"/>
                </a:solidFill>
              </a:rPr>
              <a:t>+</a:t>
            </a:r>
            <a:r>
              <a:rPr lang="en-US" sz="1600" b="1"/>
              <a:t> </a:t>
            </a:r>
            <a:r>
              <a:rPr lang="en-US" sz="1600" b="1">
                <a:solidFill>
                  <a:srgbClr val="29B176"/>
                </a:solidFill>
              </a:rPr>
              <a:t>+ 2HPO</a:t>
            </a:r>
            <a:r>
              <a:rPr lang="en-US" sz="1600" b="1" baseline="-25000">
                <a:solidFill>
                  <a:srgbClr val="29B176"/>
                </a:solidFill>
              </a:rPr>
              <a:t>4</a:t>
            </a:r>
            <a:r>
              <a:rPr lang="en-GB" sz="1600" b="1" baseline="30000">
                <a:solidFill>
                  <a:srgbClr val="29B176"/>
                </a:solidFill>
              </a:rPr>
              <a:t>2-</a:t>
            </a:r>
            <a:r>
              <a:rPr lang="en-US" sz="1600" b="1">
                <a:solidFill>
                  <a:srgbClr val="29B176"/>
                </a:solidFill>
              </a:rPr>
              <a:t> </a:t>
            </a:r>
            <a:r>
              <a:rPr lang="en-US" sz="1600" b="1">
                <a:solidFill>
                  <a:srgbClr val="29B176"/>
                </a:solidFill>
                <a:sym typeface="Wingdings" charset="2"/>
              </a:rPr>
              <a:t></a:t>
            </a:r>
            <a:r>
              <a:rPr lang="en-US" sz="1600" b="1">
                <a:solidFill>
                  <a:srgbClr val="29B176"/>
                </a:solidFill>
              </a:rPr>
              <a:t> HP</a:t>
            </a:r>
            <a:r>
              <a:rPr lang="en-US" sz="1600" b="1" baseline="-25000">
                <a:solidFill>
                  <a:srgbClr val="29B176"/>
                </a:solidFill>
              </a:rPr>
              <a:t>2</a:t>
            </a:r>
            <a:r>
              <a:rPr lang="en-US" sz="1600" b="1">
                <a:solidFill>
                  <a:srgbClr val="29B176"/>
                </a:solidFill>
              </a:rPr>
              <a:t>O</a:t>
            </a:r>
            <a:r>
              <a:rPr lang="en-US" sz="1600" b="1" baseline="-25000">
                <a:solidFill>
                  <a:srgbClr val="29B176"/>
                </a:solidFill>
              </a:rPr>
              <a:t>7</a:t>
            </a:r>
            <a:r>
              <a:rPr lang="en-GB" sz="1600" b="1" baseline="30000">
                <a:solidFill>
                  <a:srgbClr val="29B176"/>
                </a:solidFill>
              </a:rPr>
              <a:t>3-</a:t>
            </a:r>
            <a:r>
              <a:rPr lang="en-US" sz="1600" b="1">
                <a:solidFill>
                  <a:srgbClr val="29B176"/>
                </a:solidFill>
              </a:rPr>
              <a:t> + H</a:t>
            </a:r>
            <a:r>
              <a:rPr lang="en-US" sz="1600" b="1" baseline="-25000">
                <a:solidFill>
                  <a:srgbClr val="29B176"/>
                </a:solidFill>
              </a:rPr>
              <a:t>2</a:t>
            </a:r>
            <a:r>
              <a:rPr lang="en-US" sz="1600" b="1">
                <a:solidFill>
                  <a:srgbClr val="29B176"/>
                </a:solidFill>
              </a:rPr>
              <a:t>O</a:t>
            </a:r>
            <a:r>
              <a:rPr lang="en-US" sz="1600">
                <a:solidFill>
                  <a:srgbClr val="29B176"/>
                </a:solidFill>
                <a:latin typeface="Arial" charset="0"/>
              </a:rPr>
              <a:t>]</a:t>
            </a:r>
          </a:p>
          <a:p>
            <a:pPr algn="l">
              <a:buFont typeface="Symbol" charset="2"/>
              <a:buNone/>
            </a:pPr>
            <a:endParaRPr lang="en-US" sz="1600">
              <a:solidFill>
                <a:srgbClr val="29B176"/>
              </a:solidFill>
              <a:latin typeface="Arial" charset="0"/>
            </a:endParaRPr>
          </a:p>
          <a:p>
            <a:pPr algn="l">
              <a:buFont typeface="Symbol" charset="2"/>
              <a:buNone/>
            </a:pPr>
            <a:endParaRPr lang="en-US" sz="1600">
              <a:solidFill>
                <a:srgbClr val="29B176"/>
              </a:solidFill>
              <a:latin typeface="Arial" charset="0"/>
            </a:endParaRPr>
          </a:p>
        </p:txBody>
      </p:sp>
      <p:sp>
        <p:nvSpPr>
          <p:cNvPr id="71703" name="TextBox 22"/>
          <p:cNvSpPr txBox="1">
            <a:spLocks noChangeArrowheads="1"/>
          </p:cNvSpPr>
          <p:nvPr/>
        </p:nvSpPr>
        <p:spPr bwMode="auto">
          <a:xfrm>
            <a:off x="1447800" y="5497513"/>
            <a:ext cx="20574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/>
              <a:t>MoS</a:t>
            </a:r>
            <a:r>
              <a:rPr lang="en-US" sz="1800" b="1" baseline="-25000"/>
              <a:t>4</a:t>
            </a:r>
            <a:r>
              <a:rPr lang="en-US" sz="1800" b="1" baseline="30000"/>
              <a:t>2-</a:t>
            </a:r>
            <a:r>
              <a:rPr lang="en-US" sz="1800" b="1"/>
              <a:t>  WS</a:t>
            </a:r>
            <a:r>
              <a:rPr lang="en-US" sz="1800" b="1" baseline="-25000"/>
              <a:t>4</a:t>
            </a:r>
            <a:r>
              <a:rPr lang="en-US" sz="1800" b="1" baseline="30000"/>
              <a:t>2-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200" y="5486400"/>
            <a:ext cx="56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CN</a:t>
            </a:r>
            <a:r>
              <a:rPr lang="en-US" sz="1800" baseline="30000" dirty="0" smtClean="0"/>
              <a:t>-</a:t>
            </a:r>
            <a:endParaRPr lang="en-US" sz="18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3810000" y="6096000"/>
            <a:ext cx="27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Holm, </a:t>
            </a:r>
            <a:r>
              <a:rPr lang="en-US" sz="1400" dirty="0" err="1" smtClean="0">
                <a:solidFill>
                  <a:srgbClr val="0000FF"/>
                </a:solidFill>
              </a:rPr>
              <a:t>Neubeck</a:t>
            </a:r>
            <a:r>
              <a:rPr lang="en-US" sz="1400" dirty="0" smtClean="0">
                <a:solidFill>
                  <a:srgbClr val="0000FF"/>
                </a:solidFill>
              </a:rPr>
              <a:t>, </a:t>
            </a:r>
            <a:r>
              <a:rPr lang="en-US" sz="1400" dirty="0" err="1" smtClean="0">
                <a:solidFill>
                  <a:srgbClr val="0000FF"/>
                </a:solidFill>
              </a:rPr>
              <a:t>GeochemTrans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METHL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7967663" y="-100013"/>
            <a:ext cx="1841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73152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6858000" y="2743200"/>
            <a:ext cx="2286000" cy="3752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latin typeface="Calibri"/>
                <a:cs typeface="Calibri"/>
              </a:rPr>
              <a:t>NB</a:t>
            </a:r>
            <a:r>
              <a:rPr lang="en-US" sz="2400" dirty="0">
                <a:latin typeface="Times" charset="0"/>
              </a:rPr>
              <a:t>. </a:t>
            </a:r>
          </a:p>
          <a:p>
            <a:pPr algn="l"/>
            <a:endParaRPr lang="en-US" sz="2400" dirty="0">
              <a:latin typeface="Times" charset="0"/>
            </a:endParaRPr>
          </a:p>
          <a:p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Nickel sulfate</a:t>
            </a:r>
          </a:p>
          <a:p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is also an effective catalyst so that the “pyrite-pulled” mechanism is irrelevant 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here</a:t>
            </a:r>
          </a:p>
          <a:p>
            <a:endParaRPr lang="en-US" sz="2400" dirty="0">
              <a:latin typeface="Times" charset="0"/>
            </a:endParaRPr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 flipH="1" flipV="1">
            <a:off x="5715000" y="2971800"/>
            <a:ext cx="121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1033463" y="0"/>
            <a:ext cx="51752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30910"/>
                </a:solidFill>
              </a:rPr>
              <a:t>Assembly of methyl thio</a:t>
            </a:r>
            <a:r>
              <a:rPr lang="en-US" b="1" u="sng">
                <a:solidFill>
                  <a:srgbClr val="C30910"/>
                </a:solidFill>
              </a:rPr>
              <a:t>acetate</a:t>
            </a:r>
            <a:endParaRPr lang="en-US" sz="2400" b="1">
              <a:solidFill>
                <a:srgbClr val="C30910"/>
              </a:solidFill>
            </a:endParaRP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6973888" y="304800"/>
            <a:ext cx="2270125" cy="711200"/>
          </a:xfrm>
          <a:prstGeom prst="rect">
            <a:avLst/>
          </a:prstGeom>
          <a:solidFill>
            <a:srgbClr val="FFA9FF"/>
          </a:solidFill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9900CC"/>
                </a:solidFill>
              </a:rPr>
              <a:t>Promoted by</a:t>
            </a:r>
          </a:p>
          <a:p>
            <a:r>
              <a:rPr lang="en-US" sz="2000">
                <a:solidFill>
                  <a:srgbClr val="9900CC"/>
                </a:solidFill>
              </a:rPr>
              <a:t>alkaline conditions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38" y="0"/>
            <a:ext cx="73499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sz="320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Mackinawite (FeS) comprises a portion of</a:t>
            </a:r>
            <a:br>
              <a:rPr lang="en-GB" sz="320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GB" sz="320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first membrane</a:t>
            </a:r>
            <a:endParaRPr lang="en-US" sz="320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295400"/>
            <a:ext cx="5524500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2871788" y="1676400"/>
            <a:ext cx="481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Fe</a:t>
            </a: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3581400" y="12954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</a:t>
            </a:r>
          </a:p>
        </p:txBody>
      </p:sp>
      <p:pic>
        <p:nvPicPr>
          <p:cNvPr id="7" name="Picture 2" descr="fullchimney"/>
          <p:cNvPicPr>
            <a:picLocks noChangeAspect="1" noChangeArrowheads="1"/>
          </p:cNvPicPr>
          <p:nvPr/>
        </p:nvPicPr>
        <p:blipFill>
          <a:blip r:embed="rId5"/>
          <a:srcRect l="16856" t="1527" r="17671" b="763"/>
          <a:stretch>
            <a:fillRect/>
          </a:stretch>
        </p:blipFill>
        <p:spPr bwMode="auto">
          <a:xfrm rot="10800000">
            <a:off x="76199" y="1524000"/>
            <a:ext cx="2667000" cy="5152160"/>
          </a:xfrm>
          <a:prstGeom prst="rect">
            <a:avLst/>
          </a:prstGeom>
          <a:noFill/>
        </p:spPr>
      </p:pic>
      <p:pic>
        <p:nvPicPr>
          <p:cNvPr id="8" name="Picture 3" descr="Pockets_Overview"/>
          <p:cNvPicPr>
            <a:picLocks noChangeAspect="1" noChangeArrowheads="1"/>
          </p:cNvPicPr>
          <p:nvPr/>
        </p:nvPicPr>
        <p:blipFill>
          <a:blip r:embed="rId6"/>
          <a:srcRect l="2908" t="29213" r="2576" b="22472"/>
          <a:stretch>
            <a:fillRect/>
          </a:stretch>
        </p:blipFill>
        <p:spPr bwMode="auto">
          <a:xfrm>
            <a:off x="2895600" y="3200400"/>
            <a:ext cx="2401218" cy="1588061"/>
          </a:xfrm>
          <a:prstGeom prst="rect">
            <a:avLst/>
          </a:prstGeom>
          <a:noFill/>
        </p:spPr>
      </p:pic>
      <p:pic>
        <p:nvPicPr>
          <p:cNvPr id="9" name="Picture 8" descr="Smaller_Pocket"/>
          <p:cNvPicPr>
            <a:picLocks noChangeAspect="1" noChangeArrowheads="1"/>
          </p:cNvPicPr>
          <p:nvPr/>
        </p:nvPicPr>
        <p:blipFill>
          <a:blip r:embed="rId7"/>
          <a:srcRect l="3450" t="24001" r="3378" b="22667"/>
          <a:stretch>
            <a:fillRect/>
          </a:stretch>
        </p:blipFill>
        <p:spPr bwMode="auto">
          <a:xfrm>
            <a:off x="2895599" y="4899429"/>
            <a:ext cx="2438401" cy="18058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24000" y="1600200"/>
            <a:ext cx="5463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</a:rPr>
              <a:t>100</a:t>
            </a:r>
            <a:r>
              <a:rPr lang="en-US" sz="900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endParaRPr lang="en-US" sz="900" b="1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2802" y="6322368"/>
            <a:ext cx="55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20</a:t>
            </a:r>
            <a:r>
              <a:rPr lang="en-US" sz="1100" b="1" dirty="0" smtClean="0">
                <a:latin typeface="Symbol" charset="2"/>
                <a:cs typeface="Symbol" charset="2"/>
              </a:rPr>
              <a:t>m</a:t>
            </a:r>
            <a:r>
              <a:rPr lang="en-US" sz="1100" b="1" dirty="0" smtClean="0">
                <a:latin typeface="Arial"/>
                <a:cs typeface="Arial"/>
              </a:rPr>
              <a:t>m</a:t>
            </a:r>
            <a:endParaRPr lang="en-US" sz="1100" dirty="0"/>
          </a:p>
        </p:txBody>
      </p:sp>
      <p:pic>
        <p:nvPicPr>
          <p:cNvPr id="12" name="Picture 49" descr="expt 24_mosaic capillary opening"/>
          <p:cNvPicPr>
            <a:picLocks noChangeAspect="1" noChangeArrowheads="1"/>
          </p:cNvPicPr>
          <p:nvPr/>
        </p:nvPicPr>
        <p:blipFill>
          <a:blip r:embed="rId8"/>
          <a:srcRect l="24490" r="23470"/>
          <a:stretch>
            <a:fillRect/>
          </a:stretch>
        </p:blipFill>
        <p:spPr bwMode="auto">
          <a:xfrm rot="5400000">
            <a:off x="6022934" y="4346534"/>
            <a:ext cx="1898732" cy="28194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533400" y="228600"/>
            <a:ext cx="8458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sz="320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Could mackinawite act as a proto-hydrogenase?</a:t>
            </a:r>
            <a:endParaRPr lang="en-US" sz="320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438400"/>
            <a:ext cx="41910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990600"/>
            <a:ext cx="2387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8"/>
          <p:cNvSpPr>
            <a:spLocks noChangeArrowheads="1"/>
          </p:cNvSpPr>
          <p:nvPr/>
        </p:nvSpPr>
        <p:spPr bwMode="auto">
          <a:xfrm>
            <a:off x="5638800" y="1066800"/>
            <a:ext cx="304800" cy="3048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0" name="Oval 12"/>
          <p:cNvSpPr>
            <a:spLocks noChangeArrowheads="1"/>
          </p:cNvSpPr>
          <p:nvPr/>
        </p:nvSpPr>
        <p:spPr bwMode="auto">
          <a:xfrm>
            <a:off x="6324600" y="1066800"/>
            <a:ext cx="381000" cy="3810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1" name="Oval 15"/>
          <p:cNvSpPr>
            <a:spLocks noChangeArrowheads="1"/>
          </p:cNvSpPr>
          <p:nvPr/>
        </p:nvSpPr>
        <p:spPr bwMode="auto">
          <a:xfrm>
            <a:off x="5257800" y="1524000"/>
            <a:ext cx="304800" cy="304800"/>
          </a:xfrm>
          <a:prstGeom prst="ellipse">
            <a:avLst/>
          </a:prstGeom>
          <a:solidFill>
            <a:srgbClr val="94D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2" name="Oval 16"/>
          <p:cNvSpPr>
            <a:spLocks noChangeArrowheads="1"/>
          </p:cNvSpPr>
          <p:nvPr/>
        </p:nvSpPr>
        <p:spPr bwMode="auto">
          <a:xfrm>
            <a:off x="6019800" y="1524000"/>
            <a:ext cx="304800" cy="304800"/>
          </a:xfrm>
          <a:prstGeom prst="ellipse">
            <a:avLst/>
          </a:prstGeom>
          <a:solidFill>
            <a:srgbClr val="94D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3" name="Oval 17"/>
          <p:cNvSpPr>
            <a:spLocks noChangeArrowheads="1"/>
          </p:cNvSpPr>
          <p:nvPr/>
        </p:nvSpPr>
        <p:spPr bwMode="auto">
          <a:xfrm>
            <a:off x="6781800" y="1524000"/>
            <a:ext cx="304800" cy="304800"/>
          </a:xfrm>
          <a:prstGeom prst="ellipse">
            <a:avLst/>
          </a:prstGeom>
          <a:solidFill>
            <a:srgbClr val="94D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4" name="Oval 19"/>
          <p:cNvSpPr>
            <a:spLocks noChangeArrowheads="1"/>
          </p:cNvSpPr>
          <p:nvPr/>
        </p:nvSpPr>
        <p:spPr bwMode="auto">
          <a:xfrm>
            <a:off x="6324600" y="1828800"/>
            <a:ext cx="381000" cy="3810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5" name="Oval 20"/>
          <p:cNvSpPr>
            <a:spLocks noChangeArrowheads="1"/>
          </p:cNvSpPr>
          <p:nvPr/>
        </p:nvSpPr>
        <p:spPr bwMode="auto">
          <a:xfrm>
            <a:off x="5562600" y="1828800"/>
            <a:ext cx="381000" cy="3810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6" name="Oval 21"/>
          <p:cNvSpPr>
            <a:spLocks noChangeArrowheads="1"/>
          </p:cNvSpPr>
          <p:nvPr/>
        </p:nvSpPr>
        <p:spPr bwMode="auto">
          <a:xfrm>
            <a:off x="4800600" y="1828800"/>
            <a:ext cx="381000" cy="3810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7" name="Oval 22"/>
          <p:cNvSpPr>
            <a:spLocks noChangeArrowheads="1"/>
          </p:cNvSpPr>
          <p:nvPr/>
        </p:nvSpPr>
        <p:spPr bwMode="auto">
          <a:xfrm>
            <a:off x="4800600" y="1066800"/>
            <a:ext cx="381000" cy="3810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8" name="Rectangle 23"/>
          <p:cNvSpPr>
            <a:spLocks noChangeArrowheads="1"/>
          </p:cNvSpPr>
          <p:nvPr/>
        </p:nvSpPr>
        <p:spPr bwMode="auto">
          <a:xfrm>
            <a:off x="6705600" y="1492250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Fe</a:t>
            </a:r>
            <a:endParaRPr lang="en-US"/>
          </a:p>
        </p:txBody>
      </p:sp>
      <p:sp>
        <p:nvSpPr>
          <p:cNvPr id="88079" name="Oval 24"/>
          <p:cNvSpPr>
            <a:spLocks noChangeArrowheads="1"/>
          </p:cNvSpPr>
          <p:nvPr/>
        </p:nvSpPr>
        <p:spPr bwMode="auto">
          <a:xfrm>
            <a:off x="5562600" y="1066800"/>
            <a:ext cx="381000" cy="381000"/>
          </a:xfrm>
          <a:prstGeom prst="ellipse">
            <a:avLst/>
          </a:prstGeom>
          <a:solidFill>
            <a:srgbClr val="FFFF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0" name="Rectangle 25"/>
          <p:cNvSpPr>
            <a:spLocks noChangeArrowheads="1"/>
          </p:cNvSpPr>
          <p:nvPr/>
        </p:nvSpPr>
        <p:spPr bwMode="auto">
          <a:xfrm>
            <a:off x="5562600" y="1066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88081" name="Rectangle 26"/>
          <p:cNvSpPr>
            <a:spLocks noChangeArrowheads="1"/>
          </p:cNvSpPr>
          <p:nvPr/>
        </p:nvSpPr>
        <p:spPr bwMode="auto">
          <a:xfrm>
            <a:off x="4572000" y="5942013"/>
            <a:ext cx="38687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Composite structure of </a:t>
            </a:r>
            <a:r>
              <a:rPr lang="en-US" sz="1800" dirty="0" err="1"/>
              <a:t>hydrogenase</a:t>
            </a:r>
            <a:endParaRPr lang="en-US" sz="1800" dirty="0"/>
          </a:p>
          <a:p>
            <a:r>
              <a:rPr lang="en-US" sz="1800" dirty="0"/>
              <a:t>from </a:t>
            </a:r>
            <a:r>
              <a:rPr lang="en-US" sz="1800" i="1" dirty="0"/>
              <a:t>Clostridium</a:t>
            </a:r>
            <a:r>
              <a:rPr lang="en-US" sz="1800" dirty="0"/>
              <a:t> &amp; </a:t>
            </a:r>
            <a:r>
              <a:rPr lang="en-US" sz="1800" i="1" dirty="0" err="1"/>
              <a:t>Desulfovibrio</a:t>
            </a:r>
            <a:endParaRPr lang="en-US" sz="1800" dirty="0"/>
          </a:p>
          <a:p>
            <a:r>
              <a:rPr lang="en-US" sz="1800" dirty="0" err="1"/>
              <a:t>Tard</a:t>
            </a:r>
            <a:r>
              <a:rPr lang="en-US" sz="1800" dirty="0"/>
              <a:t> et al., 2005 </a:t>
            </a:r>
            <a:r>
              <a:rPr lang="en-US" sz="1800" i="1" dirty="0"/>
              <a:t>Nature </a:t>
            </a:r>
            <a:r>
              <a:rPr lang="en-US" sz="1800" b="1" dirty="0"/>
              <a:t>433</a:t>
            </a:r>
            <a:r>
              <a:rPr lang="en-US" sz="1800" dirty="0"/>
              <a:t>, 610</a:t>
            </a:r>
          </a:p>
        </p:txBody>
      </p:sp>
      <p:sp>
        <p:nvSpPr>
          <p:cNvPr id="88082" name="Rectangle 27"/>
          <p:cNvSpPr>
            <a:spLocks noChangeArrowheads="1"/>
          </p:cNvSpPr>
          <p:nvPr/>
        </p:nvSpPr>
        <p:spPr bwMode="auto">
          <a:xfrm>
            <a:off x="304800" y="990600"/>
            <a:ext cx="3228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 </a:t>
            </a:r>
            <a:r>
              <a:rPr lang="en-US">
                <a:sym typeface="Symbol" charset="2"/>
              </a:rPr>
              <a:t></a:t>
            </a:r>
            <a:r>
              <a:rPr lang="en-US"/>
              <a:t> 2H</a:t>
            </a:r>
            <a:r>
              <a:rPr lang="en-US" baseline="30000"/>
              <a:t>+</a:t>
            </a:r>
            <a:r>
              <a:rPr lang="en-US"/>
              <a:t> + 2e</a:t>
            </a:r>
            <a:r>
              <a:rPr lang="en-US" baseline="30000"/>
              <a:t>-</a:t>
            </a:r>
            <a:endParaRPr lang="en-US"/>
          </a:p>
        </p:txBody>
      </p:sp>
      <p:sp>
        <p:nvSpPr>
          <p:cNvPr id="88083" name="Rectangle 29"/>
          <p:cNvSpPr>
            <a:spLocks noChangeArrowheads="1"/>
          </p:cNvSpPr>
          <p:nvPr/>
        </p:nvSpPr>
        <p:spPr bwMode="auto">
          <a:xfrm>
            <a:off x="-76200" y="6172200"/>
            <a:ext cx="3933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Peters et al, </a:t>
            </a:r>
            <a:r>
              <a:rPr lang="en-US" sz="1800" i="1" dirty="0"/>
              <a:t>Science </a:t>
            </a:r>
            <a:r>
              <a:rPr lang="en-US" sz="1800" dirty="0"/>
              <a:t>1998, </a:t>
            </a:r>
            <a:r>
              <a:rPr lang="en-US" sz="1800" b="1" dirty="0"/>
              <a:t>282</a:t>
            </a:r>
            <a:r>
              <a:rPr lang="en-US" sz="1800" dirty="0"/>
              <a:t>:1853</a:t>
            </a:r>
          </a:p>
        </p:txBody>
      </p:sp>
      <p:sp>
        <p:nvSpPr>
          <p:cNvPr id="88084" name="Rectangle 30"/>
          <p:cNvSpPr>
            <a:spLocks noChangeArrowheads="1"/>
          </p:cNvSpPr>
          <p:nvPr/>
        </p:nvSpPr>
        <p:spPr bwMode="auto">
          <a:xfrm>
            <a:off x="8099425" y="1549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085" name="Rectangle 31"/>
          <p:cNvSpPr>
            <a:spLocks noChangeArrowheads="1"/>
          </p:cNvSpPr>
          <p:nvPr/>
        </p:nvSpPr>
        <p:spPr bwMode="auto">
          <a:xfrm>
            <a:off x="5943600" y="1524000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Fe</a:t>
            </a:r>
            <a:endParaRPr lang="en-US"/>
          </a:p>
        </p:txBody>
      </p:sp>
      <p:sp>
        <p:nvSpPr>
          <p:cNvPr id="88086" name="Rectangle 32"/>
          <p:cNvSpPr>
            <a:spLocks noChangeArrowheads="1"/>
          </p:cNvSpPr>
          <p:nvPr/>
        </p:nvSpPr>
        <p:spPr bwMode="auto">
          <a:xfrm>
            <a:off x="3756025" y="14541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087" name="Rectangle 33"/>
          <p:cNvSpPr>
            <a:spLocks noChangeArrowheads="1"/>
          </p:cNvSpPr>
          <p:nvPr/>
        </p:nvSpPr>
        <p:spPr bwMode="auto">
          <a:xfrm>
            <a:off x="5181600" y="1524000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Fe</a:t>
            </a:r>
            <a:endParaRPr lang="en-US"/>
          </a:p>
        </p:txBody>
      </p:sp>
      <p:sp>
        <p:nvSpPr>
          <p:cNvPr id="88088" name="Rectangle 34"/>
          <p:cNvSpPr>
            <a:spLocks noChangeArrowheads="1"/>
          </p:cNvSpPr>
          <p:nvPr/>
        </p:nvSpPr>
        <p:spPr bwMode="auto">
          <a:xfrm>
            <a:off x="6324600" y="1066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88089" name="Rectangle 35"/>
          <p:cNvSpPr>
            <a:spLocks noChangeArrowheads="1"/>
          </p:cNvSpPr>
          <p:nvPr/>
        </p:nvSpPr>
        <p:spPr bwMode="auto">
          <a:xfrm>
            <a:off x="4800600" y="1066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88090" name="Rectangle 36"/>
          <p:cNvSpPr>
            <a:spLocks noChangeArrowheads="1"/>
          </p:cNvSpPr>
          <p:nvPr/>
        </p:nvSpPr>
        <p:spPr bwMode="auto">
          <a:xfrm>
            <a:off x="4800600" y="1828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88091" name="Rectangle 37"/>
          <p:cNvSpPr>
            <a:spLocks noChangeArrowheads="1"/>
          </p:cNvSpPr>
          <p:nvPr/>
        </p:nvSpPr>
        <p:spPr bwMode="auto">
          <a:xfrm>
            <a:off x="6324600" y="1828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88092" name="Rectangle 38"/>
          <p:cNvSpPr>
            <a:spLocks noChangeArrowheads="1"/>
          </p:cNvSpPr>
          <p:nvPr/>
        </p:nvSpPr>
        <p:spPr bwMode="auto">
          <a:xfrm>
            <a:off x="5562600" y="1828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88093" name="Rectangle 39"/>
          <p:cNvSpPr>
            <a:spLocks noChangeArrowheads="1"/>
          </p:cNvSpPr>
          <p:nvPr/>
        </p:nvSpPr>
        <p:spPr bwMode="auto">
          <a:xfrm>
            <a:off x="7239000" y="1219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094" name="Rectangle 40"/>
          <p:cNvSpPr>
            <a:spLocks noChangeArrowheads="1"/>
          </p:cNvSpPr>
          <p:nvPr/>
        </p:nvSpPr>
        <p:spPr bwMode="auto">
          <a:xfrm>
            <a:off x="6934200" y="990600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mackinawite</a:t>
            </a:r>
            <a:endParaRPr lang="en-US"/>
          </a:p>
        </p:txBody>
      </p:sp>
      <p:sp>
        <p:nvSpPr>
          <p:cNvPr id="88095" name="Rectangle 41"/>
          <p:cNvSpPr>
            <a:spLocks noChangeArrowheads="1"/>
          </p:cNvSpPr>
          <p:nvPr/>
        </p:nvSpPr>
        <p:spPr bwMode="auto">
          <a:xfrm>
            <a:off x="1355725" y="22288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8096" name="Picture 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905000"/>
            <a:ext cx="3363913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7" name="Line 48"/>
          <p:cNvSpPr>
            <a:spLocks noChangeShapeType="1"/>
          </p:cNvSpPr>
          <p:nvPr/>
        </p:nvSpPr>
        <p:spPr bwMode="auto">
          <a:xfrm>
            <a:off x="5638800" y="2286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8" name="Line 50"/>
          <p:cNvSpPr>
            <a:spLocks noChangeShapeType="1"/>
          </p:cNvSpPr>
          <p:nvPr/>
        </p:nvSpPr>
        <p:spPr bwMode="auto">
          <a:xfrm flipH="1">
            <a:off x="3124200" y="45720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External H</a:t>
            </a:r>
            <a:r>
              <a:rPr lang="en-GB" sz="2400" baseline="30000" dirty="0" smtClean="0">
                <a:solidFill>
                  <a:srgbClr val="0000FF"/>
                </a:solidFill>
                <a:latin typeface="Arial" charset="0"/>
              </a:rPr>
              <a:t>+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 could oxidize </a:t>
            </a:r>
            <a:r>
              <a:rPr lang="en-GB" sz="2400" dirty="0" err="1">
                <a:solidFill>
                  <a:srgbClr val="0000FF"/>
                </a:solidFill>
                <a:latin typeface="Arial" charset="0"/>
              </a:rPr>
              <a:t>mackinawite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 (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</a:rPr>
              <a:t>FeS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) to </a:t>
            </a:r>
          </a:p>
          <a:p>
            <a:pPr eaLnBrk="1" hangingPunct="1"/>
            <a:r>
              <a:rPr lang="en-GB" sz="2400" dirty="0" err="1" smtClean="0">
                <a:solidFill>
                  <a:srgbClr val="0000FF"/>
                </a:solidFill>
                <a:latin typeface="Arial" charset="0"/>
              </a:rPr>
              <a:t>greigite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 (Fe</a:t>
            </a:r>
            <a:r>
              <a:rPr lang="en-GB" sz="2400" baseline="-25000" dirty="0" smtClean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S</a:t>
            </a:r>
            <a:r>
              <a:rPr lang="en-GB" sz="2400" baseline="-25000" dirty="0" smtClean="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) in </a:t>
            </a:r>
            <a:r>
              <a:rPr lang="en-GB" sz="2400" dirty="0">
                <a:solidFill>
                  <a:srgbClr val="0000FF"/>
                </a:solidFill>
                <a:latin typeface="Arial" charset="0"/>
              </a:rPr>
              <a:t>the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 membrane</a:t>
            </a:r>
            <a:br>
              <a:rPr lang="en-GB" sz="2400" dirty="0" smtClean="0">
                <a:solidFill>
                  <a:srgbClr val="0000FF"/>
                </a:solidFill>
                <a:latin typeface="Arial" charset="0"/>
              </a:rPr>
            </a:br>
            <a:endParaRPr lang="en-GB" sz="24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90116" name="Picture 4" descr="FIG17AUG"/>
          <p:cNvPicPr>
            <a:picLocks noChangeAspect="1" noChangeArrowheads="1"/>
          </p:cNvPicPr>
          <p:nvPr/>
        </p:nvPicPr>
        <p:blipFill>
          <a:blip r:embed="rId4"/>
          <a:srcRect l="30000" t="12625" r="34546" b="40663"/>
          <a:stretch>
            <a:fillRect/>
          </a:stretch>
        </p:blipFill>
        <p:spPr bwMode="auto">
          <a:xfrm>
            <a:off x="457200" y="1295400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4343400" y="6019800"/>
            <a:ext cx="4322763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33FF"/>
                </a:solidFill>
                <a:latin typeface="Arial" charset="0"/>
              </a:rPr>
              <a:t>Rickard et al. 2001, EPSL, </a:t>
            </a:r>
            <a:r>
              <a:rPr lang="en-US" sz="1800" b="1">
                <a:solidFill>
                  <a:srgbClr val="0033FF"/>
                </a:solidFill>
                <a:latin typeface="Arial" charset="0"/>
              </a:rPr>
              <a:t>189</a:t>
            </a:r>
            <a:r>
              <a:rPr lang="en-US" sz="1800">
                <a:solidFill>
                  <a:srgbClr val="0033FF"/>
                </a:solidFill>
                <a:latin typeface="Arial" charset="0"/>
              </a:rPr>
              <a:t>, 85</a:t>
            </a:r>
          </a:p>
          <a:p>
            <a:r>
              <a:rPr lang="en-US" sz="1800">
                <a:solidFill>
                  <a:srgbClr val="0033FF"/>
                </a:solidFill>
                <a:latin typeface="Arial" charset="0"/>
              </a:rPr>
              <a:t>Russell &amp; Hall 2006 GSA Memoir, </a:t>
            </a:r>
            <a:r>
              <a:rPr lang="en-US" sz="1800" b="1">
                <a:solidFill>
                  <a:srgbClr val="0033FF"/>
                </a:solidFill>
                <a:latin typeface="Arial" charset="0"/>
              </a:rPr>
              <a:t>198</a:t>
            </a:r>
            <a:r>
              <a:rPr lang="en-US" sz="1800">
                <a:solidFill>
                  <a:srgbClr val="0033FF"/>
                </a:solidFill>
                <a:latin typeface="Arial" charset="0"/>
              </a:rPr>
              <a:t>, 1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879475" y="898525"/>
            <a:ext cx="23161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2000" dirty="0" err="1"/>
              <a:t>Greigite</a:t>
            </a:r>
            <a:r>
              <a:rPr lang="en-US" sz="2000" dirty="0"/>
              <a:t> [Fe</a:t>
            </a:r>
            <a:r>
              <a:rPr lang="en-US" sz="2000" baseline="-25000" dirty="0"/>
              <a:t>5</a:t>
            </a:r>
            <a:r>
              <a:rPr lang="en-US" sz="2000" dirty="0"/>
              <a:t>NiS</a:t>
            </a:r>
            <a:r>
              <a:rPr lang="en-US" sz="2000" baseline="-25000" dirty="0"/>
              <a:t>8</a:t>
            </a:r>
            <a:r>
              <a:rPr lang="en-US" sz="2000" dirty="0"/>
              <a:t>]  </a:t>
            </a: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8686800" y="533400"/>
            <a:ext cx="0" cy="601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3470275" y="1617663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FF"/>
                </a:solidFill>
              </a:rPr>
              <a:t>Ni</a:t>
            </a:r>
            <a:endParaRPr lang="en-US"/>
          </a:p>
        </p:txBody>
      </p:sp>
      <p:sp>
        <p:nvSpPr>
          <p:cNvPr id="90122" name="Oval 11"/>
          <p:cNvSpPr>
            <a:spLocks noChangeArrowheads="1"/>
          </p:cNvSpPr>
          <p:nvPr/>
        </p:nvSpPr>
        <p:spPr bwMode="auto">
          <a:xfrm>
            <a:off x="2514600" y="175260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0123" name="TextBox 10"/>
          <p:cNvSpPr txBox="1">
            <a:spLocks noChangeArrowheads="1"/>
          </p:cNvSpPr>
          <p:nvPr/>
        </p:nvSpPr>
        <p:spPr bwMode="auto">
          <a:xfrm>
            <a:off x="1012825" y="3863975"/>
            <a:ext cx="1966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semiconducting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&amp; </a:t>
            </a:r>
            <a:r>
              <a:rPr lang="en-US" sz="2000" dirty="0" err="1">
                <a:solidFill>
                  <a:srgbClr val="0000FF"/>
                </a:solidFill>
              </a:rPr>
              <a:t>ferrimagnetic</a:t>
            </a: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793602" name="Object 2"/>
          <p:cNvGraphicFramePr>
            <a:graphicFrameLocks noChangeAspect="1"/>
          </p:cNvGraphicFramePr>
          <p:nvPr/>
        </p:nvGraphicFramePr>
        <p:xfrm>
          <a:off x="762000" y="4630454"/>
          <a:ext cx="2514600" cy="2227545"/>
        </p:xfrm>
        <a:graphic>
          <a:graphicData uri="http://schemas.openxmlformats.org/presentationml/2006/ole">
            <p:oleObj spid="_x0000_s793602" name="Document" r:id="rId5" imgW="2781300" imgH="2463800" progId="Word.Documen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GB" sz="3200">
                <a:solidFill>
                  <a:srgbClr val="0000FF"/>
                </a:solidFill>
                <a:latin typeface="Arial" charset="0"/>
              </a:rPr>
              <a:t>Greigite compared to acetyl co-A synthase (ACS)</a:t>
            </a:r>
            <a:endParaRPr lang="en-GB" sz="3200">
              <a:solidFill>
                <a:srgbClr val="0000FF"/>
              </a:solidFill>
              <a:latin typeface="Times" charset="0"/>
            </a:endParaRPr>
          </a:p>
        </p:txBody>
      </p:sp>
      <p:pic>
        <p:nvPicPr>
          <p:cNvPr id="94213" name="Picture 4" descr="FIG17AUG"/>
          <p:cNvPicPr>
            <a:picLocks noChangeAspect="1" noChangeArrowheads="1"/>
          </p:cNvPicPr>
          <p:nvPr/>
        </p:nvPicPr>
        <p:blipFill>
          <a:blip r:embed="rId4"/>
          <a:srcRect l="30000" t="12625" r="34546" b="40663"/>
          <a:stretch>
            <a:fillRect/>
          </a:stretch>
        </p:blipFill>
        <p:spPr bwMode="auto">
          <a:xfrm>
            <a:off x="609600" y="1447800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8"/>
          <p:cNvSpPr>
            <a:spLocks noChangeArrowheads="1"/>
          </p:cNvSpPr>
          <p:nvPr/>
        </p:nvSpPr>
        <p:spPr bwMode="auto">
          <a:xfrm>
            <a:off x="879475" y="762000"/>
            <a:ext cx="2316163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Times" charset="0"/>
              <a:buAutoNum type="alphaLcParenR"/>
            </a:pPr>
            <a:endParaRPr lang="en-US" sz="2000"/>
          </a:p>
          <a:p>
            <a:pPr marL="457200" indent="-457200">
              <a:buFont typeface="Times" charset="0"/>
              <a:buNone/>
            </a:pPr>
            <a:r>
              <a:rPr lang="en-US" sz="2000"/>
              <a:t>Greigite [Fe</a:t>
            </a:r>
            <a:r>
              <a:rPr lang="en-US" sz="2000" baseline="-25000"/>
              <a:t>5</a:t>
            </a:r>
            <a:r>
              <a:rPr lang="en-US" sz="2000"/>
              <a:t>NiS</a:t>
            </a:r>
            <a:r>
              <a:rPr lang="en-US" sz="2000" baseline="-25000"/>
              <a:t>8</a:t>
            </a:r>
            <a:r>
              <a:rPr lang="en-US" sz="2000"/>
              <a:t>]  </a:t>
            </a:r>
          </a:p>
        </p:txBody>
      </p:sp>
      <p:sp>
        <p:nvSpPr>
          <p:cNvPr id="94215" name="Rectangle 14"/>
          <p:cNvSpPr>
            <a:spLocks noChangeArrowheads="1"/>
          </p:cNvSpPr>
          <p:nvPr/>
        </p:nvSpPr>
        <p:spPr bwMode="auto">
          <a:xfrm>
            <a:off x="6311900" y="685800"/>
            <a:ext cx="1936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94217" name="Rectangle 21"/>
          <p:cNvSpPr>
            <a:spLocks noChangeArrowheads="1"/>
          </p:cNvSpPr>
          <p:nvPr/>
        </p:nvSpPr>
        <p:spPr bwMode="auto">
          <a:xfrm>
            <a:off x="3657600" y="18288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8" name="Rectangle 22"/>
          <p:cNvSpPr>
            <a:spLocks noChangeArrowheads="1"/>
          </p:cNvSpPr>
          <p:nvPr/>
        </p:nvSpPr>
        <p:spPr bwMode="auto">
          <a:xfrm>
            <a:off x="3502025" y="1878013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FF"/>
                </a:solidFill>
              </a:rPr>
              <a:t>Ni</a:t>
            </a:r>
            <a:endParaRPr lang="en-US" sz="2000" b="1">
              <a:solidFill>
                <a:srgbClr val="92CDEB"/>
              </a:solidFill>
            </a:endParaRPr>
          </a:p>
        </p:txBody>
      </p:sp>
      <p:sp>
        <p:nvSpPr>
          <p:cNvPr id="94219" name="Rectangle 23"/>
          <p:cNvSpPr>
            <a:spLocks noChangeArrowheads="1"/>
          </p:cNvSpPr>
          <p:nvPr/>
        </p:nvSpPr>
        <p:spPr bwMode="auto">
          <a:xfrm>
            <a:off x="4495800" y="25146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20" name="Rectangle 24"/>
          <p:cNvSpPr>
            <a:spLocks noChangeArrowheads="1"/>
          </p:cNvSpPr>
          <p:nvPr/>
        </p:nvSpPr>
        <p:spPr bwMode="auto">
          <a:xfrm>
            <a:off x="6137275" y="2438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94221" name="Oval 25"/>
          <p:cNvSpPr>
            <a:spLocks noChangeArrowheads="1"/>
          </p:cNvSpPr>
          <p:nvPr/>
        </p:nvSpPr>
        <p:spPr bwMode="auto">
          <a:xfrm>
            <a:off x="2667000" y="2133600"/>
            <a:ext cx="228600" cy="228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4222" name="Rectangle 26"/>
          <p:cNvSpPr>
            <a:spLocks noChangeArrowheads="1"/>
          </p:cNvSpPr>
          <p:nvPr/>
        </p:nvSpPr>
        <p:spPr bwMode="auto">
          <a:xfrm>
            <a:off x="357188" y="1584325"/>
            <a:ext cx="481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hlink"/>
                </a:solidFill>
              </a:rPr>
              <a:t>Fe</a:t>
            </a:r>
            <a:endParaRPr lang="en-US"/>
          </a:p>
        </p:txBody>
      </p:sp>
      <p:sp>
        <p:nvSpPr>
          <p:cNvPr id="94223" name="Rectangle 27"/>
          <p:cNvSpPr>
            <a:spLocks noChangeArrowheads="1"/>
          </p:cNvSpPr>
          <p:nvPr/>
        </p:nvSpPr>
        <p:spPr bwMode="auto">
          <a:xfrm>
            <a:off x="788988" y="2879725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77F06"/>
                </a:solidFill>
              </a:rPr>
              <a:t>S</a:t>
            </a:r>
            <a:endParaRPr lang="en-US"/>
          </a:p>
        </p:txBody>
      </p:sp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5127625" y="990600"/>
          <a:ext cx="3200400" cy="4876800"/>
        </p:xfrm>
        <a:graphic>
          <a:graphicData uri="http://schemas.openxmlformats.org/presentationml/2006/ole">
            <p:oleObj spid="_x0000_s94210" name="Document" r:id="rId5" imgW="1600200" imgH="2438400" progId="Word.Document.8">
              <p:embed/>
            </p:oleObj>
          </a:graphicData>
        </a:graphic>
      </p:graphicFrame>
      <p:sp>
        <p:nvSpPr>
          <p:cNvPr id="94224" name="Rectangle 30"/>
          <p:cNvSpPr>
            <a:spLocks noChangeArrowheads="1"/>
          </p:cNvSpPr>
          <p:nvPr/>
        </p:nvSpPr>
        <p:spPr bwMode="auto">
          <a:xfrm>
            <a:off x="3962400" y="6019800"/>
            <a:ext cx="48420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 err="1">
                <a:solidFill>
                  <a:schemeClr val="hlink"/>
                </a:solidFill>
                <a:latin typeface="Arial" charset="0"/>
              </a:rPr>
              <a:t>Volbeda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 and </a:t>
            </a:r>
            <a:r>
              <a:rPr lang="en-US" sz="1800" dirty="0" err="1">
                <a:solidFill>
                  <a:schemeClr val="hlink"/>
                </a:solidFill>
                <a:latin typeface="Arial" charset="0"/>
              </a:rPr>
              <a:t>Fontecilla</a:t>
            </a: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-Camps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 2005,</a:t>
            </a:r>
          </a:p>
          <a:p>
            <a:pPr algn="l"/>
            <a:r>
              <a:rPr lang="en-US" sz="1800" dirty="0" err="1" smtClean="0">
                <a:solidFill>
                  <a:schemeClr val="hlink"/>
                </a:solidFill>
                <a:latin typeface="Arial" charset="0"/>
              </a:rPr>
              <a:t>Cordination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 Chemistry Reviews, </a:t>
            </a:r>
            <a:r>
              <a:rPr lang="en-US" sz="1800" b="1" dirty="0" smtClean="0">
                <a:solidFill>
                  <a:schemeClr val="hlink"/>
                </a:solidFill>
                <a:latin typeface="Arial" charset="0"/>
              </a:rPr>
              <a:t>249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,1609-19 </a:t>
            </a:r>
            <a:endParaRPr lang="en-US" sz="1800" dirty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94225" name="Line 31"/>
          <p:cNvSpPr>
            <a:spLocks noChangeShapeType="1"/>
          </p:cNvSpPr>
          <p:nvPr/>
        </p:nvSpPr>
        <p:spPr bwMode="auto">
          <a:xfrm>
            <a:off x="3886200" y="2057400"/>
            <a:ext cx="2057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6" name="Line 32"/>
          <p:cNvSpPr>
            <a:spLocks noChangeShapeType="1"/>
          </p:cNvSpPr>
          <p:nvPr/>
        </p:nvSpPr>
        <p:spPr bwMode="auto">
          <a:xfrm flipH="1">
            <a:off x="5562600" y="27432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7" name="Line 33"/>
          <p:cNvSpPr>
            <a:spLocks noChangeShapeType="1"/>
          </p:cNvSpPr>
          <p:nvPr/>
        </p:nvSpPr>
        <p:spPr bwMode="auto">
          <a:xfrm>
            <a:off x="5562600" y="28194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8" name="Line 34"/>
          <p:cNvSpPr>
            <a:spLocks noChangeShapeType="1"/>
          </p:cNvSpPr>
          <p:nvPr/>
        </p:nvSpPr>
        <p:spPr bwMode="auto">
          <a:xfrm flipV="1">
            <a:off x="5943600" y="2057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9" name="Line 35"/>
          <p:cNvSpPr>
            <a:spLocks noChangeShapeType="1"/>
          </p:cNvSpPr>
          <p:nvPr/>
        </p:nvSpPr>
        <p:spPr bwMode="auto">
          <a:xfrm>
            <a:off x="6019800" y="2057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762000" y="4630738"/>
          <a:ext cx="2514600" cy="2227262"/>
        </p:xfrm>
        <a:graphic>
          <a:graphicData uri="http://schemas.openxmlformats.org/presentationml/2006/ole">
            <p:oleObj spid="_x0000_s94213" name="Document" r:id="rId6" imgW="2781300" imgH="2463800" progId="Word.Documen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4259263" y="0"/>
          <a:ext cx="4351337" cy="6629400"/>
        </p:xfrm>
        <a:graphic>
          <a:graphicData uri="http://schemas.openxmlformats.org/presentationml/2006/ole">
            <p:oleObj spid="_x0000_s96258" name="Document" r:id="rId3" imgW="1600200" imgH="2438400" progId="Word.Document.8">
              <p:embed/>
            </p:oleObj>
          </a:graphicData>
        </a:graphic>
      </p:graphicFrame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6292850" y="2209800"/>
            <a:ext cx="71755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CO</a:t>
            </a:r>
            <a:endParaRPr lang="en-US" b="1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170738" y="3124200"/>
            <a:ext cx="83185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CH</a:t>
            </a:r>
            <a:r>
              <a:rPr lang="en-US" b="1" baseline="-25000">
                <a:solidFill>
                  <a:schemeClr val="accent2"/>
                </a:solidFill>
              </a:rPr>
              <a:t>3</a:t>
            </a:r>
            <a:endParaRPr lang="en-US" sz="4800">
              <a:solidFill>
                <a:schemeClr val="accent2"/>
              </a:solidFill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1588" y="6146800"/>
            <a:ext cx="4048125" cy="711200"/>
          </a:xfrm>
          <a:prstGeom prst="rect">
            <a:avLst/>
          </a:prstGeom>
          <a:noFill/>
          <a:ln w="9525">
            <a:solidFill>
              <a:srgbClr val="C3091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Volbeda &amp; Fontecilla-Camps 2005</a:t>
            </a:r>
          </a:p>
          <a:p>
            <a:r>
              <a:rPr lang="en-US" sz="2000"/>
              <a:t>Coordin. Chem Rev. 249,1609</a:t>
            </a:r>
            <a:endParaRPr lang="en-US" sz="4800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155575" y="228600"/>
            <a:ext cx="381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/>
              <a:t>Acetyl-Coenzyme-A</a:t>
            </a:r>
          </a:p>
          <a:p>
            <a:pPr algn="l"/>
            <a:r>
              <a:rPr lang="en-US" sz="3200"/>
              <a:t>Synthetase </a:t>
            </a:r>
            <a:r>
              <a:rPr lang="en-US" sz="3200">
                <a:solidFill>
                  <a:srgbClr val="29B176"/>
                </a:solidFill>
              </a:rPr>
              <a:t>(</a:t>
            </a:r>
            <a:r>
              <a:rPr lang="de-DE" sz="3200" b="1" u="sng">
                <a:solidFill>
                  <a:srgbClr val="29B176"/>
                </a:solidFill>
              </a:rPr>
              <a:t>ACS)</a:t>
            </a:r>
          </a:p>
          <a:p>
            <a:pPr algn="l"/>
            <a:r>
              <a:rPr lang="de-DE" sz="3200" u="sng"/>
              <a:t>assembles:</a:t>
            </a:r>
            <a:endParaRPr lang="en-US" sz="3200" u="sng"/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0" y="1676400"/>
            <a:ext cx="4267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-CH</a:t>
            </a:r>
            <a:r>
              <a:rPr lang="en-US" b="1" baseline="-25000">
                <a:solidFill>
                  <a:schemeClr val="accent2"/>
                </a:solidFill>
              </a:rPr>
              <a:t>3</a:t>
            </a:r>
            <a:r>
              <a:rPr lang="en-US" sz="4800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chemeClr val="accent2"/>
                </a:solidFill>
              </a:rPr>
              <a:t>+ -CO </a:t>
            </a:r>
            <a:r>
              <a:rPr lang="en-US" b="1">
                <a:solidFill>
                  <a:schemeClr val="accent2"/>
                </a:solidFill>
                <a:sym typeface="Symbol" charset="2"/>
              </a:rPr>
              <a:t> </a:t>
            </a:r>
            <a:r>
              <a:rPr lang="en-US" b="1">
                <a:solidFill>
                  <a:schemeClr val="accent2"/>
                </a:solidFill>
              </a:rPr>
              <a:t>H</a:t>
            </a:r>
            <a:r>
              <a:rPr lang="en-US" b="1" baseline="-25000">
                <a:solidFill>
                  <a:schemeClr val="accent2"/>
                </a:solidFill>
              </a:rPr>
              <a:t>3</a:t>
            </a:r>
            <a:r>
              <a:rPr lang="en-US" b="1">
                <a:solidFill>
                  <a:schemeClr val="accent2"/>
                </a:solidFill>
              </a:rPr>
              <a:t>CCO-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endParaRPr lang="en-US" b="1">
              <a:solidFill>
                <a:schemeClr val="accent2"/>
              </a:solidFill>
            </a:endParaRPr>
          </a:p>
          <a:p>
            <a:r>
              <a:rPr lang="en-US" b="1">
                <a:solidFill>
                  <a:schemeClr val="accent2"/>
                </a:solidFill>
              </a:rPr>
              <a:t>as Ni</a:t>
            </a:r>
            <a:r>
              <a:rPr lang="en-US" b="1" baseline="30000">
                <a:solidFill>
                  <a:schemeClr val="accent2"/>
                </a:solidFill>
              </a:rPr>
              <a:t>0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chemeClr val="accent2"/>
                </a:solidFill>
                <a:sym typeface="Wingdings" charset="2"/>
              </a:rPr>
              <a:t></a:t>
            </a:r>
            <a:r>
              <a:rPr lang="en-US" b="1">
                <a:solidFill>
                  <a:schemeClr val="accent2"/>
                </a:solidFill>
              </a:rPr>
              <a:t> Ni</a:t>
            </a:r>
            <a:r>
              <a:rPr lang="en-US" b="1" baseline="30000">
                <a:solidFill>
                  <a:schemeClr val="accent2"/>
                </a:solidFill>
              </a:rPr>
              <a:t>II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endParaRPr lang="en-US" sz="4800">
              <a:solidFill>
                <a:schemeClr val="accent2"/>
              </a:solidFill>
            </a:endParaRPr>
          </a:p>
          <a:p>
            <a:endParaRPr lang="en-US" sz="2000"/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6019800" y="533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7785100" y="10668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chemeClr val="accent2"/>
                </a:solidFill>
              </a:rPr>
              <a:t>N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7467600" y="6324600"/>
            <a:ext cx="1370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Susan Henry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37" y="5906869"/>
            <a:ext cx="3007629" cy="64633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Getting the initial conditions</a:t>
            </a:r>
          </a:p>
          <a:p>
            <a:pPr algn="l"/>
            <a:r>
              <a:rPr lang="en-US" sz="1800" dirty="0" smtClean="0"/>
              <a:t>and the physics 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59"/>
            <a:ext cx="9144000" cy="6877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1524000" y="152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914400" y="533400"/>
            <a:ext cx="8153400" cy="466725"/>
          </a:xfrm>
          <a:prstGeom prst="rect">
            <a:avLst/>
          </a:prstGeom>
          <a:noFill/>
          <a:ln w="9525">
            <a:solidFill>
              <a:srgbClr val="FF083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E11E3E"/>
                </a:solidFill>
              </a:rPr>
              <a:t>by reductive amination of </a:t>
            </a:r>
            <a:r>
              <a:rPr lang="en-US" sz="2400">
                <a:solidFill>
                  <a:srgbClr val="E11E3E"/>
                </a:solidFill>
                <a:sym typeface="Symbol" charset="2"/>
              </a:rPr>
              <a:t></a:t>
            </a:r>
            <a:r>
              <a:rPr lang="en-US" sz="2400">
                <a:solidFill>
                  <a:srgbClr val="E11E3E"/>
                </a:solidFill>
              </a:rPr>
              <a:t>-keto  acids with FeS/Fe(OH)</a:t>
            </a:r>
            <a:r>
              <a:rPr lang="en-US" sz="2400" baseline="-25000">
                <a:solidFill>
                  <a:srgbClr val="E11E3E"/>
                </a:solidFill>
              </a:rPr>
              <a:t>2</a:t>
            </a:r>
            <a:endParaRPr lang="en-US" sz="2400" u="sng">
              <a:solidFill>
                <a:srgbClr val="E11E3E"/>
              </a:solidFill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653088" y="1327150"/>
            <a:ext cx="356076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u="sng">
                <a:solidFill>
                  <a:srgbClr val="0000FF"/>
                </a:solidFill>
                <a:latin typeface="Times" charset="0"/>
              </a:rPr>
              <a:t>Huber and Wächtershäuser </a:t>
            </a:r>
          </a:p>
          <a:p>
            <a:pPr algn="r"/>
            <a:r>
              <a:rPr lang="en-US" sz="2400" u="sng">
                <a:solidFill>
                  <a:srgbClr val="0000FF"/>
                </a:solidFill>
                <a:latin typeface="Times" charset="0"/>
              </a:rPr>
              <a:t>2003 Tetra Lett. 44, 1695</a:t>
            </a:r>
            <a:endParaRPr lang="en-US" sz="2400">
              <a:solidFill>
                <a:srgbClr val="0000FF"/>
              </a:solidFill>
              <a:latin typeface="Times" charset="0"/>
            </a:endParaRPr>
          </a:p>
          <a:p>
            <a:pPr algn="r"/>
            <a:r>
              <a:rPr lang="en-US" sz="2400">
                <a:solidFill>
                  <a:srgbClr val="FF00FF"/>
                </a:solidFill>
                <a:latin typeface="Times" charset="0"/>
              </a:rPr>
              <a:t>pK</a:t>
            </a:r>
            <a:r>
              <a:rPr lang="en-US" sz="2400" baseline="-25000">
                <a:solidFill>
                  <a:srgbClr val="FF00FF"/>
                </a:solidFill>
                <a:latin typeface="Times" charset="0"/>
              </a:rPr>
              <a:t>b(ammonium)</a:t>
            </a:r>
            <a:r>
              <a:rPr lang="en-US" sz="2400">
                <a:solidFill>
                  <a:srgbClr val="0000FF"/>
                </a:solidFill>
                <a:latin typeface="Times" charset="0"/>
              </a:rPr>
              <a:t> </a:t>
            </a:r>
            <a:r>
              <a:rPr lang="en-US" sz="2400">
                <a:solidFill>
                  <a:srgbClr val="FF00FF"/>
                </a:solidFill>
                <a:latin typeface="Times" charset="0"/>
              </a:rPr>
              <a:t>= 9.25</a:t>
            </a:r>
            <a:endParaRPr lang="en-US" sz="2400">
              <a:solidFill>
                <a:srgbClr val="0000FF"/>
              </a:solidFill>
              <a:latin typeface="Times" charset="0"/>
            </a:endParaRPr>
          </a:p>
          <a:p>
            <a:pPr algn="r"/>
            <a:r>
              <a:rPr lang="en-US" sz="2000">
                <a:solidFill>
                  <a:srgbClr val="0000FF"/>
                </a:solidFill>
                <a:latin typeface="Times" charset="0"/>
              </a:rPr>
              <a:t>also Bishop et al. 1997</a:t>
            </a:r>
          </a:p>
          <a:p>
            <a:pPr algn="r"/>
            <a:r>
              <a:rPr lang="en-US" sz="2000">
                <a:solidFill>
                  <a:srgbClr val="0000FF"/>
                </a:solidFill>
                <a:latin typeface="Times" charset="0"/>
              </a:rPr>
              <a:t>Morrowitz et al. 1995</a:t>
            </a:r>
            <a:endParaRPr lang="en-US" sz="2400">
              <a:solidFill>
                <a:srgbClr val="0000FF"/>
              </a:solidFill>
              <a:latin typeface="Times" charset="0"/>
            </a:endParaRPr>
          </a:p>
          <a:p>
            <a:pPr algn="r"/>
            <a:r>
              <a:rPr lang="en-US" sz="2000">
                <a:solidFill>
                  <a:srgbClr val="0000FF"/>
                </a:solidFill>
                <a:latin typeface="Times" charset="0"/>
              </a:rPr>
              <a:t>OLEB </a:t>
            </a:r>
            <a:r>
              <a:rPr lang="en-US" sz="2000" b="1">
                <a:solidFill>
                  <a:srgbClr val="0000FF"/>
                </a:solidFill>
                <a:latin typeface="Times" charset="0"/>
              </a:rPr>
              <a:t>27</a:t>
            </a:r>
            <a:r>
              <a:rPr lang="en-US" sz="2000">
                <a:solidFill>
                  <a:srgbClr val="0000FF"/>
                </a:solidFill>
                <a:latin typeface="Times" charset="0"/>
              </a:rPr>
              <a:t>, 319/</a:t>
            </a:r>
            <a:r>
              <a:rPr lang="en-US" sz="2000" b="1">
                <a:solidFill>
                  <a:srgbClr val="0000FF"/>
                </a:solidFill>
                <a:latin typeface="Times" charset="0"/>
              </a:rPr>
              <a:t>25</a:t>
            </a:r>
            <a:r>
              <a:rPr lang="en-US" sz="2000">
                <a:solidFill>
                  <a:srgbClr val="0000FF"/>
                </a:solidFill>
                <a:latin typeface="Times" charset="0"/>
              </a:rPr>
              <a:t>, 395</a:t>
            </a:r>
          </a:p>
          <a:p>
            <a:pPr algn="r"/>
            <a:r>
              <a:rPr lang="en-US" sz="2000">
                <a:solidFill>
                  <a:srgbClr val="FF0066"/>
                </a:solidFill>
                <a:latin typeface="Times" charset="0"/>
              </a:rPr>
              <a:t>but @ low pH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-955675" y="9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-2339975" y="809625"/>
            <a:ext cx="174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H="1" flipV="1">
            <a:off x="901700" y="0"/>
            <a:ext cx="12700" cy="588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H="1">
            <a:off x="965200" y="5829300"/>
            <a:ext cx="7556500" cy="2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H="1">
            <a:off x="1828800" y="2057400"/>
            <a:ext cx="1905000" cy="3810000"/>
          </a:xfrm>
          <a:prstGeom prst="line">
            <a:avLst/>
          </a:prstGeom>
          <a:noFill/>
          <a:ln w="38100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H="1" flipV="1">
            <a:off x="3733800" y="2057400"/>
            <a:ext cx="1295400" cy="2895600"/>
          </a:xfrm>
          <a:prstGeom prst="line">
            <a:avLst/>
          </a:prstGeom>
          <a:noFill/>
          <a:ln w="38100">
            <a:solidFill>
              <a:srgbClr val="FF00FF"/>
            </a:solidFill>
            <a:prstDash val="lg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H="1">
            <a:off x="2514600" y="3581400"/>
            <a:ext cx="1371600" cy="8382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lg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0" name="Line 12"/>
          <p:cNvSpPr>
            <a:spLocks noChangeShapeType="1"/>
          </p:cNvSpPr>
          <p:nvPr/>
        </p:nvSpPr>
        <p:spPr bwMode="auto">
          <a:xfrm flipH="1" flipV="1">
            <a:off x="3886200" y="3581400"/>
            <a:ext cx="2133600" cy="13716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lg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1" name="Line 13"/>
          <p:cNvSpPr>
            <a:spLocks noChangeShapeType="1"/>
          </p:cNvSpPr>
          <p:nvPr/>
        </p:nvSpPr>
        <p:spPr bwMode="auto">
          <a:xfrm flipV="1">
            <a:off x="2895600" y="1981200"/>
            <a:ext cx="1676400" cy="19812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 flipV="1">
            <a:off x="4572000" y="1981200"/>
            <a:ext cx="4876800" cy="35052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746125" y="58943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8</a:t>
            </a: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381000" y="1143000"/>
            <a:ext cx="67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60</a:t>
            </a:r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381000" y="2057400"/>
            <a:ext cx="654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50</a:t>
            </a:r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381000" y="29718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40</a:t>
            </a:r>
          </a:p>
        </p:txBody>
      </p:sp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381000" y="3910013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30</a:t>
            </a:r>
          </a:p>
        </p:txBody>
      </p:sp>
      <p:sp>
        <p:nvSpPr>
          <p:cNvPr id="99348" name="Rectangle 20"/>
          <p:cNvSpPr>
            <a:spLocks noChangeArrowheads="1"/>
          </p:cNvSpPr>
          <p:nvPr/>
        </p:nvSpPr>
        <p:spPr bwMode="auto">
          <a:xfrm>
            <a:off x="381000" y="47244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20</a:t>
            </a:r>
          </a:p>
        </p:txBody>
      </p:sp>
      <p:sp>
        <p:nvSpPr>
          <p:cNvPr id="99349" name="Rectangle 21"/>
          <p:cNvSpPr>
            <a:spLocks noChangeArrowheads="1"/>
          </p:cNvSpPr>
          <p:nvPr/>
        </p:nvSpPr>
        <p:spPr bwMode="auto">
          <a:xfrm>
            <a:off x="444500" y="5599113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10</a:t>
            </a:r>
          </a:p>
        </p:txBody>
      </p:sp>
      <p:sp>
        <p:nvSpPr>
          <p:cNvPr id="99350" name="Rectangle 22"/>
          <p:cNvSpPr>
            <a:spLocks noChangeArrowheads="1"/>
          </p:cNvSpPr>
          <p:nvPr/>
        </p:nvSpPr>
        <p:spPr bwMode="auto">
          <a:xfrm>
            <a:off x="3962400" y="5867400"/>
            <a:ext cx="323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9</a:t>
            </a:r>
          </a:p>
        </p:txBody>
      </p:sp>
      <p:sp>
        <p:nvSpPr>
          <p:cNvPr id="99351" name="Rectangle 23"/>
          <p:cNvSpPr>
            <a:spLocks noChangeArrowheads="1"/>
          </p:cNvSpPr>
          <p:nvPr/>
        </p:nvSpPr>
        <p:spPr bwMode="auto">
          <a:xfrm>
            <a:off x="7124700" y="5865813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10</a:t>
            </a:r>
          </a:p>
        </p:txBody>
      </p:sp>
      <p:sp>
        <p:nvSpPr>
          <p:cNvPr id="99352" name="Rectangle 24"/>
          <p:cNvSpPr>
            <a:spLocks noChangeArrowheads="1"/>
          </p:cNvSpPr>
          <p:nvPr/>
        </p:nvSpPr>
        <p:spPr bwMode="auto">
          <a:xfrm>
            <a:off x="5029200" y="6096000"/>
            <a:ext cx="68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latin typeface="Times" charset="0"/>
              </a:rPr>
              <a:t>pH</a:t>
            </a:r>
            <a:endParaRPr lang="en-US">
              <a:latin typeface="Times" charset="0"/>
            </a:endParaRPr>
          </a:p>
        </p:txBody>
      </p:sp>
      <p:sp>
        <p:nvSpPr>
          <p:cNvPr id="99353" name="Rectangle 25"/>
          <p:cNvSpPr>
            <a:spLocks noChangeArrowheads="1"/>
          </p:cNvSpPr>
          <p:nvPr/>
        </p:nvSpPr>
        <p:spPr bwMode="auto">
          <a:xfrm>
            <a:off x="927100" y="1141413"/>
            <a:ext cx="1279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" charset="0"/>
              </a:rPr>
              <a:t>% yield</a:t>
            </a:r>
          </a:p>
        </p:txBody>
      </p:sp>
      <p:sp>
        <p:nvSpPr>
          <p:cNvPr id="99354" name="Rectangle 26"/>
          <p:cNvSpPr>
            <a:spLocks noChangeArrowheads="1"/>
          </p:cNvSpPr>
          <p:nvPr/>
        </p:nvSpPr>
        <p:spPr bwMode="auto">
          <a:xfrm rot="-2556465">
            <a:off x="1633538" y="33734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b="1">
              <a:solidFill>
                <a:srgbClr val="FF00FF"/>
              </a:solidFill>
              <a:latin typeface="Times" charset="0"/>
            </a:endParaRPr>
          </a:p>
        </p:txBody>
      </p:sp>
      <p:sp>
        <p:nvSpPr>
          <p:cNvPr id="99355" name="AutoShape 27"/>
          <p:cNvSpPr>
            <a:spLocks noChangeArrowheads="1"/>
          </p:cNvSpPr>
          <p:nvPr/>
        </p:nvSpPr>
        <p:spPr bwMode="auto">
          <a:xfrm>
            <a:off x="6781800" y="3657600"/>
            <a:ext cx="2819400" cy="1495425"/>
          </a:xfrm>
          <a:prstGeom prst="rightArrow">
            <a:avLst>
              <a:gd name="adj1" fmla="val 50000"/>
              <a:gd name="adj2" fmla="val 4713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800080"/>
                </a:solidFill>
                <a:latin typeface="Times" charset="0"/>
              </a:rPr>
              <a:t>Phe</a:t>
            </a:r>
          </a:p>
          <a:p>
            <a:pPr algn="l"/>
            <a:r>
              <a:rPr lang="en-US" sz="1800">
                <a:solidFill>
                  <a:srgbClr val="800080"/>
                </a:solidFill>
                <a:latin typeface="Times" charset="0"/>
              </a:rPr>
              <a:t>(17h @75</a:t>
            </a:r>
            <a:r>
              <a:rPr lang="en-US" sz="1800">
                <a:solidFill>
                  <a:srgbClr val="800080"/>
                </a:solidFill>
                <a:latin typeface="Times" charset="0"/>
                <a:sym typeface="Symbol" charset="2"/>
              </a:rPr>
              <a:t>C</a:t>
            </a:r>
            <a:r>
              <a:rPr lang="en-US" sz="1800">
                <a:solidFill>
                  <a:srgbClr val="800080"/>
                </a:solidFill>
                <a:latin typeface="Times" charset="0"/>
              </a:rPr>
              <a:t>)</a:t>
            </a:r>
          </a:p>
        </p:txBody>
      </p:sp>
      <p:sp>
        <p:nvSpPr>
          <p:cNvPr id="99356" name="Rectangle 28"/>
          <p:cNvSpPr>
            <a:spLocks noChangeArrowheads="1"/>
          </p:cNvSpPr>
          <p:nvPr/>
        </p:nvSpPr>
        <p:spPr bwMode="auto">
          <a:xfrm>
            <a:off x="898525" y="211772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%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898525" y="298132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%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898525" y="397192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%</a:t>
            </a:r>
          </a:p>
        </p:txBody>
      </p:sp>
      <p:sp>
        <p:nvSpPr>
          <p:cNvPr id="99359" name="Rectangle 31"/>
          <p:cNvSpPr>
            <a:spLocks noChangeArrowheads="1"/>
          </p:cNvSpPr>
          <p:nvPr/>
        </p:nvSpPr>
        <p:spPr bwMode="auto">
          <a:xfrm>
            <a:off x="923925" y="477202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Times" charset="0"/>
              </a:rPr>
              <a:t>%</a:t>
            </a:r>
          </a:p>
        </p:txBody>
      </p:sp>
      <p:sp>
        <p:nvSpPr>
          <p:cNvPr id="99360" name="Rectangle 32"/>
          <p:cNvSpPr>
            <a:spLocks noChangeArrowheads="1"/>
          </p:cNvSpPr>
          <p:nvPr/>
        </p:nvSpPr>
        <p:spPr bwMode="auto">
          <a:xfrm>
            <a:off x="2103438" y="1889125"/>
            <a:ext cx="13620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FF00FF"/>
                </a:solidFill>
                <a:latin typeface="Times" charset="0"/>
              </a:rPr>
              <a:t>Ala</a:t>
            </a:r>
          </a:p>
          <a:p>
            <a:pPr algn="r"/>
            <a:r>
              <a:rPr lang="en-US" sz="1800">
                <a:solidFill>
                  <a:srgbClr val="FF00FF"/>
                </a:solidFill>
                <a:latin typeface="Times" charset="0"/>
              </a:rPr>
              <a:t>(20h@50</a:t>
            </a:r>
            <a:r>
              <a:rPr lang="en-US" sz="1800">
                <a:solidFill>
                  <a:srgbClr val="FF00FF"/>
                </a:solidFill>
                <a:latin typeface="Times" charset="0"/>
                <a:sym typeface="Symbol" charset="2"/>
              </a:rPr>
              <a:t>C</a:t>
            </a:r>
            <a:r>
              <a:rPr lang="en-US" sz="1800">
                <a:solidFill>
                  <a:srgbClr val="FF00FF"/>
                </a:solidFill>
                <a:latin typeface="Times" charset="0"/>
              </a:rPr>
              <a:t>)</a:t>
            </a:r>
            <a:endParaRPr lang="en-US" sz="1800" b="1">
              <a:solidFill>
                <a:srgbClr val="FF00FF"/>
              </a:solidFill>
              <a:latin typeface="Times" charset="0"/>
            </a:endParaRPr>
          </a:p>
        </p:txBody>
      </p:sp>
      <p:sp>
        <p:nvSpPr>
          <p:cNvPr id="99361" name="Rectangle 33"/>
          <p:cNvSpPr>
            <a:spLocks noChangeArrowheads="1"/>
          </p:cNvSpPr>
          <p:nvPr/>
        </p:nvSpPr>
        <p:spPr bwMode="auto">
          <a:xfrm>
            <a:off x="4894263" y="31511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99362" name="Rectangle 34"/>
          <p:cNvSpPr>
            <a:spLocks noChangeArrowheads="1"/>
          </p:cNvSpPr>
          <p:nvPr/>
        </p:nvSpPr>
        <p:spPr bwMode="auto">
          <a:xfrm>
            <a:off x="5638800" y="4860925"/>
            <a:ext cx="198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hlink"/>
                </a:solidFill>
                <a:latin typeface="Times" charset="0"/>
              </a:rPr>
              <a:t>Glu </a:t>
            </a:r>
            <a:r>
              <a:rPr lang="en-US" sz="1800">
                <a:solidFill>
                  <a:schemeClr val="hlink"/>
                </a:solidFill>
                <a:latin typeface="Times" charset="0"/>
              </a:rPr>
              <a:t>(72h@50</a:t>
            </a:r>
            <a:r>
              <a:rPr lang="en-US" sz="1800">
                <a:solidFill>
                  <a:schemeClr val="hlink"/>
                </a:solidFill>
                <a:latin typeface="Times" charset="0"/>
                <a:sym typeface="Symbol" charset="2"/>
              </a:rPr>
              <a:t>C</a:t>
            </a:r>
            <a:r>
              <a:rPr lang="en-US" sz="1800">
                <a:solidFill>
                  <a:schemeClr val="hlink"/>
                </a:solidFill>
                <a:latin typeface="Times" charset="0"/>
              </a:rPr>
              <a:t>)</a:t>
            </a:r>
            <a:endParaRPr lang="en-US" b="1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99363" name="Rectangle 35"/>
          <p:cNvSpPr>
            <a:spLocks noChangeArrowheads="1"/>
          </p:cNvSpPr>
          <p:nvPr/>
        </p:nvSpPr>
        <p:spPr bwMode="auto">
          <a:xfrm>
            <a:off x="1435100" y="39481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99364" name="Line 36"/>
          <p:cNvSpPr>
            <a:spLocks noChangeShapeType="1"/>
          </p:cNvSpPr>
          <p:nvPr/>
        </p:nvSpPr>
        <p:spPr bwMode="auto">
          <a:xfrm>
            <a:off x="4800600" y="1600200"/>
            <a:ext cx="1828800" cy="2133600"/>
          </a:xfrm>
          <a:prstGeom prst="line">
            <a:avLst/>
          </a:prstGeom>
          <a:noFill/>
          <a:ln w="76200" cmpd="tri">
            <a:solidFill>
              <a:srgbClr val="B83E4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65" name="Rectangle 37"/>
          <p:cNvSpPr>
            <a:spLocks noChangeArrowheads="1"/>
          </p:cNvSpPr>
          <p:nvPr/>
        </p:nvSpPr>
        <p:spPr bwMode="auto">
          <a:xfrm>
            <a:off x="1300163" y="3556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latin typeface="Times" charset="0"/>
            </a:endParaRPr>
          </a:p>
        </p:txBody>
      </p:sp>
      <p:sp>
        <p:nvSpPr>
          <p:cNvPr id="99366" name="Line 38"/>
          <p:cNvSpPr>
            <a:spLocks noChangeShapeType="1"/>
          </p:cNvSpPr>
          <p:nvPr/>
        </p:nvSpPr>
        <p:spPr bwMode="auto">
          <a:xfrm flipV="1">
            <a:off x="1752600" y="1600200"/>
            <a:ext cx="3048000" cy="2971800"/>
          </a:xfrm>
          <a:prstGeom prst="line">
            <a:avLst/>
          </a:prstGeom>
          <a:noFill/>
          <a:ln w="76200" cmpd="tri">
            <a:solidFill>
              <a:srgbClr val="B83E4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67" name="Rectangle 39"/>
          <p:cNvSpPr>
            <a:spLocks noChangeArrowheads="1"/>
          </p:cNvSpPr>
          <p:nvPr/>
        </p:nvSpPr>
        <p:spPr bwMode="auto">
          <a:xfrm>
            <a:off x="3276600" y="1157288"/>
            <a:ext cx="1965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B84352"/>
                </a:solidFill>
                <a:latin typeface="Times" charset="0"/>
              </a:rPr>
              <a:t>Tyr </a:t>
            </a:r>
            <a:r>
              <a:rPr lang="en-US" sz="1800">
                <a:solidFill>
                  <a:srgbClr val="B84352"/>
                </a:solidFill>
                <a:latin typeface="Times" charset="0"/>
              </a:rPr>
              <a:t>(17h@75</a:t>
            </a:r>
            <a:r>
              <a:rPr lang="en-US" sz="1800">
                <a:solidFill>
                  <a:srgbClr val="B84352"/>
                </a:solidFill>
                <a:latin typeface="Times" charset="0"/>
                <a:sym typeface="Symbol" charset="2"/>
              </a:rPr>
              <a:t>C</a:t>
            </a:r>
            <a:r>
              <a:rPr lang="en-US" sz="1800">
                <a:solidFill>
                  <a:srgbClr val="B84352"/>
                </a:solidFill>
                <a:latin typeface="Times" charset="0"/>
              </a:rPr>
              <a:t>)</a:t>
            </a:r>
            <a:endParaRPr lang="en-US">
              <a:latin typeface="Times" charset="0"/>
            </a:endParaRPr>
          </a:p>
        </p:txBody>
      </p:sp>
      <p:sp>
        <p:nvSpPr>
          <p:cNvPr id="99368" name="Rectangle 40"/>
          <p:cNvSpPr>
            <a:spLocks noChangeArrowheads="1"/>
          </p:cNvSpPr>
          <p:nvPr/>
        </p:nvSpPr>
        <p:spPr bwMode="auto">
          <a:xfrm>
            <a:off x="2741613" y="0"/>
            <a:ext cx="35337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83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D92D2A"/>
                </a:solidFill>
              </a:rPr>
              <a:t>Amino acid synthesis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0025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42458" y="6913602"/>
            <a:ext cx="18466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aseline="-25000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609600" y="990600"/>
            <a:ext cx="0" cy="495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 flipV="1">
            <a:off x="4572000" y="990600"/>
            <a:ext cx="0" cy="495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5105400" y="990600"/>
            <a:ext cx="0" cy="495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9067800" y="990600"/>
            <a:ext cx="0" cy="495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609600" y="990600"/>
            <a:ext cx="3962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5105400" y="5943600"/>
            <a:ext cx="3962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609600" y="5943600"/>
            <a:ext cx="3962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5105400" y="990600"/>
            <a:ext cx="3962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49541" y="3210411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/>
              </a:rPr>
              <a:t>Yield of (gly)</a:t>
            </a:r>
            <a:r>
              <a:rPr lang="en-US" sz="2000" baseline="-25000" dirty="0" smtClean="0">
                <a:sym typeface="Wingdings"/>
              </a:rPr>
              <a:t>2 </a:t>
            </a:r>
            <a:r>
              <a:rPr lang="en-US" sz="2000" dirty="0" smtClean="0">
                <a:sym typeface="Wingdings"/>
              </a:rPr>
              <a:t> %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3050" y="4038600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73050" y="2438400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6182380"/>
            <a:ext cx="64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23924" y="6182380"/>
            <a:ext cx="64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3450" y="5924490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0" y="59244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2949292" y="59244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28664" y="59244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905000" y="59244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1447800" y="59244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438400" y="59436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826181" y="3184220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/>
              </a:rPr>
              <a:t>Yield of (gly)</a:t>
            </a:r>
            <a:r>
              <a:rPr lang="en-US" sz="2000" baseline="-25000" dirty="0" smtClean="0">
                <a:sym typeface="Wingdings"/>
              </a:rPr>
              <a:t>4 </a:t>
            </a:r>
            <a:r>
              <a:rPr lang="en-US" sz="2000" dirty="0" smtClean="0">
                <a:sym typeface="Wingdings"/>
              </a:rPr>
              <a:t> %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029200" y="59436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4      5      6      7      8      9    10</a:t>
            </a:r>
            <a:endParaRPr lang="en-US" sz="2000" dirty="0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H="1" flipV="1">
            <a:off x="3581400" y="1828800"/>
            <a:ext cx="0" cy="3962400"/>
          </a:xfrm>
          <a:prstGeom prst="line">
            <a:avLst/>
          </a:prstGeom>
          <a:noFill/>
          <a:ln w="57150">
            <a:solidFill>
              <a:srgbClr val="BBE0E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H="1" flipV="1">
            <a:off x="7086600" y="1905000"/>
            <a:ext cx="0" cy="4038600"/>
          </a:xfrm>
          <a:prstGeom prst="line">
            <a:avLst/>
          </a:prstGeom>
          <a:noFill/>
          <a:ln w="57150">
            <a:solidFill>
              <a:srgbClr val="BBE0E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1029" y="76200"/>
            <a:ext cx="8568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Condensation of </a:t>
            </a:r>
            <a:r>
              <a:rPr lang="en-US" dirty="0" err="1" smtClean="0"/>
              <a:t>oligoglycines</a:t>
            </a:r>
            <a:r>
              <a:rPr lang="en-US" dirty="0" smtClean="0"/>
              <a:t> with </a:t>
            </a:r>
            <a:r>
              <a:rPr lang="en-US" dirty="0" err="1" smtClean="0"/>
              <a:t>trimetaphosphate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105400" y="1015424"/>
            <a:ext cx="2546657" cy="58477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800000"/>
                </a:solidFill>
              </a:rPr>
              <a:t>2 </a:t>
            </a: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(Gly)</a:t>
            </a:r>
            <a:r>
              <a:rPr lang="en-US" sz="1600" b="1" baseline="-25000" dirty="0" smtClean="0">
                <a:solidFill>
                  <a:srgbClr val="800000"/>
                </a:solidFill>
                <a:sym typeface="Wingdings"/>
              </a:rPr>
              <a:t>2</a:t>
            </a:r>
            <a:r>
              <a:rPr lang="en-US" sz="1600" b="1" dirty="0" smtClean="0">
                <a:solidFill>
                  <a:srgbClr val="800000"/>
                </a:solidFill>
              </a:rPr>
              <a:t> + </a:t>
            </a:r>
            <a:r>
              <a:rPr lang="en-US" sz="1600" b="1" dirty="0" err="1" smtClean="0">
                <a:solidFill>
                  <a:srgbClr val="800000"/>
                </a:solidFill>
              </a:rPr>
              <a:t>TriMP</a:t>
            </a:r>
            <a:r>
              <a:rPr lang="en-US" sz="1600" b="1" dirty="0" smtClean="0">
                <a:solidFill>
                  <a:srgbClr val="800000"/>
                </a:solidFill>
              </a:rPr>
              <a:t> </a:t>
            </a:r>
            <a:r>
              <a:rPr lang="en-US" sz="1600" b="1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 (Gly)</a:t>
            </a:r>
            <a:r>
              <a:rPr lang="en-US" sz="1600" b="1" baseline="-25000" dirty="0" smtClean="0">
                <a:solidFill>
                  <a:srgbClr val="800000"/>
                </a:solidFill>
                <a:sym typeface="Wingdings"/>
              </a:rPr>
              <a:t>4</a:t>
            </a:r>
          </a:p>
          <a:p>
            <a:pPr algn="l"/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0.5 M at 38°C</a:t>
            </a:r>
            <a:endParaRPr lang="en-US" sz="1600" dirty="0" smtClean="0">
              <a:solidFill>
                <a:srgbClr val="8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" y="1066800"/>
            <a:ext cx="23339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800000"/>
                </a:solidFill>
              </a:rPr>
              <a:t>2 </a:t>
            </a:r>
            <a:r>
              <a:rPr lang="en-US" sz="1600" b="1" dirty="0" err="1" smtClean="0">
                <a:solidFill>
                  <a:srgbClr val="800000"/>
                </a:solidFill>
              </a:rPr>
              <a:t>Gly</a:t>
            </a:r>
            <a:r>
              <a:rPr lang="en-US" sz="1600" b="1" dirty="0" smtClean="0">
                <a:solidFill>
                  <a:srgbClr val="800000"/>
                </a:solidFill>
              </a:rPr>
              <a:t> + </a:t>
            </a:r>
            <a:r>
              <a:rPr lang="en-US" sz="1600" b="1" dirty="0" err="1" smtClean="0">
                <a:solidFill>
                  <a:srgbClr val="800000"/>
                </a:solidFill>
              </a:rPr>
              <a:t>TriMP</a:t>
            </a:r>
            <a:r>
              <a:rPr lang="en-US" sz="1600" b="1" dirty="0" smtClean="0">
                <a:solidFill>
                  <a:srgbClr val="800000"/>
                </a:solidFill>
              </a:rPr>
              <a:t> </a:t>
            </a:r>
            <a:r>
              <a:rPr lang="en-US" sz="1600" b="1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 (Gly)</a:t>
            </a:r>
            <a:r>
              <a:rPr lang="en-US" sz="1600" b="1" baseline="-25000" dirty="0" smtClean="0">
                <a:solidFill>
                  <a:srgbClr val="800000"/>
                </a:solidFill>
                <a:sym typeface="Wingdings"/>
              </a:rPr>
              <a:t>2</a:t>
            </a:r>
          </a:p>
          <a:p>
            <a:pPr algn="l"/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0.5 M at 38°C</a:t>
            </a:r>
            <a:endParaRPr lang="en-US" sz="1600" dirty="0" smtClean="0">
              <a:solidFill>
                <a:srgbClr val="8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1600" y="19812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5181600" y="32004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685800"/>
            <a:ext cx="9105900" cy="60198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429000" y="6273224"/>
            <a:ext cx="2590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Yamanaka et al. 1988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OLEB 18, 165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ChangeArrowheads="1"/>
          </p:cNvSpPr>
          <p:nvPr/>
        </p:nvSpPr>
        <p:spPr bwMode="auto">
          <a:xfrm>
            <a:off x="5867400" y="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pitchFamily="30" charset="0"/>
            </a:endParaRPr>
          </a:p>
        </p:txBody>
      </p:sp>
      <p:sp>
        <p:nvSpPr>
          <p:cNvPr id="1142787" name="Rectangle 3"/>
          <p:cNvSpPr>
            <a:spLocks noChangeArrowheads="1"/>
          </p:cNvSpPr>
          <p:nvPr/>
        </p:nvSpPr>
        <p:spPr bwMode="auto">
          <a:xfrm>
            <a:off x="5486400" y="6502400"/>
            <a:ext cx="3657600" cy="2936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200">
                <a:latin typeface="Arial" pitchFamily="30" charset="0"/>
              </a:rPr>
              <a:t>Milner-White &amp; Russell 2008 Biology Direct, 3, 3</a:t>
            </a:r>
            <a:endParaRPr lang="en-US" sz="1600">
              <a:latin typeface="Arial" pitchFamily="30" charset="0"/>
            </a:endParaRPr>
          </a:p>
        </p:txBody>
      </p:sp>
      <p:graphicFrame>
        <p:nvGraphicFramePr>
          <p:cNvPr id="1142788" name="Object 4"/>
          <p:cNvGraphicFramePr>
            <a:graphicFrameLocks noChangeAspect="1"/>
          </p:cNvGraphicFramePr>
          <p:nvPr/>
        </p:nvGraphicFramePr>
        <p:xfrm>
          <a:off x="1600200" y="1600200"/>
          <a:ext cx="5410200" cy="4046538"/>
        </p:xfrm>
        <a:graphic>
          <a:graphicData uri="http://schemas.openxmlformats.org/presentationml/2006/ole">
            <p:oleObj spid="_x0000_s415746" name="Document" r:id="rId4" imgW="1728216" imgH="1292352" progId="Word.Document.8">
              <p:embed/>
            </p:oleObj>
          </a:graphicData>
        </a:graphic>
      </p:graphicFrame>
      <p:sp>
        <p:nvSpPr>
          <p:cNvPr id="1142789" name="Rectangle 5"/>
          <p:cNvSpPr>
            <a:spLocks noChangeArrowheads="1"/>
          </p:cNvSpPr>
          <p:nvPr/>
        </p:nvSpPr>
        <p:spPr bwMode="auto">
          <a:xfrm>
            <a:off x="422275" y="1066800"/>
            <a:ext cx="8383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Fe</a:t>
            </a:r>
            <a:r>
              <a:rPr lang="en-GB" baseline="-25000"/>
              <a:t>3</a:t>
            </a:r>
            <a:r>
              <a:rPr lang="en-GB"/>
              <a:t>S</a:t>
            </a:r>
            <a:r>
              <a:rPr lang="en-GB" baseline="-25000"/>
              <a:t>4</a:t>
            </a:r>
            <a:r>
              <a:rPr lang="en-GB"/>
              <a:t> “egg” bound to RLRLR </a:t>
            </a:r>
            <a:r>
              <a:rPr lang="en-GB" b="1" i="1"/>
              <a:t>nest</a:t>
            </a:r>
            <a:r>
              <a:rPr lang="en-GB"/>
              <a:t> (cf. a </a:t>
            </a:r>
            <a:r>
              <a:rPr lang="en-GB">
                <a:solidFill>
                  <a:schemeClr val="hlink"/>
                </a:solidFill>
              </a:rPr>
              <a:t>fer</a:t>
            </a:r>
            <a:r>
              <a:rPr lang="en-GB">
                <a:solidFill>
                  <a:srgbClr val="FF0832"/>
                </a:solidFill>
              </a:rPr>
              <a:t>redox</a:t>
            </a:r>
            <a:r>
              <a:rPr lang="en-GB"/>
              <a:t>in)</a:t>
            </a:r>
            <a:r>
              <a:rPr lang="en-GB" sz="2400"/>
              <a:t> </a:t>
            </a:r>
            <a:endParaRPr lang="en-US" sz="2400"/>
          </a:p>
        </p:txBody>
      </p:sp>
      <p:sp>
        <p:nvSpPr>
          <p:cNvPr id="1142790" name="Rectangle 6"/>
          <p:cNvSpPr>
            <a:spLocks noChangeArrowheads="1"/>
          </p:cNvSpPr>
          <p:nvPr/>
        </p:nvSpPr>
        <p:spPr bwMode="auto">
          <a:xfrm>
            <a:off x="4038600" y="2743200"/>
            <a:ext cx="53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/>
              <a:t>Fe</a:t>
            </a:r>
            <a:endParaRPr lang="en-US" sz="2400"/>
          </a:p>
        </p:txBody>
      </p:sp>
      <p:sp>
        <p:nvSpPr>
          <p:cNvPr id="1142791" name="Rectangle 7"/>
          <p:cNvSpPr>
            <a:spLocks noChangeArrowheads="1"/>
          </p:cNvSpPr>
          <p:nvPr/>
        </p:nvSpPr>
        <p:spPr bwMode="auto">
          <a:xfrm>
            <a:off x="4191000" y="1905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/>
              <a:t>S</a:t>
            </a:r>
            <a:endParaRPr lang="en-US" sz="2400"/>
          </a:p>
        </p:txBody>
      </p:sp>
      <p:sp>
        <p:nvSpPr>
          <p:cNvPr id="1142792" name="Rectangle 8"/>
          <p:cNvSpPr>
            <a:spLocks noChangeArrowheads="1"/>
          </p:cNvSpPr>
          <p:nvPr/>
        </p:nvSpPr>
        <p:spPr bwMode="auto">
          <a:xfrm>
            <a:off x="4876800" y="3200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/>
              <a:t>S</a:t>
            </a:r>
            <a:endParaRPr lang="en-US" sz="2400"/>
          </a:p>
        </p:txBody>
      </p:sp>
      <p:sp>
        <p:nvSpPr>
          <p:cNvPr id="1142793" name="Rectangle 9"/>
          <p:cNvSpPr>
            <a:spLocks noChangeArrowheads="1"/>
          </p:cNvSpPr>
          <p:nvPr/>
        </p:nvSpPr>
        <p:spPr bwMode="auto">
          <a:xfrm>
            <a:off x="3429000" y="3124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/>
              <a:t>S</a:t>
            </a:r>
            <a:endParaRPr lang="en-US" sz="2400"/>
          </a:p>
        </p:txBody>
      </p:sp>
      <p:sp>
        <p:nvSpPr>
          <p:cNvPr id="1142794" name="Rectangle 10"/>
          <p:cNvSpPr>
            <a:spLocks noChangeArrowheads="1"/>
          </p:cNvSpPr>
          <p:nvPr/>
        </p:nvSpPr>
        <p:spPr bwMode="auto">
          <a:xfrm>
            <a:off x="4114800" y="3657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/>
              <a:t>S</a:t>
            </a:r>
            <a:endParaRPr lang="en-US" sz="2400"/>
          </a:p>
        </p:txBody>
      </p:sp>
      <p:sp>
        <p:nvSpPr>
          <p:cNvPr id="1142795" name="Rectangle 11"/>
          <p:cNvSpPr>
            <a:spLocks noChangeArrowheads="1"/>
          </p:cNvSpPr>
          <p:nvPr/>
        </p:nvSpPr>
        <p:spPr bwMode="auto">
          <a:xfrm>
            <a:off x="2438400" y="34290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NH</a:t>
            </a:r>
          </a:p>
        </p:txBody>
      </p:sp>
      <p:sp>
        <p:nvSpPr>
          <p:cNvPr id="1142796" name="Rectangle 12"/>
          <p:cNvSpPr>
            <a:spLocks noChangeArrowheads="1"/>
          </p:cNvSpPr>
          <p:nvPr/>
        </p:nvSpPr>
        <p:spPr bwMode="auto">
          <a:xfrm>
            <a:off x="2117725" y="5334000"/>
            <a:ext cx="2968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/>
          </a:p>
          <a:p>
            <a:r>
              <a:rPr lang="en-US" sz="3200"/>
              <a:t> </a:t>
            </a:r>
          </a:p>
        </p:txBody>
      </p:sp>
      <p:sp>
        <p:nvSpPr>
          <p:cNvPr id="1142797" name="Rectangle 13"/>
          <p:cNvSpPr>
            <a:spLocks noChangeArrowheads="1"/>
          </p:cNvSpPr>
          <p:nvPr/>
        </p:nvSpPr>
        <p:spPr bwMode="auto">
          <a:xfrm>
            <a:off x="7200900" y="3810000"/>
            <a:ext cx="1943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Amino acid</a:t>
            </a:r>
          </a:p>
        </p:txBody>
      </p:sp>
      <p:sp>
        <p:nvSpPr>
          <p:cNvPr id="1142798" name="Line 14"/>
          <p:cNvSpPr>
            <a:spLocks noChangeShapeType="1"/>
          </p:cNvSpPr>
          <p:nvPr/>
        </p:nvSpPr>
        <p:spPr bwMode="auto">
          <a:xfrm flipV="1">
            <a:off x="6172200" y="41148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2799" name="Line 15"/>
          <p:cNvSpPr>
            <a:spLocks noChangeShapeType="1"/>
          </p:cNvSpPr>
          <p:nvPr/>
        </p:nvSpPr>
        <p:spPr bwMode="auto">
          <a:xfrm>
            <a:off x="6248400" y="35814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280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1676400"/>
            <a:ext cx="22860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2801" name="Rectangle 17"/>
          <p:cNvSpPr>
            <a:spLocks noChangeArrowheads="1"/>
          </p:cNvSpPr>
          <p:nvPr/>
        </p:nvSpPr>
        <p:spPr bwMode="auto">
          <a:xfrm>
            <a:off x="887413" y="228600"/>
            <a:ext cx="6823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D91436"/>
                </a:solidFill>
              </a:rPr>
              <a:t>The beginning of the peptide takeover?</a:t>
            </a:r>
          </a:p>
        </p:txBody>
      </p:sp>
      <p:sp>
        <p:nvSpPr>
          <p:cNvPr id="1142803" name="Rectangle 19"/>
          <p:cNvSpPr>
            <a:spLocks noChangeArrowheads="1"/>
          </p:cNvSpPr>
          <p:nvPr/>
        </p:nvSpPr>
        <p:spPr bwMode="auto">
          <a:xfrm>
            <a:off x="3733800" y="443388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</a:rPr>
              <a:t>NH</a:t>
            </a:r>
            <a:endParaRPr lang="en-US" sz="1800"/>
          </a:p>
        </p:txBody>
      </p:sp>
      <p:sp>
        <p:nvSpPr>
          <p:cNvPr id="1142804" name="Rectangle 20"/>
          <p:cNvSpPr>
            <a:spLocks noChangeArrowheads="1"/>
          </p:cNvSpPr>
          <p:nvPr/>
        </p:nvSpPr>
        <p:spPr bwMode="auto">
          <a:xfrm>
            <a:off x="4495800" y="435768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</a:rPr>
              <a:t>NH</a:t>
            </a:r>
            <a:endParaRPr lang="en-US" sz="1800"/>
          </a:p>
        </p:txBody>
      </p:sp>
      <p:sp>
        <p:nvSpPr>
          <p:cNvPr id="1142805" name="Rectangle 21"/>
          <p:cNvSpPr>
            <a:spLocks noChangeArrowheads="1"/>
          </p:cNvSpPr>
          <p:nvPr/>
        </p:nvSpPr>
        <p:spPr bwMode="auto">
          <a:xfrm>
            <a:off x="5638800" y="33528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</a:rPr>
              <a:t>NH</a:t>
            </a:r>
            <a:endParaRPr lang="en-US" sz="1800"/>
          </a:p>
        </p:txBody>
      </p:sp>
      <p:sp>
        <p:nvSpPr>
          <p:cNvPr id="1142806" name="Rectangle 22"/>
          <p:cNvSpPr>
            <a:spLocks noChangeArrowheads="1"/>
          </p:cNvSpPr>
          <p:nvPr/>
        </p:nvSpPr>
        <p:spPr bwMode="auto">
          <a:xfrm>
            <a:off x="1524000" y="41148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rgbClr val="D91436"/>
                </a:solidFill>
              </a:rPr>
              <a:t>O</a:t>
            </a:r>
            <a:endParaRPr lang="en-US" sz="1800"/>
          </a:p>
        </p:txBody>
      </p:sp>
      <p:sp>
        <p:nvSpPr>
          <p:cNvPr id="1142807" name="Rectangle 23"/>
          <p:cNvSpPr>
            <a:spLocks noChangeArrowheads="1"/>
          </p:cNvSpPr>
          <p:nvPr/>
        </p:nvSpPr>
        <p:spPr bwMode="auto">
          <a:xfrm>
            <a:off x="2362200" y="48006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142808" name="Rectangle 24"/>
          <p:cNvSpPr>
            <a:spLocks noChangeArrowheads="1"/>
          </p:cNvSpPr>
          <p:nvPr/>
        </p:nvSpPr>
        <p:spPr bwMode="auto">
          <a:xfrm>
            <a:off x="3505200" y="54864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142809" name="Rectangle 25"/>
          <p:cNvSpPr>
            <a:spLocks noChangeArrowheads="1"/>
          </p:cNvSpPr>
          <p:nvPr/>
        </p:nvSpPr>
        <p:spPr bwMode="auto">
          <a:xfrm>
            <a:off x="4953000" y="53340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142810" name="Rectangle 26"/>
          <p:cNvSpPr>
            <a:spLocks noChangeArrowheads="1"/>
          </p:cNvSpPr>
          <p:nvPr/>
        </p:nvSpPr>
        <p:spPr bwMode="auto">
          <a:xfrm>
            <a:off x="5943600" y="49530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4038600" y="-3048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400" b="1">
              <a:latin typeface="Times New Roman" charset="0"/>
            </a:endParaRP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76200" y="1066800"/>
          <a:ext cx="5257800" cy="3975100"/>
        </p:xfrm>
        <a:graphic>
          <a:graphicData uri="http://schemas.openxmlformats.org/presentationml/2006/ole">
            <p:oleObj spid="_x0000_s855042" name="Document" r:id="rId4" imgW="1588008" imgH="1200912" progId="Word.Document.8">
              <p:embed/>
            </p:oleObj>
          </a:graphicData>
        </a:graphic>
      </p:graphicFrame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2133600" y="1676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P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719138" y="19050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N</a:t>
            </a: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981200" y="2362200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</a:t>
            </a: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2743200" y="1524000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</a:t>
            </a: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1524000" y="1219200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</a:t>
            </a: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3660775" y="1905000"/>
            <a:ext cx="62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HN</a:t>
            </a: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966788" y="1676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H</a:t>
            </a: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-1808162" y="4870450"/>
            <a:ext cx="1841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4800"/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3886200" y="3048000"/>
            <a:ext cx="2443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Peptide nest</a:t>
            </a:r>
          </a:p>
        </p:txBody>
      </p:sp>
      <p:sp>
        <p:nvSpPr>
          <p:cNvPr id="105487" name="Rectangle 15"/>
          <p:cNvSpPr>
            <a:spLocks noChangeArrowheads="1"/>
          </p:cNvSpPr>
          <p:nvPr/>
        </p:nvSpPr>
        <p:spPr bwMode="auto">
          <a:xfrm>
            <a:off x="533400" y="4052888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05488" name="Rectangle 16"/>
          <p:cNvSpPr>
            <a:spLocks noChangeArrowheads="1"/>
          </p:cNvSpPr>
          <p:nvPr/>
        </p:nvSpPr>
        <p:spPr bwMode="auto">
          <a:xfrm>
            <a:off x="2286000" y="49530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05489" name="Rectangle 17"/>
          <p:cNvSpPr>
            <a:spLocks noChangeArrowheads="1"/>
          </p:cNvSpPr>
          <p:nvPr/>
        </p:nvSpPr>
        <p:spPr bwMode="auto">
          <a:xfrm>
            <a:off x="5181600" y="26670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05490" name="Rectangle 18"/>
          <p:cNvSpPr>
            <a:spLocks noChangeArrowheads="1"/>
          </p:cNvSpPr>
          <p:nvPr/>
        </p:nvSpPr>
        <p:spPr bwMode="auto">
          <a:xfrm>
            <a:off x="4191000" y="38100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D91436"/>
                </a:solidFill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231900" y="57150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899160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dirty="0" smtClean="0"/>
              <a:t>Phosphate (PO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3-</a:t>
            </a:r>
            <a:r>
              <a:rPr lang="en-US" dirty="0" smtClean="0"/>
              <a:t>) “egg” in an </a:t>
            </a:r>
            <a:r>
              <a:rPr lang="en-GB" dirty="0" smtClean="0"/>
              <a:t>LRLR peptide nest</a:t>
            </a:r>
            <a:endParaRPr lang="en-GB" dirty="0" smtClean="0"/>
          </a:p>
          <a:p>
            <a:pPr algn="l"/>
            <a:endParaRPr lang="en-GB" dirty="0" smtClean="0">
              <a:latin typeface="Arial" charset="0"/>
            </a:endParaRPr>
          </a:p>
          <a:p>
            <a:pPr algn="l"/>
            <a:r>
              <a:rPr lang="en-GB" dirty="0" smtClean="0"/>
              <a:t>               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-3903" y="5638800"/>
            <a:ext cx="472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(cf. the </a:t>
            </a:r>
            <a:r>
              <a:rPr lang="en-GB" dirty="0" smtClean="0"/>
              <a:t>P-loop </a:t>
            </a:r>
            <a:r>
              <a:rPr lang="en-US" b="1" dirty="0" smtClean="0">
                <a:solidFill>
                  <a:srgbClr val="FF0000"/>
                </a:solidFill>
              </a:rPr>
              <a:t>G</a:t>
            </a:r>
            <a:r>
              <a:rPr lang="en-US" b="1" dirty="0" smtClean="0"/>
              <a:t>XXXX</a:t>
            </a:r>
            <a:r>
              <a:rPr lang="en-US" b="1" dirty="0" smtClean="0">
                <a:solidFill>
                  <a:srgbClr val="FF0000"/>
                </a:solidFill>
              </a:rPr>
              <a:t>GK</a:t>
            </a:r>
            <a:r>
              <a:rPr lang="en-US" b="1" dirty="0" smtClean="0"/>
              <a:t>X</a:t>
            </a:r>
            <a:r>
              <a:rPr lang="en-US" b="1" dirty="0" smtClean="0"/>
              <a:t> </a:t>
            </a:r>
            <a:r>
              <a:rPr lang="en-GB" dirty="0" smtClean="0"/>
              <a:t>)</a:t>
            </a:r>
            <a:r>
              <a:rPr lang="en-GB" dirty="0" smtClean="0">
                <a:latin typeface="Arial" charset="0"/>
              </a:rPr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05400" y="6550223"/>
            <a:ext cx="405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  <a:latin typeface="Arial" charset="0"/>
              </a:rPr>
              <a:t>Milner-White &amp; Russell  2008 Biology Direct, 3, </a:t>
            </a:r>
            <a:r>
              <a:rPr lang="en-GB" sz="1400" dirty="0" smtClean="0">
                <a:solidFill>
                  <a:srgbClr val="0000FF"/>
                </a:solidFill>
                <a:latin typeface="Arial" charset="0"/>
              </a:rPr>
              <a:t>3</a:t>
            </a:r>
            <a:endParaRPr lang="en-US" sz="1400" dirty="0" smtClean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554" y="304800"/>
            <a:ext cx="7418245" cy="62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00" y="0"/>
            <a:ext cx="911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How short peptides may catalyze </a:t>
            </a:r>
            <a:r>
              <a:rPr lang="en-US" u="sng" dirty="0" err="1" smtClean="0"/>
              <a:t>phosphoryl</a:t>
            </a:r>
            <a:r>
              <a:rPr lang="en-US" u="sng" dirty="0" smtClean="0"/>
              <a:t> transfer 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584776"/>
            <a:ext cx="3124358" cy="40011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cf. H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</a:rPr>
              <a:t>pyrophosphatase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568" y="6396335"/>
            <a:ext cx="3689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Milner-White, Russell, J. </a:t>
            </a:r>
            <a:r>
              <a:rPr lang="en-US" sz="1200" dirty="0" err="1" smtClean="0"/>
              <a:t>Cosmol</a:t>
            </a:r>
            <a:r>
              <a:rPr lang="en-US" sz="1200" dirty="0" smtClean="0"/>
              <a:t>. </a:t>
            </a:r>
            <a:r>
              <a:rPr lang="en-US" sz="1200" dirty="0" smtClean="0"/>
              <a:t>10</a:t>
            </a:r>
          </a:p>
          <a:p>
            <a:r>
              <a:rPr lang="en-US" sz="1200" u="sng" dirty="0" smtClean="0">
                <a:hlinkClick r:id="rId2"/>
              </a:rPr>
              <a:t>http://journalofcosmology.com/Abiogenesis100.html</a:t>
            </a:r>
            <a:r>
              <a:rPr lang="en-US" sz="1200" dirty="0" smtClean="0"/>
              <a:t> </a:t>
            </a:r>
            <a:endParaRPr lang="en-US" sz="1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19800" y="127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32786" y="1905000"/>
            <a:ext cx="4378122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9B176"/>
                </a:solidFill>
              </a:rPr>
              <a:t>MgP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2</a:t>
            </a:r>
            <a:r>
              <a:rPr lang="en-US" sz="1600" b="1" dirty="0" smtClean="0">
                <a:solidFill>
                  <a:srgbClr val="29B176"/>
                </a:solidFill>
              </a:rPr>
              <a:t>O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7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2-</a:t>
            </a:r>
            <a:r>
              <a:rPr lang="en-US" sz="1600" b="1" dirty="0" smtClean="0">
                <a:solidFill>
                  <a:srgbClr val="29B176"/>
                </a:solidFill>
              </a:rPr>
              <a:t> + RCOO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-</a:t>
            </a:r>
            <a:r>
              <a:rPr lang="en-US" sz="1600" b="1" dirty="0" smtClean="0">
                <a:solidFill>
                  <a:srgbClr val="29B176"/>
                </a:solidFill>
              </a:rPr>
              <a:t> </a:t>
            </a:r>
            <a:r>
              <a:rPr lang="en-US" sz="1600" b="1" dirty="0" err="1" smtClean="0">
                <a:solidFill>
                  <a:srgbClr val="29B176"/>
                </a:solidFill>
                <a:sym typeface="Wingdings" charset="2"/>
              </a:rPr>
              <a:t></a:t>
            </a:r>
            <a:r>
              <a:rPr lang="en-US" sz="1600" b="1" dirty="0" smtClean="0">
                <a:solidFill>
                  <a:srgbClr val="29B176"/>
                </a:solidFill>
              </a:rPr>
              <a:t>  MgPO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4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-</a:t>
            </a:r>
            <a:r>
              <a:rPr lang="en-US" sz="1600" b="1" dirty="0" smtClean="0">
                <a:solidFill>
                  <a:srgbClr val="29B176"/>
                </a:solidFill>
              </a:rPr>
              <a:t> + RCOOPO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3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2-</a:t>
            </a:r>
            <a:r>
              <a:rPr lang="en-US" sz="1600" b="1" dirty="0" smtClean="0">
                <a:solidFill>
                  <a:srgbClr val="29B176"/>
                </a:solidFill>
              </a:rPr>
              <a:t> 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690659" y="4572000"/>
            <a:ext cx="3979240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832"/>
                </a:solidFill>
              </a:rPr>
              <a:t>H</a:t>
            </a:r>
            <a:r>
              <a:rPr lang="en-GB" sz="1600" b="1" baseline="30000" dirty="0" smtClean="0">
                <a:solidFill>
                  <a:srgbClr val="FF0832"/>
                </a:solidFill>
              </a:rPr>
              <a:t>+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29B176"/>
                </a:solidFill>
              </a:rPr>
              <a:t>+ MgPO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4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-</a:t>
            </a:r>
            <a:r>
              <a:rPr lang="en-US" sz="1600" b="1" dirty="0" smtClean="0">
                <a:solidFill>
                  <a:srgbClr val="29B176"/>
                </a:solidFill>
              </a:rPr>
              <a:t> +HPO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4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2-</a:t>
            </a:r>
            <a:r>
              <a:rPr lang="en-US" sz="1600" b="1" dirty="0" smtClean="0">
                <a:solidFill>
                  <a:srgbClr val="29B176"/>
                </a:solidFill>
              </a:rPr>
              <a:t> </a:t>
            </a:r>
            <a:r>
              <a:rPr lang="en-US" sz="1600" b="1" dirty="0" err="1" smtClean="0">
                <a:solidFill>
                  <a:srgbClr val="29B176"/>
                </a:solidFill>
                <a:sym typeface="Wingdings" charset="2"/>
              </a:rPr>
              <a:t></a:t>
            </a:r>
            <a:r>
              <a:rPr lang="en-US" sz="1600" b="1" dirty="0" smtClean="0">
                <a:solidFill>
                  <a:srgbClr val="29B176"/>
                </a:solidFill>
              </a:rPr>
              <a:t> MgP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2</a:t>
            </a:r>
            <a:r>
              <a:rPr lang="en-US" sz="1600" b="1" dirty="0" smtClean="0">
                <a:solidFill>
                  <a:srgbClr val="29B176"/>
                </a:solidFill>
              </a:rPr>
              <a:t>O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7</a:t>
            </a:r>
            <a:r>
              <a:rPr lang="en-GB" sz="1600" b="1" baseline="30000" dirty="0" smtClean="0">
                <a:solidFill>
                  <a:srgbClr val="29B176"/>
                </a:solidFill>
              </a:rPr>
              <a:t>2-</a:t>
            </a:r>
            <a:r>
              <a:rPr lang="en-US" sz="1600" b="1" dirty="0" smtClean="0">
                <a:solidFill>
                  <a:srgbClr val="29B176"/>
                </a:solidFill>
              </a:rPr>
              <a:t> + H</a:t>
            </a:r>
            <a:r>
              <a:rPr lang="en-US" sz="1600" b="1" baseline="-25000" dirty="0" smtClean="0">
                <a:solidFill>
                  <a:srgbClr val="29B176"/>
                </a:solidFill>
              </a:rPr>
              <a:t>2</a:t>
            </a:r>
            <a:r>
              <a:rPr lang="en-US" sz="1600" b="1" dirty="0" smtClean="0">
                <a:solidFill>
                  <a:srgbClr val="29B176"/>
                </a:solidFill>
              </a:rPr>
              <a:t>O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147142" y="5486400"/>
            <a:ext cx="3428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dirty="0" smtClean="0"/>
              <a:t>equence in the </a:t>
            </a:r>
            <a:r>
              <a:rPr lang="en-US" sz="1400" dirty="0" err="1" smtClean="0"/>
              <a:t>peptidyl</a:t>
            </a:r>
            <a:r>
              <a:rPr lang="en-US" sz="1400" dirty="0" smtClean="0"/>
              <a:t> </a:t>
            </a:r>
            <a:r>
              <a:rPr lang="en-US" sz="1400" dirty="0" err="1" smtClean="0"/>
              <a:t>transferase</a:t>
            </a:r>
            <a:r>
              <a:rPr lang="en-US" sz="1400" dirty="0" smtClean="0"/>
              <a:t> site</a:t>
            </a:r>
          </a:p>
          <a:p>
            <a:r>
              <a:rPr lang="en-US" sz="1400" dirty="0" smtClean="0"/>
              <a:t> of the ribosome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PNVR</a:t>
            </a:r>
            <a:r>
              <a:rPr lang="en-US" sz="1600" b="1" dirty="0" smtClean="0">
                <a:solidFill>
                  <a:srgbClr val="FF0000"/>
                </a:solidFill>
              </a:rPr>
              <a:t>G</a:t>
            </a:r>
            <a:r>
              <a:rPr lang="en-US" sz="1600" b="1" dirty="0" smtClean="0">
                <a:solidFill>
                  <a:srgbClr val="000000"/>
                </a:solidFill>
              </a:rPr>
              <a:t>VAMNAVDHPF</a:t>
            </a:r>
            <a:r>
              <a:rPr lang="en-US" sz="1600" b="1" dirty="0" smtClean="0">
                <a:solidFill>
                  <a:srgbClr val="FF0000"/>
                </a:solidFill>
              </a:rPr>
              <a:t>GGG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7" y="749876"/>
            <a:ext cx="4520530" cy="5937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5462" y="2286000"/>
            <a:ext cx="278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Carboxyl group acts as </a:t>
            </a:r>
            <a:r>
              <a:rPr lang="en-US" sz="1600" dirty="0" smtClean="0">
                <a:solidFill>
                  <a:srgbClr val="800000"/>
                </a:solidFill>
              </a:rPr>
              <a:t>base</a:t>
            </a:r>
            <a:endParaRPr lang="en-US" sz="1600" dirty="0" smtClean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4953000"/>
            <a:ext cx="2716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Carboxyl group acts as</a:t>
            </a:r>
            <a:r>
              <a:rPr lang="en-US" sz="1600" dirty="0" smtClean="0">
                <a:solidFill>
                  <a:srgbClr val="800000"/>
                </a:solidFill>
              </a:rPr>
              <a:t> acid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13698" name="Object 2"/>
          <p:cNvGraphicFramePr>
            <a:graphicFrameLocks noChangeAspect="1"/>
          </p:cNvGraphicFramePr>
          <p:nvPr/>
        </p:nvGraphicFramePr>
        <p:xfrm>
          <a:off x="685800" y="96309"/>
          <a:ext cx="7789468" cy="6761691"/>
        </p:xfrm>
        <a:graphic>
          <a:graphicData uri="http://schemas.openxmlformats.org/presentationml/2006/ole">
            <p:oleObj spid="_x0000_s854018" name="Document" r:id="rId3" imgW="5486400" imgH="47625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304800" y="76200"/>
          <a:ext cx="8763000" cy="5405438"/>
        </p:xfrm>
        <a:graphic>
          <a:graphicData uri="http://schemas.openxmlformats.org/presentationml/2006/ole">
            <p:oleObj spid="_x0000_s117762" name="Document" r:id="rId3" imgW="3657600" imgH="2255520" progId="Word.Document.8">
              <p:embed/>
            </p:oleObj>
          </a:graphicData>
        </a:graphic>
      </p:graphicFrame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155575" y="6294438"/>
            <a:ext cx="387985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Andrews et al. 1997 </a:t>
            </a:r>
            <a:r>
              <a:rPr lang="en-GB" sz="1600" i="1" dirty="0" err="1"/>
              <a:t>Microbiol</a:t>
            </a:r>
            <a:r>
              <a:rPr lang="en-GB" sz="1600" dirty="0"/>
              <a:t>, </a:t>
            </a:r>
            <a:r>
              <a:rPr lang="en-GB" sz="1600" b="1" dirty="0"/>
              <a:t>143</a:t>
            </a:r>
            <a:r>
              <a:rPr lang="en-GB" sz="1600" dirty="0"/>
              <a:t>, 3633</a:t>
            </a:r>
            <a:endParaRPr lang="en-US" sz="1600" dirty="0"/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5334000" y="6324600"/>
            <a:ext cx="3275055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 err="1">
                <a:solidFill>
                  <a:srgbClr val="0000FF"/>
                </a:solidFill>
                <a:latin typeface="Arial"/>
                <a:cs typeface="Arial"/>
              </a:rPr>
              <a:t>Nitschke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 &amp; Russell,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  <a:latin typeface="Arial"/>
                <a:cs typeface="Arial"/>
              </a:rPr>
              <a:t>JME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69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, 481, 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292100" y="5470525"/>
            <a:ext cx="367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Reaction generates H</a:t>
            </a:r>
            <a:r>
              <a:rPr lang="en-US" sz="2000" b="1" baseline="-25000">
                <a:solidFill>
                  <a:srgbClr val="FF0000"/>
                </a:solidFill>
              </a:rPr>
              <a:t>2</a:t>
            </a:r>
            <a:r>
              <a:rPr lang="en-US" sz="2000" b="1">
                <a:solidFill>
                  <a:srgbClr val="FF0000"/>
                </a:solidFill>
              </a:rPr>
              <a:t> &amp; CO</a:t>
            </a:r>
            <a:r>
              <a:rPr lang="en-US" sz="20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5334000" y="5434013"/>
            <a:ext cx="3783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FF0000"/>
                </a:solidFill>
              </a:rPr>
              <a:t>Reaction generates formate?</a:t>
            </a:r>
          </a:p>
          <a:p>
            <a:pPr algn="l"/>
            <a:r>
              <a:rPr lang="en-US" sz="2000" b="1">
                <a:solidFill>
                  <a:srgbClr val="FF0000"/>
                </a:solidFill>
              </a:rPr>
              <a:t>Other reductions are downhill</a:t>
            </a:r>
            <a:endParaRPr lang="en-US" sz="2000" baseline="-25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1981200" y="5334000"/>
            <a:ext cx="7524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143000" y="6080125"/>
            <a:ext cx="7524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143000" y="5486400"/>
            <a:ext cx="1676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4876800" y="4351338"/>
            <a:ext cx="184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1800" b="1">
              <a:solidFill>
                <a:srgbClr val="3366FF"/>
              </a:solidFill>
              <a:latin typeface="Symbol" charset="2"/>
            </a:endParaRP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6107113" y="5257800"/>
            <a:ext cx="18415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6029325" y="914400"/>
            <a:ext cx="18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5638800" y="268605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3962400" y="533400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  </a:t>
            </a: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4419600" y="6262688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593725" y="2520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07532" name="Rectangle 12"/>
          <p:cNvSpPr>
            <a:spLocks noChangeArrowheads="1"/>
          </p:cNvSpPr>
          <p:nvPr/>
        </p:nvSpPr>
        <p:spPr bwMode="auto">
          <a:xfrm>
            <a:off x="5857875" y="2038350"/>
            <a:ext cx="18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07533" name="Rectangle 13"/>
          <p:cNvSpPr>
            <a:spLocks noChangeArrowheads="1"/>
          </p:cNvSpPr>
          <p:nvPr/>
        </p:nvSpPr>
        <p:spPr bwMode="auto">
          <a:xfrm>
            <a:off x="0" y="6400800"/>
            <a:ext cx="9144000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dirty="0">
                <a:solidFill>
                  <a:schemeClr val="accent2"/>
                </a:solidFill>
                <a:latin typeface="Arial" charset="0"/>
              </a:rPr>
              <a:t>Russell &amp; Martin 2004 </a:t>
            </a:r>
            <a:r>
              <a:rPr lang="en-GB" sz="1600" i="1" dirty="0">
                <a:solidFill>
                  <a:schemeClr val="accent2"/>
                </a:solidFill>
                <a:latin typeface="Arial" charset="0"/>
              </a:rPr>
              <a:t>TIBS</a:t>
            </a:r>
            <a:r>
              <a:rPr lang="en-GB" sz="16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GB" sz="1600" b="1" dirty="0">
                <a:solidFill>
                  <a:schemeClr val="accent2"/>
                </a:solidFill>
                <a:latin typeface="Arial" charset="0"/>
              </a:rPr>
              <a:t>29</a:t>
            </a:r>
            <a:r>
              <a:rPr lang="en-GB" sz="1600" dirty="0">
                <a:solidFill>
                  <a:schemeClr val="accent2"/>
                </a:solidFill>
                <a:latin typeface="Arial" charset="0"/>
              </a:rPr>
              <a:t>, 358-</a:t>
            </a:r>
            <a:r>
              <a:rPr lang="en-GB" sz="1600" dirty="0" smtClean="0">
                <a:solidFill>
                  <a:schemeClr val="accent2"/>
                </a:solidFill>
                <a:latin typeface="Arial" charset="0"/>
              </a:rPr>
              <a:t>363, </a:t>
            </a:r>
            <a:r>
              <a:rPr lang="en-US" sz="1600" dirty="0" err="1" smtClean="0">
                <a:solidFill>
                  <a:schemeClr val="accent2"/>
                </a:solidFill>
                <a:latin typeface="Arial" charset="0"/>
              </a:rPr>
              <a:t>Nitschke</a:t>
            </a:r>
            <a:r>
              <a:rPr lang="en-US" sz="16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&amp; Russell, JME, </a:t>
            </a:r>
            <a:r>
              <a:rPr lang="en-US" sz="1600" dirty="0" smtClean="0">
                <a:solidFill>
                  <a:schemeClr val="accent2"/>
                </a:solidFill>
                <a:latin typeface="Arial" charset="0"/>
              </a:rPr>
              <a:t> 69, 481-496 </a:t>
            </a:r>
            <a:endParaRPr lang="en-US" sz="14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75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-990600" y="3581400"/>
            <a:ext cx="152400" cy="152400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7535" name="Rectangle 15"/>
          <p:cNvSpPr>
            <a:spLocks noChangeArrowheads="1"/>
          </p:cNvSpPr>
          <p:nvPr/>
        </p:nvSpPr>
        <p:spPr bwMode="auto">
          <a:xfrm>
            <a:off x="299050" y="26988"/>
            <a:ext cx="663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b="1" u="sng" dirty="0">
                <a:solidFill>
                  <a:srgbClr val="FF0000"/>
                </a:solidFill>
                <a:latin typeface="Arial" charset="0"/>
              </a:rPr>
              <a:t>The Rocky Roots of the Acetyl-Coenzyme-A Pathway</a:t>
            </a:r>
            <a:endParaRPr lang="en-US" sz="2000" b="1" u="sng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753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6096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7" name="Rectangle 17"/>
          <p:cNvSpPr>
            <a:spLocks noChangeArrowheads="1"/>
          </p:cNvSpPr>
          <p:nvPr/>
        </p:nvSpPr>
        <p:spPr bwMode="auto">
          <a:xfrm>
            <a:off x="536575" y="822325"/>
            <a:ext cx="1292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NO/HNO</a:t>
            </a:r>
            <a:r>
              <a:rPr lang="en-US" sz="2000" baseline="-25000">
                <a:solidFill>
                  <a:srgbClr val="FF0000"/>
                </a:solidFill>
              </a:rPr>
              <a:t>3</a:t>
            </a:r>
            <a:endParaRPr lang="en-US"/>
          </a:p>
        </p:txBody>
      </p:sp>
      <p:sp>
        <p:nvSpPr>
          <p:cNvPr id="107538" name="Rectangle 18"/>
          <p:cNvSpPr>
            <a:spLocks noChangeArrowheads="1"/>
          </p:cNvSpPr>
          <p:nvPr/>
        </p:nvSpPr>
        <p:spPr bwMode="auto">
          <a:xfrm>
            <a:off x="2133600" y="838200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8000"/>
                </a:solidFill>
              </a:rPr>
              <a:t>S</a:t>
            </a:r>
            <a:r>
              <a:rPr lang="en-US" sz="2000" b="1" baseline="-25000">
                <a:solidFill>
                  <a:srgbClr val="FF8000"/>
                </a:solidFill>
              </a:rPr>
              <a:t>0</a:t>
            </a:r>
            <a:endParaRPr lang="en-US" sz="2000" baseline="-25000"/>
          </a:p>
        </p:txBody>
      </p:sp>
      <p:sp>
        <p:nvSpPr>
          <p:cNvPr id="107539" name="Rectangle 19"/>
          <p:cNvSpPr>
            <a:spLocks noChangeArrowheads="1"/>
          </p:cNvSpPr>
          <p:nvPr/>
        </p:nvSpPr>
        <p:spPr bwMode="auto">
          <a:xfrm>
            <a:off x="6781800" y="381000"/>
            <a:ext cx="2069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u="sng" dirty="0">
                <a:solidFill>
                  <a:schemeClr val="accent2"/>
                </a:solidFill>
              </a:rPr>
              <a:t>The hatchery of life</a:t>
            </a:r>
            <a:endParaRPr lang="en-US" sz="1600" dirty="0"/>
          </a:p>
        </p:txBody>
      </p:sp>
      <p:sp>
        <p:nvSpPr>
          <p:cNvPr id="107540" name="Rectangle 20"/>
          <p:cNvSpPr>
            <a:spLocks noChangeArrowheads="1"/>
          </p:cNvSpPr>
          <p:nvPr/>
        </p:nvSpPr>
        <p:spPr bwMode="auto">
          <a:xfrm>
            <a:off x="4724400" y="4953000"/>
            <a:ext cx="1112838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Crust</a:t>
            </a:r>
          </a:p>
        </p:txBody>
      </p:sp>
      <p:sp>
        <p:nvSpPr>
          <p:cNvPr id="107541" name="Rectangle 21"/>
          <p:cNvSpPr>
            <a:spLocks noChangeArrowheads="1"/>
          </p:cNvSpPr>
          <p:nvPr/>
        </p:nvSpPr>
        <p:spPr bwMode="auto">
          <a:xfrm>
            <a:off x="609600" y="3886200"/>
            <a:ext cx="1116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366FF"/>
                </a:solidFill>
              </a:rPr>
              <a:t>Ocean</a:t>
            </a:r>
            <a:endParaRPr lang="en-US" b="1">
              <a:solidFill>
                <a:srgbClr val="3366FF"/>
              </a:solidFill>
            </a:endParaRPr>
          </a:p>
        </p:txBody>
      </p:sp>
      <p:sp>
        <p:nvSpPr>
          <p:cNvPr id="107542" name="Rectangle 22"/>
          <p:cNvSpPr>
            <a:spLocks noChangeArrowheads="1"/>
          </p:cNvSpPr>
          <p:nvPr/>
        </p:nvSpPr>
        <p:spPr bwMode="auto">
          <a:xfrm>
            <a:off x="3352800" y="3352800"/>
            <a:ext cx="32004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rgbClr val="C30B07"/>
                </a:solidFill>
                <a:latin typeface="Arial" charset="0"/>
                <a:sym typeface="Symbol" charset="2"/>
              </a:rPr>
              <a:t> </a:t>
            </a:r>
            <a:r>
              <a:rPr lang="en-US" sz="1600" b="1">
                <a:solidFill>
                  <a:srgbClr val="C30B07"/>
                </a:solidFill>
                <a:latin typeface="Arial" charset="0"/>
              </a:rPr>
              <a:t>H</a:t>
            </a:r>
            <a:r>
              <a:rPr lang="en-US" sz="1600" b="1" baseline="30000">
                <a:solidFill>
                  <a:srgbClr val="C30B07"/>
                </a:solidFill>
                <a:latin typeface="Arial" charset="0"/>
              </a:rPr>
              <a:t>+</a:t>
            </a:r>
            <a:r>
              <a:rPr lang="en-US" sz="1600" b="1">
                <a:solidFill>
                  <a:srgbClr val="C30B07"/>
                </a:solidFill>
                <a:latin typeface="Arial" charset="0"/>
                <a:sym typeface="Symbol" charset="2"/>
              </a:rPr>
              <a:t> </a:t>
            </a:r>
            <a:r>
              <a:rPr lang="en-US" sz="1600">
                <a:solidFill>
                  <a:srgbClr val="AC14B1"/>
                </a:solidFill>
                <a:latin typeface="Arial" charset="0"/>
                <a:sym typeface="Symbol" charset="2"/>
              </a:rPr>
              <a:t>gives </a:t>
            </a:r>
            <a:r>
              <a:rPr lang="en-US" sz="1600">
                <a:solidFill>
                  <a:srgbClr val="AC14B1"/>
                </a:solidFill>
                <a:latin typeface="Arial" charset="0"/>
              </a:rPr>
              <a:t>protonmotive force</a:t>
            </a:r>
          </a:p>
          <a:p>
            <a:pPr algn="l">
              <a:buFont typeface="Symbol" charset="2"/>
              <a:buNone/>
            </a:pPr>
            <a:r>
              <a:rPr lang="en-US" sz="1600">
                <a:solidFill>
                  <a:srgbClr val="29B176"/>
                </a:solidFill>
                <a:latin typeface="Arial" charset="0"/>
              </a:rPr>
              <a:t>&amp; pyrophosphate??</a:t>
            </a:r>
          </a:p>
          <a:p>
            <a:pPr algn="l">
              <a:buFont typeface="Symbol" charset="2"/>
              <a:buNone/>
            </a:pPr>
            <a:r>
              <a:rPr lang="en-US" sz="1600">
                <a:solidFill>
                  <a:srgbClr val="29B176"/>
                </a:solidFill>
                <a:latin typeface="Arial" charset="0"/>
              </a:rPr>
              <a:t>[</a:t>
            </a:r>
            <a:r>
              <a:rPr lang="en-US" sz="1600" b="1">
                <a:solidFill>
                  <a:srgbClr val="FF0832"/>
                </a:solidFill>
              </a:rPr>
              <a:t>H</a:t>
            </a:r>
            <a:r>
              <a:rPr lang="en-GB" sz="1600" b="1" baseline="30000">
                <a:solidFill>
                  <a:srgbClr val="FF0832"/>
                </a:solidFill>
              </a:rPr>
              <a:t>+</a:t>
            </a:r>
            <a:r>
              <a:rPr lang="en-US" sz="1600" b="1"/>
              <a:t> </a:t>
            </a:r>
            <a:r>
              <a:rPr lang="en-US" sz="1600" b="1">
                <a:solidFill>
                  <a:srgbClr val="29B176"/>
                </a:solidFill>
              </a:rPr>
              <a:t>+ 2HPO</a:t>
            </a:r>
            <a:r>
              <a:rPr lang="en-US" sz="1600" b="1" baseline="-25000">
                <a:solidFill>
                  <a:srgbClr val="29B176"/>
                </a:solidFill>
              </a:rPr>
              <a:t>4</a:t>
            </a:r>
            <a:r>
              <a:rPr lang="en-GB" sz="1600" b="1" baseline="30000">
                <a:solidFill>
                  <a:srgbClr val="29B176"/>
                </a:solidFill>
              </a:rPr>
              <a:t>2-</a:t>
            </a:r>
            <a:r>
              <a:rPr lang="en-US" sz="1600" b="1">
                <a:solidFill>
                  <a:srgbClr val="29B176"/>
                </a:solidFill>
              </a:rPr>
              <a:t> </a:t>
            </a:r>
            <a:r>
              <a:rPr lang="en-US" sz="1600" b="1">
                <a:solidFill>
                  <a:srgbClr val="29B176"/>
                </a:solidFill>
                <a:sym typeface="Wingdings" charset="2"/>
              </a:rPr>
              <a:t></a:t>
            </a:r>
            <a:r>
              <a:rPr lang="en-US" sz="1600" b="1">
                <a:solidFill>
                  <a:srgbClr val="29B176"/>
                </a:solidFill>
              </a:rPr>
              <a:t> HP</a:t>
            </a:r>
            <a:r>
              <a:rPr lang="en-US" sz="1600" b="1" baseline="-25000">
                <a:solidFill>
                  <a:srgbClr val="29B176"/>
                </a:solidFill>
              </a:rPr>
              <a:t>2</a:t>
            </a:r>
            <a:r>
              <a:rPr lang="en-US" sz="1600" b="1">
                <a:solidFill>
                  <a:srgbClr val="29B176"/>
                </a:solidFill>
              </a:rPr>
              <a:t>O</a:t>
            </a:r>
            <a:r>
              <a:rPr lang="en-US" sz="1600" b="1" baseline="-25000">
                <a:solidFill>
                  <a:srgbClr val="29B176"/>
                </a:solidFill>
              </a:rPr>
              <a:t>7</a:t>
            </a:r>
            <a:r>
              <a:rPr lang="en-GB" sz="1600" b="1" baseline="30000">
                <a:solidFill>
                  <a:srgbClr val="29B176"/>
                </a:solidFill>
              </a:rPr>
              <a:t>3-</a:t>
            </a:r>
            <a:r>
              <a:rPr lang="en-US" sz="1600" b="1">
                <a:solidFill>
                  <a:srgbClr val="29B176"/>
                </a:solidFill>
              </a:rPr>
              <a:t> + H</a:t>
            </a:r>
            <a:r>
              <a:rPr lang="en-US" sz="1600" b="1" baseline="-25000">
                <a:solidFill>
                  <a:srgbClr val="29B176"/>
                </a:solidFill>
              </a:rPr>
              <a:t>2</a:t>
            </a:r>
            <a:r>
              <a:rPr lang="en-US" sz="1600" b="1">
                <a:solidFill>
                  <a:srgbClr val="29B176"/>
                </a:solidFill>
              </a:rPr>
              <a:t>O</a:t>
            </a:r>
            <a:r>
              <a:rPr lang="en-US" sz="1600">
                <a:solidFill>
                  <a:srgbClr val="29B176"/>
                </a:solidFill>
                <a:latin typeface="Arial" charset="0"/>
              </a:rPr>
              <a:t>]</a:t>
            </a:r>
          </a:p>
          <a:p>
            <a:pPr algn="l">
              <a:buFont typeface="Symbol" charset="2"/>
              <a:buNone/>
            </a:pPr>
            <a:endParaRPr lang="en-US" sz="1600">
              <a:solidFill>
                <a:srgbClr val="29B176"/>
              </a:solidFill>
              <a:latin typeface="Arial" charset="0"/>
            </a:endParaRPr>
          </a:p>
          <a:p>
            <a:pPr algn="l">
              <a:buFont typeface="Symbol" charset="2"/>
              <a:buNone/>
            </a:pPr>
            <a:endParaRPr lang="en-US" sz="1600">
              <a:solidFill>
                <a:srgbClr val="29B176"/>
              </a:solidFill>
              <a:latin typeface="Arial" charset="0"/>
            </a:endParaRPr>
          </a:p>
        </p:txBody>
      </p:sp>
      <p:sp>
        <p:nvSpPr>
          <p:cNvPr id="107543" name="TextBox 22"/>
          <p:cNvSpPr txBox="1">
            <a:spLocks noChangeArrowheads="1"/>
          </p:cNvSpPr>
          <p:nvPr/>
        </p:nvSpPr>
        <p:spPr bwMode="auto">
          <a:xfrm>
            <a:off x="1447800" y="5497513"/>
            <a:ext cx="20574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/>
              <a:t>MoS</a:t>
            </a:r>
            <a:r>
              <a:rPr lang="en-US" sz="1800" b="1" baseline="-25000"/>
              <a:t>3</a:t>
            </a:r>
            <a:r>
              <a:rPr lang="en-US" sz="1800" b="1" baseline="30000"/>
              <a:t>2-</a:t>
            </a:r>
            <a:r>
              <a:rPr lang="en-US" sz="1800" b="1"/>
              <a:t>  WS</a:t>
            </a:r>
            <a:r>
              <a:rPr lang="en-US" sz="1800" b="1" baseline="-25000"/>
              <a:t>3</a:t>
            </a:r>
            <a:r>
              <a:rPr lang="en-US" sz="1800" b="1" baseline="30000"/>
              <a:t>2-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0" y="2590800"/>
            <a:ext cx="1651000" cy="10834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3657600"/>
            <a:ext cx="2552700" cy="2743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685800"/>
            <a:ext cx="1600200" cy="1862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blue_pla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2387600" y="3124200"/>
            <a:ext cx="45370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EEE81E"/>
                </a:solidFill>
              </a:rPr>
              <a:t>The Earth produced hydrogen</a:t>
            </a:r>
          </a:p>
          <a:p>
            <a:r>
              <a:rPr lang="en-US" sz="2400" b="1">
                <a:solidFill>
                  <a:srgbClr val="EEE81E"/>
                </a:solidFill>
              </a:rPr>
              <a:t>from some of this water</a:t>
            </a:r>
          </a:p>
          <a:p>
            <a:r>
              <a:rPr lang="en-US" sz="5400" b="1">
                <a:solidFill>
                  <a:srgbClr val="EEE81E"/>
                </a:solidFill>
              </a:rPr>
              <a:t>H</a:t>
            </a:r>
            <a:r>
              <a:rPr lang="en-US" sz="5400" b="1" baseline="-25000">
                <a:solidFill>
                  <a:srgbClr val="EEE81E"/>
                </a:solidFill>
              </a:rPr>
              <a:t>2</a:t>
            </a:r>
            <a:endParaRPr lang="en-US" sz="2400" b="1">
              <a:solidFill>
                <a:srgbClr val="EEE81E"/>
              </a:solidFill>
              <a:sym typeface="Symbol" charset="2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28600" y="228600"/>
          <a:ext cx="773113" cy="649288"/>
        </p:xfrm>
        <a:graphic>
          <a:graphicData uri="http://schemas.openxmlformats.org/presentationml/2006/ole">
            <p:oleObj spid="_x0000_s18434" name="Document" r:id="rId5" imgW="774192" imgH="649224" progId="Word.Document.8">
              <p:embed/>
            </p:oleObj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7772400" y="228600"/>
          <a:ext cx="1143000" cy="334963"/>
        </p:xfrm>
        <a:graphic>
          <a:graphicData uri="http://schemas.openxmlformats.org/presentationml/2006/ole">
            <p:oleObj spid="_x0000_s18435" name="Document" r:id="rId6" imgW="1143000" imgH="3352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60960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5029200" y="5867400"/>
            <a:ext cx="3802468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 err="1">
                <a:solidFill>
                  <a:schemeClr val="hlink"/>
                </a:solidFill>
              </a:rPr>
              <a:t>Ducluzeau</a:t>
            </a:r>
            <a:r>
              <a:rPr lang="en-US" sz="1800" dirty="0">
                <a:solidFill>
                  <a:schemeClr val="hlink"/>
                </a:solidFill>
              </a:rPr>
              <a:t> et al. 2009, </a:t>
            </a:r>
            <a:r>
              <a:rPr lang="en-US" sz="1800" dirty="0" err="1">
                <a:solidFill>
                  <a:schemeClr val="hlink"/>
                </a:solidFill>
              </a:rPr>
              <a:t>TiBS</a:t>
            </a:r>
            <a:r>
              <a:rPr lang="en-US" sz="1800" dirty="0">
                <a:solidFill>
                  <a:schemeClr val="hlink"/>
                </a:solidFill>
              </a:rPr>
              <a:t>, 34, 9</a:t>
            </a:r>
          </a:p>
          <a:p>
            <a:pPr algn="l"/>
            <a:r>
              <a:rPr lang="en-US" sz="1800" dirty="0" err="1">
                <a:solidFill>
                  <a:schemeClr val="hlink"/>
                </a:solidFill>
              </a:rPr>
              <a:t>Nitschke</a:t>
            </a:r>
            <a:r>
              <a:rPr lang="en-US" sz="1800" dirty="0">
                <a:solidFill>
                  <a:schemeClr val="hlink"/>
                </a:solidFill>
              </a:rPr>
              <a:t> &amp; Russell, JME,</a:t>
            </a:r>
            <a:r>
              <a:rPr lang="en-US" sz="1800" dirty="0" smtClean="0">
                <a:solidFill>
                  <a:schemeClr val="hlink"/>
                </a:solidFill>
              </a:rPr>
              <a:t> </a:t>
            </a:r>
            <a:r>
              <a:rPr lang="en-US" sz="1800" dirty="0" smtClean="0">
                <a:solidFill>
                  <a:srgbClr val="298573"/>
                </a:solidFill>
                <a:latin typeface="Arial" charset="0"/>
              </a:rPr>
              <a:t>69, 481</a:t>
            </a:r>
            <a:endParaRPr lang="en-US" sz="1800" dirty="0">
              <a:solidFill>
                <a:srgbClr val="298573"/>
              </a:solidFill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096000" y="457200"/>
            <a:ext cx="289560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GB" sz="1800">
                <a:solidFill>
                  <a:srgbClr val="B90625"/>
                </a:solidFill>
                <a:latin typeface="Arial" charset="0"/>
              </a:rPr>
              <a:t>Provision of energy (and </a:t>
            </a:r>
            <a:r>
              <a:rPr lang="en-GB" sz="1800" b="1">
                <a:solidFill>
                  <a:srgbClr val="B90625"/>
                </a:solidFill>
                <a:latin typeface="Arial" charset="0"/>
              </a:rPr>
              <a:t>H</a:t>
            </a:r>
            <a:r>
              <a:rPr lang="en-GB" sz="1800" b="1" baseline="-25000">
                <a:solidFill>
                  <a:srgbClr val="B90625"/>
                </a:solidFill>
                <a:latin typeface="Arial" charset="0"/>
              </a:rPr>
              <a:t>2</a:t>
            </a:r>
            <a:r>
              <a:rPr lang="en-GB" sz="1800">
                <a:solidFill>
                  <a:srgbClr val="B90625"/>
                </a:solidFill>
                <a:latin typeface="Arial" charset="0"/>
              </a:rPr>
              <a:t>) through respiration: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sz="1800" i="1">
                <a:solidFill>
                  <a:srgbClr val="0000FF"/>
                </a:solidFill>
                <a:latin typeface="Arial" charset="0"/>
              </a:rPr>
              <a:t>via</a:t>
            </a:r>
            <a:r>
              <a:rPr lang="en-GB" sz="1800">
                <a:solidFill>
                  <a:srgbClr val="0000FF"/>
                </a:solidFill>
                <a:latin typeface="Arial" charset="0"/>
              </a:rPr>
              <a:t> a </a:t>
            </a:r>
            <a:r>
              <a:rPr lang="en-GB" sz="1800" b="1">
                <a:solidFill>
                  <a:srgbClr val="0000FF"/>
                </a:solidFill>
                <a:latin typeface="Arial" charset="0"/>
              </a:rPr>
              <a:t>Mo</a:t>
            </a:r>
            <a:r>
              <a:rPr lang="en-GB" sz="1800">
                <a:solidFill>
                  <a:srgbClr val="0000FF"/>
                </a:solidFill>
                <a:latin typeface="Arial" charset="0"/>
              </a:rPr>
              <a:t> cofactor one electron is transfer to high potential electron acceptor leaving the other high energy electron to reduce </a:t>
            </a:r>
            <a:r>
              <a:rPr lang="en-GB" sz="1800" b="1">
                <a:solidFill>
                  <a:srgbClr val="0000FF"/>
                </a:solidFill>
                <a:latin typeface="Arial" charset="0"/>
              </a:rPr>
              <a:t>CO</a:t>
            </a:r>
            <a:r>
              <a:rPr lang="en-GB" sz="1800" b="1" baseline="-25000">
                <a:solidFill>
                  <a:srgbClr val="0000FF"/>
                </a:solidFill>
                <a:latin typeface="Arial" charset="0"/>
              </a:rPr>
              <a:t>2 </a:t>
            </a:r>
            <a:r>
              <a:rPr lang="en-GB" sz="1800" baseline="-2500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sz="1800">
                <a:solidFill>
                  <a:srgbClr val="0000FF"/>
                </a:solidFill>
                <a:latin typeface="Arial" charset="0"/>
              </a:rPr>
              <a:t>to </a:t>
            </a:r>
            <a:r>
              <a:rPr lang="en-GB" sz="1800" b="1">
                <a:solidFill>
                  <a:srgbClr val="0000FF"/>
                </a:solidFill>
                <a:latin typeface="Arial" charset="0"/>
              </a:rPr>
              <a:t>COO</a:t>
            </a:r>
            <a:r>
              <a:rPr lang="en-GB" sz="1800" b="1" baseline="30000">
                <a:solidFill>
                  <a:srgbClr val="0000FF"/>
                </a:solidFill>
                <a:latin typeface="Arial" charset="0"/>
              </a:rPr>
              <a:t>-</a:t>
            </a:r>
            <a:r>
              <a:rPr lang="en-GB" sz="1800">
                <a:solidFill>
                  <a:srgbClr val="0000FF"/>
                </a:solidFill>
                <a:latin typeface="Arial" charset="0"/>
              </a:rPr>
              <a:t> and the hydride generates </a:t>
            </a:r>
            <a:r>
              <a:rPr lang="en-GB" sz="1800" b="1">
                <a:solidFill>
                  <a:srgbClr val="0000FF"/>
                </a:solidFill>
                <a:latin typeface="Arial" charset="0"/>
              </a:rPr>
              <a:t>HCOO</a:t>
            </a:r>
            <a:r>
              <a:rPr lang="en-GB" sz="1800" b="1" baseline="30000">
                <a:solidFill>
                  <a:srgbClr val="0000FF"/>
                </a:solidFill>
                <a:latin typeface="Arial" charset="0"/>
              </a:rPr>
              <a:t>-</a:t>
            </a:r>
            <a:endParaRPr lang="en-GB" sz="1800" b="1" baseline="3000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b="1">
                <a:latin typeface="Arial" charset="0"/>
              </a:rPr>
              <a:t>Mo</a:t>
            </a:r>
            <a:r>
              <a:rPr lang="en-GB" b="1" baseline="30000">
                <a:latin typeface="Arial" charset="0"/>
              </a:rPr>
              <a:t>IV</a:t>
            </a:r>
            <a:r>
              <a:rPr lang="en-GB" sz="1800">
                <a:latin typeface="Arial" charset="0"/>
              </a:rPr>
              <a:t> </a:t>
            </a:r>
            <a:r>
              <a:rPr lang="en-GB" sz="1800">
                <a:latin typeface="Arial" charset="0"/>
                <a:sym typeface="Symbol" charset="2"/>
              </a:rPr>
              <a:t> Mo</a:t>
            </a:r>
            <a:r>
              <a:rPr lang="en-GB" sz="1800" baseline="30000">
                <a:latin typeface="Arial" charset="0"/>
              </a:rPr>
              <a:t>V</a:t>
            </a:r>
            <a:r>
              <a:rPr lang="en-GB" sz="1800">
                <a:latin typeface="Arial" charset="0"/>
                <a:sym typeface="Symbol" charset="2"/>
              </a:rPr>
              <a:t> </a:t>
            </a:r>
            <a:r>
              <a:rPr lang="en-GB">
                <a:latin typeface="Arial" charset="0"/>
                <a:sym typeface="Symbol" charset="2"/>
              </a:rPr>
              <a:t> </a:t>
            </a:r>
            <a:r>
              <a:rPr lang="en-GB" b="1">
                <a:latin typeface="Arial" charset="0"/>
                <a:sym typeface="Symbol" charset="2"/>
              </a:rPr>
              <a:t>Mo</a:t>
            </a:r>
            <a:r>
              <a:rPr lang="en-GB" b="1" baseline="30000">
                <a:latin typeface="Arial" charset="0"/>
              </a:rPr>
              <a:t>VI</a:t>
            </a:r>
            <a:endParaRPr lang="en-US" sz="2400" b="1" baseline="30000">
              <a:latin typeface="Arial" charset="0"/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109788" y="1495425"/>
            <a:ext cx="6365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Fe</a:t>
            </a:r>
            <a:r>
              <a:rPr lang="en-US" sz="2000" baseline="30000">
                <a:solidFill>
                  <a:srgbClr val="FF0000"/>
                </a:solidFill>
              </a:rPr>
              <a:t>III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-1711325" y="2038350"/>
            <a:ext cx="19685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H="1">
            <a:off x="-2286000" y="24384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>
            <a:off x="2743200" y="1905000"/>
            <a:ext cx="8382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622" y="990600"/>
            <a:ext cx="3384378" cy="441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798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3997" y="5751493"/>
            <a:ext cx="3607603" cy="95410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0000"/>
                </a:solidFill>
                <a:latin typeface="Arial" charset="0"/>
              </a:rPr>
              <a:t>Koonin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</a:rPr>
              <a:t>, 2007, PNAS, 104, 9105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GB" sz="1400" dirty="0" smtClean="0">
                <a:solidFill>
                  <a:srgbClr val="000000"/>
                </a:solidFill>
                <a:latin typeface="Arial" charset="0"/>
              </a:rPr>
              <a:t>Martin, Russell, 2003, Trans R Soc London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Arial" charset="0"/>
              </a:rPr>
              <a:t>B362, 1887</a:t>
            </a:r>
          </a:p>
          <a:p>
            <a:r>
              <a:rPr lang="en-US" sz="1400" dirty="0" err="1" smtClean="0"/>
              <a:t>Baaske</a:t>
            </a:r>
            <a:r>
              <a:rPr lang="en-US" sz="1400" dirty="0" smtClean="0"/>
              <a:t> et al. PNAS, 104, 9346</a:t>
            </a:r>
            <a:endParaRPr lang="en-GB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0"/>
            <a:ext cx="35379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RNA-reactor for</a:t>
            </a:r>
          </a:p>
          <a:p>
            <a:r>
              <a:rPr lang="en-US" dirty="0" smtClean="0"/>
              <a:t>the emergence of life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838" y="142875"/>
            <a:ext cx="5854700" cy="679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 flipH="1" flipV="1">
            <a:off x="11793538" y="433388"/>
            <a:ext cx="46037" cy="46037"/>
          </a:xfrm>
          <a:prstGeom prst="rect">
            <a:avLst/>
          </a:prstGeom>
          <a:solidFill>
            <a:srgbClr val="FB759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sz="2000">
              <a:solidFill>
                <a:schemeClr val="hlink"/>
              </a:solidFill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541963" y="1557338"/>
            <a:ext cx="1069975" cy="369887"/>
          </a:xfrm>
          <a:prstGeom prst="rect">
            <a:avLst/>
          </a:prstGeom>
          <a:solidFill>
            <a:srgbClr val="F7FB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517DCF"/>
                </a:solidFill>
              </a:rPr>
              <a:t>bacteria</a:t>
            </a:r>
            <a:endParaRPr lang="en-US" b="1" u="sng">
              <a:solidFill>
                <a:srgbClr val="517DCF"/>
              </a:solidFill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7639050" y="1978025"/>
            <a:ext cx="1154113" cy="400050"/>
          </a:xfrm>
          <a:prstGeom prst="rect">
            <a:avLst/>
          </a:prstGeom>
          <a:solidFill>
            <a:srgbClr val="F7FB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B759C"/>
                </a:solidFill>
              </a:rPr>
              <a:t>archaea</a:t>
            </a:r>
            <a:endParaRPr lang="en-US" sz="2000" b="1">
              <a:solidFill>
                <a:srgbClr val="800080"/>
              </a:solidFill>
            </a:endParaRPr>
          </a:p>
        </p:txBody>
      </p:sp>
      <p:sp>
        <p:nvSpPr>
          <p:cNvPr id="113672" name="Rectangle 9"/>
          <p:cNvSpPr>
            <a:spLocks noChangeArrowheads="1"/>
          </p:cNvSpPr>
          <p:nvPr/>
        </p:nvSpPr>
        <p:spPr bwMode="auto">
          <a:xfrm>
            <a:off x="4927600" y="3276600"/>
            <a:ext cx="1473200" cy="431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100" b="1" dirty="0"/>
              <a:t>Martin &amp; Russell,</a:t>
            </a:r>
          </a:p>
          <a:p>
            <a:r>
              <a:rPr lang="en-GB" sz="1100" b="1" dirty="0"/>
              <a:t>2003, Trans R Soc</a:t>
            </a:r>
          </a:p>
        </p:txBody>
      </p:sp>
      <p:sp>
        <p:nvSpPr>
          <p:cNvPr id="113673" name="Rectangle 10"/>
          <p:cNvSpPr>
            <a:spLocks noChangeArrowheads="1"/>
          </p:cNvSpPr>
          <p:nvPr/>
        </p:nvSpPr>
        <p:spPr bwMode="auto">
          <a:xfrm>
            <a:off x="7053263" y="26050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674" name="TextBox 10"/>
          <p:cNvSpPr txBox="1">
            <a:spLocks noChangeArrowheads="1"/>
          </p:cNvSpPr>
          <p:nvPr/>
        </p:nvSpPr>
        <p:spPr bwMode="auto">
          <a:xfrm>
            <a:off x="5146675" y="4300538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13675" name="TextBox 12"/>
          <p:cNvSpPr txBox="1">
            <a:spLocks noChangeArrowheads="1"/>
          </p:cNvSpPr>
          <p:nvPr/>
        </p:nvSpPr>
        <p:spPr bwMode="auto">
          <a:xfrm>
            <a:off x="5010150" y="5791200"/>
            <a:ext cx="76358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</a:rPr>
              <a:t>~50°C</a:t>
            </a:r>
          </a:p>
        </p:txBody>
      </p:sp>
      <p:sp>
        <p:nvSpPr>
          <p:cNvPr id="113676" name="TextBox 13"/>
          <p:cNvSpPr txBox="1">
            <a:spLocks noChangeArrowheads="1"/>
          </p:cNvSpPr>
          <p:nvPr/>
        </p:nvSpPr>
        <p:spPr bwMode="auto">
          <a:xfrm>
            <a:off x="8440738" y="5849938"/>
            <a:ext cx="7635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~80°C</a:t>
            </a:r>
          </a:p>
        </p:txBody>
      </p:sp>
      <p:pic>
        <p:nvPicPr>
          <p:cNvPr id="113677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4946650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8" name="TextBox 17"/>
          <p:cNvSpPr txBox="1">
            <a:spLocks noChangeArrowheads="1"/>
          </p:cNvSpPr>
          <p:nvPr/>
        </p:nvSpPr>
        <p:spPr bwMode="auto">
          <a:xfrm>
            <a:off x="0" y="457200"/>
            <a:ext cx="4946650" cy="4619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COSMOS</a:t>
            </a:r>
          </a:p>
        </p:txBody>
      </p:sp>
      <p:sp>
        <p:nvSpPr>
          <p:cNvPr id="113679" name="TextBox 19"/>
          <p:cNvSpPr txBox="1">
            <a:spLocks noChangeArrowheads="1"/>
          </p:cNvSpPr>
          <p:nvPr/>
        </p:nvSpPr>
        <p:spPr bwMode="auto">
          <a:xfrm>
            <a:off x="6477000" y="452438"/>
            <a:ext cx="13716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BIOS</a:t>
            </a:r>
          </a:p>
        </p:txBody>
      </p:sp>
      <p:sp>
        <p:nvSpPr>
          <p:cNvPr id="113680" name="TextBox 20"/>
          <p:cNvSpPr txBox="1">
            <a:spLocks noChangeArrowheads="1"/>
          </p:cNvSpPr>
          <p:nvPr/>
        </p:nvSpPr>
        <p:spPr bwMode="auto">
          <a:xfrm>
            <a:off x="-160338" y="-76200"/>
            <a:ext cx="9913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u="sng"/>
              <a:t>   EMERGENCE OF DISSIPATIVE STRUCTURES    </a:t>
            </a:r>
            <a:r>
              <a:rPr lang="en-US" sz="3200"/>
              <a:t>  </a:t>
            </a:r>
            <a:r>
              <a:rPr lang="en-US" sz="3200" u="sng"/>
              <a:t> </a:t>
            </a:r>
          </a:p>
        </p:txBody>
      </p:sp>
      <p:sp>
        <p:nvSpPr>
          <p:cNvPr id="113681" name="TextBox 21"/>
          <p:cNvSpPr txBox="1">
            <a:spLocks noChangeArrowheads="1"/>
          </p:cNvSpPr>
          <p:nvPr/>
        </p:nvSpPr>
        <p:spPr bwMode="auto">
          <a:xfrm>
            <a:off x="0" y="3259138"/>
            <a:ext cx="19891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Sean Carroll, 2010</a:t>
            </a:r>
          </a:p>
          <a:p>
            <a:r>
              <a:rPr lang="en-US" sz="1600">
                <a:solidFill>
                  <a:schemeClr val="bg1"/>
                </a:solidFill>
              </a:rPr>
              <a:t>From Eternity to Here</a:t>
            </a:r>
          </a:p>
        </p:txBody>
      </p:sp>
      <p:sp>
        <p:nvSpPr>
          <p:cNvPr id="113682" name="TextBox 23"/>
          <p:cNvSpPr txBox="1">
            <a:spLocks noChangeArrowheads="1"/>
          </p:cNvSpPr>
          <p:nvPr/>
        </p:nvSpPr>
        <p:spPr bwMode="auto">
          <a:xfrm>
            <a:off x="0" y="6211888"/>
            <a:ext cx="4946650" cy="646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Pre-Big Bang Universe</a:t>
            </a:r>
          </a:p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981644" y="4919008"/>
            <a:ext cx="3897071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rPr>
              <a:t>Biochemistry</a:t>
            </a:r>
          </a:p>
          <a:p>
            <a:pPr algn="ctr">
              <a:defRPr/>
            </a:pPr>
            <a:r>
              <a:rPr lang="en-GB" sz="2000" b="1" dirty="0">
                <a:ln>
                  <a:solidFill>
                    <a:srgbClr val="4F81BD"/>
                  </a:solidFill>
                </a:ln>
                <a:solidFill>
                  <a:srgbClr val="0000FF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rPr>
              <a:t>Proton-motive force</a:t>
            </a:r>
          </a:p>
          <a:p>
            <a:pPr algn="ctr">
              <a:defRPr/>
            </a:pPr>
            <a:r>
              <a:rPr lang="en-GB" b="1" dirty="0">
                <a:latin typeface="Arial" pitchFamily="30" charset="0"/>
                <a:ea typeface="ＭＳ Ｐゴシック" pitchFamily="30" charset="-128"/>
                <a:cs typeface="ＭＳ Ｐゴシック" pitchFamily="30" charset="-128"/>
              </a:rPr>
              <a:t>~~~~~discontinuity~~~~~</a:t>
            </a:r>
          </a:p>
          <a:p>
            <a:pPr algn="ctr">
              <a:defRPr/>
            </a:pPr>
            <a:endParaRPr lang="en-GB" b="1" dirty="0">
              <a:solidFill>
                <a:srgbClr val="FF0000"/>
              </a:solidFill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Arial" pitchFamily="30" charset="0"/>
                <a:ea typeface="ＭＳ Ｐゴシック" pitchFamily="30" charset="-128"/>
                <a:cs typeface="ＭＳ Ｐゴシック" pitchFamily="30" charset="-128"/>
              </a:rPr>
              <a:t>Geochemistry</a:t>
            </a:r>
          </a:p>
        </p:txBody>
      </p:sp>
      <p:sp>
        <p:nvSpPr>
          <p:cNvPr id="113684" name="TextBox 22"/>
          <p:cNvSpPr txBox="1">
            <a:spLocks noChangeArrowheads="1"/>
          </p:cNvSpPr>
          <p:nvPr/>
        </p:nvSpPr>
        <p:spPr bwMode="auto">
          <a:xfrm>
            <a:off x="7315200" y="3886200"/>
            <a:ext cx="1828800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b="1" dirty="0" err="1">
                <a:solidFill>
                  <a:srgbClr val="660066"/>
                </a:solidFill>
              </a:rPr>
              <a:t>Nitschke</a:t>
            </a:r>
            <a:r>
              <a:rPr lang="en-US" sz="1100" b="1" dirty="0">
                <a:solidFill>
                  <a:srgbClr val="660066"/>
                </a:solidFill>
              </a:rPr>
              <a:t> &amp; Russell, 2010 </a:t>
            </a:r>
          </a:p>
          <a:p>
            <a:r>
              <a:rPr lang="en-US" sz="1100" b="1" dirty="0">
                <a:solidFill>
                  <a:srgbClr val="660066"/>
                </a:solidFill>
              </a:rPr>
              <a:t>J. </a:t>
            </a:r>
            <a:r>
              <a:rPr lang="en-US" sz="1100" b="1" dirty="0" err="1">
                <a:solidFill>
                  <a:srgbClr val="660066"/>
                </a:solidFill>
              </a:rPr>
              <a:t>Cosmol</a:t>
            </a:r>
            <a:r>
              <a:rPr lang="en-US" sz="1100" b="1" dirty="0">
                <a:solidFill>
                  <a:srgbClr val="660066"/>
                </a:solidFill>
              </a:rPr>
              <a:t>,</a:t>
            </a:r>
            <a:r>
              <a:rPr lang="en-US" sz="1100" b="1" dirty="0" smtClean="0">
                <a:solidFill>
                  <a:srgbClr val="660066"/>
                </a:solidFill>
              </a:rPr>
              <a:t> 10, 3200</a:t>
            </a:r>
            <a:endParaRPr lang="en-US" sz="1100" b="1" dirty="0">
              <a:solidFill>
                <a:srgbClr val="660066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4953000" y="4419600"/>
            <a:ext cx="1219200" cy="431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100" b="1" dirty="0" err="1" smtClean="0">
                <a:solidFill>
                  <a:srgbClr val="0000FF"/>
                </a:solidFill>
              </a:rPr>
              <a:t>Koonin</a:t>
            </a:r>
            <a:r>
              <a:rPr lang="en-GB" sz="1100" b="1" dirty="0" smtClean="0">
                <a:solidFill>
                  <a:srgbClr val="0000FF"/>
                </a:solidFill>
              </a:rPr>
              <a:t>, 2007,</a:t>
            </a:r>
          </a:p>
          <a:p>
            <a:r>
              <a:rPr lang="en-GB" sz="1100" b="1" dirty="0" smtClean="0">
                <a:solidFill>
                  <a:srgbClr val="0000FF"/>
                </a:solidFill>
              </a:rPr>
              <a:t>Biology Direct</a:t>
            </a:r>
            <a:endParaRPr lang="en-GB" sz="11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8686800" y="1417638"/>
            <a:ext cx="46038" cy="4603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640763" y="6126163"/>
            <a:ext cx="46037" cy="46037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0" y="147638"/>
            <a:ext cx="9137650" cy="61247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/>
              <a:t>CO</a:t>
            </a:r>
            <a:r>
              <a:rPr lang="en-US" sz="3200" b="1" baseline="-25000" dirty="0"/>
              <a:t>2</a:t>
            </a:r>
            <a:r>
              <a:rPr lang="en-US" sz="3200" b="1" dirty="0"/>
              <a:t> hydrogenation mechanisms quicken, </a:t>
            </a:r>
            <a:r>
              <a:rPr lang="en-US" sz="3200" b="1" u="sng" dirty="0" err="1"/>
              <a:t>complexify</a:t>
            </a:r>
            <a:r>
              <a:rPr lang="en-US" sz="3200" b="1" u="sng" dirty="0"/>
              <a:t> &amp; tend to take over with time</a:t>
            </a:r>
          </a:p>
          <a:p>
            <a:pPr>
              <a:defRPr/>
            </a:pPr>
            <a:endParaRPr lang="en-US" sz="2400" b="1" dirty="0"/>
          </a:p>
          <a:p>
            <a:pPr marL="457200" indent="-457200" algn="just">
              <a:buFontTx/>
              <a:buAutoNum type="arabicPeriod"/>
              <a:defRPr/>
            </a:pPr>
            <a:r>
              <a:rPr lang="en-US" sz="2400" b="1" dirty="0" err="1">
                <a:solidFill>
                  <a:srgbClr val="116F5D"/>
                </a:solidFill>
              </a:rPr>
              <a:t>Serpentinization</a:t>
            </a:r>
            <a:r>
              <a:rPr lang="en-US" sz="2400" b="1" dirty="0">
                <a:solidFill>
                  <a:srgbClr val="116F5D"/>
                </a:solidFill>
              </a:rPr>
              <a:t> (</a:t>
            </a:r>
            <a:r>
              <a:rPr lang="en-US" sz="2400" b="1" dirty="0" err="1">
                <a:solidFill>
                  <a:srgbClr val="116F5D"/>
                </a:solidFill>
              </a:rPr>
              <a:t>redox</a:t>
            </a:r>
            <a:r>
              <a:rPr lang="en-US" sz="2400" b="1" dirty="0">
                <a:solidFill>
                  <a:srgbClr val="116F5D"/>
                </a:solidFill>
              </a:rPr>
              <a:t> and heat)                              </a:t>
            </a:r>
            <a:r>
              <a:rPr lang="en-US" sz="2400" b="1" dirty="0" err="1">
                <a:solidFill>
                  <a:srgbClr val="116F5D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116F5D"/>
                </a:solidFill>
                <a:sym typeface="Wingdings"/>
              </a:rPr>
              <a:t> CH</a:t>
            </a:r>
            <a:r>
              <a:rPr lang="en-US" sz="2400" b="1" baseline="-25000" dirty="0">
                <a:solidFill>
                  <a:srgbClr val="116F5D"/>
                </a:solidFill>
                <a:sym typeface="Wingdings"/>
              </a:rPr>
              <a:t>4</a:t>
            </a:r>
          </a:p>
          <a:p>
            <a:pPr marL="457200" indent="-457200">
              <a:buFontTx/>
              <a:buAutoNum type="arabicPeriod"/>
              <a:defRPr/>
            </a:pPr>
            <a:endParaRPr lang="en-US" sz="2400" b="1" baseline="-25000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------------------------------------life emerges---------------------------------- </a:t>
            </a:r>
          </a:p>
          <a:p>
            <a:pPr>
              <a:defRPr/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n-US" sz="2400" b="1" dirty="0">
                <a:solidFill>
                  <a:srgbClr val="660066"/>
                </a:solidFill>
              </a:rPr>
              <a:t>2. Bacterial </a:t>
            </a:r>
            <a:r>
              <a:rPr lang="en-US" sz="2400" b="1" dirty="0" err="1">
                <a:solidFill>
                  <a:srgbClr val="660066"/>
                </a:solidFill>
              </a:rPr>
              <a:t>acetogenesis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</a:rPr>
              <a:t>(H</a:t>
            </a:r>
            <a:r>
              <a:rPr lang="en-US" sz="2400" b="1" baseline="-25000" dirty="0" smtClean="0">
                <a:solidFill>
                  <a:srgbClr val="660066"/>
                </a:solidFill>
              </a:rPr>
              <a:t>2</a:t>
            </a:r>
            <a:r>
              <a:rPr lang="en-US" sz="2400" b="1" dirty="0" smtClean="0">
                <a:solidFill>
                  <a:srgbClr val="660066"/>
                </a:solidFill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</a:rPr>
              <a:t>pmf</a:t>
            </a:r>
            <a:r>
              <a:rPr lang="en-US" sz="2400" b="1" dirty="0" smtClean="0">
                <a:solidFill>
                  <a:srgbClr val="660066"/>
                </a:solidFill>
              </a:rPr>
              <a:t>,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</a:rPr>
              <a:t>ATP)                 </a:t>
            </a:r>
            <a:r>
              <a:rPr lang="en-US" sz="2400" b="1" dirty="0" err="1" smtClean="0">
                <a:solidFill>
                  <a:srgbClr val="660066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rgbClr val="660066"/>
                </a:solidFill>
                <a:sym typeface="Wingdings"/>
              </a:rPr>
              <a:t> CH</a:t>
            </a:r>
            <a:r>
              <a:rPr lang="en-US" sz="2400" b="1" baseline="-25000" dirty="0" smtClean="0">
                <a:solidFill>
                  <a:srgbClr val="660066"/>
                </a:solidFill>
                <a:sym typeface="Wingdings"/>
              </a:rPr>
              <a:t>3</a:t>
            </a:r>
            <a:r>
              <a:rPr lang="en-US" sz="2400" b="1" dirty="0" smtClean="0">
                <a:solidFill>
                  <a:srgbClr val="660066"/>
                </a:solidFill>
                <a:sym typeface="Wingdings"/>
              </a:rPr>
              <a:t>COO</a:t>
            </a:r>
            <a:r>
              <a:rPr lang="en-US" sz="2400" b="1" baseline="30000" dirty="0">
                <a:solidFill>
                  <a:srgbClr val="660066"/>
                </a:solidFill>
                <a:sym typeface="Wingdings"/>
              </a:rPr>
              <a:t>-</a:t>
            </a:r>
            <a:endParaRPr lang="en-US" sz="2400" b="1" baseline="30000" dirty="0">
              <a:solidFill>
                <a:srgbClr val="660066"/>
              </a:solidFill>
            </a:endParaRPr>
          </a:p>
          <a:p>
            <a:pPr>
              <a:defRPr/>
            </a:pPr>
            <a:endParaRPr lang="en-US" sz="2400" b="1" dirty="0"/>
          </a:p>
          <a:p>
            <a:pPr algn="l">
              <a:defRPr/>
            </a:pPr>
            <a:r>
              <a:rPr lang="en-US" sz="2400" b="1" dirty="0"/>
              <a:t>3. </a:t>
            </a:r>
            <a:r>
              <a:rPr lang="en-US" sz="2400" b="1" dirty="0" err="1"/>
              <a:t>Archae-methanogenesis</a:t>
            </a:r>
            <a:r>
              <a:rPr lang="en-US" sz="2400" b="1" dirty="0"/>
              <a:t> </a:t>
            </a:r>
            <a:r>
              <a:rPr lang="en-US" sz="2400" b="1" dirty="0" smtClean="0"/>
              <a:t>(H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pmf</a:t>
            </a:r>
            <a:r>
              <a:rPr lang="en-US" sz="2400" b="1" dirty="0"/>
              <a:t>,</a:t>
            </a:r>
            <a:r>
              <a:rPr lang="en-US" sz="2400" b="1" dirty="0" smtClean="0"/>
              <a:t> Co</a:t>
            </a:r>
            <a:r>
              <a:rPr lang="en-US" sz="2400" b="1" dirty="0"/>
              <a:t>-B, Co-</a:t>
            </a:r>
            <a:r>
              <a:rPr lang="en-US" sz="2400" b="1" dirty="0" smtClean="0"/>
              <a:t>M)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>
                <a:sym typeface="Wingdings"/>
              </a:rPr>
              <a:t>much CH</a:t>
            </a:r>
            <a:r>
              <a:rPr lang="en-US" sz="2400" b="1" baseline="-25000" dirty="0">
                <a:sym typeface="Wingdings"/>
              </a:rPr>
              <a:t>4</a:t>
            </a:r>
          </a:p>
          <a:p>
            <a:pPr algn="l">
              <a:defRPr/>
            </a:pPr>
            <a:endParaRPr lang="en-US" sz="2400" b="1" dirty="0"/>
          </a:p>
          <a:p>
            <a:pPr algn="l">
              <a:defRPr/>
            </a:pPr>
            <a:r>
              <a:rPr lang="en-US" sz="2400" b="1" dirty="0">
                <a:solidFill>
                  <a:srgbClr val="FF6600"/>
                </a:solidFill>
              </a:rPr>
              <a:t>4. </a:t>
            </a:r>
            <a:r>
              <a:rPr lang="en-US" sz="2400" b="1" dirty="0" err="1">
                <a:solidFill>
                  <a:srgbClr val="FF6600"/>
                </a:solidFill>
              </a:rPr>
              <a:t>Archaeal</a:t>
            </a:r>
            <a:r>
              <a:rPr lang="en-US" sz="2400" b="1" dirty="0">
                <a:solidFill>
                  <a:srgbClr val="FF6600"/>
                </a:solidFill>
              </a:rPr>
              <a:t> then bacterial sulfate reduction </a:t>
            </a:r>
            <a:r>
              <a:rPr lang="en-US" sz="2400" b="1" dirty="0" err="1">
                <a:solidFill>
                  <a:srgbClr val="FF66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FF6600"/>
                </a:solidFill>
                <a:sym typeface="Wingdings"/>
              </a:rPr>
              <a:t> H</a:t>
            </a:r>
            <a:r>
              <a:rPr lang="en-US" sz="2400" b="1" baseline="-25000" dirty="0">
                <a:solidFill>
                  <a:srgbClr val="FF6600"/>
                </a:solidFill>
                <a:sym typeface="Wingdings"/>
              </a:rPr>
              <a:t>2</a:t>
            </a:r>
            <a:r>
              <a:rPr lang="en-US" sz="2400" b="1" dirty="0">
                <a:solidFill>
                  <a:srgbClr val="FF6600"/>
                </a:solidFill>
                <a:sym typeface="Wingdings"/>
              </a:rPr>
              <a:t>S + CH</a:t>
            </a:r>
            <a:r>
              <a:rPr lang="en-US" sz="2400" b="1" baseline="-25000" dirty="0">
                <a:solidFill>
                  <a:srgbClr val="FF6600"/>
                </a:solidFill>
                <a:sym typeface="Wingdings"/>
              </a:rPr>
              <a:t>3</a:t>
            </a:r>
            <a:r>
              <a:rPr lang="en-US" sz="2400" b="1" dirty="0">
                <a:solidFill>
                  <a:srgbClr val="FF6600"/>
                </a:solidFill>
                <a:sym typeface="Wingdings"/>
              </a:rPr>
              <a:t>COO</a:t>
            </a:r>
            <a:r>
              <a:rPr lang="en-US" sz="2400" b="1" baseline="30000" dirty="0">
                <a:solidFill>
                  <a:srgbClr val="FF6600"/>
                </a:solidFill>
                <a:sym typeface="Wingdings"/>
              </a:rPr>
              <a:t>-</a:t>
            </a:r>
            <a:endParaRPr lang="en-US" sz="2400" b="1" dirty="0">
              <a:solidFill>
                <a:srgbClr val="FF6600"/>
              </a:solidFill>
            </a:endParaRPr>
          </a:p>
          <a:p>
            <a:pPr>
              <a:defRPr/>
            </a:pPr>
            <a:endParaRPr lang="en-US" sz="2400" b="1" dirty="0"/>
          </a:p>
          <a:p>
            <a:pPr algn="l">
              <a:defRPr/>
            </a:pPr>
            <a:r>
              <a:rPr lang="en-US" sz="2400" b="1" dirty="0">
                <a:solidFill>
                  <a:srgbClr val="3366FF"/>
                </a:solidFill>
              </a:rPr>
              <a:t>5. Bacterial oxygenic photosynthesis (photons)               </a:t>
            </a:r>
            <a:r>
              <a:rPr lang="en-US" sz="2400" b="1" dirty="0" err="1">
                <a:solidFill>
                  <a:srgbClr val="3366FF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3366FF"/>
                </a:solidFill>
                <a:sym typeface="Wingdings"/>
              </a:rPr>
              <a:t> O</a:t>
            </a:r>
            <a:r>
              <a:rPr lang="en-US" sz="2400" b="1" baseline="-25000" dirty="0">
                <a:solidFill>
                  <a:srgbClr val="3366FF"/>
                </a:solidFill>
                <a:sym typeface="Wingdings"/>
              </a:rPr>
              <a:t>2</a:t>
            </a:r>
            <a:endParaRPr lang="en-US" sz="2400" b="1" baseline="-25000" dirty="0">
              <a:solidFill>
                <a:srgbClr val="3366FF"/>
              </a:solidFill>
            </a:endParaRP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3" descr="D:\doc\wo\papers\pre_LUCA\Figure2_c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7391400" cy="5105400"/>
          </a:xfrm>
          <a:prstGeom prst="rect">
            <a:avLst/>
          </a:prstGeom>
          <a:noFill/>
        </p:spPr>
      </p:pic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304988" y="6096000"/>
            <a:ext cx="35718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100" b="1" dirty="0" err="1"/>
              <a:t>Baymann</a:t>
            </a:r>
            <a:r>
              <a:rPr lang="en-US" sz="1100" b="1" dirty="0"/>
              <a:t> </a:t>
            </a:r>
            <a:r>
              <a:rPr lang="en-US" sz="1100" b="1" i="1" dirty="0"/>
              <a:t>et al</a:t>
            </a:r>
            <a:r>
              <a:rPr lang="en-US" sz="1100" b="1" dirty="0"/>
              <a:t>. (2003) </a:t>
            </a:r>
            <a:r>
              <a:rPr lang="en-US" sz="1100" b="1" dirty="0" err="1"/>
              <a:t>Phil.Trans</a:t>
            </a:r>
            <a:r>
              <a:rPr lang="en-US" sz="1100" b="1" dirty="0"/>
              <a:t>. R. Soc. B 358, 267-274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366183" y="5791200"/>
            <a:ext cx="32769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/>
              <a:t>“The redox protein construction kit”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38100"/>
            <a:ext cx="90297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3" descr="D:\doc\wo\papers\pre_LUCA\Figure2_c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7391400" cy="5105400"/>
          </a:xfrm>
          <a:prstGeom prst="rect">
            <a:avLst/>
          </a:prstGeom>
          <a:noFill/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371600" y="685800"/>
            <a:ext cx="6553200" cy="4191000"/>
            <a:chOff x="864" y="624"/>
            <a:chExt cx="4128" cy="2640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864" y="1776"/>
              <a:ext cx="3600" cy="1488"/>
              <a:chOff x="864" y="1776"/>
              <a:chExt cx="3600" cy="1488"/>
            </a:xfrm>
          </p:grpSpPr>
          <p:sp>
            <p:nvSpPr>
              <p:cNvPr id="33" name="Line 4"/>
              <p:cNvSpPr>
                <a:spLocks noChangeShapeType="1"/>
              </p:cNvSpPr>
              <p:nvPr/>
            </p:nvSpPr>
            <p:spPr bwMode="auto">
              <a:xfrm flipH="1">
                <a:off x="864" y="2928"/>
                <a:ext cx="1584" cy="336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flipH="1" flipV="1">
                <a:off x="1728" y="2208"/>
                <a:ext cx="768" cy="624"/>
              </a:xfrm>
              <a:prstGeom prst="line">
                <a:avLst/>
              </a:prstGeom>
              <a:noFill/>
              <a:ln w="25400">
                <a:solidFill>
                  <a:srgbClr val="CC99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6"/>
              <p:cNvSpPr>
                <a:spLocks noChangeShapeType="1"/>
              </p:cNvSpPr>
              <p:nvPr/>
            </p:nvSpPr>
            <p:spPr bwMode="auto">
              <a:xfrm flipH="1" flipV="1">
                <a:off x="2352" y="1776"/>
                <a:ext cx="240" cy="100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7"/>
              <p:cNvSpPr>
                <a:spLocks noChangeShapeType="1"/>
              </p:cNvSpPr>
              <p:nvPr/>
            </p:nvSpPr>
            <p:spPr bwMode="auto">
              <a:xfrm flipV="1">
                <a:off x="2736" y="2784"/>
                <a:ext cx="1728" cy="144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0" y="624"/>
              <a:ext cx="2688" cy="2496"/>
              <a:chOff x="960" y="624"/>
              <a:chExt cx="2688" cy="2496"/>
            </a:xfrm>
          </p:grpSpPr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V="1">
                <a:off x="2784" y="1488"/>
                <a:ext cx="864" cy="105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V="1">
                <a:off x="2784" y="624"/>
                <a:ext cx="816" cy="182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H="1" flipV="1">
                <a:off x="2304" y="1536"/>
                <a:ext cx="336" cy="105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flipH="1" flipV="1">
                <a:off x="1632" y="2304"/>
                <a:ext cx="960" cy="38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960" y="2736"/>
                <a:ext cx="1680" cy="38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008" y="816"/>
              <a:ext cx="2640" cy="2256"/>
              <a:chOff x="1008" y="816"/>
              <a:chExt cx="2640" cy="2256"/>
            </a:xfrm>
          </p:grpSpPr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 flipV="1">
                <a:off x="1008" y="2976"/>
                <a:ext cx="1824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 flipV="1">
                <a:off x="2928" y="816"/>
                <a:ext cx="720" cy="2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 flipV="1">
                <a:off x="3024" y="1632"/>
                <a:ext cx="576" cy="13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056" y="1008"/>
              <a:ext cx="1824" cy="1392"/>
              <a:chOff x="1056" y="1008"/>
              <a:chExt cx="1824" cy="1392"/>
            </a:xfrm>
          </p:grpSpPr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 flipH="1" flipV="1">
                <a:off x="1056" y="1632"/>
                <a:ext cx="1824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 flipH="1" flipV="1">
                <a:off x="2544" y="1584"/>
                <a:ext cx="336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 flipH="1" flipV="1">
                <a:off x="1440" y="1008"/>
                <a:ext cx="1344" cy="129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912" y="1152"/>
              <a:ext cx="3648" cy="1632"/>
              <a:chOff x="912" y="1152"/>
              <a:chExt cx="3648" cy="1632"/>
            </a:xfrm>
          </p:grpSpPr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flipV="1">
                <a:off x="3216" y="1152"/>
                <a:ext cx="1344" cy="1632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 flipH="1" flipV="1">
                <a:off x="912" y="1776"/>
                <a:ext cx="2208" cy="912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 flipH="1" flipV="1">
                <a:off x="1584" y="2448"/>
                <a:ext cx="1488" cy="336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448" y="2112"/>
              <a:ext cx="2544" cy="816"/>
              <a:chOff x="2448" y="2112"/>
              <a:chExt cx="2544" cy="816"/>
            </a:xfrm>
          </p:grpSpPr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>
                <a:off x="2448" y="2544"/>
                <a:ext cx="1824" cy="384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V="1">
                <a:off x="2496" y="2112"/>
                <a:ext cx="2496" cy="384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304988" y="6096000"/>
            <a:ext cx="35718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100" b="1" dirty="0" err="1"/>
              <a:t>Baymann</a:t>
            </a:r>
            <a:r>
              <a:rPr lang="en-US" sz="1100" b="1" dirty="0"/>
              <a:t> </a:t>
            </a:r>
            <a:r>
              <a:rPr lang="en-US" sz="1100" b="1" i="1" dirty="0"/>
              <a:t>et al</a:t>
            </a:r>
            <a:r>
              <a:rPr lang="en-US" sz="1100" b="1" dirty="0"/>
              <a:t>. (2003) </a:t>
            </a:r>
            <a:r>
              <a:rPr lang="en-US" sz="1100" b="1" dirty="0" err="1"/>
              <a:t>Phil.Trans</a:t>
            </a:r>
            <a:r>
              <a:rPr lang="en-US" sz="1100" b="1" dirty="0"/>
              <a:t>. R. Soc. B 358, 267-274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366183" y="5791200"/>
            <a:ext cx="32769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/>
              <a:t>“The redox protein construction kit”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76200" y="228600"/>
            <a:ext cx="5181600" cy="5410200"/>
            <a:chOff x="1143000" y="228600"/>
            <a:chExt cx="6553200" cy="64008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143000" y="228600"/>
              <a:ext cx="6553200" cy="6400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819400" y="5334000"/>
              <a:ext cx="752475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240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981200" y="5486400"/>
              <a:ext cx="16764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240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5715000" y="4351338"/>
              <a:ext cx="184150" cy="366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1800" b="1">
                <a:solidFill>
                  <a:srgbClr val="3366FF"/>
                </a:solidFill>
                <a:latin typeface="Symbol" charset="2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945313" y="5257800"/>
              <a:ext cx="184150" cy="519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67525" y="914400"/>
              <a:ext cx="184150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>
                <a:latin typeface="Arial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6477000" y="2686050"/>
              <a:ext cx="18415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00600" y="533400"/>
              <a:ext cx="354013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431925" y="2520950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6696075" y="2038350"/>
              <a:ext cx="184150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/>
            </a:p>
          </p:txBody>
        </p:sp>
        <p:pic>
          <p:nvPicPr>
            <p:cNvPr id="13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457200"/>
              <a:ext cx="6096000" cy="596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337011" y="822325"/>
              <a:ext cx="1367753" cy="400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NO/HNO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3</a:t>
              </a:r>
              <a:endParaRPr lang="en-US" sz="1600" dirty="0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2971800" y="838200"/>
              <a:ext cx="4460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8000"/>
                  </a:solidFill>
                </a:rPr>
                <a:t>S</a:t>
              </a:r>
              <a:r>
                <a:rPr lang="en-US" sz="2000" b="1" baseline="-25000">
                  <a:solidFill>
                    <a:srgbClr val="FF8000"/>
                  </a:solidFill>
                </a:rPr>
                <a:t>0</a:t>
              </a:r>
              <a:endParaRPr lang="en-US" sz="2000" baseline="-25000"/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5562600" y="4953000"/>
              <a:ext cx="1112838" cy="519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hlink"/>
                  </a:solidFill>
                </a:rPr>
                <a:t>Crust</a:t>
              </a: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1447800" y="3886200"/>
              <a:ext cx="1116013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3366FF"/>
                  </a:solidFill>
                </a:rPr>
                <a:t>Ocean</a:t>
              </a:r>
              <a:endParaRPr lang="en-US" b="1">
                <a:solidFill>
                  <a:srgbClr val="3366FF"/>
                </a:solidFill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4191000" y="3352800"/>
              <a:ext cx="3200400" cy="1323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>
                  <a:solidFill>
                    <a:srgbClr val="C30B07"/>
                  </a:solidFill>
                  <a:latin typeface="Arial" charset="0"/>
                  <a:sym typeface="Symbol" charset="2"/>
                </a:rPr>
                <a:t> </a:t>
              </a:r>
              <a:r>
                <a:rPr lang="en-US" sz="1600" b="1">
                  <a:solidFill>
                    <a:srgbClr val="C30B07"/>
                  </a:solidFill>
                  <a:latin typeface="Arial" charset="0"/>
                </a:rPr>
                <a:t>H</a:t>
              </a:r>
              <a:r>
                <a:rPr lang="en-US" sz="1600" b="1" baseline="30000">
                  <a:solidFill>
                    <a:srgbClr val="C30B07"/>
                  </a:solidFill>
                  <a:latin typeface="Arial" charset="0"/>
                </a:rPr>
                <a:t>+</a:t>
              </a:r>
              <a:r>
                <a:rPr lang="en-US" sz="1600">
                  <a:solidFill>
                    <a:srgbClr val="AC14B1"/>
                  </a:solidFill>
                  <a:latin typeface="Arial" charset="0"/>
                  <a:sym typeface="Symbol" charset="2"/>
                </a:rPr>
                <a:t>gives </a:t>
              </a:r>
              <a:r>
                <a:rPr lang="en-US" sz="1600">
                  <a:solidFill>
                    <a:srgbClr val="AC14B1"/>
                  </a:solidFill>
                  <a:latin typeface="Arial" charset="0"/>
                </a:rPr>
                <a:t>protonmotive force</a:t>
              </a:r>
            </a:p>
            <a:p>
              <a:pPr algn="l">
                <a:buFont typeface="Symbol" charset="2"/>
                <a:buNone/>
              </a:pPr>
              <a:r>
                <a:rPr lang="en-US" sz="1600">
                  <a:solidFill>
                    <a:srgbClr val="29B176"/>
                  </a:solidFill>
                  <a:latin typeface="Arial" charset="0"/>
                </a:rPr>
                <a:t>&amp; pyrophosphate??</a:t>
              </a:r>
            </a:p>
            <a:p>
              <a:pPr algn="l">
                <a:buFont typeface="Symbol" charset="2"/>
                <a:buNone/>
              </a:pPr>
              <a:r>
                <a:rPr lang="en-US" sz="1600">
                  <a:solidFill>
                    <a:srgbClr val="29B176"/>
                  </a:solidFill>
                  <a:latin typeface="Arial" charset="0"/>
                </a:rPr>
                <a:t>[</a:t>
              </a:r>
              <a:r>
                <a:rPr lang="en-US" sz="1600" b="1">
                  <a:solidFill>
                    <a:srgbClr val="FF0832"/>
                  </a:solidFill>
                </a:rPr>
                <a:t>H</a:t>
              </a:r>
              <a:r>
                <a:rPr lang="en-GB" sz="1600" b="1" baseline="30000">
                  <a:solidFill>
                    <a:srgbClr val="FF0832"/>
                  </a:solidFill>
                </a:rPr>
                <a:t>+</a:t>
              </a:r>
              <a:r>
                <a:rPr lang="en-US" sz="1600" b="1">
                  <a:solidFill>
                    <a:srgbClr val="29B176"/>
                  </a:solidFill>
                </a:rPr>
                <a:t>+ 2HPO</a:t>
              </a:r>
              <a:r>
                <a:rPr lang="en-US" sz="1600" b="1" baseline="-25000">
                  <a:solidFill>
                    <a:srgbClr val="29B176"/>
                  </a:solidFill>
                </a:rPr>
                <a:t>4</a:t>
              </a:r>
              <a:r>
                <a:rPr lang="en-GB" sz="1600" b="1" baseline="30000">
                  <a:solidFill>
                    <a:srgbClr val="29B176"/>
                  </a:solidFill>
                </a:rPr>
                <a:t>2-</a:t>
              </a:r>
              <a:r>
                <a:rPr lang="en-US" sz="1600" b="1">
                  <a:solidFill>
                    <a:srgbClr val="29B176"/>
                  </a:solidFill>
                  <a:sym typeface="Wingdings" charset="2"/>
                </a:rPr>
                <a:t></a:t>
              </a:r>
              <a:r>
                <a:rPr lang="en-US" sz="1600" b="1">
                  <a:solidFill>
                    <a:srgbClr val="29B176"/>
                  </a:solidFill>
                </a:rPr>
                <a:t> HP</a:t>
              </a:r>
              <a:r>
                <a:rPr lang="en-US" sz="1600" b="1" baseline="-25000">
                  <a:solidFill>
                    <a:srgbClr val="29B176"/>
                  </a:solidFill>
                </a:rPr>
                <a:t>2</a:t>
              </a:r>
              <a:r>
                <a:rPr lang="en-US" sz="1600" b="1">
                  <a:solidFill>
                    <a:srgbClr val="29B176"/>
                  </a:solidFill>
                </a:rPr>
                <a:t>O</a:t>
              </a:r>
              <a:r>
                <a:rPr lang="en-US" sz="1600" b="1" baseline="-25000">
                  <a:solidFill>
                    <a:srgbClr val="29B176"/>
                  </a:solidFill>
                </a:rPr>
                <a:t>7</a:t>
              </a:r>
              <a:r>
                <a:rPr lang="en-GB" sz="1600" b="1" baseline="30000">
                  <a:solidFill>
                    <a:srgbClr val="29B176"/>
                  </a:solidFill>
                </a:rPr>
                <a:t>3-</a:t>
              </a:r>
              <a:r>
                <a:rPr lang="en-US" sz="1600" b="1">
                  <a:solidFill>
                    <a:srgbClr val="29B176"/>
                  </a:solidFill>
                </a:rPr>
                <a:t> + H</a:t>
              </a:r>
              <a:r>
                <a:rPr lang="en-US" sz="1600" b="1" baseline="-25000">
                  <a:solidFill>
                    <a:srgbClr val="29B176"/>
                  </a:solidFill>
                </a:rPr>
                <a:t>2</a:t>
              </a:r>
              <a:r>
                <a:rPr lang="en-US" sz="1600" b="1">
                  <a:solidFill>
                    <a:srgbClr val="29B176"/>
                  </a:solidFill>
                </a:rPr>
                <a:t>O</a:t>
              </a:r>
              <a:r>
                <a:rPr lang="en-US" sz="1600">
                  <a:solidFill>
                    <a:srgbClr val="29B176"/>
                  </a:solidFill>
                  <a:latin typeface="Arial" charset="0"/>
                </a:rPr>
                <a:t>]</a:t>
              </a:r>
            </a:p>
            <a:p>
              <a:pPr algn="l">
                <a:buFont typeface="Symbol" charset="2"/>
                <a:buNone/>
              </a:pPr>
              <a:endParaRPr lang="en-US" sz="1600">
                <a:solidFill>
                  <a:srgbClr val="29B176"/>
                </a:solidFill>
                <a:latin typeface="Arial" charset="0"/>
              </a:endParaRPr>
            </a:p>
            <a:p>
              <a:pPr algn="l">
                <a:buFont typeface="Symbol" charset="2"/>
                <a:buNone/>
              </a:pPr>
              <a:endParaRPr lang="en-US" sz="1600">
                <a:solidFill>
                  <a:srgbClr val="29B176"/>
                </a:solidFill>
                <a:latin typeface="Arial" charset="0"/>
              </a:endParaRP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2286000" y="5497513"/>
              <a:ext cx="2057400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MoS</a:t>
              </a:r>
              <a:r>
                <a:rPr lang="en-US" sz="1800" b="1" baseline="-25000"/>
                <a:t>4</a:t>
              </a:r>
              <a:r>
                <a:rPr lang="en-US" sz="1800" b="1" baseline="30000"/>
                <a:t>2-</a:t>
              </a:r>
              <a:r>
                <a:rPr lang="en-US" sz="1800" b="1"/>
                <a:t>  WS</a:t>
              </a:r>
              <a:r>
                <a:rPr lang="en-US" sz="1800" b="1" baseline="-25000"/>
                <a:t>4</a:t>
              </a:r>
              <a:r>
                <a:rPr lang="en-US" sz="1800" b="1" baseline="30000"/>
                <a:t>2-</a:t>
              </a:r>
            </a:p>
          </p:txBody>
        </p:sp>
      </p:grpSp>
      <p:grpSp>
        <p:nvGrpSpPr>
          <p:cNvPr id="10" name="Group 22"/>
          <p:cNvGrpSpPr/>
          <p:nvPr/>
        </p:nvGrpSpPr>
        <p:grpSpPr>
          <a:xfrm>
            <a:off x="5181601" y="1143000"/>
            <a:ext cx="3886199" cy="3268634"/>
            <a:chOff x="-76200" y="268503"/>
            <a:chExt cx="6729302" cy="6238257"/>
          </a:xfrm>
        </p:grpSpPr>
        <p:sp>
          <p:nvSpPr>
            <p:cNvPr id="24" name="Rectangle 37"/>
            <p:cNvSpPr>
              <a:spLocks noChangeArrowheads="1"/>
            </p:cNvSpPr>
            <p:nvPr/>
          </p:nvSpPr>
          <p:spPr bwMode="auto">
            <a:xfrm>
              <a:off x="1676400" y="5946775"/>
              <a:ext cx="3438525" cy="276225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25" name="Rectangle 38"/>
            <p:cNvSpPr>
              <a:spLocks noChangeArrowheads="1"/>
            </p:cNvSpPr>
            <p:nvPr/>
          </p:nvSpPr>
          <p:spPr bwMode="auto">
            <a:xfrm>
              <a:off x="1697038" y="1062038"/>
              <a:ext cx="3438525" cy="276225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26" name="Rectangle 47"/>
            <p:cNvSpPr>
              <a:spLocks noChangeArrowheads="1"/>
            </p:cNvSpPr>
            <p:nvPr/>
          </p:nvSpPr>
          <p:spPr bwMode="auto">
            <a:xfrm>
              <a:off x="1906588" y="1016000"/>
              <a:ext cx="207962" cy="368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27" name="Oval 48"/>
            <p:cNvSpPr>
              <a:spLocks noChangeArrowheads="1"/>
            </p:cNvSpPr>
            <p:nvPr/>
          </p:nvSpPr>
          <p:spPr bwMode="auto">
            <a:xfrm>
              <a:off x="1800225" y="1292225"/>
              <a:ext cx="469900" cy="23018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28" name="Text Box 49"/>
            <p:cNvSpPr txBox="1">
              <a:spLocks noChangeArrowheads="1"/>
            </p:cNvSpPr>
            <p:nvPr/>
          </p:nvSpPr>
          <p:spPr bwMode="auto">
            <a:xfrm>
              <a:off x="1801813" y="1304925"/>
              <a:ext cx="625770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r>
                <a:rPr lang="en-US" sz="800" b="1">
                  <a:latin typeface="Calibri" pitchFamily="34" charset="0"/>
                </a:rPr>
                <a:t>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29" name="Rectangle 50"/>
            <p:cNvSpPr>
              <a:spLocks noChangeArrowheads="1"/>
            </p:cNvSpPr>
            <p:nvPr/>
          </p:nvSpPr>
          <p:spPr bwMode="auto">
            <a:xfrm>
              <a:off x="3557588" y="1016000"/>
              <a:ext cx="365125" cy="36830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>
              <a:off x="2844800" y="1016000"/>
              <a:ext cx="520700" cy="36830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31" name="Text Box 52"/>
            <p:cNvSpPr txBox="1">
              <a:spLocks noChangeArrowheads="1"/>
            </p:cNvSpPr>
            <p:nvPr/>
          </p:nvSpPr>
          <p:spPr bwMode="auto">
            <a:xfrm>
              <a:off x="3490914" y="1122364"/>
              <a:ext cx="34005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?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32" name="Text Box 53"/>
            <p:cNvSpPr txBox="1">
              <a:spLocks noChangeArrowheads="1"/>
            </p:cNvSpPr>
            <p:nvPr/>
          </p:nvSpPr>
          <p:spPr bwMode="auto">
            <a:xfrm>
              <a:off x="2959100" y="1025526"/>
              <a:ext cx="34005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?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>
              <a:off x="5170487" y="1039814"/>
              <a:ext cx="1290885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methanogenesis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34" name="Text Box 55"/>
            <p:cNvSpPr txBox="1">
              <a:spLocks noChangeArrowheads="1"/>
            </p:cNvSpPr>
            <p:nvPr/>
          </p:nvSpPr>
          <p:spPr bwMode="auto">
            <a:xfrm>
              <a:off x="5149849" y="5919788"/>
              <a:ext cx="115505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denitrification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35" name="Oval 56"/>
            <p:cNvSpPr>
              <a:spLocks noChangeArrowheads="1"/>
            </p:cNvSpPr>
            <p:nvPr/>
          </p:nvSpPr>
          <p:spPr bwMode="auto">
            <a:xfrm>
              <a:off x="4124325" y="5845175"/>
              <a:ext cx="573088" cy="506413"/>
            </a:xfrm>
            <a:prstGeom prst="ellipse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36" name="Text Box 57"/>
            <p:cNvSpPr txBox="1">
              <a:spLocks noChangeArrowheads="1"/>
            </p:cNvSpPr>
            <p:nvPr/>
          </p:nvSpPr>
          <p:spPr bwMode="auto">
            <a:xfrm>
              <a:off x="4073526" y="5873749"/>
              <a:ext cx="883385" cy="52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    NO-</a:t>
              </a:r>
            </a:p>
            <a:p>
              <a:r>
                <a:rPr lang="en-US" sz="800" b="1">
                  <a:latin typeface="Calibri" pitchFamily="34" charset="0"/>
                </a:rPr>
                <a:t>reductase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37" name="Rectangle 58"/>
            <p:cNvSpPr>
              <a:spLocks noChangeArrowheads="1"/>
            </p:cNvSpPr>
            <p:nvPr/>
          </p:nvSpPr>
          <p:spPr bwMode="auto">
            <a:xfrm>
              <a:off x="3311525" y="5900738"/>
              <a:ext cx="520700" cy="3683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38" name="Rectangle 59"/>
            <p:cNvSpPr>
              <a:spLocks noChangeArrowheads="1"/>
            </p:cNvSpPr>
            <p:nvPr/>
          </p:nvSpPr>
          <p:spPr bwMode="auto">
            <a:xfrm>
              <a:off x="2254250" y="5900738"/>
              <a:ext cx="207963" cy="368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39" name="Oval 60"/>
            <p:cNvSpPr>
              <a:spLocks noChangeArrowheads="1"/>
            </p:cNvSpPr>
            <p:nvPr/>
          </p:nvSpPr>
          <p:spPr bwMode="auto">
            <a:xfrm>
              <a:off x="2073275" y="5768975"/>
              <a:ext cx="633413" cy="2301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40" name="Oval 61"/>
            <p:cNvSpPr>
              <a:spLocks noChangeArrowheads="1"/>
            </p:cNvSpPr>
            <p:nvPr/>
          </p:nvSpPr>
          <p:spPr bwMode="auto">
            <a:xfrm>
              <a:off x="2541588" y="6153150"/>
              <a:ext cx="519112" cy="2476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41" name="Text Box 63"/>
            <p:cNvSpPr txBox="1">
              <a:spLocks noChangeArrowheads="1"/>
            </p:cNvSpPr>
            <p:nvPr/>
          </p:nvSpPr>
          <p:spPr bwMode="auto">
            <a:xfrm>
              <a:off x="2524125" y="6172200"/>
              <a:ext cx="792049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r>
                <a:rPr lang="en-US" sz="800" b="1">
                  <a:latin typeface="Calibri" pitchFamily="34" charset="0"/>
                </a:rPr>
                <a:t> red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42" name="Text Box 64"/>
            <p:cNvSpPr txBox="1">
              <a:spLocks noChangeArrowheads="1"/>
            </p:cNvSpPr>
            <p:nvPr/>
          </p:nvSpPr>
          <p:spPr bwMode="auto">
            <a:xfrm>
              <a:off x="2066925" y="5768975"/>
              <a:ext cx="792049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r>
                <a:rPr lang="en-US" sz="800" b="1" baseline="-25000">
                  <a:latin typeface="Calibri" pitchFamily="34" charset="0"/>
                </a:rPr>
                <a:t>3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r>
                <a:rPr lang="en-US" sz="800" b="1">
                  <a:latin typeface="Calibri" pitchFamily="34" charset="0"/>
                </a:rPr>
                <a:t> red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43" name="Rectangle 65"/>
            <p:cNvSpPr>
              <a:spLocks noChangeArrowheads="1"/>
            </p:cNvSpPr>
            <p:nvPr/>
          </p:nvSpPr>
          <p:spPr bwMode="auto">
            <a:xfrm>
              <a:off x="1676400" y="5013325"/>
              <a:ext cx="3438525" cy="276225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>
              <a:off x="5170487" y="4867276"/>
              <a:ext cx="1410326" cy="52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anaerobic</a:t>
              </a:r>
            </a:p>
            <a:p>
              <a:r>
                <a:rPr lang="en-US" sz="800" b="1">
                  <a:latin typeface="Calibri" pitchFamily="34" charset="0"/>
                </a:rPr>
                <a:t>nitrate respiration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45" name="Rectangle 67"/>
            <p:cNvSpPr>
              <a:spLocks noChangeArrowheads="1"/>
            </p:cNvSpPr>
            <p:nvPr/>
          </p:nvSpPr>
          <p:spPr bwMode="auto">
            <a:xfrm>
              <a:off x="3887788" y="4967288"/>
              <a:ext cx="207962" cy="368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46" name="Oval 68"/>
            <p:cNvSpPr>
              <a:spLocks noChangeArrowheads="1"/>
            </p:cNvSpPr>
            <p:nvPr/>
          </p:nvSpPr>
          <p:spPr bwMode="auto">
            <a:xfrm>
              <a:off x="3709988" y="4800600"/>
              <a:ext cx="520700" cy="2778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47" name="Text Box 69"/>
            <p:cNvSpPr txBox="1">
              <a:spLocks noChangeArrowheads="1"/>
            </p:cNvSpPr>
            <p:nvPr/>
          </p:nvSpPr>
          <p:spPr bwMode="auto">
            <a:xfrm>
              <a:off x="3692526" y="4841875"/>
              <a:ext cx="792049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r>
                <a:rPr lang="en-US" sz="800" b="1" baseline="-25000">
                  <a:latin typeface="Calibri" pitchFamily="34" charset="0"/>
                </a:rPr>
                <a:t>3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r>
                <a:rPr lang="en-US" sz="800" b="1">
                  <a:latin typeface="Calibri" pitchFamily="34" charset="0"/>
                </a:rPr>
                <a:t> red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48" name="Rectangle 70"/>
            <p:cNvSpPr>
              <a:spLocks noChangeArrowheads="1"/>
            </p:cNvSpPr>
            <p:nvPr/>
          </p:nvSpPr>
          <p:spPr bwMode="auto">
            <a:xfrm>
              <a:off x="2482850" y="4989513"/>
              <a:ext cx="312738" cy="368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49" name="Oval 71"/>
            <p:cNvSpPr>
              <a:spLocks noChangeArrowheads="1"/>
            </p:cNvSpPr>
            <p:nvPr/>
          </p:nvSpPr>
          <p:spPr bwMode="auto">
            <a:xfrm>
              <a:off x="2365375" y="5218113"/>
              <a:ext cx="546100" cy="3444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50" name="Text Box 72"/>
            <p:cNvSpPr txBox="1">
              <a:spLocks noChangeArrowheads="1"/>
            </p:cNvSpPr>
            <p:nvPr/>
          </p:nvSpPr>
          <p:spPr bwMode="auto">
            <a:xfrm>
              <a:off x="2344737" y="5205413"/>
              <a:ext cx="794391" cy="52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Formate</a:t>
              </a:r>
            </a:p>
            <a:p>
              <a:r>
                <a:rPr lang="en-US" sz="800" b="1">
                  <a:latin typeface="Calibri" pitchFamily="34" charset="0"/>
                </a:rPr>
                <a:t>dehydro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51" name="Rectangle 73"/>
            <p:cNvSpPr>
              <a:spLocks noChangeArrowheads="1"/>
            </p:cNvSpPr>
            <p:nvPr/>
          </p:nvSpPr>
          <p:spPr bwMode="auto">
            <a:xfrm>
              <a:off x="3663950" y="806450"/>
              <a:ext cx="503238" cy="44291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52" name="Text Box 74"/>
            <p:cNvSpPr txBox="1">
              <a:spLocks noChangeArrowheads="1"/>
            </p:cNvSpPr>
            <p:nvPr/>
          </p:nvSpPr>
          <p:spPr bwMode="auto">
            <a:xfrm>
              <a:off x="3625850" y="762000"/>
              <a:ext cx="883385" cy="71691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Hetero-</a:t>
              </a:r>
            </a:p>
            <a:p>
              <a:r>
                <a:rPr lang="en-US" sz="800" b="1">
                  <a:latin typeface="Calibri" pitchFamily="34" charset="0"/>
                </a:rPr>
                <a:t>disulfide</a:t>
              </a:r>
            </a:p>
            <a:p>
              <a:r>
                <a:rPr lang="en-US" sz="800" b="1">
                  <a:latin typeface="Calibri" pitchFamily="34" charset="0"/>
                </a:rPr>
                <a:t>reductase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53" name="Text Box 43"/>
            <p:cNvSpPr txBox="1">
              <a:spLocks noChangeArrowheads="1"/>
            </p:cNvSpPr>
            <p:nvPr/>
          </p:nvSpPr>
          <p:spPr bwMode="auto">
            <a:xfrm>
              <a:off x="3332164" y="5845175"/>
              <a:ext cx="49930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R/</a:t>
              </a:r>
              <a:r>
                <a:rPr lang="en-US" sz="800" b="1" i="1">
                  <a:latin typeface="Calibri" pitchFamily="34" charset="0"/>
                </a:rPr>
                <a:t>b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54" name="Rectangle 17"/>
            <p:cNvSpPr>
              <a:spLocks noChangeArrowheads="1"/>
            </p:cNvSpPr>
            <p:nvPr/>
          </p:nvSpPr>
          <p:spPr bwMode="auto">
            <a:xfrm>
              <a:off x="1682750" y="4181475"/>
              <a:ext cx="3438525" cy="27781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55" name="Oval 61"/>
            <p:cNvSpPr>
              <a:spLocks noChangeArrowheads="1"/>
            </p:cNvSpPr>
            <p:nvPr/>
          </p:nvSpPr>
          <p:spPr bwMode="auto">
            <a:xfrm>
              <a:off x="3303588" y="4397375"/>
              <a:ext cx="519112" cy="2492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56" name="Text Box 63"/>
            <p:cNvSpPr txBox="1">
              <a:spLocks noChangeArrowheads="1"/>
            </p:cNvSpPr>
            <p:nvPr/>
          </p:nvSpPr>
          <p:spPr bwMode="auto">
            <a:xfrm>
              <a:off x="3259138" y="4418014"/>
              <a:ext cx="735843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AsIII-ox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57" name="Text Box 18"/>
            <p:cNvSpPr txBox="1">
              <a:spLocks noChangeArrowheads="1"/>
            </p:cNvSpPr>
            <p:nvPr/>
          </p:nvSpPr>
          <p:spPr bwMode="auto">
            <a:xfrm>
              <a:off x="5181599" y="4138614"/>
              <a:ext cx="139861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arsenite oxidation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58" name="Rectangle 67"/>
            <p:cNvSpPr>
              <a:spLocks noChangeArrowheads="1"/>
            </p:cNvSpPr>
            <p:nvPr/>
          </p:nvSpPr>
          <p:spPr bwMode="auto">
            <a:xfrm>
              <a:off x="4319588" y="4106863"/>
              <a:ext cx="207962" cy="36988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59" name="Oval 68"/>
            <p:cNvSpPr>
              <a:spLocks noChangeArrowheads="1"/>
            </p:cNvSpPr>
            <p:nvPr/>
          </p:nvSpPr>
          <p:spPr bwMode="auto">
            <a:xfrm>
              <a:off x="4191000" y="3962400"/>
              <a:ext cx="520700" cy="2778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60" name="Text Box 69"/>
            <p:cNvSpPr txBox="1">
              <a:spLocks noChangeArrowheads="1"/>
            </p:cNvSpPr>
            <p:nvPr/>
          </p:nvSpPr>
          <p:spPr bwMode="auto">
            <a:xfrm>
              <a:off x="4124326" y="3981450"/>
              <a:ext cx="792049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r>
                <a:rPr lang="en-US" sz="800" b="1" baseline="-25000">
                  <a:latin typeface="Calibri" pitchFamily="34" charset="0"/>
                </a:rPr>
                <a:t>3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r>
                <a:rPr lang="en-US" sz="800" b="1">
                  <a:latin typeface="Calibri" pitchFamily="34" charset="0"/>
                </a:rPr>
                <a:t> red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692275" y="1820863"/>
              <a:ext cx="3438525" cy="27463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62" name="Oval 48"/>
            <p:cNvSpPr>
              <a:spLocks noChangeArrowheads="1"/>
            </p:cNvSpPr>
            <p:nvPr/>
          </p:nvSpPr>
          <p:spPr bwMode="auto">
            <a:xfrm>
              <a:off x="1795463" y="2051050"/>
              <a:ext cx="469900" cy="2286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63" name="Text Box 49"/>
            <p:cNvSpPr txBox="1">
              <a:spLocks noChangeArrowheads="1"/>
            </p:cNvSpPr>
            <p:nvPr/>
          </p:nvSpPr>
          <p:spPr bwMode="auto">
            <a:xfrm>
              <a:off x="1797050" y="2062163"/>
              <a:ext cx="625770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r>
                <a:rPr lang="en-US" sz="800" b="1">
                  <a:latin typeface="Calibri" pitchFamily="34" charset="0"/>
                </a:rPr>
                <a:t>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64" name="Rectangle 51"/>
            <p:cNvSpPr>
              <a:spLocks noChangeArrowheads="1"/>
            </p:cNvSpPr>
            <p:nvPr/>
          </p:nvSpPr>
          <p:spPr bwMode="auto">
            <a:xfrm>
              <a:off x="3100388" y="1774825"/>
              <a:ext cx="520700" cy="36830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65" name="Text Box 53"/>
            <p:cNvSpPr txBox="1">
              <a:spLocks noChangeArrowheads="1"/>
            </p:cNvSpPr>
            <p:nvPr/>
          </p:nvSpPr>
          <p:spPr bwMode="auto">
            <a:xfrm>
              <a:off x="3063875" y="1798638"/>
              <a:ext cx="6858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Rnf?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66" name="Text Box 54"/>
            <p:cNvSpPr txBox="1">
              <a:spLocks noChangeArrowheads="1"/>
            </p:cNvSpPr>
            <p:nvPr/>
          </p:nvSpPr>
          <p:spPr bwMode="auto">
            <a:xfrm>
              <a:off x="5165725" y="1798639"/>
              <a:ext cx="1073083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acetogenesis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1692275" y="3338513"/>
              <a:ext cx="3438525" cy="27463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>
              <a:off x="3659188" y="3313113"/>
              <a:ext cx="312737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>
                <a:latin typeface="+mn-lt"/>
              </a:endParaRPr>
            </a:p>
          </p:txBody>
        </p:sp>
        <p:sp>
          <p:nvSpPr>
            <p:cNvPr id="69" name="Oval 71"/>
            <p:cNvSpPr>
              <a:spLocks noChangeArrowheads="1"/>
            </p:cNvSpPr>
            <p:nvPr/>
          </p:nvSpPr>
          <p:spPr bwMode="auto">
            <a:xfrm>
              <a:off x="3541713" y="3543300"/>
              <a:ext cx="546100" cy="3429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70" name="Text Box 72"/>
            <p:cNvSpPr txBox="1">
              <a:spLocks noChangeArrowheads="1"/>
            </p:cNvSpPr>
            <p:nvPr/>
          </p:nvSpPr>
          <p:spPr bwMode="auto">
            <a:xfrm>
              <a:off x="3487738" y="3600451"/>
              <a:ext cx="883385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reductase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>
              <a:off x="3638550" y="3246438"/>
              <a:ext cx="34005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?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72" name="Rectangle 47"/>
            <p:cNvSpPr>
              <a:spLocks noChangeArrowheads="1"/>
            </p:cNvSpPr>
            <p:nvPr/>
          </p:nvSpPr>
          <p:spPr bwMode="auto">
            <a:xfrm>
              <a:off x="2471738" y="3298825"/>
              <a:ext cx="207962" cy="368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73" name="Oval 48"/>
            <p:cNvSpPr>
              <a:spLocks noChangeArrowheads="1"/>
            </p:cNvSpPr>
            <p:nvPr/>
          </p:nvSpPr>
          <p:spPr bwMode="auto">
            <a:xfrm>
              <a:off x="2366963" y="3575050"/>
              <a:ext cx="468312" cy="2286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74" name="Text Box 49"/>
            <p:cNvSpPr txBox="1">
              <a:spLocks noChangeArrowheads="1"/>
            </p:cNvSpPr>
            <p:nvPr/>
          </p:nvSpPr>
          <p:spPr bwMode="auto">
            <a:xfrm>
              <a:off x="2366963" y="3586163"/>
              <a:ext cx="625770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r>
                <a:rPr lang="en-US" sz="800" b="1">
                  <a:latin typeface="Calibri" pitchFamily="34" charset="0"/>
                </a:rPr>
                <a:t>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75" name="Text Box 66"/>
            <p:cNvSpPr txBox="1">
              <a:spLocks noChangeArrowheads="1"/>
            </p:cNvSpPr>
            <p:nvPr/>
          </p:nvSpPr>
          <p:spPr bwMode="auto">
            <a:xfrm>
              <a:off x="5197475" y="2895600"/>
              <a:ext cx="1138659" cy="90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polysulphide, </a:t>
              </a:r>
            </a:p>
            <a:p>
              <a:r>
                <a:rPr lang="en-US" sz="800" b="1">
                  <a:latin typeface="Calibri" pitchFamily="34" charset="0"/>
                </a:rPr>
                <a:t>thiosulphate, </a:t>
              </a:r>
            </a:p>
            <a:p>
              <a:r>
                <a:rPr lang="en-US" sz="800" b="1">
                  <a:latin typeface="Calibri" pitchFamily="34" charset="0"/>
                </a:rPr>
                <a:t>tetrathionate </a:t>
              </a:r>
            </a:p>
            <a:p>
              <a:r>
                <a:rPr lang="en-US" sz="800" b="1">
                  <a:latin typeface="Calibri" pitchFamily="34" charset="0"/>
                </a:rPr>
                <a:t>respiration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76" name="Text Box 54"/>
            <p:cNvSpPr txBox="1">
              <a:spLocks noChangeArrowheads="1"/>
            </p:cNvSpPr>
            <p:nvPr/>
          </p:nvSpPr>
          <p:spPr bwMode="auto">
            <a:xfrm>
              <a:off x="2378075" y="1779588"/>
              <a:ext cx="53816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MK</a:t>
              </a:r>
              <a:endParaRPr lang="en-US" sz="800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77" name="Text Box 54"/>
            <p:cNvSpPr txBox="1">
              <a:spLocks noChangeArrowheads="1"/>
            </p:cNvSpPr>
            <p:nvPr/>
          </p:nvSpPr>
          <p:spPr bwMode="auto">
            <a:xfrm>
              <a:off x="2835275" y="5910263"/>
              <a:ext cx="538163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MK</a:t>
              </a:r>
              <a:endParaRPr lang="en-US" sz="800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78" name="Text Box 54"/>
            <p:cNvSpPr txBox="1">
              <a:spLocks noChangeArrowheads="1"/>
            </p:cNvSpPr>
            <p:nvPr/>
          </p:nvSpPr>
          <p:spPr bwMode="auto">
            <a:xfrm>
              <a:off x="2982913" y="3289300"/>
              <a:ext cx="5381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MK</a:t>
              </a:r>
              <a:endParaRPr lang="en-US" sz="800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79" name="Text Box 54"/>
            <p:cNvSpPr txBox="1">
              <a:spLocks noChangeArrowheads="1"/>
            </p:cNvSpPr>
            <p:nvPr/>
          </p:nvSpPr>
          <p:spPr bwMode="auto">
            <a:xfrm>
              <a:off x="2982913" y="4973638"/>
              <a:ext cx="5381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MK</a:t>
              </a:r>
              <a:endParaRPr lang="en-US" sz="800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80" name="Text Box 54"/>
            <p:cNvSpPr txBox="1">
              <a:spLocks noChangeArrowheads="1"/>
            </p:cNvSpPr>
            <p:nvPr/>
          </p:nvSpPr>
          <p:spPr bwMode="auto">
            <a:xfrm>
              <a:off x="2149475" y="1033462"/>
              <a:ext cx="70071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MetPh</a:t>
              </a:r>
              <a:endParaRPr lang="en-US" sz="800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1692275" y="2543175"/>
              <a:ext cx="3438525" cy="27463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82" name="Text Box 55"/>
            <p:cNvSpPr txBox="1">
              <a:spLocks noChangeArrowheads="1"/>
            </p:cNvSpPr>
            <p:nvPr/>
          </p:nvSpPr>
          <p:spPr bwMode="auto">
            <a:xfrm>
              <a:off x="5165725" y="2386013"/>
              <a:ext cx="1096503" cy="52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mixed-acid</a:t>
              </a:r>
            </a:p>
            <a:p>
              <a:r>
                <a:rPr lang="en-US" sz="800" b="1">
                  <a:latin typeface="Calibri" pitchFamily="34" charset="0"/>
                </a:rPr>
                <a:t>fermentation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83" name="Rectangle 70"/>
            <p:cNvSpPr>
              <a:spLocks noChangeArrowheads="1"/>
            </p:cNvSpPr>
            <p:nvPr/>
          </p:nvSpPr>
          <p:spPr bwMode="auto">
            <a:xfrm>
              <a:off x="3138488" y="2500313"/>
              <a:ext cx="31115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84" name="Oval 71"/>
            <p:cNvSpPr>
              <a:spLocks noChangeArrowheads="1"/>
            </p:cNvSpPr>
            <p:nvPr/>
          </p:nvSpPr>
          <p:spPr bwMode="auto">
            <a:xfrm>
              <a:off x="3171825" y="2781300"/>
              <a:ext cx="547688" cy="3429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85" name="Text Box 72"/>
            <p:cNvSpPr txBox="1">
              <a:spLocks noChangeArrowheads="1"/>
            </p:cNvSpPr>
            <p:nvPr/>
          </p:nvSpPr>
          <p:spPr bwMode="auto">
            <a:xfrm>
              <a:off x="3151189" y="2767013"/>
              <a:ext cx="630648" cy="41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" b="1" dirty="0">
                  <a:latin typeface="Calibri" pitchFamily="34" charset="0"/>
                </a:rPr>
                <a:t>Formate</a:t>
              </a:r>
            </a:p>
            <a:p>
              <a:r>
                <a:rPr lang="en-US" sz="400" b="1" dirty="0" err="1">
                  <a:latin typeface="Calibri" pitchFamily="34" charset="0"/>
                </a:rPr>
                <a:t>dehydro</a:t>
              </a:r>
              <a:endParaRPr lang="en-US" sz="400" dirty="0">
                <a:latin typeface="Calibri" pitchFamily="34" charset="0"/>
              </a:endParaRPr>
            </a:p>
          </p:txBody>
        </p:sp>
        <p:sp>
          <p:nvSpPr>
            <p:cNvPr id="86" name="Oval 48"/>
            <p:cNvSpPr>
              <a:spLocks noChangeArrowheads="1"/>
            </p:cNvSpPr>
            <p:nvPr/>
          </p:nvSpPr>
          <p:spPr bwMode="auto">
            <a:xfrm>
              <a:off x="2759075" y="2767013"/>
              <a:ext cx="468313" cy="2301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latin typeface="Calibri" pitchFamily="34" charset="0"/>
              </a:endParaRPr>
            </a:p>
          </p:txBody>
        </p:sp>
        <p:sp>
          <p:nvSpPr>
            <p:cNvPr id="87" name="Text Box 49"/>
            <p:cNvSpPr txBox="1">
              <a:spLocks noChangeArrowheads="1"/>
            </p:cNvSpPr>
            <p:nvPr/>
          </p:nvSpPr>
          <p:spPr bwMode="auto">
            <a:xfrm>
              <a:off x="2760664" y="2779714"/>
              <a:ext cx="625770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r>
                <a:rPr lang="en-US" sz="800" b="1">
                  <a:latin typeface="Calibri" pitchFamily="34" charset="0"/>
                </a:rPr>
                <a:t>ase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88" name="Text Box 54"/>
            <p:cNvSpPr txBox="1">
              <a:spLocks noChangeArrowheads="1"/>
            </p:cNvSpPr>
            <p:nvPr/>
          </p:nvSpPr>
          <p:spPr bwMode="auto">
            <a:xfrm>
              <a:off x="130175" y="2543175"/>
              <a:ext cx="67495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HCOO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endParaRPr lang="en-US" sz="800" baseline="30000">
                <a:latin typeface="Calibri" pitchFamily="34" charset="0"/>
              </a:endParaRPr>
            </a:p>
          </p:txBody>
        </p:sp>
        <p:sp>
          <p:nvSpPr>
            <p:cNvPr id="89" name="Text Box 54"/>
            <p:cNvSpPr txBox="1">
              <a:spLocks noChangeArrowheads="1"/>
            </p:cNvSpPr>
            <p:nvPr/>
          </p:nvSpPr>
          <p:spPr bwMode="auto">
            <a:xfrm>
              <a:off x="1066800" y="2543175"/>
              <a:ext cx="41265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30000">
                  <a:latin typeface="Calibri" pitchFamily="34" charset="0"/>
                </a:rPr>
                <a:t>+</a:t>
              </a:r>
              <a:endParaRPr lang="en-US" sz="800" baseline="30000">
                <a:latin typeface="Calibri" pitchFamily="34" charset="0"/>
              </a:endParaRPr>
            </a:p>
          </p:txBody>
        </p:sp>
        <p:sp>
          <p:nvSpPr>
            <p:cNvPr id="90" name="Text Box 54"/>
            <p:cNvSpPr txBox="1">
              <a:spLocks noChangeArrowheads="1"/>
            </p:cNvSpPr>
            <p:nvPr/>
          </p:nvSpPr>
          <p:spPr bwMode="auto">
            <a:xfrm>
              <a:off x="968375" y="1066800"/>
              <a:ext cx="501648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CO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1" name="Text Box 54"/>
            <p:cNvSpPr txBox="1">
              <a:spLocks noChangeArrowheads="1"/>
            </p:cNvSpPr>
            <p:nvPr/>
          </p:nvSpPr>
          <p:spPr bwMode="auto">
            <a:xfrm>
              <a:off x="981076" y="1828800"/>
              <a:ext cx="501648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CO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2" name="Text Box 54"/>
            <p:cNvSpPr txBox="1">
              <a:spLocks noChangeArrowheads="1"/>
            </p:cNvSpPr>
            <p:nvPr/>
          </p:nvSpPr>
          <p:spPr bwMode="auto">
            <a:xfrm>
              <a:off x="1031875" y="5943600"/>
              <a:ext cx="468860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3" name="Text Box 54"/>
            <p:cNvSpPr txBox="1">
              <a:spLocks noChangeArrowheads="1"/>
            </p:cNvSpPr>
            <p:nvPr/>
          </p:nvSpPr>
          <p:spPr bwMode="auto">
            <a:xfrm>
              <a:off x="228600" y="3305176"/>
              <a:ext cx="41499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4" name="Text Box 54"/>
            <p:cNvSpPr txBox="1">
              <a:spLocks noChangeArrowheads="1"/>
            </p:cNvSpPr>
            <p:nvPr/>
          </p:nvSpPr>
          <p:spPr bwMode="auto">
            <a:xfrm>
              <a:off x="228600" y="1066800"/>
              <a:ext cx="41499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5" name="Text Box 54"/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41499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6" name="Text Box 54"/>
            <p:cNvSpPr txBox="1">
              <a:spLocks noChangeArrowheads="1"/>
            </p:cNvSpPr>
            <p:nvPr/>
          </p:nvSpPr>
          <p:spPr bwMode="auto">
            <a:xfrm>
              <a:off x="130175" y="4143375"/>
              <a:ext cx="49930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As</a:t>
              </a:r>
              <a:r>
                <a:rPr lang="en-US" sz="800" b="1" baseline="30000">
                  <a:latin typeface="Calibri" pitchFamily="34" charset="0"/>
                </a:rPr>
                <a:t>III</a:t>
              </a:r>
              <a:endParaRPr lang="en-US" sz="800" baseline="30000">
                <a:latin typeface="Calibri" pitchFamily="34" charset="0"/>
              </a:endParaRPr>
            </a:p>
          </p:txBody>
        </p:sp>
        <p:sp>
          <p:nvSpPr>
            <p:cNvPr id="97" name="Text Box 54"/>
            <p:cNvSpPr txBox="1">
              <a:spLocks noChangeArrowheads="1"/>
            </p:cNvSpPr>
            <p:nvPr/>
          </p:nvSpPr>
          <p:spPr bwMode="auto">
            <a:xfrm>
              <a:off x="130175" y="5002213"/>
              <a:ext cx="674952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HCOO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endParaRPr lang="en-US" sz="800" baseline="30000">
                <a:latin typeface="Calibri" pitchFamily="34" charset="0"/>
              </a:endParaRPr>
            </a:p>
          </p:txBody>
        </p:sp>
        <p:sp>
          <p:nvSpPr>
            <p:cNvPr id="98" name="Text Box 54"/>
            <p:cNvSpPr txBox="1">
              <a:spLocks noChangeArrowheads="1"/>
            </p:cNvSpPr>
            <p:nvPr/>
          </p:nvSpPr>
          <p:spPr bwMode="auto">
            <a:xfrm>
              <a:off x="609600" y="3305176"/>
              <a:ext cx="1110555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S-compounds</a:t>
              </a:r>
              <a:endParaRPr lang="en-US" sz="800" baseline="-25000">
                <a:latin typeface="Calibri" pitchFamily="34" charset="0"/>
              </a:endParaRPr>
            </a:p>
          </p:txBody>
        </p:sp>
        <p:sp>
          <p:nvSpPr>
            <p:cNvPr id="99" name="Text Box 54"/>
            <p:cNvSpPr txBox="1">
              <a:spLocks noChangeArrowheads="1"/>
            </p:cNvSpPr>
            <p:nvPr/>
          </p:nvSpPr>
          <p:spPr bwMode="auto">
            <a:xfrm>
              <a:off x="981076" y="5002213"/>
              <a:ext cx="550827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r>
                <a:rPr lang="en-US" sz="800" b="1" baseline="-25000">
                  <a:latin typeface="Calibri" pitchFamily="34" charset="0"/>
                </a:rPr>
                <a:t>3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endParaRPr lang="en-US" sz="800" baseline="30000">
                <a:latin typeface="Calibri" pitchFamily="34" charset="0"/>
              </a:endParaRPr>
            </a:p>
          </p:txBody>
        </p:sp>
        <p:sp>
          <p:nvSpPr>
            <p:cNvPr id="100" name="Text Box 54"/>
            <p:cNvSpPr txBox="1">
              <a:spLocks noChangeArrowheads="1"/>
            </p:cNvSpPr>
            <p:nvPr/>
          </p:nvSpPr>
          <p:spPr bwMode="auto">
            <a:xfrm>
              <a:off x="990600" y="4143375"/>
              <a:ext cx="550827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NO</a:t>
              </a:r>
              <a:r>
                <a:rPr lang="en-US" sz="800" b="1" baseline="-25000">
                  <a:latin typeface="Calibri" pitchFamily="34" charset="0"/>
                </a:rPr>
                <a:t>3</a:t>
              </a:r>
              <a:r>
                <a:rPr lang="en-US" sz="800" b="1" baseline="30000">
                  <a:latin typeface="Calibri" pitchFamily="34" charset="0"/>
                </a:rPr>
                <a:t>-</a:t>
              </a:r>
              <a:endParaRPr lang="en-US" sz="800" baseline="30000">
                <a:latin typeface="Calibri" pitchFamily="34" charset="0"/>
              </a:endParaRPr>
            </a:p>
          </p:txBody>
        </p:sp>
        <p:sp>
          <p:nvSpPr>
            <p:cNvPr id="101" name="Text Box 54"/>
            <p:cNvSpPr txBox="1">
              <a:spLocks noChangeArrowheads="1"/>
            </p:cNvSpPr>
            <p:nvPr/>
          </p:nvSpPr>
          <p:spPr bwMode="auto">
            <a:xfrm rot="18516682">
              <a:off x="157377" y="484764"/>
              <a:ext cx="747282" cy="314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donors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102" name="Text Box 54"/>
            <p:cNvSpPr txBox="1">
              <a:spLocks noChangeArrowheads="1"/>
            </p:cNvSpPr>
            <p:nvPr/>
          </p:nvSpPr>
          <p:spPr bwMode="auto">
            <a:xfrm>
              <a:off x="-76200" y="2209800"/>
              <a:ext cx="318976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[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103" name="Text Box 54"/>
            <p:cNvSpPr txBox="1">
              <a:spLocks noChangeArrowheads="1"/>
            </p:cNvSpPr>
            <p:nvPr/>
          </p:nvSpPr>
          <p:spPr bwMode="auto">
            <a:xfrm>
              <a:off x="6334126" y="2209800"/>
              <a:ext cx="318976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]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104" name="Text Box 54"/>
            <p:cNvSpPr txBox="1">
              <a:spLocks noChangeArrowheads="1"/>
            </p:cNvSpPr>
            <p:nvPr/>
          </p:nvSpPr>
          <p:spPr bwMode="auto">
            <a:xfrm>
              <a:off x="228600" y="5943600"/>
              <a:ext cx="414994" cy="33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latin typeface="Calibri" pitchFamily="34" charset="0"/>
                </a:rPr>
                <a:t>H</a:t>
              </a:r>
              <a:r>
                <a:rPr lang="en-US" sz="800" b="1" baseline="-25000">
                  <a:latin typeface="Calibri" pitchFamily="34" charset="0"/>
                </a:rPr>
                <a:t>2</a:t>
              </a:r>
              <a:endParaRPr lang="en-US" sz="800" baseline="-25000">
                <a:latin typeface="Calibri" pitchFamily="34" charset="0"/>
              </a:endParaRPr>
            </a:p>
          </p:txBody>
        </p:sp>
      </p:grpSp>
      <p:sp>
        <p:nvSpPr>
          <p:cNvPr id="105" name="Text Box 22"/>
          <p:cNvSpPr txBox="1">
            <a:spLocks noChangeArrowheads="1"/>
          </p:cNvSpPr>
          <p:nvPr/>
        </p:nvSpPr>
        <p:spPr bwMode="auto">
          <a:xfrm>
            <a:off x="1042882" y="5867400"/>
            <a:ext cx="7699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6600"/>
                </a:solidFill>
                <a:sym typeface="Wingdings" pitchFamily="2" charset="2"/>
              </a:rPr>
              <a:t>The energy metabolism pathways predicted by molecular phylogeny</a:t>
            </a:r>
          </a:p>
          <a:p>
            <a:r>
              <a:rPr lang="en-US" sz="1800" b="1" dirty="0" smtClean="0">
                <a:solidFill>
                  <a:srgbClr val="FF6600"/>
                </a:solidFill>
                <a:sym typeface="Wingdings" pitchFamily="2" charset="2"/>
              </a:rPr>
              <a:t>to be ancient correspond mostly to those of the alkaline vent model</a:t>
            </a:r>
            <a:endParaRPr lang="en-US" sz="18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3038"/>
            <a:ext cx="8229600" cy="855662"/>
          </a:xfrm>
        </p:spPr>
        <p:txBody>
          <a:bodyPr>
            <a:no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Did small catalysts replicate?</a:t>
            </a:r>
            <a:br>
              <a:rPr lang="en-US" u="sng" dirty="0" smtClean="0">
                <a:latin typeface="Arial"/>
                <a:cs typeface="Arial"/>
              </a:rPr>
            </a:br>
            <a:endParaRPr lang="en-US" u="sng" dirty="0">
              <a:latin typeface="Arial"/>
              <a:cs typeface="Arial"/>
            </a:endParaRPr>
          </a:p>
        </p:txBody>
      </p:sp>
      <p:graphicFrame>
        <p:nvGraphicFramePr>
          <p:cNvPr id="375810" name="Object 2"/>
          <p:cNvGraphicFramePr>
            <a:graphicFrameLocks noChangeAspect="1"/>
          </p:cNvGraphicFramePr>
          <p:nvPr/>
        </p:nvGraphicFramePr>
        <p:xfrm>
          <a:off x="457200" y="1143000"/>
          <a:ext cx="8229600" cy="2895600"/>
        </p:xfrm>
        <a:graphic>
          <a:graphicData uri="http://schemas.openxmlformats.org/presentationml/2006/ole">
            <p:oleObj spid="_x0000_s729090" name="Document" r:id="rId4" imgW="3429000" imgH="1206500" progId="Word.Document.8">
              <p:link updateAutomatic="1"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8469" y="6290846"/>
            <a:ext cx="8605766" cy="36933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u="sng" dirty="0" err="1" smtClean="0"/>
              <a:t>Yarus</a:t>
            </a:r>
            <a:r>
              <a:rPr lang="en-US" sz="1800" u="sng" dirty="0" smtClean="0"/>
              <a:t>, M. 2010, in</a:t>
            </a:r>
            <a:r>
              <a:rPr lang="en-US" sz="1800" dirty="0" smtClean="0"/>
              <a:t> </a:t>
            </a:r>
            <a:r>
              <a:rPr lang="en-US" sz="1800" i="1" dirty="0" smtClean="0"/>
              <a:t>RNA world IV</a:t>
            </a:r>
            <a:r>
              <a:rPr lang="en-US" sz="1800" dirty="0" smtClean="0"/>
              <a:t>, T. </a:t>
            </a:r>
            <a:r>
              <a:rPr lang="en-US" sz="1800" dirty="0" err="1" smtClean="0"/>
              <a:t>Cech</a:t>
            </a:r>
            <a:r>
              <a:rPr lang="en-US" sz="1800" dirty="0" smtClean="0"/>
              <a:t>, R. </a:t>
            </a:r>
            <a:r>
              <a:rPr lang="en-US" sz="1800" dirty="0" err="1" smtClean="0"/>
              <a:t>Gesteland</a:t>
            </a:r>
            <a:r>
              <a:rPr lang="en-US" sz="1800" dirty="0" smtClean="0"/>
              <a:t>, J. </a:t>
            </a:r>
            <a:r>
              <a:rPr lang="en-US" sz="1800" dirty="0" err="1" smtClean="0"/>
              <a:t>Atkinset</a:t>
            </a:r>
            <a:r>
              <a:rPr lang="en-US" sz="1800" dirty="0" smtClean="0"/>
              <a:t>, eds. CSH Lab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4724400"/>
            <a:ext cx="6971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R is </a:t>
            </a:r>
            <a:r>
              <a:rPr lang="en-US" dirty="0" err="1" smtClean="0">
                <a:solidFill>
                  <a:srgbClr val="660066"/>
                </a:solidFill>
              </a:rPr>
              <a:t>nicotinamide</a:t>
            </a:r>
            <a:r>
              <a:rPr lang="en-US" dirty="0" smtClean="0">
                <a:solidFill>
                  <a:srgbClr val="660066"/>
                </a:solidFill>
              </a:rPr>
              <a:t> nucleotide or a congener </a:t>
            </a:r>
            <a:endParaRPr lang="en-US" dirty="0" smtClean="0"/>
          </a:p>
          <a:p>
            <a:r>
              <a:rPr lang="en-US" dirty="0" smtClean="0">
                <a:solidFill>
                  <a:srgbClr val="37917B"/>
                </a:solidFill>
              </a:rPr>
              <a:t>N is its complement.</a:t>
            </a:r>
            <a:endParaRPr lang="en-US" dirty="0">
              <a:solidFill>
                <a:srgbClr val="37917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latin typeface="Arial"/>
                <a:cs typeface="Arial"/>
              </a:rPr>
              <a:t>Possible base pairing with cofactors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1371600" y="53340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FAD				NADP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57200" y="1905000"/>
            <a:ext cx="3810000" cy="3124200"/>
            <a:chOff x="576" y="1200"/>
            <a:chExt cx="2400" cy="1968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576" y="1200"/>
              <a:ext cx="2400" cy="1968"/>
              <a:chOff x="576" y="1200"/>
              <a:chExt cx="2400" cy="1968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576" y="1200"/>
                <a:ext cx="2226" cy="1956"/>
                <a:chOff x="576" y="1200"/>
                <a:chExt cx="2226" cy="1956"/>
              </a:xfrm>
            </p:grpSpPr>
            <p:pic>
              <p:nvPicPr>
                <p:cNvPr id="58384" name="Picture 8" descr="FAD29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76" y="1200"/>
                  <a:ext cx="2226" cy="1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385" name="Rectangle 9"/>
                <p:cNvSpPr>
                  <a:spLocks noChangeArrowheads="1"/>
                </p:cNvSpPr>
                <p:nvPr/>
              </p:nvSpPr>
              <p:spPr bwMode="auto">
                <a:xfrm>
                  <a:off x="624" y="1248"/>
                  <a:ext cx="1344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8381" name="Text Box 10"/>
              <p:cNvSpPr txBox="1">
                <a:spLocks noChangeArrowheads="1"/>
              </p:cNvSpPr>
              <p:nvPr/>
            </p:nvSpPr>
            <p:spPr bwMode="auto">
              <a:xfrm>
                <a:off x="672" y="1200"/>
                <a:ext cx="153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chemeClr val="hlink"/>
                    </a:solidFill>
                  </a:rPr>
                  <a:t>Pairs with U </a:t>
                </a:r>
                <a:r>
                  <a:rPr lang="en-US" sz="1800" b="1" dirty="0" err="1">
                    <a:solidFill>
                      <a:schemeClr val="hlink"/>
                    </a:solidFill>
                    <a:sym typeface="Symbol" charset="2"/>
                  </a:rPr>
                  <a:t></a:t>
                </a:r>
                <a:endParaRPr lang="en-US" sz="1800" b="1" dirty="0">
                  <a:solidFill>
                    <a:schemeClr val="hlink"/>
                  </a:solidFill>
                  <a:sym typeface="Symbol" charset="2"/>
                </a:endParaRPr>
              </a:p>
            </p:txBody>
          </p:sp>
          <p:sp>
            <p:nvSpPr>
              <p:cNvPr id="58382" name="Text Box 11"/>
              <p:cNvSpPr txBox="1">
                <a:spLocks noChangeArrowheads="1"/>
              </p:cNvSpPr>
              <p:nvPr/>
            </p:nvSpPr>
            <p:spPr bwMode="auto">
              <a:xfrm>
                <a:off x="2140" y="1369"/>
                <a:ext cx="2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chemeClr val="hlink"/>
                    </a:solidFill>
                  </a:rPr>
                  <a:t>A</a:t>
                </a:r>
              </a:p>
            </p:txBody>
          </p:sp>
          <p:sp>
            <p:nvSpPr>
              <p:cNvPr id="58383" name="Rectangle 12"/>
              <p:cNvSpPr>
                <a:spLocks noChangeArrowheads="1"/>
              </p:cNvSpPr>
              <p:nvPr/>
            </p:nvSpPr>
            <p:spPr bwMode="auto">
              <a:xfrm>
                <a:off x="1680" y="2352"/>
                <a:ext cx="1296" cy="8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8378" name="Text Box 14"/>
            <p:cNvSpPr txBox="1">
              <a:spLocks noChangeArrowheads="1"/>
            </p:cNvSpPr>
            <p:nvPr/>
          </p:nvSpPr>
          <p:spPr bwMode="auto">
            <a:xfrm>
              <a:off x="1632" y="2400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err="1">
                  <a:solidFill>
                    <a:schemeClr val="hlink"/>
                  </a:solidFill>
                  <a:sym typeface="Symbol" charset="2"/>
                </a:rPr>
                <a:t></a:t>
              </a:r>
              <a:r>
                <a:rPr lang="en-US" sz="1800" dirty="0">
                  <a:solidFill>
                    <a:schemeClr val="hlink"/>
                  </a:solidFill>
                  <a:sym typeface="Symbol" charset="2"/>
                </a:rPr>
                <a:t> </a:t>
              </a:r>
              <a:r>
                <a:rPr lang="en-US" sz="1800" dirty="0">
                  <a:solidFill>
                    <a:schemeClr val="hlink"/>
                  </a:solidFill>
                </a:rPr>
                <a:t>Pairs with A</a:t>
              </a:r>
            </a:p>
          </p:txBody>
        </p:sp>
        <p:sp>
          <p:nvSpPr>
            <p:cNvPr id="58379" name="Text Box 15"/>
            <p:cNvSpPr txBox="1">
              <a:spLocks noChangeArrowheads="1"/>
            </p:cNvSpPr>
            <p:nvPr/>
          </p:nvSpPr>
          <p:spPr bwMode="auto">
            <a:xfrm>
              <a:off x="1104" y="2407"/>
              <a:ext cx="41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chemeClr val="hlink"/>
                  </a:solidFill>
                </a:rPr>
                <a:t>“</a:t>
              </a:r>
              <a:r>
                <a:rPr lang="en-US" sz="1800" dirty="0" smtClean="0">
                  <a:solidFill>
                    <a:schemeClr val="hlink"/>
                  </a:solidFill>
                </a:rPr>
                <a:t>U”</a:t>
              </a:r>
              <a:endParaRPr lang="en-US" sz="1800" dirty="0">
                <a:solidFill>
                  <a:schemeClr val="hlink"/>
                </a:solidFill>
              </a:endParaRP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267200" y="1447800"/>
            <a:ext cx="4267201" cy="4038600"/>
            <a:chOff x="2976" y="912"/>
            <a:chExt cx="2688" cy="2544"/>
          </a:xfrm>
        </p:grpSpPr>
        <p:pic>
          <p:nvPicPr>
            <p:cNvPr id="58374" name="Picture 5" descr="NADP+_phy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912"/>
              <a:ext cx="1518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5" name="Rectangle 27"/>
            <p:cNvSpPr>
              <a:spLocks noChangeArrowheads="1"/>
            </p:cNvSpPr>
            <p:nvPr/>
          </p:nvSpPr>
          <p:spPr bwMode="auto">
            <a:xfrm>
              <a:off x="4296" y="919"/>
              <a:ext cx="13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 err="1">
                  <a:solidFill>
                    <a:schemeClr val="hlink"/>
                  </a:solidFill>
                  <a:sym typeface="Symbol" charset="2"/>
                </a:rPr>
                <a:t></a:t>
              </a:r>
              <a:r>
                <a:rPr lang="en-US" sz="1800" dirty="0">
                  <a:solidFill>
                    <a:schemeClr val="hlink"/>
                  </a:solidFill>
                  <a:sym typeface="Symbol" charset="2"/>
                </a:rPr>
                <a:t> </a:t>
              </a:r>
              <a:r>
                <a:rPr lang="en-US" sz="1800" dirty="0">
                  <a:solidFill>
                    <a:schemeClr val="hlink"/>
                  </a:solidFill>
                </a:rPr>
                <a:t>Pairs with A or U</a:t>
              </a:r>
            </a:p>
          </p:txBody>
        </p:sp>
        <p:sp>
          <p:nvSpPr>
            <p:cNvPr id="58376" name="Rectangle 28"/>
            <p:cNvSpPr>
              <a:spLocks noChangeArrowheads="1"/>
            </p:cNvSpPr>
            <p:nvPr/>
          </p:nvSpPr>
          <p:spPr bwMode="auto">
            <a:xfrm>
              <a:off x="4416" y="2017"/>
              <a:ext cx="107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err="1">
                  <a:solidFill>
                    <a:schemeClr val="hlink"/>
                  </a:solidFill>
                  <a:sym typeface="Symbol" charset="2"/>
                </a:rPr>
                <a:t></a:t>
              </a:r>
              <a:r>
                <a:rPr lang="en-US" sz="1800" dirty="0">
                  <a:solidFill>
                    <a:schemeClr val="hlink"/>
                  </a:solidFill>
                  <a:sym typeface="Symbol" charset="2"/>
                </a:rPr>
                <a:t> </a:t>
              </a:r>
              <a:r>
                <a:rPr lang="en-US" sz="1800" dirty="0">
                  <a:solidFill>
                    <a:schemeClr val="hlink"/>
                  </a:solidFill>
                </a:rPr>
                <a:t>Pairs with U</a:t>
              </a:r>
              <a:endParaRPr lang="en-US" sz="1800" b="1" dirty="0">
                <a:solidFill>
                  <a:schemeClr val="hlink"/>
                </a:solidFill>
                <a:sym typeface="Symbol" charset="2"/>
              </a:endParaRPr>
            </a:p>
          </p:txBody>
        </p:sp>
      </p:grpSp>
      <p:graphicFrame>
        <p:nvGraphicFramePr>
          <p:cNvPr id="58386" name="Object 18"/>
          <p:cNvGraphicFramePr>
            <a:graphicFrameLocks noChangeAspect="1"/>
          </p:cNvGraphicFramePr>
          <p:nvPr/>
        </p:nvGraphicFramePr>
        <p:xfrm>
          <a:off x="228600" y="5996940"/>
          <a:ext cx="8610600" cy="861060"/>
        </p:xfrm>
        <a:graphic>
          <a:graphicData uri="http://schemas.openxmlformats.org/presentationml/2006/ole">
            <p:oleObj spid="_x0000_s720898" name="Document" r:id="rId6" imgW="5486400" imgH="469900" progId="Word.Documen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321"/>
            <a:ext cx="9144000" cy="6908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89" y="-51376"/>
            <a:ext cx="7931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and volcanic CO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2  </a:t>
            </a:r>
            <a:r>
              <a:rPr lang="en-US" sz="3200" b="1" dirty="0" smtClean="0">
                <a:solidFill>
                  <a:schemeClr val="bg1"/>
                </a:solidFill>
              </a:rPr>
              <a:t>&gt;&gt;  </a:t>
            </a:r>
            <a:r>
              <a:rPr lang="en-US" sz="3200" dirty="0" smtClean="0">
                <a:solidFill>
                  <a:schemeClr val="bg1"/>
                </a:solidFill>
              </a:rPr>
              <a:t>S</a:t>
            </a:r>
            <a:r>
              <a:rPr lang="en-US" sz="3200" baseline="-25000" dirty="0" smtClean="0">
                <a:solidFill>
                  <a:schemeClr val="bg1"/>
                </a:solidFill>
              </a:rPr>
              <a:t>8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SO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, NO, P</a:t>
            </a:r>
            <a:r>
              <a:rPr lang="en-US" sz="3200" baseline="-25000" dirty="0" smtClean="0">
                <a:solidFill>
                  <a:schemeClr val="bg1"/>
                </a:solidFill>
              </a:rPr>
              <a:t>4</a:t>
            </a:r>
            <a:r>
              <a:rPr lang="en-US" sz="3200" dirty="0" smtClean="0">
                <a:solidFill>
                  <a:schemeClr val="bg1"/>
                </a:solidFill>
              </a:rPr>
              <a:t>O</a:t>
            </a:r>
            <a:r>
              <a:rPr lang="en-US" sz="3200" baseline="-25000" dirty="0" smtClean="0">
                <a:solidFill>
                  <a:schemeClr val="bg1"/>
                </a:solidFill>
              </a:rPr>
              <a:t>10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6400800"/>
            <a:ext cx="5032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Chaiten</a:t>
            </a:r>
            <a:r>
              <a:rPr lang="en-US" sz="1600" dirty="0" smtClean="0">
                <a:solidFill>
                  <a:schemeClr val="bg1"/>
                </a:solidFill>
              </a:rPr>
              <a:t> volcano, Chile, photo credit: Carlos Gutierrez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71600"/>
            <a:ext cx="80010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457200" y="152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Times" pitchFamily="30" charset="0"/>
            </a:endParaRPr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Polymerase chain reaction by convection</a:t>
            </a:r>
          </a:p>
          <a:p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lang="en-US" sz="3600" dirty="0" err="1">
                <a:solidFill>
                  <a:srgbClr val="0000FF"/>
                </a:solidFill>
                <a:latin typeface="Arial"/>
                <a:cs typeface="Arial"/>
              </a:rPr>
              <a:t>thermophoretic</a:t>
            </a: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 accumulation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457200" y="3048000"/>
            <a:ext cx="2444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SILICONE</a:t>
            </a:r>
          </a:p>
        </p:txBody>
      </p:sp>
      <p:sp>
        <p:nvSpPr>
          <p:cNvPr id="668678" name="Rectangle 6"/>
          <p:cNvSpPr>
            <a:spLocks noChangeArrowheads="1"/>
          </p:cNvSpPr>
          <p:nvPr/>
        </p:nvSpPr>
        <p:spPr bwMode="auto">
          <a:xfrm>
            <a:off x="685800" y="2819400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" pitchFamily="30" charset="0"/>
            </a:endParaRPr>
          </a:p>
        </p:txBody>
      </p:sp>
      <p:sp>
        <p:nvSpPr>
          <p:cNvPr id="668679" name="Rectangle 7"/>
          <p:cNvSpPr>
            <a:spLocks noChangeArrowheads="1"/>
          </p:cNvSpPr>
          <p:nvPr/>
        </p:nvSpPr>
        <p:spPr bwMode="auto">
          <a:xfrm>
            <a:off x="6172200" y="2819400"/>
            <a:ext cx="21875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GLASS COVER SLIP</a:t>
            </a:r>
          </a:p>
        </p:txBody>
      </p:sp>
      <p:sp>
        <p:nvSpPr>
          <p:cNvPr id="668680" name="Rectangle 8"/>
          <p:cNvSpPr>
            <a:spLocks noChangeArrowheads="1"/>
          </p:cNvSpPr>
          <p:nvPr/>
        </p:nvSpPr>
        <p:spPr bwMode="auto">
          <a:xfrm>
            <a:off x="3429000" y="5257800"/>
            <a:ext cx="64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latin typeface="Times" pitchFamily="30" charset="0"/>
              </a:rPr>
              <a:t>IR</a:t>
            </a:r>
            <a:endParaRPr lang="en-US">
              <a:latin typeface="Times" pitchFamily="30" charset="0"/>
            </a:endParaRPr>
          </a:p>
        </p:txBody>
      </p:sp>
      <p:sp>
        <p:nvSpPr>
          <p:cNvPr id="668681" name="Rectangle 9"/>
          <p:cNvSpPr>
            <a:spLocks noChangeArrowheads="1"/>
          </p:cNvSpPr>
          <p:nvPr/>
        </p:nvSpPr>
        <p:spPr bwMode="auto">
          <a:xfrm>
            <a:off x="457200" y="6338888"/>
            <a:ext cx="7763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latin typeface="Arial"/>
                <a:cs typeface="Arial"/>
              </a:rPr>
              <a:t>Braun et al., 2003, Physical Review Letters 91, 158103.</a:t>
            </a: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5334000" y="5257800"/>
            <a:ext cx="3415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u="sng" dirty="0">
                <a:solidFill>
                  <a:schemeClr val="accent2"/>
                </a:solidFill>
                <a:latin typeface="Arial"/>
                <a:cs typeface="Arial"/>
              </a:rPr>
              <a:t>accumulation of DNA</a:t>
            </a: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  </a:t>
            </a:r>
            <a:r>
              <a:rPr lang="en-US" sz="2400" b="1" dirty="0" err="1">
                <a:solidFill>
                  <a:schemeClr val="accent2"/>
                </a:solidFill>
                <a:latin typeface="Arial"/>
                <a:cs typeface="Arial"/>
                <a:sym typeface="Symbol" pitchFamily="30" charset="2"/>
              </a:rPr>
              <a:t></a:t>
            </a:r>
            <a:endParaRPr lang="en-US" sz="2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Gateway\ALLAN\O of L\WEB development\New figs 10july01\METHLF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7967663" y="-100013"/>
            <a:ext cx="1841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284676" name="Rectangle 4"/>
          <p:cNvSpPr>
            <a:spLocks noChangeArrowheads="1"/>
          </p:cNvSpPr>
          <p:nvPr/>
        </p:nvSpPr>
        <p:spPr bwMode="auto">
          <a:xfrm>
            <a:off x="73152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6858000" y="-66675"/>
            <a:ext cx="228600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also</a:t>
            </a:r>
            <a:endParaRPr lang="en-US" sz="2400" dirty="0"/>
          </a:p>
          <a:p>
            <a:r>
              <a:rPr lang="en-US" sz="2400" dirty="0" err="1">
                <a:solidFill>
                  <a:srgbClr val="FF3300"/>
                </a:solidFill>
                <a:sym typeface="Symbol" charset="2"/>
              </a:rPr>
              <a:t>-</a:t>
            </a:r>
            <a:r>
              <a:rPr lang="en-US" sz="2400" dirty="0" err="1">
                <a:solidFill>
                  <a:srgbClr val="FF3300"/>
                </a:solidFill>
              </a:rPr>
              <a:t>FeO(OH</a:t>
            </a:r>
            <a:r>
              <a:rPr lang="en-US" sz="2400" dirty="0">
                <a:solidFill>
                  <a:srgbClr val="FF3300"/>
                </a:solidFill>
              </a:rPr>
              <a:t>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catalyzes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CO + OH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endParaRPr lang="en-US" sz="2400" dirty="0">
              <a:solidFill>
                <a:srgbClr val="FF0000"/>
              </a:solidFill>
              <a:sym typeface="Symbol" charset="2"/>
            </a:endParaRPr>
          </a:p>
          <a:p>
            <a:r>
              <a:rPr lang="en-US" sz="2400" dirty="0" err="1">
                <a:solidFill>
                  <a:srgbClr val="FF0000"/>
                </a:solidFill>
                <a:sym typeface="Symbol" charset="2"/>
              </a:rPr>
              <a:t></a:t>
            </a:r>
            <a:r>
              <a:rPr lang="en-US" sz="2400" dirty="0">
                <a:solidFill>
                  <a:srgbClr val="FF0000"/>
                </a:solidFill>
              </a:rPr>
              <a:t> HCOO</a:t>
            </a:r>
            <a:r>
              <a:rPr lang="en-US" sz="2400" baseline="-25000" dirty="0">
                <a:solidFill>
                  <a:srgbClr val="FF0000"/>
                </a:solidFill>
              </a:rPr>
              <a:t> 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</a:p>
          <a:p>
            <a:r>
              <a:rPr lang="en-US" sz="2000" dirty="0"/>
              <a:t>(</a:t>
            </a:r>
            <a:r>
              <a:rPr lang="en-US" sz="2000" dirty="0" err="1"/>
              <a:t>Elsner</a:t>
            </a:r>
            <a:r>
              <a:rPr lang="en-US" sz="2000" dirty="0"/>
              <a:t> et al. 2004 </a:t>
            </a:r>
            <a:r>
              <a:rPr lang="en-US" sz="2000" dirty="0" err="1"/>
              <a:t>Env</a:t>
            </a:r>
            <a:r>
              <a:rPr lang="en-US" sz="2000" dirty="0"/>
              <a:t> </a:t>
            </a:r>
            <a:r>
              <a:rPr lang="en-US" sz="2000" dirty="0" err="1"/>
              <a:t>Sci</a:t>
            </a:r>
            <a:r>
              <a:rPr lang="en-US" sz="2000" dirty="0"/>
              <a:t> Tech 38 2058-2066</a:t>
            </a:r>
            <a:r>
              <a:rPr lang="en-US" sz="2000" dirty="0" smtClean="0"/>
              <a:t>)</a:t>
            </a:r>
          </a:p>
        </p:txBody>
      </p:sp>
      <p:sp>
        <p:nvSpPr>
          <p:cNvPr id="284680" name="Line 8"/>
          <p:cNvSpPr>
            <a:spLocks noChangeShapeType="1"/>
          </p:cNvSpPr>
          <p:nvPr/>
        </p:nvSpPr>
        <p:spPr bwMode="auto">
          <a:xfrm flipH="1" flipV="1">
            <a:off x="5715000" y="2971800"/>
            <a:ext cx="121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805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2823" y="7543800"/>
            <a:ext cx="4429418" cy="4616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Baaske</a:t>
            </a:r>
            <a:r>
              <a:rPr lang="en-US" sz="2400" dirty="0" smtClean="0"/>
              <a:t> et al. PNAS, 104, 9346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67651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7652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7013"/>
            <a:ext cx="9144000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7653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-228600"/>
            <a:ext cx="32385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7654" name="Rectangle 1030"/>
          <p:cNvSpPr>
            <a:spLocks noChangeArrowheads="1"/>
          </p:cNvSpPr>
          <p:nvPr/>
        </p:nvSpPr>
        <p:spPr bwMode="auto">
          <a:xfrm>
            <a:off x="65584" y="-152400"/>
            <a:ext cx="53917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 err="1">
                <a:solidFill>
                  <a:srgbClr val="D6E116"/>
                </a:solidFill>
                <a:latin typeface="Arial"/>
                <a:cs typeface="Arial"/>
              </a:rPr>
              <a:t>Thermophoretic</a:t>
            </a:r>
            <a:r>
              <a:rPr lang="en-US" b="1" u="sng" dirty="0">
                <a:solidFill>
                  <a:srgbClr val="D6E116"/>
                </a:solidFill>
                <a:latin typeface="Arial"/>
                <a:cs typeface="Arial"/>
              </a:rPr>
              <a:t> concentration</a:t>
            </a:r>
          </a:p>
          <a:p>
            <a:r>
              <a:rPr lang="en-US" b="1" u="sng" dirty="0">
                <a:solidFill>
                  <a:srgbClr val="D6E116"/>
                </a:solidFill>
                <a:latin typeface="Arial"/>
                <a:cs typeface="Arial"/>
              </a:rPr>
              <a:t>of polymers</a:t>
            </a:r>
            <a:endParaRPr lang="en-US" b="1" u="sng" dirty="0">
              <a:solidFill>
                <a:srgbClr val="E11E3E"/>
              </a:solidFill>
              <a:latin typeface="Arial"/>
              <a:cs typeface="Arial"/>
            </a:endParaRPr>
          </a:p>
        </p:txBody>
      </p:sp>
      <p:sp>
        <p:nvSpPr>
          <p:cNvPr id="667655" name="Rectangle 1031"/>
          <p:cNvSpPr>
            <a:spLocks noChangeArrowheads="1"/>
          </p:cNvSpPr>
          <p:nvPr/>
        </p:nvSpPr>
        <p:spPr bwMode="auto">
          <a:xfrm>
            <a:off x="14539" y="6400800"/>
            <a:ext cx="51350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Baaske</a:t>
            </a:r>
            <a:r>
              <a:rPr lang="en-US" dirty="0"/>
              <a:t> et al. PNAS,</a:t>
            </a:r>
            <a:r>
              <a:rPr lang="en-US" dirty="0" smtClean="0"/>
              <a:t> 104, 9346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5"/>
          <p:cNvSpPr>
            <a:spLocks noChangeArrowheads="1"/>
          </p:cNvSpPr>
          <p:nvPr/>
        </p:nvSpPr>
        <p:spPr bwMode="auto">
          <a:xfrm>
            <a:off x="1946275" y="5097463"/>
            <a:ext cx="576263" cy="4318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3" name="Oval 6"/>
          <p:cNvSpPr>
            <a:spLocks noChangeArrowheads="1"/>
          </p:cNvSpPr>
          <p:nvPr/>
        </p:nvSpPr>
        <p:spPr bwMode="auto">
          <a:xfrm>
            <a:off x="1873250" y="3995738"/>
            <a:ext cx="576263" cy="431800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1846263" y="399097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61445" name="Text Box 8"/>
          <p:cNvSpPr txBox="1">
            <a:spLocks noChangeArrowheads="1"/>
          </p:cNvSpPr>
          <p:nvPr/>
        </p:nvSpPr>
        <p:spPr bwMode="auto">
          <a:xfrm>
            <a:off x="3446463" y="3990975"/>
            <a:ext cx="98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/>
              <a:t>[</a:t>
            </a:r>
            <a:r>
              <a:rPr lang="en-GB" sz="1800" b="1">
                <a:solidFill>
                  <a:srgbClr val="0066CC"/>
                </a:solidFill>
              </a:rPr>
              <a:t>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/>
              <a:t>    ]</a:t>
            </a:r>
          </a:p>
        </p:txBody>
      </p:sp>
      <p:sp>
        <p:nvSpPr>
          <p:cNvPr id="61446" name="Line 9"/>
          <p:cNvSpPr>
            <a:spLocks noChangeShapeType="1"/>
          </p:cNvSpPr>
          <p:nvPr/>
        </p:nvSpPr>
        <p:spPr bwMode="auto">
          <a:xfrm flipH="1" flipV="1">
            <a:off x="4038600" y="4179888"/>
            <a:ext cx="134938" cy="0"/>
          </a:xfrm>
          <a:prstGeom prst="line">
            <a:avLst/>
          </a:prstGeom>
          <a:noFill/>
          <a:ln w="25400">
            <a:solidFill>
              <a:srgbClr val="127DE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>
            <a:off x="2532063" y="4205288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8" name="Text Box 11"/>
          <p:cNvSpPr txBox="1">
            <a:spLocks noChangeArrowheads="1"/>
          </p:cNvSpPr>
          <p:nvPr/>
        </p:nvSpPr>
        <p:spPr bwMode="auto">
          <a:xfrm>
            <a:off x="2508250" y="3689350"/>
            <a:ext cx="1179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6 [H] </a:t>
            </a:r>
            <a:r>
              <a:rPr lang="en-US" sz="1600"/>
              <a:t>+ </a:t>
            </a:r>
            <a:r>
              <a:rPr lang="en-US" sz="1600">
                <a:solidFill>
                  <a:srgbClr val="208C31"/>
                </a:solidFill>
              </a:rPr>
              <a:t>ATP</a:t>
            </a:r>
            <a:endParaRPr lang="en-GB" sz="1600">
              <a:solidFill>
                <a:srgbClr val="208C31"/>
              </a:solidFill>
            </a:endParaRPr>
          </a:p>
        </p:txBody>
      </p:sp>
      <p:sp>
        <p:nvSpPr>
          <p:cNvPr id="61449" name="Arc 12"/>
          <p:cNvSpPr>
            <a:spLocks/>
          </p:cNvSpPr>
          <p:nvPr/>
        </p:nvSpPr>
        <p:spPr bwMode="auto">
          <a:xfrm rot="-10620000">
            <a:off x="2732088" y="40147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0" name="Arc 13"/>
          <p:cNvSpPr>
            <a:spLocks/>
          </p:cNvSpPr>
          <p:nvPr/>
        </p:nvSpPr>
        <p:spPr bwMode="auto">
          <a:xfrm rot="-960000">
            <a:off x="2879725" y="4184650"/>
            <a:ext cx="139700" cy="188913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1" name="Line 14"/>
          <p:cNvSpPr>
            <a:spLocks noChangeShapeType="1"/>
          </p:cNvSpPr>
          <p:nvPr/>
        </p:nvSpPr>
        <p:spPr bwMode="auto">
          <a:xfrm>
            <a:off x="3025775" y="43481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2" name="Rectangle 15"/>
          <p:cNvSpPr>
            <a:spLocks noChangeArrowheads="1"/>
          </p:cNvSpPr>
          <p:nvPr/>
        </p:nvSpPr>
        <p:spPr bwMode="auto">
          <a:xfrm>
            <a:off x="2684463" y="4402138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2 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1453" name="Text Box 16"/>
          <p:cNvSpPr txBox="1">
            <a:spLocks noChangeArrowheads="1"/>
          </p:cNvSpPr>
          <p:nvPr/>
        </p:nvSpPr>
        <p:spPr bwMode="auto">
          <a:xfrm>
            <a:off x="4697413" y="48006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CoA(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/>
              <a:t>H)</a:t>
            </a:r>
          </a:p>
        </p:txBody>
      </p:sp>
      <p:sp>
        <p:nvSpPr>
          <p:cNvPr id="61454" name="Text Box 17"/>
          <p:cNvSpPr txBox="1">
            <a:spLocks noChangeArrowheads="1"/>
          </p:cNvSpPr>
          <p:nvPr/>
        </p:nvSpPr>
        <p:spPr bwMode="auto">
          <a:xfrm>
            <a:off x="2884488" y="55118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1455" name="Text Box 18"/>
          <p:cNvSpPr txBox="1">
            <a:spLocks noChangeArrowheads="1"/>
          </p:cNvSpPr>
          <p:nvPr/>
        </p:nvSpPr>
        <p:spPr bwMode="auto">
          <a:xfrm>
            <a:off x="1922463" y="510222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3522663" y="5102225"/>
            <a:ext cx="91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 [</a:t>
            </a:r>
            <a:r>
              <a:rPr lang="en-GB" sz="1800" dirty="0">
                <a:ln>
                  <a:solidFill>
                    <a:srgbClr val="FF0000"/>
                  </a:solidFill>
                </a:ln>
                <a:ea typeface="ＭＳ Ｐゴシック" pitchFamily="30" charset="-128"/>
                <a:cs typeface="ＭＳ Ｐゴシック" pitchFamily="30" charset="-128"/>
              </a:rPr>
              <a:t>   </a:t>
            </a:r>
            <a:r>
              <a:rPr lang="en-GB" sz="1800" b="1" dirty="0">
                <a:solidFill>
                  <a:srgbClr val="FF3300"/>
                </a:solidFill>
                <a:ea typeface="ＭＳ Ｐゴシック" pitchFamily="30" charset="-128"/>
                <a:cs typeface="ＭＳ Ｐゴシック" pitchFamily="30" charset="-128"/>
              </a:rPr>
              <a:t>CO</a:t>
            </a: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]</a:t>
            </a:r>
          </a:p>
        </p:txBody>
      </p:sp>
      <p:sp>
        <p:nvSpPr>
          <p:cNvPr id="61457" name="Line 20"/>
          <p:cNvSpPr>
            <a:spLocks noChangeShapeType="1"/>
          </p:cNvSpPr>
          <p:nvPr/>
        </p:nvSpPr>
        <p:spPr bwMode="auto">
          <a:xfrm flipH="1" flipV="1">
            <a:off x="3751263" y="5334000"/>
            <a:ext cx="134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8" name="Line 21"/>
          <p:cNvSpPr>
            <a:spLocks noChangeShapeType="1"/>
          </p:cNvSpPr>
          <p:nvPr/>
        </p:nvSpPr>
        <p:spPr bwMode="auto">
          <a:xfrm>
            <a:off x="2608263" y="5316538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9" name="Line 22"/>
          <p:cNvSpPr>
            <a:spLocks noChangeShapeType="1"/>
          </p:cNvSpPr>
          <p:nvPr/>
        </p:nvSpPr>
        <p:spPr bwMode="auto">
          <a:xfrm>
            <a:off x="4894263" y="4706938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0" name="Text Box 23"/>
          <p:cNvSpPr txBox="1">
            <a:spLocks noChangeArrowheads="1"/>
          </p:cNvSpPr>
          <p:nvPr/>
        </p:nvSpPr>
        <p:spPr bwMode="auto">
          <a:xfrm>
            <a:off x="2633663" y="485933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2 [H]</a:t>
            </a:r>
          </a:p>
        </p:txBody>
      </p:sp>
      <p:sp>
        <p:nvSpPr>
          <p:cNvPr id="61461" name="Arc 24"/>
          <p:cNvSpPr>
            <a:spLocks/>
          </p:cNvSpPr>
          <p:nvPr/>
        </p:nvSpPr>
        <p:spPr bwMode="auto">
          <a:xfrm rot="-10620000">
            <a:off x="2805113" y="511333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2" name="Arc 25"/>
          <p:cNvSpPr>
            <a:spLocks/>
          </p:cNvSpPr>
          <p:nvPr/>
        </p:nvSpPr>
        <p:spPr bwMode="auto">
          <a:xfrm rot="-960000">
            <a:off x="2963863" y="52974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3" name="Arc 26"/>
          <p:cNvSpPr>
            <a:spLocks/>
          </p:cNvSpPr>
          <p:nvPr/>
        </p:nvSpPr>
        <p:spPr bwMode="auto">
          <a:xfrm rot="-5760000">
            <a:off x="5016500" y="4686301"/>
            <a:ext cx="134937" cy="188912"/>
          </a:xfrm>
          <a:custGeom>
            <a:avLst/>
            <a:gdLst>
              <a:gd name="T0" fmla="*/ 0 w 21629"/>
              <a:gd name="T1" fmla="*/ 0 h 29194"/>
              <a:gd name="T2" fmla="*/ 2147483647 w 21629"/>
              <a:gd name="T3" fmla="*/ 2147483647 h 29194"/>
              <a:gd name="T4" fmla="*/ 2147483647 w 21629"/>
              <a:gd name="T5" fmla="*/ 2147483647 h 29194"/>
              <a:gd name="T6" fmla="*/ 0 60000 65536"/>
              <a:gd name="T7" fmla="*/ 0 60000 65536"/>
              <a:gd name="T8" fmla="*/ 0 60000 65536"/>
              <a:gd name="T9" fmla="*/ 0 w 21629"/>
              <a:gd name="T10" fmla="*/ 0 h 29194"/>
              <a:gd name="T11" fmla="*/ 21629 w 21629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9" h="29194" fill="none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</a:path>
              <a:path w="21629" h="29194" stroke="0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  <a:lnTo>
                  <a:pt x="2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4" name="Line 27"/>
          <p:cNvSpPr>
            <a:spLocks noChangeShapeType="1"/>
          </p:cNvSpPr>
          <p:nvPr/>
        </p:nvSpPr>
        <p:spPr bwMode="auto">
          <a:xfrm>
            <a:off x="3121025" y="5473700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5" name="Line 28"/>
          <p:cNvSpPr>
            <a:spLocks noChangeShapeType="1"/>
          </p:cNvSpPr>
          <p:nvPr/>
        </p:nvSpPr>
        <p:spPr bwMode="auto">
          <a:xfrm flipH="1">
            <a:off x="4360863" y="47069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6" name="Line 29"/>
          <p:cNvSpPr>
            <a:spLocks noChangeShapeType="1"/>
          </p:cNvSpPr>
          <p:nvPr/>
        </p:nvSpPr>
        <p:spPr bwMode="auto">
          <a:xfrm flipH="1" flipV="1">
            <a:off x="4360863" y="41735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8494" name="Text Box 30"/>
          <p:cNvSpPr txBox="1">
            <a:spLocks noChangeArrowheads="1"/>
          </p:cNvSpPr>
          <p:nvPr/>
        </p:nvSpPr>
        <p:spPr bwMode="auto">
          <a:xfrm>
            <a:off x="11474450" y="3200400"/>
            <a:ext cx="184150" cy="4572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de-DE" b="1">
              <a:solidFill>
                <a:srgbClr val="CC0000"/>
              </a:solidFill>
            </a:endParaRPr>
          </a:p>
        </p:txBody>
      </p:sp>
      <p:sp>
        <p:nvSpPr>
          <p:cNvPr id="61468" name="Text Box 31"/>
          <p:cNvSpPr txBox="1">
            <a:spLocks noChangeArrowheads="1"/>
          </p:cNvSpPr>
          <p:nvPr/>
        </p:nvSpPr>
        <p:spPr bwMode="auto">
          <a:xfrm>
            <a:off x="2286000" y="3352800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0000FF"/>
                </a:solidFill>
              </a:rPr>
              <a:t>H</a:t>
            </a:r>
            <a:r>
              <a:rPr lang="de-DE" sz="1600" b="1" baseline="-25000">
                <a:solidFill>
                  <a:srgbClr val="0000FF"/>
                </a:solidFill>
              </a:rPr>
              <a:t>4</a:t>
            </a:r>
            <a:r>
              <a:rPr lang="de-DE" sz="1600" b="1">
                <a:solidFill>
                  <a:srgbClr val="0000FF"/>
                </a:solidFill>
              </a:rPr>
              <a:t>folate + </a:t>
            </a:r>
            <a:r>
              <a:rPr lang="de-DE" sz="1600" b="1" i="1">
                <a:solidFill>
                  <a:srgbClr val="0000FF"/>
                </a:solidFill>
              </a:rPr>
              <a:t>pmf</a:t>
            </a:r>
          </a:p>
        </p:txBody>
      </p:sp>
      <p:sp>
        <p:nvSpPr>
          <p:cNvPr id="61469" name="Text Box 32"/>
          <p:cNvSpPr txBox="1">
            <a:spLocks noChangeArrowheads="1"/>
          </p:cNvSpPr>
          <p:nvPr/>
        </p:nvSpPr>
        <p:spPr bwMode="auto">
          <a:xfrm>
            <a:off x="3581400" y="54244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800" b="1" u="sng">
                <a:solidFill>
                  <a:srgbClr val="FF0000"/>
                </a:solidFill>
              </a:rPr>
              <a:t>CODH</a:t>
            </a:r>
            <a:endParaRPr lang="de-DE" sz="1800" b="1">
              <a:solidFill>
                <a:srgbClr val="FF0000"/>
              </a:solidFill>
            </a:endParaRPr>
          </a:p>
        </p:txBody>
      </p:sp>
      <p:sp>
        <p:nvSpPr>
          <p:cNvPr id="61470" name="Text Box 33"/>
          <p:cNvSpPr txBox="1">
            <a:spLocks noChangeArrowheads="1"/>
          </p:cNvSpPr>
          <p:nvPr/>
        </p:nvSpPr>
        <p:spPr bwMode="auto">
          <a:xfrm>
            <a:off x="4648200" y="4233863"/>
            <a:ext cx="1174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 b="1" u="sng">
                <a:solidFill>
                  <a:srgbClr val="333399"/>
                </a:solidFill>
              </a:rPr>
              <a:t>Co(Fe</a:t>
            </a:r>
            <a:r>
              <a:rPr lang="de-DE" sz="1600" b="1" u="sng">
                <a:solidFill>
                  <a:srgbClr val="FF6600"/>
                </a:solidFill>
              </a:rPr>
              <a:t>S</a:t>
            </a:r>
            <a:r>
              <a:rPr lang="de-DE" sz="1600" b="1" u="sng">
                <a:solidFill>
                  <a:srgbClr val="333399"/>
                </a:solidFill>
              </a:rPr>
              <a:t>)</a:t>
            </a:r>
            <a:r>
              <a:rPr lang="de-DE" sz="1600" b="1" i="1" u="sng">
                <a:solidFill>
                  <a:srgbClr val="333399"/>
                </a:solidFill>
              </a:rPr>
              <a:t>P</a:t>
            </a:r>
          </a:p>
        </p:txBody>
      </p:sp>
      <p:sp>
        <p:nvSpPr>
          <p:cNvPr id="61471" name="Text Box 34"/>
          <p:cNvSpPr txBox="1">
            <a:spLocks noChangeArrowheads="1"/>
          </p:cNvSpPr>
          <p:nvPr/>
        </p:nvSpPr>
        <p:spPr bwMode="auto">
          <a:xfrm>
            <a:off x="76200" y="39624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0000FF"/>
                </a:solidFill>
              </a:rPr>
              <a:t>Mo-directed</a:t>
            </a:r>
            <a:r>
              <a:rPr lang="en-US" sz="2000" b="1">
                <a:solidFill>
                  <a:srgbClr val="0000FF"/>
                </a:solidFill>
                <a:sym typeface="Wingdings" charset="2"/>
              </a:rPr>
              <a:t> 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61472" name="Rectangle 40"/>
          <p:cNvSpPr>
            <a:spLocks noChangeArrowheads="1"/>
          </p:cNvSpPr>
          <p:nvPr/>
        </p:nvSpPr>
        <p:spPr bwMode="auto">
          <a:xfrm>
            <a:off x="6484938" y="7543800"/>
            <a:ext cx="185737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b="1"/>
          </a:p>
        </p:txBody>
      </p:sp>
      <p:sp>
        <p:nvSpPr>
          <p:cNvPr id="61473" name="Rectangle 42"/>
          <p:cNvSpPr>
            <a:spLocks noChangeArrowheads="1"/>
          </p:cNvSpPr>
          <p:nvPr/>
        </p:nvSpPr>
        <p:spPr bwMode="auto">
          <a:xfrm>
            <a:off x="7381875" y="4054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74" name="Rectangle 44"/>
          <p:cNvSpPr>
            <a:spLocks noChangeArrowheads="1"/>
          </p:cNvSpPr>
          <p:nvPr/>
        </p:nvSpPr>
        <p:spPr bwMode="auto">
          <a:xfrm>
            <a:off x="5370513" y="4510088"/>
            <a:ext cx="1760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0066CC"/>
                </a:solidFill>
              </a:rPr>
              <a:t> 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 b="1">
                <a:solidFill>
                  <a:srgbClr val="FF3300"/>
                </a:solidFill>
              </a:rPr>
              <a:t>CO~</a:t>
            </a:r>
            <a:r>
              <a:rPr lang="en-GB" sz="1800" b="1"/>
              <a:t>SCoA</a:t>
            </a:r>
            <a:endParaRPr lang="en-US" sz="1800" b="1"/>
          </a:p>
        </p:txBody>
      </p:sp>
      <p:sp>
        <p:nvSpPr>
          <p:cNvPr id="61475" name="Rectangle 47"/>
          <p:cNvSpPr>
            <a:spLocks noChangeArrowheads="1"/>
          </p:cNvSpPr>
          <p:nvPr/>
        </p:nvSpPr>
        <p:spPr bwMode="auto">
          <a:xfrm>
            <a:off x="7967663" y="20320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1476" name="Rectangle 53"/>
          <p:cNvSpPr>
            <a:spLocks noChangeArrowheads="1"/>
          </p:cNvSpPr>
          <p:nvPr/>
        </p:nvSpPr>
        <p:spPr bwMode="auto">
          <a:xfrm>
            <a:off x="7283450" y="754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77" name="Rectangle 54"/>
          <p:cNvSpPr>
            <a:spLocks noChangeArrowheads="1"/>
          </p:cNvSpPr>
          <p:nvPr/>
        </p:nvSpPr>
        <p:spPr bwMode="auto">
          <a:xfrm>
            <a:off x="7437438" y="1447800"/>
            <a:ext cx="185737" cy="400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b="1"/>
          </a:p>
        </p:txBody>
      </p:sp>
      <p:sp>
        <p:nvSpPr>
          <p:cNvPr id="61478" name="Rectangle 57"/>
          <p:cNvSpPr>
            <a:spLocks noChangeArrowheads="1"/>
          </p:cNvSpPr>
          <p:nvPr/>
        </p:nvSpPr>
        <p:spPr bwMode="auto">
          <a:xfrm>
            <a:off x="4159250" y="45085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u="sng">
                <a:solidFill>
                  <a:srgbClr val="29B176"/>
                </a:solidFill>
              </a:rPr>
              <a:t>ACS</a:t>
            </a:r>
          </a:p>
        </p:txBody>
      </p:sp>
      <p:sp>
        <p:nvSpPr>
          <p:cNvPr id="61479" name="Rectangle 58"/>
          <p:cNvSpPr>
            <a:spLocks noChangeArrowheads="1"/>
          </p:cNvSpPr>
          <p:nvPr/>
        </p:nvSpPr>
        <p:spPr bwMode="auto">
          <a:xfrm>
            <a:off x="-1" y="0"/>
            <a:ext cx="7623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b="1" u="sng" dirty="0" err="1">
                <a:solidFill>
                  <a:schemeClr val="tx2"/>
                </a:solidFill>
              </a:rPr>
              <a:t>Reductive</a:t>
            </a:r>
            <a:r>
              <a:rPr lang="de-DE" b="1" u="sng" dirty="0">
                <a:solidFill>
                  <a:schemeClr val="tx2"/>
                </a:solidFill>
              </a:rPr>
              <a:t> </a:t>
            </a:r>
            <a:r>
              <a:rPr lang="de-DE" b="1" u="sng" dirty="0" err="1">
                <a:solidFill>
                  <a:schemeClr val="tx2"/>
                </a:solidFill>
              </a:rPr>
              <a:t>acetyl-coenzyme-A</a:t>
            </a:r>
            <a:r>
              <a:rPr lang="de-DE" b="1" u="sng" dirty="0">
                <a:solidFill>
                  <a:schemeClr val="tx2"/>
                </a:solidFill>
              </a:rPr>
              <a:t> </a:t>
            </a:r>
            <a:r>
              <a:rPr lang="de-DE" b="1" u="sng" dirty="0" err="1">
                <a:solidFill>
                  <a:schemeClr val="tx2"/>
                </a:solidFill>
              </a:rPr>
              <a:t>pathway</a:t>
            </a:r>
            <a:r>
              <a:rPr lang="de-DE" b="1" u="sng" dirty="0">
                <a:solidFill>
                  <a:schemeClr val="tx2"/>
                </a:solidFill>
              </a:rPr>
              <a:t> to </a:t>
            </a:r>
            <a:r>
              <a:rPr lang="de-DE" b="1" u="sng" dirty="0" err="1">
                <a:solidFill>
                  <a:schemeClr val="tx2"/>
                </a:solidFill>
              </a:rPr>
              <a:t>acetate</a:t>
            </a:r>
            <a:r>
              <a:rPr lang="de-DE" b="1" u="sng" dirty="0">
                <a:solidFill>
                  <a:schemeClr val="tx2"/>
                </a:solidFill>
              </a:rPr>
              <a:t> (</a:t>
            </a:r>
            <a:r>
              <a:rPr lang="de-DE" b="1" u="sng" dirty="0" err="1">
                <a:solidFill>
                  <a:schemeClr val="tx2"/>
                </a:solidFill>
              </a:rPr>
              <a:t>credit</a:t>
            </a:r>
            <a:r>
              <a:rPr lang="de-DE" b="1" u="sng" dirty="0">
                <a:solidFill>
                  <a:schemeClr val="tx2"/>
                </a:solidFill>
              </a:rPr>
              <a:t>: Georg </a:t>
            </a:r>
            <a:r>
              <a:rPr lang="de-DE" b="1" u="sng" dirty="0" smtClean="0">
                <a:solidFill>
                  <a:schemeClr val="tx2"/>
                </a:solidFill>
              </a:rPr>
              <a:t>Fuchs)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61480" name="TextBox 59"/>
          <p:cNvSpPr txBox="1">
            <a:spLocks noChangeArrowheads="1"/>
          </p:cNvSpPr>
          <p:nvPr/>
        </p:nvSpPr>
        <p:spPr bwMode="auto">
          <a:xfrm>
            <a:off x="4763" y="5105400"/>
            <a:ext cx="197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Ni</a:t>
            </a:r>
            <a:r>
              <a:rPr lang="de-DE" sz="1600">
                <a:solidFill>
                  <a:srgbClr val="FF0000"/>
                </a:solidFill>
              </a:rPr>
              <a:t>(Fe</a:t>
            </a:r>
            <a:r>
              <a:rPr lang="de-DE" sz="1600">
                <a:solidFill>
                  <a:srgbClr val="FF6600"/>
                </a:solidFill>
              </a:rPr>
              <a:t>S</a:t>
            </a:r>
            <a:r>
              <a:rPr lang="de-DE" sz="1600">
                <a:solidFill>
                  <a:srgbClr val="FF0000"/>
                </a:solidFill>
              </a:rPr>
              <a:t>)</a:t>
            </a:r>
            <a:r>
              <a:rPr lang="de-DE" sz="1600" b="1">
                <a:solidFill>
                  <a:srgbClr val="FF0000"/>
                </a:solidFill>
              </a:rPr>
              <a:t>-directed</a:t>
            </a:r>
            <a:r>
              <a:rPr lang="en-US" sz="1600" b="1">
                <a:solidFill>
                  <a:srgbClr val="FF0000"/>
                </a:solidFill>
                <a:sym typeface="Wingdings" charset="2"/>
              </a:rPr>
              <a:t> </a:t>
            </a:r>
            <a:endParaRPr lang="de-DE" sz="1600" b="1">
              <a:solidFill>
                <a:srgbClr val="FF0000"/>
              </a:solidFill>
            </a:endParaRPr>
          </a:p>
        </p:txBody>
      </p:sp>
      <p:sp>
        <p:nvSpPr>
          <p:cNvPr id="61481" name="Rectangle 55"/>
          <p:cNvSpPr>
            <a:spLocks noChangeArrowheads="1"/>
          </p:cNvSpPr>
          <p:nvPr/>
        </p:nvSpPr>
        <p:spPr bwMode="auto">
          <a:xfrm>
            <a:off x="0" y="6211888"/>
            <a:ext cx="4800600" cy="646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NewRomanMS" charset="0"/>
              </a:rPr>
              <a:t>Fuchs, G. (1989). </a:t>
            </a:r>
            <a:r>
              <a:rPr lang="en-US" sz="1800" i="1">
                <a:latin typeface="TimesNewRomanMS" charset="0"/>
              </a:rPr>
              <a:t>in </a:t>
            </a:r>
            <a:r>
              <a:rPr lang="en-US" sz="1800">
                <a:latin typeface="TimesNewRomanMS" charset="0"/>
              </a:rPr>
              <a:t>Autotrophic Bacteria,  </a:t>
            </a:r>
          </a:p>
          <a:p>
            <a:r>
              <a:rPr lang="en-US" sz="1800">
                <a:latin typeface="TimesNewRomanMS" charset="0"/>
              </a:rPr>
              <a:t>Schlegel &amp; Bowien, p. 365, WI, Science Tech.</a:t>
            </a:r>
            <a:r>
              <a:rPr lang="en-US" sz="1800">
                <a:latin typeface="Times New Roman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4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5"/>
          <p:cNvSpPr>
            <a:spLocks noChangeArrowheads="1"/>
          </p:cNvSpPr>
          <p:nvPr/>
        </p:nvSpPr>
        <p:spPr bwMode="auto">
          <a:xfrm>
            <a:off x="1946275" y="5097463"/>
            <a:ext cx="576263" cy="4318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7" name="Oval 6"/>
          <p:cNvSpPr>
            <a:spLocks noChangeArrowheads="1"/>
          </p:cNvSpPr>
          <p:nvPr/>
        </p:nvSpPr>
        <p:spPr bwMode="auto">
          <a:xfrm>
            <a:off x="1873250" y="3995738"/>
            <a:ext cx="576263" cy="431800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1846263" y="399097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3446463" y="3990975"/>
            <a:ext cx="98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/>
              <a:t>[</a:t>
            </a:r>
            <a:r>
              <a:rPr lang="en-GB" sz="1800" b="1">
                <a:solidFill>
                  <a:srgbClr val="0066CC"/>
                </a:solidFill>
              </a:rPr>
              <a:t>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/>
              <a:t>    ]</a:t>
            </a:r>
          </a:p>
        </p:txBody>
      </p:sp>
      <p:sp>
        <p:nvSpPr>
          <p:cNvPr id="62470" name="Line 9"/>
          <p:cNvSpPr>
            <a:spLocks noChangeShapeType="1"/>
          </p:cNvSpPr>
          <p:nvPr/>
        </p:nvSpPr>
        <p:spPr bwMode="auto">
          <a:xfrm flipH="1" flipV="1">
            <a:off x="4038600" y="4179888"/>
            <a:ext cx="134938" cy="0"/>
          </a:xfrm>
          <a:prstGeom prst="line">
            <a:avLst/>
          </a:prstGeom>
          <a:noFill/>
          <a:ln w="25400">
            <a:solidFill>
              <a:srgbClr val="127DE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Line 10"/>
          <p:cNvSpPr>
            <a:spLocks noChangeShapeType="1"/>
          </p:cNvSpPr>
          <p:nvPr/>
        </p:nvSpPr>
        <p:spPr bwMode="auto">
          <a:xfrm>
            <a:off x="2532063" y="4205288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2508250" y="3689350"/>
            <a:ext cx="1179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6 [H] </a:t>
            </a:r>
            <a:r>
              <a:rPr lang="en-US" sz="1600"/>
              <a:t>+ </a:t>
            </a:r>
            <a:r>
              <a:rPr lang="en-US" sz="1600">
                <a:solidFill>
                  <a:srgbClr val="208C31"/>
                </a:solidFill>
              </a:rPr>
              <a:t>ATP</a:t>
            </a:r>
            <a:endParaRPr lang="en-GB" sz="1600">
              <a:solidFill>
                <a:srgbClr val="208C31"/>
              </a:solidFill>
            </a:endParaRPr>
          </a:p>
        </p:txBody>
      </p:sp>
      <p:sp>
        <p:nvSpPr>
          <p:cNvPr id="62473" name="Arc 12"/>
          <p:cNvSpPr>
            <a:spLocks/>
          </p:cNvSpPr>
          <p:nvPr/>
        </p:nvSpPr>
        <p:spPr bwMode="auto">
          <a:xfrm rot="-10620000">
            <a:off x="2732088" y="40147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4" name="Arc 13"/>
          <p:cNvSpPr>
            <a:spLocks/>
          </p:cNvSpPr>
          <p:nvPr/>
        </p:nvSpPr>
        <p:spPr bwMode="auto">
          <a:xfrm rot="-960000">
            <a:off x="2879725" y="4184650"/>
            <a:ext cx="139700" cy="188913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5" name="Line 14"/>
          <p:cNvSpPr>
            <a:spLocks noChangeShapeType="1"/>
          </p:cNvSpPr>
          <p:nvPr/>
        </p:nvSpPr>
        <p:spPr bwMode="auto">
          <a:xfrm>
            <a:off x="3025775" y="43481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6" name="Rectangle 15"/>
          <p:cNvSpPr>
            <a:spLocks noChangeArrowheads="1"/>
          </p:cNvSpPr>
          <p:nvPr/>
        </p:nvSpPr>
        <p:spPr bwMode="auto">
          <a:xfrm>
            <a:off x="2684463" y="4402138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2 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2477" name="Text Box 16"/>
          <p:cNvSpPr txBox="1">
            <a:spLocks noChangeArrowheads="1"/>
          </p:cNvSpPr>
          <p:nvPr/>
        </p:nvSpPr>
        <p:spPr bwMode="auto">
          <a:xfrm>
            <a:off x="4697413" y="48006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CoA(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/>
              <a:t>H)</a:t>
            </a:r>
          </a:p>
        </p:txBody>
      </p:sp>
      <p:sp>
        <p:nvSpPr>
          <p:cNvPr id="62478" name="Text Box 17"/>
          <p:cNvSpPr txBox="1">
            <a:spLocks noChangeArrowheads="1"/>
          </p:cNvSpPr>
          <p:nvPr/>
        </p:nvSpPr>
        <p:spPr bwMode="auto">
          <a:xfrm>
            <a:off x="2884488" y="55118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2479" name="Text Box 18"/>
          <p:cNvSpPr txBox="1">
            <a:spLocks noChangeArrowheads="1"/>
          </p:cNvSpPr>
          <p:nvPr/>
        </p:nvSpPr>
        <p:spPr bwMode="auto">
          <a:xfrm>
            <a:off x="1922463" y="510222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3522663" y="5102225"/>
            <a:ext cx="91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 [</a:t>
            </a:r>
            <a:r>
              <a:rPr lang="en-GB" sz="1800" dirty="0">
                <a:ln>
                  <a:solidFill>
                    <a:srgbClr val="FF0000"/>
                  </a:solidFill>
                </a:ln>
                <a:ea typeface="ＭＳ Ｐゴシック" pitchFamily="30" charset="-128"/>
                <a:cs typeface="ＭＳ Ｐゴシック" pitchFamily="30" charset="-128"/>
              </a:rPr>
              <a:t>   </a:t>
            </a:r>
            <a:r>
              <a:rPr lang="en-GB" sz="1800" b="1" dirty="0">
                <a:solidFill>
                  <a:srgbClr val="FF3300"/>
                </a:solidFill>
                <a:ea typeface="ＭＳ Ｐゴシック" pitchFamily="30" charset="-128"/>
                <a:cs typeface="ＭＳ Ｐゴシック" pitchFamily="30" charset="-128"/>
              </a:rPr>
              <a:t>CO</a:t>
            </a: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]</a:t>
            </a:r>
          </a:p>
        </p:txBody>
      </p:sp>
      <p:sp>
        <p:nvSpPr>
          <p:cNvPr id="62481" name="Line 20"/>
          <p:cNvSpPr>
            <a:spLocks noChangeShapeType="1"/>
          </p:cNvSpPr>
          <p:nvPr/>
        </p:nvSpPr>
        <p:spPr bwMode="auto">
          <a:xfrm flipH="1" flipV="1">
            <a:off x="3751263" y="5334000"/>
            <a:ext cx="134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2" name="Line 21"/>
          <p:cNvSpPr>
            <a:spLocks noChangeShapeType="1"/>
          </p:cNvSpPr>
          <p:nvPr/>
        </p:nvSpPr>
        <p:spPr bwMode="auto">
          <a:xfrm>
            <a:off x="2608263" y="5316538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3" name="Line 22"/>
          <p:cNvSpPr>
            <a:spLocks noChangeShapeType="1"/>
          </p:cNvSpPr>
          <p:nvPr/>
        </p:nvSpPr>
        <p:spPr bwMode="auto">
          <a:xfrm>
            <a:off x="4894263" y="4706938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4" name="Text Box 23"/>
          <p:cNvSpPr txBox="1">
            <a:spLocks noChangeArrowheads="1"/>
          </p:cNvSpPr>
          <p:nvPr/>
        </p:nvSpPr>
        <p:spPr bwMode="auto">
          <a:xfrm>
            <a:off x="2633663" y="485933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2 [H]</a:t>
            </a:r>
          </a:p>
        </p:txBody>
      </p:sp>
      <p:sp>
        <p:nvSpPr>
          <p:cNvPr id="62485" name="Arc 24"/>
          <p:cNvSpPr>
            <a:spLocks/>
          </p:cNvSpPr>
          <p:nvPr/>
        </p:nvSpPr>
        <p:spPr bwMode="auto">
          <a:xfrm rot="-10620000">
            <a:off x="2805113" y="511333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6" name="Arc 25"/>
          <p:cNvSpPr>
            <a:spLocks/>
          </p:cNvSpPr>
          <p:nvPr/>
        </p:nvSpPr>
        <p:spPr bwMode="auto">
          <a:xfrm rot="-960000">
            <a:off x="2963863" y="52974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7" name="Arc 26"/>
          <p:cNvSpPr>
            <a:spLocks/>
          </p:cNvSpPr>
          <p:nvPr/>
        </p:nvSpPr>
        <p:spPr bwMode="auto">
          <a:xfrm rot="-5760000">
            <a:off x="5016500" y="4686301"/>
            <a:ext cx="134937" cy="188912"/>
          </a:xfrm>
          <a:custGeom>
            <a:avLst/>
            <a:gdLst>
              <a:gd name="T0" fmla="*/ 0 w 21629"/>
              <a:gd name="T1" fmla="*/ 0 h 29194"/>
              <a:gd name="T2" fmla="*/ 2147483647 w 21629"/>
              <a:gd name="T3" fmla="*/ 2147483647 h 29194"/>
              <a:gd name="T4" fmla="*/ 2147483647 w 21629"/>
              <a:gd name="T5" fmla="*/ 2147483647 h 29194"/>
              <a:gd name="T6" fmla="*/ 0 60000 65536"/>
              <a:gd name="T7" fmla="*/ 0 60000 65536"/>
              <a:gd name="T8" fmla="*/ 0 60000 65536"/>
              <a:gd name="T9" fmla="*/ 0 w 21629"/>
              <a:gd name="T10" fmla="*/ 0 h 29194"/>
              <a:gd name="T11" fmla="*/ 21629 w 21629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9" h="29194" fill="none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</a:path>
              <a:path w="21629" h="29194" stroke="0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  <a:lnTo>
                  <a:pt x="2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8" name="Line 27"/>
          <p:cNvSpPr>
            <a:spLocks noChangeShapeType="1"/>
          </p:cNvSpPr>
          <p:nvPr/>
        </p:nvSpPr>
        <p:spPr bwMode="auto">
          <a:xfrm>
            <a:off x="3121025" y="5473700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9" name="Line 28"/>
          <p:cNvSpPr>
            <a:spLocks noChangeShapeType="1"/>
          </p:cNvSpPr>
          <p:nvPr/>
        </p:nvSpPr>
        <p:spPr bwMode="auto">
          <a:xfrm flipH="1">
            <a:off x="4360863" y="47069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0" name="Line 29"/>
          <p:cNvSpPr>
            <a:spLocks noChangeShapeType="1"/>
          </p:cNvSpPr>
          <p:nvPr/>
        </p:nvSpPr>
        <p:spPr bwMode="auto">
          <a:xfrm flipH="1" flipV="1">
            <a:off x="4360863" y="41735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8494" name="Text Box 30"/>
          <p:cNvSpPr txBox="1">
            <a:spLocks noChangeArrowheads="1"/>
          </p:cNvSpPr>
          <p:nvPr/>
        </p:nvSpPr>
        <p:spPr bwMode="auto">
          <a:xfrm>
            <a:off x="11474450" y="3200400"/>
            <a:ext cx="184150" cy="4572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de-DE" b="1">
              <a:solidFill>
                <a:srgbClr val="CC0000"/>
              </a:solidFill>
            </a:endParaRPr>
          </a:p>
        </p:txBody>
      </p:sp>
      <p:sp>
        <p:nvSpPr>
          <p:cNvPr id="62492" name="Text Box 31"/>
          <p:cNvSpPr txBox="1">
            <a:spLocks noChangeArrowheads="1"/>
          </p:cNvSpPr>
          <p:nvPr/>
        </p:nvSpPr>
        <p:spPr bwMode="auto">
          <a:xfrm>
            <a:off x="2286000" y="3352800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0000FF"/>
                </a:solidFill>
              </a:rPr>
              <a:t>H</a:t>
            </a:r>
            <a:r>
              <a:rPr lang="de-DE" sz="1600" b="1" baseline="-25000">
                <a:solidFill>
                  <a:srgbClr val="0000FF"/>
                </a:solidFill>
              </a:rPr>
              <a:t>4</a:t>
            </a:r>
            <a:r>
              <a:rPr lang="de-DE" sz="1600" b="1">
                <a:solidFill>
                  <a:srgbClr val="0000FF"/>
                </a:solidFill>
              </a:rPr>
              <a:t>folate + </a:t>
            </a:r>
            <a:r>
              <a:rPr lang="de-DE" sz="1600" b="1" i="1">
                <a:solidFill>
                  <a:srgbClr val="0000FF"/>
                </a:solidFill>
              </a:rPr>
              <a:t>pmf</a:t>
            </a:r>
          </a:p>
        </p:txBody>
      </p:sp>
      <p:sp>
        <p:nvSpPr>
          <p:cNvPr id="62493" name="Text Box 32"/>
          <p:cNvSpPr txBox="1">
            <a:spLocks noChangeArrowheads="1"/>
          </p:cNvSpPr>
          <p:nvPr/>
        </p:nvSpPr>
        <p:spPr bwMode="auto">
          <a:xfrm>
            <a:off x="3581400" y="54244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800" b="1" u="sng">
                <a:solidFill>
                  <a:srgbClr val="FF0000"/>
                </a:solidFill>
              </a:rPr>
              <a:t>CODH</a:t>
            </a:r>
            <a:endParaRPr lang="de-DE" sz="1800" b="1">
              <a:solidFill>
                <a:srgbClr val="FF0000"/>
              </a:solidFill>
            </a:endParaRPr>
          </a:p>
        </p:txBody>
      </p:sp>
      <p:sp>
        <p:nvSpPr>
          <p:cNvPr id="62494" name="Text Box 33"/>
          <p:cNvSpPr txBox="1">
            <a:spLocks noChangeArrowheads="1"/>
          </p:cNvSpPr>
          <p:nvPr/>
        </p:nvSpPr>
        <p:spPr bwMode="auto">
          <a:xfrm>
            <a:off x="4648200" y="4233863"/>
            <a:ext cx="1174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 b="1" u="sng">
                <a:solidFill>
                  <a:srgbClr val="333399"/>
                </a:solidFill>
              </a:rPr>
              <a:t>Co(Fe</a:t>
            </a:r>
            <a:r>
              <a:rPr lang="de-DE" sz="1600" b="1" u="sng">
                <a:solidFill>
                  <a:srgbClr val="FF6600"/>
                </a:solidFill>
              </a:rPr>
              <a:t>S</a:t>
            </a:r>
            <a:r>
              <a:rPr lang="de-DE" sz="1600" b="1" u="sng">
                <a:solidFill>
                  <a:srgbClr val="333399"/>
                </a:solidFill>
              </a:rPr>
              <a:t>)</a:t>
            </a:r>
            <a:r>
              <a:rPr lang="de-DE" sz="1600" b="1" i="1" u="sng">
                <a:solidFill>
                  <a:srgbClr val="333399"/>
                </a:solidFill>
              </a:rPr>
              <a:t>P</a:t>
            </a:r>
          </a:p>
        </p:txBody>
      </p:sp>
      <p:sp>
        <p:nvSpPr>
          <p:cNvPr id="62495" name="Text Box 34"/>
          <p:cNvSpPr txBox="1">
            <a:spLocks noChangeArrowheads="1"/>
          </p:cNvSpPr>
          <p:nvPr/>
        </p:nvSpPr>
        <p:spPr bwMode="auto">
          <a:xfrm>
            <a:off x="76200" y="39624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0000FF"/>
                </a:solidFill>
              </a:rPr>
              <a:t>Mo-directed</a:t>
            </a:r>
            <a:r>
              <a:rPr lang="en-US" sz="2000" b="1">
                <a:solidFill>
                  <a:srgbClr val="0000FF"/>
                </a:solidFill>
                <a:sym typeface="Wingdings" charset="2"/>
              </a:rPr>
              <a:t> 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62496" name="Rectangle 40"/>
          <p:cNvSpPr>
            <a:spLocks noChangeArrowheads="1"/>
          </p:cNvSpPr>
          <p:nvPr/>
        </p:nvSpPr>
        <p:spPr bwMode="auto">
          <a:xfrm>
            <a:off x="6484938" y="7543800"/>
            <a:ext cx="185737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b="1"/>
          </a:p>
        </p:txBody>
      </p:sp>
      <p:sp>
        <p:nvSpPr>
          <p:cNvPr id="62497" name="Rectangle 42"/>
          <p:cNvSpPr>
            <a:spLocks noChangeArrowheads="1"/>
          </p:cNvSpPr>
          <p:nvPr/>
        </p:nvSpPr>
        <p:spPr bwMode="auto">
          <a:xfrm>
            <a:off x="7381875" y="4054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98" name="Rectangle 44"/>
          <p:cNvSpPr>
            <a:spLocks noChangeArrowheads="1"/>
          </p:cNvSpPr>
          <p:nvPr/>
        </p:nvSpPr>
        <p:spPr bwMode="auto">
          <a:xfrm>
            <a:off x="5370513" y="4510088"/>
            <a:ext cx="1760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0066CC"/>
                </a:solidFill>
              </a:rPr>
              <a:t> 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 b="1">
                <a:solidFill>
                  <a:srgbClr val="FF3300"/>
                </a:solidFill>
              </a:rPr>
              <a:t>CO~</a:t>
            </a:r>
            <a:r>
              <a:rPr lang="en-GB" sz="1800" b="1"/>
              <a:t>SCoA</a:t>
            </a:r>
            <a:endParaRPr lang="en-US" sz="1800" b="1"/>
          </a:p>
        </p:txBody>
      </p:sp>
      <p:sp>
        <p:nvSpPr>
          <p:cNvPr id="62499" name="Rectangle 47"/>
          <p:cNvSpPr>
            <a:spLocks noChangeArrowheads="1"/>
          </p:cNvSpPr>
          <p:nvPr/>
        </p:nvSpPr>
        <p:spPr bwMode="auto">
          <a:xfrm>
            <a:off x="7967663" y="20320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2500" name="Rectangle 53"/>
          <p:cNvSpPr>
            <a:spLocks noChangeArrowheads="1"/>
          </p:cNvSpPr>
          <p:nvPr/>
        </p:nvSpPr>
        <p:spPr bwMode="auto">
          <a:xfrm>
            <a:off x="7283450" y="754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501" name="Rectangle 54"/>
          <p:cNvSpPr>
            <a:spLocks noChangeArrowheads="1"/>
          </p:cNvSpPr>
          <p:nvPr/>
        </p:nvSpPr>
        <p:spPr bwMode="auto">
          <a:xfrm>
            <a:off x="7437438" y="1447800"/>
            <a:ext cx="185737" cy="400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b="1"/>
          </a:p>
        </p:txBody>
      </p:sp>
      <p:sp>
        <p:nvSpPr>
          <p:cNvPr id="62502" name="Line 55"/>
          <p:cNvSpPr>
            <a:spLocks noChangeShapeType="1"/>
          </p:cNvSpPr>
          <p:nvPr/>
        </p:nvSpPr>
        <p:spPr bwMode="auto">
          <a:xfrm flipH="1" flipV="1">
            <a:off x="5867400" y="4953000"/>
            <a:ext cx="1143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3" name="Rectangle 56"/>
          <p:cNvSpPr>
            <a:spLocks noChangeArrowheads="1"/>
          </p:cNvSpPr>
          <p:nvPr/>
        </p:nvSpPr>
        <p:spPr bwMode="auto">
          <a:xfrm>
            <a:off x="6596063" y="6248400"/>
            <a:ext cx="2243137" cy="466725"/>
          </a:xfrm>
          <a:prstGeom prst="rect">
            <a:avLst/>
          </a:prstGeom>
          <a:noFill/>
          <a:ln w="9525">
            <a:solidFill>
              <a:srgbClr val="96222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Cellular carbon</a:t>
            </a:r>
          </a:p>
        </p:txBody>
      </p:sp>
      <p:sp>
        <p:nvSpPr>
          <p:cNvPr id="62504" name="Rectangle 57"/>
          <p:cNvSpPr>
            <a:spLocks noChangeArrowheads="1"/>
          </p:cNvSpPr>
          <p:nvPr/>
        </p:nvSpPr>
        <p:spPr bwMode="auto">
          <a:xfrm>
            <a:off x="4159250" y="45085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u="sng">
                <a:solidFill>
                  <a:srgbClr val="29B176"/>
                </a:solidFill>
              </a:rPr>
              <a:t>ACS</a:t>
            </a:r>
          </a:p>
        </p:txBody>
      </p:sp>
      <p:sp>
        <p:nvSpPr>
          <p:cNvPr id="62505" name="Rectangle 58"/>
          <p:cNvSpPr>
            <a:spLocks noChangeArrowheads="1"/>
          </p:cNvSpPr>
          <p:nvPr/>
        </p:nvSpPr>
        <p:spPr bwMode="auto">
          <a:xfrm>
            <a:off x="0" y="0"/>
            <a:ext cx="7391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b="1" u="sng">
                <a:solidFill>
                  <a:schemeClr val="tx2"/>
                </a:solidFill>
              </a:rPr>
              <a:t>Reductive acetyl-coenzyme-A pathway to acetate (credit: Georg Fuchs)</a:t>
            </a:r>
            <a:endParaRPr lang="de-DE" b="1">
              <a:solidFill>
                <a:schemeClr val="tx2"/>
              </a:solidFill>
            </a:endParaRPr>
          </a:p>
        </p:txBody>
      </p:sp>
      <p:sp>
        <p:nvSpPr>
          <p:cNvPr id="62506" name="TextBox 59"/>
          <p:cNvSpPr txBox="1">
            <a:spLocks noChangeArrowheads="1"/>
          </p:cNvSpPr>
          <p:nvPr/>
        </p:nvSpPr>
        <p:spPr bwMode="auto">
          <a:xfrm>
            <a:off x="4763" y="5105400"/>
            <a:ext cx="197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Ni</a:t>
            </a:r>
            <a:r>
              <a:rPr lang="de-DE" sz="1600">
                <a:solidFill>
                  <a:srgbClr val="FF0000"/>
                </a:solidFill>
              </a:rPr>
              <a:t>(Fe</a:t>
            </a:r>
            <a:r>
              <a:rPr lang="de-DE" sz="1600">
                <a:solidFill>
                  <a:srgbClr val="FF6600"/>
                </a:solidFill>
              </a:rPr>
              <a:t>S</a:t>
            </a:r>
            <a:r>
              <a:rPr lang="de-DE" sz="1600">
                <a:solidFill>
                  <a:srgbClr val="FF0000"/>
                </a:solidFill>
              </a:rPr>
              <a:t>)</a:t>
            </a:r>
            <a:r>
              <a:rPr lang="de-DE" sz="1600" b="1">
                <a:solidFill>
                  <a:srgbClr val="FF0000"/>
                </a:solidFill>
              </a:rPr>
              <a:t>-directed</a:t>
            </a:r>
            <a:r>
              <a:rPr lang="en-US" sz="1600" b="1">
                <a:solidFill>
                  <a:srgbClr val="FF0000"/>
                </a:solidFill>
                <a:sym typeface="Wingdings" charset="2"/>
              </a:rPr>
              <a:t> </a:t>
            </a:r>
            <a:endParaRPr lang="de-DE" sz="1600" b="1">
              <a:solidFill>
                <a:srgbClr val="FF0000"/>
              </a:solidFill>
            </a:endParaRPr>
          </a:p>
        </p:txBody>
      </p:sp>
      <p:sp>
        <p:nvSpPr>
          <p:cNvPr id="62507" name="Rectangle 55"/>
          <p:cNvSpPr>
            <a:spLocks noChangeArrowheads="1"/>
          </p:cNvSpPr>
          <p:nvPr/>
        </p:nvSpPr>
        <p:spPr bwMode="auto">
          <a:xfrm>
            <a:off x="0" y="6211888"/>
            <a:ext cx="4800600" cy="646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NewRomanMS" charset="0"/>
              </a:rPr>
              <a:t>Fuchs, G. (1989). </a:t>
            </a:r>
            <a:r>
              <a:rPr lang="en-US" sz="1800" i="1">
                <a:latin typeface="TimesNewRomanMS" charset="0"/>
              </a:rPr>
              <a:t>in </a:t>
            </a:r>
            <a:r>
              <a:rPr lang="en-US" sz="1800">
                <a:latin typeface="TimesNewRomanMS" charset="0"/>
              </a:rPr>
              <a:t>Autotrophic Bacteria,  </a:t>
            </a:r>
          </a:p>
          <a:p>
            <a:r>
              <a:rPr lang="en-US" sz="1800">
                <a:latin typeface="TimesNewRomanMS" charset="0"/>
              </a:rPr>
              <a:t>Schlegel &amp; Bowien, p. 365, WI, Science Tech.</a:t>
            </a:r>
            <a:r>
              <a:rPr lang="en-US" sz="1800">
                <a:latin typeface="Times New Roman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4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val 5"/>
          <p:cNvSpPr>
            <a:spLocks noChangeArrowheads="1"/>
          </p:cNvSpPr>
          <p:nvPr/>
        </p:nvSpPr>
        <p:spPr bwMode="auto">
          <a:xfrm>
            <a:off x="1946275" y="5097463"/>
            <a:ext cx="576263" cy="4318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Oval 6"/>
          <p:cNvSpPr>
            <a:spLocks noChangeArrowheads="1"/>
          </p:cNvSpPr>
          <p:nvPr/>
        </p:nvSpPr>
        <p:spPr bwMode="auto">
          <a:xfrm>
            <a:off x="1873250" y="3995738"/>
            <a:ext cx="576263" cy="431800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1846263" y="399097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446463" y="3990975"/>
            <a:ext cx="98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/>
              <a:t>[</a:t>
            </a:r>
            <a:r>
              <a:rPr lang="en-GB" sz="1800" b="1">
                <a:solidFill>
                  <a:srgbClr val="0066CC"/>
                </a:solidFill>
              </a:rPr>
              <a:t>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/>
              <a:t>    ]</a:t>
            </a:r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 flipH="1" flipV="1">
            <a:off x="4038600" y="4179888"/>
            <a:ext cx="134938" cy="0"/>
          </a:xfrm>
          <a:prstGeom prst="line">
            <a:avLst/>
          </a:prstGeom>
          <a:noFill/>
          <a:ln w="25400">
            <a:solidFill>
              <a:srgbClr val="127DE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>
            <a:off x="2532063" y="4205288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2508250" y="3689350"/>
            <a:ext cx="1179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6 [H] </a:t>
            </a:r>
            <a:r>
              <a:rPr lang="en-US" sz="1600"/>
              <a:t>+ </a:t>
            </a:r>
            <a:r>
              <a:rPr lang="en-US" sz="1600">
                <a:solidFill>
                  <a:srgbClr val="208C31"/>
                </a:solidFill>
              </a:rPr>
              <a:t>ATP</a:t>
            </a:r>
            <a:endParaRPr lang="en-GB" sz="1600">
              <a:solidFill>
                <a:srgbClr val="208C31"/>
              </a:solidFill>
            </a:endParaRPr>
          </a:p>
        </p:txBody>
      </p:sp>
      <p:sp>
        <p:nvSpPr>
          <p:cNvPr id="63497" name="Arc 12"/>
          <p:cNvSpPr>
            <a:spLocks/>
          </p:cNvSpPr>
          <p:nvPr/>
        </p:nvSpPr>
        <p:spPr bwMode="auto">
          <a:xfrm rot="-10620000">
            <a:off x="2732088" y="40147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8" name="Arc 13"/>
          <p:cNvSpPr>
            <a:spLocks/>
          </p:cNvSpPr>
          <p:nvPr/>
        </p:nvSpPr>
        <p:spPr bwMode="auto">
          <a:xfrm rot="-960000">
            <a:off x="2879725" y="4184650"/>
            <a:ext cx="139700" cy="188913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9" name="Line 14"/>
          <p:cNvSpPr>
            <a:spLocks noChangeShapeType="1"/>
          </p:cNvSpPr>
          <p:nvPr/>
        </p:nvSpPr>
        <p:spPr bwMode="auto">
          <a:xfrm>
            <a:off x="3025775" y="43481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0" name="Rectangle 15"/>
          <p:cNvSpPr>
            <a:spLocks noChangeArrowheads="1"/>
          </p:cNvSpPr>
          <p:nvPr/>
        </p:nvSpPr>
        <p:spPr bwMode="auto">
          <a:xfrm>
            <a:off x="2684463" y="4402138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2 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3501" name="Text Box 16"/>
          <p:cNvSpPr txBox="1">
            <a:spLocks noChangeArrowheads="1"/>
          </p:cNvSpPr>
          <p:nvPr/>
        </p:nvSpPr>
        <p:spPr bwMode="auto">
          <a:xfrm>
            <a:off x="4697413" y="48006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CoA(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/>
              <a:t>H)</a:t>
            </a:r>
          </a:p>
        </p:txBody>
      </p:sp>
      <p:sp>
        <p:nvSpPr>
          <p:cNvPr id="63502" name="Text Box 17"/>
          <p:cNvSpPr txBox="1">
            <a:spLocks noChangeArrowheads="1"/>
          </p:cNvSpPr>
          <p:nvPr/>
        </p:nvSpPr>
        <p:spPr bwMode="auto">
          <a:xfrm>
            <a:off x="2884488" y="55118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3503" name="Text Box 18"/>
          <p:cNvSpPr txBox="1">
            <a:spLocks noChangeArrowheads="1"/>
          </p:cNvSpPr>
          <p:nvPr/>
        </p:nvSpPr>
        <p:spPr bwMode="auto">
          <a:xfrm>
            <a:off x="1922463" y="510222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3522663" y="5102225"/>
            <a:ext cx="91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 [</a:t>
            </a:r>
            <a:r>
              <a:rPr lang="en-GB" sz="1800" dirty="0">
                <a:ln>
                  <a:solidFill>
                    <a:srgbClr val="FF0000"/>
                  </a:solidFill>
                </a:ln>
                <a:ea typeface="ＭＳ Ｐゴシック" pitchFamily="30" charset="-128"/>
                <a:cs typeface="ＭＳ Ｐゴシック" pitchFamily="30" charset="-128"/>
              </a:rPr>
              <a:t>   </a:t>
            </a:r>
            <a:r>
              <a:rPr lang="en-GB" sz="1800" b="1" dirty="0">
                <a:solidFill>
                  <a:srgbClr val="FF3300"/>
                </a:solidFill>
                <a:ea typeface="ＭＳ Ｐゴシック" pitchFamily="30" charset="-128"/>
                <a:cs typeface="ＭＳ Ｐゴシック" pitchFamily="30" charset="-128"/>
              </a:rPr>
              <a:t>CO</a:t>
            </a: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]</a:t>
            </a:r>
          </a:p>
        </p:txBody>
      </p:sp>
      <p:sp>
        <p:nvSpPr>
          <p:cNvPr id="63505" name="Line 20"/>
          <p:cNvSpPr>
            <a:spLocks noChangeShapeType="1"/>
          </p:cNvSpPr>
          <p:nvPr/>
        </p:nvSpPr>
        <p:spPr bwMode="auto">
          <a:xfrm flipH="1" flipV="1">
            <a:off x="3751263" y="5334000"/>
            <a:ext cx="134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6" name="Line 21"/>
          <p:cNvSpPr>
            <a:spLocks noChangeShapeType="1"/>
          </p:cNvSpPr>
          <p:nvPr/>
        </p:nvSpPr>
        <p:spPr bwMode="auto">
          <a:xfrm>
            <a:off x="2608263" y="5316538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7" name="Line 22"/>
          <p:cNvSpPr>
            <a:spLocks noChangeShapeType="1"/>
          </p:cNvSpPr>
          <p:nvPr/>
        </p:nvSpPr>
        <p:spPr bwMode="auto">
          <a:xfrm>
            <a:off x="4894263" y="4706938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8" name="Text Box 23"/>
          <p:cNvSpPr txBox="1">
            <a:spLocks noChangeArrowheads="1"/>
          </p:cNvSpPr>
          <p:nvPr/>
        </p:nvSpPr>
        <p:spPr bwMode="auto">
          <a:xfrm>
            <a:off x="2633663" y="485933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2 [H]</a:t>
            </a:r>
          </a:p>
        </p:txBody>
      </p:sp>
      <p:sp>
        <p:nvSpPr>
          <p:cNvPr id="63509" name="Arc 24"/>
          <p:cNvSpPr>
            <a:spLocks/>
          </p:cNvSpPr>
          <p:nvPr/>
        </p:nvSpPr>
        <p:spPr bwMode="auto">
          <a:xfrm rot="-10620000">
            <a:off x="2805113" y="511333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0" name="Arc 25"/>
          <p:cNvSpPr>
            <a:spLocks/>
          </p:cNvSpPr>
          <p:nvPr/>
        </p:nvSpPr>
        <p:spPr bwMode="auto">
          <a:xfrm rot="-960000">
            <a:off x="2963863" y="52974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1" name="Arc 26"/>
          <p:cNvSpPr>
            <a:spLocks/>
          </p:cNvSpPr>
          <p:nvPr/>
        </p:nvSpPr>
        <p:spPr bwMode="auto">
          <a:xfrm rot="-5760000">
            <a:off x="5016500" y="4686301"/>
            <a:ext cx="134937" cy="188912"/>
          </a:xfrm>
          <a:custGeom>
            <a:avLst/>
            <a:gdLst>
              <a:gd name="T0" fmla="*/ 0 w 21629"/>
              <a:gd name="T1" fmla="*/ 0 h 29194"/>
              <a:gd name="T2" fmla="*/ 2147483647 w 21629"/>
              <a:gd name="T3" fmla="*/ 2147483647 h 29194"/>
              <a:gd name="T4" fmla="*/ 2147483647 w 21629"/>
              <a:gd name="T5" fmla="*/ 2147483647 h 29194"/>
              <a:gd name="T6" fmla="*/ 0 60000 65536"/>
              <a:gd name="T7" fmla="*/ 0 60000 65536"/>
              <a:gd name="T8" fmla="*/ 0 60000 65536"/>
              <a:gd name="T9" fmla="*/ 0 w 21629"/>
              <a:gd name="T10" fmla="*/ 0 h 29194"/>
              <a:gd name="T11" fmla="*/ 21629 w 21629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9" h="29194" fill="none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</a:path>
              <a:path w="21629" h="29194" stroke="0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  <a:lnTo>
                  <a:pt x="2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2" name="Line 27"/>
          <p:cNvSpPr>
            <a:spLocks noChangeShapeType="1"/>
          </p:cNvSpPr>
          <p:nvPr/>
        </p:nvSpPr>
        <p:spPr bwMode="auto">
          <a:xfrm>
            <a:off x="3121025" y="5473700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3" name="Line 28"/>
          <p:cNvSpPr>
            <a:spLocks noChangeShapeType="1"/>
          </p:cNvSpPr>
          <p:nvPr/>
        </p:nvSpPr>
        <p:spPr bwMode="auto">
          <a:xfrm flipH="1">
            <a:off x="4360863" y="47069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14" name="Line 29"/>
          <p:cNvSpPr>
            <a:spLocks noChangeShapeType="1"/>
          </p:cNvSpPr>
          <p:nvPr/>
        </p:nvSpPr>
        <p:spPr bwMode="auto">
          <a:xfrm flipH="1" flipV="1">
            <a:off x="4360863" y="41735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8494" name="Text Box 30"/>
          <p:cNvSpPr txBox="1">
            <a:spLocks noChangeArrowheads="1"/>
          </p:cNvSpPr>
          <p:nvPr/>
        </p:nvSpPr>
        <p:spPr bwMode="auto">
          <a:xfrm>
            <a:off x="11474450" y="3200400"/>
            <a:ext cx="184150" cy="4572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de-DE" b="1">
              <a:solidFill>
                <a:srgbClr val="CC0000"/>
              </a:solidFill>
            </a:endParaRPr>
          </a:p>
        </p:txBody>
      </p:sp>
      <p:sp>
        <p:nvSpPr>
          <p:cNvPr id="63516" name="Text Box 31"/>
          <p:cNvSpPr txBox="1">
            <a:spLocks noChangeArrowheads="1"/>
          </p:cNvSpPr>
          <p:nvPr/>
        </p:nvSpPr>
        <p:spPr bwMode="auto">
          <a:xfrm>
            <a:off x="2286000" y="3352800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0000FF"/>
                </a:solidFill>
              </a:rPr>
              <a:t>H</a:t>
            </a:r>
            <a:r>
              <a:rPr lang="de-DE" sz="1600" b="1" baseline="-25000">
                <a:solidFill>
                  <a:srgbClr val="0000FF"/>
                </a:solidFill>
              </a:rPr>
              <a:t>4</a:t>
            </a:r>
            <a:r>
              <a:rPr lang="de-DE" sz="1600" b="1">
                <a:solidFill>
                  <a:srgbClr val="0000FF"/>
                </a:solidFill>
              </a:rPr>
              <a:t>folate</a:t>
            </a:r>
            <a:endParaRPr lang="de-DE" sz="1600" b="1" i="1">
              <a:solidFill>
                <a:srgbClr val="0000FF"/>
              </a:solidFill>
            </a:endParaRPr>
          </a:p>
        </p:txBody>
      </p:sp>
      <p:sp>
        <p:nvSpPr>
          <p:cNvPr id="63517" name="Text Box 32"/>
          <p:cNvSpPr txBox="1">
            <a:spLocks noChangeArrowheads="1"/>
          </p:cNvSpPr>
          <p:nvPr/>
        </p:nvSpPr>
        <p:spPr bwMode="auto">
          <a:xfrm>
            <a:off x="3581400" y="54244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800" b="1" u="sng">
                <a:solidFill>
                  <a:srgbClr val="FF0000"/>
                </a:solidFill>
              </a:rPr>
              <a:t>CODH</a:t>
            </a:r>
            <a:endParaRPr lang="de-DE" sz="1800" b="1">
              <a:solidFill>
                <a:srgbClr val="FF0000"/>
              </a:solidFill>
            </a:endParaRPr>
          </a:p>
        </p:txBody>
      </p:sp>
      <p:sp>
        <p:nvSpPr>
          <p:cNvPr id="63518" name="Text Box 33"/>
          <p:cNvSpPr txBox="1">
            <a:spLocks noChangeArrowheads="1"/>
          </p:cNvSpPr>
          <p:nvPr/>
        </p:nvSpPr>
        <p:spPr bwMode="auto">
          <a:xfrm>
            <a:off x="4648200" y="4233863"/>
            <a:ext cx="1174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 b="1" u="sng">
                <a:solidFill>
                  <a:srgbClr val="333399"/>
                </a:solidFill>
              </a:rPr>
              <a:t>Co(FeS)</a:t>
            </a:r>
            <a:r>
              <a:rPr lang="de-DE" sz="1600" b="1" i="1" u="sng">
                <a:solidFill>
                  <a:srgbClr val="333399"/>
                </a:solidFill>
              </a:rPr>
              <a:t>P</a:t>
            </a:r>
          </a:p>
        </p:txBody>
      </p:sp>
      <p:sp>
        <p:nvSpPr>
          <p:cNvPr id="63519" name="Text Box 34"/>
          <p:cNvSpPr txBox="1">
            <a:spLocks noChangeArrowheads="1"/>
          </p:cNvSpPr>
          <p:nvPr/>
        </p:nvSpPr>
        <p:spPr bwMode="auto">
          <a:xfrm>
            <a:off x="76200" y="39624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0000FF"/>
                </a:solidFill>
              </a:rPr>
              <a:t>Mo-directed</a:t>
            </a:r>
            <a:r>
              <a:rPr lang="en-US" sz="2000" b="1">
                <a:solidFill>
                  <a:srgbClr val="0000FF"/>
                </a:solidFill>
                <a:sym typeface="Wingdings" charset="2"/>
              </a:rPr>
              <a:t> 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63520" name="Line 39"/>
          <p:cNvSpPr>
            <a:spLocks noChangeShapeType="1"/>
          </p:cNvSpPr>
          <p:nvPr/>
        </p:nvSpPr>
        <p:spPr bwMode="auto">
          <a:xfrm flipH="1">
            <a:off x="6477000" y="33528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21" name="Rectangle 40"/>
          <p:cNvSpPr>
            <a:spLocks noChangeArrowheads="1"/>
          </p:cNvSpPr>
          <p:nvPr/>
        </p:nvSpPr>
        <p:spPr bwMode="auto">
          <a:xfrm>
            <a:off x="6484938" y="7543800"/>
            <a:ext cx="185737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b="1"/>
          </a:p>
        </p:txBody>
      </p:sp>
      <p:sp>
        <p:nvSpPr>
          <p:cNvPr id="63522" name="AutoShape 41"/>
          <p:cNvSpPr>
            <a:spLocks noChangeArrowheads="1"/>
          </p:cNvSpPr>
          <p:nvPr/>
        </p:nvSpPr>
        <p:spPr bwMode="auto">
          <a:xfrm rot="5308411" flipH="1">
            <a:off x="6495256" y="2182020"/>
            <a:ext cx="619125" cy="639762"/>
          </a:xfrm>
          <a:prstGeom prst="curvedUpArrow">
            <a:avLst>
              <a:gd name="adj1" fmla="val 2574"/>
              <a:gd name="adj2" fmla="val 19324"/>
              <a:gd name="adj3" fmla="val 434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23" name="Rectangle 42"/>
          <p:cNvSpPr>
            <a:spLocks noChangeArrowheads="1"/>
          </p:cNvSpPr>
          <p:nvPr/>
        </p:nvSpPr>
        <p:spPr bwMode="auto">
          <a:xfrm>
            <a:off x="7381875" y="4054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524" name="Line 43"/>
          <p:cNvSpPr>
            <a:spLocks noChangeShapeType="1"/>
          </p:cNvSpPr>
          <p:nvPr/>
        </p:nvSpPr>
        <p:spPr bwMode="auto">
          <a:xfrm flipH="1">
            <a:off x="6477000" y="19050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25" name="Rectangle 44"/>
          <p:cNvSpPr>
            <a:spLocks noChangeArrowheads="1"/>
          </p:cNvSpPr>
          <p:nvPr/>
        </p:nvSpPr>
        <p:spPr bwMode="auto">
          <a:xfrm>
            <a:off x="5370513" y="4510088"/>
            <a:ext cx="1760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0066CC"/>
                </a:solidFill>
              </a:rPr>
              <a:t> 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 b="1">
                <a:solidFill>
                  <a:srgbClr val="FF3300"/>
                </a:solidFill>
              </a:rPr>
              <a:t>CO~</a:t>
            </a:r>
            <a:r>
              <a:rPr lang="en-GB" sz="1800" b="1"/>
              <a:t>SCoA</a:t>
            </a:r>
            <a:endParaRPr lang="en-US" sz="1800" b="1"/>
          </a:p>
        </p:txBody>
      </p:sp>
      <p:sp>
        <p:nvSpPr>
          <p:cNvPr id="63526" name="Rectangle 45"/>
          <p:cNvSpPr>
            <a:spLocks noChangeArrowheads="1"/>
          </p:cNvSpPr>
          <p:nvPr/>
        </p:nvSpPr>
        <p:spPr bwMode="auto">
          <a:xfrm>
            <a:off x="7162800" y="259080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ADP</a:t>
            </a:r>
            <a:endParaRPr lang="en-US"/>
          </a:p>
        </p:txBody>
      </p:sp>
      <p:sp>
        <p:nvSpPr>
          <p:cNvPr id="63527" name="Rectangle 46"/>
          <p:cNvSpPr>
            <a:spLocks noChangeArrowheads="1"/>
          </p:cNvSpPr>
          <p:nvPr/>
        </p:nvSpPr>
        <p:spPr bwMode="auto">
          <a:xfrm>
            <a:off x="7156450" y="2057400"/>
            <a:ext cx="1365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ATP  </a:t>
            </a:r>
            <a:r>
              <a:rPr lang="en-US" sz="1600" b="1">
                <a:solidFill>
                  <a:srgbClr val="D10711"/>
                </a:solidFill>
              </a:rPr>
              <a:t>energy</a:t>
            </a:r>
            <a:endParaRPr lang="en-US" sz="1600" b="1"/>
          </a:p>
        </p:txBody>
      </p:sp>
      <p:sp>
        <p:nvSpPr>
          <p:cNvPr id="63528" name="Rectangle 47"/>
          <p:cNvSpPr>
            <a:spLocks noChangeArrowheads="1"/>
          </p:cNvSpPr>
          <p:nvPr/>
        </p:nvSpPr>
        <p:spPr bwMode="auto">
          <a:xfrm>
            <a:off x="7967663" y="20320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3529" name="Arc 48"/>
          <p:cNvSpPr>
            <a:spLocks/>
          </p:cNvSpPr>
          <p:nvPr/>
        </p:nvSpPr>
        <p:spPr bwMode="auto">
          <a:xfrm rot="5287503" flipH="1" flipV="1">
            <a:off x="6460332" y="3993356"/>
            <a:ext cx="444500" cy="395287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30" name="Rectangle 49"/>
          <p:cNvSpPr>
            <a:spLocks noChangeArrowheads="1"/>
          </p:cNvSpPr>
          <p:nvPr/>
        </p:nvSpPr>
        <p:spPr bwMode="auto">
          <a:xfrm>
            <a:off x="6781800" y="3748088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baseline="30000"/>
              <a:t>-</a:t>
            </a:r>
            <a:r>
              <a:rPr lang="en-GB" sz="1800" b="1"/>
              <a:t>SCoA</a:t>
            </a:r>
            <a:endParaRPr lang="en-US" sz="1800" b="1"/>
          </a:p>
        </p:txBody>
      </p:sp>
      <p:sp>
        <p:nvSpPr>
          <p:cNvPr id="63531" name="Arc 50"/>
          <p:cNvSpPr>
            <a:spLocks/>
          </p:cNvSpPr>
          <p:nvPr/>
        </p:nvSpPr>
        <p:spPr bwMode="auto">
          <a:xfrm rot="-5529437" flipH="1" flipV="1">
            <a:off x="6088857" y="3602831"/>
            <a:ext cx="395288" cy="365125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32" name="Rectangle 51"/>
          <p:cNvSpPr>
            <a:spLocks noChangeArrowheads="1"/>
          </p:cNvSpPr>
          <p:nvPr/>
        </p:nvSpPr>
        <p:spPr bwMode="auto">
          <a:xfrm>
            <a:off x="5149850" y="3733800"/>
            <a:ext cx="107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9D030B"/>
                </a:solidFill>
              </a:rPr>
              <a:t>HOPO</a:t>
            </a:r>
            <a:r>
              <a:rPr lang="en-GB" sz="1800" b="1" baseline="-25000">
                <a:solidFill>
                  <a:srgbClr val="9D030B"/>
                </a:solidFill>
              </a:rPr>
              <a:t>3</a:t>
            </a:r>
            <a:r>
              <a:rPr lang="en-GB" sz="1800" b="1" baseline="30000">
                <a:solidFill>
                  <a:srgbClr val="9D030B"/>
                </a:solidFill>
              </a:rPr>
              <a:t>2-</a:t>
            </a:r>
            <a:endParaRPr lang="en-US" sz="1800" b="1" baseline="30000">
              <a:solidFill>
                <a:srgbClr val="9D030B"/>
              </a:solidFill>
            </a:endParaRPr>
          </a:p>
        </p:txBody>
      </p:sp>
      <p:sp>
        <p:nvSpPr>
          <p:cNvPr id="63533" name="Rectangle 52"/>
          <p:cNvSpPr>
            <a:spLocks noChangeArrowheads="1"/>
          </p:cNvSpPr>
          <p:nvPr/>
        </p:nvSpPr>
        <p:spPr bwMode="auto">
          <a:xfrm>
            <a:off x="5772150" y="30480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0066CC"/>
                </a:solidFill>
              </a:rPr>
              <a:t>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 b="1">
                <a:solidFill>
                  <a:srgbClr val="FF3300"/>
                </a:solidFill>
              </a:rPr>
              <a:t>CO</a:t>
            </a:r>
            <a:r>
              <a:rPr lang="en-GB" sz="1800" b="1">
                <a:solidFill>
                  <a:srgbClr val="9D030B"/>
                </a:solidFill>
              </a:rPr>
              <a:t>OPO</a:t>
            </a:r>
            <a:r>
              <a:rPr lang="en-GB" sz="1800" b="1" baseline="-25000">
                <a:solidFill>
                  <a:srgbClr val="9D030B"/>
                </a:solidFill>
              </a:rPr>
              <a:t>3</a:t>
            </a:r>
            <a:r>
              <a:rPr lang="en-GB" sz="1800" b="1" baseline="30000">
                <a:solidFill>
                  <a:srgbClr val="9D030B"/>
                </a:solidFill>
              </a:rPr>
              <a:t>2-</a:t>
            </a:r>
            <a:endParaRPr lang="en-US" sz="1800" b="1" baseline="30000">
              <a:solidFill>
                <a:srgbClr val="9D030B"/>
              </a:solidFill>
            </a:endParaRPr>
          </a:p>
        </p:txBody>
      </p:sp>
      <p:sp>
        <p:nvSpPr>
          <p:cNvPr id="63534" name="Rectangle 53"/>
          <p:cNvSpPr>
            <a:spLocks noChangeArrowheads="1"/>
          </p:cNvSpPr>
          <p:nvPr/>
        </p:nvSpPr>
        <p:spPr bwMode="auto">
          <a:xfrm>
            <a:off x="7283450" y="754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535" name="Rectangle 54"/>
          <p:cNvSpPr>
            <a:spLocks noChangeArrowheads="1"/>
          </p:cNvSpPr>
          <p:nvPr/>
        </p:nvSpPr>
        <p:spPr bwMode="auto">
          <a:xfrm>
            <a:off x="5943600" y="1447800"/>
            <a:ext cx="3173413" cy="400050"/>
          </a:xfrm>
          <a:prstGeom prst="rect">
            <a:avLst/>
          </a:prstGeom>
          <a:noFill/>
          <a:ln w="9525">
            <a:solidFill>
              <a:srgbClr val="96222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0066CC"/>
                </a:solidFill>
              </a:rPr>
              <a:t>CH</a:t>
            </a:r>
            <a:r>
              <a:rPr lang="en-GB" sz="2000" b="1" baseline="-25000">
                <a:solidFill>
                  <a:srgbClr val="0066CC"/>
                </a:solidFill>
              </a:rPr>
              <a:t>3</a:t>
            </a:r>
            <a:r>
              <a:rPr lang="en-GB" sz="2000" b="1">
                <a:solidFill>
                  <a:srgbClr val="FF3300"/>
                </a:solidFill>
              </a:rPr>
              <a:t>CO</a:t>
            </a:r>
            <a:r>
              <a:rPr lang="en-GB" sz="2000" b="1">
                <a:solidFill>
                  <a:srgbClr val="9D030B"/>
                </a:solidFill>
              </a:rPr>
              <a:t>O</a:t>
            </a:r>
            <a:r>
              <a:rPr lang="en-GB" sz="2000" b="1" baseline="30000"/>
              <a:t>-</a:t>
            </a:r>
            <a:r>
              <a:rPr lang="en-US" sz="2000" b="1"/>
              <a:t>   acetate waste</a:t>
            </a:r>
          </a:p>
        </p:txBody>
      </p:sp>
      <p:sp>
        <p:nvSpPr>
          <p:cNvPr id="63536" name="Line 55"/>
          <p:cNvSpPr>
            <a:spLocks noChangeShapeType="1"/>
          </p:cNvSpPr>
          <p:nvPr/>
        </p:nvSpPr>
        <p:spPr bwMode="auto">
          <a:xfrm flipH="1" flipV="1">
            <a:off x="5867400" y="4953000"/>
            <a:ext cx="1143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37" name="Rectangle 56"/>
          <p:cNvSpPr>
            <a:spLocks noChangeArrowheads="1"/>
          </p:cNvSpPr>
          <p:nvPr/>
        </p:nvSpPr>
        <p:spPr bwMode="auto">
          <a:xfrm>
            <a:off x="6596063" y="6248400"/>
            <a:ext cx="2243137" cy="466725"/>
          </a:xfrm>
          <a:prstGeom prst="rect">
            <a:avLst/>
          </a:prstGeom>
          <a:noFill/>
          <a:ln w="9525">
            <a:solidFill>
              <a:srgbClr val="96222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Cellular carbon</a:t>
            </a:r>
          </a:p>
        </p:txBody>
      </p:sp>
      <p:sp>
        <p:nvSpPr>
          <p:cNvPr id="63538" name="Rectangle 57"/>
          <p:cNvSpPr>
            <a:spLocks noChangeArrowheads="1"/>
          </p:cNvSpPr>
          <p:nvPr/>
        </p:nvSpPr>
        <p:spPr bwMode="auto">
          <a:xfrm>
            <a:off x="4159250" y="45085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u="sng">
                <a:solidFill>
                  <a:srgbClr val="29B176"/>
                </a:solidFill>
              </a:rPr>
              <a:t>ACS</a:t>
            </a:r>
          </a:p>
        </p:txBody>
      </p:sp>
      <p:sp>
        <p:nvSpPr>
          <p:cNvPr id="63539" name="Rectangle 58"/>
          <p:cNvSpPr>
            <a:spLocks noChangeArrowheads="1"/>
          </p:cNvSpPr>
          <p:nvPr/>
        </p:nvSpPr>
        <p:spPr bwMode="auto">
          <a:xfrm>
            <a:off x="0" y="0"/>
            <a:ext cx="739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b="1" u="sng">
                <a:solidFill>
                  <a:schemeClr val="tx2"/>
                </a:solidFill>
              </a:rPr>
              <a:t>Reductive acetyl-co-A pathway to acetate</a:t>
            </a:r>
            <a:endParaRPr lang="de-DE" b="1">
              <a:solidFill>
                <a:schemeClr val="tx2"/>
              </a:solidFill>
            </a:endParaRPr>
          </a:p>
        </p:txBody>
      </p:sp>
      <p:sp>
        <p:nvSpPr>
          <p:cNvPr id="63540" name="TextBox 59"/>
          <p:cNvSpPr txBox="1">
            <a:spLocks noChangeArrowheads="1"/>
          </p:cNvSpPr>
          <p:nvPr/>
        </p:nvSpPr>
        <p:spPr bwMode="auto">
          <a:xfrm>
            <a:off x="4763" y="5105400"/>
            <a:ext cx="197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Ni</a:t>
            </a:r>
            <a:r>
              <a:rPr lang="de-DE" sz="1600">
                <a:solidFill>
                  <a:srgbClr val="FF0000"/>
                </a:solidFill>
              </a:rPr>
              <a:t>(FeS)</a:t>
            </a:r>
            <a:r>
              <a:rPr lang="de-DE" sz="1600" b="1">
                <a:solidFill>
                  <a:srgbClr val="FF0000"/>
                </a:solidFill>
              </a:rPr>
              <a:t>-directed</a:t>
            </a:r>
            <a:r>
              <a:rPr lang="en-US" sz="1600" b="1">
                <a:solidFill>
                  <a:srgbClr val="FF0000"/>
                </a:solidFill>
                <a:sym typeface="Wingdings" charset="2"/>
              </a:rPr>
              <a:t> </a:t>
            </a:r>
            <a:endParaRPr lang="de-DE" sz="1600" b="1">
              <a:solidFill>
                <a:srgbClr val="FF0000"/>
              </a:solidFill>
            </a:endParaRPr>
          </a:p>
        </p:txBody>
      </p:sp>
      <p:sp>
        <p:nvSpPr>
          <p:cNvPr id="63541" name="Rectangle 55"/>
          <p:cNvSpPr>
            <a:spLocks noChangeArrowheads="1"/>
          </p:cNvSpPr>
          <p:nvPr/>
        </p:nvSpPr>
        <p:spPr bwMode="auto">
          <a:xfrm>
            <a:off x="0" y="6110288"/>
            <a:ext cx="4800600" cy="7386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imesNewRomanMS" charset="0"/>
              </a:rPr>
              <a:t>Fuchs, G. (1989). </a:t>
            </a:r>
            <a:r>
              <a:rPr lang="en-US" sz="1400" i="1" dirty="0">
                <a:latin typeface="TimesNewRomanMS" charset="0"/>
              </a:rPr>
              <a:t>in </a:t>
            </a:r>
            <a:r>
              <a:rPr lang="en-US" sz="1400" dirty="0">
                <a:latin typeface="TimesNewRomanMS" charset="0"/>
              </a:rPr>
              <a:t>Autotrophic Bacteria,  </a:t>
            </a:r>
          </a:p>
          <a:p>
            <a:r>
              <a:rPr lang="en-US" sz="1400" dirty="0">
                <a:latin typeface="TimesNewRomanMS" charset="0"/>
              </a:rPr>
              <a:t>Schlegel &amp; </a:t>
            </a:r>
            <a:r>
              <a:rPr lang="en-US" sz="1400" dirty="0" err="1">
                <a:latin typeface="TimesNewRomanMS" charset="0"/>
              </a:rPr>
              <a:t>Bowien</a:t>
            </a:r>
            <a:r>
              <a:rPr lang="en-US" sz="1400" dirty="0">
                <a:latin typeface="TimesNewRomanMS" charset="0"/>
              </a:rPr>
              <a:t>, </a:t>
            </a:r>
            <a:r>
              <a:rPr lang="en-US" sz="1400" dirty="0" err="1">
                <a:latin typeface="TimesNewRomanMS" charset="0"/>
              </a:rPr>
              <a:t>p</a:t>
            </a:r>
            <a:r>
              <a:rPr lang="en-US" sz="1400" dirty="0">
                <a:latin typeface="TimesNewRomanMS" charset="0"/>
              </a:rPr>
              <a:t>. 365, WI, Science Tech</a:t>
            </a:r>
            <a:r>
              <a:rPr lang="en-US" sz="1400" dirty="0" smtClean="0">
                <a:latin typeface="TimesNewRomanMS" charset="0"/>
              </a:rPr>
              <a:t>.</a:t>
            </a:r>
          </a:p>
          <a:p>
            <a:r>
              <a:rPr lang="en-US" sz="1400" dirty="0" err="1" smtClean="0">
                <a:latin typeface="TimesNewRomanMS" charset="0"/>
              </a:rPr>
              <a:t>Gaidos</a:t>
            </a:r>
            <a:r>
              <a:rPr lang="en-US" sz="1400" dirty="0" smtClean="0">
                <a:latin typeface="TimesNewRomanMS" charset="0"/>
              </a:rPr>
              <a:t> et al. </a:t>
            </a:r>
            <a:r>
              <a:rPr lang="en-US" sz="1400" dirty="0" smtClean="0"/>
              <a:t>(2009) The ISME Journal 3, 486 </a:t>
            </a:r>
            <a:r>
              <a:rPr lang="en-US" sz="1400" dirty="0" smtClean="0">
                <a:latin typeface="Times New Roman" charset="0"/>
              </a:rPr>
              <a:t>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3542" name="AutoShape 41"/>
          <p:cNvSpPr>
            <a:spLocks noChangeArrowheads="1"/>
          </p:cNvSpPr>
          <p:nvPr/>
        </p:nvSpPr>
        <p:spPr bwMode="auto">
          <a:xfrm rot="-981707" flipH="1" flipV="1">
            <a:off x="3009900" y="2001838"/>
            <a:ext cx="3394075" cy="1011237"/>
          </a:xfrm>
          <a:prstGeom prst="curvedUpArrow">
            <a:avLst>
              <a:gd name="adj1" fmla="val 2564"/>
              <a:gd name="adj2" fmla="val 19315"/>
              <a:gd name="adj3" fmla="val 435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43" name="TextBox 57"/>
          <p:cNvSpPr txBox="1">
            <a:spLocks noChangeArrowheads="1"/>
          </p:cNvSpPr>
          <p:nvPr/>
        </p:nvSpPr>
        <p:spPr bwMode="auto">
          <a:xfrm>
            <a:off x="6477000" y="54102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+ ATP from pmf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4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val 5"/>
          <p:cNvSpPr>
            <a:spLocks noChangeArrowheads="1"/>
          </p:cNvSpPr>
          <p:nvPr/>
        </p:nvSpPr>
        <p:spPr bwMode="auto">
          <a:xfrm>
            <a:off x="1946275" y="5097463"/>
            <a:ext cx="576263" cy="4318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7" name="Oval 6"/>
          <p:cNvSpPr>
            <a:spLocks noChangeArrowheads="1"/>
          </p:cNvSpPr>
          <p:nvPr/>
        </p:nvSpPr>
        <p:spPr bwMode="auto">
          <a:xfrm>
            <a:off x="1873250" y="3995738"/>
            <a:ext cx="576263" cy="431800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1846263" y="399097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67589" name="Text Box 8"/>
          <p:cNvSpPr txBox="1">
            <a:spLocks noChangeArrowheads="1"/>
          </p:cNvSpPr>
          <p:nvPr/>
        </p:nvSpPr>
        <p:spPr bwMode="auto">
          <a:xfrm>
            <a:off x="3446463" y="3990975"/>
            <a:ext cx="98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/>
              <a:t>[</a:t>
            </a:r>
            <a:r>
              <a:rPr lang="en-GB" sz="1800" b="1">
                <a:solidFill>
                  <a:srgbClr val="0066CC"/>
                </a:solidFill>
              </a:rPr>
              <a:t>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/>
              <a:t>    ]</a:t>
            </a:r>
          </a:p>
        </p:txBody>
      </p:sp>
      <p:sp>
        <p:nvSpPr>
          <p:cNvPr id="67590" name="Line 9"/>
          <p:cNvSpPr>
            <a:spLocks noChangeShapeType="1"/>
          </p:cNvSpPr>
          <p:nvPr/>
        </p:nvSpPr>
        <p:spPr bwMode="auto">
          <a:xfrm flipH="1" flipV="1">
            <a:off x="4038600" y="4179888"/>
            <a:ext cx="134938" cy="0"/>
          </a:xfrm>
          <a:prstGeom prst="line">
            <a:avLst/>
          </a:prstGeom>
          <a:noFill/>
          <a:ln w="25400">
            <a:solidFill>
              <a:srgbClr val="127DE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1" name="Line 10"/>
          <p:cNvSpPr>
            <a:spLocks noChangeShapeType="1"/>
          </p:cNvSpPr>
          <p:nvPr/>
        </p:nvSpPr>
        <p:spPr bwMode="auto">
          <a:xfrm>
            <a:off x="2532063" y="4205288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2508250" y="3689350"/>
            <a:ext cx="584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6 [H]</a:t>
            </a:r>
            <a:endParaRPr lang="en-GB" sz="1600">
              <a:solidFill>
                <a:srgbClr val="208C31"/>
              </a:solidFill>
            </a:endParaRPr>
          </a:p>
        </p:txBody>
      </p:sp>
      <p:sp>
        <p:nvSpPr>
          <p:cNvPr id="67593" name="Arc 12"/>
          <p:cNvSpPr>
            <a:spLocks/>
          </p:cNvSpPr>
          <p:nvPr/>
        </p:nvSpPr>
        <p:spPr bwMode="auto">
          <a:xfrm rot="-10620000">
            <a:off x="2732088" y="40147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4" name="Arc 13"/>
          <p:cNvSpPr>
            <a:spLocks/>
          </p:cNvSpPr>
          <p:nvPr/>
        </p:nvSpPr>
        <p:spPr bwMode="auto">
          <a:xfrm rot="-960000">
            <a:off x="2879725" y="4184650"/>
            <a:ext cx="139700" cy="188913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5" name="Line 14"/>
          <p:cNvSpPr>
            <a:spLocks noChangeShapeType="1"/>
          </p:cNvSpPr>
          <p:nvPr/>
        </p:nvSpPr>
        <p:spPr bwMode="auto">
          <a:xfrm>
            <a:off x="3025775" y="43481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6" name="Rectangle 15"/>
          <p:cNvSpPr>
            <a:spLocks noChangeArrowheads="1"/>
          </p:cNvSpPr>
          <p:nvPr/>
        </p:nvSpPr>
        <p:spPr bwMode="auto">
          <a:xfrm>
            <a:off x="2684463" y="4402138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2 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7597" name="Text Box 16"/>
          <p:cNvSpPr txBox="1">
            <a:spLocks noChangeArrowheads="1"/>
          </p:cNvSpPr>
          <p:nvPr/>
        </p:nvSpPr>
        <p:spPr bwMode="auto">
          <a:xfrm>
            <a:off x="4697413" y="48006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CoA(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/>
              <a:t>H)</a:t>
            </a:r>
          </a:p>
        </p:txBody>
      </p:sp>
      <p:sp>
        <p:nvSpPr>
          <p:cNvPr id="67598" name="Text Box 17"/>
          <p:cNvSpPr txBox="1">
            <a:spLocks noChangeArrowheads="1"/>
          </p:cNvSpPr>
          <p:nvPr/>
        </p:nvSpPr>
        <p:spPr bwMode="auto">
          <a:xfrm>
            <a:off x="2884488" y="55118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7599" name="Text Box 18"/>
          <p:cNvSpPr txBox="1">
            <a:spLocks noChangeArrowheads="1"/>
          </p:cNvSpPr>
          <p:nvPr/>
        </p:nvSpPr>
        <p:spPr bwMode="auto">
          <a:xfrm>
            <a:off x="1922463" y="510222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3522663" y="5102225"/>
            <a:ext cx="91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 [</a:t>
            </a:r>
            <a:r>
              <a:rPr lang="en-GB" sz="1800" dirty="0">
                <a:ln>
                  <a:solidFill>
                    <a:srgbClr val="FF0000"/>
                  </a:solidFill>
                </a:ln>
                <a:ea typeface="ＭＳ Ｐゴシック" pitchFamily="30" charset="-128"/>
                <a:cs typeface="ＭＳ Ｐゴシック" pitchFamily="30" charset="-128"/>
              </a:rPr>
              <a:t>   </a:t>
            </a:r>
            <a:r>
              <a:rPr lang="en-GB" sz="1800" b="1" dirty="0">
                <a:solidFill>
                  <a:srgbClr val="FF3300"/>
                </a:solidFill>
                <a:ea typeface="ＭＳ Ｐゴシック" pitchFamily="30" charset="-128"/>
                <a:cs typeface="ＭＳ Ｐゴシック" pitchFamily="30" charset="-128"/>
              </a:rPr>
              <a:t>CO</a:t>
            </a: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]</a:t>
            </a:r>
          </a:p>
        </p:txBody>
      </p:sp>
      <p:sp>
        <p:nvSpPr>
          <p:cNvPr id="67601" name="Line 20"/>
          <p:cNvSpPr>
            <a:spLocks noChangeShapeType="1"/>
          </p:cNvSpPr>
          <p:nvPr/>
        </p:nvSpPr>
        <p:spPr bwMode="auto">
          <a:xfrm flipH="1" flipV="1">
            <a:off x="3751263" y="5334000"/>
            <a:ext cx="134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2" name="Line 21"/>
          <p:cNvSpPr>
            <a:spLocks noChangeShapeType="1"/>
          </p:cNvSpPr>
          <p:nvPr/>
        </p:nvSpPr>
        <p:spPr bwMode="auto">
          <a:xfrm>
            <a:off x="2608263" y="5316538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3" name="Line 22"/>
          <p:cNvSpPr>
            <a:spLocks noChangeShapeType="1"/>
          </p:cNvSpPr>
          <p:nvPr/>
        </p:nvSpPr>
        <p:spPr bwMode="auto">
          <a:xfrm>
            <a:off x="4894263" y="4706938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4" name="Text Box 23"/>
          <p:cNvSpPr txBox="1">
            <a:spLocks noChangeArrowheads="1"/>
          </p:cNvSpPr>
          <p:nvPr/>
        </p:nvSpPr>
        <p:spPr bwMode="auto">
          <a:xfrm>
            <a:off x="2633663" y="485933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2 [H]</a:t>
            </a:r>
          </a:p>
        </p:txBody>
      </p:sp>
      <p:sp>
        <p:nvSpPr>
          <p:cNvPr id="67605" name="Arc 24"/>
          <p:cNvSpPr>
            <a:spLocks/>
          </p:cNvSpPr>
          <p:nvPr/>
        </p:nvSpPr>
        <p:spPr bwMode="auto">
          <a:xfrm rot="-10620000">
            <a:off x="2805113" y="511333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6" name="Arc 25"/>
          <p:cNvSpPr>
            <a:spLocks/>
          </p:cNvSpPr>
          <p:nvPr/>
        </p:nvSpPr>
        <p:spPr bwMode="auto">
          <a:xfrm rot="-960000">
            <a:off x="2963863" y="52974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7" name="Arc 26"/>
          <p:cNvSpPr>
            <a:spLocks/>
          </p:cNvSpPr>
          <p:nvPr/>
        </p:nvSpPr>
        <p:spPr bwMode="auto">
          <a:xfrm rot="-5760000">
            <a:off x="5016500" y="4686301"/>
            <a:ext cx="134937" cy="188912"/>
          </a:xfrm>
          <a:custGeom>
            <a:avLst/>
            <a:gdLst>
              <a:gd name="T0" fmla="*/ 0 w 21629"/>
              <a:gd name="T1" fmla="*/ 0 h 29194"/>
              <a:gd name="T2" fmla="*/ 2147483647 w 21629"/>
              <a:gd name="T3" fmla="*/ 2147483647 h 29194"/>
              <a:gd name="T4" fmla="*/ 2147483647 w 21629"/>
              <a:gd name="T5" fmla="*/ 2147483647 h 29194"/>
              <a:gd name="T6" fmla="*/ 0 60000 65536"/>
              <a:gd name="T7" fmla="*/ 0 60000 65536"/>
              <a:gd name="T8" fmla="*/ 0 60000 65536"/>
              <a:gd name="T9" fmla="*/ 0 w 21629"/>
              <a:gd name="T10" fmla="*/ 0 h 29194"/>
              <a:gd name="T11" fmla="*/ 21629 w 21629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9" h="29194" fill="none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</a:path>
              <a:path w="21629" h="29194" stroke="0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  <a:lnTo>
                  <a:pt x="2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8" name="Line 27"/>
          <p:cNvSpPr>
            <a:spLocks noChangeShapeType="1"/>
          </p:cNvSpPr>
          <p:nvPr/>
        </p:nvSpPr>
        <p:spPr bwMode="auto">
          <a:xfrm>
            <a:off x="3121025" y="5473700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9" name="Line 28"/>
          <p:cNvSpPr>
            <a:spLocks noChangeShapeType="1"/>
          </p:cNvSpPr>
          <p:nvPr/>
        </p:nvSpPr>
        <p:spPr bwMode="auto">
          <a:xfrm flipH="1">
            <a:off x="4360863" y="47069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10" name="Line 29"/>
          <p:cNvSpPr>
            <a:spLocks noChangeShapeType="1"/>
          </p:cNvSpPr>
          <p:nvPr/>
        </p:nvSpPr>
        <p:spPr bwMode="auto">
          <a:xfrm flipH="1" flipV="1">
            <a:off x="4360863" y="41735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8494" name="Text Box 30"/>
          <p:cNvSpPr txBox="1">
            <a:spLocks noChangeArrowheads="1"/>
          </p:cNvSpPr>
          <p:nvPr/>
        </p:nvSpPr>
        <p:spPr bwMode="auto">
          <a:xfrm>
            <a:off x="11474450" y="3200400"/>
            <a:ext cx="184150" cy="4572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de-DE" b="1">
              <a:solidFill>
                <a:srgbClr val="CC0000"/>
              </a:solidFill>
            </a:endParaRPr>
          </a:p>
        </p:txBody>
      </p:sp>
      <p:sp>
        <p:nvSpPr>
          <p:cNvPr id="67612" name="Text Box 31"/>
          <p:cNvSpPr txBox="1">
            <a:spLocks noChangeArrowheads="1"/>
          </p:cNvSpPr>
          <p:nvPr/>
        </p:nvSpPr>
        <p:spPr bwMode="auto">
          <a:xfrm>
            <a:off x="2286000" y="3352800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00FF"/>
                </a:solidFill>
              </a:rPr>
              <a:t>H</a:t>
            </a:r>
            <a:r>
              <a:rPr lang="en-GB" sz="1600" b="1" baseline="30000">
                <a:solidFill>
                  <a:srgbClr val="0000FF"/>
                </a:solidFill>
              </a:rPr>
              <a:t>+</a:t>
            </a:r>
            <a:r>
              <a:rPr lang="de-DE" sz="1600" b="1">
                <a:solidFill>
                  <a:srgbClr val="0000FF"/>
                </a:solidFill>
              </a:rPr>
              <a:t> + H</a:t>
            </a:r>
            <a:r>
              <a:rPr lang="de-DE" sz="1600" b="1" baseline="-25000">
                <a:solidFill>
                  <a:srgbClr val="0000FF"/>
                </a:solidFill>
              </a:rPr>
              <a:t>4</a:t>
            </a:r>
            <a:r>
              <a:rPr lang="de-DE" sz="1600" b="1">
                <a:solidFill>
                  <a:srgbClr val="0000FF"/>
                </a:solidFill>
              </a:rPr>
              <a:t>MPT</a:t>
            </a:r>
            <a:endParaRPr lang="en-US" sz="1600" baseline="30000">
              <a:solidFill>
                <a:srgbClr val="0000FF"/>
              </a:solidFill>
            </a:endParaRPr>
          </a:p>
        </p:txBody>
      </p:sp>
      <p:sp>
        <p:nvSpPr>
          <p:cNvPr id="67613" name="Text Box 32"/>
          <p:cNvSpPr txBox="1">
            <a:spLocks noChangeArrowheads="1"/>
          </p:cNvSpPr>
          <p:nvPr/>
        </p:nvSpPr>
        <p:spPr bwMode="auto">
          <a:xfrm>
            <a:off x="3581400" y="54244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800" b="1" u="sng">
                <a:solidFill>
                  <a:srgbClr val="FF0000"/>
                </a:solidFill>
              </a:rPr>
              <a:t>CODH</a:t>
            </a:r>
            <a:endParaRPr lang="de-DE" sz="1800" b="1">
              <a:solidFill>
                <a:srgbClr val="FF0000"/>
              </a:solidFill>
            </a:endParaRPr>
          </a:p>
        </p:txBody>
      </p:sp>
      <p:sp>
        <p:nvSpPr>
          <p:cNvPr id="67614" name="Text Box 34"/>
          <p:cNvSpPr txBox="1">
            <a:spLocks noChangeArrowheads="1"/>
          </p:cNvSpPr>
          <p:nvPr/>
        </p:nvSpPr>
        <p:spPr bwMode="auto">
          <a:xfrm>
            <a:off x="76200" y="39624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0000FF"/>
                </a:solidFill>
              </a:rPr>
              <a:t>W-directed</a:t>
            </a:r>
            <a:r>
              <a:rPr lang="en-US" sz="2000" b="1">
                <a:solidFill>
                  <a:srgbClr val="0000FF"/>
                </a:solidFill>
                <a:sym typeface="Wingdings" charset="2"/>
              </a:rPr>
              <a:t> 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67615" name="Rectangle 40"/>
          <p:cNvSpPr>
            <a:spLocks noChangeArrowheads="1"/>
          </p:cNvSpPr>
          <p:nvPr/>
        </p:nvSpPr>
        <p:spPr bwMode="auto">
          <a:xfrm>
            <a:off x="6484938" y="7543800"/>
            <a:ext cx="185737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b="1"/>
          </a:p>
        </p:txBody>
      </p:sp>
      <p:sp>
        <p:nvSpPr>
          <p:cNvPr id="67616" name="Rectangle 42"/>
          <p:cNvSpPr>
            <a:spLocks noChangeArrowheads="1"/>
          </p:cNvSpPr>
          <p:nvPr/>
        </p:nvSpPr>
        <p:spPr bwMode="auto">
          <a:xfrm>
            <a:off x="7381875" y="4054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617" name="Rectangle 44"/>
          <p:cNvSpPr>
            <a:spLocks noChangeArrowheads="1"/>
          </p:cNvSpPr>
          <p:nvPr/>
        </p:nvSpPr>
        <p:spPr bwMode="auto">
          <a:xfrm>
            <a:off x="5370513" y="4510088"/>
            <a:ext cx="1760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0066CC"/>
                </a:solidFill>
              </a:rPr>
              <a:t> 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 b="1">
                <a:solidFill>
                  <a:srgbClr val="FF3300"/>
                </a:solidFill>
              </a:rPr>
              <a:t>CO~</a:t>
            </a:r>
            <a:r>
              <a:rPr lang="en-GB" sz="1800" b="1"/>
              <a:t>SCoA</a:t>
            </a:r>
            <a:endParaRPr lang="en-US" sz="1800" b="1"/>
          </a:p>
        </p:txBody>
      </p:sp>
      <p:sp>
        <p:nvSpPr>
          <p:cNvPr id="67618" name="Rectangle 47"/>
          <p:cNvSpPr>
            <a:spLocks noChangeArrowheads="1"/>
          </p:cNvSpPr>
          <p:nvPr/>
        </p:nvSpPr>
        <p:spPr bwMode="auto">
          <a:xfrm>
            <a:off x="7967663" y="20320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7619" name="Rectangle 53"/>
          <p:cNvSpPr>
            <a:spLocks noChangeArrowheads="1"/>
          </p:cNvSpPr>
          <p:nvPr/>
        </p:nvSpPr>
        <p:spPr bwMode="auto">
          <a:xfrm>
            <a:off x="7283450" y="754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620" name="Rectangle 54"/>
          <p:cNvSpPr>
            <a:spLocks noChangeArrowheads="1"/>
          </p:cNvSpPr>
          <p:nvPr/>
        </p:nvSpPr>
        <p:spPr bwMode="auto">
          <a:xfrm>
            <a:off x="7437438" y="1447800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b="1"/>
          </a:p>
        </p:txBody>
      </p:sp>
      <p:sp>
        <p:nvSpPr>
          <p:cNvPr id="67621" name="Line 55"/>
          <p:cNvSpPr>
            <a:spLocks noChangeShapeType="1"/>
          </p:cNvSpPr>
          <p:nvPr/>
        </p:nvSpPr>
        <p:spPr bwMode="auto">
          <a:xfrm flipH="1" flipV="1">
            <a:off x="5867400" y="4953000"/>
            <a:ext cx="1143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22" name="Rectangle 56"/>
          <p:cNvSpPr>
            <a:spLocks noChangeArrowheads="1"/>
          </p:cNvSpPr>
          <p:nvPr/>
        </p:nvSpPr>
        <p:spPr bwMode="auto">
          <a:xfrm>
            <a:off x="6596063" y="6248400"/>
            <a:ext cx="2243137" cy="466725"/>
          </a:xfrm>
          <a:prstGeom prst="rect">
            <a:avLst/>
          </a:prstGeom>
          <a:noFill/>
          <a:ln w="9525">
            <a:solidFill>
              <a:srgbClr val="96222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Cellular carbon</a:t>
            </a:r>
          </a:p>
        </p:txBody>
      </p:sp>
      <p:sp>
        <p:nvSpPr>
          <p:cNvPr id="67623" name="Rectangle 57"/>
          <p:cNvSpPr>
            <a:spLocks noChangeArrowheads="1"/>
          </p:cNvSpPr>
          <p:nvPr/>
        </p:nvSpPr>
        <p:spPr bwMode="auto">
          <a:xfrm>
            <a:off x="4159250" y="45085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u="sng">
                <a:solidFill>
                  <a:srgbClr val="29B176"/>
                </a:solidFill>
              </a:rPr>
              <a:t>ACS</a:t>
            </a:r>
          </a:p>
        </p:txBody>
      </p:sp>
      <p:sp>
        <p:nvSpPr>
          <p:cNvPr id="67624" name="Rectangle 58"/>
          <p:cNvSpPr>
            <a:spLocks noChangeArrowheads="1"/>
          </p:cNvSpPr>
          <p:nvPr/>
        </p:nvSpPr>
        <p:spPr bwMode="auto">
          <a:xfrm>
            <a:off x="0" y="0"/>
            <a:ext cx="754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b="1" u="sng">
                <a:solidFill>
                  <a:schemeClr val="tx2"/>
                </a:solidFill>
              </a:rPr>
              <a:t>Early (hot) reductive acetyl-co-A pathway to methane</a:t>
            </a:r>
            <a:endParaRPr lang="de-DE" b="1">
              <a:solidFill>
                <a:schemeClr val="tx2"/>
              </a:solidFill>
            </a:endParaRPr>
          </a:p>
        </p:txBody>
      </p:sp>
      <p:sp>
        <p:nvSpPr>
          <p:cNvPr id="67625" name="TextBox 59"/>
          <p:cNvSpPr txBox="1">
            <a:spLocks noChangeArrowheads="1"/>
          </p:cNvSpPr>
          <p:nvPr/>
        </p:nvSpPr>
        <p:spPr bwMode="auto">
          <a:xfrm>
            <a:off x="4763" y="5105400"/>
            <a:ext cx="197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Ni</a:t>
            </a:r>
            <a:r>
              <a:rPr lang="de-DE" sz="1600">
                <a:solidFill>
                  <a:srgbClr val="FF0000"/>
                </a:solidFill>
              </a:rPr>
              <a:t>(FeS)</a:t>
            </a:r>
            <a:r>
              <a:rPr lang="de-DE" sz="1600" b="1">
                <a:solidFill>
                  <a:srgbClr val="FF0000"/>
                </a:solidFill>
              </a:rPr>
              <a:t>-directed</a:t>
            </a:r>
            <a:r>
              <a:rPr lang="en-US" sz="1600" b="1">
                <a:solidFill>
                  <a:srgbClr val="FF0000"/>
                </a:solidFill>
                <a:sym typeface="Wingdings" charset="2"/>
              </a:rPr>
              <a:t> </a:t>
            </a:r>
            <a:endParaRPr lang="de-DE" sz="1600" b="1">
              <a:solidFill>
                <a:srgbClr val="FF0000"/>
              </a:solidFill>
            </a:endParaRPr>
          </a:p>
        </p:txBody>
      </p:sp>
      <p:sp>
        <p:nvSpPr>
          <p:cNvPr id="67626" name="Rectangle 55"/>
          <p:cNvSpPr>
            <a:spLocks noChangeArrowheads="1"/>
          </p:cNvSpPr>
          <p:nvPr/>
        </p:nvSpPr>
        <p:spPr bwMode="auto">
          <a:xfrm>
            <a:off x="0" y="6211888"/>
            <a:ext cx="4800600" cy="646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NewRomanMS" charset="0"/>
              </a:rPr>
              <a:t>Fuchs, G. 1989, </a:t>
            </a:r>
            <a:r>
              <a:rPr lang="en-US" sz="1800" i="1">
                <a:latin typeface="TimesNewRomanMS" charset="0"/>
              </a:rPr>
              <a:t>in </a:t>
            </a:r>
            <a:r>
              <a:rPr lang="en-US" sz="1800">
                <a:latin typeface="TimesNewRomanMS" charset="0"/>
              </a:rPr>
              <a:t>Autotrophic Bacteria,  </a:t>
            </a:r>
          </a:p>
          <a:p>
            <a:r>
              <a:rPr lang="en-US" sz="1800">
                <a:latin typeface="TimesNewRomanMS" charset="0"/>
              </a:rPr>
              <a:t>Schlegel &amp; Bowien, WI, Science Tech.</a:t>
            </a:r>
            <a:r>
              <a:rPr lang="en-US" sz="1800">
                <a:latin typeface="Times New Roman" charset="0"/>
              </a:rPr>
              <a:t> </a:t>
            </a:r>
          </a:p>
        </p:txBody>
      </p:sp>
      <p:sp>
        <p:nvSpPr>
          <p:cNvPr id="67627" name="Line 55"/>
          <p:cNvSpPr>
            <a:spLocks noChangeShapeType="1"/>
          </p:cNvSpPr>
          <p:nvPr/>
        </p:nvSpPr>
        <p:spPr bwMode="auto">
          <a:xfrm flipH="1" flipV="1">
            <a:off x="2438400" y="3657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4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val 5"/>
          <p:cNvSpPr>
            <a:spLocks noChangeArrowheads="1"/>
          </p:cNvSpPr>
          <p:nvPr/>
        </p:nvSpPr>
        <p:spPr bwMode="auto">
          <a:xfrm>
            <a:off x="1946275" y="5097463"/>
            <a:ext cx="576263" cy="4318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1" name="Oval 6"/>
          <p:cNvSpPr>
            <a:spLocks noChangeArrowheads="1"/>
          </p:cNvSpPr>
          <p:nvPr/>
        </p:nvSpPr>
        <p:spPr bwMode="auto">
          <a:xfrm>
            <a:off x="1873250" y="3995738"/>
            <a:ext cx="576263" cy="431800"/>
          </a:xfrm>
          <a:prstGeom prst="ellipse">
            <a:avLst/>
          </a:pr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1846263" y="399097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68613" name="Text Box 8"/>
          <p:cNvSpPr txBox="1">
            <a:spLocks noChangeArrowheads="1"/>
          </p:cNvSpPr>
          <p:nvPr/>
        </p:nvSpPr>
        <p:spPr bwMode="auto">
          <a:xfrm>
            <a:off x="3446463" y="3990975"/>
            <a:ext cx="923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/>
              <a:t>[</a:t>
            </a:r>
            <a:r>
              <a:rPr lang="en-GB" sz="1800" b="1">
                <a:solidFill>
                  <a:srgbClr val="0066CC"/>
                </a:solidFill>
              </a:rPr>
              <a:t>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/>
              <a:t>   ]</a:t>
            </a:r>
          </a:p>
        </p:txBody>
      </p:sp>
      <p:sp>
        <p:nvSpPr>
          <p:cNvPr id="68614" name="Line 9"/>
          <p:cNvSpPr>
            <a:spLocks noChangeShapeType="1"/>
          </p:cNvSpPr>
          <p:nvPr/>
        </p:nvSpPr>
        <p:spPr bwMode="auto">
          <a:xfrm flipH="1" flipV="1">
            <a:off x="4038600" y="4179888"/>
            <a:ext cx="134938" cy="0"/>
          </a:xfrm>
          <a:prstGeom prst="line">
            <a:avLst/>
          </a:prstGeom>
          <a:noFill/>
          <a:ln w="25400">
            <a:solidFill>
              <a:srgbClr val="127DE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5" name="Line 10"/>
          <p:cNvSpPr>
            <a:spLocks noChangeShapeType="1"/>
          </p:cNvSpPr>
          <p:nvPr/>
        </p:nvSpPr>
        <p:spPr bwMode="auto">
          <a:xfrm>
            <a:off x="2532063" y="4205288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2508250" y="3689350"/>
            <a:ext cx="584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6 [H]</a:t>
            </a:r>
            <a:endParaRPr lang="en-GB" sz="1600">
              <a:solidFill>
                <a:srgbClr val="208C31"/>
              </a:solidFill>
            </a:endParaRPr>
          </a:p>
        </p:txBody>
      </p:sp>
      <p:sp>
        <p:nvSpPr>
          <p:cNvPr id="68617" name="Arc 12"/>
          <p:cNvSpPr>
            <a:spLocks/>
          </p:cNvSpPr>
          <p:nvPr/>
        </p:nvSpPr>
        <p:spPr bwMode="auto">
          <a:xfrm rot="-10620000">
            <a:off x="2732088" y="40147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Arc 13"/>
          <p:cNvSpPr>
            <a:spLocks/>
          </p:cNvSpPr>
          <p:nvPr/>
        </p:nvSpPr>
        <p:spPr bwMode="auto">
          <a:xfrm rot="-960000">
            <a:off x="2879725" y="4184650"/>
            <a:ext cx="139700" cy="188913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9" name="Line 14"/>
          <p:cNvSpPr>
            <a:spLocks noChangeShapeType="1"/>
          </p:cNvSpPr>
          <p:nvPr/>
        </p:nvSpPr>
        <p:spPr bwMode="auto">
          <a:xfrm>
            <a:off x="3025775" y="43481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0" name="Rectangle 15"/>
          <p:cNvSpPr>
            <a:spLocks noChangeArrowheads="1"/>
          </p:cNvSpPr>
          <p:nvPr/>
        </p:nvSpPr>
        <p:spPr bwMode="auto">
          <a:xfrm>
            <a:off x="2684463" y="4402138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2 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8621" name="Text Box 16"/>
          <p:cNvSpPr txBox="1">
            <a:spLocks noChangeArrowheads="1"/>
          </p:cNvSpPr>
          <p:nvPr/>
        </p:nvSpPr>
        <p:spPr bwMode="auto">
          <a:xfrm>
            <a:off x="4697413" y="48006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CoA(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/>
              <a:t>H)</a:t>
            </a:r>
          </a:p>
        </p:txBody>
      </p:sp>
      <p:sp>
        <p:nvSpPr>
          <p:cNvPr id="68622" name="Text Box 17"/>
          <p:cNvSpPr txBox="1">
            <a:spLocks noChangeArrowheads="1"/>
          </p:cNvSpPr>
          <p:nvPr/>
        </p:nvSpPr>
        <p:spPr bwMode="auto">
          <a:xfrm>
            <a:off x="2884488" y="55118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/>
              <a:t>H</a:t>
            </a:r>
            <a:r>
              <a:rPr lang="en-GB" sz="1400" baseline="-25000"/>
              <a:t>2</a:t>
            </a:r>
            <a:r>
              <a:rPr lang="en-GB" sz="1400"/>
              <a:t>O</a:t>
            </a:r>
          </a:p>
        </p:txBody>
      </p:sp>
      <p:sp>
        <p:nvSpPr>
          <p:cNvPr id="68623" name="Text Box 18"/>
          <p:cNvSpPr txBox="1">
            <a:spLocks noChangeArrowheads="1"/>
          </p:cNvSpPr>
          <p:nvPr/>
        </p:nvSpPr>
        <p:spPr bwMode="auto">
          <a:xfrm>
            <a:off x="1922463" y="5102225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CO</a:t>
            </a:r>
            <a:r>
              <a:rPr lang="en-GB" sz="1800" b="1" baseline="-25000">
                <a:solidFill>
                  <a:schemeClr val="bg1"/>
                </a:solidFill>
              </a:rPr>
              <a:t>2</a:t>
            </a:r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3522663" y="5102225"/>
            <a:ext cx="91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 [</a:t>
            </a:r>
            <a:r>
              <a:rPr lang="en-GB" sz="1800" dirty="0">
                <a:ln>
                  <a:solidFill>
                    <a:srgbClr val="FF0000"/>
                  </a:solidFill>
                </a:ln>
                <a:ea typeface="ＭＳ Ｐゴシック" pitchFamily="30" charset="-128"/>
                <a:cs typeface="ＭＳ Ｐゴシック" pitchFamily="30" charset="-128"/>
              </a:rPr>
              <a:t>   </a:t>
            </a:r>
            <a:r>
              <a:rPr lang="en-GB" sz="1800" b="1" dirty="0">
                <a:solidFill>
                  <a:srgbClr val="FF3300"/>
                </a:solidFill>
                <a:ea typeface="ＭＳ Ｐゴシック" pitchFamily="30" charset="-128"/>
                <a:cs typeface="ＭＳ Ｐゴシック" pitchFamily="30" charset="-128"/>
              </a:rPr>
              <a:t>CO</a:t>
            </a:r>
            <a:r>
              <a:rPr lang="en-GB" sz="1800" dirty="0">
                <a:ea typeface="ＭＳ Ｐゴシック" pitchFamily="30" charset="-128"/>
                <a:cs typeface="ＭＳ Ｐゴシック" pitchFamily="30" charset="-128"/>
              </a:rPr>
              <a:t>]</a:t>
            </a:r>
          </a:p>
        </p:txBody>
      </p:sp>
      <p:sp>
        <p:nvSpPr>
          <p:cNvPr id="68625" name="Line 20"/>
          <p:cNvSpPr>
            <a:spLocks noChangeShapeType="1"/>
          </p:cNvSpPr>
          <p:nvPr/>
        </p:nvSpPr>
        <p:spPr bwMode="auto">
          <a:xfrm flipH="1" flipV="1">
            <a:off x="3751263" y="5334000"/>
            <a:ext cx="134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6" name="Line 21"/>
          <p:cNvSpPr>
            <a:spLocks noChangeShapeType="1"/>
          </p:cNvSpPr>
          <p:nvPr/>
        </p:nvSpPr>
        <p:spPr bwMode="auto">
          <a:xfrm>
            <a:off x="2608263" y="5316538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7" name="Line 22"/>
          <p:cNvSpPr>
            <a:spLocks noChangeShapeType="1"/>
          </p:cNvSpPr>
          <p:nvPr/>
        </p:nvSpPr>
        <p:spPr bwMode="auto">
          <a:xfrm>
            <a:off x="4894263" y="4706938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8" name="Text Box 23"/>
          <p:cNvSpPr txBox="1">
            <a:spLocks noChangeArrowheads="1"/>
          </p:cNvSpPr>
          <p:nvPr/>
        </p:nvSpPr>
        <p:spPr bwMode="auto">
          <a:xfrm>
            <a:off x="2633663" y="485933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2 [H]</a:t>
            </a:r>
          </a:p>
        </p:txBody>
      </p:sp>
      <p:sp>
        <p:nvSpPr>
          <p:cNvPr id="68629" name="Arc 24"/>
          <p:cNvSpPr>
            <a:spLocks/>
          </p:cNvSpPr>
          <p:nvPr/>
        </p:nvSpPr>
        <p:spPr bwMode="auto">
          <a:xfrm rot="-10620000">
            <a:off x="2805113" y="511333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0" name="Arc 25"/>
          <p:cNvSpPr>
            <a:spLocks/>
          </p:cNvSpPr>
          <p:nvPr/>
        </p:nvSpPr>
        <p:spPr bwMode="auto">
          <a:xfrm rot="-960000">
            <a:off x="2963863" y="5297488"/>
            <a:ext cx="139700" cy="188912"/>
          </a:xfrm>
          <a:custGeom>
            <a:avLst/>
            <a:gdLst>
              <a:gd name="T0" fmla="*/ 0 w 22396"/>
              <a:gd name="T1" fmla="*/ 2147483647 h 29194"/>
              <a:gd name="T2" fmla="*/ 2147483647 w 22396"/>
              <a:gd name="T3" fmla="*/ 2147483647 h 29194"/>
              <a:gd name="T4" fmla="*/ 2147483647 w 22396"/>
              <a:gd name="T5" fmla="*/ 2147483647 h 29194"/>
              <a:gd name="T6" fmla="*/ 0 60000 65536"/>
              <a:gd name="T7" fmla="*/ 0 60000 65536"/>
              <a:gd name="T8" fmla="*/ 0 60000 65536"/>
              <a:gd name="T9" fmla="*/ 0 w 22396"/>
              <a:gd name="T10" fmla="*/ 0 h 29194"/>
              <a:gd name="T11" fmla="*/ 22396 w 22396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96" h="29194" fill="none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</a:path>
              <a:path w="22396" h="29194" stroke="0" extrusionOk="0">
                <a:moveTo>
                  <a:pt x="-1" y="14"/>
                </a:moveTo>
                <a:cubicBezTo>
                  <a:pt x="265" y="4"/>
                  <a:pt x="530" y="-1"/>
                  <a:pt x="796" y="0"/>
                </a:cubicBezTo>
                <a:cubicBezTo>
                  <a:pt x="12725" y="0"/>
                  <a:pt x="22396" y="9670"/>
                  <a:pt x="22396" y="21600"/>
                </a:cubicBezTo>
                <a:cubicBezTo>
                  <a:pt x="22396" y="24193"/>
                  <a:pt x="21928" y="26765"/>
                  <a:pt x="21017" y="29194"/>
                </a:cubicBezTo>
                <a:lnTo>
                  <a:pt x="79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1" name="Arc 26"/>
          <p:cNvSpPr>
            <a:spLocks/>
          </p:cNvSpPr>
          <p:nvPr/>
        </p:nvSpPr>
        <p:spPr bwMode="auto">
          <a:xfrm rot="-5760000">
            <a:off x="5016500" y="4686301"/>
            <a:ext cx="134937" cy="188912"/>
          </a:xfrm>
          <a:custGeom>
            <a:avLst/>
            <a:gdLst>
              <a:gd name="T0" fmla="*/ 0 w 21629"/>
              <a:gd name="T1" fmla="*/ 0 h 29194"/>
              <a:gd name="T2" fmla="*/ 2147483647 w 21629"/>
              <a:gd name="T3" fmla="*/ 2147483647 h 29194"/>
              <a:gd name="T4" fmla="*/ 2147483647 w 21629"/>
              <a:gd name="T5" fmla="*/ 2147483647 h 29194"/>
              <a:gd name="T6" fmla="*/ 0 60000 65536"/>
              <a:gd name="T7" fmla="*/ 0 60000 65536"/>
              <a:gd name="T8" fmla="*/ 0 60000 65536"/>
              <a:gd name="T9" fmla="*/ 0 w 21629"/>
              <a:gd name="T10" fmla="*/ 0 h 29194"/>
              <a:gd name="T11" fmla="*/ 21629 w 21629"/>
              <a:gd name="T12" fmla="*/ 29194 h 29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9" h="29194" fill="none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</a:path>
              <a:path w="21629" h="29194" stroke="0" extrusionOk="0">
                <a:moveTo>
                  <a:pt x="0" y="0"/>
                </a:moveTo>
                <a:cubicBezTo>
                  <a:pt x="9" y="0"/>
                  <a:pt x="19" y="-1"/>
                  <a:pt x="29" y="0"/>
                </a:cubicBezTo>
                <a:cubicBezTo>
                  <a:pt x="11958" y="0"/>
                  <a:pt x="21629" y="9670"/>
                  <a:pt x="21629" y="21600"/>
                </a:cubicBezTo>
                <a:cubicBezTo>
                  <a:pt x="21629" y="24193"/>
                  <a:pt x="21161" y="26765"/>
                  <a:pt x="20250" y="29194"/>
                </a:cubicBezTo>
                <a:lnTo>
                  <a:pt x="2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2" name="Line 27"/>
          <p:cNvSpPr>
            <a:spLocks noChangeShapeType="1"/>
          </p:cNvSpPr>
          <p:nvPr/>
        </p:nvSpPr>
        <p:spPr bwMode="auto">
          <a:xfrm>
            <a:off x="3121025" y="5473700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3" name="Line 28"/>
          <p:cNvSpPr>
            <a:spLocks noChangeShapeType="1"/>
          </p:cNvSpPr>
          <p:nvPr/>
        </p:nvSpPr>
        <p:spPr bwMode="auto">
          <a:xfrm flipH="1">
            <a:off x="4360863" y="4706938"/>
            <a:ext cx="5334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4" name="Line 29"/>
          <p:cNvSpPr>
            <a:spLocks noChangeShapeType="1"/>
          </p:cNvSpPr>
          <p:nvPr/>
        </p:nvSpPr>
        <p:spPr bwMode="auto">
          <a:xfrm flipH="1" flipV="1">
            <a:off x="4267200" y="4191000"/>
            <a:ext cx="627063" cy="5159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8494" name="Text Box 30"/>
          <p:cNvSpPr txBox="1">
            <a:spLocks noChangeArrowheads="1"/>
          </p:cNvSpPr>
          <p:nvPr/>
        </p:nvSpPr>
        <p:spPr bwMode="auto">
          <a:xfrm>
            <a:off x="11474450" y="3200400"/>
            <a:ext cx="184150" cy="4572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de-DE" b="1">
              <a:solidFill>
                <a:srgbClr val="CC0000"/>
              </a:solidFill>
            </a:endParaRPr>
          </a:p>
        </p:txBody>
      </p:sp>
      <p:sp>
        <p:nvSpPr>
          <p:cNvPr id="68636" name="Text Box 31"/>
          <p:cNvSpPr txBox="1">
            <a:spLocks noChangeArrowheads="1"/>
          </p:cNvSpPr>
          <p:nvPr/>
        </p:nvSpPr>
        <p:spPr bwMode="auto">
          <a:xfrm>
            <a:off x="2286000" y="3352800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00FF"/>
                </a:solidFill>
              </a:rPr>
              <a:t>H</a:t>
            </a:r>
            <a:r>
              <a:rPr lang="en-GB" sz="1600" b="1" baseline="30000">
                <a:solidFill>
                  <a:srgbClr val="0000FF"/>
                </a:solidFill>
              </a:rPr>
              <a:t>+</a:t>
            </a:r>
            <a:r>
              <a:rPr lang="de-DE" sz="1600" b="1">
                <a:solidFill>
                  <a:srgbClr val="0000FF"/>
                </a:solidFill>
              </a:rPr>
              <a:t> + H</a:t>
            </a:r>
            <a:r>
              <a:rPr lang="de-DE" sz="1600" b="1" baseline="-25000">
                <a:solidFill>
                  <a:srgbClr val="0000FF"/>
                </a:solidFill>
              </a:rPr>
              <a:t>4</a:t>
            </a:r>
            <a:r>
              <a:rPr lang="de-DE" sz="1600" b="1">
                <a:solidFill>
                  <a:srgbClr val="0000FF"/>
                </a:solidFill>
              </a:rPr>
              <a:t>MPT</a:t>
            </a:r>
            <a:endParaRPr lang="en-US" sz="1600" baseline="30000">
              <a:solidFill>
                <a:srgbClr val="0000FF"/>
              </a:solidFill>
            </a:endParaRPr>
          </a:p>
        </p:txBody>
      </p:sp>
      <p:sp>
        <p:nvSpPr>
          <p:cNvPr id="68637" name="Text Box 32"/>
          <p:cNvSpPr txBox="1">
            <a:spLocks noChangeArrowheads="1"/>
          </p:cNvSpPr>
          <p:nvPr/>
        </p:nvSpPr>
        <p:spPr bwMode="auto">
          <a:xfrm>
            <a:off x="3581400" y="54244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800" b="1" u="sng">
                <a:solidFill>
                  <a:srgbClr val="FF0000"/>
                </a:solidFill>
              </a:rPr>
              <a:t>CODH</a:t>
            </a:r>
            <a:endParaRPr lang="de-DE" sz="1800" b="1">
              <a:solidFill>
                <a:srgbClr val="FF0000"/>
              </a:solidFill>
            </a:endParaRPr>
          </a:p>
        </p:txBody>
      </p:sp>
      <p:sp>
        <p:nvSpPr>
          <p:cNvPr id="68638" name="Text Box 34"/>
          <p:cNvSpPr txBox="1">
            <a:spLocks noChangeArrowheads="1"/>
          </p:cNvSpPr>
          <p:nvPr/>
        </p:nvSpPr>
        <p:spPr bwMode="auto">
          <a:xfrm>
            <a:off x="76200" y="39624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0000FF"/>
                </a:solidFill>
              </a:rPr>
              <a:t>W-directed</a:t>
            </a:r>
            <a:r>
              <a:rPr lang="en-US" sz="2000" b="1">
                <a:solidFill>
                  <a:srgbClr val="0000FF"/>
                </a:solidFill>
                <a:sym typeface="Wingdings" charset="2"/>
              </a:rPr>
              <a:t> 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68639" name="Rectangle 40"/>
          <p:cNvSpPr>
            <a:spLocks noChangeArrowheads="1"/>
          </p:cNvSpPr>
          <p:nvPr/>
        </p:nvSpPr>
        <p:spPr bwMode="auto">
          <a:xfrm>
            <a:off x="6484938" y="7543800"/>
            <a:ext cx="185737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b="1"/>
          </a:p>
        </p:txBody>
      </p:sp>
      <p:sp>
        <p:nvSpPr>
          <p:cNvPr id="68640" name="AutoShape 41"/>
          <p:cNvSpPr>
            <a:spLocks noChangeArrowheads="1"/>
          </p:cNvSpPr>
          <p:nvPr/>
        </p:nvSpPr>
        <p:spPr bwMode="auto">
          <a:xfrm rot="15456781" flipH="1">
            <a:off x="4041775" y="1700213"/>
            <a:ext cx="877888" cy="639762"/>
          </a:xfrm>
          <a:prstGeom prst="curvedUpArrow">
            <a:avLst>
              <a:gd name="adj1" fmla="val 2573"/>
              <a:gd name="adj2" fmla="val 19332"/>
              <a:gd name="adj3" fmla="val 435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1" name="Rectangle 42"/>
          <p:cNvSpPr>
            <a:spLocks noChangeArrowheads="1"/>
          </p:cNvSpPr>
          <p:nvPr/>
        </p:nvSpPr>
        <p:spPr bwMode="auto">
          <a:xfrm>
            <a:off x="7381875" y="4054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42" name="Line 43"/>
          <p:cNvSpPr>
            <a:spLocks noChangeShapeType="1"/>
          </p:cNvSpPr>
          <p:nvPr/>
        </p:nvSpPr>
        <p:spPr bwMode="auto">
          <a:xfrm flipH="1">
            <a:off x="8686800" y="990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3" name="Rectangle 44"/>
          <p:cNvSpPr>
            <a:spLocks noChangeArrowheads="1"/>
          </p:cNvSpPr>
          <p:nvPr/>
        </p:nvSpPr>
        <p:spPr bwMode="auto">
          <a:xfrm>
            <a:off x="5370513" y="4510088"/>
            <a:ext cx="1760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rgbClr val="0066CC"/>
                </a:solidFill>
              </a:rPr>
              <a:t> CH</a:t>
            </a:r>
            <a:r>
              <a:rPr lang="en-GB" sz="1800" b="1" baseline="-25000">
                <a:solidFill>
                  <a:srgbClr val="0066CC"/>
                </a:solidFill>
              </a:rPr>
              <a:t>3</a:t>
            </a:r>
            <a:r>
              <a:rPr lang="en-GB" sz="1800" b="1">
                <a:solidFill>
                  <a:srgbClr val="FF3300"/>
                </a:solidFill>
              </a:rPr>
              <a:t>CO~</a:t>
            </a:r>
            <a:r>
              <a:rPr lang="en-GB" sz="1800" b="1"/>
              <a:t>SCoA</a:t>
            </a:r>
            <a:endParaRPr lang="en-US" sz="1800" b="1"/>
          </a:p>
        </p:txBody>
      </p:sp>
      <p:sp>
        <p:nvSpPr>
          <p:cNvPr id="68644" name="Rectangle 47"/>
          <p:cNvSpPr>
            <a:spLocks noChangeArrowheads="1"/>
          </p:cNvSpPr>
          <p:nvPr/>
        </p:nvSpPr>
        <p:spPr bwMode="auto">
          <a:xfrm>
            <a:off x="7967663" y="20320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8645" name="Rectangle 53"/>
          <p:cNvSpPr>
            <a:spLocks noChangeArrowheads="1"/>
          </p:cNvSpPr>
          <p:nvPr/>
        </p:nvSpPr>
        <p:spPr bwMode="auto">
          <a:xfrm>
            <a:off x="7283450" y="7543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46" name="Rectangle 54"/>
          <p:cNvSpPr>
            <a:spLocks noChangeArrowheads="1"/>
          </p:cNvSpPr>
          <p:nvPr/>
        </p:nvSpPr>
        <p:spPr bwMode="auto">
          <a:xfrm>
            <a:off x="7437438" y="1447800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b="1"/>
          </a:p>
        </p:txBody>
      </p:sp>
      <p:sp>
        <p:nvSpPr>
          <p:cNvPr id="68647" name="Line 55"/>
          <p:cNvSpPr>
            <a:spLocks noChangeShapeType="1"/>
          </p:cNvSpPr>
          <p:nvPr/>
        </p:nvSpPr>
        <p:spPr bwMode="auto">
          <a:xfrm flipH="1" flipV="1">
            <a:off x="5867400" y="4953000"/>
            <a:ext cx="1143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8" name="Rectangle 56"/>
          <p:cNvSpPr>
            <a:spLocks noChangeArrowheads="1"/>
          </p:cNvSpPr>
          <p:nvPr/>
        </p:nvSpPr>
        <p:spPr bwMode="auto">
          <a:xfrm>
            <a:off x="6596063" y="6248400"/>
            <a:ext cx="2243137" cy="466725"/>
          </a:xfrm>
          <a:prstGeom prst="rect">
            <a:avLst/>
          </a:prstGeom>
          <a:noFill/>
          <a:ln w="9525">
            <a:solidFill>
              <a:srgbClr val="96222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Cellular carbon</a:t>
            </a:r>
          </a:p>
        </p:txBody>
      </p:sp>
      <p:sp>
        <p:nvSpPr>
          <p:cNvPr id="68649" name="Rectangle 57"/>
          <p:cNvSpPr>
            <a:spLocks noChangeArrowheads="1"/>
          </p:cNvSpPr>
          <p:nvPr/>
        </p:nvSpPr>
        <p:spPr bwMode="auto">
          <a:xfrm>
            <a:off x="4159250" y="45085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u="sng">
                <a:solidFill>
                  <a:srgbClr val="29B176"/>
                </a:solidFill>
              </a:rPr>
              <a:t>ACS</a:t>
            </a:r>
          </a:p>
        </p:txBody>
      </p:sp>
      <p:sp>
        <p:nvSpPr>
          <p:cNvPr id="68650" name="Rectangle 58"/>
          <p:cNvSpPr>
            <a:spLocks noChangeArrowheads="1"/>
          </p:cNvSpPr>
          <p:nvPr/>
        </p:nvSpPr>
        <p:spPr bwMode="auto">
          <a:xfrm>
            <a:off x="0" y="0"/>
            <a:ext cx="754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b="1" u="sng">
                <a:solidFill>
                  <a:schemeClr val="tx2"/>
                </a:solidFill>
              </a:rPr>
              <a:t>Early (hot) reductive acetyl-co-A pathway to methane</a:t>
            </a:r>
            <a:endParaRPr lang="de-DE" b="1">
              <a:solidFill>
                <a:schemeClr val="tx2"/>
              </a:solidFill>
            </a:endParaRPr>
          </a:p>
        </p:txBody>
      </p:sp>
      <p:sp>
        <p:nvSpPr>
          <p:cNvPr id="68651" name="TextBox 59"/>
          <p:cNvSpPr txBox="1">
            <a:spLocks noChangeArrowheads="1"/>
          </p:cNvSpPr>
          <p:nvPr/>
        </p:nvSpPr>
        <p:spPr bwMode="auto">
          <a:xfrm>
            <a:off x="-44450" y="5105400"/>
            <a:ext cx="20685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700" b="1">
                <a:solidFill>
                  <a:srgbClr val="FF0000"/>
                </a:solidFill>
              </a:rPr>
              <a:t>Ni</a:t>
            </a:r>
            <a:r>
              <a:rPr lang="de-DE" sz="1700">
                <a:solidFill>
                  <a:srgbClr val="FF0000"/>
                </a:solidFill>
              </a:rPr>
              <a:t>(Fe</a:t>
            </a:r>
            <a:r>
              <a:rPr lang="de-DE" sz="1700">
                <a:solidFill>
                  <a:srgbClr val="FF6600"/>
                </a:solidFill>
              </a:rPr>
              <a:t>S</a:t>
            </a:r>
            <a:r>
              <a:rPr lang="de-DE" sz="1700">
                <a:solidFill>
                  <a:srgbClr val="FF0000"/>
                </a:solidFill>
              </a:rPr>
              <a:t>)</a:t>
            </a:r>
            <a:r>
              <a:rPr lang="de-DE" sz="1700" b="1">
                <a:solidFill>
                  <a:srgbClr val="FF0000"/>
                </a:solidFill>
              </a:rPr>
              <a:t>-directed</a:t>
            </a:r>
            <a:r>
              <a:rPr lang="en-US" sz="1600" b="1">
                <a:solidFill>
                  <a:srgbClr val="FF0000"/>
                </a:solidFill>
                <a:sym typeface="Wingdings" charset="2"/>
              </a:rPr>
              <a:t> </a:t>
            </a:r>
            <a:endParaRPr lang="de-DE" sz="1600" b="1">
              <a:solidFill>
                <a:srgbClr val="FF0000"/>
              </a:solidFill>
            </a:endParaRPr>
          </a:p>
        </p:txBody>
      </p:sp>
      <p:sp>
        <p:nvSpPr>
          <p:cNvPr id="68652" name="Rectangle 55"/>
          <p:cNvSpPr>
            <a:spLocks noChangeArrowheads="1"/>
          </p:cNvSpPr>
          <p:nvPr/>
        </p:nvSpPr>
        <p:spPr bwMode="auto">
          <a:xfrm>
            <a:off x="0" y="6211888"/>
            <a:ext cx="5029200" cy="646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NewRomanMS" charset="0"/>
              </a:rPr>
              <a:t>Grabarse et al. 2001, J Mol Biol 309, 315 &amp;</a:t>
            </a:r>
          </a:p>
          <a:p>
            <a:r>
              <a:rPr lang="en-US" sz="1800">
                <a:latin typeface="TimesNewRomanMS" charset="0"/>
              </a:rPr>
              <a:t>Fuchs, G. 1989, </a:t>
            </a:r>
            <a:r>
              <a:rPr lang="en-US" sz="1800" i="1">
                <a:latin typeface="TimesNewRomanMS" charset="0"/>
              </a:rPr>
              <a:t>in </a:t>
            </a:r>
            <a:r>
              <a:rPr lang="en-US" sz="1800">
                <a:latin typeface="TimesNewRomanMS" charset="0"/>
              </a:rPr>
              <a:t>Autotrophic Bacteria 365 </a:t>
            </a:r>
          </a:p>
        </p:txBody>
      </p:sp>
      <p:sp>
        <p:nvSpPr>
          <p:cNvPr id="68653" name="Arc 48"/>
          <p:cNvSpPr>
            <a:spLocks/>
          </p:cNvSpPr>
          <p:nvPr/>
        </p:nvSpPr>
        <p:spPr bwMode="auto">
          <a:xfrm rot="-6550889">
            <a:off x="8355013" y="1879600"/>
            <a:ext cx="892175" cy="92075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54" name="Line 55"/>
          <p:cNvSpPr>
            <a:spLocks noChangeShapeType="1"/>
          </p:cNvSpPr>
          <p:nvPr/>
        </p:nvSpPr>
        <p:spPr bwMode="auto">
          <a:xfrm flipH="1">
            <a:off x="4267200" y="4191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55" name="TextBox 49"/>
          <p:cNvSpPr txBox="1">
            <a:spLocks noChangeArrowheads="1"/>
          </p:cNvSpPr>
          <p:nvPr/>
        </p:nvSpPr>
        <p:spPr bwMode="auto">
          <a:xfrm>
            <a:off x="5181600" y="4005263"/>
            <a:ext cx="1012825" cy="338137"/>
          </a:xfrm>
          <a:prstGeom prst="rect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066CC"/>
                </a:solidFill>
              </a:rPr>
              <a:t>Co</a:t>
            </a:r>
            <a:r>
              <a:rPr lang="en-GB" sz="1600" b="1" baseline="30000">
                <a:solidFill>
                  <a:srgbClr val="0066CC"/>
                </a:solidFill>
              </a:rPr>
              <a:t>III</a:t>
            </a:r>
            <a:r>
              <a:rPr lang="en-GB" sz="1600" b="1">
                <a:solidFill>
                  <a:srgbClr val="0066CC"/>
                </a:solidFill>
              </a:rPr>
              <a:t>-CH</a:t>
            </a:r>
            <a:r>
              <a:rPr lang="en-GB" sz="1600" b="1" baseline="-25000">
                <a:solidFill>
                  <a:srgbClr val="0066CC"/>
                </a:solidFill>
              </a:rPr>
              <a:t>3</a:t>
            </a:r>
            <a:endParaRPr lang="en-US" sz="1600"/>
          </a:p>
        </p:txBody>
      </p:sp>
      <p:sp>
        <p:nvSpPr>
          <p:cNvPr id="68656" name="Arc 48"/>
          <p:cNvSpPr>
            <a:spLocks/>
          </p:cNvSpPr>
          <p:nvPr/>
        </p:nvSpPr>
        <p:spPr bwMode="auto">
          <a:xfrm rot="6117249" flipV="1">
            <a:off x="6242051" y="3430587"/>
            <a:ext cx="241300" cy="1063625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57" name="Arc 50"/>
          <p:cNvSpPr>
            <a:spLocks/>
          </p:cNvSpPr>
          <p:nvPr/>
        </p:nvSpPr>
        <p:spPr bwMode="auto">
          <a:xfrm flipH="1" flipV="1">
            <a:off x="4286250" y="3810000"/>
            <a:ext cx="438150" cy="393700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58" name="TextBox 53"/>
          <p:cNvSpPr txBox="1">
            <a:spLocks noChangeArrowheads="1"/>
          </p:cNvSpPr>
          <p:nvPr/>
        </p:nvSpPr>
        <p:spPr bwMode="auto">
          <a:xfrm>
            <a:off x="3886200" y="3657600"/>
            <a:ext cx="41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H</a:t>
            </a:r>
            <a:r>
              <a:rPr lang="en-GB" sz="1600" b="1" baseline="30000"/>
              <a:t>+</a:t>
            </a:r>
            <a:endParaRPr lang="en-US" sz="1600" baseline="30000"/>
          </a:p>
        </p:txBody>
      </p:sp>
      <p:sp>
        <p:nvSpPr>
          <p:cNvPr id="68659" name="Line 43"/>
          <p:cNvSpPr>
            <a:spLocks noChangeShapeType="1"/>
          </p:cNvSpPr>
          <p:nvPr/>
        </p:nvSpPr>
        <p:spPr bwMode="auto">
          <a:xfrm flipH="1">
            <a:off x="6172200" y="4191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60" name="TextBox 57"/>
          <p:cNvSpPr txBox="1">
            <a:spLocks noChangeArrowheads="1"/>
          </p:cNvSpPr>
          <p:nvPr/>
        </p:nvSpPr>
        <p:spPr bwMode="auto">
          <a:xfrm>
            <a:off x="5562600" y="3429000"/>
            <a:ext cx="91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H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>
                <a:solidFill>
                  <a:srgbClr val="B90625"/>
                </a:solidFill>
              </a:rPr>
              <a:t>CoM</a:t>
            </a:r>
            <a:endParaRPr lang="en-US" sz="1600">
              <a:solidFill>
                <a:srgbClr val="B90625"/>
              </a:solidFill>
            </a:endParaRPr>
          </a:p>
        </p:txBody>
      </p:sp>
      <p:sp>
        <p:nvSpPr>
          <p:cNvPr id="68661" name="TextBox 59"/>
          <p:cNvSpPr txBox="1">
            <a:spLocks noChangeArrowheads="1"/>
          </p:cNvSpPr>
          <p:nvPr/>
        </p:nvSpPr>
        <p:spPr bwMode="auto">
          <a:xfrm>
            <a:off x="7086600" y="4005263"/>
            <a:ext cx="1258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066CC"/>
                </a:solidFill>
              </a:rPr>
              <a:t>CH</a:t>
            </a:r>
            <a:r>
              <a:rPr lang="en-GB" sz="1600" b="1" baseline="-25000">
                <a:solidFill>
                  <a:srgbClr val="0066CC"/>
                </a:solidFill>
              </a:rPr>
              <a:t>3</a:t>
            </a:r>
            <a:r>
              <a:rPr lang="en-GB" sz="1600" b="1">
                <a:solidFill>
                  <a:srgbClr val="FF6600"/>
                </a:solidFill>
              </a:rPr>
              <a:t>~S</a:t>
            </a:r>
            <a:r>
              <a:rPr lang="en-GB" sz="1600" b="1">
                <a:solidFill>
                  <a:srgbClr val="B90625"/>
                </a:solidFill>
              </a:rPr>
              <a:t>CoM</a:t>
            </a:r>
            <a:endParaRPr lang="en-US" sz="1600">
              <a:solidFill>
                <a:srgbClr val="B90625"/>
              </a:solidFill>
            </a:endParaRPr>
          </a:p>
        </p:txBody>
      </p:sp>
      <p:sp>
        <p:nvSpPr>
          <p:cNvPr id="68662" name="TextBox 60"/>
          <p:cNvSpPr txBox="1">
            <a:spLocks noChangeArrowheads="1"/>
          </p:cNvSpPr>
          <p:nvPr/>
        </p:nvSpPr>
        <p:spPr bwMode="auto">
          <a:xfrm>
            <a:off x="6934200" y="3471863"/>
            <a:ext cx="914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H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>
                <a:solidFill>
                  <a:srgbClr val="800080"/>
                </a:solidFill>
              </a:rPr>
              <a:t>CoB</a:t>
            </a:r>
            <a:endParaRPr lang="en-US" sz="1600">
              <a:solidFill>
                <a:srgbClr val="800080"/>
              </a:solidFill>
            </a:endParaRPr>
          </a:p>
        </p:txBody>
      </p:sp>
      <p:sp>
        <p:nvSpPr>
          <p:cNvPr id="68663" name="Arc 48"/>
          <p:cNvSpPr>
            <a:spLocks/>
          </p:cNvSpPr>
          <p:nvPr/>
        </p:nvSpPr>
        <p:spPr bwMode="auto">
          <a:xfrm rot="21449297" flipV="1">
            <a:off x="8280400" y="3046413"/>
            <a:ext cx="428625" cy="1135062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64" name="TextBox 62"/>
          <p:cNvSpPr txBox="1">
            <a:spLocks noChangeArrowheads="1"/>
          </p:cNvSpPr>
          <p:nvPr/>
        </p:nvSpPr>
        <p:spPr bwMode="auto">
          <a:xfrm>
            <a:off x="8199438" y="2667000"/>
            <a:ext cx="944562" cy="338138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9B176"/>
                </a:solidFill>
              </a:rPr>
              <a:t>Ni</a:t>
            </a:r>
            <a:r>
              <a:rPr lang="en-GB" sz="1600" b="1" baseline="30000">
                <a:solidFill>
                  <a:srgbClr val="008000"/>
                </a:solidFill>
              </a:rPr>
              <a:t>III</a:t>
            </a:r>
            <a:r>
              <a:rPr lang="en-GB" sz="1600" b="1">
                <a:solidFill>
                  <a:srgbClr val="0066CC"/>
                </a:solidFill>
              </a:rPr>
              <a:t>-CH</a:t>
            </a:r>
            <a:r>
              <a:rPr lang="en-GB" sz="1600" b="1" baseline="-25000">
                <a:solidFill>
                  <a:srgbClr val="0066CC"/>
                </a:solidFill>
              </a:rPr>
              <a:t>3</a:t>
            </a:r>
            <a:endParaRPr lang="en-US" sz="1600"/>
          </a:p>
        </p:txBody>
      </p:sp>
      <p:sp>
        <p:nvSpPr>
          <p:cNvPr id="68665" name="TextBox 63"/>
          <p:cNvSpPr txBox="1">
            <a:spLocks noChangeArrowheads="1"/>
          </p:cNvSpPr>
          <p:nvPr/>
        </p:nvSpPr>
        <p:spPr bwMode="auto">
          <a:xfrm>
            <a:off x="8077200" y="0"/>
            <a:ext cx="1066800" cy="954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GB" b="1">
                <a:solidFill>
                  <a:srgbClr val="0066CC"/>
                </a:solidFill>
              </a:rPr>
              <a:t>waste</a:t>
            </a:r>
          </a:p>
          <a:p>
            <a:pPr algn="r"/>
            <a:r>
              <a:rPr lang="en-GB" sz="3200" b="1">
                <a:solidFill>
                  <a:srgbClr val="0066CC"/>
                </a:solidFill>
              </a:rPr>
              <a:t>CH</a:t>
            </a:r>
            <a:r>
              <a:rPr lang="en-GB" sz="3200" b="1" baseline="-25000">
                <a:solidFill>
                  <a:srgbClr val="0066CC"/>
                </a:solidFill>
              </a:rPr>
              <a:t>4</a:t>
            </a:r>
            <a:endParaRPr lang="en-US" sz="3200"/>
          </a:p>
        </p:txBody>
      </p:sp>
      <p:sp>
        <p:nvSpPr>
          <p:cNvPr id="68666" name="TextBox 64"/>
          <p:cNvSpPr txBox="1">
            <a:spLocks noChangeArrowheads="1"/>
          </p:cNvSpPr>
          <p:nvPr/>
        </p:nvSpPr>
        <p:spPr bwMode="auto">
          <a:xfrm>
            <a:off x="8763000" y="2362200"/>
            <a:ext cx="41275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H</a:t>
            </a:r>
            <a:r>
              <a:rPr lang="en-GB" sz="1600" b="1" baseline="30000"/>
              <a:t>+</a:t>
            </a:r>
          </a:p>
          <a:p>
            <a:endParaRPr lang="en-US" sz="1600" baseline="30000"/>
          </a:p>
          <a:p>
            <a:endParaRPr lang="en-US" sz="1600"/>
          </a:p>
          <a:p>
            <a:r>
              <a:rPr lang="en-GB" sz="1600" b="1"/>
              <a:t>H</a:t>
            </a:r>
            <a:r>
              <a:rPr lang="en-GB" sz="1600" b="1" baseline="30000"/>
              <a:t>+</a:t>
            </a:r>
            <a:endParaRPr lang="en-US" sz="1600" baseline="30000"/>
          </a:p>
        </p:txBody>
      </p:sp>
      <p:sp>
        <p:nvSpPr>
          <p:cNvPr id="68667" name="Arc 48"/>
          <p:cNvSpPr>
            <a:spLocks/>
          </p:cNvSpPr>
          <p:nvPr/>
        </p:nvSpPr>
        <p:spPr bwMode="auto">
          <a:xfrm rot="8779330" flipV="1">
            <a:off x="4956175" y="1576388"/>
            <a:ext cx="538163" cy="2062162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68" name="Arc 48"/>
          <p:cNvSpPr>
            <a:spLocks/>
          </p:cNvSpPr>
          <p:nvPr/>
        </p:nvSpPr>
        <p:spPr bwMode="auto">
          <a:xfrm rot="5287503" flipH="1">
            <a:off x="8000207" y="1366044"/>
            <a:ext cx="458787" cy="898525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69" name="Arc 48"/>
          <p:cNvSpPr>
            <a:spLocks/>
          </p:cNvSpPr>
          <p:nvPr/>
        </p:nvSpPr>
        <p:spPr bwMode="auto">
          <a:xfrm rot="860433" flipV="1">
            <a:off x="7824788" y="3244850"/>
            <a:ext cx="809625" cy="520700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70" name="TextBox 68"/>
          <p:cNvSpPr txBox="1">
            <a:spLocks noChangeArrowheads="1"/>
          </p:cNvSpPr>
          <p:nvPr/>
        </p:nvSpPr>
        <p:spPr bwMode="auto">
          <a:xfrm>
            <a:off x="6430963" y="1371600"/>
            <a:ext cx="14176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B90625"/>
                </a:solidFill>
              </a:rPr>
              <a:t>CoM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 sz="1600" b="1">
                <a:solidFill>
                  <a:srgbClr val="FF6600"/>
                </a:solidFill>
              </a:rPr>
              <a:t>S</a:t>
            </a:r>
            <a:r>
              <a:rPr lang="en-GB" sz="1600" b="1">
                <a:solidFill>
                  <a:srgbClr val="800080"/>
                </a:solidFill>
              </a:rPr>
              <a:t>CoB</a:t>
            </a:r>
            <a:endParaRPr lang="en-US" sz="1600"/>
          </a:p>
        </p:txBody>
      </p:sp>
      <p:sp>
        <p:nvSpPr>
          <p:cNvPr id="68671" name="TextBox 69"/>
          <p:cNvSpPr txBox="1">
            <a:spLocks noChangeArrowheads="1"/>
          </p:cNvSpPr>
          <p:nvPr/>
        </p:nvSpPr>
        <p:spPr bwMode="auto">
          <a:xfrm>
            <a:off x="4781550" y="1371600"/>
            <a:ext cx="1390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B90625"/>
                </a:solidFill>
              </a:rPr>
              <a:t>CoM</a:t>
            </a:r>
            <a:r>
              <a:rPr lang="en-GB" sz="1600" b="1">
                <a:solidFill>
                  <a:srgbClr val="FF6600"/>
                </a:solidFill>
              </a:rPr>
              <a:t>SS</a:t>
            </a:r>
            <a:r>
              <a:rPr lang="en-GB" sz="1600" b="1">
                <a:solidFill>
                  <a:srgbClr val="800080"/>
                </a:solidFill>
              </a:rPr>
              <a:t>CoB</a:t>
            </a:r>
            <a:endParaRPr lang="en-US" sz="1600"/>
          </a:p>
        </p:txBody>
      </p:sp>
      <p:sp>
        <p:nvSpPr>
          <p:cNvPr id="68672" name="Line 39"/>
          <p:cNvSpPr>
            <a:spLocks noChangeShapeType="1"/>
          </p:cNvSpPr>
          <p:nvPr/>
        </p:nvSpPr>
        <p:spPr bwMode="auto">
          <a:xfrm flipH="1">
            <a:off x="7391400" y="28194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73" name="Line 39"/>
          <p:cNvSpPr>
            <a:spLocks noChangeShapeType="1"/>
          </p:cNvSpPr>
          <p:nvPr/>
        </p:nvSpPr>
        <p:spPr bwMode="auto">
          <a:xfrm>
            <a:off x="6096000" y="1600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74" name="Arc 48"/>
          <p:cNvSpPr>
            <a:spLocks/>
          </p:cNvSpPr>
          <p:nvPr/>
        </p:nvSpPr>
        <p:spPr bwMode="auto">
          <a:xfrm rot="6763511" flipV="1">
            <a:off x="5722938" y="1646238"/>
            <a:ext cx="441325" cy="2498725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75" name="TextBox 73"/>
          <p:cNvSpPr txBox="1">
            <a:spLocks noChangeArrowheads="1"/>
          </p:cNvSpPr>
          <p:nvPr/>
        </p:nvSpPr>
        <p:spPr bwMode="auto">
          <a:xfrm>
            <a:off x="3505200" y="2286000"/>
            <a:ext cx="715963" cy="708025"/>
          </a:xfrm>
          <a:prstGeom prst="rect">
            <a:avLst/>
          </a:prstGeom>
          <a:noFill/>
          <a:ln w="9525">
            <a:solidFill>
              <a:srgbClr val="B90625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/>
              <a:t>ATP </a:t>
            </a:r>
          </a:p>
          <a:p>
            <a:pPr algn="r"/>
            <a:r>
              <a:rPr lang="en-US" sz="1200" b="1">
                <a:solidFill>
                  <a:srgbClr val="D10711"/>
                </a:solidFill>
              </a:rPr>
              <a:t>energy</a:t>
            </a:r>
          </a:p>
          <a:p>
            <a:pPr algn="r"/>
            <a:r>
              <a:rPr lang="en-US" sz="1200" b="1">
                <a:solidFill>
                  <a:srgbClr val="D10711"/>
                </a:solidFill>
              </a:rPr>
              <a:t>for cell</a:t>
            </a:r>
            <a:endParaRPr lang="en-US" sz="1200"/>
          </a:p>
        </p:txBody>
      </p:sp>
      <p:sp>
        <p:nvSpPr>
          <p:cNvPr id="68676" name="TextBox 74"/>
          <p:cNvSpPr txBox="1">
            <a:spLocks noChangeArrowheads="1"/>
          </p:cNvSpPr>
          <p:nvPr/>
        </p:nvSpPr>
        <p:spPr bwMode="auto">
          <a:xfrm>
            <a:off x="3048000" y="1447800"/>
            <a:ext cx="104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ADP + P</a:t>
            </a:r>
            <a:r>
              <a:rPr lang="en-US" sz="1600" b="1" baseline="-25000"/>
              <a:t>i</a:t>
            </a:r>
            <a:endParaRPr lang="en-US" sz="1600" baseline="-25000"/>
          </a:p>
        </p:txBody>
      </p:sp>
      <p:sp>
        <p:nvSpPr>
          <p:cNvPr id="68677" name="Arc 50"/>
          <p:cNvSpPr>
            <a:spLocks/>
          </p:cNvSpPr>
          <p:nvPr/>
        </p:nvSpPr>
        <p:spPr bwMode="auto">
          <a:xfrm rot="9726477" flipH="1" flipV="1">
            <a:off x="4311650" y="1190625"/>
            <a:ext cx="358775" cy="754063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78" name="TextBox 76"/>
          <p:cNvSpPr txBox="1">
            <a:spLocks noChangeArrowheads="1"/>
          </p:cNvSpPr>
          <p:nvPr/>
        </p:nvSpPr>
        <p:spPr bwMode="auto">
          <a:xfrm>
            <a:off x="3200400" y="10668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 b="1"/>
              <a:t>2H</a:t>
            </a:r>
            <a:r>
              <a:rPr lang="en-GB" sz="1600" b="1" baseline="30000"/>
              <a:t>+</a:t>
            </a:r>
            <a:r>
              <a:rPr lang="en-GB" sz="1600" b="1"/>
              <a:t> + 2ē</a:t>
            </a:r>
            <a:endParaRPr lang="en-US" baseline="30000"/>
          </a:p>
        </p:txBody>
      </p:sp>
      <p:sp>
        <p:nvSpPr>
          <p:cNvPr id="68679" name="Arc 48"/>
          <p:cNvSpPr>
            <a:spLocks/>
          </p:cNvSpPr>
          <p:nvPr/>
        </p:nvSpPr>
        <p:spPr bwMode="auto">
          <a:xfrm rot="5287503" flipH="1">
            <a:off x="7827169" y="696119"/>
            <a:ext cx="498475" cy="1201737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80" name="TextBox 78"/>
          <p:cNvSpPr txBox="1">
            <a:spLocks noChangeArrowheads="1"/>
          </p:cNvSpPr>
          <p:nvPr/>
        </p:nvSpPr>
        <p:spPr bwMode="auto">
          <a:xfrm>
            <a:off x="6934200" y="914400"/>
            <a:ext cx="488950" cy="338138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9B176"/>
                </a:solidFill>
              </a:rPr>
              <a:t>Ni</a:t>
            </a:r>
            <a:r>
              <a:rPr lang="en-GB" sz="1600" b="1" baseline="30000">
                <a:solidFill>
                  <a:srgbClr val="008000"/>
                </a:solidFill>
              </a:rPr>
              <a:t>II</a:t>
            </a:r>
            <a:endParaRPr lang="en-US" sz="1600"/>
          </a:p>
        </p:txBody>
      </p:sp>
      <p:sp>
        <p:nvSpPr>
          <p:cNvPr id="68681" name="TextBox 79"/>
          <p:cNvSpPr txBox="1">
            <a:spLocks noChangeArrowheads="1"/>
          </p:cNvSpPr>
          <p:nvPr/>
        </p:nvSpPr>
        <p:spPr bwMode="auto">
          <a:xfrm>
            <a:off x="6962775" y="2667000"/>
            <a:ext cx="428625" cy="338138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9B176"/>
                </a:solidFill>
              </a:rPr>
              <a:t>Ni</a:t>
            </a:r>
            <a:r>
              <a:rPr lang="en-GB" sz="1600" b="1" baseline="30000">
                <a:solidFill>
                  <a:srgbClr val="008000"/>
                </a:solidFill>
              </a:rPr>
              <a:t>I</a:t>
            </a:r>
            <a:endParaRPr lang="en-US" sz="1600"/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 flipH="1" flipV="1">
            <a:off x="7162800" y="1295400"/>
            <a:ext cx="0" cy="137160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arrow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2" name="Line 39"/>
          <p:cNvSpPr>
            <a:spLocks noChangeShapeType="1"/>
          </p:cNvSpPr>
          <p:nvPr/>
        </p:nvSpPr>
        <p:spPr bwMode="auto">
          <a:xfrm flipH="1" flipV="1">
            <a:off x="4191000" y="2971800"/>
            <a:ext cx="1295400" cy="160020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dashDot"/>
            <a:round/>
            <a:headEnd type="arrow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68684" name="TextBox 75"/>
          <p:cNvSpPr txBox="1">
            <a:spLocks noChangeArrowheads="1"/>
          </p:cNvSpPr>
          <p:nvPr/>
        </p:nvSpPr>
        <p:spPr bwMode="auto">
          <a:xfrm>
            <a:off x="8229600" y="5334000"/>
            <a:ext cx="496888" cy="338138"/>
          </a:xfrm>
          <a:prstGeom prst="rect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066CC"/>
                </a:solidFill>
              </a:rPr>
              <a:t>Co</a:t>
            </a:r>
            <a:r>
              <a:rPr lang="en-GB" sz="1600" b="1" baseline="30000">
                <a:solidFill>
                  <a:srgbClr val="0066CC"/>
                </a:solidFill>
              </a:rPr>
              <a:t>I</a:t>
            </a:r>
            <a:endParaRPr lang="en-US" sz="1600"/>
          </a:p>
        </p:txBody>
      </p:sp>
      <p:sp>
        <p:nvSpPr>
          <p:cNvPr id="68685" name="Arc 50"/>
          <p:cNvSpPr>
            <a:spLocks/>
          </p:cNvSpPr>
          <p:nvPr/>
        </p:nvSpPr>
        <p:spPr bwMode="auto">
          <a:xfrm rot="10800000" flipH="1" flipV="1">
            <a:off x="6172200" y="4343400"/>
            <a:ext cx="2362200" cy="990600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86" name="Line 55"/>
          <p:cNvSpPr>
            <a:spLocks noChangeShapeType="1"/>
          </p:cNvSpPr>
          <p:nvPr/>
        </p:nvSpPr>
        <p:spPr bwMode="auto">
          <a:xfrm>
            <a:off x="5181600" y="36576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87" name="TextBox 78"/>
          <p:cNvSpPr txBox="1">
            <a:spLocks noChangeArrowheads="1"/>
          </p:cNvSpPr>
          <p:nvPr/>
        </p:nvSpPr>
        <p:spPr bwMode="auto">
          <a:xfrm>
            <a:off x="4776788" y="3200400"/>
            <a:ext cx="58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2H</a:t>
            </a:r>
            <a:r>
              <a:rPr lang="en-GB" sz="1400" b="1" baseline="30000"/>
              <a:t>+</a:t>
            </a:r>
            <a:r>
              <a:rPr lang="en-GB" sz="1400" b="1"/>
              <a:t>/</a:t>
            </a:r>
            <a:endParaRPr lang="en-US" sz="1400" b="1" baseline="30000"/>
          </a:p>
          <a:p>
            <a:r>
              <a:rPr lang="en-GB" sz="1400" b="1"/>
              <a:t>2Na</a:t>
            </a:r>
            <a:r>
              <a:rPr lang="en-GB" sz="1400" b="1" baseline="30000"/>
              <a:t>+</a:t>
            </a:r>
            <a:endParaRPr lang="en-US" sz="1400" b="1"/>
          </a:p>
        </p:txBody>
      </p:sp>
      <p:sp>
        <p:nvSpPr>
          <p:cNvPr id="68688" name="TextBox 79"/>
          <p:cNvSpPr txBox="1">
            <a:spLocks noChangeArrowheads="1"/>
          </p:cNvSpPr>
          <p:nvPr/>
        </p:nvSpPr>
        <p:spPr bwMode="auto">
          <a:xfrm>
            <a:off x="6902450" y="15240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 Θ</a:t>
            </a:r>
          </a:p>
        </p:txBody>
      </p:sp>
      <p:sp>
        <p:nvSpPr>
          <p:cNvPr id="68689" name="Arc 48"/>
          <p:cNvSpPr>
            <a:spLocks/>
          </p:cNvSpPr>
          <p:nvPr/>
        </p:nvSpPr>
        <p:spPr bwMode="auto">
          <a:xfrm rot="-3595487">
            <a:off x="8630444" y="3147219"/>
            <a:ext cx="342900" cy="65088"/>
          </a:xfrm>
          <a:custGeom>
            <a:avLst/>
            <a:gdLst>
              <a:gd name="T0" fmla="*/ 0 w 21605"/>
              <a:gd name="T1" fmla="*/ 2147483647 h 21959"/>
              <a:gd name="T2" fmla="*/ 2147483647 w 21605"/>
              <a:gd name="T3" fmla="*/ 2147483647 h 21959"/>
              <a:gd name="T4" fmla="*/ 2147483647 w 21605"/>
              <a:gd name="T5" fmla="*/ 2147483647 h 21959"/>
              <a:gd name="T6" fmla="*/ 0 60000 65536"/>
              <a:gd name="T7" fmla="*/ 0 60000 65536"/>
              <a:gd name="T8" fmla="*/ 0 60000 65536"/>
              <a:gd name="T9" fmla="*/ 0 w 21605"/>
              <a:gd name="T10" fmla="*/ 0 h 21959"/>
              <a:gd name="T11" fmla="*/ 21605 w 21605"/>
              <a:gd name="T12" fmla="*/ 21959 h 21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5" h="21959" fill="none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</a:path>
              <a:path w="21605" h="21959" stroke="0" extrusionOk="0">
                <a:moveTo>
                  <a:pt x="-1" y="0"/>
                </a:moveTo>
                <a:cubicBezTo>
                  <a:pt x="1" y="0"/>
                  <a:pt x="3" y="-1"/>
                  <a:pt x="5" y="0"/>
                </a:cubicBezTo>
                <a:cubicBezTo>
                  <a:pt x="11934" y="0"/>
                  <a:pt x="21605" y="9670"/>
                  <a:pt x="21605" y="21600"/>
                </a:cubicBezTo>
                <a:cubicBezTo>
                  <a:pt x="21605" y="21719"/>
                  <a:pt x="21604" y="21839"/>
                  <a:pt x="21602" y="21959"/>
                </a:cubicBezTo>
                <a:lnTo>
                  <a:pt x="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90" name="Line 55"/>
          <p:cNvSpPr>
            <a:spLocks noChangeShapeType="1"/>
          </p:cNvSpPr>
          <p:nvPr/>
        </p:nvSpPr>
        <p:spPr bwMode="auto">
          <a:xfrm flipH="1" flipV="1">
            <a:off x="2438400" y="3657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8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871538" y="228600"/>
            <a:ext cx="7689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So the atmosphere was carbon dioxide (</a:t>
            </a:r>
            <a:r>
              <a:rPr lang="en-US" sz="2400" b="1">
                <a:solidFill>
                  <a:schemeClr val="accent1"/>
                </a:solidFill>
              </a:rPr>
              <a:t>CO</a:t>
            </a:r>
            <a:r>
              <a:rPr lang="en-US" sz="2400" b="1" baseline="-25000">
                <a:solidFill>
                  <a:schemeClr val="accent1"/>
                </a:solidFill>
              </a:rPr>
              <a:t>2</a:t>
            </a:r>
            <a:r>
              <a:rPr lang="en-US" b="1">
                <a:solidFill>
                  <a:schemeClr val="accent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044575" y="228600"/>
            <a:ext cx="7332663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atmosphere was carbon dioxide (CO</a:t>
            </a:r>
            <a:r>
              <a:rPr lang="en-US" b="1" baseline="-25000" dirty="0">
                <a:solidFill>
                  <a:schemeClr val="accent1"/>
                </a:solidFill>
              </a:rPr>
              <a:t>2</a:t>
            </a:r>
            <a:r>
              <a:rPr lang="en-US" b="1" dirty="0">
                <a:solidFill>
                  <a:schemeClr val="accent1"/>
                </a:solidFill>
              </a:rPr>
              <a:t>)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and the ocean was carbonated water,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i.e. acidic (pH 5.5)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-1044575" y="32956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" y="381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Earth had an oxidized CO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, NO, 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</a:rPr>
              <a:t> SO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, &amp; </a:t>
            </a:r>
            <a:r>
              <a:rPr lang="en-US" sz="2400" b="1" dirty="0" err="1" smtClean="0">
                <a:solidFill>
                  <a:srgbClr val="FF0000"/>
                </a:solidFill>
              </a:rPr>
              <a:t>Fe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III</a:t>
            </a:r>
            <a:r>
              <a:rPr lang="en-US" sz="2400" b="1" dirty="0" smtClean="0">
                <a:solidFill>
                  <a:srgbClr val="FF0000"/>
                </a:solidFill>
              </a:rPr>
              <a:t> exterior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4800600"/>
            <a:ext cx="59136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 smtClean="0">
                <a:solidFill>
                  <a:srgbClr val="FFFF84"/>
                </a:solidFill>
              </a:rPr>
              <a:t>rather like an </a:t>
            </a:r>
            <a:r>
              <a:rPr lang="en-US" sz="4000" b="1" dirty="0" err="1" smtClean="0">
                <a:solidFill>
                  <a:srgbClr val="FFFF84"/>
                </a:solidFill>
              </a:rPr>
              <a:t>autotroph</a:t>
            </a:r>
            <a:endParaRPr lang="en-US" sz="4000" b="1" dirty="0">
              <a:solidFill>
                <a:srgbClr val="FFFF8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2005" y="3048000"/>
            <a:ext cx="53328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and a reduced “electron rich”,</a:t>
            </a:r>
          </a:p>
          <a:p>
            <a:r>
              <a:rPr lang="en-US" b="1" dirty="0" smtClean="0">
                <a:solidFill>
                  <a:srgbClr val="00FF00"/>
                </a:solidFill>
              </a:rPr>
              <a:t>alkaline interior (</a:t>
            </a:r>
            <a:r>
              <a:rPr lang="en-US" dirty="0" smtClean="0">
                <a:solidFill>
                  <a:srgbClr val="00FF00"/>
                </a:solidFill>
              </a:rPr>
              <a:t>Fe</a:t>
            </a:r>
            <a:r>
              <a:rPr lang="en-US" baseline="30000" dirty="0" smtClean="0">
                <a:solidFill>
                  <a:srgbClr val="00FF00"/>
                </a:solidFill>
              </a:rPr>
              <a:t>II</a:t>
            </a:r>
            <a:r>
              <a:rPr lang="en-US" dirty="0" smtClean="0">
                <a:solidFill>
                  <a:srgbClr val="00FF00"/>
                </a:solidFill>
              </a:rPr>
              <a:t>/Fe</a:t>
            </a:r>
            <a:r>
              <a:rPr lang="en-US" baseline="30000" dirty="0" smtClean="0">
                <a:solidFill>
                  <a:srgbClr val="00FF00"/>
                </a:solidFill>
              </a:rPr>
              <a:t>0  </a:t>
            </a:r>
            <a:r>
              <a:rPr lang="en-US" b="1" dirty="0" err="1" smtClean="0">
                <a:solidFill>
                  <a:srgbClr val="00FF00"/>
                </a:solidFill>
                <a:sym typeface="Wingdings"/>
              </a:rPr>
              <a:t></a:t>
            </a:r>
            <a:r>
              <a:rPr lang="en-US" b="1" baseline="30000" dirty="0" smtClean="0">
                <a:solidFill>
                  <a:srgbClr val="00FF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FF00"/>
                </a:solidFill>
              </a:rPr>
              <a:t>H</a:t>
            </a:r>
            <a:r>
              <a:rPr lang="en-US" b="1" baseline="-25000" dirty="0" smtClean="0">
                <a:solidFill>
                  <a:srgbClr val="00FF00"/>
                </a:solidFill>
              </a:rPr>
              <a:t>2</a:t>
            </a:r>
            <a:r>
              <a:rPr lang="en-US" b="1" dirty="0" smtClean="0">
                <a:solidFill>
                  <a:srgbClr val="00FF00"/>
                </a:solidFill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33474</TotalTime>
  <Words>3007</Words>
  <Application>Microsoft Macintosh PowerPoint</Application>
  <PresentationFormat>On-screen Show (4:3)</PresentationFormat>
  <Paragraphs>761</Paragraphs>
  <Slides>68</Slides>
  <Notes>32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Blank Presentation</vt:lpstr>
      <vt:lpstr>Macintosh HD:Users:mrussell:Desktop:Exobiology 2010 text.doc!OLE_LINK1</vt:lpstr>
      <vt:lpstr>Macintosh HD:Users:mrussell:Desktop:Exobiology 2010 text.doc!OLE_LINK1</vt:lpstr>
      <vt:lpstr>???</vt:lpstr>
      <vt:lpstr>???</vt:lpstr>
      <vt:lpstr>Macintosh HD:Users:mrussell:Desktop:Workshop without walls abstract 2010.doc!OLE_LINK1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 Although they’re too hot, too acidic, too oxidized &amp;  too spasmodic for emergent life, 400°C springs do provide the trace elements (Fe, Ni, Zn, Mo, W,  Co) that may be sequestered by metalloenzymes 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Mackinawite (FeS) comprises a portion of the first membrane</vt:lpstr>
      <vt:lpstr>Slide 35</vt:lpstr>
      <vt:lpstr>Could mackinawite act as a proto-hydrogenase?</vt:lpstr>
      <vt:lpstr>Slide 37</vt:lpstr>
      <vt:lpstr> 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 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Did small catalysts replicate? </vt:lpstr>
      <vt:lpstr>Possible base pairing with cofactors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SUERC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Russell</dc:creator>
  <cp:keywords/>
  <cp:lastModifiedBy>michael Russell</cp:lastModifiedBy>
  <cp:revision>2471</cp:revision>
  <cp:lastPrinted>2009-10-01T16:45:59Z</cp:lastPrinted>
  <dcterms:created xsi:type="dcterms:W3CDTF">2010-10-14T08:16:52Z</dcterms:created>
  <dcterms:modified xsi:type="dcterms:W3CDTF">2010-10-14T09:08:07Z</dcterms:modified>
</cp:coreProperties>
</file>