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68.xml" ContentType="application/vnd.openxmlformats-officedocument.presentationml.slide+xml"/>
  <Override PartName="/ppt/slides/slide33.xml" ContentType="application/vnd.openxmlformats-officedocument.presentationml.slide+xml"/>
  <Override PartName="/ppt/slides/slide87.xml" ContentType="application/vnd.openxmlformats-officedocument.presentationml.slide+xml"/>
  <Default Extension="bin" ContentType="application/vnd.openxmlformats-officedocument.presentationml.printerSettings"/>
  <Override PartName="/ppt/slides/slide92.xml" ContentType="application/vnd.openxmlformats-officedocument.presentationml.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slides/slide75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slides/slide61.xml" ContentType="application/vnd.openxmlformats-officedocument.presentationml.slide+xml"/>
  <Override PartName="/ppt/slides/slide80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65.xml" ContentType="application/vnd.openxmlformats-officedocument.presentationml.slide+xml"/>
  <Override PartName="/ppt/slides/slide84.xml" ContentType="application/vnd.openxmlformats-officedocument.presentationml.slide+xml"/>
  <Override PartName="/ppt/slides/slide46.xml" ContentType="application/vnd.openxmlformats-officedocument.presentationml.slide+xml"/>
  <Override PartName="/ppt/slides/slide70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slides/slide69.xml" ContentType="application/vnd.openxmlformats-officedocument.presentationml.slide+xml"/>
  <Override PartName="/ppt/slides/slide88.xml" ContentType="application/vnd.openxmlformats-officedocument.presentationml.slide+xml"/>
  <Override PartName="/ppt/slides/slide72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s/slide93.xml" ContentType="application/vnd.openxmlformats-officedocument.presentationml.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slides/slide62.xml" ContentType="application/vnd.openxmlformats-officedocument.presentationml.slide+xml"/>
  <Override PartName="/ppt/slides/slide81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Default Extension="jpeg" ContentType="image/jpeg"/>
  <Override PartName="/ppt/slides/slide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12.xml" ContentType="application/vnd.openxmlformats-officedocument.presentationml.slide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66.xml" ContentType="application/vnd.openxmlformats-officedocument.presentationml.slide+xml"/>
  <Override PartName="/ppt/slides/slide85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slides/slide71.xml" ContentType="application/vnd.openxmlformats-officedocument.presentationml.slide+xml"/>
  <Override PartName="/ppt/slides/slide90.xml" ContentType="application/vnd.openxmlformats-officedocument.presentationml.slide+xml"/>
  <Default Extension="rels" ContentType="application/vnd.openxmlformats-package.relationships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73.xml" ContentType="application/vnd.openxmlformats-officedocument.presentationml.slide+xml"/>
  <Override PartName="/ppt/slides/slide1.xml" ContentType="application/vnd.openxmlformats-officedocument.presentationml.slide+xml"/>
  <Override PartName="/ppt/slides/slide89.xml" ContentType="application/vnd.openxmlformats-officedocument.presentationml.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slides/slide94.xml" ContentType="application/vnd.openxmlformats-officedocument.presentationml.slide+xml"/>
  <Override PartName="/ppt/slides/slide39.xml" ContentType="application/vnd.openxmlformats-officedocument.presentationml.slide+xml"/>
  <Override PartName="/ppt/slides/slide58.xml" ContentType="application/vnd.openxmlformats-officedocument.presentationml.slide+xml"/>
  <Override PartName="/ppt/slides/slide7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slides/slide96.xml" ContentType="application/vnd.openxmlformats-officedocument.presentationml.slide+xml"/>
  <Override PartName="/ppt/slides/slide82.xml" ContentType="application/vnd.openxmlformats-officedocument.presentationml.slide+xml"/>
  <Override PartName="/ppt/slides/slide63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67.xml" ContentType="application/vnd.openxmlformats-officedocument.presentationml.slide+xml"/>
  <Override PartName="/ppt/slides/slide48.xml" ContentType="application/vnd.openxmlformats-officedocument.presentationml.slide+xml"/>
  <Override PartName="/ppt/slides/slide32.xml" ContentType="application/vnd.openxmlformats-officedocument.presentationml.slide+xml"/>
  <Override PartName="/ppt/slideLayouts/slideLayout7.xml" ContentType="application/vnd.openxmlformats-officedocument.presentationml.slideLayout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slides/slide86.xml" ContentType="application/vnd.openxmlformats-officedocument.presentationml.slide+xml"/>
  <Override PartName="/docProps/app.xml" ContentType="application/vnd.openxmlformats-officedocument.extended-properties+xml"/>
  <Override PartName="/ppt/slides/slide91.xml" ContentType="application/vnd.openxmlformats-officedocument.presentationml.slide+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slides/slide74.xml" ContentType="application/vnd.openxmlformats-officedocument.presentationml.slide+xml"/>
  <Override PartName="/ppt/slides/slide2.xml" ContentType="application/vnd.openxmlformats-officedocument.presentationml.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s/slide60.xml" ContentType="application/vnd.openxmlformats-officedocument.presentationml.slide+xml"/>
  <Override PartName="/ppt/slides/slide95.xml" ContentType="application/vnd.openxmlformats-officedocument.presentationml.slide+xml"/>
  <Override PartName="/ppt/slides/slide59.xml" ContentType="application/vnd.openxmlformats-officedocument.presentationml.slide+xml"/>
  <Override PartName="/ppt/slides/slide78.xml" ContentType="application/vnd.openxmlformats-officedocument.presentationml.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4.xml" ContentType="application/vnd.openxmlformats-officedocument.presentationml.slide+xml"/>
  <Override PartName="/ppt/slides/slide83.xml" ContentType="application/vnd.openxmlformats-officedocument.presentationml.slide+xml"/>
  <Default Extension="pdf" ContentType="application/pdf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611" r:id="rId3"/>
    <p:sldId id="612" r:id="rId4"/>
    <p:sldId id="257" r:id="rId5"/>
    <p:sldId id="587" r:id="rId6"/>
    <p:sldId id="590" r:id="rId7"/>
    <p:sldId id="586" r:id="rId8"/>
    <p:sldId id="301" r:id="rId9"/>
    <p:sldId id="422" r:id="rId10"/>
    <p:sldId id="591" r:id="rId11"/>
    <p:sldId id="592" r:id="rId12"/>
    <p:sldId id="593" r:id="rId13"/>
    <p:sldId id="588" r:id="rId14"/>
    <p:sldId id="594" r:id="rId15"/>
    <p:sldId id="595" r:id="rId16"/>
    <p:sldId id="596" r:id="rId17"/>
    <p:sldId id="597" r:id="rId18"/>
    <p:sldId id="589" r:id="rId19"/>
    <p:sldId id="598" r:id="rId20"/>
    <p:sldId id="599" r:id="rId21"/>
    <p:sldId id="600" r:id="rId22"/>
    <p:sldId id="412" r:id="rId23"/>
    <p:sldId id="459" r:id="rId24"/>
    <p:sldId id="460" r:id="rId25"/>
    <p:sldId id="461" r:id="rId26"/>
    <p:sldId id="393" r:id="rId27"/>
    <p:sldId id="477" r:id="rId28"/>
    <p:sldId id="478" r:id="rId29"/>
    <p:sldId id="479" r:id="rId30"/>
    <p:sldId id="480" r:id="rId31"/>
    <p:sldId id="481" r:id="rId32"/>
    <p:sldId id="578" r:id="rId33"/>
    <p:sldId id="579" r:id="rId34"/>
    <p:sldId id="580" r:id="rId35"/>
    <p:sldId id="581" r:id="rId36"/>
    <p:sldId id="582" r:id="rId37"/>
    <p:sldId id="583" r:id="rId38"/>
    <p:sldId id="584" r:id="rId39"/>
    <p:sldId id="585" r:id="rId40"/>
    <p:sldId id="413" r:id="rId41"/>
    <p:sldId id="501" r:id="rId42"/>
    <p:sldId id="502" r:id="rId43"/>
    <p:sldId id="503" r:id="rId44"/>
    <p:sldId id="504" r:id="rId45"/>
    <p:sldId id="505" r:id="rId46"/>
    <p:sldId id="400" r:id="rId47"/>
    <p:sldId id="509" r:id="rId48"/>
    <p:sldId id="510" r:id="rId49"/>
    <p:sldId id="511" r:id="rId50"/>
    <p:sldId id="512" r:id="rId51"/>
    <p:sldId id="513" r:id="rId52"/>
    <p:sldId id="514" r:id="rId53"/>
    <p:sldId id="515" r:id="rId54"/>
    <p:sldId id="516" r:id="rId55"/>
    <p:sldId id="402" r:id="rId56"/>
    <p:sldId id="517" r:id="rId57"/>
    <p:sldId id="518" r:id="rId58"/>
    <p:sldId id="519" r:id="rId59"/>
    <p:sldId id="403" r:id="rId60"/>
    <p:sldId id="520" r:id="rId61"/>
    <p:sldId id="521" r:id="rId62"/>
    <p:sldId id="522" r:id="rId63"/>
    <p:sldId id="406" r:id="rId64"/>
    <p:sldId id="538" r:id="rId65"/>
    <p:sldId id="601" r:id="rId66"/>
    <p:sldId id="602" r:id="rId67"/>
    <p:sldId id="603" r:id="rId68"/>
    <p:sldId id="604" r:id="rId69"/>
    <p:sldId id="407" r:id="rId70"/>
    <p:sldId id="539" r:id="rId71"/>
    <p:sldId id="540" r:id="rId72"/>
    <p:sldId id="541" r:id="rId73"/>
    <p:sldId id="542" r:id="rId74"/>
    <p:sldId id="543" r:id="rId75"/>
    <p:sldId id="408" r:id="rId76"/>
    <p:sldId id="544" r:id="rId77"/>
    <p:sldId id="545" r:id="rId78"/>
    <p:sldId id="546" r:id="rId79"/>
    <p:sldId id="547" r:id="rId80"/>
    <p:sldId id="548" r:id="rId81"/>
    <p:sldId id="409" r:id="rId82"/>
    <p:sldId id="560" r:id="rId83"/>
    <p:sldId id="561" r:id="rId84"/>
    <p:sldId id="562" r:id="rId85"/>
    <p:sldId id="563" r:id="rId86"/>
    <p:sldId id="564" r:id="rId87"/>
    <p:sldId id="565" r:id="rId88"/>
    <p:sldId id="410" r:id="rId89"/>
    <p:sldId id="574" r:id="rId90"/>
    <p:sldId id="610" r:id="rId91"/>
    <p:sldId id="605" r:id="rId92"/>
    <p:sldId id="606" r:id="rId93"/>
    <p:sldId id="607" r:id="rId94"/>
    <p:sldId id="608" r:id="rId95"/>
    <p:sldId id="609" r:id="rId96"/>
    <p:sldId id="577" r:id="rId97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28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theme" Target="theme/theme1.xml"/><Relationship Id="rId10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printerSettings" Target="printerSettings/printerSettings1.bin"/><Relationship Id="rId9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viewProps" Target="viewProps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0D25-4961-5B4E-83B3-4465D7CF05E4}" type="datetimeFigureOut">
              <a:rPr lang="de-DE" smtClean="0"/>
              <a:pPr/>
              <a:t>02.08.2011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FE8-E753-0A4A-B989-5D889BC641A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0D25-4961-5B4E-83B3-4465D7CF05E4}" type="datetimeFigureOut">
              <a:rPr lang="de-DE" smtClean="0"/>
              <a:pPr/>
              <a:t>02.08.2011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FE8-E753-0A4A-B989-5D889BC641A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0D25-4961-5B4E-83B3-4465D7CF05E4}" type="datetimeFigureOut">
              <a:rPr lang="de-DE" smtClean="0"/>
              <a:pPr/>
              <a:t>02.08.2011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FE8-E753-0A4A-B989-5D889BC641A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0D25-4961-5B4E-83B3-4465D7CF05E4}" type="datetimeFigureOut">
              <a:rPr lang="de-DE" smtClean="0"/>
              <a:pPr/>
              <a:t>02.08.2011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FE8-E753-0A4A-B989-5D889BC641A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0D25-4961-5B4E-83B3-4465D7CF05E4}" type="datetimeFigureOut">
              <a:rPr lang="de-DE" smtClean="0"/>
              <a:pPr/>
              <a:t>02.08.2011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FE8-E753-0A4A-B989-5D889BC641A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0D25-4961-5B4E-83B3-4465D7CF05E4}" type="datetimeFigureOut">
              <a:rPr lang="de-DE" smtClean="0"/>
              <a:pPr/>
              <a:t>02.08.2011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FE8-E753-0A4A-B989-5D889BC641A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0D25-4961-5B4E-83B3-4465D7CF05E4}" type="datetimeFigureOut">
              <a:rPr lang="de-DE" smtClean="0"/>
              <a:pPr/>
              <a:t>02.08.2011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FE8-E753-0A4A-B989-5D889BC641A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0D25-4961-5B4E-83B3-4465D7CF05E4}" type="datetimeFigureOut">
              <a:rPr lang="de-DE" smtClean="0"/>
              <a:pPr/>
              <a:t>02.08.2011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FE8-E753-0A4A-B989-5D889BC641A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0D25-4961-5B4E-83B3-4465D7CF05E4}" type="datetimeFigureOut">
              <a:rPr lang="de-DE" smtClean="0"/>
              <a:pPr/>
              <a:t>02.08.2011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FE8-E753-0A4A-B989-5D889BC641A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0D25-4961-5B4E-83B3-4465D7CF05E4}" type="datetimeFigureOut">
              <a:rPr lang="de-DE" smtClean="0"/>
              <a:pPr/>
              <a:t>02.08.2011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FE8-E753-0A4A-B989-5D889BC641A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0D25-4961-5B4E-83B3-4465D7CF05E4}" type="datetimeFigureOut">
              <a:rPr lang="de-DE" smtClean="0"/>
              <a:pPr/>
              <a:t>02.08.2011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FE8-E753-0A4A-B989-5D889BC641A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10D25-4961-5B4E-83B3-4465D7CF05E4}" type="datetimeFigureOut">
              <a:rPr lang="de-DE" smtClean="0"/>
              <a:pPr/>
              <a:t>02.08.2011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61FE8-E753-0A4A-B989-5D889BC641A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df"/><Relationship Id="rId3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df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df"/><Relationship Id="rId3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df"/><Relationship Id="rId3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df"/><Relationship Id="rId3" Type="http://schemas.openxmlformats.org/officeDocument/2006/relationships/image" Target="../media/image21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df"/><Relationship Id="rId3" Type="http://schemas.openxmlformats.org/officeDocument/2006/relationships/image" Target="../media/image21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df"/><Relationship Id="rId3" Type="http://schemas.openxmlformats.org/officeDocument/2006/relationships/image" Target="../media/image21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df"/><Relationship Id="rId3" Type="http://schemas.openxmlformats.org/officeDocument/2006/relationships/image" Target="../media/image21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7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7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df"/><Relationship Id="rId3" Type="http://schemas.openxmlformats.org/officeDocument/2006/relationships/image" Target="../media/image30.png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df"/><Relationship Id="rId3" Type="http://schemas.openxmlformats.org/officeDocument/2006/relationships/image" Target="../media/image30.png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df"/><Relationship Id="rId3" Type="http://schemas.openxmlformats.org/officeDocument/2006/relationships/image" Target="../media/image30.png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df"/><Relationship Id="rId3" Type="http://schemas.openxmlformats.org/officeDocument/2006/relationships/image" Target="../media/image32.png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df"/><Relationship Id="rId3" Type="http://schemas.openxmlformats.org/officeDocument/2006/relationships/image" Target="../media/image32.png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df"/><Relationship Id="rId3" Type="http://schemas.openxmlformats.org/officeDocument/2006/relationships/image" Target="../media/image32.png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df"/><Relationship Id="rId3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df"/><Relationship Id="rId3" Type="http://schemas.openxmlformats.org/officeDocument/2006/relationships/image" Target="../media/image32.png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5827" y="169327"/>
            <a:ext cx="8889717" cy="147002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de-DE" sz="4800" dirty="0" err="1" smtClean="0"/>
              <a:t>keV</a:t>
            </a:r>
            <a:r>
              <a:rPr lang="de-DE" sz="4800" dirty="0" smtClean="0"/>
              <a:t> sterile </a:t>
            </a:r>
            <a:r>
              <a:rPr lang="de-DE" sz="4800" dirty="0" err="1" smtClean="0"/>
              <a:t>neutrino</a:t>
            </a:r>
            <a:r>
              <a:rPr lang="de-DE" sz="4800" dirty="0" smtClean="0"/>
              <a:t> </a:t>
            </a:r>
            <a:r>
              <a:rPr lang="de-DE" sz="4800" dirty="0" err="1" smtClean="0"/>
              <a:t>Dark</a:t>
            </a:r>
            <a:r>
              <a:rPr lang="de-DE" sz="4800" dirty="0" smtClean="0"/>
              <a:t> Matter as alternative to </a:t>
            </a:r>
            <a:r>
              <a:rPr lang="de-DE" sz="4800" dirty="0" err="1" smtClean="0"/>
              <a:t>the</a:t>
            </a:r>
            <a:r>
              <a:rPr lang="de-DE" sz="4800" dirty="0" smtClean="0"/>
              <a:t> </a:t>
            </a:r>
            <a:r>
              <a:rPr lang="de-DE" sz="4800" dirty="0" err="1" smtClean="0"/>
              <a:t>TeV</a:t>
            </a:r>
            <a:r>
              <a:rPr lang="de-DE" sz="4800" dirty="0" smtClean="0"/>
              <a:t> </a:t>
            </a:r>
            <a:r>
              <a:rPr lang="de-DE" sz="4800" dirty="0" err="1" smtClean="0"/>
              <a:t>scale</a:t>
            </a:r>
            <a:endParaRPr lang="de-DE" sz="4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5827" y="5451120"/>
            <a:ext cx="8889717" cy="1343380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“</a:t>
            </a:r>
            <a:r>
              <a:rPr lang="de-DE" dirty="0" err="1" smtClean="0">
                <a:solidFill>
                  <a:schemeClr val="bg1"/>
                </a:solidFill>
              </a:rPr>
              <a:t>TeV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Particle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Astrophysics</a:t>
            </a:r>
            <a:r>
              <a:rPr lang="de-DE" dirty="0" smtClean="0">
                <a:solidFill>
                  <a:schemeClr val="bg1"/>
                </a:solidFill>
              </a:rPr>
              <a:t> 2011“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05 August 2011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317489" y="1728455"/>
            <a:ext cx="8525189" cy="2443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Alexander Merle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Royal Institute of Technology (KTH)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Theoretical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Particle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Physics</a:t>
            </a:r>
            <a:r>
              <a:rPr lang="de-DE" sz="3200" dirty="0" smtClean="0">
                <a:solidFill>
                  <a:schemeClr val="bg1"/>
                </a:solidFill>
              </a:rPr>
              <a:t> (Prof. T. </a:t>
            </a:r>
            <a:r>
              <a:rPr lang="de-DE" sz="3200" dirty="0" err="1" smtClean="0">
                <a:solidFill>
                  <a:schemeClr val="bg1"/>
                </a:solidFill>
              </a:rPr>
              <a:t>Ohlsson</a:t>
            </a:r>
            <a:r>
              <a:rPr lang="de-DE" sz="3200" dirty="0" smtClean="0">
                <a:solidFill>
                  <a:schemeClr val="bg1"/>
                </a:solidFill>
              </a:rPr>
              <a:t>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Stockholm, 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Sweden</a:t>
            </a: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317489" y="4337420"/>
            <a:ext cx="8525189" cy="10004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sz="3200" i="1" dirty="0" err="1" smtClean="0">
                <a:solidFill>
                  <a:schemeClr val="bg1"/>
                </a:solidFill>
              </a:rPr>
              <a:t>Based</a:t>
            </a:r>
            <a:r>
              <a:rPr lang="de-DE" sz="3200" i="1" dirty="0" smtClean="0">
                <a:solidFill>
                  <a:schemeClr val="bg1"/>
                </a:solidFill>
              </a:rPr>
              <a:t> on:</a:t>
            </a:r>
            <a:r>
              <a:rPr lang="de-DE" sz="3200" dirty="0" smtClean="0">
                <a:solidFill>
                  <a:schemeClr val="bg1"/>
                </a:solidFill>
              </a:rPr>
              <a:t>  JCAP 1101: </a:t>
            </a:r>
            <a:r>
              <a:rPr lang="de-DE" sz="3200" b="1" dirty="0" smtClean="0">
                <a:solidFill>
                  <a:schemeClr val="bg1"/>
                </a:solidFill>
              </a:rPr>
              <a:t>034</a:t>
            </a:r>
            <a:r>
              <a:rPr lang="de-DE" sz="3200" dirty="0" smtClean="0">
                <a:solidFill>
                  <a:schemeClr val="bg1"/>
                </a:solidFill>
              </a:rPr>
              <a:t>, 2011 (Lindner, </a:t>
            </a:r>
            <a:r>
              <a:rPr lang="de-DE" sz="3200" b="1" dirty="0" smtClean="0">
                <a:solidFill>
                  <a:schemeClr val="bg1"/>
                </a:solidFill>
              </a:rPr>
              <a:t>AM</a:t>
            </a:r>
            <a:r>
              <a:rPr lang="de-DE" sz="3200" dirty="0" smtClean="0">
                <a:solidFill>
                  <a:schemeClr val="bg1"/>
                </a:solidFill>
              </a:rPr>
              <a:t>, Niro)</a:t>
            </a:r>
          </a:p>
          <a:p>
            <a:pPr lvl="0">
              <a:spcBef>
                <a:spcPct val="20000"/>
              </a:spcBef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                   JCAP 1107: </a:t>
            </a:r>
            <a:r>
              <a:rPr lang="de-DE" sz="3200" b="1" dirty="0" smtClean="0">
                <a:solidFill>
                  <a:schemeClr val="bg1"/>
                </a:solidFill>
              </a:rPr>
              <a:t>023</a:t>
            </a:r>
            <a:r>
              <a:rPr lang="de-DE" sz="3200" dirty="0" smtClean="0">
                <a:solidFill>
                  <a:schemeClr val="bg1"/>
                </a:solidFill>
              </a:rPr>
              <a:t>, 2011 (</a:t>
            </a:r>
            <a:r>
              <a:rPr lang="de-DE" sz="3200" b="1" dirty="0" smtClean="0">
                <a:solidFill>
                  <a:schemeClr val="bg1"/>
                </a:solidFill>
              </a:rPr>
              <a:t>AM</a:t>
            </a:r>
            <a:r>
              <a:rPr lang="de-DE" sz="3200" dirty="0" smtClean="0">
                <a:solidFill>
                  <a:schemeClr val="bg1"/>
                </a:solidFill>
              </a:rPr>
              <a:t> &amp; Niro)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1. </a:t>
            </a:r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622300" y="1536701"/>
            <a:ext cx="8064500" cy="41020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u="sng" dirty="0" smtClean="0">
                <a:solidFill>
                  <a:schemeClr val="bg1"/>
                </a:solidFill>
              </a:rPr>
              <a:t>Cold </a:t>
            </a:r>
            <a:r>
              <a:rPr lang="de-DE" b="1" u="sng" dirty="0" err="1" smtClean="0">
                <a:solidFill>
                  <a:schemeClr val="bg1"/>
                </a:solidFill>
              </a:rPr>
              <a:t>Dark</a:t>
            </a:r>
            <a:r>
              <a:rPr lang="de-DE" b="1" u="sng" dirty="0" smtClean="0">
                <a:solidFill>
                  <a:schemeClr val="bg1"/>
                </a:solidFill>
              </a:rPr>
              <a:t> Matter (CDM) </a:t>
            </a:r>
            <a:r>
              <a:rPr lang="de-DE" b="1" u="sng" dirty="0" err="1" smtClean="0">
                <a:solidFill>
                  <a:schemeClr val="bg1"/>
                </a:solidFill>
              </a:rPr>
              <a:t>is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not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the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only</a:t>
            </a:r>
            <a:r>
              <a:rPr lang="de-DE" b="1" u="sng" dirty="0" smtClean="0">
                <a:solidFill>
                  <a:schemeClr val="bg1"/>
                </a:solidFill>
              </a:rPr>
              <a:t> DM:</a:t>
            </a:r>
            <a:endParaRPr lang="de-DE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de-DE" dirty="0" smtClean="0">
              <a:solidFill>
                <a:schemeClr val="bg1"/>
              </a:solidFill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04800" y="2171700"/>
            <a:ext cx="8382000" cy="408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Hot 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Dark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Matter (HDM)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mass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below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keV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excluded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structure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formation</a:t>
            </a:r>
            <a:endParaRPr kumimoji="0" lang="de-DE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1. </a:t>
            </a:r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622300" y="1536701"/>
            <a:ext cx="8064500" cy="41020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u="sng" dirty="0" smtClean="0">
                <a:solidFill>
                  <a:schemeClr val="bg1"/>
                </a:solidFill>
              </a:rPr>
              <a:t>Cold </a:t>
            </a:r>
            <a:r>
              <a:rPr lang="de-DE" b="1" u="sng" dirty="0" err="1" smtClean="0">
                <a:solidFill>
                  <a:schemeClr val="bg1"/>
                </a:solidFill>
              </a:rPr>
              <a:t>Dark</a:t>
            </a:r>
            <a:r>
              <a:rPr lang="de-DE" b="1" u="sng" dirty="0" smtClean="0">
                <a:solidFill>
                  <a:schemeClr val="bg1"/>
                </a:solidFill>
              </a:rPr>
              <a:t> Matter (CDM) </a:t>
            </a:r>
            <a:r>
              <a:rPr lang="de-DE" b="1" u="sng" dirty="0" err="1" smtClean="0">
                <a:solidFill>
                  <a:schemeClr val="bg1"/>
                </a:solidFill>
              </a:rPr>
              <a:t>is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not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the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only</a:t>
            </a:r>
            <a:r>
              <a:rPr lang="de-DE" b="1" u="sng" dirty="0" smtClean="0">
                <a:solidFill>
                  <a:schemeClr val="bg1"/>
                </a:solidFill>
              </a:rPr>
              <a:t> DM:</a:t>
            </a:r>
            <a:endParaRPr lang="de-DE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de-DE" dirty="0" smtClean="0">
              <a:solidFill>
                <a:schemeClr val="bg1"/>
              </a:solidFill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04800" y="2171700"/>
            <a:ext cx="8382000" cy="408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Hot 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Dark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Matter (HDM)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mass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below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keV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excluded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structure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formation</a:t>
            </a:r>
            <a:endParaRPr kumimoji="0" lang="de-DE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de-DE" sz="3200" baseline="0" dirty="0" smtClean="0">
                <a:solidFill>
                  <a:schemeClr val="bg1"/>
                </a:solidFill>
              </a:rPr>
              <a:t>HOWEVER:</a:t>
            </a:r>
            <a:r>
              <a:rPr lang="de-DE" sz="3200" dirty="0" smtClean="0">
                <a:solidFill>
                  <a:schemeClr val="bg1"/>
                </a:solidFill>
              </a:rPr>
              <a:t> Warm </a:t>
            </a:r>
            <a:r>
              <a:rPr lang="de-DE" sz="3200" dirty="0" err="1" smtClean="0">
                <a:solidFill>
                  <a:schemeClr val="bg1"/>
                </a:solidFill>
              </a:rPr>
              <a:t>Dark</a:t>
            </a:r>
            <a:r>
              <a:rPr lang="de-DE" sz="3200" dirty="0" smtClean="0">
                <a:solidFill>
                  <a:schemeClr val="bg1"/>
                </a:solidFill>
              </a:rPr>
              <a:t> Matter (WDM) </a:t>
            </a:r>
            <a:r>
              <a:rPr lang="de-DE" sz="3200" dirty="0" err="1" smtClean="0">
                <a:solidFill>
                  <a:schemeClr val="bg1"/>
                </a:solidFill>
              </a:rPr>
              <a:t>with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mass</a:t>
            </a:r>
            <a:r>
              <a:rPr lang="de-DE" sz="3200" dirty="0" smtClean="0">
                <a:solidFill>
                  <a:schemeClr val="bg1"/>
                </a:solidFill>
              </a:rPr>
              <a:t> of </a:t>
            </a:r>
            <a:r>
              <a:rPr lang="de-DE" sz="3200" dirty="0" err="1" smtClean="0">
                <a:solidFill>
                  <a:schemeClr val="bg1"/>
                </a:solidFill>
              </a:rPr>
              <a:t>several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keV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is</a:t>
            </a:r>
            <a:r>
              <a:rPr lang="de-DE" sz="3200" dirty="0" smtClean="0">
                <a:solidFill>
                  <a:schemeClr val="bg1"/>
                </a:solidFill>
              </a:rPr>
              <a:t> okay </a:t>
            </a:r>
            <a:r>
              <a:rPr lang="de-DE" sz="3200" dirty="0" err="1" smtClean="0">
                <a:solidFill>
                  <a:schemeClr val="bg1"/>
                </a:solidFill>
              </a:rPr>
              <a:t>with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computer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simulations</a:t>
            </a:r>
            <a:endParaRPr lang="de-DE" sz="3200" dirty="0" smtClean="0">
              <a:solidFill>
                <a:schemeClr val="bg1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768600" y="4360039"/>
            <a:ext cx="63119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Bode, </a:t>
            </a:r>
            <a:r>
              <a:rPr lang="de-DE" sz="2400" dirty="0" err="1" smtClean="0"/>
              <a:t>Ostriker</a:t>
            </a:r>
            <a:r>
              <a:rPr lang="de-DE" sz="2400" dirty="0" smtClean="0"/>
              <a:t>, </a:t>
            </a:r>
            <a:r>
              <a:rPr lang="de-DE" sz="2400" dirty="0" err="1" smtClean="0"/>
              <a:t>Turok</a:t>
            </a:r>
            <a:r>
              <a:rPr lang="de-DE" sz="2400" dirty="0" smtClean="0"/>
              <a:t>: </a:t>
            </a:r>
            <a:r>
              <a:rPr lang="de-DE" sz="2400" dirty="0" err="1" smtClean="0"/>
              <a:t>Astrophys</a:t>
            </a:r>
            <a:r>
              <a:rPr lang="de-DE" sz="2400" dirty="0" smtClean="0"/>
              <a:t>. J. </a:t>
            </a:r>
            <a:r>
              <a:rPr lang="de-DE" sz="2400" b="1" dirty="0" smtClean="0"/>
              <a:t>556</a:t>
            </a:r>
            <a:r>
              <a:rPr lang="de-DE" sz="2400" dirty="0" smtClean="0"/>
              <a:t> (2001) 93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1. </a:t>
            </a:r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622300" y="1536701"/>
            <a:ext cx="8064500" cy="41020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u="sng" dirty="0" smtClean="0">
                <a:solidFill>
                  <a:schemeClr val="bg1"/>
                </a:solidFill>
              </a:rPr>
              <a:t>Cold </a:t>
            </a:r>
            <a:r>
              <a:rPr lang="de-DE" b="1" u="sng" dirty="0" err="1" smtClean="0">
                <a:solidFill>
                  <a:schemeClr val="bg1"/>
                </a:solidFill>
              </a:rPr>
              <a:t>Dark</a:t>
            </a:r>
            <a:r>
              <a:rPr lang="de-DE" b="1" u="sng" dirty="0" smtClean="0">
                <a:solidFill>
                  <a:schemeClr val="bg1"/>
                </a:solidFill>
              </a:rPr>
              <a:t> Matter (CDM) </a:t>
            </a:r>
            <a:r>
              <a:rPr lang="de-DE" b="1" u="sng" dirty="0" err="1" smtClean="0">
                <a:solidFill>
                  <a:schemeClr val="bg1"/>
                </a:solidFill>
              </a:rPr>
              <a:t>is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not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the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only</a:t>
            </a:r>
            <a:r>
              <a:rPr lang="de-DE" b="1" u="sng" dirty="0" smtClean="0">
                <a:solidFill>
                  <a:schemeClr val="bg1"/>
                </a:solidFill>
              </a:rPr>
              <a:t> DM:</a:t>
            </a:r>
            <a:endParaRPr lang="de-DE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de-DE" dirty="0" smtClean="0">
              <a:solidFill>
                <a:schemeClr val="bg1"/>
              </a:solidFill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04800" y="2171700"/>
            <a:ext cx="8382000" cy="408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Hot 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Dark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Matter (HDM)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mass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below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keV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excluded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structure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formation</a:t>
            </a:r>
            <a:endParaRPr kumimoji="0" lang="de-DE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de-DE" sz="3200" baseline="0" dirty="0" smtClean="0">
                <a:solidFill>
                  <a:schemeClr val="bg1"/>
                </a:solidFill>
              </a:rPr>
              <a:t>HOWEVER:</a:t>
            </a:r>
            <a:r>
              <a:rPr lang="de-DE" sz="3200" dirty="0" smtClean="0">
                <a:solidFill>
                  <a:schemeClr val="bg1"/>
                </a:solidFill>
              </a:rPr>
              <a:t> Warm </a:t>
            </a:r>
            <a:r>
              <a:rPr lang="de-DE" sz="3200" dirty="0" err="1" smtClean="0">
                <a:solidFill>
                  <a:schemeClr val="bg1"/>
                </a:solidFill>
              </a:rPr>
              <a:t>Dark</a:t>
            </a:r>
            <a:r>
              <a:rPr lang="de-DE" sz="3200" dirty="0" smtClean="0">
                <a:solidFill>
                  <a:schemeClr val="bg1"/>
                </a:solidFill>
              </a:rPr>
              <a:t> Matter (WDM) </a:t>
            </a:r>
            <a:r>
              <a:rPr lang="de-DE" sz="3200" dirty="0" err="1" smtClean="0">
                <a:solidFill>
                  <a:schemeClr val="bg1"/>
                </a:solidFill>
              </a:rPr>
              <a:t>with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mass</a:t>
            </a:r>
            <a:r>
              <a:rPr lang="de-DE" sz="3200" dirty="0" smtClean="0">
                <a:solidFill>
                  <a:schemeClr val="bg1"/>
                </a:solidFill>
              </a:rPr>
              <a:t> of </a:t>
            </a:r>
            <a:r>
              <a:rPr lang="de-DE" sz="3200" dirty="0" err="1" smtClean="0">
                <a:solidFill>
                  <a:schemeClr val="bg1"/>
                </a:solidFill>
              </a:rPr>
              <a:t>several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keV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is</a:t>
            </a:r>
            <a:r>
              <a:rPr lang="de-DE" sz="3200" dirty="0" smtClean="0">
                <a:solidFill>
                  <a:schemeClr val="bg1"/>
                </a:solidFill>
              </a:rPr>
              <a:t> okay </a:t>
            </a:r>
            <a:r>
              <a:rPr lang="de-DE" sz="3200" dirty="0" err="1" smtClean="0">
                <a:solidFill>
                  <a:schemeClr val="bg1"/>
                </a:solidFill>
              </a:rPr>
              <a:t>with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computer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simulations</a:t>
            </a:r>
            <a:endParaRPr lang="de-DE" sz="3200" dirty="0" smtClean="0">
              <a:solidFill>
                <a:schemeClr val="bg1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a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lso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model-independent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analyses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into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WDM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direction</a:t>
            </a: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768600" y="4360039"/>
            <a:ext cx="63119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Bode, </a:t>
            </a:r>
            <a:r>
              <a:rPr lang="de-DE" sz="2400" dirty="0" err="1" smtClean="0"/>
              <a:t>Ostriker</a:t>
            </a:r>
            <a:r>
              <a:rPr lang="de-DE" sz="2400" dirty="0" smtClean="0"/>
              <a:t>, </a:t>
            </a:r>
            <a:r>
              <a:rPr lang="de-DE" sz="2400" dirty="0" err="1" smtClean="0"/>
              <a:t>Turok</a:t>
            </a:r>
            <a:r>
              <a:rPr lang="de-DE" sz="2400" dirty="0" smtClean="0"/>
              <a:t>: </a:t>
            </a:r>
            <a:r>
              <a:rPr lang="de-DE" sz="2400" dirty="0" err="1" smtClean="0"/>
              <a:t>Astrophys</a:t>
            </a:r>
            <a:r>
              <a:rPr lang="de-DE" sz="2400" dirty="0" smtClean="0"/>
              <a:t>. J. </a:t>
            </a:r>
            <a:r>
              <a:rPr lang="de-DE" sz="2400" b="1" dirty="0" smtClean="0"/>
              <a:t>556</a:t>
            </a:r>
            <a:r>
              <a:rPr lang="de-DE" sz="2400" dirty="0" smtClean="0"/>
              <a:t> (2001) 93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38200" y="5880100"/>
            <a:ext cx="77597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De </a:t>
            </a:r>
            <a:r>
              <a:rPr lang="de-DE" sz="2400" dirty="0" err="1" smtClean="0"/>
              <a:t>Vega</a:t>
            </a:r>
            <a:r>
              <a:rPr lang="de-DE" sz="2400" dirty="0" smtClean="0"/>
              <a:t>, Sanchez: Mon. Not. Roy. </a:t>
            </a:r>
            <a:r>
              <a:rPr lang="de-DE" sz="2400" dirty="0" err="1" smtClean="0"/>
              <a:t>Asron</a:t>
            </a:r>
            <a:r>
              <a:rPr lang="de-DE" sz="2400" dirty="0" smtClean="0"/>
              <a:t>. </a:t>
            </a:r>
            <a:r>
              <a:rPr lang="de-DE" sz="2400" dirty="0" err="1" smtClean="0"/>
              <a:t>Soc</a:t>
            </a:r>
            <a:r>
              <a:rPr lang="de-DE" sz="2400" dirty="0" smtClean="0"/>
              <a:t>. </a:t>
            </a:r>
            <a:r>
              <a:rPr lang="de-DE" sz="2400" b="1" dirty="0" smtClean="0"/>
              <a:t>404 </a:t>
            </a:r>
            <a:r>
              <a:rPr lang="de-DE" sz="2400" dirty="0" smtClean="0"/>
              <a:t>(2010) 885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825500" y="6377632"/>
            <a:ext cx="54991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Papastergis</a:t>
            </a:r>
            <a:r>
              <a:rPr lang="de-DE" sz="2400" dirty="0" smtClean="0"/>
              <a:t> </a:t>
            </a:r>
            <a:r>
              <a:rPr lang="de-DE" sz="2400" i="1" dirty="0" smtClean="0"/>
              <a:t>et al.</a:t>
            </a:r>
            <a:r>
              <a:rPr lang="de-DE" sz="2400" dirty="0" smtClean="0"/>
              <a:t>: 1106.0710 [</a:t>
            </a:r>
            <a:r>
              <a:rPr lang="de-DE" sz="2400" dirty="0" err="1" smtClean="0"/>
              <a:t>astro-ph.CO</a:t>
            </a:r>
            <a:r>
              <a:rPr lang="de-DE" sz="2400" dirty="0" smtClean="0"/>
              <a:t>]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1. </a:t>
            </a:r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622300" y="1536701"/>
            <a:ext cx="8064500" cy="41020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u="sng" dirty="0" err="1" smtClean="0">
                <a:solidFill>
                  <a:schemeClr val="bg1"/>
                </a:solidFill>
              </a:rPr>
              <a:t>Candidate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motivated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by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particle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physics</a:t>
            </a:r>
            <a:r>
              <a:rPr lang="de-DE" b="1" u="sng" dirty="0" smtClean="0">
                <a:solidFill>
                  <a:schemeClr val="bg1"/>
                </a:solidFill>
              </a:rPr>
              <a:t>:</a:t>
            </a:r>
            <a:r>
              <a:rPr lang="de-DE" b="1" dirty="0" smtClean="0">
                <a:solidFill>
                  <a:schemeClr val="bg1"/>
                </a:solidFill>
              </a:rPr>
              <a:t> sterile </a:t>
            </a:r>
            <a:r>
              <a:rPr lang="de-DE" b="1" dirty="0" err="1" smtClean="0">
                <a:solidFill>
                  <a:schemeClr val="bg1"/>
                </a:solidFill>
              </a:rPr>
              <a:t>neutrino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with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mass</a:t>
            </a:r>
            <a:r>
              <a:rPr lang="de-DE" b="1" dirty="0" smtClean="0">
                <a:solidFill>
                  <a:schemeClr val="bg1"/>
                </a:solidFill>
              </a:rPr>
              <a:t> of a </a:t>
            </a:r>
            <a:r>
              <a:rPr lang="de-DE" b="1" dirty="0" err="1" smtClean="0">
                <a:solidFill>
                  <a:schemeClr val="bg1"/>
                </a:solidFill>
              </a:rPr>
              <a:t>few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keV</a:t>
            </a:r>
            <a:endParaRPr lang="de-DE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de-DE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1. </a:t>
            </a:r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622300" y="1536701"/>
            <a:ext cx="8064500" cy="41020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u="sng" dirty="0" err="1" smtClean="0">
                <a:solidFill>
                  <a:schemeClr val="bg1"/>
                </a:solidFill>
              </a:rPr>
              <a:t>Candidate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motivated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by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particle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physics</a:t>
            </a:r>
            <a:r>
              <a:rPr lang="de-DE" b="1" u="sng" dirty="0" smtClean="0">
                <a:solidFill>
                  <a:schemeClr val="bg1"/>
                </a:solidFill>
              </a:rPr>
              <a:t>:</a:t>
            </a:r>
            <a:r>
              <a:rPr lang="de-DE" b="1" dirty="0" smtClean="0">
                <a:solidFill>
                  <a:schemeClr val="bg1"/>
                </a:solidFill>
              </a:rPr>
              <a:t> sterile </a:t>
            </a:r>
            <a:r>
              <a:rPr lang="de-DE" b="1" dirty="0" err="1" smtClean="0">
                <a:solidFill>
                  <a:schemeClr val="bg1"/>
                </a:solidFill>
              </a:rPr>
              <a:t>neutrino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with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mass</a:t>
            </a:r>
            <a:r>
              <a:rPr lang="de-DE" b="1" dirty="0" smtClean="0">
                <a:solidFill>
                  <a:schemeClr val="bg1"/>
                </a:solidFill>
              </a:rPr>
              <a:t> of a </a:t>
            </a:r>
            <a:r>
              <a:rPr lang="de-DE" b="1" dirty="0" err="1" smtClean="0">
                <a:solidFill>
                  <a:schemeClr val="bg1"/>
                </a:solidFill>
              </a:rPr>
              <a:t>few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keV</a:t>
            </a:r>
            <a:endParaRPr lang="de-DE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de-DE" dirty="0" smtClean="0">
              <a:solidFill>
                <a:schemeClr val="bg1"/>
              </a:solidFill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04800" y="2654300"/>
            <a:ext cx="8382000" cy="408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r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ight-handed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(=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SM-singlet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neutrinos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most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probably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needed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anyway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neutrino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masses</a:t>
            </a: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1. </a:t>
            </a:r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622300" y="1536701"/>
            <a:ext cx="8064500" cy="41020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u="sng" dirty="0" err="1" smtClean="0">
                <a:solidFill>
                  <a:schemeClr val="bg1"/>
                </a:solidFill>
              </a:rPr>
              <a:t>Candidate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motivated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by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particle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physics</a:t>
            </a:r>
            <a:r>
              <a:rPr lang="de-DE" b="1" u="sng" dirty="0" smtClean="0">
                <a:solidFill>
                  <a:schemeClr val="bg1"/>
                </a:solidFill>
              </a:rPr>
              <a:t>:</a:t>
            </a:r>
            <a:r>
              <a:rPr lang="de-DE" b="1" dirty="0" smtClean="0">
                <a:solidFill>
                  <a:schemeClr val="bg1"/>
                </a:solidFill>
              </a:rPr>
              <a:t> sterile </a:t>
            </a:r>
            <a:r>
              <a:rPr lang="de-DE" b="1" dirty="0" err="1" smtClean="0">
                <a:solidFill>
                  <a:schemeClr val="bg1"/>
                </a:solidFill>
              </a:rPr>
              <a:t>neutrino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with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mass</a:t>
            </a:r>
            <a:r>
              <a:rPr lang="de-DE" b="1" dirty="0" smtClean="0">
                <a:solidFill>
                  <a:schemeClr val="bg1"/>
                </a:solidFill>
              </a:rPr>
              <a:t> of a </a:t>
            </a:r>
            <a:r>
              <a:rPr lang="de-DE" b="1" dirty="0" err="1" smtClean="0">
                <a:solidFill>
                  <a:schemeClr val="bg1"/>
                </a:solidFill>
              </a:rPr>
              <a:t>few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keV</a:t>
            </a:r>
            <a:endParaRPr lang="de-DE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de-DE" dirty="0" smtClean="0">
              <a:solidFill>
                <a:schemeClr val="bg1"/>
              </a:solidFill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04800" y="2654300"/>
            <a:ext cx="8382000" cy="408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r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ight-handed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(=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SM-singlet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neutrinos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most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probably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needed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anyway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neutrino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masses</a:t>
            </a:r>
            <a:endParaRPr kumimoji="0" lang="de-DE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r</a:t>
            </a:r>
            <a:r>
              <a:rPr lang="de-DE" sz="3200" baseline="0" dirty="0" err="1" smtClean="0">
                <a:solidFill>
                  <a:schemeClr val="bg1"/>
                </a:solidFill>
              </a:rPr>
              <a:t>ight-handed</a:t>
            </a:r>
            <a:r>
              <a:rPr lang="de-DE" sz="3200" baseline="0" dirty="0" smtClean="0">
                <a:solidFill>
                  <a:schemeClr val="bg1"/>
                </a:solidFill>
              </a:rPr>
              <a:t> </a:t>
            </a:r>
            <a:r>
              <a:rPr lang="de-DE" sz="3200" baseline="0" dirty="0" err="1" smtClean="0">
                <a:solidFill>
                  <a:schemeClr val="bg1"/>
                </a:solidFill>
              </a:rPr>
              <a:t>scale</a:t>
            </a:r>
            <a:r>
              <a:rPr lang="de-DE" sz="3200" baseline="0" dirty="0" smtClean="0">
                <a:solidFill>
                  <a:schemeClr val="bg1"/>
                </a:solidFill>
              </a:rPr>
              <a:t> </a:t>
            </a:r>
            <a:r>
              <a:rPr lang="de-DE" sz="3200" baseline="0" dirty="0" err="1" smtClean="0">
                <a:solidFill>
                  <a:schemeClr val="bg1"/>
                </a:solidFill>
              </a:rPr>
              <a:t>is</a:t>
            </a:r>
            <a:r>
              <a:rPr lang="de-DE" sz="3200" baseline="0" dirty="0" smtClean="0">
                <a:solidFill>
                  <a:schemeClr val="bg1"/>
                </a:solidFill>
              </a:rPr>
              <a:t> </a:t>
            </a:r>
            <a:r>
              <a:rPr lang="de-DE" sz="3200" baseline="0" dirty="0" err="1" smtClean="0">
                <a:solidFill>
                  <a:schemeClr val="bg1"/>
                </a:solidFill>
              </a:rPr>
              <a:t>not</a:t>
            </a:r>
            <a:r>
              <a:rPr lang="de-DE" sz="3200" baseline="0" dirty="0" smtClean="0">
                <a:solidFill>
                  <a:schemeClr val="bg1"/>
                </a:solidFill>
              </a:rPr>
              <a:t> </a:t>
            </a:r>
            <a:r>
              <a:rPr lang="de-DE" sz="3200" baseline="0" dirty="0" err="1" smtClean="0">
                <a:solidFill>
                  <a:schemeClr val="bg1"/>
                </a:solidFill>
              </a:rPr>
              <a:t>really</a:t>
            </a:r>
            <a:r>
              <a:rPr lang="de-DE" sz="3200" baseline="0" dirty="0" smtClean="0">
                <a:solidFill>
                  <a:schemeClr val="bg1"/>
                </a:solidFill>
              </a:rPr>
              <a:t> </a:t>
            </a:r>
            <a:r>
              <a:rPr lang="de-DE" sz="3200" baseline="0" dirty="0" err="1" smtClean="0">
                <a:solidFill>
                  <a:schemeClr val="bg1"/>
                </a:solidFill>
              </a:rPr>
              <a:t>fixed</a:t>
            </a:r>
            <a:r>
              <a:rPr lang="de-DE" sz="3200" baseline="0" dirty="0" smtClean="0">
                <a:solidFill>
                  <a:schemeClr val="bg1"/>
                </a:solidFill>
              </a:rPr>
              <a:t> (</a:t>
            </a:r>
            <a:r>
              <a:rPr lang="de-DE" sz="3200" baseline="0" dirty="0" err="1" smtClean="0">
                <a:solidFill>
                  <a:schemeClr val="bg1"/>
                </a:solidFill>
              </a:rPr>
              <a:t>e.g</a:t>
            </a:r>
            <a:r>
              <a:rPr lang="de-DE" sz="3200" baseline="0" dirty="0" smtClean="0">
                <a:solidFill>
                  <a:schemeClr val="bg1"/>
                </a:solidFill>
              </a:rPr>
              <a:t>. </a:t>
            </a:r>
            <a:r>
              <a:rPr lang="de-DE" sz="3200" baseline="0" dirty="0" err="1" smtClean="0">
                <a:solidFill>
                  <a:schemeClr val="bg1"/>
                </a:solidFill>
              </a:rPr>
              <a:t>not</a:t>
            </a:r>
            <a:r>
              <a:rPr lang="de-DE" sz="3200" baseline="0" dirty="0" smtClean="0">
                <a:solidFill>
                  <a:schemeClr val="bg1"/>
                </a:solidFill>
              </a:rPr>
              <a:t> </a:t>
            </a:r>
            <a:r>
              <a:rPr lang="de-DE" sz="3200" baseline="0" dirty="0" err="1" smtClean="0">
                <a:solidFill>
                  <a:schemeClr val="bg1"/>
                </a:solidFill>
              </a:rPr>
              <a:t>connected</a:t>
            </a:r>
            <a:r>
              <a:rPr lang="de-DE" sz="3200" baseline="0" dirty="0" smtClean="0">
                <a:solidFill>
                  <a:schemeClr val="bg1"/>
                </a:solidFill>
              </a:rPr>
              <a:t> to EWSB) </a:t>
            </a:r>
            <a:r>
              <a:rPr lang="de-DE" sz="3200" baseline="0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could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easily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be</a:t>
            </a:r>
            <a:r>
              <a:rPr lang="de-DE" sz="3200" dirty="0" smtClean="0">
                <a:solidFill>
                  <a:schemeClr val="bg1"/>
                </a:solidFill>
              </a:rPr>
              <a:t> at </a:t>
            </a:r>
            <a:r>
              <a:rPr lang="de-DE" sz="3200" dirty="0" err="1" smtClean="0">
                <a:solidFill>
                  <a:schemeClr val="bg1"/>
                </a:solidFill>
              </a:rPr>
              <a:t>keV</a:t>
            </a: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1. </a:t>
            </a:r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622300" y="1536701"/>
            <a:ext cx="8064500" cy="41020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u="sng" dirty="0" err="1" smtClean="0">
                <a:solidFill>
                  <a:schemeClr val="bg1"/>
                </a:solidFill>
              </a:rPr>
              <a:t>Candidate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motivated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by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particle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physics</a:t>
            </a:r>
            <a:r>
              <a:rPr lang="de-DE" b="1" u="sng" dirty="0" smtClean="0">
                <a:solidFill>
                  <a:schemeClr val="bg1"/>
                </a:solidFill>
              </a:rPr>
              <a:t>:</a:t>
            </a:r>
            <a:r>
              <a:rPr lang="de-DE" b="1" dirty="0" smtClean="0">
                <a:solidFill>
                  <a:schemeClr val="bg1"/>
                </a:solidFill>
              </a:rPr>
              <a:t> sterile </a:t>
            </a:r>
            <a:r>
              <a:rPr lang="de-DE" b="1" dirty="0" err="1" smtClean="0">
                <a:solidFill>
                  <a:schemeClr val="bg1"/>
                </a:solidFill>
              </a:rPr>
              <a:t>neutrino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with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mass</a:t>
            </a:r>
            <a:r>
              <a:rPr lang="de-DE" b="1" dirty="0" smtClean="0">
                <a:solidFill>
                  <a:schemeClr val="bg1"/>
                </a:solidFill>
              </a:rPr>
              <a:t> of a </a:t>
            </a:r>
            <a:r>
              <a:rPr lang="de-DE" b="1" dirty="0" err="1" smtClean="0">
                <a:solidFill>
                  <a:schemeClr val="bg1"/>
                </a:solidFill>
              </a:rPr>
              <a:t>few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keV</a:t>
            </a:r>
            <a:endParaRPr lang="de-DE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de-DE" dirty="0" smtClean="0">
              <a:solidFill>
                <a:schemeClr val="bg1"/>
              </a:solidFill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04800" y="2654300"/>
            <a:ext cx="8382000" cy="408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r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ight-handed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(=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SM-singlet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neutrinos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most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probably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needed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anyway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neutrino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masses</a:t>
            </a:r>
            <a:endParaRPr kumimoji="0" lang="de-DE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r</a:t>
            </a:r>
            <a:r>
              <a:rPr lang="de-DE" sz="3200" baseline="0" dirty="0" err="1" smtClean="0">
                <a:solidFill>
                  <a:schemeClr val="bg1"/>
                </a:solidFill>
              </a:rPr>
              <a:t>ight-handed</a:t>
            </a:r>
            <a:r>
              <a:rPr lang="de-DE" sz="3200" baseline="0" dirty="0" smtClean="0">
                <a:solidFill>
                  <a:schemeClr val="bg1"/>
                </a:solidFill>
              </a:rPr>
              <a:t> </a:t>
            </a:r>
            <a:r>
              <a:rPr lang="de-DE" sz="3200" baseline="0" dirty="0" err="1" smtClean="0">
                <a:solidFill>
                  <a:schemeClr val="bg1"/>
                </a:solidFill>
              </a:rPr>
              <a:t>scale</a:t>
            </a:r>
            <a:r>
              <a:rPr lang="de-DE" sz="3200" baseline="0" dirty="0" smtClean="0">
                <a:solidFill>
                  <a:schemeClr val="bg1"/>
                </a:solidFill>
              </a:rPr>
              <a:t> </a:t>
            </a:r>
            <a:r>
              <a:rPr lang="de-DE" sz="3200" baseline="0" dirty="0" err="1" smtClean="0">
                <a:solidFill>
                  <a:schemeClr val="bg1"/>
                </a:solidFill>
              </a:rPr>
              <a:t>is</a:t>
            </a:r>
            <a:r>
              <a:rPr lang="de-DE" sz="3200" baseline="0" dirty="0" smtClean="0">
                <a:solidFill>
                  <a:schemeClr val="bg1"/>
                </a:solidFill>
              </a:rPr>
              <a:t> </a:t>
            </a:r>
            <a:r>
              <a:rPr lang="de-DE" sz="3200" baseline="0" dirty="0" err="1" smtClean="0">
                <a:solidFill>
                  <a:schemeClr val="bg1"/>
                </a:solidFill>
              </a:rPr>
              <a:t>not</a:t>
            </a:r>
            <a:r>
              <a:rPr lang="de-DE" sz="3200" baseline="0" dirty="0" smtClean="0">
                <a:solidFill>
                  <a:schemeClr val="bg1"/>
                </a:solidFill>
              </a:rPr>
              <a:t> </a:t>
            </a:r>
            <a:r>
              <a:rPr lang="de-DE" sz="3200" baseline="0" dirty="0" err="1" smtClean="0">
                <a:solidFill>
                  <a:schemeClr val="bg1"/>
                </a:solidFill>
              </a:rPr>
              <a:t>really</a:t>
            </a:r>
            <a:r>
              <a:rPr lang="de-DE" sz="3200" baseline="0" dirty="0" smtClean="0">
                <a:solidFill>
                  <a:schemeClr val="bg1"/>
                </a:solidFill>
              </a:rPr>
              <a:t> </a:t>
            </a:r>
            <a:r>
              <a:rPr lang="de-DE" sz="3200" baseline="0" dirty="0" err="1" smtClean="0">
                <a:solidFill>
                  <a:schemeClr val="bg1"/>
                </a:solidFill>
              </a:rPr>
              <a:t>fixed</a:t>
            </a:r>
            <a:r>
              <a:rPr lang="de-DE" sz="3200" baseline="0" dirty="0" smtClean="0">
                <a:solidFill>
                  <a:schemeClr val="bg1"/>
                </a:solidFill>
              </a:rPr>
              <a:t> (</a:t>
            </a:r>
            <a:r>
              <a:rPr lang="de-DE" sz="3200" baseline="0" dirty="0" err="1" smtClean="0">
                <a:solidFill>
                  <a:schemeClr val="bg1"/>
                </a:solidFill>
              </a:rPr>
              <a:t>e.g</a:t>
            </a:r>
            <a:r>
              <a:rPr lang="de-DE" sz="3200" baseline="0" dirty="0" smtClean="0">
                <a:solidFill>
                  <a:schemeClr val="bg1"/>
                </a:solidFill>
              </a:rPr>
              <a:t>. </a:t>
            </a:r>
            <a:r>
              <a:rPr lang="de-DE" sz="3200" baseline="0" dirty="0" err="1" smtClean="0">
                <a:solidFill>
                  <a:schemeClr val="bg1"/>
                </a:solidFill>
              </a:rPr>
              <a:t>not</a:t>
            </a:r>
            <a:r>
              <a:rPr lang="de-DE" sz="3200" baseline="0" dirty="0" smtClean="0">
                <a:solidFill>
                  <a:schemeClr val="bg1"/>
                </a:solidFill>
              </a:rPr>
              <a:t> </a:t>
            </a:r>
            <a:r>
              <a:rPr lang="de-DE" sz="3200" baseline="0" dirty="0" err="1" smtClean="0">
                <a:solidFill>
                  <a:schemeClr val="bg1"/>
                </a:solidFill>
              </a:rPr>
              <a:t>connected</a:t>
            </a:r>
            <a:r>
              <a:rPr lang="de-DE" sz="3200" baseline="0" dirty="0" smtClean="0">
                <a:solidFill>
                  <a:schemeClr val="bg1"/>
                </a:solidFill>
              </a:rPr>
              <a:t> to EWSB) </a:t>
            </a:r>
            <a:r>
              <a:rPr lang="de-DE" sz="3200" baseline="0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could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easily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be</a:t>
            </a:r>
            <a:r>
              <a:rPr lang="de-DE" sz="3200" dirty="0" smtClean="0">
                <a:solidFill>
                  <a:schemeClr val="bg1"/>
                </a:solidFill>
              </a:rPr>
              <a:t> at </a:t>
            </a:r>
            <a:r>
              <a:rPr lang="de-DE" sz="3200" dirty="0" err="1" smtClean="0">
                <a:solidFill>
                  <a:schemeClr val="bg1"/>
                </a:solidFill>
              </a:rPr>
              <a:t>keV</a:t>
            </a:r>
            <a:endParaRPr lang="de-DE" sz="3200" dirty="0" smtClean="0">
              <a:solidFill>
                <a:schemeClr val="bg1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i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nteresting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connections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energy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neutrino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experiments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to </a:t>
            </a:r>
            <a:r>
              <a:rPr kumimoji="0" lang="de-DE" sz="3200" b="0" i="1" u="sng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neutrino</a:t>
            </a:r>
            <a:r>
              <a:rPr kumimoji="0" lang="de-DE" sz="3200" b="0" i="1" u="sng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1" u="sng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</a:t>
            </a:r>
            <a:r>
              <a:rPr kumimoji="0" lang="de-DE" sz="3200" b="0" i="1" u="sng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1" u="sng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building</a:t>
            </a:r>
            <a:endParaRPr kumimoji="0" lang="de-DE" sz="3200" b="0" i="1" u="sng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1. </a:t>
            </a:r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622300" y="1536701"/>
            <a:ext cx="8064500" cy="41020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u="sng" dirty="0" err="1" smtClean="0">
                <a:solidFill>
                  <a:schemeClr val="bg1"/>
                </a:solidFill>
              </a:rPr>
              <a:t>Candidate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motivated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by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particle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physics</a:t>
            </a:r>
            <a:r>
              <a:rPr lang="de-DE" b="1" u="sng" dirty="0" smtClean="0">
                <a:solidFill>
                  <a:schemeClr val="bg1"/>
                </a:solidFill>
              </a:rPr>
              <a:t>:</a:t>
            </a:r>
            <a:r>
              <a:rPr lang="de-DE" b="1" dirty="0" smtClean="0">
                <a:solidFill>
                  <a:schemeClr val="bg1"/>
                </a:solidFill>
              </a:rPr>
              <a:t> sterile </a:t>
            </a:r>
            <a:r>
              <a:rPr lang="de-DE" b="1" dirty="0" err="1" smtClean="0">
                <a:solidFill>
                  <a:schemeClr val="bg1"/>
                </a:solidFill>
              </a:rPr>
              <a:t>neutrino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with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mass</a:t>
            </a:r>
            <a:r>
              <a:rPr lang="de-DE" b="1" dirty="0" smtClean="0">
                <a:solidFill>
                  <a:schemeClr val="bg1"/>
                </a:solidFill>
              </a:rPr>
              <a:t> of a </a:t>
            </a:r>
            <a:r>
              <a:rPr lang="de-DE" b="1" dirty="0" err="1" smtClean="0">
                <a:solidFill>
                  <a:schemeClr val="bg1"/>
                </a:solidFill>
              </a:rPr>
              <a:t>few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keV</a:t>
            </a:r>
            <a:endParaRPr lang="de-DE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de-DE" dirty="0" smtClean="0">
              <a:solidFill>
                <a:schemeClr val="bg1"/>
              </a:solidFill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04800" y="2654300"/>
            <a:ext cx="8382000" cy="408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r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ight-handed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(=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SM-singlet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neutrinos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most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probably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needed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anyway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neutrino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masses</a:t>
            </a:r>
            <a:endParaRPr kumimoji="0" lang="de-DE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r</a:t>
            </a:r>
            <a:r>
              <a:rPr lang="de-DE" sz="3200" baseline="0" dirty="0" err="1" smtClean="0">
                <a:solidFill>
                  <a:schemeClr val="bg1"/>
                </a:solidFill>
              </a:rPr>
              <a:t>ight-handed</a:t>
            </a:r>
            <a:r>
              <a:rPr lang="de-DE" sz="3200" baseline="0" dirty="0" smtClean="0">
                <a:solidFill>
                  <a:schemeClr val="bg1"/>
                </a:solidFill>
              </a:rPr>
              <a:t> </a:t>
            </a:r>
            <a:r>
              <a:rPr lang="de-DE" sz="3200" baseline="0" dirty="0" err="1" smtClean="0">
                <a:solidFill>
                  <a:schemeClr val="bg1"/>
                </a:solidFill>
              </a:rPr>
              <a:t>scale</a:t>
            </a:r>
            <a:r>
              <a:rPr lang="de-DE" sz="3200" baseline="0" dirty="0" smtClean="0">
                <a:solidFill>
                  <a:schemeClr val="bg1"/>
                </a:solidFill>
              </a:rPr>
              <a:t> </a:t>
            </a:r>
            <a:r>
              <a:rPr lang="de-DE" sz="3200" baseline="0" dirty="0" err="1" smtClean="0">
                <a:solidFill>
                  <a:schemeClr val="bg1"/>
                </a:solidFill>
              </a:rPr>
              <a:t>is</a:t>
            </a:r>
            <a:r>
              <a:rPr lang="de-DE" sz="3200" baseline="0" dirty="0" smtClean="0">
                <a:solidFill>
                  <a:schemeClr val="bg1"/>
                </a:solidFill>
              </a:rPr>
              <a:t> </a:t>
            </a:r>
            <a:r>
              <a:rPr lang="de-DE" sz="3200" baseline="0" dirty="0" err="1" smtClean="0">
                <a:solidFill>
                  <a:schemeClr val="bg1"/>
                </a:solidFill>
              </a:rPr>
              <a:t>not</a:t>
            </a:r>
            <a:r>
              <a:rPr lang="de-DE" sz="3200" baseline="0" dirty="0" smtClean="0">
                <a:solidFill>
                  <a:schemeClr val="bg1"/>
                </a:solidFill>
              </a:rPr>
              <a:t> </a:t>
            </a:r>
            <a:r>
              <a:rPr lang="de-DE" sz="3200" baseline="0" dirty="0" err="1" smtClean="0">
                <a:solidFill>
                  <a:schemeClr val="bg1"/>
                </a:solidFill>
              </a:rPr>
              <a:t>really</a:t>
            </a:r>
            <a:r>
              <a:rPr lang="de-DE" sz="3200" baseline="0" dirty="0" smtClean="0">
                <a:solidFill>
                  <a:schemeClr val="bg1"/>
                </a:solidFill>
              </a:rPr>
              <a:t> </a:t>
            </a:r>
            <a:r>
              <a:rPr lang="de-DE" sz="3200" baseline="0" dirty="0" err="1" smtClean="0">
                <a:solidFill>
                  <a:schemeClr val="bg1"/>
                </a:solidFill>
              </a:rPr>
              <a:t>fixed</a:t>
            </a:r>
            <a:r>
              <a:rPr lang="de-DE" sz="3200" baseline="0" dirty="0" smtClean="0">
                <a:solidFill>
                  <a:schemeClr val="bg1"/>
                </a:solidFill>
              </a:rPr>
              <a:t> (</a:t>
            </a:r>
            <a:r>
              <a:rPr lang="de-DE" sz="3200" baseline="0" dirty="0" err="1" smtClean="0">
                <a:solidFill>
                  <a:schemeClr val="bg1"/>
                </a:solidFill>
              </a:rPr>
              <a:t>e.g</a:t>
            </a:r>
            <a:r>
              <a:rPr lang="de-DE" sz="3200" baseline="0" dirty="0" smtClean="0">
                <a:solidFill>
                  <a:schemeClr val="bg1"/>
                </a:solidFill>
              </a:rPr>
              <a:t>. </a:t>
            </a:r>
            <a:r>
              <a:rPr lang="de-DE" sz="3200" baseline="0" dirty="0" err="1" smtClean="0">
                <a:solidFill>
                  <a:schemeClr val="bg1"/>
                </a:solidFill>
              </a:rPr>
              <a:t>not</a:t>
            </a:r>
            <a:r>
              <a:rPr lang="de-DE" sz="3200" baseline="0" dirty="0" smtClean="0">
                <a:solidFill>
                  <a:schemeClr val="bg1"/>
                </a:solidFill>
              </a:rPr>
              <a:t> </a:t>
            </a:r>
            <a:r>
              <a:rPr lang="de-DE" sz="3200" baseline="0" dirty="0" err="1" smtClean="0">
                <a:solidFill>
                  <a:schemeClr val="bg1"/>
                </a:solidFill>
              </a:rPr>
              <a:t>connected</a:t>
            </a:r>
            <a:r>
              <a:rPr lang="de-DE" sz="3200" baseline="0" dirty="0" smtClean="0">
                <a:solidFill>
                  <a:schemeClr val="bg1"/>
                </a:solidFill>
              </a:rPr>
              <a:t> to EWSB) </a:t>
            </a:r>
            <a:r>
              <a:rPr lang="de-DE" sz="3200" baseline="0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could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easily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be</a:t>
            </a:r>
            <a:r>
              <a:rPr lang="de-DE" sz="3200" dirty="0" smtClean="0">
                <a:solidFill>
                  <a:schemeClr val="bg1"/>
                </a:solidFill>
              </a:rPr>
              <a:t> at </a:t>
            </a:r>
            <a:r>
              <a:rPr lang="de-DE" sz="3200" dirty="0" err="1" smtClean="0">
                <a:solidFill>
                  <a:schemeClr val="bg1"/>
                </a:solidFill>
              </a:rPr>
              <a:t>keV</a:t>
            </a:r>
            <a:endParaRPr lang="de-DE" sz="3200" dirty="0" smtClean="0">
              <a:solidFill>
                <a:schemeClr val="bg1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i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nteresting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connections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energy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neutrino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experiments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to </a:t>
            </a:r>
            <a:r>
              <a:rPr kumimoji="0" lang="de-DE" sz="3200" b="0" i="1" u="sng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neutrino</a:t>
            </a:r>
            <a:r>
              <a:rPr kumimoji="0" lang="de-DE" sz="3200" b="0" i="1" u="sng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1" u="sng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</a:t>
            </a:r>
            <a:r>
              <a:rPr kumimoji="0" lang="de-DE" sz="3200" b="0" i="1" u="sng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1" u="sng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building</a:t>
            </a:r>
            <a:endParaRPr kumimoji="0" lang="de-DE" sz="3200" b="0" i="1" u="sng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460500" y="6083300"/>
            <a:ext cx="31623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To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investigated</a:t>
            </a:r>
            <a:r>
              <a:rPr lang="de-DE" sz="2400" dirty="0" smtClean="0"/>
              <a:t> </a:t>
            </a:r>
            <a:r>
              <a:rPr lang="de-DE" sz="2400" dirty="0" err="1" smtClean="0"/>
              <a:t>here</a:t>
            </a:r>
            <a:r>
              <a:rPr lang="de-DE" sz="2400" dirty="0" smtClean="0"/>
              <a:t>!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11" name="Gerade Verbindung mit Pfeil 10"/>
          <p:cNvCxnSpPr/>
          <p:nvPr/>
        </p:nvCxnSpPr>
        <p:spPr>
          <a:xfrm flipV="1">
            <a:off x="4622800" y="5867400"/>
            <a:ext cx="1066800" cy="504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1. </a:t>
            </a:r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622300" y="1536701"/>
            <a:ext cx="8064500" cy="41020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u="sng" dirty="0" err="1" smtClean="0">
                <a:solidFill>
                  <a:schemeClr val="bg1"/>
                </a:solidFill>
              </a:rPr>
              <a:t>Production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mechanisms</a:t>
            </a:r>
            <a:r>
              <a:rPr lang="de-DE" b="1" u="sng" dirty="0" smtClean="0">
                <a:solidFill>
                  <a:schemeClr val="bg1"/>
                </a:solidFill>
              </a:rPr>
              <a:t>:</a:t>
            </a:r>
            <a:endParaRPr lang="de-DE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1. </a:t>
            </a:r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622300" y="1536701"/>
            <a:ext cx="8064500" cy="41020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u="sng" dirty="0" err="1" smtClean="0">
                <a:solidFill>
                  <a:schemeClr val="bg1"/>
                </a:solidFill>
              </a:rPr>
              <a:t>Production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mechanisms</a:t>
            </a:r>
            <a:r>
              <a:rPr lang="de-DE" b="1" u="sng" dirty="0" smtClean="0">
                <a:solidFill>
                  <a:schemeClr val="bg1"/>
                </a:solidFill>
              </a:rPr>
              <a:t>:</a:t>
            </a:r>
            <a:endParaRPr lang="de-DE" dirty="0" smtClean="0">
              <a:solidFill>
                <a:schemeClr val="bg1"/>
              </a:solidFill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04800" y="2066500"/>
            <a:ext cx="8382000" cy="460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Non-thermal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production</a:t>
            </a:r>
            <a:r>
              <a:rPr lang="de-DE" sz="3200" dirty="0" smtClean="0">
                <a:solidFill>
                  <a:schemeClr val="bg1"/>
                </a:solidFill>
              </a:rPr>
              <a:t> (</a:t>
            </a:r>
            <a:r>
              <a:rPr lang="de-DE" sz="3200" dirty="0" err="1" smtClean="0">
                <a:solidFill>
                  <a:schemeClr val="bg1"/>
                </a:solidFill>
              </a:rPr>
              <a:t>νMSM</a:t>
            </a:r>
            <a:r>
              <a:rPr lang="de-DE" sz="3200" dirty="0" smtClean="0">
                <a:solidFill>
                  <a:schemeClr val="bg1"/>
                </a:solidFill>
              </a:rPr>
              <a:t>):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de-DE" sz="3200" dirty="0" smtClean="0">
              <a:solidFill>
                <a:schemeClr val="bg1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22300" y="2692400"/>
            <a:ext cx="7620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Asaka</a:t>
            </a:r>
            <a:r>
              <a:rPr lang="de-DE" sz="2400" dirty="0" smtClean="0"/>
              <a:t>, </a:t>
            </a:r>
            <a:r>
              <a:rPr lang="de-DE" sz="2400" dirty="0" err="1" smtClean="0"/>
              <a:t>Blanchet</a:t>
            </a:r>
            <a:r>
              <a:rPr lang="de-DE" sz="2400" dirty="0" smtClean="0"/>
              <a:t>, </a:t>
            </a:r>
            <a:r>
              <a:rPr lang="de-DE" sz="2400" dirty="0" err="1" smtClean="0"/>
              <a:t>Shaposhnikov</a:t>
            </a:r>
            <a:r>
              <a:rPr lang="de-DE" sz="2400" dirty="0" smtClean="0"/>
              <a:t>: Phys. </a:t>
            </a:r>
            <a:r>
              <a:rPr lang="de-DE" sz="2400" dirty="0" err="1" smtClean="0"/>
              <a:t>Lett</a:t>
            </a:r>
            <a:r>
              <a:rPr lang="de-DE" sz="2400" dirty="0" smtClean="0"/>
              <a:t>. </a:t>
            </a:r>
            <a:r>
              <a:rPr lang="de-DE" sz="2400" b="1" dirty="0" smtClean="0"/>
              <a:t>B631</a:t>
            </a:r>
            <a:r>
              <a:rPr lang="de-DE" sz="2400" dirty="0" smtClean="0"/>
              <a:t> (2005) 151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622300" y="3238500"/>
            <a:ext cx="65659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Asaka</a:t>
            </a:r>
            <a:r>
              <a:rPr lang="de-DE" sz="2400" dirty="0" smtClean="0"/>
              <a:t>, </a:t>
            </a:r>
            <a:r>
              <a:rPr lang="de-DE" sz="2400" dirty="0" err="1" smtClean="0"/>
              <a:t>Laine</a:t>
            </a:r>
            <a:r>
              <a:rPr lang="de-DE" sz="2400" dirty="0" smtClean="0"/>
              <a:t>, </a:t>
            </a:r>
            <a:r>
              <a:rPr lang="de-DE" sz="2400" dirty="0" err="1" smtClean="0"/>
              <a:t>Shaposhnikov</a:t>
            </a:r>
            <a:r>
              <a:rPr lang="de-DE" sz="2400" dirty="0" smtClean="0"/>
              <a:t>: JHEP </a:t>
            </a:r>
            <a:r>
              <a:rPr lang="de-DE" sz="2400" b="1" dirty="0" smtClean="0"/>
              <a:t>0701 </a:t>
            </a:r>
            <a:r>
              <a:rPr lang="de-DE" sz="2400" dirty="0" smtClean="0"/>
              <a:t>(2007) 091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5827" y="169327"/>
            <a:ext cx="8889717" cy="147002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de-DE" sz="4800" dirty="0" err="1" smtClean="0"/>
              <a:t>keV</a:t>
            </a:r>
            <a:r>
              <a:rPr lang="de-DE" sz="4800" dirty="0" smtClean="0"/>
              <a:t> sterile </a:t>
            </a:r>
            <a:r>
              <a:rPr lang="de-DE" sz="4800" dirty="0" err="1" smtClean="0"/>
              <a:t>neutrino</a:t>
            </a:r>
            <a:r>
              <a:rPr lang="de-DE" sz="4800" dirty="0" smtClean="0"/>
              <a:t> </a:t>
            </a:r>
            <a:r>
              <a:rPr lang="de-DE" sz="4800" dirty="0" err="1" smtClean="0"/>
              <a:t>Dark</a:t>
            </a:r>
            <a:r>
              <a:rPr lang="de-DE" sz="4800" dirty="0" smtClean="0"/>
              <a:t> Matter as alternative to </a:t>
            </a:r>
            <a:r>
              <a:rPr lang="de-DE" sz="4800" dirty="0" err="1" smtClean="0"/>
              <a:t>the</a:t>
            </a:r>
            <a:r>
              <a:rPr lang="de-DE" sz="4800" dirty="0" smtClean="0"/>
              <a:t> </a:t>
            </a:r>
            <a:r>
              <a:rPr lang="de-DE" sz="4800" dirty="0" err="1" smtClean="0"/>
              <a:t>TeV</a:t>
            </a:r>
            <a:r>
              <a:rPr lang="de-DE" sz="4800" dirty="0" smtClean="0"/>
              <a:t> </a:t>
            </a:r>
            <a:r>
              <a:rPr lang="de-DE" sz="4800" dirty="0" err="1" smtClean="0"/>
              <a:t>scale</a:t>
            </a:r>
            <a:endParaRPr lang="de-DE" sz="4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5827" y="5451120"/>
            <a:ext cx="8889717" cy="1343380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“</a:t>
            </a:r>
            <a:r>
              <a:rPr lang="de-DE" dirty="0" err="1" smtClean="0">
                <a:solidFill>
                  <a:schemeClr val="bg1"/>
                </a:solidFill>
              </a:rPr>
              <a:t>TeV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Particle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Astrophysics</a:t>
            </a:r>
            <a:r>
              <a:rPr lang="de-DE" dirty="0" smtClean="0">
                <a:solidFill>
                  <a:schemeClr val="bg1"/>
                </a:solidFill>
              </a:rPr>
              <a:t> 2011“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05 August 2011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317489" y="1728455"/>
            <a:ext cx="8525189" cy="2443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Alexander Merle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Royal Institute of Technology (KTH)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Theoretical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Particle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Physics</a:t>
            </a:r>
            <a:r>
              <a:rPr lang="de-DE" sz="3200" dirty="0" smtClean="0">
                <a:solidFill>
                  <a:schemeClr val="bg1"/>
                </a:solidFill>
              </a:rPr>
              <a:t> (Prof. T. </a:t>
            </a:r>
            <a:r>
              <a:rPr lang="de-DE" sz="3200" dirty="0" err="1" smtClean="0">
                <a:solidFill>
                  <a:schemeClr val="bg1"/>
                </a:solidFill>
              </a:rPr>
              <a:t>Ohlsson</a:t>
            </a:r>
            <a:r>
              <a:rPr lang="de-DE" sz="3200" dirty="0" smtClean="0">
                <a:solidFill>
                  <a:schemeClr val="bg1"/>
                </a:solidFill>
              </a:rPr>
              <a:t>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Stockholm, 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Sweden</a:t>
            </a: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317489" y="4337420"/>
            <a:ext cx="8525189" cy="10004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sz="3200" i="1" dirty="0" err="1" smtClean="0">
                <a:solidFill>
                  <a:schemeClr val="bg1"/>
                </a:solidFill>
              </a:rPr>
              <a:t>Based</a:t>
            </a:r>
            <a:r>
              <a:rPr lang="de-DE" sz="3200" i="1" dirty="0" smtClean="0">
                <a:solidFill>
                  <a:schemeClr val="bg1"/>
                </a:solidFill>
              </a:rPr>
              <a:t> on:</a:t>
            </a:r>
            <a:r>
              <a:rPr lang="de-DE" sz="3200" dirty="0" smtClean="0">
                <a:solidFill>
                  <a:schemeClr val="bg1"/>
                </a:solidFill>
              </a:rPr>
              <a:t>  JCAP 1101: </a:t>
            </a:r>
            <a:r>
              <a:rPr lang="de-DE" sz="3200" b="1" dirty="0" smtClean="0">
                <a:solidFill>
                  <a:schemeClr val="bg1"/>
                </a:solidFill>
              </a:rPr>
              <a:t>034</a:t>
            </a:r>
            <a:r>
              <a:rPr lang="de-DE" sz="3200" dirty="0" smtClean="0">
                <a:solidFill>
                  <a:schemeClr val="bg1"/>
                </a:solidFill>
              </a:rPr>
              <a:t>, 2011 (Lindner, </a:t>
            </a:r>
            <a:r>
              <a:rPr lang="de-DE" sz="3200" b="1" dirty="0" smtClean="0">
                <a:solidFill>
                  <a:schemeClr val="bg1"/>
                </a:solidFill>
              </a:rPr>
              <a:t>AM</a:t>
            </a:r>
            <a:r>
              <a:rPr lang="de-DE" sz="3200" dirty="0" smtClean="0">
                <a:solidFill>
                  <a:schemeClr val="bg1"/>
                </a:solidFill>
              </a:rPr>
              <a:t>, Niro)</a:t>
            </a:r>
          </a:p>
          <a:p>
            <a:pPr lvl="0">
              <a:spcBef>
                <a:spcPct val="20000"/>
              </a:spcBef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                   JCAP 1107: </a:t>
            </a:r>
            <a:r>
              <a:rPr lang="de-DE" sz="3200" b="1" dirty="0" smtClean="0">
                <a:solidFill>
                  <a:schemeClr val="bg1"/>
                </a:solidFill>
              </a:rPr>
              <a:t>023</a:t>
            </a:r>
            <a:r>
              <a:rPr lang="de-DE" sz="3200" dirty="0" smtClean="0">
                <a:solidFill>
                  <a:schemeClr val="bg1"/>
                </a:solidFill>
              </a:rPr>
              <a:t>, 2011 (</a:t>
            </a:r>
            <a:r>
              <a:rPr lang="de-DE" sz="3200" b="1" dirty="0" smtClean="0">
                <a:solidFill>
                  <a:schemeClr val="bg1"/>
                </a:solidFill>
              </a:rPr>
              <a:t>AM</a:t>
            </a:r>
            <a:r>
              <a:rPr lang="de-DE" sz="3200" dirty="0" smtClean="0">
                <a:solidFill>
                  <a:schemeClr val="bg1"/>
                </a:solidFill>
              </a:rPr>
              <a:t> &amp; Niro)</a:t>
            </a:r>
          </a:p>
        </p:txBody>
      </p:sp>
      <p:grpSp>
        <p:nvGrpSpPr>
          <p:cNvPr id="9" name="Gruppierung 8"/>
          <p:cNvGrpSpPr/>
          <p:nvPr/>
        </p:nvGrpSpPr>
        <p:grpSpPr>
          <a:xfrm>
            <a:off x="660400" y="292100"/>
            <a:ext cx="825500" cy="660400"/>
            <a:chOff x="660400" y="292100"/>
            <a:chExt cx="825500" cy="660400"/>
          </a:xfrm>
        </p:grpSpPr>
        <p:sp>
          <p:nvSpPr>
            <p:cNvPr id="7" name="Freihandform 6"/>
            <p:cNvSpPr/>
            <p:nvPr/>
          </p:nvSpPr>
          <p:spPr>
            <a:xfrm>
              <a:off x="660400" y="292100"/>
              <a:ext cx="762000" cy="596900"/>
            </a:xfrm>
            <a:custGeom>
              <a:avLst/>
              <a:gdLst>
                <a:gd name="connsiteX0" fmla="*/ 0 w 762000"/>
                <a:gd name="connsiteY0" fmla="*/ 0 h 596900"/>
                <a:gd name="connsiteX1" fmla="*/ 139700 w 762000"/>
                <a:gd name="connsiteY1" fmla="*/ 50800 h 596900"/>
                <a:gd name="connsiteX2" fmla="*/ 304800 w 762000"/>
                <a:gd name="connsiteY2" fmla="*/ 177800 h 596900"/>
                <a:gd name="connsiteX3" fmla="*/ 571500 w 762000"/>
                <a:gd name="connsiteY3" fmla="*/ 406400 h 596900"/>
                <a:gd name="connsiteX4" fmla="*/ 622300 w 762000"/>
                <a:gd name="connsiteY4" fmla="*/ 444500 h 596900"/>
                <a:gd name="connsiteX5" fmla="*/ 711200 w 762000"/>
                <a:gd name="connsiteY5" fmla="*/ 520700 h 596900"/>
                <a:gd name="connsiteX6" fmla="*/ 762000 w 762000"/>
                <a:gd name="connsiteY6" fmla="*/ 59690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2000" h="596900">
                  <a:moveTo>
                    <a:pt x="0" y="0"/>
                  </a:moveTo>
                  <a:cubicBezTo>
                    <a:pt x="46567" y="16933"/>
                    <a:pt x="96900" y="25833"/>
                    <a:pt x="139700" y="50800"/>
                  </a:cubicBezTo>
                  <a:cubicBezTo>
                    <a:pt x="199674" y="85785"/>
                    <a:pt x="251203" y="133662"/>
                    <a:pt x="304800" y="177800"/>
                  </a:cubicBezTo>
                  <a:cubicBezTo>
                    <a:pt x="395184" y="252234"/>
                    <a:pt x="481845" y="331090"/>
                    <a:pt x="571500" y="406400"/>
                  </a:cubicBezTo>
                  <a:cubicBezTo>
                    <a:pt x="587707" y="420014"/>
                    <a:pt x="607333" y="429533"/>
                    <a:pt x="622300" y="444500"/>
                  </a:cubicBezTo>
                  <a:cubicBezTo>
                    <a:pt x="683893" y="506093"/>
                    <a:pt x="653175" y="482016"/>
                    <a:pt x="711200" y="520700"/>
                  </a:cubicBezTo>
                  <a:cubicBezTo>
                    <a:pt x="741955" y="582210"/>
                    <a:pt x="723213" y="558113"/>
                    <a:pt x="762000" y="596900"/>
                  </a:cubicBezTo>
                </a:path>
              </a:pathLst>
            </a:custGeom>
            <a:ln w="508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711200" y="301848"/>
              <a:ext cx="774700" cy="650652"/>
            </a:xfrm>
            <a:custGeom>
              <a:avLst/>
              <a:gdLst>
                <a:gd name="connsiteX0" fmla="*/ 0 w 774700"/>
                <a:gd name="connsiteY0" fmla="*/ 650652 h 650652"/>
                <a:gd name="connsiteX1" fmla="*/ 266700 w 774700"/>
                <a:gd name="connsiteY1" fmla="*/ 422052 h 650652"/>
                <a:gd name="connsiteX2" fmla="*/ 330200 w 774700"/>
                <a:gd name="connsiteY2" fmla="*/ 371252 h 650652"/>
                <a:gd name="connsiteX3" fmla="*/ 393700 w 774700"/>
                <a:gd name="connsiteY3" fmla="*/ 320452 h 650652"/>
                <a:gd name="connsiteX4" fmla="*/ 431800 w 774700"/>
                <a:gd name="connsiteY4" fmla="*/ 295052 h 650652"/>
                <a:gd name="connsiteX5" fmla="*/ 469900 w 774700"/>
                <a:gd name="connsiteY5" fmla="*/ 256952 h 650652"/>
                <a:gd name="connsiteX6" fmla="*/ 584200 w 774700"/>
                <a:gd name="connsiteY6" fmla="*/ 168052 h 650652"/>
                <a:gd name="connsiteX7" fmla="*/ 635000 w 774700"/>
                <a:gd name="connsiteY7" fmla="*/ 129952 h 650652"/>
                <a:gd name="connsiteX8" fmla="*/ 711200 w 774700"/>
                <a:gd name="connsiteY8" fmla="*/ 53752 h 650652"/>
                <a:gd name="connsiteX9" fmla="*/ 774700 w 774700"/>
                <a:gd name="connsiteY9" fmla="*/ 2952 h 650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4700" h="650652">
                  <a:moveTo>
                    <a:pt x="0" y="650652"/>
                  </a:moveTo>
                  <a:cubicBezTo>
                    <a:pt x="114952" y="535700"/>
                    <a:pt x="39208" y="608182"/>
                    <a:pt x="266700" y="422052"/>
                  </a:cubicBezTo>
                  <a:cubicBezTo>
                    <a:pt x="287679" y="404887"/>
                    <a:pt x="309033" y="388185"/>
                    <a:pt x="330200" y="371252"/>
                  </a:cubicBezTo>
                  <a:cubicBezTo>
                    <a:pt x="351367" y="354319"/>
                    <a:pt x="371146" y="335488"/>
                    <a:pt x="393700" y="320452"/>
                  </a:cubicBezTo>
                  <a:cubicBezTo>
                    <a:pt x="406400" y="311985"/>
                    <a:pt x="420074" y="304823"/>
                    <a:pt x="431800" y="295052"/>
                  </a:cubicBezTo>
                  <a:cubicBezTo>
                    <a:pt x="445598" y="283554"/>
                    <a:pt x="456102" y="268450"/>
                    <a:pt x="469900" y="256952"/>
                  </a:cubicBezTo>
                  <a:cubicBezTo>
                    <a:pt x="506980" y="226052"/>
                    <a:pt x="545942" y="197481"/>
                    <a:pt x="584200" y="168052"/>
                  </a:cubicBezTo>
                  <a:cubicBezTo>
                    <a:pt x="600977" y="155146"/>
                    <a:pt x="623259" y="147564"/>
                    <a:pt x="635000" y="129952"/>
                  </a:cubicBezTo>
                  <a:cubicBezTo>
                    <a:pt x="679714" y="62881"/>
                    <a:pt x="637687" y="116763"/>
                    <a:pt x="711200" y="53752"/>
                  </a:cubicBezTo>
                  <a:cubicBezTo>
                    <a:pt x="773911" y="0"/>
                    <a:pt x="723792" y="28406"/>
                    <a:pt x="774700" y="2952"/>
                  </a:cubicBezTo>
                </a:path>
              </a:pathLst>
            </a:custGeom>
            <a:ln w="508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-21173" y="783699"/>
            <a:ext cx="168911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300" dirty="0" err="1" smtClean="0">
                <a:solidFill>
                  <a:srgbClr val="FF0000"/>
                </a:solidFill>
                <a:latin typeface="Handwriting - Dakota"/>
                <a:cs typeface="Handwriting - Dakota"/>
              </a:rPr>
              <a:t>nTEV</a:t>
            </a:r>
            <a:endParaRPr lang="de-DE" sz="4300" dirty="0">
              <a:solidFill>
                <a:srgbClr val="FF0000"/>
              </a:solidFill>
              <a:latin typeface="Handwriting - Dakota"/>
              <a:cs typeface="Handwriting - Dakota"/>
            </a:endParaRPr>
          </a:p>
        </p:txBody>
      </p:sp>
      <p:cxnSp>
        <p:nvCxnSpPr>
          <p:cNvPr id="12" name="Gerade Verbindung mit Pfeil 11"/>
          <p:cNvCxnSpPr/>
          <p:nvPr/>
        </p:nvCxnSpPr>
        <p:spPr>
          <a:xfrm rot="16200000" flipH="1">
            <a:off x="-329674" y="2908826"/>
            <a:ext cx="4075648" cy="1333500"/>
          </a:xfrm>
          <a:prstGeom prst="straightConnector1">
            <a:avLst/>
          </a:prstGeom>
          <a:ln w="5080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1. </a:t>
            </a:r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622300" y="1536701"/>
            <a:ext cx="8064500" cy="41020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u="sng" dirty="0" err="1" smtClean="0">
                <a:solidFill>
                  <a:schemeClr val="bg1"/>
                </a:solidFill>
              </a:rPr>
              <a:t>Production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mechanisms</a:t>
            </a:r>
            <a:r>
              <a:rPr lang="de-DE" b="1" u="sng" dirty="0" smtClean="0">
                <a:solidFill>
                  <a:schemeClr val="bg1"/>
                </a:solidFill>
              </a:rPr>
              <a:t>:</a:t>
            </a:r>
            <a:endParaRPr lang="de-DE" dirty="0" smtClean="0">
              <a:solidFill>
                <a:schemeClr val="bg1"/>
              </a:solidFill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04800" y="2066500"/>
            <a:ext cx="8382000" cy="460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Non-thermal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production</a:t>
            </a:r>
            <a:r>
              <a:rPr lang="de-DE" sz="3200" dirty="0" smtClean="0">
                <a:solidFill>
                  <a:schemeClr val="bg1"/>
                </a:solidFill>
              </a:rPr>
              <a:t> (</a:t>
            </a:r>
            <a:r>
              <a:rPr lang="de-DE" sz="3200" dirty="0" err="1" smtClean="0">
                <a:solidFill>
                  <a:schemeClr val="bg1"/>
                </a:solidFill>
              </a:rPr>
              <a:t>νMSM</a:t>
            </a:r>
            <a:r>
              <a:rPr lang="de-DE" sz="3200" dirty="0" smtClean="0">
                <a:solidFill>
                  <a:schemeClr val="bg1"/>
                </a:solidFill>
              </a:rPr>
              <a:t>):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de-DE" sz="3200" dirty="0" smtClean="0">
              <a:solidFill>
                <a:schemeClr val="bg1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Primordial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abundance</a:t>
            </a:r>
            <a:r>
              <a:rPr lang="de-DE" sz="3200" dirty="0" smtClean="0">
                <a:solidFill>
                  <a:schemeClr val="bg1"/>
                </a:solidFill>
              </a:rPr>
              <a:t>/</a:t>
            </a:r>
            <a:r>
              <a:rPr lang="de-DE" sz="3200" dirty="0" err="1" smtClean="0">
                <a:solidFill>
                  <a:schemeClr val="bg1"/>
                </a:solidFill>
              </a:rPr>
              <a:t>inflaton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decay</a:t>
            </a:r>
            <a:r>
              <a:rPr lang="de-DE" sz="3200" dirty="0" smtClean="0">
                <a:solidFill>
                  <a:schemeClr val="bg1"/>
                </a:solidFill>
              </a:rPr>
              <a:t>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22300" y="2692400"/>
            <a:ext cx="7620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Asaka</a:t>
            </a:r>
            <a:r>
              <a:rPr lang="de-DE" sz="2400" dirty="0" smtClean="0"/>
              <a:t>, </a:t>
            </a:r>
            <a:r>
              <a:rPr lang="de-DE" sz="2400" dirty="0" err="1" smtClean="0"/>
              <a:t>Blanchet</a:t>
            </a:r>
            <a:r>
              <a:rPr lang="de-DE" sz="2400" dirty="0" smtClean="0"/>
              <a:t>, </a:t>
            </a:r>
            <a:r>
              <a:rPr lang="de-DE" sz="2400" dirty="0" err="1" smtClean="0"/>
              <a:t>Shaposhnikov</a:t>
            </a:r>
            <a:r>
              <a:rPr lang="de-DE" sz="2400" dirty="0" smtClean="0"/>
              <a:t>: Phys. </a:t>
            </a:r>
            <a:r>
              <a:rPr lang="de-DE" sz="2400" dirty="0" err="1" smtClean="0"/>
              <a:t>Lett</a:t>
            </a:r>
            <a:r>
              <a:rPr lang="de-DE" sz="2400" dirty="0" smtClean="0"/>
              <a:t>. </a:t>
            </a:r>
            <a:r>
              <a:rPr lang="de-DE" sz="2400" b="1" dirty="0" smtClean="0"/>
              <a:t>B631</a:t>
            </a:r>
            <a:r>
              <a:rPr lang="de-DE" sz="2400" dirty="0" smtClean="0"/>
              <a:t> (2005) 151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622300" y="3238500"/>
            <a:ext cx="65659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Asaka</a:t>
            </a:r>
            <a:r>
              <a:rPr lang="de-DE" sz="2400" dirty="0" smtClean="0"/>
              <a:t>, </a:t>
            </a:r>
            <a:r>
              <a:rPr lang="de-DE" sz="2400" dirty="0" err="1" smtClean="0"/>
              <a:t>Laine</a:t>
            </a:r>
            <a:r>
              <a:rPr lang="de-DE" sz="2400" dirty="0" smtClean="0"/>
              <a:t>, </a:t>
            </a:r>
            <a:r>
              <a:rPr lang="de-DE" sz="2400" dirty="0" err="1" smtClean="0"/>
              <a:t>Shaposhnikov</a:t>
            </a:r>
            <a:r>
              <a:rPr lang="de-DE" sz="2400" dirty="0" smtClean="0"/>
              <a:t>: JHEP </a:t>
            </a:r>
            <a:r>
              <a:rPr lang="de-DE" sz="2400" b="1" dirty="0" smtClean="0"/>
              <a:t>0701 </a:t>
            </a:r>
            <a:r>
              <a:rPr lang="de-DE" sz="2400" dirty="0" smtClean="0"/>
              <a:t>(2007) 091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22300" y="4432300"/>
            <a:ext cx="72771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Anisimov</a:t>
            </a:r>
            <a:r>
              <a:rPr lang="de-DE" sz="2400" dirty="0" smtClean="0"/>
              <a:t>, </a:t>
            </a:r>
            <a:r>
              <a:rPr lang="de-DE" sz="2400" dirty="0" err="1" smtClean="0"/>
              <a:t>Bartocci</a:t>
            </a:r>
            <a:r>
              <a:rPr lang="de-DE" sz="2400" dirty="0" smtClean="0"/>
              <a:t>, </a:t>
            </a:r>
            <a:r>
              <a:rPr lang="de-DE" sz="2400" dirty="0" err="1" smtClean="0"/>
              <a:t>Bezrukov</a:t>
            </a:r>
            <a:r>
              <a:rPr lang="de-DE" sz="2400" dirty="0" smtClean="0"/>
              <a:t>: Phys. </a:t>
            </a:r>
            <a:r>
              <a:rPr lang="de-DE" sz="2400" dirty="0" err="1" smtClean="0"/>
              <a:t>Lett</a:t>
            </a:r>
            <a:r>
              <a:rPr lang="de-DE" sz="2400" dirty="0" smtClean="0"/>
              <a:t>. </a:t>
            </a:r>
            <a:r>
              <a:rPr lang="de-DE" sz="2400" b="1" dirty="0" smtClean="0"/>
              <a:t>B671</a:t>
            </a:r>
            <a:r>
              <a:rPr lang="de-DE" sz="2400" dirty="0" smtClean="0"/>
              <a:t> (2009) 211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22300" y="4973935"/>
            <a:ext cx="54991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Bezrukov</a:t>
            </a:r>
            <a:r>
              <a:rPr lang="de-DE" sz="2400" dirty="0" smtClean="0"/>
              <a:t>, </a:t>
            </a:r>
            <a:r>
              <a:rPr lang="de-DE" sz="2400" dirty="0" err="1" smtClean="0"/>
              <a:t>Gorbunov</a:t>
            </a:r>
            <a:r>
              <a:rPr lang="de-DE" sz="2400" dirty="0" smtClean="0"/>
              <a:t>: JHEP </a:t>
            </a:r>
            <a:r>
              <a:rPr lang="de-DE" sz="2400" b="1" dirty="0" smtClean="0"/>
              <a:t>1005</a:t>
            </a:r>
            <a:r>
              <a:rPr lang="de-DE" sz="2400" dirty="0" smtClean="0"/>
              <a:t> (2010) 010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1. </a:t>
            </a:r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622300" y="1536701"/>
            <a:ext cx="8064500" cy="41020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u="sng" dirty="0" err="1" smtClean="0">
                <a:solidFill>
                  <a:schemeClr val="bg1"/>
                </a:solidFill>
              </a:rPr>
              <a:t>Production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mechanisms</a:t>
            </a:r>
            <a:r>
              <a:rPr lang="de-DE" b="1" u="sng" dirty="0" smtClean="0">
                <a:solidFill>
                  <a:schemeClr val="bg1"/>
                </a:solidFill>
              </a:rPr>
              <a:t>:</a:t>
            </a:r>
            <a:endParaRPr lang="de-DE" dirty="0" smtClean="0">
              <a:solidFill>
                <a:schemeClr val="bg1"/>
              </a:solidFill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04800" y="2066500"/>
            <a:ext cx="8382000" cy="460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Non-thermal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production</a:t>
            </a:r>
            <a:r>
              <a:rPr lang="de-DE" sz="3200" dirty="0" smtClean="0">
                <a:solidFill>
                  <a:schemeClr val="bg1"/>
                </a:solidFill>
              </a:rPr>
              <a:t> (</a:t>
            </a:r>
            <a:r>
              <a:rPr lang="de-DE" sz="3200" dirty="0" err="1" smtClean="0">
                <a:solidFill>
                  <a:schemeClr val="bg1"/>
                </a:solidFill>
              </a:rPr>
              <a:t>νMSM</a:t>
            </a:r>
            <a:r>
              <a:rPr lang="de-DE" sz="3200" dirty="0" smtClean="0">
                <a:solidFill>
                  <a:schemeClr val="bg1"/>
                </a:solidFill>
              </a:rPr>
              <a:t>):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de-DE" sz="3200" dirty="0" smtClean="0">
              <a:solidFill>
                <a:schemeClr val="bg1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Primordial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abundance</a:t>
            </a:r>
            <a:r>
              <a:rPr lang="de-DE" sz="3200" dirty="0" smtClean="0">
                <a:solidFill>
                  <a:schemeClr val="bg1"/>
                </a:solidFill>
              </a:rPr>
              <a:t>/</a:t>
            </a:r>
            <a:r>
              <a:rPr lang="de-DE" sz="3200" dirty="0" err="1" smtClean="0">
                <a:solidFill>
                  <a:schemeClr val="bg1"/>
                </a:solidFill>
              </a:rPr>
              <a:t>inflaton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decay</a:t>
            </a:r>
            <a:r>
              <a:rPr lang="de-DE" sz="3200" dirty="0" smtClean="0">
                <a:solidFill>
                  <a:schemeClr val="bg1"/>
                </a:solidFill>
              </a:rPr>
              <a:t>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de-DE" sz="3200" dirty="0" smtClean="0">
              <a:solidFill>
                <a:schemeClr val="bg1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t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hermal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overproduction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entropy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dilution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22300" y="2692400"/>
            <a:ext cx="7620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Asaka</a:t>
            </a:r>
            <a:r>
              <a:rPr lang="de-DE" sz="2400" dirty="0" smtClean="0"/>
              <a:t>, </a:t>
            </a:r>
            <a:r>
              <a:rPr lang="de-DE" sz="2400" dirty="0" err="1" smtClean="0"/>
              <a:t>Blanchet</a:t>
            </a:r>
            <a:r>
              <a:rPr lang="de-DE" sz="2400" dirty="0" smtClean="0"/>
              <a:t>, </a:t>
            </a:r>
            <a:r>
              <a:rPr lang="de-DE" sz="2400" dirty="0" err="1" smtClean="0"/>
              <a:t>Shaposhnikov</a:t>
            </a:r>
            <a:r>
              <a:rPr lang="de-DE" sz="2400" dirty="0" smtClean="0"/>
              <a:t>: Phys. </a:t>
            </a:r>
            <a:r>
              <a:rPr lang="de-DE" sz="2400" dirty="0" err="1" smtClean="0"/>
              <a:t>Lett</a:t>
            </a:r>
            <a:r>
              <a:rPr lang="de-DE" sz="2400" dirty="0" smtClean="0"/>
              <a:t>. </a:t>
            </a:r>
            <a:r>
              <a:rPr lang="de-DE" sz="2400" b="1" dirty="0" smtClean="0"/>
              <a:t>B631</a:t>
            </a:r>
            <a:r>
              <a:rPr lang="de-DE" sz="2400" dirty="0" smtClean="0"/>
              <a:t> (2005) 151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622300" y="3238500"/>
            <a:ext cx="65659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Asaka</a:t>
            </a:r>
            <a:r>
              <a:rPr lang="de-DE" sz="2400" dirty="0" smtClean="0"/>
              <a:t>, </a:t>
            </a:r>
            <a:r>
              <a:rPr lang="de-DE" sz="2400" dirty="0" err="1" smtClean="0"/>
              <a:t>Laine</a:t>
            </a:r>
            <a:r>
              <a:rPr lang="de-DE" sz="2400" dirty="0" smtClean="0"/>
              <a:t>, </a:t>
            </a:r>
            <a:r>
              <a:rPr lang="de-DE" sz="2400" dirty="0" err="1" smtClean="0"/>
              <a:t>Shaposhnikov</a:t>
            </a:r>
            <a:r>
              <a:rPr lang="de-DE" sz="2400" dirty="0" smtClean="0"/>
              <a:t>: JHEP </a:t>
            </a:r>
            <a:r>
              <a:rPr lang="de-DE" sz="2400" b="1" dirty="0" smtClean="0"/>
              <a:t>0701 </a:t>
            </a:r>
            <a:r>
              <a:rPr lang="de-DE" sz="2400" dirty="0" smtClean="0"/>
              <a:t>(2007) 091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22300" y="4432300"/>
            <a:ext cx="72771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Anisimov</a:t>
            </a:r>
            <a:r>
              <a:rPr lang="de-DE" sz="2400" dirty="0" smtClean="0"/>
              <a:t>, </a:t>
            </a:r>
            <a:r>
              <a:rPr lang="de-DE" sz="2400" dirty="0" err="1" smtClean="0"/>
              <a:t>Bartocci</a:t>
            </a:r>
            <a:r>
              <a:rPr lang="de-DE" sz="2400" dirty="0" smtClean="0"/>
              <a:t>, </a:t>
            </a:r>
            <a:r>
              <a:rPr lang="de-DE" sz="2400" dirty="0" err="1" smtClean="0"/>
              <a:t>Bezrukov</a:t>
            </a:r>
            <a:r>
              <a:rPr lang="de-DE" sz="2400" dirty="0" smtClean="0"/>
              <a:t>: Phys. </a:t>
            </a:r>
            <a:r>
              <a:rPr lang="de-DE" sz="2400" dirty="0" err="1" smtClean="0"/>
              <a:t>Lett</a:t>
            </a:r>
            <a:r>
              <a:rPr lang="de-DE" sz="2400" dirty="0" smtClean="0"/>
              <a:t>. </a:t>
            </a:r>
            <a:r>
              <a:rPr lang="de-DE" sz="2400" b="1" dirty="0" smtClean="0"/>
              <a:t>B671</a:t>
            </a:r>
            <a:r>
              <a:rPr lang="de-DE" sz="2400" dirty="0" smtClean="0"/>
              <a:t> (2009) 211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22300" y="4973935"/>
            <a:ext cx="54991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Bezrukov</a:t>
            </a:r>
            <a:r>
              <a:rPr lang="de-DE" sz="2400" dirty="0" smtClean="0"/>
              <a:t>, </a:t>
            </a:r>
            <a:r>
              <a:rPr lang="de-DE" sz="2400" dirty="0" err="1" smtClean="0"/>
              <a:t>Gorbunov</a:t>
            </a:r>
            <a:r>
              <a:rPr lang="de-DE" sz="2400" dirty="0" smtClean="0"/>
              <a:t>: JHEP </a:t>
            </a:r>
            <a:r>
              <a:rPr lang="de-DE" sz="2400" b="1" dirty="0" smtClean="0"/>
              <a:t>1005</a:t>
            </a:r>
            <a:r>
              <a:rPr lang="de-DE" sz="2400" dirty="0" smtClean="0"/>
              <a:t> (2010) 010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22300" y="6205835"/>
            <a:ext cx="83058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Bezrukov</a:t>
            </a:r>
            <a:r>
              <a:rPr lang="de-DE" sz="2400" dirty="0" smtClean="0"/>
              <a:t>, </a:t>
            </a:r>
            <a:r>
              <a:rPr lang="de-DE" sz="2400" dirty="0" err="1" smtClean="0"/>
              <a:t>Hettmansperger</a:t>
            </a:r>
            <a:r>
              <a:rPr lang="de-DE" sz="2400" dirty="0" smtClean="0"/>
              <a:t>, Lindner: Phys. Rev. </a:t>
            </a:r>
            <a:r>
              <a:rPr lang="de-DE" sz="2400" b="1" dirty="0" smtClean="0"/>
              <a:t>D81</a:t>
            </a:r>
            <a:r>
              <a:rPr lang="de-DE" sz="2400" dirty="0" smtClean="0"/>
              <a:t> (2010) 085032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1. </a:t>
            </a:r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17" name="Inhaltsplatzhalter 2"/>
          <p:cNvSpPr txBox="1">
            <a:spLocks/>
          </p:cNvSpPr>
          <p:nvPr/>
        </p:nvSpPr>
        <p:spPr>
          <a:xfrm>
            <a:off x="0" y="1341438"/>
            <a:ext cx="9144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b="1" dirty="0" smtClean="0">
                <a:solidFill>
                  <a:schemeClr val="bg1"/>
                </a:solidFill>
              </a:rPr>
              <a:t>BE CAREFUL WITH TERMINOLOGY:</a:t>
            </a:r>
            <a:endParaRPr kumimoji="0" lang="de-DE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1. </a:t>
            </a:r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17" name="Inhaltsplatzhalter 2"/>
          <p:cNvSpPr txBox="1">
            <a:spLocks/>
          </p:cNvSpPr>
          <p:nvPr/>
        </p:nvSpPr>
        <p:spPr>
          <a:xfrm>
            <a:off x="0" y="1341438"/>
            <a:ext cx="9144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b="1" dirty="0" smtClean="0">
                <a:solidFill>
                  <a:schemeClr val="bg1"/>
                </a:solidFill>
              </a:rPr>
              <a:t>BE CAREFUL WITH TERMINOLOGY:</a:t>
            </a:r>
            <a:endParaRPr kumimoji="0" lang="de-DE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57201" y="2171700"/>
            <a:ext cx="2095500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>
                <a:solidFill>
                  <a:srgbClr val="FF0000"/>
                </a:solidFill>
              </a:rPr>
              <a:t>SCENARIO</a:t>
            </a:r>
            <a:endParaRPr lang="de-DE" sz="3200" baseline="-25000" dirty="0">
              <a:solidFill>
                <a:srgbClr val="FF000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57200" y="4965700"/>
            <a:ext cx="2095500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>
                <a:solidFill>
                  <a:srgbClr val="FF0000"/>
                </a:solidFill>
              </a:rPr>
              <a:t>MODEL</a:t>
            </a:r>
            <a:endParaRPr lang="de-DE" sz="3200" baseline="-25000" dirty="0">
              <a:solidFill>
                <a:srgbClr val="FF0000"/>
              </a:solidFill>
            </a:endParaRPr>
          </a:p>
        </p:txBody>
      </p:sp>
      <p:sp>
        <p:nvSpPr>
          <p:cNvPr id="15" name="Pfeil nach oben und unten 14"/>
          <p:cNvSpPr/>
          <p:nvPr/>
        </p:nvSpPr>
        <p:spPr>
          <a:xfrm>
            <a:off x="1035050" y="2756476"/>
            <a:ext cx="774700" cy="2209224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1. </a:t>
            </a:r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17" name="Inhaltsplatzhalter 2"/>
          <p:cNvSpPr txBox="1">
            <a:spLocks/>
          </p:cNvSpPr>
          <p:nvPr/>
        </p:nvSpPr>
        <p:spPr>
          <a:xfrm>
            <a:off x="0" y="1341438"/>
            <a:ext cx="9144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b="1" dirty="0" smtClean="0">
                <a:solidFill>
                  <a:schemeClr val="bg1"/>
                </a:solidFill>
              </a:rPr>
              <a:t>BE CAREFUL WITH TERMINOLOGY:</a:t>
            </a:r>
            <a:endParaRPr kumimoji="0" lang="de-DE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57201" y="2171700"/>
            <a:ext cx="2095500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>
                <a:solidFill>
                  <a:srgbClr val="FF0000"/>
                </a:solidFill>
              </a:rPr>
              <a:t>SCENARIO</a:t>
            </a:r>
            <a:endParaRPr lang="de-DE" sz="3200" baseline="-25000" dirty="0">
              <a:solidFill>
                <a:srgbClr val="FF000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57200" y="4965700"/>
            <a:ext cx="2095500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>
                <a:solidFill>
                  <a:srgbClr val="FF0000"/>
                </a:solidFill>
              </a:rPr>
              <a:t>MODEL</a:t>
            </a:r>
            <a:endParaRPr lang="de-DE" sz="3200" baseline="-25000" dirty="0">
              <a:solidFill>
                <a:srgbClr val="FF0000"/>
              </a:solidFill>
            </a:endParaRPr>
          </a:p>
        </p:txBody>
      </p:sp>
      <p:sp>
        <p:nvSpPr>
          <p:cNvPr id="15" name="Pfeil nach oben und unten 14"/>
          <p:cNvSpPr/>
          <p:nvPr/>
        </p:nvSpPr>
        <p:spPr>
          <a:xfrm>
            <a:off x="1035050" y="2756476"/>
            <a:ext cx="774700" cy="2209224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2819400" y="1917700"/>
            <a:ext cx="59690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600" dirty="0" err="1" smtClean="0"/>
              <a:t>Provides</a:t>
            </a:r>
            <a:r>
              <a:rPr lang="de-DE" sz="3600" dirty="0" smtClean="0"/>
              <a:t> a </a:t>
            </a:r>
            <a:r>
              <a:rPr lang="de-DE" sz="3600" dirty="0" err="1" smtClean="0"/>
              <a:t>framework</a:t>
            </a:r>
            <a:r>
              <a:rPr lang="de-DE" sz="3600" dirty="0" smtClean="0"/>
              <a:t> </a:t>
            </a:r>
            <a:r>
              <a:rPr lang="de-DE" sz="3600" dirty="0" err="1" smtClean="0"/>
              <a:t>that</a:t>
            </a:r>
            <a:r>
              <a:rPr lang="de-DE" sz="3600" dirty="0" smtClean="0"/>
              <a:t> </a:t>
            </a:r>
            <a:r>
              <a:rPr lang="de-DE" sz="3600" dirty="0" err="1" smtClean="0"/>
              <a:t>includes</a:t>
            </a:r>
            <a:r>
              <a:rPr lang="de-DE" sz="3600" dirty="0" smtClean="0"/>
              <a:t> </a:t>
            </a:r>
            <a:r>
              <a:rPr lang="de-DE" sz="3600" dirty="0" err="1" smtClean="0"/>
              <a:t>keV</a:t>
            </a:r>
            <a:r>
              <a:rPr lang="de-DE" sz="3600" dirty="0" smtClean="0"/>
              <a:t> sterile </a:t>
            </a:r>
            <a:r>
              <a:rPr lang="de-DE" sz="3600" dirty="0" err="1" smtClean="0"/>
              <a:t>neutrinos</a:t>
            </a:r>
            <a:endParaRPr lang="de-DE" sz="2400" baseline="-25000" dirty="0" smtClean="0">
              <a:solidFill>
                <a:srgbClr val="FF0000"/>
              </a:solidFill>
            </a:endParaRPr>
          </a:p>
        </p:txBody>
      </p:sp>
      <p:sp>
        <p:nvSpPr>
          <p:cNvPr id="19" name="Inhaltsplatzhalter 2"/>
          <p:cNvSpPr txBox="1">
            <a:spLocks/>
          </p:cNvSpPr>
          <p:nvPr/>
        </p:nvSpPr>
        <p:spPr>
          <a:xfrm>
            <a:off x="2552701" y="3029128"/>
            <a:ext cx="6591299" cy="14031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de-DE" sz="2800" i="1" dirty="0" err="1" smtClean="0">
                <a:solidFill>
                  <a:schemeClr val="bg1"/>
                </a:solidFill>
              </a:rPr>
              <a:t>examples</a:t>
            </a:r>
            <a:r>
              <a:rPr lang="de-DE" sz="2800" dirty="0" smtClean="0">
                <a:solidFill>
                  <a:schemeClr val="bg1"/>
                </a:solidFill>
              </a:rPr>
              <a:t>: </a:t>
            </a:r>
            <a:r>
              <a:rPr lang="de-DE" sz="2800" dirty="0" err="1" smtClean="0">
                <a:solidFill>
                  <a:schemeClr val="bg1"/>
                </a:solidFill>
              </a:rPr>
              <a:t>νMSM</a:t>
            </a:r>
            <a:r>
              <a:rPr lang="de-DE" sz="2800" dirty="0" smtClean="0">
                <a:solidFill>
                  <a:schemeClr val="bg1"/>
                </a:solidFill>
              </a:rPr>
              <a:t>, </a:t>
            </a:r>
            <a:r>
              <a:rPr lang="de-DE" sz="2800" dirty="0" err="1" smtClean="0">
                <a:solidFill>
                  <a:schemeClr val="bg1"/>
                </a:solidFill>
              </a:rPr>
              <a:t>gauge</a:t>
            </a:r>
            <a:r>
              <a:rPr lang="de-DE" sz="2800" dirty="0" smtClean="0">
                <a:solidFill>
                  <a:schemeClr val="bg1"/>
                </a:solidFill>
              </a:rPr>
              <a:t> </a:t>
            </a:r>
            <a:r>
              <a:rPr lang="de-DE" sz="2800" dirty="0" err="1" smtClean="0">
                <a:solidFill>
                  <a:schemeClr val="bg1"/>
                </a:solidFill>
              </a:rPr>
              <a:t>extensions</a:t>
            </a:r>
            <a:r>
              <a:rPr lang="de-DE" sz="2800" dirty="0" smtClean="0">
                <a:solidFill>
                  <a:schemeClr val="bg1"/>
                </a:solidFill>
              </a:rPr>
              <a:t>,...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de-DE" sz="2800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de-DE" sz="2800" dirty="0" smtClean="0">
                <a:solidFill>
                  <a:schemeClr val="bg1"/>
                </a:solidFill>
              </a:rPr>
              <a:t> </a:t>
            </a:r>
            <a:r>
              <a:rPr lang="de-DE" sz="2800" dirty="0" err="1" smtClean="0">
                <a:solidFill>
                  <a:schemeClr val="bg1"/>
                </a:solidFill>
              </a:rPr>
              <a:t>provide</a:t>
            </a:r>
            <a:r>
              <a:rPr lang="de-DE" sz="2800" dirty="0" smtClean="0">
                <a:solidFill>
                  <a:schemeClr val="bg1"/>
                </a:solidFill>
              </a:rPr>
              <a:t> all </a:t>
            </a:r>
            <a:r>
              <a:rPr lang="de-DE" sz="2800" dirty="0" err="1" smtClean="0">
                <a:solidFill>
                  <a:schemeClr val="bg1"/>
                </a:solidFill>
              </a:rPr>
              <a:t>features</a:t>
            </a:r>
            <a:r>
              <a:rPr lang="de-DE" sz="2800" dirty="0" smtClean="0">
                <a:solidFill>
                  <a:schemeClr val="bg1"/>
                </a:solidFill>
              </a:rPr>
              <a:t> </a:t>
            </a:r>
            <a:r>
              <a:rPr lang="de-DE" sz="2800" dirty="0" err="1" smtClean="0">
                <a:solidFill>
                  <a:schemeClr val="bg1"/>
                </a:solidFill>
              </a:rPr>
              <a:t>needed</a:t>
            </a:r>
            <a:r>
              <a:rPr lang="de-DE" sz="2800" dirty="0" smtClean="0">
                <a:solidFill>
                  <a:schemeClr val="bg1"/>
                </a:solidFill>
              </a:rPr>
              <a:t> </a:t>
            </a:r>
            <a:r>
              <a:rPr lang="de-DE" sz="2800" dirty="0" err="1" smtClean="0">
                <a:solidFill>
                  <a:schemeClr val="bg1"/>
                </a:solidFill>
              </a:rPr>
              <a:t>for</a:t>
            </a:r>
            <a:r>
              <a:rPr lang="de-DE" sz="2800" dirty="0" smtClean="0">
                <a:solidFill>
                  <a:schemeClr val="bg1"/>
                </a:solidFill>
              </a:rPr>
              <a:t> </a:t>
            </a:r>
            <a:r>
              <a:rPr lang="de-DE" sz="2800" dirty="0" err="1" smtClean="0">
                <a:solidFill>
                  <a:schemeClr val="bg1"/>
                </a:solidFill>
              </a:rPr>
              <a:t>phenomenological</a:t>
            </a:r>
            <a:r>
              <a:rPr lang="de-DE" sz="2800" dirty="0" smtClean="0">
                <a:solidFill>
                  <a:schemeClr val="bg1"/>
                </a:solidFill>
              </a:rPr>
              <a:t> </a:t>
            </a:r>
            <a:r>
              <a:rPr lang="de-DE" sz="2800" dirty="0" err="1" smtClean="0">
                <a:solidFill>
                  <a:schemeClr val="bg1"/>
                </a:solidFill>
              </a:rPr>
              <a:t>calculations</a:t>
            </a:r>
            <a:endParaRPr lang="de-DE" sz="2800" noProof="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kumimoji="0" lang="de-DE" sz="28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1. </a:t>
            </a:r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17" name="Inhaltsplatzhalter 2"/>
          <p:cNvSpPr txBox="1">
            <a:spLocks/>
          </p:cNvSpPr>
          <p:nvPr/>
        </p:nvSpPr>
        <p:spPr>
          <a:xfrm>
            <a:off x="0" y="1341438"/>
            <a:ext cx="9144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b="1" dirty="0" smtClean="0">
                <a:solidFill>
                  <a:schemeClr val="bg1"/>
                </a:solidFill>
              </a:rPr>
              <a:t>BE CAREFUL WITH TERMINOLOGY:</a:t>
            </a:r>
            <a:endParaRPr kumimoji="0" lang="de-DE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57201" y="2171700"/>
            <a:ext cx="2095500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>
                <a:solidFill>
                  <a:srgbClr val="FF0000"/>
                </a:solidFill>
              </a:rPr>
              <a:t>SCENARIO</a:t>
            </a:r>
            <a:endParaRPr lang="de-DE" sz="3200" baseline="-25000" dirty="0">
              <a:solidFill>
                <a:srgbClr val="FF000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57200" y="4965700"/>
            <a:ext cx="2095500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>
                <a:solidFill>
                  <a:srgbClr val="FF0000"/>
                </a:solidFill>
              </a:rPr>
              <a:t>MODEL</a:t>
            </a:r>
            <a:endParaRPr lang="de-DE" sz="3200" baseline="-25000" dirty="0">
              <a:solidFill>
                <a:srgbClr val="FF0000"/>
              </a:solidFill>
            </a:endParaRPr>
          </a:p>
        </p:txBody>
      </p:sp>
      <p:sp>
        <p:nvSpPr>
          <p:cNvPr id="15" name="Pfeil nach oben und unten 14"/>
          <p:cNvSpPr/>
          <p:nvPr/>
        </p:nvSpPr>
        <p:spPr>
          <a:xfrm>
            <a:off x="1035050" y="2756476"/>
            <a:ext cx="774700" cy="2209224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2819400" y="1917700"/>
            <a:ext cx="59690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600" dirty="0" err="1" smtClean="0"/>
              <a:t>Provides</a:t>
            </a:r>
            <a:r>
              <a:rPr lang="de-DE" sz="3600" dirty="0" smtClean="0"/>
              <a:t> a </a:t>
            </a:r>
            <a:r>
              <a:rPr lang="de-DE" sz="3600" dirty="0" err="1" smtClean="0"/>
              <a:t>framework</a:t>
            </a:r>
            <a:r>
              <a:rPr lang="de-DE" sz="3600" dirty="0" smtClean="0"/>
              <a:t> </a:t>
            </a:r>
            <a:r>
              <a:rPr lang="de-DE" sz="3600" dirty="0" err="1" smtClean="0"/>
              <a:t>that</a:t>
            </a:r>
            <a:r>
              <a:rPr lang="de-DE" sz="3600" dirty="0" smtClean="0"/>
              <a:t> </a:t>
            </a:r>
            <a:r>
              <a:rPr lang="de-DE" sz="3600" dirty="0" err="1" smtClean="0"/>
              <a:t>includes</a:t>
            </a:r>
            <a:r>
              <a:rPr lang="de-DE" sz="3600" dirty="0" smtClean="0"/>
              <a:t> </a:t>
            </a:r>
            <a:r>
              <a:rPr lang="de-DE" sz="3600" dirty="0" err="1" smtClean="0"/>
              <a:t>keV</a:t>
            </a:r>
            <a:r>
              <a:rPr lang="de-DE" sz="3600" dirty="0" smtClean="0"/>
              <a:t> sterile </a:t>
            </a:r>
            <a:r>
              <a:rPr lang="de-DE" sz="3600" dirty="0" err="1" smtClean="0"/>
              <a:t>neutrinos</a:t>
            </a:r>
            <a:endParaRPr lang="de-DE" sz="2400" baseline="-25000" dirty="0" smtClean="0">
              <a:solidFill>
                <a:srgbClr val="FF0000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819400" y="4622800"/>
            <a:ext cx="59690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600" dirty="0" err="1" smtClean="0"/>
              <a:t>Explains</a:t>
            </a:r>
            <a:r>
              <a:rPr lang="de-DE" sz="3600" dirty="0" smtClean="0"/>
              <a:t> </a:t>
            </a:r>
            <a:r>
              <a:rPr lang="de-DE" sz="3600" dirty="0" err="1" smtClean="0"/>
              <a:t>the</a:t>
            </a:r>
            <a:r>
              <a:rPr lang="de-DE" sz="3600" dirty="0" smtClean="0"/>
              <a:t> </a:t>
            </a:r>
            <a:r>
              <a:rPr lang="de-DE" sz="3600" dirty="0" err="1" smtClean="0"/>
              <a:t>appearance</a:t>
            </a:r>
            <a:r>
              <a:rPr lang="de-DE" sz="3600" dirty="0" smtClean="0"/>
              <a:t> and </a:t>
            </a:r>
            <a:r>
              <a:rPr lang="de-DE" sz="3600" dirty="0" err="1" smtClean="0"/>
              <a:t>the</a:t>
            </a:r>
            <a:r>
              <a:rPr lang="de-DE" sz="3600" dirty="0" smtClean="0"/>
              <a:t> </a:t>
            </a:r>
            <a:r>
              <a:rPr lang="de-DE" sz="3600" dirty="0" err="1" smtClean="0"/>
              <a:t>mass</a:t>
            </a:r>
            <a:r>
              <a:rPr lang="de-DE" sz="3600" dirty="0" smtClean="0"/>
              <a:t> </a:t>
            </a:r>
            <a:r>
              <a:rPr lang="de-DE" sz="3600" dirty="0" err="1" smtClean="0"/>
              <a:t>pattern</a:t>
            </a:r>
            <a:r>
              <a:rPr lang="de-DE" sz="3600" dirty="0" smtClean="0"/>
              <a:t> of </a:t>
            </a:r>
            <a:r>
              <a:rPr lang="de-DE" sz="3600" dirty="0" err="1" smtClean="0"/>
              <a:t>keV</a:t>
            </a:r>
            <a:r>
              <a:rPr lang="de-DE" sz="3600" dirty="0" smtClean="0"/>
              <a:t> </a:t>
            </a:r>
            <a:r>
              <a:rPr lang="de-DE" sz="3600" dirty="0" err="1" smtClean="0"/>
              <a:t>ν‘s</a:t>
            </a:r>
            <a:endParaRPr lang="de-DE" sz="2400" baseline="-25000" dirty="0" smtClean="0">
              <a:solidFill>
                <a:srgbClr val="FF0000"/>
              </a:solidFill>
            </a:endParaRPr>
          </a:p>
        </p:txBody>
      </p:sp>
      <p:sp>
        <p:nvSpPr>
          <p:cNvPr id="19" name="Inhaltsplatzhalter 2"/>
          <p:cNvSpPr txBox="1">
            <a:spLocks/>
          </p:cNvSpPr>
          <p:nvPr/>
        </p:nvSpPr>
        <p:spPr>
          <a:xfrm>
            <a:off x="2552701" y="3029128"/>
            <a:ext cx="6591299" cy="14031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de-DE" sz="2800" i="1" dirty="0" err="1" smtClean="0">
                <a:solidFill>
                  <a:schemeClr val="bg1"/>
                </a:solidFill>
              </a:rPr>
              <a:t>examples</a:t>
            </a:r>
            <a:r>
              <a:rPr lang="de-DE" sz="2800" dirty="0" smtClean="0">
                <a:solidFill>
                  <a:schemeClr val="bg1"/>
                </a:solidFill>
              </a:rPr>
              <a:t>: </a:t>
            </a:r>
            <a:r>
              <a:rPr lang="de-DE" sz="2800" dirty="0" err="1" smtClean="0">
                <a:solidFill>
                  <a:schemeClr val="bg1"/>
                </a:solidFill>
              </a:rPr>
              <a:t>νMSM</a:t>
            </a:r>
            <a:r>
              <a:rPr lang="de-DE" sz="2800" dirty="0" smtClean="0">
                <a:solidFill>
                  <a:schemeClr val="bg1"/>
                </a:solidFill>
              </a:rPr>
              <a:t>, </a:t>
            </a:r>
            <a:r>
              <a:rPr lang="de-DE" sz="2800" dirty="0" err="1" smtClean="0">
                <a:solidFill>
                  <a:schemeClr val="bg1"/>
                </a:solidFill>
              </a:rPr>
              <a:t>gauge</a:t>
            </a:r>
            <a:r>
              <a:rPr lang="de-DE" sz="2800" dirty="0" smtClean="0">
                <a:solidFill>
                  <a:schemeClr val="bg1"/>
                </a:solidFill>
              </a:rPr>
              <a:t> </a:t>
            </a:r>
            <a:r>
              <a:rPr lang="de-DE" sz="2800" dirty="0" err="1" smtClean="0">
                <a:solidFill>
                  <a:schemeClr val="bg1"/>
                </a:solidFill>
              </a:rPr>
              <a:t>extensions</a:t>
            </a:r>
            <a:r>
              <a:rPr lang="de-DE" sz="2800" dirty="0" smtClean="0">
                <a:solidFill>
                  <a:schemeClr val="bg1"/>
                </a:solidFill>
              </a:rPr>
              <a:t>,...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de-DE" sz="2800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de-DE" sz="2800" dirty="0" smtClean="0">
                <a:solidFill>
                  <a:schemeClr val="bg1"/>
                </a:solidFill>
              </a:rPr>
              <a:t> </a:t>
            </a:r>
            <a:r>
              <a:rPr lang="de-DE" sz="2800" dirty="0" err="1" smtClean="0">
                <a:solidFill>
                  <a:schemeClr val="bg1"/>
                </a:solidFill>
              </a:rPr>
              <a:t>provide</a:t>
            </a:r>
            <a:r>
              <a:rPr lang="de-DE" sz="2800" dirty="0" smtClean="0">
                <a:solidFill>
                  <a:schemeClr val="bg1"/>
                </a:solidFill>
              </a:rPr>
              <a:t> all </a:t>
            </a:r>
            <a:r>
              <a:rPr lang="de-DE" sz="2800" dirty="0" err="1" smtClean="0">
                <a:solidFill>
                  <a:schemeClr val="bg1"/>
                </a:solidFill>
              </a:rPr>
              <a:t>features</a:t>
            </a:r>
            <a:r>
              <a:rPr lang="de-DE" sz="2800" dirty="0" smtClean="0">
                <a:solidFill>
                  <a:schemeClr val="bg1"/>
                </a:solidFill>
              </a:rPr>
              <a:t> </a:t>
            </a:r>
            <a:r>
              <a:rPr lang="de-DE" sz="2800" dirty="0" err="1" smtClean="0">
                <a:solidFill>
                  <a:schemeClr val="bg1"/>
                </a:solidFill>
              </a:rPr>
              <a:t>needed</a:t>
            </a:r>
            <a:r>
              <a:rPr lang="de-DE" sz="2800" dirty="0" smtClean="0">
                <a:solidFill>
                  <a:schemeClr val="bg1"/>
                </a:solidFill>
              </a:rPr>
              <a:t> </a:t>
            </a:r>
            <a:r>
              <a:rPr lang="de-DE" sz="2800" dirty="0" err="1" smtClean="0">
                <a:solidFill>
                  <a:schemeClr val="bg1"/>
                </a:solidFill>
              </a:rPr>
              <a:t>for</a:t>
            </a:r>
            <a:r>
              <a:rPr lang="de-DE" sz="2800" dirty="0" smtClean="0">
                <a:solidFill>
                  <a:schemeClr val="bg1"/>
                </a:solidFill>
              </a:rPr>
              <a:t> </a:t>
            </a:r>
            <a:r>
              <a:rPr lang="de-DE" sz="2800" dirty="0" err="1" smtClean="0">
                <a:solidFill>
                  <a:schemeClr val="bg1"/>
                </a:solidFill>
              </a:rPr>
              <a:t>phenomenological</a:t>
            </a:r>
            <a:r>
              <a:rPr lang="de-DE" sz="2800" dirty="0" smtClean="0">
                <a:solidFill>
                  <a:schemeClr val="bg1"/>
                </a:solidFill>
              </a:rPr>
              <a:t> </a:t>
            </a:r>
            <a:r>
              <a:rPr lang="de-DE" sz="2800" dirty="0" err="1" smtClean="0">
                <a:solidFill>
                  <a:schemeClr val="bg1"/>
                </a:solidFill>
              </a:rPr>
              <a:t>calculations</a:t>
            </a:r>
            <a:endParaRPr lang="de-DE" sz="2800" noProof="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kumimoji="0" lang="de-DE" sz="28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Inhaltsplatzhalter 2"/>
          <p:cNvSpPr txBox="1">
            <a:spLocks/>
          </p:cNvSpPr>
          <p:nvPr/>
        </p:nvSpPr>
        <p:spPr>
          <a:xfrm>
            <a:off x="2552700" y="5783352"/>
            <a:ext cx="6591299" cy="11889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de-DE" sz="2800" i="1" dirty="0" err="1" smtClean="0">
                <a:solidFill>
                  <a:schemeClr val="bg1"/>
                </a:solidFill>
              </a:rPr>
              <a:t>examples</a:t>
            </a:r>
            <a:r>
              <a:rPr lang="de-DE" sz="2800" dirty="0" smtClean="0">
                <a:solidFill>
                  <a:schemeClr val="bg1"/>
                </a:solidFill>
              </a:rPr>
              <a:t>: to </a:t>
            </a:r>
            <a:r>
              <a:rPr lang="de-DE" sz="2800" dirty="0" err="1" smtClean="0">
                <a:solidFill>
                  <a:schemeClr val="bg1"/>
                </a:solidFill>
              </a:rPr>
              <a:t>be</a:t>
            </a:r>
            <a:r>
              <a:rPr lang="de-DE" sz="2800" dirty="0" smtClean="0">
                <a:solidFill>
                  <a:schemeClr val="bg1"/>
                </a:solidFill>
              </a:rPr>
              <a:t> </a:t>
            </a:r>
            <a:r>
              <a:rPr lang="de-DE" sz="2800" dirty="0" err="1" smtClean="0">
                <a:solidFill>
                  <a:schemeClr val="bg1"/>
                </a:solidFill>
              </a:rPr>
              <a:t>discussed</a:t>
            </a:r>
            <a:r>
              <a:rPr lang="de-DE" sz="2800" dirty="0" smtClean="0">
                <a:solidFill>
                  <a:schemeClr val="bg1"/>
                </a:solidFill>
              </a:rPr>
              <a:t> </a:t>
            </a:r>
            <a:r>
              <a:rPr lang="de-DE" sz="2800" dirty="0" err="1" smtClean="0">
                <a:solidFill>
                  <a:schemeClr val="bg1"/>
                </a:solidFill>
              </a:rPr>
              <a:t>here</a:t>
            </a:r>
            <a:r>
              <a:rPr lang="de-DE" sz="2800" dirty="0" smtClean="0">
                <a:solidFill>
                  <a:schemeClr val="bg1"/>
                </a:solidFill>
              </a:rPr>
              <a:t> </a:t>
            </a:r>
            <a:r>
              <a:rPr lang="de-DE" sz="2800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de-DE" sz="2800" dirty="0" smtClean="0">
                <a:solidFill>
                  <a:schemeClr val="bg1"/>
                </a:solidFill>
              </a:rPr>
              <a:t> </a:t>
            </a:r>
            <a:r>
              <a:rPr lang="de-DE" sz="2800" dirty="0" err="1" smtClean="0">
                <a:solidFill>
                  <a:schemeClr val="bg1"/>
                </a:solidFill>
              </a:rPr>
              <a:t>provide</a:t>
            </a:r>
            <a:r>
              <a:rPr lang="de-DE" sz="2800" dirty="0" smtClean="0">
                <a:solidFill>
                  <a:schemeClr val="bg1"/>
                </a:solidFill>
              </a:rPr>
              <a:t> an “</a:t>
            </a:r>
            <a:r>
              <a:rPr lang="de-DE" sz="2800" dirty="0" err="1" smtClean="0">
                <a:solidFill>
                  <a:schemeClr val="bg1"/>
                </a:solidFill>
              </a:rPr>
              <a:t>explanation</a:t>
            </a:r>
            <a:r>
              <a:rPr lang="de-DE" sz="2800" dirty="0" smtClean="0">
                <a:solidFill>
                  <a:schemeClr val="bg1"/>
                </a:solidFill>
              </a:rPr>
              <a:t>“ </a:t>
            </a:r>
            <a:r>
              <a:rPr lang="de-DE" sz="2800" dirty="0" err="1" smtClean="0">
                <a:solidFill>
                  <a:schemeClr val="bg1"/>
                </a:solidFill>
              </a:rPr>
              <a:t>for</a:t>
            </a:r>
            <a:r>
              <a:rPr lang="de-DE" sz="2800" dirty="0" smtClean="0">
                <a:solidFill>
                  <a:schemeClr val="bg1"/>
                </a:solidFill>
              </a:rPr>
              <a:t> </a:t>
            </a:r>
            <a:r>
              <a:rPr lang="de-DE" sz="2800" dirty="0" err="1" smtClean="0">
                <a:solidFill>
                  <a:schemeClr val="bg1"/>
                </a:solidFill>
              </a:rPr>
              <a:t>what</a:t>
            </a:r>
            <a:r>
              <a:rPr lang="de-DE" sz="2800" dirty="0" smtClean="0">
                <a:solidFill>
                  <a:schemeClr val="bg1"/>
                </a:solidFill>
              </a:rPr>
              <a:t> </a:t>
            </a:r>
            <a:r>
              <a:rPr lang="de-DE" sz="2800" dirty="0" err="1" smtClean="0">
                <a:solidFill>
                  <a:schemeClr val="bg1"/>
                </a:solidFill>
              </a:rPr>
              <a:t>is</a:t>
            </a:r>
            <a:r>
              <a:rPr lang="de-DE" sz="2800" dirty="0" smtClean="0">
                <a:solidFill>
                  <a:schemeClr val="bg1"/>
                </a:solidFill>
              </a:rPr>
              <a:t> </a:t>
            </a:r>
            <a:r>
              <a:rPr lang="de-DE" sz="2800" dirty="0" err="1" smtClean="0">
                <a:solidFill>
                  <a:schemeClr val="bg1"/>
                </a:solidFill>
              </a:rPr>
              <a:t>measured</a:t>
            </a:r>
            <a:endParaRPr lang="de-DE" sz="2800" noProof="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kumimoji="0" lang="de-DE" sz="28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2. A </a:t>
            </a:r>
            <a:r>
              <a:rPr lang="de-DE" dirty="0" err="1" smtClean="0"/>
              <a:t>Randall-Sundrum</a:t>
            </a:r>
            <a:r>
              <a:rPr lang="de-DE" dirty="0" smtClean="0"/>
              <a:t> Model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2. A </a:t>
            </a:r>
            <a:r>
              <a:rPr lang="de-DE" dirty="0" err="1" smtClean="0"/>
              <a:t>Randall-Sundrum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17" name="Inhaltsplatzhalter 2"/>
          <p:cNvSpPr txBox="1">
            <a:spLocks/>
          </p:cNvSpPr>
          <p:nvPr/>
        </p:nvSpPr>
        <p:spPr>
          <a:xfrm>
            <a:off x="0" y="1519238"/>
            <a:ext cx="9144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f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irst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strong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keV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sterile ν DM: “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Dark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Matter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Split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Seesaw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 (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Kusenko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Takahashi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Yanagida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Phys. </a:t>
            </a:r>
            <a:r>
              <a:rPr lang="de-DE" sz="3200" dirty="0" err="1" smtClean="0">
                <a:solidFill>
                  <a:schemeClr val="bg1"/>
                </a:solidFill>
              </a:rPr>
              <a:t>Lett</a:t>
            </a:r>
            <a:r>
              <a:rPr lang="de-DE" sz="3200" dirty="0" smtClean="0">
                <a:solidFill>
                  <a:schemeClr val="bg1"/>
                </a:solidFill>
              </a:rPr>
              <a:t>. </a:t>
            </a:r>
            <a:r>
              <a:rPr lang="de-DE" sz="3200" b="1" dirty="0" smtClean="0">
                <a:solidFill>
                  <a:schemeClr val="bg1"/>
                </a:solidFill>
              </a:rPr>
              <a:t>B693</a:t>
            </a:r>
            <a:r>
              <a:rPr lang="de-DE" sz="3200" dirty="0" smtClean="0">
                <a:solidFill>
                  <a:schemeClr val="bg1"/>
                </a:solidFill>
              </a:rPr>
              <a:t> (2010) 144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2. A </a:t>
            </a:r>
            <a:r>
              <a:rPr lang="de-DE" dirty="0" err="1" smtClean="0"/>
              <a:t>Randall-Sundrum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17" name="Inhaltsplatzhalter 2"/>
          <p:cNvSpPr txBox="1">
            <a:spLocks/>
          </p:cNvSpPr>
          <p:nvPr/>
        </p:nvSpPr>
        <p:spPr>
          <a:xfrm>
            <a:off x="0" y="1519238"/>
            <a:ext cx="9144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f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irst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strong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keV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sterile ν DM: “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Dark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Matter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Split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Seesaw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 (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Kusenko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Takahashi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Yanagida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Phys. </a:t>
            </a:r>
            <a:r>
              <a:rPr lang="de-DE" sz="3200" dirty="0" err="1" smtClean="0">
                <a:solidFill>
                  <a:schemeClr val="bg1"/>
                </a:solidFill>
              </a:rPr>
              <a:t>Lett</a:t>
            </a:r>
            <a:r>
              <a:rPr lang="de-DE" sz="3200" dirty="0" smtClean="0">
                <a:solidFill>
                  <a:schemeClr val="bg1"/>
                </a:solidFill>
              </a:rPr>
              <a:t>. </a:t>
            </a:r>
            <a:r>
              <a:rPr lang="de-DE" sz="3200" b="1" dirty="0" smtClean="0">
                <a:solidFill>
                  <a:schemeClr val="bg1"/>
                </a:solidFill>
              </a:rPr>
              <a:t>B693</a:t>
            </a:r>
            <a:r>
              <a:rPr lang="de-DE" sz="3200" dirty="0" smtClean="0">
                <a:solidFill>
                  <a:schemeClr val="bg1"/>
                </a:solidFill>
              </a:rPr>
              <a:t> (2010) 144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Bild 4" descr="RS-scheme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746500" y="3160868"/>
            <a:ext cx="5029200" cy="3413436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2. A </a:t>
            </a:r>
            <a:r>
              <a:rPr lang="de-DE" dirty="0" err="1" smtClean="0"/>
              <a:t>Randall-Sundrum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17" name="Inhaltsplatzhalter 2"/>
          <p:cNvSpPr txBox="1">
            <a:spLocks/>
          </p:cNvSpPr>
          <p:nvPr/>
        </p:nvSpPr>
        <p:spPr>
          <a:xfrm>
            <a:off x="0" y="1519238"/>
            <a:ext cx="9144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f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irst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strong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keV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sterile ν DM: “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Dark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Matter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Split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Seesaw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 (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Kusenko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Takahashi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Yanagida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Phys. </a:t>
            </a:r>
            <a:r>
              <a:rPr lang="de-DE" sz="3200" dirty="0" err="1" smtClean="0">
                <a:solidFill>
                  <a:schemeClr val="bg1"/>
                </a:solidFill>
              </a:rPr>
              <a:t>Lett</a:t>
            </a:r>
            <a:r>
              <a:rPr lang="de-DE" sz="3200" dirty="0" smtClean="0">
                <a:solidFill>
                  <a:schemeClr val="bg1"/>
                </a:solidFill>
              </a:rPr>
              <a:t>. </a:t>
            </a:r>
            <a:r>
              <a:rPr lang="de-DE" sz="3200" b="1" dirty="0" smtClean="0">
                <a:solidFill>
                  <a:schemeClr val="bg1"/>
                </a:solidFill>
              </a:rPr>
              <a:t>B693</a:t>
            </a:r>
            <a:r>
              <a:rPr lang="de-DE" sz="3200" dirty="0" smtClean="0">
                <a:solidFill>
                  <a:schemeClr val="bg1"/>
                </a:solidFill>
              </a:rPr>
              <a:t> (2010) 144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Bild 4" descr="RS-scheme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746500" y="3160868"/>
            <a:ext cx="5029200" cy="341343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feld 5"/>
          <p:cNvSpPr txBox="1"/>
          <p:nvPr/>
        </p:nvSpPr>
        <p:spPr>
          <a:xfrm>
            <a:off x="200024" y="3167628"/>
            <a:ext cx="3368676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idea</a:t>
            </a:r>
            <a:r>
              <a:rPr lang="de-DE" sz="2400" dirty="0" smtClean="0"/>
              <a:t>: </a:t>
            </a:r>
            <a:r>
              <a:rPr lang="de-DE" sz="2400" dirty="0" err="1" smtClean="0"/>
              <a:t>use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splitting</a:t>
            </a:r>
            <a:r>
              <a:rPr lang="de-DE" sz="2400" dirty="0" smtClean="0"/>
              <a:t> </a:t>
            </a:r>
            <a:r>
              <a:rPr lang="de-DE" sz="2400" dirty="0" err="1" smtClean="0"/>
              <a:t>between</a:t>
            </a:r>
            <a:r>
              <a:rPr lang="de-DE" sz="2400" dirty="0" smtClean="0"/>
              <a:t> SM </a:t>
            </a:r>
            <a:r>
              <a:rPr lang="de-DE" sz="2400" dirty="0" err="1" smtClean="0"/>
              <a:t>brane</a:t>
            </a:r>
            <a:r>
              <a:rPr lang="de-DE" sz="2400" dirty="0" smtClean="0"/>
              <a:t> and </a:t>
            </a:r>
            <a:r>
              <a:rPr lang="de-DE" sz="2400" dirty="0" err="1" smtClean="0"/>
              <a:t>hidden</a:t>
            </a:r>
            <a:r>
              <a:rPr lang="de-DE" sz="2400" dirty="0" smtClean="0"/>
              <a:t> </a:t>
            </a:r>
            <a:r>
              <a:rPr lang="de-DE" sz="2400" dirty="0" err="1" smtClean="0"/>
              <a:t>brane</a:t>
            </a:r>
            <a:endParaRPr lang="de-DE" sz="2400" dirty="0" smtClean="0">
              <a:solidFill>
                <a:srgbClr val="FFFFFF"/>
              </a:solidFill>
            </a:endParaRPr>
          </a:p>
          <a:p>
            <a:pPr>
              <a:buFont typeface="Arial"/>
              <a:buChar char="•"/>
            </a:pPr>
            <a:r>
              <a:rPr lang="de-DE" sz="2400" dirty="0" smtClean="0">
                <a:solidFill>
                  <a:srgbClr val="FFFFFF"/>
                </a:solidFill>
              </a:rPr>
              <a:t> </a:t>
            </a:r>
            <a:r>
              <a:rPr lang="de-DE" sz="2400" dirty="0" err="1" smtClean="0">
                <a:solidFill>
                  <a:srgbClr val="FFFFFF"/>
                </a:solidFill>
              </a:rPr>
              <a:t>heavy</a:t>
            </a:r>
            <a:r>
              <a:rPr lang="de-DE" sz="2400" dirty="0" smtClean="0">
                <a:solidFill>
                  <a:srgbClr val="FFFFFF"/>
                </a:solidFill>
              </a:rPr>
              <a:t> </a:t>
            </a:r>
            <a:r>
              <a:rPr lang="de-DE" sz="2400" dirty="0" err="1" smtClean="0">
                <a:solidFill>
                  <a:srgbClr val="FFFFFF"/>
                </a:solidFill>
              </a:rPr>
              <a:t>neutrinos</a:t>
            </a:r>
            <a:r>
              <a:rPr lang="de-DE" sz="2400" dirty="0" smtClean="0">
                <a:solidFill>
                  <a:srgbClr val="FFFFFF"/>
                </a:solidFill>
              </a:rPr>
              <a:t> on </a:t>
            </a:r>
            <a:r>
              <a:rPr lang="de-DE" sz="2400" dirty="0" err="1" smtClean="0">
                <a:solidFill>
                  <a:srgbClr val="FFFFFF"/>
                </a:solidFill>
              </a:rPr>
              <a:t>hidden</a:t>
            </a:r>
            <a:r>
              <a:rPr lang="de-DE" sz="2400" dirty="0" smtClean="0">
                <a:solidFill>
                  <a:srgbClr val="FFFFFF"/>
                </a:solidFill>
              </a:rPr>
              <a:t> </a:t>
            </a:r>
            <a:r>
              <a:rPr lang="de-DE" sz="2400" dirty="0" err="1" smtClean="0">
                <a:solidFill>
                  <a:srgbClr val="FFFFFF"/>
                </a:solidFill>
              </a:rPr>
              <a:t>brane</a:t>
            </a:r>
            <a:r>
              <a:rPr lang="de-DE" sz="2400" dirty="0" smtClean="0">
                <a:solidFill>
                  <a:srgbClr val="FFFFFF"/>
                </a:solidFill>
              </a:rPr>
              <a:t>, </a:t>
            </a:r>
            <a:r>
              <a:rPr lang="de-DE" sz="2400" dirty="0" err="1" smtClean="0">
                <a:solidFill>
                  <a:srgbClr val="FFFFFF"/>
                </a:solidFill>
              </a:rPr>
              <a:t>only</a:t>
            </a:r>
            <a:r>
              <a:rPr lang="de-DE" sz="2400" dirty="0" smtClean="0">
                <a:solidFill>
                  <a:srgbClr val="FFFFFF"/>
                </a:solidFill>
              </a:rPr>
              <a:t> </a:t>
            </a:r>
            <a:r>
              <a:rPr lang="de-DE" sz="2400" dirty="0" err="1" smtClean="0">
                <a:solidFill>
                  <a:srgbClr val="FFFFFF"/>
                </a:solidFill>
              </a:rPr>
              <a:t>exponentially</a:t>
            </a:r>
            <a:r>
              <a:rPr lang="de-DE" sz="2400" dirty="0" smtClean="0">
                <a:solidFill>
                  <a:srgbClr val="FFFFFF"/>
                </a:solidFill>
              </a:rPr>
              <a:t> </a:t>
            </a:r>
            <a:r>
              <a:rPr lang="de-DE" sz="2400" dirty="0" err="1" smtClean="0">
                <a:solidFill>
                  <a:srgbClr val="FFFFFF"/>
                </a:solidFill>
              </a:rPr>
              <a:t>suppressed</a:t>
            </a:r>
            <a:r>
              <a:rPr lang="de-DE" sz="2400" dirty="0" smtClean="0">
                <a:solidFill>
                  <a:srgbClr val="FFFFFF"/>
                </a:solidFill>
              </a:rPr>
              <a:t> </a:t>
            </a:r>
            <a:r>
              <a:rPr lang="de-DE" sz="2400" dirty="0" err="1" smtClean="0">
                <a:solidFill>
                  <a:srgbClr val="FFFFFF"/>
                </a:solidFill>
              </a:rPr>
              <a:t>effect</a:t>
            </a:r>
            <a:r>
              <a:rPr lang="de-DE" sz="2400" dirty="0" smtClean="0">
                <a:solidFill>
                  <a:srgbClr val="FFFFFF"/>
                </a:solidFill>
              </a:rPr>
              <a:t> on SM </a:t>
            </a:r>
            <a:r>
              <a:rPr lang="de-DE" sz="2400" dirty="0" err="1" smtClean="0">
                <a:solidFill>
                  <a:srgbClr val="FFFFFF"/>
                </a:solidFill>
              </a:rPr>
              <a:t>brane</a:t>
            </a:r>
            <a:endParaRPr lang="de-DE" sz="2400" dirty="0" smtClean="0">
              <a:solidFill>
                <a:srgbClr val="FFFFFF"/>
              </a:solidFill>
            </a:endParaRPr>
          </a:p>
          <a:p>
            <a:pPr>
              <a:buFont typeface="Arial"/>
              <a:buChar char="•"/>
            </a:pPr>
            <a:r>
              <a:rPr lang="de-DE" sz="2400" dirty="0" smtClean="0">
                <a:solidFill>
                  <a:srgbClr val="FFFFFF"/>
                </a:solidFill>
              </a:rPr>
              <a:t> </a:t>
            </a:r>
            <a:r>
              <a:rPr lang="de-DE" sz="2400" dirty="0" err="1" smtClean="0">
                <a:solidFill>
                  <a:srgbClr val="FFFFFF"/>
                </a:solidFill>
              </a:rPr>
              <a:t>explains</a:t>
            </a:r>
            <a:r>
              <a:rPr lang="de-DE" sz="2400" dirty="0" smtClean="0">
                <a:solidFill>
                  <a:srgbClr val="FFFFFF"/>
                </a:solidFill>
              </a:rPr>
              <a:t> M</a:t>
            </a:r>
            <a:r>
              <a:rPr lang="de-DE" sz="2400" baseline="-25000" dirty="0" smtClean="0">
                <a:solidFill>
                  <a:srgbClr val="FFFFFF"/>
                </a:solidFill>
              </a:rPr>
              <a:t>1</a:t>
            </a:r>
            <a:r>
              <a:rPr lang="de-DE" sz="2400" dirty="0" smtClean="0">
                <a:solidFill>
                  <a:srgbClr val="FFFFFF"/>
                </a:solidFill>
              </a:rPr>
              <a:t>~keV &lt;&lt; M</a:t>
            </a:r>
            <a:r>
              <a:rPr lang="de-DE" sz="2400" baseline="-25000" dirty="0" smtClean="0">
                <a:solidFill>
                  <a:srgbClr val="FFFFFF"/>
                </a:solidFill>
              </a:rPr>
              <a:t>2</a:t>
            </a:r>
            <a:r>
              <a:rPr lang="de-DE" sz="2400" dirty="0" smtClean="0">
                <a:solidFill>
                  <a:srgbClr val="FFFFFF"/>
                </a:solidFill>
              </a:rPr>
              <a:t>~10</a:t>
            </a:r>
            <a:r>
              <a:rPr lang="de-DE" sz="2400" baseline="30000" dirty="0" smtClean="0">
                <a:solidFill>
                  <a:srgbClr val="FFFFFF"/>
                </a:solidFill>
              </a:rPr>
              <a:t>11</a:t>
            </a:r>
            <a:r>
              <a:rPr lang="de-DE" sz="2400" dirty="0" smtClean="0">
                <a:solidFill>
                  <a:srgbClr val="FFFFFF"/>
                </a:solidFill>
              </a:rPr>
              <a:t> </a:t>
            </a:r>
            <a:r>
              <a:rPr lang="de-DE" sz="2400" dirty="0" err="1" smtClean="0">
                <a:solidFill>
                  <a:srgbClr val="FFFFFF"/>
                </a:solidFill>
              </a:rPr>
              <a:t>GeV</a:t>
            </a:r>
            <a:r>
              <a:rPr lang="de-DE" sz="2400" dirty="0" smtClean="0">
                <a:solidFill>
                  <a:srgbClr val="FFFFFF"/>
                </a:solidFill>
              </a:rPr>
              <a:t> &lt; M</a:t>
            </a:r>
            <a:r>
              <a:rPr lang="de-DE" sz="2400" baseline="-25000" dirty="0" smtClean="0">
                <a:solidFill>
                  <a:srgbClr val="FFFFFF"/>
                </a:solidFill>
              </a:rPr>
              <a:t>3</a:t>
            </a:r>
            <a:endParaRPr lang="de-DE" sz="2400" baseline="-25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5827" y="169327"/>
            <a:ext cx="8889717" cy="147002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de-DE" sz="4800" dirty="0" err="1" smtClean="0"/>
              <a:t>keV</a:t>
            </a:r>
            <a:r>
              <a:rPr lang="de-DE" sz="4800" dirty="0" smtClean="0"/>
              <a:t> sterile </a:t>
            </a:r>
            <a:r>
              <a:rPr lang="de-DE" sz="4800" dirty="0" err="1" smtClean="0"/>
              <a:t>neutrino</a:t>
            </a:r>
            <a:r>
              <a:rPr lang="de-DE" sz="4800" dirty="0" smtClean="0"/>
              <a:t> </a:t>
            </a:r>
            <a:r>
              <a:rPr lang="de-DE" sz="4800" dirty="0" err="1" smtClean="0"/>
              <a:t>Dark</a:t>
            </a:r>
            <a:r>
              <a:rPr lang="de-DE" sz="4800" dirty="0" smtClean="0"/>
              <a:t> Matter as alternative to </a:t>
            </a:r>
            <a:r>
              <a:rPr lang="de-DE" sz="4800" dirty="0" err="1" smtClean="0"/>
              <a:t>the</a:t>
            </a:r>
            <a:r>
              <a:rPr lang="de-DE" sz="4800" dirty="0" smtClean="0"/>
              <a:t> </a:t>
            </a:r>
            <a:r>
              <a:rPr lang="de-DE" sz="4800" dirty="0" err="1" smtClean="0"/>
              <a:t>TeV</a:t>
            </a:r>
            <a:r>
              <a:rPr lang="de-DE" sz="4800" dirty="0" smtClean="0"/>
              <a:t> </a:t>
            </a:r>
            <a:r>
              <a:rPr lang="de-DE" sz="4800" dirty="0" err="1" smtClean="0"/>
              <a:t>scale</a:t>
            </a:r>
            <a:endParaRPr lang="de-DE" sz="4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5827" y="5451120"/>
            <a:ext cx="8889717" cy="1343380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“</a:t>
            </a:r>
            <a:r>
              <a:rPr lang="de-DE" dirty="0" err="1" smtClean="0">
                <a:solidFill>
                  <a:schemeClr val="bg1"/>
                </a:solidFill>
              </a:rPr>
              <a:t>TeV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Particle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Astrophysics</a:t>
            </a:r>
            <a:r>
              <a:rPr lang="de-DE" dirty="0" smtClean="0">
                <a:solidFill>
                  <a:schemeClr val="bg1"/>
                </a:solidFill>
              </a:rPr>
              <a:t> 2011“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05 August 2011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317489" y="1728455"/>
            <a:ext cx="8525189" cy="2443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Alexander Merle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Royal Institute of Technology (KTH)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Theoretical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Particle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Physics</a:t>
            </a:r>
            <a:r>
              <a:rPr lang="de-DE" sz="3200" dirty="0" smtClean="0">
                <a:solidFill>
                  <a:schemeClr val="bg1"/>
                </a:solidFill>
              </a:rPr>
              <a:t> (Prof. T. </a:t>
            </a:r>
            <a:r>
              <a:rPr lang="de-DE" sz="3200" dirty="0" err="1" smtClean="0">
                <a:solidFill>
                  <a:schemeClr val="bg1"/>
                </a:solidFill>
              </a:rPr>
              <a:t>Ohlsson</a:t>
            </a:r>
            <a:r>
              <a:rPr lang="de-DE" sz="3200" dirty="0" smtClean="0">
                <a:solidFill>
                  <a:schemeClr val="bg1"/>
                </a:solidFill>
              </a:rPr>
              <a:t>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Stockholm, 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Sweden</a:t>
            </a: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317489" y="4337420"/>
            <a:ext cx="8525189" cy="10004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sz="3200" i="1" dirty="0" err="1" smtClean="0">
                <a:solidFill>
                  <a:schemeClr val="bg1"/>
                </a:solidFill>
              </a:rPr>
              <a:t>Based</a:t>
            </a:r>
            <a:r>
              <a:rPr lang="de-DE" sz="3200" i="1" dirty="0" smtClean="0">
                <a:solidFill>
                  <a:schemeClr val="bg1"/>
                </a:solidFill>
              </a:rPr>
              <a:t> on:</a:t>
            </a:r>
            <a:r>
              <a:rPr lang="de-DE" sz="3200" dirty="0" smtClean="0">
                <a:solidFill>
                  <a:schemeClr val="bg1"/>
                </a:solidFill>
              </a:rPr>
              <a:t>  JCAP 1101: </a:t>
            </a:r>
            <a:r>
              <a:rPr lang="de-DE" sz="3200" b="1" dirty="0" smtClean="0">
                <a:solidFill>
                  <a:schemeClr val="bg1"/>
                </a:solidFill>
              </a:rPr>
              <a:t>034</a:t>
            </a:r>
            <a:r>
              <a:rPr lang="de-DE" sz="3200" dirty="0" smtClean="0">
                <a:solidFill>
                  <a:schemeClr val="bg1"/>
                </a:solidFill>
              </a:rPr>
              <a:t>, 2011 (Lindner, </a:t>
            </a:r>
            <a:r>
              <a:rPr lang="de-DE" sz="3200" b="1" dirty="0" smtClean="0">
                <a:solidFill>
                  <a:schemeClr val="bg1"/>
                </a:solidFill>
              </a:rPr>
              <a:t>AM</a:t>
            </a:r>
            <a:r>
              <a:rPr lang="de-DE" sz="3200" dirty="0" smtClean="0">
                <a:solidFill>
                  <a:schemeClr val="bg1"/>
                </a:solidFill>
              </a:rPr>
              <a:t>, Niro)</a:t>
            </a:r>
          </a:p>
          <a:p>
            <a:pPr lvl="0">
              <a:spcBef>
                <a:spcPct val="20000"/>
              </a:spcBef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                   JCAP 1107: </a:t>
            </a:r>
            <a:r>
              <a:rPr lang="de-DE" sz="3200" b="1" dirty="0" smtClean="0">
                <a:solidFill>
                  <a:schemeClr val="bg1"/>
                </a:solidFill>
              </a:rPr>
              <a:t>023</a:t>
            </a:r>
            <a:r>
              <a:rPr lang="de-DE" sz="3200" dirty="0" smtClean="0">
                <a:solidFill>
                  <a:schemeClr val="bg1"/>
                </a:solidFill>
              </a:rPr>
              <a:t>, 2011 (</a:t>
            </a:r>
            <a:r>
              <a:rPr lang="de-DE" sz="3200" b="1" dirty="0" smtClean="0">
                <a:solidFill>
                  <a:schemeClr val="bg1"/>
                </a:solidFill>
              </a:rPr>
              <a:t>AM</a:t>
            </a:r>
            <a:r>
              <a:rPr lang="de-DE" sz="3200" dirty="0" smtClean="0">
                <a:solidFill>
                  <a:schemeClr val="bg1"/>
                </a:solidFill>
              </a:rPr>
              <a:t> &amp; Niro)</a:t>
            </a:r>
          </a:p>
        </p:txBody>
      </p:sp>
      <p:grpSp>
        <p:nvGrpSpPr>
          <p:cNvPr id="6" name="Gruppierung 8"/>
          <p:cNvGrpSpPr/>
          <p:nvPr/>
        </p:nvGrpSpPr>
        <p:grpSpPr>
          <a:xfrm>
            <a:off x="660400" y="292100"/>
            <a:ext cx="825500" cy="660400"/>
            <a:chOff x="660400" y="292100"/>
            <a:chExt cx="825500" cy="660400"/>
          </a:xfrm>
        </p:grpSpPr>
        <p:sp>
          <p:nvSpPr>
            <p:cNvPr id="7" name="Freihandform 6"/>
            <p:cNvSpPr/>
            <p:nvPr/>
          </p:nvSpPr>
          <p:spPr>
            <a:xfrm>
              <a:off x="660400" y="292100"/>
              <a:ext cx="762000" cy="596900"/>
            </a:xfrm>
            <a:custGeom>
              <a:avLst/>
              <a:gdLst>
                <a:gd name="connsiteX0" fmla="*/ 0 w 762000"/>
                <a:gd name="connsiteY0" fmla="*/ 0 h 596900"/>
                <a:gd name="connsiteX1" fmla="*/ 139700 w 762000"/>
                <a:gd name="connsiteY1" fmla="*/ 50800 h 596900"/>
                <a:gd name="connsiteX2" fmla="*/ 304800 w 762000"/>
                <a:gd name="connsiteY2" fmla="*/ 177800 h 596900"/>
                <a:gd name="connsiteX3" fmla="*/ 571500 w 762000"/>
                <a:gd name="connsiteY3" fmla="*/ 406400 h 596900"/>
                <a:gd name="connsiteX4" fmla="*/ 622300 w 762000"/>
                <a:gd name="connsiteY4" fmla="*/ 444500 h 596900"/>
                <a:gd name="connsiteX5" fmla="*/ 711200 w 762000"/>
                <a:gd name="connsiteY5" fmla="*/ 520700 h 596900"/>
                <a:gd name="connsiteX6" fmla="*/ 762000 w 762000"/>
                <a:gd name="connsiteY6" fmla="*/ 59690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2000" h="596900">
                  <a:moveTo>
                    <a:pt x="0" y="0"/>
                  </a:moveTo>
                  <a:cubicBezTo>
                    <a:pt x="46567" y="16933"/>
                    <a:pt x="96900" y="25833"/>
                    <a:pt x="139700" y="50800"/>
                  </a:cubicBezTo>
                  <a:cubicBezTo>
                    <a:pt x="199674" y="85785"/>
                    <a:pt x="251203" y="133662"/>
                    <a:pt x="304800" y="177800"/>
                  </a:cubicBezTo>
                  <a:cubicBezTo>
                    <a:pt x="395184" y="252234"/>
                    <a:pt x="481845" y="331090"/>
                    <a:pt x="571500" y="406400"/>
                  </a:cubicBezTo>
                  <a:cubicBezTo>
                    <a:pt x="587707" y="420014"/>
                    <a:pt x="607333" y="429533"/>
                    <a:pt x="622300" y="444500"/>
                  </a:cubicBezTo>
                  <a:cubicBezTo>
                    <a:pt x="683893" y="506093"/>
                    <a:pt x="653175" y="482016"/>
                    <a:pt x="711200" y="520700"/>
                  </a:cubicBezTo>
                  <a:cubicBezTo>
                    <a:pt x="741955" y="582210"/>
                    <a:pt x="723213" y="558113"/>
                    <a:pt x="762000" y="596900"/>
                  </a:cubicBezTo>
                </a:path>
              </a:pathLst>
            </a:custGeom>
            <a:ln w="508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711200" y="301848"/>
              <a:ext cx="774700" cy="650652"/>
            </a:xfrm>
            <a:custGeom>
              <a:avLst/>
              <a:gdLst>
                <a:gd name="connsiteX0" fmla="*/ 0 w 774700"/>
                <a:gd name="connsiteY0" fmla="*/ 650652 h 650652"/>
                <a:gd name="connsiteX1" fmla="*/ 266700 w 774700"/>
                <a:gd name="connsiteY1" fmla="*/ 422052 h 650652"/>
                <a:gd name="connsiteX2" fmla="*/ 330200 w 774700"/>
                <a:gd name="connsiteY2" fmla="*/ 371252 h 650652"/>
                <a:gd name="connsiteX3" fmla="*/ 393700 w 774700"/>
                <a:gd name="connsiteY3" fmla="*/ 320452 h 650652"/>
                <a:gd name="connsiteX4" fmla="*/ 431800 w 774700"/>
                <a:gd name="connsiteY4" fmla="*/ 295052 h 650652"/>
                <a:gd name="connsiteX5" fmla="*/ 469900 w 774700"/>
                <a:gd name="connsiteY5" fmla="*/ 256952 h 650652"/>
                <a:gd name="connsiteX6" fmla="*/ 584200 w 774700"/>
                <a:gd name="connsiteY6" fmla="*/ 168052 h 650652"/>
                <a:gd name="connsiteX7" fmla="*/ 635000 w 774700"/>
                <a:gd name="connsiteY7" fmla="*/ 129952 h 650652"/>
                <a:gd name="connsiteX8" fmla="*/ 711200 w 774700"/>
                <a:gd name="connsiteY8" fmla="*/ 53752 h 650652"/>
                <a:gd name="connsiteX9" fmla="*/ 774700 w 774700"/>
                <a:gd name="connsiteY9" fmla="*/ 2952 h 650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4700" h="650652">
                  <a:moveTo>
                    <a:pt x="0" y="650652"/>
                  </a:moveTo>
                  <a:cubicBezTo>
                    <a:pt x="114952" y="535700"/>
                    <a:pt x="39208" y="608182"/>
                    <a:pt x="266700" y="422052"/>
                  </a:cubicBezTo>
                  <a:cubicBezTo>
                    <a:pt x="287679" y="404887"/>
                    <a:pt x="309033" y="388185"/>
                    <a:pt x="330200" y="371252"/>
                  </a:cubicBezTo>
                  <a:cubicBezTo>
                    <a:pt x="351367" y="354319"/>
                    <a:pt x="371146" y="335488"/>
                    <a:pt x="393700" y="320452"/>
                  </a:cubicBezTo>
                  <a:cubicBezTo>
                    <a:pt x="406400" y="311985"/>
                    <a:pt x="420074" y="304823"/>
                    <a:pt x="431800" y="295052"/>
                  </a:cubicBezTo>
                  <a:cubicBezTo>
                    <a:pt x="445598" y="283554"/>
                    <a:pt x="456102" y="268450"/>
                    <a:pt x="469900" y="256952"/>
                  </a:cubicBezTo>
                  <a:cubicBezTo>
                    <a:pt x="506980" y="226052"/>
                    <a:pt x="545942" y="197481"/>
                    <a:pt x="584200" y="168052"/>
                  </a:cubicBezTo>
                  <a:cubicBezTo>
                    <a:pt x="600977" y="155146"/>
                    <a:pt x="623259" y="147564"/>
                    <a:pt x="635000" y="129952"/>
                  </a:cubicBezTo>
                  <a:cubicBezTo>
                    <a:pt x="679714" y="62881"/>
                    <a:pt x="637687" y="116763"/>
                    <a:pt x="711200" y="53752"/>
                  </a:cubicBezTo>
                  <a:cubicBezTo>
                    <a:pt x="773911" y="0"/>
                    <a:pt x="723792" y="28406"/>
                    <a:pt x="774700" y="2952"/>
                  </a:cubicBezTo>
                </a:path>
              </a:pathLst>
            </a:custGeom>
            <a:ln w="508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-21173" y="783699"/>
            <a:ext cx="168911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300" dirty="0" err="1" smtClean="0">
                <a:solidFill>
                  <a:srgbClr val="FF0000"/>
                </a:solidFill>
                <a:latin typeface="Handwriting - Dakota"/>
                <a:cs typeface="Handwriting - Dakota"/>
              </a:rPr>
              <a:t>nTEV</a:t>
            </a:r>
            <a:endParaRPr lang="de-DE" sz="4300" dirty="0">
              <a:solidFill>
                <a:srgbClr val="FF0000"/>
              </a:solidFill>
              <a:latin typeface="Handwriting - Dakota"/>
              <a:cs typeface="Handwriting - Dakota"/>
            </a:endParaRPr>
          </a:p>
        </p:txBody>
      </p:sp>
      <p:cxnSp>
        <p:nvCxnSpPr>
          <p:cNvPr id="12" name="Gerade Verbindung mit Pfeil 11"/>
          <p:cNvCxnSpPr/>
          <p:nvPr/>
        </p:nvCxnSpPr>
        <p:spPr>
          <a:xfrm rot="16200000" flipH="1">
            <a:off x="-329674" y="2908826"/>
            <a:ext cx="4075648" cy="1333500"/>
          </a:xfrm>
          <a:prstGeom prst="straightConnector1">
            <a:avLst/>
          </a:prstGeom>
          <a:ln w="5080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1833038" y="2578100"/>
            <a:ext cx="3644900" cy="138499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dirty="0" err="1" smtClean="0">
                <a:solidFill>
                  <a:srgbClr val="FF0000"/>
                </a:solidFill>
              </a:rPr>
              <a:t>Thanks</a:t>
            </a:r>
            <a:r>
              <a:rPr lang="de-DE" sz="2800" dirty="0" smtClean="0">
                <a:solidFill>
                  <a:srgbClr val="FF0000"/>
                </a:solidFill>
              </a:rPr>
              <a:t> to J. Bergström &amp; P. Scott </a:t>
            </a:r>
            <a:r>
              <a:rPr lang="de-DE" sz="2800" dirty="0" err="1" smtClean="0">
                <a:solidFill>
                  <a:srgbClr val="FF0000"/>
                </a:solidFill>
              </a:rPr>
              <a:t>for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pointing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that</a:t>
            </a:r>
            <a:r>
              <a:rPr lang="de-DE" sz="2800" dirty="0" smtClean="0">
                <a:solidFill>
                  <a:srgbClr val="FF0000"/>
                </a:solidFill>
              </a:rPr>
              <a:t> out to </a:t>
            </a:r>
            <a:r>
              <a:rPr lang="de-DE" sz="2800" smtClean="0">
                <a:solidFill>
                  <a:srgbClr val="FF0000"/>
                </a:solidFill>
              </a:rPr>
              <a:t>me!</a:t>
            </a:r>
            <a:r>
              <a:rPr lang="de-DE" sz="2800" dirty="0" smtClean="0">
                <a:solidFill>
                  <a:srgbClr val="FF0000"/>
                </a:solidFill>
              </a:rPr>
              <a:t>!!</a:t>
            </a:r>
            <a:endParaRPr lang="de-DE" sz="2800" dirty="0">
              <a:solidFill>
                <a:srgbClr val="FF0000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-622300" y="2413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2. A </a:t>
            </a:r>
            <a:r>
              <a:rPr lang="de-DE" dirty="0" err="1" smtClean="0"/>
              <a:t>Randall-Sundrum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17" name="Inhaltsplatzhalter 2"/>
          <p:cNvSpPr txBox="1">
            <a:spLocks/>
          </p:cNvSpPr>
          <p:nvPr/>
        </p:nvSpPr>
        <p:spPr>
          <a:xfrm>
            <a:off x="0" y="1519238"/>
            <a:ext cx="9144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f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irst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strong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keV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sterile ν DM: “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Dark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Matter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Split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Seesaw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 (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Kusenko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Takahashi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Yanagida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Phys. </a:t>
            </a:r>
            <a:r>
              <a:rPr lang="de-DE" sz="3200" dirty="0" err="1" smtClean="0">
                <a:solidFill>
                  <a:schemeClr val="bg1"/>
                </a:solidFill>
              </a:rPr>
              <a:t>Lett</a:t>
            </a:r>
            <a:r>
              <a:rPr lang="de-DE" sz="3200" dirty="0" smtClean="0">
                <a:solidFill>
                  <a:schemeClr val="bg1"/>
                </a:solidFill>
              </a:rPr>
              <a:t>. </a:t>
            </a:r>
            <a:r>
              <a:rPr lang="de-DE" sz="3200" b="1" dirty="0" smtClean="0">
                <a:solidFill>
                  <a:schemeClr val="bg1"/>
                </a:solidFill>
              </a:rPr>
              <a:t>B693</a:t>
            </a:r>
            <a:r>
              <a:rPr lang="de-DE" sz="3200" dirty="0" smtClean="0">
                <a:solidFill>
                  <a:schemeClr val="bg1"/>
                </a:solidFill>
              </a:rPr>
              <a:t> (2010) 144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Bild 4" descr="RS-scheme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746500" y="3160868"/>
            <a:ext cx="5029200" cy="341343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feld 5"/>
          <p:cNvSpPr txBox="1"/>
          <p:nvPr/>
        </p:nvSpPr>
        <p:spPr>
          <a:xfrm>
            <a:off x="200024" y="3167628"/>
            <a:ext cx="3368676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idea</a:t>
            </a:r>
            <a:r>
              <a:rPr lang="de-DE" sz="2400" dirty="0" smtClean="0"/>
              <a:t>: </a:t>
            </a:r>
            <a:r>
              <a:rPr lang="de-DE" sz="2400" dirty="0" err="1" smtClean="0"/>
              <a:t>use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splitting</a:t>
            </a:r>
            <a:r>
              <a:rPr lang="de-DE" sz="2400" dirty="0" smtClean="0"/>
              <a:t> </a:t>
            </a:r>
            <a:r>
              <a:rPr lang="de-DE" sz="2400" dirty="0" err="1" smtClean="0"/>
              <a:t>between</a:t>
            </a:r>
            <a:r>
              <a:rPr lang="de-DE" sz="2400" dirty="0" smtClean="0"/>
              <a:t> SM </a:t>
            </a:r>
            <a:r>
              <a:rPr lang="de-DE" sz="2400" dirty="0" err="1" smtClean="0"/>
              <a:t>brane</a:t>
            </a:r>
            <a:r>
              <a:rPr lang="de-DE" sz="2400" dirty="0" smtClean="0"/>
              <a:t> and </a:t>
            </a:r>
            <a:r>
              <a:rPr lang="de-DE" sz="2400" dirty="0" err="1" smtClean="0"/>
              <a:t>hidden</a:t>
            </a:r>
            <a:r>
              <a:rPr lang="de-DE" sz="2400" dirty="0" smtClean="0"/>
              <a:t> </a:t>
            </a:r>
            <a:r>
              <a:rPr lang="de-DE" sz="2400" dirty="0" err="1" smtClean="0"/>
              <a:t>brane</a:t>
            </a:r>
            <a:endParaRPr lang="de-DE" sz="2400" dirty="0" smtClean="0"/>
          </a:p>
          <a:p>
            <a:pPr>
              <a:buFont typeface="Arial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heavy</a:t>
            </a:r>
            <a:r>
              <a:rPr lang="de-DE" sz="2400" dirty="0" smtClean="0"/>
              <a:t> </a:t>
            </a:r>
            <a:r>
              <a:rPr lang="de-DE" sz="2400" dirty="0" err="1" smtClean="0"/>
              <a:t>neutrinos</a:t>
            </a:r>
            <a:r>
              <a:rPr lang="de-DE" sz="2400" dirty="0" smtClean="0"/>
              <a:t> on </a:t>
            </a:r>
            <a:r>
              <a:rPr lang="de-DE" sz="2400" dirty="0" err="1" smtClean="0"/>
              <a:t>hidden</a:t>
            </a:r>
            <a:r>
              <a:rPr lang="de-DE" sz="2400" dirty="0" smtClean="0"/>
              <a:t> </a:t>
            </a:r>
            <a:r>
              <a:rPr lang="de-DE" sz="2400" dirty="0" err="1" smtClean="0"/>
              <a:t>brane</a:t>
            </a:r>
            <a:r>
              <a:rPr lang="de-DE" sz="2400" dirty="0" smtClean="0"/>
              <a:t>, </a:t>
            </a:r>
            <a:r>
              <a:rPr lang="de-DE" sz="2400" dirty="0" err="1" smtClean="0"/>
              <a:t>only</a:t>
            </a:r>
            <a:r>
              <a:rPr lang="de-DE" sz="2400" dirty="0" smtClean="0"/>
              <a:t> </a:t>
            </a:r>
            <a:r>
              <a:rPr lang="de-DE" sz="2400" dirty="0" err="1" smtClean="0"/>
              <a:t>exponentially</a:t>
            </a:r>
            <a:r>
              <a:rPr lang="de-DE" sz="2400" dirty="0" smtClean="0"/>
              <a:t> </a:t>
            </a:r>
            <a:r>
              <a:rPr lang="de-DE" sz="2400" dirty="0" err="1" smtClean="0"/>
              <a:t>suppressed</a:t>
            </a:r>
            <a:r>
              <a:rPr lang="de-DE" sz="2400" dirty="0" smtClean="0"/>
              <a:t> </a:t>
            </a:r>
            <a:r>
              <a:rPr lang="de-DE" sz="2400" dirty="0" err="1" smtClean="0"/>
              <a:t>effect</a:t>
            </a:r>
            <a:r>
              <a:rPr lang="de-DE" sz="2400" dirty="0" smtClean="0"/>
              <a:t> on SM </a:t>
            </a:r>
            <a:r>
              <a:rPr lang="de-DE" sz="2400" dirty="0" err="1" smtClean="0"/>
              <a:t>brane</a:t>
            </a:r>
            <a:endParaRPr lang="de-DE" sz="2400" dirty="0" smtClean="0">
              <a:solidFill>
                <a:schemeClr val="bg1"/>
              </a:solidFill>
            </a:endParaRPr>
          </a:p>
          <a:p>
            <a:pPr>
              <a:buFont typeface="Arial"/>
              <a:buChar char="•"/>
            </a:pPr>
            <a:r>
              <a:rPr lang="de-DE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 err="1" smtClean="0">
                <a:solidFill>
                  <a:schemeClr val="bg1"/>
                </a:solidFill>
              </a:rPr>
              <a:t>explains</a:t>
            </a:r>
            <a:r>
              <a:rPr lang="de-DE" sz="2400" dirty="0" smtClean="0">
                <a:solidFill>
                  <a:schemeClr val="bg1"/>
                </a:solidFill>
              </a:rPr>
              <a:t> M</a:t>
            </a:r>
            <a:r>
              <a:rPr lang="de-DE" sz="2400" baseline="-25000" dirty="0" smtClean="0">
                <a:solidFill>
                  <a:schemeClr val="bg1"/>
                </a:solidFill>
              </a:rPr>
              <a:t>1</a:t>
            </a:r>
            <a:r>
              <a:rPr lang="de-DE" sz="2400" dirty="0" smtClean="0">
                <a:solidFill>
                  <a:schemeClr val="bg1"/>
                </a:solidFill>
              </a:rPr>
              <a:t>~keV &lt;&lt; M</a:t>
            </a:r>
            <a:r>
              <a:rPr lang="de-DE" sz="2400" baseline="-25000" dirty="0" smtClean="0">
                <a:solidFill>
                  <a:schemeClr val="bg1"/>
                </a:solidFill>
              </a:rPr>
              <a:t>2</a:t>
            </a:r>
            <a:r>
              <a:rPr lang="de-DE" sz="2400" dirty="0" smtClean="0">
                <a:solidFill>
                  <a:schemeClr val="bg1"/>
                </a:solidFill>
              </a:rPr>
              <a:t>~10</a:t>
            </a:r>
            <a:r>
              <a:rPr lang="de-DE" sz="2400" baseline="30000" dirty="0" smtClean="0">
                <a:solidFill>
                  <a:schemeClr val="bg1"/>
                </a:solidFill>
              </a:rPr>
              <a:t>11</a:t>
            </a:r>
            <a:r>
              <a:rPr lang="de-DE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 err="1" smtClean="0">
                <a:solidFill>
                  <a:schemeClr val="bg1"/>
                </a:solidFill>
              </a:rPr>
              <a:t>GeV</a:t>
            </a:r>
            <a:r>
              <a:rPr lang="de-DE" sz="2400" dirty="0" smtClean="0">
                <a:solidFill>
                  <a:schemeClr val="bg1"/>
                </a:solidFill>
              </a:rPr>
              <a:t> &lt; M</a:t>
            </a:r>
            <a:r>
              <a:rPr lang="de-DE" sz="2400" baseline="-25000" dirty="0" smtClean="0">
                <a:solidFill>
                  <a:schemeClr val="bg1"/>
                </a:solidFill>
              </a:rPr>
              <a:t>3</a:t>
            </a:r>
            <a:endParaRPr lang="de-DE" sz="2400" baseline="-25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2. A </a:t>
            </a:r>
            <a:r>
              <a:rPr lang="de-DE" dirty="0" err="1" smtClean="0"/>
              <a:t>Randall-Sundrum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17" name="Inhaltsplatzhalter 2"/>
          <p:cNvSpPr txBox="1">
            <a:spLocks/>
          </p:cNvSpPr>
          <p:nvPr/>
        </p:nvSpPr>
        <p:spPr>
          <a:xfrm>
            <a:off x="0" y="1519238"/>
            <a:ext cx="9144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f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irst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strong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keV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sterile ν DM: “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Dark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Matter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Split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Seesaw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 (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Kusenko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Takahashi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Yanagida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Phys. </a:t>
            </a:r>
            <a:r>
              <a:rPr lang="de-DE" sz="3200" dirty="0" err="1" smtClean="0">
                <a:solidFill>
                  <a:schemeClr val="bg1"/>
                </a:solidFill>
              </a:rPr>
              <a:t>Lett</a:t>
            </a:r>
            <a:r>
              <a:rPr lang="de-DE" sz="3200" dirty="0" smtClean="0">
                <a:solidFill>
                  <a:schemeClr val="bg1"/>
                </a:solidFill>
              </a:rPr>
              <a:t>. </a:t>
            </a:r>
            <a:r>
              <a:rPr lang="de-DE" sz="3200" b="1" dirty="0" smtClean="0">
                <a:solidFill>
                  <a:schemeClr val="bg1"/>
                </a:solidFill>
              </a:rPr>
              <a:t>B693</a:t>
            </a:r>
            <a:r>
              <a:rPr lang="de-DE" sz="3200" dirty="0" smtClean="0">
                <a:solidFill>
                  <a:schemeClr val="bg1"/>
                </a:solidFill>
              </a:rPr>
              <a:t> (2010) 144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Bild 4" descr="RS-scheme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746500" y="3160868"/>
            <a:ext cx="5029200" cy="341343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feld 5"/>
          <p:cNvSpPr txBox="1"/>
          <p:nvPr/>
        </p:nvSpPr>
        <p:spPr>
          <a:xfrm>
            <a:off x="200024" y="3167628"/>
            <a:ext cx="3368676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idea</a:t>
            </a:r>
            <a:r>
              <a:rPr lang="de-DE" sz="2400" dirty="0" smtClean="0"/>
              <a:t>: </a:t>
            </a:r>
            <a:r>
              <a:rPr lang="de-DE" sz="2400" dirty="0" err="1" smtClean="0"/>
              <a:t>use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splitting</a:t>
            </a:r>
            <a:r>
              <a:rPr lang="de-DE" sz="2400" dirty="0" smtClean="0"/>
              <a:t> </a:t>
            </a:r>
            <a:r>
              <a:rPr lang="de-DE" sz="2400" dirty="0" err="1" smtClean="0"/>
              <a:t>between</a:t>
            </a:r>
            <a:r>
              <a:rPr lang="de-DE" sz="2400" dirty="0" smtClean="0"/>
              <a:t> SM </a:t>
            </a:r>
            <a:r>
              <a:rPr lang="de-DE" sz="2400" dirty="0" err="1" smtClean="0"/>
              <a:t>brane</a:t>
            </a:r>
            <a:r>
              <a:rPr lang="de-DE" sz="2400" dirty="0" smtClean="0"/>
              <a:t> and </a:t>
            </a:r>
            <a:r>
              <a:rPr lang="de-DE" sz="2400" dirty="0" err="1" smtClean="0"/>
              <a:t>hidden</a:t>
            </a:r>
            <a:r>
              <a:rPr lang="de-DE" sz="2400" dirty="0" smtClean="0"/>
              <a:t> </a:t>
            </a:r>
            <a:r>
              <a:rPr lang="de-DE" sz="2400" dirty="0" err="1" smtClean="0"/>
              <a:t>brane</a:t>
            </a:r>
            <a:endParaRPr lang="de-DE" sz="2400" dirty="0" smtClean="0"/>
          </a:p>
          <a:p>
            <a:pPr>
              <a:buFont typeface="Arial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heavy</a:t>
            </a:r>
            <a:r>
              <a:rPr lang="de-DE" sz="2400" dirty="0" smtClean="0"/>
              <a:t> </a:t>
            </a:r>
            <a:r>
              <a:rPr lang="de-DE" sz="2400" dirty="0" err="1" smtClean="0"/>
              <a:t>neutrinos</a:t>
            </a:r>
            <a:r>
              <a:rPr lang="de-DE" sz="2400" dirty="0" smtClean="0"/>
              <a:t> on </a:t>
            </a:r>
            <a:r>
              <a:rPr lang="de-DE" sz="2400" dirty="0" err="1" smtClean="0"/>
              <a:t>hidden</a:t>
            </a:r>
            <a:r>
              <a:rPr lang="de-DE" sz="2400" dirty="0" smtClean="0"/>
              <a:t> </a:t>
            </a:r>
            <a:r>
              <a:rPr lang="de-DE" sz="2400" dirty="0" err="1" smtClean="0"/>
              <a:t>brane</a:t>
            </a:r>
            <a:r>
              <a:rPr lang="de-DE" sz="2400" dirty="0" smtClean="0"/>
              <a:t>, </a:t>
            </a:r>
            <a:r>
              <a:rPr lang="de-DE" sz="2400" dirty="0" err="1" smtClean="0"/>
              <a:t>only</a:t>
            </a:r>
            <a:r>
              <a:rPr lang="de-DE" sz="2400" dirty="0" smtClean="0"/>
              <a:t> </a:t>
            </a:r>
            <a:r>
              <a:rPr lang="de-DE" sz="2400" dirty="0" err="1" smtClean="0"/>
              <a:t>exponentially</a:t>
            </a:r>
            <a:r>
              <a:rPr lang="de-DE" sz="2400" dirty="0" smtClean="0"/>
              <a:t> </a:t>
            </a:r>
            <a:r>
              <a:rPr lang="de-DE" sz="2400" dirty="0" err="1" smtClean="0"/>
              <a:t>suppressed</a:t>
            </a:r>
            <a:r>
              <a:rPr lang="de-DE" sz="2400" dirty="0" smtClean="0"/>
              <a:t> </a:t>
            </a:r>
            <a:r>
              <a:rPr lang="de-DE" sz="2400" dirty="0" err="1" smtClean="0"/>
              <a:t>effect</a:t>
            </a:r>
            <a:r>
              <a:rPr lang="de-DE" sz="2400" dirty="0" smtClean="0"/>
              <a:t> on SM </a:t>
            </a:r>
            <a:r>
              <a:rPr lang="de-DE" sz="2400" dirty="0" err="1" smtClean="0"/>
              <a:t>brane</a:t>
            </a:r>
            <a:endParaRPr lang="de-DE" sz="2400" dirty="0" smtClean="0"/>
          </a:p>
          <a:p>
            <a:pPr>
              <a:buFont typeface="Arial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explains</a:t>
            </a:r>
            <a:r>
              <a:rPr lang="de-DE" sz="2400" dirty="0" smtClean="0"/>
              <a:t> M</a:t>
            </a:r>
            <a:r>
              <a:rPr lang="de-DE" sz="2400" baseline="-25000" dirty="0" smtClean="0"/>
              <a:t>1</a:t>
            </a:r>
            <a:r>
              <a:rPr lang="de-DE" sz="2400" dirty="0" smtClean="0"/>
              <a:t>~keV &lt;&lt; M</a:t>
            </a:r>
            <a:r>
              <a:rPr lang="de-DE" sz="2400" baseline="-25000" dirty="0" smtClean="0"/>
              <a:t>2</a:t>
            </a:r>
            <a:r>
              <a:rPr lang="de-DE" sz="2400" dirty="0" smtClean="0"/>
              <a:t>~10</a:t>
            </a:r>
            <a:r>
              <a:rPr lang="de-DE" sz="2400" baseline="30000" dirty="0" smtClean="0"/>
              <a:t>11</a:t>
            </a:r>
            <a:r>
              <a:rPr lang="de-DE" sz="2400" dirty="0" smtClean="0"/>
              <a:t> </a:t>
            </a:r>
            <a:r>
              <a:rPr lang="de-DE" sz="2400" dirty="0" err="1" smtClean="0"/>
              <a:t>GeV</a:t>
            </a:r>
            <a:r>
              <a:rPr lang="de-DE" sz="2400" dirty="0" smtClean="0"/>
              <a:t> &lt; M</a:t>
            </a:r>
            <a:r>
              <a:rPr lang="de-DE" sz="2400" baseline="-25000" dirty="0" smtClean="0"/>
              <a:t>3</a:t>
            </a:r>
            <a:endParaRPr lang="de-DE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2. A </a:t>
            </a:r>
            <a:r>
              <a:rPr lang="de-DE" dirty="0" err="1" smtClean="0"/>
              <a:t>Randall-Sundrum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00024" y="1535668"/>
            <a:ext cx="123507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result</a:t>
            </a:r>
            <a:r>
              <a:rPr lang="de-DE" sz="2400" dirty="0" smtClean="0"/>
              <a:t>:</a:t>
            </a:r>
            <a:endParaRPr lang="de-DE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2. A </a:t>
            </a:r>
            <a:r>
              <a:rPr lang="de-DE" dirty="0" err="1" smtClean="0"/>
              <a:t>Randall-Sundrum</a:t>
            </a:r>
            <a:r>
              <a:rPr lang="de-DE" dirty="0" smtClean="0"/>
              <a:t> Model</a:t>
            </a:r>
            <a:endParaRPr lang="de-DE" dirty="0"/>
          </a:p>
        </p:txBody>
      </p:sp>
      <p:pic>
        <p:nvPicPr>
          <p:cNvPr id="16" name="Bild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550" y="1535668"/>
            <a:ext cx="5041900" cy="9652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200024" y="1535668"/>
            <a:ext cx="123507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result</a:t>
            </a:r>
            <a:r>
              <a:rPr lang="de-DE" sz="2400" dirty="0" smtClean="0"/>
              <a:t>:</a:t>
            </a:r>
            <a:endParaRPr lang="de-DE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2. A </a:t>
            </a:r>
            <a:r>
              <a:rPr lang="de-DE" dirty="0" err="1" smtClean="0"/>
              <a:t>Randall-Sundrum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787404" y="3226010"/>
            <a:ext cx="179069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FF0000"/>
                </a:solidFill>
              </a:rPr>
              <a:t>4D </a:t>
            </a:r>
            <a:r>
              <a:rPr lang="de-DE" sz="2400" dirty="0" err="1" smtClean="0">
                <a:solidFill>
                  <a:srgbClr val="FF0000"/>
                </a:solidFill>
              </a:rPr>
              <a:t>RH-mass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pic>
        <p:nvPicPr>
          <p:cNvPr id="16" name="Bild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550" y="1535668"/>
            <a:ext cx="5041900" cy="965200"/>
          </a:xfrm>
          <a:prstGeom prst="rect">
            <a:avLst/>
          </a:prstGeom>
        </p:spPr>
      </p:pic>
      <p:cxnSp>
        <p:nvCxnSpPr>
          <p:cNvPr id="29" name="Gerade Verbindung mit Pfeil 28"/>
          <p:cNvCxnSpPr/>
          <p:nvPr/>
        </p:nvCxnSpPr>
        <p:spPr>
          <a:xfrm rot="5400000" flipH="1" flipV="1">
            <a:off x="1566220" y="2515155"/>
            <a:ext cx="1033163" cy="3810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200024" y="1535668"/>
            <a:ext cx="123507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result</a:t>
            </a:r>
            <a:r>
              <a:rPr lang="de-DE" sz="2400" dirty="0" smtClean="0"/>
              <a:t>:</a:t>
            </a:r>
            <a:endParaRPr lang="de-DE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2. A </a:t>
            </a:r>
            <a:r>
              <a:rPr lang="de-DE" dirty="0" err="1" smtClean="0"/>
              <a:t>Randall-Sundrum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787404" y="3226010"/>
            <a:ext cx="179069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FF0000"/>
                </a:solidFill>
              </a:rPr>
              <a:t>4D </a:t>
            </a:r>
            <a:r>
              <a:rPr lang="de-DE" sz="2400" dirty="0" err="1" smtClean="0">
                <a:solidFill>
                  <a:srgbClr val="FF0000"/>
                </a:solidFill>
              </a:rPr>
              <a:t>RH-mass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765426" y="2884311"/>
            <a:ext cx="2508250" cy="1200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</a:rPr>
              <a:t>v</a:t>
            </a:r>
            <a:r>
              <a:rPr lang="de-DE" sz="2400" baseline="-25000" dirty="0" err="1" smtClean="0">
                <a:solidFill>
                  <a:srgbClr val="FF0000"/>
                </a:solidFill>
              </a:rPr>
              <a:t>B-L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determines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the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natural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size</a:t>
            </a:r>
            <a:r>
              <a:rPr lang="de-DE" sz="2400" dirty="0" smtClean="0">
                <a:solidFill>
                  <a:srgbClr val="FF0000"/>
                </a:solidFill>
              </a:rPr>
              <a:t> of </a:t>
            </a:r>
            <a:r>
              <a:rPr lang="de-DE" sz="2400" dirty="0" err="1" smtClean="0">
                <a:solidFill>
                  <a:srgbClr val="FF0000"/>
                </a:solidFill>
              </a:rPr>
              <a:t>the</a:t>
            </a:r>
            <a:r>
              <a:rPr lang="de-DE" sz="2400" dirty="0" smtClean="0">
                <a:solidFill>
                  <a:srgbClr val="FF0000"/>
                </a:solidFill>
              </a:rPr>
              <a:t> N</a:t>
            </a:r>
            <a:r>
              <a:rPr lang="de-DE" sz="2400" baseline="-25000" dirty="0" smtClean="0">
                <a:solidFill>
                  <a:srgbClr val="FF0000"/>
                </a:solidFill>
              </a:rPr>
              <a:t>R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mass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pic>
        <p:nvPicPr>
          <p:cNvPr id="16" name="Bild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550" y="1535668"/>
            <a:ext cx="5041900" cy="965200"/>
          </a:xfrm>
          <a:prstGeom prst="rect">
            <a:avLst/>
          </a:prstGeom>
        </p:spPr>
      </p:pic>
      <p:cxnSp>
        <p:nvCxnSpPr>
          <p:cNvPr id="28" name="Gerade Verbindung mit Pfeil 27"/>
          <p:cNvCxnSpPr/>
          <p:nvPr/>
        </p:nvCxnSpPr>
        <p:spPr>
          <a:xfrm rot="5400000" flipH="1" flipV="1">
            <a:off x="3617376" y="2480726"/>
            <a:ext cx="639250" cy="1650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rot="5400000" flipH="1" flipV="1">
            <a:off x="1566220" y="2515155"/>
            <a:ext cx="1033163" cy="3810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200024" y="1535668"/>
            <a:ext cx="123507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result</a:t>
            </a:r>
            <a:r>
              <a:rPr lang="de-DE" sz="2400" dirty="0" smtClean="0"/>
              <a:t>:</a:t>
            </a:r>
            <a:endParaRPr lang="de-DE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2. A </a:t>
            </a:r>
            <a:r>
              <a:rPr lang="de-DE" dirty="0" err="1" smtClean="0"/>
              <a:t>Randall-Sundrum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200024" y="1535668"/>
            <a:ext cx="123507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result</a:t>
            </a:r>
            <a:r>
              <a:rPr lang="de-DE" sz="2400" dirty="0" smtClean="0"/>
              <a:t>:</a:t>
            </a:r>
            <a:endParaRPr lang="de-DE" sz="2400" baseline="-25000" dirty="0"/>
          </a:p>
        </p:txBody>
      </p:sp>
      <p:sp>
        <p:nvSpPr>
          <p:cNvPr id="19" name="Textfeld 18"/>
          <p:cNvSpPr txBox="1"/>
          <p:nvPr/>
        </p:nvSpPr>
        <p:spPr>
          <a:xfrm>
            <a:off x="787404" y="3226010"/>
            <a:ext cx="179069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FF0000"/>
                </a:solidFill>
              </a:rPr>
              <a:t>4D </a:t>
            </a:r>
            <a:r>
              <a:rPr lang="de-DE" sz="2400" dirty="0" err="1" smtClean="0">
                <a:solidFill>
                  <a:srgbClr val="FF0000"/>
                </a:solidFill>
              </a:rPr>
              <a:t>RH-mass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765426" y="2884311"/>
            <a:ext cx="2508250" cy="1200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</a:rPr>
              <a:t>v</a:t>
            </a:r>
            <a:r>
              <a:rPr lang="de-DE" sz="2400" baseline="-25000" dirty="0" err="1" smtClean="0">
                <a:solidFill>
                  <a:srgbClr val="FF0000"/>
                </a:solidFill>
              </a:rPr>
              <a:t>B-L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determines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the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natural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size</a:t>
            </a:r>
            <a:r>
              <a:rPr lang="de-DE" sz="2400" dirty="0" smtClean="0">
                <a:solidFill>
                  <a:srgbClr val="FF0000"/>
                </a:solidFill>
              </a:rPr>
              <a:t> of </a:t>
            </a:r>
            <a:r>
              <a:rPr lang="de-DE" sz="2400" dirty="0" err="1" smtClean="0">
                <a:solidFill>
                  <a:srgbClr val="FF0000"/>
                </a:solidFill>
              </a:rPr>
              <a:t>the</a:t>
            </a:r>
            <a:r>
              <a:rPr lang="de-DE" sz="2400" dirty="0" smtClean="0">
                <a:solidFill>
                  <a:srgbClr val="FF0000"/>
                </a:solidFill>
              </a:rPr>
              <a:t> N</a:t>
            </a:r>
            <a:r>
              <a:rPr lang="de-DE" sz="2400" baseline="-25000" dirty="0" smtClean="0">
                <a:solidFill>
                  <a:srgbClr val="FF0000"/>
                </a:solidFill>
              </a:rPr>
              <a:t>R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mass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pic>
        <p:nvPicPr>
          <p:cNvPr id="16" name="Bild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550" y="1535668"/>
            <a:ext cx="5041900" cy="965200"/>
          </a:xfrm>
          <a:prstGeom prst="rect">
            <a:avLst/>
          </a:prstGeom>
        </p:spPr>
      </p:pic>
      <p:sp>
        <p:nvSpPr>
          <p:cNvPr id="21" name="Textfeld 20"/>
          <p:cNvSpPr txBox="1"/>
          <p:nvPr/>
        </p:nvSpPr>
        <p:spPr>
          <a:xfrm>
            <a:off x="5454650" y="2600130"/>
            <a:ext cx="361315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exponential </a:t>
            </a:r>
            <a:r>
              <a:rPr lang="de-DE" sz="2400" dirty="0" err="1" smtClean="0">
                <a:solidFill>
                  <a:srgbClr val="FF0000"/>
                </a:solidFill>
              </a:rPr>
              <a:t>suppression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due</a:t>
            </a:r>
            <a:r>
              <a:rPr lang="de-DE" sz="2400" dirty="0" smtClean="0">
                <a:solidFill>
                  <a:srgbClr val="FF0000"/>
                </a:solidFill>
              </a:rPr>
              <a:t> to </a:t>
            </a:r>
            <a:r>
              <a:rPr lang="de-DE" sz="2400" dirty="0" err="1" smtClean="0">
                <a:solidFill>
                  <a:srgbClr val="FF0000"/>
                </a:solidFill>
              </a:rPr>
              <a:t>bulk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profile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22" name="Gerade Verbindung mit Pfeil 21"/>
          <p:cNvCxnSpPr/>
          <p:nvPr/>
        </p:nvCxnSpPr>
        <p:spPr>
          <a:xfrm rot="10800000">
            <a:off x="5619749" y="2338106"/>
            <a:ext cx="628650" cy="262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 rot="5400000" flipH="1" flipV="1">
            <a:off x="3617376" y="2480726"/>
            <a:ext cx="639250" cy="1650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rot="5400000" flipH="1" flipV="1">
            <a:off x="1566220" y="2515155"/>
            <a:ext cx="1033163" cy="3810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2. A </a:t>
            </a:r>
            <a:r>
              <a:rPr lang="de-DE" dirty="0" err="1" smtClean="0"/>
              <a:t>Randall-Sundrum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787404" y="3226010"/>
            <a:ext cx="179069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FF0000"/>
                </a:solidFill>
              </a:rPr>
              <a:t>4D </a:t>
            </a:r>
            <a:r>
              <a:rPr lang="de-DE" sz="2400" dirty="0" err="1" smtClean="0">
                <a:solidFill>
                  <a:srgbClr val="FF0000"/>
                </a:solidFill>
              </a:rPr>
              <a:t>RH-mass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765426" y="2884311"/>
            <a:ext cx="2508250" cy="1200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</a:rPr>
              <a:t>v</a:t>
            </a:r>
            <a:r>
              <a:rPr lang="de-DE" sz="2400" baseline="-25000" dirty="0" err="1" smtClean="0">
                <a:solidFill>
                  <a:srgbClr val="FF0000"/>
                </a:solidFill>
              </a:rPr>
              <a:t>B-L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determines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the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natural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size</a:t>
            </a:r>
            <a:r>
              <a:rPr lang="de-DE" sz="2400" dirty="0" smtClean="0">
                <a:solidFill>
                  <a:srgbClr val="FF0000"/>
                </a:solidFill>
              </a:rPr>
              <a:t> of </a:t>
            </a:r>
            <a:r>
              <a:rPr lang="de-DE" sz="2400" dirty="0" err="1" smtClean="0">
                <a:solidFill>
                  <a:srgbClr val="FF0000"/>
                </a:solidFill>
              </a:rPr>
              <a:t>the</a:t>
            </a:r>
            <a:r>
              <a:rPr lang="de-DE" sz="2400" dirty="0" smtClean="0">
                <a:solidFill>
                  <a:srgbClr val="FF0000"/>
                </a:solidFill>
              </a:rPr>
              <a:t> N</a:t>
            </a:r>
            <a:r>
              <a:rPr lang="de-DE" sz="2400" baseline="-25000" dirty="0" smtClean="0">
                <a:solidFill>
                  <a:srgbClr val="FF0000"/>
                </a:solidFill>
              </a:rPr>
              <a:t>R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mass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pic>
        <p:nvPicPr>
          <p:cNvPr id="16" name="Bild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550" y="1535668"/>
            <a:ext cx="5041900" cy="965200"/>
          </a:xfrm>
          <a:prstGeom prst="rect">
            <a:avLst/>
          </a:prstGeom>
        </p:spPr>
      </p:pic>
      <p:sp>
        <p:nvSpPr>
          <p:cNvPr id="21" name="Textfeld 20"/>
          <p:cNvSpPr txBox="1"/>
          <p:nvPr/>
        </p:nvSpPr>
        <p:spPr>
          <a:xfrm>
            <a:off x="5454650" y="2600130"/>
            <a:ext cx="361315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exponential </a:t>
            </a:r>
            <a:r>
              <a:rPr lang="de-DE" sz="2400" dirty="0" err="1" smtClean="0">
                <a:solidFill>
                  <a:srgbClr val="FF0000"/>
                </a:solidFill>
              </a:rPr>
              <a:t>suppression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due</a:t>
            </a:r>
            <a:r>
              <a:rPr lang="de-DE" sz="2400" dirty="0" smtClean="0">
                <a:solidFill>
                  <a:srgbClr val="FF0000"/>
                </a:solidFill>
              </a:rPr>
              <a:t> to </a:t>
            </a:r>
            <a:r>
              <a:rPr lang="de-DE" sz="2400" dirty="0" err="1" smtClean="0">
                <a:solidFill>
                  <a:srgbClr val="FF0000"/>
                </a:solidFill>
              </a:rPr>
              <a:t>bulk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profile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22" name="Gerade Verbindung mit Pfeil 21"/>
          <p:cNvCxnSpPr/>
          <p:nvPr/>
        </p:nvCxnSpPr>
        <p:spPr>
          <a:xfrm rot="10800000">
            <a:off x="5619749" y="2338106"/>
            <a:ext cx="628650" cy="262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 rot="5400000" flipH="1" flipV="1">
            <a:off x="3617376" y="2480726"/>
            <a:ext cx="639250" cy="1650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rot="5400000" flipH="1" flipV="1">
            <a:off x="1566220" y="2515155"/>
            <a:ext cx="1033163" cy="3810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517524" y="4199235"/>
            <a:ext cx="581977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/>
              <a:t> Extreme </a:t>
            </a:r>
            <a:r>
              <a:rPr lang="de-DE" sz="2400" dirty="0" err="1" smtClean="0"/>
              <a:t>splitting</a:t>
            </a:r>
            <a:r>
              <a:rPr lang="de-DE" sz="2400" dirty="0" smtClean="0"/>
              <a:t> </a:t>
            </a:r>
            <a:r>
              <a:rPr lang="de-DE" sz="2400" dirty="0" err="1" smtClean="0"/>
              <a:t>between</a:t>
            </a:r>
            <a:r>
              <a:rPr lang="de-DE" sz="2400" dirty="0" smtClean="0"/>
              <a:t> </a:t>
            </a:r>
            <a:r>
              <a:rPr lang="de-DE" sz="2400" dirty="0" err="1" smtClean="0"/>
              <a:t>N</a:t>
            </a:r>
            <a:r>
              <a:rPr lang="de-DE" sz="2400" baseline="-25000" dirty="0" err="1" smtClean="0"/>
              <a:t>R</a:t>
            </a:r>
            <a:r>
              <a:rPr lang="de-DE" sz="2400" dirty="0" err="1" smtClean="0"/>
              <a:t>-masses</a:t>
            </a:r>
            <a:r>
              <a:rPr lang="de-DE" sz="2400" dirty="0" smtClean="0"/>
              <a:t>!!! </a:t>
            </a:r>
            <a:r>
              <a:rPr lang="de-DE" sz="2400" dirty="0" smtClean="0">
                <a:latin typeface="Zapf Dingbats"/>
                <a:ea typeface="Zapf Dingbats"/>
                <a:cs typeface="Zapf Dingbats"/>
              </a:rPr>
              <a:t>✔</a:t>
            </a:r>
            <a:endParaRPr lang="de-DE" sz="2400" baseline="-25000" dirty="0"/>
          </a:p>
        </p:txBody>
      </p:sp>
      <p:sp>
        <p:nvSpPr>
          <p:cNvPr id="12" name="Textfeld 11"/>
          <p:cNvSpPr txBox="1"/>
          <p:nvPr/>
        </p:nvSpPr>
        <p:spPr>
          <a:xfrm>
            <a:off x="200024" y="1535668"/>
            <a:ext cx="123507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result</a:t>
            </a:r>
            <a:r>
              <a:rPr lang="de-DE" sz="2400" dirty="0" smtClean="0"/>
              <a:t>:</a:t>
            </a:r>
            <a:endParaRPr lang="de-DE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2. A </a:t>
            </a:r>
            <a:r>
              <a:rPr lang="de-DE" dirty="0" err="1" smtClean="0"/>
              <a:t>Randall-Sundrum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787404" y="3226010"/>
            <a:ext cx="179069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FF0000"/>
                </a:solidFill>
              </a:rPr>
              <a:t>4D </a:t>
            </a:r>
            <a:r>
              <a:rPr lang="de-DE" sz="2400" dirty="0" err="1" smtClean="0">
                <a:solidFill>
                  <a:srgbClr val="FF0000"/>
                </a:solidFill>
              </a:rPr>
              <a:t>RH-mass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765426" y="2884311"/>
            <a:ext cx="2508250" cy="1200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</a:rPr>
              <a:t>v</a:t>
            </a:r>
            <a:r>
              <a:rPr lang="de-DE" sz="2400" baseline="-25000" dirty="0" err="1" smtClean="0">
                <a:solidFill>
                  <a:srgbClr val="FF0000"/>
                </a:solidFill>
              </a:rPr>
              <a:t>B-L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determines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the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natural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size</a:t>
            </a:r>
            <a:r>
              <a:rPr lang="de-DE" sz="2400" dirty="0" smtClean="0">
                <a:solidFill>
                  <a:srgbClr val="FF0000"/>
                </a:solidFill>
              </a:rPr>
              <a:t> of </a:t>
            </a:r>
            <a:r>
              <a:rPr lang="de-DE" sz="2400" dirty="0" err="1" smtClean="0">
                <a:solidFill>
                  <a:srgbClr val="FF0000"/>
                </a:solidFill>
              </a:rPr>
              <a:t>the</a:t>
            </a:r>
            <a:r>
              <a:rPr lang="de-DE" sz="2400" dirty="0" smtClean="0">
                <a:solidFill>
                  <a:srgbClr val="FF0000"/>
                </a:solidFill>
              </a:rPr>
              <a:t> N</a:t>
            </a:r>
            <a:r>
              <a:rPr lang="de-DE" sz="2400" baseline="-25000" dirty="0" smtClean="0">
                <a:solidFill>
                  <a:srgbClr val="FF0000"/>
                </a:solidFill>
              </a:rPr>
              <a:t>R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mass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pic>
        <p:nvPicPr>
          <p:cNvPr id="16" name="Bild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550" y="1535668"/>
            <a:ext cx="5041900" cy="965200"/>
          </a:xfrm>
          <a:prstGeom prst="rect">
            <a:avLst/>
          </a:prstGeom>
        </p:spPr>
      </p:pic>
      <p:sp>
        <p:nvSpPr>
          <p:cNvPr id="21" name="Textfeld 20"/>
          <p:cNvSpPr txBox="1"/>
          <p:nvPr/>
        </p:nvSpPr>
        <p:spPr>
          <a:xfrm>
            <a:off x="5454650" y="2600130"/>
            <a:ext cx="361315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exponential </a:t>
            </a:r>
            <a:r>
              <a:rPr lang="de-DE" sz="2400" dirty="0" err="1" smtClean="0">
                <a:solidFill>
                  <a:srgbClr val="FF0000"/>
                </a:solidFill>
              </a:rPr>
              <a:t>suppression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due</a:t>
            </a:r>
            <a:r>
              <a:rPr lang="de-DE" sz="2400" dirty="0" smtClean="0">
                <a:solidFill>
                  <a:srgbClr val="FF0000"/>
                </a:solidFill>
              </a:rPr>
              <a:t> to </a:t>
            </a:r>
            <a:r>
              <a:rPr lang="de-DE" sz="2400" dirty="0" err="1" smtClean="0">
                <a:solidFill>
                  <a:srgbClr val="FF0000"/>
                </a:solidFill>
              </a:rPr>
              <a:t>bulk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profile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22" name="Gerade Verbindung mit Pfeil 21"/>
          <p:cNvCxnSpPr/>
          <p:nvPr/>
        </p:nvCxnSpPr>
        <p:spPr>
          <a:xfrm rot="10800000">
            <a:off x="5619749" y="2338106"/>
            <a:ext cx="628650" cy="262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 rot="5400000" flipH="1" flipV="1">
            <a:off x="3617376" y="2480726"/>
            <a:ext cx="639250" cy="1650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rot="5400000" flipH="1" flipV="1">
            <a:off x="1566220" y="2515155"/>
            <a:ext cx="1033163" cy="3810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517524" y="4199235"/>
            <a:ext cx="581977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/>
              <a:t> Extreme </a:t>
            </a:r>
            <a:r>
              <a:rPr lang="de-DE" sz="2400" dirty="0" err="1" smtClean="0"/>
              <a:t>splitting</a:t>
            </a:r>
            <a:r>
              <a:rPr lang="de-DE" sz="2400" dirty="0" smtClean="0"/>
              <a:t> </a:t>
            </a:r>
            <a:r>
              <a:rPr lang="de-DE" sz="2400" dirty="0" err="1" smtClean="0"/>
              <a:t>between</a:t>
            </a:r>
            <a:r>
              <a:rPr lang="de-DE" sz="2400" dirty="0" smtClean="0"/>
              <a:t> </a:t>
            </a:r>
            <a:r>
              <a:rPr lang="de-DE" sz="2400" dirty="0" err="1" smtClean="0"/>
              <a:t>N</a:t>
            </a:r>
            <a:r>
              <a:rPr lang="de-DE" sz="2400" baseline="-25000" dirty="0" err="1" smtClean="0"/>
              <a:t>R</a:t>
            </a:r>
            <a:r>
              <a:rPr lang="de-DE" sz="2400" dirty="0" err="1" smtClean="0"/>
              <a:t>-masses</a:t>
            </a:r>
            <a:r>
              <a:rPr lang="de-DE" sz="2400" dirty="0" smtClean="0"/>
              <a:t>!!! </a:t>
            </a:r>
            <a:r>
              <a:rPr lang="de-DE" sz="2400" dirty="0" smtClean="0">
                <a:latin typeface="Zapf Dingbats"/>
                <a:ea typeface="Zapf Dingbats"/>
                <a:cs typeface="Zapf Dingbats"/>
              </a:rPr>
              <a:t>✔</a:t>
            </a:r>
            <a:endParaRPr lang="de-DE" sz="2400" baseline="-25000" dirty="0"/>
          </a:p>
        </p:txBody>
      </p:sp>
      <p:sp>
        <p:nvSpPr>
          <p:cNvPr id="13" name="Textfeld 12"/>
          <p:cNvSpPr txBox="1"/>
          <p:nvPr/>
        </p:nvSpPr>
        <p:spPr>
          <a:xfrm>
            <a:off x="200024" y="4828232"/>
            <a:ext cx="237807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de-DE" sz="2400" dirty="0" smtClean="0"/>
              <a:t> light </a:t>
            </a:r>
            <a:r>
              <a:rPr lang="de-DE" sz="2400" dirty="0" err="1" smtClean="0"/>
              <a:t>neutrinos</a:t>
            </a:r>
            <a:r>
              <a:rPr lang="de-DE" sz="2400" dirty="0" smtClean="0"/>
              <a:t>:</a:t>
            </a:r>
            <a:endParaRPr lang="de-DE" sz="2400" baseline="-25000" dirty="0"/>
          </a:p>
        </p:txBody>
      </p:sp>
      <p:pic>
        <p:nvPicPr>
          <p:cNvPr id="17" name="Bild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6051" y="4815532"/>
            <a:ext cx="4711700" cy="1308100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200024" y="1535668"/>
            <a:ext cx="123507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result</a:t>
            </a:r>
            <a:r>
              <a:rPr lang="de-DE" sz="2400" dirty="0" smtClean="0"/>
              <a:t>:</a:t>
            </a:r>
            <a:endParaRPr lang="de-DE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2. A </a:t>
            </a:r>
            <a:r>
              <a:rPr lang="de-DE" dirty="0" err="1" smtClean="0"/>
              <a:t>Randall-Sundrum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787404" y="3226010"/>
            <a:ext cx="179069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FF0000"/>
                </a:solidFill>
              </a:rPr>
              <a:t>4D </a:t>
            </a:r>
            <a:r>
              <a:rPr lang="de-DE" sz="2400" dirty="0" err="1" smtClean="0">
                <a:solidFill>
                  <a:srgbClr val="FF0000"/>
                </a:solidFill>
              </a:rPr>
              <a:t>RH-mass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765426" y="2884311"/>
            <a:ext cx="2508250" cy="1200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</a:rPr>
              <a:t>v</a:t>
            </a:r>
            <a:r>
              <a:rPr lang="de-DE" sz="2400" baseline="-25000" dirty="0" err="1" smtClean="0">
                <a:solidFill>
                  <a:srgbClr val="FF0000"/>
                </a:solidFill>
              </a:rPr>
              <a:t>B-L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determines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the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natural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size</a:t>
            </a:r>
            <a:r>
              <a:rPr lang="de-DE" sz="2400" dirty="0" smtClean="0">
                <a:solidFill>
                  <a:srgbClr val="FF0000"/>
                </a:solidFill>
              </a:rPr>
              <a:t> of </a:t>
            </a:r>
            <a:r>
              <a:rPr lang="de-DE" sz="2400" dirty="0" err="1" smtClean="0">
                <a:solidFill>
                  <a:srgbClr val="FF0000"/>
                </a:solidFill>
              </a:rPr>
              <a:t>the</a:t>
            </a:r>
            <a:r>
              <a:rPr lang="de-DE" sz="2400" dirty="0" smtClean="0">
                <a:solidFill>
                  <a:srgbClr val="FF0000"/>
                </a:solidFill>
              </a:rPr>
              <a:t> N</a:t>
            </a:r>
            <a:r>
              <a:rPr lang="de-DE" sz="2400" baseline="-25000" dirty="0" smtClean="0">
                <a:solidFill>
                  <a:srgbClr val="FF0000"/>
                </a:solidFill>
              </a:rPr>
              <a:t>R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mass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pic>
        <p:nvPicPr>
          <p:cNvPr id="16" name="Bild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550" y="1535668"/>
            <a:ext cx="5041900" cy="965200"/>
          </a:xfrm>
          <a:prstGeom prst="rect">
            <a:avLst/>
          </a:prstGeom>
        </p:spPr>
      </p:pic>
      <p:sp>
        <p:nvSpPr>
          <p:cNvPr id="21" name="Textfeld 20"/>
          <p:cNvSpPr txBox="1"/>
          <p:nvPr/>
        </p:nvSpPr>
        <p:spPr>
          <a:xfrm>
            <a:off x="5454650" y="2600130"/>
            <a:ext cx="361315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exponential </a:t>
            </a:r>
            <a:r>
              <a:rPr lang="de-DE" sz="2400" dirty="0" err="1" smtClean="0">
                <a:solidFill>
                  <a:srgbClr val="FF0000"/>
                </a:solidFill>
              </a:rPr>
              <a:t>suppression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due</a:t>
            </a:r>
            <a:r>
              <a:rPr lang="de-DE" sz="2400" dirty="0" smtClean="0">
                <a:solidFill>
                  <a:srgbClr val="FF0000"/>
                </a:solidFill>
              </a:rPr>
              <a:t> to </a:t>
            </a:r>
            <a:r>
              <a:rPr lang="de-DE" sz="2400" dirty="0" err="1" smtClean="0">
                <a:solidFill>
                  <a:srgbClr val="FF0000"/>
                </a:solidFill>
              </a:rPr>
              <a:t>bulk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profile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22" name="Gerade Verbindung mit Pfeil 21"/>
          <p:cNvCxnSpPr/>
          <p:nvPr/>
        </p:nvCxnSpPr>
        <p:spPr>
          <a:xfrm rot="10800000">
            <a:off x="5619749" y="2338106"/>
            <a:ext cx="628650" cy="262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 rot="5400000" flipH="1" flipV="1">
            <a:off x="3617376" y="2480726"/>
            <a:ext cx="639250" cy="1650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rot="5400000" flipH="1" flipV="1">
            <a:off x="1566220" y="2515155"/>
            <a:ext cx="1033163" cy="3810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517524" y="4199235"/>
            <a:ext cx="581977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/>
              <a:t> Extreme </a:t>
            </a:r>
            <a:r>
              <a:rPr lang="de-DE" sz="2400" dirty="0" err="1" smtClean="0"/>
              <a:t>splitting</a:t>
            </a:r>
            <a:r>
              <a:rPr lang="de-DE" sz="2400" dirty="0" smtClean="0"/>
              <a:t> </a:t>
            </a:r>
            <a:r>
              <a:rPr lang="de-DE" sz="2400" dirty="0" err="1" smtClean="0"/>
              <a:t>between</a:t>
            </a:r>
            <a:r>
              <a:rPr lang="de-DE" sz="2400" dirty="0" smtClean="0"/>
              <a:t> </a:t>
            </a:r>
            <a:r>
              <a:rPr lang="de-DE" sz="2400" dirty="0" err="1" smtClean="0"/>
              <a:t>N</a:t>
            </a:r>
            <a:r>
              <a:rPr lang="de-DE" sz="2400" baseline="-25000" dirty="0" err="1" smtClean="0"/>
              <a:t>R</a:t>
            </a:r>
            <a:r>
              <a:rPr lang="de-DE" sz="2400" dirty="0" err="1" smtClean="0"/>
              <a:t>-masses</a:t>
            </a:r>
            <a:r>
              <a:rPr lang="de-DE" sz="2400" dirty="0" smtClean="0"/>
              <a:t>!!! </a:t>
            </a:r>
            <a:r>
              <a:rPr lang="de-DE" sz="2400" dirty="0" smtClean="0">
                <a:latin typeface="Zapf Dingbats"/>
                <a:ea typeface="Zapf Dingbats"/>
                <a:cs typeface="Zapf Dingbats"/>
              </a:rPr>
              <a:t>✔</a:t>
            </a:r>
            <a:endParaRPr lang="de-DE" sz="2400" baseline="-25000" dirty="0"/>
          </a:p>
        </p:txBody>
      </p:sp>
      <p:sp>
        <p:nvSpPr>
          <p:cNvPr id="13" name="Textfeld 12"/>
          <p:cNvSpPr txBox="1"/>
          <p:nvPr/>
        </p:nvSpPr>
        <p:spPr>
          <a:xfrm>
            <a:off x="200024" y="4828232"/>
            <a:ext cx="237807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de-DE" sz="2400" dirty="0" smtClean="0"/>
              <a:t> light </a:t>
            </a:r>
            <a:r>
              <a:rPr lang="de-DE" sz="2400" dirty="0" err="1" smtClean="0"/>
              <a:t>neutrinos</a:t>
            </a:r>
            <a:r>
              <a:rPr lang="de-DE" sz="2400" dirty="0" smtClean="0"/>
              <a:t>:</a:t>
            </a:r>
            <a:endParaRPr lang="de-DE" sz="2400" baseline="-25000" dirty="0"/>
          </a:p>
        </p:txBody>
      </p:sp>
      <p:sp>
        <p:nvSpPr>
          <p:cNvPr id="25" name="Textfeld 24"/>
          <p:cNvSpPr txBox="1"/>
          <p:nvPr/>
        </p:nvSpPr>
        <p:spPr>
          <a:xfrm>
            <a:off x="339724" y="6273800"/>
            <a:ext cx="70866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</a:rPr>
              <a:t>seesaw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works</a:t>
            </a:r>
            <a:r>
              <a:rPr lang="de-DE" sz="2400" dirty="0" smtClean="0">
                <a:solidFill>
                  <a:srgbClr val="FF0000"/>
                </a:solidFill>
              </a:rPr>
              <a:t>: (e</a:t>
            </a:r>
            <a:r>
              <a:rPr lang="de-DE" sz="2400" baseline="30000" dirty="0" smtClean="0">
                <a:solidFill>
                  <a:srgbClr val="FF0000"/>
                </a:solidFill>
              </a:rPr>
              <a:t>2ml</a:t>
            </a:r>
            <a:r>
              <a:rPr lang="de-DE" sz="2400" dirty="0" smtClean="0">
                <a:solidFill>
                  <a:srgbClr val="FF0000"/>
                </a:solidFill>
              </a:rPr>
              <a:t>-1)-terms </a:t>
            </a:r>
            <a:r>
              <a:rPr lang="de-DE" sz="2400" dirty="0" err="1" smtClean="0">
                <a:solidFill>
                  <a:srgbClr val="FF0000"/>
                </a:solidFill>
              </a:rPr>
              <a:t>cancel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between</a:t>
            </a:r>
            <a:r>
              <a:rPr lang="de-DE" sz="2400" dirty="0" smtClean="0">
                <a:solidFill>
                  <a:srgbClr val="FF0000"/>
                </a:solidFill>
              </a:rPr>
              <a:t> λ</a:t>
            </a:r>
            <a:r>
              <a:rPr lang="de-DE" sz="2400" baseline="30000" dirty="0" smtClean="0">
                <a:solidFill>
                  <a:srgbClr val="FF0000"/>
                </a:solidFill>
              </a:rPr>
              <a:t>2</a:t>
            </a:r>
            <a:r>
              <a:rPr lang="de-DE" sz="2400" dirty="0" smtClean="0">
                <a:solidFill>
                  <a:srgbClr val="FF0000"/>
                </a:solidFill>
              </a:rPr>
              <a:t> and M</a:t>
            </a:r>
            <a:r>
              <a:rPr lang="de-DE" sz="2400" baseline="-25000" dirty="0" smtClean="0">
                <a:solidFill>
                  <a:srgbClr val="FF0000"/>
                </a:solidFill>
              </a:rPr>
              <a:t>R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pic>
        <p:nvPicPr>
          <p:cNvPr id="26" name="Bild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6051" y="4815532"/>
            <a:ext cx="4711700" cy="1308100"/>
          </a:xfrm>
          <a:prstGeom prst="rect">
            <a:avLst/>
          </a:prstGeom>
        </p:spPr>
      </p:pic>
      <p:cxnSp>
        <p:nvCxnSpPr>
          <p:cNvPr id="27" name="Gerade Verbindung mit Pfeil 26"/>
          <p:cNvCxnSpPr/>
          <p:nvPr/>
        </p:nvCxnSpPr>
        <p:spPr>
          <a:xfrm rot="5400000" flipH="1" flipV="1">
            <a:off x="5520907" y="5971746"/>
            <a:ext cx="604105" cy="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 flipV="1">
            <a:off x="5822961" y="5948274"/>
            <a:ext cx="708016" cy="3255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200024" y="1535668"/>
            <a:ext cx="123507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result</a:t>
            </a:r>
            <a:r>
              <a:rPr lang="de-DE" sz="2400" dirty="0" smtClean="0"/>
              <a:t>:</a:t>
            </a:r>
            <a:endParaRPr lang="de-DE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i="1" u="sng" dirty="0" err="1" smtClean="0"/>
              <a:t>Don‘t</a:t>
            </a:r>
            <a:r>
              <a:rPr lang="de-DE" i="1" u="sng" dirty="0" smtClean="0"/>
              <a:t> </a:t>
            </a:r>
            <a:r>
              <a:rPr lang="de-DE" i="1" u="sng" dirty="0" err="1" smtClean="0"/>
              <a:t>forget</a:t>
            </a:r>
            <a:r>
              <a:rPr lang="de-DE" i="1" u="sng" dirty="0" smtClean="0"/>
              <a:t> to </a:t>
            </a:r>
            <a:r>
              <a:rPr lang="de-DE" i="1" u="sng" dirty="0" err="1" smtClean="0"/>
              <a:t>say</a:t>
            </a:r>
            <a:r>
              <a:rPr lang="de-DE" i="1" u="sng" dirty="0" smtClean="0"/>
              <a:t>:</a:t>
            </a:r>
            <a:r>
              <a:rPr lang="de-DE" dirty="0" smtClean="0"/>
              <a:t> </a:t>
            </a:r>
            <a:r>
              <a:rPr lang="de-DE" b="1" dirty="0" smtClean="0"/>
              <a:t>THANK YOU!!!</a:t>
            </a:r>
            <a:endParaRPr lang="de-DE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3. Soft </a:t>
            </a:r>
            <a:r>
              <a:rPr lang="de-DE" dirty="0" err="1" smtClean="0"/>
              <a:t>breaking</a:t>
            </a:r>
            <a:r>
              <a:rPr lang="de-DE" dirty="0" smtClean="0"/>
              <a:t> of </a:t>
            </a:r>
            <a:r>
              <a:rPr lang="de-DE" dirty="0" err="1" smtClean="0"/>
              <a:t>L</a:t>
            </a:r>
            <a:r>
              <a:rPr lang="de-DE" baseline="-25000" dirty="0" err="1" smtClean="0"/>
              <a:t>e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μ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τ</a:t>
            </a:r>
            <a:r>
              <a:rPr lang="de-DE" dirty="0" smtClean="0"/>
              <a:t> </a:t>
            </a:r>
            <a:r>
              <a:rPr lang="de-DE" dirty="0" err="1" smtClean="0"/>
              <a:t>symmetry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3. Soft </a:t>
            </a:r>
            <a:r>
              <a:rPr lang="de-DE" dirty="0" err="1" smtClean="0"/>
              <a:t>breaking</a:t>
            </a:r>
            <a:r>
              <a:rPr lang="de-DE" dirty="0" smtClean="0"/>
              <a:t> of </a:t>
            </a:r>
            <a:r>
              <a:rPr lang="de-DE" dirty="0" err="1" smtClean="0"/>
              <a:t>L</a:t>
            </a:r>
            <a:r>
              <a:rPr lang="de-DE" baseline="-25000" dirty="0" err="1" smtClean="0"/>
              <a:t>e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μ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τ</a:t>
            </a:r>
            <a:r>
              <a:rPr lang="de-DE" dirty="0" smtClean="0"/>
              <a:t> </a:t>
            </a:r>
            <a:r>
              <a:rPr lang="de-DE" dirty="0" err="1" smtClean="0"/>
              <a:t>symmetry</a:t>
            </a:r>
            <a:endParaRPr lang="de-DE" dirty="0"/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0" y="1519238"/>
            <a:ext cx="9144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f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irst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explaining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keV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sterile ν DM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</a:t>
            </a:r>
            <a:r>
              <a:rPr kumimoji="0" lang="de-DE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-L</a:t>
            </a:r>
            <a:r>
              <a:rPr kumimoji="0" lang="de-DE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-L</a:t>
            </a:r>
            <a:r>
              <a:rPr kumimoji="0" lang="de-DE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symmetry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Lindner, </a:t>
            </a:r>
            <a:r>
              <a:rPr kumimoji="0" lang="de-DE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Niro; </a:t>
            </a:r>
            <a:r>
              <a:rPr lang="de-DE" sz="3200" dirty="0" smtClean="0">
                <a:solidFill>
                  <a:schemeClr val="bg1"/>
                </a:solidFill>
              </a:rPr>
              <a:t>JCAP 1101: </a:t>
            </a:r>
            <a:r>
              <a:rPr lang="de-DE" sz="3200" b="1" dirty="0" smtClean="0">
                <a:solidFill>
                  <a:schemeClr val="bg1"/>
                </a:solidFill>
              </a:rPr>
              <a:t>034</a:t>
            </a:r>
            <a:r>
              <a:rPr lang="de-DE" sz="3200" dirty="0" smtClean="0">
                <a:solidFill>
                  <a:schemeClr val="bg1"/>
                </a:solidFill>
              </a:rPr>
              <a:t>, 2011</a:t>
            </a: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3. Soft </a:t>
            </a:r>
            <a:r>
              <a:rPr lang="de-DE" dirty="0" err="1" smtClean="0"/>
              <a:t>breaking</a:t>
            </a:r>
            <a:r>
              <a:rPr lang="de-DE" dirty="0" smtClean="0"/>
              <a:t> of </a:t>
            </a:r>
            <a:r>
              <a:rPr lang="de-DE" dirty="0" err="1" smtClean="0"/>
              <a:t>L</a:t>
            </a:r>
            <a:r>
              <a:rPr lang="de-DE" baseline="-25000" dirty="0" err="1" smtClean="0"/>
              <a:t>e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μ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τ</a:t>
            </a:r>
            <a:r>
              <a:rPr lang="de-DE" dirty="0" smtClean="0"/>
              <a:t> </a:t>
            </a:r>
            <a:r>
              <a:rPr lang="de-DE" dirty="0" err="1" smtClean="0"/>
              <a:t>symmetry</a:t>
            </a:r>
            <a:endParaRPr lang="de-DE" dirty="0"/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0" y="1519238"/>
            <a:ext cx="9144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f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irst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explaining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keV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sterile ν DM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</a:t>
            </a:r>
            <a:r>
              <a:rPr kumimoji="0" lang="de-DE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-L</a:t>
            </a:r>
            <a:r>
              <a:rPr kumimoji="0" lang="de-DE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-L</a:t>
            </a:r>
            <a:r>
              <a:rPr kumimoji="0" lang="de-DE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symmetry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Lindner, </a:t>
            </a:r>
            <a:r>
              <a:rPr kumimoji="0" lang="de-DE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Niro; </a:t>
            </a:r>
            <a:r>
              <a:rPr lang="de-DE" sz="3200" dirty="0" smtClean="0">
                <a:solidFill>
                  <a:schemeClr val="bg1"/>
                </a:solidFill>
              </a:rPr>
              <a:t>JCAP 1101: </a:t>
            </a:r>
            <a:r>
              <a:rPr lang="de-DE" sz="3200" b="1" dirty="0" smtClean="0">
                <a:solidFill>
                  <a:schemeClr val="bg1"/>
                </a:solidFill>
              </a:rPr>
              <a:t>034</a:t>
            </a:r>
            <a:r>
              <a:rPr lang="de-DE" sz="3200" dirty="0" smtClean="0">
                <a:solidFill>
                  <a:schemeClr val="bg1"/>
                </a:solidFill>
              </a:rPr>
              <a:t>, 2011</a:t>
            </a: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65100" y="2692400"/>
            <a:ext cx="88773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Grimus</a:t>
            </a:r>
            <a:r>
              <a:rPr lang="de-DE" sz="2400" dirty="0" smtClean="0"/>
              <a:t> &amp; </a:t>
            </a:r>
            <a:r>
              <a:rPr lang="de-DE" sz="2400" dirty="0" err="1" smtClean="0"/>
              <a:t>Lavoura</a:t>
            </a:r>
            <a:r>
              <a:rPr lang="de-DE" sz="2400" dirty="0" smtClean="0"/>
              <a:t> [JHEP 0009: </a:t>
            </a:r>
            <a:r>
              <a:rPr lang="de-DE" sz="2400" b="1" dirty="0" smtClean="0"/>
              <a:t>007</a:t>
            </a:r>
            <a:r>
              <a:rPr lang="de-DE" sz="2400" dirty="0" smtClean="0"/>
              <a:t>, 2000]: </a:t>
            </a:r>
            <a:r>
              <a:rPr lang="de-DE" sz="2400" dirty="0" err="1" smtClean="0"/>
              <a:t>L</a:t>
            </a:r>
            <a:r>
              <a:rPr lang="de-DE" sz="2400" baseline="-25000" dirty="0" err="1" smtClean="0"/>
              <a:t>e</a:t>
            </a:r>
            <a:r>
              <a:rPr lang="de-DE" sz="2400" dirty="0" err="1" smtClean="0"/>
              <a:t>-L</a:t>
            </a:r>
            <a:r>
              <a:rPr lang="de-DE" sz="2400" baseline="-25000" dirty="0" err="1" smtClean="0"/>
              <a:t>μ</a:t>
            </a:r>
            <a:r>
              <a:rPr lang="de-DE" sz="2400" dirty="0" err="1" smtClean="0"/>
              <a:t>-L</a:t>
            </a:r>
            <a:r>
              <a:rPr lang="de-DE" sz="2400" baseline="-25000" dirty="0" err="1" smtClean="0"/>
              <a:t>τ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3 light &amp; 2 </a:t>
            </a:r>
            <a:r>
              <a:rPr lang="de-DE" sz="2400" dirty="0" err="1" smtClean="0"/>
              <a:t>heavy</a:t>
            </a:r>
            <a:r>
              <a:rPr lang="de-DE" sz="2400" dirty="0" smtClean="0"/>
              <a:t> </a:t>
            </a:r>
            <a:r>
              <a:rPr lang="de-DE" sz="2400" dirty="0" err="1" smtClean="0"/>
              <a:t>neutrinos</a:t>
            </a:r>
            <a:r>
              <a:rPr lang="de-DE" sz="2400" dirty="0" smtClean="0"/>
              <a:t> </a:t>
            </a:r>
            <a:r>
              <a:rPr lang="de-DE" sz="24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/>
              <a:t> </a:t>
            </a:r>
            <a:r>
              <a:rPr lang="de-DE" sz="2400" dirty="0" err="1" smtClean="0"/>
              <a:t>already</a:t>
            </a:r>
            <a:r>
              <a:rPr lang="de-DE" sz="2400" dirty="0" smtClean="0"/>
              <a:t> </a:t>
            </a:r>
            <a:r>
              <a:rPr lang="de-DE" sz="2400" dirty="0" err="1" smtClean="0"/>
              <a:t>shows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desired</a:t>
            </a:r>
            <a:r>
              <a:rPr lang="de-DE" sz="2400" dirty="0" smtClean="0"/>
              <a:t> </a:t>
            </a:r>
            <a:r>
              <a:rPr lang="de-DE" sz="2400" dirty="0" err="1" smtClean="0"/>
              <a:t>spectrum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light </a:t>
            </a:r>
            <a:r>
              <a:rPr lang="de-DE" sz="2400" dirty="0" err="1" smtClean="0"/>
              <a:t>neutrinos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3. Soft </a:t>
            </a:r>
            <a:r>
              <a:rPr lang="de-DE" dirty="0" err="1" smtClean="0"/>
              <a:t>breaking</a:t>
            </a:r>
            <a:r>
              <a:rPr lang="de-DE" dirty="0" smtClean="0"/>
              <a:t> of </a:t>
            </a:r>
            <a:r>
              <a:rPr lang="de-DE" dirty="0" err="1" smtClean="0"/>
              <a:t>L</a:t>
            </a:r>
            <a:r>
              <a:rPr lang="de-DE" baseline="-25000" dirty="0" err="1" smtClean="0"/>
              <a:t>e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μ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τ</a:t>
            </a:r>
            <a:r>
              <a:rPr lang="de-DE" dirty="0" smtClean="0"/>
              <a:t> </a:t>
            </a:r>
            <a:r>
              <a:rPr lang="de-DE" dirty="0" err="1" smtClean="0"/>
              <a:t>symmetry</a:t>
            </a:r>
            <a:endParaRPr lang="de-DE" dirty="0"/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0" y="1519238"/>
            <a:ext cx="9144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f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irst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explaining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keV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sterile ν DM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</a:t>
            </a:r>
            <a:r>
              <a:rPr kumimoji="0" lang="de-DE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-L</a:t>
            </a:r>
            <a:r>
              <a:rPr kumimoji="0" lang="de-DE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-L</a:t>
            </a:r>
            <a:r>
              <a:rPr kumimoji="0" lang="de-DE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symmetry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Lindner, </a:t>
            </a:r>
            <a:r>
              <a:rPr kumimoji="0" lang="de-DE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Niro; </a:t>
            </a:r>
            <a:r>
              <a:rPr lang="de-DE" sz="3200" dirty="0" smtClean="0">
                <a:solidFill>
                  <a:schemeClr val="bg1"/>
                </a:solidFill>
              </a:rPr>
              <a:t>JCAP 1101: </a:t>
            </a:r>
            <a:r>
              <a:rPr lang="de-DE" sz="3200" b="1" dirty="0" smtClean="0">
                <a:solidFill>
                  <a:schemeClr val="bg1"/>
                </a:solidFill>
              </a:rPr>
              <a:t>034</a:t>
            </a:r>
            <a:r>
              <a:rPr lang="de-DE" sz="3200" dirty="0" smtClean="0">
                <a:solidFill>
                  <a:schemeClr val="bg1"/>
                </a:solidFill>
              </a:rPr>
              <a:t>, 2011</a:t>
            </a: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65100" y="2692400"/>
            <a:ext cx="88773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Grimus</a:t>
            </a:r>
            <a:r>
              <a:rPr lang="de-DE" sz="2400" dirty="0" smtClean="0"/>
              <a:t> &amp; </a:t>
            </a:r>
            <a:r>
              <a:rPr lang="de-DE" sz="2400" dirty="0" err="1" smtClean="0"/>
              <a:t>Lavoura</a:t>
            </a:r>
            <a:r>
              <a:rPr lang="de-DE" sz="2400" dirty="0" smtClean="0"/>
              <a:t> [JHEP 0009: </a:t>
            </a:r>
            <a:r>
              <a:rPr lang="de-DE" sz="2400" b="1" dirty="0" smtClean="0"/>
              <a:t>007</a:t>
            </a:r>
            <a:r>
              <a:rPr lang="de-DE" sz="2400" dirty="0" smtClean="0"/>
              <a:t>, 2000]: </a:t>
            </a:r>
            <a:r>
              <a:rPr lang="de-DE" sz="2400" dirty="0" err="1" smtClean="0"/>
              <a:t>L</a:t>
            </a:r>
            <a:r>
              <a:rPr lang="de-DE" sz="2400" baseline="-25000" dirty="0" err="1" smtClean="0"/>
              <a:t>e</a:t>
            </a:r>
            <a:r>
              <a:rPr lang="de-DE" sz="2400" dirty="0" err="1" smtClean="0"/>
              <a:t>-L</a:t>
            </a:r>
            <a:r>
              <a:rPr lang="de-DE" sz="2400" baseline="-25000" dirty="0" err="1" smtClean="0"/>
              <a:t>μ</a:t>
            </a:r>
            <a:r>
              <a:rPr lang="de-DE" sz="2400" dirty="0" err="1" smtClean="0"/>
              <a:t>-L</a:t>
            </a:r>
            <a:r>
              <a:rPr lang="de-DE" sz="2400" baseline="-25000" dirty="0" err="1" smtClean="0"/>
              <a:t>τ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3 light &amp; 2 </a:t>
            </a:r>
            <a:r>
              <a:rPr lang="de-DE" sz="2400" dirty="0" err="1" smtClean="0"/>
              <a:t>heavy</a:t>
            </a:r>
            <a:r>
              <a:rPr lang="de-DE" sz="2400" dirty="0" smtClean="0"/>
              <a:t> </a:t>
            </a:r>
            <a:r>
              <a:rPr lang="de-DE" sz="2400" dirty="0" err="1" smtClean="0"/>
              <a:t>neutrinos</a:t>
            </a:r>
            <a:r>
              <a:rPr lang="de-DE" sz="2400" dirty="0" smtClean="0"/>
              <a:t> </a:t>
            </a:r>
            <a:r>
              <a:rPr lang="de-DE" sz="24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/>
              <a:t> </a:t>
            </a:r>
            <a:r>
              <a:rPr lang="de-DE" sz="2400" dirty="0" err="1" smtClean="0"/>
              <a:t>already</a:t>
            </a:r>
            <a:r>
              <a:rPr lang="de-DE" sz="2400" dirty="0" smtClean="0"/>
              <a:t> </a:t>
            </a:r>
            <a:r>
              <a:rPr lang="de-DE" sz="2400" dirty="0" err="1" smtClean="0"/>
              <a:t>shows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desired</a:t>
            </a:r>
            <a:r>
              <a:rPr lang="de-DE" sz="2400" dirty="0" smtClean="0"/>
              <a:t> </a:t>
            </a:r>
            <a:r>
              <a:rPr lang="de-DE" sz="2400" dirty="0" err="1" smtClean="0"/>
              <a:t>spectrum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light </a:t>
            </a:r>
            <a:r>
              <a:rPr lang="de-DE" sz="2400" dirty="0" err="1" smtClean="0"/>
              <a:t>neutrinos</a:t>
            </a:r>
            <a:endParaRPr lang="de-DE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165100" y="3675797"/>
            <a:ext cx="867727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</a:rPr>
              <a:t>Our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model</a:t>
            </a:r>
            <a:r>
              <a:rPr lang="de-DE" sz="2400" dirty="0" smtClean="0">
                <a:solidFill>
                  <a:srgbClr val="FF0000"/>
                </a:solidFill>
              </a:rPr>
              <a:t>: </a:t>
            </a:r>
            <a:r>
              <a:rPr lang="de-DE" sz="2400" dirty="0" err="1" smtClean="0"/>
              <a:t>application</a:t>
            </a:r>
            <a:r>
              <a:rPr lang="de-DE" sz="2400" dirty="0" smtClean="0"/>
              <a:t> of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same</a:t>
            </a:r>
            <a:r>
              <a:rPr lang="de-DE" sz="2400" dirty="0" smtClean="0"/>
              <a:t> </a:t>
            </a:r>
            <a:r>
              <a:rPr lang="de-DE" sz="2400" dirty="0" err="1" smtClean="0"/>
              <a:t>symmetry</a:t>
            </a:r>
            <a:r>
              <a:rPr lang="de-DE" sz="2400" dirty="0" smtClean="0"/>
              <a:t> to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heavy</a:t>
            </a:r>
            <a:r>
              <a:rPr lang="de-DE" sz="2400" dirty="0" smtClean="0"/>
              <a:t> </a:t>
            </a:r>
            <a:r>
              <a:rPr lang="de-DE" sz="2400" dirty="0" err="1" smtClean="0"/>
              <a:t>sector</a:t>
            </a:r>
            <a:r>
              <a:rPr lang="de-DE" sz="2400" dirty="0" smtClean="0"/>
              <a:t> </a:t>
            </a:r>
            <a:r>
              <a:rPr lang="de-DE" sz="24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/>
              <a:t> </a:t>
            </a:r>
            <a:r>
              <a:rPr lang="de-DE" sz="2400" dirty="0" err="1" smtClean="0"/>
              <a:t>generates</a:t>
            </a:r>
            <a:r>
              <a:rPr lang="de-DE" sz="2400" dirty="0" smtClean="0"/>
              <a:t> just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splitting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desired</a:t>
            </a:r>
            <a:r>
              <a:rPr lang="de-DE" sz="2400" dirty="0" smtClean="0"/>
              <a:t> 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3. Soft </a:t>
            </a:r>
            <a:r>
              <a:rPr lang="de-DE" dirty="0" err="1" smtClean="0"/>
              <a:t>breaking</a:t>
            </a:r>
            <a:r>
              <a:rPr lang="de-DE" dirty="0" smtClean="0"/>
              <a:t> of </a:t>
            </a:r>
            <a:r>
              <a:rPr lang="de-DE" dirty="0" err="1" smtClean="0"/>
              <a:t>L</a:t>
            </a:r>
            <a:r>
              <a:rPr lang="de-DE" baseline="-25000" dirty="0" err="1" smtClean="0"/>
              <a:t>e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μ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τ</a:t>
            </a:r>
            <a:r>
              <a:rPr lang="de-DE" dirty="0" smtClean="0"/>
              <a:t> </a:t>
            </a:r>
            <a:r>
              <a:rPr lang="de-DE" dirty="0" err="1" smtClean="0"/>
              <a:t>symmetry</a:t>
            </a:r>
            <a:endParaRPr lang="de-DE" dirty="0"/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0" y="1519238"/>
            <a:ext cx="9144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f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irst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explaining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keV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sterile ν DM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</a:t>
            </a:r>
            <a:r>
              <a:rPr kumimoji="0" lang="de-DE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-L</a:t>
            </a:r>
            <a:r>
              <a:rPr kumimoji="0" lang="de-DE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-L</a:t>
            </a:r>
            <a:r>
              <a:rPr kumimoji="0" lang="de-DE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symmetry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Lindner, </a:t>
            </a:r>
            <a:r>
              <a:rPr kumimoji="0" lang="de-DE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Niro; </a:t>
            </a:r>
            <a:r>
              <a:rPr lang="de-DE" sz="3200" dirty="0" smtClean="0">
                <a:solidFill>
                  <a:schemeClr val="bg1"/>
                </a:solidFill>
              </a:rPr>
              <a:t>JCAP 1101: </a:t>
            </a:r>
            <a:r>
              <a:rPr lang="de-DE" sz="3200" b="1" dirty="0" smtClean="0">
                <a:solidFill>
                  <a:schemeClr val="bg1"/>
                </a:solidFill>
              </a:rPr>
              <a:t>034</a:t>
            </a:r>
            <a:r>
              <a:rPr lang="de-DE" sz="3200" dirty="0" smtClean="0">
                <a:solidFill>
                  <a:schemeClr val="bg1"/>
                </a:solidFill>
              </a:rPr>
              <a:t>, 2011</a:t>
            </a: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65100" y="2692400"/>
            <a:ext cx="88773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Grimus</a:t>
            </a:r>
            <a:r>
              <a:rPr lang="de-DE" sz="2400" dirty="0" smtClean="0"/>
              <a:t> &amp; </a:t>
            </a:r>
            <a:r>
              <a:rPr lang="de-DE" sz="2400" dirty="0" err="1" smtClean="0"/>
              <a:t>Lavoura</a:t>
            </a:r>
            <a:r>
              <a:rPr lang="de-DE" sz="2400" dirty="0" smtClean="0"/>
              <a:t> [JHEP 0009: </a:t>
            </a:r>
            <a:r>
              <a:rPr lang="de-DE" sz="2400" b="1" dirty="0" smtClean="0"/>
              <a:t>007</a:t>
            </a:r>
            <a:r>
              <a:rPr lang="de-DE" sz="2400" dirty="0" smtClean="0"/>
              <a:t>, 2000]: </a:t>
            </a:r>
            <a:r>
              <a:rPr lang="de-DE" sz="2400" dirty="0" err="1" smtClean="0"/>
              <a:t>L</a:t>
            </a:r>
            <a:r>
              <a:rPr lang="de-DE" sz="2400" baseline="-25000" dirty="0" err="1" smtClean="0"/>
              <a:t>e</a:t>
            </a:r>
            <a:r>
              <a:rPr lang="de-DE" sz="2400" dirty="0" err="1" smtClean="0"/>
              <a:t>-L</a:t>
            </a:r>
            <a:r>
              <a:rPr lang="de-DE" sz="2400" baseline="-25000" dirty="0" err="1" smtClean="0"/>
              <a:t>μ</a:t>
            </a:r>
            <a:r>
              <a:rPr lang="de-DE" sz="2400" dirty="0" err="1" smtClean="0"/>
              <a:t>-L</a:t>
            </a:r>
            <a:r>
              <a:rPr lang="de-DE" sz="2400" baseline="-25000" dirty="0" err="1" smtClean="0"/>
              <a:t>τ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3 light &amp; 2 </a:t>
            </a:r>
            <a:r>
              <a:rPr lang="de-DE" sz="2400" dirty="0" err="1" smtClean="0"/>
              <a:t>heavy</a:t>
            </a:r>
            <a:r>
              <a:rPr lang="de-DE" sz="2400" dirty="0" smtClean="0"/>
              <a:t> </a:t>
            </a:r>
            <a:r>
              <a:rPr lang="de-DE" sz="2400" dirty="0" err="1" smtClean="0"/>
              <a:t>neutrinos</a:t>
            </a:r>
            <a:r>
              <a:rPr lang="de-DE" sz="2400" dirty="0" smtClean="0"/>
              <a:t> </a:t>
            </a:r>
            <a:r>
              <a:rPr lang="de-DE" sz="24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/>
              <a:t> </a:t>
            </a:r>
            <a:r>
              <a:rPr lang="de-DE" sz="2400" dirty="0" err="1" smtClean="0"/>
              <a:t>already</a:t>
            </a:r>
            <a:r>
              <a:rPr lang="de-DE" sz="2400" dirty="0" smtClean="0"/>
              <a:t> </a:t>
            </a:r>
            <a:r>
              <a:rPr lang="de-DE" sz="2400" dirty="0" err="1" smtClean="0"/>
              <a:t>shows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desired</a:t>
            </a:r>
            <a:r>
              <a:rPr lang="de-DE" sz="2400" dirty="0" smtClean="0"/>
              <a:t> </a:t>
            </a:r>
            <a:r>
              <a:rPr lang="de-DE" sz="2400" dirty="0" err="1" smtClean="0"/>
              <a:t>spectrum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light </a:t>
            </a:r>
            <a:r>
              <a:rPr lang="de-DE" sz="2400" dirty="0" err="1" smtClean="0"/>
              <a:t>neutrinos</a:t>
            </a:r>
            <a:endParaRPr lang="de-DE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165100" y="3675797"/>
            <a:ext cx="867727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</a:rPr>
              <a:t>Our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model</a:t>
            </a:r>
            <a:r>
              <a:rPr lang="de-DE" sz="2400" dirty="0" smtClean="0">
                <a:solidFill>
                  <a:srgbClr val="FF0000"/>
                </a:solidFill>
              </a:rPr>
              <a:t>: </a:t>
            </a:r>
            <a:r>
              <a:rPr lang="de-DE" sz="2400" dirty="0" err="1" smtClean="0"/>
              <a:t>application</a:t>
            </a:r>
            <a:r>
              <a:rPr lang="de-DE" sz="2400" dirty="0" smtClean="0"/>
              <a:t> of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same</a:t>
            </a:r>
            <a:r>
              <a:rPr lang="de-DE" sz="2400" dirty="0" smtClean="0"/>
              <a:t> </a:t>
            </a:r>
            <a:r>
              <a:rPr lang="de-DE" sz="2400" dirty="0" err="1" smtClean="0"/>
              <a:t>symmetry</a:t>
            </a:r>
            <a:r>
              <a:rPr lang="de-DE" sz="2400" dirty="0" smtClean="0"/>
              <a:t> to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heavy</a:t>
            </a:r>
            <a:r>
              <a:rPr lang="de-DE" sz="2400" dirty="0" smtClean="0"/>
              <a:t> </a:t>
            </a:r>
            <a:r>
              <a:rPr lang="de-DE" sz="2400" dirty="0" err="1" smtClean="0"/>
              <a:t>sector</a:t>
            </a:r>
            <a:r>
              <a:rPr lang="de-DE" sz="2400" dirty="0" smtClean="0"/>
              <a:t> </a:t>
            </a:r>
            <a:r>
              <a:rPr lang="de-DE" sz="24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/>
              <a:t> </a:t>
            </a:r>
            <a:r>
              <a:rPr lang="de-DE" sz="2400" dirty="0" err="1" smtClean="0"/>
              <a:t>generates</a:t>
            </a:r>
            <a:r>
              <a:rPr lang="de-DE" sz="2400" dirty="0" smtClean="0"/>
              <a:t> just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splitting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desired</a:t>
            </a:r>
            <a:r>
              <a:rPr lang="de-DE" sz="2400" dirty="0" smtClean="0"/>
              <a:t> </a:t>
            </a:r>
            <a:endParaRPr lang="de-DE" sz="2400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5259661"/>
            <a:ext cx="9042400" cy="907777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165100" y="4663341"/>
            <a:ext cx="88773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Lucida Calligraphy"/>
                <a:cs typeface="Lucida Calligraphy"/>
              </a:rPr>
              <a:t>F</a:t>
            </a:r>
            <a:r>
              <a:rPr lang="de-DE" sz="2400" dirty="0" err="1" smtClean="0"/>
              <a:t>=L</a:t>
            </a:r>
            <a:r>
              <a:rPr lang="de-DE" sz="2400" baseline="-25000" dirty="0" err="1" smtClean="0"/>
              <a:t>e</a:t>
            </a:r>
            <a:r>
              <a:rPr lang="de-DE" sz="2400" dirty="0" err="1" smtClean="0"/>
              <a:t>-L</a:t>
            </a:r>
            <a:r>
              <a:rPr lang="de-DE" sz="2400" baseline="-25000" dirty="0" err="1" smtClean="0"/>
              <a:t>μ</a:t>
            </a:r>
            <a:r>
              <a:rPr lang="de-DE" sz="2400" dirty="0" err="1" smtClean="0"/>
              <a:t>-L</a:t>
            </a:r>
            <a:r>
              <a:rPr lang="de-DE" sz="2400" baseline="-25000" dirty="0" err="1" smtClean="0"/>
              <a:t>τ</a:t>
            </a:r>
            <a:r>
              <a:rPr lang="de-DE" sz="2400" dirty="0" smtClean="0"/>
              <a:t>: global U(1)-symmetry, </a:t>
            </a:r>
            <a:r>
              <a:rPr lang="de-DE" sz="2400" dirty="0" err="1" smtClean="0"/>
              <a:t>f</a:t>
            </a:r>
            <a:r>
              <a:rPr lang="de-DE" sz="2400" baseline="-25000" dirty="0" err="1" smtClean="0"/>
              <a:t>k</a:t>
            </a:r>
            <a:r>
              <a:rPr lang="de-DE" sz="2400" dirty="0" smtClean="0"/>
              <a:t> </a:t>
            </a:r>
            <a:r>
              <a:rPr lang="de-DE" sz="2400" dirty="0" err="1" smtClean="0"/>
              <a:t>transforms</a:t>
            </a:r>
            <a:r>
              <a:rPr lang="de-DE" sz="2400" dirty="0" smtClean="0"/>
              <a:t> as </a:t>
            </a:r>
            <a:r>
              <a:rPr lang="de-DE" sz="2400" dirty="0" err="1" smtClean="0"/>
              <a:t>e</a:t>
            </a:r>
            <a:r>
              <a:rPr lang="de-DE" sz="2400" baseline="30000" dirty="0" err="1" smtClean="0"/>
              <a:t>iΦ</a:t>
            </a:r>
            <a:r>
              <a:rPr lang="de-DE" sz="2400" dirty="0" smtClean="0"/>
              <a:t> </a:t>
            </a:r>
            <a:r>
              <a:rPr lang="de-DE" sz="2400" dirty="0" err="1" smtClean="0"/>
              <a:t>f</a:t>
            </a:r>
            <a:r>
              <a:rPr lang="de-DE" sz="2400" baseline="-25000" dirty="0" err="1" smtClean="0"/>
              <a:t>k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Φ=const</a:t>
            </a:r>
            <a:r>
              <a:rPr lang="de-DE" sz="2400" dirty="0" smtClean="0"/>
              <a:t>. 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3. Soft </a:t>
            </a:r>
            <a:r>
              <a:rPr lang="de-DE" dirty="0" err="1" smtClean="0"/>
              <a:t>breaking</a:t>
            </a:r>
            <a:r>
              <a:rPr lang="de-DE" dirty="0" smtClean="0"/>
              <a:t> of </a:t>
            </a:r>
            <a:r>
              <a:rPr lang="de-DE" dirty="0" err="1" smtClean="0"/>
              <a:t>L</a:t>
            </a:r>
            <a:r>
              <a:rPr lang="de-DE" baseline="-25000" dirty="0" err="1" smtClean="0"/>
              <a:t>e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μ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τ</a:t>
            </a:r>
            <a:r>
              <a:rPr lang="de-DE" dirty="0" smtClean="0"/>
              <a:t> </a:t>
            </a:r>
            <a:r>
              <a:rPr lang="de-DE" dirty="0" err="1" smtClean="0"/>
              <a:t>symmetry</a:t>
            </a:r>
            <a:endParaRPr lang="de-DE" dirty="0"/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0" y="1519238"/>
            <a:ext cx="9144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f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irst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explaining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keV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sterile ν DM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</a:t>
            </a:r>
            <a:r>
              <a:rPr kumimoji="0" lang="de-DE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-L</a:t>
            </a:r>
            <a:r>
              <a:rPr kumimoji="0" lang="de-DE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-L</a:t>
            </a:r>
            <a:r>
              <a:rPr kumimoji="0" lang="de-DE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symmetry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Lindner, </a:t>
            </a:r>
            <a:r>
              <a:rPr kumimoji="0" lang="de-DE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Niro; </a:t>
            </a:r>
            <a:r>
              <a:rPr lang="de-DE" sz="3200" dirty="0" smtClean="0">
                <a:solidFill>
                  <a:schemeClr val="bg1"/>
                </a:solidFill>
              </a:rPr>
              <a:t>JCAP 1101: </a:t>
            </a:r>
            <a:r>
              <a:rPr lang="de-DE" sz="3200" b="1" dirty="0" smtClean="0">
                <a:solidFill>
                  <a:schemeClr val="bg1"/>
                </a:solidFill>
              </a:rPr>
              <a:t>034</a:t>
            </a:r>
            <a:r>
              <a:rPr lang="de-DE" sz="3200" dirty="0" smtClean="0">
                <a:solidFill>
                  <a:schemeClr val="bg1"/>
                </a:solidFill>
              </a:rPr>
              <a:t>, 2011</a:t>
            </a: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65100" y="2692400"/>
            <a:ext cx="88773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Grimus</a:t>
            </a:r>
            <a:r>
              <a:rPr lang="de-DE" sz="2400" dirty="0" smtClean="0"/>
              <a:t> &amp; </a:t>
            </a:r>
            <a:r>
              <a:rPr lang="de-DE" sz="2400" dirty="0" err="1" smtClean="0"/>
              <a:t>Lavoura</a:t>
            </a:r>
            <a:r>
              <a:rPr lang="de-DE" sz="2400" dirty="0" smtClean="0"/>
              <a:t> [JHEP 0009: </a:t>
            </a:r>
            <a:r>
              <a:rPr lang="de-DE" sz="2400" b="1" dirty="0" smtClean="0"/>
              <a:t>007</a:t>
            </a:r>
            <a:r>
              <a:rPr lang="de-DE" sz="2400" dirty="0" smtClean="0"/>
              <a:t>, 2000]: </a:t>
            </a:r>
            <a:r>
              <a:rPr lang="de-DE" sz="2400" dirty="0" err="1" smtClean="0"/>
              <a:t>L</a:t>
            </a:r>
            <a:r>
              <a:rPr lang="de-DE" sz="2400" baseline="-25000" dirty="0" err="1" smtClean="0"/>
              <a:t>e</a:t>
            </a:r>
            <a:r>
              <a:rPr lang="de-DE" sz="2400" dirty="0" err="1" smtClean="0"/>
              <a:t>-L</a:t>
            </a:r>
            <a:r>
              <a:rPr lang="de-DE" sz="2400" baseline="-25000" dirty="0" err="1" smtClean="0"/>
              <a:t>μ</a:t>
            </a:r>
            <a:r>
              <a:rPr lang="de-DE" sz="2400" dirty="0" err="1" smtClean="0"/>
              <a:t>-L</a:t>
            </a:r>
            <a:r>
              <a:rPr lang="de-DE" sz="2400" baseline="-25000" dirty="0" err="1" smtClean="0"/>
              <a:t>τ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3 light &amp; 2 </a:t>
            </a:r>
            <a:r>
              <a:rPr lang="de-DE" sz="2400" dirty="0" err="1" smtClean="0"/>
              <a:t>heavy</a:t>
            </a:r>
            <a:r>
              <a:rPr lang="de-DE" sz="2400" dirty="0" smtClean="0"/>
              <a:t> </a:t>
            </a:r>
            <a:r>
              <a:rPr lang="de-DE" sz="2400" dirty="0" err="1" smtClean="0"/>
              <a:t>neutrinos</a:t>
            </a:r>
            <a:r>
              <a:rPr lang="de-DE" sz="2400" dirty="0" smtClean="0"/>
              <a:t> </a:t>
            </a:r>
            <a:r>
              <a:rPr lang="de-DE" sz="24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/>
              <a:t> </a:t>
            </a:r>
            <a:r>
              <a:rPr lang="de-DE" sz="2400" dirty="0" err="1" smtClean="0"/>
              <a:t>already</a:t>
            </a:r>
            <a:r>
              <a:rPr lang="de-DE" sz="2400" dirty="0" smtClean="0"/>
              <a:t> </a:t>
            </a:r>
            <a:r>
              <a:rPr lang="de-DE" sz="2400" dirty="0" err="1" smtClean="0"/>
              <a:t>shows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desired</a:t>
            </a:r>
            <a:r>
              <a:rPr lang="de-DE" sz="2400" dirty="0" smtClean="0"/>
              <a:t> </a:t>
            </a:r>
            <a:r>
              <a:rPr lang="de-DE" sz="2400" dirty="0" err="1" smtClean="0"/>
              <a:t>spectrum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light </a:t>
            </a:r>
            <a:r>
              <a:rPr lang="de-DE" sz="2400" dirty="0" err="1" smtClean="0"/>
              <a:t>neutrinos</a:t>
            </a:r>
            <a:endParaRPr lang="de-DE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165100" y="3675797"/>
            <a:ext cx="867727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</a:rPr>
              <a:t>Our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model</a:t>
            </a:r>
            <a:r>
              <a:rPr lang="de-DE" sz="2400" dirty="0" smtClean="0">
                <a:solidFill>
                  <a:srgbClr val="FF0000"/>
                </a:solidFill>
              </a:rPr>
              <a:t>: </a:t>
            </a:r>
            <a:r>
              <a:rPr lang="de-DE" sz="2400" dirty="0" err="1" smtClean="0"/>
              <a:t>application</a:t>
            </a:r>
            <a:r>
              <a:rPr lang="de-DE" sz="2400" dirty="0" smtClean="0"/>
              <a:t> of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same</a:t>
            </a:r>
            <a:r>
              <a:rPr lang="de-DE" sz="2400" dirty="0" smtClean="0"/>
              <a:t> </a:t>
            </a:r>
            <a:r>
              <a:rPr lang="de-DE" sz="2400" dirty="0" err="1" smtClean="0"/>
              <a:t>symmetry</a:t>
            </a:r>
            <a:r>
              <a:rPr lang="de-DE" sz="2400" dirty="0" smtClean="0"/>
              <a:t> to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heavy</a:t>
            </a:r>
            <a:r>
              <a:rPr lang="de-DE" sz="2400" dirty="0" smtClean="0"/>
              <a:t> </a:t>
            </a:r>
            <a:r>
              <a:rPr lang="de-DE" sz="2400" dirty="0" err="1" smtClean="0"/>
              <a:t>sector</a:t>
            </a:r>
            <a:r>
              <a:rPr lang="de-DE" sz="2400" dirty="0" smtClean="0"/>
              <a:t> </a:t>
            </a:r>
            <a:r>
              <a:rPr lang="de-DE" sz="24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/>
              <a:t> </a:t>
            </a:r>
            <a:r>
              <a:rPr lang="de-DE" sz="2400" dirty="0" err="1" smtClean="0"/>
              <a:t>generates</a:t>
            </a:r>
            <a:r>
              <a:rPr lang="de-DE" sz="2400" dirty="0" smtClean="0"/>
              <a:t> just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splitting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desired</a:t>
            </a:r>
            <a:r>
              <a:rPr lang="de-DE" sz="2400" dirty="0" smtClean="0"/>
              <a:t> </a:t>
            </a:r>
            <a:endParaRPr lang="de-DE" sz="2400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5259661"/>
            <a:ext cx="9042400" cy="907777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165100" y="4663341"/>
            <a:ext cx="88773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Lucida Calligraphy"/>
                <a:cs typeface="Lucida Calligraphy"/>
              </a:rPr>
              <a:t>F</a:t>
            </a:r>
            <a:r>
              <a:rPr lang="de-DE" sz="2400" dirty="0" err="1" smtClean="0"/>
              <a:t>=L</a:t>
            </a:r>
            <a:r>
              <a:rPr lang="de-DE" sz="2400" baseline="-25000" dirty="0" err="1" smtClean="0"/>
              <a:t>e</a:t>
            </a:r>
            <a:r>
              <a:rPr lang="de-DE" sz="2400" dirty="0" err="1" smtClean="0"/>
              <a:t>-L</a:t>
            </a:r>
            <a:r>
              <a:rPr lang="de-DE" sz="2400" baseline="-25000" dirty="0" err="1" smtClean="0"/>
              <a:t>μ</a:t>
            </a:r>
            <a:r>
              <a:rPr lang="de-DE" sz="2400" dirty="0" err="1" smtClean="0"/>
              <a:t>-L</a:t>
            </a:r>
            <a:r>
              <a:rPr lang="de-DE" sz="2400" baseline="-25000" dirty="0" err="1" smtClean="0"/>
              <a:t>τ</a:t>
            </a:r>
            <a:r>
              <a:rPr lang="de-DE" sz="2400" dirty="0" smtClean="0"/>
              <a:t>: global U(1)-symmetry, </a:t>
            </a:r>
            <a:r>
              <a:rPr lang="de-DE" sz="2400" dirty="0" err="1" smtClean="0"/>
              <a:t>f</a:t>
            </a:r>
            <a:r>
              <a:rPr lang="de-DE" sz="2400" baseline="-25000" dirty="0" err="1" smtClean="0"/>
              <a:t>k</a:t>
            </a:r>
            <a:r>
              <a:rPr lang="de-DE" sz="2400" dirty="0" smtClean="0"/>
              <a:t> </a:t>
            </a:r>
            <a:r>
              <a:rPr lang="de-DE" sz="2400" dirty="0" err="1" smtClean="0"/>
              <a:t>transforms</a:t>
            </a:r>
            <a:r>
              <a:rPr lang="de-DE" sz="2400" dirty="0" smtClean="0"/>
              <a:t> as </a:t>
            </a:r>
            <a:r>
              <a:rPr lang="de-DE" sz="2400" dirty="0" err="1" smtClean="0"/>
              <a:t>e</a:t>
            </a:r>
            <a:r>
              <a:rPr lang="de-DE" sz="2400" baseline="30000" dirty="0" err="1" smtClean="0"/>
              <a:t>iΦ</a:t>
            </a:r>
            <a:r>
              <a:rPr lang="de-DE" sz="2400" dirty="0" smtClean="0"/>
              <a:t> </a:t>
            </a:r>
            <a:r>
              <a:rPr lang="de-DE" sz="2400" dirty="0" err="1" smtClean="0"/>
              <a:t>f</a:t>
            </a:r>
            <a:r>
              <a:rPr lang="de-DE" sz="2400" baseline="-25000" dirty="0" err="1" smtClean="0"/>
              <a:t>k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Φ=const</a:t>
            </a:r>
            <a:r>
              <a:rPr lang="de-DE" sz="2400" dirty="0" smtClean="0"/>
              <a:t>. </a:t>
            </a:r>
            <a:endParaRPr lang="de-DE" sz="2400" dirty="0"/>
          </a:p>
        </p:txBody>
      </p:sp>
      <p:sp>
        <p:nvSpPr>
          <p:cNvPr id="9" name="Textfeld 8"/>
          <p:cNvSpPr txBox="1"/>
          <p:nvPr/>
        </p:nvSpPr>
        <p:spPr>
          <a:xfrm>
            <a:off x="165100" y="6281738"/>
            <a:ext cx="82169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only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symmetry-preserving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combinations</a:t>
            </a:r>
            <a:r>
              <a:rPr lang="de-DE" sz="2400" dirty="0" smtClean="0">
                <a:solidFill>
                  <a:srgbClr val="FF0000"/>
                </a:solidFill>
              </a:rPr>
              <a:t> of </a:t>
            </a:r>
            <a:r>
              <a:rPr lang="de-DE" sz="2400" dirty="0" err="1" smtClean="0">
                <a:solidFill>
                  <a:srgbClr val="FF0000"/>
                </a:solidFill>
              </a:rPr>
              <a:t>fields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are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allowed</a:t>
            </a:r>
            <a:r>
              <a:rPr lang="de-DE" sz="2400" dirty="0" smtClean="0">
                <a:solidFill>
                  <a:srgbClr val="FF0000"/>
                </a:solidFill>
              </a:rPr>
              <a:t>!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3. Soft </a:t>
            </a:r>
            <a:r>
              <a:rPr lang="de-DE" dirty="0" err="1" smtClean="0"/>
              <a:t>breaking</a:t>
            </a:r>
            <a:r>
              <a:rPr lang="de-DE" dirty="0" smtClean="0"/>
              <a:t> of </a:t>
            </a:r>
            <a:r>
              <a:rPr lang="de-DE" dirty="0" err="1" smtClean="0"/>
              <a:t>L</a:t>
            </a:r>
            <a:r>
              <a:rPr lang="de-DE" baseline="-25000" dirty="0" err="1" smtClean="0"/>
              <a:t>e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μ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τ</a:t>
            </a:r>
            <a:r>
              <a:rPr lang="de-DE" dirty="0" smtClean="0"/>
              <a:t> </a:t>
            </a:r>
            <a:r>
              <a:rPr lang="de-DE" dirty="0" err="1" smtClean="0"/>
              <a:t>symmetry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65100" y="1574800"/>
            <a:ext cx="3683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de-DE" sz="2400" dirty="0" smtClean="0"/>
              <a:t> total </a:t>
            </a:r>
            <a:r>
              <a:rPr lang="de-DE" sz="2400" dirty="0" err="1" smtClean="0"/>
              <a:t>Majorana</a:t>
            </a:r>
            <a:r>
              <a:rPr lang="de-DE" sz="2400" dirty="0" smtClean="0"/>
              <a:t> </a:t>
            </a:r>
            <a:r>
              <a:rPr lang="de-DE" sz="2400" dirty="0" err="1" smtClean="0"/>
              <a:t>mass</a:t>
            </a:r>
            <a:r>
              <a:rPr lang="de-DE" sz="2400" dirty="0" smtClean="0"/>
              <a:t> </a:t>
            </a:r>
            <a:r>
              <a:rPr lang="de-DE" sz="2400" dirty="0" err="1" smtClean="0"/>
              <a:t>term</a:t>
            </a:r>
            <a:r>
              <a:rPr lang="de-DE" sz="2400" dirty="0" smtClean="0"/>
              <a:t>:</a:t>
            </a:r>
            <a:endParaRPr lang="de-DE" sz="2400" dirty="0"/>
          </a:p>
        </p:txBody>
      </p:sp>
      <p:pic>
        <p:nvPicPr>
          <p:cNvPr id="14" name="Bild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900" y="1511300"/>
            <a:ext cx="40894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3. Soft </a:t>
            </a:r>
            <a:r>
              <a:rPr lang="de-DE" dirty="0" err="1" smtClean="0"/>
              <a:t>breaking</a:t>
            </a:r>
            <a:r>
              <a:rPr lang="de-DE" dirty="0" smtClean="0"/>
              <a:t> of </a:t>
            </a:r>
            <a:r>
              <a:rPr lang="de-DE" dirty="0" err="1" smtClean="0"/>
              <a:t>L</a:t>
            </a:r>
            <a:r>
              <a:rPr lang="de-DE" baseline="-25000" dirty="0" err="1" smtClean="0"/>
              <a:t>e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μ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τ</a:t>
            </a:r>
            <a:r>
              <a:rPr lang="de-DE" dirty="0" smtClean="0"/>
              <a:t> </a:t>
            </a:r>
            <a:r>
              <a:rPr lang="de-DE" dirty="0" err="1" smtClean="0"/>
              <a:t>symmetry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65100" y="1574800"/>
            <a:ext cx="3683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de-DE" sz="2400" dirty="0" smtClean="0"/>
              <a:t> total </a:t>
            </a:r>
            <a:r>
              <a:rPr lang="de-DE" sz="2400" dirty="0" err="1" smtClean="0"/>
              <a:t>Majorana</a:t>
            </a:r>
            <a:r>
              <a:rPr lang="de-DE" sz="2400" dirty="0" smtClean="0"/>
              <a:t> </a:t>
            </a:r>
            <a:r>
              <a:rPr lang="de-DE" sz="2400" dirty="0" err="1" smtClean="0"/>
              <a:t>mass</a:t>
            </a:r>
            <a:r>
              <a:rPr lang="de-DE" sz="2400" dirty="0" smtClean="0"/>
              <a:t> </a:t>
            </a:r>
            <a:r>
              <a:rPr lang="de-DE" sz="2400" dirty="0" err="1" smtClean="0"/>
              <a:t>term</a:t>
            </a:r>
            <a:r>
              <a:rPr lang="de-DE" sz="2400" dirty="0" smtClean="0"/>
              <a:t>:</a:t>
            </a:r>
            <a:endParaRPr lang="de-DE" sz="2400" dirty="0"/>
          </a:p>
        </p:txBody>
      </p:sp>
      <p:pic>
        <p:nvPicPr>
          <p:cNvPr id="14" name="Bild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900" y="1511300"/>
            <a:ext cx="4089400" cy="762000"/>
          </a:xfrm>
          <a:prstGeom prst="rect">
            <a:avLst/>
          </a:prstGeom>
        </p:spPr>
      </p:pic>
      <p:pic>
        <p:nvPicPr>
          <p:cNvPr id="18" name="Bild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300" y="2362200"/>
            <a:ext cx="6629400" cy="622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3. Soft </a:t>
            </a:r>
            <a:r>
              <a:rPr lang="de-DE" dirty="0" err="1" smtClean="0"/>
              <a:t>breaking</a:t>
            </a:r>
            <a:r>
              <a:rPr lang="de-DE" dirty="0" smtClean="0"/>
              <a:t> of </a:t>
            </a:r>
            <a:r>
              <a:rPr lang="de-DE" dirty="0" err="1" smtClean="0"/>
              <a:t>L</a:t>
            </a:r>
            <a:r>
              <a:rPr lang="de-DE" baseline="-25000" dirty="0" err="1" smtClean="0"/>
              <a:t>e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μ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τ</a:t>
            </a:r>
            <a:r>
              <a:rPr lang="de-DE" dirty="0" smtClean="0"/>
              <a:t> </a:t>
            </a:r>
            <a:r>
              <a:rPr lang="de-DE" dirty="0" err="1" smtClean="0"/>
              <a:t>symmetry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65100" y="1574800"/>
            <a:ext cx="3683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de-DE" sz="2400" dirty="0" smtClean="0"/>
              <a:t> total </a:t>
            </a:r>
            <a:r>
              <a:rPr lang="de-DE" sz="2400" dirty="0" err="1" smtClean="0"/>
              <a:t>Majorana</a:t>
            </a:r>
            <a:r>
              <a:rPr lang="de-DE" sz="2400" dirty="0" smtClean="0"/>
              <a:t> </a:t>
            </a:r>
            <a:r>
              <a:rPr lang="de-DE" sz="2400" dirty="0" err="1" smtClean="0"/>
              <a:t>mass</a:t>
            </a:r>
            <a:r>
              <a:rPr lang="de-DE" sz="2400" dirty="0" smtClean="0"/>
              <a:t> </a:t>
            </a:r>
            <a:r>
              <a:rPr lang="de-DE" sz="2400" dirty="0" err="1" smtClean="0"/>
              <a:t>term</a:t>
            </a:r>
            <a:r>
              <a:rPr lang="de-DE" sz="2400" dirty="0" smtClean="0"/>
              <a:t>:</a:t>
            </a:r>
            <a:endParaRPr lang="de-DE" sz="2400" dirty="0"/>
          </a:p>
        </p:txBody>
      </p:sp>
      <p:sp>
        <p:nvSpPr>
          <p:cNvPr id="9" name="Textfeld 8"/>
          <p:cNvSpPr txBox="1"/>
          <p:nvPr/>
        </p:nvSpPr>
        <p:spPr>
          <a:xfrm>
            <a:off x="133350" y="3155950"/>
            <a:ext cx="22479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mass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matrix</a:t>
            </a:r>
            <a:r>
              <a:rPr lang="de-DE" sz="2400" dirty="0" smtClean="0">
                <a:solidFill>
                  <a:srgbClr val="FF0000"/>
                </a:solidFill>
              </a:rPr>
              <a:t>: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pic>
        <p:nvPicPr>
          <p:cNvPr id="14" name="Bild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900" y="1511300"/>
            <a:ext cx="4089400" cy="762000"/>
          </a:xfrm>
          <a:prstGeom prst="rect">
            <a:avLst/>
          </a:prstGeom>
        </p:spPr>
      </p:pic>
      <p:pic>
        <p:nvPicPr>
          <p:cNvPr id="18" name="Bild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300" y="2362200"/>
            <a:ext cx="6629400" cy="622300"/>
          </a:xfrm>
          <a:prstGeom prst="rect">
            <a:avLst/>
          </a:prstGeom>
        </p:spPr>
      </p:pic>
      <p:pic>
        <p:nvPicPr>
          <p:cNvPr id="19" name="Bild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899" y="3693814"/>
            <a:ext cx="7854793" cy="2897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3. Soft </a:t>
            </a:r>
            <a:r>
              <a:rPr lang="de-DE" dirty="0" err="1" smtClean="0"/>
              <a:t>breaking</a:t>
            </a:r>
            <a:r>
              <a:rPr lang="de-DE" dirty="0" smtClean="0"/>
              <a:t> of </a:t>
            </a:r>
            <a:r>
              <a:rPr lang="de-DE" dirty="0" err="1" smtClean="0"/>
              <a:t>L</a:t>
            </a:r>
            <a:r>
              <a:rPr lang="de-DE" baseline="-25000" dirty="0" err="1" smtClean="0"/>
              <a:t>e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μ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τ</a:t>
            </a:r>
            <a:r>
              <a:rPr lang="de-DE" dirty="0" smtClean="0"/>
              <a:t> </a:t>
            </a:r>
            <a:r>
              <a:rPr lang="de-DE" dirty="0" err="1" smtClean="0"/>
              <a:t>symmetry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65100" y="1574800"/>
            <a:ext cx="3683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de-DE" sz="2400" dirty="0" smtClean="0"/>
              <a:t> total </a:t>
            </a:r>
            <a:r>
              <a:rPr lang="de-DE" sz="2400" dirty="0" err="1" smtClean="0"/>
              <a:t>Majorana</a:t>
            </a:r>
            <a:r>
              <a:rPr lang="de-DE" sz="2400" dirty="0" smtClean="0"/>
              <a:t> </a:t>
            </a:r>
            <a:r>
              <a:rPr lang="de-DE" sz="2400" dirty="0" err="1" smtClean="0"/>
              <a:t>mass</a:t>
            </a:r>
            <a:r>
              <a:rPr lang="de-DE" sz="2400" dirty="0" smtClean="0"/>
              <a:t> </a:t>
            </a:r>
            <a:r>
              <a:rPr lang="de-DE" sz="2400" dirty="0" err="1" smtClean="0"/>
              <a:t>term</a:t>
            </a:r>
            <a:r>
              <a:rPr lang="de-DE" sz="2400" dirty="0" smtClean="0"/>
              <a:t>:</a:t>
            </a:r>
            <a:endParaRPr lang="de-DE" sz="2400" dirty="0"/>
          </a:p>
        </p:txBody>
      </p:sp>
      <p:sp>
        <p:nvSpPr>
          <p:cNvPr id="9" name="Textfeld 8"/>
          <p:cNvSpPr txBox="1"/>
          <p:nvPr/>
        </p:nvSpPr>
        <p:spPr>
          <a:xfrm>
            <a:off x="133350" y="3155950"/>
            <a:ext cx="22479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mass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matrix</a:t>
            </a:r>
            <a:r>
              <a:rPr lang="de-DE" sz="2400" dirty="0" smtClean="0">
                <a:solidFill>
                  <a:srgbClr val="FF0000"/>
                </a:solidFill>
              </a:rPr>
              <a:t>: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pic>
        <p:nvPicPr>
          <p:cNvPr id="14" name="Bild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900" y="1511300"/>
            <a:ext cx="4089400" cy="762000"/>
          </a:xfrm>
          <a:prstGeom prst="rect">
            <a:avLst/>
          </a:prstGeom>
        </p:spPr>
      </p:pic>
      <p:pic>
        <p:nvPicPr>
          <p:cNvPr id="18" name="Bild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300" y="2362200"/>
            <a:ext cx="6629400" cy="622300"/>
          </a:xfrm>
          <a:prstGeom prst="rect">
            <a:avLst/>
          </a:prstGeom>
        </p:spPr>
      </p:pic>
      <p:pic>
        <p:nvPicPr>
          <p:cNvPr id="19" name="Bild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899" y="3693814"/>
            <a:ext cx="7854793" cy="2897485"/>
          </a:xfrm>
          <a:prstGeom prst="rect">
            <a:avLst/>
          </a:prstGeom>
        </p:spPr>
      </p:pic>
      <p:pic>
        <p:nvPicPr>
          <p:cNvPr id="20" name="Bild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450" y="5784850"/>
            <a:ext cx="2082800" cy="4445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21" name="Bild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00" y="4064000"/>
            <a:ext cx="2260600" cy="508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i="1" u="sng" dirty="0" err="1" smtClean="0"/>
              <a:t>Don‘t</a:t>
            </a:r>
            <a:r>
              <a:rPr lang="de-DE" i="1" u="sng" dirty="0" smtClean="0"/>
              <a:t> </a:t>
            </a:r>
            <a:r>
              <a:rPr lang="de-DE" i="1" u="sng" dirty="0" err="1" smtClean="0"/>
              <a:t>forget</a:t>
            </a:r>
            <a:r>
              <a:rPr lang="de-DE" i="1" u="sng" dirty="0" smtClean="0"/>
              <a:t> to </a:t>
            </a:r>
            <a:r>
              <a:rPr lang="de-DE" i="1" u="sng" dirty="0" err="1" smtClean="0"/>
              <a:t>say</a:t>
            </a:r>
            <a:r>
              <a:rPr lang="de-DE" i="1" u="sng" dirty="0" smtClean="0"/>
              <a:t>:</a:t>
            </a:r>
            <a:r>
              <a:rPr lang="de-DE" dirty="0" smtClean="0"/>
              <a:t> </a:t>
            </a:r>
            <a:r>
              <a:rPr lang="de-DE" b="1" dirty="0" smtClean="0"/>
              <a:t>THANK YOU!!!</a:t>
            </a:r>
            <a:endParaRPr lang="de-DE" b="1" i="1" u="sng" dirty="0"/>
          </a:p>
        </p:txBody>
      </p:sp>
      <p:sp>
        <p:nvSpPr>
          <p:cNvPr id="9" name="Untertitel 2"/>
          <p:cNvSpPr txBox="1">
            <a:spLocks/>
          </p:cNvSpPr>
          <p:nvPr/>
        </p:nvSpPr>
        <p:spPr>
          <a:xfrm>
            <a:off x="105827" y="1658024"/>
            <a:ext cx="8822273" cy="671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</a:t>
            </a:r>
            <a:r>
              <a:rPr kumimoji="0" lang="de-DE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am </a:t>
            </a:r>
            <a:r>
              <a:rPr kumimoji="0" lang="de-DE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sooo</a:t>
            </a:r>
            <a:r>
              <a:rPr kumimoji="0" lang="de-DE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grateful</a:t>
            </a:r>
            <a:r>
              <a:rPr kumimoji="0" lang="de-DE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de-DE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</a:t>
            </a: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collaborators</a:t>
            </a: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de-DE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3. Soft </a:t>
            </a:r>
            <a:r>
              <a:rPr lang="de-DE" dirty="0" err="1" smtClean="0"/>
              <a:t>breaking</a:t>
            </a:r>
            <a:r>
              <a:rPr lang="de-DE" dirty="0" smtClean="0"/>
              <a:t> of </a:t>
            </a:r>
            <a:r>
              <a:rPr lang="de-DE" dirty="0" err="1" smtClean="0"/>
              <a:t>L</a:t>
            </a:r>
            <a:r>
              <a:rPr lang="de-DE" baseline="-25000" dirty="0" err="1" smtClean="0"/>
              <a:t>e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μ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τ</a:t>
            </a:r>
            <a:r>
              <a:rPr lang="de-DE" dirty="0" smtClean="0"/>
              <a:t> </a:t>
            </a:r>
            <a:r>
              <a:rPr lang="de-DE" dirty="0" err="1" smtClean="0"/>
              <a:t>symmetry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65100" y="1574800"/>
            <a:ext cx="27559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eigenvalues</a:t>
            </a:r>
            <a:r>
              <a:rPr lang="de-DE" sz="2400" dirty="0" smtClean="0"/>
              <a:t> of </a:t>
            </a:r>
            <a:r>
              <a:rPr lang="de-DE" sz="2400" dirty="0" err="1" smtClean="0">
                <a:latin typeface="Lucida Calligraphy"/>
                <a:cs typeface="Lucida Calligraphy"/>
              </a:rPr>
              <a:t>M</a:t>
            </a:r>
            <a:r>
              <a:rPr lang="de-DE" sz="2400" baseline="-25000" dirty="0" err="1" smtClean="0"/>
              <a:t>ν</a:t>
            </a:r>
            <a:r>
              <a:rPr lang="de-DE" sz="2400" dirty="0" smtClean="0"/>
              <a:t>:</a:t>
            </a:r>
            <a:endParaRPr lang="de-DE" sz="2400" dirty="0"/>
          </a:p>
        </p:txBody>
      </p:sp>
      <p:pic>
        <p:nvPicPr>
          <p:cNvPr id="10" name="Bild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100" y="1468438"/>
            <a:ext cx="4152900" cy="2578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3. Soft </a:t>
            </a:r>
            <a:r>
              <a:rPr lang="de-DE" dirty="0" err="1" smtClean="0"/>
              <a:t>breaking</a:t>
            </a:r>
            <a:r>
              <a:rPr lang="de-DE" dirty="0" smtClean="0"/>
              <a:t> of </a:t>
            </a:r>
            <a:r>
              <a:rPr lang="de-DE" dirty="0" err="1" smtClean="0"/>
              <a:t>L</a:t>
            </a:r>
            <a:r>
              <a:rPr lang="de-DE" baseline="-25000" dirty="0" err="1" smtClean="0"/>
              <a:t>e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μ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τ</a:t>
            </a:r>
            <a:r>
              <a:rPr lang="de-DE" dirty="0" smtClean="0"/>
              <a:t> </a:t>
            </a:r>
            <a:r>
              <a:rPr lang="de-DE" dirty="0" err="1" smtClean="0"/>
              <a:t>symmetry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65100" y="1574800"/>
            <a:ext cx="27559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eigenvalues</a:t>
            </a:r>
            <a:r>
              <a:rPr lang="de-DE" sz="2400" dirty="0" smtClean="0"/>
              <a:t> of </a:t>
            </a:r>
            <a:r>
              <a:rPr lang="de-DE" sz="2400" dirty="0" err="1" smtClean="0">
                <a:latin typeface="Lucida Calligraphy"/>
                <a:cs typeface="Lucida Calligraphy"/>
              </a:rPr>
              <a:t>M</a:t>
            </a:r>
            <a:r>
              <a:rPr lang="de-DE" sz="2400" baseline="-25000" dirty="0" err="1" smtClean="0"/>
              <a:t>ν</a:t>
            </a:r>
            <a:r>
              <a:rPr lang="de-DE" sz="2400" dirty="0" smtClean="0"/>
              <a:t>:</a:t>
            </a:r>
            <a:endParaRPr lang="de-DE" sz="2400" dirty="0"/>
          </a:p>
        </p:txBody>
      </p:sp>
      <p:pic>
        <p:nvPicPr>
          <p:cNvPr id="10" name="Bild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100" y="1468438"/>
            <a:ext cx="4152900" cy="2578100"/>
          </a:xfrm>
          <a:prstGeom prst="rect">
            <a:avLst/>
          </a:prstGeom>
        </p:spPr>
      </p:pic>
      <p:grpSp>
        <p:nvGrpSpPr>
          <p:cNvPr id="2" name="Gruppierung 17"/>
          <p:cNvGrpSpPr/>
          <p:nvPr/>
        </p:nvGrpSpPr>
        <p:grpSpPr>
          <a:xfrm>
            <a:off x="571500" y="2309300"/>
            <a:ext cx="3446618" cy="751400"/>
            <a:chOff x="355600" y="2309300"/>
            <a:chExt cx="3446618" cy="751400"/>
          </a:xfrm>
        </p:grpSpPr>
        <p:pic>
          <p:nvPicPr>
            <p:cNvPr id="11" name="Bild 10"/>
            <p:cNvPicPr>
              <a:picLocks noChangeAspect="1"/>
            </p:cNvPicPr>
            <p:nvPr/>
          </p:nvPicPr>
          <p:blipFill>
            <a:blip r:embed="rId3"/>
            <a:srcRect t="4572" r="36916"/>
            <a:stretch>
              <a:fillRect/>
            </a:stretch>
          </p:blipFill>
          <p:spPr>
            <a:xfrm>
              <a:off x="355600" y="2309300"/>
              <a:ext cx="3445026" cy="751400"/>
            </a:xfrm>
            <a:prstGeom prst="rect">
              <a:avLst/>
            </a:prstGeom>
          </p:spPr>
        </p:pic>
        <p:pic>
          <p:nvPicPr>
            <p:cNvPr id="14" name="Bild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08100" y="2339794"/>
              <a:ext cx="2494118" cy="708206"/>
            </a:xfrm>
            <a:prstGeom prst="rect">
              <a:avLst/>
            </a:prstGeom>
          </p:spPr>
        </p:pic>
      </p:grpSp>
      <p:grpSp>
        <p:nvGrpSpPr>
          <p:cNvPr id="3" name="Gruppierung 19"/>
          <p:cNvGrpSpPr/>
          <p:nvPr/>
        </p:nvGrpSpPr>
        <p:grpSpPr>
          <a:xfrm>
            <a:off x="1085850" y="3224775"/>
            <a:ext cx="2628900" cy="603201"/>
            <a:chOff x="292100" y="3221087"/>
            <a:chExt cx="2628900" cy="603201"/>
          </a:xfrm>
        </p:grpSpPr>
        <p:pic>
          <p:nvPicPr>
            <p:cNvPr id="12" name="Bild 11"/>
            <p:cNvPicPr>
              <a:picLocks noChangeAspect="1"/>
            </p:cNvPicPr>
            <p:nvPr/>
          </p:nvPicPr>
          <p:blipFill>
            <a:blip r:embed="rId5"/>
            <a:srcRect t="5062" b="10124"/>
            <a:stretch>
              <a:fillRect/>
            </a:stretch>
          </p:blipFill>
          <p:spPr>
            <a:xfrm>
              <a:off x="292100" y="3221087"/>
              <a:ext cx="1054100" cy="603201"/>
            </a:xfrm>
            <a:prstGeom prst="rect">
              <a:avLst/>
            </a:prstGeom>
          </p:spPr>
        </p:pic>
        <p:pic>
          <p:nvPicPr>
            <p:cNvPr id="13" name="Bild 12"/>
            <p:cNvPicPr>
              <a:picLocks noChangeAspect="1"/>
            </p:cNvPicPr>
            <p:nvPr/>
          </p:nvPicPr>
          <p:blipFill>
            <a:blip r:embed="rId6"/>
            <a:srcRect r="48178"/>
            <a:stretch>
              <a:fillRect/>
            </a:stretch>
          </p:blipFill>
          <p:spPr>
            <a:xfrm>
              <a:off x="1250950" y="3224775"/>
              <a:ext cx="1665105" cy="596900"/>
            </a:xfrm>
            <a:prstGeom prst="rect">
              <a:avLst/>
            </a:prstGeom>
          </p:spPr>
        </p:pic>
        <p:pic>
          <p:nvPicPr>
            <p:cNvPr id="19" name="Bild 1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44600" y="3227388"/>
              <a:ext cx="1676400" cy="5969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3. Soft </a:t>
            </a:r>
            <a:r>
              <a:rPr lang="de-DE" dirty="0" err="1" smtClean="0"/>
              <a:t>breaking</a:t>
            </a:r>
            <a:r>
              <a:rPr lang="de-DE" dirty="0" smtClean="0"/>
              <a:t> of </a:t>
            </a:r>
            <a:r>
              <a:rPr lang="de-DE" dirty="0" err="1" smtClean="0"/>
              <a:t>L</a:t>
            </a:r>
            <a:r>
              <a:rPr lang="de-DE" baseline="-25000" dirty="0" err="1" smtClean="0"/>
              <a:t>e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μ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τ</a:t>
            </a:r>
            <a:r>
              <a:rPr lang="de-DE" dirty="0" smtClean="0"/>
              <a:t> </a:t>
            </a:r>
            <a:r>
              <a:rPr lang="de-DE" dirty="0" err="1" smtClean="0"/>
              <a:t>symmetry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65100" y="1574800"/>
            <a:ext cx="27559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eigenvalues</a:t>
            </a:r>
            <a:r>
              <a:rPr lang="de-DE" sz="2400" dirty="0" smtClean="0"/>
              <a:t> of </a:t>
            </a:r>
            <a:r>
              <a:rPr lang="de-DE" sz="2400" dirty="0" err="1" smtClean="0">
                <a:latin typeface="Lucida Calligraphy"/>
                <a:cs typeface="Lucida Calligraphy"/>
              </a:rPr>
              <a:t>M</a:t>
            </a:r>
            <a:r>
              <a:rPr lang="de-DE" sz="2400" baseline="-25000" dirty="0" err="1" smtClean="0"/>
              <a:t>ν</a:t>
            </a:r>
            <a:r>
              <a:rPr lang="de-DE" sz="2400" dirty="0" smtClean="0"/>
              <a:t>:</a:t>
            </a:r>
            <a:endParaRPr lang="de-DE" sz="2400" dirty="0"/>
          </a:p>
        </p:txBody>
      </p:sp>
      <p:sp>
        <p:nvSpPr>
          <p:cNvPr id="9" name="Textfeld 8"/>
          <p:cNvSpPr txBox="1"/>
          <p:nvPr/>
        </p:nvSpPr>
        <p:spPr>
          <a:xfrm>
            <a:off x="222250" y="4114800"/>
            <a:ext cx="854075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>
                <a:solidFill>
                  <a:srgbClr val="FF0000"/>
                </a:solidFill>
              </a:rPr>
              <a:t> light </a:t>
            </a:r>
            <a:r>
              <a:rPr lang="de-DE" sz="2400" dirty="0" err="1" smtClean="0">
                <a:solidFill>
                  <a:srgbClr val="FF0000"/>
                </a:solidFill>
              </a:rPr>
              <a:t>neutrino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spectrum</a:t>
            </a:r>
            <a:r>
              <a:rPr lang="de-DE" sz="2400" dirty="0" smtClean="0">
                <a:solidFill>
                  <a:srgbClr val="FF0000"/>
                </a:solidFill>
              </a:rPr>
              <a:t>: (0,m,m) </a:t>
            </a:r>
            <a:r>
              <a:rPr lang="de-DE" sz="240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nearly</a:t>
            </a:r>
            <a:r>
              <a:rPr lang="de-DE" sz="2400" dirty="0" smtClean="0">
                <a:solidFill>
                  <a:srgbClr val="FF0000"/>
                </a:solidFill>
              </a:rPr>
              <a:t> okay (</a:t>
            </a:r>
            <a:r>
              <a:rPr lang="de-DE" sz="2400" dirty="0" err="1" smtClean="0">
                <a:solidFill>
                  <a:srgbClr val="FF0000"/>
                </a:solidFill>
              </a:rPr>
              <a:t>degeneracy</a:t>
            </a:r>
            <a:r>
              <a:rPr lang="de-DE" sz="2400" dirty="0" smtClean="0">
                <a:solidFill>
                  <a:srgbClr val="FF0000"/>
                </a:solidFill>
              </a:rPr>
              <a:t>...)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pic>
        <p:nvPicPr>
          <p:cNvPr id="10" name="Bild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100" y="1468438"/>
            <a:ext cx="4152900" cy="2578100"/>
          </a:xfrm>
          <a:prstGeom prst="rect">
            <a:avLst/>
          </a:prstGeom>
        </p:spPr>
      </p:pic>
      <p:grpSp>
        <p:nvGrpSpPr>
          <p:cNvPr id="2" name="Gruppierung 17"/>
          <p:cNvGrpSpPr/>
          <p:nvPr/>
        </p:nvGrpSpPr>
        <p:grpSpPr>
          <a:xfrm>
            <a:off x="571500" y="2309300"/>
            <a:ext cx="3446618" cy="751400"/>
            <a:chOff x="355600" y="2309300"/>
            <a:chExt cx="3446618" cy="751400"/>
          </a:xfrm>
        </p:grpSpPr>
        <p:pic>
          <p:nvPicPr>
            <p:cNvPr id="11" name="Bild 10"/>
            <p:cNvPicPr>
              <a:picLocks noChangeAspect="1"/>
            </p:cNvPicPr>
            <p:nvPr/>
          </p:nvPicPr>
          <p:blipFill>
            <a:blip r:embed="rId3"/>
            <a:srcRect t="4572" r="36916"/>
            <a:stretch>
              <a:fillRect/>
            </a:stretch>
          </p:blipFill>
          <p:spPr>
            <a:xfrm>
              <a:off x="355600" y="2309300"/>
              <a:ext cx="3445026" cy="751400"/>
            </a:xfrm>
            <a:prstGeom prst="rect">
              <a:avLst/>
            </a:prstGeom>
          </p:spPr>
        </p:pic>
        <p:pic>
          <p:nvPicPr>
            <p:cNvPr id="14" name="Bild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08100" y="2339794"/>
              <a:ext cx="2494118" cy="708206"/>
            </a:xfrm>
            <a:prstGeom prst="rect">
              <a:avLst/>
            </a:prstGeom>
          </p:spPr>
        </p:pic>
      </p:grpSp>
      <p:grpSp>
        <p:nvGrpSpPr>
          <p:cNvPr id="3" name="Gruppierung 19"/>
          <p:cNvGrpSpPr/>
          <p:nvPr/>
        </p:nvGrpSpPr>
        <p:grpSpPr>
          <a:xfrm>
            <a:off x="1085850" y="3224775"/>
            <a:ext cx="2628900" cy="603201"/>
            <a:chOff x="292100" y="3221087"/>
            <a:chExt cx="2628900" cy="603201"/>
          </a:xfrm>
        </p:grpSpPr>
        <p:pic>
          <p:nvPicPr>
            <p:cNvPr id="12" name="Bild 11"/>
            <p:cNvPicPr>
              <a:picLocks noChangeAspect="1"/>
            </p:cNvPicPr>
            <p:nvPr/>
          </p:nvPicPr>
          <p:blipFill>
            <a:blip r:embed="rId5"/>
            <a:srcRect t="5062" b="10124"/>
            <a:stretch>
              <a:fillRect/>
            </a:stretch>
          </p:blipFill>
          <p:spPr>
            <a:xfrm>
              <a:off x="292100" y="3221087"/>
              <a:ext cx="1054100" cy="603201"/>
            </a:xfrm>
            <a:prstGeom prst="rect">
              <a:avLst/>
            </a:prstGeom>
          </p:spPr>
        </p:pic>
        <p:pic>
          <p:nvPicPr>
            <p:cNvPr id="13" name="Bild 12"/>
            <p:cNvPicPr>
              <a:picLocks noChangeAspect="1"/>
            </p:cNvPicPr>
            <p:nvPr/>
          </p:nvPicPr>
          <p:blipFill>
            <a:blip r:embed="rId6"/>
            <a:srcRect r="48178"/>
            <a:stretch>
              <a:fillRect/>
            </a:stretch>
          </p:blipFill>
          <p:spPr>
            <a:xfrm>
              <a:off x="1250950" y="3224775"/>
              <a:ext cx="1665105" cy="596900"/>
            </a:xfrm>
            <a:prstGeom prst="rect">
              <a:avLst/>
            </a:prstGeom>
          </p:spPr>
        </p:pic>
        <p:pic>
          <p:nvPicPr>
            <p:cNvPr id="19" name="Bild 1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44600" y="3227388"/>
              <a:ext cx="1676400" cy="5969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3. Soft </a:t>
            </a:r>
            <a:r>
              <a:rPr lang="de-DE" dirty="0" err="1" smtClean="0"/>
              <a:t>breaking</a:t>
            </a:r>
            <a:r>
              <a:rPr lang="de-DE" dirty="0" smtClean="0"/>
              <a:t> of </a:t>
            </a:r>
            <a:r>
              <a:rPr lang="de-DE" dirty="0" err="1" smtClean="0"/>
              <a:t>L</a:t>
            </a:r>
            <a:r>
              <a:rPr lang="de-DE" baseline="-25000" dirty="0" err="1" smtClean="0"/>
              <a:t>e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μ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τ</a:t>
            </a:r>
            <a:r>
              <a:rPr lang="de-DE" dirty="0" smtClean="0"/>
              <a:t> </a:t>
            </a:r>
            <a:r>
              <a:rPr lang="de-DE" dirty="0" err="1" smtClean="0"/>
              <a:t>symmetry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65100" y="1574800"/>
            <a:ext cx="27559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eigenvalues</a:t>
            </a:r>
            <a:r>
              <a:rPr lang="de-DE" sz="2400" dirty="0" smtClean="0"/>
              <a:t> of </a:t>
            </a:r>
            <a:r>
              <a:rPr lang="de-DE" sz="2400" dirty="0" err="1" smtClean="0">
                <a:latin typeface="Lucida Calligraphy"/>
                <a:cs typeface="Lucida Calligraphy"/>
              </a:rPr>
              <a:t>M</a:t>
            </a:r>
            <a:r>
              <a:rPr lang="de-DE" sz="2400" baseline="-25000" dirty="0" err="1" smtClean="0"/>
              <a:t>ν</a:t>
            </a:r>
            <a:r>
              <a:rPr lang="de-DE" sz="2400" dirty="0" smtClean="0"/>
              <a:t>:</a:t>
            </a:r>
            <a:endParaRPr lang="de-DE" sz="2400" dirty="0"/>
          </a:p>
        </p:txBody>
      </p:sp>
      <p:sp>
        <p:nvSpPr>
          <p:cNvPr id="9" name="Textfeld 8"/>
          <p:cNvSpPr txBox="1"/>
          <p:nvPr/>
        </p:nvSpPr>
        <p:spPr>
          <a:xfrm>
            <a:off x="222250" y="4114800"/>
            <a:ext cx="854075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>
                <a:solidFill>
                  <a:srgbClr val="FF0000"/>
                </a:solidFill>
              </a:rPr>
              <a:t> light </a:t>
            </a:r>
            <a:r>
              <a:rPr lang="de-DE" sz="2400" dirty="0" err="1" smtClean="0">
                <a:solidFill>
                  <a:srgbClr val="FF0000"/>
                </a:solidFill>
              </a:rPr>
              <a:t>neutrino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spectrum</a:t>
            </a:r>
            <a:r>
              <a:rPr lang="de-DE" sz="2400" dirty="0" smtClean="0">
                <a:solidFill>
                  <a:srgbClr val="FF0000"/>
                </a:solidFill>
              </a:rPr>
              <a:t>: (0,m,m) </a:t>
            </a:r>
            <a:r>
              <a:rPr lang="de-DE" sz="240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nearly</a:t>
            </a:r>
            <a:r>
              <a:rPr lang="de-DE" sz="2400" dirty="0" smtClean="0">
                <a:solidFill>
                  <a:srgbClr val="FF0000"/>
                </a:solidFill>
              </a:rPr>
              <a:t> okay (</a:t>
            </a:r>
            <a:r>
              <a:rPr lang="de-DE" sz="2400" dirty="0" err="1" smtClean="0">
                <a:solidFill>
                  <a:srgbClr val="FF0000"/>
                </a:solidFill>
              </a:rPr>
              <a:t>degeneracy</a:t>
            </a:r>
            <a:r>
              <a:rPr lang="de-DE" sz="2400" dirty="0" smtClean="0">
                <a:solidFill>
                  <a:srgbClr val="FF0000"/>
                </a:solidFill>
              </a:rPr>
              <a:t>...)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pic>
        <p:nvPicPr>
          <p:cNvPr id="10" name="Bild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100" y="1468438"/>
            <a:ext cx="4152900" cy="2578100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222250" y="4639965"/>
            <a:ext cx="865505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heavy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neutrino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spectrum</a:t>
            </a:r>
            <a:r>
              <a:rPr lang="de-DE" sz="2400" dirty="0" smtClean="0">
                <a:solidFill>
                  <a:srgbClr val="FF0000"/>
                </a:solidFill>
              </a:rPr>
              <a:t>: (0,M,M) </a:t>
            </a:r>
            <a:r>
              <a:rPr lang="de-DE" sz="240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>
                <a:solidFill>
                  <a:srgbClr val="FF0000"/>
                </a:solidFill>
              </a:rPr>
              <a:t> N</a:t>
            </a:r>
            <a:r>
              <a:rPr lang="de-DE" sz="2400" baseline="-25000" dirty="0" smtClean="0">
                <a:solidFill>
                  <a:srgbClr val="FF0000"/>
                </a:solidFill>
              </a:rPr>
              <a:t>1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massless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instead</a:t>
            </a:r>
            <a:r>
              <a:rPr lang="de-DE" sz="2400" dirty="0" smtClean="0">
                <a:solidFill>
                  <a:srgbClr val="FF0000"/>
                </a:solidFill>
              </a:rPr>
              <a:t> of </a:t>
            </a:r>
            <a:r>
              <a:rPr lang="de-DE" sz="2400" dirty="0" err="1" smtClean="0">
                <a:solidFill>
                  <a:srgbClr val="FF0000"/>
                </a:solidFill>
              </a:rPr>
              <a:t>keV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grpSp>
        <p:nvGrpSpPr>
          <p:cNvPr id="2" name="Gruppierung 17"/>
          <p:cNvGrpSpPr/>
          <p:nvPr/>
        </p:nvGrpSpPr>
        <p:grpSpPr>
          <a:xfrm>
            <a:off x="571500" y="2309300"/>
            <a:ext cx="3446618" cy="751400"/>
            <a:chOff x="355600" y="2309300"/>
            <a:chExt cx="3446618" cy="751400"/>
          </a:xfrm>
        </p:grpSpPr>
        <p:pic>
          <p:nvPicPr>
            <p:cNvPr id="11" name="Bild 10"/>
            <p:cNvPicPr>
              <a:picLocks noChangeAspect="1"/>
            </p:cNvPicPr>
            <p:nvPr/>
          </p:nvPicPr>
          <p:blipFill>
            <a:blip r:embed="rId3"/>
            <a:srcRect t="4572" r="36916"/>
            <a:stretch>
              <a:fillRect/>
            </a:stretch>
          </p:blipFill>
          <p:spPr>
            <a:xfrm>
              <a:off x="355600" y="2309300"/>
              <a:ext cx="3445026" cy="751400"/>
            </a:xfrm>
            <a:prstGeom prst="rect">
              <a:avLst/>
            </a:prstGeom>
          </p:spPr>
        </p:pic>
        <p:pic>
          <p:nvPicPr>
            <p:cNvPr id="14" name="Bild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08100" y="2339794"/>
              <a:ext cx="2494118" cy="708206"/>
            </a:xfrm>
            <a:prstGeom prst="rect">
              <a:avLst/>
            </a:prstGeom>
          </p:spPr>
        </p:pic>
      </p:grpSp>
      <p:grpSp>
        <p:nvGrpSpPr>
          <p:cNvPr id="3" name="Gruppierung 19"/>
          <p:cNvGrpSpPr/>
          <p:nvPr/>
        </p:nvGrpSpPr>
        <p:grpSpPr>
          <a:xfrm>
            <a:off x="1085850" y="3224775"/>
            <a:ext cx="2628900" cy="603201"/>
            <a:chOff x="292100" y="3221087"/>
            <a:chExt cx="2628900" cy="603201"/>
          </a:xfrm>
        </p:grpSpPr>
        <p:pic>
          <p:nvPicPr>
            <p:cNvPr id="12" name="Bild 11"/>
            <p:cNvPicPr>
              <a:picLocks noChangeAspect="1"/>
            </p:cNvPicPr>
            <p:nvPr/>
          </p:nvPicPr>
          <p:blipFill>
            <a:blip r:embed="rId5"/>
            <a:srcRect t="5062" b="10124"/>
            <a:stretch>
              <a:fillRect/>
            </a:stretch>
          </p:blipFill>
          <p:spPr>
            <a:xfrm>
              <a:off x="292100" y="3221087"/>
              <a:ext cx="1054100" cy="603201"/>
            </a:xfrm>
            <a:prstGeom prst="rect">
              <a:avLst/>
            </a:prstGeom>
          </p:spPr>
        </p:pic>
        <p:pic>
          <p:nvPicPr>
            <p:cNvPr id="13" name="Bild 12"/>
            <p:cNvPicPr>
              <a:picLocks noChangeAspect="1"/>
            </p:cNvPicPr>
            <p:nvPr/>
          </p:nvPicPr>
          <p:blipFill>
            <a:blip r:embed="rId6"/>
            <a:srcRect r="48178"/>
            <a:stretch>
              <a:fillRect/>
            </a:stretch>
          </p:blipFill>
          <p:spPr>
            <a:xfrm>
              <a:off x="1250950" y="3224775"/>
              <a:ext cx="1665105" cy="596900"/>
            </a:xfrm>
            <a:prstGeom prst="rect">
              <a:avLst/>
            </a:prstGeom>
          </p:spPr>
        </p:pic>
        <p:pic>
          <p:nvPicPr>
            <p:cNvPr id="19" name="Bild 1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44600" y="3227388"/>
              <a:ext cx="1676400" cy="5969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3. Soft </a:t>
            </a:r>
            <a:r>
              <a:rPr lang="de-DE" dirty="0" err="1" smtClean="0"/>
              <a:t>breaking</a:t>
            </a:r>
            <a:r>
              <a:rPr lang="de-DE" dirty="0" smtClean="0"/>
              <a:t> of </a:t>
            </a:r>
            <a:r>
              <a:rPr lang="de-DE" dirty="0" err="1" smtClean="0"/>
              <a:t>L</a:t>
            </a:r>
            <a:r>
              <a:rPr lang="de-DE" baseline="-25000" dirty="0" err="1" smtClean="0"/>
              <a:t>e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μ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τ</a:t>
            </a:r>
            <a:r>
              <a:rPr lang="de-DE" dirty="0" smtClean="0"/>
              <a:t> </a:t>
            </a:r>
            <a:r>
              <a:rPr lang="de-DE" dirty="0" err="1" smtClean="0"/>
              <a:t>symmetry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65100" y="1574800"/>
            <a:ext cx="27559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eigenvalues</a:t>
            </a:r>
            <a:r>
              <a:rPr lang="de-DE" sz="2400" dirty="0" smtClean="0"/>
              <a:t> of </a:t>
            </a:r>
            <a:r>
              <a:rPr lang="de-DE" sz="2400" dirty="0" err="1" smtClean="0">
                <a:latin typeface="Lucida Calligraphy"/>
                <a:cs typeface="Lucida Calligraphy"/>
              </a:rPr>
              <a:t>M</a:t>
            </a:r>
            <a:r>
              <a:rPr lang="de-DE" sz="2400" baseline="-25000" dirty="0" err="1" smtClean="0"/>
              <a:t>ν</a:t>
            </a:r>
            <a:r>
              <a:rPr lang="de-DE" sz="2400" dirty="0" smtClean="0"/>
              <a:t>:</a:t>
            </a:r>
            <a:endParaRPr lang="de-DE" sz="2400" dirty="0"/>
          </a:p>
        </p:txBody>
      </p:sp>
      <p:sp>
        <p:nvSpPr>
          <p:cNvPr id="9" name="Textfeld 8"/>
          <p:cNvSpPr txBox="1"/>
          <p:nvPr/>
        </p:nvSpPr>
        <p:spPr>
          <a:xfrm>
            <a:off x="222250" y="4114800"/>
            <a:ext cx="854075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>
                <a:solidFill>
                  <a:srgbClr val="FF0000"/>
                </a:solidFill>
              </a:rPr>
              <a:t> light </a:t>
            </a:r>
            <a:r>
              <a:rPr lang="de-DE" sz="2400" dirty="0" err="1" smtClean="0">
                <a:solidFill>
                  <a:srgbClr val="FF0000"/>
                </a:solidFill>
              </a:rPr>
              <a:t>neutrino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spectrum</a:t>
            </a:r>
            <a:r>
              <a:rPr lang="de-DE" sz="2400" dirty="0" smtClean="0">
                <a:solidFill>
                  <a:srgbClr val="FF0000"/>
                </a:solidFill>
              </a:rPr>
              <a:t>: (0,m,m) </a:t>
            </a:r>
            <a:r>
              <a:rPr lang="de-DE" sz="240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nearly</a:t>
            </a:r>
            <a:r>
              <a:rPr lang="de-DE" sz="2400" dirty="0" smtClean="0">
                <a:solidFill>
                  <a:srgbClr val="FF0000"/>
                </a:solidFill>
              </a:rPr>
              <a:t> okay (</a:t>
            </a:r>
            <a:r>
              <a:rPr lang="de-DE" sz="2400" dirty="0" err="1" smtClean="0">
                <a:solidFill>
                  <a:srgbClr val="FF0000"/>
                </a:solidFill>
              </a:rPr>
              <a:t>degeneracy</a:t>
            </a:r>
            <a:r>
              <a:rPr lang="de-DE" sz="2400" dirty="0" smtClean="0">
                <a:solidFill>
                  <a:srgbClr val="FF0000"/>
                </a:solidFill>
              </a:rPr>
              <a:t>...)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pic>
        <p:nvPicPr>
          <p:cNvPr id="10" name="Bild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100" y="1468438"/>
            <a:ext cx="4152900" cy="2578100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222250" y="4639965"/>
            <a:ext cx="865505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heavy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neutrino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spectrum</a:t>
            </a:r>
            <a:r>
              <a:rPr lang="de-DE" sz="2400" dirty="0" smtClean="0">
                <a:solidFill>
                  <a:srgbClr val="FF0000"/>
                </a:solidFill>
              </a:rPr>
              <a:t>: (0,M,M) </a:t>
            </a:r>
            <a:r>
              <a:rPr lang="de-DE" sz="240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>
                <a:solidFill>
                  <a:srgbClr val="FF0000"/>
                </a:solidFill>
              </a:rPr>
              <a:t> N</a:t>
            </a:r>
            <a:r>
              <a:rPr lang="de-DE" sz="2400" baseline="-25000" dirty="0" smtClean="0">
                <a:solidFill>
                  <a:srgbClr val="FF0000"/>
                </a:solidFill>
              </a:rPr>
              <a:t>1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massless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instead</a:t>
            </a:r>
            <a:r>
              <a:rPr lang="de-DE" sz="2400" dirty="0" smtClean="0">
                <a:solidFill>
                  <a:srgbClr val="FF0000"/>
                </a:solidFill>
              </a:rPr>
              <a:t> of </a:t>
            </a:r>
            <a:r>
              <a:rPr lang="de-DE" sz="2400" dirty="0" err="1" smtClean="0">
                <a:solidFill>
                  <a:srgbClr val="FF0000"/>
                </a:solidFill>
              </a:rPr>
              <a:t>keV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77682" y="5181600"/>
            <a:ext cx="7797800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HOWEVER:</a:t>
            </a:r>
            <a:r>
              <a:rPr lang="de-DE" sz="2400" dirty="0" smtClean="0"/>
              <a:t> </a:t>
            </a:r>
            <a:r>
              <a:rPr lang="de-DE" sz="2400" dirty="0" err="1" smtClean="0"/>
              <a:t>flavour</a:t>
            </a:r>
            <a:r>
              <a:rPr lang="de-DE" sz="2400" dirty="0" smtClean="0"/>
              <a:t> </a:t>
            </a:r>
            <a:r>
              <a:rPr lang="de-DE" sz="2400" dirty="0" err="1" smtClean="0"/>
              <a:t>symmetries</a:t>
            </a:r>
            <a:r>
              <a:rPr lang="de-DE" sz="2400" dirty="0" smtClean="0"/>
              <a:t> </a:t>
            </a:r>
            <a:r>
              <a:rPr lang="de-DE" sz="2400" dirty="0" err="1" smtClean="0"/>
              <a:t>must</a:t>
            </a:r>
            <a:r>
              <a:rPr lang="de-DE" sz="2400" dirty="0" smtClean="0"/>
              <a:t> </a:t>
            </a:r>
            <a:r>
              <a:rPr lang="de-DE" sz="2400" dirty="0" err="1" smtClean="0"/>
              <a:t>always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broken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phenomenological</a:t>
            </a:r>
            <a:r>
              <a:rPr lang="de-DE" sz="2400" dirty="0" smtClean="0"/>
              <a:t> </a:t>
            </a:r>
            <a:r>
              <a:rPr lang="de-DE" sz="2400" dirty="0" err="1" smtClean="0"/>
              <a:t>reasons</a:t>
            </a:r>
            <a:r>
              <a:rPr lang="de-DE" sz="2400" dirty="0" smtClean="0"/>
              <a:t> </a:t>
            </a:r>
            <a:r>
              <a:rPr lang="de-DE" sz="24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/>
              <a:t> </a:t>
            </a:r>
            <a:r>
              <a:rPr lang="de-DE" sz="2400" dirty="0" err="1" smtClean="0"/>
              <a:t>this</a:t>
            </a:r>
            <a:r>
              <a:rPr lang="de-DE" sz="2400" dirty="0" smtClean="0"/>
              <a:t> will lift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massless</a:t>
            </a:r>
            <a:r>
              <a:rPr lang="de-DE" sz="2400" dirty="0" smtClean="0"/>
              <a:t> </a:t>
            </a:r>
            <a:r>
              <a:rPr lang="de-DE" sz="2400" dirty="0" err="1" smtClean="0"/>
              <a:t>states</a:t>
            </a:r>
            <a:r>
              <a:rPr lang="de-DE" sz="2400" dirty="0" smtClean="0"/>
              <a:t> and </a:t>
            </a:r>
            <a:r>
              <a:rPr lang="de-DE" sz="2400" dirty="0" err="1" smtClean="0"/>
              <a:t>destroy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degeneracy</a:t>
            </a:r>
            <a:r>
              <a:rPr lang="de-DE" sz="2400" dirty="0" smtClean="0"/>
              <a:t> </a:t>
            </a:r>
          </a:p>
          <a:p>
            <a:r>
              <a:rPr lang="de-DE" sz="2400" dirty="0" smtClean="0"/>
              <a:t>(</a:t>
            </a:r>
            <a:r>
              <a:rPr lang="de-DE" sz="2400" dirty="0" err="1" smtClean="0"/>
              <a:t>similar</a:t>
            </a:r>
            <a:r>
              <a:rPr lang="de-DE" sz="2400" dirty="0" smtClean="0"/>
              <a:t> </a:t>
            </a:r>
            <a:r>
              <a:rPr lang="de-DE" sz="2400" dirty="0" err="1" smtClean="0"/>
              <a:t>idea</a:t>
            </a:r>
            <a:r>
              <a:rPr lang="de-DE" sz="2400" dirty="0" smtClean="0"/>
              <a:t>: </a:t>
            </a:r>
            <a:r>
              <a:rPr lang="de-DE" sz="2400" dirty="0" err="1" smtClean="0"/>
              <a:t>Shaposhnikov</a:t>
            </a:r>
            <a:r>
              <a:rPr lang="de-DE" sz="2400" dirty="0" smtClean="0"/>
              <a:t>, </a:t>
            </a:r>
            <a:r>
              <a:rPr lang="de-DE" sz="2400" dirty="0" err="1" smtClean="0"/>
              <a:t>Nucl</a:t>
            </a:r>
            <a:r>
              <a:rPr lang="de-DE" sz="2400" dirty="0" smtClean="0"/>
              <a:t>. Phys. </a:t>
            </a:r>
            <a:r>
              <a:rPr lang="de-DE" sz="2400" b="1" dirty="0" smtClean="0"/>
              <a:t>B763</a:t>
            </a:r>
            <a:r>
              <a:rPr lang="de-DE" sz="2400" dirty="0" smtClean="0"/>
              <a:t> (2007) 49)</a:t>
            </a:r>
            <a:endParaRPr lang="de-DE" sz="2400" dirty="0"/>
          </a:p>
        </p:txBody>
      </p:sp>
      <p:grpSp>
        <p:nvGrpSpPr>
          <p:cNvPr id="2" name="Gruppierung 17"/>
          <p:cNvGrpSpPr/>
          <p:nvPr/>
        </p:nvGrpSpPr>
        <p:grpSpPr>
          <a:xfrm>
            <a:off x="571500" y="2309300"/>
            <a:ext cx="3446618" cy="751400"/>
            <a:chOff x="355600" y="2309300"/>
            <a:chExt cx="3446618" cy="751400"/>
          </a:xfrm>
        </p:grpSpPr>
        <p:pic>
          <p:nvPicPr>
            <p:cNvPr id="11" name="Bild 10"/>
            <p:cNvPicPr>
              <a:picLocks noChangeAspect="1"/>
            </p:cNvPicPr>
            <p:nvPr/>
          </p:nvPicPr>
          <p:blipFill>
            <a:blip r:embed="rId3"/>
            <a:srcRect t="4572" r="36916"/>
            <a:stretch>
              <a:fillRect/>
            </a:stretch>
          </p:blipFill>
          <p:spPr>
            <a:xfrm>
              <a:off x="355600" y="2309300"/>
              <a:ext cx="3445026" cy="751400"/>
            </a:xfrm>
            <a:prstGeom prst="rect">
              <a:avLst/>
            </a:prstGeom>
          </p:spPr>
        </p:pic>
        <p:pic>
          <p:nvPicPr>
            <p:cNvPr id="14" name="Bild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08100" y="2339794"/>
              <a:ext cx="2494118" cy="708206"/>
            </a:xfrm>
            <a:prstGeom prst="rect">
              <a:avLst/>
            </a:prstGeom>
          </p:spPr>
        </p:pic>
      </p:grpSp>
      <p:grpSp>
        <p:nvGrpSpPr>
          <p:cNvPr id="3" name="Gruppierung 19"/>
          <p:cNvGrpSpPr/>
          <p:nvPr/>
        </p:nvGrpSpPr>
        <p:grpSpPr>
          <a:xfrm>
            <a:off x="1085850" y="3224775"/>
            <a:ext cx="2628900" cy="603201"/>
            <a:chOff x="292100" y="3221087"/>
            <a:chExt cx="2628900" cy="603201"/>
          </a:xfrm>
        </p:grpSpPr>
        <p:pic>
          <p:nvPicPr>
            <p:cNvPr id="12" name="Bild 11"/>
            <p:cNvPicPr>
              <a:picLocks noChangeAspect="1"/>
            </p:cNvPicPr>
            <p:nvPr/>
          </p:nvPicPr>
          <p:blipFill>
            <a:blip r:embed="rId5"/>
            <a:srcRect t="5062" b="10124"/>
            <a:stretch>
              <a:fillRect/>
            </a:stretch>
          </p:blipFill>
          <p:spPr>
            <a:xfrm>
              <a:off x="292100" y="3221087"/>
              <a:ext cx="1054100" cy="603201"/>
            </a:xfrm>
            <a:prstGeom prst="rect">
              <a:avLst/>
            </a:prstGeom>
          </p:spPr>
        </p:pic>
        <p:pic>
          <p:nvPicPr>
            <p:cNvPr id="13" name="Bild 12"/>
            <p:cNvPicPr>
              <a:picLocks noChangeAspect="1"/>
            </p:cNvPicPr>
            <p:nvPr/>
          </p:nvPicPr>
          <p:blipFill>
            <a:blip r:embed="rId6"/>
            <a:srcRect r="48178"/>
            <a:stretch>
              <a:fillRect/>
            </a:stretch>
          </p:blipFill>
          <p:spPr>
            <a:xfrm>
              <a:off x="1250950" y="3224775"/>
              <a:ext cx="1665105" cy="596900"/>
            </a:xfrm>
            <a:prstGeom prst="rect">
              <a:avLst/>
            </a:prstGeom>
          </p:spPr>
        </p:pic>
        <p:pic>
          <p:nvPicPr>
            <p:cNvPr id="19" name="Bild 1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44600" y="3227388"/>
              <a:ext cx="1676400" cy="5969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3. Soft </a:t>
            </a:r>
            <a:r>
              <a:rPr lang="de-DE" dirty="0" err="1" smtClean="0"/>
              <a:t>breaking</a:t>
            </a:r>
            <a:r>
              <a:rPr lang="de-DE" dirty="0" smtClean="0"/>
              <a:t> of </a:t>
            </a:r>
            <a:r>
              <a:rPr lang="de-DE" dirty="0" err="1" smtClean="0"/>
              <a:t>L</a:t>
            </a:r>
            <a:r>
              <a:rPr lang="de-DE" baseline="-25000" dirty="0" err="1" smtClean="0"/>
              <a:t>e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μ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τ</a:t>
            </a:r>
            <a:r>
              <a:rPr lang="de-DE" dirty="0" smtClean="0"/>
              <a:t> </a:t>
            </a:r>
            <a:r>
              <a:rPr lang="de-DE" dirty="0" err="1" smtClean="0"/>
              <a:t>symmetry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65100" y="1574800"/>
            <a:ext cx="14097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scheme</a:t>
            </a:r>
            <a:r>
              <a:rPr lang="de-DE" sz="2400" dirty="0" smtClean="0"/>
              <a:t>:</a:t>
            </a:r>
            <a:endParaRPr lang="de-DE" sz="2400" dirty="0"/>
          </a:p>
        </p:txBody>
      </p:sp>
      <p:pic>
        <p:nvPicPr>
          <p:cNvPr id="14" name="Bild 13" descr="Le-scheme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790700" y="1582738"/>
            <a:ext cx="3810000" cy="363220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3. Soft </a:t>
            </a:r>
            <a:r>
              <a:rPr lang="de-DE" dirty="0" err="1" smtClean="0"/>
              <a:t>breaking</a:t>
            </a:r>
            <a:r>
              <a:rPr lang="de-DE" dirty="0" smtClean="0"/>
              <a:t> of </a:t>
            </a:r>
            <a:r>
              <a:rPr lang="de-DE" dirty="0" err="1" smtClean="0"/>
              <a:t>L</a:t>
            </a:r>
            <a:r>
              <a:rPr lang="de-DE" baseline="-25000" dirty="0" err="1" smtClean="0"/>
              <a:t>e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μ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τ</a:t>
            </a:r>
            <a:r>
              <a:rPr lang="de-DE" dirty="0" smtClean="0"/>
              <a:t> </a:t>
            </a:r>
            <a:r>
              <a:rPr lang="de-DE" dirty="0" err="1" smtClean="0"/>
              <a:t>symmetry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65100" y="1574800"/>
            <a:ext cx="14097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scheme</a:t>
            </a:r>
            <a:r>
              <a:rPr lang="de-DE" sz="2400" dirty="0" smtClean="0"/>
              <a:t>:</a:t>
            </a:r>
            <a:endParaRPr lang="de-DE" sz="2400" dirty="0"/>
          </a:p>
        </p:txBody>
      </p:sp>
      <p:pic>
        <p:nvPicPr>
          <p:cNvPr id="14" name="Bild 13" descr="Le-scheme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790700" y="1582738"/>
            <a:ext cx="3810000" cy="36322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feld 6"/>
          <p:cNvSpPr txBox="1"/>
          <p:nvPr/>
        </p:nvSpPr>
        <p:spPr>
          <a:xfrm>
            <a:off x="5842000" y="1519218"/>
            <a:ext cx="2819400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IDEA:</a:t>
            </a:r>
            <a:r>
              <a:rPr lang="de-DE" sz="2400" dirty="0" smtClean="0"/>
              <a:t> </a:t>
            </a:r>
            <a:r>
              <a:rPr lang="de-DE" sz="2400" dirty="0" err="1" smtClean="0"/>
              <a:t>since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symmetry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not</a:t>
            </a:r>
            <a:r>
              <a:rPr lang="de-DE" sz="2400" dirty="0" smtClean="0"/>
              <a:t> </a:t>
            </a:r>
            <a:r>
              <a:rPr lang="de-DE" sz="2400" dirty="0" err="1" smtClean="0"/>
              <a:t>phenomenologically</a:t>
            </a:r>
            <a:r>
              <a:rPr lang="de-DE" sz="2400" dirty="0" smtClean="0"/>
              <a:t> </a:t>
            </a:r>
            <a:r>
              <a:rPr lang="de-DE" sz="2400" dirty="0" err="1" smtClean="0"/>
              <a:t>valid</a:t>
            </a:r>
            <a:r>
              <a:rPr lang="de-DE" sz="2400" dirty="0" smtClean="0"/>
              <a:t>, </a:t>
            </a:r>
            <a:r>
              <a:rPr lang="de-DE" sz="2400" dirty="0" err="1" smtClean="0"/>
              <a:t>it</a:t>
            </a:r>
            <a:r>
              <a:rPr lang="de-DE" sz="2400" dirty="0" smtClean="0"/>
              <a:t> </a:t>
            </a:r>
            <a:r>
              <a:rPr lang="de-DE" sz="2400" dirty="0" err="1" smtClean="0"/>
              <a:t>must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broken</a:t>
            </a:r>
            <a:r>
              <a:rPr lang="de-DE" sz="2400" dirty="0" smtClean="0">
                <a:solidFill>
                  <a:srgbClr val="FFFFFF"/>
                </a:solidFill>
              </a:rPr>
              <a:t> </a:t>
            </a:r>
            <a:r>
              <a:rPr lang="de-DE" sz="2400" dirty="0" smtClean="0">
                <a:solidFill>
                  <a:srgbClr val="FFFFFF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>
                <a:solidFill>
                  <a:srgbClr val="FFFFFF"/>
                </a:solidFill>
              </a:rPr>
              <a:t> “</a:t>
            </a:r>
            <a:r>
              <a:rPr lang="de-DE" sz="2400" i="1" dirty="0" smtClean="0">
                <a:solidFill>
                  <a:srgbClr val="FFFFFF"/>
                </a:solidFill>
              </a:rPr>
              <a:t>soft </a:t>
            </a:r>
            <a:r>
              <a:rPr lang="de-DE" sz="2400" i="1" dirty="0" err="1" smtClean="0">
                <a:solidFill>
                  <a:srgbClr val="FFFFFF"/>
                </a:solidFill>
              </a:rPr>
              <a:t>breaking</a:t>
            </a:r>
            <a:r>
              <a:rPr lang="de-DE" sz="2400" i="1" dirty="0" smtClean="0">
                <a:solidFill>
                  <a:srgbClr val="FFFFFF"/>
                </a:solidFill>
              </a:rPr>
              <a:t> </a:t>
            </a:r>
            <a:r>
              <a:rPr lang="de-DE" sz="2400" i="1" dirty="0" err="1" smtClean="0">
                <a:solidFill>
                  <a:srgbClr val="FFFFFF"/>
                </a:solidFill>
              </a:rPr>
              <a:t>terms</a:t>
            </a:r>
            <a:r>
              <a:rPr lang="de-DE" sz="2400" dirty="0" smtClean="0">
                <a:solidFill>
                  <a:srgbClr val="FFFFFF"/>
                </a:solidFill>
              </a:rPr>
              <a:t>“ (no Λ</a:t>
            </a:r>
            <a:r>
              <a:rPr lang="de-DE" sz="2400" baseline="30000" dirty="0" smtClean="0">
                <a:solidFill>
                  <a:srgbClr val="FFFFFF"/>
                </a:solidFill>
              </a:rPr>
              <a:t>2</a:t>
            </a:r>
            <a:r>
              <a:rPr lang="de-DE" sz="2400" dirty="0" smtClean="0">
                <a:solidFill>
                  <a:srgbClr val="FFFFFF"/>
                </a:solidFill>
              </a:rPr>
              <a:t>-divergences) </a:t>
            </a:r>
            <a:r>
              <a:rPr lang="de-DE" sz="2400" dirty="0" err="1" smtClean="0">
                <a:solidFill>
                  <a:srgbClr val="FFFFFF"/>
                </a:solidFill>
              </a:rPr>
              <a:t>that</a:t>
            </a:r>
            <a:r>
              <a:rPr lang="de-DE" sz="2400" dirty="0" smtClean="0">
                <a:solidFill>
                  <a:srgbClr val="FFFFFF"/>
                </a:solidFill>
              </a:rPr>
              <a:t> </a:t>
            </a:r>
            <a:r>
              <a:rPr lang="de-DE" sz="2400" dirty="0" err="1" smtClean="0">
                <a:solidFill>
                  <a:srgbClr val="FFFFFF"/>
                </a:solidFill>
              </a:rPr>
              <a:t>must</a:t>
            </a:r>
            <a:r>
              <a:rPr lang="de-DE" sz="2400" dirty="0" smtClean="0">
                <a:solidFill>
                  <a:srgbClr val="FFFFFF"/>
                </a:solidFill>
              </a:rPr>
              <a:t> </a:t>
            </a:r>
            <a:r>
              <a:rPr lang="de-DE" sz="2400" dirty="0" err="1" smtClean="0">
                <a:solidFill>
                  <a:srgbClr val="FFFFFF"/>
                </a:solidFill>
              </a:rPr>
              <a:t>be</a:t>
            </a:r>
            <a:r>
              <a:rPr lang="de-DE" sz="2400" dirty="0" smtClean="0">
                <a:solidFill>
                  <a:srgbClr val="FFFFFF"/>
                </a:solidFill>
              </a:rPr>
              <a:t> SMALLER </a:t>
            </a:r>
            <a:r>
              <a:rPr lang="de-DE" sz="2400" dirty="0" err="1" smtClean="0">
                <a:solidFill>
                  <a:srgbClr val="FFFFFF"/>
                </a:solidFill>
              </a:rPr>
              <a:t>than</a:t>
            </a:r>
            <a:r>
              <a:rPr lang="de-DE" sz="2400" dirty="0" smtClean="0">
                <a:solidFill>
                  <a:srgbClr val="FFFFFF"/>
                </a:solidFill>
              </a:rPr>
              <a:t> </a:t>
            </a:r>
            <a:r>
              <a:rPr lang="de-DE" sz="2400" dirty="0" err="1" smtClean="0">
                <a:solidFill>
                  <a:srgbClr val="FFFFFF"/>
                </a:solidFill>
              </a:rPr>
              <a:t>the</a:t>
            </a:r>
            <a:r>
              <a:rPr lang="de-DE" sz="2400" dirty="0" smtClean="0">
                <a:solidFill>
                  <a:srgbClr val="FFFFFF"/>
                </a:solidFill>
              </a:rPr>
              <a:t> </a:t>
            </a:r>
            <a:r>
              <a:rPr lang="de-DE" sz="2400" dirty="0" err="1" smtClean="0">
                <a:solidFill>
                  <a:srgbClr val="FFFFFF"/>
                </a:solidFill>
              </a:rPr>
              <a:t>symmetry-preserving</a:t>
            </a:r>
            <a:r>
              <a:rPr lang="de-DE" sz="2400" dirty="0" smtClean="0">
                <a:solidFill>
                  <a:srgbClr val="FFFFFF"/>
                </a:solidFill>
              </a:rPr>
              <a:t> </a:t>
            </a:r>
            <a:r>
              <a:rPr lang="de-DE" sz="2400" dirty="0" err="1" smtClean="0">
                <a:solidFill>
                  <a:srgbClr val="FFFFFF"/>
                </a:solidFill>
              </a:rPr>
              <a:t>terms</a:t>
            </a:r>
            <a:endParaRPr lang="de-DE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3. Soft </a:t>
            </a:r>
            <a:r>
              <a:rPr lang="de-DE" dirty="0" err="1" smtClean="0"/>
              <a:t>breaking</a:t>
            </a:r>
            <a:r>
              <a:rPr lang="de-DE" dirty="0" smtClean="0"/>
              <a:t> of </a:t>
            </a:r>
            <a:r>
              <a:rPr lang="de-DE" dirty="0" err="1" smtClean="0"/>
              <a:t>L</a:t>
            </a:r>
            <a:r>
              <a:rPr lang="de-DE" baseline="-25000" dirty="0" err="1" smtClean="0"/>
              <a:t>e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μ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τ</a:t>
            </a:r>
            <a:r>
              <a:rPr lang="de-DE" dirty="0" smtClean="0"/>
              <a:t> </a:t>
            </a:r>
            <a:r>
              <a:rPr lang="de-DE" dirty="0" err="1" smtClean="0"/>
              <a:t>symmetry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65100" y="1574800"/>
            <a:ext cx="14097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scheme</a:t>
            </a:r>
            <a:r>
              <a:rPr lang="de-DE" sz="2400" dirty="0" smtClean="0"/>
              <a:t>:</a:t>
            </a:r>
            <a:endParaRPr lang="de-DE" sz="2400" dirty="0"/>
          </a:p>
        </p:txBody>
      </p:sp>
      <p:pic>
        <p:nvPicPr>
          <p:cNvPr id="14" name="Bild 13" descr="Le-scheme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790700" y="1582738"/>
            <a:ext cx="3810000" cy="36322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feld 6"/>
          <p:cNvSpPr txBox="1"/>
          <p:nvPr/>
        </p:nvSpPr>
        <p:spPr>
          <a:xfrm>
            <a:off x="5842000" y="1519218"/>
            <a:ext cx="2819400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IDEA:</a:t>
            </a:r>
            <a:r>
              <a:rPr lang="de-DE" sz="2400" dirty="0" smtClean="0"/>
              <a:t> </a:t>
            </a:r>
            <a:r>
              <a:rPr lang="de-DE" sz="2400" dirty="0" err="1" smtClean="0"/>
              <a:t>since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symmetry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not</a:t>
            </a:r>
            <a:r>
              <a:rPr lang="de-DE" sz="2400" dirty="0" smtClean="0"/>
              <a:t> </a:t>
            </a:r>
            <a:r>
              <a:rPr lang="de-DE" sz="2400" dirty="0" err="1" smtClean="0"/>
              <a:t>phenomenologically</a:t>
            </a:r>
            <a:r>
              <a:rPr lang="de-DE" sz="2400" dirty="0" smtClean="0"/>
              <a:t> </a:t>
            </a:r>
            <a:r>
              <a:rPr lang="de-DE" sz="2400" dirty="0" err="1" smtClean="0"/>
              <a:t>valid</a:t>
            </a:r>
            <a:r>
              <a:rPr lang="de-DE" sz="2400" dirty="0" smtClean="0"/>
              <a:t>, </a:t>
            </a:r>
            <a:r>
              <a:rPr lang="de-DE" sz="2400" dirty="0" err="1" smtClean="0"/>
              <a:t>it</a:t>
            </a:r>
            <a:r>
              <a:rPr lang="de-DE" sz="2400" dirty="0" smtClean="0"/>
              <a:t> </a:t>
            </a:r>
            <a:r>
              <a:rPr lang="de-DE" sz="2400" dirty="0" err="1" smtClean="0"/>
              <a:t>must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broken</a:t>
            </a:r>
            <a:r>
              <a:rPr lang="de-DE" sz="2400" dirty="0" smtClean="0"/>
              <a:t> </a:t>
            </a:r>
            <a:r>
              <a:rPr lang="de-DE" sz="24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/>
              <a:t> “</a:t>
            </a:r>
            <a:r>
              <a:rPr lang="de-DE" sz="2400" i="1" dirty="0" smtClean="0"/>
              <a:t>soft </a:t>
            </a:r>
            <a:r>
              <a:rPr lang="de-DE" sz="2400" i="1" dirty="0" err="1" smtClean="0"/>
              <a:t>breaking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terms</a:t>
            </a:r>
            <a:r>
              <a:rPr lang="de-DE" sz="2400" dirty="0" smtClean="0"/>
              <a:t>“ (no Λ</a:t>
            </a:r>
            <a:r>
              <a:rPr lang="de-DE" sz="2400" baseline="30000" dirty="0" smtClean="0"/>
              <a:t>2</a:t>
            </a:r>
            <a:r>
              <a:rPr lang="de-DE" sz="2400" dirty="0" smtClean="0"/>
              <a:t>-divergences)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must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SMALLER </a:t>
            </a:r>
            <a:r>
              <a:rPr lang="de-DE" sz="2400" dirty="0" err="1" smtClean="0"/>
              <a:t>than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symmetry-preserving</a:t>
            </a:r>
            <a:r>
              <a:rPr lang="de-DE" sz="2400" dirty="0" smtClean="0"/>
              <a:t> </a:t>
            </a:r>
            <a:r>
              <a:rPr lang="de-DE" sz="2400" dirty="0" err="1" smtClean="0"/>
              <a:t>terms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3. Soft </a:t>
            </a:r>
            <a:r>
              <a:rPr lang="de-DE" dirty="0" err="1" smtClean="0"/>
              <a:t>breaking</a:t>
            </a:r>
            <a:r>
              <a:rPr lang="de-DE" dirty="0" smtClean="0"/>
              <a:t> of </a:t>
            </a:r>
            <a:r>
              <a:rPr lang="de-DE" dirty="0" err="1" smtClean="0"/>
              <a:t>L</a:t>
            </a:r>
            <a:r>
              <a:rPr lang="de-DE" baseline="-25000" dirty="0" err="1" smtClean="0"/>
              <a:t>e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μ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τ</a:t>
            </a:r>
            <a:r>
              <a:rPr lang="de-DE" dirty="0" smtClean="0"/>
              <a:t> </a:t>
            </a:r>
            <a:r>
              <a:rPr lang="de-DE" dirty="0" err="1" smtClean="0"/>
              <a:t>symmetry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65100" y="1574800"/>
            <a:ext cx="14097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scheme</a:t>
            </a:r>
            <a:r>
              <a:rPr lang="de-DE" sz="2400" dirty="0" smtClean="0"/>
              <a:t>:</a:t>
            </a:r>
            <a:endParaRPr lang="de-DE" sz="2400" dirty="0"/>
          </a:p>
        </p:txBody>
      </p:sp>
      <p:pic>
        <p:nvPicPr>
          <p:cNvPr id="14" name="Bild 13" descr="Le-scheme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790700" y="1582738"/>
            <a:ext cx="3810000" cy="36322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feld 5"/>
          <p:cNvSpPr txBox="1"/>
          <p:nvPr/>
        </p:nvSpPr>
        <p:spPr>
          <a:xfrm>
            <a:off x="477682" y="5473700"/>
            <a:ext cx="7797800" cy="1200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EFFECT:</a:t>
            </a:r>
            <a:r>
              <a:rPr lang="de-DE" sz="2400" dirty="0" smtClean="0"/>
              <a:t> </a:t>
            </a:r>
            <a:r>
              <a:rPr lang="de-DE" sz="2400" dirty="0" err="1" smtClean="0"/>
              <a:t>these</a:t>
            </a:r>
            <a:r>
              <a:rPr lang="de-DE" sz="2400" dirty="0" smtClean="0"/>
              <a:t> </a:t>
            </a:r>
            <a:r>
              <a:rPr lang="de-DE" sz="2400" dirty="0" err="1" smtClean="0"/>
              <a:t>terms</a:t>
            </a:r>
            <a:r>
              <a:rPr lang="de-DE" sz="2400" dirty="0" smtClean="0"/>
              <a:t> will </a:t>
            </a:r>
            <a:r>
              <a:rPr lang="de-DE" sz="2400" dirty="0" err="1" smtClean="0"/>
              <a:t>give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previously</a:t>
            </a:r>
            <a:r>
              <a:rPr lang="de-DE" sz="2400" dirty="0" smtClean="0"/>
              <a:t> </a:t>
            </a:r>
            <a:r>
              <a:rPr lang="de-DE" sz="2400" dirty="0" err="1" smtClean="0"/>
              <a:t>massless</a:t>
            </a:r>
            <a:r>
              <a:rPr lang="de-DE" sz="2400" dirty="0" smtClean="0"/>
              <a:t> </a:t>
            </a:r>
            <a:r>
              <a:rPr lang="de-DE" sz="2400" dirty="0" err="1" smtClean="0"/>
              <a:t>state</a:t>
            </a:r>
            <a:r>
              <a:rPr lang="de-DE" sz="2400" dirty="0" smtClean="0"/>
              <a:t> N</a:t>
            </a:r>
            <a:r>
              <a:rPr lang="de-DE" sz="2400" baseline="-25000" dirty="0" smtClean="0"/>
              <a:t>1</a:t>
            </a:r>
            <a:r>
              <a:rPr lang="de-DE" sz="2400" dirty="0" smtClean="0"/>
              <a:t> a </a:t>
            </a:r>
            <a:r>
              <a:rPr lang="de-DE" sz="2400" dirty="0" err="1" smtClean="0"/>
              <a:t>small</a:t>
            </a:r>
            <a:r>
              <a:rPr lang="de-DE" sz="2400" dirty="0" smtClean="0"/>
              <a:t> </a:t>
            </a:r>
            <a:r>
              <a:rPr lang="de-DE" sz="2400" dirty="0" err="1" smtClean="0"/>
              <a:t>mass</a:t>
            </a:r>
            <a:r>
              <a:rPr lang="de-DE" sz="2400" dirty="0" smtClean="0"/>
              <a:t>, and </a:t>
            </a:r>
            <a:r>
              <a:rPr lang="de-DE" sz="2400" dirty="0" err="1" smtClean="0"/>
              <a:t>the</a:t>
            </a:r>
            <a:r>
              <a:rPr lang="de-DE" sz="2400" dirty="0" smtClean="0"/>
              <a:t> will also lift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degeneracy</a:t>
            </a:r>
            <a:r>
              <a:rPr lang="de-DE" sz="2400" dirty="0" smtClean="0"/>
              <a:t> </a:t>
            </a:r>
            <a:r>
              <a:rPr lang="de-DE" sz="2400" dirty="0" err="1" smtClean="0"/>
              <a:t>between</a:t>
            </a:r>
            <a:r>
              <a:rPr lang="de-DE" sz="2400" dirty="0" smtClean="0"/>
              <a:t> N</a:t>
            </a:r>
            <a:r>
              <a:rPr lang="de-DE" sz="2400" baseline="-25000" dirty="0" smtClean="0"/>
              <a:t>2</a:t>
            </a:r>
            <a:r>
              <a:rPr lang="de-DE" sz="2400" dirty="0" smtClean="0"/>
              <a:t> &amp; N</a:t>
            </a:r>
            <a:r>
              <a:rPr lang="de-DE" sz="2400" baseline="-25000" dirty="0" smtClean="0"/>
              <a:t>3</a:t>
            </a:r>
            <a:r>
              <a:rPr lang="de-DE" sz="2400" dirty="0" smtClean="0"/>
              <a:t> </a:t>
            </a:r>
            <a:r>
              <a:rPr lang="de-DE" sz="24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/>
              <a:t> just </a:t>
            </a:r>
            <a:r>
              <a:rPr lang="de-DE" sz="2400" dirty="0" err="1" smtClean="0"/>
              <a:t>what</a:t>
            </a:r>
            <a:r>
              <a:rPr lang="de-DE" sz="2400" dirty="0" smtClean="0"/>
              <a:t> was </a:t>
            </a:r>
            <a:r>
              <a:rPr lang="de-DE" sz="2400" dirty="0" err="1" smtClean="0"/>
              <a:t>desired</a:t>
            </a:r>
            <a:r>
              <a:rPr lang="de-DE" sz="2400" dirty="0" smtClean="0"/>
              <a:t>!</a:t>
            </a:r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5842000" y="1519218"/>
            <a:ext cx="2819400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IDEA:</a:t>
            </a:r>
            <a:r>
              <a:rPr lang="de-DE" sz="2400" dirty="0" smtClean="0"/>
              <a:t> </a:t>
            </a:r>
            <a:r>
              <a:rPr lang="de-DE" sz="2400" dirty="0" err="1" smtClean="0"/>
              <a:t>since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symmetry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not</a:t>
            </a:r>
            <a:r>
              <a:rPr lang="de-DE" sz="2400" dirty="0" smtClean="0"/>
              <a:t> </a:t>
            </a:r>
            <a:r>
              <a:rPr lang="de-DE" sz="2400" dirty="0" err="1" smtClean="0"/>
              <a:t>phenomenologically</a:t>
            </a:r>
            <a:r>
              <a:rPr lang="de-DE" sz="2400" dirty="0" smtClean="0"/>
              <a:t> </a:t>
            </a:r>
            <a:r>
              <a:rPr lang="de-DE" sz="2400" dirty="0" err="1" smtClean="0"/>
              <a:t>valid</a:t>
            </a:r>
            <a:r>
              <a:rPr lang="de-DE" sz="2400" dirty="0" smtClean="0"/>
              <a:t>, </a:t>
            </a:r>
            <a:r>
              <a:rPr lang="de-DE" sz="2400" dirty="0" err="1" smtClean="0"/>
              <a:t>it</a:t>
            </a:r>
            <a:r>
              <a:rPr lang="de-DE" sz="2400" dirty="0" smtClean="0"/>
              <a:t> </a:t>
            </a:r>
            <a:r>
              <a:rPr lang="de-DE" sz="2400" dirty="0" err="1" smtClean="0"/>
              <a:t>must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broken</a:t>
            </a:r>
            <a:r>
              <a:rPr lang="de-DE" sz="2400" dirty="0" smtClean="0"/>
              <a:t> </a:t>
            </a:r>
            <a:r>
              <a:rPr lang="de-DE" sz="24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/>
              <a:t> “</a:t>
            </a:r>
            <a:r>
              <a:rPr lang="de-DE" sz="2400" i="1" dirty="0" smtClean="0"/>
              <a:t>soft </a:t>
            </a:r>
            <a:r>
              <a:rPr lang="de-DE" sz="2400" i="1" dirty="0" err="1" smtClean="0"/>
              <a:t>breaking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terms</a:t>
            </a:r>
            <a:r>
              <a:rPr lang="de-DE" sz="2400" dirty="0" smtClean="0"/>
              <a:t>“ (no Λ</a:t>
            </a:r>
            <a:r>
              <a:rPr lang="de-DE" sz="2400" baseline="30000" dirty="0" smtClean="0"/>
              <a:t>2</a:t>
            </a:r>
            <a:r>
              <a:rPr lang="de-DE" sz="2400" dirty="0" smtClean="0"/>
              <a:t>-divergences)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must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SMALLER </a:t>
            </a:r>
            <a:r>
              <a:rPr lang="de-DE" sz="2400" dirty="0" err="1" smtClean="0"/>
              <a:t>than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symmetry-preserving</a:t>
            </a:r>
            <a:r>
              <a:rPr lang="de-DE" sz="2400" dirty="0" smtClean="0"/>
              <a:t> </a:t>
            </a:r>
            <a:r>
              <a:rPr lang="de-DE" sz="2400" dirty="0" err="1" smtClean="0"/>
              <a:t>terms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3. Soft </a:t>
            </a:r>
            <a:r>
              <a:rPr lang="de-DE" dirty="0" err="1" smtClean="0"/>
              <a:t>breaking</a:t>
            </a:r>
            <a:r>
              <a:rPr lang="de-DE" dirty="0" smtClean="0"/>
              <a:t> of </a:t>
            </a:r>
            <a:r>
              <a:rPr lang="de-DE" dirty="0" err="1" smtClean="0"/>
              <a:t>L</a:t>
            </a:r>
            <a:r>
              <a:rPr lang="de-DE" baseline="-25000" dirty="0" err="1" smtClean="0"/>
              <a:t>e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μ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τ</a:t>
            </a:r>
            <a:r>
              <a:rPr lang="de-DE" dirty="0" smtClean="0"/>
              <a:t> </a:t>
            </a:r>
            <a:r>
              <a:rPr lang="de-DE" dirty="0" err="1" smtClean="0"/>
              <a:t>symmetry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65100" y="1574800"/>
            <a:ext cx="84709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problem</a:t>
            </a:r>
            <a:r>
              <a:rPr lang="de-DE" sz="2400" dirty="0" smtClean="0"/>
              <a:t>: </a:t>
            </a:r>
            <a:r>
              <a:rPr lang="de-DE" sz="2400" dirty="0" err="1" smtClean="0"/>
              <a:t>one</a:t>
            </a:r>
            <a:r>
              <a:rPr lang="de-DE" sz="2400" dirty="0" smtClean="0"/>
              <a:t> </a:t>
            </a:r>
            <a:r>
              <a:rPr lang="de-DE" sz="2400" dirty="0" err="1" smtClean="0"/>
              <a:t>can</a:t>
            </a:r>
            <a:r>
              <a:rPr lang="de-DE" sz="2400" dirty="0" smtClean="0"/>
              <a:t> </a:t>
            </a:r>
            <a:r>
              <a:rPr lang="de-DE" sz="2400" dirty="0" err="1" smtClean="0"/>
              <a:t>choose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soft-breaking</a:t>
            </a:r>
            <a:r>
              <a:rPr lang="de-DE" sz="2400" dirty="0" smtClean="0"/>
              <a:t> </a:t>
            </a:r>
            <a:r>
              <a:rPr lang="de-DE" sz="2400" dirty="0" err="1" smtClean="0"/>
              <a:t>terms</a:t>
            </a:r>
            <a:r>
              <a:rPr lang="de-DE" sz="2400" dirty="0" smtClean="0"/>
              <a:t> </a:t>
            </a:r>
            <a:r>
              <a:rPr lang="de-DE" sz="2400" dirty="0" err="1" smtClean="0"/>
              <a:t>more</a:t>
            </a:r>
            <a:r>
              <a:rPr lang="de-DE" sz="2400" dirty="0" smtClean="0"/>
              <a:t> 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  <a:r>
              <a:rPr lang="de-DE" sz="2400" dirty="0" err="1" smtClean="0"/>
              <a:t>less</a:t>
            </a:r>
            <a:r>
              <a:rPr lang="de-DE" sz="2400" dirty="0" smtClean="0"/>
              <a:t> </a:t>
            </a:r>
            <a:r>
              <a:rPr lang="de-DE" sz="2400" dirty="0" err="1" smtClean="0"/>
              <a:t>arbitrarily</a:t>
            </a:r>
            <a:r>
              <a:rPr lang="de-DE" sz="2400" dirty="0" smtClean="0"/>
              <a:t>, </a:t>
            </a:r>
            <a:r>
              <a:rPr lang="de-DE" sz="2400" dirty="0" err="1" smtClean="0"/>
              <a:t>but</a:t>
            </a:r>
            <a:r>
              <a:rPr lang="de-DE" sz="2400" dirty="0" smtClean="0"/>
              <a:t> </a:t>
            </a:r>
            <a:r>
              <a:rPr lang="de-DE" sz="2400" dirty="0" err="1" smtClean="0"/>
              <a:t>any</a:t>
            </a:r>
            <a:r>
              <a:rPr lang="de-DE" sz="2400" dirty="0" smtClean="0"/>
              <a:t> </a:t>
            </a:r>
            <a:r>
              <a:rPr lang="de-DE" sz="2400" dirty="0" err="1" smtClean="0"/>
              <a:t>choice</a:t>
            </a:r>
            <a:r>
              <a:rPr lang="de-DE" sz="2400" dirty="0" smtClean="0"/>
              <a:t> will </a:t>
            </a:r>
            <a:r>
              <a:rPr lang="de-DE" sz="2400" dirty="0" err="1" smtClean="0"/>
              <a:t>only</a:t>
            </a:r>
            <a:r>
              <a:rPr lang="de-DE" sz="2400" dirty="0" smtClean="0"/>
              <a:t> </a:t>
            </a:r>
            <a:r>
              <a:rPr lang="de-DE" sz="2400" dirty="0" err="1" smtClean="0"/>
              <a:t>have</a:t>
            </a:r>
            <a:r>
              <a:rPr lang="de-DE" sz="2400" dirty="0" smtClean="0"/>
              <a:t> a </a:t>
            </a:r>
            <a:r>
              <a:rPr lang="de-DE" sz="2400" dirty="0" err="1" smtClean="0"/>
              <a:t>small</a:t>
            </a:r>
            <a:r>
              <a:rPr lang="de-DE" sz="2400" dirty="0" smtClean="0"/>
              <a:t> </a:t>
            </a:r>
            <a:r>
              <a:rPr lang="de-DE" sz="2400" dirty="0" err="1" smtClean="0"/>
              <a:t>effect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i="1" u="sng" dirty="0" err="1" smtClean="0"/>
              <a:t>Don‘t</a:t>
            </a:r>
            <a:r>
              <a:rPr lang="de-DE" i="1" u="sng" dirty="0" smtClean="0"/>
              <a:t> </a:t>
            </a:r>
            <a:r>
              <a:rPr lang="de-DE" i="1" u="sng" dirty="0" err="1" smtClean="0"/>
              <a:t>forget</a:t>
            </a:r>
            <a:r>
              <a:rPr lang="de-DE" i="1" u="sng" dirty="0" smtClean="0"/>
              <a:t> to </a:t>
            </a:r>
            <a:r>
              <a:rPr lang="de-DE" i="1" u="sng" dirty="0" err="1" smtClean="0"/>
              <a:t>say</a:t>
            </a:r>
            <a:r>
              <a:rPr lang="de-DE" i="1" u="sng" dirty="0" smtClean="0"/>
              <a:t>:</a:t>
            </a:r>
            <a:r>
              <a:rPr lang="de-DE" dirty="0" smtClean="0"/>
              <a:t> </a:t>
            </a:r>
            <a:r>
              <a:rPr lang="de-DE" b="1" dirty="0" smtClean="0"/>
              <a:t>THANK YOU!!!</a:t>
            </a:r>
            <a:endParaRPr lang="de-DE" b="1" i="1" u="sng" dirty="0"/>
          </a:p>
        </p:txBody>
      </p:sp>
      <p:pic>
        <p:nvPicPr>
          <p:cNvPr id="5" name="Bild 4" descr="lind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443" y="2753279"/>
            <a:ext cx="1735714" cy="2198571"/>
          </a:xfrm>
          <a:prstGeom prst="rect">
            <a:avLst/>
          </a:prstGeom>
          <a:ln w="25400">
            <a:solidFill>
              <a:schemeClr val="bg1"/>
            </a:solidFill>
          </a:ln>
        </p:spPr>
      </p:pic>
      <p:pic>
        <p:nvPicPr>
          <p:cNvPr id="6" name="Bild 5" descr="VivianaNiro.jpg"/>
          <p:cNvPicPr>
            <a:picLocks noChangeAspect="1"/>
          </p:cNvPicPr>
          <p:nvPr/>
        </p:nvPicPr>
        <p:blipFill>
          <a:blip r:embed="rId3"/>
          <a:srcRect l="7421" r="5565"/>
          <a:stretch>
            <a:fillRect/>
          </a:stretch>
        </p:blipFill>
        <p:spPr>
          <a:xfrm>
            <a:off x="5255494" y="2753279"/>
            <a:ext cx="1808868" cy="2198571"/>
          </a:xfrm>
          <a:prstGeom prst="rect">
            <a:avLst/>
          </a:prstGeom>
          <a:ln w="25400">
            <a:solidFill>
              <a:schemeClr val="bg1"/>
            </a:solidFill>
          </a:ln>
        </p:spPr>
      </p:pic>
      <p:sp>
        <p:nvSpPr>
          <p:cNvPr id="7" name="Textfeld 6"/>
          <p:cNvSpPr txBox="1"/>
          <p:nvPr/>
        </p:nvSpPr>
        <p:spPr>
          <a:xfrm>
            <a:off x="1087943" y="5105400"/>
            <a:ext cx="235375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Manfred Lindner</a:t>
            </a:r>
            <a:endParaRPr lang="de-DE" sz="2400" baseline="-25000" dirty="0">
              <a:solidFill>
                <a:srgbClr val="FF000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268194" y="5105400"/>
            <a:ext cx="178644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Viviana Niro</a:t>
            </a:r>
          </a:p>
        </p:txBody>
      </p:sp>
      <p:sp>
        <p:nvSpPr>
          <p:cNvPr id="9" name="Untertitel 2"/>
          <p:cNvSpPr txBox="1">
            <a:spLocks/>
          </p:cNvSpPr>
          <p:nvPr/>
        </p:nvSpPr>
        <p:spPr>
          <a:xfrm>
            <a:off x="105827" y="1658024"/>
            <a:ext cx="8822273" cy="671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</a:t>
            </a:r>
            <a:r>
              <a:rPr kumimoji="0" lang="de-DE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am </a:t>
            </a:r>
            <a:r>
              <a:rPr kumimoji="0" lang="de-DE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sooo</a:t>
            </a:r>
            <a:r>
              <a:rPr kumimoji="0" lang="de-DE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grateful</a:t>
            </a:r>
            <a:r>
              <a:rPr kumimoji="0" lang="de-DE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de-DE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</a:t>
            </a: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collaborators</a:t>
            </a: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de-DE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3. Soft </a:t>
            </a:r>
            <a:r>
              <a:rPr lang="de-DE" dirty="0" err="1" smtClean="0"/>
              <a:t>breaking</a:t>
            </a:r>
            <a:r>
              <a:rPr lang="de-DE" dirty="0" smtClean="0"/>
              <a:t> of </a:t>
            </a:r>
            <a:r>
              <a:rPr lang="de-DE" dirty="0" err="1" smtClean="0"/>
              <a:t>L</a:t>
            </a:r>
            <a:r>
              <a:rPr lang="de-DE" baseline="-25000" dirty="0" err="1" smtClean="0"/>
              <a:t>e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μ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τ</a:t>
            </a:r>
            <a:r>
              <a:rPr lang="de-DE" dirty="0" smtClean="0"/>
              <a:t> </a:t>
            </a:r>
            <a:r>
              <a:rPr lang="de-DE" dirty="0" err="1" smtClean="0"/>
              <a:t>symmetry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65100" y="1574800"/>
            <a:ext cx="84709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problem</a:t>
            </a:r>
            <a:r>
              <a:rPr lang="de-DE" sz="2400" dirty="0" smtClean="0"/>
              <a:t>: </a:t>
            </a:r>
            <a:r>
              <a:rPr lang="de-DE" sz="2400" dirty="0" err="1" smtClean="0"/>
              <a:t>one</a:t>
            </a:r>
            <a:r>
              <a:rPr lang="de-DE" sz="2400" dirty="0" smtClean="0"/>
              <a:t> </a:t>
            </a:r>
            <a:r>
              <a:rPr lang="de-DE" sz="2400" dirty="0" err="1" smtClean="0"/>
              <a:t>can</a:t>
            </a:r>
            <a:r>
              <a:rPr lang="de-DE" sz="2400" dirty="0" smtClean="0"/>
              <a:t> </a:t>
            </a:r>
            <a:r>
              <a:rPr lang="de-DE" sz="2400" dirty="0" err="1" smtClean="0"/>
              <a:t>choose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soft-breaking</a:t>
            </a:r>
            <a:r>
              <a:rPr lang="de-DE" sz="2400" dirty="0" smtClean="0"/>
              <a:t> </a:t>
            </a:r>
            <a:r>
              <a:rPr lang="de-DE" sz="2400" dirty="0" err="1" smtClean="0"/>
              <a:t>terms</a:t>
            </a:r>
            <a:r>
              <a:rPr lang="de-DE" sz="2400" dirty="0" smtClean="0"/>
              <a:t> </a:t>
            </a:r>
            <a:r>
              <a:rPr lang="de-DE" sz="2400" dirty="0" err="1" smtClean="0"/>
              <a:t>more</a:t>
            </a:r>
            <a:r>
              <a:rPr lang="de-DE" sz="2400" dirty="0" smtClean="0"/>
              <a:t> 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  <a:r>
              <a:rPr lang="de-DE" sz="2400" dirty="0" err="1" smtClean="0"/>
              <a:t>less</a:t>
            </a:r>
            <a:r>
              <a:rPr lang="de-DE" sz="2400" dirty="0" smtClean="0"/>
              <a:t> </a:t>
            </a:r>
            <a:r>
              <a:rPr lang="de-DE" sz="2400" dirty="0" err="1" smtClean="0"/>
              <a:t>arbitrarily</a:t>
            </a:r>
            <a:r>
              <a:rPr lang="de-DE" sz="2400" dirty="0" smtClean="0"/>
              <a:t>, </a:t>
            </a:r>
            <a:r>
              <a:rPr lang="de-DE" sz="2400" dirty="0" err="1" smtClean="0"/>
              <a:t>but</a:t>
            </a:r>
            <a:r>
              <a:rPr lang="de-DE" sz="2400" dirty="0" smtClean="0"/>
              <a:t> </a:t>
            </a:r>
            <a:r>
              <a:rPr lang="de-DE" sz="2400" dirty="0" err="1" smtClean="0"/>
              <a:t>any</a:t>
            </a:r>
            <a:r>
              <a:rPr lang="de-DE" sz="2400" dirty="0" smtClean="0"/>
              <a:t> </a:t>
            </a:r>
            <a:r>
              <a:rPr lang="de-DE" sz="2400" dirty="0" err="1" smtClean="0"/>
              <a:t>choice</a:t>
            </a:r>
            <a:r>
              <a:rPr lang="de-DE" sz="2400" dirty="0" smtClean="0"/>
              <a:t> will </a:t>
            </a:r>
            <a:r>
              <a:rPr lang="de-DE" sz="2400" dirty="0" err="1" smtClean="0"/>
              <a:t>only</a:t>
            </a:r>
            <a:r>
              <a:rPr lang="de-DE" sz="2400" dirty="0" smtClean="0"/>
              <a:t> </a:t>
            </a:r>
            <a:r>
              <a:rPr lang="de-DE" sz="2400" dirty="0" err="1" smtClean="0"/>
              <a:t>have</a:t>
            </a:r>
            <a:r>
              <a:rPr lang="de-DE" sz="2400" dirty="0" smtClean="0"/>
              <a:t> a </a:t>
            </a:r>
            <a:r>
              <a:rPr lang="de-DE" sz="2400" dirty="0" err="1" smtClean="0"/>
              <a:t>small</a:t>
            </a:r>
            <a:r>
              <a:rPr lang="de-DE" sz="2400" dirty="0" smtClean="0"/>
              <a:t> </a:t>
            </a:r>
            <a:r>
              <a:rPr lang="de-DE" sz="2400" dirty="0" err="1" smtClean="0"/>
              <a:t>effect</a:t>
            </a:r>
            <a:endParaRPr lang="de-DE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292100" y="2540000"/>
            <a:ext cx="17018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/>
              <a:t> </a:t>
            </a:r>
            <a:r>
              <a:rPr lang="de-DE" sz="2400" dirty="0" err="1" smtClean="0"/>
              <a:t>example</a:t>
            </a:r>
            <a:r>
              <a:rPr lang="de-DE" sz="2400" dirty="0" smtClean="0"/>
              <a:t>:</a:t>
            </a:r>
            <a:endParaRPr lang="de-DE" sz="2400" dirty="0"/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0" y="2514600"/>
            <a:ext cx="61468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3. Soft </a:t>
            </a:r>
            <a:r>
              <a:rPr lang="de-DE" dirty="0" err="1" smtClean="0"/>
              <a:t>breaking</a:t>
            </a:r>
            <a:r>
              <a:rPr lang="de-DE" dirty="0" smtClean="0"/>
              <a:t> of </a:t>
            </a:r>
            <a:r>
              <a:rPr lang="de-DE" dirty="0" err="1" smtClean="0"/>
              <a:t>L</a:t>
            </a:r>
            <a:r>
              <a:rPr lang="de-DE" baseline="-25000" dirty="0" err="1" smtClean="0"/>
              <a:t>e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μ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τ</a:t>
            </a:r>
            <a:r>
              <a:rPr lang="de-DE" dirty="0" smtClean="0"/>
              <a:t> </a:t>
            </a:r>
            <a:r>
              <a:rPr lang="de-DE" dirty="0" err="1" smtClean="0"/>
              <a:t>symmetry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65100" y="1574800"/>
            <a:ext cx="84709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problem</a:t>
            </a:r>
            <a:r>
              <a:rPr lang="de-DE" sz="2400" dirty="0" smtClean="0"/>
              <a:t>: </a:t>
            </a:r>
            <a:r>
              <a:rPr lang="de-DE" sz="2400" dirty="0" err="1" smtClean="0"/>
              <a:t>one</a:t>
            </a:r>
            <a:r>
              <a:rPr lang="de-DE" sz="2400" dirty="0" smtClean="0"/>
              <a:t> </a:t>
            </a:r>
            <a:r>
              <a:rPr lang="de-DE" sz="2400" dirty="0" err="1" smtClean="0"/>
              <a:t>can</a:t>
            </a:r>
            <a:r>
              <a:rPr lang="de-DE" sz="2400" dirty="0" smtClean="0"/>
              <a:t> </a:t>
            </a:r>
            <a:r>
              <a:rPr lang="de-DE" sz="2400" dirty="0" err="1" smtClean="0"/>
              <a:t>choose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soft-breaking</a:t>
            </a:r>
            <a:r>
              <a:rPr lang="de-DE" sz="2400" dirty="0" smtClean="0"/>
              <a:t> </a:t>
            </a:r>
            <a:r>
              <a:rPr lang="de-DE" sz="2400" dirty="0" err="1" smtClean="0"/>
              <a:t>terms</a:t>
            </a:r>
            <a:r>
              <a:rPr lang="de-DE" sz="2400" dirty="0" smtClean="0"/>
              <a:t> </a:t>
            </a:r>
            <a:r>
              <a:rPr lang="de-DE" sz="2400" dirty="0" err="1" smtClean="0"/>
              <a:t>more</a:t>
            </a:r>
            <a:r>
              <a:rPr lang="de-DE" sz="2400" dirty="0" smtClean="0"/>
              <a:t> 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  <a:r>
              <a:rPr lang="de-DE" sz="2400" dirty="0" err="1" smtClean="0"/>
              <a:t>less</a:t>
            </a:r>
            <a:r>
              <a:rPr lang="de-DE" sz="2400" dirty="0" smtClean="0"/>
              <a:t> </a:t>
            </a:r>
            <a:r>
              <a:rPr lang="de-DE" sz="2400" dirty="0" err="1" smtClean="0"/>
              <a:t>arbitrarily</a:t>
            </a:r>
            <a:r>
              <a:rPr lang="de-DE" sz="2400" dirty="0" smtClean="0"/>
              <a:t>, </a:t>
            </a:r>
            <a:r>
              <a:rPr lang="de-DE" sz="2400" dirty="0" err="1" smtClean="0"/>
              <a:t>but</a:t>
            </a:r>
            <a:r>
              <a:rPr lang="de-DE" sz="2400" dirty="0" smtClean="0"/>
              <a:t> </a:t>
            </a:r>
            <a:r>
              <a:rPr lang="de-DE" sz="2400" dirty="0" err="1" smtClean="0"/>
              <a:t>any</a:t>
            </a:r>
            <a:r>
              <a:rPr lang="de-DE" sz="2400" dirty="0" smtClean="0"/>
              <a:t> </a:t>
            </a:r>
            <a:r>
              <a:rPr lang="de-DE" sz="2400" dirty="0" err="1" smtClean="0"/>
              <a:t>choice</a:t>
            </a:r>
            <a:r>
              <a:rPr lang="de-DE" sz="2400" dirty="0" smtClean="0"/>
              <a:t> will </a:t>
            </a:r>
            <a:r>
              <a:rPr lang="de-DE" sz="2400" dirty="0" err="1" smtClean="0"/>
              <a:t>only</a:t>
            </a:r>
            <a:r>
              <a:rPr lang="de-DE" sz="2400" dirty="0" smtClean="0"/>
              <a:t> </a:t>
            </a:r>
            <a:r>
              <a:rPr lang="de-DE" sz="2400" dirty="0" err="1" smtClean="0"/>
              <a:t>have</a:t>
            </a:r>
            <a:r>
              <a:rPr lang="de-DE" sz="2400" dirty="0" smtClean="0"/>
              <a:t> a </a:t>
            </a:r>
            <a:r>
              <a:rPr lang="de-DE" sz="2400" dirty="0" err="1" smtClean="0"/>
              <a:t>small</a:t>
            </a:r>
            <a:r>
              <a:rPr lang="de-DE" sz="2400" dirty="0" smtClean="0"/>
              <a:t> </a:t>
            </a:r>
            <a:r>
              <a:rPr lang="de-DE" sz="2400" dirty="0" err="1" smtClean="0"/>
              <a:t>effect</a:t>
            </a:r>
            <a:endParaRPr lang="de-DE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292100" y="2540000"/>
            <a:ext cx="17018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/>
              <a:t> </a:t>
            </a:r>
            <a:r>
              <a:rPr lang="de-DE" sz="2400" dirty="0" err="1" smtClean="0"/>
              <a:t>example</a:t>
            </a:r>
            <a:r>
              <a:rPr lang="de-DE" sz="2400" dirty="0" smtClean="0"/>
              <a:t>:</a:t>
            </a:r>
            <a:endParaRPr lang="de-DE" sz="2400" dirty="0"/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0" y="2514600"/>
            <a:ext cx="6146800" cy="2667000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292100" y="5397500"/>
            <a:ext cx="21971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/>
              <a:t> </a:t>
            </a:r>
            <a:r>
              <a:rPr lang="de-DE" sz="2400" dirty="0" err="1" smtClean="0"/>
              <a:t>eigenvalues</a:t>
            </a:r>
            <a:r>
              <a:rPr lang="de-DE" sz="2400" dirty="0" smtClean="0"/>
              <a:t>:</a:t>
            </a:r>
            <a:endParaRPr lang="de-DE" sz="2400" dirty="0"/>
          </a:p>
        </p:txBody>
      </p:sp>
      <p:pic>
        <p:nvPicPr>
          <p:cNvPr id="10" name="Bild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6131160"/>
            <a:ext cx="1244600" cy="444500"/>
          </a:xfrm>
          <a:prstGeom prst="rect">
            <a:avLst/>
          </a:prstGeom>
        </p:spPr>
      </p:pic>
      <p:pic>
        <p:nvPicPr>
          <p:cNvPr id="11" name="Bild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6070600"/>
            <a:ext cx="5969000" cy="787400"/>
          </a:xfrm>
          <a:prstGeom prst="rect">
            <a:avLst/>
          </a:prstGeom>
        </p:spPr>
      </p:pic>
      <p:pic>
        <p:nvPicPr>
          <p:cNvPr id="12" name="Bild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5800" y="5360457"/>
            <a:ext cx="1295400" cy="558800"/>
          </a:xfrm>
          <a:prstGeom prst="rect">
            <a:avLst/>
          </a:prstGeom>
        </p:spPr>
      </p:pic>
      <p:grpSp>
        <p:nvGrpSpPr>
          <p:cNvPr id="2" name="Gruppierung 15"/>
          <p:cNvGrpSpPr/>
          <p:nvPr/>
        </p:nvGrpSpPr>
        <p:grpSpPr>
          <a:xfrm>
            <a:off x="5537200" y="5371047"/>
            <a:ext cx="3073400" cy="573610"/>
            <a:chOff x="3225800" y="5572358"/>
            <a:chExt cx="3073400" cy="573610"/>
          </a:xfrm>
        </p:grpSpPr>
        <p:pic>
          <p:nvPicPr>
            <p:cNvPr id="13" name="Bild 12"/>
            <p:cNvPicPr>
              <a:picLocks noChangeAspect="1"/>
            </p:cNvPicPr>
            <p:nvPr/>
          </p:nvPicPr>
          <p:blipFill>
            <a:blip r:embed="rId6"/>
            <a:srcRect t="2953" b="2953"/>
            <a:stretch>
              <a:fillRect/>
            </a:stretch>
          </p:blipFill>
          <p:spPr>
            <a:xfrm>
              <a:off x="3225800" y="5572358"/>
              <a:ext cx="1092200" cy="573610"/>
            </a:xfrm>
            <a:prstGeom prst="rect">
              <a:avLst/>
            </a:prstGeom>
          </p:spPr>
        </p:pic>
        <p:pic>
          <p:nvPicPr>
            <p:cNvPr id="15" name="Bild 1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318000" y="5573415"/>
              <a:ext cx="1981200" cy="5715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3. Soft </a:t>
            </a:r>
            <a:r>
              <a:rPr lang="de-DE" dirty="0" err="1" smtClean="0"/>
              <a:t>breaking</a:t>
            </a:r>
            <a:r>
              <a:rPr lang="de-DE" dirty="0" smtClean="0"/>
              <a:t> of </a:t>
            </a:r>
            <a:r>
              <a:rPr lang="de-DE" dirty="0" err="1" smtClean="0"/>
              <a:t>L</a:t>
            </a:r>
            <a:r>
              <a:rPr lang="de-DE" baseline="-25000" dirty="0" err="1" smtClean="0"/>
              <a:t>e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μ</a:t>
            </a:r>
            <a:r>
              <a:rPr lang="de-DE" dirty="0" err="1" smtClean="0"/>
              <a:t>-L</a:t>
            </a:r>
            <a:r>
              <a:rPr lang="de-DE" baseline="-25000" dirty="0" err="1" smtClean="0"/>
              <a:t>τ</a:t>
            </a:r>
            <a:r>
              <a:rPr lang="de-DE" dirty="0" smtClean="0"/>
              <a:t> </a:t>
            </a:r>
            <a:r>
              <a:rPr lang="de-DE" dirty="0" err="1" smtClean="0"/>
              <a:t>symmetry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65100" y="1574800"/>
            <a:ext cx="84709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problem</a:t>
            </a:r>
            <a:r>
              <a:rPr lang="de-DE" sz="2400" dirty="0" smtClean="0"/>
              <a:t>: </a:t>
            </a:r>
            <a:r>
              <a:rPr lang="de-DE" sz="2400" dirty="0" err="1" smtClean="0"/>
              <a:t>one</a:t>
            </a:r>
            <a:r>
              <a:rPr lang="de-DE" sz="2400" dirty="0" smtClean="0"/>
              <a:t> </a:t>
            </a:r>
            <a:r>
              <a:rPr lang="de-DE" sz="2400" dirty="0" err="1" smtClean="0"/>
              <a:t>can</a:t>
            </a:r>
            <a:r>
              <a:rPr lang="de-DE" sz="2400" dirty="0" smtClean="0"/>
              <a:t> </a:t>
            </a:r>
            <a:r>
              <a:rPr lang="de-DE" sz="2400" dirty="0" err="1" smtClean="0"/>
              <a:t>choose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soft-breaking</a:t>
            </a:r>
            <a:r>
              <a:rPr lang="de-DE" sz="2400" dirty="0" smtClean="0"/>
              <a:t> </a:t>
            </a:r>
            <a:r>
              <a:rPr lang="de-DE" sz="2400" dirty="0" err="1" smtClean="0"/>
              <a:t>terms</a:t>
            </a:r>
            <a:r>
              <a:rPr lang="de-DE" sz="2400" dirty="0" smtClean="0"/>
              <a:t> </a:t>
            </a:r>
            <a:r>
              <a:rPr lang="de-DE" sz="2400" dirty="0" err="1" smtClean="0"/>
              <a:t>more</a:t>
            </a:r>
            <a:r>
              <a:rPr lang="de-DE" sz="2400" dirty="0" smtClean="0"/>
              <a:t> 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  <a:r>
              <a:rPr lang="de-DE" sz="2400" dirty="0" err="1" smtClean="0"/>
              <a:t>less</a:t>
            </a:r>
            <a:r>
              <a:rPr lang="de-DE" sz="2400" dirty="0" smtClean="0"/>
              <a:t> </a:t>
            </a:r>
            <a:r>
              <a:rPr lang="de-DE" sz="2400" dirty="0" err="1" smtClean="0"/>
              <a:t>arbitrarily</a:t>
            </a:r>
            <a:r>
              <a:rPr lang="de-DE" sz="2400" dirty="0" smtClean="0"/>
              <a:t>, </a:t>
            </a:r>
            <a:r>
              <a:rPr lang="de-DE" sz="2400" dirty="0" err="1" smtClean="0"/>
              <a:t>but</a:t>
            </a:r>
            <a:r>
              <a:rPr lang="de-DE" sz="2400" dirty="0" smtClean="0"/>
              <a:t> </a:t>
            </a:r>
            <a:r>
              <a:rPr lang="de-DE" sz="2400" dirty="0" err="1" smtClean="0"/>
              <a:t>any</a:t>
            </a:r>
            <a:r>
              <a:rPr lang="de-DE" sz="2400" dirty="0" smtClean="0"/>
              <a:t> </a:t>
            </a:r>
            <a:r>
              <a:rPr lang="de-DE" sz="2400" dirty="0" err="1" smtClean="0"/>
              <a:t>choice</a:t>
            </a:r>
            <a:r>
              <a:rPr lang="de-DE" sz="2400" dirty="0" smtClean="0"/>
              <a:t> will </a:t>
            </a:r>
            <a:r>
              <a:rPr lang="de-DE" sz="2400" dirty="0" err="1" smtClean="0"/>
              <a:t>only</a:t>
            </a:r>
            <a:r>
              <a:rPr lang="de-DE" sz="2400" dirty="0" smtClean="0"/>
              <a:t> </a:t>
            </a:r>
            <a:r>
              <a:rPr lang="de-DE" sz="2400" dirty="0" err="1" smtClean="0"/>
              <a:t>have</a:t>
            </a:r>
            <a:r>
              <a:rPr lang="de-DE" sz="2400" dirty="0" smtClean="0"/>
              <a:t> a </a:t>
            </a:r>
            <a:r>
              <a:rPr lang="de-DE" sz="2400" dirty="0" err="1" smtClean="0"/>
              <a:t>small</a:t>
            </a:r>
            <a:r>
              <a:rPr lang="de-DE" sz="2400" dirty="0" smtClean="0"/>
              <a:t> </a:t>
            </a:r>
            <a:r>
              <a:rPr lang="de-DE" sz="2400" dirty="0" err="1" smtClean="0"/>
              <a:t>effect</a:t>
            </a:r>
            <a:endParaRPr lang="de-DE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292100" y="2540000"/>
            <a:ext cx="17018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/>
              <a:t> </a:t>
            </a:r>
            <a:r>
              <a:rPr lang="de-DE" sz="2400" dirty="0" err="1" smtClean="0"/>
              <a:t>example</a:t>
            </a:r>
            <a:r>
              <a:rPr lang="de-DE" sz="2400" dirty="0" smtClean="0"/>
              <a:t>:</a:t>
            </a:r>
            <a:endParaRPr lang="de-DE" sz="2400" dirty="0"/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0" y="2514600"/>
            <a:ext cx="6146800" cy="2667000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292100" y="5397500"/>
            <a:ext cx="21971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de-DE" sz="2400" dirty="0" smtClean="0"/>
              <a:t> </a:t>
            </a:r>
            <a:r>
              <a:rPr lang="de-DE" sz="2400" dirty="0" err="1" smtClean="0"/>
              <a:t>eigenvalues</a:t>
            </a:r>
            <a:r>
              <a:rPr lang="de-DE" sz="2400" dirty="0" smtClean="0"/>
              <a:t>:</a:t>
            </a:r>
            <a:endParaRPr lang="de-DE" sz="2400" dirty="0"/>
          </a:p>
        </p:txBody>
      </p:sp>
      <p:pic>
        <p:nvPicPr>
          <p:cNvPr id="10" name="Bild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6131160"/>
            <a:ext cx="1244600" cy="444500"/>
          </a:xfrm>
          <a:prstGeom prst="rect">
            <a:avLst/>
          </a:prstGeom>
        </p:spPr>
      </p:pic>
      <p:pic>
        <p:nvPicPr>
          <p:cNvPr id="11" name="Bild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6070600"/>
            <a:ext cx="5969000" cy="787400"/>
          </a:xfrm>
          <a:prstGeom prst="rect">
            <a:avLst/>
          </a:prstGeom>
        </p:spPr>
      </p:pic>
      <p:pic>
        <p:nvPicPr>
          <p:cNvPr id="12" name="Bild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5800" y="5360457"/>
            <a:ext cx="1295400" cy="558800"/>
          </a:xfrm>
          <a:prstGeom prst="rect">
            <a:avLst/>
          </a:prstGeom>
        </p:spPr>
      </p:pic>
      <p:grpSp>
        <p:nvGrpSpPr>
          <p:cNvPr id="2" name="Gruppierung 15"/>
          <p:cNvGrpSpPr/>
          <p:nvPr/>
        </p:nvGrpSpPr>
        <p:grpSpPr>
          <a:xfrm>
            <a:off x="5537200" y="5371047"/>
            <a:ext cx="3073400" cy="573610"/>
            <a:chOff x="3225800" y="5572358"/>
            <a:chExt cx="3073400" cy="573610"/>
          </a:xfrm>
        </p:grpSpPr>
        <p:pic>
          <p:nvPicPr>
            <p:cNvPr id="13" name="Bild 12"/>
            <p:cNvPicPr>
              <a:picLocks noChangeAspect="1"/>
            </p:cNvPicPr>
            <p:nvPr/>
          </p:nvPicPr>
          <p:blipFill>
            <a:blip r:embed="rId6"/>
            <a:srcRect t="2953" b="2953"/>
            <a:stretch>
              <a:fillRect/>
            </a:stretch>
          </p:blipFill>
          <p:spPr>
            <a:xfrm>
              <a:off x="3225800" y="5572358"/>
              <a:ext cx="1092200" cy="573610"/>
            </a:xfrm>
            <a:prstGeom prst="rect">
              <a:avLst/>
            </a:prstGeom>
          </p:spPr>
        </p:pic>
        <p:pic>
          <p:nvPicPr>
            <p:cNvPr id="15" name="Bild 1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318000" y="5573415"/>
              <a:ext cx="1981200" cy="571500"/>
            </a:xfrm>
            <a:prstGeom prst="rect">
              <a:avLst/>
            </a:prstGeom>
          </p:spPr>
        </p:pic>
      </p:grpSp>
      <p:sp>
        <p:nvSpPr>
          <p:cNvPr id="17" name="Freihandform 16"/>
          <p:cNvSpPr/>
          <p:nvPr/>
        </p:nvSpPr>
        <p:spPr>
          <a:xfrm>
            <a:off x="2812793" y="4902200"/>
            <a:ext cx="2371342" cy="1485900"/>
          </a:xfrm>
          <a:custGeom>
            <a:avLst/>
            <a:gdLst>
              <a:gd name="connsiteX0" fmla="*/ 387607 w 2371342"/>
              <a:gd name="connsiteY0" fmla="*/ 1460500 h 1485900"/>
              <a:gd name="connsiteX1" fmla="*/ 324107 w 2371342"/>
              <a:gd name="connsiteY1" fmla="*/ 1409700 h 1485900"/>
              <a:gd name="connsiteX2" fmla="*/ 286007 w 2371342"/>
              <a:gd name="connsiteY2" fmla="*/ 1397000 h 1485900"/>
              <a:gd name="connsiteX3" fmla="*/ 82807 w 2371342"/>
              <a:gd name="connsiteY3" fmla="*/ 1155700 h 1485900"/>
              <a:gd name="connsiteX4" fmla="*/ 70107 w 2371342"/>
              <a:gd name="connsiteY4" fmla="*/ 1117600 h 1485900"/>
              <a:gd name="connsiteX5" fmla="*/ 32007 w 2371342"/>
              <a:gd name="connsiteY5" fmla="*/ 1041400 h 1485900"/>
              <a:gd name="connsiteX6" fmla="*/ 6607 w 2371342"/>
              <a:gd name="connsiteY6" fmla="*/ 939800 h 1485900"/>
              <a:gd name="connsiteX7" fmla="*/ 19307 w 2371342"/>
              <a:gd name="connsiteY7" fmla="*/ 673100 h 1485900"/>
              <a:gd name="connsiteX8" fmla="*/ 82807 w 2371342"/>
              <a:gd name="connsiteY8" fmla="*/ 596900 h 1485900"/>
              <a:gd name="connsiteX9" fmla="*/ 235207 w 2371342"/>
              <a:gd name="connsiteY9" fmla="*/ 431800 h 1485900"/>
              <a:gd name="connsiteX10" fmla="*/ 527307 w 2371342"/>
              <a:gd name="connsiteY10" fmla="*/ 266700 h 1485900"/>
              <a:gd name="connsiteX11" fmla="*/ 692407 w 2371342"/>
              <a:gd name="connsiteY11" fmla="*/ 165100 h 1485900"/>
              <a:gd name="connsiteX12" fmla="*/ 781307 w 2371342"/>
              <a:gd name="connsiteY12" fmla="*/ 127000 h 1485900"/>
              <a:gd name="connsiteX13" fmla="*/ 882907 w 2371342"/>
              <a:gd name="connsiteY13" fmla="*/ 76200 h 1485900"/>
              <a:gd name="connsiteX14" fmla="*/ 1098807 w 2371342"/>
              <a:gd name="connsiteY14" fmla="*/ 12700 h 1485900"/>
              <a:gd name="connsiteX15" fmla="*/ 1225807 w 2371342"/>
              <a:gd name="connsiteY15" fmla="*/ 0 h 1485900"/>
              <a:gd name="connsiteX16" fmla="*/ 1721107 w 2371342"/>
              <a:gd name="connsiteY16" fmla="*/ 25400 h 1485900"/>
              <a:gd name="connsiteX17" fmla="*/ 1886207 w 2371342"/>
              <a:gd name="connsiteY17" fmla="*/ 88900 h 1485900"/>
              <a:gd name="connsiteX18" fmla="*/ 2241807 w 2371342"/>
              <a:gd name="connsiteY18" fmla="*/ 355600 h 1485900"/>
              <a:gd name="connsiteX19" fmla="*/ 2279907 w 2371342"/>
              <a:gd name="connsiteY19" fmla="*/ 393700 h 1485900"/>
              <a:gd name="connsiteX20" fmla="*/ 2305307 w 2371342"/>
              <a:gd name="connsiteY20" fmla="*/ 444500 h 1485900"/>
              <a:gd name="connsiteX21" fmla="*/ 2330707 w 2371342"/>
              <a:gd name="connsiteY21" fmla="*/ 482600 h 1485900"/>
              <a:gd name="connsiteX22" fmla="*/ 2330707 w 2371342"/>
              <a:gd name="connsiteY22" fmla="*/ 876300 h 1485900"/>
              <a:gd name="connsiteX23" fmla="*/ 2305307 w 2371342"/>
              <a:gd name="connsiteY23" fmla="*/ 927100 h 1485900"/>
              <a:gd name="connsiteX24" fmla="*/ 2191007 w 2371342"/>
              <a:gd name="connsiteY24" fmla="*/ 1079500 h 1485900"/>
              <a:gd name="connsiteX25" fmla="*/ 1987807 w 2371342"/>
              <a:gd name="connsiteY25" fmla="*/ 1270000 h 1485900"/>
              <a:gd name="connsiteX26" fmla="*/ 1860807 w 2371342"/>
              <a:gd name="connsiteY26" fmla="*/ 1346200 h 1485900"/>
              <a:gd name="connsiteX27" fmla="*/ 1759207 w 2371342"/>
              <a:gd name="connsiteY27" fmla="*/ 1397000 h 1485900"/>
              <a:gd name="connsiteX28" fmla="*/ 1517907 w 2371342"/>
              <a:gd name="connsiteY28" fmla="*/ 1447800 h 1485900"/>
              <a:gd name="connsiteX29" fmla="*/ 1276607 w 2371342"/>
              <a:gd name="connsiteY29" fmla="*/ 1485900 h 1485900"/>
              <a:gd name="connsiteX30" fmla="*/ 755907 w 2371342"/>
              <a:gd name="connsiteY30" fmla="*/ 1460500 h 1485900"/>
              <a:gd name="connsiteX31" fmla="*/ 552707 w 2371342"/>
              <a:gd name="connsiteY31" fmla="*/ 1422400 h 1485900"/>
              <a:gd name="connsiteX32" fmla="*/ 400307 w 2371342"/>
              <a:gd name="connsiteY32" fmla="*/ 1409700 h 1485900"/>
              <a:gd name="connsiteX33" fmla="*/ 349507 w 2371342"/>
              <a:gd name="connsiteY33" fmla="*/ 1384300 h 148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371342" h="1485900">
                <a:moveTo>
                  <a:pt x="387607" y="1460500"/>
                </a:moveTo>
                <a:cubicBezTo>
                  <a:pt x="366440" y="1443567"/>
                  <a:pt x="347093" y="1424066"/>
                  <a:pt x="324107" y="1409700"/>
                </a:cubicBezTo>
                <a:cubicBezTo>
                  <a:pt x="312755" y="1402605"/>
                  <a:pt x="296226" y="1405647"/>
                  <a:pt x="286007" y="1397000"/>
                </a:cubicBezTo>
                <a:cubicBezTo>
                  <a:pt x="237634" y="1356069"/>
                  <a:pt x="107313" y="1229219"/>
                  <a:pt x="82807" y="1155700"/>
                </a:cubicBezTo>
                <a:cubicBezTo>
                  <a:pt x="78574" y="1143000"/>
                  <a:pt x="76094" y="1129574"/>
                  <a:pt x="70107" y="1117600"/>
                </a:cubicBezTo>
                <a:cubicBezTo>
                  <a:pt x="35427" y="1048240"/>
                  <a:pt x="51160" y="1111628"/>
                  <a:pt x="32007" y="1041400"/>
                </a:cubicBezTo>
                <a:cubicBezTo>
                  <a:pt x="22822" y="1007721"/>
                  <a:pt x="6607" y="939800"/>
                  <a:pt x="6607" y="939800"/>
                </a:cubicBezTo>
                <a:cubicBezTo>
                  <a:pt x="10840" y="850900"/>
                  <a:pt x="0" y="759981"/>
                  <a:pt x="19307" y="673100"/>
                </a:cubicBezTo>
                <a:cubicBezTo>
                  <a:pt x="26479" y="640824"/>
                  <a:pt x="62648" y="623107"/>
                  <a:pt x="82807" y="596900"/>
                </a:cubicBezTo>
                <a:cubicBezTo>
                  <a:pt x="152092" y="506829"/>
                  <a:pt x="136770" y="498916"/>
                  <a:pt x="235207" y="431800"/>
                </a:cubicBezTo>
                <a:cubicBezTo>
                  <a:pt x="505310" y="247639"/>
                  <a:pt x="335371" y="376378"/>
                  <a:pt x="527307" y="266700"/>
                </a:cubicBezTo>
                <a:cubicBezTo>
                  <a:pt x="668148" y="186219"/>
                  <a:pt x="536481" y="243063"/>
                  <a:pt x="692407" y="165100"/>
                </a:cubicBezTo>
                <a:cubicBezTo>
                  <a:pt x="721243" y="150682"/>
                  <a:pt x="752092" y="140634"/>
                  <a:pt x="781307" y="127000"/>
                </a:cubicBezTo>
                <a:cubicBezTo>
                  <a:pt x="815619" y="110988"/>
                  <a:pt x="847895" y="90617"/>
                  <a:pt x="882907" y="76200"/>
                </a:cubicBezTo>
                <a:cubicBezTo>
                  <a:pt x="928170" y="57562"/>
                  <a:pt x="1047041" y="21328"/>
                  <a:pt x="1098807" y="12700"/>
                </a:cubicBezTo>
                <a:cubicBezTo>
                  <a:pt x="1140773" y="5706"/>
                  <a:pt x="1183474" y="4233"/>
                  <a:pt x="1225807" y="0"/>
                </a:cubicBezTo>
                <a:cubicBezTo>
                  <a:pt x="1390907" y="8467"/>
                  <a:pt x="1557268" y="3345"/>
                  <a:pt x="1721107" y="25400"/>
                </a:cubicBezTo>
                <a:cubicBezTo>
                  <a:pt x="1779543" y="33266"/>
                  <a:pt x="1834580" y="60416"/>
                  <a:pt x="1886207" y="88900"/>
                </a:cubicBezTo>
                <a:cubicBezTo>
                  <a:pt x="1966234" y="133053"/>
                  <a:pt x="2169192" y="282985"/>
                  <a:pt x="2241807" y="355600"/>
                </a:cubicBezTo>
                <a:cubicBezTo>
                  <a:pt x="2254507" y="368300"/>
                  <a:pt x="2269468" y="379085"/>
                  <a:pt x="2279907" y="393700"/>
                </a:cubicBezTo>
                <a:cubicBezTo>
                  <a:pt x="2290911" y="409106"/>
                  <a:pt x="2295914" y="428062"/>
                  <a:pt x="2305307" y="444500"/>
                </a:cubicBezTo>
                <a:cubicBezTo>
                  <a:pt x="2312880" y="457752"/>
                  <a:pt x="2322240" y="469900"/>
                  <a:pt x="2330707" y="482600"/>
                </a:cubicBezTo>
                <a:cubicBezTo>
                  <a:pt x="2368234" y="670236"/>
                  <a:pt x="2371342" y="622332"/>
                  <a:pt x="2330707" y="876300"/>
                </a:cubicBezTo>
                <a:cubicBezTo>
                  <a:pt x="2327716" y="894994"/>
                  <a:pt x="2316033" y="911499"/>
                  <a:pt x="2305307" y="927100"/>
                </a:cubicBezTo>
                <a:cubicBezTo>
                  <a:pt x="2269332" y="979427"/>
                  <a:pt x="2235908" y="1034599"/>
                  <a:pt x="2191007" y="1079500"/>
                </a:cubicBezTo>
                <a:cubicBezTo>
                  <a:pt x="2138159" y="1132348"/>
                  <a:pt x="2049747" y="1225266"/>
                  <a:pt x="1987807" y="1270000"/>
                </a:cubicBezTo>
                <a:cubicBezTo>
                  <a:pt x="1947785" y="1298905"/>
                  <a:pt x="1903963" y="1322224"/>
                  <a:pt x="1860807" y="1346200"/>
                </a:cubicBezTo>
                <a:cubicBezTo>
                  <a:pt x="1827708" y="1364588"/>
                  <a:pt x="1795511" y="1386243"/>
                  <a:pt x="1759207" y="1397000"/>
                </a:cubicBezTo>
                <a:cubicBezTo>
                  <a:pt x="1680397" y="1420351"/>
                  <a:pt x="1598399" y="1431147"/>
                  <a:pt x="1517907" y="1447800"/>
                </a:cubicBezTo>
                <a:cubicBezTo>
                  <a:pt x="1365167" y="1479401"/>
                  <a:pt x="1423292" y="1469602"/>
                  <a:pt x="1276607" y="1485900"/>
                </a:cubicBezTo>
                <a:cubicBezTo>
                  <a:pt x="1103040" y="1477433"/>
                  <a:pt x="929168" y="1473828"/>
                  <a:pt x="755907" y="1460500"/>
                </a:cubicBezTo>
                <a:cubicBezTo>
                  <a:pt x="522159" y="1442519"/>
                  <a:pt x="695825" y="1439237"/>
                  <a:pt x="552707" y="1422400"/>
                </a:cubicBezTo>
                <a:cubicBezTo>
                  <a:pt x="502080" y="1416444"/>
                  <a:pt x="451107" y="1413933"/>
                  <a:pt x="400307" y="1409700"/>
                </a:cubicBezTo>
                <a:lnTo>
                  <a:pt x="349507" y="1384300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1603374" y="4637732"/>
            <a:ext cx="197802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err="1" smtClean="0">
                <a:solidFill>
                  <a:srgbClr val="FF0000"/>
                </a:solidFill>
              </a:rPr>
              <a:t>keV</a:t>
            </a:r>
            <a:r>
              <a:rPr lang="de-DE" sz="2400" b="1" dirty="0" smtClean="0">
                <a:solidFill>
                  <a:srgbClr val="FF0000"/>
                </a:solidFill>
              </a:rPr>
              <a:t> </a:t>
            </a:r>
            <a:r>
              <a:rPr lang="de-DE" sz="2400" b="1" dirty="0" err="1" smtClean="0">
                <a:solidFill>
                  <a:srgbClr val="FF0000"/>
                </a:solidFill>
              </a:rPr>
              <a:t>neutrino</a:t>
            </a:r>
            <a:endParaRPr lang="de-DE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435474" y="4317424"/>
            <a:ext cx="4708526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>
                <a:solidFill>
                  <a:srgbClr val="FF0000"/>
                </a:solidFill>
              </a:rPr>
              <a:t>s &lt;&lt; m</a:t>
            </a:r>
            <a:r>
              <a:rPr lang="de-DE" sz="3200" baseline="-25000" dirty="0" smtClean="0">
                <a:solidFill>
                  <a:srgbClr val="FF0000"/>
                </a:solidFill>
              </a:rPr>
              <a:t>L</a:t>
            </a:r>
            <a:r>
              <a:rPr lang="de-DE" sz="3200" dirty="0" smtClean="0">
                <a:solidFill>
                  <a:srgbClr val="FF0000"/>
                </a:solidFill>
              </a:rPr>
              <a:t>-m</a:t>
            </a:r>
            <a:r>
              <a:rPr lang="de-DE" sz="3200" baseline="-25000" dirty="0" smtClean="0">
                <a:solidFill>
                  <a:srgbClr val="FF0000"/>
                </a:solidFill>
              </a:rPr>
              <a:t>D</a:t>
            </a:r>
            <a:r>
              <a:rPr lang="de-DE" sz="3200" baseline="30000" dirty="0" smtClean="0">
                <a:solidFill>
                  <a:srgbClr val="FF0000"/>
                </a:solidFill>
              </a:rPr>
              <a:t>2</a:t>
            </a:r>
            <a:r>
              <a:rPr lang="de-DE" sz="3200" dirty="0" smtClean="0">
                <a:solidFill>
                  <a:srgbClr val="FF0000"/>
                </a:solidFill>
              </a:rPr>
              <a:t>/M</a:t>
            </a:r>
            <a:r>
              <a:rPr lang="de-DE" sz="3200" baseline="-25000" dirty="0" smtClean="0">
                <a:solidFill>
                  <a:srgbClr val="FF0000"/>
                </a:solidFill>
              </a:rPr>
              <a:t>R</a:t>
            </a:r>
            <a:r>
              <a:rPr lang="de-DE" sz="3200" dirty="0" smtClean="0">
                <a:solidFill>
                  <a:srgbClr val="FF0000"/>
                </a:solidFill>
              </a:rPr>
              <a:t> &amp; S &lt;&lt; M</a:t>
            </a:r>
            <a:r>
              <a:rPr lang="de-DE" sz="3200" baseline="-25000" dirty="0" smtClean="0">
                <a:solidFill>
                  <a:srgbClr val="FF0000"/>
                </a:solidFill>
              </a:rPr>
              <a:t>R</a:t>
            </a:r>
            <a:endParaRPr lang="de-DE" sz="3200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4. A </a:t>
            </a:r>
            <a:r>
              <a:rPr lang="de-DE" dirty="0" err="1" smtClean="0"/>
              <a:t>Froggatt-Nielsen</a:t>
            </a:r>
            <a:r>
              <a:rPr lang="de-DE" dirty="0" smtClean="0"/>
              <a:t> Model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4. A </a:t>
            </a:r>
            <a:r>
              <a:rPr lang="de-DE" dirty="0" err="1" smtClean="0"/>
              <a:t>Froggatt-Nielsen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519238"/>
            <a:ext cx="9144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de-DE" sz="3200" noProof="0" dirty="0" err="1" smtClean="0">
                <a:solidFill>
                  <a:schemeClr val="bg1"/>
                </a:solidFill>
              </a:rPr>
              <a:t>Froggatt-Nielsen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mechanism</a:t>
            </a:r>
            <a:r>
              <a:rPr lang="de-DE" sz="3200" noProof="0" dirty="0" smtClean="0">
                <a:solidFill>
                  <a:schemeClr val="bg1"/>
                </a:solidFill>
              </a:rPr>
              <a:t> to </a:t>
            </a:r>
            <a:r>
              <a:rPr lang="de-DE" sz="3200" noProof="0" dirty="0" err="1" smtClean="0">
                <a:solidFill>
                  <a:schemeClr val="bg1"/>
                </a:solidFill>
              </a:rPr>
              <a:t>explain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the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spectrum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de-DE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Niro, JCAP 1107: </a:t>
            </a:r>
            <a:r>
              <a:rPr kumimoji="0" lang="de-DE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023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2011</a:t>
            </a: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2841559"/>
            <a:ext cx="5461000" cy="3655042"/>
          </a:xfrm>
          <a:prstGeom prst="rect">
            <a:avLst/>
          </a:prstGeom>
        </p:spPr>
      </p:pic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4. A </a:t>
            </a:r>
            <a:r>
              <a:rPr lang="de-DE" dirty="0" err="1" smtClean="0"/>
              <a:t>Froggatt-Nielsen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519238"/>
            <a:ext cx="9144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de-DE" sz="3200" noProof="0" dirty="0" err="1" smtClean="0">
                <a:solidFill>
                  <a:schemeClr val="bg1"/>
                </a:solidFill>
              </a:rPr>
              <a:t>Froggatt-Nielsen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mechanism</a:t>
            </a:r>
            <a:r>
              <a:rPr lang="de-DE" sz="3200" noProof="0" dirty="0" smtClean="0">
                <a:solidFill>
                  <a:schemeClr val="bg1"/>
                </a:solidFill>
              </a:rPr>
              <a:t> to </a:t>
            </a:r>
            <a:r>
              <a:rPr lang="de-DE" sz="3200" noProof="0" dirty="0" err="1" smtClean="0">
                <a:solidFill>
                  <a:schemeClr val="bg1"/>
                </a:solidFill>
              </a:rPr>
              <a:t>explain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the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spectrum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de-DE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Niro, JCAP 1107: </a:t>
            </a:r>
            <a:r>
              <a:rPr kumimoji="0" lang="de-DE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023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2011</a:t>
            </a: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867400" y="2674938"/>
            <a:ext cx="3009900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u="sng" dirty="0" smtClean="0">
                <a:solidFill>
                  <a:srgbClr val="FF0000"/>
                </a:solidFill>
              </a:rPr>
              <a:t>IDEA:</a:t>
            </a:r>
            <a:endParaRPr lang="de-DE" sz="2800" u="sng" dirty="0" smtClean="0">
              <a:solidFill>
                <a:srgbClr val="FFFFFF"/>
              </a:solidFill>
            </a:endParaRPr>
          </a:p>
          <a:p>
            <a:pPr>
              <a:buFont typeface="Arial"/>
              <a:buChar char="•"/>
            </a:pPr>
            <a:r>
              <a:rPr lang="de-DE" sz="2800" dirty="0" smtClean="0">
                <a:solidFill>
                  <a:srgbClr val="FFFFFF"/>
                </a:solidFill>
              </a:rPr>
              <a:t> </a:t>
            </a:r>
            <a:r>
              <a:rPr lang="de-DE" sz="2800" dirty="0" err="1" smtClean="0">
                <a:solidFill>
                  <a:srgbClr val="FFFFFF"/>
                </a:solidFill>
              </a:rPr>
              <a:t>we</a:t>
            </a:r>
            <a:r>
              <a:rPr lang="de-DE" sz="2800" dirty="0" smtClean="0">
                <a:solidFill>
                  <a:srgbClr val="FFFFFF"/>
                </a:solidFill>
              </a:rPr>
              <a:t> </a:t>
            </a:r>
            <a:r>
              <a:rPr lang="de-DE" sz="2800" dirty="0" err="1" smtClean="0">
                <a:solidFill>
                  <a:srgbClr val="FFFFFF"/>
                </a:solidFill>
              </a:rPr>
              <a:t>can</a:t>
            </a:r>
            <a:r>
              <a:rPr lang="de-DE" sz="2800" dirty="0" smtClean="0">
                <a:solidFill>
                  <a:srgbClr val="FFFFFF"/>
                </a:solidFill>
              </a:rPr>
              <a:t> </a:t>
            </a:r>
            <a:r>
              <a:rPr lang="de-DE" sz="2800" dirty="0" err="1" smtClean="0">
                <a:solidFill>
                  <a:srgbClr val="FFFFFF"/>
                </a:solidFill>
              </a:rPr>
              <a:t>use</a:t>
            </a:r>
            <a:r>
              <a:rPr lang="de-DE" sz="2800" dirty="0" smtClean="0">
                <a:solidFill>
                  <a:srgbClr val="FFFFFF"/>
                </a:solidFill>
              </a:rPr>
              <a:t> </a:t>
            </a:r>
            <a:r>
              <a:rPr lang="de-DE" sz="2800" dirty="0" err="1" smtClean="0">
                <a:solidFill>
                  <a:srgbClr val="FFFFFF"/>
                </a:solidFill>
              </a:rPr>
              <a:t>the</a:t>
            </a:r>
            <a:r>
              <a:rPr lang="de-DE" sz="2800" dirty="0" smtClean="0">
                <a:solidFill>
                  <a:srgbClr val="FFFFFF"/>
                </a:solidFill>
              </a:rPr>
              <a:t> </a:t>
            </a:r>
            <a:r>
              <a:rPr lang="de-DE" sz="2800" dirty="0" err="1" smtClean="0">
                <a:solidFill>
                  <a:srgbClr val="FFFFFF"/>
                </a:solidFill>
              </a:rPr>
              <a:t>Froggatt-Nielsen</a:t>
            </a:r>
            <a:r>
              <a:rPr lang="de-DE" sz="2800" dirty="0" smtClean="0">
                <a:solidFill>
                  <a:srgbClr val="FFFFFF"/>
                </a:solidFill>
              </a:rPr>
              <a:t> </a:t>
            </a:r>
            <a:r>
              <a:rPr lang="de-DE" sz="2800" dirty="0" err="1" smtClean="0">
                <a:solidFill>
                  <a:srgbClr val="FFFFFF"/>
                </a:solidFill>
              </a:rPr>
              <a:t>mechanism</a:t>
            </a:r>
            <a:r>
              <a:rPr lang="de-DE" sz="2800" dirty="0" smtClean="0">
                <a:solidFill>
                  <a:srgbClr val="FFFFFF"/>
                </a:solidFill>
              </a:rPr>
              <a:t> to </a:t>
            </a:r>
            <a:r>
              <a:rPr lang="de-DE" sz="2800" dirty="0" err="1" smtClean="0">
                <a:solidFill>
                  <a:srgbClr val="FFFFFF"/>
                </a:solidFill>
              </a:rPr>
              <a:t>suppress</a:t>
            </a:r>
            <a:r>
              <a:rPr lang="de-DE" sz="2800" dirty="0" smtClean="0">
                <a:solidFill>
                  <a:srgbClr val="FFFFFF"/>
                </a:solidFill>
              </a:rPr>
              <a:t> a </a:t>
            </a:r>
            <a:r>
              <a:rPr lang="de-DE" sz="2800" dirty="0" err="1" smtClean="0">
                <a:solidFill>
                  <a:srgbClr val="FFFFFF"/>
                </a:solidFill>
              </a:rPr>
              <a:t>higher</a:t>
            </a:r>
            <a:r>
              <a:rPr lang="de-DE" sz="2800" dirty="0" smtClean="0">
                <a:solidFill>
                  <a:srgbClr val="FFFFFF"/>
                </a:solidFill>
              </a:rPr>
              <a:t> </a:t>
            </a:r>
            <a:r>
              <a:rPr lang="de-DE" sz="2800" dirty="0" err="1" smtClean="0">
                <a:solidFill>
                  <a:srgbClr val="FFFFFF"/>
                </a:solidFill>
              </a:rPr>
              <a:t>mass</a:t>
            </a:r>
            <a:r>
              <a:rPr lang="de-DE" sz="2800" dirty="0" smtClean="0">
                <a:solidFill>
                  <a:srgbClr val="FFFFFF"/>
                </a:solidFill>
              </a:rPr>
              <a:t> </a:t>
            </a:r>
            <a:r>
              <a:rPr lang="de-DE" sz="2800" dirty="0" err="1" smtClean="0">
                <a:solidFill>
                  <a:srgbClr val="FFFFFF"/>
                </a:solidFill>
              </a:rPr>
              <a:t>scale</a:t>
            </a:r>
            <a:endParaRPr lang="de-DE" sz="2800" dirty="0" smtClean="0">
              <a:solidFill>
                <a:srgbClr val="FFFFFF"/>
              </a:solidFill>
            </a:endParaRPr>
          </a:p>
          <a:p>
            <a:pPr>
              <a:buFont typeface="Arial"/>
              <a:buChar char="•"/>
            </a:pPr>
            <a:r>
              <a:rPr lang="de-DE" sz="2800" dirty="0" smtClean="0">
                <a:solidFill>
                  <a:srgbClr val="FFFFFF"/>
                </a:solidFill>
              </a:rPr>
              <a:t> </a:t>
            </a:r>
            <a:r>
              <a:rPr lang="de-DE" sz="2800" dirty="0" err="1" smtClean="0">
                <a:solidFill>
                  <a:srgbClr val="FFFFFF"/>
                </a:solidFill>
              </a:rPr>
              <a:t>leads</a:t>
            </a:r>
            <a:r>
              <a:rPr lang="de-DE" sz="2800" dirty="0" smtClean="0">
                <a:solidFill>
                  <a:srgbClr val="FFFFFF"/>
                </a:solidFill>
              </a:rPr>
              <a:t> </a:t>
            </a:r>
            <a:r>
              <a:rPr lang="de-DE" sz="2800" dirty="0" err="1" smtClean="0">
                <a:solidFill>
                  <a:srgbClr val="FFFFFF"/>
                </a:solidFill>
              </a:rPr>
              <a:t>naturally</a:t>
            </a:r>
            <a:r>
              <a:rPr lang="de-DE" sz="2800" dirty="0" smtClean="0">
                <a:solidFill>
                  <a:srgbClr val="FFFFFF"/>
                </a:solidFill>
              </a:rPr>
              <a:t> to a </a:t>
            </a:r>
            <a:r>
              <a:rPr lang="de-DE" sz="2800" dirty="0" err="1" smtClean="0">
                <a:solidFill>
                  <a:srgbClr val="FFFFFF"/>
                </a:solidFill>
              </a:rPr>
              <a:t>split</a:t>
            </a:r>
            <a:r>
              <a:rPr lang="de-DE" sz="2800" dirty="0" smtClean="0">
                <a:solidFill>
                  <a:srgbClr val="FFFFFF"/>
                </a:solidFill>
              </a:rPr>
              <a:t> </a:t>
            </a:r>
            <a:r>
              <a:rPr lang="de-DE" sz="2800" dirty="0" err="1" smtClean="0">
                <a:solidFill>
                  <a:srgbClr val="FFFFFF"/>
                </a:solidFill>
              </a:rPr>
              <a:t>mass</a:t>
            </a:r>
            <a:r>
              <a:rPr lang="de-DE" sz="2800" dirty="0" smtClean="0">
                <a:solidFill>
                  <a:srgbClr val="FFFFFF"/>
                </a:solidFill>
              </a:rPr>
              <a:t> </a:t>
            </a:r>
            <a:r>
              <a:rPr lang="de-DE" sz="2800" dirty="0" err="1" smtClean="0">
                <a:solidFill>
                  <a:srgbClr val="FFFFFF"/>
                </a:solidFill>
              </a:rPr>
              <a:t>spectrum</a:t>
            </a:r>
            <a:endParaRPr lang="de-DE" sz="2800" baseline="-25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2841559"/>
            <a:ext cx="5461000" cy="3655042"/>
          </a:xfrm>
          <a:prstGeom prst="rect">
            <a:avLst/>
          </a:prstGeom>
        </p:spPr>
      </p:pic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4. A </a:t>
            </a:r>
            <a:r>
              <a:rPr lang="de-DE" dirty="0" err="1" smtClean="0"/>
              <a:t>Froggatt-Nielsen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519238"/>
            <a:ext cx="9144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de-DE" sz="3200" noProof="0" dirty="0" err="1" smtClean="0">
                <a:solidFill>
                  <a:schemeClr val="bg1"/>
                </a:solidFill>
              </a:rPr>
              <a:t>Froggatt-Nielsen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mechanism</a:t>
            </a:r>
            <a:r>
              <a:rPr lang="de-DE" sz="3200" noProof="0" dirty="0" smtClean="0">
                <a:solidFill>
                  <a:schemeClr val="bg1"/>
                </a:solidFill>
              </a:rPr>
              <a:t> to </a:t>
            </a:r>
            <a:r>
              <a:rPr lang="de-DE" sz="3200" noProof="0" dirty="0" err="1" smtClean="0">
                <a:solidFill>
                  <a:schemeClr val="bg1"/>
                </a:solidFill>
              </a:rPr>
              <a:t>explain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the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spectrum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de-DE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Niro, JCAP 1107: </a:t>
            </a:r>
            <a:r>
              <a:rPr kumimoji="0" lang="de-DE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023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2011</a:t>
            </a: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867400" y="2674938"/>
            <a:ext cx="3009900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u="sng" dirty="0" smtClean="0">
                <a:solidFill>
                  <a:srgbClr val="FF0000"/>
                </a:solidFill>
              </a:rPr>
              <a:t>IDEA:</a:t>
            </a:r>
          </a:p>
          <a:p>
            <a:pPr>
              <a:buFont typeface="Arial"/>
              <a:buChar char="•"/>
            </a:pP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we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can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use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the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Froggatt-Nielsen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mechanism</a:t>
            </a:r>
            <a:r>
              <a:rPr lang="de-DE" sz="2800" dirty="0" smtClean="0">
                <a:solidFill>
                  <a:srgbClr val="FF0000"/>
                </a:solidFill>
              </a:rPr>
              <a:t> to </a:t>
            </a:r>
            <a:r>
              <a:rPr lang="de-DE" sz="2800" dirty="0" err="1" smtClean="0">
                <a:solidFill>
                  <a:srgbClr val="FF0000"/>
                </a:solidFill>
              </a:rPr>
              <a:t>suppress</a:t>
            </a:r>
            <a:r>
              <a:rPr lang="de-DE" sz="2800" dirty="0" smtClean="0">
                <a:solidFill>
                  <a:srgbClr val="FF0000"/>
                </a:solidFill>
              </a:rPr>
              <a:t> a </a:t>
            </a:r>
            <a:r>
              <a:rPr lang="de-DE" sz="2800" dirty="0" err="1" smtClean="0">
                <a:solidFill>
                  <a:srgbClr val="FF0000"/>
                </a:solidFill>
              </a:rPr>
              <a:t>higher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mass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scale</a:t>
            </a:r>
            <a:endParaRPr lang="de-DE" sz="2800" dirty="0" smtClean="0">
              <a:solidFill>
                <a:schemeClr val="bg1"/>
              </a:solidFill>
            </a:endParaRPr>
          </a:p>
          <a:p>
            <a:pPr>
              <a:buFont typeface="Arial"/>
              <a:buChar char="•"/>
            </a:pPr>
            <a:r>
              <a:rPr lang="de-DE" sz="2800" dirty="0" smtClean="0">
                <a:solidFill>
                  <a:schemeClr val="bg1"/>
                </a:solidFill>
              </a:rPr>
              <a:t> </a:t>
            </a:r>
            <a:r>
              <a:rPr lang="de-DE" sz="2800" dirty="0" err="1" smtClean="0">
                <a:solidFill>
                  <a:schemeClr val="bg1"/>
                </a:solidFill>
              </a:rPr>
              <a:t>leads</a:t>
            </a:r>
            <a:r>
              <a:rPr lang="de-DE" sz="2800" dirty="0" smtClean="0">
                <a:solidFill>
                  <a:schemeClr val="bg1"/>
                </a:solidFill>
              </a:rPr>
              <a:t> </a:t>
            </a:r>
            <a:r>
              <a:rPr lang="de-DE" sz="2800" dirty="0" err="1" smtClean="0">
                <a:solidFill>
                  <a:schemeClr val="bg1"/>
                </a:solidFill>
              </a:rPr>
              <a:t>naturally</a:t>
            </a:r>
            <a:r>
              <a:rPr lang="de-DE" sz="2800" dirty="0" smtClean="0">
                <a:solidFill>
                  <a:schemeClr val="bg1"/>
                </a:solidFill>
              </a:rPr>
              <a:t> to a </a:t>
            </a:r>
            <a:r>
              <a:rPr lang="de-DE" sz="2800" dirty="0" err="1" smtClean="0">
                <a:solidFill>
                  <a:schemeClr val="bg1"/>
                </a:solidFill>
              </a:rPr>
              <a:t>split</a:t>
            </a:r>
            <a:r>
              <a:rPr lang="de-DE" sz="2800" dirty="0" smtClean="0">
                <a:solidFill>
                  <a:schemeClr val="bg1"/>
                </a:solidFill>
              </a:rPr>
              <a:t> </a:t>
            </a:r>
            <a:r>
              <a:rPr lang="de-DE" sz="2800" dirty="0" err="1" smtClean="0">
                <a:solidFill>
                  <a:schemeClr val="bg1"/>
                </a:solidFill>
              </a:rPr>
              <a:t>mass</a:t>
            </a:r>
            <a:r>
              <a:rPr lang="de-DE" sz="2800" dirty="0" smtClean="0">
                <a:solidFill>
                  <a:schemeClr val="bg1"/>
                </a:solidFill>
              </a:rPr>
              <a:t> </a:t>
            </a:r>
            <a:r>
              <a:rPr lang="de-DE" sz="2800" dirty="0" err="1" smtClean="0">
                <a:solidFill>
                  <a:schemeClr val="bg1"/>
                </a:solidFill>
              </a:rPr>
              <a:t>spectrum</a:t>
            </a:r>
            <a:endParaRPr lang="de-DE" sz="2800" baseline="-25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2841559"/>
            <a:ext cx="5461000" cy="3655042"/>
          </a:xfrm>
          <a:prstGeom prst="rect">
            <a:avLst/>
          </a:prstGeom>
        </p:spPr>
      </p:pic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4. A </a:t>
            </a:r>
            <a:r>
              <a:rPr lang="de-DE" dirty="0" err="1" smtClean="0"/>
              <a:t>Froggatt-Nielsen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519238"/>
            <a:ext cx="9144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de-DE" sz="3200" noProof="0" dirty="0" err="1" smtClean="0">
                <a:solidFill>
                  <a:schemeClr val="bg1"/>
                </a:solidFill>
              </a:rPr>
              <a:t>Froggatt-Nielsen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mechanism</a:t>
            </a:r>
            <a:r>
              <a:rPr lang="de-DE" sz="3200" noProof="0" dirty="0" smtClean="0">
                <a:solidFill>
                  <a:schemeClr val="bg1"/>
                </a:solidFill>
              </a:rPr>
              <a:t> to </a:t>
            </a:r>
            <a:r>
              <a:rPr lang="de-DE" sz="3200" noProof="0" dirty="0" err="1" smtClean="0">
                <a:solidFill>
                  <a:schemeClr val="bg1"/>
                </a:solidFill>
              </a:rPr>
              <a:t>explain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the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spectrum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de-DE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Niro, JCAP 1107: </a:t>
            </a:r>
            <a:r>
              <a:rPr kumimoji="0" lang="de-DE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023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2011</a:t>
            </a: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867400" y="2674938"/>
            <a:ext cx="3009900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u="sng" dirty="0" smtClean="0">
                <a:solidFill>
                  <a:srgbClr val="FF0000"/>
                </a:solidFill>
              </a:rPr>
              <a:t>IDEA:</a:t>
            </a:r>
          </a:p>
          <a:p>
            <a:pPr>
              <a:buFont typeface="Arial"/>
              <a:buChar char="•"/>
            </a:pP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we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can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use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the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Froggatt-Nielsen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mechanism</a:t>
            </a:r>
            <a:r>
              <a:rPr lang="de-DE" sz="2800" dirty="0" smtClean="0">
                <a:solidFill>
                  <a:srgbClr val="FF0000"/>
                </a:solidFill>
              </a:rPr>
              <a:t> to </a:t>
            </a:r>
            <a:r>
              <a:rPr lang="de-DE" sz="2800" dirty="0" err="1" smtClean="0">
                <a:solidFill>
                  <a:srgbClr val="FF0000"/>
                </a:solidFill>
              </a:rPr>
              <a:t>suppress</a:t>
            </a:r>
            <a:r>
              <a:rPr lang="de-DE" sz="2800" dirty="0" smtClean="0">
                <a:solidFill>
                  <a:srgbClr val="FF0000"/>
                </a:solidFill>
              </a:rPr>
              <a:t> a </a:t>
            </a:r>
            <a:r>
              <a:rPr lang="de-DE" sz="2800" dirty="0" err="1" smtClean="0">
                <a:solidFill>
                  <a:srgbClr val="FF0000"/>
                </a:solidFill>
              </a:rPr>
              <a:t>higher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mass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scale</a:t>
            </a:r>
            <a:endParaRPr lang="de-DE" sz="2800" dirty="0" smtClean="0">
              <a:solidFill>
                <a:srgbClr val="FF0000"/>
              </a:solidFill>
            </a:endParaRPr>
          </a:p>
          <a:p>
            <a:pPr>
              <a:buFont typeface="Arial"/>
              <a:buChar char="•"/>
            </a:pP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leads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naturally</a:t>
            </a:r>
            <a:r>
              <a:rPr lang="de-DE" sz="2800" dirty="0" smtClean="0">
                <a:solidFill>
                  <a:srgbClr val="FF0000"/>
                </a:solidFill>
              </a:rPr>
              <a:t> to a </a:t>
            </a:r>
            <a:r>
              <a:rPr lang="de-DE" sz="2800" dirty="0" err="1" smtClean="0">
                <a:solidFill>
                  <a:srgbClr val="FF0000"/>
                </a:solidFill>
              </a:rPr>
              <a:t>split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mass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spectrum</a:t>
            </a:r>
            <a:endParaRPr lang="de-DE" sz="2800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2841559"/>
            <a:ext cx="5461000" cy="3655042"/>
          </a:xfrm>
          <a:prstGeom prst="rect">
            <a:avLst/>
          </a:prstGeom>
        </p:spPr>
      </p:pic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4. A </a:t>
            </a:r>
            <a:r>
              <a:rPr lang="de-DE" dirty="0" err="1" smtClean="0"/>
              <a:t>Froggatt-Nielsen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519238"/>
            <a:ext cx="9144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de-DE" sz="3200" noProof="0" dirty="0" err="1" smtClean="0">
                <a:solidFill>
                  <a:schemeClr val="bg1"/>
                </a:solidFill>
              </a:rPr>
              <a:t>Froggatt-Nielsen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mechanism</a:t>
            </a:r>
            <a:r>
              <a:rPr lang="de-DE" sz="3200" noProof="0" dirty="0" smtClean="0">
                <a:solidFill>
                  <a:schemeClr val="bg1"/>
                </a:solidFill>
              </a:rPr>
              <a:t> to </a:t>
            </a:r>
            <a:r>
              <a:rPr lang="de-DE" sz="3200" noProof="0" dirty="0" err="1" smtClean="0">
                <a:solidFill>
                  <a:schemeClr val="bg1"/>
                </a:solidFill>
              </a:rPr>
              <a:t>explain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the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spectrum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de-DE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Niro, JCAP 1107: </a:t>
            </a:r>
            <a:r>
              <a:rPr kumimoji="0" lang="de-DE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023</a:t>
            </a:r>
            <a:r>
              <a:rPr kumimoji="0" lang="de-DE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2011</a:t>
            </a: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867400" y="2674938"/>
            <a:ext cx="3009900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u="sng" dirty="0" smtClean="0">
                <a:solidFill>
                  <a:srgbClr val="FF0000"/>
                </a:solidFill>
              </a:rPr>
              <a:t>IDEA:</a:t>
            </a:r>
          </a:p>
          <a:p>
            <a:pPr>
              <a:buFont typeface="Arial"/>
              <a:buChar char="•"/>
            </a:pP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we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can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use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the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Froggatt-Nielsen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mechanism</a:t>
            </a:r>
            <a:r>
              <a:rPr lang="de-DE" sz="2800" dirty="0" smtClean="0">
                <a:solidFill>
                  <a:srgbClr val="FF0000"/>
                </a:solidFill>
              </a:rPr>
              <a:t> to </a:t>
            </a:r>
            <a:r>
              <a:rPr lang="de-DE" sz="2800" dirty="0" err="1" smtClean="0">
                <a:solidFill>
                  <a:srgbClr val="FF0000"/>
                </a:solidFill>
              </a:rPr>
              <a:t>suppress</a:t>
            </a:r>
            <a:r>
              <a:rPr lang="de-DE" sz="2800" dirty="0" smtClean="0">
                <a:solidFill>
                  <a:srgbClr val="FF0000"/>
                </a:solidFill>
              </a:rPr>
              <a:t> a </a:t>
            </a:r>
            <a:r>
              <a:rPr lang="de-DE" sz="2800" dirty="0" err="1" smtClean="0">
                <a:solidFill>
                  <a:srgbClr val="FF0000"/>
                </a:solidFill>
              </a:rPr>
              <a:t>higher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mass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scale</a:t>
            </a:r>
            <a:endParaRPr lang="de-DE" sz="2800" dirty="0" smtClean="0">
              <a:solidFill>
                <a:srgbClr val="FF0000"/>
              </a:solidFill>
            </a:endParaRPr>
          </a:p>
          <a:p>
            <a:pPr>
              <a:buFont typeface="Arial"/>
              <a:buChar char="•"/>
            </a:pP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leads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naturally</a:t>
            </a:r>
            <a:r>
              <a:rPr lang="de-DE" sz="2800" dirty="0" smtClean="0">
                <a:solidFill>
                  <a:srgbClr val="FF0000"/>
                </a:solidFill>
              </a:rPr>
              <a:t> to a </a:t>
            </a:r>
            <a:r>
              <a:rPr lang="de-DE" sz="2800" dirty="0" err="1" smtClean="0">
                <a:solidFill>
                  <a:srgbClr val="FF0000"/>
                </a:solidFill>
              </a:rPr>
              <a:t>split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mass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spectrum</a:t>
            </a:r>
            <a:endParaRPr lang="de-DE" sz="2800" baseline="-25000" dirty="0">
              <a:solidFill>
                <a:srgbClr val="FF0000"/>
              </a:solidFill>
            </a:endParaRPr>
          </a:p>
        </p:txBody>
      </p:sp>
      <p:sp>
        <p:nvSpPr>
          <p:cNvPr id="7" name="Freihandform 6"/>
          <p:cNvSpPr/>
          <p:nvPr/>
        </p:nvSpPr>
        <p:spPr>
          <a:xfrm>
            <a:off x="2832100" y="5547195"/>
            <a:ext cx="1435100" cy="1025606"/>
          </a:xfrm>
          <a:custGeom>
            <a:avLst/>
            <a:gdLst>
              <a:gd name="connsiteX0" fmla="*/ 203200 w 1435100"/>
              <a:gd name="connsiteY0" fmla="*/ 802805 h 1025606"/>
              <a:gd name="connsiteX1" fmla="*/ 127000 w 1435100"/>
              <a:gd name="connsiteY1" fmla="*/ 777405 h 1025606"/>
              <a:gd name="connsiteX2" fmla="*/ 38100 w 1435100"/>
              <a:gd name="connsiteY2" fmla="*/ 663105 h 1025606"/>
              <a:gd name="connsiteX3" fmla="*/ 12700 w 1435100"/>
              <a:gd name="connsiteY3" fmla="*/ 625005 h 1025606"/>
              <a:gd name="connsiteX4" fmla="*/ 0 w 1435100"/>
              <a:gd name="connsiteY4" fmla="*/ 586905 h 1025606"/>
              <a:gd name="connsiteX5" fmla="*/ 25400 w 1435100"/>
              <a:gd name="connsiteY5" fmla="*/ 409105 h 1025606"/>
              <a:gd name="connsiteX6" fmla="*/ 76200 w 1435100"/>
              <a:gd name="connsiteY6" fmla="*/ 332905 h 1025606"/>
              <a:gd name="connsiteX7" fmla="*/ 101600 w 1435100"/>
              <a:gd name="connsiteY7" fmla="*/ 294805 h 1025606"/>
              <a:gd name="connsiteX8" fmla="*/ 292100 w 1435100"/>
              <a:gd name="connsiteY8" fmla="*/ 155105 h 1025606"/>
              <a:gd name="connsiteX9" fmla="*/ 673100 w 1435100"/>
              <a:gd name="connsiteY9" fmla="*/ 40805 h 1025606"/>
              <a:gd name="connsiteX10" fmla="*/ 889000 w 1435100"/>
              <a:gd name="connsiteY10" fmla="*/ 28105 h 1025606"/>
              <a:gd name="connsiteX11" fmla="*/ 1219200 w 1435100"/>
              <a:gd name="connsiteY11" fmla="*/ 28105 h 1025606"/>
              <a:gd name="connsiteX12" fmla="*/ 1270000 w 1435100"/>
              <a:gd name="connsiteY12" fmla="*/ 66205 h 1025606"/>
              <a:gd name="connsiteX13" fmla="*/ 1384300 w 1435100"/>
              <a:gd name="connsiteY13" fmla="*/ 180505 h 1025606"/>
              <a:gd name="connsiteX14" fmla="*/ 1422400 w 1435100"/>
              <a:gd name="connsiteY14" fmla="*/ 256705 h 1025606"/>
              <a:gd name="connsiteX15" fmla="*/ 1435100 w 1435100"/>
              <a:gd name="connsiteY15" fmla="*/ 294805 h 1025606"/>
              <a:gd name="connsiteX16" fmla="*/ 1397000 w 1435100"/>
              <a:gd name="connsiteY16" fmla="*/ 510705 h 1025606"/>
              <a:gd name="connsiteX17" fmla="*/ 1320800 w 1435100"/>
              <a:gd name="connsiteY17" fmla="*/ 612305 h 1025606"/>
              <a:gd name="connsiteX18" fmla="*/ 1168400 w 1435100"/>
              <a:gd name="connsiteY18" fmla="*/ 739305 h 1025606"/>
              <a:gd name="connsiteX19" fmla="*/ 1003300 w 1435100"/>
              <a:gd name="connsiteY19" fmla="*/ 815505 h 1025606"/>
              <a:gd name="connsiteX20" fmla="*/ 863600 w 1435100"/>
              <a:gd name="connsiteY20" fmla="*/ 840905 h 1025606"/>
              <a:gd name="connsiteX21" fmla="*/ 787400 w 1435100"/>
              <a:gd name="connsiteY21" fmla="*/ 866305 h 1025606"/>
              <a:gd name="connsiteX22" fmla="*/ 736600 w 1435100"/>
              <a:gd name="connsiteY22" fmla="*/ 891705 h 1025606"/>
              <a:gd name="connsiteX23" fmla="*/ 622300 w 1435100"/>
              <a:gd name="connsiteY23" fmla="*/ 917105 h 1025606"/>
              <a:gd name="connsiteX24" fmla="*/ 533400 w 1435100"/>
              <a:gd name="connsiteY24" fmla="*/ 955205 h 1025606"/>
              <a:gd name="connsiteX25" fmla="*/ 444500 w 1435100"/>
              <a:gd name="connsiteY25" fmla="*/ 980605 h 1025606"/>
              <a:gd name="connsiteX26" fmla="*/ 330200 w 1435100"/>
              <a:gd name="connsiteY26" fmla="*/ 993305 h 1025606"/>
              <a:gd name="connsiteX27" fmla="*/ 114300 w 1435100"/>
              <a:gd name="connsiteY27" fmla="*/ 955205 h 1025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435100" h="1025606">
                <a:moveTo>
                  <a:pt x="203200" y="802805"/>
                </a:moveTo>
                <a:cubicBezTo>
                  <a:pt x="177800" y="794338"/>
                  <a:pt x="147439" y="794699"/>
                  <a:pt x="127000" y="777405"/>
                </a:cubicBezTo>
                <a:cubicBezTo>
                  <a:pt x="90153" y="746227"/>
                  <a:pt x="64874" y="703266"/>
                  <a:pt x="38100" y="663105"/>
                </a:cubicBezTo>
                <a:cubicBezTo>
                  <a:pt x="29633" y="650405"/>
                  <a:pt x="19526" y="638657"/>
                  <a:pt x="12700" y="625005"/>
                </a:cubicBezTo>
                <a:cubicBezTo>
                  <a:pt x="6713" y="613031"/>
                  <a:pt x="4233" y="599605"/>
                  <a:pt x="0" y="586905"/>
                </a:cubicBezTo>
                <a:cubicBezTo>
                  <a:pt x="1389" y="571621"/>
                  <a:pt x="1499" y="452127"/>
                  <a:pt x="25400" y="409105"/>
                </a:cubicBezTo>
                <a:cubicBezTo>
                  <a:pt x="40225" y="382420"/>
                  <a:pt x="59267" y="358305"/>
                  <a:pt x="76200" y="332905"/>
                </a:cubicBezTo>
                <a:cubicBezTo>
                  <a:pt x="84667" y="320205"/>
                  <a:pt x="89552" y="304176"/>
                  <a:pt x="101600" y="294805"/>
                </a:cubicBezTo>
                <a:cubicBezTo>
                  <a:pt x="113647" y="285435"/>
                  <a:pt x="255650" y="170526"/>
                  <a:pt x="292100" y="155105"/>
                </a:cubicBezTo>
                <a:cubicBezTo>
                  <a:pt x="390540" y="113457"/>
                  <a:pt x="552617" y="54192"/>
                  <a:pt x="673100" y="40805"/>
                </a:cubicBezTo>
                <a:cubicBezTo>
                  <a:pt x="744750" y="32844"/>
                  <a:pt x="817033" y="32338"/>
                  <a:pt x="889000" y="28105"/>
                </a:cubicBezTo>
                <a:cubicBezTo>
                  <a:pt x="1017985" y="11982"/>
                  <a:pt x="1064620" y="0"/>
                  <a:pt x="1219200" y="28105"/>
                </a:cubicBezTo>
                <a:cubicBezTo>
                  <a:pt x="1240025" y="31891"/>
                  <a:pt x="1254447" y="51848"/>
                  <a:pt x="1270000" y="66205"/>
                </a:cubicBezTo>
                <a:cubicBezTo>
                  <a:pt x="1309592" y="102752"/>
                  <a:pt x="1384300" y="180505"/>
                  <a:pt x="1384300" y="180505"/>
                </a:cubicBezTo>
                <a:cubicBezTo>
                  <a:pt x="1416222" y="276270"/>
                  <a:pt x="1373161" y="158228"/>
                  <a:pt x="1422400" y="256705"/>
                </a:cubicBezTo>
                <a:cubicBezTo>
                  <a:pt x="1428387" y="268679"/>
                  <a:pt x="1430867" y="282105"/>
                  <a:pt x="1435100" y="294805"/>
                </a:cubicBezTo>
                <a:cubicBezTo>
                  <a:pt x="1422400" y="366772"/>
                  <a:pt x="1421753" y="441946"/>
                  <a:pt x="1397000" y="510705"/>
                </a:cubicBezTo>
                <a:cubicBezTo>
                  <a:pt x="1382661" y="550536"/>
                  <a:pt x="1350734" y="582371"/>
                  <a:pt x="1320800" y="612305"/>
                </a:cubicBezTo>
                <a:cubicBezTo>
                  <a:pt x="1250169" y="682936"/>
                  <a:pt x="1259007" y="681058"/>
                  <a:pt x="1168400" y="739305"/>
                </a:cubicBezTo>
                <a:cubicBezTo>
                  <a:pt x="1106004" y="779417"/>
                  <a:pt x="1072851" y="798117"/>
                  <a:pt x="1003300" y="815505"/>
                </a:cubicBezTo>
                <a:cubicBezTo>
                  <a:pt x="887129" y="844548"/>
                  <a:pt x="968008" y="812430"/>
                  <a:pt x="863600" y="840905"/>
                </a:cubicBezTo>
                <a:cubicBezTo>
                  <a:pt x="837769" y="847950"/>
                  <a:pt x="812259" y="856361"/>
                  <a:pt x="787400" y="866305"/>
                </a:cubicBezTo>
                <a:cubicBezTo>
                  <a:pt x="769822" y="873336"/>
                  <a:pt x="754561" y="885718"/>
                  <a:pt x="736600" y="891705"/>
                </a:cubicBezTo>
                <a:cubicBezTo>
                  <a:pt x="633984" y="925910"/>
                  <a:pt x="711831" y="884548"/>
                  <a:pt x="622300" y="917105"/>
                </a:cubicBezTo>
                <a:cubicBezTo>
                  <a:pt x="592001" y="928123"/>
                  <a:pt x="563334" y="943231"/>
                  <a:pt x="533400" y="955205"/>
                </a:cubicBezTo>
                <a:cubicBezTo>
                  <a:pt x="512655" y="963503"/>
                  <a:pt x="464069" y="977594"/>
                  <a:pt x="444500" y="980605"/>
                </a:cubicBezTo>
                <a:cubicBezTo>
                  <a:pt x="406611" y="986434"/>
                  <a:pt x="368300" y="989072"/>
                  <a:pt x="330200" y="993305"/>
                </a:cubicBezTo>
                <a:cubicBezTo>
                  <a:pt x="127753" y="979809"/>
                  <a:pt x="184701" y="1025606"/>
                  <a:pt x="114300" y="95520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828675" y="5470995"/>
            <a:ext cx="197802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err="1" smtClean="0">
                <a:solidFill>
                  <a:srgbClr val="FF0000"/>
                </a:solidFill>
              </a:rPr>
              <a:t>keV</a:t>
            </a:r>
            <a:r>
              <a:rPr lang="de-DE" sz="2400" b="1" dirty="0" smtClean="0">
                <a:solidFill>
                  <a:srgbClr val="FF0000"/>
                </a:solidFill>
              </a:rPr>
              <a:t> </a:t>
            </a:r>
            <a:r>
              <a:rPr lang="de-DE" sz="2400" b="1" dirty="0" err="1" smtClean="0">
                <a:solidFill>
                  <a:srgbClr val="FF0000"/>
                </a:solidFill>
              </a:rPr>
              <a:t>neutrino</a:t>
            </a:r>
            <a:endParaRPr lang="de-DE" sz="2400" b="1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4. A </a:t>
            </a:r>
            <a:r>
              <a:rPr lang="de-DE" dirty="0" err="1" smtClean="0"/>
              <a:t>Froggatt-Nielsen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455738"/>
            <a:ext cx="9144000" cy="3035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de-DE" sz="3200" noProof="0" dirty="0" err="1" smtClean="0">
                <a:solidFill>
                  <a:schemeClr val="bg1"/>
                </a:solidFill>
              </a:rPr>
              <a:t>Froggatt</a:t>
            </a:r>
            <a:r>
              <a:rPr lang="de-DE" sz="3200" noProof="0" dirty="0" smtClean="0">
                <a:solidFill>
                  <a:schemeClr val="bg1"/>
                </a:solidFill>
              </a:rPr>
              <a:t> &amp; Nielsen: </a:t>
            </a:r>
            <a:r>
              <a:rPr lang="de-DE" sz="3200" dirty="0" err="1" smtClean="0">
                <a:solidFill>
                  <a:schemeClr val="bg1"/>
                </a:solidFill>
              </a:rPr>
              <a:t>Nucl</a:t>
            </a:r>
            <a:r>
              <a:rPr lang="de-DE" sz="3200" dirty="0" smtClean="0">
                <a:solidFill>
                  <a:schemeClr val="bg1"/>
                </a:solidFill>
              </a:rPr>
              <a:t>. Phys. </a:t>
            </a:r>
            <a:r>
              <a:rPr lang="de-DE" sz="3200" b="1" dirty="0" smtClean="0">
                <a:solidFill>
                  <a:schemeClr val="bg1"/>
                </a:solidFill>
              </a:rPr>
              <a:t>B147</a:t>
            </a:r>
            <a:r>
              <a:rPr lang="de-DE" sz="3200" dirty="0" smtClean="0">
                <a:solidFill>
                  <a:schemeClr val="bg1"/>
                </a:solidFill>
              </a:rPr>
              <a:t>, 277 (1979)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i="1" u="sng" dirty="0" err="1" smtClean="0"/>
              <a:t>Contents</a:t>
            </a:r>
            <a:r>
              <a:rPr lang="de-DE" i="1" u="sng" dirty="0" smtClean="0"/>
              <a:t>:</a:t>
            </a:r>
            <a:endParaRPr lang="de-DE" i="1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44701"/>
            <a:ext cx="8229600" cy="3937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de-DE" sz="4000" dirty="0" smtClean="0">
                <a:solidFill>
                  <a:schemeClr val="bg1"/>
                </a:solidFill>
              </a:rPr>
              <a:t>Warm DM vs. Cold DM</a:t>
            </a:r>
          </a:p>
          <a:p>
            <a:pPr marL="514350" indent="-514350">
              <a:buAutoNum type="arabicPeriod"/>
            </a:pPr>
            <a:r>
              <a:rPr lang="de-DE" sz="4000" dirty="0" smtClean="0">
                <a:solidFill>
                  <a:schemeClr val="bg1"/>
                </a:solidFill>
              </a:rPr>
              <a:t>A </a:t>
            </a:r>
            <a:r>
              <a:rPr lang="de-DE" sz="4000" dirty="0" err="1" smtClean="0">
                <a:solidFill>
                  <a:schemeClr val="bg1"/>
                </a:solidFill>
              </a:rPr>
              <a:t>Randall-Sundrum</a:t>
            </a:r>
            <a:r>
              <a:rPr lang="de-DE" sz="4000" dirty="0" smtClean="0">
                <a:solidFill>
                  <a:schemeClr val="bg1"/>
                </a:solidFill>
              </a:rPr>
              <a:t> Model</a:t>
            </a:r>
          </a:p>
          <a:p>
            <a:pPr marL="514350" indent="-514350">
              <a:buAutoNum type="arabicPeriod"/>
            </a:pPr>
            <a:r>
              <a:rPr lang="de-DE" sz="4000" dirty="0" smtClean="0">
                <a:solidFill>
                  <a:schemeClr val="bg1"/>
                </a:solidFill>
              </a:rPr>
              <a:t>Soft </a:t>
            </a:r>
            <a:r>
              <a:rPr lang="de-DE" sz="4000" dirty="0" err="1" smtClean="0">
                <a:solidFill>
                  <a:schemeClr val="bg1"/>
                </a:solidFill>
              </a:rPr>
              <a:t>breaking</a:t>
            </a:r>
            <a:r>
              <a:rPr lang="de-DE" sz="4000" dirty="0" smtClean="0">
                <a:solidFill>
                  <a:schemeClr val="bg1"/>
                </a:solidFill>
              </a:rPr>
              <a:t> of </a:t>
            </a:r>
            <a:r>
              <a:rPr lang="de-DE" sz="4000" dirty="0" err="1" smtClean="0">
                <a:solidFill>
                  <a:schemeClr val="bg1"/>
                </a:solidFill>
              </a:rPr>
              <a:t>L</a:t>
            </a:r>
            <a:r>
              <a:rPr lang="de-DE" sz="4000" baseline="-25000" dirty="0" err="1" smtClean="0">
                <a:solidFill>
                  <a:schemeClr val="bg1"/>
                </a:solidFill>
              </a:rPr>
              <a:t>e</a:t>
            </a:r>
            <a:r>
              <a:rPr lang="de-DE" sz="4000" dirty="0" err="1" smtClean="0">
                <a:solidFill>
                  <a:schemeClr val="bg1"/>
                </a:solidFill>
              </a:rPr>
              <a:t>-L</a:t>
            </a:r>
            <a:r>
              <a:rPr lang="de-DE" sz="4000" baseline="-25000" dirty="0" err="1" smtClean="0">
                <a:solidFill>
                  <a:schemeClr val="bg1"/>
                </a:solidFill>
              </a:rPr>
              <a:t>μ</a:t>
            </a:r>
            <a:r>
              <a:rPr lang="de-DE" sz="4000" dirty="0" err="1" smtClean="0">
                <a:solidFill>
                  <a:schemeClr val="bg1"/>
                </a:solidFill>
              </a:rPr>
              <a:t>-L</a:t>
            </a:r>
            <a:r>
              <a:rPr lang="de-DE" sz="4000" baseline="-25000" dirty="0" err="1" smtClean="0">
                <a:solidFill>
                  <a:schemeClr val="bg1"/>
                </a:solidFill>
              </a:rPr>
              <a:t>τ</a:t>
            </a:r>
            <a:r>
              <a:rPr lang="de-DE" sz="4000" dirty="0" smtClean="0">
                <a:solidFill>
                  <a:schemeClr val="bg1"/>
                </a:solidFill>
              </a:rPr>
              <a:t> </a:t>
            </a:r>
            <a:r>
              <a:rPr lang="de-DE" sz="4000" dirty="0" err="1" smtClean="0">
                <a:solidFill>
                  <a:schemeClr val="bg1"/>
                </a:solidFill>
              </a:rPr>
              <a:t>symmetry</a:t>
            </a:r>
            <a:endParaRPr lang="de-DE" sz="400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de-DE" sz="4000" dirty="0" smtClean="0">
                <a:solidFill>
                  <a:schemeClr val="bg1"/>
                </a:solidFill>
              </a:rPr>
              <a:t>A Model </a:t>
            </a:r>
            <a:r>
              <a:rPr lang="de-DE" sz="4000" dirty="0" err="1" smtClean="0">
                <a:solidFill>
                  <a:schemeClr val="bg1"/>
                </a:solidFill>
              </a:rPr>
              <a:t>based</a:t>
            </a:r>
            <a:r>
              <a:rPr lang="de-DE" sz="4000" dirty="0" smtClean="0">
                <a:solidFill>
                  <a:schemeClr val="bg1"/>
                </a:solidFill>
              </a:rPr>
              <a:t> on </a:t>
            </a:r>
            <a:r>
              <a:rPr lang="de-DE" sz="4000" dirty="0" err="1" smtClean="0">
                <a:solidFill>
                  <a:schemeClr val="bg1"/>
                </a:solidFill>
              </a:rPr>
              <a:t>Froggatt-Nielsen</a:t>
            </a:r>
            <a:endParaRPr lang="de-DE" sz="400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de-DE" sz="4000" dirty="0" err="1" smtClean="0">
                <a:solidFill>
                  <a:schemeClr val="bg1"/>
                </a:solidFill>
              </a:rPr>
              <a:t>Conclusions</a:t>
            </a:r>
            <a:endParaRPr lang="de-DE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4. A </a:t>
            </a:r>
            <a:r>
              <a:rPr lang="de-DE" dirty="0" err="1" smtClean="0"/>
              <a:t>Froggatt-Nielsen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455738"/>
            <a:ext cx="9144000" cy="3035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de-DE" sz="3200" noProof="0" dirty="0" err="1" smtClean="0">
                <a:solidFill>
                  <a:schemeClr val="bg1"/>
                </a:solidFill>
              </a:rPr>
              <a:t>Froggatt</a:t>
            </a:r>
            <a:r>
              <a:rPr lang="de-DE" sz="3200" noProof="0" dirty="0" smtClean="0">
                <a:solidFill>
                  <a:schemeClr val="bg1"/>
                </a:solidFill>
              </a:rPr>
              <a:t> &amp; Nielsen: </a:t>
            </a:r>
            <a:r>
              <a:rPr lang="de-DE" sz="3200" dirty="0" err="1" smtClean="0">
                <a:solidFill>
                  <a:schemeClr val="bg1"/>
                </a:solidFill>
              </a:rPr>
              <a:t>Nucl</a:t>
            </a:r>
            <a:r>
              <a:rPr lang="de-DE" sz="3200" dirty="0" smtClean="0">
                <a:solidFill>
                  <a:schemeClr val="bg1"/>
                </a:solidFill>
              </a:rPr>
              <a:t>. Phys. </a:t>
            </a:r>
            <a:r>
              <a:rPr lang="de-DE" sz="3200" b="1" dirty="0" smtClean="0">
                <a:solidFill>
                  <a:schemeClr val="bg1"/>
                </a:solidFill>
              </a:rPr>
              <a:t>B147</a:t>
            </a:r>
            <a:r>
              <a:rPr lang="de-DE" sz="3200" dirty="0" smtClean="0">
                <a:solidFill>
                  <a:schemeClr val="bg1"/>
                </a:solidFill>
              </a:rPr>
              <a:t>, 277 (1979)</a:t>
            </a:r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139700" y="2077185"/>
            <a:ext cx="8775700" cy="243925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2800" dirty="0" smtClean="0"/>
              <a:t>i</a:t>
            </a:r>
            <a:r>
              <a:rPr lang="de-DE" sz="2800" noProof="0" dirty="0" err="1" smtClean="0"/>
              <a:t>dea</a:t>
            </a:r>
            <a:r>
              <a:rPr lang="de-DE" sz="2800" noProof="0" dirty="0" smtClean="0"/>
              <a:t>: </a:t>
            </a:r>
            <a:r>
              <a:rPr lang="de-DE" sz="2800" noProof="0" dirty="0" err="1" smtClean="0"/>
              <a:t>the</a:t>
            </a:r>
            <a:r>
              <a:rPr lang="de-DE" sz="2800" noProof="0" dirty="0" smtClean="0"/>
              <a:t> different </a:t>
            </a:r>
            <a:r>
              <a:rPr lang="de-DE" sz="2800" noProof="0" dirty="0" err="1" smtClean="0"/>
              <a:t>generations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are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differently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charged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under</a:t>
            </a:r>
            <a:r>
              <a:rPr lang="de-DE" sz="2800" noProof="0" dirty="0" smtClean="0"/>
              <a:t> a </a:t>
            </a:r>
            <a:r>
              <a:rPr lang="de-DE" sz="2800" noProof="0" dirty="0" err="1" smtClean="0"/>
              <a:t>new</a:t>
            </a:r>
            <a:r>
              <a:rPr lang="de-DE" sz="2800" noProof="0" dirty="0" smtClean="0"/>
              <a:t> U(1)</a:t>
            </a:r>
            <a:r>
              <a:rPr lang="de-DE" sz="2800" baseline="-25000" noProof="0" dirty="0" smtClean="0"/>
              <a:t>FN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symmetry</a:t>
            </a:r>
            <a:endParaRPr lang="de-DE" sz="2800" noProof="0" dirty="0" smtClean="0">
              <a:solidFill>
                <a:srgbClr val="FFFFFF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2800" dirty="0" smtClean="0">
                <a:solidFill>
                  <a:srgbClr val="FFFFFF"/>
                </a:solidFill>
              </a:rPr>
              <a:t>i</a:t>
            </a:r>
            <a:r>
              <a:rPr lang="de-DE" sz="2800" noProof="0" dirty="0" smtClean="0">
                <a:solidFill>
                  <a:srgbClr val="FFFFFF"/>
                </a:solidFill>
              </a:rPr>
              <a:t>n </a:t>
            </a:r>
            <a:r>
              <a:rPr lang="de-DE" sz="2800" noProof="0" dirty="0" err="1" smtClean="0">
                <a:solidFill>
                  <a:srgbClr val="FFFFFF"/>
                </a:solidFill>
              </a:rPr>
              <a:t>addition</a:t>
            </a:r>
            <a:r>
              <a:rPr lang="de-DE" sz="2800" noProof="0" dirty="0" smtClean="0">
                <a:solidFill>
                  <a:srgbClr val="FFFFFF"/>
                </a:solidFill>
              </a:rPr>
              <a:t>, </a:t>
            </a:r>
            <a:r>
              <a:rPr lang="de-DE" sz="2800" noProof="0" dirty="0" err="1" smtClean="0">
                <a:solidFill>
                  <a:srgbClr val="FFFFFF"/>
                </a:solidFill>
              </a:rPr>
              <a:t>there</a:t>
            </a:r>
            <a:r>
              <a:rPr lang="de-DE" sz="2800" noProof="0" dirty="0" smtClean="0">
                <a:solidFill>
                  <a:srgbClr val="FFFFFF"/>
                </a:solidFill>
              </a:rPr>
              <a:t> </a:t>
            </a:r>
            <a:r>
              <a:rPr lang="de-DE" sz="2800" noProof="0" dirty="0" err="1" smtClean="0">
                <a:solidFill>
                  <a:srgbClr val="FFFFFF"/>
                </a:solidFill>
              </a:rPr>
              <a:t>is</a:t>
            </a:r>
            <a:r>
              <a:rPr lang="de-DE" sz="2800" noProof="0" dirty="0" smtClean="0">
                <a:solidFill>
                  <a:srgbClr val="FFFFFF"/>
                </a:solidFill>
              </a:rPr>
              <a:t> a high </a:t>
            </a:r>
            <a:r>
              <a:rPr lang="de-DE" sz="2800" noProof="0" dirty="0" err="1" smtClean="0">
                <a:solidFill>
                  <a:srgbClr val="FFFFFF"/>
                </a:solidFill>
              </a:rPr>
              <a:t>energy</a:t>
            </a:r>
            <a:r>
              <a:rPr lang="de-DE" sz="2800" noProof="0" dirty="0" smtClean="0">
                <a:solidFill>
                  <a:srgbClr val="FFFFFF"/>
                </a:solidFill>
              </a:rPr>
              <a:t> </a:t>
            </a:r>
            <a:r>
              <a:rPr lang="de-DE" sz="2800" noProof="0" dirty="0" err="1" smtClean="0">
                <a:solidFill>
                  <a:srgbClr val="FFFFFF"/>
                </a:solidFill>
              </a:rPr>
              <a:t>sector</a:t>
            </a:r>
            <a:r>
              <a:rPr lang="de-DE" sz="2800" noProof="0" dirty="0" smtClean="0">
                <a:solidFill>
                  <a:srgbClr val="FFFFFF"/>
                </a:solidFill>
              </a:rPr>
              <a:t> of </a:t>
            </a:r>
            <a:r>
              <a:rPr lang="de-DE" sz="2800" noProof="0" dirty="0" err="1" smtClean="0">
                <a:solidFill>
                  <a:srgbClr val="FFFFFF"/>
                </a:solidFill>
              </a:rPr>
              <a:t>fermions</a:t>
            </a:r>
            <a:r>
              <a:rPr lang="de-DE" sz="2800" noProof="0" dirty="0" smtClean="0">
                <a:solidFill>
                  <a:srgbClr val="FFFFFF"/>
                </a:solidFill>
              </a:rPr>
              <a:t> and </a:t>
            </a:r>
            <a:r>
              <a:rPr lang="de-DE" sz="2800" noProof="0" dirty="0" err="1" smtClean="0">
                <a:solidFill>
                  <a:srgbClr val="FFFFFF"/>
                </a:solidFill>
              </a:rPr>
              <a:t>scalars</a:t>
            </a:r>
            <a:r>
              <a:rPr lang="de-DE" sz="2800" dirty="0" smtClean="0">
                <a:solidFill>
                  <a:srgbClr val="FFFFFF"/>
                </a:solidFill>
              </a:rPr>
              <a:t>;</a:t>
            </a:r>
            <a:r>
              <a:rPr lang="de-DE" sz="2800" noProof="0" dirty="0" smtClean="0">
                <a:solidFill>
                  <a:srgbClr val="FFFFFF"/>
                </a:solidFill>
              </a:rPr>
              <a:t> </a:t>
            </a:r>
            <a:r>
              <a:rPr lang="de-DE" sz="2800" noProof="0" dirty="0" err="1" smtClean="0">
                <a:solidFill>
                  <a:srgbClr val="FFFFFF"/>
                </a:solidFill>
              </a:rPr>
              <a:t>the</a:t>
            </a:r>
            <a:r>
              <a:rPr lang="de-DE" sz="2800" noProof="0" dirty="0" smtClean="0">
                <a:solidFill>
                  <a:srgbClr val="FFFFFF"/>
                </a:solidFill>
              </a:rPr>
              <a:t> </a:t>
            </a:r>
            <a:r>
              <a:rPr lang="de-DE" sz="2800" noProof="0" dirty="0" err="1" smtClean="0">
                <a:solidFill>
                  <a:srgbClr val="FFFFFF"/>
                </a:solidFill>
              </a:rPr>
              <a:t>latter</a:t>
            </a:r>
            <a:r>
              <a:rPr lang="de-DE" sz="2800" noProof="0" dirty="0" smtClean="0">
                <a:solidFill>
                  <a:srgbClr val="FFFFFF"/>
                </a:solidFill>
              </a:rPr>
              <a:t> </a:t>
            </a:r>
            <a:r>
              <a:rPr lang="de-DE" sz="2800" noProof="0" dirty="0" err="1" smtClean="0">
                <a:solidFill>
                  <a:srgbClr val="FFFFFF"/>
                </a:solidFill>
              </a:rPr>
              <a:t>develop</a:t>
            </a:r>
            <a:r>
              <a:rPr lang="de-DE" sz="2800" noProof="0" dirty="0" smtClean="0">
                <a:solidFill>
                  <a:srgbClr val="FFFFFF"/>
                </a:solidFill>
              </a:rPr>
              <a:t> </a:t>
            </a:r>
            <a:r>
              <a:rPr lang="de-DE" sz="2800" noProof="0" dirty="0" err="1" smtClean="0">
                <a:solidFill>
                  <a:srgbClr val="FFFFFF"/>
                </a:solidFill>
              </a:rPr>
              <a:t>VEVs</a:t>
            </a:r>
            <a:r>
              <a:rPr lang="de-DE" sz="2800" noProof="0" dirty="0" smtClean="0">
                <a:solidFill>
                  <a:srgbClr val="FFFFFF"/>
                </a:solidFill>
              </a:rPr>
              <a:t> to </a:t>
            </a:r>
            <a:r>
              <a:rPr lang="de-DE" sz="2800" noProof="0" dirty="0" err="1" smtClean="0">
                <a:solidFill>
                  <a:srgbClr val="FFFFFF"/>
                </a:solidFill>
              </a:rPr>
              <a:t>break</a:t>
            </a:r>
            <a:r>
              <a:rPr lang="de-DE" sz="2800" noProof="0" dirty="0" smtClean="0">
                <a:solidFill>
                  <a:srgbClr val="FFFFFF"/>
                </a:solidFill>
              </a:rPr>
              <a:t> </a:t>
            </a:r>
            <a:r>
              <a:rPr lang="de-DE" sz="2800" noProof="0" dirty="0" err="1" smtClean="0">
                <a:solidFill>
                  <a:srgbClr val="FFFFFF"/>
                </a:solidFill>
              </a:rPr>
              <a:t>the</a:t>
            </a:r>
            <a:r>
              <a:rPr lang="de-DE" sz="2800" noProof="0" dirty="0" smtClean="0">
                <a:solidFill>
                  <a:srgbClr val="FFFFFF"/>
                </a:solidFill>
              </a:rPr>
              <a:t> </a:t>
            </a:r>
            <a:r>
              <a:rPr lang="de-DE" sz="2800" noProof="0" dirty="0" err="1" smtClean="0">
                <a:solidFill>
                  <a:srgbClr val="FFFFFF"/>
                </a:solidFill>
              </a:rPr>
              <a:t>symmetry</a:t>
            </a:r>
            <a:endParaRPr lang="de-DE" sz="2800" noProof="0" dirty="0" smtClean="0">
              <a:solidFill>
                <a:srgbClr val="FFFFFF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2800" dirty="0" err="1" smtClean="0">
                <a:solidFill>
                  <a:srgbClr val="FFFFFF"/>
                </a:solidFill>
              </a:rPr>
              <a:t>t</a:t>
            </a:r>
            <a:r>
              <a:rPr kumimoji="0" lang="de-DE" sz="2800" b="0" i="0" u="none" strike="noStrike" kern="1200" cap="none" spc="0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de-DE" sz="2800" b="0" i="0" u="none" strike="noStrike" kern="120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leads</a:t>
            </a:r>
            <a:r>
              <a:rPr kumimoji="0" lang="de-DE" sz="2800" b="0" i="0" u="none" strike="noStrike" kern="120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multiple</a:t>
            </a:r>
            <a:r>
              <a:rPr kumimoji="0" lang="de-DE" sz="2800" b="0" i="0" u="none" strike="noStrike" kern="1200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seesaw-like</a:t>
            </a:r>
            <a:r>
              <a:rPr kumimoji="0" lang="de-DE" sz="2800" b="0" i="0" u="none" strike="noStrike" kern="1200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diagrams</a:t>
            </a:r>
            <a:r>
              <a:rPr kumimoji="0" lang="de-DE" sz="2800" b="0" i="0" u="none" strike="noStrike" kern="1200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4. A </a:t>
            </a:r>
            <a:r>
              <a:rPr lang="de-DE" dirty="0" err="1" smtClean="0"/>
              <a:t>Froggatt-Nielsen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455738"/>
            <a:ext cx="9144000" cy="3035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de-DE" sz="3200" noProof="0" dirty="0" err="1" smtClean="0">
                <a:solidFill>
                  <a:schemeClr val="bg1"/>
                </a:solidFill>
              </a:rPr>
              <a:t>Froggatt</a:t>
            </a:r>
            <a:r>
              <a:rPr lang="de-DE" sz="3200" noProof="0" dirty="0" smtClean="0">
                <a:solidFill>
                  <a:schemeClr val="bg1"/>
                </a:solidFill>
              </a:rPr>
              <a:t> &amp; Nielsen: </a:t>
            </a:r>
            <a:r>
              <a:rPr lang="de-DE" sz="3200" dirty="0" err="1" smtClean="0">
                <a:solidFill>
                  <a:schemeClr val="bg1"/>
                </a:solidFill>
              </a:rPr>
              <a:t>Nucl</a:t>
            </a:r>
            <a:r>
              <a:rPr lang="de-DE" sz="3200" dirty="0" smtClean="0">
                <a:solidFill>
                  <a:schemeClr val="bg1"/>
                </a:solidFill>
              </a:rPr>
              <a:t>. Phys. </a:t>
            </a:r>
            <a:r>
              <a:rPr lang="de-DE" sz="3200" b="1" dirty="0" smtClean="0">
                <a:solidFill>
                  <a:schemeClr val="bg1"/>
                </a:solidFill>
              </a:rPr>
              <a:t>B147</a:t>
            </a:r>
            <a:r>
              <a:rPr lang="de-DE" sz="3200" dirty="0" smtClean="0">
                <a:solidFill>
                  <a:schemeClr val="bg1"/>
                </a:solidFill>
              </a:rPr>
              <a:t>, 277 (1979)</a:t>
            </a:r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139700" y="2077185"/>
            <a:ext cx="8775700" cy="243925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2800" dirty="0" smtClean="0"/>
              <a:t>i</a:t>
            </a:r>
            <a:r>
              <a:rPr lang="de-DE" sz="2800" noProof="0" dirty="0" err="1" smtClean="0"/>
              <a:t>dea</a:t>
            </a:r>
            <a:r>
              <a:rPr lang="de-DE" sz="2800" noProof="0" dirty="0" smtClean="0"/>
              <a:t>: </a:t>
            </a:r>
            <a:r>
              <a:rPr lang="de-DE" sz="2800" noProof="0" dirty="0" err="1" smtClean="0"/>
              <a:t>the</a:t>
            </a:r>
            <a:r>
              <a:rPr lang="de-DE" sz="2800" noProof="0" dirty="0" smtClean="0"/>
              <a:t> different </a:t>
            </a:r>
            <a:r>
              <a:rPr lang="de-DE" sz="2800" noProof="0" dirty="0" err="1" smtClean="0"/>
              <a:t>generations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are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differently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charged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under</a:t>
            </a:r>
            <a:r>
              <a:rPr lang="de-DE" sz="2800" noProof="0" dirty="0" smtClean="0"/>
              <a:t> a </a:t>
            </a:r>
            <a:r>
              <a:rPr lang="de-DE" sz="2800" noProof="0" dirty="0" err="1" smtClean="0"/>
              <a:t>new</a:t>
            </a:r>
            <a:r>
              <a:rPr lang="de-DE" sz="2800" noProof="0" dirty="0" smtClean="0"/>
              <a:t> U(1)</a:t>
            </a:r>
            <a:r>
              <a:rPr lang="de-DE" sz="2800" baseline="-25000" noProof="0" dirty="0" smtClean="0"/>
              <a:t>FN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symmetry</a:t>
            </a:r>
            <a:endParaRPr lang="de-DE" sz="2800" noProof="0" dirty="0" smtClean="0"/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2800" dirty="0" smtClean="0"/>
              <a:t>i</a:t>
            </a:r>
            <a:r>
              <a:rPr lang="de-DE" sz="2800" noProof="0" dirty="0" smtClean="0"/>
              <a:t>n </a:t>
            </a:r>
            <a:r>
              <a:rPr lang="de-DE" sz="2800" noProof="0" dirty="0" err="1" smtClean="0"/>
              <a:t>addition</a:t>
            </a:r>
            <a:r>
              <a:rPr lang="de-DE" sz="2800" noProof="0" dirty="0" smtClean="0"/>
              <a:t>, </a:t>
            </a:r>
            <a:r>
              <a:rPr lang="de-DE" sz="2800" noProof="0" dirty="0" err="1" smtClean="0"/>
              <a:t>there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is</a:t>
            </a:r>
            <a:r>
              <a:rPr lang="de-DE" sz="2800" noProof="0" dirty="0" smtClean="0"/>
              <a:t> a high </a:t>
            </a:r>
            <a:r>
              <a:rPr lang="de-DE" sz="2800" noProof="0" dirty="0" err="1" smtClean="0"/>
              <a:t>energy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sector</a:t>
            </a:r>
            <a:r>
              <a:rPr lang="de-DE" sz="2800" noProof="0" dirty="0" smtClean="0"/>
              <a:t> of </a:t>
            </a:r>
            <a:r>
              <a:rPr lang="de-DE" sz="2800" noProof="0" dirty="0" err="1" smtClean="0"/>
              <a:t>fermions</a:t>
            </a:r>
            <a:r>
              <a:rPr lang="de-DE" sz="2800" noProof="0" dirty="0" smtClean="0"/>
              <a:t> and </a:t>
            </a:r>
            <a:r>
              <a:rPr lang="de-DE" sz="2800" noProof="0" dirty="0" err="1" smtClean="0"/>
              <a:t>scalars</a:t>
            </a:r>
            <a:r>
              <a:rPr lang="de-DE" sz="2800" dirty="0" smtClean="0"/>
              <a:t>;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the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latter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develop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VEVs</a:t>
            </a:r>
            <a:r>
              <a:rPr lang="de-DE" sz="2800" noProof="0" dirty="0" smtClean="0"/>
              <a:t> to </a:t>
            </a:r>
            <a:r>
              <a:rPr lang="de-DE" sz="2800" noProof="0" dirty="0" err="1" smtClean="0"/>
              <a:t>break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the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symmetry</a:t>
            </a:r>
            <a:endParaRPr lang="de-DE" sz="2800" noProof="0" dirty="0" smtClean="0">
              <a:solidFill>
                <a:srgbClr val="FFFFFF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2800" dirty="0" err="1" smtClean="0">
                <a:solidFill>
                  <a:srgbClr val="FFFFFF"/>
                </a:solidFill>
              </a:rPr>
              <a:t>t</a:t>
            </a:r>
            <a:r>
              <a:rPr kumimoji="0" lang="de-DE" sz="2800" b="0" i="0" u="none" strike="noStrike" kern="1200" cap="none" spc="0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de-DE" sz="2800" b="0" i="0" u="none" strike="noStrike" kern="120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leads</a:t>
            </a:r>
            <a:r>
              <a:rPr kumimoji="0" lang="de-DE" sz="2800" b="0" i="0" u="none" strike="noStrike" kern="120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multiple</a:t>
            </a:r>
            <a:r>
              <a:rPr kumimoji="0" lang="de-DE" sz="2800" b="0" i="0" u="none" strike="noStrike" kern="1200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seesaw-like</a:t>
            </a:r>
            <a:r>
              <a:rPr kumimoji="0" lang="de-DE" sz="2800" b="0" i="0" u="none" strike="noStrike" kern="1200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diagrams</a:t>
            </a:r>
            <a:r>
              <a:rPr kumimoji="0" lang="de-DE" sz="2800" b="0" i="0" u="none" strike="noStrike" kern="1200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4. A </a:t>
            </a:r>
            <a:r>
              <a:rPr lang="de-DE" dirty="0" err="1" smtClean="0"/>
              <a:t>Froggatt-Nielsen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455738"/>
            <a:ext cx="9144000" cy="3035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de-DE" sz="3200" noProof="0" dirty="0" err="1" smtClean="0">
                <a:solidFill>
                  <a:schemeClr val="bg1"/>
                </a:solidFill>
              </a:rPr>
              <a:t>Froggatt</a:t>
            </a:r>
            <a:r>
              <a:rPr lang="de-DE" sz="3200" noProof="0" dirty="0" smtClean="0">
                <a:solidFill>
                  <a:schemeClr val="bg1"/>
                </a:solidFill>
              </a:rPr>
              <a:t> &amp; Nielsen: </a:t>
            </a:r>
            <a:r>
              <a:rPr lang="de-DE" sz="3200" dirty="0" err="1" smtClean="0">
                <a:solidFill>
                  <a:schemeClr val="bg1"/>
                </a:solidFill>
              </a:rPr>
              <a:t>Nucl</a:t>
            </a:r>
            <a:r>
              <a:rPr lang="de-DE" sz="3200" dirty="0" smtClean="0">
                <a:solidFill>
                  <a:schemeClr val="bg1"/>
                </a:solidFill>
              </a:rPr>
              <a:t>. Phys. </a:t>
            </a:r>
            <a:r>
              <a:rPr lang="de-DE" sz="3200" b="1" dirty="0" smtClean="0">
                <a:solidFill>
                  <a:schemeClr val="bg1"/>
                </a:solidFill>
              </a:rPr>
              <a:t>B147</a:t>
            </a:r>
            <a:r>
              <a:rPr lang="de-DE" sz="3200" dirty="0" smtClean="0">
                <a:solidFill>
                  <a:schemeClr val="bg1"/>
                </a:solidFill>
              </a:rPr>
              <a:t>, 277 (1979)</a:t>
            </a:r>
          </a:p>
        </p:txBody>
      </p:sp>
      <p:pic>
        <p:nvPicPr>
          <p:cNvPr id="5" name="Bild 4" descr="FN-mechanism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92100" y="4681538"/>
            <a:ext cx="5080000" cy="17526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Inhaltsplatzhalter 2"/>
          <p:cNvSpPr txBox="1">
            <a:spLocks/>
          </p:cNvSpPr>
          <p:nvPr/>
        </p:nvSpPr>
        <p:spPr>
          <a:xfrm>
            <a:off x="139700" y="2077185"/>
            <a:ext cx="8775700" cy="243925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2800" dirty="0" smtClean="0"/>
              <a:t>i</a:t>
            </a:r>
            <a:r>
              <a:rPr lang="de-DE" sz="2800" noProof="0" dirty="0" err="1" smtClean="0"/>
              <a:t>dea</a:t>
            </a:r>
            <a:r>
              <a:rPr lang="de-DE" sz="2800" noProof="0" dirty="0" smtClean="0"/>
              <a:t>: </a:t>
            </a:r>
            <a:r>
              <a:rPr lang="de-DE" sz="2800" noProof="0" dirty="0" err="1" smtClean="0"/>
              <a:t>the</a:t>
            </a:r>
            <a:r>
              <a:rPr lang="de-DE" sz="2800" noProof="0" dirty="0" smtClean="0"/>
              <a:t> different </a:t>
            </a:r>
            <a:r>
              <a:rPr lang="de-DE" sz="2800" noProof="0" dirty="0" err="1" smtClean="0"/>
              <a:t>generations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are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differently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charged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under</a:t>
            </a:r>
            <a:r>
              <a:rPr lang="de-DE" sz="2800" noProof="0" dirty="0" smtClean="0"/>
              <a:t> a </a:t>
            </a:r>
            <a:r>
              <a:rPr lang="de-DE" sz="2800" noProof="0" dirty="0" err="1" smtClean="0"/>
              <a:t>new</a:t>
            </a:r>
            <a:r>
              <a:rPr lang="de-DE" sz="2800" noProof="0" dirty="0" smtClean="0"/>
              <a:t> U(1)</a:t>
            </a:r>
            <a:r>
              <a:rPr lang="de-DE" sz="2800" baseline="-25000" noProof="0" dirty="0" smtClean="0"/>
              <a:t>FN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symmetry</a:t>
            </a:r>
            <a:endParaRPr lang="de-DE" sz="2800" noProof="0" dirty="0" smtClean="0"/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2800" dirty="0" smtClean="0"/>
              <a:t>i</a:t>
            </a:r>
            <a:r>
              <a:rPr lang="de-DE" sz="2800" noProof="0" dirty="0" smtClean="0"/>
              <a:t>n </a:t>
            </a:r>
            <a:r>
              <a:rPr lang="de-DE" sz="2800" noProof="0" dirty="0" err="1" smtClean="0"/>
              <a:t>addition</a:t>
            </a:r>
            <a:r>
              <a:rPr lang="de-DE" sz="2800" noProof="0" dirty="0" smtClean="0"/>
              <a:t>, </a:t>
            </a:r>
            <a:r>
              <a:rPr lang="de-DE" sz="2800" noProof="0" dirty="0" err="1" smtClean="0"/>
              <a:t>there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is</a:t>
            </a:r>
            <a:r>
              <a:rPr lang="de-DE" sz="2800" noProof="0" dirty="0" smtClean="0"/>
              <a:t> a high </a:t>
            </a:r>
            <a:r>
              <a:rPr lang="de-DE" sz="2800" noProof="0" dirty="0" err="1" smtClean="0"/>
              <a:t>energy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sector</a:t>
            </a:r>
            <a:r>
              <a:rPr lang="de-DE" sz="2800" noProof="0" dirty="0" smtClean="0"/>
              <a:t> of </a:t>
            </a:r>
            <a:r>
              <a:rPr lang="de-DE" sz="2800" noProof="0" dirty="0" err="1" smtClean="0"/>
              <a:t>fermions</a:t>
            </a:r>
            <a:r>
              <a:rPr lang="de-DE" sz="2800" noProof="0" dirty="0" smtClean="0"/>
              <a:t> and </a:t>
            </a:r>
            <a:r>
              <a:rPr lang="de-DE" sz="2800" noProof="0" dirty="0" err="1" smtClean="0"/>
              <a:t>scalars</a:t>
            </a:r>
            <a:r>
              <a:rPr lang="de-DE" sz="2800" dirty="0" smtClean="0"/>
              <a:t>;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the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latter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develop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VEVs</a:t>
            </a:r>
            <a:r>
              <a:rPr lang="de-DE" sz="2800" noProof="0" dirty="0" smtClean="0"/>
              <a:t> to </a:t>
            </a:r>
            <a:r>
              <a:rPr lang="de-DE" sz="2800" noProof="0" dirty="0" err="1" smtClean="0"/>
              <a:t>break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the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symmetry</a:t>
            </a:r>
            <a:endParaRPr lang="de-DE" sz="2800" noProof="0" dirty="0" smtClean="0"/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2800" dirty="0" err="1" smtClean="0"/>
              <a:t>t</a:t>
            </a:r>
            <a:r>
              <a:rPr kumimoji="0" lang="de-DE" sz="2800" b="0" i="0" u="none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de-DE" sz="28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leads</a:t>
            </a:r>
            <a:r>
              <a:rPr kumimoji="0" lang="de-DE" sz="28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to multiple</a:t>
            </a:r>
            <a:r>
              <a:rPr kumimoji="0" lang="de-DE" sz="2800" b="0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seesaw-like</a:t>
            </a:r>
            <a:r>
              <a:rPr kumimoji="0" lang="de-DE" sz="2800" b="0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diagrams</a:t>
            </a:r>
            <a:r>
              <a:rPr kumimoji="0" lang="de-DE" sz="2800" b="0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4. A </a:t>
            </a:r>
            <a:r>
              <a:rPr lang="de-DE" dirty="0" err="1" smtClean="0"/>
              <a:t>Froggatt-Nielsen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455738"/>
            <a:ext cx="9144000" cy="3035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de-DE" sz="3200" noProof="0" dirty="0" err="1" smtClean="0">
                <a:solidFill>
                  <a:schemeClr val="bg1"/>
                </a:solidFill>
              </a:rPr>
              <a:t>Froggatt</a:t>
            </a:r>
            <a:r>
              <a:rPr lang="de-DE" sz="3200" noProof="0" dirty="0" smtClean="0">
                <a:solidFill>
                  <a:schemeClr val="bg1"/>
                </a:solidFill>
              </a:rPr>
              <a:t> &amp; Nielsen: </a:t>
            </a:r>
            <a:r>
              <a:rPr lang="de-DE" sz="3200" dirty="0" err="1" smtClean="0">
                <a:solidFill>
                  <a:schemeClr val="bg1"/>
                </a:solidFill>
              </a:rPr>
              <a:t>Nucl</a:t>
            </a:r>
            <a:r>
              <a:rPr lang="de-DE" sz="3200" dirty="0" smtClean="0">
                <a:solidFill>
                  <a:schemeClr val="bg1"/>
                </a:solidFill>
              </a:rPr>
              <a:t>. Phys. </a:t>
            </a:r>
            <a:r>
              <a:rPr lang="de-DE" sz="3200" b="1" dirty="0" smtClean="0">
                <a:solidFill>
                  <a:schemeClr val="bg1"/>
                </a:solidFill>
              </a:rPr>
              <a:t>B147</a:t>
            </a:r>
            <a:r>
              <a:rPr lang="de-DE" sz="3200" dirty="0" smtClean="0">
                <a:solidFill>
                  <a:schemeClr val="bg1"/>
                </a:solidFill>
              </a:rPr>
              <a:t>, 277 (1979)</a:t>
            </a:r>
          </a:p>
        </p:txBody>
      </p:sp>
      <p:pic>
        <p:nvPicPr>
          <p:cNvPr id="5" name="Bild 4" descr="FN-mechanism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92100" y="4681538"/>
            <a:ext cx="5080000" cy="17526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feld 5"/>
          <p:cNvSpPr txBox="1"/>
          <p:nvPr/>
        </p:nvSpPr>
        <p:spPr>
          <a:xfrm>
            <a:off x="5575300" y="4605338"/>
            <a:ext cx="34290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è"/>
            </a:pP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integrating</a:t>
            </a:r>
            <a:r>
              <a:rPr lang="de-DE" sz="2400" dirty="0" smtClean="0">
                <a:solidFill>
                  <a:srgbClr val="FF0000"/>
                </a:solidFill>
              </a:rPr>
              <a:t> out </a:t>
            </a:r>
            <a:r>
              <a:rPr lang="de-DE" sz="2400" dirty="0" err="1" smtClean="0">
                <a:solidFill>
                  <a:srgbClr val="FF0000"/>
                </a:solidFill>
              </a:rPr>
              <a:t>the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heavy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fermions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leads</a:t>
            </a:r>
            <a:r>
              <a:rPr lang="de-DE" sz="2400" dirty="0" smtClean="0">
                <a:solidFill>
                  <a:srgbClr val="FF0000"/>
                </a:solidFill>
              </a:rPr>
              <a:t> to: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575300" y="5575300"/>
            <a:ext cx="3429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</a:rPr>
              <a:t>m~M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λ</a:t>
            </a:r>
            <a:r>
              <a:rPr lang="de-DE" sz="2400" baseline="30000" dirty="0" err="1" smtClean="0">
                <a:solidFill>
                  <a:srgbClr val="FF0000"/>
                </a:solidFill>
              </a:rPr>
              <a:t>f+g</a:t>
            </a:r>
            <a:r>
              <a:rPr lang="de-DE" sz="2400" dirty="0" smtClean="0">
                <a:solidFill>
                  <a:srgbClr val="FF0000"/>
                </a:solidFill>
              </a:rPr>
              <a:t>, </a:t>
            </a:r>
            <a:r>
              <a:rPr lang="de-DE" sz="2400" dirty="0" err="1" smtClean="0">
                <a:solidFill>
                  <a:srgbClr val="FF0000"/>
                </a:solidFill>
              </a:rPr>
              <a:t>where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λ=&lt;Θ&gt;/Λ</a:t>
            </a:r>
            <a:endParaRPr lang="de-DE" sz="2400" dirty="0" smtClean="0">
              <a:solidFill>
                <a:srgbClr val="FF0000"/>
              </a:solidFill>
            </a:endParaRPr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139700" y="2077185"/>
            <a:ext cx="8775700" cy="243925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2800" dirty="0" smtClean="0"/>
              <a:t>i</a:t>
            </a:r>
            <a:r>
              <a:rPr lang="de-DE" sz="2800" noProof="0" dirty="0" err="1" smtClean="0"/>
              <a:t>dea</a:t>
            </a:r>
            <a:r>
              <a:rPr lang="de-DE" sz="2800" noProof="0" dirty="0" smtClean="0"/>
              <a:t>: </a:t>
            </a:r>
            <a:r>
              <a:rPr lang="de-DE" sz="2800" noProof="0" dirty="0" err="1" smtClean="0"/>
              <a:t>the</a:t>
            </a:r>
            <a:r>
              <a:rPr lang="de-DE" sz="2800" noProof="0" dirty="0" smtClean="0"/>
              <a:t> different </a:t>
            </a:r>
            <a:r>
              <a:rPr lang="de-DE" sz="2800" noProof="0" dirty="0" err="1" smtClean="0"/>
              <a:t>generations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are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differently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charged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under</a:t>
            </a:r>
            <a:r>
              <a:rPr lang="de-DE" sz="2800" noProof="0" dirty="0" smtClean="0"/>
              <a:t> a </a:t>
            </a:r>
            <a:r>
              <a:rPr lang="de-DE" sz="2800" noProof="0" dirty="0" err="1" smtClean="0"/>
              <a:t>new</a:t>
            </a:r>
            <a:r>
              <a:rPr lang="de-DE" sz="2800" noProof="0" dirty="0" smtClean="0"/>
              <a:t> U(1)</a:t>
            </a:r>
            <a:r>
              <a:rPr lang="de-DE" sz="2800" baseline="-25000" noProof="0" dirty="0" smtClean="0"/>
              <a:t>FN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symmetry</a:t>
            </a:r>
            <a:endParaRPr lang="de-DE" sz="2800" noProof="0" dirty="0" smtClean="0"/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2800" dirty="0" smtClean="0"/>
              <a:t>i</a:t>
            </a:r>
            <a:r>
              <a:rPr lang="de-DE" sz="2800" noProof="0" dirty="0" smtClean="0"/>
              <a:t>n </a:t>
            </a:r>
            <a:r>
              <a:rPr lang="de-DE" sz="2800" noProof="0" dirty="0" err="1" smtClean="0"/>
              <a:t>addition</a:t>
            </a:r>
            <a:r>
              <a:rPr lang="de-DE" sz="2800" noProof="0" dirty="0" smtClean="0"/>
              <a:t>, </a:t>
            </a:r>
            <a:r>
              <a:rPr lang="de-DE" sz="2800" noProof="0" dirty="0" err="1" smtClean="0"/>
              <a:t>there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is</a:t>
            </a:r>
            <a:r>
              <a:rPr lang="de-DE" sz="2800" noProof="0" dirty="0" smtClean="0"/>
              <a:t> a high </a:t>
            </a:r>
            <a:r>
              <a:rPr lang="de-DE" sz="2800" noProof="0" dirty="0" err="1" smtClean="0"/>
              <a:t>energy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sector</a:t>
            </a:r>
            <a:r>
              <a:rPr lang="de-DE" sz="2800" noProof="0" dirty="0" smtClean="0"/>
              <a:t> of </a:t>
            </a:r>
            <a:r>
              <a:rPr lang="de-DE" sz="2800" noProof="0" dirty="0" err="1" smtClean="0"/>
              <a:t>fermions</a:t>
            </a:r>
            <a:r>
              <a:rPr lang="de-DE" sz="2800" noProof="0" dirty="0" smtClean="0"/>
              <a:t> and </a:t>
            </a:r>
            <a:r>
              <a:rPr lang="de-DE" sz="2800" noProof="0" dirty="0" err="1" smtClean="0"/>
              <a:t>scalars</a:t>
            </a:r>
            <a:r>
              <a:rPr lang="de-DE" sz="2800" dirty="0" smtClean="0"/>
              <a:t>;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the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latter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develop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VEVs</a:t>
            </a:r>
            <a:r>
              <a:rPr lang="de-DE" sz="2800" noProof="0" dirty="0" smtClean="0"/>
              <a:t> to </a:t>
            </a:r>
            <a:r>
              <a:rPr lang="de-DE" sz="2800" noProof="0" dirty="0" err="1" smtClean="0"/>
              <a:t>break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the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symmetry</a:t>
            </a:r>
            <a:endParaRPr lang="de-DE" sz="2800" noProof="0" dirty="0" smtClean="0"/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2800" dirty="0" err="1" smtClean="0"/>
              <a:t>t</a:t>
            </a:r>
            <a:r>
              <a:rPr kumimoji="0" lang="de-DE" sz="2800" b="0" i="0" u="none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de-DE" sz="28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leads</a:t>
            </a:r>
            <a:r>
              <a:rPr kumimoji="0" lang="de-DE" sz="28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to multiple</a:t>
            </a:r>
            <a:r>
              <a:rPr kumimoji="0" lang="de-DE" sz="2800" b="0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seesaw-like</a:t>
            </a:r>
            <a:r>
              <a:rPr kumimoji="0" lang="de-DE" sz="2800" b="0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diagrams</a:t>
            </a:r>
            <a:r>
              <a:rPr kumimoji="0" lang="de-DE" sz="2800" b="0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4. A </a:t>
            </a:r>
            <a:r>
              <a:rPr lang="de-DE" dirty="0" err="1" smtClean="0"/>
              <a:t>Froggatt-Nielsen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455738"/>
            <a:ext cx="9144000" cy="3035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de-DE" sz="3200" noProof="0" dirty="0" err="1" smtClean="0">
                <a:solidFill>
                  <a:schemeClr val="bg1"/>
                </a:solidFill>
              </a:rPr>
              <a:t>Froggatt</a:t>
            </a:r>
            <a:r>
              <a:rPr lang="de-DE" sz="3200" noProof="0" dirty="0" smtClean="0">
                <a:solidFill>
                  <a:schemeClr val="bg1"/>
                </a:solidFill>
              </a:rPr>
              <a:t> &amp; Nielsen: </a:t>
            </a:r>
            <a:r>
              <a:rPr lang="de-DE" sz="3200" dirty="0" err="1" smtClean="0">
                <a:solidFill>
                  <a:schemeClr val="bg1"/>
                </a:solidFill>
              </a:rPr>
              <a:t>Nucl</a:t>
            </a:r>
            <a:r>
              <a:rPr lang="de-DE" sz="3200" dirty="0" smtClean="0">
                <a:solidFill>
                  <a:schemeClr val="bg1"/>
                </a:solidFill>
              </a:rPr>
              <a:t>. Phys. </a:t>
            </a:r>
            <a:r>
              <a:rPr lang="de-DE" sz="3200" b="1" dirty="0" smtClean="0">
                <a:solidFill>
                  <a:schemeClr val="bg1"/>
                </a:solidFill>
              </a:rPr>
              <a:t>B147</a:t>
            </a:r>
            <a:r>
              <a:rPr lang="de-DE" sz="3200" dirty="0" smtClean="0">
                <a:solidFill>
                  <a:schemeClr val="bg1"/>
                </a:solidFill>
              </a:rPr>
              <a:t>, 277 (1979)</a:t>
            </a:r>
          </a:p>
        </p:txBody>
      </p:sp>
      <p:pic>
        <p:nvPicPr>
          <p:cNvPr id="5" name="Bild 4" descr="FN-mechanism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92100" y="4681538"/>
            <a:ext cx="5080000" cy="17526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feld 5"/>
          <p:cNvSpPr txBox="1"/>
          <p:nvPr/>
        </p:nvSpPr>
        <p:spPr>
          <a:xfrm>
            <a:off x="5575300" y="4605338"/>
            <a:ext cx="34290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è"/>
            </a:pP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integrating</a:t>
            </a:r>
            <a:r>
              <a:rPr lang="de-DE" sz="2400" dirty="0" smtClean="0">
                <a:solidFill>
                  <a:srgbClr val="FF0000"/>
                </a:solidFill>
              </a:rPr>
              <a:t> out </a:t>
            </a:r>
            <a:r>
              <a:rPr lang="de-DE" sz="2400" dirty="0" err="1" smtClean="0">
                <a:solidFill>
                  <a:srgbClr val="FF0000"/>
                </a:solidFill>
              </a:rPr>
              <a:t>the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heavy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fermions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leads</a:t>
            </a:r>
            <a:r>
              <a:rPr lang="de-DE" sz="2400" dirty="0" smtClean="0">
                <a:solidFill>
                  <a:srgbClr val="FF0000"/>
                </a:solidFill>
              </a:rPr>
              <a:t> to: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575300" y="5575300"/>
            <a:ext cx="3429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</a:rPr>
              <a:t>m~M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λ</a:t>
            </a:r>
            <a:r>
              <a:rPr lang="de-DE" sz="2400" baseline="30000" dirty="0" err="1" smtClean="0">
                <a:solidFill>
                  <a:srgbClr val="FF0000"/>
                </a:solidFill>
              </a:rPr>
              <a:t>f+g</a:t>
            </a:r>
            <a:r>
              <a:rPr lang="de-DE" sz="2400" dirty="0" smtClean="0">
                <a:solidFill>
                  <a:srgbClr val="FF0000"/>
                </a:solidFill>
              </a:rPr>
              <a:t>, </a:t>
            </a:r>
            <a:r>
              <a:rPr lang="de-DE" sz="2400" dirty="0" err="1" smtClean="0">
                <a:solidFill>
                  <a:srgbClr val="FF0000"/>
                </a:solidFill>
              </a:rPr>
              <a:t>where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λ=&lt;Θ&gt;/Λ</a:t>
            </a:r>
            <a:endParaRPr lang="de-DE" sz="2400" dirty="0" smtClean="0">
              <a:solidFill>
                <a:srgbClr val="FF0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905500" y="6165205"/>
            <a:ext cx="24003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è"/>
            </a:pP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i="1" dirty="0" err="1" smtClean="0">
                <a:solidFill>
                  <a:srgbClr val="FF0000"/>
                </a:solidFill>
              </a:rPr>
              <a:t>suppression</a:t>
            </a:r>
            <a:r>
              <a:rPr lang="de-DE" sz="2400" i="1" dirty="0" smtClean="0">
                <a:solidFill>
                  <a:srgbClr val="FF0000"/>
                </a:solidFill>
              </a:rPr>
              <a:t>!!!</a:t>
            </a:r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139700" y="2077185"/>
            <a:ext cx="8775700" cy="243925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2800" dirty="0" smtClean="0"/>
              <a:t>i</a:t>
            </a:r>
            <a:r>
              <a:rPr lang="de-DE" sz="2800" noProof="0" dirty="0" err="1" smtClean="0"/>
              <a:t>dea</a:t>
            </a:r>
            <a:r>
              <a:rPr lang="de-DE" sz="2800" noProof="0" dirty="0" smtClean="0"/>
              <a:t>: </a:t>
            </a:r>
            <a:r>
              <a:rPr lang="de-DE" sz="2800" noProof="0" dirty="0" err="1" smtClean="0"/>
              <a:t>the</a:t>
            </a:r>
            <a:r>
              <a:rPr lang="de-DE" sz="2800" noProof="0" dirty="0" smtClean="0"/>
              <a:t> different </a:t>
            </a:r>
            <a:r>
              <a:rPr lang="de-DE" sz="2800" noProof="0" dirty="0" err="1" smtClean="0"/>
              <a:t>generations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are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differently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charged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under</a:t>
            </a:r>
            <a:r>
              <a:rPr lang="de-DE" sz="2800" noProof="0" dirty="0" smtClean="0"/>
              <a:t> a </a:t>
            </a:r>
            <a:r>
              <a:rPr lang="de-DE" sz="2800" noProof="0" dirty="0" err="1" smtClean="0"/>
              <a:t>new</a:t>
            </a:r>
            <a:r>
              <a:rPr lang="de-DE" sz="2800" noProof="0" dirty="0" smtClean="0"/>
              <a:t> U(1)</a:t>
            </a:r>
            <a:r>
              <a:rPr lang="de-DE" sz="2800" baseline="-25000" noProof="0" dirty="0" smtClean="0"/>
              <a:t>FN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symmetry</a:t>
            </a:r>
            <a:endParaRPr lang="de-DE" sz="2800" noProof="0" dirty="0" smtClean="0"/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2800" dirty="0" smtClean="0"/>
              <a:t>i</a:t>
            </a:r>
            <a:r>
              <a:rPr lang="de-DE" sz="2800" noProof="0" dirty="0" smtClean="0"/>
              <a:t>n </a:t>
            </a:r>
            <a:r>
              <a:rPr lang="de-DE" sz="2800" noProof="0" dirty="0" err="1" smtClean="0"/>
              <a:t>addition</a:t>
            </a:r>
            <a:r>
              <a:rPr lang="de-DE" sz="2800" noProof="0" dirty="0" smtClean="0"/>
              <a:t>, </a:t>
            </a:r>
            <a:r>
              <a:rPr lang="de-DE" sz="2800" noProof="0" dirty="0" err="1" smtClean="0"/>
              <a:t>there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is</a:t>
            </a:r>
            <a:r>
              <a:rPr lang="de-DE" sz="2800" noProof="0" dirty="0" smtClean="0"/>
              <a:t> a high </a:t>
            </a:r>
            <a:r>
              <a:rPr lang="de-DE" sz="2800" noProof="0" dirty="0" err="1" smtClean="0"/>
              <a:t>energy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sector</a:t>
            </a:r>
            <a:r>
              <a:rPr lang="de-DE" sz="2800" noProof="0" dirty="0" smtClean="0"/>
              <a:t> of </a:t>
            </a:r>
            <a:r>
              <a:rPr lang="de-DE" sz="2800" noProof="0" dirty="0" err="1" smtClean="0"/>
              <a:t>fermions</a:t>
            </a:r>
            <a:r>
              <a:rPr lang="de-DE" sz="2800" noProof="0" dirty="0" smtClean="0"/>
              <a:t> and </a:t>
            </a:r>
            <a:r>
              <a:rPr lang="de-DE" sz="2800" noProof="0" dirty="0" err="1" smtClean="0"/>
              <a:t>scalars</a:t>
            </a:r>
            <a:r>
              <a:rPr lang="de-DE" sz="2800" dirty="0" smtClean="0"/>
              <a:t>;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the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latter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develop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VEVs</a:t>
            </a:r>
            <a:r>
              <a:rPr lang="de-DE" sz="2800" noProof="0" dirty="0" smtClean="0"/>
              <a:t> to </a:t>
            </a:r>
            <a:r>
              <a:rPr lang="de-DE" sz="2800" noProof="0" dirty="0" err="1" smtClean="0"/>
              <a:t>break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the</a:t>
            </a:r>
            <a:r>
              <a:rPr lang="de-DE" sz="2800" noProof="0" dirty="0" smtClean="0"/>
              <a:t> </a:t>
            </a:r>
            <a:r>
              <a:rPr lang="de-DE" sz="2800" noProof="0" dirty="0" err="1" smtClean="0"/>
              <a:t>symmetry</a:t>
            </a:r>
            <a:endParaRPr lang="de-DE" sz="2800" noProof="0" dirty="0" smtClean="0"/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2800" dirty="0" err="1" smtClean="0"/>
              <a:t>t</a:t>
            </a:r>
            <a:r>
              <a:rPr kumimoji="0" lang="de-DE" sz="2800" b="0" i="0" u="none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de-DE" sz="28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leads</a:t>
            </a:r>
            <a:r>
              <a:rPr kumimoji="0" lang="de-DE" sz="28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to multiple</a:t>
            </a:r>
            <a:r>
              <a:rPr kumimoji="0" lang="de-DE" sz="2800" b="0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seesaw-like</a:t>
            </a:r>
            <a:r>
              <a:rPr kumimoji="0" lang="de-DE" sz="2800" b="0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diagrams</a:t>
            </a:r>
            <a:r>
              <a:rPr kumimoji="0" lang="de-DE" sz="2800" b="0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4. A </a:t>
            </a:r>
            <a:r>
              <a:rPr lang="de-DE" dirty="0" err="1" smtClean="0"/>
              <a:t>Froggatt-Nielsen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519238"/>
            <a:ext cx="9144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de-DE" sz="3200" i="1" u="sng" dirty="0" err="1" smtClean="0">
                <a:solidFill>
                  <a:schemeClr val="bg1"/>
                </a:solidFill>
              </a:rPr>
              <a:t>c</a:t>
            </a:r>
            <a:r>
              <a:rPr lang="de-DE" sz="3200" i="1" u="sng" noProof="0" dirty="0" err="1" smtClean="0">
                <a:solidFill>
                  <a:schemeClr val="bg1"/>
                </a:solidFill>
              </a:rPr>
              <a:t>rucial</a:t>
            </a:r>
            <a:r>
              <a:rPr lang="de-DE" sz="3200" i="1" u="sng" noProof="0" dirty="0" smtClean="0">
                <a:solidFill>
                  <a:schemeClr val="bg1"/>
                </a:solidFill>
              </a:rPr>
              <a:t> point: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the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FN-charges</a:t>
            </a:r>
            <a:r>
              <a:rPr lang="de-DE" sz="3200" noProof="0" dirty="0" smtClean="0">
                <a:solidFill>
                  <a:schemeClr val="bg1"/>
                </a:solidFill>
              </a:rPr>
              <a:t> of </a:t>
            </a:r>
            <a:r>
              <a:rPr lang="de-DE" sz="3200" noProof="0" dirty="0" err="1" smtClean="0">
                <a:solidFill>
                  <a:schemeClr val="bg1"/>
                </a:solidFill>
              </a:rPr>
              <a:t>the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RH-neutrinos</a:t>
            </a:r>
            <a:r>
              <a:rPr lang="de-DE" sz="3200" noProof="0" dirty="0" smtClean="0">
                <a:solidFill>
                  <a:schemeClr val="bg1"/>
                </a:solidFill>
              </a:rPr>
              <a:t> drop out in </a:t>
            </a:r>
            <a:r>
              <a:rPr lang="de-DE" sz="3200" noProof="0" dirty="0" err="1" smtClean="0">
                <a:solidFill>
                  <a:schemeClr val="bg1"/>
                </a:solidFill>
              </a:rPr>
              <a:t>the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seesaw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formula</a:t>
            </a:r>
            <a:r>
              <a:rPr lang="de-DE" sz="3200" dirty="0" smtClean="0">
                <a:solidFill>
                  <a:schemeClr val="bg1"/>
                </a:solidFill>
              </a:rPr>
              <a:t>, </a:t>
            </a:r>
            <a:r>
              <a:rPr lang="de-DE" sz="3200" noProof="0" dirty="0" err="1" smtClean="0">
                <a:solidFill>
                  <a:schemeClr val="bg1"/>
                </a:solidFill>
              </a:rPr>
              <a:t>like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any</a:t>
            </a:r>
            <a:r>
              <a:rPr lang="de-DE" sz="3200" noProof="0" dirty="0" smtClean="0">
                <a:solidFill>
                  <a:schemeClr val="bg1"/>
                </a:solidFill>
              </a:rPr>
              <a:t> global U(1)</a:t>
            </a: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4. A </a:t>
            </a:r>
            <a:r>
              <a:rPr lang="de-DE" dirty="0" err="1" smtClean="0"/>
              <a:t>Froggatt-Nielsen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519238"/>
            <a:ext cx="9144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de-DE" sz="3200" i="1" u="sng" dirty="0" err="1" smtClean="0">
                <a:solidFill>
                  <a:schemeClr val="bg1"/>
                </a:solidFill>
              </a:rPr>
              <a:t>c</a:t>
            </a:r>
            <a:r>
              <a:rPr lang="de-DE" sz="3200" i="1" u="sng" noProof="0" dirty="0" err="1" smtClean="0">
                <a:solidFill>
                  <a:schemeClr val="bg1"/>
                </a:solidFill>
              </a:rPr>
              <a:t>rucial</a:t>
            </a:r>
            <a:r>
              <a:rPr lang="de-DE" sz="3200" i="1" u="sng" noProof="0" dirty="0" smtClean="0">
                <a:solidFill>
                  <a:schemeClr val="bg1"/>
                </a:solidFill>
              </a:rPr>
              <a:t> point: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the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FN-charges</a:t>
            </a:r>
            <a:r>
              <a:rPr lang="de-DE" sz="3200" noProof="0" dirty="0" smtClean="0">
                <a:solidFill>
                  <a:schemeClr val="bg1"/>
                </a:solidFill>
              </a:rPr>
              <a:t> of </a:t>
            </a:r>
            <a:r>
              <a:rPr lang="de-DE" sz="3200" noProof="0" dirty="0" err="1" smtClean="0">
                <a:solidFill>
                  <a:schemeClr val="bg1"/>
                </a:solidFill>
              </a:rPr>
              <a:t>the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RH-neutrinos</a:t>
            </a:r>
            <a:r>
              <a:rPr lang="de-DE" sz="3200" noProof="0" dirty="0" smtClean="0">
                <a:solidFill>
                  <a:schemeClr val="bg1"/>
                </a:solidFill>
              </a:rPr>
              <a:t> drop out in </a:t>
            </a:r>
            <a:r>
              <a:rPr lang="de-DE" sz="3200" noProof="0" dirty="0" err="1" smtClean="0">
                <a:solidFill>
                  <a:schemeClr val="bg1"/>
                </a:solidFill>
              </a:rPr>
              <a:t>the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seesaw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formula</a:t>
            </a:r>
            <a:r>
              <a:rPr lang="de-DE" sz="3200" dirty="0" smtClean="0">
                <a:solidFill>
                  <a:schemeClr val="bg1"/>
                </a:solidFill>
              </a:rPr>
              <a:t>, </a:t>
            </a:r>
            <a:r>
              <a:rPr lang="de-DE" sz="3200" noProof="0" dirty="0" err="1" smtClean="0">
                <a:solidFill>
                  <a:schemeClr val="bg1"/>
                </a:solidFill>
              </a:rPr>
              <a:t>like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any</a:t>
            </a:r>
            <a:r>
              <a:rPr lang="de-DE" sz="3200" noProof="0" dirty="0" smtClean="0">
                <a:solidFill>
                  <a:schemeClr val="bg1"/>
                </a:solidFill>
              </a:rPr>
              <a:t> global U(1)</a:t>
            </a: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 8" descr="seesawI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184400" y="3360820"/>
            <a:ext cx="4064000" cy="2126827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4. A </a:t>
            </a:r>
            <a:r>
              <a:rPr lang="de-DE" dirty="0" err="1" smtClean="0"/>
              <a:t>Froggatt-Nielsen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519238"/>
            <a:ext cx="9144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de-DE" sz="3200" i="1" u="sng" dirty="0" err="1" smtClean="0">
                <a:solidFill>
                  <a:schemeClr val="bg1"/>
                </a:solidFill>
              </a:rPr>
              <a:t>c</a:t>
            </a:r>
            <a:r>
              <a:rPr lang="de-DE" sz="3200" i="1" u="sng" noProof="0" dirty="0" err="1" smtClean="0">
                <a:solidFill>
                  <a:schemeClr val="bg1"/>
                </a:solidFill>
              </a:rPr>
              <a:t>rucial</a:t>
            </a:r>
            <a:r>
              <a:rPr lang="de-DE" sz="3200" i="1" u="sng" noProof="0" dirty="0" smtClean="0">
                <a:solidFill>
                  <a:schemeClr val="bg1"/>
                </a:solidFill>
              </a:rPr>
              <a:t> point: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the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FN-charges</a:t>
            </a:r>
            <a:r>
              <a:rPr lang="de-DE" sz="3200" noProof="0" dirty="0" smtClean="0">
                <a:solidFill>
                  <a:schemeClr val="bg1"/>
                </a:solidFill>
              </a:rPr>
              <a:t> of </a:t>
            </a:r>
            <a:r>
              <a:rPr lang="de-DE" sz="3200" noProof="0" dirty="0" err="1" smtClean="0">
                <a:solidFill>
                  <a:schemeClr val="bg1"/>
                </a:solidFill>
              </a:rPr>
              <a:t>the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RH-neutrinos</a:t>
            </a:r>
            <a:r>
              <a:rPr lang="de-DE" sz="3200" noProof="0" dirty="0" smtClean="0">
                <a:solidFill>
                  <a:schemeClr val="bg1"/>
                </a:solidFill>
              </a:rPr>
              <a:t> drop out in </a:t>
            </a:r>
            <a:r>
              <a:rPr lang="de-DE" sz="3200" noProof="0" dirty="0" err="1" smtClean="0">
                <a:solidFill>
                  <a:schemeClr val="bg1"/>
                </a:solidFill>
              </a:rPr>
              <a:t>the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seesaw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formula</a:t>
            </a:r>
            <a:r>
              <a:rPr lang="de-DE" sz="3200" dirty="0" smtClean="0">
                <a:solidFill>
                  <a:schemeClr val="bg1"/>
                </a:solidFill>
              </a:rPr>
              <a:t>, </a:t>
            </a:r>
            <a:r>
              <a:rPr lang="de-DE" sz="3200" noProof="0" dirty="0" err="1" smtClean="0">
                <a:solidFill>
                  <a:schemeClr val="bg1"/>
                </a:solidFill>
              </a:rPr>
              <a:t>like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any</a:t>
            </a:r>
            <a:r>
              <a:rPr lang="de-DE" sz="3200" noProof="0" dirty="0" smtClean="0">
                <a:solidFill>
                  <a:schemeClr val="bg1"/>
                </a:solidFill>
              </a:rPr>
              <a:t> global U(1)</a:t>
            </a: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 8" descr="seesawI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184400" y="3360820"/>
            <a:ext cx="4064000" cy="212682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Textfeld 10"/>
          <p:cNvSpPr txBox="1"/>
          <p:nvPr/>
        </p:nvSpPr>
        <p:spPr>
          <a:xfrm>
            <a:off x="4362450" y="2596011"/>
            <a:ext cx="723900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3200" dirty="0" err="1" smtClean="0">
                <a:solidFill>
                  <a:srgbClr val="FF0000"/>
                </a:solidFill>
              </a:rPr>
              <a:t>e</a:t>
            </a:r>
            <a:r>
              <a:rPr lang="de-DE" sz="3200" baseline="30000" dirty="0" err="1" smtClean="0">
                <a:solidFill>
                  <a:srgbClr val="FF0000"/>
                </a:solidFill>
              </a:rPr>
              <a:t>-ig</a:t>
            </a:r>
            <a:endParaRPr lang="de-DE" sz="3200" baseline="30000" dirty="0" smtClean="0">
              <a:solidFill>
                <a:srgbClr val="FF0000"/>
              </a:solidFill>
            </a:endParaRPr>
          </a:p>
        </p:txBody>
      </p:sp>
      <p:sp>
        <p:nvSpPr>
          <p:cNvPr id="20" name="Bogen 19"/>
          <p:cNvSpPr/>
          <p:nvPr/>
        </p:nvSpPr>
        <p:spPr>
          <a:xfrm>
            <a:off x="4527550" y="2812487"/>
            <a:ext cx="1117600" cy="914400"/>
          </a:xfrm>
          <a:prstGeom prst="arc">
            <a:avLst>
              <a:gd name="adj1" fmla="val 16200000"/>
              <a:gd name="adj2" fmla="val 6116818"/>
            </a:avLst>
          </a:prstGeom>
          <a:noFill/>
          <a:ln w="38100"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4. A </a:t>
            </a:r>
            <a:r>
              <a:rPr lang="de-DE" dirty="0" err="1" smtClean="0"/>
              <a:t>Froggatt-Nielsen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519238"/>
            <a:ext cx="9144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de-DE" sz="3200" i="1" u="sng" dirty="0" err="1" smtClean="0">
                <a:solidFill>
                  <a:schemeClr val="bg1"/>
                </a:solidFill>
              </a:rPr>
              <a:t>c</a:t>
            </a:r>
            <a:r>
              <a:rPr lang="de-DE" sz="3200" i="1" u="sng" noProof="0" dirty="0" err="1" smtClean="0">
                <a:solidFill>
                  <a:schemeClr val="bg1"/>
                </a:solidFill>
              </a:rPr>
              <a:t>rucial</a:t>
            </a:r>
            <a:r>
              <a:rPr lang="de-DE" sz="3200" i="1" u="sng" noProof="0" dirty="0" smtClean="0">
                <a:solidFill>
                  <a:schemeClr val="bg1"/>
                </a:solidFill>
              </a:rPr>
              <a:t> point: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the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FN-charges</a:t>
            </a:r>
            <a:r>
              <a:rPr lang="de-DE" sz="3200" noProof="0" dirty="0" smtClean="0">
                <a:solidFill>
                  <a:schemeClr val="bg1"/>
                </a:solidFill>
              </a:rPr>
              <a:t> of </a:t>
            </a:r>
            <a:r>
              <a:rPr lang="de-DE" sz="3200" noProof="0" dirty="0" err="1" smtClean="0">
                <a:solidFill>
                  <a:schemeClr val="bg1"/>
                </a:solidFill>
              </a:rPr>
              <a:t>the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RH-neutrinos</a:t>
            </a:r>
            <a:r>
              <a:rPr lang="de-DE" sz="3200" noProof="0" dirty="0" smtClean="0">
                <a:solidFill>
                  <a:schemeClr val="bg1"/>
                </a:solidFill>
              </a:rPr>
              <a:t> drop out in </a:t>
            </a:r>
            <a:r>
              <a:rPr lang="de-DE" sz="3200" noProof="0" dirty="0" err="1" smtClean="0">
                <a:solidFill>
                  <a:schemeClr val="bg1"/>
                </a:solidFill>
              </a:rPr>
              <a:t>the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seesaw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formula</a:t>
            </a:r>
            <a:r>
              <a:rPr lang="de-DE" sz="3200" dirty="0" smtClean="0">
                <a:solidFill>
                  <a:schemeClr val="bg1"/>
                </a:solidFill>
              </a:rPr>
              <a:t>, </a:t>
            </a:r>
            <a:r>
              <a:rPr lang="de-DE" sz="3200" noProof="0" dirty="0" err="1" smtClean="0">
                <a:solidFill>
                  <a:schemeClr val="bg1"/>
                </a:solidFill>
              </a:rPr>
              <a:t>like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any</a:t>
            </a:r>
            <a:r>
              <a:rPr lang="de-DE" sz="3200" noProof="0" dirty="0" smtClean="0">
                <a:solidFill>
                  <a:schemeClr val="bg1"/>
                </a:solidFill>
              </a:rPr>
              <a:t> global U(1)</a:t>
            </a: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238500" y="2596011"/>
            <a:ext cx="711200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3200" dirty="0" err="1" smtClean="0">
                <a:solidFill>
                  <a:srgbClr val="FF0000"/>
                </a:solidFill>
              </a:rPr>
              <a:t>e</a:t>
            </a:r>
            <a:r>
              <a:rPr lang="de-DE" sz="3200" baseline="30000" dirty="0" err="1" smtClean="0">
                <a:solidFill>
                  <a:srgbClr val="FF0000"/>
                </a:solidFill>
              </a:rPr>
              <a:t>ig</a:t>
            </a:r>
            <a:endParaRPr lang="de-DE" sz="3200" baseline="30000" dirty="0" smtClean="0">
              <a:solidFill>
                <a:srgbClr val="FF0000"/>
              </a:solidFill>
            </a:endParaRPr>
          </a:p>
        </p:txBody>
      </p:sp>
      <p:pic>
        <p:nvPicPr>
          <p:cNvPr id="9" name="Bild 8" descr="seesawI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184400" y="3360820"/>
            <a:ext cx="4064000" cy="212682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Textfeld 10"/>
          <p:cNvSpPr txBox="1"/>
          <p:nvPr/>
        </p:nvSpPr>
        <p:spPr>
          <a:xfrm>
            <a:off x="4362450" y="2596011"/>
            <a:ext cx="723900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3200" dirty="0" err="1" smtClean="0">
                <a:solidFill>
                  <a:srgbClr val="FF0000"/>
                </a:solidFill>
              </a:rPr>
              <a:t>e</a:t>
            </a:r>
            <a:r>
              <a:rPr lang="de-DE" sz="3200" baseline="30000" dirty="0" err="1" smtClean="0">
                <a:solidFill>
                  <a:srgbClr val="FF0000"/>
                </a:solidFill>
              </a:rPr>
              <a:t>-ig</a:t>
            </a:r>
            <a:endParaRPr lang="de-DE" sz="3200" baseline="30000" dirty="0" smtClean="0">
              <a:solidFill>
                <a:srgbClr val="FF0000"/>
              </a:solidFill>
            </a:endParaRPr>
          </a:p>
        </p:txBody>
      </p:sp>
      <p:sp>
        <p:nvSpPr>
          <p:cNvPr id="20" name="Bogen 19"/>
          <p:cNvSpPr/>
          <p:nvPr/>
        </p:nvSpPr>
        <p:spPr>
          <a:xfrm>
            <a:off x="4527550" y="2812487"/>
            <a:ext cx="1117600" cy="914400"/>
          </a:xfrm>
          <a:prstGeom prst="arc">
            <a:avLst>
              <a:gd name="adj1" fmla="val 16200000"/>
              <a:gd name="adj2" fmla="val 6116818"/>
            </a:avLst>
          </a:prstGeom>
          <a:noFill/>
          <a:ln w="38100"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Bogen 20"/>
          <p:cNvSpPr/>
          <p:nvPr/>
        </p:nvSpPr>
        <p:spPr>
          <a:xfrm flipH="1">
            <a:off x="2768600" y="2812487"/>
            <a:ext cx="939800" cy="914400"/>
          </a:xfrm>
          <a:prstGeom prst="arc">
            <a:avLst>
              <a:gd name="adj1" fmla="val 16200000"/>
              <a:gd name="adj2" fmla="val 6026584"/>
            </a:avLst>
          </a:prstGeom>
          <a:noFill/>
          <a:ln w="38100"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4. A </a:t>
            </a:r>
            <a:r>
              <a:rPr lang="de-DE" dirty="0" err="1" smtClean="0"/>
              <a:t>Froggatt-Nielsen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519238"/>
            <a:ext cx="9144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de-DE" sz="3200" i="1" u="sng" dirty="0" err="1" smtClean="0">
                <a:solidFill>
                  <a:schemeClr val="bg1"/>
                </a:solidFill>
              </a:rPr>
              <a:t>c</a:t>
            </a:r>
            <a:r>
              <a:rPr lang="de-DE" sz="3200" i="1" u="sng" noProof="0" dirty="0" err="1" smtClean="0">
                <a:solidFill>
                  <a:schemeClr val="bg1"/>
                </a:solidFill>
              </a:rPr>
              <a:t>rucial</a:t>
            </a:r>
            <a:r>
              <a:rPr lang="de-DE" sz="3200" i="1" u="sng" noProof="0" dirty="0" smtClean="0">
                <a:solidFill>
                  <a:schemeClr val="bg1"/>
                </a:solidFill>
              </a:rPr>
              <a:t> point: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the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FN-charges</a:t>
            </a:r>
            <a:r>
              <a:rPr lang="de-DE" sz="3200" noProof="0" dirty="0" smtClean="0">
                <a:solidFill>
                  <a:schemeClr val="bg1"/>
                </a:solidFill>
              </a:rPr>
              <a:t> of </a:t>
            </a:r>
            <a:r>
              <a:rPr lang="de-DE" sz="3200" noProof="0" dirty="0" err="1" smtClean="0">
                <a:solidFill>
                  <a:schemeClr val="bg1"/>
                </a:solidFill>
              </a:rPr>
              <a:t>the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RH-neutrinos</a:t>
            </a:r>
            <a:r>
              <a:rPr lang="de-DE" sz="3200" noProof="0" dirty="0" smtClean="0">
                <a:solidFill>
                  <a:schemeClr val="bg1"/>
                </a:solidFill>
              </a:rPr>
              <a:t> drop out in </a:t>
            </a:r>
            <a:r>
              <a:rPr lang="de-DE" sz="3200" noProof="0" dirty="0" err="1" smtClean="0">
                <a:solidFill>
                  <a:schemeClr val="bg1"/>
                </a:solidFill>
              </a:rPr>
              <a:t>the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seesaw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formula</a:t>
            </a:r>
            <a:r>
              <a:rPr lang="de-DE" sz="3200" dirty="0" smtClean="0">
                <a:solidFill>
                  <a:schemeClr val="bg1"/>
                </a:solidFill>
              </a:rPr>
              <a:t>, </a:t>
            </a:r>
            <a:r>
              <a:rPr lang="de-DE" sz="3200" noProof="0" dirty="0" err="1" smtClean="0">
                <a:solidFill>
                  <a:schemeClr val="bg1"/>
                </a:solidFill>
              </a:rPr>
              <a:t>like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any</a:t>
            </a:r>
            <a:r>
              <a:rPr lang="de-DE" sz="3200" noProof="0" dirty="0" smtClean="0">
                <a:solidFill>
                  <a:schemeClr val="bg1"/>
                </a:solidFill>
              </a:rPr>
              <a:t> global U(1)</a:t>
            </a: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92100" y="5608766"/>
            <a:ext cx="79629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è"/>
            </a:pP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seesaw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mechanism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guaranteed</a:t>
            </a:r>
            <a:r>
              <a:rPr lang="de-DE" sz="2400" dirty="0" smtClean="0">
                <a:solidFill>
                  <a:srgbClr val="FF0000"/>
                </a:solidFill>
              </a:rPr>
              <a:t> to </a:t>
            </a:r>
            <a:r>
              <a:rPr lang="de-DE" sz="2400" dirty="0" err="1" smtClean="0">
                <a:solidFill>
                  <a:srgbClr val="FF0000"/>
                </a:solidFill>
              </a:rPr>
              <a:t>work</a:t>
            </a:r>
            <a:r>
              <a:rPr lang="de-DE" sz="2400" dirty="0" smtClean="0">
                <a:solidFill>
                  <a:srgbClr val="FF0000"/>
                </a:solidFill>
              </a:rPr>
              <a:t> (no </a:t>
            </a:r>
            <a:r>
              <a:rPr lang="de-DE" sz="2400" dirty="0" err="1" smtClean="0">
                <a:solidFill>
                  <a:srgbClr val="FF0000"/>
                </a:solidFill>
              </a:rPr>
              <a:t>keV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problem</a:t>
            </a:r>
            <a:r>
              <a:rPr lang="de-DE" sz="2400" dirty="0" smtClean="0">
                <a:solidFill>
                  <a:srgbClr val="FF0000"/>
                </a:solidFill>
              </a:rPr>
              <a:t>)!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238500" y="2596011"/>
            <a:ext cx="711200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3200" dirty="0" err="1" smtClean="0">
                <a:solidFill>
                  <a:srgbClr val="FF0000"/>
                </a:solidFill>
              </a:rPr>
              <a:t>e</a:t>
            </a:r>
            <a:r>
              <a:rPr lang="de-DE" sz="3200" baseline="30000" dirty="0" err="1" smtClean="0">
                <a:solidFill>
                  <a:srgbClr val="FF0000"/>
                </a:solidFill>
              </a:rPr>
              <a:t>ig</a:t>
            </a:r>
            <a:endParaRPr lang="de-DE" sz="3200" baseline="30000" dirty="0" smtClean="0">
              <a:solidFill>
                <a:srgbClr val="FF0000"/>
              </a:solidFill>
            </a:endParaRPr>
          </a:p>
        </p:txBody>
      </p:sp>
      <p:pic>
        <p:nvPicPr>
          <p:cNvPr id="9" name="Bild 8" descr="seesawI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184400" y="3360820"/>
            <a:ext cx="4064000" cy="212682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Textfeld 10"/>
          <p:cNvSpPr txBox="1"/>
          <p:nvPr/>
        </p:nvSpPr>
        <p:spPr>
          <a:xfrm>
            <a:off x="4362450" y="2596011"/>
            <a:ext cx="723900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3200" dirty="0" err="1" smtClean="0">
                <a:solidFill>
                  <a:srgbClr val="FF0000"/>
                </a:solidFill>
              </a:rPr>
              <a:t>e</a:t>
            </a:r>
            <a:r>
              <a:rPr lang="de-DE" sz="3200" baseline="30000" dirty="0" err="1" smtClean="0">
                <a:solidFill>
                  <a:srgbClr val="FF0000"/>
                </a:solidFill>
              </a:rPr>
              <a:t>-ig</a:t>
            </a:r>
            <a:endParaRPr lang="de-DE" sz="3200" baseline="30000" dirty="0" smtClean="0">
              <a:solidFill>
                <a:srgbClr val="FF0000"/>
              </a:solidFill>
            </a:endParaRPr>
          </a:p>
        </p:txBody>
      </p:sp>
      <p:sp>
        <p:nvSpPr>
          <p:cNvPr id="20" name="Bogen 19"/>
          <p:cNvSpPr/>
          <p:nvPr/>
        </p:nvSpPr>
        <p:spPr>
          <a:xfrm>
            <a:off x="4527550" y="2812487"/>
            <a:ext cx="1117600" cy="914400"/>
          </a:xfrm>
          <a:prstGeom prst="arc">
            <a:avLst>
              <a:gd name="adj1" fmla="val 16200000"/>
              <a:gd name="adj2" fmla="val 6116818"/>
            </a:avLst>
          </a:prstGeom>
          <a:noFill/>
          <a:ln w="38100"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Bogen 20"/>
          <p:cNvSpPr/>
          <p:nvPr/>
        </p:nvSpPr>
        <p:spPr>
          <a:xfrm flipH="1">
            <a:off x="2768600" y="2812487"/>
            <a:ext cx="939800" cy="914400"/>
          </a:xfrm>
          <a:prstGeom prst="arc">
            <a:avLst>
              <a:gd name="adj1" fmla="val 16200000"/>
              <a:gd name="adj2" fmla="val 6026584"/>
            </a:avLst>
          </a:prstGeom>
          <a:noFill/>
          <a:ln w="38100"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1. </a:t>
            </a:r>
            <a:r>
              <a:rPr lang="de-DE" dirty="0" err="1" smtClean="0"/>
              <a:t>Introduction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4. A </a:t>
            </a:r>
            <a:r>
              <a:rPr lang="de-DE" dirty="0" err="1" smtClean="0"/>
              <a:t>Froggatt-Nielsen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519238"/>
            <a:ext cx="9144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de-DE" sz="3200" i="1" u="sng" dirty="0" err="1" smtClean="0">
                <a:solidFill>
                  <a:schemeClr val="bg1"/>
                </a:solidFill>
              </a:rPr>
              <a:t>c</a:t>
            </a:r>
            <a:r>
              <a:rPr lang="de-DE" sz="3200" i="1" u="sng" noProof="0" dirty="0" err="1" smtClean="0">
                <a:solidFill>
                  <a:schemeClr val="bg1"/>
                </a:solidFill>
              </a:rPr>
              <a:t>rucial</a:t>
            </a:r>
            <a:r>
              <a:rPr lang="de-DE" sz="3200" i="1" u="sng" noProof="0" dirty="0" smtClean="0">
                <a:solidFill>
                  <a:schemeClr val="bg1"/>
                </a:solidFill>
              </a:rPr>
              <a:t> point: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the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FN-charges</a:t>
            </a:r>
            <a:r>
              <a:rPr lang="de-DE" sz="3200" noProof="0" dirty="0" smtClean="0">
                <a:solidFill>
                  <a:schemeClr val="bg1"/>
                </a:solidFill>
              </a:rPr>
              <a:t> of </a:t>
            </a:r>
            <a:r>
              <a:rPr lang="de-DE" sz="3200" noProof="0" dirty="0" err="1" smtClean="0">
                <a:solidFill>
                  <a:schemeClr val="bg1"/>
                </a:solidFill>
              </a:rPr>
              <a:t>the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RH-neutrinos</a:t>
            </a:r>
            <a:r>
              <a:rPr lang="de-DE" sz="3200" noProof="0" dirty="0" smtClean="0">
                <a:solidFill>
                  <a:schemeClr val="bg1"/>
                </a:solidFill>
              </a:rPr>
              <a:t> drop out in </a:t>
            </a:r>
            <a:r>
              <a:rPr lang="de-DE" sz="3200" noProof="0" dirty="0" err="1" smtClean="0">
                <a:solidFill>
                  <a:schemeClr val="bg1"/>
                </a:solidFill>
              </a:rPr>
              <a:t>the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seesaw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formula</a:t>
            </a:r>
            <a:r>
              <a:rPr lang="de-DE" sz="3200" dirty="0" smtClean="0">
                <a:solidFill>
                  <a:schemeClr val="bg1"/>
                </a:solidFill>
              </a:rPr>
              <a:t>, </a:t>
            </a:r>
            <a:r>
              <a:rPr lang="de-DE" sz="3200" noProof="0" dirty="0" err="1" smtClean="0">
                <a:solidFill>
                  <a:schemeClr val="bg1"/>
                </a:solidFill>
              </a:rPr>
              <a:t>like</a:t>
            </a:r>
            <a:r>
              <a:rPr lang="de-DE" sz="3200" noProof="0" dirty="0" smtClean="0">
                <a:solidFill>
                  <a:schemeClr val="bg1"/>
                </a:solidFill>
              </a:rPr>
              <a:t> </a:t>
            </a:r>
            <a:r>
              <a:rPr lang="de-DE" sz="3200" noProof="0" dirty="0" err="1" smtClean="0">
                <a:solidFill>
                  <a:schemeClr val="bg1"/>
                </a:solidFill>
              </a:rPr>
              <a:t>any</a:t>
            </a:r>
            <a:r>
              <a:rPr lang="de-DE" sz="3200" noProof="0" dirty="0" smtClean="0">
                <a:solidFill>
                  <a:schemeClr val="bg1"/>
                </a:solidFill>
              </a:rPr>
              <a:t> global U(1)</a:t>
            </a: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92100" y="5608766"/>
            <a:ext cx="79629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è"/>
            </a:pP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seesaw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mechanism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guaranteed</a:t>
            </a:r>
            <a:r>
              <a:rPr lang="de-DE" sz="2400" dirty="0" smtClean="0">
                <a:solidFill>
                  <a:srgbClr val="FF0000"/>
                </a:solidFill>
              </a:rPr>
              <a:t> to </a:t>
            </a:r>
            <a:r>
              <a:rPr lang="de-DE" sz="2400" dirty="0" err="1" smtClean="0">
                <a:solidFill>
                  <a:srgbClr val="FF0000"/>
                </a:solidFill>
              </a:rPr>
              <a:t>work</a:t>
            </a:r>
            <a:r>
              <a:rPr lang="de-DE" sz="2400" dirty="0" smtClean="0">
                <a:solidFill>
                  <a:srgbClr val="FF0000"/>
                </a:solidFill>
              </a:rPr>
              <a:t> (no </a:t>
            </a:r>
            <a:r>
              <a:rPr lang="de-DE" sz="2400" dirty="0" err="1" smtClean="0">
                <a:solidFill>
                  <a:srgbClr val="FF0000"/>
                </a:solidFill>
              </a:rPr>
              <a:t>keV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problem</a:t>
            </a:r>
            <a:r>
              <a:rPr lang="de-DE" sz="2400" dirty="0" smtClean="0">
                <a:solidFill>
                  <a:srgbClr val="FF0000"/>
                </a:solidFill>
              </a:rPr>
              <a:t>)!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238500" y="2596011"/>
            <a:ext cx="711200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3200" dirty="0" err="1" smtClean="0">
                <a:solidFill>
                  <a:srgbClr val="FF0000"/>
                </a:solidFill>
              </a:rPr>
              <a:t>e</a:t>
            </a:r>
            <a:r>
              <a:rPr lang="de-DE" sz="3200" baseline="30000" dirty="0" err="1" smtClean="0">
                <a:solidFill>
                  <a:srgbClr val="FF0000"/>
                </a:solidFill>
              </a:rPr>
              <a:t>ig</a:t>
            </a:r>
            <a:endParaRPr lang="de-DE" sz="3200" baseline="30000" dirty="0" smtClean="0">
              <a:solidFill>
                <a:srgbClr val="FF0000"/>
              </a:solidFill>
            </a:endParaRPr>
          </a:p>
        </p:txBody>
      </p:sp>
      <p:pic>
        <p:nvPicPr>
          <p:cNvPr id="9" name="Bild 8" descr="seesawI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184400" y="3360820"/>
            <a:ext cx="4064000" cy="212682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Textfeld 10"/>
          <p:cNvSpPr txBox="1"/>
          <p:nvPr/>
        </p:nvSpPr>
        <p:spPr>
          <a:xfrm>
            <a:off x="4362450" y="2596011"/>
            <a:ext cx="723900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3200" dirty="0" err="1" smtClean="0">
                <a:solidFill>
                  <a:srgbClr val="FF0000"/>
                </a:solidFill>
              </a:rPr>
              <a:t>e</a:t>
            </a:r>
            <a:r>
              <a:rPr lang="de-DE" sz="3200" baseline="30000" dirty="0" err="1" smtClean="0">
                <a:solidFill>
                  <a:srgbClr val="FF0000"/>
                </a:solidFill>
              </a:rPr>
              <a:t>-ig</a:t>
            </a:r>
            <a:endParaRPr lang="de-DE" sz="3200" baseline="30000" dirty="0" smtClean="0">
              <a:solidFill>
                <a:srgbClr val="FF0000"/>
              </a:solidFill>
            </a:endParaRPr>
          </a:p>
        </p:txBody>
      </p:sp>
      <p:sp>
        <p:nvSpPr>
          <p:cNvPr id="20" name="Bogen 19"/>
          <p:cNvSpPr/>
          <p:nvPr/>
        </p:nvSpPr>
        <p:spPr>
          <a:xfrm>
            <a:off x="4527550" y="2812487"/>
            <a:ext cx="1117600" cy="914400"/>
          </a:xfrm>
          <a:prstGeom prst="arc">
            <a:avLst>
              <a:gd name="adj1" fmla="val 16200000"/>
              <a:gd name="adj2" fmla="val 6116818"/>
            </a:avLst>
          </a:prstGeom>
          <a:noFill/>
          <a:ln w="38100"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Bogen 20"/>
          <p:cNvSpPr/>
          <p:nvPr/>
        </p:nvSpPr>
        <p:spPr>
          <a:xfrm flipH="1">
            <a:off x="2768600" y="2812487"/>
            <a:ext cx="939800" cy="914400"/>
          </a:xfrm>
          <a:prstGeom prst="arc">
            <a:avLst>
              <a:gd name="adj1" fmla="val 16200000"/>
              <a:gd name="adj2" fmla="val 6026584"/>
            </a:avLst>
          </a:prstGeom>
          <a:noFill/>
          <a:ln w="38100"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/>
          <p:cNvSpPr txBox="1"/>
          <p:nvPr/>
        </p:nvSpPr>
        <p:spPr>
          <a:xfrm>
            <a:off x="514350" y="6222831"/>
            <a:ext cx="80518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è"/>
            </a:pPr>
            <a:r>
              <a:rPr lang="de-DE" sz="2400" dirty="0" smtClean="0">
                <a:solidFill>
                  <a:srgbClr val="FF0000"/>
                </a:solidFill>
              </a:rPr>
              <a:t> light </a:t>
            </a:r>
            <a:r>
              <a:rPr lang="de-DE" sz="2400" dirty="0" err="1" smtClean="0">
                <a:solidFill>
                  <a:srgbClr val="FF0000"/>
                </a:solidFill>
              </a:rPr>
              <a:t>neutrino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mass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matrix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only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depends</a:t>
            </a:r>
            <a:r>
              <a:rPr lang="de-DE" sz="2400" dirty="0" smtClean="0">
                <a:solidFill>
                  <a:srgbClr val="FF0000"/>
                </a:solidFill>
              </a:rPr>
              <a:t> on </a:t>
            </a:r>
            <a:r>
              <a:rPr lang="de-DE" sz="2400" dirty="0" err="1" smtClean="0">
                <a:solidFill>
                  <a:srgbClr val="FF0000"/>
                </a:solidFill>
              </a:rPr>
              <a:t>the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charges</a:t>
            </a:r>
            <a:r>
              <a:rPr lang="de-DE" sz="2400" dirty="0" smtClean="0">
                <a:solidFill>
                  <a:srgbClr val="FF0000"/>
                </a:solidFill>
              </a:rPr>
              <a:t> of </a:t>
            </a:r>
            <a:r>
              <a:rPr lang="de-DE" sz="2400" dirty="0" err="1" smtClean="0">
                <a:solidFill>
                  <a:srgbClr val="FF0000"/>
                </a:solidFill>
              </a:rPr>
              <a:t>ν</a:t>
            </a:r>
            <a:r>
              <a:rPr lang="de-DE" sz="2400" baseline="-25000" dirty="0" err="1" smtClean="0">
                <a:solidFill>
                  <a:srgbClr val="FF0000"/>
                </a:solidFill>
              </a:rPr>
              <a:t>L</a:t>
            </a:r>
            <a:endParaRPr lang="de-DE" sz="2400" baseline="-25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4. A </a:t>
            </a:r>
            <a:r>
              <a:rPr lang="de-DE" dirty="0" err="1" smtClean="0"/>
              <a:t>Froggatt-Nielsen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519238"/>
            <a:ext cx="9144000" cy="5338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de-DE" sz="3200" i="1" u="sng" dirty="0" err="1" smtClean="0">
                <a:solidFill>
                  <a:schemeClr val="bg1"/>
                </a:solidFill>
              </a:rPr>
              <a:t>Froggatt-Nielsen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charge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assignment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is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not</a:t>
            </a:r>
            <a:r>
              <a:rPr lang="de-DE" sz="3200" i="1" u="sng" dirty="0" smtClean="0">
                <a:solidFill>
                  <a:schemeClr val="bg1"/>
                </a:solidFill>
              </a:rPr>
              <a:t> as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arbitrary</a:t>
            </a:r>
            <a:r>
              <a:rPr lang="de-DE" sz="3200" i="1" u="sng" dirty="0" smtClean="0">
                <a:solidFill>
                  <a:schemeClr val="bg1"/>
                </a:solidFill>
              </a:rPr>
              <a:t> as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it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may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look</a:t>
            </a:r>
            <a:r>
              <a:rPr lang="de-DE" sz="3200" i="1" u="sng" dirty="0" smtClean="0">
                <a:solidFill>
                  <a:schemeClr val="bg1"/>
                </a:solidFill>
              </a:rPr>
              <a:t>,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when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combined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with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other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requirements</a:t>
            </a:r>
            <a:r>
              <a:rPr lang="de-DE" sz="3200" i="1" u="sng" dirty="0" smtClean="0">
                <a:solidFill>
                  <a:schemeClr val="bg1"/>
                </a:solidFill>
              </a:rPr>
              <a:t> (in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the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context</a:t>
            </a:r>
            <a:r>
              <a:rPr lang="de-DE" sz="3200" i="1" u="sng" dirty="0" smtClean="0">
                <a:solidFill>
                  <a:schemeClr val="bg1"/>
                </a:solidFill>
              </a:rPr>
              <a:t> of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keV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neutrinos</a:t>
            </a:r>
            <a:r>
              <a:rPr lang="de-DE" sz="3200" i="1" u="sng" dirty="0" smtClean="0">
                <a:solidFill>
                  <a:schemeClr val="bg1"/>
                </a:solidFill>
              </a:rPr>
              <a:t>!)</a:t>
            </a:r>
            <a:r>
              <a:rPr lang="de-DE" sz="3200" i="1" u="sng" noProof="0" dirty="0" smtClean="0">
                <a:solidFill>
                  <a:schemeClr val="bg1"/>
                </a:solidFill>
              </a:rPr>
              <a:t>:</a:t>
            </a:r>
            <a:endParaRPr lang="de-DE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4. A </a:t>
            </a:r>
            <a:r>
              <a:rPr lang="de-DE" dirty="0" err="1" smtClean="0"/>
              <a:t>Froggatt-Nielsen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519238"/>
            <a:ext cx="9144000" cy="5338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de-DE" sz="3200" i="1" u="sng" dirty="0" err="1" smtClean="0">
                <a:solidFill>
                  <a:schemeClr val="bg1"/>
                </a:solidFill>
              </a:rPr>
              <a:t>Froggatt-Nielsen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charge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assignment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is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not</a:t>
            </a:r>
            <a:r>
              <a:rPr lang="de-DE" sz="3200" i="1" u="sng" dirty="0" smtClean="0">
                <a:solidFill>
                  <a:schemeClr val="bg1"/>
                </a:solidFill>
              </a:rPr>
              <a:t> as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arbitrary</a:t>
            </a:r>
            <a:r>
              <a:rPr lang="de-DE" sz="3200" i="1" u="sng" dirty="0" smtClean="0">
                <a:solidFill>
                  <a:schemeClr val="bg1"/>
                </a:solidFill>
              </a:rPr>
              <a:t> as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it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may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look</a:t>
            </a:r>
            <a:r>
              <a:rPr lang="de-DE" sz="3200" i="1" u="sng" dirty="0" smtClean="0">
                <a:solidFill>
                  <a:schemeClr val="bg1"/>
                </a:solidFill>
              </a:rPr>
              <a:t>,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when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combined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with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other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requirements</a:t>
            </a:r>
            <a:r>
              <a:rPr lang="de-DE" sz="3200" i="1" u="sng" dirty="0" smtClean="0">
                <a:solidFill>
                  <a:schemeClr val="bg1"/>
                </a:solidFill>
              </a:rPr>
              <a:t> (in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the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context</a:t>
            </a:r>
            <a:r>
              <a:rPr lang="de-DE" sz="3200" i="1" u="sng" dirty="0" smtClean="0">
                <a:solidFill>
                  <a:schemeClr val="bg1"/>
                </a:solidFill>
              </a:rPr>
              <a:t> of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keV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neutrinos</a:t>
            </a:r>
            <a:r>
              <a:rPr lang="de-DE" sz="3200" i="1" u="sng" dirty="0" smtClean="0">
                <a:solidFill>
                  <a:schemeClr val="bg1"/>
                </a:solidFill>
              </a:rPr>
              <a:t>!)</a:t>
            </a:r>
            <a:r>
              <a:rPr lang="de-DE" sz="3200" i="1" u="sng" noProof="0" dirty="0" smtClean="0">
                <a:solidFill>
                  <a:schemeClr val="bg1"/>
                </a:solidFill>
              </a:rPr>
              <a:t>:</a:t>
            </a:r>
            <a:endParaRPr lang="de-DE" sz="3200" noProof="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needs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two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FN-fields</a:t>
            </a:r>
            <a:r>
              <a:rPr lang="de-DE" sz="3200" dirty="0" smtClean="0">
                <a:solidFill>
                  <a:schemeClr val="bg1"/>
                </a:solidFill>
              </a:rPr>
              <a:t> to </a:t>
            </a:r>
            <a:r>
              <a:rPr lang="de-DE" sz="3200" dirty="0" err="1" smtClean="0">
                <a:solidFill>
                  <a:schemeClr val="bg1"/>
                </a:solidFill>
              </a:rPr>
              <a:t>combine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predictivity</a:t>
            </a:r>
            <a:r>
              <a:rPr lang="de-DE" sz="3200" dirty="0" smtClean="0">
                <a:solidFill>
                  <a:schemeClr val="bg1"/>
                </a:solidFill>
              </a:rPr>
              <a:t> and </a:t>
            </a:r>
            <a:r>
              <a:rPr lang="de-DE" sz="3200" strike="sngStrike" dirty="0" smtClean="0">
                <a:solidFill>
                  <a:schemeClr val="bg1"/>
                </a:solidFill>
              </a:rPr>
              <a:t>CP</a:t>
            </a:r>
            <a:endParaRPr lang="de-DE" sz="320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endParaRPr lang="de-DE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4. A </a:t>
            </a:r>
            <a:r>
              <a:rPr lang="de-DE" dirty="0" err="1" smtClean="0"/>
              <a:t>Froggatt-Nielsen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519238"/>
            <a:ext cx="9144000" cy="5338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de-DE" sz="3200" i="1" u="sng" dirty="0" err="1" smtClean="0">
                <a:solidFill>
                  <a:schemeClr val="bg1"/>
                </a:solidFill>
              </a:rPr>
              <a:t>Froggatt-Nielsen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charge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assignment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is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not</a:t>
            </a:r>
            <a:r>
              <a:rPr lang="de-DE" sz="3200" i="1" u="sng" dirty="0" smtClean="0">
                <a:solidFill>
                  <a:schemeClr val="bg1"/>
                </a:solidFill>
              </a:rPr>
              <a:t> as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arbitrary</a:t>
            </a:r>
            <a:r>
              <a:rPr lang="de-DE" sz="3200" i="1" u="sng" dirty="0" smtClean="0">
                <a:solidFill>
                  <a:schemeClr val="bg1"/>
                </a:solidFill>
              </a:rPr>
              <a:t> as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it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may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look</a:t>
            </a:r>
            <a:r>
              <a:rPr lang="de-DE" sz="3200" i="1" u="sng" dirty="0" smtClean="0">
                <a:solidFill>
                  <a:schemeClr val="bg1"/>
                </a:solidFill>
              </a:rPr>
              <a:t>,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when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combined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with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other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requirements</a:t>
            </a:r>
            <a:r>
              <a:rPr lang="de-DE" sz="3200" i="1" u="sng" dirty="0" smtClean="0">
                <a:solidFill>
                  <a:schemeClr val="bg1"/>
                </a:solidFill>
              </a:rPr>
              <a:t> (in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the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context</a:t>
            </a:r>
            <a:r>
              <a:rPr lang="de-DE" sz="3200" i="1" u="sng" dirty="0" smtClean="0">
                <a:solidFill>
                  <a:schemeClr val="bg1"/>
                </a:solidFill>
              </a:rPr>
              <a:t> of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keV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neutrinos</a:t>
            </a:r>
            <a:r>
              <a:rPr lang="de-DE" sz="3200" i="1" u="sng" dirty="0" smtClean="0">
                <a:solidFill>
                  <a:schemeClr val="bg1"/>
                </a:solidFill>
              </a:rPr>
              <a:t>!)</a:t>
            </a:r>
            <a:r>
              <a:rPr lang="de-DE" sz="3200" i="1" u="sng" noProof="0" dirty="0" smtClean="0">
                <a:solidFill>
                  <a:schemeClr val="bg1"/>
                </a:solidFill>
              </a:rPr>
              <a:t>:</a:t>
            </a:r>
            <a:endParaRPr lang="de-DE" sz="3200" noProof="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needs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two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FN-fields</a:t>
            </a:r>
            <a:r>
              <a:rPr lang="de-DE" sz="3200" dirty="0" smtClean="0">
                <a:solidFill>
                  <a:schemeClr val="bg1"/>
                </a:solidFill>
              </a:rPr>
              <a:t> to </a:t>
            </a:r>
            <a:r>
              <a:rPr lang="de-DE" sz="3200" dirty="0" err="1" smtClean="0">
                <a:solidFill>
                  <a:schemeClr val="bg1"/>
                </a:solidFill>
              </a:rPr>
              <a:t>combine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predictivity</a:t>
            </a:r>
            <a:r>
              <a:rPr lang="de-DE" sz="3200" dirty="0" smtClean="0">
                <a:solidFill>
                  <a:schemeClr val="bg1"/>
                </a:solidFill>
              </a:rPr>
              <a:t> and </a:t>
            </a:r>
            <a:r>
              <a:rPr lang="de-DE" sz="3200" strike="sngStrike" dirty="0" smtClean="0">
                <a:solidFill>
                  <a:schemeClr val="bg1"/>
                </a:solidFill>
              </a:rPr>
              <a:t>CP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incompatible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with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left-right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symmetry</a:t>
            </a:r>
            <a:endParaRPr lang="de-DE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4. A </a:t>
            </a:r>
            <a:r>
              <a:rPr lang="de-DE" dirty="0" err="1" smtClean="0"/>
              <a:t>Froggatt-Nielsen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519238"/>
            <a:ext cx="9144000" cy="5338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de-DE" sz="3200" i="1" u="sng" dirty="0" err="1" smtClean="0">
                <a:solidFill>
                  <a:schemeClr val="bg1"/>
                </a:solidFill>
              </a:rPr>
              <a:t>Froggatt-Nielsen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charge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assignment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is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not</a:t>
            </a:r>
            <a:r>
              <a:rPr lang="de-DE" sz="3200" i="1" u="sng" dirty="0" smtClean="0">
                <a:solidFill>
                  <a:schemeClr val="bg1"/>
                </a:solidFill>
              </a:rPr>
              <a:t> as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arbitrary</a:t>
            </a:r>
            <a:r>
              <a:rPr lang="de-DE" sz="3200" i="1" u="sng" dirty="0" smtClean="0">
                <a:solidFill>
                  <a:schemeClr val="bg1"/>
                </a:solidFill>
              </a:rPr>
              <a:t> as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it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may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look</a:t>
            </a:r>
            <a:r>
              <a:rPr lang="de-DE" sz="3200" i="1" u="sng" dirty="0" smtClean="0">
                <a:solidFill>
                  <a:schemeClr val="bg1"/>
                </a:solidFill>
              </a:rPr>
              <a:t>,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when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combined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with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other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requirements</a:t>
            </a:r>
            <a:r>
              <a:rPr lang="de-DE" sz="3200" i="1" u="sng" dirty="0" smtClean="0">
                <a:solidFill>
                  <a:schemeClr val="bg1"/>
                </a:solidFill>
              </a:rPr>
              <a:t> (in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the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context</a:t>
            </a:r>
            <a:r>
              <a:rPr lang="de-DE" sz="3200" i="1" u="sng" dirty="0" smtClean="0">
                <a:solidFill>
                  <a:schemeClr val="bg1"/>
                </a:solidFill>
              </a:rPr>
              <a:t> of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keV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neutrinos</a:t>
            </a:r>
            <a:r>
              <a:rPr lang="de-DE" sz="3200" i="1" u="sng" dirty="0" smtClean="0">
                <a:solidFill>
                  <a:schemeClr val="bg1"/>
                </a:solidFill>
              </a:rPr>
              <a:t>!)</a:t>
            </a:r>
            <a:r>
              <a:rPr lang="de-DE" sz="3200" i="1" u="sng" noProof="0" dirty="0" smtClean="0">
                <a:solidFill>
                  <a:schemeClr val="bg1"/>
                </a:solidFill>
              </a:rPr>
              <a:t>:</a:t>
            </a:r>
            <a:endParaRPr lang="de-DE" sz="3200" noProof="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needs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two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FN-fields</a:t>
            </a:r>
            <a:r>
              <a:rPr lang="de-DE" sz="3200" dirty="0" smtClean="0">
                <a:solidFill>
                  <a:schemeClr val="bg1"/>
                </a:solidFill>
              </a:rPr>
              <a:t> to </a:t>
            </a:r>
            <a:r>
              <a:rPr lang="de-DE" sz="3200" dirty="0" err="1" smtClean="0">
                <a:solidFill>
                  <a:schemeClr val="bg1"/>
                </a:solidFill>
              </a:rPr>
              <a:t>combine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predictivity</a:t>
            </a:r>
            <a:r>
              <a:rPr lang="de-DE" sz="3200" dirty="0" smtClean="0">
                <a:solidFill>
                  <a:schemeClr val="bg1"/>
                </a:solidFill>
              </a:rPr>
              <a:t> and </a:t>
            </a:r>
            <a:r>
              <a:rPr lang="de-DE" sz="3200" strike="sngStrike" dirty="0" smtClean="0">
                <a:solidFill>
                  <a:schemeClr val="bg1"/>
                </a:solidFill>
              </a:rPr>
              <a:t>CP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incompatible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with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left-right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symmetry</a:t>
            </a:r>
            <a:endParaRPr lang="de-DE" sz="320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excludes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bimaximal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mixing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from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neutrino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sector</a:t>
            </a:r>
            <a:endParaRPr lang="de-DE" sz="320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endParaRPr lang="de-DE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4. A </a:t>
            </a:r>
            <a:r>
              <a:rPr lang="de-DE" dirty="0" err="1" smtClean="0"/>
              <a:t>Froggatt-Nielsen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519238"/>
            <a:ext cx="9144000" cy="5338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de-DE" sz="3200" i="1" u="sng" dirty="0" err="1" smtClean="0">
                <a:solidFill>
                  <a:schemeClr val="bg1"/>
                </a:solidFill>
              </a:rPr>
              <a:t>Froggatt-Nielsen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charge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assignment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is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not</a:t>
            </a:r>
            <a:r>
              <a:rPr lang="de-DE" sz="3200" i="1" u="sng" dirty="0" smtClean="0">
                <a:solidFill>
                  <a:schemeClr val="bg1"/>
                </a:solidFill>
              </a:rPr>
              <a:t> as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arbitrary</a:t>
            </a:r>
            <a:r>
              <a:rPr lang="de-DE" sz="3200" i="1" u="sng" dirty="0" smtClean="0">
                <a:solidFill>
                  <a:schemeClr val="bg1"/>
                </a:solidFill>
              </a:rPr>
              <a:t> as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it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may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look</a:t>
            </a:r>
            <a:r>
              <a:rPr lang="de-DE" sz="3200" i="1" u="sng" dirty="0" smtClean="0">
                <a:solidFill>
                  <a:schemeClr val="bg1"/>
                </a:solidFill>
              </a:rPr>
              <a:t>,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when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combined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with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other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requirements</a:t>
            </a:r>
            <a:r>
              <a:rPr lang="de-DE" sz="3200" i="1" u="sng" dirty="0" smtClean="0">
                <a:solidFill>
                  <a:schemeClr val="bg1"/>
                </a:solidFill>
              </a:rPr>
              <a:t> (in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the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context</a:t>
            </a:r>
            <a:r>
              <a:rPr lang="de-DE" sz="3200" i="1" u="sng" dirty="0" smtClean="0">
                <a:solidFill>
                  <a:schemeClr val="bg1"/>
                </a:solidFill>
              </a:rPr>
              <a:t> of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keV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neutrinos</a:t>
            </a:r>
            <a:r>
              <a:rPr lang="de-DE" sz="3200" i="1" u="sng" dirty="0" smtClean="0">
                <a:solidFill>
                  <a:schemeClr val="bg1"/>
                </a:solidFill>
              </a:rPr>
              <a:t>!)</a:t>
            </a:r>
            <a:r>
              <a:rPr lang="de-DE" sz="3200" i="1" u="sng" noProof="0" dirty="0" smtClean="0">
                <a:solidFill>
                  <a:schemeClr val="bg1"/>
                </a:solidFill>
              </a:rPr>
              <a:t>:</a:t>
            </a:r>
            <a:endParaRPr lang="de-DE" sz="3200" noProof="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needs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two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FN-fields</a:t>
            </a:r>
            <a:r>
              <a:rPr lang="de-DE" sz="3200" dirty="0" smtClean="0">
                <a:solidFill>
                  <a:schemeClr val="bg1"/>
                </a:solidFill>
              </a:rPr>
              <a:t> to </a:t>
            </a:r>
            <a:r>
              <a:rPr lang="de-DE" sz="3200" dirty="0" err="1" smtClean="0">
                <a:solidFill>
                  <a:schemeClr val="bg1"/>
                </a:solidFill>
              </a:rPr>
              <a:t>combine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predictivity</a:t>
            </a:r>
            <a:r>
              <a:rPr lang="de-DE" sz="3200" dirty="0" smtClean="0">
                <a:solidFill>
                  <a:schemeClr val="bg1"/>
                </a:solidFill>
              </a:rPr>
              <a:t> and </a:t>
            </a:r>
            <a:r>
              <a:rPr lang="de-DE" sz="3200" strike="sngStrike" dirty="0" smtClean="0">
                <a:solidFill>
                  <a:schemeClr val="bg1"/>
                </a:solidFill>
              </a:rPr>
              <a:t>CP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incompatible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with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left-right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symmetry</a:t>
            </a:r>
            <a:endParaRPr lang="de-DE" sz="320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excludes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bimaximal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mixing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from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neutrino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sector</a:t>
            </a:r>
            <a:endParaRPr lang="de-DE" sz="280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GUTs</a:t>
            </a:r>
            <a:r>
              <a:rPr lang="de-DE" sz="3200" dirty="0" smtClean="0">
                <a:solidFill>
                  <a:schemeClr val="bg1"/>
                </a:solidFill>
              </a:rPr>
              <a:t>: </a:t>
            </a:r>
            <a:r>
              <a:rPr lang="de-DE" sz="3200" dirty="0" err="1" smtClean="0">
                <a:solidFill>
                  <a:schemeClr val="bg1"/>
                </a:solidFill>
              </a:rPr>
              <a:t>favors</a:t>
            </a:r>
            <a:r>
              <a:rPr lang="de-DE" sz="3200" dirty="0" smtClean="0">
                <a:solidFill>
                  <a:schemeClr val="bg1"/>
                </a:solidFill>
              </a:rPr>
              <a:t> SU(5), </a:t>
            </a:r>
            <a:r>
              <a:rPr lang="de-DE" sz="3200" dirty="0" err="1" smtClean="0">
                <a:solidFill>
                  <a:schemeClr val="bg1"/>
                </a:solidFill>
              </a:rPr>
              <a:t>disfavors</a:t>
            </a:r>
            <a:r>
              <a:rPr lang="de-DE" sz="3200" dirty="0" smtClean="0">
                <a:solidFill>
                  <a:schemeClr val="bg1"/>
                </a:solidFill>
              </a:rPr>
              <a:t> SO(10)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4. A </a:t>
            </a:r>
            <a:r>
              <a:rPr lang="de-DE" dirty="0" err="1" smtClean="0"/>
              <a:t>Froggatt-Nielsen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519238"/>
            <a:ext cx="9144000" cy="5338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de-DE" sz="3200" i="1" u="sng" dirty="0" err="1" smtClean="0">
                <a:solidFill>
                  <a:schemeClr val="bg1"/>
                </a:solidFill>
              </a:rPr>
              <a:t>Froggatt-Nielsen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charge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assignment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is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not</a:t>
            </a:r>
            <a:r>
              <a:rPr lang="de-DE" sz="3200" i="1" u="sng" dirty="0" smtClean="0">
                <a:solidFill>
                  <a:schemeClr val="bg1"/>
                </a:solidFill>
              </a:rPr>
              <a:t> as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arbitrary</a:t>
            </a:r>
            <a:r>
              <a:rPr lang="de-DE" sz="3200" i="1" u="sng" dirty="0" smtClean="0">
                <a:solidFill>
                  <a:schemeClr val="bg1"/>
                </a:solidFill>
              </a:rPr>
              <a:t> as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it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may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look</a:t>
            </a:r>
            <a:r>
              <a:rPr lang="de-DE" sz="3200" i="1" u="sng" dirty="0" smtClean="0">
                <a:solidFill>
                  <a:schemeClr val="bg1"/>
                </a:solidFill>
              </a:rPr>
              <a:t>,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when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combined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with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other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requirements</a:t>
            </a:r>
            <a:r>
              <a:rPr lang="de-DE" sz="3200" i="1" u="sng" dirty="0" smtClean="0">
                <a:solidFill>
                  <a:schemeClr val="bg1"/>
                </a:solidFill>
              </a:rPr>
              <a:t> (in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the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context</a:t>
            </a:r>
            <a:r>
              <a:rPr lang="de-DE" sz="3200" i="1" u="sng" dirty="0" smtClean="0">
                <a:solidFill>
                  <a:schemeClr val="bg1"/>
                </a:solidFill>
              </a:rPr>
              <a:t> of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keV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neutrinos</a:t>
            </a:r>
            <a:r>
              <a:rPr lang="de-DE" sz="3200" i="1" u="sng" dirty="0" smtClean="0">
                <a:solidFill>
                  <a:schemeClr val="bg1"/>
                </a:solidFill>
              </a:rPr>
              <a:t>!)</a:t>
            </a:r>
            <a:r>
              <a:rPr lang="de-DE" sz="3200" i="1" u="sng" noProof="0" dirty="0" smtClean="0">
                <a:solidFill>
                  <a:schemeClr val="bg1"/>
                </a:solidFill>
              </a:rPr>
              <a:t>:</a:t>
            </a:r>
            <a:endParaRPr lang="de-DE" sz="3200" noProof="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needs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two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FN-fields</a:t>
            </a:r>
            <a:r>
              <a:rPr lang="de-DE" sz="3200" dirty="0" smtClean="0">
                <a:solidFill>
                  <a:schemeClr val="bg1"/>
                </a:solidFill>
              </a:rPr>
              <a:t> to </a:t>
            </a:r>
            <a:r>
              <a:rPr lang="de-DE" sz="3200" dirty="0" err="1" smtClean="0">
                <a:solidFill>
                  <a:schemeClr val="bg1"/>
                </a:solidFill>
              </a:rPr>
              <a:t>combine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predictivity</a:t>
            </a:r>
            <a:r>
              <a:rPr lang="de-DE" sz="3200" dirty="0" smtClean="0">
                <a:solidFill>
                  <a:schemeClr val="bg1"/>
                </a:solidFill>
              </a:rPr>
              <a:t> and </a:t>
            </a:r>
            <a:r>
              <a:rPr lang="de-DE" sz="3200" strike="sngStrike" dirty="0" smtClean="0">
                <a:solidFill>
                  <a:schemeClr val="bg1"/>
                </a:solidFill>
              </a:rPr>
              <a:t>CP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incompatible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with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left-right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symmetry</a:t>
            </a:r>
            <a:endParaRPr lang="de-DE" sz="320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excludes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bimaximal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mixing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from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neutrino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sector</a:t>
            </a:r>
            <a:endParaRPr lang="de-DE" sz="280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GUTs</a:t>
            </a:r>
            <a:r>
              <a:rPr lang="de-DE" sz="3200" dirty="0" smtClean="0">
                <a:solidFill>
                  <a:schemeClr val="bg1"/>
                </a:solidFill>
              </a:rPr>
              <a:t>: </a:t>
            </a:r>
            <a:r>
              <a:rPr lang="de-DE" sz="3200" dirty="0" err="1" smtClean="0">
                <a:solidFill>
                  <a:schemeClr val="bg1"/>
                </a:solidFill>
              </a:rPr>
              <a:t>favors</a:t>
            </a:r>
            <a:r>
              <a:rPr lang="de-DE" sz="3200" dirty="0" smtClean="0">
                <a:solidFill>
                  <a:schemeClr val="bg1"/>
                </a:solidFill>
              </a:rPr>
              <a:t> SU(5), </a:t>
            </a:r>
            <a:r>
              <a:rPr lang="de-DE" sz="3200" dirty="0" err="1" smtClean="0">
                <a:solidFill>
                  <a:schemeClr val="bg1"/>
                </a:solidFill>
              </a:rPr>
              <a:t>disfavors</a:t>
            </a:r>
            <a:r>
              <a:rPr lang="de-DE" sz="3200" dirty="0" smtClean="0">
                <a:solidFill>
                  <a:schemeClr val="bg1"/>
                </a:solidFill>
              </a:rPr>
              <a:t> SO(10)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disfavors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democratic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Yukawa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couplings</a:t>
            </a:r>
            <a:endParaRPr lang="de-DE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4. A </a:t>
            </a:r>
            <a:r>
              <a:rPr lang="de-DE" dirty="0" err="1" smtClean="0"/>
              <a:t>Froggatt-Nielsen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519238"/>
            <a:ext cx="9144000" cy="5338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de-DE" sz="3200" i="1" u="sng" dirty="0" err="1" smtClean="0">
                <a:solidFill>
                  <a:schemeClr val="bg1"/>
                </a:solidFill>
              </a:rPr>
              <a:t>Froggatt-Nielsen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charge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assignment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is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not</a:t>
            </a:r>
            <a:r>
              <a:rPr lang="de-DE" sz="3200" i="1" u="sng" dirty="0" smtClean="0">
                <a:solidFill>
                  <a:schemeClr val="bg1"/>
                </a:solidFill>
              </a:rPr>
              <a:t> as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arbitrary</a:t>
            </a:r>
            <a:r>
              <a:rPr lang="de-DE" sz="3200" i="1" u="sng" dirty="0" smtClean="0">
                <a:solidFill>
                  <a:schemeClr val="bg1"/>
                </a:solidFill>
              </a:rPr>
              <a:t> as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it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may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look</a:t>
            </a:r>
            <a:r>
              <a:rPr lang="de-DE" sz="3200" i="1" u="sng" dirty="0" smtClean="0">
                <a:solidFill>
                  <a:schemeClr val="bg1"/>
                </a:solidFill>
              </a:rPr>
              <a:t>,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when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combined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with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other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requirements</a:t>
            </a:r>
            <a:r>
              <a:rPr lang="de-DE" sz="3200" i="1" u="sng" dirty="0" smtClean="0">
                <a:solidFill>
                  <a:schemeClr val="bg1"/>
                </a:solidFill>
              </a:rPr>
              <a:t> (in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the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context</a:t>
            </a:r>
            <a:r>
              <a:rPr lang="de-DE" sz="3200" i="1" u="sng" dirty="0" smtClean="0">
                <a:solidFill>
                  <a:schemeClr val="bg1"/>
                </a:solidFill>
              </a:rPr>
              <a:t> of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keV</a:t>
            </a:r>
            <a:r>
              <a:rPr lang="de-DE" sz="3200" i="1" u="sng" dirty="0" smtClean="0">
                <a:solidFill>
                  <a:schemeClr val="bg1"/>
                </a:solidFill>
              </a:rPr>
              <a:t> </a:t>
            </a:r>
            <a:r>
              <a:rPr lang="de-DE" sz="3200" i="1" u="sng" dirty="0" err="1" smtClean="0">
                <a:solidFill>
                  <a:schemeClr val="bg1"/>
                </a:solidFill>
              </a:rPr>
              <a:t>neutrinos</a:t>
            </a:r>
            <a:r>
              <a:rPr lang="de-DE" sz="3200" i="1" u="sng" dirty="0" smtClean="0">
                <a:solidFill>
                  <a:schemeClr val="bg1"/>
                </a:solidFill>
              </a:rPr>
              <a:t>!)</a:t>
            </a:r>
            <a:r>
              <a:rPr lang="de-DE" sz="3200" i="1" u="sng" noProof="0" dirty="0" smtClean="0">
                <a:solidFill>
                  <a:schemeClr val="bg1"/>
                </a:solidFill>
              </a:rPr>
              <a:t>:</a:t>
            </a:r>
            <a:endParaRPr lang="de-DE" sz="3200" noProof="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needs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two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FN-fields</a:t>
            </a:r>
            <a:r>
              <a:rPr lang="de-DE" sz="3200" dirty="0" smtClean="0">
                <a:solidFill>
                  <a:schemeClr val="bg1"/>
                </a:solidFill>
              </a:rPr>
              <a:t> to </a:t>
            </a:r>
            <a:r>
              <a:rPr lang="de-DE" sz="3200" dirty="0" err="1" smtClean="0">
                <a:solidFill>
                  <a:schemeClr val="bg1"/>
                </a:solidFill>
              </a:rPr>
              <a:t>combine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predictivity</a:t>
            </a:r>
            <a:r>
              <a:rPr lang="de-DE" sz="3200" dirty="0" smtClean="0">
                <a:solidFill>
                  <a:schemeClr val="bg1"/>
                </a:solidFill>
              </a:rPr>
              <a:t> and </a:t>
            </a:r>
            <a:r>
              <a:rPr lang="de-DE" sz="3200" strike="sngStrike" dirty="0" smtClean="0">
                <a:solidFill>
                  <a:schemeClr val="bg1"/>
                </a:solidFill>
              </a:rPr>
              <a:t>CP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incompatible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with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left-right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symmetry</a:t>
            </a:r>
            <a:endParaRPr lang="de-DE" sz="320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excludes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bimaximal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mixing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from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neutrino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sector</a:t>
            </a:r>
            <a:endParaRPr lang="de-DE" sz="280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GUTs</a:t>
            </a:r>
            <a:r>
              <a:rPr lang="de-DE" sz="3200" dirty="0" smtClean="0">
                <a:solidFill>
                  <a:schemeClr val="bg1"/>
                </a:solidFill>
              </a:rPr>
              <a:t>: </a:t>
            </a:r>
            <a:r>
              <a:rPr lang="de-DE" sz="3200" dirty="0" err="1" smtClean="0">
                <a:solidFill>
                  <a:schemeClr val="bg1"/>
                </a:solidFill>
              </a:rPr>
              <a:t>favors</a:t>
            </a:r>
            <a:r>
              <a:rPr lang="de-DE" sz="3200" dirty="0" smtClean="0">
                <a:solidFill>
                  <a:schemeClr val="bg1"/>
                </a:solidFill>
              </a:rPr>
              <a:t> SU(5), </a:t>
            </a:r>
            <a:r>
              <a:rPr lang="de-DE" sz="3200" dirty="0" err="1" smtClean="0">
                <a:solidFill>
                  <a:schemeClr val="bg1"/>
                </a:solidFill>
              </a:rPr>
              <a:t>disfavors</a:t>
            </a:r>
            <a:r>
              <a:rPr lang="de-DE" sz="3200" dirty="0" smtClean="0">
                <a:solidFill>
                  <a:schemeClr val="bg1"/>
                </a:solidFill>
              </a:rPr>
              <a:t> SO(10)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disfavors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democratic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Yukawa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couplings</a:t>
            </a:r>
            <a:endParaRPr lang="de-DE" sz="320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nice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feature</a:t>
            </a:r>
            <a:r>
              <a:rPr lang="de-DE" sz="3200" dirty="0" smtClean="0">
                <a:solidFill>
                  <a:schemeClr val="bg1"/>
                </a:solidFill>
              </a:rPr>
              <a:t>: </a:t>
            </a:r>
            <a:r>
              <a:rPr lang="de-DE" sz="3200" dirty="0" err="1" smtClean="0">
                <a:solidFill>
                  <a:schemeClr val="bg1"/>
                </a:solidFill>
              </a:rPr>
              <a:t>RGE-effects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negligible</a:t>
            </a:r>
            <a:r>
              <a:rPr lang="de-DE" sz="3200" dirty="0" smtClean="0">
                <a:solidFill>
                  <a:schemeClr val="bg1"/>
                </a:solidFill>
              </a:rPr>
              <a:t> (</a:t>
            </a:r>
            <a:r>
              <a:rPr lang="de-DE" sz="3200" dirty="0" err="1" smtClean="0">
                <a:solidFill>
                  <a:schemeClr val="bg1"/>
                </a:solidFill>
              </a:rPr>
              <a:t>due</a:t>
            </a:r>
            <a:r>
              <a:rPr lang="de-DE" sz="3200" dirty="0" smtClean="0">
                <a:solidFill>
                  <a:schemeClr val="bg1"/>
                </a:solidFill>
              </a:rPr>
              <a:t> to </a:t>
            </a:r>
            <a:r>
              <a:rPr lang="de-DE" sz="3200" dirty="0" err="1" smtClean="0">
                <a:solidFill>
                  <a:schemeClr val="bg1"/>
                </a:solidFill>
              </a:rPr>
              <a:t>tiny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y</a:t>
            </a:r>
            <a:r>
              <a:rPr lang="de-DE" sz="3200" baseline="-25000" dirty="0" err="1" smtClean="0">
                <a:solidFill>
                  <a:schemeClr val="bg1"/>
                </a:solidFill>
              </a:rPr>
              <a:t>D</a:t>
            </a:r>
            <a:r>
              <a:rPr lang="de-DE" sz="3200" dirty="0" smtClean="0">
                <a:solidFill>
                  <a:schemeClr val="bg1"/>
                </a:solidFill>
              </a:rPr>
              <a:t>)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endParaRPr lang="de-DE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5. </a:t>
            </a:r>
            <a:r>
              <a:rPr lang="de-DE" dirty="0" err="1" smtClean="0"/>
              <a:t>Conclusions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5. </a:t>
            </a:r>
            <a:r>
              <a:rPr lang="de-DE" dirty="0" err="1" smtClean="0"/>
              <a:t>Conclusions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519238"/>
            <a:ext cx="9144000" cy="5338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keV</a:t>
            </a:r>
            <a:r>
              <a:rPr lang="de-DE" sz="3200" dirty="0" smtClean="0">
                <a:solidFill>
                  <a:schemeClr val="bg1"/>
                </a:solidFill>
              </a:rPr>
              <a:t> sterile </a:t>
            </a:r>
            <a:r>
              <a:rPr lang="de-DE" sz="3200" dirty="0" err="1" smtClean="0">
                <a:solidFill>
                  <a:schemeClr val="bg1"/>
                </a:solidFill>
              </a:rPr>
              <a:t>neutrinos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are</a:t>
            </a:r>
            <a:r>
              <a:rPr lang="de-DE" sz="3200" dirty="0" smtClean="0">
                <a:solidFill>
                  <a:schemeClr val="bg1"/>
                </a:solidFill>
              </a:rPr>
              <a:t> an </a:t>
            </a:r>
            <a:r>
              <a:rPr lang="de-DE" sz="3200" dirty="0" err="1" smtClean="0">
                <a:solidFill>
                  <a:schemeClr val="bg1"/>
                </a:solidFill>
              </a:rPr>
              <a:t>interesting</a:t>
            </a:r>
            <a:r>
              <a:rPr lang="de-DE" sz="3200" dirty="0" smtClean="0">
                <a:solidFill>
                  <a:schemeClr val="bg1"/>
                </a:solidFill>
              </a:rPr>
              <a:t> alternative to Cold </a:t>
            </a:r>
            <a:r>
              <a:rPr lang="de-DE" sz="3200" dirty="0" err="1" smtClean="0">
                <a:solidFill>
                  <a:schemeClr val="bg1"/>
                </a:solidFill>
              </a:rPr>
              <a:t>Dark</a:t>
            </a:r>
            <a:r>
              <a:rPr lang="de-DE" sz="3200" dirty="0" smtClean="0">
                <a:solidFill>
                  <a:schemeClr val="bg1"/>
                </a:solidFill>
              </a:rPr>
              <a:t> Matter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1. </a:t>
            </a:r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622300" y="1536701"/>
            <a:ext cx="8064500" cy="41020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u="sng" dirty="0" smtClean="0">
                <a:solidFill>
                  <a:schemeClr val="bg1"/>
                </a:solidFill>
              </a:rPr>
              <a:t>Cold </a:t>
            </a:r>
            <a:r>
              <a:rPr lang="de-DE" b="1" u="sng" dirty="0" err="1" smtClean="0">
                <a:solidFill>
                  <a:schemeClr val="bg1"/>
                </a:solidFill>
              </a:rPr>
              <a:t>Dark</a:t>
            </a:r>
            <a:r>
              <a:rPr lang="de-DE" b="1" u="sng" dirty="0" smtClean="0">
                <a:solidFill>
                  <a:schemeClr val="bg1"/>
                </a:solidFill>
              </a:rPr>
              <a:t> Matter (CDM) </a:t>
            </a:r>
            <a:r>
              <a:rPr lang="de-DE" b="1" u="sng" dirty="0" err="1" smtClean="0">
                <a:solidFill>
                  <a:schemeClr val="bg1"/>
                </a:solidFill>
              </a:rPr>
              <a:t>is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not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the</a:t>
            </a:r>
            <a:r>
              <a:rPr lang="de-DE" b="1" u="sng" dirty="0" smtClean="0">
                <a:solidFill>
                  <a:schemeClr val="bg1"/>
                </a:solidFill>
              </a:rPr>
              <a:t> </a:t>
            </a:r>
            <a:r>
              <a:rPr lang="de-DE" b="1" u="sng" dirty="0" err="1" smtClean="0">
                <a:solidFill>
                  <a:schemeClr val="bg1"/>
                </a:solidFill>
              </a:rPr>
              <a:t>only</a:t>
            </a:r>
            <a:r>
              <a:rPr lang="de-DE" b="1" u="sng" dirty="0" smtClean="0">
                <a:solidFill>
                  <a:schemeClr val="bg1"/>
                </a:solidFill>
              </a:rPr>
              <a:t> DM:</a:t>
            </a:r>
            <a:endParaRPr lang="de-DE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de-DE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5. </a:t>
            </a:r>
            <a:r>
              <a:rPr lang="de-DE" dirty="0" err="1" smtClean="0"/>
              <a:t>Conclusions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519238"/>
            <a:ext cx="9144000" cy="5338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keV</a:t>
            </a:r>
            <a:r>
              <a:rPr lang="de-DE" sz="3200" dirty="0" smtClean="0">
                <a:solidFill>
                  <a:schemeClr val="bg1"/>
                </a:solidFill>
              </a:rPr>
              <a:t> sterile </a:t>
            </a:r>
            <a:r>
              <a:rPr lang="de-DE" sz="3200" dirty="0" err="1" smtClean="0">
                <a:solidFill>
                  <a:schemeClr val="bg1"/>
                </a:solidFill>
              </a:rPr>
              <a:t>neutrinos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are</a:t>
            </a:r>
            <a:r>
              <a:rPr lang="de-DE" sz="3200" dirty="0" smtClean="0">
                <a:solidFill>
                  <a:schemeClr val="bg1"/>
                </a:solidFill>
              </a:rPr>
              <a:t> an </a:t>
            </a:r>
            <a:r>
              <a:rPr lang="de-DE" sz="3200" dirty="0" err="1" smtClean="0">
                <a:solidFill>
                  <a:schemeClr val="bg1"/>
                </a:solidFill>
              </a:rPr>
              <a:t>interesting</a:t>
            </a:r>
            <a:r>
              <a:rPr lang="de-DE" sz="3200" dirty="0" smtClean="0">
                <a:solidFill>
                  <a:schemeClr val="bg1"/>
                </a:solidFill>
              </a:rPr>
              <a:t> alternative to Cold </a:t>
            </a:r>
            <a:r>
              <a:rPr lang="de-DE" sz="3200" dirty="0" err="1" smtClean="0">
                <a:solidFill>
                  <a:schemeClr val="bg1"/>
                </a:solidFill>
              </a:rPr>
              <a:t>Dark</a:t>
            </a:r>
            <a:r>
              <a:rPr lang="de-DE" sz="3200" dirty="0" smtClean="0">
                <a:solidFill>
                  <a:schemeClr val="bg1"/>
                </a:solidFill>
              </a:rPr>
              <a:t> Matter</a:t>
            </a:r>
            <a:endParaRPr lang="de-DE" sz="3200" strike="sngStrike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up to </a:t>
            </a:r>
            <a:r>
              <a:rPr lang="de-DE" sz="3200" dirty="0" err="1" smtClean="0">
                <a:solidFill>
                  <a:schemeClr val="bg1"/>
                </a:solidFill>
              </a:rPr>
              <a:t>now</a:t>
            </a:r>
            <a:r>
              <a:rPr lang="de-DE" sz="3200" dirty="0" smtClean="0">
                <a:solidFill>
                  <a:schemeClr val="bg1"/>
                </a:solidFill>
              </a:rPr>
              <a:t>: </a:t>
            </a:r>
            <a:r>
              <a:rPr lang="de-DE" sz="3200" i="1" dirty="0" err="1" smtClean="0">
                <a:solidFill>
                  <a:schemeClr val="bg1"/>
                </a:solidFill>
              </a:rPr>
              <a:t>scenarios</a:t>
            </a:r>
            <a:r>
              <a:rPr lang="de-DE" sz="3200" i="1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rather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than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i="1" dirty="0" err="1" smtClean="0">
                <a:solidFill>
                  <a:schemeClr val="bg1"/>
                </a:solidFill>
              </a:rPr>
              <a:t>models</a:t>
            </a:r>
            <a:endParaRPr lang="de-DE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5. </a:t>
            </a:r>
            <a:r>
              <a:rPr lang="de-DE" dirty="0" err="1" smtClean="0"/>
              <a:t>Conclusions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519238"/>
            <a:ext cx="9144000" cy="5338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keV</a:t>
            </a:r>
            <a:r>
              <a:rPr lang="de-DE" sz="3200" dirty="0" smtClean="0">
                <a:solidFill>
                  <a:schemeClr val="bg1"/>
                </a:solidFill>
              </a:rPr>
              <a:t> sterile </a:t>
            </a:r>
            <a:r>
              <a:rPr lang="de-DE" sz="3200" dirty="0" err="1" smtClean="0">
                <a:solidFill>
                  <a:schemeClr val="bg1"/>
                </a:solidFill>
              </a:rPr>
              <a:t>neutrinos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are</a:t>
            </a:r>
            <a:r>
              <a:rPr lang="de-DE" sz="3200" dirty="0" smtClean="0">
                <a:solidFill>
                  <a:schemeClr val="bg1"/>
                </a:solidFill>
              </a:rPr>
              <a:t> an </a:t>
            </a:r>
            <a:r>
              <a:rPr lang="de-DE" sz="3200" dirty="0" err="1" smtClean="0">
                <a:solidFill>
                  <a:schemeClr val="bg1"/>
                </a:solidFill>
              </a:rPr>
              <a:t>interesting</a:t>
            </a:r>
            <a:r>
              <a:rPr lang="de-DE" sz="3200" dirty="0" smtClean="0">
                <a:solidFill>
                  <a:schemeClr val="bg1"/>
                </a:solidFill>
              </a:rPr>
              <a:t> alternative to Cold </a:t>
            </a:r>
            <a:r>
              <a:rPr lang="de-DE" sz="3200" dirty="0" err="1" smtClean="0">
                <a:solidFill>
                  <a:schemeClr val="bg1"/>
                </a:solidFill>
              </a:rPr>
              <a:t>Dark</a:t>
            </a:r>
            <a:r>
              <a:rPr lang="de-DE" sz="3200" dirty="0" smtClean="0">
                <a:solidFill>
                  <a:schemeClr val="bg1"/>
                </a:solidFill>
              </a:rPr>
              <a:t> Matter</a:t>
            </a:r>
            <a:endParaRPr lang="de-DE" sz="3200" strike="sngStrike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up to </a:t>
            </a:r>
            <a:r>
              <a:rPr lang="de-DE" sz="3200" dirty="0" err="1" smtClean="0">
                <a:solidFill>
                  <a:schemeClr val="bg1"/>
                </a:solidFill>
              </a:rPr>
              <a:t>now</a:t>
            </a:r>
            <a:r>
              <a:rPr lang="de-DE" sz="3200" dirty="0" smtClean="0">
                <a:solidFill>
                  <a:schemeClr val="bg1"/>
                </a:solidFill>
              </a:rPr>
              <a:t>: </a:t>
            </a:r>
            <a:r>
              <a:rPr lang="de-DE" sz="3200" i="1" dirty="0" err="1" smtClean="0">
                <a:solidFill>
                  <a:schemeClr val="bg1"/>
                </a:solidFill>
              </a:rPr>
              <a:t>scenarios</a:t>
            </a:r>
            <a:r>
              <a:rPr lang="de-DE" sz="3200" i="1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rather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than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i="1" dirty="0" err="1" smtClean="0">
                <a:solidFill>
                  <a:schemeClr val="bg1"/>
                </a:solidFill>
              </a:rPr>
              <a:t>models</a:t>
            </a:r>
            <a:endParaRPr lang="de-DE" sz="3200" i="1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Randall-Sundrum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model</a:t>
            </a:r>
            <a:r>
              <a:rPr lang="de-DE" sz="3200" dirty="0" smtClean="0">
                <a:solidFill>
                  <a:schemeClr val="bg1"/>
                </a:solidFill>
              </a:rPr>
              <a:t>: </a:t>
            </a:r>
            <a:r>
              <a:rPr lang="de-DE" sz="3200" dirty="0" err="1" smtClean="0">
                <a:solidFill>
                  <a:schemeClr val="bg1"/>
                </a:solidFill>
              </a:rPr>
              <a:t>exp-suppression</a:t>
            </a:r>
            <a:endParaRPr lang="de-DE" sz="3200" b="1" i="1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endParaRPr lang="de-DE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5. </a:t>
            </a:r>
            <a:r>
              <a:rPr lang="de-DE" dirty="0" err="1" smtClean="0"/>
              <a:t>Conclusions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519238"/>
            <a:ext cx="9144000" cy="5338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keV</a:t>
            </a:r>
            <a:r>
              <a:rPr lang="de-DE" sz="3200" dirty="0" smtClean="0">
                <a:solidFill>
                  <a:schemeClr val="bg1"/>
                </a:solidFill>
              </a:rPr>
              <a:t> sterile </a:t>
            </a:r>
            <a:r>
              <a:rPr lang="de-DE" sz="3200" dirty="0" err="1" smtClean="0">
                <a:solidFill>
                  <a:schemeClr val="bg1"/>
                </a:solidFill>
              </a:rPr>
              <a:t>neutrinos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are</a:t>
            </a:r>
            <a:r>
              <a:rPr lang="de-DE" sz="3200" dirty="0" smtClean="0">
                <a:solidFill>
                  <a:schemeClr val="bg1"/>
                </a:solidFill>
              </a:rPr>
              <a:t> an </a:t>
            </a:r>
            <a:r>
              <a:rPr lang="de-DE" sz="3200" dirty="0" err="1" smtClean="0">
                <a:solidFill>
                  <a:schemeClr val="bg1"/>
                </a:solidFill>
              </a:rPr>
              <a:t>interesting</a:t>
            </a:r>
            <a:r>
              <a:rPr lang="de-DE" sz="3200" dirty="0" smtClean="0">
                <a:solidFill>
                  <a:schemeClr val="bg1"/>
                </a:solidFill>
              </a:rPr>
              <a:t> alternative to Cold </a:t>
            </a:r>
            <a:r>
              <a:rPr lang="de-DE" sz="3200" dirty="0" err="1" smtClean="0">
                <a:solidFill>
                  <a:schemeClr val="bg1"/>
                </a:solidFill>
              </a:rPr>
              <a:t>Dark</a:t>
            </a:r>
            <a:r>
              <a:rPr lang="de-DE" sz="3200" dirty="0" smtClean="0">
                <a:solidFill>
                  <a:schemeClr val="bg1"/>
                </a:solidFill>
              </a:rPr>
              <a:t> Matter</a:t>
            </a:r>
            <a:endParaRPr lang="de-DE" sz="3200" strike="sngStrike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up to </a:t>
            </a:r>
            <a:r>
              <a:rPr lang="de-DE" sz="3200" dirty="0" err="1" smtClean="0">
                <a:solidFill>
                  <a:schemeClr val="bg1"/>
                </a:solidFill>
              </a:rPr>
              <a:t>now</a:t>
            </a:r>
            <a:r>
              <a:rPr lang="de-DE" sz="3200" dirty="0" smtClean="0">
                <a:solidFill>
                  <a:schemeClr val="bg1"/>
                </a:solidFill>
              </a:rPr>
              <a:t>: </a:t>
            </a:r>
            <a:r>
              <a:rPr lang="de-DE" sz="3200" i="1" dirty="0" err="1" smtClean="0">
                <a:solidFill>
                  <a:schemeClr val="bg1"/>
                </a:solidFill>
              </a:rPr>
              <a:t>scenarios</a:t>
            </a:r>
            <a:r>
              <a:rPr lang="de-DE" sz="3200" i="1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rather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than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i="1" dirty="0" err="1" smtClean="0">
                <a:solidFill>
                  <a:schemeClr val="bg1"/>
                </a:solidFill>
              </a:rPr>
              <a:t>models</a:t>
            </a:r>
            <a:endParaRPr lang="de-DE" sz="3200" i="1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Randall-Sundrum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model</a:t>
            </a:r>
            <a:r>
              <a:rPr lang="de-DE" sz="3200" dirty="0" smtClean="0">
                <a:solidFill>
                  <a:schemeClr val="bg1"/>
                </a:solidFill>
              </a:rPr>
              <a:t>: </a:t>
            </a:r>
            <a:r>
              <a:rPr lang="de-DE" sz="3200" dirty="0" err="1" smtClean="0">
                <a:solidFill>
                  <a:schemeClr val="bg1"/>
                </a:solidFill>
              </a:rPr>
              <a:t>exp-suppression</a:t>
            </a:r>
            <a:endParaRPr lang="de-DE" sz="280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L</a:t>
            </a:r>
            <a:r>
              <a:rPr lang="de-DE" sz="3200" baseline="-25000" dirty="0" err="1" smtClean="0">
                <a:solidFill>
                  <a:schemeClr val="bg1"/>
                </a:solidFill>
              </a:rPr>
              <a:t>e</a:t>
            </a:r>
            <a:r>
              <a:rPr lang="de-DE" sz="3200" dirty="0" err="1" smtClean="0">
                <a:solidFill>
                  <a:schemeClr val="bg1"/>
                </a:solidFill>
              </a:rPr>
              <a:t>-L</a:t>
            </a:r>
            <a:r>
              <a:rPr lang="de-DE" sz="3200" baseline="-25000" dirty="0" err="1" smtClean="0">
                <a:solidFill>
                  <a:schemeClr val="bg1"/>
                </a:solidFill>
              </a:rPr>
              <a:t>μ</a:t>
            </a:r>
            <a:r>
              <a:rPr lang="de-DE" sz="3200" dirty="0" err="1" smtClean="0">
                <a:solidFill>
                  <a:schemeClr val="bg1"/>
                </a:solidFill>
              </a:rPr>
              <a:t>-L</a:t>
            </a:r>
            <a:r>
              <a:rPr lang="de-DE" sz="3200" baseline="-25000" dirty="0" err="1" smtClean="0">
                <a:solidFill>
                  <a:schemeClr val="bg1"/>
                </a:solidFill>
              </a:rPr>
              <a:t>τ</a:t>
            </a:r>
            <a:r>
              <a:rPr lang="de-DE" sz="3200" dirty="0" smtClean="0">
                <a:solidFill>
                  <a:schemeClr val="bg1"/>
                </a:solidFill>
              </a:rPr>
              <a:t>: soft </a:t>
            </a:r>
            <a:r>
              <a:rPr lang="de-DE" sz="3200" dirty="0" err="1" smtClean="0">
                <a:solidFill>
                  <a:schemeClr val="bg1"/>
                </a:solidFill>
              </a:rPr>
              <a:t>breaking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makes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massless</a:t>
            </a:r>
            <a:r>
              <a:rPr lang="de-DE" sz="3200" dirty="0" smtClean="0">
                <a:solidFill>
                  <a:schemeClr val="bg1"/>
                </a:solidFill>
              </a:rPr>
              <a:t> N</a:t>
            </a:r>
            <a:r>
              <a:rPr lang="de-DE" sz="3200" baseline="-25000" dirty="0" smtClean="0">
                <a:solidFill>
                  <a:schemeClr val="bg1"/>
                </a:solidFill>
              </a:rPr>
              <a:t>R</a:t>
            </a:r>
            <a:r>
              <a:rPr lang="de-DE" sz="3200" dirty="0" smtClean="0">
                <a:solidFill>
                  <a:schemeClr val="bg1"/>
                </a:solidFill>
              </a:rPr>
              <a:t> massive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5. </a:t>
            </a:r>
            <a:r>
              <a:rPr lang="de-DE" dirty="0" err="1" smtClean="0"/>
              <a:t>Conclusions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519238"/>
            <a:ext cx="9144000" cy="5338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keV</a:t>
            </a:r>
            <a:r>
              <a:rPr lang="de-DE" sz="3200" dirty="0" smtClean="0">
                <a:solidFill>
                  <a:schemeClr val="bg1"/>
                </a:solidFill>
              </a:rPr>
              <a:t> sterile </a:t>
            </a:r>
            <a:r>
              <a:rPr lang="de-DE" sz="3200" dirty="0" err="1" smtClean="0">
                <a:solidFill>
                  <a:schemeClr val="bg1"/>
                </a:solidFill>
              </a:rPr>
              <a:t>neutrinos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are</a:t>
            </a:r>
            <a:r>
              <a:rPr lang="de-DE" sz="3200" dirty="0" smtClean="0">
                <a:solidFill>
                  <a:schemeClr val="bg1"/>
                </a:solidFill>
              </a:rPr>
              <a:t> an </a:t>
            </a:r>
            <a:r>
              <a:rPr lang="de-DE" sz="3200" dirty="0" err="1" smtClean="0">
                <a:solidFill>
                  <a:schemeClr val="bg1"/>
                </a:solidFill>
              </a:rPr>
              <a:t>interesting</a:t>
            </a:r>
            <a:r>
              <a:rPr lang="de-DE" sz="3200" dirty="0" smtClean="0">
                <a:solidFill>
                  <a:schemeClr val="bg1"/>
                </a:solidFill>
              </a:rPr>
              <a:t> alternative to Cold </a:t>
            </a:r>
            <a:r>
              <a:rPr lang="de-DE" sz="3200" dirty="0" err="1" smtClean="0">
                <a:solidFill>
                  <a:schemeClr val="bg1"/>
                </a:solidFill>
              </a:rPr>
              <a:t>Dark</a:t>
            </a:r>
            <a:r>
              <a:rPr lang="de-DE" sz="3200" dirty="0" smtClean="0">
                <a:solidFill>
                  <a:schemeClr val="bg1"/>
                </a:solidFill>
              </a:rPr>
              <a:t> Matter</a:t>
            </a:r>
            <a:endParaRPr lang="de-DE" sz="3200" strike="sngStrike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up to </a:t>
            </a:r>
            <a:r>
              <a:rPr lang="de-DE" sz="3200" dirty="0" err="1" smtClean="0">
                <a:solidFill>
                  <a:schemeClr val="bg1"/>
                </a:solidFill>
              </a:rPr>
              <a:t>now</a:t>
            </a:r>
            <a:r>
              <a:rPr lang="de-DE" sz="3200" dirty="0" smtClean="0">
                <a:solidFill>
                  <a:schemeClr val="bg1"/>
                </a:solidFill>
              </a:rPr>
              <a:t>: </a:t>
            </a:r>
            <a:r>
              <a:rPr lang="de-DE" sz="3200" i="1" dirty="0" err="1" smtClean="0">
                <a:solidFill>
                  <a:schemeClr val="bg1"/>
                </a:solidFill>
              </a:rPr>
              <a:t>scenarios</a:t>
            </a:r>
            <a:r>
              <a:rPr lang="de-DE" sz="3200" i="1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rather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than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i="1" dirty="0" err="1" smtClean="0">
                <a:solidFill>
                  <a:schemeClr val="bg1"/>
                </a:solidFill>
              </a:rPr>
              <a:t>models</a:t>
            </a:r>
            <a:endParaRPr lang="de-DE" sz="3200" i="1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Randall-Sundrum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model</a:t>
            </a:r>
            <a:r>
              <a:rPr lang="de-DE" sz="3200" dirty="0" smtClean="0">
                <a:solidFill>
                  <a:schemeClr val="bg1"/>
                </a:solidFill>
              </a:rPr>
              <a:t>: </a:t>
            </a:r>
            <a:r>
              <a:rPr lang="de-DE" sz="3200" dirty="0" err="1" smtClean="0">
                <a:solidFill>
                  <a:schemeClr val="bg1"/>
                </a:solidFill>
              </a:rPr>
              <a:t>exp-suppression</a:t>
            </a:r>
            <a:endParaRPr lang="de-DE" sz="280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L</a:t>
            </a:r>
            <a:r>
              <a:rPr lang="de-DE" sz="3200" baseline="-25000" dirty="0" err="1" smtClean="0">
                <a:solidFill>
                  <a:schemeClr val="bg1"/>
                </a:solidFill>
              </a:rPr>
              <a:t>e</a:t>
            </a:r>
            <a:r>
              <a:rPr lang="de-DE" sz="3200" dirty="0" err="1" smtClean="0">
                <a:solidFill>
                  <a:schemeClr val="bg1"/>
                </a:solidFill>
              </a:rPr>
              <a:t>-L</a:t>
            </a:r>
            <a:r>
              <a:rPr lang="de-DE" sz="3200" baseline="-25000" dirty="0" err="1" smtClean="0">
                <a:solidFill>
                  <a:schemeClr val="bg1"/>
                </a:solidFill>
              </a:rPr>
              <a:t>μ</a:t>
            </a:r>
            <a:r>
              <a:rPr lang="de-DE" sz="3200" dirty="0" err="1" smtClean="0">
                <a:solidFill>
                  <a:schemeClr val="bg1"/>
                </a:solidFill>
              </a:rPr>
              <a:t>-L</a:t>
            </a:r>
            <a:r>
              <a:rPr lang="de-DE" sz="3200" baseline="-25000" dirty="0" err="1" smtClean="0">
                <a:solidFill>
                  <a:schemeClr val="bg1"/>
                </a:solidFill>
              </a:rPr>
              <a:t>τ</a:t>
            </a:r>
            <a:r>
              <a:rPr lang="de-DE" sz="3200" dirty="0" smtClean="0">
                <a:solidFill>
                  <a:schemeClr val="bg1"/>
                </a:solidFill>
              </a:rPr>
              <a:t>: soft </a:t>
            </a:r>
            <a:r>
              <a:rPr lang="de-DE" sz="3200" dirty="0" err="1" smtClean="0">
                <a:solidFill>
                  <a:schemeClr val="bg1"/>
                </a:solidFill>
              </a:rPr>
              <a:t>breaking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makes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massless</a:t>
            </a:r>
            <a:r>
              <a:rPr lang="de-DE" sz="3200" dirty="0" smtClean="0">
                <a:solidFill>
                  <a:schemeClr val="bg1"/>
                </a:solidFill>
              </a:rPr>
              <a:t> N</a:t>
            </a:r>
            <a:r>
              <a:rPr lang="de-DE" sz="3200" baseline="-25000" dirty="0" smtClean="0">
                <a:solidFill>
                  <a:schemeClr val="bg1"/>
                </a:solidFill>
              </a:rPr>
              <a:t>R</a:t>
            </a:r>
            <a:r>
              <a:rPr lang="de-DE" sz="3200" dirty="0" smtClean="0">
                <a:solidFill>
                  <a:schemeClr val="bg1"/>
                </a:solidFill>
              </a:rPr>
              <a:t> massive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Froggatt-Nielsen</a:t>
            </a:r>
            <a:r>
              <a:rPr lang="de-DE" sz="3200" dirty="0" smtClean="0">
                <a:solidFill>
                  <a:schemeClr val="bg1"/>
                </a:solidFill>
              </a:rPr>
              <a:t>: multiple </a:t>
            </a:r>
            <a:r>
              <a:rPr lang="de-DE" sz="3200" dirty="0" err="1" smtClean="0">
                <a:solidFill>
                  <a:schemeClr val="bg1"/>
                </a:solidFill>
              </a:rPr>
              <a:t>seesaw-like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diagrams</a:t>
            </a:r>
            <a:endParaRPr lang="de-DE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5. </a:t>
            </a:r>
            <a:r>
              <a:rPr lang="de-DE" dirty="0" err="1" smtClean="0"/>
              <a:t>Conclusions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519238"/>
            <a:ext cx="9144000" cy="5338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keV</a:t>
            </a:r>
            <a:r>
              <a:rPr lang="de-DE" sz="3200" dirty="0" smtClean="0">
                <a:solidFill>
                  <a:schemeClr val="bg1"/>
                </a:solidFill>
              </a:rPr>
              <a:t> sterile </a:t>
            </a:r>
            <a:r>
              <a:rPr lang="de-DE" sz="3200" dirty="0" err="1" smtClean="0">
                <a:solidFill>
                  <a:schemeClr val="bg1"/>
                </a:solidFill>
              </a:rPr>
              <a:t>neutrinos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are</a:t>
            </a:r>
            <a:r>
              <a:rPr lang="de-DE" sz="3200" dirty="0" smtClean="0">
                <a:solidFill>
                  <a:schemeClr val="bg1"/>
                </a:solidFill>
              </a:rPr>
              <a:t> an </a:t>
            </a:r>
            <a:r>
              <a:rPr lang="de-DE" sz="3200" dirty="0" err="1" smtClean="0">
                <a:solidFill>
                  <a:schemeClr val="bg1"/>
                </a:solidFill>
              </a:rPr>
              <a:t>interesting</a:t>
            </a:r>
            <a:r>
              <a:rPr lang="de-DE" sz="3200" dirty="0" smtClean="0">
                <a:solidFill>
                  <a:schemeClr val="bg1"/>
                </a:solidFill>
              </a:rPr>
              <a:t> alternative to Cold </a:t>
            </a:r>
            <a:r>
              <a:rPr lang="de-DE" sz="3200" dirty="0" err="1" smtClean="0">
                <a:solidFill>
                  <a:schemeClr val="bg1"/>
                </a:solidFill>
              </a:rPr>
              <a:t>Dark</a:t>
            </a:r>
            <a:r>
              <a:rPr lang="de-DE" sz="3200" dirty="0" smtClean="0">
                <a:solidFill>
                  <a:schemeClr val="bg1"/>
                </a:solidFill>
              </a:rPr>
              <a:t> Matter</a:t>
            </a:r>
            <a:endParaRPr lang="de-DE" sz="3200" strike="sngStrike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up to </a:t>
            </a:r>
            <a:r>
              <a:rPr lang="de-DE" sz="3200" dirty="0" err="1" smtClean="0">
                <a:solidFill>
                  <a:schemeClr val="bg1"/>
                </a:solidFill>
              </a:rPr>
              <a:t>now</a:t>
            </a:r>
            <a:r>
              <a:rPr lang="de-DE" sz="3200" dirty="0" smtClean="0">
                <a:solidFill>
                  <a:schemeClr val="bg1"/>
                </a:solidFill>
              </a:rPr>
              <a:t>: </a:t>
            </a:r>
            <a:r>
              <a:rPr lang="de-DE" sz="3200" i="1" dirty="0" err="1" smtClean="0">
                <a:solidFill>
                  <a:schemeClr val="bg1"/>
                </a:solidFill>
              </a:rPr>
              <a:t>scenarios</a:t>
            </a:r>
            <a:r>
              <a:rPr lang="de-DE" sz="3200" i="1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rather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than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i="1" dirty="0" err="1" smtClean="0">
                <a:solidFill>
                  <a:schemeClr val="bg1"/>
                </a:solidFill>
              </a:rPr>
              <a:t>models</a:t>
            </a:r>
            <a:endParaRPr lang="de-DE" sz="3200" i="1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Randall-Sundrum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model</a:t>
            </a:r>
            <a:r>
              <a:rPr lang="de-DE" sz="3200" dirty="0" smtClean="0">
                <a:solidFill>
                  <a:schemeClr val="bg1"/>
                </a:solidFill>
              </a:rPr>
              <a:t>: </a:t>
            </a:r>
            <a:r>
              <a:rPr lang="de-DE" sz="3200" dirty="0" err="1" smtClean="0">
                <a:solidFill>
                  <a:schemeClr val="bg1"/>
                </a:solidFill>
              </a:rPr>
              <a:t>exp-suppression</a:t>
            </a:r>
            <a:endParaRPr lang="de-DE" sz="280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L</a:t>
            </a:r>
            <a:r>
              <a:rPr lang="de-DE" sz="3200" baseline="-25000" dirty="0" err="1" smtClean="0">
                <a:solidFill>
                  <a:schemeClr val="bg1"/>
                </a:solidFill>
              </a:rPr>
              <a:t>e</a:t>
            </a:r>
            <a:r>
              <a:rPr lang="de-DE" sz="3200" dirty="0" err="1" smtClean="0">
                <a:solidFill>
                  <a:schemeClr val="bg1"/>
                </a:solidFill>
              </a:rPr>
              <a:t>-L</a:t>
            </a:r>
            <a:r>
              <a:rPr lang="de-DE" sz="3200" baseline="-25000" dirty="0" err="1" smtClean="0">
                <a:solidFill>
                  <a:schemeClr val="bg1"/>
                </a:solidFill>
              </a:rPr>
              <a:t>μ</a:t>
            </a:r>
            <a:r>
              <a:rPr lang="de-DE" sz="3200" dirty="0" err="1" smtClean="0">
                <a:solidFill>
                  <a:schemeClr val="bg1"/>
                </a:solidFill>
              </a:rPr>
              <a:t>-L</a:t>
            </a:r>
            <a:r>
              <a:rPr lang="de-DE" sz="3200" baseline="-25000" dirty="0" err="1" smtClean="0">
                <a:solidFill>
                  <a:schemeClr val="bg1"/>
                </a:solidFill>
              </a:rPr>
              <a:t>τ</a:t>
            </a:r>
            <a:r>
              <a:rPr lang="de-DE" sz="3200" dirty="0" smtClean="0">
                <a:solidFill>
                  <a:schemeClr val="bg1"/>
                </a:solidFill>
              </a:rPr>
              <a:t>: soft </a:t>
            </a:r>
            <a:r>
              <a:rPr lang="de-DE" sz="3200" dirty="0" err="1" smtClean="0">
                <a:solidFill>
                  <a:schemeClr val="bg1"/>
                </a:solidFill>
              </a:rPr>
              <a:t>breaking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makes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massless</a:t>
            </a:r>
            <a:r>
              <a:rPr lang="de-DE" sz="3200" dirty="0" smtClean="0">
                <a:solidFill>
                  <a:schemeClr val="bg1"/>
                </a:solidFill>
              </a:rPr>
              <a:t> N</a:t>
            </a:r>
            <a:r>
              <a:rPr lang="de-DE" sz="3200" baseline="-25000" dirty="0" smtClean="0">
                <a:solidFill>
                  <a:schemeClr val="bg1"/>
                </a:solidFill>
              </a:rPr>
              <a:t>R</a:t>
            </a:r>
            <a:r>
              <a:rPr lang="de-DE" sz="3200" dirty="0" smtClean="0">
                <a:solidFill>
                  <a:schemeClr val="bg1"/>
                </a:solidFill>
              </a:rPr>
              <a:t> massive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Froggatt-Nielsen</a:t>
            </a:r>
            <a:r>
              <a:rPr lang="de-DE" sz="3200" dirty="0" smtClean="0">
                <a:solidFill>
                  <a:schemeClr val="bg1"/>
                </a:solidFill>
              </a:rPr>
              <a:t>: multiple </a:t>
            </a:r>
            <a:r>
              <a:rPr lang="de-DE" sz="3200" dirty="0" err="1" smtClean="0">
                <a:solidFill>
                  <a:schemeClr val="bg1"/>
                </a:solidFill>
              </a:rPr>
              <a:t>seesaw-like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diagrams</a:t>
            </a:r>
            <a:endParaRPr lang="de-DE" sz="320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all </a:t>
            </a:r>
            <a:r>
              <a:rPr lang="de-DE" sz="3200" dirty="0" err="1" smtClean="0">
                <a:solidFill>
                  <a:schemeClr val="bg1"/>
                </a:solidFill>
              </a:rPr>
              <a:t>models</a:t>
            </a:r>
            <a:r>
              <a:rPr lang="de-DE" sz="3200" dirty="0" smtClean="0">
                <a:solidFill>
                  <a:schemeClr val="bg1"/>
                </a:solidFill>
              </a:rPr>
              <a:t>: </a:t>
            </a:r>
            <a:r>
              <a:rPr lang="de-DE" sz="3200" dirty="0" err="1" smtClean="0">
                <a:solidFill>
                  <a:schemeClr val="bg1"/>
                </a:solidFill>
              </a:rPr>
              <a:t>deep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connections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between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Dark</a:t>
            </a:r>
            <a:r>
              <a:rPr lang="de-DE" sz="3200" dirty="0" smtClean="0">
                <a:solidFill>
                  <a:schemeClr val="bg1"/>
                </a:solidFill>
              </a:rPr>
              <a:t> Matter and light </a:t>
            </a:r>
            <a:r>
              <a:rPr lang="de-DE" sz="3200" dirty="0" err="1" smtClean="0">
                <a:solidFill>
                  <a:schemeClr val="bg1"/>
                </a:solidFill>
              </a:rPr>
              <a:t>neutrino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sector</a:t>
            </a:r>
            <a:endParaRPr lang="de-DE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8520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dirty="0" smtClean="0"/>
              <a:t>5. </a:t>
            </a:r>
            <a:r>
              <a:rPr lang="de-DE" dirty="0" err="1" smtClean="0"/>
              <a:t>Conclusions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0" y="1519238"/>
            <a:ext cx="9144000" cy="5338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keV</a:t>
            </a:r>
            <a:r>
              <a:rPr lang="de-DE" sz="3200" dirty="0" smtClean="0">
                <a:solidFill>
                  <a:schemeClr val="bg1"/>
                </a:solidFill>
              </a:rPr>
              <a:t> sterile </a:t>
            </a:r>
            <a:r>
              <a:rPr lang="de-DE" sz="3200" dirty="0" err="1" smtClean="0">
                <a:solidFill>
                  <a:schemeClr val="bg1"/>
                </a:solidFill>
              </a:rPr>
              <a:t>neutrinos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are</a:t>
            </a:r>
            <a:r>
              <a:rPr lang="de-DE" sz="3200" dirty="0" smtClean="0">
                <a:solidFill>
                  <a:schemeClr val="bg1"/>
                </a:solidFill>
              </a:rPr>
              <a:t> an </a:t>
            </a:r>
            <a:r>
              <a:rPr lang="de-DE" sz="3200" dirty="0" err="1" smtClean="0">
                <a:solidFill>
                  <a:schemeClr val="bg1"/>
                </a:solidFill>
              </a:rPr>
              <a:t>interesting</a:t>
            </a:r>
            <a:r>
              <a:rPr lang="de-DE" sz="3200" dirty="0" smtClean="0">
                <a:solidFill>
                  <a:schemeClr val="bg1"/>
                </a:solidFill>
              </a:rPr>
              <a:t> alternative to Cold </a:t>
            </a:r>
            <a:r>
              <a:rPr lang="de-DE" sz="3200" dirty="0" err="1" smtClean="0">
                <a:solidFill>
                  <a:schemeClr val="bg1"/>
                </a:solidFill>
              </a:rPr>
              <a:t>Dark</a:t>
            </a:r>
            <a:r>
              <a:rPr lang="de-DE" sz="3200" dirty="0" smtClean="0">
                <a:solidFill>
                  <a:schemeClr val="bg1"/>
                </a:solidFill>
              </a:rPr>
              <a:t> Matter</a:t>
            </a:r>
            <a:endParaRPr lang="de-DE" sz="3200" strike="sngStrike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up to </a:t>
            </a:r>
            <a:r>
              <a:rPr lang="de-DE" sz="3200" dirty="0" err="1" smtClean="0">
                <a:solidFill>
                  <a:schemeClr val="bg1"/>
                </a:solidFill>
              </a:rPr>
              <a:t>now</a:t>
            </a:r>
            <a:r>
              <a:rPr lang="de-DE" sz="3200" dirty="0" smtClean="0">
                <a:solidFill>
                  <a:schemeClr val="bg1"/>
                </a:solidFill>
              </a:rPr>
              <a:t>: </a:t>
            </a:r>
            <a:r>
              <a:rPr lang="de-DE" sz="3200" i="1" dirty="0" err="1" smtClean="0">
                <a:solidFill>
                  <a:schemeClr val="bg1"/>
                </a:solidFill>
              </a:rPr>
              <a:t>scenarios</a:t>
            </a:r>
            <a:r>
              <a:rPr lang="de-DE" sz="3200" i="1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rather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than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i="1" dirty="0" err="1" smtClean="0">
                <a:solidFill>
                  <a:schemeClr val="bg1"/>
                </a:solidFill>
              </a:rPr>
              <a:t>models</a:t>
            </a:r>
            <a:endParaRPr lang="de-DE" sz="3200" i="1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Randall-Sundrum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model</a:t>
            </a:r>
            <a:r>
              <a:rPr lang="de-DE" sz="3200" dirty="0" smtClean="0">
                <a:solidFill>
                  <a:schemeClr val="bg1"/>
                </a:solidFill>
              </a:rPr>
              <a:t>: </a:t>
            </a:r>
            <a:r>
              <a:rPr lang="de-DE" sz="3200" dirty="0" err="1" smtClean="0">
                <a:solidFill>
                  <a:schemeClr val="bg1"/>
                </a:solidFill>
              </a:rPr>
              <a:t>exp-suppression</a:t>
            </a:r>
            <a:endParaRPr lang="de-DE" sz="280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L</a:t>
            </a:r>
            <a:r>
              <a:rPr lang="de-DE" sz="3200" baseline="-25000" dirty="0" err="1" smtClean="0">
                <a:solidFill>
                  <a:schemeClr val="bg1"/>
                </a:solidFill>
              </a:rPr>
              <a:t>e</a:t>
            </a:r>
            <a:r>
              <a:rPr lang="de-DE" sz="3200" dirty="0" err="1" smtClean="0">
                <a:solidFill>
                  <a:schemeClr val="bg1"/>
                </a:solidFill>
              </a:rPr>
              <a:t>-L</a:t>
            </a:r>
            <a:r>
              <a:rPr lang="de-DE" sz="3200" baseline="-25000" dirty="0" err="1" smtClean="0">
                <a:solidFill>
                  <a:schemeClr val="bg1"/>
                </a:solidFill>
              </a:rPr>
              <a:t>μ</a:t>
            </a:r>
            <a:r>
              <a:rPr lang="de-DE" sz="3200" dirty="0" err="1" smtClean="0">
                <a:solidFill>
                  <a:schemeClr val="bg1"/>
                </a:solidFill>
              </a:rPr>
              <a:t>-L</a:t>
            </a:r>
            <a:r>
              <a:rPr lang="de-DE" sz="3200" baseline="-25000" dirty="0" err="1" smtClean="0">
                <a:solidFill>
                  <a:schemeClr val="bg1"/>
                </a:solidFill>
              </a:rPr>
              <a:t>τ</a:t>
            </a:r>
            <a:r>
              <a:rPr lang="de-DE" sz="3200" dirty="0" smtClean="0">
                <a:solidFill>
                  <a:schemeClr val="bg1"/>
                </a:solidFill>
              </a:rPr>
              <a:t>: soft </a:t>
            </a:r>
            <a:r>
              <a:rPr lang="de-DE" sz="3200" dirty="0" err="1" smtClean="0">
                <a:solidFill>
                  <a:schemeClr val="bg1"/>
                </a:solidFill>
              </a:rPr>
              <a:t>breaking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makes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massless</a:t>
            </a:r>
            <a:r>
              <a:rPr lang="de-DE" sz="3200" dirty="0" smtClean="0">
                <a:solidFill>
                  <a:schemeClr val="bg1"/>
                </a:solidFill>
              </a:rPr>
              <a:t> N</a:t>
            </a:r>
            <a:r>
              <a:rPr lang="de-DE" sz="3200" baseline="-25000" dirty="0" smtClean="0">
                <a:solidFill>
                  <a:schemeClr val="bg1"/>
                </a:solidFill>
              </a:rPr>
              <a:t>R</a:t>
            </a:r>
            <a:r>
              <a:rPr lang="de-DE" sz="3200" dirty="0" smtClean="0">
                <a:solidFill>
                  <a:schemeClr val="bg1"/>
                </a:solidFill>
              </a:rPr>
              <a:t> massive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err="1" smtClean="0">
                <a:solidFill>
                  <a:schemeClr val="bg1"/>
                </a:solidFill>
              </a:rPr>
              <a:t>Froggatt-Nielsen</a:t>
            </a:r>
            <a:r>
              <a:rPr lang="de-DE" sz="3200" dirty="0" smtClean="0">
                <a:solidFill>
                  <a:schemeClr val="bg1"/>
                </a:solidFill>
              </a:rPr>
              <a:t>: multiple </a:t>
            </a:r>
            <a:r>
              <a:rPr lang="de-DE" sz="3200" dirty="0" err="1" smtClean="0">
                <a:solidFill>
                  <a:schemeClr val="bg1"/>
                </a:solidFill>
              </a:rPr>
              <a:t>seesaw-like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diagrams</a:t>
            </a:r>
            <a:endParaRPr lang="de-DE" sz="320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de-DE" sz="3200" dirty="0" smtClean="0">
                <a:solidFill>
                  <a:schemeClr val="bg1"/>
                </a:solidFill>
              </a:rPr>
              <a:t>all </a:t>
            </a:r>
            <a:r>
              <a:rPr lang="de-DE" sz="3200" dirty="0" err="1" smtClean="0">
                <a:solidFill>
                  <a:schemeClr val="bg1"/>
                </a:solidFill>
              </a:rPr>
              <a:t>models</a:t>
            </a:r>
            <a:r>
              <a:rPr lang="de-DE" sz="3200" dirty="0" smtClean="0">
                <a:solidFill>
                  <a:schemeClr val="bg1"/>
                </a:solidFill>
              </a:rPr>
              <a:t>: </a:t>
            </a:r>
            <a:r>
              <a:rPr lang="de-DE" sz="3200" dirty="0" err="1" smtClean="0">
                <a:solidFill>
                  <a:schemeClr val="bg1"/>
                </a:solidFill>
              </a:rPr>
              <a:t>deep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connections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between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Dark</a:t>
            </a:r>
            <a:r>
              <a:rPr lang="de-DE" sz="3200" dirty="0" smtClean="0">
                <a:solidFill>
                  <a:schemeClr val="bg1"/>
                </a:solidFill>
              </a:rPr>
              <a:t> Matter and light </a:t>
            </a:r>
            <a:r>
              <a:rPr lang="de-DE" sz="3200" dirty="0" err="1" smtClean="0">
                <a:solidFill>
                  <a:schemeClr val="bg1"/>
                </a:solidFill>
              </a:rPr>
              <a:t>neutrino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sector</a:t>
            </a:r>
            <a:endParaRPr lang="de-DE" sz="320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de-DE" sz="3200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b="1" i="1" dirty="0" err="1" smtClean="0">
                <a:solidFill>
                  <a:schemeClr val="bg1"/>
                </a:solidFill>
              </a:rPr>
              <a:t>We</a:t>
            </a:r>
            <a:r>
              <a:rPr lang="de-DE" sz="3200" b="1" i="1" dirty="0" smtClean="0">
                <a:solidFill>
                  <a:schemeClr val="bg1"/>
                </a:solidFill>
              </a:rPr>
              <a:t> </a:t>
            </a:r>
            <a:r>
              <a:rPr lang="de-DE" sz="3200" b="1" i="1" dirty="0" err="1" smtClean="0">
                <a:solidFill>
                  <a:schemeClr val="bg1"/>
                </a:solidFill>
              </a:rPr>
              <a:t>can</a:t>
            </a:r>
            <a:r>
              <a:rPr lang="de-DE" sz="3200" b="1" i="1" dirty="0" smtClean="0">
                <a:solidFill>
                  <a:schemeClr val="bg1"/>
                </a:solidFill>
              </a:rPr>
              <a:t> </a:t>
            </a:r>
            <a:r>
              <a:rPr lang="de-DE" sz="3200" b="1" i="1" dirty="0" err="1" smtClean="0">
                <a:solidFill>
                  <a:schemeClr val="bg1"/>
                </a:solidFill>
              </a:rPr>
              <a:t>look</a:t>
            </a:r>
            <a:r>
              <a:rPr lang="de-DE" sz="3200" b="1" i="1" dirty="0" smtClean="0">
                <a:solidFill>
                  <a:schemeClr val="bg1"/>
                </a:solidFill>
              </a:rPr>
              <a:t> </a:t>
            </a:r>
            <a:r>
              <a:rPr lang="de-DE" sz="3200" b="1" i="1" dirty="0" err="1" smtClean="0">
                <a:solidFill>
                  <a:schemeClr val="bg1"/>
                </a:solidFill>
              </a:rPr>
              <a:t>forward</a:t>
            </a:r>
            <a:r>
              <a:rPr lang="de-DE" sz="3200" b="1" i="1" dirty="0" smtClean="0">
                <a:solidFill>
                  <a:schemeClr val="bg1"/>
                </a:solidFill>
              </a:rPr>
              <a:t> to </a:t>
            </a:r>
            <a:r>
              <a:rPr lang="de-DE" sz="3200" b="1" i="1" dirty="0" err="1" smtClean="0">
                <a:solidFill>
                  <a:schemeClr val="bg1"/>
                </a:solidFill>
              </a:rPr>
              <a:t>more</a:t>
            </a:r>
            <a:r>
              <a:rPr lang="de-DE" sz="3200" b="1" i="1" dirty="0" smtClean="0">
                <a:solidFill>
                  <a:schemeClr val="bg1"/>
                </a:solidFill>
              </a:rPr>
              <a:t> </a:t>
            </a:r>
            <a:r>
              <a:rPr lang="de-DE" sz="3200" b="1" i="1" dirty="0" err="1" smtClean="0">
                <a:solidFill>
                  <a:schemeClr val="bg1"/>
                </a:solidFill>
              </a:rPr>
              <a:t>interesting</a:t>
            </a:r>
            <a:r>
              <a:rPr lang="de-DE" sz="3200" b="1" i="1" dirty="0" smtClean="0">
                <a:solidFill>
                  <a:schemeClr val="bg1"/>
                </a:solidFill>
              </a:rPr>
              <a:t> </a:t>
            </a:r>
            <a:r>
              <a:rPr lang="de-DE" sz="3200" b="1" i="1" dirty="0" err="1" smtClean="0">
                <a:solidFill>
                  <a:schemeClr val="bg1"/>
                </a:solidFill>
              </a:rPr>
              <a:t>ideas</a:t>
            </a:r>
            <a:r>
              <a:rPr lang="de-DE" sz="3200" b="1" i="1" dirty="0" smtClean="0">
                <a:solidFill>
                  <a:schemeClr val="bg1"/>
                </a:solidFill>
              </a:rPr>
              <a:t>!!!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endParaRPr lang="de-DE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470900" cy="2138362"/>
          </a:xfr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>
              <a:rot lat="0" lon="0" rev="1800000"/>
            </a:camera>
            <a:lightRig rig="threePt" dir="t"/>
          </a:scene3d>
        </p:spPr>
        <p:txBody>
          <a:bodyPr>
            <a:noAutofit/>
          </a:bodyPr>
          <a:lstStyle/>
          <a:p>
            <a:r>
              <a:rPr lang="de-DE" sz="11000" dirty="0" smtClean="0">
                <a:solidFill>
                  <a:srgbClr val="FF0000"/>
                </a:solidFill>
              </a:rPr>
              <a:t>THANK YOU!!!</a:t>
            </a:r>
            <a:endParaRPr lang="de-DE" sz="11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4427</Words>
  <Application>Microsoft Macintosh PowerPoint</Application>
  <PresentationFormat>Bildschirmpräsentation (4:3)</PresentationFormat>
  <Paragraphs>428</Paragraphs>
  <Slides>96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96</vt:i4>
      </vt:variant>
    </vt:vector>
  </HeadingPairs>
  <TitlesOfParts>
    <vt:vector size="97" baseType="lpstr">
      <vt:lpstr>Office-Design</vt:lpstr>
      <vt:lpstr>keV sterile neutrino Dark Matter as alternative to the TeV scale</vt:lpstr>
      <vt:lpstr>keV sterile neutrino Dark Matter as alternative to the TeV scale</vt:lpstr>
      <vt:lpstr>keV sterile neutrino Dark Matter as alternative to the TeV scale</vt:lpstr>
      <vt:lpstr>Don‘t forget to say: THANK YOU!!!</vt:lpstr>
      <vt:lpstr>Don‘t forget to say: THANK YOU!!!</vt:lpstr>
      <vt:lpstr>Don‘t forget to say: THANK YOU!!!</vt:lpstr>
      <vt:lpstr>Contents:</vt:lpstr>
      <vt:lpstr>1. Introduction</vt:lpstr>
      <vt:lpstr>1. Introduction</vt:lpstr>
      <vt:lpstr>1. Introduction</vt:lpstr>
      <vt:lpstr>1. Introduction</vt:lpstr>
      <vt:lpstr>1. Introduction</vt:lpstr>
      <vt:lpstr>1. Introduction</vt:lpstr>
      <vt:lpstr>1. Introduction</vt:lpstr>
      <vt:lpstr>1. Introduction</vt:lpstr>
      <vt:lpstr>1. Introduction</vt:lpstr>
      <vt:lpstr>1. Introduction</vt:lpstr>
      <vt:lpstr>1. Introduction</vt:lpstr>
      <vt:lpstr>1. Introduction</vt:lpstr>
      <vt:lpstr>1. Introduction</vt:lpstr>
      <vt:lpstr>1. Introduction</vt:lpstr>
      <vt:lpstr>1. Introduction</vt:lpstr>
      <vt:lpstr>1. Introduction</vt:lpstr>
      <vt:lpstr>1. Introduction</vt:lpstr>
      <vt:lpstr>1. Introduction</vt:lpstr>
      <vt:lpstr>2. A Randall-Sundrum Model</vt:lpstr>
      <vt:lpstr>2. A Randall-Sundrum Model</vt:lpstr>
      <vt:lpstr>2. A Randall-Sundrum Model</vt:lpstr>
      <vt:lpstr>2. A Randall-Sundrum Model</vt:lpstr>
      <vt:lpstr>2. A Randall-Sundrum Model</vt:lpstr>
      <vt:lpstr>2. A Randall-Sundrum Model</vt:lpstr>
      <vt:lpstr>2. A Randall-Sundrum Model</vt:lpstr>
      <vt:lpstr>2. A Randall-Sundrum Model</vt:lpstr>
      <vt:lpstr>2. A Randall-Sundrum Model</vt:lpstr>
      <vt:lpstr>2. A Randall-Sundrum Model</vt:lpstr>
      <vt:lpstr>2. A Randall-Sundrum Model</vt:lpstr>
      <vt:lpstr>2. A Randall-Sundrum Model</vt:lpstr>
      <vt:lpstr>2. A Randall-Sundrum Model</vt:lpstr>
      <vt:lpstr>2. A Randall-Sundrum Model</vt:lpstr>
      <vt:lpstr>3. Soft breaking of Le-Lμ-Lτ symmetry</vt:lpstr>
      <vt:lpstr>3. Soft breaking of Le-Lμ-Lτ symmetry</vt:lpstr>
      <vt:lpstr>3. Soft breaking of Le-Lμ-Lτ symmetry</vt:lpstr>
      <vt:lpstr>3. Soft breaking of Le-Lμ-Lτ symmetry</vt:lpstr>
      <vt:lpstr>3. Soft breaking of Le-Lμ-Lτ symmetry</vt:lpstr>
      <vt:lpstr>3. Soft breaking of Le-Lμ-Lτ symmetry</vt:lpstr>
      <vt:lpstr>3. Soft breaking of Le-Lμ-Lτ symmetry</vt:lpstr>
      <vt:lpstr>3. Soft breaking of Le-Lμ-Lτ symmetry</vt:lpstr>
      <vt:lpstr>3. Soft breaking of Le-Lμ-Lτ symmetry</vt:lpstr>
      <vt:lpstr>3. Soft breaking of Le-Lμ-Lτ symmetry</vt:lpstr>
      <vt:lpstr>3. Soft breaking of Le-Lμ-Lτ symmetry</vt:lpstr>
      <vt:lpstr>3. Soft breaking of Le-Lμ-Lτ symmetry</vt:lpstr>
      <vt:lpstr>3. Soft breaking of Le-Lμ-Lτ symmetry</vt:lpstr>
      <vt:lpstr>3. Soft breaking of Le-Lμ-Lτ symmetry</vt:lpstr>
      <vt:lpstr>3. Soft breaking of Le-Lμ-Lτ symmetry</vt:lpstr>
      <vt:lpstr>3. Soft breaking of Le-Lμ-Lτ symmetry</vt:lpstr>
      <vt:lpstr>3. Soft breaking of Le-Lμ-Lτ symmetry</vt:lpstr>
      <vt:lpstr>3. Soft breaking of Le-Lμ-Lτ symmetry</vt:lpstr>
      <vt:lpstr>3. Soft breaking of Le-Lμ-Lτ symmetry</vt:lpstr>
      <vt:lpstr>3. Soft breaking of Le-Lμ-Lτ symmetry</vt:lpstr>
      <vt:lpstr>3. Soft breaking of Le-Lμ-Lτ symmetry</vt:lpstr>
      <vt:lpstr>3. Soft breaking of Le-Lμ-Lτ symmetry</vt:lpstr>
      <vt:lpstr>3. Soft breaking of Le-Lμ-Lτ symmetry</vt:lpstr>
      <vt:lpstr>4. A Froggatt-Nielsen Model</vt:lpstr>
      <vt:lpstr>4. A Froggatt-Nielsen Model</vt:lpstr>
      <vt:lpstr>4. A Froggatt-Nielsen Model</vt:lpstr>
      <vt:lpstr>4. A Froggatt-Nielsen Model</vt:lpstr>
      <vt:lpstr>4. A Froggatt-Nielsen Model</vt:lpstr>
      <vt:lpstr>4. A Froggatt-Nielsen Model</vt:lpstr>
      <vt:lpstr>4. A Froggatt-Nielsen Model</vt:lpstr>
      <vt:lpstr>4. A Froggatt-Nielsen Model</vt:lpstr>
      <vt:lpstr>4. A Froggatt-Nielsen Model</vt:lpstr>
      <vt:lpstr>4. A Froggatt-Nielsen Model</vt:lpstr>
      <vt:lpstr>4. A Froggatt-Nielsen Model</vt:lpstr>
      <vt:lpstr>4. A Froggatt-Nielsen Model</vt:lpstr>
      <vt:lpstr>4. A Froggatt-Nielsen Model</vt:lpstr>
      <vt:lpstr>4. A Froggatt-Nielsen Model</vt:lpstr>
      <vt:lpstr>4. A Froggatt-Nielsen Model</vt:lpstr>
      <vt:lpstr>4. A Froggatt-Nielsen Model</vt:lpstr>
      <vt:lpstr>4. A Froggatt-Nielsen Model</vt:lpstr>
      <vt:lpstr>4. A Froggatt-Nielsen Model</vt:lpstr>
      <vt:lpstr>4. A Froggatt-Nielsen Model</vt:lpstr>
      <vt:lpstr>4. A Froggatt-Nielsen Model</vt:lpstr>
      <vt:lpstr>4. A Froggatt-Nielsen Model</vt:lpstr>
      <vt:lpstr>4. A Froggatt-Nielsen Model</vt:lpstr>
      <vt:lpstr>4. A Froggatt-Nielsen Model</vt:lpstr>
      <vt:lpstr>4. A Froggatt-Nielsen Model</vt:lpstr>
      <vt:lpstr>4. A Froggatt-Nielsen Model</vt:lpstr>
      <vt:lpstr>5. Conclusions</vt:lpstr>
      <vt:lpstr>5. Conclusions</vt:lpstr>
      <vt:lpstr>5. Conclusions</vt:lpstr>
      <vt:lpstr>5. Conclusions</vt:lpstr>
      <vt:lpstr>5. Conclusions</vt:lpstr>
      <vt:lpstr>5. Conclusions</vt:lpstr>
      <vt:lpstr>5. Conclusions</vt:lpstr>
      <vt:lpstr>5. Conclusions</vt:lpstr>
      <vt:lpstr>THANK YOU!!!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Radiative Inflation and Dark Energy</dc:title>
  <dc:creator>Alexander Merle</dc:creator>
  <cp:lastModifiedBy>Alexander Merle</cp:lastModifiedBy>
  <cp:revision>321</cp:revision>
  <dcterms:created xsi:type="dcterms:W3CDTF">2011-08-02T13:05:21Z</dcterms:created>
  <dcterms:modified xsi:type="dcterms:W3CDTF">2011-08-02T13:06:41Z</dcterms:modified>
</cp:coreProperties>
</file>