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25"/>
  </p:notesMasterIdLst>
  <p:sldIdLst>
    <p:sldId id="258" r:id="rId2"/>
    <p:sldId id="394" r:id="rId3"/>
    <p:sldId id="376" r:id="rId4"/>
    <p:sldId id="416" r:id="rId5"/>
    <p:sldId id="375" r:id="rId6"/>
    <p:sldId id="419" r:id="rId7"/>
    <p:sldId id="378" r:id="rId8"/>
    <p:sldId id="381" r:id="rId9"/>
    <p:sldId id="365" r:id="rId10"/>
    <p:sldId id="408" r:id="rId11"/>
    <p:sldId id="392" r:id="rId12"/>
    <p:sldId id="400" r:id="rId13"/>
    <p:sldId id="407" r:id="rId14"/>
    <p:sldId id="402" r:id="rId15"/>
    <p:sldId id="414" r:id="rId16"/>
    <p:sldId id="409" r:id="rId17"/>
    <p:sldId id="410" r:id="rId18"/>
    <p:sldId id="411" r:id="rId19"/>
    <p:sldId id="418" r:id="rId20"/>
    <p:sldId id="413" r:id="rId21"/>
    <p:sldId id="412" r:id="rId22"/>
    <p:sldId id="415" r:id="rId23"/>
    <p:sldId id="397" r:id="rId24"/>
  </p:sldIdLst>
  <p:sldSz cx="9906000" cy="6858000" type="A4"/>
  <p:notesSz cx="7099300" cy="10234613"/>
  <p:defaultTextStyle>
    <a:defPPr>
      <a:defRPr lang="fi-FI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E04"/>
    <a:srgbClr val="F1D60F"/>
    <a:srgbClr val="F8B334"/>
    <a:srgbClr val="E4D61C"/>
    <a:srgbClr val="FFFF00"/>
    <a:srgbClr val="367CBB"/>
    <a:srgbClr val="C5073D"/>
    <a:srgbClr val="CD0921"/>
    <a:srgbClr val="009357"/>
    <a:srgbClr val="008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0" autoAdjust="0"/>
    <p:restoredTop sz="90452" autoAdjust="0"/>
  </p:normalViewPr>
  <p:slideViewPr>
    <p:cSldViewPr>
      <p:cViewPr varScale="1">
        <p:scale>
          <a:sx n="121" d="100"/>
          <a:sy n="121" d="100"/>
        </p:scale>
        <p:origin x="-1158" y="-90"/>
      </p:cViewPr>
      <p:guideLst>
        <p:guide orient="horz" pos="576"/>
        <p:guide pos="53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3152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0" rIns="99020" bIns="49510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6" y="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0" rIns="99020" bIns="4951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0" rIns="99020" bIns="49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108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0" rIns="99020" bIns="49510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6" y="9721108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0" rIns="99020" bIns="4951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fld id="{2E7A7CB9-77DD-4476-AE88-EDF4116EEB3E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9056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A7CB9-77DD-4476-AE88-EDF4116EEB3E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Are the BlueGenes special purpose machines?</a:t>
            </a:r>
          </a:p>
          <a:p>
            <a:r>
              <a:rPr lang="en-US" smtClean="0"/>
              <a:t>The machines are getting bigger and bigger… how many cores, MTBF, are the codes scaling</a:t>
            </a:r>
          </a:p>
          <a:p>
            <a:r>
              <a:rPr lang="en-US" smtClean="0"/>
              <a:t>Job sizes at the LRZ machine</a:t>
            </a:r>
          </a:p>
          <a:p>
            <a:r>
              <a:rPr lang="en-US" smtClean="0"/>
              <a:t>Capacity vs. capability computing</a:t>
            </a:r>
          </a:p>
          <a:p>
            <a:r>
              <a:rPr lang="en-US" smtClean="0"/>
              <a:t>Scheduling modules in Europe compared to the U.S. </a:t>
            </a:r>
            <a:endParaRPr lang="de-DE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Are the BlueGenes special purpose machines?</a:t>
            </a:r>
          </a:p>
          <a:p>
            <a:r>
              <a:rPr lang="en-US" smtClean="0"/>
              <a:t>The machines are getting bigger and bigger… how many cores, MTBF, are the codes scaling</a:t>
            </a:r>
          </a:p>
          <a:p>
            <a:r>
              <a:rPr lang="en-US" smtClean="0"/>
              <a:t>Job sizes at the LRZ machine</a:t>
            </a:r>
          </a:p>
          <a:p>
            <a:r>
              <a:rPr lang="en-US" smtClean="0"/>
              <a:t>Capacity vs. capability computing</a:t>
            </a:r>
          </a:p>
          <a:p>
            <a:r>
              <a:rPr lang="en-US" smtClean="0"/>
              <a:t>Scheduling modules in Europe compared to the U.S. </a:t>
            </a:r>
            <a:endParaRPr lang="de-DE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izenplatzhalt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Manfred’s Comment: From an HPC point of view, isn't it the complexity (1000s of cores) which requires new programming models in the first place? I agree however fully with the fact that RC is becoming more viable with new models. But I believe RC is having kind of a free ride on HPCs scaling problems  :-) .</a:t>
            </a:r>
          </a:p>
          <a:p>
            <a:endParaRPr lang="en-US" smtClean="0"/>
          </a:p>
          <a:p>
            <a:r>
              <a:rPr lang="en-US" smtClean="0"/>
              <a:t>One slide further he mentions UPC and CAF as alternatives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Clearspeed</a:t>
            </a:r>
            <a:r>
              <a:rPr lang="de-DE" dirty="0" smtClean="0"/>
              <a:t>: </a:t>
            </a:r>
            <a:r>
              <a:rPr lang="en-US" dirty="0" smtClean="0"/>
              <a:t>The CSX700 processor consists of two processing arrays, with 96 processing elements in each array. The processing elements each contain a 32/64-bit floating point Multiplier, a 32/64-bit floating point Adder, 6 Kbytes of SRAM, an Integer ALU and a 16-bit integer MAC.[7] It currently sells its CSX700 processor on a PCI express add-in card with 2GB of RAM, named the Advance e710.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A7CB9-77DD-4476-AE88-EDF4116EEB3E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Knights Ferry: </a:t>
            </a:r>
            <a:r>
              <a:rPr lang="en-US" dirty="0" smtClean="0"/>
              <a:t>The Intel® MIC architecture is derived from several Intel projects, including "</a:t>
            </a:r>
            <a:r>
              <a:rPr lang="en-US" dirty="0" err="1" smtClean="0"/>
              <a:t>Larrabee</a:t>
            </a:r>
            <a:r>
              <a:rPr lang="en-US" dirty="0" smtClean="0"/>
              <a:t>" and such Intel Labs research projects as the Single-chip Cloud Computer.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A7CB9-77DD-4476-AE88-EDF4116EEB3E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9906000" cy="60722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071942"/>
            <a:ext cx="8420100" cy="865188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757742"/>
            <a:ext cx="6934200" cy="457200"/>
          </a:xfrm>
        </p:spPr>
        <p:txBody>
          <a:bodyPr/>
          <a:lstStyle>
            <a:lvl1pPr marL="0" indent="0" algn="ctr">
              <a:spcBef>
                <a:spcPct val="50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0"/>
            <a:ext cx="9906000" cy="1214422"/>
          </a:xfrm>
          <a:prstGeom prst="rect">
            <a:avLst/>
          </a:prstGeom>
          <a:solidFill>
            <a:srgbClr val="F1D6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 rot="5400000">
            <a:off x="4762516" y="-3548094"/>
            <a:ext cx="380968" cy="9906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0" y="5786454"/>
            <a:ext cx="9906000" cy="285752"/>
          </a:xfrm>
          <a:prstGeom prst="rect">
            <a:avLst/>
          </a:prstGeom>
          <a:solidFill>
            <a:srgbClr val="E4D6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Grafik 9" descr="LRZLogo2100x100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158" y="2428868"/>
            <a:ext cx="952500" cy="1028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3F53-BF21-4A5C-A4A2-9C1DAE2A29E7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9588" y="1295400"/>
            <a:ext cx="1981200" cy="4941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5792788" cy="4941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B6544-8C2B-4737-BA7E-CEAE6F97E306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D27C-7799-410E-8DE4-6CB1966E5053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AAEC8-CEC0-4956-AAF7-81916277CE9C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3450" y="1357298"/>
            <a:ext cx="3876675" cy="48799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62525" y="1357298"/>
            <a:ext cx="3878263" cy="48799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E1EB5-CA78-41D0-8DDD-62F7038EF4A1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46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0949-A47A-4B5A-B84A-A9D2D94E50E5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D815B-FBB2-4E4C-A0C8-15E87CCFD95B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3CFB-8499-48DE-9390-276B998D20B5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1A714-F715-4E32-9F51-B8BE0749DEC0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98B43-3641-4B24-BE3C-FED046D526DF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380968" y="0"/>
            <a:ext cx="9525032" cy="12144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14290"/>
            <a:ext cx="7924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1357298"/>
            <a:ext cx="7907338" cy="487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level</a:t>
            </a:r>
          </a:p>
          <a:p>
            <a:pPr lvl="2"/>
            <a:r>
              <a:rPr lang="fi-FI" dirty="0" smtClean="0"/>
              <a:t>Third level</a:t>
            </a:r>
          </a:p>
          <a:p>
            <a:pPr lvl="3"/>
            <a:r>
              <a:rPr lang="fi-FI" dirty="0" smtClean="0"/>
              <a:t>Fourth level</a:t>
            </a:r>
          </a:p>
          <a:p>
            <a:pPr lvl="4"/>
            <a:r>
              <a:rPr lang="fi-FI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5246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CAB79F5-C1FF-4D80-B726-1805F5CA8B89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  <p:sp>
        <p:nvSpPr>
          <p:cNvPr id="6" name="Textfeld 5"/>
          <p:cNvSpPr txBox="1"/>
          <p:nvPr/>
        </p:nvSpPr>
        <p:spPr>
          <a:xfrm>
            <a:off x="1023938" y="6357958"/>
            <a:ext cx="78581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New Parallel Programming Languages</a:t>
            </a:r>
            <a:r>
              <a:rPr lang="en-US" sz="1200" b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Iris Christadler, LRZ</a:t>
            </a:r>
          </a:p>
          <a:p>
            <a:pPr algn="l">
              <a:defRPr/>
            </a:pPr>
            <a:r>
              <a:rPr lang="en-US" sz="1200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August 2011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0" y="0"/>
            <a:ext cx="380968" cy="1214422"/>
          </a:xfrm>
          <a:prstGeom prst="rect">
            <a:avLst/>
          </a:prstGeom>
          <a:solidFill>
            <a:srgbClr val="F1D6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0" y="1214422"/>
            <a:ext cx="380968" cy="564357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80968" y="1214422"/>
            <a:ext cx="214314" cy="5643578"/>
          </a:xfrm>
          <a:prstGeom prst="rect">
            <a:avLst/>
          </a:prstGeom>
          <a:solidFill>
            <a:srgbClr val="E4D6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Grafik 11" descr="LRZLogo2100x10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10" y="500042"/>
            <a:ext cx="952500" cy="1028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adler@lrz.d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720" y="4648200"/>
            <a:ext cx="8610660" cy="865188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New Parallel Programming 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Languages for HPC</a:t>
            </a:r>
            <a:endParaRPr lang="en-US" sz="31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6272" y="5405438"/>
            <a:ext cx="8077256" cy="738206"/>
          </a:xfrm>
        </p:spPr>
        <p:txBody>
          <a:bodyPr/>
          <a:lstStyle/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Iris Christadler, Leibniz Supercomputing Centre, Germany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August </a:t>
            </a:r>
            <a:r>
              <a:rPr lang="en-US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2011, </a:t>
            </a:r>
            <a:r>
              <a:rPr lang="en-US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PDC/KTH Summer School</a:t>
            </a: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 bwMode="auto">
          <a:xfrm>
            <a:off x="6638107" y="1584821"/>
            <a:ext cx="1699269" cy="12681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“Knights corner”</a:t>
            </a:r>
          </a:p>
          <a:p>
            <a:pPr algn="ctr"/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GB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MIC product</a:t>
            </a:r>
          </a:p>
          <a:p>
            <a:pPr algn="ctr"/>
            <a:endParaRPr lang="en-GB" sz="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22nm process</a:t>
            </a:r>
          </a:p>
          <a:p>
            <a:pPr algn="ctr"/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&gt;50 cores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6609184" y="3429000"/>
            <a:ext cx="1512168" cy="151216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C2070 GPU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1.0  TF sp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0.5 TF </a:t>
            </a:r>
            <a:r>
              <a:rPr lang="en-GB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dp</a:t>
            </a:r>
            <a:endParaRPr lang="en-GB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Grafik 22" descr="Tesla-S2070-prev.jpg"/>
          <p:cNvPicPr>
            <a:picLocks noChangeAspect="1"/>
          </p:cNvPicPr>
          <p:nvPr/>
        </p:nvPicPr>
        <p:blipFill>
          <a:blip r:embed="rId3" cstate="print"/>
          <a:srcRect l="8597" t="18341" r="8871" b="35809"/>
          <a:stretch>
            <a:fillRect/>
          </a:stretch>
        </p:blipFill>
        <p:spPr>
          <a:xfrm>
            <a:off x="5457056" y="4869160"/>
            <a:ext cx="3456384" cy="1440160"/>
          </a:xfrm>
          <a:prstGeom prst="rect">
            <a:avLst/>
          </a:prstGeom>
        </p:spPr>
      </p:pic>
      <p:pic>
        <p:nvPicPr>
          <p:cNvPr id="22" name="Grafik 21" descr="KnightsFerry_highQuality.jpg"/>
          <p:cNvPicPr>
            <a:picLocks noChangeAspect="1"/>
          </p:cNvPicPr>
          <p:nvPr/>
        </p:nvPicPr>
        <p:blipFill>
          <a:blip r:embed="rId4" cstate="print"/>
          <a:srcRect l="10197" t="21414" b="5165"/>
          <a:stretch>
            <a:fillRect/>
          </a:stretch>
        </p:blipFill>
        <p:spPr>
          <a:xfrm>
            <a:off x="702196" y="1628800"/>
            <a:ext cx="3170684" cy="17281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PRACE-PP ext. (2010)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10" name="Grafik 9" descr="nehalem.jpg"/>
          <p:cNvPicPr>
            <a:picLocks noChangeAspect="1"/>
          </p:cNvPicPr>
          <p:nvPr/>
        </p:nvPicPr>
        <p:blipFill>
          <a:blip r:embed="rId5" cstate="print"/>
          <a:srcRect l="16438" t="7189" r="17808" b="30511"/>
          <a:stretch>
            <a:fillRect/>
          </a:stretch>
        </p:blipFill>
        <p:spPr>
          <a:xfrm>
            <a:off x="2204726" y="3423870"/>
            <a:ext cx="2110169" cy="1714512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 bwMode="auto">
          <a:xfrm>
            <a:off x="704528" y="3501008"/>
            <a:ext cx="1857388" cy="178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2.53GHz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Nehalem-EP</a:t>
            </a:r>
            <a:endParaRPr kumimoji="0" lang="en-GB" sz="1400" b="1" i="0" u="none" strike="noStrike" cap="none" normalizeH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none" strike="noStrike" cap="none" normalizeH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GF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10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 GF </a:t>
            </a:r>
            <a:r>
              <a:rPr kumimoji="0" lang="en-GB" sz="1400" b="1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dp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2288704" y="4737684"/>
            <a:ext cx="1571636" cy="157163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8 N-EP cores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none" strike="noStrike" cap="none" normalizeH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162 GF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81 GF </a:t>
            </a:r>
            <a:r>
              <a:rPr lang="en-GB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dp</a:t>
            </a:r>
            <a:endParaRPr lang="en-GB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3656856" y="908720"/>
            <a:ext cx="3024336" cy="18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Intel MIC architecture </a:t>
            </a:r>
          </a:p>
          <a:p>
            <a:pPr algn="ctr"/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“Knights Ferry”</a:t>
            </a:r>
          </a:p>
          <a:p>
            <a:pPr algn="ctr"/>
            <a:endParaRPr lang="en-GB" sz="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 cores @ 1.2 GHz </a:t>
            </a:r>
          </a:p>
          <a:p>
            <a:pPr algn="ctr"/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threads/core </a:t>
            </a:r>
          </a:p>
          <a:p>
            <a:pPr algn="ctr"/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MB shared coherent cache</a:t>
            </a:r>
          </a:p>
          <a:p>
            <a:pPr algn="ctr"/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1-2 GB GDDR5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825208" y="836712"/>
            <a:ext cx="3024336" cy="33855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http://download.intel.com/pressroom/</a:t>
            </a:r>
            <a:b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archive/reference/ISC_2010_Skaugen_keynote.pdf</a:t>
            </a:r>
          </a:p>
        </p:txBody>
      </p:sp>
      <p:sp>
        <p:nvSpPr>
          <p:cNvPr id="16" name="Ellipse 15"/>
          <p:cNvSpPr/>
          <p:nvPr/>
        </p:nvSpPr>
        <p:spPr bwMode="auto">
          <a:xfrm>
            <a:off x="8206470" y="3933056"/>
            <a:ext cx="1643074" cy="164307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S2070 “Fermi”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4 TF sp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  2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 TF </a:t>
            </a:r>
            <a:r>
              <a:rPr kumimoji="0" lang="en-GB" sz="1400" b="1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dp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Pros and Cons for HWA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Pros:</a:t>
            </a:r>
          </a:p>
          <a:p>
            <a:r>
              <a:rPr lang="en-GB" dirty="0" smtClean="0"/>
              <a:t>HWA can help to tackle research problems</a:t>
            </a:r>
            <a:br>
              <a:rPr lang="en-GB" dirty="0" smtClean="0"/>
            </a:br>
            <a:r>
              <a:rPr lang="en-GB" sz="1600" dirty="0" smtClean="0"/>
              <a:t>(in many cases they are simply less expensive than traditional solutions)</a:t>
            </a:r>
            <a:endParaRPr lang="en-GB" dirty="0" smtClean="0"/>
          </a:p>
          <a:p>
            <a:r>
              <a:rPr lang="en-GB" dirty="0" smtClean="0"/>
              <a:t>HWA help to shrink the physical footprint of systems</a:t>
            </a:r>
          </a:p>
          <a:p>
            <a:r>
              <a:rPr lang="en-GB" dirty="0" smtClean="0"/>
              <a:t>HWA can help to reduce the power consumption</a:t>
            </a:r>
            <a:br>
              <a:rPr lang="en-GB" dirty="0" smtClean="0"/>
            </a:br>
            <a:r>
              <a:rPr lang="en-GB" dirty="0" smtClean="0"/>
              <a:t>both of the machine and the cooling system</a:t>
            </a:r>
          </a:p>
          <a:p>
            <a:pPr>
              <a:buNone/>
            </a:pPr>
            <a:r>
              <a:rPr lang="en-GB" dirty="0" smtClean="0"/>
              <a:t>Cons:</a:t>
            </a:r>
          </a:p>
          <a:p>
            <a:r>
              <a:rPr lang="en-GB" dirty="0" smtClean="0"/>
              <a:t>You need to make use of them, </a:t>
            </a:r>
            <a:br>
              <a:rPr lang="en-GB" dirty="0" smtClean="0"/>
            </a:br>
            <a:r>
              <a:rPr lang="en-GB" dirty="0" smtClean="0"/>
              <a:t>otherwise they simply waste energy</a:t>
            </a:r>
          </a:p>
          <a:p>
            <a:r>
              <a:rPr lang="en-GB" dirty="0" smtClean="0"/>
              <a:t>HWA will probably increase the error-rate</a:t>
            </a:r>
          </a:p>
          <a:p>
            <a:r>
              <a:rPr lang="en-GB" dirty="0" smtClean="0"/>
              <a:t>HWA are no solution for scalability problems</a:t>
            </a:r>
          </a:p>
          <a:p>
            <a:r>
              <a:rPr lang="en-GB" dirty="0" smtClean="0"/>
              <a:t>HWA are difficult to program (?)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D815B-FBB2-4E4C-A0C8-15E87CCFD95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quest for a </a:t>
            </a:r>
            <a:br>
              <a:rPr lang="en-US" smtClean="0"/>
            </a:br>
            <a:r>
              <a:rPr lang="en-US" smtClean="0"/>
              <a:t>parallel language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Examples of emerging languages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AAEC8-CEC0-4956-AAF7-81916277CE9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erade Verbindung 44"/>
          <p:cNvCxnSpPr/>
          <p:nvPr/>
        </p:nvCxnSpPr>
        <p:spPr bwMode="auto">
          <a:xfrm rot="16200000" flipH="1">
            <a:off x="631001" y="4464851"/>
            <a:ext cx="1785950" cy="285752"/>
          </a:xfrm>
          <a:prstGeom prst="line">
            <a:avLst/>
          </a:prstGeom>
          <a:solidFill>
            <a:srgbClr val="C5073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/>
          <p:cNvCxnSpPr/>
          <p:nvPr/>
        </p:nvCxnSpPr>
        <p:spPr bwMode="auto">
          <a:xfrm rot="5400000">
            <a:off x="1523976" y="4143380"/>
            <a:ext cx="1428760" cy="1285884"/>
          </a:xfrm>
          <a:prstGeom prst="line">
            <a:avLst/>
          </a:prstGeom>
          <a:solidFill>
            <a:srgbClr val="C5073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 rot="10800000">
            <a:off x="1666852" y="5500702"/>
            <a:ext cx="1785950" cy="71438"/>
          </a:xfrm>
          <a:prstGeom prst="line">
            <a:avLst/>
          </a:prstGeom>
          <a:solidFill>
            <a:srgbClr val="C5073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26"/>
          <p:cNvCxnSpPr/>
          <p:nvPr/>
        </p:nvCxnSpPr>
        <p:spPr bwMode="auto">
          <a:xfrm rot="16200000" flipH="1">
            <a:off x="8024834" y="2857496"/>
            <a:ext cx="1785950" cy="214314"/>
          </a:xfrm>
          <a:prstGeom prst="line">
            <a:avLst/>
          </a:prstGeom>
          <a:solidFill>
            <a:srgbClr val="C5073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 Verbindung 31"/>
          <p:cNvCxnSpPr/>
          <p:nvPr/>
        </p:nvCxnSpPr>
        <p:spPr bwMode="auto">
          <a:xfrm>
            <a:off x="6881826" y="3071810"/>
            <a:ext cx="2143140" cy="714380"/>
          </a:xfrm>
          <a:prstGeom prst="line">
            <a:avLst/>
          </a:prstGeom>
          <a:solidFill>
            <a:srgbClr val="C5073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 Verbindung 37"/>
          <p:cNvCxnSpPr/>
          <p:nvPr/>
        </p:nvCxnSpPr>
        <p:spPr bwMode="auto">
          <a:xfrm rot="5400000" flipH="1" flipV="1">
            <a:off x="7846239" y="4536289"/>
            <a:ext cx="2000264" cy="500066"/>
          </a:xfrm>
          <a:prstGeom prst="line">
            <a:avLst/>
          </a:prstGeom>
          <a:solidFill>
            <a:srgbClr val="C5073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6953264" y="3786190"/>
            <a:ext cx="2071702" cy="928694"/>
          </a:xfrm>
          <a:prstGeom prst="line">
            <a:avLst/>
          </a:prstGeom>
          <a:solidFill>
            <a:srgbClr val="C5073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Abgerundetes Rechteck 24"/>
          <p:cNvSpPr/>
          <p:nvPr/>
        </p:nvSpPr>
        <p:spPr bwMode="auto">
          <a:xfrm>
            <a:off x="3440832" y="4509120"/>
            <a:ext cx="1644784" cy="1880758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 reduce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Super-scalar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Cilk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r>
              <a:rPr lang="en-US" sz="2000" dirty="0" err="1" smtClean="0"/>
              <a:t>ArBB</a:t>
            </a:r>
            <a:endParaRPr lang="en-US" sz="2000" dirty="0"/>
          </a:p>
          <a:p>
            <a:r>
              <a:rPr lang="en-US" sz="2000" dirty="0" smtClean="0"/>
              <a:t>…</a:t>
            </a:r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4595810" y="1484784"/>
            <a:ext cx="1928826" cy="2088232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CUDA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OpenCL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CAPS </a:t>
            </a:r>
            <a:r>
              <a:rPr lang="en-US" sz="2000" dirty="0" err="1" smtClean="0"/>
              <a:t>hmpp</a:t>
            </a:r>
            <a:endParaRPr lang="en-US" sz="2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PGI Comp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algn="l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C++ AMP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2952736" y="2714620"/>
            <a:ext cx="1428760" cy="1214446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Fortress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Chapel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X10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952472" y="2071678"/>
            <a:ext cx="1428760" cy="1214446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Titanium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UPC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CAF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fi-FI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13</a:t>
            </a:fld>
            <a:endParaRPr lang="fi-FI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738158" y="3071810"/>
            <a:ext cx="1285884" cy="128588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PGAS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8382024" y="3143248"/>
            <a:ext cx="1285884" cy="128588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HWA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6238884" y="2428868"/>
            <a:ext cx="1285884" cy="128588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GPUs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8167710" y="1428736"/>
            <a:ext cx="1285884" cy="128588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CELL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6310322" y="4143380"/>
            <a:ext cx="1285884" cy="128588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KNF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2238356" y="3429000"/>
            <a:ext cx="1285884" cy="128588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DARPA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HPCS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7953396" y="5143512"/>
            <a:ext cx="1285884" cy="128588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Clear-speed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2809860" y="4929198"/>
            <a:ext cx="1285884" cy="128588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misc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1023910" y="4857760"/>
            <a:ext cx="1285884" cy="128588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CPU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0" grpId="0" animBg="1"/>
      <p:bldP spid="1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36976" y="2852936"/>
            <a:ext cx="4552030" cy="3306664"/>
          </a:xfrm>
          <a:prstGeom prst="roundRect">
            <a:avLst>
              <a:gd name="adj" fmla="val 9185"/>
            </a:avLst>
          </a:prstGeom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PGAS </a:t>
            </a:r>
            <a:b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en-US" sz="2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Partitioned Global Address Space language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 and it’s different implementations</a:t>
            </a:r>
          </a:p>
          <a:p>
            <a:r>
              <a:rPr lang="en-US" dirty="0" smtClean="0"/>
              <a:t>UPC vs. CAF: some fundamental differences</a:t>
            </a:r>
          </a:p>
          <a:p>
            <a:r>
              <a:rPr lang="en-US" dirty="0" smtClean="0"/>
              <a:t>Performance improvements? </a:t>
            </a:r>
          </a:p>
          <a:p>
            <a:r>
              <a:rPr lang="en-US" dirty="0" smtClean="0"/>
              <a:t>Ease-of-use?</a:t>
            </a:r>
          </a:p>
          <a:p>
            <a:r>
              <a:rPr lang="en-US" dirty="0"/>
              <a:t>Hardware support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(in the interconnect)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 </a:t>
            </a:r>
            <a:br>
              <a:rPr lang="en-US" dirty="0" smtClean="0"/>
            </a:br>
            <a:r>
              <a:rPr lang="en-US" sz="2000" dirty="0" smtClean="0"/>
              <a:t>Unified Parallel C – a PGAS example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include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upc.h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define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CHUNK (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) (N/THREADS)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shared [CHUNK] double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[N];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shared [CHUNK] double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[N];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main () {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if (MYTHREAD == 0) {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(“Main thread\n");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upc_barrier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upc_forall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(j=0; j&lt;N; j++; &amp;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[j]) {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[j] = 2*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[j];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upc_barrier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1352" y="548680"/>
            <a:ext cx="1377364" cy="1501102"/>
          </a:xfrm>
          <a:prstGeom prst="roundRect">
            <a:avLst>
              <a:gd name="adj" fmla="val 9185"/>
            </a:avLst>
          </a:prstGeom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</a:t>
            </a:r>
            <a:br>
              <a:rPr lang="en-US" dirty="0" smtClean="0"/>
            </a:br>
            <a:r>
              <a:rPr lang="en-US" sz="2000" dirty="0" smtClean="0"/>
              <a:t>The Compute Unified Device Architecture for </a:t>
            </a:r>
            <a:r>
              <a:rPr lang="en-US" sz="2000" dirty="0" err="1" smtClean="0"/>
              <a:t>Nvidia</a:t>
            </a:r>
            <a:r>
              <a:rPr lang="en-US" sz="2000" dirty="0" smtClean="0"/>
              <a:t> GPUs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b="1" dirty="0" err="1" smtClean="0">
                <a:latin typeface="Courier New" pitchFamily="49" charset="0"/>
                <a:cs typeface="Courier New" pitchFamily="49" charset="0"/>
              </a:rPr>
              <a:t>host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b="1" dirty="0" err="1" smtClean="0">
                <a:latin typeface="Courier New" pitchFamily="49" charset="0"/>
                <a:cs typeface="Courier New" pitchFamily="49" charset="0"/>
              </a:rPr>
              <a:t>code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allocate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memory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on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gpu</a:t>
            </a: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ptr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dst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dir:host2dev);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launch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gridSize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blockSize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&gt;&gt;&gt; (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funcParams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copy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results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back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(...,...,..., dir:dev2host);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cudaFree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b="1" dirty="0" err="1" smtClean="0">
                <a:latin typeface="Courier New" pitchFamily="49" charset="0"/>
                <a:cs typeface="Courier New" pitchFamily="49" charset="0"/>
              </a:rPr>
              <a:t>device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b="1" dirty="0" err="1" smtClean="0">
                <a:latin typeface="Courier New" pitchFamily="49" charset="0"/>
                <a:cs typeface="Courier New" pitchFamily="49" charset="0"/>
              </a:rPr>
              <a:t>code</a:t>
            </a:r>
            <a:r>
              <a:rPr lang="de-DE" sz="1400" b="1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){   </a:t>
            </a:r>
          </a:p>
          <a:p>
            <a:pPr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unsigned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;   </a:t>
            </a:r>
          </a:p>
          <a:p>
            <a:pPr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unsigned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y =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blockIdx.y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blockDim.y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threadIdx.y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;   </a:t>
            </a:r>
          </a:p>
          <a:p>
            <a:pPr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(x &lt;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&amp;&amp; y &lt;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) {      </a:t>
            </a:r>
          </a:p>
          <a:p>
            <a:pPr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[y*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width+x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] = 2*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[y*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width+x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];   </a:t>
            </a:r>
          </a:p>
          <a:p>
            <a:pPr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} </a:t>
            </a:r>
          </a:p>
          <a:p>
            <a:pPr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6105128" y="1484784"/>
            <a:ext cx="3528392" cy="2520280"/>
          </a:xfrm>
          <a:prstGeom prst="roundRect">
            <a:avLst>
              <a:gd name="adj" fmla="val 7585"/>
            </a:avLst>
          </a:prstGeom>
          <a:solidFill>
            <a:schemeClr val="accent3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GPGPU programming</a:t>
            </a:r>
            <a:b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de-facto standard</a:t>
            </a:r>
          </a:p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Small lightweight kernels</a:t>
            </a:r>
          </a:p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Parallelization through </a:t>
            </a:r>
            <a:b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hyper-threading</a:t>
            </a:r>
          </a:p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Hiding cache misses and  latency through threading</a:t>
            </a:r>
            <a:endParaRPr lang="en-US" sz="2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3480"/>
          <a:stretch>
            <a:fillRect/>
          </a:stretch>
        </p:blipFill>
        <p:spPr bwMode="auto">
          <a:xfrm>
            <a:off x="7341112" y="4581128"/>
            <a:ext cx="1788352" cy="1997446"/>
          </a:xfrm>
          <a:prstGeom prst="roundRect">
            <a:avLst>
              <a:gd name="adj" fmla="val 9185"/>
            </a:avLst>
          </a:prstGeom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 </a:t>
            </a:r>
            <a:r>
              <a:rPr lang="en-US" dirty="0" err="1" smtClean="0"/>
              <a:t>hmpp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dirty="0" smtClean="0"/>
              <a:t>GPGPU programming using simple directives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hmpp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codelet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target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=CUDA,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].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io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= in,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].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io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inout</a:t>
            </a: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(x= 0; x&lt;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; x++)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(y= 0; y&lt;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; y++)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[y*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widht+x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]= 2*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[y*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width+x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#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hmpp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allocate</a:t>
            </a: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#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hmpp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advancedload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vecA,vecB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,...]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#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hmpp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callsite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&amp;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#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hmpp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[...].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advancedload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true</a:t>
            </a: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(&amp;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&amp;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#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hmpp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release</a:t>
            </a: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5961112" y="2132856"/>
            <a:ext cx="3528392" cy="2016224"/>
          </a:xfrm>
          <a:prstGeom prst="roundRect">
            <a:avLst>
              <a:gd name="adj" fmla="val 7585"/>
            </a:avLst>
          </a:prstGeom>
          <a:solidFill>
            <a:schemeClr val="accent3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What is CAPS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  <a:cs typeface="Arial"/>
              </a:rPr>
              <a:t>hmpp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Similar to the PGI acc. </a:t>
            </a:r>
            <a:b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compiler approach </a:t>
            </a:r>
          </a:p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Similarities with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  <a:cs typeface="Arial"/>
              </a:rPr>
              <a:t>OpenMP</a:t>
            </a:r>
            <a:endParaRPr lang="en-US" sz="20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Possibilities &amp; Limitations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RapidMind</a:t>
            </a:r>
            <a:br>
              <a:rPr lang="en-US" dirty="0" smtClean="0"/>
            </a:br>
            <a:r>
              <a:rPr lang="en-US" sz="2000" dirty="0" smtClean="0"/>
              <a:t>An outdated language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include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rapidmind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/platform.hpp&gt;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using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namespace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RapidMind;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main () {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declaration</a:t>
            </a: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Array&lt;2, Value4f&gt;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Array&lt;2, Value4f&gt;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Program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= BEGIN {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 //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program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definition</a:t>
            </a: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 In&lt;Value4f&gt; a;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 Out&lt;Value4f&gt; b;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 b= 2*a;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} END;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program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call</a:t>
            </a: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6033120" y="3212976"/>
            <a:ext cx="3528392" cy="2808312"/>
          </a:xfrm>
          <a:prstGeom prst="roundRect">
            <a:avLst>
              <a:gd name="adj" fmla="val 7585"/>
            </a:avLst>
          </a:prstGeom>
          <a:solidFill>
            <a:schemeClr val="accent3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„Array computing“/</a:t>
            </a:r>
            <a:b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“data stream computing”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err="1" smtClean="0">
                <a:solidFill>
                  <a:srgbClr val="000000"/>
                </a:solidFill>
                <a:latin typeface="Arial"/>
                <a:cs typeface="Arial"/>
              </a:rPr>
              <a:t>RapidMind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 offered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  <a:cs typeface="Arial"/>
              </a:rPr>
              <a:t>backends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 for: Cell,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  <a:cs typeface="Arial"/>
              </a:rPr>
              <a:t>Cuda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, GLSL, x86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err="1" smtClean="0">
                <a:solidFill>
                  <a:srgbClr val="000000"/>
                </a:solidFill>
                <a:latin typeface="Arial"/>
                <a:cs typeface="Arial"/>
              </a:rPr>
              <a:t>RapidMind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team now working on Intel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  <a:cs typeface="Arial"/>
              </a:rPr>
              <a:t>ArBB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(see next slide)</a:t>
            </a:r>
          </a:p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endParaRPr lang="en-US" sz="20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006364" y="1460760"/>
            <a:ext cx="2689297" cy="1321787"/>
          </a:xfrm>
          <a:prstGeom prst="roundRect">
            <a:avLst>
              <a:gd name="adj" fmla="val 9185"/>
            </a:avLst>
          </a:prstGeom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ArBB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The successor of </a:t>
            </a:r>
            <a:r>
              <a:rPr lang="en-US" sz="2000" dirty="0" err="1" smtClean="0"/>
              <a:t>Rapidmind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3450" y="1429330"/>
            <a:ext cx="7907338" cy="487999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include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&lt;arbb.hpp&gt;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using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namespace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arbb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dense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&lt;f64&gt; a,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dense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&lt;f64&gt;&amp; b)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b= 2*a;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main () {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vector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&lt;double&gt;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a_orig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size_t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…);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declaration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&amp;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binding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necessary</a:t>
            </a: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dense&lt;f64&gt; a, b;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bind(a, &amp;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a_orig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[0],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a_orig.size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program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call</a:t>
            </a: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call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nVec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)(a, b);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6033120" y="2780928"/>
            <a:ext cx="3528392" cy="3240360"/>
          </a:xfrm>
          <a:prstGeom prst="roundRect">
            <a:avLst>
              <a:gd name="adj" fmla="val 7585"/>
            </a:avLst>
          </a:prstGeom>
          <a:solidFill>
            <a:schemeClr val="accent3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Is a “</a:t>
            </a:r>
            <a:r>
              <a:rPr lang="en-US" sz="2000" dirty="0"/>
              <a:t>generalized vector parallel programming </a:t>
            </a:r>
            <a:r>
              <a:rPr lang="en-US" sz="2000" dirty="0" smtClean="0"/>
              <a:t>solution“ for </a:t>
            </a:r>
            <a:r>
              <a:rPr lang="de-DE" sz="2000" dirty="0" err="1"/>
              <a:t>multicore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many</a:t>
            </a:r>
            <a:r>
              <a:rPr lang="de-DE" sz="2000" dirty="0"/>
              <a:t>-core </a:t>
            </a:r>
            <a:r>
              <a:rPr lang="de-DE" sz="2000" dirty="0" err="1" smtClean="0"/>
              <a:t>architectures</a:t>
            </a:r>
            <a:endParaRPr lang="en-US" sz="2000" dirty="0"/>
          </a:p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Combines Intel Ct and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  <a:cs typeface="Arial"/>
              </a:rPr>
              <a:t>RapidMind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 technology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Supports many different coding styles</a:t>
            </a:r>
          </a:p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endParaRPr lang="en-US" sz="20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The free lunch is over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Multicore</a:t>
            </a:r>
            <a:r>
              <a:rPr lang="en-US" dirty="0" smtClean="0"/>
              <a:t> CPUs are ubiquitous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Hardware accelerators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languages enter the HPC world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The quest for a parallel language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Examples of emerging languages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Reality Check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2D Stencil Computation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Cilk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A</a:t>
            </a:r>
            <a:r>
              <a:rPr lang="en-US" sz="2000" dirty="0" smtClean="0"/>
              <a:t>utomatic </a:t>
            </a:r>
            <a:r>
              <a:rPr lang="en-US" sz="2000" dirty="0" smtClean="0"/>
              <a:t>parallelization through recursive procedures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cilk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double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i0,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i1){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((i1-i0) == 1) {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[i0]= 2*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[i0];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}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{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im= (i0+i1) / 2;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vecR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;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spawn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&amp;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i0, im);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vecR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spawn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vecA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&amp;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vecB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, im, i1);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sync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;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Cilk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spawn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(...);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 smtClean="0">
                <a:latin typeface="Courier New" pitchFamily="49" charset="0"/>
                <a:cs typeface="Courier New" pitchFamily="49" charset="0"/>
              </a:rPr>
              <a:t>sync</a:t>
            </a: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6105128" y="3212976"/>
            <a:ext cx="3528392" cy="2808312"/>
          </a:xfrm>
          <a:prstGeom prst="roundRect">
            <a:avLst>
              <a:gd name="adj" fmla="val 7585"/>
            </a:avLst>
          </a:prstGeom>
          <a:solidFill>
            <a:schemeClr val="accent3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Automatic parallelization and load balancing (!) through recursion</a:t>
            </a:r>
          </a:p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Divide-and-conquer</a:t>
            </a:r>
            <a:b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style programming</a:t>
            </a:r>
          </a:p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Needs an adaptation </a:t>
            </a:r>
            <a:b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of many algorithms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464808" y="1700808"/>
            <a:ext cx="2232608" cy="1296144"/>
          </a:xfrm>
          <a:prstGeom prst="roundRect">
            <a:avLst>
              <a:gd name="adj" fmla="val 9185"/>
            </a:avLst>
          </a:prstGeom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E67E04"/>
                </a:solidFill>
              </a:rPr>
              <a:t>REALITY Check</a:t>
            </a:r>
            <a:br>
              <a:rPr lang="de-DE" dirty="0" smtClean="0">
                <a:solidFill>
                  <a:srgbClr val="E67E04"/>
                </a:solidFill>
              </a:rPr>
            </a:br>
            <a:endParaRPr lang="de-DE" dirty="0">
              <a:solidFill>
                <a:srgbClr val="E67E04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67E04"/>
                </a:solidFill>
              </a:rPr>
              <a:t>2D Stencil Computation </a:t>
            </a:r>
            <a:endParaRPr lang="en-US" dirty="0">
              <a:solidFill>
                <a:srgbClr val="E67E04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056" y="1556792"/>
            <a:ext cx="3288062" cy="222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need for a new parallel paradigm</a:t>
            </a:r>
            <a:br>
              <a:rPr lang="en-US" dirty="0" smtClean="0"/>
            </a:br>
            <a:r>
              <a:rPr lang="en-US" dirty="0" smtClean="0"/>
              <a:t>(in HPC &amp; the rest of the IT-world)</a:t>
            </a:r>
          </a:p>
          <a:p>
            <a:r>
              <a:rPr lang="en-US" dirty="0" smtClean="0"/>
              <a:t>Hardware accelerators have shown that </a:t>
            </a:r>
            <a:br>
              <a:rPr lang="en-US" dirty="0" smtClean="0"/>
            </a:br>
            <a:r>
              <a:rPr lang="en-US" dirty="0" smtClean="0"/>
              <a:t>HPC-folks are willing to use new languages </a:t>
            </a:r>
            <a:br>
              <a:rPr lang="en-US" dirty="0" smtClean="0"/>
            </a:br>
            <a:r>
              <a:rPr lang="en-US" dirty="0" smtClean="0"/>
              <a:t>if the performance gain is large enough</a:t>
            </a:r>
          </a:p>
          <a:p>
            <a:r>
              <a:rPr lang="en-US" dirty="0" smtClean="0"/>
              <a:t>Languages &amp; paradigms:</a:t>
            </a:r>
          </a:p>
          <a:p>
            <a:pPr lvl="1"/>
            <a:r>
              <a:rPr lang="en-US" dirty="0" smtClean="0"/>
              <a:t>UPC</a:t>
            </a:r>
          </a:p>
          <a:p>
            <a:pPr lvl="1"/>
            <a:r>
              <a:rPr lang="en-US" dirty="0" smtClean="0"/>
              <a:t>CUDA</a:t>
            </a:r>
          </a:p>
          <a:p>
            <a:pPr lvl="1"/>
            <a:r>
              <a:rPr lang="en-US" dirty="0" smtClean="0"/>
              <a:t>CAPS </a:t>
            </a:r>
            <a:r>
              <a:rPr lang="en-US" dirty="0" err="1" smtClean="0"/>
              <a:t>hmpp</a:t>
            </a:r>
            <a:endParaRPr lang="en-US" dirty="0" smtClean="0"/>
          </a:p>
          <a:p>
            <a:pPr lvl="1"/>
            <a:r>
              <a:rPr lang="en-US" dirty="0" err="1" smtClean="0"/>
              <a:t>ArBB</a:t>
            </a:r>
            <a:endParaRPr lang="en-US" dirty="0" smtClean="0"/>
          </a:p>
          <a:p>
            <a:pPr lvl="1"/>
            <a:r>
              <a:rPr lang="en-US" dirty="0" err="1" smtClean="0"/>
              <a:t>Cilk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For more information please have a look at the PRACE Deliverables D6.6 and D8.3.2 (www.prace-project.eu)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AAEC8-CEC0-4956-AAF7-81916277CE9C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800" dirty="0" smtClean="0"/>
              <a:t>Contact details: Iris Christadler (</a:t>
            </a:r>
            <a:r>
              <a:rPr lang="en-US" sz="1800" dirty="0" smtClean="0">
                <a:hlinkClick r:id="rId2"/>
              </a:rPr>
              <a:t>christadler@lrz.de</a:t>
            </a:r>
            <a:r>
              <a:rPr lang="en-US" sz="1800" dirty="0" smtClean="0"/>
              <a:t>), LRZ, Germany</a:t>
            </a:r>
          </a:p>
          <a:p>
            <a:pPr>
              <a:buNone/>
            </a:pPr>
            <a:endParaRPr lang="de-DE" sz="1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free lunch is over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i="1" dirty="0" smtClean="0"/>
              <a:t>“But if you want your application to benefit from the continued exponential throughput advances in new processors, it will need to be a well-written concurrent application. And that’s easier said than done, because not all problems are inherently parallelizable and because concurrent programming is hard.”</a:t>
            </a:r>
            <a:endParaRPr lang="en-GB" i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D815B-FBB2-4E4C-A0C8-15E87CCFD95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4" name="Textfeld 3"/>
          <p:cNvSpPr txBox="1"/>
          <p:nvPr/>
        </p:nvSpPr>
        <p:spPr>
          <a:xfrm>
            <a:off x="5601072" y="5085184"/>
            <a:ext cx="3860502" cy="60016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The Free Lunch Is Over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A Fundamental Turn Toward Concurrency in Software</a:t>
            </a:r>
            <a:b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By 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Herb Sutter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[http://www.gotw.ca/publications/concurrency-ddj.htm]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Herb Sutter in 2011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7" name="Textfeld 6"/>
          <p:cNvSpPr txBox="1"/>
          <p:nvPr/>
        </p:nvSpPr>
        <p:spPr>
          <a:xfrm>
            <a:off x="5025008" y="672400"/>
            <a:ext cx="4824536" cy="47705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Heterogeneous Parallelism at Microsoft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By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Herb Sutter</a:t>
            </a:r>
            <a:b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[http://developer.amd.com/afds/assets/keynotes/4-Sutter_Microsoft-FINAL.pdf]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7332"/>
          <a:stretch/>
        </p:blipFill>
        <p:spPr>
          <a:xfrm>
            <a:off x="863237" y="1256548"/>
            <a:ext cx="4233779" cy="23164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8" y="2708920"/>
            <a:ext cx="6481169" cy="3645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52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top500.org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85320" y="6124964"/>
            <a:ext cx="2332200" cy="287799"/>
          </a:xfrm>
          <a:prstGeom prst="rect">
            <a:avLst/>
          </a:prstGeom>
          <a:noFill/>
        </p:spPr>
        <p:txBody>
          <a:bodyPr lIns="86895" tIns="43448" rIns="86895" bIns="43448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Images: www.top500.org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338388"/>
              </p:ext>
            </p:extLst>
          </p:nvPr>
        </p:nvGraphicFramePr>
        <p:xfrm>
          <a:off x="933450" y="1357313"/>
          <a:ext cx="8682156" cy="3845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790"/>
                <a:gridCol w="1724544"/>
                <a:gridCol w="3456384"/>
                <a:gridCol w="1080120"/>
                <a:gridCol w="864096"/>
                <a:gridCol w="12062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Site (Country)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(CPU/GPU)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Cores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Rmax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RIKEN (Japan)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“K computer“ (SPARC64 </a:t>
                      </a:r>
                      <a:r>
                        <a:rPr lang="en-US" dirty="0" err="1" smtClean="0"/>
                        <a:t>VIIIfx</a:t>
                      </a:r>
                      <a:r>
                        <a:rPr lang="en-US" dirty="0" smtClean="0"/>
                        <a:t> 2.0GHz) 		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Fujitsu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&gt;500k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8.16 PFs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Tianjin (China)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“Tianhe-1A” (Intel X5670 2.93Ghz 6C, </a:t>
                      </a:r>
                      <a:r>
                        <a:rPr lang="en-US" dirty="0" err="1" smtClean="0"/>
                        <a:t>Nvidia</a:t>
                      </a:r>
                      <a:r>
                        <a:rPr lang="en-US" dirty="0" smtClean="0"/>
                        <a:t> GPU)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NUDT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~180k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2.57 PFs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Oak Ridge NL (US)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“Jaguar” (Opteron 6C 2.6 GHz)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~220k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1.76 PFs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NSCS (China)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“Nebulae” (Intel X5650, </a:t>
                      </a:r>
                      <a:r>
                        <a:rPr lang="en-US" dirty="0" err="1" smtClean="0"/>
                        <a:t>Nvidia</a:t>
                      </a:r>
                      <a:r>
                        <a:rPr lang="en-US" dirty="0" smtClean="0"/>
                        <a:t> Tesla C2050)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Dawning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~120k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1.27 PFs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Tokyo Institute of Technology (Japan)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“TSUBAME 2.0” (G7 Xeon 6C X5670, </a:t>
                      </a:r>
                      <a:r>
                        <a:rPr lang="en-US" dirty="0" err="1" smtClean="0"/>
                        <a:t>Nvidia</a:t>
                      </a:r>
                      <a:r>
                        <a:rPr lang="en-US" dirty="0" smtClean="0"/>
                        <a:t> GPU)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NEC/HP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~73k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1.19 PFs</a:t>
                      </a:r>
                      <a:endParaRPr lang="de-DE" dirty="0" smtClean="0"/>
                    </a:p>
                    <a:p>
                      <a:pPr algn="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7" b="48276"/>
          <a:stretch/>
        </p:blipFill>
        <p:spPr>
          <a:xfrm>
            <a:off x="5452240" y="2924944"/>
            <a:ext cx="4325296" cy="3343803"/>
          </a:xfrm>
          <a:prstGeom prst="rect">
            <a:avLst/>
          </a:prstGeom>
        </p:spPr>
      </p:pic>
      <p:pic>
        <p:nvPicPr>
          <p:cNvPr id="11266" name="Inhaltsplatzhalter 10" descr="top500_ProcessorGeneration_overPerformance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r="8080" b="50000"/>
          <a:stretch>
            <a:fillRect/>
          </a:stretch>
        </p:blipFill>
        <p:spPr>
          <a:xfrm>
            <a:off x="952472" y="2786058"/>
            <a:ext cx="4500594" cy="3195848"/>
          </a:xfrm>
        </p:spPr>
      </p:pic>
      <p:sp>
        <p:nvSpPr>
          <p:cNvPr id="1126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top500.org</a:t>
            </a:r>
          </a:p>
        </p:txBody>
      </p:sp>
      <p:pic>
        <p:nvPicPr>
          <p:cNvPr id="10" name="Inhaltsplatzhalter 9" descr="top500_NumberOfProcessors_overPerformance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rcRect l="2847" r="11110" b="55714"/>
          <a:stretch>
            <a:fillRect/>
          </a:stretch>
        </p:blipFill>
        <p:spPr>
          <a:xfrm>
            <a:off x="1095348" y="1285860"/>
            <a:ext cx="3614540" cy="242889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385320" y="6124964"/>
            <a:ext cx="2332200" cy="287799"/>
          </a:xfrm>
          <a:prstGeom prst="rect">
            <a:avLst/>
          </a:prstGeom>
          <a:noFill/>
        </p:spPr>
        <p:txBody>
          <a:bodyPr lIns="86895" tIns="43448" rIns="86895" bIns="43448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Images: www.top500.org</a:t>
            </a:r>
          </a:p>
        </p:txBody>
      </p:sp>
      <p:pic>
        <p:nvPicPr>
          <p:cNvPr id="11" name="Grafik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" b="40585"/>
          <a:stretch/>
        </p:blipFill>
        <p:spPr bwMode="auto">
          <a:xfrm>
            <a:off x="5572829" y="404664"/>
            <a:ext cx="3556635" cy="3181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689304" y="3793712"/>
            <a:ext cx="970868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June 2011</a:t>
            </a:r>
            <a:endParaRPr lang="de-D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2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“Dongarra” slides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881562" y="804430"/>
            <a:ext cx="4929222" cy="33855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[http://www.netlib.org/utk/people/JackDongarra/SLIDES/dongarra-isc2004.pdf]</a:t>
            </a:r>
          </a:p>
          <a:p>
            <a:pPr algn="l"/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[http://www.netlib.org/utk/people/JackDongarra/SLIDES/sc09-exascale-panel.pdf]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3381364" y="1357298"/>
            <a:ext cx="6357982" cy="5000660"/>
            <a:chOff x="3309926" y="1357298"/>
            <a:chExt cx="6357982" cy="5000660"/>
          </a:xfrm>
        </p:grpSpPr>
        <p:sp>
          <p:nvSpPr>
            <p:cNvPr id="14" name="Rechteck 13"/>
            <p:cNvSpPr/>
            <p:nvPr/>
          </p:nvSpPr>
          <p:spPr bwMode="auto">
            <a:xfrm>
              <a:off x="3309926" y="1357298"/>
              <a:ext cx="6357982" cy="500066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3433730" y="1476636"/>
              <a:ext cx="6110374" cy="4761984"/>
              <a:chOff x="1166786" y="1500174"/>
              <a:chExt cx="6110374" cy="4761984"/>
            </a:xfrm>
          </p:grpSpPr>
          <p:pic>
            <p:nvPicPr>
              <p:cNvPr id="10" name="Grafik 9" descr="Dongarra_sc09-exascale-panel_Seite_08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59640" y="3930438"/>
                <a:ext cx="3017520" cy="2331720"/>
              </a:xfrm>
              <a:prstGeom prst="rect">
                <a:avLst/>
              </a:prstGeom>
            </p:spPr>
          </p:pic>
          <p:pic>
            <p:nvPicPr>
              <p:cNvPr id="11" name="Grafik 10" descr="Dongarra_sc09-exascale-panel_Seite_05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66786" y="1500174"/>
                <a:ext cx="3018892" cy="2333092"/>
              </a:xfrm>
              <a:prstGeom prst="rect">
                <a:avLst/>
              </a:prstGeom>
            </p:spPr>
          </p:pic>
          <p:pic>
            <p:nvPicPr>
              <p:cNvPr id="12" name="Grafik 11" descr="Dongarra_sc09-exascale-panel_Seite_06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66786" y="3929066"/>
                <a:ext cx="3018892" cy="2333092"/>
              </a:xfrm>
              <a:prstGeom prst="rect">
                <a:avLst/>
              </a:prstGeom>
            </p:spPr>
          </p:pic>
          <p:pic>
            <p:nvPicPr>
              <p:cNvPr id="13" name="Grafik 12" descr="Dongarra_sc09-exascale-panel_Seite_07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259640" y="1500174"/>
                <a:ext cx="3017520" cy="2331720"/>
              </a:xfrm>
              <a:prstGeom prst="rect">
                <a:avLst/>
              </a:prstGeom>
            </p:spPr>
          </p:pic>
        </p:grpSp>
      </p:grpSp>
      <p:pic>
        <p:nvPicPr>
          <p:cNvPr id="37891" name="Inhaltsplatzhalter 6" descr="dongarra_SoftwareCrisisSlide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l="19313" t="14269" r="19404" b="53264"/>
          <a:stretch>
            <a:fillRect/>
          </a:stretch>
        </p:blipFill>
        <p:spPr>
          <a:xfrm>
            <a:off x="632520" y="1700808"/>
            <a:ext cx="6287927" cy="4347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Accelerators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languages enter the HPC world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AAEC8-CEC0-4956-AAF7-81916277CE9C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 descr="ClearspeedCSX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2640" y="980728"/>
            <a:ext cx="2087880" cy="1564640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 bwMode="auto">
          <a:xfrm>
            <a:off x="7347504" y="4954278"/>
            <a:ext cx="1643074" cy="164307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S1070 “Tesla”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~4 TF sp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  312 GF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GB" sz="1400" b="1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dp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PRACE-PP Prototypes (2008/9)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AD27C-7799-410E-8DE4-6CB1966E5053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grpSp>
        <p:nvGrpSpPr>
          <p:cNvPr id="17" name="Gruppieren 16"/>
          <p:cNvGrpSpPr/>
          <p:nvPr/>
        </p:nvGrpSpPr>
        <p:grpSpPr>
          <a:xfrm>
            <a:off x="1342633" y="3452940"/>
            <a:ext cx="3610367" cy="2357454"/>
            <a:chOff x="1238224" y="2357430"/>
            <a:chExt cx="3610367" cy="2357454"/>
          </a:xfrm>
        </p:grpSpPr>
        <p:pic>
          <p:nvPicPr>
            <p:cNvPr id="10" name="Grafik 9" descr="nehalem.jpg"/>
            <p:cNvPicPr>
              <a:picLocks noChangeAspect="1"/>
            </p:cNvPicPr>
            <p:nvPr/>
          </p:nvPicPr>
          <p:blipFill>
            <a:blip r:embed="rId4" cstate="print"/>
            <a:srcRect l="16438" t="7189" r="17808" b="30511"/>
            <a:stretch>
              <a:fillRect/>
            </a:stretch>
          </p:blipFill>
          <p:spPr>
            <a:xfrm>
              <a:off x="2738422" y="3000372"/>
              <a:ext cx="2110169" cy="1714512"/>
            </a:xfrm>
            <a:prstGeom prst="rect">
              <a:avLst/>
            </a:prstGeom>
          </p:spPr>
        </p:pic>
        <p:sp>
          <p:nvSpPr>
            <p:cNvPr id="14" name="Ellipse 13"/>
            <p:cNvSpPr/>
            <p:nvPr/>
          </p:nvSpPr>
          <p:spPr bwMode="auto">
            <a:xfrm>
              <a:off x="1238224" y="2357430"/>
              <a:ext cx="1857388" cy="17859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2.53GHz </a:t>
              </a: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  <a:cs typeface="Arial" charset="0"/>
                </a:rPr>
                <a:t>Nehalem-EP</a:t>
              </a:r>
              <a:endParaRPr kumimoji="0" lang="en-GB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b="1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 GF</a:t>
              </a:r>
              <a:r>
                <a:rPr lang="en-GB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sp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  <a:cs typeface="Arial" charset="0"/>
                </a:rPr>
                <a:t>10</a:t>
              </a:r>
              <a:r>
                <a:rPr kumimoji="0" lang="en-GB" sz="1400" b="1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  <a:cs typeface="Arial" charset="0"/>
                </a:rPr>
                <a:t> GF </a:t>
              </a:r>
              <a:r>
                <a:rPr kumimoji="0" lang="en-GB" sz="1400" b="1" i="0" u="none" strike="noStrike" cap="none" normalizeH="0" dirty="0" err="1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  <a:cs typeface="Arial" charset="0"/>
                </a:rPr>
                <a:t>dp</a:t>
              </a:r>
              <a:endPara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5" name="Ellipse 14"/>
          <p:cNvSpPr/>
          <p:nvPr/>
        </p:nvSpPr>
        <p:spPr bwMode="auto">
          <a:xfrm>
            <a:off x="5990315" y="1818233"/>
            <a:ext cx="1714512" cy="165539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QS22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 blade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 (16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SPUs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410 GF sp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205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 GF </a:t>
            </a:r>
            <a:r>
              <a:rPr kumimoji="0" lang="en-GB" sz="1400" b="1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dp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2128451" y="4881700"/>
            <a:ext cx="1571636" cy="157163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8 N-EP cores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none" strike="noStrike" cap="none" normalizeH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162 GF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81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GF </a:t>
            </a:r>
            <a:r>
              <a:rPr kumimoji="0" lang="en-GB" sz="1400" b="1" i="0" u="none" strike="noStrike" cap="none" normalizeH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dp</a:t>
            </a:r>
            <a:endPara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7409008" y="608778"/>
            <a:ext cx="1936480" cy="186970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PowerXCell8i (8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SPUs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205 GF sp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102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GF </a:t>
            </a:r>
            <a:r>
              <a:rPr kumimoji="0" lang="en-GB" sz="1400" b="1" i="0" u="none" strike="noStrike" cap="none" normalizeH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dp</a:t>
            </a:r>
            <a:endPara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Grafik 8" descr="qs2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912526">
            <a:off x="5915687" y="616305"/>
            <a:ext cx="1778000" cy="1778000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5674469" y="2882576"/>
            <a:ext cx="3959051" cy="3190096"/>
            <a:chOff x="5280229" y="2500306"/>
            <a:chExt cx="3959051" cy="3190096"/>
          </a:xfrm>
        </p:grpSpPr>
        <p:sp>
          <p:nvSpPr>
            <p:cNvPr id="7" name="Ellipse 6"/>
            <p:cNvSpPr/>
            <p:nvPr/>
          </p:nvSpPr>
          <p:spPr bwMode="auto">
            <a:xfrm>
              <a:off x="7524768" y="2500306"/>
              <a:ext cx="1714512" cy="171451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  <a:cs typeface="Arial" charset="0"/>
                </a:rPr>
                <a:t>C1060 GPU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~1 TF sp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  78 GF</a:t>
              </a:r>
              <a:r>
                <a:rPr kumimoji="0" lang="en-GB" sz="1400" b="1" i="0" u="none" strike="noStrike" cap="none" normalizeH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 </a:t>
              </a:r>
              <a:r>
                <a:rPr kumimoji="0" lang="en-GB" sz="1400" b="1" i="0" u="none" strike="noStrike" cap="none" normalizeH="0" dirty="0" err="1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dp</a:t>
              </a:r>
              <a:endParaRPr kumimoji="0" lang="en-GB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8" name="Grafik 7" descr="tesla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80229" y="3500438"/>
              <a:ext cx="3030357" cy="2189964"/>
            </a:xfrm>
            <a:prstGeom prst="rect">
              <a:avLst/>
            </a:prstGeom>
          </p:spPr>
        </p:pic>
      </p:grpSp>
      <p:sp>
        <p:nvSpPr>
          <p:cNvPr id="20" name="Ellipse 19"/>
          <p:cNvSpPr/>
          <p:nvPr/>
        </p:nvSpPr>
        <p:spPr bwMode="auto">
          <a:xfrm>
            <a:off x="3224808" y="1891208"/>
            <a:ext cx="1741872" cy="168180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CATS 700</a:t>
            </a:r>
            <a:b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(12 CSX700)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1.152 TF </a:t>
            </a:r>
            <a:r>
              <a:rPr lang="en-GB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dp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704528" y="1628800"/>
            <a:ext cx="1663920" cy="160654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ClearSpeed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cs typeface="Arial" charset="0"/>
              </a:rPr>
              <a:t> CSX700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96 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GF </a:t>
            </a:r>
            <a:r>
              <a:rPr kumimoji="0" lang="en-GB" sz="1400" b="1" i="0" u="none" strike="noStrike" cap="none" normalizeH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dp</a:t>
            </a:r>
            <a:endPara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5073D"/>
      </a:accent1>
      <a:accent2>
        <a:srgbClr val="888377"/>
      </a:accent2>
      <a:accent3>
        <a:srgbClr val="FFFFFF"/>
      </a:accent3>
      <a:accent4>
        <a:srgbClr val="000000"/>
      </a:accent4>
      <a:accent5>
        <a:srgbClr val="DFAAAF"/>
      </a:accent5>
      <a:accent6>
        <a:srgbClr val="7B766B"/>
      </a:accent6>
      <a:hlink>
        <a:srgbClr val="008BC6"/>
      </a:hlink>
      <a:folHlink>
        <a:srgbClr val="009357"/>
      </a:folHlink>
    </a:clrScheme>
    <a:fontScheme name="Oletusraken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5073D"/>
        </a:accent1>
        <a:accent2>
          <a:srgbClr val="888377"/>
        </a:accent2>
        <a:accent3>
          <a:srgbClr val="FFFFFF"/>
        </a:accent3>
        <a:accent4>
          <a:srgbClr val="000000"/>
        </a:accent4>
        <a:accent5>
          <a:srgbClr val="DFAAAF"/>
        </a:accent5>
        <a:accent6>
          <a:srgbClr val="7B766B"/>
        </a:accent6>
        <a:hlink>
          <a:srgbClr val="008BC6"/>
        </a:hlink>
        <a:folHlink>
          <a:srgbClr val="0093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1446</Words>
  <Application>Microsoft Office PowerPoint</Application>
  <PresentationFormat>A4-Papier (210x297 mm)</PresentationFormat>
  <Paragraphs>360</Paragraphs>
  <Slides>23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Oletusrakenne</vt:lpstr>
      <vt:lpstr>New Parallel Programming Languages for HPC</vt:lpstr>
      <vt:lpstr>Outline</vt:lpstr>
      <vt:lpstr>The free lunch is over</vt:lpstr>
      <vt:lpstr>Herb Sutter in 2011</vt:lpstr>
      <vt:lpstr>top500.org</vt:lpstr>
      <vt:lpstr>top500.org</vt:lpstr>
      <vt:lpstr>My favorite “Dongarra” slides</vt:lpstr>
      <vt:lpstr>Hardware Accelerators</vt:lpstr>
      <vt:lpstr>PRACE-PP Prototypes (2008/9)</vt:lpstr>
      <vt:lpstr>PRACE-PP ext. (2010)</vt:lpstr>
      <vt:lpstr>Pros and Cons for HWA</vt:lpstr>
      <vt:lpstr>The quest for a  parallel language</vt:lpstr>
      <vt:lpstr>Overview</vt:lpstr>
      <vt:lpstr>PGAS  Partitioned Global Address Space language</vt:lpstr>
      <vt:lpstr>UPC  Unified Parallel C – a PGAS example</vt:lpstr>
      <vt:lpstr>CUDA  The Compute Unified Device Architecture for Nvidia GPUs</vt:lpstr>
      <vt:lpstr>CAPS hmpp  GPGPU programming using simple directives</vt:lpstr>
      <vt:lpstr>RapidMind An outdated language</vt:lpstr>
      <vt:lpstr>ArBB The successor of Rapidmind</vt:lpstr>
      <vt:lpstr>Cilk Automatic parallelization through recursive procedures</vt:lpstr>
      <vt:lpstr>REALITY Check </vt:lpstr>
      <vt:lpstr>Wrap-Up</vt:lpstr>
      <vt:lpstr>Thank you for your attention!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2011-08-11T16:07:41Z</dcterms:modified>
  <cp:category/>
</cp:coreProperties>
</file>