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3192"/>
    <a:srgbClr val="FFF200"/>
    <a:srgbClr val="FFF29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-18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A59963-A856-40B9-9972-2150FFDAE09F}" type="datetimeFigureOut">
              <a:rPr lang="sv-SE"/>
              <a:pPr>
                <a:defRPr/>
              </a:pPr>
              <a:t>3/17/11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v-S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FA71E5-F283-4ABC-B097-59BACA41600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7542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E021CA-2AD4-4000-9C1F-042FFB609450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sv-S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eur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4876800"/>
            <a:ext cx="13620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7cap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500" y="4805363"/>
            <a:ext cx="12001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e_infra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38" y="4876800"/>
            <a:ext cx="1957387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1500174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3143248"/>
            <a:ext cx="6400800" cy="1000132"/>
          </a:xfrm>
        </p:spPr>
        <p:txBody>
          <a:bodyPr/>
          <a:lstStyle>
            <a:lvl1pPr marL="0" indent="0" algn="ctr">
              <a:buNone/>
              <a:defRPr>
                <a:solidFill>
                  <a:srgbClr val="2E319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8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F336-63EE-41E5-895B-26C5A3C5DE0C}" type="datetime1">
              <a:rPr lang="en-US"/>
              <a:pPr>
                <a:defRPr/>
              </a:pPr>
              <a:t>3/17/11</a:t>
            </a:fld>
            <a:endParaRPr lang="sv-SE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77528-7564-405A-9430-1FC2C63284E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Place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1B4D0-2334-4F98-8ECC-5B3F3F757645}" type="datetime1">
              <a:rPr lang="en-US"/>
              <a:pPr>
                <a:defRPr/>
              </a:pPr>
              <a:t>3/17/11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Place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BCA56-AF41-46F9-B61C-EE84940196A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9F091-5D62-455E-9E50-50CC5C47A57B}" type="datetime1">
              <a:rPr lang="en-US"/>
              <a:pPr>
                <a:defRPr/>
              </a:pPr>
              <a:t>3/17/11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Place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E9F61-337A-49D2-BEE4-F09ACE08D0B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8FD98-E453-435C-94DE-86ECF631C853}" type="datetime1">
              <a:rPr lang="en-US"/>
              <a:pPr>
                <a:defRPr/>
              </a:pPr>
              <a:t>3/17/11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FD713-092C-4F76-A3DF-41FA9C7184B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168A9-5036-4F14-AA15-CEDD3F499809}" type="datetime1">
              <a:rPr lang="en-US"/>
              <a:pPr>
                <a:defRPr/>
              </a:pPr>
              <a:t>3/17/11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B6A2-E3C0-4906-B7ED-6488AB6B3DF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9C155-9C92-4DFE-B57A-E99C92BFC66F}" type="datetime1">
              <a:rPr lang="en-US"/>
              <a:pPr>
                <a:defRPr/>
              </a:pPr>
              <a:t>3/17/11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Place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6765E-4143-4846-B0F8-4075C519286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91EAA-218D-4C95-871D-722BE225A214}" type="datetime1">
              <a:rPr lang="en-US"/>
              <a:pPr>
                <a:defRPr/>
              </a:pPr>
              <a:t>3/17/11</a:t>
            </a:fld>
            <a:endParaRPr lang="sv-S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Place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52289-9C33-4B72-A1BA-75B47CB259F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5B037-4771-4DC0-9541-ADBB8DD12428}" type="datetime1">
              <a:rPr lang="en-US"/>
              <a:pPr>
                <a:defRPr/>
              </a:pPr>
              <a:t>3/17/11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Place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53E8A-AB73-45CF-ABC7-6E5A4CBD029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BBA8D-002E-4168-8EA7-4CE59DCD77E5}" type="datetime1">
              <a:rPr lang="en-US"/>
              <a:pPr>
                <a:defRPr/>
              </a:pPr>
              <a:t>3/17/11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Place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23092-C464-4222-92E3-1309459B6A2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EB970-1A58-4B66-A104-F884B12B0CE4}" type="datetime1">
              <a:rPr lang="en-US"/>
              <a:pPr>
                <a:defRPr/>
              </a:pPr>
              <a:t>3/17/11</a:t>
            </a:fld>
            <a:endParaRPr lang="sv-S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Place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7B52A-DC80-41F5-85E5-3E54654C7F2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sv-S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325AC-1952-400E-BBE8-86C6435945BC}" type="datetime1">
              <a:rPr lang="en-US"/>
              <a:pPr>
                <a:defRPr/>
              </a:pPr>
              <a:t>3/17/11</a:t>
            </a:fld>
            <a:endParaRPr lang="sv-S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Place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A0B-FAC7-412D-B15F-2C9161C9D29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0"/>
            <a:ext cx="59721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sv-SE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785813"/>
            <a:ext cx="822960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sv-S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3563" y="6573838"/>
            <a:ext cx="1062037" cy="214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2E3192"/>
                </a:solidFill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7F7FB957-867F-4953-B870-EDE637134BCC}" type="datetime1">
              <a:rPr lang="en-US"/>
              <a:pPr>
                <a:defRPr/>
              </a:pPr>
              <a:t>3/17/11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86563" y="6573838"/>
            <a:ext cx="1681162" cy="214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2E3192"/>
                </a:solidFill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r>
              <a:rPr lang="sv-SE"/>
              <a:t>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1063" y="6572250"/>
            <a:ext cx="542925" cy="214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2E3192"/>
                </a:solidFill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0FEF6C20-BA47-401D-85D2-D03E569B596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2E3192"/>
          </a:solidFill>
          <a:latin typeface="Garamond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E3192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E3192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E3192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E3192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2E3192"/>
          </a:solidFill>
          <a:latin typeface="Garamond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2E3192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E3192"/>
          </a:solidFill>
          <a:latin typeface="Garamond" pitchFamily="18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E3192"/>
          </a:solidFill>
          <a:latin typeface="Garamond" pitchFamily="18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2E3192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9"/>
          <p:cNvSpPr>
            <a:spLocks noGrp="1"/>
          </p:cNvSpPr>
          <p:nvPr>
            <p:ph type="dt" sz="quarter" idx="10"/>
          </p:nvPr>
        </p:nvSpPr>
        <p:spPr bwMode="auto">
          <a:xfrm>
            <a:off x="6677025" y="6492875"/>
            <a:ext cx="85725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4BB4A6-F697-431D-8448-436E12764D32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3/17/11</a:t>
            </a:fld>
            <a:endParaRPr lang="sv-SE"/>
          </a:p>
        </p:txBody>
      </p:sp>
      <p:sp>
        <p:nvSpPr>
          <p:cNvPr id="2051" name="Footer Placeholder 28"/>
          <p:cNvSpPr>
            <a:spLocks noGrp="1"/>
          </p:cNvSpPr>
          <p:nvPr>
            <p:ph type="ftr" sz="quarter" idx="12"/>
          </p:nvPr>
        </p:nvSpPr>
        <p:spPr bwMode="auto">
          <a:xfrm>
            <a:off x="7462838" y="6492875"/>
            <a:ext cx="1681162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dirty="0" smtClean="0"/>
              <a:t>Barcelona</a:t>
            </a:r>
            <a:endParaRPr lang="sv-SE" dirty="0"/>
          </a:p>
        </p:txBody>
      </p:sp>
      <p:sp>
        <p:nvSpPr>
          <p:cNvPr id="8196" name="TextBox 25"/>
          <p:cNvSpPr txBox="1">
            <a:spLocks noChangeArrowheads="1"/>
          </p:cNvSpPr>
          <p:nvPr/>
        </p:nvSpPr>
        <p:spPr bwMode="auto">
          <a:xfrm>
            <a:off x="1413347" y="3132307"/>
            <a:ext cx="631730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sv-SE" sz="6000" b="1" dirty="0" err="1" smtClean="0">
                <a:solidFill>
                  <a:srgbClr val="2E3192"/>
                </a:solidFill>
                <a:latin typeface="Garamond" pitchFamily="18" charset="0"/>
              </a:rPr>
              <a:t>Summary</a:t>
            </a:r>
            <a:endParaRPr lang="sv-SE" sz="6000" b="1" dirty="0">
              <a:solidFill>
                <a:srgbClr val="2E3192"/>
              </a:solidFill>
              <a:latin typeface="Garamond" pitchFamily="18" charset="0"/>
            </a:endParaRPr>
          </a:p>
        </p:txBody>
      </p:sp>
      <p:sp>
        <p:nvSpPr>
          <p:cNvPr id="8197" name="TextBox 26"/>
          <p:cNvSpPr txBox="1">
            <a:spLocks noChangeArrowheads="1"/>
          </p:cNvSpPr>
          <p:nvPr/>
        </p:nvSpPr>
        <p:spPr bwMode="auto">
          <a:xfrm>
            <a:off x="2699792" y="4005064"/>
            <a:ext cx="357346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sv-SE" sz="4000" b="1" dirty="0" smtClean="0">
                <a:solidFill>
                  <a:srgbClr val="2E3192"/>
                </a:solidFill>
                <a:latin typeface="Garamond" pitchFamily="18" charset="0"/>
              </a:rPr>
              <a:t>Erwin </a:t>
            </a:r>
            <a:r>
              <a:rPr lang="sv-SE" sz="4000" b="1" dirty="0" err="1" smtClean="0">
                <a:solidFill>
                  <a:srgbClr val="2E3192"/>
                </a:solidFill>
                <a:latin typeface="Garamond" pitchFamily="18" charset="0"/>
              </a:rPr>
              <a:t>Laure</a:t>
            </a:r>
            <a:endParaRPr lang="sv-SE" sz="4000" b="1" dirty="0" smtClean="0">
              <a:solidFill>
                <a:srgbClr val="2E3192"/>
              </a:solidFill>
              <a:latin typeface="Garamond" pitchFamily="18" charset="0"/>
            </a:endParaRPr>
          </a:p>
          <a:p>
            <a:pPr algn="ctr"/>
            <a:r>
              <a:rPr lang="sv-SE" sz="4000" b="1" dirty="0" smtClean="0">
                <a:solidFill>
                  <a:srgbClr val="2E3192"/>
                </a:solidFill>
                <a:latin typeface="Garamond" pitchFamily="18" charset="0"/>
              </a:rPr>
              <a:t>KTH</a:t>
            </a:r>
            <a:r>
              <a:rPr lang="sv-SE" sz="4000" b="1" dirty="0" smtClean="0">
                <a:solidFill>
                  <a:srgbClr val="2E3192"/>
                </a:solidFill>
                <a:latin typeface="Garamond" pitchFamily="18" charset="0"/>
              </a:rPr>
              <a:t>-PDC</a:t>
            </a:r>
          </a:p>
          <a:p>
            <a:pPr algn="ctr"/>
            <a:r>
              <a:rPr lang="sv-SE" sz="4000" b="1" dirty="0" smtClean="0">
                <a:solidFill>
                  <a:srgbClr val="2E3192"/>
                </a:solidFill>
                <a:latin typeface="Garamond" pitchFamily="18" charset="0"/>
              </a:rPr>
              <a:t>(WP1)</a:t>
            </a:r>
            <a:endParaRPr lang="sv-SE" sz="4000" b="1" dirty="0">
              <a:solidFill>
                <a:srgbClr val="2E3192"/>
              </a:solidFill>
              <a:latin typeface="Garamond" pitchFamily="18" charset="0"/>
            </a:endParaRPr>
          </a:p>
        </p:txBody>
      </p:sp>
      <p:pic>
        <p:nvPicPr>
          <p:cNvPr id="8198" name="Picture 10" descr="scala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513" y="214313"/>
            <a:ext cx="6459537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1" descr="scala4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2688" y="1785938"/>
            <a:ext cx="77184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Contacts between IRB and other partners (KTH, LRZ) need to be established.</a:t>
            </a:r>
          </a:p>
          <a:p>
            <a:endParaRPr lang="en-US" dirty="0"/>
          </a:p>
          <a:p>
            <a:r>
              <a:rPr lang="en-US" dirty="0" smtClean="0"/>
              <a:t>How to involve the wider community in standardization work?</a:t>
            </a:r>
          </a:p>
          <a:p>
            <a:pPr lvl="1"/>
            <a:r>
              <a:rPr lang="en-US" dirty="0" smtClean="0"/>
              <a:t>Amber, </a:t>
            </a:r>
            <a:r>
              <a:rPr lang="en-US" dirty="0" err="1" smtClean="0"/>
              <a:t>Namd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Link to ELIXIR and INSTRUCT?</a:t>
            </a:r>
          </a:p>
          <a:p>
            <a:pPr lvl="1"/>
            <a:endParaRPr lang="en-US" dirty="0"/>
          </a:p>
          <a:p>
            <a:r>
              <a:rPr lang="en-US" dirty="0" smtClean="0"/>
              <a:t>Simulation portal, workflows</a:t>
            </a:r>
          </a:p>
          <a:p>
            <a:pPr lvl="1"/>
            <a:r>
              <a:rPr lang="en-US" dirty="0" smtClean="0"/>
              <a:t>be clear that this is a prototype, not building an infrastructure</a:t>
            </a:r>
          </a:p>
          <a:p>
            <a:pPr lvl="1"/>
            <a:r>
              <a:rPr lang="en-US" dirty="0" smtClean="0"/>
              <a:t>Needs to be integrated in a larger infrastructure eventually</a:t>
            </a:r>
          </a:p>
          <a:p>
            <a:endParaRPr lang="en-US" dirty="0"/>
          </a:p>
          <a:p>
            <a:r>
              <a:rPr lang="en-US" dirty="0" smtClean="0"/>
              <a:t>Relate better to competence center</a:t>
            </a:r>
          </a:p>
          <a:p>
            <a:endParaRPr lang="en-US" dirty="0"/>
          </a:p>
          <a:p>
            <a:r>
              <a:rPr lang="en-US" dirty="0" smtClean="0"/>
              <a:t>How to achieve impact on ELIXIR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8FD98-E453-435C-94DE-86ECF631C853}" type="datetime1">
              <a:rPr lang="en-US" smtClean="0"/>
              <a:pPr>
                <a:defRPr/>
              </a:pPr>
              <a:t>3/18/11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Place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FD713-092C-4F76-A3DF-41FA9C7184B6}" type="slidenum">
              <a:rPr lang="sv-SE" smtClean="0"/>
              <a:pPr>
                <a:defRPr/>
              </a:pPr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697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WP1</a:t>
            </a:r>
            <a:endParaRPr lang="de-DE" dirty="0" smtClean="0"/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Add a deliverable outline together with contributing partners to the process (roughly 2.5 months before official due date)</a:t>
            </a:r>
          </a:p>
          <a:p>
            <a:endParaRPr lang="en-US" sz="2400" dirty="0"/>
          </a:p>
          <a:p>
            <a:r>
              <a:rPr lang="en-US" sz="2400" dirty="0" smtClean="0"/>
              <a:t>The EB will review the revised due dates for the summer deliverables and milestones</a:t>
            </a:r>
          </a:p>
          <a:p>
            <a:endParaRPr lang="en-US" sz="2400" dirty="0"/>
          </a:p>
          <a:p>
            <a:r>
              <a:rPr lang="en-US" sz="2400" dirty="0" smtClean="0"/>
              <a:t>Web site hosting remains an issue</a:t>
            </a:r>
          </a:p>
          <a:p>
            <a:endParaRPr lang="en-US" sz="2400" dirty="0"/>
          </a:p>
          <a:p>
            <a:r>
              <a:rPr lang="en-US" sz="2400" dirty="0" smtClean="0"/>
              <a:t>In addition to PRACE and EGI outreach to relevant ESFRI projects (ELIXIR and INSTRUCT), and HEALTHGRID</a:t>
            </a:r>
          </a:p>
          <a:p>
            <a:endParaRPr lang="en-US" sz="2400" dirty="0"/>
          </a:p>
          <a:p>
            <a:r>
              <a:rPr lang="en-US" sz="2400" dirty="0" smtClean="0"/>
              <a:t>Need to more closely monitor effort </a:t>
            </a:r>
            <a:r>
              <a:rPr lang="en-US" sz="2400" dirty="0" err="1" smtClean="0"/>
              <a:t>spenditure</a:t>
            </a:r>
            <a:r>
              <a:rPr lang="en-US" sz="2400" dirty="0" smtClean="0"/>
              <a:t> – PMB agreed to have monthly effort reports as of now. </a:t>
            </a:r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8211F5C-276A-4E94-92A0-6AB995B81136}" type="datetime1">
              <a:rPr lang="en-US" smtClean="0"/>
              <a:pPr>
                <a:defRPr/>
              </a:pPr>
              <a:t>3/17/11</a:t>
            </a:fld>
            <a:endParaRPr lang="sv-S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4CC0CD-2071-4322-8DAA-1839E08F38FC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Barcelona</a:t>
            </a:r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Events: </a:t>
            </a:r>
          </a:p>
          <a:p>
            <a:pPr lvl="1"/>
            <a:r>
              <a:rPr lang="en-US" dirty="0" err="1" smtClean="0"/>
              <a:t>Juelich</a:t>
            </a:r>
            <a:r>
              <a:rPr lang="en-US" dirty="0" smtClean="0"/>
              <a:t> event</a:t>
            </a:r>
          </a:p>
          <a:p>
            <a:pPr lvl="1"/>
            <a:r>
              <a:rPr lang="en-US" dirty="0" smtClean="0"/>
              <a:t>EGI Technical Forum – September in Lyon</a:t>
            </a:r>
          </a:p>
          <a:p>
            <a:pPr lvl="1"/>
            <a:r>
              <a:rPr lang="en-US" dirty="0" err="1" smtClean="0"/>
              <a:t>eScience</a:t>
            </a:r>
            <a:r>
              <a:rPr lang="en-US" dirty="0" smtClean="0"/>
              <a:t> conference – organize workshop</a:t>
            </a:r>
          </a:p>
          <a:p>
            <a:pPr lvl="1"/>
            <a:r>
              <a:rPr lang="en-US" dirty="0" err="1" smtClean="0"/>
              <a:t>HealthGrid</a:t>
            </a:r>
            <a:r>
              <a:rPr lang="en-US" dirty="0" smtClean="0"/>
              <a:t> conference in June (Birmingham)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Need to contact mapper</a:t>
            </a:r>
          </a:p>
          <a:p>
            <a:endParaRPr lang="en-US" dirty="0"/>
          </a:p>
          <a:p>
            <a:r>
              <a:rPr lang="en-US" dirty="0" smtClean="0"/>
              <a:t>Link better into the existing communities (Dalton, </a:t>
            </a:r>
            <a:r>
              <a:rPr lang="en-US" dirty="0" err="1" smtClean="0"/>
              <a:t>Gromacs</a:t>
            </a:r>
            <a:r>
              <a:rPr lang="en-US" dirty="0" smtClean="0"/>
              <a:t>) – joint workshops etc. </a:t>
            </a:r>
          </a:p>
          <a:p>
            <a:pPr lvl="1"/>
            <a:r>
              <a:rPr lang="en-US" dirty="0" smtClean="0"/>
              <a:t>Organize a </a:t>
            </a:r>
            <a:r>
              <a:rPr lang="en-US" dirty="0" err="1" smtClean="0"/>
              <a:t>Gromacs</a:t>
            </a:r>
            <a:r>
              <a:rPr lang="en-US" dirty="0" smtClean="0"/>
              <a:t>/Dalton user group meeting</a:t>
            </a:r>
          </a:p>
          <a:p>
            <a:pPr lvl="1"/>
            <a:r>
              <a:rPr lang="en-US" dirty="0" smtClean="0"/>
              <a:t>Targeted workshops (based on user needs)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Get alpha-users involved in workshops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8FD98-E453-435C-94DE-86ECF631C853}" type="datetime1">
              <a:rPr lang="en-US" smtClean="0"/>
              <a:pPr>
                <a:defRPr/>
              </a:pPr>
              <a:t>3/17/11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Place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FD713-092C-4F76-A3DF-41FA9C7184B6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0739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complementary to existing websites</a:t>
            </a:r>
          </a:p>
          <a:p>
            <a:r>
              <a:rPr lang="en-US" dirty="0" smtClean="0"/>
              <a:t>Identify the main added value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8FD98-E453-435C-94DE-86ECF631C853}" type="datetime1">
              <a:rPr lang="en-US" smtClean="0"/>
              <a:pPr>
                <a:defRPr/>
              </a:pPr>
              <a:t>3/17/11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Place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FD713-092C-4F76-A3DF-41FA9C7184B6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2801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WP3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Better define feedback loop from WP4 to WP3</a:t>
            </a:r>
            <a:endParaRPr lang="en-US" dirty="0"/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ScalaLife</a:t>
            </a:r>
            <a:r>
              <a:rPr lang="en-US" dirty="0" smtClean="0"/>
              <a:t> channels first and if needed move to mailing lists of packages. </a:t>
            </a:r>
          </a:p>
          <a:p>
            <a:pPr lvl="1"/>
            <a:endParaRPr lang="en-US" dirty="0"/>
          </a:p>
          <a:p>
            <a:r>
              <a:rPr lang="en-US" dirty="0" err="1" smtClean="0"/>
              <a:t>ScalaLife</a:t>
            </a:r>
            <a:r>
              <a:rPr lang="en-US" dirty="0" smtClean="0"/>
              <a:t> releases should be aligned with major releases if possible</a:t>
            </a:r>
          </a:p>
          <a:p>
            <a:endParaRPr lang="en-US" dirty="0"/>
          </a:p>
          <a:p>
            <a:r>
              <a:rPr lang="en-US" dirty="0" smtClean="0"/>
              <a:t>Deadline for internal software releases should be aligned with all-hands meetings to allow for discussions and feedback</a:t>
            </a:r>
          </a:p>
          <a:p>
            <a:endParaRPr lang="en-US" dirty="0"/>
          </a:p>
          <a:p>
            <a:r>
              <a:rPr lang="en-US" dirty="0" smtClean="0"/>
              <a:t>Provide easy-to-install versions for Grids and Clouds (VM images) – in </a:t>
            </a:r>
            <a:r>
              <a:rPr lang="en-US" smtClean="0"/>
              <a:t>collaboration with WP4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future projects: work on visualization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8FD98-E453-435C-94DE-86ECF631C853}" type="datetime1">
              <a:rPr lang="en-US" smtClean="0"/>
              <a:pPr>
                <a:defRPr/>
              </a:pPr>
              <a:t>3/17/11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Place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FD713-092C-4F76-A3DF-41FA9C7184B6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3182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Start using project communication means (</a:t>
            </a:r>
            <a:r>
              <a:rPr lang="en-US" dirty="0" err="1" smtClean="0"/>
              <a:t>mailinglist</a:t>
            </a:r>
            <a:r>
              <a:rPr lang="en-US" dirty="0" smtClean="0"/>
              <a:t> and/or web)</a:t>
            </a:r>
          </a:p>
          <a:p>
            <a:r>
              <a:rPr lang="en-US" dirty="0" smtClean="0"/>
              <a:t>Need pilot users for DALTON and DISCRETE</a:t>
            </a:r>
          </a:p>
          <a:p>
            <a:pPr lvl="1"/>
            <a:r>
              <a:rPr lang="en-US" dirty="0" smtClean="0"/>
              <a:t>Dalton is particularly important</a:t>
            </a:r>
          </a:p>
          <a:p>
            <a:pPr lvl="1"/>
            <a:r>
              <a:rPr lang="en-US" dirty="0" smtClean="0"/>
              <a:t>DISCRETE alpha-users will probably only come end of the year as it is new. Alpha-users will initially most likely not be large users. </a:t>
            </a:r>
          </a:p>
          <a:p>
            <a:pPr lvl="1"/>
            <a:endParaRPr lang="en-US" dirty="0"/>
          </a:p>
          <a:p>
            <a:r>
              <a:rPr lang="en-US" dirty="0" err="1" smtClean="0"/>
              <a:t>ScalaLife</a:t>
            </a:r>
            <a:r>
              <a:rPr lang="en-US" dirty="0" smtClean="0"/>
              <a:t> will not become a resources provider to Alpha-Users</a:t>
            </a:r>
          </a:p>
          <a:p>
            <a:endParaRPr lang="en-US" dirty="0"/>
          </a:p>
          <a:p>
            <a:r>
              <a:rPr lang="en-US" dirty="0" smtClean="0"/>
              <a:t>LRZ </a:t>
            </a:r>
            <a:r>
              <a:rPr lang="en-US" dirty="0" err="1" smtClean="0"/>
              <a:t>winterschool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Rethink how large validation runs we need really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8FD98-E453-435C-94DE-86ECF631C853}" type="datetime1">
              <a:rPr lang="en-US" smtClean="0"/>
              <a:pPr>
                <a:defRPr/>
              </a:pPr>
              <a:t>3/17/11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Place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FD713-092C-4F76-A3DF-41FA9C7184B6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6551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812"/>
            <a:ext cx="8229600" cy="588354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Direct messages towards targeted user groups</a:t>
            </a:r>
          </a:p>
          <a:p>
            <a:pPr lvl="1"/>
            <a:r>
              <a:rPr lang="en-US" dirty="0" smtClean="0"/>
              <a:t>Experienced, developing users</a:t>
            </a:r>
          </a:p>
          <a:p>
            <a:pPr lvl="1"/>
            <a:r>
              <a:rPr lang="en-US" dirty="0" smtClean="0"/>
              <a:t>Heavy users</a:t>
            </a:r>
          </a:p>
          <a:p>
            <a:pPr lvl="1"/>
            <a:r>
              <a:rPr lang="en-US" dirty="0" smtClean="0"/>
              <a:t>Experimentalists</a:t>
            </a:r>
          </a:p>
          <a:p>
            <a:pPr lvl="1"/>
            <a:endParaRPr lang="en-US" dirty="0"/>
          </a:p>
          <a:p>
            <a:r>
              <a:rPr lang="en-US" dirty="0" smtClean="0"/>
              <a:t>Provide pre-packaged solutions for common problems</a:t>
            </a:r>
          </a:p>
          <a:p>
            <a:endParaRPr lang="en-US" dirty="0"/>
          </a:p>
          <a:p>
            <a:r>
              <a:rPr lang="en-US" dirty="0" smtClean="0"/>
              <a:t>Need to be explicit on what effort we commit to in the calls in order not to overcommit</a:t>
            </a:r>
          </a:p>
          <a:p>
            <a:endParaRPr lang="en-US" dirty="0"/>
          </a:p>
          <a:p>
            <a:r>
              <a:rPr lang="en-US" dirty="0" smtClean="0"/>
              <a:t>Who are the guinea pigs guiding the design of the competence center</a:t>
            </a:r>
          </a:p>
          <a:p>
            <a:endParaRPr lang="en-US" dirty="0"/>
          </a:p>
          <a:p>
            <a:r>
              <a:rPr lang="en-US" dirty="0" smtClean="0"/>
              <a:t>What is the complementary to existing support structures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8FD98-E453-435C-94DE-86ECF631C853}" type="datetime1">
              <a:rPr lang="en-US" smtClean="0"/>
              <a:pPr>
                <a:defRPr/>
              </a:pPr>
              <a:t>3/17/11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Place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FD713-092C-4F76-A3DF-41FA9C7184B6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7630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What are the different kinds of experts available</a:t>
            </a:r>
          </a:p>
          <a:p>
            <a:pPr lvl="1"/>
            <a:r>
              <a:rPr lang="en-US" dirty="0"/>
              <a:t>Deployment</a:t>
            </a:r>
          </a:p>
          <a:p>
            <a:pPr lvl="1"/>
            <a:r>
              <a:rPr lang="en-US" dirty="0"/>
              <a:t>Applications</a:t>
            </a:r>
          </a:p>
          <a:p>
            <a:pPr lvl="1"/>
            <a:r>
              <a:rPr lang="en-US" dirty="0"/>
              <a:t>Others?</a:t>
            </a:r>
          </a:p>
          <a:p>
            <a:pPr lvl="1"/>
            <a:endParaRPr lang="en-US" dirty="0"/>
          </a:p>
          <a:p>
            <a:r>
              <a:rPr lang="en-US" dirty="0"/>
              <a:t>Need a clear message</a:t>
            </a:r>
          </a:p>
          <a:p>
            <a:endParaRPr lang="en-US" dirty="0"/>
          </a:p>
          <a:p>
            <a:r>
              <a:rPr lang="en-US" dirty="0"/>
              <a:t>Do we need different processes for different targets? </a:t>
            </a:r>
          </a:p>
          <a:p>
            <a:endParaRPr lang="en-US" dirty="0" smtClean="0"/>
          </a:p>
          <a:p>
            <a:r>
              <a:rPr lang="en-US" dirty="0" smtClean="0"/>
              <a:t>Not integrate the community in the competence center, integrate the competence center in the community</a:t>
            </a:r>
          </a:p>
          <a:p>
            <a:endParaRPr lang="en-US" dirty="0"/>
          </a:p>
          <a:p>
            <a:r>
              <a:rPr lang="en-US" dirty="0" smtClean="0"/>
              <a:t>Identify guinea pigs before going out to open call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8FD98-E453-435C-94DE-86ECF631C853}" type="datetime1">
              <a:rPr lang="en-US" smtClean="0"/>
              <a:pPr>
                <a:defRPr/>
              </a:pPr>
              <a:t>3/17/11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Place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FD713-092C-4F76-A3DF-41FA9C7184B6}" type="slidenum">
              <a:rPr lang="sv-SE" smtClean="0"/>
              <a:pPr>
                <a:defRPr/>
              </a:pPr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3735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capture the knowledge of WP6?</a:t>
            </a:r>
          </a:p>
          <a:p>
            <a:pPr lvl="1"/>
            <a:r>
              <a:rPr lang="en-US" dirty="0" smtClean="0"/>
              <a:t>Start with existing walk-throughs</a:t>
            </a:r>
          </a:p>
          <a:p>
            <a:pPr lvl="1"/>
            <a:r>
              <a:rPr lang="en-US" dirty="0" smtClean="0"/>
              <a:t>Expose what possibilities are there</a:t>
            </a:r>
          </a:p>
          <a:p>
            <a:pPr lvl="1"/>
            <a:r>
              <a:rPr lang="en-US" dirty="0" smtClean="0"/>
              <a:t>Explain at what different aspects one could/should look at?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8FD98-E453-435C-94DE-86ECF631C853}" type="datetime1">
              <a:rPr lang="en-US" smtClean="0"/>
              <a:pPr>
                <a:defRPr/>
              </a:pPr>
              <a:t>3/17/11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Place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FD713-092C-4F76-A3DF-41FA9C7184B6}" type="slidenum">
              <a:rPr lang="sv-SE" smtClean="0"/>
              <a:pPr>
                <a:defRPr/>
              </a:pPr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2341034"/>
      </p:ext>
    </p:extLst>
  </p:cSld>
  <p:clrMapOvr>
    <a:masterClrMapping/>
  </p:clrMapOvr>
</p:sld>
</file>

<file path=ppt/theme/theme1.xml><?xml version="1.0" encoding="utf-8"?>
<a:theme xmlns:a="http://schemas.openxmlformats.org/drawingml/2006/main" name="Scalalife_template-new">
  <a:themeElements>
    <a:clrScheme name="ScalaLife">
      <a:dk1>
        <a:srgbClr val="2E3192"/>
      </a:dk1>
      <a:lt1>
        <a:sysClr val="window" lastClr="FFFFFF"/>
      </a:lt1>
      <a:dk2>
        <a:srgbClr val="FFF2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Scalalife_template-new</Template>
  <TotalTime>2150</TotalTime>
  <Words>567</Words>
  <Application>Microsoft Macintosh PowerPoint</Application>
  <PresentationFormat>On-screen Show (4:3)</PresentationFormat>
  <Paragraphs>128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Scalalife_template-new</vt:lpstr>
      <vt:lpstr>PowerPoint Presentation</vt:lpstr>
      <vt:lpstr>WP1</vt:lpstr>
      <vt:lpstr>WP2</vt:lpstr>
      <vt:lpstr>Web Site</vt:lpstr>
      <vt:lpstr>WP3 </vt:lpstr>
      <vt:lpstr>WP4</vt:lpstr>
      <vt:lpstr>WP5</vt:lpstr>
      <vt:lpstr>WP5</vt:lpstr>
      <vt:lpstr>WP6</vt:lpstr>
      <vt:lpstr>WP7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Lilit</dc:creator>
  <cp:lastModifiedBy>Erwin Laure</cp:lastModifiedBy>
  <cp:revision>95</cp:revision>
  <dcterms:created xsi:type="dcterms:W3CDTF">2011-03-13T18:24:11Z</dcterms:created>
  <dcterms:modified xsi:type="dcterms:W3CDTF">2011-03-18T13:27:08Z</dcterms:modified>
</cp:coreProperties>
</file>