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75" r:id="rId3"/>
    <p:sldId id="277" r:id="rId4"/>
    <p:sldId id="262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72" r:id="rId13"/>
    <p:sldId id="278" r:id="rId14"/>
    <p:sldId id="279" r:id="rId15"/>
    <p:sldId id="271" r:id="rId16"/>
    <p:sldId id="264" r:id="rId17"/>
    <p:sldId id="280" r:id="rId18"/>
    <p:sldId id="276" r:id="rId19"/>
    <p:sldId id="281" r:id="rId20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3192"/>
    <a:srgbClr val="FFF200"/>
    <a:srgbClr val="FFF292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4672" autoAdjust="0"/>
  </p:normalViewPr>
  <p:slideViewPr>
    <p:cSldViewPr>
      <p:cViewPr varScale="1">
        <p:scale>
          <a:sx n="94" d="100"/>
          <a:sy n="94" d="100"/>
        </p:scale>
        <p:origin x="-102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7CA61BC-2BC6-45F2-8094-AA469B2B59ED}" type="datetimeFigureOut">
              <a:rPr lang="sv-SE"/>
              <a:pPr>
                <a:defRPr/>
              </a:pPr>
              <a:t>2011-03-17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sv-SE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95B66A1-7554-4F64-BC03-408DF847063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04DF90-6663-4FD9-A2F6-D17230EC8D5E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sv-S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eur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88" y="4876800"/>
            <a:ext cx="13620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7cap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500" y="4805363"/>
            <a:ext cx="120015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e_infra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38" y="4876800"/>
            <a:ext cx="1957387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24" y="1500174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0166" y="3143248"/>
            <a:ext cx="6400800" cy="1000132"/>
          </a:xfrm>
        </p:spPr>
        <p:txBody>
          <a:bodyPr/>
          <a:lstStyle>
            <a:lvl1pPr marL="0" indent="0" algn="ctr">
              <a:buNone/>
              <a:defRPr>
                <a:solidFill>
                  <a:srgbClr val="2E319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>
          <a:xfrm>
            <a:off x="5364089" y="6573838"/>
            <a:ext cx="1341512" cy="2841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17-18 March 2011</a:t>
            </a:r>
            <a:endParaRPr lang="sv-SE" dirty="0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E26CA-9C50-4287-901F-941C2BD78E8B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9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Barcelona</a:t>
            </a:r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17-18 March 2011</a:t>
            </a:r>
            <a:endParaRPr lang="sv-S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Barcelona</a:t>
            </a:r>
            <a:endParaRPr lang="sv-S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C510D-FAED-43D3-8769-A3872B4EBD0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17-18 March 2011</a:t>
            </a:r>
            <a:endParaRPr lang="sv-S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Barcelona</a:t>
            </a:r>
            <a:endParaRPr lang="sv-S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C207C-1B60-45A9-8753-C34CAA98488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92081" y="6573838"/>
            <a:ext cx="1413520" cy="2143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17-18 March 2011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Barcelona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3C03B-D180-4E74-9DBF-33C50A74B5A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17-18 March 2011</a:t>
            </a:r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Barcelona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E0CA8-6519-44BF-916D-1E31DFA421F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17-18 March 2011</a:t>
            </a:r>
            <a:endParaRPr lang="sv-S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Barcelona</a:t>
            </a:r>
            <a:endParaRPr lang="sv-S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34FFD-A421-493C-8A95-A8DE31DDC07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17-18 March 2011</a:t>
            </a:r>
            <a:endParaRPr lang="sv-S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Barcelona</a:t>
            </a:r>
            <a:endParaRPr lang="sv-S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26C27-74CC-432B-8067-2D13582EE21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17-18 March 2011</a:t>
            </a:r>
            <a:endParaRPr lang="sv-S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Barcelona</a:t>
            </a:r>
            <a:endParaRPr lang="sv-S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DADE0-AC14-440F-BC4A-355F6544626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17-18 March 2011</a:t>
            </a:r>
            <a:endParaRPr lang="sv-S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Barcelona</a:t>
            </a:r>
            <a:endParaRPr lang="sv-S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159A8-6A9A-42AD-ACE4-DBC3649BCF8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17-18 March 2011</a:t>
            </a:r>
            <a:endParaRPr lang="sv-SE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Barcelona</a:t>
            </a:r>
            <a:endParaRPr lang="sv-SE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A2C3B-AA76-494D-9FF4-BF788E5FAE3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sv-S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17-18 March 2011</a:t>
            </a:r>
            <a:endParaRPr lang="sv-SE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Barcelona</a:t>
            </a:r>
            <a:endParaRPr lang="sv-SE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0C4B2-9E6C-4A97-AA66-37E1A218DA9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85750" y="0"/>
            <a:ext cx="59721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  <a:endParaRPr lang="sv-S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785813"/>
            <a:ext cx="8229600" cy="56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sv-S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3563" y="6573838"/>
            <a:ext cx="1062037" cy="2143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2E3192"/>
                </a:solidFill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17-18 March 2011</a:t>
            </a:r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86563" y="6573838"/>
            <a:ext cx="1681162" cy="2143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2E3192"/>
                </a:solidFill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r>
              <a:rPr lang="sv-SE" smtClean="0"/>
              <a:t>Barcelona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01063" y="6572250"/>
            <a:ext cx="542925" cy="214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2E3192"/>
                </a:solidFill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fld id="{BAC03D7D-9A11-4E9B-9BD1-53A7EBA90F9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2E3192"/>
          </a:solidFill>
          <a:latin typeface="Garamond" pitchFamily="18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E3192"/>
          </a:solidFill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E3192"/>
          </a:solidFill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E3192"/>
          </a:solidFill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E3192"/>
          </a:solidFill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2E3192"/>
          </a:solidFill>
          <a:latin typeface="Garamond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2E3192"/>
          </a:solidFill>
          <a:latin typeface="Garamond" pitchFamily="18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2E3192"/>
          </a:solidFill>
          <a:latin typeface="Garamond" pitchFamily="18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2E3192"/>
          </a:solidFill>
          <a:latin typeface="Garamond" pitchFamily="18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2E3192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Box 25"/>
          <p:cNvSpPr txBox="1">
            <a:spLocks noChangeArrowheads="1"/>
          </p:cNvSpPr>
          <p:nvPr/>
        </p:nvSpPr>
        <p:spPr bwMode="auto">
          <a:xfrm>
            <a:off x="539552" y="3286194"/>
            <a:ext cx="82809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sv-SE" sz="4000" b="1" smtClean="0">
                <a:solidFill>
                  <a:srgbClr val="2E3192"/>
                </a:solidFill>
                <a:latin typeface="Garamond" pitchFamily="18" charset="0"/>
              </a:rPr>
              <a:t>WP2 – Dissemination </a:t>
            </a:r>
            <a:r>
              <a:rPr lang="sv-SE" sz="4000" b="1" dirty="0" smtClean="0">
                <a:solidFill>
                  <a:srgbClr val="2E3192"/>
                </a:solidFill>
                <a:latin typeface="Garamond" pitchFamily="18" charset="0"/>
              </a:rPr>
              <a:t>and Training</a:t>
            </a:r>
          </a:p>
        </p:txBody>
      </p:sp>
      <p:sp>
        <p:nvSpPr>
          <p:cNvPr id="8197" name="TextBox 26"/>
          <p:cNvSpPr txBox="1">
            <a:spLocks noChangeArrowheads="1"/>
          </p:cNvSpPr>
          <p:nvPr/>
        </p:nvSpPr>
        <p:spPr bwMode="auto">
          <a:xfrm>
            <a:off x="1547664" y="4005064"/>
            <a:ext cx="596183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sv-SE" sz="4000" b="1" dirty="0" smtClean="0">
                <a:solidFill>
                  <a:srgbClr val="2E3192"/>
                </a:solidFill>
                <a:latin typeface="Garamond" pitchFamily="18" charset="0"/>
              </a:rPr>
              <a:t>Mihai Duta, OeRC</a:t>
            </a:r>
            <a:endParaRPr lang="sv-SE" sz="4000" b="1" dirty="0">
              <a:solidFill>
                <a:srgbClr val="2E3192"/>
              </a:solidFill>
              <a:latin typeface="Garamond" pitchFamily="18" charset="0"/>
            </a:endParaRPr>
          </a:p>
        </p:txBody>
      </p:sp>
      <p:pic>
        <p:nvPicPr>
          <p:cNvPr id="8198" name="Picture 10" descr="scala3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3513" y="214313"/>
            <a:ext cx="6459537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11" descr="scala4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2688" y="1785938"/>
            <a:ext cx="77184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6" descr="euro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8688" y="4876800"/>
            <a:ext cx="13620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7" descr="7cap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00500" y="4805363"/>
            <a:ext cx="120015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Picture 8" descr="e_infra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57938" y="4876800"/>
            <a:ext cx="1957387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Outreach Material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17-18 March 2011</a:t>
            </a:r>
            <a:endParaRPr lang="sv-S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3972BD-1936-41F5-8C0D-59A5D0457A69}" type="slidenum">
              <a:rPr lang="sv-SE" smtClean="0"/>
              <a:pPr>
                <a:defRPr/>
              </a:pPr>
              <a:t>10</a:t>
            </a:fld>
            <a:endParaRPr lang="sv-S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Barcelona</a:t>
            </a:r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 smtClean="0">
                <a:latin typeface="+mn-lt"/>
              </a:rPr>
              <a:t>Newsletter:</a:t>
            </a:r>
          </a:p>
          <a:p>
            <a:pPr marL="0" indent="0"/>
            <a:r>
              <a:rPr lang="en-GB" sz="2400" dirty="0" smtClean="0">
                <a:latin typeface="+mn-lt"/>
              </a:rPr>
              <a:t>bi-annual, reports on the </a:t>
            </a:r>
            <a:r>
              <a:rPr lang="en-GB" sz="2400" dirty="0" err="1" smtClean="0">
                <a:latin typeface="+mn-lt"/>
              </a:rPr>
              <a:t>WPs</a:t>
            </a:r>
            <a:r>
              <a:rPr lang="en-GB" sz="2400" dirty="0" smtClean="0">
                <a:latin typeface="+mn-lt"/>
              </a:rPr>
              <a:t> and project in general</a:t>
            </a:r>
          </a:p>
          <a:p>
            <a:pPr marL="0" indent="0"/>
            <a:r>
              <a:rPr lang="en-GB" sz="2400" dirty="0" smtClean="0">
                <a:latin typeface="+mn-lt"/>
              </a:rPr>
              <a:t>first newsletter already released at the end of Feb 2011</a:t>
            </a:r>
          </a:p>
          <a:p>
            <a:pPr marL="0" indent="0">
              <a:buNone/>
            </a:pPr>
            <a:endParaRPr lang="en-GB" sz="2400" dirty="0" smtClean="0">
              <a:latin typeface="+mn-lt"/>
            </a:endParaRPr>
          </a:p>
          <a:p>
            <a:pPr marL="0" indent="0">
              <a:buNone/>
            </a:pPr>
            <a:r>
              <a:rPr lang="en-GB" sz="2400" dirty="0" smtClean="0">
                <a:latin typeface="+mn-lt"/>
              </a:rPr>
              <a:t>Outreach Material:</a:t>
            </a:r>
          </a:p>
          <a:p>
            <a:pPr marL="0" indent="0"/>
            <a:r>
              <a:rPr lang="en-GB" sz="2400" b="1" dirty="0" smtClean="0">
                <a:latin typeface="+mn-lt"/>
              </a:rPr>
              <a:t>standard material </a:t>
            </a:r>
            <a:r>
              <a:rPr lang="en-GB" sz="2400" dirty="0" smtClean="0">
                <a:latin typeface="+mn-lt"/>
              </a:rPr>
              <a:t>– the basic </a:t>
            </a:r>
            <a:r>
              <a:rPr lang="en-GB" sz="2400" dirty="0" err="1" smtClean="0">
                <a:latin typeface="+mn-lt"/>
              </a:rPr>
              <a:t>ScalaLife</a:t>
            </a:r>
            <a:r>
              <a:rPr lang="en-GB" sz="2400" dirty="0" smtClean="0">
                <a:latin typeface="+mn-lt"/>
              </a:rPr>
              <a:t> informative and advertising material used at events:</a:t>
            </a:r>
          </a:p>
          <a:p>
            <a:pPr marL="400050" lvl="1" indent="0"/>
            <a:r>
              <a:rPr lang="en-GB" sz="2000" dirty="0" smtClean="0">
                <a:latin typeface="+mn-lt"/>
              </a:rPr>
              <a:t> brochures, project presentations, press releases, posters and flyers  </a:t>
            </a:r>
          </a:p>
          <a:p>
            <a:pPr marL="0" indent="0"/>
            <a:r>
              <a:rPr lang="en-GB" sz="2400" b="1" dirty="0" smtClean="0">
                <a:latin typeface="+mn-lt"/>
              </a:rPr>
              <a:t>branding</a:t>
            </a:r>
            <a:r>
              <a:rPr lang="en-GB" sz="2400" dirty="0" smtClean="0">
                <a:latin typeface="+mn-lt"/>
              </a:rPr>
              <a:t>: logos, colour schemes</a:t>
            </a:r>
          </a:p>
          <a:p>
            <a:pPr marL="0" indent="0"/>
            <a:r>
              <a:rPr lang="en-GB" sz="2400" b="1" dirty="0" smtClean="0">
                <a:latin typeface="+mn-lt"/>
              </a:rPr>
              <a:t>non-standard</a:t>
            </a:r>
            <a:r>
              <a:rPr lang="en-GB" sz="2400" dirty="0" smtClean="0">
                <a:latin typeface="+mn-lt"/>
              </a:rPr>
              <a:t>:</a:t>
            </a:r>
          </a:p>
          <a:p>
            <a:pPr marL="400050" lvl="1" indent="0"/>
            <a:r>
              <a:rPr lang="en-GB" sz="2000" dirty="0" smtClean="0">
                <a:latin typeface="+mn-lt"/>
              </a:rPr>
              <a:t>online video presentations</a:t>
            </a:r>
          </a:p>
          <a:p>
            <a:pPr marL="800100" lvl="2" indent="0"/>
            <a:r>
              <a:rPr lang="en-GB" sz="1600" dirty="0" smtClean="0">
                <a:latin typeface="+mn-lt"/>
              </a:rPr>
              <a:t>Erik </a:t>
            </a:r>
            <a:r>
              <a:rPr lang="en-GB" sz="1600" dirty="0" err="1" smtClean="0">
                <a:latin typeface="+mn-lt"/>
              </a:rPr>
              <a:t>Lindahl</a:t>
            </a:r>
            <a:r>
              <a:rPr lang="en-GB" sz="1600" dirty="0" smtClean="0">
                <a:latin typeface="+mn-lt"/>
              </a:rPr>
              <a:t> “Introduction to Molecular Modelling”, </a:t>
            </a:r>
            <a:r>
              <a:rPr lang="en-GB" sz="1600" dirty="0" err="1" smtClean="0">
                <a:latin typeface="+mn-lt"/>
              </a:rPr>
              <a:t>Gromacs</a:t>
            </a:r>
            <a:r>
              <a:rPr lang="en-GB" sz="1600" dirty="0" smtClean="0">
                <a:latin typeface="+mn-lt"/>
              </a:rPr>
              <a:t> workshop, Helsinki</a:t>
            </a:r>
          </a:p>
          <a:p>
            <a:pPr marL="800100" lvl="2" indent="0"/>
            <a:r>
              <a:rPr lang="en-GB" sz="1600" dirty="0" err="1" smtClean="0">
                <a:latin typeface="+mn-lt"/>
              </a:rPr>
              <a:t>ScalaLife</a:t>
            </a:r>
            <a:r>
              <a:rPr lang="en-GB" sz="1600" dirty="0" smtClean="0">
                <a:latin typeface="+mn-lt"/>
              </a:rPr>
              <a:t> presentation, MGMS meeting, Oxford</a:t>
            </a:r>
          </a:p>
          <a:p>
            <a:pPr marL="400050" lvl="1" indent="0"/>
            <a:r>
              <a:rPr lang="en-GB" sz="2000" dirty="0" smtClean="0">
                <a:latin typeface="+mn-lt"/>
              </a:rPr>
              <a:t>collaborative sites</a:t>
            </a:r>
          </a:p>
          <a:p>
            <a:pPr marL="0" indent="0">
              <a:buNone/>
            </a:pPr>
            <a:endParaRPr lang="en-GB" sz="2400" dirty="0" smtClean="0">
              <a:latin typeface="+mn-lt"/>
            </a:endParaRPr>
          </a:p>
          <a:p>
            <a:pPr marL="0" indent="0">
              <a:buNone/>
            </a:pPr>
            <a:endParaRPr lang="en-GB" sz="24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Dissemination Channels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17-18 March 2011</a:t>
            </a:r>
            <a:endParaRPr lang="sv-S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3972BD-1936-41F5-8C0D-59A5D0457A69}" type="slidenum">
              <a:rPr lang="sv-SE" smtClean="0"/>
              <a:pPr>
                <a:defRPr/>
              </a:pPr>
              <a:t>11</a:t>
            </a:fld>
            <a:endParaRPr lang="sv-S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Barcelona</a:t>
            </a:r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GB" sz="2400" dirty="0" smtClean="0">
              <a:latin typeface="+mn-lt"/>
            </a:endParaRPr>
          </a:p>
          <a:p>
            <a:pPr lvl="0"/>
            <a:r>
              <a:rPr lang="en-GB" sz="2400" dirty="0" smtClean="0">
                <a:latin typeface="+mn-lt"/>
              </a:rPr>
              <a:t>main channel – the </a:t>
            </a:r>
            <a:r>
              <a:rPr lang="en-GB" sz="2400" dirty="0" err="1" smtClean="0">
                <a:latin typeface="+mn-lt"/>
              </a:rPr>
              <a:t>ScalaLife</a:t>
            </a:r>
            <a:r>
              <a:rPr lang="en-GB" sz="2400" dirty="0" smtClean="0">
                <a:latin typeface="+mn-lt"/>
              </a:rPr>
              <a:t> Web Portal</a:t>
            </a:r>
          </a:p>
          <a:p>
            <a:pPr lvl="0"/>
            <a:r>
              <a:rPr lang="en-GB" sz="2400" dirty="0" smtClean="0">
                <a:latin typeface="+mn-lt"/>
              </a:rPr>
              <a:t>the </a:t>
            </a:r>
            <a:r>
              <a:rPr lang="en-GB" sz="2400" dirty="0" err="1" smtClean="0">
                <a:latin typeface="+mn-lt"/>
              </a:rPr>
              <a:t>ScalaLife</a:t>
            </a:r>
            <a:r>
              <a:rPr lang="en-GB" sz="2400" dirty="0" smtClean="0">
                <a:latin typeface="+mn-lt"/>
              </a:rPr>
              <a:t> information mailing list</a:t>
            </a:r>
          </a:p>
          <a:p>
            <a:pPr lvl="0"/>
            <a:r>
              <a:rPr lang="en-GB" sz="2400" dirty="0" smtClean="0">
                <a:latin typeface="+mn-lt"/>
              </a:rPr>
              <a:t>the web sites and communities of external projects with which </a:t>
            </a:r>
            <a:r>
              <a:rPr lang="en-GB" sz="2400" dirty="0" err="1" smtClean="0">
                <a:latin typeface="+mn-lt"/>
              </a:rPr>
              <a:t>ScalaLife</a:t>
            </a:r>
            <a:r>
              <a:rPr lang="en-GB" sz="2400" dirty="0" smtClean="0">
                <a:latin typeface="+mn-lt"/>
              </a:rPr>
              <a:t> collaborates</a:t>
            </a:r>
          </a:p>
          <a:p>
            <a:pPr lvl="0"/>
            <a:r>
              <a:rPr lang="en-GB" sz="2400" dirty="0" smtClean="0">
                <a:latin typeface="+mn-lt"/>
              </a:rPr>
              <a:t>the communities of </a:t>
            </a:r>
            <a:r>
              <a:rPr lang="en-GB" sz="2400" dirty="0" err="1" smtClean="0">
                <a:latin typeface="+mn-lt"/>
              </a:rPr>
              <a:t>Gromacs</a:t>
            </a:r>
            <a:r>
              <a:rPr lang="en-GB" sz="2400" dirty="0" smtClean="0">
                <a:latin typeface="+mn-lt"/>
              </a:rPr>
              <a:t> and Dalton users (which are planned to become integrated within the Competence Centre)</a:t>
            </a:r>
          </a:p>
          <a:p>
            <a:r>
              <a:rPr lang="en-GB" sz="2400" dirty="0" smtClean="0">
                <a:latin typeface="+mn-lt"/>
              </a:rPr>
              <a:t>conferences at which </a:t>
            </a:r>
            <a:r>
              <a:rPr lang="en-GB" sz="2400" dirty="0" err="1" smtClean="0">
                <a:latin typeface="+mn-lt"/>
              </a:rPr>
              <a:t>ScalaLife</a:t>
            </a:r>
            <a:r>
              <a:rPr lang="en-GB" sz="2400" dirty="0" smtClean="0">
                <a:latin typeface="+mn-lt"/>
              </a:rPr>
              <a:t> participates</a:t>
            </a:r>
          </a:p>
          <a:p>
            <a:r>
              <a:rPr lang="en-GB" sz="2400" dirty="0" smtClean="0">
                <a:latin typeface="+mn-lt"/>
              </a:rPr>
              <a:t>training events</a:t>
            </a:r>
          </a:p>
          <a:p>
            <a:r>
              <a:rPr lang="en-GB" sz="2400" dirty="0" smtClean="0">
                <a:latin typeface="+mn-lt"/>
              </a:rPr>
              <a:t>announcement(s) on </a:t>
            </a:r>
            <a:r>
              <a:rPr lang="en-GB" sz="2400" b="1" dirty="0" err="1" smtClean="0">
                <a:latin typeface="+mn-lt"/>
              </a:rPr>
              <a:t>www.thedigitalscientist.org</a:t>
            </a:r>
            <a:r>
              <a:rPr lang="en-GB" sz="2400" dirty="0" smtClean="0">
                <a:latin typeface="+mn-lt"/>
              </a:rPr>
              <a:t> and </a:t>
            </a:r>
            <a:r>
              <a:rPr lang="en-GB" sz="2400" b="1" dirty="0" err="1" smtClean="0">
                <a:latin typeface="+mn-lt"/>
              </a:rPr>
              <a:t>www.hpcwire.org</a:t>
            </a:r>
            <a:endParaRPr lang="en-GB" sz="2400" b="1" dirty="0" smtClean="0">
              <a:latin typeface="+mn-lt"/>
            </a:endParaRPr>
          </a:p>
          <a:p>
            <a:pPr marL="0" indent="0">
              <a:buNone/>
            </a:pPr>
            <a:endParaRPr lang="en-GB" sz="24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Feedback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17-18 March 2011</a:t>
            </a:r>
            <a:endParaRPr lang="sv-S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3972BD-1936-41F5-8C0D-59A5D0457A69}" type="slidenum">
              <a:rPr lang="sv-SE" smtClean="0"/>
              <a:pPr>
                <a:defRPr/>
              </a:pPr>
              <a:t>12</a:t>
            </a:fld>
            <a:endParaRPr lang="sv-S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Barcelona</a:t>
            </a:r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 smtClean="0">
                <a:latin typeface="+mn-lt"/>
              </a:rPr>
              <a:t>Feedback is crucial for the development and organisation of training and dissemination:</a:t>
            </a:r>
          </a:p>
          <a:p>
            <a:pPr marL="0" indent="0"/>
            <a:r>
              <a:rPr lang="en-GB" sz="2400" dirty="0" smtClean="0">
                <a:latin typeface="+mn-lt"/>
              </a:rPr>
              <a:t>participants at all training events are asked to provide ratings and comments</a:t>
            </a:r>
          </a:p>
          <a:p>
            <a:pPr marL="0" indent="0"/>
            <a:r>
              <a:rPr lang="en-GB" sz="2400" dirty="0" smtClean="0">
                <a:latin typeface="+mn-lt"/>
              </a:rPr>
              <a:t>users rate the quality of online material (tutorials, guides, video) and offer suggestions</a:t>
            </a:r>
          </a:p>
          <a:p>
            <a:pPr marL="0" indent="0"/>
            <a:endParaRPr lang="en-GB" sz="2400" dirty="0" smtClean="0">
              <a:latin typeface="+mn-lt"/>
            </a:endParaRPr>
          </a:p>
          <a:p>
            <a:pPr marL="0" indent="0">
              <a:buNone/>
            </a:pPr>
            <a:r>
              <a:rPr lang="en-GB" sz="2400" dirty="0" smtClean="0">
                <a:latin typeface="+mn-lt"/>
              </a:rPr>
              <a:t>The project has to have an acknowledgement policy, which should be adhered to by all users of its products:</a:t>
            </a:r>
          </a:p>
          <a:p>
            <a:pPr marL="0" indent="0"/>
            <a:r>
              <a:rPr lang="en-GB" sz="2400" dirty="0" smtClean="0">
                <a:latin typeface="+mn-lt"/>
              </a:rPr>
              <a:t>standard acknowledgement text to be used in publications</a:t>
            </a:r>
          </a:p>
          <a:p>
            <a:pPr marL="0" indent="0"/>
            <a:r>
              <a:rPr lang="en-GB" sz="2400" dirty="0" smtClean="0">
                <a:latin typeface="+mn-lt"/>
              </a:rPr>
              <a:t>users should report publications back to project, so </a:t>
            </a:r>
            <a:r>
              <a:rPr lang="en-GB" sz="2400" dirty="0" err="1" smtClean="0">
                <a:latin typeface="+mn-lt"/>
              </a:rPr>
              <a:t>ScalaLife</a:t>
            </a:r>
            <a:r>
              <a:rPr lang="en-GB" sz="2400" dirty="0" smtClean="0">
                <a:latin typeface="+mn-lt"/>
              </a:rPr>
              <a:t> can have an extra measure of the effectiveness of dissemination.</a:t>
            </a:r>
          </a:p>
          <a:p>
            <a:pPr marL="0" indent="0">
              <a:buNone/>
            </a:pPr>
            <a:endParaRPr lang="en-GB" sz="24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Performance Targets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17-18 March 2011</a:t>
            </a:r>
            <a:endParaRPr lang="sv-S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3972BD-1936-41F5-8C0D-59A5D0457A69}" type="slidenum">
              <a:rPr lang="sv-SE" smtClean="0"/>
              <a:pPr>
                <a:defRPr/>
              </a:pPr>
              <a:t>13</a:t>
            </a:fld>
            <a:endParaRPr lang="sv-S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Barcelona</a:t>
            </a:r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 smtClean="0">
                <a:latin typeface="+mn-lt"/>
              </a:rPr>
              <a:t>To performance of dissemination during the next year will be assessed using the following targets:</a:t>
            </a:r>
          </a:p>
          <a:p>
            <a:pPr lvl="0"/>
            <a:r>
              <a:rPr lang="en-GB" sz="2400" dirty="0" smtClean="0">
                <a:latin typeface="+mn-lt"/>
              </a:rPr>
              <a:t>the creation of initial online tutorials and training material;</a:t>
            </a:r>
          </a:p>
          <a:p>
            <a:pPr lvl="0"/>
            <a:r>
              <a:rPr lang="en-GB" sz="2400" dirty="0" smtClean="0">
                <a:latin typeface="+mn-lt"/>
              </a:rPr>
              <a:t>the creation of initial best practice guides;</a:t>
            </a:r>
          </a:p>
          <a:p>
            <a:pPr lvl="0"/>
            <a:r>
              <a:rPr lang="en-GB" sz="2400" dirty="0" smtClean="0">
                <a:latin typeface="+mn-lt"/>
              </a:rPr>
              <a:t>the creation and organisation of the help desk;</a:t>
            </a:r>
          </a:p>
          <a:p>
            <a:pPr lvl="0"/>
            <a:r>
              <a:rPr lang="en-GB" sz="2400" dirty="0" smtClean="0">
                <a:latin typeface="+mn-lt"/>
              </a:rPr>
              <a:t>the formulation of the acknowledgement policy;</a:t>
            </a:r>
          </a:p>
          <a:p>
            <a:pPr lvl="0"/>
            <a:r>
              <a:rPr lang="en-GB" sz="2400" dirty="0" smtClean="0">
                <a:latin typeface="+mn-lt"/>
              </a:rPr>
              <a:t>participation at all the events and conferences proposed.</a:t>
            </a:r>
          </a:p>
          <a:p>
            <a:pPr marL="0" indent="0">
              <a:buNone/>
            </a:pPr>
            <a:r>
              <a:rPr lang="en-GB" sz="2400" dirty="0" smtClean="0">
                <a:latin typeface="+mn-lt"/>
              </a:rPr>
              <a:t>Tentative timeline proposed for some key targets:</a:t>
            </a:r>
          </a:p>
          <a:p>
            <a:pPr marL="0" indent="0">
              <a:buNone/>
            </a:pPr>
            <a:endParaRPr lang="en-GB" sz="2400" dirty="0" smtClean="0">
              <a:latin typeface="+mn-lt"/>
            </a:endParaRPr>
          </a:p>
          <a:p>
            <a:pPr marL="0" indent="0">
              <a:buNone/>
            </a:pPr>
            <a:endParaRPr lang="en-GB" sz="2400" dirty="0" smtClean="0">
              <a:latin typeface="+mn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9552" y="4437112"/>
          <a:ext cx="799288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8250"/>
                <a:gridCol w="267463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Target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Completion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Initial online tutorials and training material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31/03/2011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Initial best practice guides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31/03/2011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Help desk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31/08/2011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Acknowledgement policy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31/08/2011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Performance Metrics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17-18 March 2011</a:t>
            </a:r>
            <a:endParaRPr lang="sv-S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3972BD-1936-41F5-8C0D-59A5D0457A69}" type="slidenum">
              <a:rPr lang="sv-SE" smtClean="0"/>
              <a:pPr>
                <a:defRPr/>
              </a:pPr>
              <a:t>14</a:t>
            </a:fld>
            <a:endParaRPr lang="sv-S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Barcelona</a:t>
            </a:r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 smtClean="0">
                <a:latin typeface="+mn-lt"/>
              </a:rPr>
              <a:t>Quantitative criteria to measure effectiveness of dissemination:</a:t>
            </a:r>
          </a:p>
          <a:p>
            <a:pPr lvl="0"/>
            <a:r>
              <a:rPr lang="en-GB" sz="2200" dirty="0" smtClean="0">
                <a:latin typeface="+mn-lt"/>
              </a:rPr>
              <a:t>The </a:t>
            </a:r>
            <a:r>
              <a:rPr lang="en-GB" sz="2200" dirty="0" err="1" smtClean="0">
                <a:latin typeface="+mn-lt"/>
              </a:rPr>
              <a:t>ScalaLife</a:t>
            </a:r>
            <a:r>
              <a:rPr lang="en-GB" sz="2200" dirty="0" smtClean="0">
                <a:latin typeface="+mn-lt"/>
              </a:rPr>
              <a:t> grant application to CECAM is successful;</a:t>
            </a:r>
          </a:p>
          <a:p>
            <a:pPr lvl="0"/>
            <a:r>
              <a:rPr lang="en-GB" sz="2200" dirty="0" smtClean="0">
                <a:latin typeface="+mn-lt"/>
              </a:rPr>
              <a:t>The first </a:t>
            </a:r>
            <a:r>
              <a:rPr lang="en-GB" sz="2200" dirty="0" err="1" smtClean="0">
                <a:latin typeface="+mn-lt"/>
              </a:rPr>
              <a:t>ScalaLife</a:t>
            </a:r>
            <a:r>
              <a:rPr lang="en-GB" sz="2200" dirty="0" smtClean="0">
                <a:latin typeface="+mn-lt"/>
              </a:rPr>
              <a:t> International Workshop is organised successfully as part of the CECAM grant;</a:t>
            </a:r>
          </a:p>
          <a:p>
            <a:pPr lvl="0"/>
            <a:r>
              <a:rPr lang="en-GB" sz="2200" dirty="0" smtClean="0">
                <a:latin typeface="+mn-lt"/>
              </a:rPr>
              <a:t>The number of participants at the First </a:t>
            </a:r>
            <a:r>
              <a:rPr lang="en-GB" sz="2200" dirty="0" err="1" smtClean="0">
                <a:latin typeface="+mn-lt"/>
              </a:rPr>
              <a:t>ScalaLife</a:t>
            </a:r>
            <a:r>
              <a:rPr lang="en-GB" sz="2200" dirty="0" smtClean="0">
                <a:latin typeface="+mn-lt"/>
              </a:rPr>
              <a:t> International Workshop;</a:t>
            </a:r>
          </a:p>
          <a:p>
            <a:pPr lvl="0"/>
            <a:r>
              <a:rPr lang="en-GB" sz="2200" dirty="0" smtClean="0">
                <a:latin typeface="+mn-lt"/>
              </a:rPr>
              <a:t>The uptake of the Competence Centre;</a:t>
            </a:r>
          </a:p>
          <a:p>
            <a:pPr lvl="0"/>
            <a:r>
              <a:rPr lang="en-GB" sz="2200" dirty="0" smtClean="0">
                <a:latin typeface="+mn-lt"/>
              </a:rPr>
              <a:t>The number of LS software users who open user trial accounts as part of the Competence Centre;</a:t>
            </a:r>
          </a:p>
          <a:p>
            <a:pPr lvl="0"/>
            <a:r>
              <a:rPr lang="en-GB" sz="2200" dirty="0" smtClean="0">
                <a:latin typeface="+mn-lt"/>
              </a:rPr>
              <a:t>The number of LS software users who try the online tutorials, online training material and best practice guides;</a:t>
            </a:r>
          </a:p>
          <a:p>
            <a:pPr lvl="0"/>
            <a:r>
              <a:rPr lang="en-GB" sz="2200" dirty="0" smtClean="0">
                <a:latin typeface="+mn-lt"/>
              </a:rPr>
              <a:t>The number of LS software users who use the help desk;</a:t>
            </a:r>
          </a:p>
          <a:p>
            <a:pPr lvl="0"/>
            <a:r>
              <a:rPr lang="en-GB" sz="2200" dirty="0" smtClean="0">
                <a:latin typeface="+mn-lt"/>
              </a:rPr>
              <a:t>The number of downloads of optimised (base-code) binaries;</a:t>
            </a:r>
          </a:p>
          <a:p>
            <a:pPr lvl="0"/>
            <a:r>
              <a:rPr lang="en-GB" sz="2200" dirty="0" smtClean="0">
                <a:latin typeface="+mn-lt"/>
              </a:rPr>
              <a:t>The number of acknowledgements in scientific publications.</a:t>
            </a:r>
          </a:p>
          <a:p>
            <a:pPr marL="0" indent="0">
              <a:buNone/>
            </a:pPr>
            <a:endParaRPr lang="en-GB" sz="24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Training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17-18 March 2011</a:t>
            </a:r>
            <a:endParaRPr lang="sv-S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3972BD-1936-41F5-8C0D-59A5D0457A69}" type="slidenum">
              <a:rPr lang="sv-SE" smtClean="0"/>
              <a:pPr>
                <a:defRPr/>
              </a:pPr>
              <a:t>15</a:t>
            </a:fld>
            <a:endParaRPr lang="sv-S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Barcelona</a:t>
            </a:r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 smtClean="0">
                <a:latin typeface="+mn-lt"/>
              </a:rPr>
              <a:t>Tightly linked to dissemination, the its role of training is twofold</a:t>
            </a:r>
          </a:p>
          <a:p>
            <a:pPr marL="0" indent="0"/>
            <a:r>
              <a:rPr lang="en-GB" sz="2200" b="1" dirty="0" smtClean="0">
                <a:latin typeface="+mn-lt"/>
              </a:rPr>
              <a:t>general</a:t>
            </a:r>
            <a:r>
              <a:rPr lang="en-GB" sz="2200" dirty="0" smtClean="0">
                <a:latin typeface="+mn-lt"/>
              </a:rPr>
              <a:t>: train LS scientists to include HPC practices into their routine</a:t>
            </a:r>
          </a:p>
          <a:p>
            <a:pPr marL="0" indent="0"/>
            <a:r>
              <a:rPr lang="en-GB" sz="2200" b="1" dirty="0" smtClean="0">
                <a:latin typeface="+mn-lt"/>
              </a:rPr>
              <a:t>specific</a:t>
            </a:r>
            <a:r>
              <a:rPr lang="en-GB" sz="2200" dirty="0" smtClean="0">
                <a:latin typeface="+mn-lt"/>
              </a:rPr>
              <a:t>: train LS software users and developers to use the results of the project (base codes, libraries)</a:t>
            </a:r>
          </a:p>
          <a:p>
            <a:pPr marL="0" indent="0">
              <a:buNone/>
            </a:pPr>
            <a:r>
              <a:rPr lang="en-GB" sz="2400" dirty="0" smtClean="0">
                <a:latin typeface="+mn-lt"/>
              </a:rPr>
              <a:t>Training will take place in two forms:</a:t>
            </a:r>
          </a:p>
          <a:p>
            <a:pPr marL="0" indent="0"/>
            <a:r>
              <a:rPr lang="en-GB" sz="2200" dirty="0" smtClean="0">
                <a:latin typeface="+mn-lt"/>
              </a:rPr>
              <a:t>training events, both specific to </a:t>
            </a:r>
            <a:r>
              <a:rPr lang="en-GB" sz="2200" dirty="0" err="1" smtClean="0">
                <a:latin typeface="+mn-lt"/>
              </a:rPr>
              <a:t>ScalaLife</a:t>
            </a:r>
            <a:r>
              <a:rPr lang="en-GB" sz="2200" dirty="0" smtClean="0">
                <a:latin typeface="+mn-lt"/>
              </a:rPr>
              <a:t> and general training</a:t>
            </a:r>
          </a:p>
          <a:p>
            <a:pPr marL="0" indent="0"/>
            <a:r>
              <a:rPr lang="en-GB" sz="2200" dirty="0" smtClean="0">
                <a:latin typeface="+mn-lt"/>
              </a:rPr>
              <a:t>online material (tutorials, best practice guides)</a:t>
            </a:r>
            <a:endParaRPr lang="en-GB" sz="2400" dirty="0" smtClean="0">
              <a:latin typeface="+mn-lt"/>
            </a:endParaRPr>
          </a:p>
          <a:p>
            <a:pPr marL="0" indent="0">
              <a:buNone/>
            </a:pPr>
            <a:r>
              <a:rPr lang="en-GB" sz="2400" dirty="0" smtClean="0">
                <a:latin typeface="+mn-lt"/>
              </a:rPr>
              <a:t>The Training Plan (D2.2) is due at the end of the 1</a:t>
            </a:r>
            <a:r>
              <a:rPr lang="en-GB" sz="2400" baseline="30000" dirty="0" smtClean="0">
                <a:latin typeface="+mn-lt"/>
              </a:rPr>
              <a:t>st</a:t>
            </a:r>
            <a:r>
              <a:rPr lang="en-GB" sz="2400" dirty="0" smtClean="0">
                <a:latin typeface="+mn-lt"/>
              </a:rPr>
              <a:t> project year</a:t>
            </a:r>
          </a:p>
          <a:p>
            <a:pPr marL="0" indent="0">
              <a:buNone/>
            </a:pPr>
            <a:endParaRPr lang="en-GB" sz="2400" dirty="0" smtClean="0">
              <a:latin typeface="+mn-lt"/>
            </a:endParaRPr>
          </a:p>
          <a:p>
            <a:pPr marL="0" indent="0">
              <a:buNone/>
            </a:pPr>
            <a:r>
              <a:rPr lang="en-GB" sz="2400" dirty="0" smtClean="0">
                <a:latin typeface="+mn-lt"/>
              </a:rPr>
              <a:t>Training is backed up by</a:t>
            </a:r>
          </a:p>
          <a:p>
            <a:pPr marL="0" indent="0"/>
            <a:r>
              <a:rPr lang="en-GB" sz="2400" dirty="0" smtClean="0">
                <a:latin typeface="+mn-lt"/>
              </a:rPr>
              <a:t>user support (help desk, competence centres)</a:t>
            </a:r>
          </a:p>
          <a:p>
            <a:pPr marL="0" indent="0"/>
            <a:r>
              <a:rPr lang="en-GB" sz="2400" dirty="0" smtClean="0">
                <a:latin typeface="+mn-lt"/>
              </a:rPr>
              <a:t>hardware provision (provided through the competence centre)</a:t>
            </a:r>
          </a:p>
          <a:p>
            <a:pPr marL="0" indent="0"/>
            <a:r>
              <a:rPr lang="en-GB" sz="2400" dirty="0" smtClean="0">
                <a:latin typeface="+mn-lt"/>
              </a:rPr>
              <a:t>software provision (optimised binaries)</a:t>
            </a:r>
          </a:p>
          <a:p>
            <a:pPr marL="0" indent="0">
              <a:buNone/>
            </a:pPr>
            <a:endParaRPr lang="en-GB" sz="2400" dirty="0" smtClean="0">
              <a:latin typeface="+mn-lt"/>
            </a:endParaRPr>
          </a:p>
          <a:p>
            <a:pPr marL="0" indent="0">
              <a:buNone/>
            </a:pPr>
            <a:endParaRPr lang="en-GB" sz="24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Training Events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17-18 March 2011</a:t>
            </a:r>
            <a:endParaRPr lang="sv-S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3972BD-1936-41F5-8C0D-59A5D0457A69}" type="slidenum">
              <a:rPr lang="sv-SE" smtClean="0"/>
              <a:pPr>
                <a:defRPr/>
              </a:pPr>
              <a:t>16</a:t>
            </a:fld>
            <a:endParaRPr lang="sv-S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Barcelona</a:t>
            </a:r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5787578"/>
          </a:xfrm>
        </p:spPr>
        <p:txBody>
          <a:bodyPr/>
          <a:lstStyle/>
          <a:p>
            <a:pPr>
              <a:buNone/>
            </a:pPr>
            <a:r>
              <a:rPr lang="en-GB" sz="2000" dirty="0" err="1" smtClean="0">
                <a:latin typeface="+mn-lt"/>
              </a:rPr>
              <a:t>ScalaLife</a:t>
            </a:r>
            <a:r>
              <a:rPr lang="en-GB" sz="2000" dirty="0" smtClean="0">
                <a:latin typeface="+mn-lt"/>
              </a:rPr>
              <a:t> Specific Training:</a:t>
            </a:r>
          </a:p>
          <a:p>
            <a:pPr>
              <a:buNone/>
            </a:pPr>
            <a:endParaRPr lang="en-GB" sz="2000" dirty="0" smtClean="0">
              <a:latin typeface="+mn-lt"/>
            </a:endParaRPr>
          </a:p>
          <a:p>
            <a:pPr>
              <a:buNone/>
            </a:pPr>
            <a:endParaRPr lang="en-GB" sz="2000" dirty="0" smtClean="0">
              <a:latin typeface="+mn-lt"/>
            </a:endParaRPr>
          </a:p>
          <a:p>
            <a:pPr>
              <a:buNone/>
            </a:pPr>
            <a:endParaRPr lang="en-GB" sz="2000" dirty="0" smtClean="0">
              <a:latin typeface="+mn-lt"/>
            </a:endParaRPr>
          </a:p>
          <a:p>
            <a:pPr>
              <a:buNone/>
            </a:pPr>
            <a:endParaRPr lang="en-GB" sz="2000" dirty="0" smtClean="0">
              <a:latin typeface="+mn-lt"/>
            </a:endParaRPr>
          </a:p>
          <a:p>
            <a:pPr>
              <a:buNone/>
            </a:pPr>
            <a:endParaRPr lang="en-GB" sz="2000" dirty="0" smtClean="0">
              <a:latin typeface="+mn-lt"/>
            </a:endParaRPr>
          </a:p>
          <a:p>
            <a:pPr>
              <a:buNone/>
            </a:pPr>
            <a:endParaRPr lang="en-GB" sz="2000" dirty="0" smtClean="0">
              <a:latin typeface="+mn-lt"/>
            </a:endParaRPr>
          </a:p>
          <a:p>
            <a:pPr>
              <a:buNone/>
            </a:pPr>
            <a:r>
              <a:rPr lang="en-GB" sz="2000" dirty="0" err="1" smtClean="0">
                <a:latin typeface="+mn-lt"/>
              </a:rPr>
              <a:t>ScalaLife</a:t>
            </a:r>
            <a:r>
              <a:rPr lang="en-GB" sz="2000" dirty="0" smtClean="0">
                <a:latin typeface="+mn-lt"/>
              </a:rPr>
              <a:t>-related training:</a:t>
            </a:r>
          </a:p>
          <a:p>
            <a:pPr>
              <a:buNone/>
            </a:pPr>
            <a:endParaRPr lang="en-GB" sz="2400" dirty="0" smtClean="0">
              <a:latin typeface="+mn-lt"/>
            </a:endParaRPr>
          </a:p>
          <a:p>
            <a:pPr>
              <a:buNone/>
            </a:pPr>
            <a:endParaRPr lang="en-GB" sz="2400" dirty="0" smtClean="0">
              <a:latin typeface="+mn-lt"/>
            </a:endParaRPr>
          </a:p>
          <a:p>
            <a:pPr>
              <a:buNone/>
            </a:pPr>
            <a:r>
              <a:rPr lang="en-GB" sz="2400" dirty="0" smtClean="0"/>
              <a:t> 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11560" y="1052736"/>
          <a:ext cx="7992888" cy="19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2036386"/>
                <a:gridCol w="41563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Date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Institute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Event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24-26/01/2011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LRZ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latin typeface="+mn-lt"/>
                        </a:rPr>
                        <a:t>Introduction to Molecular Modelling on Supercomputers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21-23/02/2011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KTH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latin typeface="+mn-lt"/>
                        </a:rPr>
                        <a:t>PRACE Scientific Seminar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06-08/04/2011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MGMS, </a:t>
                      </a:r>
                      <a:r>
                        <a:rPr lang="en-GB" sz="1200" dirty="0" err="1" smtClean="0"/>
                        <a:t>OeRC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“Membrane </a:t>
                      </a:r>
                      <a:r>
                        <a:rPr lang="en-GB" sz="1200" b="1" dirty="0" err="1" smtClean="0"/>
                        <a:t>Proteins:Structure</a:t>
                      </a:r>
                      <a:r>
                        <a:rPr lang="en-GB" sz="1200" b="1" dirty="0" smtClean="0"/>
                        <a:t> and Function”, </a:t>
                      </a:r>
                      <a:r>
                        <a:rPr lang="en-GB" sz="1200" b="1" dirty="0" err="1" smtClean="0"/>
                        <a:t>ScalaLife</a:t>
                      </a:r>
                      <a:r>
                        <a:rPr lang="en-GB" sz="1200" b="1" dirty="0" smtClean="0"/>
                        <a:t> Presentation</a:t>
                      </a:r>
                      <a:endParaRPr lang="en-GB" sz="1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27/02/2012-02/03/2012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LRZ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err="1" smtClean="0"/>
                        <a:t>ScalaLIfe</a:t>
                      </a:r>
                      <a:r>
                        <a:rPr lang="en-GB" sz="1200" b="1" dirty="0" smtClean="0"/>
                        <a:t> Winter School</a:t>
                      </a:r>
                      <a:endParaRPr lang="en-GB" sz="12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11560" y="3573016"/>
          <a:ext cx="7920880" cy="2995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2160240"/>
                <a:gridCol w="40324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Date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Institute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Event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18-20/10/ 2010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KTH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Cray Programming Environment Workshop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22/10/2010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KTH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err="1" smtClean="0"/>
                        <a:t>Totalview</a:t>
                      </a:r>
                      <a:r>
                        <a:rPr lang="en-GB" sz="1200" b="1" dirty="0" smtClean="0"/>
                        <a:t> Debugger Workshop</a:t>
                      </a:r>
                      <a:endParaRPr lang="en-GB" sz="1200" dirty="0"/>
                    </a:p>
                  </a:txBody>
                  <a:tcPr/>
                </a:tc>
              </a:tr>
              <a:tr h="399648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07-09/12/2010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LRZ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GPGPU Programming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13-15/12/2010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IRB, BSC, INB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err="1" smtClean="0"/>
                        <a:t>Exascale</a:t>
                      </a:r>
                      <a:r>
                        <a:rPr lang="en-GB" sz="1200" b="1" dirty="0" smtClean="0"/>
                        <a:t> Challenges in Computational Biology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13-14/01/2011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LRZ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Scientific 3D-Animation with Blender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09-10/06/2011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LRZ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err="1" smtClean="0"/>
                        <a:t>NWChem</a:t>
                      </a:r>
                      <a:r>
                        <a:rPr lang="en-GB" sz="1200" b="1" dirty="0" smtClean="0"/>
                        <a:t> Training tutorial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…/07/2011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OeRC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CUDA GPU Programming Course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Training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17-18 March 2011</a:t>
            </a:r>
            <a:endParaRPr lang="sv-S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3972BD-1936-41F5-8C0D-59A5D0457A69}" type="slidenum">
              <a:rPr lang="sv-SE" smtClean="0"/>
              <a:pPr>
                <a:defRPr/>
              </a:pPr>
              <a:t>17</a:t>
            </a:fld>
            <a:endParaRPr lang="sv-S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Barcelona</a:t>
            </a:r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5643562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 smtClean="0">
                <a:latin typeface="+mn-lt"/>
              </a:rPr>
              <a:t>Creation of good-quality training material and best practice guides is key to the success of the Competence Centre.  But </a:t>
            </a:r>
            <a:r>
              <a:rPr lang="en-GB" sz="2400" dirty="0" err="1" smtClean="0">
                <a:latin typeface="+mn-lt"/>
              </a:rPr>
              <a:t>ScalaLife</a:t>
            </a:r>
            <a:r>
              <a:rPr lang="en-GB" sz="2400" dirty="0" smtClean="0">
                <a:latin typeface="+mn-lt"/>
              </a:rPr>
              <a:t> needs to offer something on top of manuals and peer advice.</a:t>
            </a:r>
          </a:p>
          <a:p>
            <a:pPr marL="0" indent="0">
              <a:buNone/>
            </a:pPr>
            <a:endParaRPr lang="en-GB" sz="2400" dirty="0" smtClean="0">
              <a:latin typeface="+mn-lt"/>
            </a:endParaRPr>
          </a:p>
          <a:p>
            <a:pPr marL="0" indent="0">
              <a:buNone/>
            </a:pPr>
            <a:r>
              <a:rPr lang="en-GB" sz="2400" dirty="0" smtClean="0">
                <a:latin typeface="+mn-lt"/>
              </a:rPr>
              <a:t>Some general aspects to cover:</a:t>
            </a:r>
          </a:p>
          <a:p>
            <a:pPr marL="0" indent="0"/>
            <a:r>
              <a:rPr lang="en-GB" sz="2400" dirty="0" smtClean="0">
                <a:latin typeface="+mn-lt"/>
              </a:rPr>
              <a:t>understanding HPC (modern hardware, options available, etc.)</a:t>
            </a:r>
          </a:p>
          <a:p>
            <a:pPr marL="400050" lvl="1" indent="0"/>
            <a:r>
              <a:rPr lang="en-GB" sz="2000" dirty="0" smtClean="0"/>
              <a:t>MPI processes and threads</a:t>
            </a:r>
          </a:p>
          <a:p>
            <a:pPr marL="400050" lvl="1" indent="0"/>
            <a:r>
              <a:rPr lang="en-GB" sz="2000" dirty="0" smtClean="0"/>
              <a:t>inter-node communication</a:t>
            </a:r>
          </a:p>
          <a:p>
            <a:pPr marL="400050" lvl="1" indent="0"/>
            <a:r>
              <a:rPr lang="en-GB" sz="2000" dirty="0" smtClean="0"/>
              <a:t>impact of accelerators</a:t>
            </a:r>
            <a:endParaRPr lang="en-GB" sz="2400" dirty="0" smtClean="0">
              <a:latin typeface="+mn-lt"/>
            </a:endParaRPr>
          </a:p>
          <a:p>
            <a:pPr marL="0" indent="0"/>
            <a:r>
              <a:rPr lang="en-GB" sz="2400" dirty="0" smtClean="0">
                <a:latin typeface="+mn-lt"/>
              </a:rPr>
              <a:t>formulation of LS problem, choice of models and algorithms (</a:t>
            </a:r>
            <a:r>
              <a:rPr lang="en-GB" sz="2400" dirty="0" err="1" smtClean="0">
                <a:latin typeface="+mn-lt"/>
              </a:rPr>
              <a:t>Gromacs</a:t>
            </a:r>
            <a:r>
              <a:rPr lang="en-GB" sz="2400" dirty="0" smtClean="0">
                <a:latin typeface="+mn-lt"/>
              </a:rPr>
              <a:t> – mostly PME, Dalton – ?)</a:t>
            </a:r>
          </a:p>
          <a:p>
            <a:pPr marL="0" indent="0">
              <a:buNone/>
            </a:pPr>
            <a:endParaRPr lang="en-GB" sz="2400" dirty="0" smtClean="0">
              <a:latin typeface="+mn-lt"/>
            </a:endParaRPr>
          </a:p>
          <a:p>
            <a:pPr marL="0" indent="0">
              <a:buNone/>
            </a:pPr>
            <a:r>
              <a:rPr lang="en-GB" sz="2400" dirty="0" smtClean="0">
                <a:latin typeface="+mn-lt"/>
              </a:rPr>
              <a:t>What is the best format?  (Very) short user guides?</a:t>
            </a:r>
          </a:p>
          <a:p>
            <a:pPr marL="0" indent="0">
              <a:buNone/>
            </a:pPr>
            <a:endParaRPr lang="en-GB" sz="24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Training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17-18 March 2011</a:t>
            </a:r>
            <a:endParaRPr lang="sv-S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3972BD-1936-41F5-8C0D-59A5D0457A69}" type="slidenum">
              <a:rPr lang="sv-SE" smtClean="0"/>
              <a:pPr>
                <a:defRPr/>
              </a:pPr>
              <a:t>18</a:t>
            </a:fld>
            <a:endParaRPr lang="sv-S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Barcelona</a:t>
            </a:r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 smtClean="0">
                <a:latin typeface="+mn-lt"/>
              </a:rPr>
              <a:t>Technical aspects to cover:</a:t>
            </a:r>
          </a:p>
          <a:p>
            <a:pPr marL="0" indent="0"/>
            <a:r>
              <a:rPr lang="en-GB" sz="2400" dirty="0" smtClean="0">
                <a:latin typeface="+mn-lt"/>
              </a:rPr>
              <a:t>cluster execution</a:t>
            </a:r>
          </a:p>
          <a:p>
            <a:pPr marL="400050" lvl="1" indent="0"/>
            <a:r>
              <a:rPr lang="en-GB" sz="2400" dirty="0" smtClean="0">
                <a:latin typeface="+mn-lt"/>
              </a:rPr>
              <a:t>fat node clusters, threaded MPI</a:t>
            </a:r>
          </a:p>
          <a:p>
            <a:pPr marL="400050" lvl="1" indent="0"/>
            <a:r>
              <a:rPr lang="en-GB" sz="2400" dirty="0" smtClean="0">
                <a:latin typeface="+mn-lt"/>
              </a:rPr>
              <a:t>using </a:t>
            </a:r>
            <a:r>
              <a:rPr lang="en-GB" sz="2400" dirty="0" err="1" smtClean="0">
                <a:latin typeface="+mn-lt"/>
              </a:rPr>
              <a:t>GPGPUs</a:t>
            </a:r>
            <a:endParaRPr lang="en-GB" sz="2400" dirty="0" smtClean="0">
              <a:latin typeface="+mn-lt"/>
            </a:endParaRPr>
          </a:p>
          <a:p>
            <a:pPr marL="0" indent="0"/>
            <a:r>
              <a:rPr lang="en-GB" sz="2400" dirty="0" smtClean="0">
                <a:latin typeface="+mn-lt"/>
              </a:rPr>
              <a:t>problem tuning</a:t>
            </a:r>
          </a:p>
          <a:p>
            <a:pPr marL="400050" lvl="1" indent="0"/>
            <a:r>
              <a:rPr lang="en-GB" sz="2000" dirty="0" smtClean="0">
                <a:latin typeface="+mn-lt"/>
              </a:rPr>
              <a:t>experimenting with scaling</a:t>
            </a:r>
          </a:p>
          <a:p>
            <a:pPr marL="400050" lvl="1" indent="0"/>
            <a:r>
              <a:rPr lang="en-GB" sz="2000" dirty="0" smtClean="0">
                <a:latin typeface="+mn-lt"/>
              </a:rPr>
              <a:t>load balancing: </a:t>
            </a:r>
            <a:r>
              <a:rPr lang="en-GB" sz="2000" dirty="0" err="1" smtClean="0">
                <a:latin typeface="+mn-lt"/>
              </a:rPr>
              <a:t>Gromacs</a:t>
            </a:r>
            <a:r>
              <a:rPr lang="en-GB" sz="2000" dirty="0" smtClean="0">
                <a:latin typeface="+mn-lt"/>
              </a:rPr>
              <a:t> processes for PME and PP (automatic), Dalton (?)</a:t>
            </a:r>
          </a:p>
          <a:p>
            <a:pPr marL="400050" lvl="1" indent="0"/>
            <a:r>
              <a:rPr lang="en-GB" sz="2000" dirty="0" smtClean="0">
                <a:latin typeface="+mn-lt"/>
              </a:rPr>
              <a:t>other parameters influencing message size</a:t>
            </a:r>
          </a:p>
          <a:p>
            <a:pPr marL="0" indent="0">
              <a:buNone/>
            </a:pPr>
            <a:endParaRPr lang="en-GB" sz="2400" dirty="0" smtClean="0">
              <a:latin typeface="+mn-lt"/>
            </a:endParaRPr>
          </a:p>
          <a:p>
            <a:pPr marL="0" indent="0">
              <a:buNone/>
            </a:pPr>
            <a:r>
              <a:rPr lang="en-GB" sz="2400" dirty="0" smtClean="0">
                <a:latin typeface="+mn-lt"/>
              </a:rPr>
              <a:t>What is the best format? Detailed step-by-step examples, which users could try on hardware provided through the Competence Centre.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Risks and Concerns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17-18 March 2011</a:t>
            </a:r>
            <a:endParaRPr lang="sv-S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3972BD-1936-41F5-8C0D-59A5D0457A69}" type="slidenum">
              <a:rPr lang="sv-SE" smtClean="0"/>
              <a:pPr>
                <a:defRPr/>
              </a:pPr>
              <a:t>19</a:t>
            </a:fld>
            <a:endParaRPr lang="sv-S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Barcelona</a:t>
            </a:r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sz="2400" dirty="0" smtClean="0">
                <a:latin typeface="+mn-lt"/>
              </a:rPr>
              <a:t>CECAM application is not successful.  Solution: the 1</a:t>
            </a:r>
            <a:r>
              <a:rPr lang="en-GB" sz="2400" baseline="30000" dirty="0" smtClean="0">
                <a:latin typeface="+mn-lt"/>
              </a:rPr>
              <a:t>st</a:t>
            </a:r>
            <a:r>
              <a:rPr lang="en-GB" sz="2400" dirty="0" smtClean="0">
                <a:latin typeface="+mn-lt"/>
              </a:rPr>
              <a:t> International Workshop should be organised under this assumption.</a:t>
            </a:r>
          </a:p>
          <a:p>
            <a:pPr marL="0" indent="0"/>
            <a:r>
              <a:rPr lang="en-GB" sz="2400" dirty="0" smtClean="0">
                <a:latin typeface="+mn-lt"/>
              </a:rPr>
              <a:t>Low interest in online tutorials and best-practice guides.  Solution: material should be diverse and continually updated.</a:t>
            </a:r>
          </a:p>
          <a:p>
            <a:pPr marL="0" indent="0"/>
            <a:r>
              <a:rPr lang="en-GB" sz="2400" dirty="0" smtClean="0">
                <a:latin typeface="+mn-lt"/>
              </a:rPr>
              <a:t>The production of software libraries and APIs is yet uncertain and depends on several factors.</a:t>
            </a:r>
          </a:p>
          <a:p>
            <a:pPr marL="0" indent="0"/>
            <a:r>
              <a:rPr lang="en-GB" sz="2400" dirty="0" smtClean="0">
                <a:latin typeface="+mn-lt"/>
              </a:rPr>
              <a:t>The effort going into producing good (online) training material is large:</a:t>
            </a:r>
          </a:p>
          <a:p>
            <a:pPr marL="400050" lvl="1" indent="0"/>
            <a:r>
              <a:rPr lang="en-GB" sz="2000" dirty="0" smtClean="0">
                <a:latin typeface="+mn-lt"/>
              </a:rPr>
              <a:t>video tutorials should ideally be like the </a:t>
            </a:r>
            <a:r>
              <a:rPr lang="en-GB" sz="2000" dirty="0" err="1" smtClean="0">
                <a:latin typeface="+mn-lt"/>
              </a:rPr>
              <a:t>TotalView</a:t>
            </a:r>
            <a:r>
              <a:rPr lang="en-GB" sz="2000" dirty="0" smtClean="0">
                <a:latin typeface="+mn-lt"/>
              </a:rPr>
              <a:t>  videos</a:t>
            </a:r>
          </a:p>
          <a:p>
            <a:pPr marL="400050" lvl="1" indent="0"/>
            <a:r>
              <a:rPr lang="en-GB" sz="2000" dirty="0" smtClean="0">
                <a:latin typeface="+mn-lt"/>
              </a:rPr>
              <a:t>who is going to write new material?</a:t>
            </a:r>
          </a:p>
          <a:p>
            <a:pPr marL="0" indent="0"/>
            <a:r>
              <a:rPr lang="en-GB" sz="2400" dirty="0" smtClean="0">
                <a:latin typeface="+mn-lt"/>
              </a:rPr>
              <a:t>Online training via the Competence Centre must be backed by a minimal user support, which requires </a:t>
            </a:r>
            <a:r>
              <a:rPr lang="en-GB" sz="2400" smtClean="0">
                <a:latin typeface="+mn-lt"/>
              </a:rPr>
              <a:t>manpower.</a:t>
            </a:r>
            <a:endParaRPr lang="en-GB" sz="24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WP2 Overview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17-18 March 2011</a:t>
            </a:r>
            <a:endParaRPr lang="sv-S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3972BD-1936-41F5-8C0D-59A5D0457A69}" type="slidenum">
              <a:rPr lang="sv-SE" smtClean="0"/>
              <a:pPr>
                <a:defRPr/>
              </a:pPr>
              <a:t>2</a:t>
            </a:fld>
            <a:endParaRPr lang="sv-S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Barcelona</a:t>
            </a:r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2400" dirty="0" smtClean="0">
                <a:latin typeface="+mn-lt"/>
              </a:rPr>
              <a:t>Objectives:</a:t>
            </a:r>
          </a:p>
          <a:p>
            <a:pPr>
              <a:buFont typeface="Arial" pitchFamily="34" charset="0"/>
              <a:buChar char="•"/>
            </a:pPr>
            <a:r>
              <a:rPr lang="en-GB" sz="2400" b="1" dirty="0" smtClean="0">
                <a:latin typeface="+mn-lt"/>
              </a:rPr>
              <a:t>disseminate</a:t>
            </a:r>
            <a:r>
              <a:rPr lang="en-GB" sz="2400" dirty="0" smtClean="0">
                <a:latin typeface="+mn-lt"/>
              </a:rPr>
              <a:t> widely the results of the </a:t>
            </a:r>
            <a:r>
              <a:rPr lang="en-GB" sz="2400" dirty="0" err="1" smtClean="0">
                <a:latin typeface="+mn-lt"/>
              </a:rPr>
              <a:t>ScalaLife</a:t>
            </a:r>
            <a:r>
              <a:rPr lang="en-GB" sz="2400" dirty="0" smtClean="0">
                <a:latin typeface="+mn-lt"/>
              </a:rPr>
              <a:t> project, maximising the impact on future LS activities and developments;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provide effective </a:t>
            </a:r>
            <a:r>
              <a:rPr lang="en-GB" sz="2400" b="1" dirty="0" smtClean="0">
                <a:latin typeface="+mn-lt"/>
              </a:rPr>
              <a:t>training</a:t>
            </a:r>
            <a:r>
              <a:rPr lang="en-GB" sz="2400" dirty="0" smtClean="0">
                <a:latin typeface="+mn-lt"/>
              </a:rPr>
              <a:t> to promote the scalable software developed the project.</a:t>
            </a:r>
          </a:p>
          <a:p>
            <a:pPr marL="0" indent="0">
              <a:buNone/>
            </a:pPr>
            <a:endParaRPr lang="en-GB" sz="2400" dirty="0">
              <a:latin typeface="+mn-lt"/>
            </a:endParaRPr>
          </a:p>
        </p:txBody>
      </p:sp>
      <p:graphicFrame>
        <p:nvGraphicFramePr>
          <p:cNvPr id="8" name="Content Placeholder 6"/>
          <p:cNvGraphicFramePr>
            <a:graphicFrameLocks/>
          </p:cNvGraphicFramePr>
          <p:nvPr/>
        </p:nvGraphicFramePr>
        <p:xfrm>
          <a:off x="539552" y="3573016"/>
          <a:ext cx="8363271" cy="2254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147"/>
                <a:gridCol w="4683367"/>
                <a:gridCol w="2787757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Task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Description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Coordinator</a:t>
                      </a:r>
                      <a:endParaRPr lang="en-GB" dirty="0"/>
                    </a:p>
                  </a:txBody>
                  <a:tcPr/>
                </a:tc>
              </a:tr>
              <a:tr h="400139">
                <a:tc>
                  <a:txBody>
                    <a:bodyPr/>
                    <a:lstStyle/>
                    <a:p>
                      <a:r>
                        <a:rPr lang="en-GB" dirty="0" smtClean="0"/>
                        <a:t>T2.1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Analysis of Needs and Detailed Planning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Anne </a:t>
                      </a:r>
                      <a:r>
                        <a:rPr lang="en-GB" b="1" dirty="0" err="1" smtClean="0"/>
                        <a:t>Trefethen</a:t>
                      </a:r>
                      <a:r>
                        <a:rPr lang="en-GB" b="1" dirty="0" smtClean="0"/>
                        <a:t> </a:t>
                      </a:r>
                      <a:r>
                        <a:rPr lang="en-GB" dirty="0" smtClean="0"/>
                        <a:t>(</a:t>
                      </a:r>
                      <a:r>
                        <a:rPr lang="en-GB" dirty="0" err="1" smtClean="0"/>
                        <a:t>OeRC</a:t>
                      </a:r>
                      <a:r>
                        <a:rPr lang="en-GB" dirty="0" smtClean="0"/>
                        <a:t>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T2.2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Web Presence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Helmut </a:t>
                      </a:r>
                      <a:r>
                        <a:rPr lang="en-GB" sz="18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Satzger</a:t>
                      </a:r>
                      <a:r>
                        <a:rPr lang="en-GB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(LRZ)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T2.3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Outreach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err="1" smtClean="0"/>
                        <a:t>Lilit</a:t>
                      </a:r>
                      <a:r>
                        <a:rPr lang="en-GB" b="1" dirty="0" smtClean="0"/>
                        <a:t> </a:t>
                      </a:r>
                      <a:r>
                        <a:rPr lang="en-GB" b="1" dirty="0" err="1" smtClean="0"/>
                        <a:t>Axner</a:t>
                      </a:r>
                      <a:r>
                        <a:rPr lang="en-GB" dirty="0" smtClean="0"/>
                        <a:t> (KTH)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T2.4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Training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err="1" smtClean="0"/>
                        <a:t>Mihai</a:t>
                      </a:r>
                      <a:r>
                        <a:rPr lang="en-GB" b="1" dirty="0" smtClean="0"/>
                        <a:t> Duta</a:t>
                      </a:r>
                      <a:r>
                        <a:rPr lang="en-GB" b="1" baseline="0" dirty="0" smtClean="0"/>
                        <a:t> </a:t>
                      </a:r>
                      <a:r>
                        <a:rPr lang="en-GB" baseline="0" dirty="0" smtClean="0"/>
                        <a:t>(</a:t>
                      </a:r>
                      <a:r>
                        <a:rPr lang="en-GB" baseline="0" dirty="0" err="1" smtClean="0"/>
                        <a:t>OeRC</a:t>
                      </a:r>
                      <a:r>
                        <a:rPr lang="en-GB" baseline="0" dirty="0" smtClean="0"/>
                        <a:t>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T2.5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WP Management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err="1" smtClean="0"/>
                        <a:t>Mihai</a:t>
                      </a:r>
                      <a:r>
                        <a:rPr lang="en-GB" b="1" dirty="0" smtClean="0"/>
                        <a:t> Duta</a:t>
                      </a:r>
                      <a:r>
                        <a:rPr lang="en-GB" b="1" baseline="0" dirty="0" smtClean="0"/>
                        <a:t> </a:t>
                      </a:r>
                      <a:r>
                        <a:rPr lang="en-GB" baseline="0" dirty="0" smtClean="0"/>
                        <a:t>(</a:t>
                      </a:r>
                      <a:r>
                        <a:rPr lang="en-GB" baseline="0" dirty="0" err="1" smtClean="0"/>
                        <a:t>OeRC</a:t>
                      </a:r>
                      <a:r>
                        <a:rPr lang="en-GB" baseline="0" dirty="0" smtClean="0"/>
                        <a:t>)</a:t>
                      </a:r>
                      <a:endParaRPr lang="en-GB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WP2 Deliverables</a:t>
            </a:r>
          </a:p>
        </p:txBody>
      </p:sp>
      <p:sp>
        <p:nvSpPr>
          <p:cNvPr id="9219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sz="2400" b="1" dirty="0" smtClean="0"/>
          </a:p>
          <a:p>
            <a:pPr>
              <a:buNone/>
            </a:pPr>
            <a:endParaRPr lang="de-DE" sz="2400" b="1" dirty="0" smtClean="0"/>
          </a:p>
          <a:p>
            <a:pPr>
              <a:buNone/>
            </a:pPr>
            <a:endParaRPr lang="de-DE" sz="2400" b="1" dirty="0" smtClean="0"/>
          </a:p>
          <a:p>
            <a:endParaRPr lang="de-DE" sz="2400" b="1" dirty="0" smtClean="0"/>
          </a:p>
          <a:p>
            <a:endParaRPr lang="de-DE" sz="2400" b="1" dirty="0" smtClean="0"/>
          </a:p>
          <a:p>
            <a:endParaRPr lang="de-DE" sz="2400" b="1" dirty="0" smtClean="0"/>
          </a:p>
          <a:p>
            <a:endParaRPr lang="de-DE" sz="2400" b="1" dirty="0" smtClean="0"/>
          </a:p>
          <a:p>
            <a:pPr>
              <a:buNone/>
            </a:pPr>
            <a:endParaRPr lang="de-DE" sz="2400" b="1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17-18 March 2011</a:t>
            </a:r>
            <a:endParaRPr lang="sv-S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3972BD-1936-41F5-8C0D-59A5D0457A69}" type="slidenum">
              <a:rPr lang="sv-SE" smtClean="0"/>
              <a:pPr>
                <a:defRPr/>
              </a:pPr>
              <a:t>3</a:t>
            </a:fld>
            <a:endParaRPr lang="sv-S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Barcelona</a:t>
            </a:r>
            <a:endParaRPr lang="sv-SE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11560" y="1700808"/>
          <a:ext cx="7776864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8629"/>
                <a:gridCol w="5603639"/>
                <a:gridCol w="1254596"/>
              </a:tblGrid>
              <a:tr h="370840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Deliverable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Due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D2.1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Dissemination Plan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6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D2.2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Training Plan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12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D2.3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Dissemination Report and Updated Plan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18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D2.4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Training Material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18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D2.5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Training Report and Updated Plan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24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D2.6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Training Material Updated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24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D2.7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Final Report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36</a:t>
                      </a:r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Dissemination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17-18 March 2011</a:t>
            </a:r>
            <a:endParaRPr lang="sv-S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3972BD-1936-41F5-8C0D-59A5D0457A69}" type="slidenum">
              <a:rPr lang="sv-SE" smtClean="0"/>
              <a:pPr>
                <a:defRPr/>
              </a:pPr>
              <a:t>4</a:t>
            </a:fld>
            <a:endParaRPr lang="sv-S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Barcelona</a:t>
            </a:r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 smtClean="0">
                <a:latin typeface="+mn-lt"/>
              </a:rPr>
              <a:t>Dissemination ensures good visibility of the project at international level</a:t>
            </a:r>
            <a:r>
              <a:rPr lang="en-GB" sz="2400" b="1" dirty="0" smtClean="0">
                <a:latin typeface="+mn-lt"/>
              </a:rPr>
              <a:t> </a:t>
            </a:r>
            <a:r>
              <a:rPr lang="en-GB" sz="2400" dirty="0" smtClean="0">
                <a:latin typeface="+mn-lt"/>
              </a:rPr>
              <a:t>and distribute the results of the project widely and efficiently within the European LS community.</a:t>
            </a:r>
          </a:p>
          <a:p>
            <a:pPr marL="0" indent="0">
              <a:buNone/>
            </a:pPr>
            <a:r>
              <a:rPr lang="en-GB" sz="2400" dirty="0" smtClean="0">
                <a:latin typeface="+mn-lt"/>
              </a:rPr>
              <a:t>The project results to disseminate are:</a:t>
            </a:r>
            <a:endParaRPr lang="en-GB" sz="2400" b="1" dirty="0" smtClean="0">
              <a:latin typeface="+mn-lt"/>
            </a:endParaRPr>
          </a:p>
          <a:p>
            <a:r>
              <a:rPr lang="en-GB" sz="2400" dirty="0" smtClean="0">
                <a:latin typeface="+mn-lt"/>
              </a:rPr>
              <a:t>competitive </a:t>
            </a:r>
            <a:r>
              <a:rPr lang="en-GB" sz="2400" b="1" dirty="0" smtClean="0">
                <a:latin typeface="+mn-lt"/>
              </a:rPr>
              <a:t>speed and scalability</a:t>
            </a:r>
            <a:r>
              <a:rPr lang="en-GB" sz="2400" dirty="0" smtClean="0">
                <a:latin typeface="+mn-lt"/>
              </a:rPr>
              <a:t> demonstrated by the project pilot codebases (</a:t>
            </a:r>
            <a:r>
              <a:rPr lang="en-GB" sz="2400" dirty="0" err="1" smtClean="0">
                <a:latin typeface="+mn-lt"/>
              </a:rPr>
              <a:t>Gromacs</a:t>
            </a:r>
            <a:r>
              <a:rPr lang="en-GB" sz="2400" dirty="0" smtClean="0">
                <a:latin typeface="+mn-lt"/>
              </a:rPr>
              <a:t> and Dalton) on small-to-medium systems;</a:t>
            </a:r>
          </a:p>
          <a:p>
            <a:r>
              <a:rPr lang="en-GB" sz="2400" b="1" dirty="0" smtClean="0">
                <a:latin typeface="+mn-lt"/>
              </a:rPr>
              <a:t>libraries and APIs</a:t>
            </a:r>
            <a:r>
              <a:rPr lang="en-GB" sz="2400" dirty="0" smtClean="0">
                <a:latin typeface="+mn-lt"/>
              </a:rPr>
              <a:t> to facilitate the easy exploitation of acceleration hardware (</a:t>
            </a:r>
            <a:r>
              <a:rPr lang="en-GB" sz="2400" i="1" dirty="0" smtClean="0">
                <a:latin typeface="+mn-lt"/>
              </a:rPr>
              <a:t>e.g.</a:t>
            </a:r>
            <a:r>
              <a:rPr lang="en-GB" sz="2400" dirty="0" smtClean="0">
                <a:latin typeface="+mn-lt"/>
              </a:rPr>
              <a:t> </a:t>
            </a:r>
            <a:r>
              <a:rPr lang="en-GB" sz="2400" dirty="0" err="1" smtClean="0">
                <a:latin typeface="+mn-lt"/>
              </a:rPr>
              <a:t>GPGPUs</a:t>
            </a:r>
            <a:r>
              <a:rPr lang="en-GB" sz="2400" dirty="0" smtClean="0">
                <a:latin typeface="+mn-lt"/>
              </a:rPr>
              <a:t>) or of low-level message-passing communication to reduce the MPI latency;</a:t>
            </a:r>
          </a:p>
          <a:p>
            <a:r>
              <a:rPr lang="en-GB" sz="2400" dirty="0" smtClean="0">
                <a:latin typeface="+mn-lt"/>
              </a:rPr>
              <a:t>new </a:t>
            </a:r>
            <a:r>
              <a:rPr lang="en-GB" sz="2400" b="1" dirty="0" smtClean="0">
                <a:latin typeface="+mn-lt"/>
              </a:rPr>
              <a:t>standards</a:t>
            </a:r>
            <a:r>
              <a:rPr lang="en-GB" sz="2400" dirty="0" smtClean="0">
                <a:latin typeface="+mn-lt"/>
              </a:rPr>
              <a:t> for LS data storage and exchange;</a:t>
            </a:r>
          </a:p>
          <a:p>
            <a:r>
              <a:rPr lang="en-GB" sz="2400" dirty="0" smtClean="0">
                <a:latin typeface="+mn-lt"/>
              </a:rPr>
              <a:t>the creation of the </a:t>
            </a:r>
            <a:r>
              <a:rPr lang="en-GB" sz="2400" b="1" dirty="0" smtClean="0">
                <a:latin typeface="+mn-lt"/>
              </a:rPr>
              <a:t>Competence </a:t>
            </a:r>
            <a:r>
              <a:rPr lang="en-GB" sz="2400" b="1" dirty="0" err="1" smtClean="0">
                <a:latin typeface="+mn-lt"/>
              </a:rPr>
              <a:t>Center</a:t>
            </a:r>
            <a:r>
              <a:rPr lang="en-GB" sz="2400" dirty="0" smtClean="0">
                <a:latin typeface="+mn-lt"/>
              </a:rPr>
              <a:t>, which will provide an expert service for the LS community and be the main vehicle for knowledge transfer.</a:t>
            </a:r>
            <a:endParaRPr lang="en-GB" sz="2400" dirty="0"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Dissemination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17-18 March 2011</a:t>
            </a:r>
            <a:endParaRPr lang="sv-S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3972BD-1936-41F5-8C0D-59A5D0457A69}" type="slidenum">
              <a:rPr lang="sv-SE" smtClean="0"/>
              <a:pPr>
                <a:defRPr/>
              </a:pPr>
              <a:t>5</a:t>
            </a:fld>
            <a:endParaRPr lang="sv-S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Barcelona</a:t>
            </a:r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 smtClean="0">
                <a:latin typeface="+mn-lt"/>
              </a:rPr>
              <a:t>The initial </a:t>
            </a:r>
            <a:r>
              <a:rPr lang="en-GB" sz="2400" b="1" dirty="0" smtClean="0">
                <a:latin typeface="+mn-lt"/>
              </a:rPr>
              <a:t>Dissemination Plan </a:t>
            </a:r>
            <a:r>
              <a:rPr lang="en-GB" sz="2400" dirty="0" smtClean="0">
                <a:latin typeface="+mn-lt"/>
              </a:rPr>
              <a:t>(D2.1) was submitted at the end of the 1</a:t>
            </a:r>
            <a:r>
              <a:rPr lang="en-GB" sz="2400" baseline="30000" dirty="0" smtClean="0">
                <a:latin typeface="+mn-lt"/>
              </a:rPr>
              <a:t>st</a:t>
            </a:r>
            <a:r>
              <a:rPr lang="en-GB" sz="2400" dirty="0" smtClean="0">
                <a:latin typeface="+mn-lt"/>
              </a:rPr>
              <a:t> half year of the project</a:t>
            </a:r>
          </a:p>
          <a:p>
            <a:pPr marL="0" indent="0"/>
            <a:r>
              <a:rPr lang="en-GB" sz="2400" dirty="0" smtClean="0">
                <a:latin typeface="+mn-lt"/>
              </a:rPr>
              <a:t>discusses the dissemination vehicles</a:t>
            </a:r>
          </a:p>
          <a:p>
            <a:pPr marL="0" indent="0"/>
            <a:r>
              <a:rPr lang="en-GB" sz="2400" dirty="0" smtClean="0">
                <a:latin typeface="+mn-lt"/>
              </a:rPr>
              <a:t>sets performance targets</a:t>
            </a:r>
          </a:p>
          <a:p>
            <a:pPr marL="0" indent="0">
              <a:buNone/>
            </a:pPr>
            <a:r>
              <a:rPr lang="en-GB" sz="2400" dirty="0" smtClean="0">
                <a:latin typeface="+mn-lt"/>
              </a:rPr>
              <a:t>The plan is reviewed by the following </a:t>
            </a:r>
            <a:r>
              <a:rPr lang="en-GB" sz="2400" b="1" dirty="0" smtClean="0">
                <a:latin typeface="+mn-lt"/>
              </a:rPr>
              <a:t>Dissemination Report and Updated Plan</a:t>
            </a:r>
            <a:r>
              <a:rPr lang="en-GB" sz="2400" dirty="0" smtClean="0">
                <a:latin typeface="+mn-lt"/>
              </a:rPr>
              <a:t>, due in a year.</a:t>
            </a:r>
          </a:p>
          <a:p>
            <a:pPr>
              <a:buNone/>
            </a:pPr>
            <a:endParaRPr lang="en-GB" sz="2400" dirty="0" smtClean="0">
              <a:latin typeface="+mn-lt"/>
            </a:endParaRPr>
          </a:p>
          <a:p>
            <a:pPr>
              <a:buNone/>
            </a:pPr>
            <a:r>
              <a:rPr lang="en-GB" sz="2400" dirty="0" smtClean="0">
                <a:latin typeface="+mn-lt"/>
              </a:rPr>
              <a:t>Dissemination vehicles:</a:t>
            </a:r>
          </a:p>
          <a:p>
            <a:r>
              <a:rPr lang="en-GB" sz="2400" dirty="0" smtClean="0">
                <a:latin typeface="+mn-lt"/>
              </a:rPr>
              <a:t>the creation of a </a:t>
            </a:r>
            <a:r>
              <a:rPr lang="en-GB" sz="2400" b="1" dirty="0" smtClean="0">
                <a:latin typeface="+mn-lt"/>
              </a:rPr>
              <a:t>Web Portal</a:t>
            </a:r>
          </a:p>
          <a:p>
            <a:r>
              <a:rPr lang="en-GB" sz="2400" dirty="0" smtClean="0">
                <a:latin typeface="+mn-lt"/>
              </a:rPr>
              <a:t>the organisation of </a:t>
            </a:r>
            <a:r>
              <a:rPr lang="en-GB" sz="2400" b="1" dirty="0" smtClean="0">
                <a:latin typeface="+mn-lt"/>
              </a:rPr>
              <a:t>International Events</a:t>
            </a:r>
          </a:p>
          <a:p>
            <a:r>
              <a:rPr lang="en-GB" sz="2400" dirty="0" smtClean="0">
                <a:latin typeface="+mn-lt"/>
              </a:rPr>
              <a:t>the issue of regular </a:t>
            </a:r>
            <a:r>
              <a:rPr lang="en-GB" sz="2400" b="1" dirty="0" smtClean="0">
                <a:latin typeface="+mn-lt"/>
              </a:rPr>
              <a:t>Newsletters</a:t>
            </a:r>
          </a:p>
          <a:p>
            <a:r>
              <a:rPr lang="en-GB" sz="2400" dirty="0" smtClean="0">
                <a:latin typeface="+mn-lt"/>
              </a:rPr>
              <a:t>the distribution of </a:t>
            </a:r>
            <a:r>
              <a:rPr lang="en-GB" sz="2400" b="1" dirty="0" smtClean="0">
                <a:latin typeface="+mn-lt"/>
              </a:rPr>
              <a:t>Outreach Material</a:t>
            </a:r>
          </a:p>
          <a:p>
            <a:r>
              <a:rPr lang="en-GB" sz="2400" dirty="0" smtClean="0">
                <a:latin typeface="+mn-lt"/>
              </a:rPr>
              <a:t>the organisation of </a:t>
            </a:r>
            <a:r>
              <a:rPr lang="en-GB" sz="2400" b="1" dirty="0" smtClean="0">
                <a:latin typeface="+mn-lt"/>
              </a:rPr>
              <a:t>Training</a:t>
            </a:r>
            <a:endParaRPr lang="en-GB" sz="2400" dirty="0"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Web Portal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17-18 March 2011</a:t>
            </a:r>
            <a:endParaRPr lang="sv-S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3972BD-1936-41F5-8C0D-59A5D0457A69}" type="slidenum">
              <a:rPr lang="sv-SE" smtClean="0"/>
              <a:pPr>
                <a:defRPr/>
              </a:pPr>
              <a:t>6</a:t>
            </a:fld>
            <a:endParaRPr lang="sv-S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Barcelona</a:t>
            </a:r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GB" sz="2400" dirty="0" smtClean="0">
                <a:latin typeface="+mn-lt"/>
              </a:rPr>
              <a:t>At the moment the portal</a:t>
            </a:r>
          </a:p>
          <a:p>
            <a:pPr lvl="0"/>
            <a:r>
              <a:rPr lang="en-GB" sz="2400" dirty="0" smtClean="0">
                <a:latin typeface="+mn-lt"/>
              </a:rPr>
              <a:t>represents the main project hub, thus enabling the collaboration between project members</a:t>
            </a:r>
          </a:p>
          <a:p>
            <a:pPr lvl="0"/>
            <a:r>
              <a:rPr lang="en-GB" sz="2400" dirty="0" smtClean="0">
                <a:latin typeface="+mn-lt"/>
              </a:rPr>
              <a:t>acts as the central information centre for the project, announcing upcoming training events, meetings, project news, achievements, etc.</a:t>
            </a:r>
          </a:p>
          <a:p>
            <a:pPr lvl="0"/>
            <a:r>
              <a:rPr lang="en-GB" sz="2400" dirty="0" smtClean="0">
                <a:latin typeface="+mn-lt"/>
              </a:rPr>
              <a:t>acts as the gateway to the Competence </a:t>
            </a:r>
            <a:r>
              <a:rPr lang="en-GB" sz="2400" dirty="0" err="1" smtClean="0">
                <a:latin typeface="+mn-lt"/>
              </a:rPr>
              <a:t>Center</a:t>
            </a:r>
            <a:endParaRPr lang="en-GB" sz="2400" dirty="0" smtClean="0">
              <a:latin typeface="+mn-lt"/>
            </a:endParaRPr>
          </a:p>
          <a:p>
            <a:pPr lvl="0">
              <a:buNone/>
            </a:pPr>
            <a:r>
              <a:rPr lang="en-GB" sz="2400" dirty="0" smtClean="0">
                <a:latin typeface="+mn-lt"/>
              </a:rPr>
              <a:t>In future, it will also</a:t>
            </a:r>
          </a:p>
          <a:p>
            <a:pPr lvl="0"/>
            <a:r>
              <a:rPr lang="en-GB" sz="2400" dirty="0" smtClean="0">
                <a:latin typeface="+mn-lt"/>
              </a:rPr>
              <a:t>provide access to software tools and related training material and provides access to best-practice guides</a:t>
            </a:r>
          </a:p>
          <a:p>
            <a:pPr lvl="0"/>
            <a:r>
              <a:rPr lang="en-GB" sz="2400" dirty="0" smtClean="0">
                <a:latin typeface="+mn-lt"/>
              </a:rPr>
              <a:t>provide general information on HPC and on existing and emerging technologies relevant to the Life sciences</a:t>
            </a:r>
          </a:p>
          <a:p>
            <a:pPr lvl="0"/>
            <a:r>
              <a:rPr lang="en-GB" sz="2400" dirty="0" smtClean="0">
                <a:latin typeface="+mn-lt"/>
              </a:rPr>
              <a:t>support a community collaborative environment, exchange of information and expert advice</a:t>
            </a:r>
          </a:p>
          <a:p>
            <a:pPr>
              <a:buNone/>
            </a:pPr>
            <a:endParaRPr lang="en-GB" sz="24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Web Portal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17-18 March 2011</a:t>
            </a:r>
            <a:endParaRPr lang="sv-S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3972BD-1936-41F5-8C0D-59A5D0457A69}" type="slidenum">
              <a:rPr lang="sv-SE" smtClean="0"/>
              <a:pPr>
                <a:defRPr/>
              </a:pPr>
              <a:t>7</a:t>
            </a:fld>
            <a:endParaRPr lang="sv-S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Barcelona</a:t>
            </a:r>
            <a:endParaRPr lang="sv-SE"/>
          </a:p>
        </p:txBody>
      </p:sp>
      <p:pic>
        <p:nvPicPr>
          <p:cNvPr id="7" name="Content Placeholder 6" descr="graph201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3968" y="2924944"/>
            <a:ext cx="4667250" cy="3019425"/>
          </a:xfrm>
        </p:spPr>
      </p:pic>
      <p:pic>
        <p:nvPicPr>
          <p:cNvPr id="10" name="Picture 9" descr="scalalife-WebPortal-screenshot-training-edi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2924944"/>
            <a:ext cx="3371937" cy="300317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323528" y="1340768"/>
            <a:ext cx="39604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The initial design of the Web Portal, finalised very early in the project, already provides a lot of essential functionality.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4283968" y="134076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/>
              <a:t>The variation of web traffic during the 1</a:t>
            </a:r>
            <a:r>
              <a:rPr lang="en-GB" baseline="30000" dirty="0" smtClean="0"/>
              <a:t>st</a:t>
            </a:r>
            <a:r>
              <a:rPr lang="en-GB" dirty="0" smtClean="0"/>
              <a:t> six months of the project.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International Events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17-18 March 2011</a:t>
            </a:r>
            <a:endParaRPr lang="sv-S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3972BD-1936-41F5-8C0D-59A5D0457A69}" type="slidenum">
              <a:rPr lang="sv-SE" smtClean="0"/>
              <a:pPr>
                <a:defRPr/>
              </a:pPr>
              <a:t>8</a:t>
            </a:fld>
            <a:endParaRPr lang="sv-S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Barcelona</a:t>
            </a:r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 err="1" smtClean="0">
                <a:latin typeface="+mn-lt"/>
              </a:rPr>
              <a:t>ScalaLife</a:t>
            </a:r>
            <a:r>
              <a:rPr lang="en-GB" sz="2400" dirty="0" smtClean="0">
                <a:latin typeface="+mn-lt"/>
              </a:rPr>
              <a:t> has already been present at:</a:t>
            </a:r>
          </a:p>
          <a:p>
            <a:r>
              <a:rPr lang="en-GB" sz="1400" dirty="0" smtClean="0">
                <a:latin typeface="+mn-lt"/>
              </a:rPr>
              <a:t>The 8</a:t>
            </a:r>
            <a:r>
              <a:rPr lang="en-GB" sz="1400" baseline="30000" dirty="0" smtClean="0">
                <a:latin typeface="+mn-lt"/>
              </a:rPr>
              <a:t>th</a:t>
            </a:r>
            <a:r>
              <a:rPr lang="en-GB" sz="1400" dirty="0" smtClean="0">
                <a:latin typeface="+mn-lt"/>
              </a:rPr>
              <a:t> e-Infrastructure </a:t>
            </a:r>
            <a:r>
              <a:rPr lang="en-GB" sz="1400" dirty="0" err="1" smtClean="0">
                <a:latin typeface="+mn-lt"/>
              </a:rPr>
              <a:t>Concertation</a:t>
            </a:r>
            <a:r>
              <a:rPr lang="en-GB" sz="1400" dirty="0" smtClean="0">
                <a:latin typeface="+mn-lt"/>
              </a:rPr>
              <a:t> Meeting (Geneva, Nov 2010), one of the FP7 projects present</a:t>
            </a:r>
          </a:p>
          <a:p>
            <a:r>
              <a:rPr lang="en-GB" sz="1400" dirty="0" smtClean="0">
                <a:latin typeface="+mn-lt"/>
              </a:rPr>
              <a:t>Supercomputing Conference 2010 (New Orleans, Nov 2010)</a:t>
            </a:r>
          </a:p>
          <a:p>
            <a:r>
              <a:rPr lang="en-GB" sz="1400" dirty="0" smtClean="0">
                <a:latin typeface="+mn-lt"/>
              </a:rPr>
              <a:t>“</a:t>
            </a:r>
            <a:r>
              <a:rPr lang="en-GB" sz="1400" dirty="0" err="1" smtClean="0">
                <a:latin typeface="+mn-lt"/>
              </a:rPr>
              <a:t>Exascale</a:t>
            </a:r>
            <a:r>
              <a:rPr lang="en-GB" sz="1400" dirty="0" smtClean="0">
                <a:latin typeface="+mn-lt"/>
              </a:rPr>
              <a:t> Challenges in Computational Biology” conference (Barcelona, Dec 2010)</a:t>
            </a:r>
          </a:p>
          <a:p>
            <a:pPr>
              <a:buNone/>
            </a:pPr>
            <a:r>
              <a:rPr lang="en-GB" sz="2400" dirty="0" err="1" smtClean="0">
                <a:latin typeface="+mn-lt"/>
              </a:rPr>
              <a:t>ScalaLife</a:t>
            </a:r>
            <a:r>
              <a:rPr lang="en-GB" sz="2400" dirty="0" smtClean="0">
                <a:latin typeface="+mn-lt"/>
              </a:rPr>
              <a:t> will continue to be present at future events:</a:t>
            </a:r>
          </a:p>
        </p:txBody>
      </p:sp>
      <p:graphicFrame>
        <p:nvGraphicFramePr>
          <p:cNvPr id="7" name="Content Placeholder 6"/>
          <p:cNvGraphicFramePr>
            <a:graphicFrameLocks/>
          </p:cNvGraphicFramePr>
          <p:nvPr/>
        </p:nvGraphicFramePr>
        <p:xfrm>
          <a:off x="467544" y="2564904"/>
          <a:ext cx="8424935" cy="376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1296144"/>
                <a:gridCol w="2736304"/>
                <a:gridCol w="2016224"/>
                <a:gridCol w="122413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Dates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Place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Event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Website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ScalaLife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11-12/04/2011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Vilnius,</a:t>
                      </a:r>
                      <a:r>
                        <a:rPr lang="en-GB" sz="1200" baseline="0" dirty="0" smtClean="0"/>
                        <a:t> Lithuania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European Grid Infrastructure User Forum 2011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uf2011.egi.eu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Dissemination material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13-14/04/2011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Helsinki,</a:t>
                      </a:r>
                      <a:r>
                        <a:rPr lang="en-GB" sz="1200" baseline="0" dirty="0" smtClean="0"/>
                        <a:t> Finland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DEISA PRACE Symposium 2011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www.deisa.eu</a:t>
                      </a:r>
                      <a:endParaRPr lang="en-GB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Dissemination material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01-03/06/2011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Tsukuba, Japan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ICCS 2011 International Conference on Computational Science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www.iccs-meeting.org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Dissemination material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19-23/06/2011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Hamburg, Germany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ISC International Supercomputing Conference 2011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www.supercomp.de/isc11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Booth (BSC,</a:t>
                      </a:r>
                      <a:r>
                        <a:rPr lang="en-GB" sz="1200" baseline="0" dirty="0" smtClean="0"/>
                        <a:t> LRZ)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10-13/09/2011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Vienna, Austria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EMBO Meeting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www.the-embo-meeting.org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Poster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12-18/11/2011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Seattle, USA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 Supercomputing 2011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sc11.supercomputing.org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Booth (BSC, LRZ)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21-23/11/2011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Barcelona, Spain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ICREA Network Medicine Meeting</a:t>
                      </a:r>
                      <a:endParaRPr lang="en-GB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Poster + link</a:t>
                      </a:r>
                      <a:endParaRPr lang="en-GB" sz="1200" dirty="0"/>
                    </a:p>
                  </a:txBody>
                  <a:tcPr/>
                </a:tc>
              </a:tr>
              <a:tr h="397832"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05-08/12/2011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Stockholm, Sweden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7th IEEE International Conference on e-Science</a:t>
                      </a:r>
                      <a:endParaRPr lang="en-GB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www.escience2011.org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Dissemination material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>
          <a:xfrm>
            <a:off x="395536" y="0"/>
            <a:ext cx="5904656" cy="511175"/>
          </a:xfrm>
        </p:spPr>
        <p:txBody>
          <a:bodyPr/>
          <a:lstStyle/>
          <a:p>
            <a:pPr algn="l"/>
            <a:r>
              <a:rPr lang="de-DE" dirty="0" smtClean="0"/>
              <a:t>Collaborations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17-18 March 2011</a:t>
            </a:r>
            <a:endParaRPr lang="sv-S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3972BD-1936-41F5-8C0D-59A5D0457A69}" type="slidenum">
              <a:rPr lang="sv-SE" smtClean="0"/>
              <a:pPr>
                <a:defRPr/>
              </a:pPr>
              <a:t>9</a:t>
            </a:fld>
            <a:endParaRPr lang="sv-S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Barcelona</a:t>
            </a:r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 smtClean="0">
                <a:latin typeface="+mn-lt"/>
              </a:rPr>
              <a:t>Intended collaborations:</a:t>
            </a:r>
          </a:p>
          <a:p>
            <a:r>
              <a:rPr lang="en-GB" sz="2400" dirty="0" smtClean="0">
                <a:latin typeface="+mn-lt"/>
              </a:rPr>
              <a:t>CECAM – an application is submitted later this year (April?); if successful, this grant will be used to organise the 1</a:t>
            </a:r>
            <a:r>
              <a:rPr lang="en-GB" sz="2400" baseline="30000" dirty="0" smtClean="0">
                <a:latin typeface="+mn-lt"/>
              </a:rPr>
              <a:t>st</a:t>
            </a:r>
            <a:r>
              <a:rPr lang="en-GB" sz="2400" dirty="0" smtClean="0">
                <a:latin typeface="+mn-lt"/>
              </a:rPr>
              <a:t> </a:t>
            </a:r>
            <a:r>
              <a:rPr lang="en-GB" sz="2400" dirty="0" err="1" smtClean="0">
                <a:latin typeface="+mn-lt"/>
              </a:rPr>
              <a:t>ScalaLife</a:t>
            </a:r>
            <a:r>
              <a:rPr lang="en-GB" sz="2400" dirty="0" smtClean="0">
                <a:latin typeface="+mn-lt"/>
              </a:rPr>
              <a:t> International Workshop</a:t>
            </a:r>
          </a:p>
          <a:p>
            <a:r>
              <a:rPr lang="en-GB" sz="2400" dirty="0" smtClean="0">
                <a:latin typeface="+mn-lt"/>
              </a:rPr>
              <a:t>MAPPER – this is yet to be organised</a:t>
            </a:r>
          </a:p>
          <a:p>
            <a:pPr>
              <a:buNone/>
            </a:pPr>
            <a:endParaRPr lang="en-GB" sz="2400" dirty="0" smtClean="0">
              <a:latin typeface="+mn-lt"/>
            </a:endParaRPr>
          </a:p>
          <a:p>
            <a:pPr>
              <a:buNone/>
            </a:pPr>
            <a:r>
              <a:rPr lang="en-GB" sz="2400" dirty="0" smtClean="0">
                <a:latin typeface="+mn-lt"/>
              </a:rPr>
              <a:t>Considered:</a:t>
            </a:r>
          </a:p>
          <a:p>
            <a:r>
              <a:rPr lang="en-GB" sz="2400" dirty="0" smtClean="0">
                <a:latin typeface="+mn-lt"/>
              </a:rPr>
              <a:t>INCF </a:t>
            </a:r>
            <a:r>
              <a:rPr lang="en-GB" sz="2400" dirty="0" err="1" smtClean="0">
                <a:latin typeface="+mn-lt"/>
              </a:rPr>
              <a:t>neuroinformatics</a:t>
            </a:r>
            <a:r>
              <a:rPr lang="en-GB" sz="2400" dirty="0" smtClean="0">
                <a:latin typeface="+mn-lt"/>
              </a:rPr>
              <a:t> project (</a:t>
            </a:r>
            <a:r>
              <a:rPr lang="en-GB" sz="2400" dirty="0" err="1" smtClean="0">
                <a:latin typeface="+mn-lt"/>
              </a:rPr>
              <a:t>www.incf.org</a:t>
            </a:r>
            <a:r>
              <a:rPr lang="en-GB" sz="2400" dirty="0" smtClean="0">
                <a:latin typeface="+mn-lt"/>
              </a:rPr>
              <a:t>)</a:t>
            </a:r>
          </a:p>
          <a:p>
            <a:r>
              <a:rPr lang="en-GB" sz="2400" dirty="0" err="1" smtClean="0">
                <a:latin typeface="+mn-lt"/>
              </a:rPr>
              <a:t>DigiGirlz</a:t>
            </a:r>
            <a:r>
              <a:rPr lang="en-GB" sz="2400" dirty="0" smtClean="0">
                <a:latin typeface="+mn-lt"/>
              </a:rPr>
              <a:t> project (Microsoft)</a:t>
            </a:r>
          </a:p>
          <a:p>
            <a:endParaRPr lang="en-GB" sz="2400" dirty="0" smtClean="0">
              <a:latin typeface="+mn-lt"/>
            </a:endParaRPr>
          </a:p>
          <a:p>
            <a:pPr>
              <a:buNone/>
            </a:pPr>
            <a:r>
              <a:rPr lang="en-GB" sz="2400" dirty="0" smtClean="0">
                <a:latin typeface="+mn-lt"/>
              </a:rPr>
              <a:t>Planned and confirmed:</a:t>
            </a:r>
          </a:p>
          <a:p>
            <a:r>
              <a:rPr lang="en-GB" sz="2400" dirty="0" smtClean="0">
                <a:latin typeface="+mn-lt"/>
              </a:rPr>
              <a:t>The </a:t>
            </a:r>
            <a:r>
              <a:rPr lang="en-GB" sz="2400" dirty="0" err="1" smtClean="0">
                <a:latin typeface="+mn-lt"/>
              </a:rPr>
              <a:t>Erina</a:t>
            </a:r>
            <a:r>
              <a:rPr lang="en-GB" sz="2400" dirty="0" smtClean="0">
                <a:latin typeface="+mn-lt"/>
              </a:rPr>
              <a:t>+ project (</a:t>
            </a:r>
            <a:r>
              <a:rPr lang="en-GB" sz="2400" dirty="0" err="1" smtClean="0">
                <a:latin typeface="+mn-lt"/>
              </a:rPr>
              <a:t>www.erinaplus.eu</a:t>
            </a:r>
            <a:r>
              <a:rPr lang="en-GB" sz="2400" dirty="0" smtClean="0">
                <a:latin typeface="+mn-lt"/>
              </a:rPr>
              <a:t>)</a:t>
            </a:r>
          </a:p>
          <a:p>
            <a:endParaRPr lang="en-GB" sz="2400" dirty="0" smtClean="0"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calaLife_template_new">
  <a:themeElements>
    <a:clrScheme name="ScalaLife">
      <a:dk1>
        <a:srgbClr val="2E3192"/>
      </a:dk1>
      <a:lt1>
        <a:sysClr val="window" lastClr="FFFFFF"/>
      </a:lt1>
      <a:dk2>
        <a:srgbClr val="FFF200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ScalaLife_template_new</Template>
  <TotalTime>3722</TotalTime>
  <Words>1693</Words>
  <Application>Microsoft Office PowerPoint</Application>
  <PresentationFormat>On-screen Show (4:3)</PresentationFormat>
  <Paragraphs>355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ScalaLife_template_new</vt:lpstr>
      <vt:lpstr>Slide 1</vt:lpstr>
      <vt:lpstr>WP2 Overview</vt:lpstr>
      <vt:lpstr>WP2 Deliverables</vt:lpstr>
      <vt:lpstr>Dissemination</vt:lpstr>
      <vt:lpstr>Dissemination</vt:lpstr>
      <vt:lpstr>Web Portal</vt:lpstr>
      <vt:lpstr>Web Portal</vt:lpstr>
      <vt:lpstr>International Events</vt:lpstr>
      <vt:lpstr>Collaborations</vt:lpstr>
      <vt:lpstr>Outreach Material</vt:lpstr>
      <vt:lpstr>Dissemination Channels</vt:lpstr>
      <vt:lpstr>Feedback</vt:lpstr>
      <vt:lpstr>Performance Targets</vt:lpstr>
      <vt:lpstr>Performance Metrics</vt:lpstr>
      <vt:lpstr>Training</vt:lpstr>
      <vt:lpstr>Training Events</vt:lpstr>
      <vt:lpstr>Training</vt:lpstr>
      <vt:lpstr>Training</vt:lpstr>
      <vt:lpstr>Risks and Concerns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mcd</dc:creator>
  <cp:lastModifiedBy>mcd</cp:lastModifiedBy>
  <cp:revision>74</cp:revision>
  <dcterms:created xsi:type="dcterms:W3CDTF">2011-03-12T09:24:58Z</dcterms:created>
  <dcterms:modified xsi:type="dcterms:W3CDTF">2011-03-18T08:56:49Z</dcterms:modified>
</cp:coreProperties>
</file>