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70" r:id="rId4"/>
    <p:sldId id="257" r:id="rId5"/>
    <p:sldId id="264" r:id="rId6"/>
    <p:sldId id="263" r:id="rId7"/>
    <p:sldId id="265" r:id="rId8"/>
    <p:sldId id="267" r:id="rId9"/>
    <p:sldId id="271" r:id="rId10"/>
    <p:sldId id="266" r:id="rId11"/>
    <p:sldId id="259" r:id="rId12"/>
    <p:sldId id="262" r:id="rId13"/>
    <p:sldId id="268" r:id="rId14"/>
    <p:sldId id="269" r:id="rId15"/>
  </p:sldIdLst>
  <p:sldSz cx="9144000" cy="6858000" type="screen4x3"/>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3192"/>
    <a:srgbClr val="FFF200"/>
    <a:srgbClr val="FFF29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88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ilit\Documents\ScalaLife\WP1\ScalaLife%20Efforts%20follow-up.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ilit\Documents\ScalaLife\WP1\ScalaLife%20Efforts%20follow-up.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sv-SE"/>
              <a:t>Spent PMs per WP</a:t>
            </a:r>
          </a:p>
        </c:rich>
      </c:tx>
      <c:layout/>
      <c:overlay val="0"/>
    </c:title>
    <c:autoTitleDeleted val="0"/>
    <c:plotArea>
      <c:layout>
        <c:manualLayout>
          <c:layoutTarget val="inner"/>
          <c:xMode val="edge"/>
          <c:yMode val="edge"/>
          <c:x val="0.135691701477986"/>
          <c:y val="0.160873440285205"/>
          <c:w val="0.584987012049118"/>
          <c:h val="0.6075311942959"/>
        </c:manualLayout>
      </c:layout>
      <c:lineChart>
        <c:grouping val="standard"/>
        <c:varyColors val="0"/>
        <c:ser>
          <c:idx val="0"/>
          <c:order val="0"/>
          <c:tx>
            <c:v>Flat spending</c:v>
          </c:tx>
          <c:spPr>
            <a:ln w="12700"/>
          </c:spPr>
          <c:marker>
            <c:symbol val="diamond"/>
            <c:size val="3"/>
            <c:spPr>
              <a:ln w="9525"/>
            </c:spPr>
          </c:marker>
          <c:cat>
            <c:numRef>
              <c:f>Graph!$D$2:$D$3</c:f>
              <c:numCache>
                <c:formatCode>General</c:formatCode>
                <c:ptCount val="2"/>
                <c:pt idx="0">
                  <c:v>0.0</c:v>
                </c:pt>
                <c:pt idx="1">
                  <c:v>5.0</c:v>
                </c:pt>
              </c:numCache>
            </c:numRef>
          </c:cat>
          <c:val>
            <c:numRef>
              <c:f>Graph!$C$2:$C$4</c:f>
              <c:numCache>
                <c:formatCode>0</c:formatCode>
                <c:ptCount val="3"/>
                <c:pt idx="0">
                  <c:v>0.0</c:v>
                </c:pt>
                <c:pt idx="1">
                  <c:v>13.88888888888889</c:v>
                </c:pt>
                <c:pt idx="2">
                  <c:v>33.33333333333334</c:v>
                </c:pt>
              </c:numCache>
            </c:numRef>
          </c:val>
          <c:smooth val="0"/>
        </c:ser>
        <c:ser>
          <c:idx val="1"/>
          <c:order val="1"/>
          <c:tx>
            <c:strRef>
              <c:f>Graph!$K$1</c:f>
              <c:strCache>
                <c:ptCount val="1"/>
                <c:pt idx="0">
                  <c:v>WP1</c:v>
                </c:pt>
              </c:strCache>
            </c:strRef>
          </c:tx>
          <c:spPr>
            <a:ln w="12700"/>
          </c:spPr>
          <c:marker>
            <c:symbol val="square"/>
            <c:size val="3"/>
          </c:marker>
          <c:cat>
            <c:numRef>
              <c:f>Graph!$D$2:$D$3</c:f>
              <c:numCache>
                <c:formatCode>General</c:formatCode>
                <c:ptCount val="2"/>
                <c:pt idx="0">
                  <c:v>0.0</c:v>
                </c:pt>
                <c:pt idx="1">
                  <c:v>5.0</c:v>
                </c:pt>
              </c:numCache>
            </c:numRef>
          </c:cat>
          <c:val>
            <c:numRef>
              <c:f>Graph!$K$2:$K$3</c:f>
              <c:numCache>
                <c:formatCode>0</c:formatCode>
                <c:ptCount val="2"/>
                <c:pt idx="0" formatCode="General">
                  <c:v>0.0</c:v>
                </c:pt>
                <c:pt idx="1">
                  <c:v>10.02743484224966</c:v>
                </c:pt>
              </c:numCache>
            </c:numRef>
          </c:val>
          <c:smooth val="0"/>
        </c:ser>
        <c:ser>
          <c:idx val="4"/>
          <c:order val="2"/>
          <c:tx>
            <c:strRef>
              <c:f>Graph!$L$1</c:f>
              <c:strCache>
                <c:ptCount val="1"/>
                <c:pt idx="0">
                  <c:v>WP2</c:v>
                </c:pt>
              </c:strCache>
            </c:strRef>
          </c:tx>
          <c:spPr>
            <a:ln w="12700"/>
          </c:spPr>
          <c:marker>
            <c:symbol val="star"/>
            <c:size val="3"/>
          </c:marker>
          <c:cat>
            <c:numRef>
              <c:f>Graph!$D$2:$D$3</c:f>
              <c:numCache>
                <c:formatCode>General</c:formatCode>
                <c:ptCount val="2"/>
                <c:pt idx="0">
                  <c:v>0.0</c:v>
                </c:pt>
                <c:pt idx="1">
                  <c:v>5.0</c:v>
                </c:pt>
              </c:numCache>
            </c:numRef>
          </c:cat>
          <c:val>
            <c:numRef>
              <c:f>Graph!$L$2:$L$3</c:f>
              <c:numCache>
                <c:formatCode>0</c:formatCode>
                <c:ptCount val="2"/>
                <c:pt idx="0" formatCode="General">
                  <c:v>0.0</c:v>
                </c:pt>
                <c:pt idx="1">
                  <c:v>12.2716049382716</c:v>
                </c:pt>
              </c:numCache>
            </c:numRef>
          </c:val>
          <c:smooth val="0"/>
        </c:ser>
        <c:ser>
          <c:idx val="2"/>
          <c:order val="3"/>
          <c:tx>
            <c:strRef>
              <c:f>Graph!$M$1</c:f>
              <c:strCache>
                <c:ptCount val="1"/>
                <c:pt idx="0">
                  <c:v>WP3</c:v>
                </c:pt>
              </c:strCache>
            </c:strRef>
          </c:tx>
          <c:spPr>
            <a:ln w="12700"/>
          </c:spPr>
          <c:marker>
            <c:symbol val="triangle"/>
            <c:size val="3"/>
          </c:marker>
          <c:cat>
            <c:numRef>
              <c:f>Graph!$D$2:$D$3</c:f>
              <c:numCache>
                <c:formatCode>General</c:formatCode>
                <c:ptCount val="2"/>
                <c:pt idx="0">
                  <c:v>0.0</c:v>
                </c:pt>
                <c:pt idx="1">
                  <c:v>5.0</c:v>
                </c:pt>
              </c:numCache>
            </c:numRef>
          </c:cat>
          <c:val>
            <c:numRef>
              <c:f>Graph!$M$2:$M$3</c:f>
              <c:numCache>
                <c:formatCode>0</c:formatCode>
                <c:ptCount val="2"/>
                <c:pt idx="0" formatCode="General">
                  <c:v>0.0</c:v>
                </c:pt>
                <c:pt idx="1">
                  <c:v>9.0854119425548</c:v>
                </c:pt>
              </c:numCache>
            </c:numRef>
          </c:val>
          <c:smooth val="0"/>
        </c:ser>
        <c:ser>
          <c:idx val="6"/>
          <c:order val="4"/>
          <c:tx>
            <c:strRef>
              <c:f>Graph!$N$1</c:f>
              <c:strCache>
                <c:ptCount val="1"/>
                <c:pt idx="0">
                  <c:v>WP4</c:v>
                </c:pt>
              </c:strCache>
            </c:strRef>
          </c:tx>
          <c:spPr>
            <a:ln w="12700"/>
          </c:spPr>
          <c:marker>
            <c:symbol val="plus"/>
            <c:size val="3"/>
          </c:marker>
          <c:cat>
            <c:numRef>
              <c:f>Graph!$D$2:$D$3</c:f>
              <c:numCache>
                <c:formatCode>General</c:formatCode>
                <c:ptCount val="2"/>
                <c:pt idx="0">
                  <c:v>0.0</c:v>
                </c:pt>
                <c:pt idx="1">
                  <c:v>5.0</c:v>
                </c:pt>
              </c:numCache>
            </c:numRef>
          </c:cat>
          <c:val>
            <c:numRef>
              <c:f>Graph!$N$2:$N$3</c:f>
              <c:numCache>
                <c:formatCode>0</c:formatCode>
                <c:ptCount val="2"/>
                <c:pt idx="0" formatCode="General">
                  <c:v>0.0</c:v>
                </c:pt>
                <c:pt idx="1">
                  <c:v>7.602663337494799</c:v>
                </c:pt>
              </c:numCache>
            </c:numRef>
          </c:val>
          <c:smooth val="0"/>
        </c:ser>
        <c:ser>
          <c:idx val="5"/>
          <c:order val="5"/>
          <c:tx>
            <c:strRef>
              <c:f>Graph!$O$1</c:f>
              <c:strCache>
                <c:ptCount val="1"/>
                <c:pt idx="0">
                  <c:v>WP5</c:v>
                </c:pt>
              </c:strCache>
            </c:strRef>
          </c:tx>
          <c:spPr>
            <a:ln w="12700"/>
          </c:spPr>
          <c:marker>
            <c:symbol val="circle"/>
            <c:size val="3"/>
          </c:marker>
          <c:cat>
            <c:numRef>
              <c:f>Graph!$D$2:$D$3</c:f>
              <c:numCache>
                <c:formatCode>General</c:formatCode>
                <c:ptCount val="2"/>
                <c:pt idx="0">
                  <c:v>0.0</c:v>
                </c:pt>
                <c:pt idx="1">
                  <c:v>5.0</c:v>
                </c:pt>
              </c:numCache>
            </c:numRef>
          </c:cat>
          <c:val>
            <c:numRef>
              <c:f>Graph!$O$2:$O$3</c:f>
              <c:numCache>
                <c:formatCode>0</c:formatCode>
                <c:ptCount val="2"/>
                <c:pt idx="0" formatCode="General">
                  <c:v>0.0</c:v>
                </c:pt>
                <c:pt idx="1">
                  <c:v>6.690777051561364</c:v>
                </c:pt>
              </c:numCache>
            </c:numRef>
          </c:val>
          <c:smooth val="0"/>
        </c:ser>
        <c:ser>
          <c:idx val="3"/>
          <c:order val="6"/>
          <c:tx>
            <c:strRef>
              <c:f>Graph!$P$1</c:f>
              <c:strCache>
                <c:ptCount val="1"/>
                <c:pt idx="0">
                  <c:v>WP6</c:v>
                </c:pt>
              </c:strCache>
            </c:strRef>
          </c:tx>
          <c:spPr>
            <a:ln w="12700"/>
          </c:spPr>
          <c:marker>
            <c:symbol val="x"/>
            <c:size val="3"/>
          </c:marker>
          <c:cat>
            <c:numRef>
              <c:f>Graph!$D$2:$D$3</c:f>
              <c:numCache>
                <c:formatCode>General</c:formatCode>
                <c:ptCount val="2"/>
                <c:pt idx="0">
                  <c:v>0.0</c:v>
                </c:pt>
                <c:pt idx="1">
                  <c:v>5.0</c:v>
                </c:pt>
              </c:numCache>
            </c:numRef>
          </c:cat>
          <c:val>
            <c:numRef>
              <c:f>Graph!$P$2:$P$3</c:f>
              <c:numCache>
                <c:formatCode>0</c:formatCode>
                <c:ptCount val="2"/>
                <c:pt idx="0" formatCode="General">
                  <c:v>0.0</c:v>
                </c:pt>
                <c:pt idx="1">
                  <c:v>4.407552650689905</c:v>
                </c:pt>
              </c:numCache>
            </c:numRef>
          </c:val>
          <c:smooth val="0"/>
        </c:ser>
        <c:ser>
          <c:idx val="7"/>
          <c:order val="7"/>
          <c:tx>
            <c:strRef>
              <c:f>Graph!$Q$1</c:f>
              <c:strCache>
                <c:ptCount val="1"/>
                <c:pt idx="0">
                  <c:v>WP7</c:v>
                </c:pt>
              </c:strCache>
            </c:strRef>
          </c:tx>
          <c:spPr>
            <a:ln w="12700"/>
          </c:spPr>
          <c:marker>
            <c:symbol val="diamond"/>
            <c:size val="3"/>
          </c:marker>
          <c:cat>
            <c:numRef>
              <c:f>Graph!$D$2:$D$3</c:f>
              <c:numCache>
                <c:formatCode>General</c:formatCode>
                <c:ptCount val="2"/>
                <c:pt idx="0">
                  <c:v>0.0</c:v>
                </c:pt>
                <c:pt idx="1">
                  <c:v>5.0</c:v>
                </c:pt>
              </c:numCache>
            </c:numRef>
          </c:cat>
          <c:val>
            <c:numRef>
              <c:f>Graph!$Q$2:$Q$3</c:f>
              <c:numCache>
                <c:formatCode>0</c:formatCode>
                <c:ptCount val="2"/>
                <c:pt idx="0" formatCode="General">
                  <c:v>0.0</c:v>
                </c:pt>
                <c:pt idx="1">
                  <c:v>2.374429223744292</c:v>
                </c:pt>
              </c:numCache>
            </c:numRef>
          </c:val>
          <c:smooth val="0"/>
        </c:ser>
        <c:dLbls>
          <c:showLegendKey val="0"/>
          <c:showVal val="0"/>
          <c:showCatName val="0"/>
          <c:showSerName val="0"/>
          <c:showPercent val="0"/>
          <c:showBubbleSize val="0"/>
        </c:dLbls>
        <c:marker val="1"/>
        <c:smooth val="0"/>
        <c:axId val="573738184"/>
        <c:axId val="573743640"/>
      </c:lineChart>
      <c:dateAx>
        <c:axId val="573738184"/>
        <c:scaling>
          <c:orientation val="minMax"/>
        </c:scaling>
        <c:delete val="0"/>
        <c:axPos val="b"/>
        <c:title>
          <c:tx>
            <c:rich>
              <a:bodyPr/>
              <a:lstStyle/>
              <a:p>
                <a:pPr>
                  <a:defRPr/>
                </a:pPr>
                <a:r>
                  <a:rPr lang="sv-SE"/>
                  <a:t>PM</a:t>
                </a:r>
              </a:p>
            </c:rich>
          </c:tx>
          <c:layout/>
          <c:overlay val="0"/>
        </c:title>
        <c:numFmt formatCode="General" sourceLinked="1"/>
        <c:majorTickMark val="out"/>
        <c:minorTickMark val="none"/>
        <c:tickLblPos val="nextTo"/>
        <c:crossAx val="573743640"/>
        <c:crossesAt val="0.0"/>
        <c:auto val="0"/>
        <c:lblOffset val="100"/>
        <c:baseTimeUnit val="days"/>
        <c:majorUnit val="1.0"/>
      </c:dateAx>
      <c:valAx>
        <c:axId val="573743640"/>
        <c:scaling>
          <c:orientation val="minMax"/>
          <c:max val="15.0"/>
          <c:min val="0.0"/>
        </c:scaling>
        <c:delete val="0"/>
        <c:axPos val="l"/>
        <c:majorGridlines/>
        <c:title>
          <c:tx>
            <c:rich>
              <a:bodyPr/>
              <a:lstStyle/>
              <a:p>
                <a:pPr>
                  <a:defRPr/>
                </a:pPr>
                <a:r>
                  <a:rPr lang="sv-SE"/>
                  <a:t>Spenditure in %</a:t>
                </a:r>
              </a:p>
            </c:rich>
          </c:tx>
          <c:layout>
            <c:manualLayout>
              <c:xMode val="edge"/>
              <c:yMode val="edge"/>
              <c:x val="0.0214988388704207"/>
              <c:y val="0.27174688057041"/>
            </c:manualLayout>
          </c:layout>
          <c:overlay val="0"/>
        </c:title>
        <c:numFmt formatCode="0" sourceLinked="1"/>
        <c:majorTickMark val="out"/>
        <c:minorTickMark val="none"/>
        <c:tickLblPos val="nextTo"/>
        <c:crossAx val="573738184"/>
        <c:crosses val="autoZero"/>
        <c:crossBetween val="midCat"/>
        <c:majorUnit val="1.0"/>
      </c:valAx>
    </c:plotArea>
    <c:legend>
      <c:legendPos val="r"/>
      <c:layout/>
      <c:overlay val="0"/>
    </c:legend>
    <c:plotVisOnly val="1"/>
    <c:dispBlanksAs val="gap"/>
    <c:showDLblsOverMax val="0"/>
  </c:chart>
  <c:txPr>
    <a:bodyPr/>
    <a:lstStyle/>
    <a:p>
      <a:pPr>
        <a:defRPr sz="1600">
          <a:latin typeface="Times New Roman" pitchFamily="18" charset="0"/>
          <a:cs typeface="Times New Roman"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sv-SE"/>
              <a:t>Spent PMs per Partner</a:t>
            </a:r>
          </a:p>
        </c:rich>
      </c:tx>
      <c:layout/>
      <c:overlay val="0"/>
    </c:title>
    <c:autoTitleDeleted val="0"/>
    <c:plotArea>
      <c:layout>
        <c:manualLayout>
          <c:layoutTarget val="inner"/>
          <c:xMode val="edge"/>
          <c:yMode val="edge"/>
          <c:x val="0.123638759440784"/>
          <c:y val="0.160873440285205"/>
          <c:w val="0.587463281375541"/>
          <c:h val="0.6075311942959"/>
        </c:manualLayout>
      </c:layout>
      <c:lineChart>
        <c:grouping val="standard"/>
        <c:varyColors val="0"/>
        <c:ser>
          <c:idx val="0"/>
          <c:order val="0"/>
          <c:tx>
            <c:v>Flat spending</c:v>
          </c:tx>
          <c:spPr>
            <a:ln w="12700"/>
          </c:spPr>
          <c:marker>
            <c:symbol val="diamond"/>
            <c:size val="3"/>
            <c:spPr>
              <a:ln w="9525"/>
            </c:spPr>
          </c:marker>
          <c:cat>
            <c:numRef>
              <c:f>Graph!$D$2:$D$3</c:f>
              <c:numCache>
                <c:formatCode>General</c:formatCode>
                <c:ptCount val="2"/>
                <c:pt idx="0">
                  <c:v>0.0</c:v>
                </c:pt>
                <c:pt idx="1">
                  <c:v>5.0</c:v>
                </c:pt>
              </c:numCache>
            </c:numRef>
          </c:cat>
          <c:val>
            <c:numRef>
              <c:f>Graph!$C$2:$C$3</c:f>
              <c:numCache>
                <c:formatCode>0</c:formatCode>
                <c:ptCount val="2"/>
                <c:pt idx="0">
                  <c:v>0.0</c:v>
                </c:pt>
                <c:pt idx="1">
                  <c:v>13.88888888888889</c:v>
                </c:pt>
              </c:numCache>
            </c:numRef>
          </c:val>
          <c:smooth val="0"/>
        </c:ser>
        <c:ser>
          <c:idx val="1"/>
          <c:order val="1"/>
          <c:tx>
            <c:strRef>
              <c:f>Graph!$E$1</c:f>
              <c:strCache>
                <c:ptCount val="1"/>
                <c:pt idx="0">
                  <c:v>1. KTH</c:v>
                </c:pt>
              </c:strCache>
            </c:strRef>
          </c:tx>
          <c:spPr>
            <a:ln w="12700"/>
          </c:spPr>
          <c:marker>
            <c:symbol val="square"/>
            <c:size val="3"/>
          </c:marker>
          <c:cat>
            <c:numRef>
              <c:f>Graph!$D$2:$D$3</c:f>
              <c:numCache>
                <c:formatCode>General</c:formatCode>
                <c:ptCount val="2"/>
                <c:pt idx="0">
                  <c:v>0.0</c:v>
                </c:pt>
                <c:pt idx="1">
                  <c:v>5.0</c:v>
                </c:pt>
              </c:numCache>
            </c:numRef>
          </c:cat>
          <c:val>
            <c:numRef>
              <c:f>Graph!$E$2:$E$3</c:f>
              <c:numCache>
                <c:formatCode>0</c:formatCode>
                <c:ptCount val="2"/>
                <c:pt idx="0" formatCode="General">
                  <c:v>0.0</c:v>
                </c:pt>
                <c:pt idx="1">
                  <c:v>7.688271604938272</c:v>
                </c:pt>
              </c:numCache>
            </c:numRef>
          </c:val>
          <c:smooth val="0"/>
        </c:ser>
        <c:ser>
          <c:idx val="4"/>
          <c:order val="2"/>
          <c:tx>
            <c:strRef>
              <c:f>Graph!$F$1</c:f>
              <c:strCache>
                <c:ptCount val="1"/>
                <c:pt idx="0">
                  <c:v>2. IRB</c:v>
                </c:pt>
              </c:strCache>
            </c:strRef>
          </c:tx>
          <c:spPr>
            <a:ln w="12700"/>
          </c:spPr>
          <c:marker>
            <c:symbol val="star"/>
            <c:size val="3"/>
          </c:marker>
          <c:cat>
            <c:numRef>
              <c:f>Graph!$D$2:$D$3</c:f>
              <c:numCache>
                <c:formatCode>General</c:formatCode>
                <c:ptCount val="2"/>
                <c:pt idx="0">
                  <c:v>0.0</c:v>
                </c:pt>
                <c:pt idx="1">
                  <c:v>5.0</c:v>
                </c:pt>
              </c:numCache>
            </c:numRef>
          </c:cat>
          <c:val>
            <c:numRef>
              <c:f>Graph!$F$2:$F$3</c:f>
              <c:numCache>
                <c:formatCode>0</c:formatCode>
                <c:ptCount val="2"/>
                <c:pt idx="0" formatCode="General">
                  <c:v>0.0</c:v>
                </c:pt>
                <c:pt idx="1">
                  <c:v>6.20941929583905</c:v>
                </c:pt>
              </c:numCache>
            </c:numRef>
          </c:val>
          <c:smooth val="0"/>
        </c:ser>
        <c:ser>
          <c:idx val="2"/>
          <c:order val="3"/>
          <c:tx>
            <c:strRef>
              <c:f>Graph!$G$1</c:f>
              <c:strCache>
                <c:ptCount val="1"/>
                <c:pt idx="0">
                  <c:v>3. BSC</c:v>
                </c:pt>
              </c:strCache>
            </c:strRef>
          </c:tx>
          <c:spPr>
            <a:ln w="12700"/>
          </c:spPr>
          <c:marker>
            <c:symbol val="triangle"/>
            <c:size val="3"/>
          </c:marker>
          <c:cat>
            <c:numRef>
              <c:f>Graph!$D$2:$D$3</c:f>
              <c:numCache>
                <c:formatCode>General</c:formatCode>
                <c:ptCount val="2"/>
                <c:pt idx="0">
                  <c:v>0.0</c:v>
                </c:pt>
                <c:pt idx="1">
                  <c:v>5.0</c:v>
                </c:pt>
              </c:numCache>
            </c:numRef>
          </c:cat>
          <c:val>
            <c:numRef>
              <c:f>Graph!$G$2:$G$3</c:f>
              <c:numCache>
                <c:formatCode>0</c:formatCode>
                <c:ptCount val="2"/>
                <c:pt idx="0" formatCode="General">
                  <c:v>0.0</c:v>
                </c:pt>
                <c:pt idx="1">
                  <c:v>6.730409356725146</c:v>
                </c:pt>
              </c:numCache>
            </c:numRef>
          </c:val>
          <c:smooth val="0"/>
        </c:ser>
        <c:ser>
          <c:idx val="6"/>
          <c:order val="4"/>
          <c:tx>
            <c:strRef>
              <c:f>Graph!$H$1</c:f>
              <c:strCache>
                <c:ptCount val="1"/>
                <c:pt idx="0">
                  <c:v>4. BADW</c:v>
                </c:pt>
              </c:strCache>
            </c:strRef>
          </c:tx>
          <c:spPr>
            <a:ln w="12700"/>
          </c:spPr>
          <c:marker>
            <c:symbol val="plus"/>
            <c:size val="3"/>
          </c:marker>
          <c:cat>
            <c:numRef>
              <c:f>Graph!$D$2:$D$3</c:f>
              <c:numCache>
                <c:formatCode>General</c:formatCode>
                <c:ptCount val="2"/>
                <c:pt idx="0">
                  <c:v>0.0</c:v>
                </c:pt>
                <c:pt idx="1">
                  <c:v>5.0</c:v>
                </c:pt>
              </c:numCache>
            </c:numRef>
          </c:cat>
          <c:val>
            <c:numRef>
              <c:f>Graph!$H$2:$H$3</c:f>
              <c:numCache>
                <c:formatCode>0</c:formatCode>
                <c:ptCount val="2"/>
                <c:pt idx="0" formatCode="General">
                  <c:v>0.0</c:v>
                </c:pt>
                <c:pt idx="1">
                  <c:v>11.8962962962963</c:v>
                </c:pt>
              </c:numCache>
            </c:numRef>
          </c:val>
          <c:smooth val="0"/>
        </c:ser>
        <c:ser>
          <c:idx val="5"/>
          <c:order val="5"/>
          <c:tx>
            <c:strRef>
              <c:f>Graph!$I$1</c:f>
              <c:strCache>
                <c:ptCount val="1"/>
                <c:pt idx="0">
                  <c:v>5. UOXF.E9</c:v>
                </c:pt>
              </c:strCache>
            </c:strRef>
          </c:tx>
          <c:spPr>
            <a:ln w="12700"/>
          </c:spPr>
          <c:marker>
            <c:symbol val="circle"/>
            <c:size val="3"/>
          </c:marker>
          <c:cat>
            <c:numRef>
              <c:f>Graph!$D$2:$D$3</c:f>
              <c:numCache>
                <c:formatCode>General</c:formatCode>
                <c:ptCount val="2"/>
                <c:pt idx="0">
                  <c:v>0.0</c:v>
                </c:pt>
                <c:pt idx="1">
                  <c:v>5.0</c:v>
                </c:pt>
              </c:numCache>
            </c:numRef>
          </c:cat>
          <c:val>
            <c:numRef>
              <c:f>Graph!$I$2:$I$3</c:f>
              <c:numCache>
                <c:formatCode>0</c:formatCode>
                <c:ptCount val="2"/>
                <c:pt idx="0" formatCode="General">
                  <c:v>0.0</c:v>
                </c:pt>
                <c:pt idx="1">
                  <c:v>4.243255601280294</c:v>
                </c:pt>
              </c:numCache>
            </c:numRef>
          </c:val>
          <c:smooth val="0"/>
        </c:ser>
        <c:ser>
          <c:idx val="3"/>
          <c:order val="6"/>
          <c:tx>
            <c:strRef>
              <c:f>Graph!$J$1</c:f>
              <c:strCache>
                <c:ptCount val="1"/>
                <c:pt idx="0">
                  <c:v>6. SYN</c:v>
                </c:pt>
              </c:strCache>
            </c:strRef>
          </c:tx>
          <c:spPr>
            <a:ln w="12700"/>
          </c:spPr>
          <c:marker>
            <c:symbol val="x"/>
            <c:size val="3"/>
          </c:marker>
          <c:cat>
            <c:numRef>
              <c:f>Graph!$D$2:$D$3</c:f>
              <c:numCache>
                <c:formatCode>General</c:formatCode>
                <c:ptCount val="2"/>
                <c:pt idx="0">
                  <c:v>0.0</c:v>
                </c:pt>
                <c:pt idx="1">
                  <c:v>5.0</c:v>
                </c:pt>
              </c:numCache>
            </c:numRef>
          </c:cat>
          <c:val>
            <c:numRef>
              <c:f>Graph!$J$2:$J$3</c:f>
              <c:numCache>
                <c:formatCode>0</c:formatCode>
                <c:ptCount val="2"/>
                <c:pt idx="0" formatCode="General">
                  <c:v>0.0</c:v>
                </c:pt>
                <c:pt idx="1">
                  <c:v>1.646090534979424</c:v>
                </c:pt>
              </c:numCache>
            </c:numRef>
          </c:val>
          <c:smooth val="0"/>
        </c:ser>
        <c:dLbls>
          <c:showLegendKey val="0"/>
          <c:showVal val="0"/>
          <c:showCatName val="0"/>
          <c:showSerName val="0"/>
          <c:showPercent val="0"/>
          <c:showBubbleSize val="0"/>
        </c:dLbls>
        <c:marker val="1"/>
        <c:smooth val="0"/>
        <c:axId val="573832856"/>
        <c:axId val="573838312"/>
      </c:lineChart>
      <c:dateAx>
        <c:axId val="573832856"/>
        <c:scaling>
          <c:orientation val="minMax"/>
        </c:scaling>
        <c:delete val="0"/>
        <c:axPos val="b"/>
        <c:title>
          <c:tx>
            <c:rich>
              <a:bodyPr/>
              <a:lstStyle/>
              <a:p>
                <a:pPr>
                  <a:defRPr/>
                </a:pPr>
                <a:r>
                  <a:rPr lang="sv-SE"/>
                  <a:t>PM</a:t>
                </a:r>
              </a:p>
            </c:rich>
          </c:tx>
          <c:layout/>
          <c:overlay val="0"/>
        </c:title>
        <c:numFmt formatCode="General" sourceLinked="1"/>
        <c:majorTickMark val="out"/>
        <c:minorTickMark val="none"/>
        <c:tickLblPos val="nextTo"/>
        <c:crossAx val="573838312"/>
        <c:crossesAt val="0.0"/>
        <c:auto val="0"/>
        <c:lblOffset val="100"/>
        <c:baseTimeUnit val="days"/>
      </c:dateAx>
      <c:valAx>
        <c:axId val="573838312"/>
        <c:scaling>
          <c:orientation val="minMax"/>
          <c:max val="15.0"/>
          <c:min val="0.0"/>
        </c:scaling>
        <c:delete val="0"/>
        <c:axPos val="l"/>
        <c:majorGridlines/>
        <c:title>
          <c:tx>
            <c:rich>
              <a:bodyPr/>
              <a:lstStyle/>
              <a:p>
                <a:pPr>
                  <a:defRPr/>
                </a:pPr>
                <a:r>
                  <a:rPr lang="sv-SE"/>
                  <a:t>Spenditure in %</a:t>
                </a:r>
              </a:p>
            </c:rich>
          </c:tx>
          <c:layout>
            <c:manualLayout>
              <c:xMode val="edge"/>
              <c:yMode val="edge"/>
              <c:x val="0.0144869034227864"/>
              <c:y val="0.298484848484849"/>
            </c:manualLayout>
          </c:layout>
          <c:overlay val="0"/>
        </c:title>
        <c:numFmt formatCode="0" sourceLinked="1"/>
        <c:majorTickMark val="out"/>
        <c:minorTickMark val="none"/>
        <c:tickLblPos val="nextTo"/>
        <c:crossAx val="573832856"/>
        <c:crosses val="autoZero"/>
        <c:crossBetween val="midCat"/>
        <c:majorUnit val="1.0"/>
      </c:valAx>
    </c:plotArea>
    <c:legend>
      <c:legendPos val="r"/>
      <c:layout/>
      <c:overlay val="0"/>
    </c:legend>
    <c:plotVisOnly val="1"/>
    <c:dispBlanksAs val="gap"/>
    <c:showDLblsOverMax val="0"/>
  </c:chart>
  <c:txPr>
    <a:bodyPr/>
    <a:lstStyle/>
    <a:p>
      <a:pPr>
        <a:defRPr sz="1600">
          <a:latin typeface="Times New Roman" pitchFamily="18" charset="0"/>
          <a:cs typeface="Times New Roman" pitchFamily="18"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BA59963-A856-40B9-9972-2150FFDAE09F}" type="datetimeFigureOut">
              <a:rPr lang="sv-SE"/>
              <a:pPr>
                <a:defRPr/>
              </a:pPr>
              <a:t>3/15/11</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sv-SE"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CFA71E5-F283-4ABC-B097-59BACA416002}" type="slidenum">
              <a:rPr lang="sv-SE"/>
              <a:pPr>
                <a:defRPr/>
              </a:pPr>
              <a:t>‹#›</a:t>
            </a:fld>
            <a:endParaRPr lang="sv-SE"/>
          </a:p>
        </p:txBody>
      </p:sp>
    </p:spTree>
    <p:extLst>
      <p:ext uri="{BB962C8B-B14F-4D97-AF65-F5344CB8AC3E}">
        <p14:creationId xmlns:p14="http://schemas.microsoft.com/office/powerpoint/2010/main" val="13475429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smtClean="0"/>
          </a:p>
        </p:txBody>
      </p:sp>
      <p:sp>
        <p:nvSpPr>
          <p:cNvPr id="71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E021CA-2AD4-4000-9C1F-042FFB609450}" type="slidenum">
              <a:rPr lang="sv-SE" smtClean="0"/>
              <a:pPr fontAlgn="base">
                <a:spcBef>
                  <a:spcPct val="0"/>
                </a:spcBef>
                <a:spcAft>
                  <a:spcPct val="0"/>
                </a:spcAft>
                <a:defRPr/>
              </a:pPr>
              <a:t>1</a:t>
            </a:fld>
            <a:endParaRPr lang="sv-SE"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solidFill>
          <a:schemeClr val="bg1"/>
        </a:solidFill>
        <a:effectLst/>
      </p:bgPr>
    </p:bg>
    <p:spTree>
      <p:nvGrpSpPr>
        <p:cNvPr id="1" name=""/>
        <p:cNvGrpSpPr/>
        <p:nvPr/>
      </p:nvGrpSpPr>
      <p:grpSpPr>
        <a:xfrm>
          <a:off x="0" y="0"/>
          <a:ext cx="0" cy="0"/>
          <a:chOff x="0" y="0"/>
          <a:chExt cx="0" cy="0"/>
        </a:xfrm>
      </p:grpSpPr>
      <p:pic>
        <p:nvPicPr>
          <p:cNvPr id="5" name="Picture 6" descr="euro.png"/>
          <p:cNvPicPr>
            <a:picLocks noChangeAspect="1"/>
          </p:cNvPicPr>
          <p:nvPr/>
        </p:nvPicPr>
        <p:blipFill>
          <a:blip r:embed="rId2" cstate="print"/>
          <a:srcRect/>
          <a:stretch>
            <a:fillRect/>
          </a:stretch>
        </p:blipFill>
        <p:spPr bwMode="auto">
          <a:xfrm>
            <a:off x="928688" y="4876800"/>
            <a:ext cx="1362075" cy="895350"/>
          </a:xfrm>
          <a:prstGeom prst="rect">
            <a:avLst/>
          </a:prstGeom>
          <a:noFill/>
          <a:ln w="9525">
            <a:noFill/>
            <a:miter lim="800000"/>
            <a:headEnd/>
            <a:tailEnd/>
          </a:ln>
        </p:spPr>
      </p:pic>
      <p:pic>
        <p:nvPicPr>
          <p:cNvPr id="6" name="Picture 7" descr="7cap.png"/>
          <p:cNvPicPr>
            <a:picLocks noChangeAspect="1"/>
          </p:cNvPicPr>
          <p:nvPr/>
        </p:nvPicPr>
        <p:blipFill>
          <a:blip r:embed="rId3" cstate="print"/>
          <a:srcRect/>
          <a:stretch>
            <a:fillRect/>
          </a:stretch>
        </p:blipFill>
        <p:spPr bwMode="auto">
          <a:xfrm>
            <a:off x="4000500" y="4805363"/>
            <a:ext cx="1200150" cy="981075"/>
          </a:xfrm>
          <a:prstGeom prst="rect">
            <a:avLst/>
          </a:prstGeom>
          <a:noFill/>
          <a:ln w="9525">
            <a:noFill/>
            <a:miter lim="800000"/>
            <a:headEnd/>
            <a:tailEnd/>
          </a:ln>
        </p:spPr>
      </p:pic>
      <p:pic>
        <p:nvPicPr>
          <p:cNvPr id="7" name="Picture 8" descr="e_infra.png"/>
          <p:cNvPicPr>
            <a:picLocks noChangeAspect="1"/>
          </p:cNvPicPr>
          <p:nvPr/>
        </p:nvPicPr>
        <p:blipFill>
          <a:blip r:embed="rId4" cstate="print"/>
          <a:srcRect/>
          <a:stretch>
            <a:fillRect/>
          </a:stretch>
        </p:blipFill>
        <p:spPr bwMode="auto">
          <a:xfrm>
            <a:off x="6357938" y="4876800"/>
            <a:ext cx="1957387" cy="744538"/>
          </a:xfrm>
          <a:prstGeom prst="rect">
            <a:avLst/>
          </a:prstGeom>
          <a:noFill/>
          <a:ln w="9525">
            <a:noFill/>
            <a:miter lim="800000"/>
            <a:headEnd/>
            <a:tailEnd/>
          </a:ln>
        </p:spPr>
      </p:pic>
      <p:sp>
        <p:nvSpPr>
          <p:cNvPr id="2" name="Title 1"/>
          <p:cNvSpPr>
            <a:spLocks noGrp="1"/>
          </p:cNvSpPr>
          <p:nvPr>
            <p:ph type="ctrTitle"/>
          </p:nvPr>
        </p:nvSpPr>
        <p:spPr>
          <a:xfrm>
            <a:off x="857224" y="1500174"/>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500166" y="3143248"/>
            <a:ext cx="6400800" cy="1000132"/>
          </a:xfrm>
        </p:spPr>
        <p:txBody>
          <a:bodyPr/>
          <a:lstStyle>
            <a:lvl1pPr marL="0" indent="0" algn="ctr">
              <a:buNone/>
              <a:defRPr>
                <a:solidFill>
                  <a:srgbClr val="2E319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8" name="Date Placeholder 14"/>
          <p:cNvSpPr>
            <a:spLocks noGrp="1"/>
          </p:cNvSpPr>
          <p:nvPr>
            <p:ph type="dt" sz="half" idx="10"/>
          </p:nvPr>
        </p:nvSpPr>
        <p:spPr/>
        <p:txBody>
          <a:bodyPr/>
          <a:lstStyle>
            <a:lvl1pPr>
              <a:defRPr/>
            </a:lvl1pPr>
          </a:lstStyle>
          <a:p>
            <a:pPr>
              <a:defRPr/>
            </a:pPr>
            <a:fld id="{443EF336-63EE-41E5-895B-26C5A3C5DE0C}" type="datetime1">
              <a:rPr lang="en-US"/>
              <a:pPr>
                <a:defRPr/>
              </a:pPr>
              <a:t>3/15/11</a:t>
            </a:fld>
            <a:endParaRPr lang="sv-SE"/>
          </a:p>
        </p:txBody>
      </p:sp>
      <p:sp>
        <p:nvSpPr>
          <p:cNvPr id="9" name="Slide Number Placeholder 15"/>
          <p:cNvSpPr>
            <a:spLocks noGrp="1"/>
          </p:cNvSpPr>
          <p:nvPr>
            <p:ph type="sldNum" sz="quarter" idx="11"/>
          </p:nvPr>
        </p:nvSpPr>
        <p:spPr/>
        <p:txBody>
          <a:bodyPr/>
          <a:lstStyle>
            <a:lvl1pPr>
              <a:defRPr/>
            </a:lvl1pPr>
          </a:lstStyle>
          <a:p>
            <a:pPr>
              <a:defRPr/>
            </a:pPr>
            <a:fld id="{3B277528-7564-405A-9430-1FC2C63284E1}" type="slidenum">
              <a:rPr lang="sv-SE"/>
              <a:pPr>
                <a:defRPr/>
              </a:pPr>
              <a:t>‹#›</a:t>
            </a:fld>
            <a:endParaRPr lang="sv-SE"/>
          </a:p>
        </p:txBody>
      </p:sp>
      <p:sp>
        <p:nvSpPr>
          <p:cNvPr id="10" name="Footer Placeholder 16"/>
          <p:cNvSpPr>
            <a:spLocks noGrp="1"/>
          </p:cNvSpPr>
          <p:nvPr>
            <p:ph type="ftr" sz="quarter" idx="12"/>
          </p:nvPr>
        </p:nvSpPr>
        <p:spPr/>
        <p:txBody>
          <a:bodyPr/>
          <a:lstStyle>
            <a:lvl1pPr>
              <a:defRPr/>
            </a:lvl1pPr>
          </a:lstStyle>
          <a:p>
            <a:pPr>
              <a:defRPr/>
            </a:pPr>
            <a:r>
              <a:rPr lang="sv-SE"/>
              <a:t>Place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3"/>
          <p:cNvSpPr>
            <a:spLocks noGrp="1"/>
          </p:cNvSpPr>
          <p:nvPr>
            <p:ph type="dt" sz="half" idx="10"/>
          </p:nvPr>
        </p:nvSpPr>
        <p:spPr/>
        <p:txBody>
          <a:bodyPr/>
          <a:lstStyle>
            <a:lvl1pPr>
              <a:defRPr/>
            </a:lvl1pPr>
          </a:lstStyle>
          <a:p>
            <a:pPr>
              <a:defRPr/>
            </a:pPr>
            <a:fld id="{A1D1B4D0-2334-4F98-8ECC-5B3F3F757645}" type="datetime1">
              <a:rPr lang="en-US"/>
              <a:pPr>
                <a:defRPr/>
              </a:pPr>
              <a:t>3/15/11</a:t>
            </a:fld>
            <a:endParaRPr lang="sv-SE"/>
          </a:p>
        </p:txBody>
      </p:sp>
      <p:sp>
        <p:nvSpPr>
          <p:cNvPr id="6" name="Footer Placeholder 4"/>
          <p:cNvSpPr>
            <a:spLocks noGrp="1"/>
          </p:cNvSpPr>
          <p:nvPr>
            <p:ph type="ftr" sz="quarter" idx="11"/>
          </p:nvPr>
        </p:nvSpPr>
        <p:spPr/>
        <p:txBody>
          <a:bodyPr/>
          <a:lstStyle>
            <a:lvl1pPr>
              <a:defRPr/>
            </a:lvl1pPr>
          </a:lstStyle>
          <a:p>
            <a:pPr>
              <a:defRPr/>
            </a:pPr>
            <a:r>
              <a:rPr lang="sv-SE"/>
              <a:t>Place</a:t>
            </a:r>
          </a:p>
        </p:txBody>
      </p:sp>
      <p:sp>
        <p:nvSpPr>
          <p:cNvPr id="7" name="Slide Number Placeholder 5"/>
          <p:cNvSpPr>
            <a:spLocks noGrp="1"/>
          </p:cNvSpPr>
          <p:nvPr>
            <p:ph type="sldNum" sz="quarter" idx="12"/>
          </p:nvPr>
        </p:nvSpPr>
        <p:spPr/>
        <p:txBody>
          <a:bodyPr/>
          <a:lstStyle>
            <a:lvl1pPr>
              <a:defRPr/>
            </a:lvl1pPr>
          </a:lstStyle>
          <a:p>
            <a:pPr>
              <a:defRPr/>
            </a:pPr>
            <a:fld id="{EC0BCA56-AF41-46F9-B61C-EE84940196A2}" type="slidenum">
              <a:rPr lang="sv-SE"/>
              <a:pPr>
                <a:defRPr/>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3"/>
          <p:cNvSpPr>
            <a:spLocks noGrp="1"/>
          </p:cNvSpPr>
          <p:nvPr>
            <p:ph type="dt" sz="half" idx="10"/>
          </p:nvPr>
        </p:nvSpPr>
        <p:spPr/>
        <p:txBody>
          <a:bodyPr/>
          <a:lstStyle>
            <a:lvl1pPr>
              <a:defRPr/>
            </a:lvl1pPr>
          </a:lstStyle>
          <a:p>
            <a:pPr>
              <a:defRPr/>
            </a:pPr>
            <a:fld id="{2F79F091-5D62-455E-9E50-50CC5C47A57B}" type="datetime1">
              <a:rPr lang="en-US"/>
              <a:pPr>
                <a:defRPr/>
              </a:pPr>
              <a:t>3/15/11</a:t>
            </a:fld>
            <a:endParaRPr lang="sv-SE"/>
          </a:p>
        </p:txBody>
      </p:sp>
      <p:sp>
        <p:nvSpPr>
          <p:cNvPr id="6" name="Footer Placeholder 4"/>
          <p:cNvSpPr>
            <a:spLocks noGrp="1"/>
          </p:cNvSpPr>
          <p:nvPr>
            <p:ph type="ftr" sz="quarter" idx="11"/>
          </p:nvPr>
        </p:nvSpPr>
        <p:spPr/>
        <p:txBody>
          <a:bodyPr/>
          <a:lstStyle>
            <a:lvl1pPr>
              <a:defRPr/>
            </a:lvl1pPr>
          </a:lstStyle>
          <a:p>
            <a:pPr>
              <a:defRPr/>
            </a:pPr>
            <a:r>
              <a:rPr lang="sv-SE"/>
              <a:t>Place</a:t>
            </a:r>
          </a:p>
        </p:txBody>
      </p:sp>
      <p:sp>
        <p:nvSpPr>
          <p:cNvPr id="7" name="Slide Number Placeholder 5"/>
          <p:cNvSpPr>
            <a:spLocks noGrp="1"/>
          </p:cNvSpPr>
          <p:nvPr>
            <p:ph type="sldNum" sz="quarter" idx="12"/>
          </p:nvPr>
        </p:nvSpPr>
        <p:spPr/>
        <p:txBody>
          <a:bodyPr/>
          <a:lstStyle>
            <a:lvl1pPr>
              <a:defRPr/>
            </a:lvl1pPr>
          </a:lstStyle>
          <a:p>
            <a:pPr>
              <a:defRPr/>
            </a:pPr>
            <a:fld id="{E7DE9F61-337A-49D2-BEE4-F09ACE08D0BF}" type="slidenum">
              <a:rPr lang="sv-SE"/>
              <a:pPr>
                <a:defRPr/>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pPr>
              <a:defRPr/>
            </a:pPr>
            <a:fld id="{72A8FD98-E453-435C-94DE-86ECF631C853}" type="datetime1">
              <a:rPr lang="en-US"/>
              <a:pPr>
                <a:defRPr/>
              </a:pPr>
              <a:t>3/15/11</a:t>
            </a:fld>
            <a:endParaRPr lang="sv-SE"/>
          </a:p>
        </p:txBody>
      </p:sp>
      <p:sp>
        <p:nvSpPr>
          <p:cNvPr id="5" name="Footer Placeholder 4"/>
          <p:cNvSpPr>
            <a:spLocks noGrp="1"/>
          </p:cNvSpPr>
          <p:nvPr>
            <p:ph type="ftr" sz="quarter" idx="11"/>
          </p:nvPr>
        </p:nvSpPr>
        <p:spPr/>
        <p:txBody>
          <a:bodyPr/>
          <a:lstStyle>
            <a:lvl1pPr>
              <a:defRPr/>
            </a:lvl1pPr>
          </a:lstStyle>
          <a:p>
            <a:pPr>
              <a:defRPr/>
            </a:pPr>
            <a:r>
              <a:rPr lang="sv-SE"/>
              <a:t>Place</a:t>
            </a:r>
          </a:p>
        </p:txBody>
      </p:sp>
      <p:sp>
        <p:nvSpPr>
          <p:cNvPr id="6" name="Slide Number Placeholder 5"/>
          <p:cNvSpPr>
            <a:spLocks noGrp="1"/>
          </p:cNvSpPr>
          <p:nvPr>
            <p:ph type="sldNum" sz="quarter" idx="12"/>
          </p:nvPr>
        </p:nvSpPr>
        <p:spPr/>
        <p:txBody>
          <a:bodyPr/>
          <a:lstStyle>
            <a:lvl1pPr>
              <a:defRPr/>
            </a:lvl1pPr>
          </a:lstStyle>
          <a:p>
            <a:pPr>
              <a:defRPr/>
            </a:pPr>
            <a:fld id="{3F1FD713-092C-4F76-A3DF-41FA9C7184B6}" type="slidenum">
              <a:rPr lang="sv-SE"/>
              <a:pPr>
                <a:defRPr/>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F6168A9-5036-4F14-AA15-CEDD3F499809}" type="datetime1">
              <a:rPr lang="en-US"/>
              <a:pPr>
                <a:defRPr/>
              </a:pPr>
              <a:t>3/15/11</a:t>
            </a:fld>
            <a:endParaRPr lang="sv-SE"/>
          </a:p>
        </p:txBody>
      </p:sp>
      <p:sp>
        <p:nvSpPr>
          <p:cNvPr id="5" name="Footer Placeholder 4"/>
          <p:cNvSpPr>
            <a:spLocks noGrp="1"/>
          </p:cNvSpPr>
          <p:nvPr>
            <p:ph type="ftr" sz="quarter" idx="11"/>
          </p:nvPr>
        </p:nvSpPr>
        <p:spPr/>
        <p:txBody>
          <a:bodyPr/>
          <a:lstStyle>
            <a:lvl1pPr>
              <a:defRPr/>
            </a:lvl1pPr>
          </a:lstStyle>
          <a:p>
            <a:pPr>
              <a:defRPr/>
            </a:pPr>
            <a:r>
              <a:rPr lang="sv-SE"/>
              <a:t>Place</a:t>
            </a:r>
          </a:p>
        </p:txBody>
      </p:sp>
      <p:sp>
        <p:nvSpPr>
          <p:cNvPr id="6" name="Slide Number Placeholder 5"/>
          <p:cNvSpPr>
            <a:spLocks noGrp="1"/>
          </p:cNvSpPr>
          <p:nvPr>
            <p:ph type="sldNum" sz="quarter" idx="12"/>
          </p:nvPr>
        </p:nvSpPr>
        <p:spPr/>
        <p:txBody>
          <a:bodyPr/>
          <a:lstStyle>
            <a:lvl1pPr>
              <a:defRPr/>
            </a:lvl1pPr>
          </a:lstStyle>
          <a:p>
            <a:pPr>
              <a:defRPr/>
            </a:pPr>
            <a:fld id="{4966B6A2-E3C0-4906-B7ED-6488AB6B3DF4}" type="slidenum">
              <a:rPr lang="sv-SE"/>
              <a:pPr>
                <a:defRPr/>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3"/>
          <p:cNvSpPr>
            <a:spLocks noGrp="1"/>
          </p:cNvSpPr>
          <p:nvPr>
            <p:ph type="dt" sz="half" idx="10"/>
          </p:nvPr>
        </p:nvSpPr>
        <p:spPr/>
        <p:txBody>
          <a:bodyPr/>
          <a:lstStyle>
            <a:lvl1pPr>
              <a:defRPr/>
            </a:lvl1pPr>
          </a:lstStyle>
          <a:p>
            <a:pPr>
              <a:defRPr/>
            </a:pPr>
            <a:fld id="{2C09C155-9C92-4DFE-B57A-E99C92BFC66F}" type="datetime1">
              <a:rPr lang="en-US"/>
              <a:pPr>
                <a:defRPr/>
              </a:pPr>
              <a:t>3/15/11</a:t>
            </a:fld>
            <a:endParaRPr lang="sv-SE"/>
          </a:p>
        </p:txBody>
      </p:sp>
      <p:sp>
        <p:nvSpPr>
          <p:cNvPr id="6" name="Footer Placeholder 4"/>
          <p:cNvSpPr>
            <a:spLocks noGrp="1"/>
          </p:cNvSpPr>
          <p:nvPr>
            <p:ph type="ftr" sz="quarter" idx="11"/>
          </p:nvPr>
        </p:nvSpPr>
        <p:spPr/>
        <p:txBody>
          <a:bodyPr/>
          <a:lstStyle>
            <a:lvl1pPr>
              <a:defRPr/>
            </a:lvl1pPr>
          </a:lstStyle>
          <a:p>
            <a:pPr>
              <a:defRPr/>
            </a:pPr>
            <a:r>
              <a:rPr lang="sv-SE"/>
              <a:t>Place</a:t>
            </a:r>
          </a:p>
        </p:txBody>
      </p:sp>
      <p:sp>
        <p:nvSpPr>
          <p:cNvPr id="7" name="Slide Number Placeholder 5"/>
          <p:cNvSpPr>
            <a:spLocks noGrp="1"/>
          </p:cNvSpPr>
          <p:nvPr>
            <p:ph type="sldNum" sz="quarter" idx="12"/>
          </p:nvPr>
        </p:nvSpPr>
        <p:spPr/>
        <p:txBody>
          <a:bodyPr/>
          <a:lstStyle>
            <a:lvl1pPr>
              <a:defRPr/>
            </a:lvl1pPr>
          </a:lstStyle>
          <a:p>
            <a:pPr>
              <a:defRPr/>
            </a:pPr>
            <a:fld id="{4EC6765E-4143-4846-B0F8-4075C5192860}" type="slidenum">
              <a:rPr lang="sv-SE"/>
              <a:pPr>
                <a:defRPr/>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3"/>
          <p:cNvSpPr>
            <a:spLocks noGrp="1"/>
          </p:cNvSpPr>
          <p:nvPr>
            <p:ph type="dt" sz="half" idx="10"/>
          </p:nvPr>
        </p:nvSpPr>
        <p:spPr/>
        <p:txBody>
          <a:bodyPr/>
          <a:lstStyle>
            <a:lvl1pPr>
              <a:defRPr/>
            </a:lvl1pPr>
          </a:lstStyle>
          <a:p>
            <a:pPr>
              <a:defRPr/>
            </a:pPr>
            <a:fld id="{E0191EAA-218D-4C95-871D-722BE225A214}" type="datetime1">
              <a:rPr lang="en-US"/>
              <a:pPr>
                <a:defRPr/>
              </a:pPr>
              <a:t>3/15/11</a:t>
            </a:fld>
            <a:endParaRPr lang="sv-SE"/>
          </a:p>
        </p:txBody>
      </p:sp>
      <p:sp>
        <p:nvSpPr>
          <p:cNvPr id="8" name="Footer Placeholder 4"/>
          <p:cNvSpPr>
            <a:spLocks noGrp="1"/>
          </p:cNvSpPr>
          <p:nvPr>
            <p:ph type="ftr" sz="quarter" idx="11"/>
          </p:nvPr>
        </p:nvSpPr>
        <p:spPr/>
        <p:txBody>
          <a:bodyPr/>
          <a:lstStyle>
            <a:lvl1pPr>
              <a:defRPr/>
            </a:lvl1pPr>
          </a:lstStyle>
          <a:p>
            <a:pPr>
              <a:defRPr/>
            </a:pPr>
            <a:r>
              <a:rPr lang="sv-SE"/>
              <a:t>Place</a:t>
            </a:r>
          </a:p>
        </p:txBody>
      </p:sp>
      <p:sp>
        <p:nvSpPr>
          <p:cNvPr id="9" name="Slide Number Placeholder 5"/>
          <p:cNvSpPr>
            <a:spLocks noGrp="1"/>
          </p:cNvSpPr>
          <p:nvPr>
            <p:ph type="sldNum" sz="quarter" idx="12"/>
          </p:nvPr>
        </p:nvSpPr>
        <p:spPr/>
        <p:txBody>
          <a:bodyPr/>
          <a:lstStyle>
            <a:lvl1pPr>
              <a:defRPr/>
            </a:lvl1pPr>
          </a:lstStyle>
          <a:p>
            <a:pPr>
              <a:defRPr/>
            </a:pPr>
            <a:fld id="{7F752289-9C33-4B72-A1BA-75B47CB259FA}" type="slidenum">
              <a:rPr lang="sv-SE"/>
              <a:pPr>
                <a:defRPr/>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3"/>
          <p:cNvSpPr>
            <a:spLocks noGrp="1"/>
          </p:cNvSpPr>
          <p:nvPr>
            <p:ph type="dt" sz="half" idx="10"/>
          </p:nvPr>
        </p:nvSpPr>
        <p:spPr/>
        <p:txBody>
          <a:bodyPr/>
          <a:lstStyle>
            <a:lvl1pPr>
              <a:defRPr/>
            </a:lvl1pPr>
          </a:lstStyle>
          <a:p>
            <a:pPr>
              <a:defRPr/>
            </a:pPr>
            <a:fld id="{81F5B037-4771-4DC0-9541-ADBB8DD12428}" type="datetime1">
              <a:rPr lang="en-US"/>
              <a:pPr>
                <a:defRPr/>
              </a:pPr>
              <a:t>3/15/11</a:t>
            </a:fld>
            <a:endParaRPr lang="sv-SE"/>
          </a:p>
        </p:txBody>
      </p:sp>
      <p:sp>
        <p:nvSpPr>
          <p:cNvPr id="4" name="Footer Placeholder 4"/>
          <p:cNvSpPr>
            <a:spLocks noGrp="1"/>
          </p:cNvSpPr>
          <p:nvPr>
            <p:ph type="ftr" sz="quarter" idx="11"/>
          </p:nvPr>
        </p:nvSpPr>
        <p:spPr/>
        <p:txBody>
          <a:bodyPr/>
          <a:lstStyle>
            <a:lvl1pPr>
              <a:defRPr/>
            </a:lvl1pPr>
          </a:lstStyle>
          <a:p>
            <a:pPr>
              <a:defRPr/>
            </a:pPr>
            <a:r>
              <a:rPr lang="sv-SE"/>
              <a:t>Place</a:t>
            </a:r>
          </a:p>
        </p:txBody>
      </p:sp>
      <p:sp>
        <p:nvSpPr>
          <p:cNvPr id="5" name="Slide Number Placeholder 5"/>
          <p:cNvSpPr>
            <a:spLocks noGrp="1"/>
          </p:cNvSpPr>
          <p:nvPr>
            <p:ph type="sldNum" sz="quarter" idx="12"/>
          </p:nvPr>
        </p:nvSpPr>
        <p:spPr/>
        <p:txBody>
          <a:bodyPr/>
          <a:lstStyle>
            <a:lvl1pPr>
              <a:defRPr/>
            </a:lvl1pPr>
          </a:lstStyle>
          <a:p>
            <a:pPr>
              <a:defRPr/>
            </a:pPr>
            <a:fld id="{C4753E8A-AB73-45CF-ABC7-6E5A4CBD029E}" type="slidenum">
              <a:rPr lang="sv-SE"/>
              <a:pPr>
                <a:defRPr/>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Date Placeholder 3"/>
          <p:cNvSpPr>
            <a:spLocks noGrp="1"/>
          </p:cNvSpPr>
          <p:nvPr>
            <p:ph type="dt" sz="half" idx="10"/>
          </p:nvPr>
        </p:nvSpPr>
        <p:spPr/>
        <p:txBody>
          <a:bodyPr/>
          <a:lstStyle>
            <a:lvl1pPr>
              <a:defRPr/>
            </a:lvl1pPr>
          </a:lstStyle>
          <a:p>
            <a:pPr>
              <a:defRPr/>
            </a:pPr>
            <a:fld id="{FB3BBA8D-002E-4168-8EA7-4CE59DCD77E5}" type="datetime1">
              <a:rPr lang="en-US"/>
              <a:pPr>
                <a:defRPr/>
              </a:pPr>
              <a:t>3/15/11</a:t>
            </a:fld>
            <a:endParaRPr lang="sv-SE"/>
          </a:p>
        </p:txBody>
      </p:sp>
      <p:sp>
        <p:nvSpPr>
          <p:cNvPr id="4" name="Footer Placeholder 4"/>
          <p:cNvSpPr>
            <a:spLocks noGrp="1"/>
          </p:cNvSpPr>
          <p:nvPr>
            <p:ph type="ftr" sz="quarter" idx="11"/>
          </p:nvPr>
        </p:nvSpPr>
        <p:spPr/>
        <p:txBody>
          <a:bodyPr/>
          <a:lstStyle>
            <a:lvl1pPr>
              <a:defRPr/>
            </a:lvl1pPr>
          </a:lstStyle>
          <a:p>
            <a:pPr>
              <a:defRPr/>
            </a:pPr>
            <a:r>
              <a:rPr lang="sv-SE"/>
              <a:t>Place</a:t>
            </a:r>
          </a:p>
        </p:txBody>
      </p:sp>
      <p:sp>
        <p:nvSpPr>
          <p:cNvPr id="5" name="Slide Number Placeholder 5"/>
          <p:cNvSpPr>
            <a:spLocks noGrp="1"/>
          </p:cNvSpPr>
          <p:nvPr>
            <p:ph type="sldNum" sz="quarter" idx="12"/>
          </p:nvPr>
        </p:nvSpPr>
        <p:spPr/>
        <p:txBody>
          <a:bodyPr/>
          <a:lstStyle>
            <a:lvl1pPr>
              <a:defRPr/>
            </a:lvl1pPr>
          </a:lstStyle>
          <a:p>
            <a:pPr>
              <a:defRPr/>
            </a:pPr>
            <a:fld id="{2A823092-C464-4222-92E3-1309459B6A2B}" type="slidenum">
              <a:rPr lang="sv-SE"/>
              <a:pPr>
                <a:defRPr/>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554EB970-1A58-4B66-A104-F884B12B0CE4}" type="datetime1">
              <a:rPr lang="en-US"/>
              <a:pPr>
                <a:defRPr/>
              </a:pPr>
              <a:t>3/15/11</a:t>
            </a:fld>
            <a:endParaRPr lang="sv-SE"/>
          </a:p>
        </p:txBody>
      </p:sp>
      <p:sp>
        <p:nvSpPr>
          <p:cNvPr id="7" name="Footer Placeholder 4"/>
          <p:cNvSpPr>
            <a:spLocks noGrp="1"/>
          </p:cNvSpPr>
          <p:nvPr>
            <p:ph type="ftr" sz="quarter" idx="11"/>
          </p:nvPr>
        </p:nvSpPr>
        <p:spPr/>
        <p:txBody>
          <a:bodyPr/>
          <a:lstStyle>
            <a:lvl1pPr>
              <a:defRPr/>
            </a:lvl1pPr>
          </a:lstStyle>
          <a:p>
            <a:pPr>
              <a:defRPr/>
            </a:pPr>
            <a:r>
              <a:rPr lang="sv-SE"/>
              <a:t>Place</a:t>
            </a:r>
          </a:p>
        </p:txBody>
      </p:sp>
      <p:sp>
        <p:nvSpPr>
          <p:cNvPr id="8" name="Slide Number Placeholder 5"/>
          <p:cNvSpPr>
            <a:spLocks noGrp="1"/>
          </p:cNvSpPr>
          <p:nvPr>
            <p:ph type="sldNum" sz="quarter" idx="12"/>
          </p:nvPr>
        </p:nvSpPr>
        <p:spPr/>
        <p:txBody>
          <a:bodyPr/>
          <a:lstStyle>
            <a:lvl1pPr>
              <a:defRPr/>
            </a:lvl1pPr>
          </a:lstStyle>
          <a:p>
            <a:pPr>
              <a:defRPr/>
            </a:pPr>
            <a:fld id="{0437B52A-DC80-41F5-85E5-3E54654C7F23}" type="slidenum">
              <a:rPr lang="sv-SE"/>
              <a:pPr>
                <a:defRPr/>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sv-S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0F4325AC-1952-400E-BBE8-86C6435945BC}" type="datetime1">
              <a:rPr lang="en-US"/>
              <a:pPr>
                <a:defRPr/>
              </a:pPr>
              <a:t>3/15/11</a:t>
            </a:fld>
            <a:endParaRPr lang="sv-SE"/>
          </a:p>
        </p:txBody>
      </p:sp>
      <p:sp>
        <p:nvSpPr>
          <p:cNvPr id="7" name="Footer Placeholder 4"/>
          <p:cNvSpPr>
            <a:spLocks noGrp="1"/>
          </p:cNvSpPr>
          <p:nvPr>
            <p:ph type="ftr" sz="quarter" idx="11"/>
          </p:nvPr>
        </p:nvSpPr>
        <p:spPr/>
        <p:txBody>
          <a:bodyPr/>
          <a:lstStyle>
            <a:lvl1pPr>
              <a:defRPr/>
            </a:lvl1pPr>
          </a:lstStyle>
          <a:p>
            <a:pPr>
              <a:defRPr/>
            </a:pPr>
            <a:r>
              <a:rPr lang="sv-SE"/>
              <a:t>Place</a:t>
            </a:r>
          </a:p>
        </p:txBody>
      </p:sp>
      <p:sp>
        <p:nvSpPr>
          <p:cNvPr id="8" name="Slide Number Placeholder 5"/>
          <p:cNvSpPr>
            <a:spLocks noGrp="1"/>
          </p:cNvSpPr>
          <p:nvPr>
            <p:ph type="sldNum" sz="quarter" idx="12"/>
          </p:nvPr>
        </p:nvSpPr>
        <p:spPr/>
        <p:txBody>
          <a:bodyPr/>
          <a:lstStyle>
            <a:lvl1pPr>
              <a:defRPr/>
            </a:lvl1pPr>
          </a:lstStyle>
          <a:p>
            <a:pPr>
              <a:defRPr/>
            </a:pPr>
            <a:fld id="{0105FA0B-FAC7-412D-B15F-2C9161C9D295}" type="slidenum">
              <a:rPr lang="sv-SE"/>
              <a:pPr>
                <a:defRPr/>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285750" y="0"/>
            <a:ext cx="5972175" cy="511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endParaRPr lang="sv-SE" smtClean="0"/>
          </a:p>
        </p:txBody>
      </p:sp>
      <p:sp>
        <p:nvSpPr>
          <p:cNvPr id="1028" name="Text Placeholder 2"/>
          <p:cNvSpPr>
            <a:spLocks noGrp="1"/>
          </p:cNvSpPr>
          <p:nvPr>
            <p:ph type="body" idx="1"/>
          </p:nvPr>
        </p:nvSpPr>
        <p:spPr bwMode="auto">
          <a:xfrm>
            <a:off x="457200" y="785813"/>
            <a:ext cx="8229600" cy="56435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sv-SE" smtClean="0"/>
          </a:p>
        </p:txBody>
      </p:sp>
      <p:sp>
        <p:nvSpPr>
          <p:cNvPr id="4" name="Date Placeholder 3"/>
          <p:cNvSpPr>
            <a:spLocks noGrp="1"/>
          </p:cNvSpPr>
          <p:nvPr>
            <p:ph type="dt" sz="half" idx="2"/>
          </p:nvPr>
        </p:nvSpPr>
        <p:spPr>
          <a:xfrm>
            <a:off x="5643563" y="6573838"/>
            <a:ext cx="1062037" cy="214312"/>
          </a:xfrm>
          <a:prstGeom prst="rect">
            <a:avLst/>
          </a:prstGeom>
        </p:spPr>
        <p:txBody>
          <a:bodyPr vert="horz" lIns="91440" tIns="45720" rIns="91440" bIns="45720" rtlCol="0" anchor="ctr"/>
          <a:lstStyle>
            <a:lvl1pPr algn="l" fontAlgn="auto">
              <a:spcBef>
                <a:spcPts val="0"/>
              </a:spcBef>
              <a:spcAft>
                <a:spcPts val="0"/>
              </a:spcAft>
              <a:defRPr sz="1200">
                <a:solidFill>
                  <a:srgbClr val="2E3192"/>
                </a:solidFill>
                <a:latin typeface="Garamond" pitchFamily="18" charset="0"/>
                <a:cs typeface="+mn-cs"/>
              </a:defRPr>
            </a:lvl1pPr>
          </a:lstStyle>
          <a:p>
            <a:pPr>
              <a:defRPr/>
            </a:pPr>
            <a:fld id="{7F7FB957-867F-4953-B870-EDE637134BCC}" type="datetime1">
              <a:rPr lang="en-US"/>
              <a:pPr>
                <a:defRPr/>
              </a:pPr>
              <a:t>3/15/11</a:t>
            </a:fld>
            <a:endParaRPr lang="sv-SE"/>
          </a:p>
        </p:txBody>
      </p:sp>
      <p:sp>
        <p:nvSpPr>
          <p:cNvPr id="5" name="Footer Placeholder 4"/>
          <p:cNvSpPr>
            <a:spLocks noGrp="1"/>
          </p:cNvSpPr>
          <p:nvPr>
            <p:ph type="ftr" sz="quarter" idx="3"/>
          </p:nvPr>
        </p:nvSpPr>
        <p:spPr>
          <a:xfrm>
            <a:off x="6786563" y="6573838"/>
            <a:ext cx="1681162" cy="214312"/>
          </a:xfrm>
          <a:prstGeom prst="rect">
            <a:avLst/>
          </a:prstGeom>
        </p:spPr>
        <p:txBody>
          <a:bodyPr vert="horz" lIns="91440" tIns="45720" rIns="91440" bIns="45720" rtlCol="0" anchor="ctr"/>
          <a:lstStyle>
            <a:lvl1pPr algn="ctr" fontAlgn="auto">
              <a:spcBef>
                <a:spcPts val="0"/>
              </a:spcBef>
              <a:spcAft>
                <a:spcPts val="0"/>
              </a:spcAft>
              <a:defRPr sz="1200">
                <a:solidFill>
                  <a:srgbClr val="2E3192"/>
                </a:solidFill>
                <a:latin typeface="Garamond" pitchFamily="18" charset="0"/>
                <a:cs typeface="+mn-cs"/>
              </a:defRPr>
            </a:lvl1pPr>
          </a:lstStyle>
          <a:p>
            <a:pPr>
              <a:defRPr/>
            </a:pPr>
            <a:r>
              <a:rPr lang="sv-SE"/>
              <a:t>Place</a:t>
            </a:r>
          </a:p>
        </p:txBody>
      </p:sp>
      <p:sp>
        <p:nvSpPr>
          <p:cNvPr id="6" name="Slide Number Placeholder 5"/>
          <p:cNvSpPr>
            <a:spLocks noGrp="1"/>
          </p:cNvSpPr>
          <p:nvPr>
            <p:ph type="sldNum" sz="quarter" idx="4"/>
          </p:nvPr>
        </p:nvSpPr>
        <p:spPr>
          <a:xfrm>
            <a:off x="8501063" y="6572250"/>
            <a:ext cx="542925" cy="214313"/>
          </a:xfrm>
          <a:prstGeom prst="rect">
            <a:avLst/>
          </a:prstGeom>
        </p:spPr>
        <p:txBody>
          <a:bodyPr vert="horz" lIns="91440" tIns="45720" rIns="91440" bIns="45720" rtlCol="0" anchor="ctr"/>
          <a:lstStyle>
            <a:lvl1pPr algn="r" fontAlgn="auto">
              <a:spcBef>
                <a:spcPts val="0"/>
              </a:spcBef>
              <a:spcAft>
                <a:spcPts val="0"/>
              </a:spcAft>
              <a:defRPr sz="1200">
                <a:solidFill>
                  <a:srgbClr val="2E3192"/>
                </a:solidFill>
                <a:latin typeface="Garamond" pitchFamily="18" charset="0"/>
                <a:cs typeface="+mn-cs"/>
              </a:defRPr>
            </a:lvl1pPr>
          </a:lstStyle>
          <a:p>
            <a:pPr>
              <a:defRPr/>
            </a:pPr>
            <a:fld id="{0FEF6C20-BA47-401D-85D2-D03E569B5969}" type="slidenum">
              <a:rPr lang="sv-SE"/>
              <a:pPr>
                <a:defRPr/>
              </a:pPr>
              <a:t>‹#›</a:t>
            </a:fld>
            <a:endParaRPr lang="sv-SE"/>
          </a:p>
        </p:txBody>
      </p:sp>
    </p:spTree>
  </p:cSld>
  <p:clrMap bg1="lt1" tx1="dk1" bg2="lt2" tx2="dk2" accent1="accent1" accent2="accent2" accent3="accent3" accent4="accent4" accent5="accent5" accent6="accent6" hlink="hlink" folHlink="folHlink"/>
  <p:sldLayoutIdLst>
    <p:sldLayoutId id="2147483706" r:id="rId1"/>
    <p:sldLayoutId id="2147483701" r:id="rId2"/>
    <p:sldLayoutId id="2147483702" r:id="rId3"/>
    <p:sldLayoutId id="2147483703" r:id="rId4"/>
    <p:sldLayoutId id="2147483704" r:id="rId5"/>
    <p:sldLayoutId id="2147483705" r:id="rId6"/>
    <p:sldLayoutId id="2147483707" r:id="rId7"/>
    <p:sldLayoutId id="2147483708" r:id="rId8"/>
    <p:sldLayoutId id="2147483709" r:id="rId9"/>
    <p:sldLayoutId id="2147483710" r:id="rId10"/>
    <p:sldLayoutId id="2147483711" r:id="rId11"/>
  </p:sldLayoutIdLst>
  <p:hf hdr="0"/>
  <p:txStyles>
    <p:titleStyle>
      <a:lvl1pPr algn="ctr" rtl="0" eaLnBrk="1" fontAlgn="base" hangingPunct="1">
        <a:spcBef>
          <a:spcPct val="0"/>
        </a:spcBef>
        <a:spcAft>
          <a:spcPct val="0"/>
        </a:spcAft>
        <a:defRPr sz="3600" b="1" kern="1200">
          <a:solidFill>
            <a:srgbClr val="2E3192"/>
          </a:solidFill>
          <a:latin typeface="Garamond" pitchFamily="18" charset="0"/>
          <a:ea typeface="+mj-ea"/>
          <a:cs typeface="+mj-cs"/>
        </a:defRPr>
      </a:lvl1pPr>
      <a:lvl2pPr algn="ctr" rtl="0" eaLnBrk="1" fontAlgn="base" hangingPunct="1">
        <a:spcBef>
          <a:spcPct val="0"/>
        </a:spcBef>
        <a:spcAft>
          <a:spcPct val="0"/>
        </a:spcAft>
        <a:defRPr sz="3600" b="1">
          <a:solidFill>
            <a:srgbClr val="2E3192"/>
          </a:solidFill>
          <a:latin typeface="Garamond" pitchFamily="18" charset="0"/>
        </a:defRPr>
      </a:lvl2pPr>
      <a:lvl3pPr algn="ctr" rtl="0" eaLnBrk="1" fontAlgn="base" hangingPunct="1">
        <a:spcBef>
          <a:spcPct val="0"/>
        </a:spcBef>
        <a:spcAft>
          <a:spcPct val="0"/>
        </a:spcAft>
        <a:defRPr sz="3600" b="1">
          <a:solidFill>
            <a:srgbClr val="2E3192"/>
          </a:solidFill>
          <a:latin typeface="Garamond" pitchFamily="18" charset="0"/>
        </a:defRPr>
      </a:lvl3pPr>
      <a:lvl4pPr algn="ctr" rtl="0" eaLnBrk="1" fontAlgn="base" hangingPunct="1">
        <a:spcBef>
          <a:spcPct val="0"/>
        </a:spcBef>
        <a:spcAft>
          <a:spcPct val="0"/>
        </a:spcAft>
        <a:defRPr sz="3600" b="1">
          <a:solidFill>
            <a:srgbClr val="2E3192"/>
          </a:solidFill>
          <a:latin typeface="Garamond" pitchFamily="18" charset="0"/>
        </a:defRPr>
      </a:lvl4pPr>
      <a:lvl5pPr algn="ctr" rtl="0" eaLnBrk="1" fontAlgn="base" hangingPunct="1">
        <a:spcBef>
          <a:spcPct val="0"/>
        </a:spcBef>
        <a:spcAft>
          <a:spcPct val="0"/>
        </a:spcAft>
        <a:defRPr sz="3600" b="1">
          <a:solidFill>
            <a:srgbClr val="2E3192"/>
          </a:solidFill>
          <a:latin typeface="Garamond"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rgbClr val="2E3192"/>
          </a:solidFill>
          <a:latin typeface="Garamond" pitchFamily="18" charset="0"/>
          <a:ea typeface="+mn-ea"/>
          <a:cs typeface="+mn-cs"/>
        </a:defRPr>
      </a:lvl1pPr>
      <a:lvl2pPr marL="742950" indent="-285750" algn="l" rtl="0" eaLnBrk="1" fontAlgn="base" hangingPunct="1">
        <a:spcBef>
          <a:spcPct val="20000"/>
        </a:spcBef>
        <a:spcAft>
          <a:spcPct val="0"/>
        </a:spcAft>
        <a:buFont typeface="Arial" charset="0"/>
        <a:buChar char="–"/>
        <a:defRPr sz="2800" kern="1200">
          <a:solidFill>
            <a:srgbClr val="2E3192"/>
          </a:solidFill>
          <a:latin typeface="Garamond" pitchFamily="18" charset="0"/>
          <a:ea typeface="+mn-ea"/>
          <a:cs typeface="+mn-cs"/>
        </a:defRPr>
      </a:lvl2pPr>
      <a:lvl3pPr marL="1143000" indent="-228600" algn="l" rtl="0" eaLnBrk="1" fontAlgn="base" hangingPunct="1">
        <a:spcBef>
          <a:spcPct val="20000"/>
        </a:spcBef>
        <a:spcAft>
          <a:spcPct val="0"/>
        </a:spcAft>
        <a:buFont typeface="Arial" charset="0"/>
        <a:buChar char="•"/>
        <a:defRPr sz="2400" kern="1200">
          <a:solidFill>
            <a:srgbClr val="2E3192"/>
          </a:solidFill>
          <a:latin typeface="Garamond" pitchFamily="18"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rgbClr val="2E3192"/>
          </a:solidFill>
          <a:latin typeface="Garamond" pitchFamily="18"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rgbClr val="2E3192"/>
          </a:solidFill>
          <a:latin typeface="Garamond"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ncf.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adw.de/aktuell/pressemitteilungen/archiv/2009/PM_12_2009/index.html" TargetMode="External"/><Relationship Id="rId4" Type="http://schemas.openxmlformats.org/officeDocument/2006/relationships/hyperlink" Target="http://www.ilovebits.fib.upc.edu/ilovebits-en/girls-for-bits.html" TargetMode="External"/><Relationship Id="rId5" Type="http://schemas.openxmlformats.org/officeDocument/2006/relationships/hyperlink" Target="http://www.cc4g.net/" TargetMode="External"/><Relationship Id="rId6" Type="http://schemas.openxmlformats.org/officeDocument/2006/relationships/hyperlink" Target="http://www.kth.se/csc/samverkan/digigirlz/digigirlz-1.25151" TargetMode="External"/><Relationship Id="rId1" Type="http://schemas.openxmlformats.org/officeDocument/2006/relationships/slideLayout" Target="../slideLayouts/slideLayout2.xml"/><Relationship Id="rId2" Type="http://schemas.openxmlformats.org/officeDocument/2006/relationships/hyperlink" Target="http://www.lrz.de/wir/newsletter/2010-04/%23GirlsDay2010amLeibnizRechenzentru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calalife.eu/node/7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Date Placeholder 19"/>
          <p:cNvSpPr>
            <a:spLocks noGrp="1"/>
          </p:cNvSpPr>
          <p:nvPr>
            <p:ph type="dt" sz="quarter" idx="10"/>
          </p:nvPr>
        </p:nvSpPr>
        <p:spPr bwMode="auto">
          <a:xfrm>
            <a:off x="6677025" y="6492875"/>
            <a:ext cx="857250" cy="365125"/>
          </a:xfrm>
          <a:ln>
            <a:miter lim="800000"/>
            <a:headEnd/>
            <a:tailEnd/>
          </a:ln>
        </p:spPr>
        <p:txBody>
          <a:bodyPr wrap="square" numCol="1" anchorCtr="0" compatLnSpc="1">
            <a:prstTxWarp prst="textNoShape">
              <a:avLst/>
            </a:prstTxWarp>
          </a:bodyPr>
          <a:lstStyle/>
          <a:p>
            <a:pPr fontAlgn="base">
              <a:spcBef>
                <a:spcPct val="0"/>
              </a:spcBef>
              <a:spcAft>
                <a:spcPct val="0"/>
              </a:spcAft>
              <a:defRPr/>
            </a:pPr>
            <a:fld id="{7B4BB4A6-F697-431D-8448-436E12764D32}" type="datetime1">
              <a:rPr lang="en-US"/>
              <a:pPr fontAlgn="base">
                <a:spcBef>
                  <a:spcPct val="0"/>
                </a:spcBef>
                <a:spcAft>
                  <a:spcPct val="0"/>
                </a:spcAft>
                <a:defRPr/>
              </a:pPr>
              <a:t>3/15/11</a:t>
            </a:fld>
            <a:endParaRPr lang="sv-SE"/>
          </a:p>
        </p:txBody>
      </p:sp>
      <p:sp>
        <p:nvSpPr>
          <p:cNvPr id="2051" name="Footer Placeholder 28"/>
          <p:cNvSpPr>
            <a:spLocks noGrp="1"/>
          </p:cNvSpPr>
          <p:nvPr>
            <p:ph type="ftr" sz="quarter" idx="12"/>
          </p:nvPr>
        </p:nvSpPr>
        <p:spPr bwMode="auto">
          <a:xfrm>
            <a:off x="7462838" y="6492875"/>
            <a:ext cx="1681162" cy="365125"/>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sv-SE" dirty="0" smtClean="0"/>
              <a:t>Barcelona</a:t>
            </a:r>
            <a:endParaRPr lang="sv-SE" dirty="0"/>
          </a:p>
        </p:txBody>
      </p:sp>
      <p:sp>
        <p:nvSpPr>
          <p:cNvPr id="8196" name="TextBox 25"/>
          <p:cNvSpPr txBox="1">
            <a:spLocks noChangeArrowheads="1"/>
          </p:cNvSpPr>
          <p:nvPr/>
        </p:nvSpPr>
        <p:spPr bwMode="auto">
          <a:xfrm>
            <a:off x="1413347" y="3286194"/>
            <a:ext cx="6317307" cy="707886"/>
          </a:xfrm>
          <a:prstGeom prst="rect">
            <a:avLst/>
          </a:prstGeom>
          <a:noFill/>
          <a:ln w="9525">
            <a:noFill/>
            <a:miter lim="800000"/>
            <a:headEnd/>
            <a:tailEnd/>
          </a:ln>
        </p:spPr>
        <p:txBody>
          <a:bodyPr wrap="square" anchor="ctr">
            <a:spAutoFit/>
          </a:bodyPr>
          <a:lstStyle/>
          <a:p>
            <a:pPr algn="ctr"/>
            <a:r>
              <a:rPr lang="sv-SE" sz="4000" b="1" dirty="0" smtClean="0">
                <a:solidFill>
                  <a:srgbClr val="2E3192"/>
                </a:solidFill>
                <a:latin typeface="Garamond" pitchFamily="18" charset="0"/>
              </a:rPr>
              <a:t>Erwin Laure &amp; Lilit Axner</a:t>
            </a:r>
            <a:endParaRPr lang="sv-SE" sz="4000" b="1" dirty="0">
              <a:solidFill>
                <a:srgbClr val="2E3192"/>
              </a:solidFill>
              <a:latin typeface="Garamond" pitchFamily="18" charset="0"/>
            </a:endParaRPr>
          </a:p>
        </p:txBody>
      </p:sp>
      <p:sp>
        <p:nvSpPr>
          <p:cNvPr id="8197" name="TextBox 26"/>
          <p:cNvSpPr txBox="1">
            <a:spLocks noChangeArrowheads="1"/>
          </p:cNvSpPr>
          <p:nvPr/>
        </p:nvSpPr>
        <p:spPr bwMode="auto">
          <a:xfrm>
            <a:off x="2714625" y="3905761"/>
            <a:ext cx="3573463" cy="1323439"/>
          </a:xfrm>
          <a:prstGeom prst="rect">
            <a:avLst/>
          </a:prstGeom>
          <a:noFill/>
          <a:ln w="9525">
            <a:noFill/>
            <a:miter lim="800000"/>
            <a:headEnd/>
            <a:tailEnd/>
          </a:ln>
        </p:spPr>
        <p:txBody>
          <a:bodyPr anchor="ctr">
            <a:spAutoFit/>
          </a:bodyPr>
          <a:lstStyle/>
          <a:p>
            <a:pPr algn="ctr"/>
            <a:r>
              <a:rPr lang="sv-SE" sz="4000" b="1" dirty="0" smtClean="0">
                <a:solidFill>
                  <a:srgbClr val="2E3192"/>
                </a:solidFill>
                <a:latin typeface="Garamond" pitchFamily="18" charset="0"/>
              </a:rPr>
              <a:t>KTH-PDC</a:t>
            </a:r>
          </a:p>
          <a:p>
            <a:pPr algn="ctr"/>
            <a:r>
              <a:rPr lang="sv-SE" sz="4000" b="1" dirty="0" smtClean="0">
                <a:solidFill>
                  <a:srgbClr val="2E3192"/>
                </a:solidFill>
                <a:latin typeface="Garamond" pitchFamily="18" charset="0"/>
              </a:rPr>
              <a:t>(WP1)</a:t>
            </a:r>
            <a:endParaRPr lang="sv-SE" sz="4000" b="1" dirty="0">
              <a:solidFill>
                <a:srgbClr val="2E3192"/>
              </a:solidFill>
              <a:latin typeface="Garamond" pitchFamily="18" charset="0"/>
            </a:endParaRPr>
          </a:p>
        </p:txBody>
      </p:sp>
      <p:pic>
        <p:nvPicPr>
          <p:cNvPr id="8198" name="Picture 10" descr="scala3.png"/>
          <p:cNvPicPr>
            <a:picLocks noChangeAspect="1"/>
          </p:cNvPicPr>
          <p:nvPr/>
        </p:nvPicPr>
        <p:blipFill>
          <a:blip r:embed="rId3" cstate="print"/>
          <a:srcRect/>
          <a:stretch>
            <a:fillRect/>
          </a:stretch>
        </p:blipFill>
        <p:spPr bwMode="auto">
          <a:xfrm>
            <a:off x="163513" y="214313"/>
            <a:ext cx="6459537" cy="1565275"/>
          </a:xfrm>
          <a:prstGeom prst="rect">
            <a:avLst/>
          </a:prstGeom>
          <a:noFill/>
          <a:ln w="9525">
            <a:noFill/>
            <a:miter lim="800000"/>
            <a:headEnd/>
            <a:tailEnd/>
          </a:ln>
        </p:spPr>
      </p:pic>
      <p:pic>
        <p:nvPicPr>
          <p:cNvPr id="8199" name="Picture 11" descr="scala4.png"/>
          <p:cNvPicPr>
            <a:picLocks noChangeAspect="1"/>
          </p:cNvPicPr>
          <p:nvPr/>
        </p:nvPicPr>
        <p:blipFill>
          <a:blip r:embed="rId4" cstate="print"/>
          <a:srcRect/>
          <a:stretch>
            <a:fillRect/>
          </a:stretch>
        </p:blipFill>
        <p:spPr bwMode="auto">
          <a:xfrm>
            <a:off x="1182688" y="1785938"/>
            <a:ext cx="7718425" cy="14478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e-DE" sz="2000" dirty="0" smtClean="0"/>
              <a:t>WP1 Arrising Issues – Planning and Communication</a:t>
            </a:r>
          </a:p>
        </p:txBody>
      </p:sp>
      <p:sp>
        <p:nvSpPr>
          <p:cNvPr id="9219" name="Inhaltsplatzhalter 2"/>
          <p:cNvSpPr>
            <a:spLocks noGrp="1"/>
          </p:cNvSpPr>
          <p:nvPr>
            <p:ph idx="1"/>
          </p:nvPr>
        </p:nvSpPr>
        <p:spPr>
          <a:xfrm>
            <a:off x="539552" y="980728"/>
            <a:ext cx="8229600" cy="2931219"/>
          </a:xfrm>
        </p:spPr>
        <p:txBody>
          <a:bodyPr/>
          <a:lstStyle/>
          <a:p>
            <a:r>
              <a:rPr lang="en-US" sz="2400" dirty="0"/>
              <a:t>We have a new EC project officer - </a:t>
            </a:r>
            <a:r>
              <a:rPr lang="en-GB" sz="2400" b="1" dirty="0"/>
              <a:t>Timothy Heap </a:t>
            </a:r>
            <a:endParaRPr lang="en-GB" sz="2400" b="1" dirty="0" smtClean="0"/>
          </a:p>
          <a:p>
            <a:pPr>
              <a:buNone/>
            </a:pPr>
            <a:r>
              <a:rPr lang="en-GB" sz="2400" b="1" dirty="0" smtClean="0"/>
              <a:t>(</a:t>
            </a:r>
            <a:r>
              <a:rPr lang="en-GB" sz="2400" b="1" dirty="0"/>
              <a:t>no picture yet)</a:t>
            </a:r>
          </a:p>
          <a:p>
            <a:endParaRPr lang="sv-SE" sz="2400" dirty="0" smtClean="0"/>
          </a:p>
          <a:p>
            <a:r>
              <a:rPr lang="en-US" sz="2400" dirty="0" smtClean="0"/>
              <a:t>Web page is currently in the process of reshape.</a:t>
            </a:r>
          </a:p>
          <a:p>
            <a:pPr>
              <a:buNone/>
            </a:pPr>
            <a:endParaRPr lang="en-US" sz="2400" dirty="0" smtClean="0"/>
          </a:p>
          <a:p>
            <a:r>
              <a:rPr lang="en-US" sz="2400" dirty="0" smtClean="0"/>
              <a:t>The long term maintenance of the webpage is at risk as LRZ doesn’t seem to be in a position to guarantee long term maintenance and swift installation of </a:t>
            </a:r>
            <a:r>
              <a:rPr lang="en-US" sz="2400" dirty="0" err="1" smtClean="0"/>
              <a:t>bugfix</a:t>
            </a:r>
            <a:r>
              <a:rPr lang="en-US" sz="2400" dirty="0" smtClean="0"/>
              <a:t> releases.</a:t>
            </a:r>
          </a:p>
          <a:p>
            <a:endParaRPr lang="en-US" sz="2400" dirty="0"/>
          </a:p>
          <a:p>
            <a:r>
              <a:rPr lang="en-US" sz="2400" dirty="0"/>
              <a:t>Several partners need to improve their </a:t>
            </a:r>
            <a:r>
              <a:rPr lang="en-US" sz="2400" b="1" dirty="0"/>
              <a:t>internal communications</a:t>
            </a:r>
            <a:r>
              <a:rPr lang="en-US" sz="2400" dirty="0"/>
              <a:t>, particularly </a:t>
            </a:r>
            <a:r>
              <a:rPr lang="en-US" sz="2400" dirty="0" err="1"/>
              <a:t>Synective</a:t>
            </a:r>
            <a:r>
              <a:rPr lang="en-US" sz="2400" dirty="0"/>
              <a:t> </a:t>
            </a:r>
            <a:r>
              <a:rPr lang="en-US" sz="2400" dirty="0" err="1"/>
              <a:t>wrt</a:t>
            </a:r>
            <a:r>
              <a:rPr lang="en-US" sz="2400" dirty="0"/>
              <a:t> reporting, and KTH </a:t>
            </a:r>
            <a:r>
              <a:rPr lang="en-US" sz="2400" dirty="0" err="1"/>
              <a:t>wrt</a:t>
            </a:r>
            <a:r>
              <a:rPr lang="en-US" sz="2400" dirty="0"/>
              <a:t> WP3/4/5 discussions. </a:t>
            </a:r>
            <a:endParaRPr lang="en-US" sz="2400" dirty="0" smtClean="0"/>
          </a:p>
          <a:p>
            <a:pPr lvl="1"/>
            <a:r>
              <a:rPr lang="en-US" sz="2000" dirty="0" err="1" smtClean="0"/>
              <a:t>ScalaLife</a:t>
            </a:r>
            <a:r>
              <a:rPr lang="en-US" sz="2000" dirty="0" smtClean="0"/>
              <a:t>-tech </a:t>
            </a:r>
            <a:r>
              <a:rPr lang="en-US" sz="2000" dirty="0" err="1" smtClean="0"/>
              <a:t>mailinglist</a:t>
            </a:r>
            <a:r>
              <a:rPr lang="en-US" sz="2000" dirty="0" smtClean="0"/>
              <a:t> mostly dormant!</a:t>
            </a:r>
            <a:endParaRPr lang="en-US" sz="2000" dirty="0"/>
          </a:p>
          <a:p>
            <a:endParaRPr lang="de-DE" sz="2400" dirty="0" smtClean="0"/>
          </a:p>
          <a:p>
            <a:endParaRPr lang="sv-SE" sz="2400" dirty="0" smtClean="0"/>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10</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e-DE" dirty="0" smtClean="0"/>
              <a:t>WP1 actions in progress</a:t>
            </a:r>
          </a:p>
        </p:txBody>
      </p:sp>
      <p:sp>
        <p:nvSpPr>
          <p:cNvPr id="9219" name="Inhaltsplatzhalter 2"/>
          <p:cNvSpPr>
            <a:spLocks noGrp="1"/>
          </p:cNvSpPr>
          <p:nvPr>
            <p:ph idx="1"/>
          </p:nvPr>
        </p:nvSpPr>
        <p:spPr/>
        <p:txBody>
          <a:bodyPr/>
          <a:lstStyle/>
          <a:p>
            <a:r>
              <a:rPr lang="en-US" sz="2400" dirty="0" smtClean="0"/>
              <a:t>We plan to examine the methodology of </a:t>
            </a:r>
            <a:r>
              <a:rPr lang="en-US" sz="2400" dirty="0" err="1" smtClean="0"/>
              <a:t>Erina</a:t>
            </a:r>
            <a:r>
              <a:rPr lang="en-US" sz="2400" dirty="0" smtClean="0"/>
              <a:t>+ and see if they can provide useful input to the </a:t>
            </a:r>
            <a:r>
              <a:rPr lang="en-US" sz="2400" dirty="0" err="1" smtClean="0"/>
              <a:t>ScalaLife</a:t>
            </a:r>
            <a:r>
              <a:rPr lang="en-US" sz="2400" dirty="0" smtClean="0"/>
              <a:t> sustainability and business plan.</a:t>
            </a:r>
          </a:p>
          <a:p>
            <a:endParaRPr lang="sv-SE" sz="2400" dirty="0" smtClean="0"/>
          </a:p>
          <a:p>
            <a:r>
              <a:rPr lang="en-US" sz="2400" dirty="0" smtClean="0"/>
              <a:t>We have been approached by INCF, the International </a:t>
            </a:r>
            <a:r>
              <a:rPr lang="en-US" sz="2400" dirty="0" err="1" smtClean="0"/>
              <a:t>Neuroinformatics</a:t>
            </a:r>
            <a:r>
              <a:rPr lang="en-US" sz="2400" dirty="0" smtClean="0"/>
              <a:t> Coordination Facility (</a:t>
            </a:r>
            <a:r>
              <a:rPr lang="en-US" sz="2400" u="sng" dirty="0" smtClean="0">
                <a:hlinkClick r:id="rId2"/>
              </a:rPr>
              <a:t>http://www.incf.org</a:t>
            </a:r>
            <a:r>
              <a:rPr lang="en-US" sz="2400" dirty="0" smtClean="0"/>
              <a:t>) and are in the process to further define potential future collaborations. To this end a </a:t>
            </a:r>
            <a:r>
              <a:rPr lang="en-US" sz="2400" dirty="0" err="1" smtClean="0"/>
              <a:t>MoU</a:t>
            </a:r>
            <a:r>
              <a:rPr lang="en-US" sz="2400" dirty="0" smtClean="0"/>
              <a:t> will be drafted that will be made available to the PMB after approval by the EB. </a:t>
            </a:r>
          </a:p>
          <a:p>
            <a:endParaRPr lang="sv-SE" sz="2400" dirty="0" smtClean="0"/>
          </a:p>
          <a:p>
            <a:r>
              <a:rPr lang="en-US" sz="2400" dirty="0" smtClean="0"/>
              <a:t>We have contacted the Project Officer for potential review dates to be able to start planning. </a:t>
            </a:r>
            <a:endParaRPr lang="sv-SE" sz="2400" dirty="0" smtClean="0"/>
          </a:p>
          <a:p>
            <a:endParaRPr lang="de-DE" sz="2400" dirty="0" smtClean="0"/>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11</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9" name="Inhaltsplatzhalter 2"/>
          <p:cNvSpPr>
            <a:spLocks noGrp="1"/>
          </p:cNvSpPr>
          <p:nvPr>
            <p:ph idx="1"/>
          </p:nvPr>
        </p:nvSpPr>
        <p:spPr>
          <a:xfrm>
            <a:off x="467544" y="1700808"/>
            <a:ext cx="8229600" cy="3672408"/>
          </a:xfrm>
        </p:spPr>
        <p:txBody>
          <a:bodyPr/>
          <a:lstStyle/>
          <a:p>
            <a:r>
              <a:rPr lang="sv-SE" sz="2400" dirty="0" smtClean="0"/>
              <a:t>Look into the possible collaboration within sustainability plan with PRACE and EGI projects. Sketch MoUs.</a:t>
            </a:r>
          </a:p>
          <a:p>
            <a:endParaRPr lang="sv-SE" sz="2400" dirty="0" smtClean="0"/>
          </a:p>
          <a:p>
            <a:r>
              <a:rPr lang="sv-SE" sz="2400" dirty="0" smtClean="0"/>
              <a:t>Start actual implementation of the gender equality planning. The possible initiatives ahve been proposed by partners.  A clear time-plan needs to be made and executed.</a:t>
            </a:r>
          </a:p>
          <a:p>
            <a:endParaRPr lang="sv-SE" sz="2400" dirty="0" smtClean="0"/>
          </a:p>
          <a:p>
            <a:r>
              <a:rPr lang="sv-SE" sz="2400" dirty="0" smtClean="0"/>
              <a:t>Application to CECAM</a:t>
            </a:r>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12</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sp>
        <p:nvSpPr>
          <p:cNvPr id="8" name="Titel 1"/>
          <p:cNvSpPr>
            <a:spLocks noGrp="1"/>
          </p:cNvSpPr>
          <p:nvPr>
            <p:ph type="title"/>
          </p:nvPr>
        </p:nvSpPr>
        <p:spPr>
          <a:xfrm>
            <a:off x="285750" y="0"/>
            <a:ext cx="5972175" cy="511175"/>
          </a:xfrm>
        </p:spPr>
        <p:txBody>
          <a:bodyPr/>
          <a:lstStyle/>
          <a:p>
            <a:r>
              <a:rPr lang="de-DE" dirty="0" smtClean="0"/>
              <a:t>WP1 actions in progress</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9" name="Inhaltsplatzhalter 2"/>
          <p:cNvSpPr>
            <a:spLocks noGrp="1"/>
          </p:cNvSpPr>
          <p:nvPr>
            <p:ph idx="1"/>
          </p:nvPr>
        </p:nvSpPr>
        <p:spPr>
          <a:xfrm>
            <a:off x="467544" y="1700808"/>
            <a:ext cx="8496944" cy="4464496"/>
          </a:xfrm>
        </p:spPr>
        <p:txBody>
          <a:bodyPr/>
          <a:lstStyle/>
          <a:p>
            <a:pPr marL="457200" indent="-457200">
              <a:buFont typeface="+mj-lt"/>
              <a:buAutoNum type="arabicPeriod"/>
            </a:pPr>
            <a:r>
              <a:rPr lang="sv-SE" sz="2000" dirty="0" smtClean="0">
                <a:hlinkClick r:id="rId2"/>
              </a:rPr>
              <a:t>http://www.lrz.de/wir/newsletter/2010-04/#GirlsDay2010amLeibnizRechenzentrum</a:t>
            </a:r>
            <a:r>
              <a:rPr lang="sv-SE" sz="2000" dirty="0" smtClean="0"/>
              <a:t> – </a:t>
            </a:r>
            <a:r>
              <a:rPr lang="sv-SE" sz="2000" b="1" dirty="0" smtClean="0">
                <a:solidFill>
                  <a:srgbClr val="FF0000"/>
                </a:solidFill>
              </a:rPr>
              <a:t>Date and how?</a:t>
            </a:r>
          </a:p>
          <a:p>
            <a:pPr marL="457200" indent="-457200">
              <a:buNone/>
            </a:pPr>
            <a:endParaRPr lang="sv-SE" sz="2000" dirty="0" smtClean="0"/>
          </a:p>
          <a:p>
            <a:pPr marL="457200" indent="-457200">
              <a:buFont typeface="+mj-lt"/>
              <a:buAutoNum type="arabicPeriod"/>
            </a:pPr>
            <a:r>
              <a:rPr lang="sv-SE" sz="2000" dirty="0" smtClean="0">
                <a:hlinkClick r:id="rId3"/>
              </a:rPr>
              <a:t>http://www.badw.de/aktuell/pressemitteilungen/archiv/2009/PM_12_2009/index.html</a:t>
            </a:r>
            <a:r>
              <a:rPr lang="sv-SE" sz="2000" dirty="0" smtClean="0"/>
              <a:t> - </a:t>
            </a:r>
            <a:r>
              <a:rPr lang="sv-SE" sz="2000" b="1" dirty="0" smtClean="0">
                <a:solidFill>
                  <a:srgbClr val="FF0000"/>
                </a:solidFill>
              </a:rPr>
              <a:t>Date and how?</a:t>
            </a:r>
            <a:endParaRPr lang="sv-SE" sz="2000" dirty="0" smtClean="0"/>
          </a:p>
          <a:p>
            <a:pPr marL="457200" indent="-457200">
              <a:buFont typeface="+mj-lt"/>
              <a:buAutoNum type="arabicPeriod"/>
            </a:pPr>
            <a:endParaRPr lang="sv-SE" sz="2000" dirty="0" smtClean="0"/>
          </a:p>
          <a:p>
            <a:pPr marL="457200" indent="-457200">
              <a:buFont typeface="+mj-lt"/>
              <a:buAutoNum type="arabicPeriod"/>
            </a:pPr>
            <a:r>
              <a:rPr lang="sv-SE" sz="2000" dirty="0" smtClean="0">
                <a:hlinkClick r:id="rId4"/>
              </a:rPr>
              <a:t>http://www.ilovebits.fib.upc.edu/ilovebits-en/girls-for-bits.html</a:t>
            </a:r>
            <a:r>
              <a:rPr lang="sv-SE" sz="2000" dirty="0" smtClean="0"/>
              <a:t> -</a:t>
            </a:r>
            <a:r>
              <a:rPr lang="sv-SE" sz="2000" b="1" dirty="0" smtClean="0">
                <a:solidFill>
                  <a:srgbClr val="FF0000"/>
                </a:solidFill>
              </a:rPr>
              <a:t>Date and how?</a:t>
            </a:r>
            <a:endParaRPr lang="sv-SE" sz="2000" dirty="0" smtClean="0"/>
          </a:p>
          <a:p>
            <a:pPr marL="457200" indent="-457200">
              <a:buFont typeface="+mj-lt"/>
              <a:buAutoNum type="arabicPeriod"/>
            </a:pPr>
            <a:endParaRPr lang="sv-SE" sz="2000" dirty="0" smtClean="0"/>
          </a:p>
          <a:p>
            <a:pPr marL="457200" indent="-457200">
              <a:buFont typeface="+mj-lt"/>
              <a:buAutoNum type="arabicPeriod"/>
            </a:pPr>
            <a:r>
              <a:rPr lang="sv-SE" sz="2000" dirty="0" smtClean="0">
                <a:hlinkClick r:id="rId5"/>
              </a:rPr>
              <a:t>http://www.cc4g.net/</a:t>
            </a:r>
            <a:r>
              <a:rPr lang="sv-SE" sz="2000" dirty="0" smtClean="0"/>
              <a:t> - </a:t>
            </a:r>
            <a:r>
              <a:rPr lang="sv-SE" sz="2000" b="1" dirty="0" smtClean="0">
                <a:solidFill>
                  <a:srgbClr val="FF0000"/>
                </a:solidFill>
              </a:rPr>
              <a:t>Date and how?</a:t>
            </a:r>
            <a:endParaRPr lang="sv-SE" sz="2000" dirty="0" smtClean="0"/>
          </a:p>
          <a:p>
            <a:pPr marL="457200" indent="-457200">
              <a:buFont typeface="+mj-lt"/>
              <a:buAutoNum type="arabicPeriod"/>
            </a:pPr>
            <a:endParaRPr lang="sv-SE" sz="2000" dirty="0" smtClean="0"/>
          </a:p>
          <a:p>
            <a:pPr marL="457200" indent="-457200">
              <a:buFont typeface="+mj-lt"/>
              <a:buAutoNum type="arabicPeriod"/>
            </a:pPr>
            <a:r>
              <a:rPr lang="sv-SE" sz="2000" dirty="0" smtClean="0">
                <a:hlinkClick r:id="rId6"/>
              </a:rPr>
              <a:t>http://www.kth.se/csc/samverkan/digigirlz/digigirlz-1.25151</a:t>
            </a:r>
            <a:r>
              <a:rPr lang="sv-SE" sz="2000" dirty="0" smtClean="0"/>
              <a:t> </a:t>
            </a:r>
            <a:r>
              <a:rPr lang="sv-SE" sz="2000" smtClean="0"/>
              <a:t>- </a:t>
            </a:r>
            <a:r>
              <a:rPr lang="sv-SE" sz="2000" b="1" smtClean="0">
                <a:solidFill>
                  <a:srgbClr val="FF0000"/>
                </a:solidFill>
              </a:rPr>
              <a:t>Date and how?</a:t>
            </a:r>
            <a:endParaRPr lang="sv-SE" sz="2000" b="1" dirty="0">
              <a:solidFill>
                <a:srgbClr val="FF0000"/>
              </a:solidFill>
            </a:endParaRPr>
          </a:p>
          <a:p>
            <a:pPr marL="457200" indent="-457200">
              <a:buFont typeface="+mj-lt"/>
              <a:buAutoNum type="arabicPeriod"/>
            </a:pPr>
            <a:endParaRPr lang="sv-SE" sz="2000" dirty="0" smtClean="0"/>
          </a:p>
          <a:p>
            <a:endParaRPr lang="sv-SE" sz="2000" dirty="0" smtClean="0"/>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13</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sp>
        <p:nvSpPr>
          <p:cNvPr id="8" name="Titel 1"/>
          <p:cNvSpPr>
            <a:spLocks noGrp="1"/>
          </p:cNvSpPr>
          <p:nvPr>
            <p:ph type="title"/>
          </p:nvPr>
        </p:nvSpPr>
        <p:spPr>
          <a:xfrm>
            <a:off x="285750" y="0"/>
            <a:ext cx="5972175" cy="511175"/>
          </a:xfrm>
        </p:spPr>
        <p:txBody>
          <a:bodyPr/>
          <a:lstStyle/>
          <a:p>
            <a:r>
              <a:rPr lang="de-DE" dirty="0" smtClean="0"/>
              <a:t>WP1 Gender Action Plan </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9" name="Inhaltsplatzhalter 2"/>
          <p:cNvSpPr>
            <a:spLocks noGrp="1"/>
          </p:cNvSpPr>
          <p:nvPr>
            <p:ph idx="1"/>
          </p:nvPr>
        </p:nvSpPr>
        <p:spPr>
          <a:xfrm>
            <a:off x="2339752" y="2564904"/>
            <a:ext cx="5256584" cy="792088"/>
          </a:xfrm>
        </p:spPr>
        <p:txBody>
          <a:bodyPr/>
          <a:lstStyle/>
          <a:p>
            <a:pPr marL="457200" indent="-457200">
              <a:buNone/>
            </a:pPr>
            <a:r>
              <a:rPr lang="sv-SE" b="1" dirty="0" smtClean="0"/>
              <a:t>Questions and Discussions</a:t>
            </a:r>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14</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sp>
        <p:nvSpPr>
          <p:cNvPr id="8" name="Titel 1"/>
          <p:cNvSpPr>
            <a:spLocks noGrp="1"/>
          </p:cNvSpPr>
          <p:nvPr>
            <p:ph type="title"/>
          </p:nvPr>
        </p:nvSpPr>
        <p:spPr>
          <a:xfrm>
            <a:off x="285750" y="0"/>
            <a:ext cx="5972175" cy="511175"/>
          </a:xfrm>
        </p:spPr>
        <p:txBody>
          <a:bodyPr/>
          <a:lstStyle/>
          <a:p>
            <a:r>
              <a:rPr lang="de-DE" dirty="0" smtClean="0"/>
              <a:t>WP1 actions in progress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e-DE" dirty="0" smtClean="0"/>
              <a:t>WP1 general procedures</a:t>
            </a:r>
          </a:p>
        </p:txBody>
      </p:sp>
      <p:sp>
        <p:nvSpPr>
          <p:cNvPr id="9219" name="Inhaltsplatzhalter 2"/>
          <p:cNvSpPr>
            <a:spLocks noGrp="1"/>
          </p:cNvSpPr>
          <p:nvPr>
            <p:ph idx="1"/>
          </p:nvPr>
        </p:nvSpPr>
        <p:spPr/>
        <p:txBody>
          <a:bodyPr/>
          <a:lstStyle/>
          <a:p>
            <a:r>
              <a:rPr lang="en-US" sz="2400" dirty="0" smtClean="0"/>
              <a:t>Established the infrastructure and procedures to manage the project and are so far working satisfactory. </a:t>
            </a:r>
          </a:p>
          <a:p>
            <a:pPr>
              <a:buNone/>
            </a:pPr>
            <a:endParaRPr lang="en-US" sz="2400" dirty="0" smtClean="0"/>
          </a:p>
          <a:p>
            <a:r>
              <a:rPr lang="en-US" sz="2400" dirty="0" smtClean="0"/>
              <a:t>Identified members of the EB, setup of </a:t>
            </a:r>
            <a:r>
              <a:rPr lang="en-US" sz="2400" dirty="0" err="1" smtClean="0"/>
              <a:t>mailinglists</a:t>
            </a:r>
            <a:r>
              <a:rPr lang="en-US" sz="2400" dirty="0" smtClean="0"/>
              <a:t>, web repositories, and procedures for deliverable review. </a:t>
            </a:r>
          </a:p>
          <a:p>
            <a:pPr>
              <a:buNone/>
            </a:pPr>
            <a:endParaRPr lang="en-US" sz="2400" dirty="0" smtClean="0"/>
          </a:p>
          <a:p>
            <a:r>
              <a:rPr lang="en-US" sz="2400" dirty="0" smtClean="0"/>
              <a:t>The EB meets every fortnight via phone-conference and the minutes are on the web </a:t>
            </a:r>
            <a:r>
              <a:rPr lang="en-US" sz="2400" u="sng" dirty="0" smtClean="0">
                <a:hlinkClick r:id="rId2"/>
              </a:rPr>
              <a:t>http://www.scalalife.eu/node/74</a:t>
            </a:r>
            <a:endParaRPr lang="en-US" sz="2400" dirty="0"/>
          </a:p>
          <a:p>
            <a:pPr lvl="1"/>
            <a:r>
              <a:rPr lang="en-US" sz="2000" b="1" dirty="0" smtClean="0"/>
              <a:t>Issue: get deputy WP leaders active </a:t>
            </a:r>
          </a:p>
          <a:p>
            <a:pPr>
              <a:buNone/>
            </a:pPr>
            <a:endParaRPr lang="en-US" sz="2400" dirty="0" smtClean="0"/>
          </a:p>
          <a:p>
            <a:r>
              <a:rPr lang="en-US" sz="2400" dirty="0" smtClean="0"/>
              <a:t>The EB meetings are preceded by PO meetings where the project director, the project manager, the technical director, and the financial officer prepare the following EB meeting and any other matters arising. </a:t>
            </a:r>
            <a:endParaRPr lang="sv-SE" sz="2400" dirty="0" smtClean="0"/>
          </a:p>
          <a:p>
            <a:endParaRPr lang="de-DE" sz="2400" dirty="0" smtClean="0"/>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2</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 Leadership</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40667017"/>
              </p:ext>
            </p:extLst>
          </p:nvPr>
        </p:nvGraphicFramePr>
        <p:xfrm>
          <a:off x="457200" y="785813"/>
          <a:ext cx="8229600" cy="32359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WP</a:t>
                      </a:r>
                      <a:endParaRPr lang="en-US" dirty="0"/>
                    </a:p>
                  </a:txBody>
                  <a:tcPr/>
                </a:tc>
                <a:tc>
                  <a:txBody>
                    <a:bodyPr/>
                    <a:lstStyle/>
                    <a:p>
                      <a:r>
                        <a:rPr lang="en-US" dirty="0" smtClean="0"/>
                        <a:t>Leader</a:t>
                      </a:r>
                      <a:endParaRPr lang="en-US" dirty="0"/>
                    </a:p>
                  </a:txBody>
                  <a:tcPr/>
                </a:tc>
                <a:tc>
                  <a:txBody>
                    <a:bodyPr/>
                    <a:lstStyle/>
                    <a:p>
                      <a:r>
                        <a:rPr lang="en-US" dirty="0" smtClean="0"/>
                        <a:t>Deputy</a:t>
                      </a:r>
                      <a:endParaRPr lang="en-US" dirty="0"/>
                    </a:p>
                  </a:txBody>
                  <a:tcPr/>
                </a:tc>
              </a:tr>
              <a:tr h="370840">
                <a:tc>
                  <a:txBody>
                    <a:bodyPr/>
                    <a:lstStyle/>
                    <a:p>
                      <a:r>
                        <a:rPr lang="en-US" dirty="0" smtClean="0"/>
                        <a:t>1 – Management</a:t>
                      </a:r>
                      <a:endParaRPr lang="en-US" dirty="0"/>
                    </a:p>
                  </a:txBody>
                  <a:tcPr/>
                </a:tc>
                <a:tc>
                  <a:txBody>
                    <a:bodyPr/>
                    <a:lstStyle/>
                    <a:p>
                      <a:r>
                        <a:rPr lang="en-US" dirty="0" smtClean="0"/>
                        <a:t>Erwin Laure (KTH)</a:t>
                      </a:r>
                      <a:endParaRPr lang="en-US" dirty="0"/>
                    </a:p>
                  </a:txBody>
                  <a:tcPr/>
                </a:tc>
                <a:tc>
                  <a:txBody>
                    <a:bodyPr/>
                    <a:lstStyle/>
                    <a:p>
                      <a:r>
                        <a:rPr lang="en-US" dirty="0" err="1" smtClean="0"/>
                        <a:t>Lilit</a:t>
                      </a:r>
                      <a:r>
                        <a:rPr lang="en-US" dirty="0" smtClean="0"/>
                        <a:t> </a:t>
                      </a:r>
                      <a:r>
                        <a:rPr lang="en-US" dirty="0" err="1" smtClean="0"/>
                        <a:t>Axner</a:t>
                      </a:r>
                      <a:r>
                        <a:rPr lang="en-US" dirty="0" smtClean="0"/>
                        <a:t> (KTH)</a:t>
                      </a:r>
                      <a:endParaRPr lang="en-US" dirty="0"/>
                    </a:p>
                  </a:txBody>
                  <a:tcPr/>
                </a:tc>
              </a:tr>
              <a:tr h="370840">
                <a:tc>
                  <a:txBody>
                    <a:bodyPr/>
                    <a:lstStyle/>
                    <a:p>
                      <a:r>
                        <a:rPr lang="en-US" dirty="0" smtClean="0"/>
                        <a:t>2 – Dissemination</a:t>
                      </a:r>
                      <a:endParaRPr lang="en-US" dirty="0"/>
                    </a:p>
                  </a:txBody>
                  <a:tcPr/>
                </a:tc>
                <a:tc>
                  <a:txBody>
                    <a:bodyPr/>
                    <a:lstStyle/>
                    <a:p>
                      <a:r>
                        <a:rPr lang="en-US" dirty="0" err="1" smtClean="0"/>
                        <a:t>Mihai</a:t>
                      </a:r>
                      <a:r>
                        <a:rPr lang="en-US" dirty="0" smtClean="0"/>
                        <a:t> Duta (</a:t>
                      </a:r>
                      <a:r>
                        <a:rPr lang="en-US" dirty="0" err="1" smtClean="0"/>
                        <a:t>OeRC</a:t>
                      </a:r>
                      <a:r>
                        <a:rPr lang="en-US" dirty="0" smtClean="0"/>
                        <a:t>)</a:t>
                      </a:r>
                      <a:endParaRPr lang="en-US" dirty="0"/>
                    </a:p>
                  </a:txBody>
                  <a:tcPr/>
                </a:tc>
                <a:tc>
                  <a:txBody>
                    <a:bodyPr/>
                    <a:lstStyle/>
                    <a:p>
                      <a:r>
                        <a:rPr lang="en-US" dirty="0" smtClean="0"/>
                        <a:t>Philip </a:t>
                      </a:r>
                      <a:r>
                        <a:rPr lang="sv-SE" dirty="0" smtClean="0"/>
                        <a:t>Fowler</a:t>
                      </a:r>
                      <a:r>
                        <a:rPr lang="en-US" dirty="0" smtClean="0"/>
                        <a:t> (</a:t>
                      </a:r>
                      <a:r>
                        <a:rPr lang="en-US" dirty="0" err="1" smtClean="0"/>
                        <a:t>OeRC</a:t>
                      </a:r>
                      <a:r>
                        <a:rPr lang="en-US" dirty="0" smtClean="0"/>
                        <a:t>)</a:t>
                      </a:r>
                      <a:endParaRPr lang="en-US" dirty="0"/>
                    </a:p>
                  </a:txBody>
                  <a:tcPr/>
                </a:tc>
              </a:tr>
              <a:tr h="370840">
                <a:tc>
                  <a:txBody>
                    <a:bodyPr/>
                    <a:lstStyle/>
                    <a:p>
                      <a:r>
                        <a:rPr lang="en-US" dirty="0" smtClean="0"/>
                        <a:t>3</a:t>
                      </a:r>
                      <a:r>
                        <a:rPr lang="en-US" baseline="0" dirty="0" smtClean="0"/>
                        <a:t> </a:t>
                      </a:r>
                      <a:r>
                        <a:rPr lang="en-US" dirty="0" smtClean="0"/>
                        <a:t>– </a:t>
                      </a:r>
                      <a:r>
                        <a:rPr lang="en-US" baseline="0" dirty="0" smtClean="0"/>
                        <a:t>I</a:t>
                      </a:r>
                      <a:r>
                        <a:rPr lang="en-US" dirty="0" smtClean="0"/>
                        <a:t>ntegration</a:t>
                      </a:r>
                      <a:endParaRPr lang="en-US" dirty="0"/>
                    </a:p>
                  </a:txBody>
                  <a:tcPr/>
                </a:tc>
                <a:tc>
                  <a:txBody>
                    <a:bodyPr/>
                    <a:lstStyle/>
                    <a:p>
                      <a:r>
                        <a:rPr lang="en-US" dirty="0" err="1" smtClean="0"/>
                        <a:t>Berk</a:t>
                      </a:r>
                      <a:r>
                        <a:rPr lang="en-US" dirty="0" smtClean="0"/>
                        <a:t> Hess (KTH)</a:t>
                      </a:r>
                      <a:endParaRPr lang="en-US" dirty="0"/>
                    </a:p>
                  </a:txBody>
                  <a:tcPr/>
                </a:tc>
                <a:tc>
                  <a:txBody>
                    <a:bodyPr/>
                    <a:lstStyle/>
                    <a:p>
                      <a:r>
                        <a:rPr lang="en-US" dirty="0" err="1" smtClean="0"/>
                        <a:t>Zilvinas</a:t>
                      </a:r>
                      <a:r>
                        <a:rPr lang="en-US" dirty="0" smtClean="0"/>
                        <a:t> </a:t>
                      </a:r>
                      <a:r>
                        <a:rPr lang="en-US" dirty="0" err="1" smtClean="0"/>
                        <a:t>Rinkevicius</a:t>
                      </a:r>
                      <a:r>
                        <a:rPr lang="en-US" dirty="0" smtClean="0"/>
                        <a:t> (KTH)</a:t>
                      </a:r>
                      <a:endParaRPr lang="en-US" dirty="0"/>
                    </a:p>
                  </a:txBody>
                  <a:tcPr/>
                </a:tc>
              </a:tr>
              <a:tr h="370840">
                <a:tc>
                  <a:txBody>
                    <a:bodyPr/>
                    <a:lstStyle/>
                    <a:p>
                      <a:r>
                        <a:rPr lang="en-US" dirty="0" smtClean="0"/>
                        <a:t>4 – Validation</a:t>
                      </a:r>
                      <a:endParaRPr lang="en-US" dirty="0"/>
                    </a:p>
                  </a:txBody>
                  <a:tcPr/>
                </a:tc>
                <a:tc>
                  <a:txBody>
                    <a:bodyPr/>
                    <a:lstStyle/>
                    <a:p>
                      <a:r>
                        <a:rPr lang="en-US" dirty="0" smtClean="0"/>
                        <a:t>Ferdinand </a:t>
                      </a:r>
                      <a:r>
                        <a:rPr lang="en-US" dirty="0" err="1" smtClean="0"/>
                        <a:t>Jamitzky</a:t>
                      </a:r>
                      <a:r>
                        <a:rPr lang="en-US" dirty="0" smtClean="0"/>
                        <a:t> (LRZ)</a:t>
                      </a:r>
                      <a:endParaRPr lang="en-US" dirty="0"/>
                    </a:p>
                  </a:txBody>
                  <a:tcPr/>
                </a:tc>
                <a:tc>
                  <a:txBody>
                    <a:bodyPr/>
                    <a:lstStyle/>
                    <a:p>
                      <a:r>
                        <a:rPr lang="en-US" dirty="0" smtClean="0"/>
                        <a:t>Helmut </a:t>
                      </a:r>
                      <a:r>
                        <a:rPr lang="en-US" dirty="0" err="1" smtClean="0"/>
                        <a:t>Satzger</a:t>
                      </a:r>
                      <a:r>
                        <a:rPr lang="en-US" dirty="0" smtClean="0"/>
                        <a:t> &amp; </a:t>
                      </a:r>
                      <a:r>
                        <a:rPr lang="en-US" dirty="0" err="1" smtClean="0"/>
                        <a:t>Momme</a:t>
                      </a:r>
                      <a:r>
                        <a:rPr lang="en-US" dirty="0" smtClean="0"/>
                        <a:t> </a:t>
                      </a:r>
                      <a:r>
                        <a:rPr lang="en-US" dirty="0" err="1" smtClean="0"/>
                        <a:t>Allalen</a:t>
                      </a:r>
                      <a:r>
                        <a:rPr lang="en-US" dirty="0" smtClean="0"/>
                        <a:t> (LRZ)</a:t>
                      </a:r>
                      <a:endParaRPr lang="en-US" dirty="0"/>
                    </a:p>
                  </a:txBody>
                  <a:tcPr/>
                </a:tc>
              </a:tr>
              <a:tr h="370840">
                <a:tc>
                  <a:txBody>
                    <a:bodyPr/>
                    <a:lstStyle/>
                    <a:p>
                      <a:r>
                        <a:rPr lang="en-US" dirty="0" smtClean="0"/>
                        <a:t>5 – Competence Center</a:t>
                      </a:r>
                      <a:endParaRPr lang="en-US" dirty="0"/>
                    </a:p>
                  </a:txBody>
                  <a:tcPr/>
                </a:tc>
                <a:tc>
                  <a:txBody>
                    <a:bodyPr/>
                    <a:lstStyle/>
                    <a:p>
                      <a:r>
                        <a:rPr lang="en-US" dirty="0" err="1" smtClean="0"/>
                        <a:t>Rossen</a:t>
                      </a:r>
                      <a:r>
                        <a:rPr lang="en-US" dirty="0" smtClean="0"/>
                        <a:t> </a:t>
                      </a:r>
                      <a:r>
                        <a:rPr lang="en-US" dirty="0" err="1" smtClean="0"/>
                        <a:t>Apostolov</a:t>
                      </a:r>
                      <a:r>
                        <a:rPr lang="en-US" dirty="0" smtClean="0"/>
                        <a:t> (KTH)</a:t>
                      </a:r>
                      <a:endParaRPr lang="en-US" dirty="0"/>
                    </a:p>
                  </a:txBody>
                  <a:tcPr/>
                </a:tc>
                <a:tc>
                  <a:txBody>
                    <a:bodyPr/>
                    <a:lstStyle/>
                    <a:p>
                      <a:r>
                        <a:rPr lang="en-US" dirty="0" err="1" smtClean="0"/>
                        <a:t>Lilit</a:t>
                      </a:r>
                      <a:r>
                        <a:rPr lang="en-US" dirty="0" smtClean="0"/>
                        <a:t> </a:t>
                      </a:r>
                      <a:r>
                        <a:rPr lang="en-US" dirty="0" err="1" smtClean="0"/>
                        <a:t>Axner</a:t>
                      </a:r>
                      <a:r>
                        <a:rPr lang="en-US" dirty="0" smtClean="0"/>
                        <a:t> (KTH)</a:t>
                      </a:r>
                      <a:endParaRPr lang="en-US" dirty="0"/>
                    </a:p>
                  </a:txBody>
                  <a:tcPr/>
                </a:tc>
              </a:tr>
              <a:tr h="370840">
                <a:tc>
                  <a:txBody>
                    <a:bodyPr/>
                    <a:lstStyle/>
                    <a:p>
                      <a:r>
                        <a:rPr lang="en-US" dirty="0" smtClean="0"/>
                        <a:t>6 – Analysis &amp;</a:t>
                      </a:r>
                      <a:r>
                        <a:rPr lang="en-US" baseline="0" dirty="0" smtClean="0"/>
                        <a:t> Tuning</a:t>
                      </a:r>
                      <a:endParaRPr lang="en-US" dirty="0"/>
                    </a:p>
                  </a:txBody>
                  <a:tcPr/>
                </a:tc>
                <a:tc>
                  <a:txBody>
                    <a:bodyPr/>
                    <a:lstStyle/>
                    <a:p>
                      <a:r>
                        <a:rPr lang="sv-SE" dirty="0" smtClean="0"/>
                        <a:t>Jesus Labarta</a:t>
                      </a:r>
                      <a:r>
                        <a:rPr lang="en-US" dirty="0" smtClean="0"/>
                        <a:t> </a:t>
                      </a:r>
                      <a:r>
                        <a:rPr lang="en-US" baseline="0" dirty="0" smtClean="0"/>
                        <a:t>(BSC)</a:t>
                      </a:r>
                      <a:endParaRPr lang="en-US" dirty="0"/>
                    </a:p>
                  </a:txBody>
                  <a:tcPr/>
                </a:tc>
                <a:tc>
                  <a:txBody>
                    <a:bodyPr/>
                    <a:lstStyle/>
                    <a:p>
                      <a:r>
                        <a:rPr lang="en-US" dirty="0" err="1" smtClean="0"/>
                        <a:t>Judit</a:t>
                      </a:r>
                      <a:r>
                        <a:rPr lang="en-US" dirty="0" smtClean="0"/>
                        <a:t> </a:t>
                      </a:r>
                      <a:r>
                        <a:rPr lang="en-US" dirty="0" err="1" smtClean="0"/>
                        <a:t>Gimenez</a:t>
                      </a:r>
                      <a:r>
                        <a:rPr lang="en-US" baseline="0" dirty="0" smtClean="0"/>
                        <a:t> (BSC)</a:t>
                      </a:r>
                      <a:endParaRPr lang="en-US" dirty="0"/>
                    </a:p>
                  </a:txBody>
                  <a:tcPr/>
                </a:tc>
              </a:tr>
              <a:tr h="370840">
                <a:tc>
                  <a:txBody>
                    <a:bodyPr/>
                    <a:lstStyle/>
                    <a:p>
                      <a:r>
                        <a:rPr lang="en-US" dirty="0" smtClean="0"/>
                        <a:t>7 – Data</a:t>
                      </a:r>
                      <a:endParaRPr lang="en-US" dirty="0"/>
                    </a:p>
                  </a:txBody>
                  <a:tcPr/>
                </a:tc>
                <a:tc>
                  <a:txBody>
                    <a:bodyPr/>
                    <a:lstStyle/>
                    <a:p>
                      <a:r>
                        <a:rPr lang="en-US" dirty="0" smtClean="0"/>
                        <a:t>Modesto Orozco</a:t>
                      </a:r>
                      <a:r>
                        <a:rPr lang="en-US" baseline="0" dirty="0" smtClean="0"/>
                        <a:t> (IRB)</a:t>
                      </a:r>
                      <a:endParaRPr lang="en-US" dirty="0"/>
                    </a:p>
                  </a:txBody>
                  <a:tcPr/>
                </a:tc>
                <a:tc>
                  <a:txBody>
                    <a:bodyPr/>
                    <a:lstStyle/>
                    <a:p>
                      <a:r>
                        <a:rPr lang="en-US" dirty="0" smtClean="0"/>
                        <a:t>Ramon </a:t>
                      </a:r>
                      <a:r>
                        <a:rPr lang="en-US" dirty="0" err="1" smtClean="0"/>
                        <a:t>Goni</a:t>
                      </a:r>
                      <a:r>
                        <a:rPr lang="en-US" dirty="0" smtClean="0"/>
                        <a:t> (IRB)</a:t>
                      </a:r>
                      <a:endParaRPr lang="en-US" dirty="0"/>
                    </a:p>
                  </a:txBody>
                  <a:tcPr/>
                </a:tc>
              </a:tr>
            </a:tbl>
          </a:graphicData>
        </a:graphic>
      </p:graphicFrame>
      <p:sp>
        <p:nvSpPr>
          <p:cNvPr id="4" name="Date Placeholder 3"/>
          <p:cNvSpPr>
            <a:spLocks noGrp="1"/>
          </p:cNvSpPr>
          <p:nvPr>
            <p:ph type="dt" sz="half" idx="10"/>
          </p:nvPr>
        </p:nvSpPr>
        <p:spPr/>
        <p:txBody>
          <a:bodyPr/>
          <a:lstStyle/>
          <a:p>
            <a:pPr>
              <a:defRPr/>
            </a:pPr>
            <a:fld id="{72A8FD98-E453-435C-94DE-86ECF631C853}" type="datetime1">
              <a:rPr lang="en-US" smtClean="0"/>
              <a:pPr>
                <a:defRPr/>
              </a:pPr>
              <a:t>3/15/11</a:t>
            </a:fld>
            <a:endParaRPr lang="sv-SE"/>
          </a:p>
        </p:txBody>
      </p:sp>
      <p:sp>
        <p:nvSpPr>
          <p:cNvPr id="5" name="Footer Placeholder 4"/>
          <p:cNvSpPr>
            <a:spLocks noGrp="1"/>
          </p:cNvSpPr>
          <p:nvPr>
            <p:ph type="ftr" sz="quarter" idx="11"/>
          </p:nvPr>
        </p:nvSpPr>
        <p:spPr/>
        <p:txBody>
          <a:bodyPr/>
          <a:lstStyle/>
          <a:p>
            <a:pPr>
              <a:defRPr/>
            </a:pPr>
            <a:r>
              <a:rPr lang="sv-SE" smtClean="0"/>
              <a:t>Place</a:t>
            </a:r>
            <a:endParaRPr lang="sv-SE"/>
          </a:p>
        </p:txBody>
      </p:sp>
      <p:sp>
        <p:nvSpPr>
          <p:cNvPr id="6" name="Slide Number Placeholder 5"/>
          <p:cNvSpPr>
            <a:spLocks noGrp="1"/>
          </p:cNvSpPr>
          <p:nvPr>
            <p:ph type="sldNum" sz="quarter" idx="12"/>
          </p:nvPr>
        </p:nvSpPr>
        <p:spPr/>
        <p:txBody>
          <a:bodyPr/>
          <a:lstStyle/>
          <a:p>
            <a:pPr>
              <a:defRPr/>
            </a:pPr>
            <a:fld id="{3F1FD713-092C-4F76-A3DF-41FA9C7184B6}" type="slidenum">
              <a:rPr lang="sv-SE" smtClean="0"/>
              <a:pPr>
                <a:defRPr/>
              </a:pPr>
              <a:t>3</a:t>
            </a:fld>
            <a:endParaRPr lang="sv-SE"/>
          </a:p>
        </p:txBody>
      </p:sp>
    </p:spTree>
    <p:extLst>
      <p:ext uri="{BB962C8B-B14F-4D97-AF65-F5344CB8AC3E}">
        <p14:creationId xmlns:p14="http://schemas.microsoft.com/office/powerpoint/2010/main" val="231305685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e-DE" dirty="0" smtClean="0"/>
              <a:t>WP1 </a:t>
            </a:r>
            <a:r>
              <a:rPr lang="de-DE" dirty="0" err="1" smtClean="0"/>
              <a:t>Achievements</a:t>
            </a:r>
            <a:endParaRPr lang="de-DE" dirty="0" smtClean="0"/>
          </a:p>
        </p:txBody>
      </p:sp>
      <p:sp>
        <p:nvSpPr>
          <p:cNvPr id="9219" name="Inhaltsplatzhalter 2"/>
          <p:cNvSpPr>
            <a:spLocks noGrp="1"/>
          </p:cNvSpPr>
          <p:nvPr>
            <p:ph idx="1"/>
          </p:nvPr>
        </p:nvSpPr>
        <p:spPr>
          <a:xfrm>
            <a:off x="539552" y="1124744"/>
            <a:ext cx="8229600" cy="4587403"/>
          </a:xfrm>
        </p:spPr>
        <p:txBody>
          <a:bodyPr/>
          <a:lstStyle/>
          <a:p>
            <a:r>
              <a:rPr lang="en-US" sz="2400" dirty="0" smtClean="0"/>
              <a:t>All deliverables due during the first half year have been submitted to EC on time. </a:t>
            </a:r>
          </a:p>
          <a:p>
            <a:endParaRPr lang="en-US" sz="2400" dirty="0" smtClean="0"/>
          </a:p>
          <a:p>
            <a:r>
              <a:rPr lang="en-US" sz="2400" dirty="0" smtClean="0"/>
              <a:t>The pre-payment has been received and distributed to partners according to the CA. </a:t>
            </a:r>
          </a:p>
          <a:p>
            <a:endParaRPr lang="en-US" sz="2400" dirty="0" smtClean="0"/>
          </a:p>
          <a:p>
            <a:r>
              <a:rPr lang="en-US" sz="2400" dirty="0" smtClean="0"/>
              <a:t>A </a:t>
            </a:r>
            <a:r>
              <a:rPr lang="en-US" sz="2400" dirty="0" err="1" smtClean="0"/>
              <a:t>MoU</a:t>
            </a:r>
            <a:r>
              <a:rPr lang="en-US" sz="2400" dirty="0" smtClean="0"/>
              <a:t> has been signed with the ERINA+ project. </a:t>
            </a:r>
          </a:p>
          <a:p>
            <a:pPr lvl="1"/>
            <a:r>
              <a:rPr lang="en-US" sz="2000" dirty="0" smtClean="0"/>
              <a:t>The first collaborative visit was on March14th with </a:t>
            </a:r>
            <a:r>
              <a:rPr lang="en-US" sz="2000" dirty="0" err="1" smtClean="0"/>
              <a:t>Erina</a:t>
            </a:r>
            <a:r>
              <a:rPr lang="en-US" sz="2000" dirty="0" smtClean="0"/>
              <a:t>+ to define the focus of the collaboration and future action plan.</a:t>
            </a:r>
          </a:p>
          <a:p>
            <a:endParaRPr lang="en-US" sz="2400" dirty="0" smtClean="0"/>
          </a:p>
          <a:p>
            <a:r>
              <a:rPr lang="en-US" sz="2400" dirty="0" smtClean="0"/>
              <a:t>Identified Gender Action programs we could participate to</a:t>
            </a:r>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4</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e-DE" sz="2800" dirty="0" smtClean="0"/>
              <a:t>WP1 Arising Issues – PM spenditure</a:t>
            </a:r>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5</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sp>
        <p:nvSpPr>
          <p:cNvPr id="8" name="Rectangle 7"/>
          <p:cNvSpPr/>
          <p:nvPr/>
        </p:nvSpPr>
        <p:spPr>
          <a:xfrm>
            <a:off x="467544" y="5229200"/>
            <a:ext cx="8136904" cy="1200329"/>
          </a:xfrm>
          <a:prstGeom prst="rect">
            <a:avLst/>
          </a:prstGeom>
        </p:spPr>
        <p:txBody>
          <a:bodyPr wrap="square">
            <a:spAutoFit/>
          </a:bodyPr>
          <a:lstStyle/>
          <a:p>
            <a:r>
              <a:rPr lang="en-US" dirty="0" smtClean="0"/>
              <a:t>The current effort spending profile is about </a:t>
            </a:r>
            <a:r>
              <a:rPr lang="en-US" b="1" dirty="0" smtClean="0"/>
              <a:t>50% of a hypothetical flat spending </a:t>
            </a:r>
            <a:r>
              <a:rPr lang="en-US" dirty="0" smtClean="0"/>
              <a:t>profile. This has been analyzed in detail by the EB and most of the effort is inline with usual start-up delays and tasks that started only later in the project. </a:t>
            </a:r>
          </a:p>
        </p:txBody>
      </p:sp>
      <p:graphicFrame>
        <p:nvGraphicFramePr>
          <p:cNvPr id="10" name="Chart 9"/>
          <p:cNvGraphicFramePr/>
          <p:nvPr/>
        </p:nvGraphicFramePr>
        <p:xfrm>
          <a:off x="755576" y="692696"/>
          <a:ext cx="6984776" cy="45365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e-DE" sz="2800" dirty="0" smtClean="0"/>
              <a:t>WP1 Arrising Issues – PM spenditure</a:t>
            </a:r>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6</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sp>
        <p:nvSpPr>
          <p:cNvPr id="9" name="Rectangle 8"/>
          <p:cNvSpPr/>
          <p:nvPr/>
        </p:nvSpPr>
        <p:spPr>
          <a:xfrm>
            <a:off x="539552" y="5013176"/>
            <a:ext cx="8208912" cy="1200329"/>
          </a:xfrm>
          <a:prstGeom prst="rect">
            <a:avLst/>
          </a:prstGeom>
        </p:spPr>
        <p:txBody>
          <a:bodyPr wrap="square">
            <a:spAutoFit/>
          </a:bodyPr>
          <a:lstStyle/>
          <a:p>
            <a:r>
              <a:rPr lang="en-US" dirty="0" smtClean="0"/>
              <a:t>A slight concern remains with the effort spent by </a:t>
            </a:r>
            <a:r>
              <a:rPr lang="en-US" dirty="0" err="1" smtClean="0"/>
              <a:t>OeRC</a:t>
            </a:r>
            <a:r>
              <a:rPr lang="en-US" dirty="0" smtClean="0"/>
              <a:t> and the potential bottleneck introduced by focusing all effort on one person at the moment. It would probably increase efficiency if </a:t>
            </a:r>
            <a:r>
              <a:rPr lang="en-US" dirty="0" err="1" smtClean="0"/>
              <a:t>OeRC</a:t>
            </a:r>
            <a:r>
              <a:rPr lang="en-US" dirty="0" smtClean="0"/>
              <a:t> tasks could be spread among more persons. </a:t>
            </a:r>
            <a:endParaRPr lang="sv-SE" dirty="0" smtClean="0"/>
          </a:p>
        </p:txBody>
      </p:sp>
      <p:graphicFrame>
        <p:nvGraphicFramePr>
          <p:cNvPr id="10" name="Chart 9"/>
          <p:cNvGraphicFramePr/>
          <p:nvPr/>
        </p:nvGraphicFramePr>
        <p:xfrm>
          <a:off x="683568" y="620688"/>
          <a:ext cx="7128792" cy="44644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e-DE" sz="2400" dirty="0" smtClean="0"/>
              <a:t>WP1 Arising Issues – Review of deliverables</a:t>
            </a:r>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7</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grpSp>
        <p:nvGrpSpPr>
          <p:cNvPr id="3074" name="Group 2"/>
          <p:cNvGrpSpPr>
            <a:grpSpLocks/>
          </p:cNvGrpSpPr>
          <p:nvPr/>
        </p:nvGrpSpPr>
        <p:grpSpPr bwMode="auto">
          <a:xfrm>
            <a:off x="516419" y="1412776"/>
            <a:ext cx="8160037" cy="4392488"/>
            <a:chOff x="2998" y="702"/>
            <a:chExt cx="6410" cy="3942"/>
          </a:xfrm>
        </p:grpSpPr>
        <p:sp>
          <p:nvSpPr>
            <p:cNvPr id="3075" name="AutoShape 3"/>
            <p:cNvSpPr>
              <a:spLocks noChangeArrowheads="1"/>
            </p:cNvSpPr>
            <p:nvPr/>
          </p:nvSpPr>
          <p:spPr bwMode="auto">
            <a:xfrm>
              <a:off x="2998" y="702"/>
              <a:ext cx="384" cy="3942"/>
            </a:xfrm>
            <a:prstGeom prst="roundRect">
              <a:avLst>
                <a:gd name="adj" fmla="val 16667"/>
              </a:avLst>
            </a:prstGeom>
            <a:gradFill rotWithShape="0">
              <a:gsLst>
                <a:gs pos="0">
                  <a:srgbClr val="FFFFFF"/>
                </a:gs>
                <a:gs pos="100000">
                  <a:srgbClr val="B8CCE4"/>
                </a:gs>
              </a:gsLst>
              <a:lin ang="5400000" scaled="1"/>
            </a:gradFill>
            <a:ln w="12700">
              <a:solidFill>
                <a:srgbClr val="95B3D7"/>
              </a:solidFill>
              <a:round/>
              <a:headEnd/>
              <a:tailEnd/>
            </a:ln>
            <a:effectLst>
              <a:outerShdw dist="28398" dir="3806097" algn="ctr" rotWithShape="0">
                <a:srgbClr val="243F60">
                  <a:alpha val="50000"/>
                </a:srgbClr>
              </a:outerShdw>
            </a:effectLst>
          </p:spPr>
          <p:txBody>
            <a:bodyPr vert="vert270"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i="0" u="none" strike="noStrike" cap="none" normalizeH="0" baseline="0" dirty="0" smtClean="0">
                  <a:ln>
                    <a:noFill/>
                  </a:ln>
                  <a:solidFill>
                    <a:schemeClr val="tx1"/>
                  </a:solidFill>
                  <a:effectLst/>
                  <a:latin typeface="Arial" pitchFamily="34" charset="0"/>
                  <a:cs typeface="Arial" pitchFamily="34" charset="0"/>
                </a:rPr>
                <a:t>One</a:t>
              </a:r>
              <a:r>
                <a:rPr kumimoji="0" lang="en-US" b="0" i="0" u="none" strike="noStrike" cap="none" normalizeH="0" baseline="0" dirty="0" smtClean="0">
                  <a:ln>
                    <a:noFill/>
                  </a:ln>
                  <a:solidFill>
                    <a:schemeClr val="tx1"/>
                  </a:solidFill>
                  <a:effectLst/>
                  <a:latin typeface="Arial" pitchFamily="34" charset="0"/>
                  <a:cs typeface="Arial" pitchFamily="34" charset="0"/>
                </a:rPr>
                <a:t> Month Prior to Submission to EC</a:t>
              </a:r>
              <a:endParaRPr kumimoji="0" lang="sv-SE" b="0" i="0" u="none" strike="noStrike" cap="none" normalizeH="0" baseline="0" dirty="0" smtClean="0">
                <a:ln>
                  <a:noFill/>
                </a:ln>
                <a:solidFill>
                  <a:schemeClr val="tx1"/>
                </a:solidFill>
                <a:effectLst/>
                <a:latin typeface="Arial" pitchFamily="34" charset="0"/>
                <a:cs typeface="Arial" pitchFamily="34" charset="0"/>
              </a:endParaRPr>
            </a:p>
          </p:txBody>
        </p:sp>
        <p:sp>
          <p:nvSpPr>
            <p:cNvPr id="3076" name="Rectangle 4"/>
            <p:cNvSpPr>
              <a:spLocks noChangeArrowheads="1"/>
            </p:cNvSpPr>
            <p:nvPr/>
          </p:nvSpPr>
          <p:spPr bwMode="auto">
            <a:xfrm>
              <a:off x="3588" y="996"/>
              <a:ext cx="1032" cy="894"/>
            </a:xfrm>
            <a:prstGeom prst="rect">
              <a:avLst/>
            </a:prstGeom>
            <a:solidFill>
              <a:srgbClr val="FFFFFF"/>
            </a:solidFill>
            <a:ln w="25400">
              <a:solidFill>
                <a:srgbClr val="0020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v-SE" b="1" i="0" u="none" strike="noStrike" cap="none" normalizeH="0" baseline="0" smtClean="0">
                  <a:ln>
                    <a:noFill/>
                  </a:ln>
                  <a:solidFill>
                    <a:srgbClr val="00B050"/>
                  </a:solidFill>
                  <a:effectLst/>
                  <a:latin typeface="Calibri" pitchFamily="34" charset="0"/>
                  <a:cs typeface="Arial" pitchFamily="34" charset="0"/>
                </a:rPr>
                <a:t>Week 1</a:t>
              </a:r>
              <a:endParaRPr kumimoji="0" lang="sv-SE" b="0" i="0" u="none" strike="noStrike" cap="none" normalizeH="0" baseline="0" smtClean="0">
                <a:ln>
                  <a:noFill/>
                </a:ln>
                <a:solidFill>
                  <a:schemeClr val="tx1"/>
                </a:solidFill>
                <a:effectLst/>
                <a:latin typeface="Arial" pitchFamily="34" charset="0"/>
                <a:cs typeface="Arial" pitchFamily="34" charset="0"/>
              </a:endParaRPr>
            </a:p>
          </p:txBody>
        </p:sp>
        <p:sp>
          <p:nvSpPr>
            <p:cNvPr id="3077" name="Rectangle 5"/>
            <p:cNvSpPr>
              <a:spLocks noChangeArrowheads="1"/>
            </p:cNvSpPr>
            <p:nvPr/>
          </p:nvSpPr>
          <p:spPr bwMode="auto">
            <a:xfrm>
              <a:off x="3588" y="1890"/>
              <a:ext cx="1032" cy="894"/>
            </a:xfrm>
            <a:prstGeom prst="rect">
              <a:avLst/>
            </a:prstGeom>
            <a:solidFill>
              <a:srgbClr val="FFFFFF"/>
            </a:solidFill>
            <a:ln w="25400">
              <a:solidFill>
                <a:srgbClr val="0020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v-SE" b="1" i="0" u="none" strike="noStrike" cap="none" normalizeH="0" baseline="0" smtClean="0">
                  <a:ln>
                    <a:noFill/>
                  </a:ln>
                  <a:solidFill>
                    <a:srgbClr val="00B050"/>
                  </a:solidFill>
                  <a:effectLst/>
                  <a:latin typeface="Calibri" pitchFamily="34" charset="0"/>
                  <a:cs typeface="Arial" pitchFamily="34" charset="0"/>
                </a:rPr>
                <a:t>Week 2</a:t>
              </a:r>
              <a:endParaRPr kumimoji="0" lang="sv-SE" b="0" i="0" u="none" strike="noStrike" cap="none" normalizeH="0" baseline="0" smtClean="0">
                <a:ln>
                  <a:noFill/>
                </a:ln>
                <a:solidFill>
                  <a:schemeClr val="tx1"/>
                </a:solidFill>
                <a:effectLst/>
                <a:latin typeface="Arial" pitchFamily="34" charset="0"/>
                <a:cs typeface="Arial" pitchFamily="34" charset="0"/>
              </a:endParaRPr>
            </a:p>
          </p:txBody>
        </p:sp>
        <p:sp>
          <p:nvSpPr>
            <p:cNvPr id="3078" name="Rectangle 6"/>
            <p:cNvSpPr>
              <a:spLocks noChangeArrowheads="1"/>
            </p:cNvSpPr>
            <p:nvPr/>
          </p:nvSpPr>
          <p:spPr bwMode="auto">
            <a:xfrm>
              <a:off x="3588" y="2784"/>
              <a:ext cx="1032" cy="894"/>
            </a:xfrm>
            <a:prstGeom prst="rect">
              <a:avLst/>
            </a:prstGeom>
            <a:solidFill>
              <a:srgbClr val="FFFFFF"/>
            </a:solidFill>
            <a:ln w="25400">
              <a:solidFill>
                <a:srgbClr val="0020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v-SE" b="1" i="0" u="none" strike="noStrike" cap="none" normalizeH="0" baseline="0" smtClean="0">
                  <a:ln>
                    <a:noFill/>
                  </a:ln>
                  <a:solidFill>
                    <a:srgbClr val="E36C0A"/>
                  </a:solidFill>
                  <a:effectLst/>
                  <a:latin typeface="Calibri" pitchFamily="34" charset="0"/>
                  <a:cs typeface="Arial" pitchFamily="34" charset="0"/>
                </a:rPr>
                <a:t>Week 3</a:t>
              </a:r>
              <a:endParaRPr kumimoji="0" lang="sv-SE" b="0" i="0" u="none" strike="noStrike" cap="none" normalizeH="0" baseline="0" smtClean="0">
                <a:ln>
                  <a:noFill/>
                </a:ln>
                <a:solidFill>
                  <a:schemeClr val="tx1"/>
                </a:solidFill>
                <a:effectLst/>
                <a:latin typeface="Arial" pitchFamily="34" charset="0"/>
                <a:cs typeface="Arial" pitchFamily="34" charset="0"/>
              </a:endParaRPr>
            </a:p>
          </p:txBody>
        </p:sp>
        <p:sp>
          <p:nvSpPr>
            <p:cNvPr id="3079" name="Rectangle 7"/>
            <p:cNvSpPr>
              <a:spLocks noChangeArrowheads="1"/>
            </p:cNvSpPr>
            <p:nvPr/>
          </p:nvSpPr>
          <p:spPr bwMode="auto">
            <a:xfrm>
              <a:off x="3588" y="3678"/>
              <a:ext cx="1032" cy="894"/>
            </a:xfrm>
            <a:prstGeom prst="rect">
              <a:avLst/>
            </a:prstGeom>
            <a:solidFill>
              <a:srgbClr val="FFFFFF"/>
            </a:solidFill>
            <a:ln w="25400">
              <a:solidFill>
                <a:srgbClr val="0020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sv-SE" b="1" i="0" u="none" strike="noStrike" cap="none" normalizeH="0" baseline="0" smtClean="0">
                  <a:ln>
                    <a:noFill/>
                  </a:ln>
                  <a:solidFill>
                    <a:srgbClr val="FF0000"/>
                  </a:solidFill>
                  <a:effectLst/>
                  <a:latin typeface="Calibri" pitchFamily="34" charset="0"/>
                  <a:cs typeface="Arial" pitchFamily="34" charset="0"/>
                </a:rPr>
                <a:t>Week 4</a:t>
              </a:r>
              <a:endParaRPr kumimoji="0" lang="sv-SE" b="0" i="0" u="none" strike="noStrike" cap="none" normalizeH="0" baseline="0" smtClean="0">
                <a:ln>
                  <a:noFill/>
                </a:ln>
                <a:solidFill>
                  <a:schemeClr val="tx1"/>
                </a:solidFill>
                <a:effectLst/>
                <a:latin typeface="Arial" pitchFamily="34" charset="0"/>
                <a:cs typeface="Arial" pitchFamily="34" charset="0"/>
              </a:endParaRPr>
            </a:p>
          </p:txBody>
        </p:sp>
        <p:sp>
          <p:nvSpPr>
            <p:cNvPr id="3080" name="AutoShape 8"/>
            <p:cNvSpPr>
              <a:spLocks noChangeArrowheads="1"/>
            </p:cNvSpPr>
            <p:nvPr/>
          </p:nvSpPr>
          <p:spPr bwMode="auto">
            <a:xfrm rot="5400000">
              <a:off x="6222" y="-402"/>
              <a:ext cx="1782" cy="4590"/>
            </a:xfrm>
            <a:prstGeom prst="homePlate">
              <a:avLst>
                <a:gd name="adj" fmla="val 25000"/>
              </a:avLst>
            </a:prstGeom>
            <a:gradFill rotWithShape="0">
              <a:gsLst>
                <a:gs pos="0">
                  <a:srgbClr val="FFFFFF"/>
                </a:gs>
                <a:gs pos="100000">
                  <a:srgbClr val="D6E3BC"/>
                </a:gs>
              </a:gsLst>
              <a:lin ang="5400000" scaled="1"/>
            </a:gradFill>
            <a:ln w="12700">
              <a:solidFill>
                <a:srgbClr val="C2D69B"/>
              </a:solidFill>
              <a:miter lim="800000"/>
              <a:headEnd/>
              <a:tailEnd/>
            </a:ln>
            <a:effectLst>
              <a:outerShdw dist="28398" dir="3806097" algn="ctr" rotWithShape="0">
                <a:srgbClr val="4E6128">
                  <a:alpha val="50000"/>
                </a:srgbClr>
              </a:outerShdw>
            </a:effectLst>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0" i="0" u="none" strike="noStrike" cap="none" normalizeH="0" baseline="0" dirty="0" smtClean="0">
                  <a:ln>
                    <a:noFill/>
                  </a:ln>
                  <a:solidFill>
                    <a:schemeClr val="tx1"/>
                  </a:solidFill>
                  <a:effectLst/>
                  <a:latin typeface="Calibri" pitchFamily="34" charset="0"/>
                  <a:cs typeface="Arial" pitchFamily="34" charset="0"/>
                </a:rPr>
                <a:t>The first draft ready and sent for review to two a priori defined reviewer-partners.</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b="0" i="0" u="none" strike="noStrike" cap="none" normalizeH="0" baseline="0" dirty="0" smtClean="0">
                  <a:ln>
                    <a:noFill/>
                  </a:ln>
                  <a:solidFill>
                    <a:schemeClr val="tx1"/>
                  </a:solidFill>
                  <a:effectLst/>
                  <a:latin typeface="Calibri" pitchFamily="34" charset="0"/>
                  <a:cs typeface="Arial" pitchFamily="34" charset="0"/>
                </a:rPr>
                <a:t>The two weeks review communication period between two reviewer-partners and the responsible partner.</a:t>
              </a:r>
              <a:endParaRPr kumimoji="0" lang="sv-SE" b="0" i="0" u="none" strike="noStrike" cap="none" normalizeH="0" baseline="0" dirty="0" smtClean="0">
                <a:ln>
                  <a:noFill/>
                </a:ln>
                <a:solidFill>
                  <a:schemeClr val="tx1"/>
                </a:solidFill>
                <a:effectLst/>
                <a:latin typeface="Arial" pitchFamily="34" charset="0"/>
                <a:cs typeface="Arial" pitchFamily="34" charset="0"/>
              </a:endParaRPr>
            </a:p>
          </p:txBody>
        </p:sp>
        <p:sp>
          <p:nvSpPr>
            <p:cNvPr id="3081" name="AutoShape 9"/>
            <p:cNvSpPr>
              <a:spLocks noChangeArrowheads="1"/>
            </p:cNvSpPr>
            <p:nvPr/>
          </p:nvSpPr>
          <p:spPr bwMode="auto">
            <a:xfrm rot="5400000">
              <a:off x="6669" y="939"/>
              <a:ext cx="888" cy="4590"/>
            </a:xfrm>
            <a:prstGeom prst="homePlate">
              <a:avLst>
                <a:gd name="adj" fmla="val 25000"/>
              </a:avLst>
            </a:prstGeom>
            <a:gradFill rotWithShape="0">
              <a:gsLst>
                <a:gs pos="0">
                  <a:srgbClr val="FFFFFF"/>
                </a:gs>
                <a:gs pos="100000">
                  <a:srgbClr val="FBD4B4"/>
                </a:gs>
              </a:gsLst>
              <a:lin ang="5400000" scaled="1"/>
            </a:gradFill>
            <a:ln w="12700">
              <a:solidFill>
                <a:srgbClr val="FABF8F"/>
              </a:solidFill>
              <a:miter lim="800000"/>
              <a:headEnd/>
              <a:tailEnd/>
            </a:ln>
            <a:effectLst>
              <a:outerShdw dist="28398" dir="3806097" algn="ctr" rotWithShape="0">
                <a:srgbClr val="974706">
                  <a:alpha val="50000"/>
                </a:srgbClr>
              </a:outerShdw>
            </a:effectLst>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0" i="0" u="none" strike="noStrike" cap="none" normalizeH="0" baseline="0" smtClean="0">
                  <a:ln>
                    <a:noFill/>
                  </a:ln>
                  <a:solidFill>
                    <a:schemeClr val="tx1"/>
                  </a:solidFill>
                  <a:effectLst/>
                  <a:latin typeface="Calibri" pitchFamily="34" charset="0"/>
                  <a:cs typeface="Arial" pitchFamily="34" charset="0"/>
                </a:rPr>
                <a:t>The second draft ready and sent to PMB for one week review process.</a:t>
              </a:r>
              <a:endParaRPr kumimoji="0" lang="sv-SE" b="0" i="0" u="none" strike="noStrike" cap="none" normalizeH="0" baseline="0" smtClean="0">
                <a:ln>
                  <a:noFill/>
                </a:ln>
                <a:solidFill>
                  <a:schemeClr val="tx1"/>
                </a:solidFill>
                <a:effectLst/>
                <a:latin typeface="Arial" pitchFamily="34" charset="0"/>
                <a:cs typeface="Arial" pitchFamily="34" charset="0"/>
              </a:endParaRPr>
            </a:p>
          </p:txBody>
        </p:sp>
        <p:sp>
          <p:nvSpPr>
            <p:cNvPr id="3082" name="AutoShape 10"/>
            <p:cNvSpPr>
              <a:spLocks noChangeArrowheads="1"/>
            </p:cNvSpPr>
            <p:nvPr/>
          </p:nvSpPr>
          <p:spPr bwMode="auto">
            <a:xfrm rot="5400000">
              <a:off x="6669" y="1833"/>
              <a:ext cx="888" cy="4590"/>
            </a:xfrm>
            <a:prstGeom prst="homePlate">
              <a:avLst>
                <a:gd name="adj" fmla="val 25000"/>
              </a:avLst>
            </a:prstGeom>
            <a:gradFill rotWithShape="0">
              <a:gsLst>
                <a:gs pos="0">
                  <a:srgbClr val="FFFFFF"/>
                </a:gs>
                <a:gs pos="100000">
                  <a:srgbClr val="E5B8B7"/>
                </a:gs>
              </a:gsLst>
              <a:lin ang="5400000" scaled="1"/>
            </a:gradFill>
            <a:ln w="12700">
              <a:solidFill>
                <a:srgbClr val="D99594"/>
              </a:solidFill>
              <a:miter lim="800000"/>
              <a:headEnd/>
              <a:tailEnd/>
            </a:ln>
            <a:effectLst>
              <a:outerShdw dist="28398" dir="3806097" algn="ctr" rotWithShape="0">
                <a:srgbClr val="622423">
                  <a:alpha val="50000"/>
                </a:srgbClr>
              </a:outerShdw>
            </a:effectLst>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b="0" i="0" u="none" strike="noStrike" cap="none" normalizeH="0" baseline="0" smtClean="0">
                  <a:ln>
                    <a:noFill/>
                  </a:ln>
                  <a:solidFill>
                    <a:schemeClr val="tx1"/>
                  </a:solidFill>
                  <a:effectLst/>
                  <a:latin typeface="Calibri" pitchFamily="34" charset="0"/>
                  <a:cs typeface="Arial" pitchFamily="34" charset="0"/>
                </a:rPr>
                <a:t>The last justifications and finalization of the </a:t>
              </a:r>
              <a:r>
                <a:rPr kumimoji="0" lang="en-US" b="1" i="0" u="none" strike="noStrike" cap="none" normalizeH="0" baseline="0" smtClean="0">
                  <a:ln>
                    <a:noFill/>
                  </a:ln>
                  <a:solidFill>
                    <a:schemeClr val="tx1"/>
                  </a:solidFill>
                  <a:effectLst/>
                  <a:latin typeface="Calibri" pitchFamily="34" charset="0"/>
                  <a:cs typeface="Arial" pitchFamily="34" charset="0"/>
                </a:rPr>
                <a:t>Deliverable</a:t>
              </a:r>
              <a:r>
                <a:rPr kumimoji="0" lang="en-US" b="0" i="0" u="none" strike="noStrike" cap="none" normalizeH="0" baseline="0" smtClean="0">
                  <a:ln>
                    <a:noFill/>
                  </a:ln>
                  <a:solidFill>
                    <a:schemeClr val="tx1"/>
                  </a:solidFill>
                  <a:effectLst/>
                  <a:latin typeface="Calibri" pitchFamily="34" charset="0"/>
                  <a:cs typeface="Arial" pitchFamily="34" charset="0"/>
                </a:rPr>
                <a:t>. </a:t>
              </a:r>
              <a:r>
                <a:rPr kumimoji="0" lang="en-US" b="1" i="0" u="none" strike="noStrike" cap="none" normalizeH="0" baseline="0" smtClean="0">
                  <a:ln>
                    <a:noFill/>
                  </a:ln>
                  <a:solidFill>
                    <a:schemeClr val="tx1"/>
                  </a:solidFill>
                  <a:effectLst/>
                  <a:latin typeface="Calibri" pitchFamily="34" charset="0"/>
                  <a:cs typeface="Arial" pitchFamily="34" charset="0"/>
                </a:rPr>
                <a:t>Submission to EC</a:t>
              </a:r>
              <a:r>
                <a:rPr kumimoji="0" lang="en-US" b="1" i="0" u="none" strike="noStrike" cap="none" normalizeH="0" baseline="0" smtClean="0">
                  <a:ln>
                    <a:noFill/>
                  </a:ln>
                  <a:solidFill>
                    <a:schemeClr val="tx1"/>
                  </a:solidFill>
                  <a:effectLst/>
                  <a:latin typeface="Times New Roman" pitchFamily="18" charset="0"/>
                  <a:cs typeface="Arial" pitchFamily="34" charset="0"/>
                </a:rPr>
                <a:t>.</a:t>
              </a:r>
              <a:endParaRPr kumimoji="0" lang="sv-SE" b="0" i="0" u="none" strike="noStrike" cap="none" normalizeH="0" baseline="0" smtClean="0">
                <a:ln>
                  <a:noFill/>
                </a:ln>
                <a:solidFill>
                  <a:schemeClr val="tx1"/>
                </a:solidFill>
                <a:effectLst/>
                <a:latin typeface="Arial" pitchFamily="34" charset="0"/>
                <a:cs typeface="Arial" pitchFamily="34" charset="0"/>
              </a:endParaRPr>
            </a:p>
          </p:txBody>
        </p:sp>
      </p:grpSp>
      <p:sp>
        <p:nvSpPr>
          <p:cNvPr id="17" name="Rectangle 16"/>
          <p:cNvSpPr/>
          <p:nvPr/>
        </p:nvSpPr>
        <p:spPr>
          <a:xfrm>
            <a:off x="1475656" y="836712"/>
            <a:ext cx="4572000" cy="369332"/>
          </a:xfrm>
          <a:prstGeom prst="rect">
            <a:avLst/>
          </a:prstGeom>
        </p:spPr>
        <p:txBody>
          <a:bodyPr>
            <a:spAutoFit/>
          </a:bodyPr>
          <a:lstStyle/>
          <a:p>
            <a:r>
              <a:rPr lang="en-US" dirty="0" smtClean="0"/>
              <a:t>Do we need to improve this procedure?</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e-DE" sz="2400" dirty="0" smtClean="0"/>
              <a:t>WP1 Arrising Issues – Keep Deadlines!</a:t>
            </a:r>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8</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graphicFrame>
        <p:nvGraphicFramePr>
          <p:cNvPr id="8" name="Table 7"/>
          <p:cNvGraphicFramePr>
            <a:graphicFrameLocks noGrp="1"/>
          </p:cNvGraphicFramePr>
          <p:nvPr/>
        </p:nvGraphicFramePr>
        <p:xfrm>
          <a:off x="467544" y="836712"/>
          <a:ext cx="7920879" cy="5472613"/>
        </p:xfrm>
        <a:graphic>
          <a:graphicData uri="http://schemas.openxmlformats.org/drawingml/2006/table">
            <a:tbl>
              <a:tblPr/>
              <a:tblGrid>
                <a:gridCol w="690129"/>
                <a:gridCol w="529100"/>
                <a:gridCol w="2495969"/>
                <a:gridCol w="1001509"/>
                <a:gridCol w="955501"/>
                <a:gridCol w="690129"/>
                <a:gridCol w="1558542"/>
              </a:tblGrid>
              <a:tr h="846060">
                <a:tc>
                  <a:txBody>
                    <a:bodyPr/>
                    <a:lstStyle/>
                    <a:p>
                      <a:pPr algn="ctr">
                        <a:spcAft>
                          <a:spcPts val="0"/>
                        </a:spcAft>
                      </a:pPr>
                      <a:r>
                        <a:rPr lang="en-US" sz="1200" dirty="0">
                          <a:latin typeface="Times New Roman"/>
                          <a:ea typeface="Times New Roman"/>
                          <a:cs typeface="Times New Roman"/>
                        </a:rPr>
                        <a:t>Id</a:t>
                      </a:r>
                      <a:endParaRPr lang="sv-SE" sz="1200" dirty="0">
                        <a:latin typeface="Times New Roman"/>
                        <a:ea typeface="Times New Roman"/>
                        <a:cs typeface="Times New Roman"/>
                      </a:endParaRPr>
                    </a:p>
                  </a:txBody>
                  <a:tcPr marL="63062" marR="63062" marT="8291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a:latin typeface="Times New Roman"/>
                          <a:ea typeface="Times New Roman"/>
                          <a:cs typeface="Times New Roman"/>
                        </a:rPr>
                        <a:t>WP No</a:t>
                      </a:r>
                      <a:endParaRPr lang="sv-SE" sz="1200">
                        <a:latin typeface="Times New Roman"/>
                        <a:ea typeface="Times New Roman"/>
                        <a:cs typeface="Times New Roman"/>
                      </a:endParaRPr>
                    </a:p>
                  </a:txBody>
                  <a:tcPr marL="63062" marR="63062" marT="829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a:latin typeface="Times New Roman"/>
                          <a:ea typeface="Times New Roman"/>
                          <a:cs typeface="Times New Roman"/>
                        </a:rPr>
                        <a:t>Deliverable / Milestone title</a:t>
                      </a:r>
                      <a:endParaRPr lang="sv-SE" sz="1200">
                        <a:latin typeface="Times New Roman"/>
                        <a:ea typeface="Times New Roman"/>
                        <a:cs typeface="Times New Roman"/>
                      </a:endParaRPr>
                    </a:p>
                  </a:txBody>
                  <a:tcPr marL="63062" marR="63062" marT="829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latin typeface="Times New Roman"/>
                          <a:ea typeface="Times New Roman"/>
                          <a:cs typeface="Times New Roman"/>
                        </a:rPr>
                        <a:t>Lead partner</a:t>
                      </a:r>
                      <a:endParaRPr lang="sv-SE" sz="1200" dirty="0">
                        <a:latin typeface="Times New Roman"/>
                        <a:ea typeface="Times New Roman"/>
                        <a:cs typeface="Times New Roman"/>
                      </a:endParaRPr>
                    </a:p>
                  </a:txBody>
                  <a:tcPr marL="63062" marR="630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GB" sz="1200">
                          <a:latin typeface="Times New Roman"/>
                          <a:ea typeface="Times New Roman"/>
                          <a:cs typeface="Times New Roman"/>
                        </a:rPr>
                        <a:t>Original Delivery date</a:t>
                      </a:r>
                      <a:r>
                        <a:rPr lang="en-US" sz="1200">
                          <a:latin typeface="Times New Roman"/>
                          <a:ea typeface="Times New Roman"/>
                          <a:cs typeface="Times New Roman"/>
                        </a:rPr>
                        <a:t>(*)</a:t>
                      </a:r>
                      <a:endParaRPr lang="sv-SE" sz="1200">
                        <a:latin typeface="Times New Roman"/>
                        <a:ea typeface="Times New Roman"/>
                        <a:cs typeface="Times New Roman"/>
                      </a:endParaRPr>
                    </a:p>
                  </a:txBody>
                  <a:tcPr marL="63062" marR="63062" marT="829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a:latin typeface="Times New Roman"/>
                          <a:ea typeface="Times New Roman"/>
                          <a:cs typeface="Times New Roman"/>
                        </a:rPr>
                        <a:t>Revised delivery date(*)</a:t>
                      </a:r>
                      <a:endParaRPr lang="sv-SE" sz="1200">
                        <a:latin typeface="Verdana"/>
                        <a:ea typeface="Times New Roman"/>
                        <a:cs typeface="Times New Roman"/>
                      </a:endParaRPr>
                    </a:p>
                  </a:txBody>
                  <a:tcPr marL="63062" marR="630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nl-NL" sz="1200">
                          <a:latin typeface="Times New Roman"/>
                          <a:ea typeface="Times New Roman"/>
                          <a:cs typeface="Times New Roman"/>
                        </a:rPr>
                        <a:t>Status</a:t>
                      </a:r>
                      <a:endParaRPr lang="sv-SE" sz="1200">
                        <a:latin typeface="Times New Roman"/>
                        <a:ea typeface="Times New Roman"/>
                        <a:cs typeface="Times New Roman"/>
                      </a:endParaRPr>
                    </a:p>
                    <a:p>
                      <a:pPr algn="ctr">
                        <a:spcAft>
                          <a:spcPts val="0"/>
                        </a:spcAft>
                      </a:pPr>
                      <a:r>
                        <a:rPr lang="nl-NL" sz="1200">
                          <a:latin typeface="Times New Roman"/>
                          <a:ea typeface="Times New Roman"/>
                          <a:cs typeface="Times New Roman"/>
                        </a:rPr>
                        <a:t>(**)</a:t>
                      </a:r>
                      <a:endParaRPr lang="sv-SE" sz="1200">
                        <a:latin typeface="Times New Roman"/>
                        <a:ea typeface="Times New Roman"/>
                        <a:cs typeface="Times New Roman"/>
                      </a:endParaRPr>
                    </a:p>
                  </a:txBody>
                  <a:tcPr marL="63062" marR="63062" marT="8291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31328">
                <a:tc>
                  <a:txBody>
                    <a:bodyPr/>
                    <a:lstStyle/>
                    <a:p>
                      <a:pPr algn="just">
                        <a:spcAft>
                          <a:spcPts val="0"/>
                        </a:spcAft>
                      </a:pPr>
                      <a:r>
                        <a:rPr lang="en-US" sz="1200">
                          <a:latin typeface="Times New Roman"/>
                          <a:ea typeface="Times New Roman"/>
                          <a:cs typeface="Times New Roman"/>
                        </a:rPr>
                        <a:t>MS27</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5</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Knowledge base up and running</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KTH</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dirty="0" smtClean="0">
                          <a:latin typeface="Times New Roman"/>
                          <a:ea typeface="Times New Roman"/>
                          <a:cs typeface="Times New Roman"/>
                        </a:rPr>
                        <a:t>PM8(April)</a:t>
                      </a:r>
                      <a:endParaRPr lang="sv-SE" sz="1200" dirty="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PM8</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In preparation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328">
                <a:tc>
                  <a:txBody>
                    <a:bodyPr/>
                    <a:lstStyle/>
                    <a:p>
                      <a:pPr algn="just">
                        <a:spcAft>
                          <a:spcPts val="0"/>
                        </a:spcAft>
                      </a:pPr>
                      <a:r>
                        <a:rPr lang="en-US" sz="1200">
                          <a:latin typeface="Times New Roman"/>
                          <a:ea typeface="Times New Roman"/>
                          <a:cs typeface="Times New Roman"/>
                        </a:rPr>
                        <a:t>D5.2</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5</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Report on usage of support tools</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KTH</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In preparation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328">
                <a:tc>
                  <a:txBody>
                    <a:bodyPr/>
                    <a:lstStyle/>
                    <a:p>
                      <a:pPr algn="just">
                        <a:spcAft>
                          <a:spcPts val="0"/>
                        </a:spcAft>
                      </a:pPr>
                      <a:r>
                        <a:rPr lang="en-US" sz="1200">
                          <a:latin typeface="Times New Roman"/>
                          <a:ea typeface="Times New Roman"/>
                          <a:cs typeface="Times New Roman"/>
                        </a:rPr>
                        <a:t>MS4</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Newsletter</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OeRC</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In preparation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328">
                <a:tc>
                  <a:txBody>
                    <a:bodyPr/>
                    <a:lstStyle/>
                    <a:p>
                      <a:pPr algn="just">
                        <a:spcAft>
                          <a:spcPts val="0"/>
                        </a:spcAft>
                      </a:pPr>
                      <a:r>
                        <a:rPr lang="en-US" sz="1200">
                          <a:latin typeface="Times New Roman"/>
                          <a:ea typeface="Times New Roman"/>
                          <a:cs typeface="Times New Roman"/>
                        </a:rPr>
                        <a:t>MS9</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Release of web portal</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OeRC</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dirty="0">
                          <a:latin typeface="Times New Roman"/>
                          <a:ea typeface="Times New Roman"/>
                          <a:cs typeface="Times New Roman"/>
                        </a:rPr>
                        <a:t>In preparation</a:t>
                      </a:r>
                      <a:endParaRPr lang="sv-SE" sz="1200" dirty="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328">
                <a:tc>
                  <a:txBody>
                    <a:bodyPr/>
                    <a:lstStyle/>
                    <a:p>
                      <a:pPr algn="just">
                        <a:spcAft>
                          <a:spcPts val="0"/>
                        </a:spcAft>
                      </a:pPr>
                      <a:r>
                        <a:rPr lang="en-US" sz="1200">
                          <a:latin typeface="Times New Roman"/>
                          <a:ea typeface="Times New Roman"/>
                          <a:cs typeface="Times New Roman"/>
                        </a:rPr>
                        <a:t>D2.2</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Training plan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OeRC</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In preparation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MS14</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3</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Development versions of Gromacs, Dalton, Discrete available to WP4</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KTH</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In preparation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D3.1</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3</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Project software releases with documentation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KTH</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In preparation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MS22</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4</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First application validation suite ready and porting to the systems</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LRZ</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In preparation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3983">
                <a:tc>
                  <a:txBody>
                    <a:bodyPr/>
                    <a:lstStyle/>
                    <a:p>
                      <a:pPr algn="just">
                        <a:spcAft>
                          <a:spcPts val="0"/>
                        </a:spcAft>
                      </a:pPr>
                      <a:r>
                        <a:rPr lang="en-US" sz="1200">
                          <a:latin typeface="Times New Roman"/>
                          <a:ea typeface="Times New Roman"/>
                          <a:cs typeface="Times New Roman"/>
                        </a:rPr>
                        <a:t>D4.2</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4</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Report on experience in preparing and porting the application examples to the system</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LRZ</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In preparation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MS32</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6</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Profiling statistics and strategies to improve scaling ready</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BSC</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In preparation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MS38</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7</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Complete analysis of the needs of different programs</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IRB</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dirty="0">
                          <a:latin typeface="Times New Roman"/>
                          <a:ea typeface="Times New Roman"/>
                          <a:cs typeface="Times New Roman"/>
                        </a:rPr>
                        <a:t>In preparation</a:t>
                      </a:r>
                      <a:endParaRPr lang="sv-SE" sz="1200" dirty="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MS39</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7</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Definition of quality checks and first prototype of automatic input generator</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IRB</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dirty="0">
                          <a:latin typeface="Times New Roman"/>
                          <a:ea typeface="Times New Roman"/>
                          <a:cs typeface="Times New Roman"/>
                        </a:rPr>
                        <a:t>In preparation</a:t>
                      </a:r>
                      <a:endParaRPr lang="sv-SE" sz="1200" dirty="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Rounded Rectangle 1"/>
          <p:cNvSpPr/>
          <p:nvPr/>
        </p:nvSpPr>
        <p:spPr>
          <a:xfrm rot="20217281">
            <a:off x="707171" y="2251226"/>
            <a:ext cx="7416824" cy="273630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dirty="0" smtClean="0"/>
              <a:t>4 Deliverables and 7 Milestones due in August</a:t>
            </a:r>
          </a:p>
          <a:p>
            <a:pPr algn="ctr"/>
            <a:r>
              <a:rPr lang="en-US" sz="2800" b="1" dirty="0" smtClean="0"/>
              <a:t>Plus Annual Reports and Review preparation!</a:t>
            </a:r>
            <a:endParaRPr lang="en-US" sz="2800"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p:txBody>
          <a:bodyPr/>
          <a:lstStyle/>
          <a:p>
            <a:r>
              <a:rPr lang="de-DE" sz="2400" dirty="0" smtClean="0"/>
              <a:t>WP1 </a:t>
            </a:r>
            <a:r>
              <a:rPr lang="de-DE" sz="2400" dirty="0" err="1" smtClean="0"/>
              <a:t>Proposed</a:t>
            </a:r>
            <a:r>
              <a:rPr lang="de-DE" sz="2400" dirty="0" smtClean="0"/>
              <a:t> </a:t>
            </a:r>
            <a:r>
              <a:rPr lang="de-DE" sz="2400" dirty="0" err="1" smtClean="0"/>
              <a:t>internal</a:t>
            </a:r>
            <a:r>
              <a:rPr lang="de-DE" sz="2400" dirty="0" smtClean="0"/>
              <a:t> </a:t>
            </a:r>
            <a:r>
              <a:rPr lang="de-DE" sz="2400" dirty="0" err="1" smtClean="0"/>
              <a:t>deadlines</a:t>
            </a:r>
            <a:endParaRPr lang="de-DE" sz="2400" dirty="0" smtClean="0"/>
          </a:p>
        </p:txBody>
      </p:sp>
      <p:sp>
        <p:nvSpPr>
          <p:cNvPr id="4" name="Datumsplatzhalter 3"/>
          <p:cNvSpPr>
            <a:spLocks noGrp="1"/>
          </p:cNvSpPr>
          <p:nvPr>
            <p:ph type="dt" sz="quarter" idx="10"/>
          </p:nvPr>
        </p:nvSpPr>
        <p:spPr/>
        <p:txBody>
          <a:bodyPr/>
          <a:lstStyle/>
          <a:p>
            <a:pPr>
              <a:defRPr/>
            </a:pPr>
            <a:fld id="{98211F5C-276A-4E94-92A0-6AB995B81136}" type="datetime1">
              <a:rPr lang="en-US" smtClean="0"/>
              <a:pPr>
                <a:defRPr/>
              </a:pPr>
              <a:t>3/15/11</a:t>
            </a:fld>
            <a:endParaRPr lang="sv-SE"/>
          </a:p>
        </p:txBody>
      </p:sp>
      <p:sp>
        <p:nvSpPr>
          <p:cNvPr id="5" name="Foliennummernplatzhalter 4"/>
          <p:cNvSpPr>
            <a:spLocks noGrp="1"/>
          </p:cNvSpPr>
          <p:nvPr>
            <p:ph type="sldNum" sz="quarter" idx="12"/>
          </p:nvPr>
        </p:nvSpPr>
        <p:spPr/>
        <p:txBody>
          <a:bodyPr/>
          <a:lstStyle/>
          <a:p>
            <a:pPr>
              <a:defRPr/>
            </a:pPr>
            <a:fld id="{E54CC0CD-2071-4322-8DAA-1839E08F38FC}" type="slidenum">
              <a:rPr lang="sv-SE" smtClean="0"/>
              <a:pPr>
                <a:defRPr/>
              </a:pPr>
              <a:t>9</a:t>
            </a:fld>
            <a:endParaRPr lang="sv-SE"/>
          </a:p>
        </p:txBody>
      </p:sp>
      <p:sp>
        <p:nvSpPr>
          <p:cNvPr id="6" name="Fußzeilenplatzhalter 5"/>
          <p:cNvSpPr>
            <a:spLocks noGrp="1"/>
          </p:cNvSpPr>
          <p:nvPr>
            <p:ph type="ftr" sz="quarter" idx="11"/>
          </p:nvPr>
        </p:nvSpPr>
        <p:spPr/>
        <p:txBody>
          <a:bodyPr/>
          <a:lstStyle/>
          <a:p>
            <a:pPr>
              <a:defRPr/>
            </a:pPr>
            <a:r>
              <a:rPr lang="sv-SE" dirty="0" smtClean="0"/>
              <a:t>Barcelona</a:t>
            </a:r>
            <a:endParaRPr lang="sv-SE" dirty="0"/>
          </a:p>
        </p:txBody>
      </p:sp>
      <p:graphicFrame>
        <p:nvGraphicFramePr>
          <p:cNvPr id="8" name="Table 7"/>
          <p:cNvGraphicFramePr>
            <a:graphicFrameLocks noGrp="1"/>
          </p:cNvGraphicFramePr>
          <p:nvPr>
            <p:extLst>
              <p:ext uri="{D42A27DB-BD31-4B8C-83A1-F6EECF244321}">
                <p14:modId xmlns:p14="http://schemas.microsoft.com/office/powerpoint/2010/main" val="2021916060"/>
              </p:ext>
            </p:extLst>
          </p:nvPr>
        </p:nvGraphicFramePr>
        <p:xfrm>
          <a:off x="1259632" y="764704"/>
          <a:ext cx="7344817" cy="5607045"/>
        </p:xfrm>
        <a:graphic>
          <a:graphicData uri="http://schemas.openxmlformats.org/drawingml/2006/table">
            <a:tbl>
              <a:tblPr/>
              <a:tblGrid>
                <a:gridCol w="796700"/>
                <a:gridCol w="610805"/>
                <a:gridCol w="2881399"/>
                <a:gridCol w="823664"/>
                <a:gridCol w="1152128"/>
                <a:gridCol w="1080121"/>
              </a:tblGrid>
              <a:tr h="846060">
                <a:tc>
                  <a:txBody>
                    <a:bodyPr/>
                    <a:lstStyle/>
                    <a:p>
                      <a:pPr algn="ctr">
                        <a:spcAft>
                          <a:spcPts val="0"/>
                        </a:spcAft>
                      </a:pPr>
                      <a:r>
                        <a:rPr lang="en-US" sz="1200" dirty="0">
                          <a:latin typeface="Times New Roman"/>
                          <a:ea typeface="Times New Roman"/>
                          <a:cs typeface="Times New Roman"/>
                        </a:rPr>
                        <a:t>Id</a:t>
                      </a:r>
                      <a:endParaRPr lang="sv-SE" sz="1200" dirty="0">
                        <a:latin typeface="Times New Roman"/>
                        <a:ea typeface="Times New Roman"/>
                        <a:cs typeface="Times New Roman"/>
                      </a:endParaRPr>
                    </a:p>
                  </a:txBody>
                  <a:tcPr marL="63062" marR="63062" marT="8291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a:latin typeface="Times New Roman"/>
                          <a:ea typeface="Times New Roman"/>
                          <a:cs typeface="Times New Roman"/>
                        </a:rPr>
                        <a:t>WP No</a:t>
                      </a:r>
                      <a:endParaRPr lang="sv-SE" sz="1200">
                        <a:latin typeface="Times New Roman"/>
                        <a:ea typeface="Times New Roman"/>
                        <a:cs typeface="Times New Roman"/>
                      </a:endParaRPr>
                    </a:p>
                  </a:txBody>
                  <a:tcPr marL="63062" marR="63062" marT="829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a:latin typeface="Times New Roman"/>
                          <a:ea typeface="Times New Roman"/>
                          <a:cs typeface="Times New Roman"/>
                        </a:rPr>
                        <a:t>Deliverable / Milestone title</a:t>
                      </a:r>
                      <a:endParaRPr lang="sv-SE" sz="1200">
                        <a:latin typeface="Times New Roman"/>
                        <a:ea typeface="Times New Roman"/>
                        <a:cs typeface="Times New Roman"/>
                      </a:endParaRPr>
                    </a:p>
                  </a:txBody>
                  <a:tcPr marL="63062" marR="63062" marT="829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latin typeface="Times New Roman"/>
                          <a:ea typeface="Times New Roman"/>
                          <a:cs typeface="Times New Roman"/>
                        </a:rPr>
                        <a:t>Lead partner</a:t>
                      </a:r>
                      <a:endParaRPr lang="sv-SE" sz="1200" dirty="0">
                        <a:latin typeface="Times New Roman"/>
                        <a:ea typeface="Times New Roman"/>
                        <a:cs typeface="Times New Roman"/>
                      </a:endParaRPr>
                    </a:p>
                  </a:txBody>
                  <a:tcPr marL="63062" marR="630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GB" sz="1200">
                          <a:latin typeface="Times New Roman"/>
                          <a:ea typeface="Times New Roman"/>
                          <a:cs typeface="Times New Roman"/>
                        </a:rPr>
                        <a:t>Original Delivery date</a:t>
                      </a:r>
                      <a:r>
                        <a:rPr lang="en-US" sz="1200">
                          <a:latin typeface="Times New Roman"/>
                          <a:ea typeface="Times New Roman"/>
                          <a:cs typeface="Times New Roman"/>
                        </a:rPr>
                        <a:t>(*)</a:t>
                      </a:r>
                      <a:endParaRPr lang="sv-SE" sz="1200">
                        <a:latin typeface="Times New Roman"/>
                        <a:ea typeface="Times New Roman"/>
                        <a:cs typeface="Times New Roman"/>
                      </a:endParaRPr>
                    </a:p>
                  </a:txBody>
                  <a:tcPr marL="63062" marR="63062" marT="829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Internal Deadline</a:t>
                      </a:r>
                      <a:endParaRPr lang="sv-SE" sz="1200" b="1" dirty="0">
                        <a:solidFill>
                          <a:srgbClr val="FF0000"/>
                        </a:solidFill>
                        <a:latin typeface="Verdana"/>
                        <a:ea typeface="Times New Roman"/>
                        <a:cs typeface="Times New Roman"/>
                      </a:endParaRPr>
                    </a:p>
                  </a:txBody>
                  <a:tcPr marL="63062" marR="630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31328">
                <a:tc>
                  <a:txBody>
                    <a:bodyPr/>
                    <a:lstStyle/>
                    <a:p>
                      <a:pPr algn="just">
                        <a:spcAft>
                          <a:spcPts val="0"/>
                        </a:spcAft>
                      </a:pPr>
                      <a:r>
                        <a:rPr lang="en-US" sz="1200">
                          <a:latin typeface="Times New Roman"/>
                          <a:ea typeface="Times New Roman"/>
                          <a:cs typeface="Times New Roman"/>
                        </a:rPr>
                        <a:t>MS27</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5</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Knowledge base up and running</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KTH</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dirty="0" smtClean="0">
                          <a:latin typeface="Times New Roman"/>
                          <a:ea typeface="Times New Roman"/>
                          <a:cs typeface="Times New Roman"/>
                        </a:rPr>
                        <a:t>PM8(April)</a:t>
                      </a:r>
                      <a:endParaRPr lang="sv-SE" sz="1200" dirty="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PM8 (April)</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328">
                <a:tc>
                  <a:txBody>
                    <a:bodyPr/>
                    <a:lstStyle/>
                    <a:p>
                      <a:pPr algn="just">
                        <a:spcAft>
                          <a:spcPts val="0"/>
                        </a:spcAft>
                      </a:pPr>
                      <a:r>
                        <a:rPr lang="en-US" sz="1200">
                          <a:latin typeface="Times New Roman"/>
                          <a:ea typeface="Times New Roman"/>
                          <a:cs typeface="Times New Roman"/>
                        </a:rPr>
                        <a:t>D5.2</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5</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Report on usage of support tools</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KTH</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PM11 (July)</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328">
                <a:tc>
                  <a:txBody>
                    <a:bodyPr/>
                    <a:lstStyle/>
                    <a:p>
                      <a:pPr algn="just">
                        <a:spcAft>
                          <a:spcPts val="0"/>
                        </a:spcAft>
                      </a:pPr>
                      <a:r>
                        <a:rPr lang="en-US" sz="1200">
                          <a:latin typeface="Times New Roman"/>
                          <a:ea typeface="Times New Roman"/>
                          <a:cs typeface="Times New Roman"/>
                        </a:rPr>
                        <a:t>MS4</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Newsletter</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OeRC</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PM12 (August)</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328">
                <a:tc>
                  <a:txBody>
                    <a:bodyPr/>
                    <a:lstStyle/>
                    <a:p>
                      <a:pPr algn="just">
                        <a:spcAft>
                          <a:spcPts val="0"/>
                        </a:spcAft>
                      </a:pPr>
                      <a:r>
                        <a:rPr lang="en-US" sz="1200">
                          <a:latin typeface="Times New Roman"/>
                          <a:ea typeface="Times New Roman"/>
                          <a:cs typeface="Times New Roman"/>
                        </a:rPr>
                        <a:t>MS9</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Release of web portal</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OeRC</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PM10 (June)</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1328">
                <a:tc>
                  <a:txBody>
                    <a:bodyPr/>
                    <a:lstStyle/>
                    <a:p>
                      <a:pPr algn="just">
                        <a:spcAft>
                          <a:spcPts val="0"/>
                        </a:spcAft>
                      </a:pPr>
                      <a:r>
                        <a:rPr lang="en-US" sz="1200">
                          <a:latin typeface="Times New Roman"/>
                          <a:ea typeface="Times New Roman"/>
                          <a:cs typeface="Times New Roman"/>
                        </a:rPr>
                        <a:t>D2.2</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Training plan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OeRC</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PM10 (June)</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MS14</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3</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Development versions of Gromacs, Dalton, Discrete available to WP4</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KTH</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PM12 (August)</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D3.1</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3</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Project software releases with documentation</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KTH</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PM12 (August)</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MS22</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4</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First application validation suite ready and porting to the systems</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LRZ</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PM10 (June)</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3983">
                <a:tc>
                  <a:txBody>
                    <a:bodyPr/>
                    <a:lstStyle/>
                    <a:p>
                      <a:pPr algn="just">
                        <a:spcAft>
                          <a:spcPts val="0"/>
                        </a:spcAft>
                      </a:pPr>
                      <a:r>
                        <a:rPr lang="en-US" sz="1200">
                          <a:latin typeface="Times New Roman"/>
                          <a:ea typeface="Times New Roman"/>
                          <a:cs typeface="Times New Roman"/>
                        </a:rPr>
                        <a:t>D4.2</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4</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Report on experience in preparing and porting the application examples to the system</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LRZ</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PM10 (June)</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MS32</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6</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Profiling statistics and strategies to improve scaling ready</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BSC</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PM11 (July)</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MS38</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7</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Complete analysis of the needs of different programs</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IRB</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PM11 (July)</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655">
                <a:tc>
                  <a:txBody>
                    <a:bodyPr/>
                    <a:lstStyle/>
                    <a:p>
                      <a:pPr algn="just">
                        <a:spcAft>
                          <a:spcPts val="0"/>
                        </a:spcAft>
                      </a:pPr>
                      <a:r>
                        <a:rPr lang="en-US" sz="1200">
                          <a:latin typeface="Times New Roman"/>
                          <a:ea typeface="Times New Roman"/>
                          <a:cs typeface="Times New Roman"/>
                        </a:rPr>
                        <a:t>MS39</a:t>
                      </a:r>
                      <a:endParaRPr lang="sv-SE" sz="1200">
                        <a:latin typeface="Times New Roman"/>
                        <a:ea typeface="Times New Roman"/>
                        <a:cs typeface="Times New Roman"/>
                      </a:endParaRPr>
                    </a:p>
                  </a:txBody>
                  <a:tcPr marL="63062" marR="63062"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7</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Definition of quality checks and first prototype of automatic input generator</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IRB</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a:latin typeface="Times New Roman"/>
                          <a:ea typeface="Times New Roman"/>
                          <a:cs typeface="Times New Roman"/>
                        </a:rPr>
                        <a:t>PM12</a:t>
                      </a:r>
                      <a:endParaRPr lang="sv-SE" sz="1200">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200" b="1" dirty="0" smtClean="0">
                          <a:solidFill>
                            <a:srgbClr val="FF0000"/>
                          </a:solidFill>
                          <a:latin typeface="Times New Roman"/>
                          <a:ea typeface="Times New Roman"/>
                          <a:cs typeface="Times New Roman"/>
                        </a:rPr>
                        <a:t>PM11 (July)</a:t>
                      </a:r>
                      <a:endParaRPr lang="sv-SE" sz="1200" b="1" dirty="0">
                        <a:solidFill>
                          <a:srgbClr val="FF0000"/>
                        </a:solidFill>
                        <a:latin typeface="Times New Roman"/>
                        <a:ea typeface="Times New Roman"/>
                        <a:cs typeface="Times New Roman"/>
                      </a:endParaRPr>
                    </a:p>
                  </a:txBody>
                  <a:tcPr marL="63062" marR="630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466245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calalife_template-new">
  <a:themeElements>
    <a:clrScheme name="ScalaLife">
      <a:dk1>
        <a:srgbClr val="2E3192"/>
      </a:dk1>
      <a:lt1>
        <a:sysClr val="window" lastClr="FFFFFF"/>
      </a:lt1>
      <a:dk2>
        <a:srgbClr val="FFF200"/>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Scalalife_template-new</Template>
  <TotalTime>393</TotalTime>
  <Words>1318</Words>
  <Application>Microsoft Macintosh PowerPoint</Application>
  <PresentationFormat>On-screen Show (4:3)</PresentationFormat>
  <Paragraphs>317</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Scalalife_template-new</vt:lpstr>
      <vt:lpstr>PowerPoint Presentation</vt:lpstr>
      <vt:lpstr>WP1 general procedures</vt:lpstr>
      <vt:lpstr>WP Leadership</vt:lpstr>
      <vt:lpstr>WP1 Achievements</vt:lpstr>
      <vt:lpstr>WP1 Arising Issues – PM spenditure</vt:lpstr>
      <vt:lpstr>WP1 Arrising Issues – PM spenditure</vt:lpstr>
      <vt:lpstr>WP1 Arising Issues – Review of deliverables</vt:lpstr>
      <vt:lpstr>WP1 Arrising Issues – Keep Deadlines!</vt:lpstr>
      <vt:lpstr>WP1 Proposed internal deadlines</vt:lpstr>
      <vt:lpstr>WP1 Arrising Issues – Planning and Communication</vt:lpstr>
      <vt:lpstr>WP1 actions in progress</vt:lpstr>
      <vt:lpstr>WP1 actions in progress</vt:lpstr>
      <vt:lpstr>WP1 Gender Action Plan </vt:lpstr>
      <vt:lpstr>WP1 actions in progress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Lilit</dc:creator>
  <cp:lastModifiedBy>Erwin Laure</cp:lastModifiedBy>
  <cp:revision>45</cp:revision>
  <dcterms:created xsi:type="dcterms:W3CDTF">2011-03-13T18:24:11Z</dcterms:created>
  <dcterms:modified xsi:type="dcterms:W3CDTF">2011-03-15T13:40:56Z</dcterms:modified>
</cp:coreProperties>
</file>