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4" r:id="rId2"/>
    <p:sldId id="326" r:id="rId3"/>
    <p:sldId id="310" r:id="rId4"/>
    <p:sldId id="260" r:id="rId5"/>
    <p:sldId id="327" r:id="rId6"/>
    <p:sldId id="325" r:id="rId7"/>
    <p:sldId id="307" r:id="rId8"/>
    <p:sldId id="344" r:id="rId9"/>
    <p:sldId id="309" r:id="rId10"/>
    <p:sldId id="315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40" r:id="rId21"/>
    <p:sldId id="337" r:id="rId22"/>
    <p:sldId id="338" r:id="rId23"/>
    <p:sldId id="339" r:id="rId24"/>
    <p:sldId id="341" r:id="rId25"/>
    <p:sldId id="342" r:id="rId26"/>
    <p:sldId id="321" r:id="rId27"/>
    <p:sldId id="343" r:id="rId28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10FF"/>
    <a:srgbClr val="800000"/>
    <a:srgbClr val="FFFFCC"/>
    <a:srgbClr val="FFCCFF"/>
    <a:srgbClr val="FF0000"/>
    <a:srgbClr val="000066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179" autoAdjust="0"/>
  </p:normalViewPr>
  <p:slideViewPr>
    <p:cSldViewPr snapToGrid="0" snapToObjects="1" showGuides="1">
      <p:cViewPr>
        <p:scale>
          <a:sx n="139" d="100"/>
          <a:sy n="139" d="100"/>
        </p:scale>
        <p:origin x="-888" y="1784"/>
      </p:cViewPr>
      <p:guideLst>
        <p:guide orient="horz" pos="2305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511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5" tIns="46983" rIns="95645" bIns="46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856642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6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61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8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1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6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14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7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 userDrawn="1"/>
        </p:nvSpPr>
        <p:spPr bwMode="auto">
          <a:xfrm>
            <a:off x="838200" y="6477000"/>
            <a:ext cx="8229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61"/>
          <a:stretch>
            <a:fillRect/>
          </a:stretch>
        </p:blipFill>
        <p:spPr bwMode="auto">
          <a:xfrm>
            <a:off x="101600" y="6094413"/>
            <a:ext cx="736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ChangeArrowheads="1"/>
          </p:cNvSpPr>
          <p:nvPr userDrawn="1"/>
        </p:nvSpPr>
        <p:spPr bwMode="auto">
          <a:xfrm>
            <a:off x="1600200" y="6521450"/>
            <a:ext cx="7500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Verdana" charset="0"/>
                <a:cs typeface="Verdana" charset="0"/>
              </a:rPr>
              <a:t>Spin-Related Phenomena in Mesoscopic Transport, NORDITA, Stockholm, Sept. 2012</a:t>
            </a:r>
            <a:endParaRPr lang="ja-JP" altLang="en-US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 userDrawn="1"/>
        </p:nvSpPr>
        <p:spPr bwMode="auto">
          <a:xfrm>
            <a:off x="1600200" y="381000"/>
            <a:ext cx="7467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2073275" y="76200"/>
            <a:ext cx="7027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Verdana" charset="0"/>
                <a:cs typeface="Verdana" charset="0"/>
              </a:rPr>
              <a:t>General Aspects of Mesoscopic Transport, Jonathan BIRD, University at Buffalo</a:t>
            </a:r>
            <a:endParaRPr lang="ja-JP" altLang="en-US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5534" r="14922" b="31645"/>
          <a:stretch>
            <a:fillRect/>
          </a:stretch>
        </p:blipFill>
        <p:spPr bwMode="auto">
          <a:xfrm>
            <a:off x="152400" y="107950"/>
            <a:ext cx="13716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1.emf"/><Relationship Id="rId5" Type="http://schemas.openxmlformats.org/officeDocument/2006/relationships/image" Target="../media/image2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1"/>
          <p:cNvSpPr txBox="1">
            <a:spLocks noChangeArrowheads="1"/>
          </p:cNvSpPr>
          <p:nvPr/>
        </p:nvSpPr>
        <p:spPr bwMode="auto">
          <a:xfrm>
            <a:off x="656064" y="1600200"/>
            <a:ext cx="78021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600" dirty="0">
                <a:solidFill>
                  <a:srgbClr val="FF0000"/>
                </a:solidFill>
                <a:latin typeface="Verdana" charset="0"/>
                <a:cs typeface="Verdana" charset="0"/>
              </a:rPr>
              <a:t>GENERAL ASPECTS OF</a:t>
            </a:r>
          </a:p>
          <a:p>
            <a:pPr algn="ctr"/>
            <a:r>
              <a:rPr kumimoji="1" lang="en-US" altLang="ja-JP" sz="3600" dirty="0">
                <a:solidFill>
                  <a:srgbClr val="FF0000"/>
                </a:solidFill>
                <a:latin typeface="Verdana" charset="0"/>
                <a:cs typeface="Verdana" charset="0"/>
              </a:rPr>
              <a:t>MESOSCOPIC TRANSPORT: 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II</a:t>
            </a:r>
            <a:endParaRPr kumimoji="1" lang="ja-JP" altLang="en-US" sz="36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051932" y="3276600"/>
            <a:ext cx="701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600">
                <a:latin typeface="Verdana" charset="0"/>
                <a:cs typeface="Verdana" charset="0"/>
              </a:rPr>
              <a:t>Jonathan Bird</a:t>
            </a:r>
          </a:p>
          <a:p>
            <a:pPr algn="ctr"/>
            <a:r>
              <a:rPr kumimoji="1" lang="en-US" altLang="ja-JP" sz="3600">
                <a:latin typeface="Verdana" charset="0"/>
                <a:cs typeface="Verdana" charset="0"/>
              </a:rPr>
              <a:t>Electrical Engineering,</a:t>
            </a:r>
            <a:br>
              <a:rPr kumimoji="1" lang="en-US" altLang="ja-JP" sz="3600">
                <a:latin typeface="Verdana" charset="0"/>
                <a:cs typeface="Verdana" charset="0"/>
              </a:rPr>
            </a:br>
            <a:r>
              <a:rPr kumimoji="1" lang="en-US" altLang="ja-JP" sz="3600">
                <a:latin typeface="Verdana" charset="0"/>
                <a:cs typeface="Verdana" charset="0"/>
              </a:rPr>
              <a:t>University at Buffalo,</a:t>
            </a:r>
          </a:p>
          <a:p>
            <a:pPr algn="ctr"/>
            <a:r>
              <a:rPr kumimoji="1" lang="en-US" altLang="ja-JP" sz="3600">
                <a:latin typeface="Verdana" charset="0"/>
                <a:cs typeface="Verdana" charset="0"/>
              </a:rPr>
              <a:t>Buffalo NY, USA</a:t>
            </a:r>
            <a:endParaRPr kumimoji="1" lang="ja-JP" altLang="en-US" sz="3600">
              <a:latin typeface="Verdana" charset="0"/>
              <a:cs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71488" y="903288"/>
            <a:ext cx="8201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BALLISTIC 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Model for 1-D</a:t>
            </a:r>
            <a:br>
              <a:rPr kumimoji="1" lang="en-US" altLang="ja-JP" sz="3200" dirty="0" smtClean="0">
                <a:latin typeface="Verdana" charset="0"/>
                <a:cs typeface="Verdana" charset="0"/>
              </a:rPr>
            </a:br>
            <a:r>
              <a:rPr kumimoji="1" lang="en-US" altLang="ja-JP" sz="3200" dirty="0" smtClean="0">
                <a:latin typeface="Verdana" charset="0"/>
                <a:cs typeface="Verdana" charset="0"/>
              </a:rPr>
              <a:t>Conductance (</a:t>
            </a:r>
            <a:r>
              <a:rPr kumimoji="1" lang="en-US" altLang="ja-JP" sz="3200" i="1" dirty="0" smtClean="0">
                <a:latin typeface="Verdana" charset="0"/>
                <a:cs typeface="Verdana" charset="0"/>
              </a:rPr>
              <a:t>V</a:t>
            </a:r>
            <a:r>
              <a:rPr kumimoji="1" lang="en-US" altLang="ja-JP" sz="3200" i="1" baseline="-25000" dirty="0" smtClean="0">
                <a:latin typeface="Verdana" charset="0"/>
                <a:cs typeface="Verdana" charset="0"/>
              </a:rPr>
              <a:t>sd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 &gt; 0)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03737" y="3425037"/>
            <a:ext cx="2618756" cy="3020199"/>
            <a:chOff x="4419600" y="3001089"/>
            <a:chExt cx="2618756" cy="3020199"/>
          </a:xfrm>
        </p:grpSpPr>
        <p:sp>
          <p:nvSpPr>
            <p:cNvPr id="7" name="Freeform 6"/>
            <p:cNvSpPr/>
            <p:nvPr/>
          </p:nvSpPr>
          <p:spPr>
            <a:xfrm>
              <a:off x="4419600" y="3352800"/>
              <a:ext cx="2207260" cy="2186953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023331" y="3352800"/>
              <a:ext cx="999798" cy="99060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715701" y="3352801"/>
              <a:ext cx="1615058" cy="160020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rgbClr val="021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29796" y="3373337"/>
              <a:ext cx="386869" cy="38331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chemeClr val="tx1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5716665" y="3771952"/>
              <a:ext cx="910195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5523230" y="3124200"/>
              <a:ext cx="0" cy="27432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non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419600" y="5867400"/>
              <a:ext cx="2286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non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856354" y="3001089"/>
              <a:ext cx="714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E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n</a:t>
              </a:r>
              <a:r>
                <a:rPr kumimoji="1" lang="en-US" altLang="ja-JP" dirty="0" smtClean="0">
                  <a:latin typeface="Verdana"/>
                  <a:cs typeface="Verdana"/>
                </a:rPr>
                <a:t>(</a:t>
              </a:r>
              <a:r>
                <a:rPr kumimoji="1" lang="en-US" altLang="ja-JP" i="1" dirty="0" smtClean="0">
                  <a:latin typeface="Verdana"/>
                  <a:cs typeface="Verdana"/>
                </a:rPr>
                <a:t>k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y</a:t>
              </a:r>
              <a:r>
                <a:rPr kumimoji="1" lang="en-US" altLang="ja-JP" dirty="0" smtClean="0">
                  <a:latin typeface="Verdana"/>
                  <a:cs typeface="Verdana"/>
                </a:rPr>
                <a:t>)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60305" y="5744289"/>
              <a:ext cx="378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k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y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</p:grpSp>
      <p:pic>
        <p:nvPicPr>
          <p:cNvPr id="5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3"/>
          <a:stretch/>
        </p:blipFill>
        <p:spPr bwMode="auto">
          <a:xfrm>
            <a:off x="2208530" y="2054743"/>
            <a:ext cx="4563306" cy="151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/>
          <p:cNvCxnSpPr/>
          <p:nvPr/>
        </p:nvCxnSpPr>
        <p:spPr bwMode="auto">
          <a:xfrm>
            <a:off x="1203738" y="4310148"/>
            <a:ext cx="91019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1099833" y="4072244"/>
            <a:ext cx="2416090" cy="3535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288" name="Group 12287"/>
          <p:cNvGrpSpPr/>
          <p:nvPr/>
        </p:nvGrpSpPr>
        <p:grpSpPr>
          <a:xfrm>
            <a:off x="7278594" y="4622194"/>
            <a:ext cx="1151951" cy="970063"/>
            <a:chOff x="7278594" y="4622194"/>
            <a:chExt cx="1151951" cy="970063"/>
          </a:xfrm>
        </p:grpSpPr>
        <p:grpSp>
          <p:nvGrpSpPr>
            <p:cNvPr id="56" name="Group 55"/>
            <p:cNvGrpSpPr/>
            <p:nvPr/>
          </p:nvGrpSpPr>
          <p:grpSpPr>
            <a:xfrm>
              <a:off x="7287116" y="4622194"/>
              <a:ext cx="1042742" cy="970063"/>
              <a:chOff x="7275129" y="4406886"/>
              <a:chExt cx="1042742" cy="970063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 flipH="1">
                <a:off x="7275129" y="4406886"/>
                <a:ext cx="445171" cy="97006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H="1">
                <a:off x="7872700" y="4406886"/>
                <a:ext cx="445171" cy="97006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H="1">
                <a:off x="7579929" y="4406886"/>
                <a:ext cx="445171" cy="97006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8" name="Straight Connector 77"/>
            <p:cNvCxnSpPr/>
            <p:nvPr/>
          </p:nvCxnSpPr>
          <p:spPr bwMode="auto">
            <a:xfrm>
              <a:off x="7338828" y="4767348"/>
              <a:ext cx="1091717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6" name="Group 115"/>
            <p:cNvGrpSpPr/>
            <p:nvPr/>
          </p:nvGrpSpPr>
          <p:grpSpPr>
            <a:xfrm>
              <a:off x="7278594" y="4737516"/>
              <a:ext cx="418568" cy="854741"/>
              <a:chOff x="7278594" y="4737516"/>
              <a:chExt cx="418568" cy="854741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78594" y="5532593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7343850" y="5388036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311222" y="5460316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7376478" y="5315756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409106" y="5243476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7474362" y="5098916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7441734" y="5171196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7506990" y="5026636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7539618" y="4954356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604874" y="4809796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7572246" y="4882076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637498" y="4737516"/>
                <a:ext cx="59664" cy="59664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7584426" y="4737516"/>
              <a:ext cx="418568" cy="854741"/>
              <a:chOff x="7584426" y="4737516"/>
              <a:chExt cx="418568" cy="854741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584426" y="5532593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7649682" y="538803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7617054" y="546031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7682310" y="531575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7714938" y="524347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7780194" y="509891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7747566" y="517119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7812822" y="502663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845450" y="495435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7910706" y="480979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7878078" y="488207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7943330" y="473751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7873210" y="4737516"/>
              <a:ext cx="418568" cy="854741"/>
              <a:chOff x="7736826" y="4889916"/>
              <a:chExt cx="418568" cy="854741"/>
            </a:xfrm>
            <a:solidFill>
              <a:srgbClr val="FF0000"/>
            </a:solidFill>
          </p:grpSpPr>
          <p:sp>
            <p:nvSpPr>
              <p:cNvPr id="104" name="Oval 103"/>
              <p:cNvSpPr/>
              <p:nvPr/>
            </p:nvSpPr>
            <p:spPr bwMode="auto">
              <a:xfrm>
                <a:off x="7736826" y="5684993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7802082" y="554043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7769454" y="561271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7834710" y="546815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867338" y="539587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932594" y="525131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7899966" y="532359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7965222" y="517903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7997850" y="510675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 bwMode="auto">
              <a:xfrm>
                <a:off x="8063106" y="496219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>
                <a:off x="8030478" y="503447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8095730" y="488991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814893" y="4622194"/>
            <a:ext cx="1234190" cy="970063"/>
            <a:chOff x="4814893" y="4622194"/>
            <a:chExt cx="1234190" cy="970063"/>
          </a:xfrm>
        </p:grpSpPr>
        <p:grpSp>
          <p:nvGrpSpPr>
            <p:cNvPr id="60" name="Group 59"/>
            <p:cNvGrpSpPr/>
            <p:nvPr/>
          </p:nvGrpSpPr>
          <p:grpSpPr>
            <a:xfrm flipH="1">
              <a:off x="4814893" y="4622194"/>
              <a:ext cx="1042742" cy="970063"/>
              <a:chOff x="7275129" y="4406886"/>
              <a:chExt cx="1042742" cy="970063"/>
            </a:xfrm>
          </p:grpSpPr>
          <p:cxnSp>
            <p:nvCxnSpPr>
              <p:cNvPr id="61" name="Straight Connector 60"/>
              <p:cNvCxnSpPr/>
              <p:nvPr/>
            </p:nvCxnSpPr>
            <p:spPr bwMode="auto">
              <a:xfrm flipH="1">
                <a:off x="7275129" y="4406886"/>
                <a:ext cx="445171" cy="97006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flipH="1">
                <a:off x="7872700" y="4406886"/>
                <a:ext cx="445171" cy="97006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flipH="1">
                <a:off x="7579929" y="4406886"/>
                <a:ext cx="445171" cy="970063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5" name="Straight Connector 74"/>
            <p:cNvCxnSpPr/>
            <p:nvPr/>
          </p:nvCxnSpPr>
          <p:spPr bwMode="auto">
            <a:xfrm>
              <a:off x="4957366" y="5374432"/>
              <a:ext cx="1091717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9" name="Group 118"/>
            <p:cNvGrpSpPr/>
            <p:nvPr/>
          </p:nvGrpSpPr>
          <p:grpSpPr>
            <a:xfrm rot="10800000" flipH="1">
              <a:off x="4856563" y="4737516"/>
              <a:ext cx="418568" cy="854741"/>
              <a:chOff x="7278594" y="4737516"/>
              <a:chExt cx="418568" cy="854741"/>
            </a:xfrm>
            <a:solidFill>
              <a:srgbClr val="FF0000"/>
            </a:solidFill>
          </p:grpSpPr>
          <p:sp>
            <p:nvSpPr>
              <p:cNvPr id="120" name="Oval 119"/>
              <p:cNvSpPr/>
              <p:nvPr/>
            </p:nvSpPr>
            <p:spPr bwMode="auto">
              <a:xfrm>
                <a:off x="7278594" y="5532593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7343850" y="538803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7311222" y="546031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7376478" y="531575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>
                <a:off x="7409106" y="524347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7474362" y="509891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7441734" y="517119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7506990" y="502663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7539618" y="495435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7604874" y="480979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7572246" y="488207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7637498" y="473751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 rot="10800000" flipH="1">
              <a:off x="5145347" y="4737516"/>
              <a:ext cx="418568" cy="854741"/>
              <a:chOff x="7584426" y="4737516"/>
              <a:chExt cx="418568" cy="854741"/>
            </a:xfrm>
          </p:grpSpPr>
          <p:sp>
            <p:nvSpPr>
              <p:cNvPr id="133" name="Oval 132"/>
              <p:cNvSpPr/>
              <p:nvPr/>
            </p:nvSpPr>
            <p:spPr bwMode="auto">
              <a:xfrm>
                <a:off x="7584426" y="5532593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>
                <a:off x="7649682" y="538803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 bwMode="auto">
              <a:xfrm>
                <a:off x="7617054" y="546031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 bwMode="auto">
              <a:xfrm>
                <a:off x="7682310" y="531575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 bwMode="auto">
              <a:xfrm>
                <a:off x="7714938" y="524347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>
                <a:off x="7780194" y="509891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 bwMode="auto">
              <a:xfrm>
                <a:off x="7747566" y="517119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 bwMode="auto">
              <a:xfrm>
                <a:off x="7812822" y="502663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 bwMode="auto">
              <a:xfrm>
                <a:off x="7845450" y="495435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7910706" y="480979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7878078" y="488207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7943330" y="4737516"/>
                <a:ext cx="59664" cy="59664"/>
              </a:xfrm>
              <a:prstGeom prst="ellipse">
                <a:avLst/>
              </a:prstGeom>
              <a:solidFill>
                <a:srgbClr val="0210FF"/>
              </a:solidFill>
              <a:ln w="12700" cap="flat" cmpd="sng" algn="ctr">
                <a:solidFill>
                  <a:srgbClr val="021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 rot="10800000" flipH="1">
              <a:off x="5451179" y="4737516"/>
              <a:ext cx="418568" cy="854741"/>
              <a:chOff x="7736826" y="4889916"/>
              <a:chExt cx="418568" cy="854741"/>
            </a:xfrm>
            <a:solidFill>
              <a:srgbClr val="008000"/>
            </a:solidFill>
          </p:grpSpPr>
          <p:sp>
            <p:nvSpPr>
              <p:cNvPr id="146" name="Oval 145"/>
              <p:cNvSpPr/>
              <p:nvPr/>
            </p:nvSpPr>
            <p:spPr bwMode="auto">
              <a:xfrm>
                <a:off x="7736826" y="5684993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 bwMode="auto">
              <a:xfrm>
                <a:off x="7802082" y="554043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7769454" y="561271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 bwMode="auto">
              <a:xfrm>
                <a:off x="7834710" y="546815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 bwMode="auto">
              <a:xfrm>
                <a:off x="7867338" y="539587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 bwMode="auto">
              <a:xfrm>
                <a:off x="7932594" y="525131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7899966" y="532359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 bwMode="auto">
              <a:xfrm>
                <a:off x="7965222" y="517903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 bwMode="auto">
              <a:xfrm>
                <a:off x="7997850" y="5106756"/>
                <a:ext cx="59664" cy="5966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 bwMode="auto">
              <a:xfrm>
                <a:off x="8063106" y="496219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>
                <a:off x="8030478" y="503447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 bwMode="auto">
              <a:xfrm>
                <a:off x="8095730" y="4889916"/>
                <a:ext cx="59664" cy="5966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158" name="Straight Arrow Connector 157"/>
          <p:cNvCxnSpPr/>
          <p:nvPr/>
        </p:nvCxnSpPr>
        <p:spPr bwMode="auto">
          <a:xfrm flipV="1">
            <a:off x="7151125" y="4767348"/>
            <a:ext cx="0" cy="6070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290" name="TextBox 12289"/>
          <p:cNvSpPr txBox="1"/>
          <p:nvPr/>
        </p:nvSpPr>
        <p:spPr>
          <a:xfrm>
            <a:off x="4933735" y="3779452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NET CURRENT</a:t>
            </a:r>
            <a:b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FROM UNCOMPENSATED</a:t>
            </a:r>
            <a:b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CARRIERS IN THIS WINDOW</a:t>
            </a:r>
            <a:endParaRPr kumimoji="1" lang="ja-JP" altLang="en-U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4284103" y="4532155"/>
            <a:ext cx="4672704" cy="115421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91" name="Freeform 12290"/>
          <p:cNvSpPr/>
          <p:nvPr/>
        </p:nvSpPr>
        <p:spPr>
          <a:xfrm>
            <a:off x="3410997" y="4310148"/>
            <a:ext cx="1204839" cy="703870"/>
          </a:xfrm>
          <a:custGeom>
            <a:avLst/>
            <a:gdLst>
              <a:gd name="connsiteX0" fmla="*/ 0 w 1080504"/>
              <a:gd name="connsiteY0" fmla="*/ 0 h 871910"/>
              <a:gd name="connsiteX1" fmla="*/ 379125 w 1080504"/>
              <a:gd name="connsiteY1" fmla="*/ 540206 h 871910"/>
              <a:gd name="connsiteX2" fmla="*/ 1080504 w 1080504"/>
              <a:gd name="connsiteY2" fmla="*/ 871910 h 8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504" h="871910">
                <a:moveTo>
                  <a:pt x="0" y="0"/>
                </a:moveTo>
                <a:cubicBezTo>
                  <a:pt x="99520" y="197444"/>
                  <a:pt x="199041" y="394888"/>
                  <a:pt x="379125" y="540206"/>
                </a:cubicBezTo>
                <a:cubicBezTo>
                  <a:pt x="559209" y="685524"/>
                  <a:pt x="1080504" y="871910"/>
                  <a:pt x="1080504" y="87191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92" name="Rectangle 12291"/>
          <p:cNvSpPr/>
          <p:nvPr/>
        </p:nvSpPr>
        <p:spPr>
          <a:xfrm>
            <a:off x="4615836" y="5230858"/>
            <a:ext cx="3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i="1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kumimoji="1" lang="en-US" altLang="ja-JP" i="1" baseline="-25000" dirty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405192" y="4532155"/>
            <a:ext cx="591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kumimoji="1" lang="en-US" altLang="ja-JP" i="1" baseline="-25000" dirty="0" smtClean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r>
              <a:rPr kumimoji="1" lang="en-US" altLang="ja-JP" i="1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+</a:t>
            </a:r>
            <a:endParaRPr kumimoji="1" lang="en-US" altLang="ja-JP" i="1" dirty="0">
              <a:solidFill>
                <a:srgbClr val="FF0000"/>
              </a:solidFill>
              <a:latin typeface="Verdana"/>
              <a:cs typeface="Verdana"/>
            </a:endParaRPr>
          </a:p>
          <a:p>
            <a:r>
              <a:rPr kumimoji="1" lang="en-US" altLang="ja-JP" i="1" dirty="0" smtClean="0">
                <a:solidFill>
                  <a:srgbClr val="FF0000"/>
                </a:solidFill>
                <a:latin typeface="Verdana"/>
                <a:cs typeface="Verdana"/>
              </a:rPr>
              <a:t>eV</a:t>
            </a:r>
            <a:r>
              <a:rPr kumimoji="1" lang="en-US" altLang="ja-JP" i="1" baseline="-25000" dirty="0" smtClean="0">
                <a:solidFill>
                  <a:srgbClr val="FF0000"/>
                </a:solidFill>
                <a:latin typeface="Verdana"/>
                <a:cs typeface="Verdana"/>
              </a:rPr>
              <a:t>sd</a:t>
            </a:r>
            <a:endParaRPr lang="ja-JP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167" name="Freeform 166"/>
          <p:cNvSpPr/>
          <p:nvPr/>
        </p:nvSpPr>
        <p:spPr>
          <a:xfrm>
            <a:off x="5946287" y="4382428"/>
            <a:ext cx="973934" cy="703870"/>
          </a:xfrm>
          <a:custGeom>
            <a:avLst/>
            <a:gdLst>
              <a:gd name="connsiteX0" fmla="*/ 0 w 1080504"/>
              <a:gd name="connsiteY0" fmla="*/ 0 h 871910"/>
              <a:gd name="connsiteX1" fmla="*/ 379125 w 1080504"/>
              <a:gd name="connsiteY1" fmla="*/ 540206 h 871910"/>
              <a:gd name="connsiteX2" fmla="*/ 1080504 w 1080504"/>
              <a:gd name="connsiteY2" fmla="*/ 871910 h 8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504" h="871910">
                <a:moveTo>
                  <a:pt x="0" y="0"/>
                </a:moveTo>
                <a:cubicBezTo>
                  <a:pt x="99520" y="197444"/>
                  <a:pt x="199041" y="394888"/>
                  <a:pt x="379125" y="540206"/>
                </a:cubicBezTo>
                <a:cubicBezTo>
                  <a:pt x="559209" y="685524"/>
                  <a:pt x="1080504" y="871910"/>
                  <a:pt x="1080504" y="87191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786562" y="2640824"/>
            <a:ext cx="61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 smtClean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kumimoji="1" lang="en-US" altLang="ja-JP" sz="1800" i="1" baseline="-25000" dirty="0" smtClean="0">
                <a:solidFill>
                  <a:srgbClr val="FF0000"/>
                </a:solidFill>
                <a:latin typeface="Verdana"/>
                <a:cs typeface="Verdana"/>
              </a:rPr>
              <a:t>sd</a:t>
            </a:r>
            <a:endParaRPr kumimoji="1" lang="ja-JP" altLang="en-US" sz="1800" i="1" baseline="-250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616965" y="2640824"/>
            <a:ext cx="697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Gnd</a:t>
            </a:r>
            <a:endParaRPr kumimoji="1" lang="ja-JP" altLang="en-US" sz="1800" baseline="-250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176680" y="827088"/>
            <a:ext cx="67906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  <a:t>GENERAL ASPECTS OF</a:t>
            </a:r>
            <a:b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</a:br>
            <a: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  <a:t>MESOSCOPIC TRANSPORT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II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7635424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latin typeface="Verdana"/>
                <a:cs typeface="Verdana"/>
              </a:rPr>
              <a:t>1-D Mesoscopic Systems … Revisited</a:t>
            </a:r>
            <a:endParaRPr kumimoji="1" lang="en-US" altLang="ja-JP" sz="2400" dirty="0">
              <a:latin typeface="Verdana"/>
              <a:cs typeface="Verdana"/>
            </a:endParaRP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solidFill>
                  <a:srgbClr val="000000"/>
                </a:solidFill>
                <a:latin typeface="Verdana"/>
                <a:cs typeface="Verdana"/>
              </a:rPr>
              <a:t>A Ballistic Model for 1-D Conductance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Verdana"/>
                <a:cs typeface="Verdana"/>
              </a:rPr>
              <a:t>1-D Conductance Quantization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latin typeface="Verdana"/>
                <a:cs typeface="Verdana"/>
              </a:rPr>
              <a:t>Observing </a:t>
            </a:r>
            <a:r>
              <a:rPr kumimoji="1" lang="en-US" altLang="ja-JP" sz="2400" dirty="0">
                <a:latin typeface="Verdana"/>
                <a:cs typeface="Verdana"/>
              </a:rPr>
              <a:t>1-D Conductance </a:t>
            </a:r>
            <a:r>
              <a:rPr kumimoji="1" lang="en-US" altLang="ja-JP" sz="2400" dirty="0" smtClean="0">
                <a:latin typeface="Verdana"/>
                <a:cs typeface="Verdana"/>
              </a:rPr>
              <a:t>Quantization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>
                <a:latin typeface="Verdana"/>
                <a:cs typeface="Verdana"/>
              </a:rPr>
              <a:t>Where is the Resistance?</a:t>
            </a:r>
            <a:endParaRPr kumimoji="1" lang="ja-JP" altLang="en-US" sz="2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1488" y="903288"/>
            <a:ext cx="8201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latin typeface="Verdana" charset="0"/>
                <a:cs typeface="Verdana" charset="0"/>
              </a:rPr>
              <a:t>Computing the 1-D</a:t>
            </a:r>
          </a:p>
          <a:p>
            <a:pPr algn="ctr"/>
            <a:r>
              <a:rPr kumimoji="1" lang="en-US" altLang="ja-JP" sz="3200" dirty="0" smtClean="0">
                <a:latin typeface="Verdana" charset="0"/>
                <a:cs typeface="Verdana" charset="0"/>
              </a:rPr>
              <a:t>Conductance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17082" y="2055481"/>
            <a:ext cx="4713012" cy="1906919"/>
            <a:chOff x="4049988" y="1878415"/>
            <a:chExt cx="4713012" cy="1906919"/>
          </a:xfrm>
        </p:grpSpPr>
        <p:grpSp>
          <p:nvGrpSpPr>
            <p:cNvPr id="19" name="Group 18"/>
            <p:cNvGrpSpPr/>
            <p:nvPr/>
          </p:nvGrpSpPr>
          <p:grpSpPr>
            <a:xfrm>
              <a:off x="7044479" y="2721157"/>
              <a:ext cx="1151951" cy="970063"/>
              <a:chOff x="7278594" y="4622194"/>
              <a:chExt cx="1151951" cy="97006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287116" y="4622194"/>
                <a:ext cx="1042742" cy="970063"/>
                <a:chOff x="7275129" y="4406886"/>
                <a:chExt cx="1042742" cy="970063"/>
              </a:xfrm>
            </p:grpSpPr>
            <p:cxnSp>
              <p:nvCxnSpPr>
                <p:cNvPr id="61" name="Straight Connector 60"/>
                <p:cNvCxnSpPr/>
                <p:nvPr/>
              </p:nvCxnSpPr>
              <p:spPr bwMode="auto">
                <a:xfrm flipH="1">
                  <a:off x="7275129" y="4406886"/>
                  <a:ext cx="445171" cy="970063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 flipH="1">
                  <a:off x="7872700" y="4406886"/>
                  <a:ext cx="445171" cy="970063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 flipH="1">
                  <a:off x="7579929" y="4406886"/>
                  <a:ext cx="445171" cy="970063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1" name="Straight Connector 20"/>
              <p:cNvCxnSpPr/>
              <p:nvPr/>
            </p:nvCxnSpPr>
            <p:spPr bwMode="auto">
              <a:xfrm>
                <a:off x="7338828" y="4767348"/>
                <a:ext cx="1091717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2" name="Group 21"/>
              <p:cNvGrpSpPr/>
              <p:nvPr/>
            </p:nvGrpSpPr>
            <p:grpSpPr>
              <a:xfrm>
                <a:off x="7278594" y="4737516"/>
                <a:ext cx="418568" cy="854741"/>
                <a:chOff x="7278594" y="4737516"/>
                <a:chExt cx="418568" cy="854741"/>
              </a:xfrm>
            </p:grpSpPr>
            <p:sp>
              <p:nvSpPr>
                <p:cNvPr id="49" name="Oval 48"/>
                <p:cNvSpPr/>
                <p:nvPr/>
              </p:nvSpPr>
              <p:spPr bwMode="auto">
                <a:xfrm>
                  <a:off x="7278594" y="5532593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 bwMode="auto">
                <a:xfrm>
                  <a:off x="7343850" y="5388036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 bwMode="auto">
                <a:xfrm>
                  <a:off x="7311222" y="5460316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 bwMode="auto">
                <a:xfrm>
                  <a:off x="7376478" y="5315756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7409106" y="5243476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7474362" y="5098916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7441734" y="5171196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7506990" y="5026636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7539618" y="4954356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7604874" y="4809796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7572246" y="4882076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7637498" y="4737516"/>
                  <a:ext cx="59664" cy="59664"/>
                </a:xfrm>
                <a:prstGeom prst="ellipse">
                  <a:avLst/>
                </a:prstGeom>
                <a:solidFill>
                  <a:srgbClr val="008000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584426" y="4737516"/>
                <a:ext cx="418568" cy="854741"/>
                <a:chOff x="7584426" y="4737516"/>
                <a:chExt cx="418568" cy="854741"/>
              </a:xfrm>
            </p:grpSpPr>
            <p:sp>
              <p:nvSpPr>
                <p:cNvPr id="37" name="Oval 36"/>
                <p:cNvSpPr/>
                <p:nvPr/>
              </p:nvSpPr>
              <p:spPr bwMode="auto">
                <a:xfrm>
                  <a:off x="7584426" y="5532593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7649682" y="538803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7617054" y="546031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7682310" y="531575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 bwMode="auto">
                <a:xfrm>
                  <a:off x="7714938" y="524347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 bwMode="auto">
                <a:xfrm>
                  <a:off x="7780194" y="509891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7747566" y="517119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 bwMode="auto">
                <a:xfrm>
                  <a:off x="7812822" y="502663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7845450" y="495435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7910706" y="480979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 bwMode="auto">
                <a:xfrm>
                  <a:off x="7878078" y="488207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 bwMode="auto">
                <a:xfrm>
                  <a:off x="7943330" y="473751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7873210" y="4737516"/>
                <a:ext cx="418568" cy="854741"/>
                <a:chOff x="7736826" y="4889916"/>
                <a:chExt cx="418568" cy="854741"/>
              </a:xfrm>
              <a:solidFill>
                <a:srgbClr val="FF0000"/>
              </a:solidFill>
            </p:grpSpPr>
            <p:sp>
              <p:nvSpPr>
                <p:cNvPr id="25" name="Oval 24"/>
                <p:cNvSpPr/>
                <p:nvPr/>
              </p:nvSpPr>
              <p:spPr bwMode="auto">
                <a:xfrm>
                  <a:off x="7736826" y="5684993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>
                  <a:off x="7802082" y="554043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7769454" y="561271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7834710" y="546815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7867338" y="539587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7932594" y="525131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 bwMode="auto">
                <a:xfrm>
                  <a:off x="7899966" y="532359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 bwMode="auto">
                <a:xfrm>
                  <a:off x="7965222" y="517903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 bwMode="auto">
                <a:xfrm>
                  <a:off x="7997850" y="510675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8063106" y="496219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 bwMode="auto">
                <a:xfrm>
                  <a:off x="8030478" y="503447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8095730" y="488991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4580778" y="2721157"/>
              <a:ext cx="1234190" cy="970063"/>
              <a:chOff x="4814893" y="4622194"/>
              <a:chExt cx="1234190" cy="970063"/>
            </a:xfrm>
          </p:grpSpPr>
          <p:grpSp>
            <p:nvGrpSpPr>
              <p:cNvPr id="65" name="Group 64"/>
              <p:cNvGrpSpPr/>
              <p:nvPr/>
            </p:nvGrpSpPr>
            <p:grpSpPr>
              <a:xfrm flipH="1">
                <a:off x="4814893" y="4622194"/>
                <a:ext cx="1042742" cy="970063"/>
                <a:chOff x="7275129" y="4406886"/>
                <a:chExt cx="1042742" cy="970063"/>
              </a:xfrm>
            </p:grpSpPr>
            <p:cxnSp>
              <p:nvCxnSpPr>
                <p:cNvPr id="106" name="Straight Connector 105"/>
                <p:cNvCxnSpPr/>
                <p:nvPr/>
              </p:nvCxnSpPr>
              <p:spPr bwMode="auto">
                <a:xfrm flipH="1">
                  <a:off x="7275129" y="4406886"/>
                  <a:ext cx="445171" cy="970063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>
                  <a:off x="7872700" y="4406886"/>
                  <a:ext cx="445171" cy="970063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>
                  <a:off x="7579929" y="4406886"/>
                  <a:ext cx="445171" cy="970063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6" name="Straight Connector 65"/>
              <p:cNvCxnSpPr/>
              <p:nvPr/>
            </p:nvCxnSpPr>
            <p:spPr bwMode="auto">
              <a:xfrm>
                <a:off x="4957366" y="5374432"/>
                <a:ext cx="1091717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67" name="Group 66"/>
              <p:cNvGrpSpPr/>
              <p:nvPr/>
            </p:nvGrpSpPr>
            <p:grpSpPr>
              <a:xfrm rot="10800000" flipH="1">
                <a:off x="4856563" y="4737516"/>
                <a:ext cx="418568" cy="854741"/>
                <a:chOff x="7278594" y="4737516"/>
                <a:chExt cx="418568" cy="854741"/>
              </a:xfrm>
              <a:solidFill>
                <a:srgbClr val="FF0000"/>
              </a:solidFill>
            </p:grpSpPr>
            <p:sp>
              <p:nvSpPr>
                <p:cNvPr id="94" name="Oval 93"/>
                <p:cNvSpPr/>
                <p:nvPr/>
              </p:nvSpPr>
              <p:spPr bwMode="auto">
                <a:xfrm>
                  <a:off x="7278594" y="5532593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 bwMode="auto">
                <a:xfrm>
                  <a:off x="7343850" y="538803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 bwMode="auto">
                <a:xfrm>
                  <a:off x="7311222" y="546031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 bwMode="auto">
                <a:xfrm>
                  <a:off x="7376478" y="531575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 bwMode="auto">
                <a:xfrm>
                  <a:off x="7409106" y="524347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 bwMode="auto">
                <a:xfrm>
                  <a:off x="7474362" y="509891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>
                  <a:off x="7441734" y="517119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 bwMode="auto">
                <a:xfrm>
                  <a:off x="7506990" y="502663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>
                  <a:off x="7539618" y="495435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 bwMode="auto">
                <a:xfrm>
                  <a:off x="7604874" y="480979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 bwMode="auto">
                <a:xfrm>
                  <a:off x="7572246" y="488207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 bwMode="auto">
                <a:xfrm>
                  <a:off x="7637498" y="473751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 rot="10800000" flipH="1">
                <a:off x="5145347" y="4737516"/>
                <a:ext cx="418568" cy="854741"/>
                <a:chOff x="7584426" y="4737516"/>
                <a:chExt cx="418568" cy="854741"/>
              </a:xfrm>
            </p:grpSpPr>
            <p:sp>
              <p:nvSpPr>
                <p:cNvPr id="82" name="Oval 81"/>
                <p:cNvSpPr/>
                <p:nvPr/>
              </p:nvSpPr>
              <p:spPr bwMode="auto">
                <a:xfrm>
                  <a:off x="7584426" y="5532593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 bwMode="auto">
                <a:xfrm>
                  <a:off x="7649682" y="538803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 bwMode="auto">
                <a:xfrm>
                  <a:off x="7617054" y="546031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 bwMode="auto">
                <a:xfrm>
                  <a:off x="7682310" y="531575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 bwMode="auto">
                <a:xfrm>
                  <a:off x="7714938" y="524347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 bwMode="auto">
                <a:xfrm>
                  <a:off x="7780194" y="509891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 bwMode="auto">
                <a:xfrm>
                  <a:off x="7747566" y="517119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 bwMode="auto">
                <a:xfrm>
                  <a:off x="7812822" y="502663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>
                  <a:off x="7845450" y="495435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 bwMode="auto">
                <a:xfrm>
                  <a:off x="7910706" y="480979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>
                  <a:off x="7878078" y="488207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 bwMode="auto">
                <a:xfrm>
                  <a:off x="7943330" y="4737516"/>
                  <a:ext cx="59664" cy="59664"/>
                </a:xfrm>
                <a:prstGeom prst="ellipse">
                  <a:avLst/>
                </a:prstGeom>
                <a:solidFill>
                  <a:srgbClr val="0210FF"/>
                </a:solidFill>
                <a:ln w="12700" cap="flat" cmpd="sng" algn="ctr">
                  <a:solidFill>
                    <a:srgbClr val="021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 rot="10800000" flipH="1">
                <a:off x="5451179" y="4737516"/>
                <a:ext cx="418568" cy="854741"/>
                <a:chOff x="7736826" y="4889916"/>
                <a:chExt cx="418568" cy="854741"/>
              </a:xfrm>
              <a:solidFill>
                <a:srgbClr val="008000"/>
              </a:solidFill>
            </p:grpSpPr>
            <p:sp>
              <p:nvSpPr>
                <p:cNvPr id="70" name="Oval 69"/>
                <p:cNvSpPr/>
                <p:nvPr/>
              </p:nvSpPr>
              <p:spPr bwMode="auto">
                <a:xfrm>
                  <a:off x="7736826" y="5684993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7802082" y="554043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7769454" y="561271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7834710" y="546815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7867338" y="539587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 bwMode="auto">
                <a:xfrm>
                  <a:off x="7932594" y="525131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 bwMode="auto">
                <a:xfrm>
                  <a:off x="7899966" y="532359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7965222" y="517903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 bwMode="auto">
                <a:xfrm>
                  <a:off x="7997850" y="5106756"/>
                  <a:ext cx="59664" cy="59664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 bwMode="auto">
                <a:xfrm>
                  <a:off x="8063106" y="496219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 bwMode="auto">
                <a:xfrm>
                  <a:off x="8030478" y="503447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>
                  <a:off x="8095730" y="4889916"/>
                  <a:ext cx="59664" cy="59664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109" name="Straight Arrow Connector 108"/>
            <p:cNvCxnSpPr/>
            <p:nvPr/>
          </p:nvCxnSpPr>
          <p:spPr bwMode="auto">
            <a:xfrm flipV="1">
              <a:off x="6917010" y="2866311"/>
              <a:ext cx="0" cy="6070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4699620" y="1878415"/>
              <a:ext cx="2698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Verdana"/>
                  <a:cs typeface="Verdana"/>
                </a:rPr>
                <a:t>NET CURRENT</a:t>
              </a:r>
              <a:br>
                <a:rPr kumimoji="1" lang="en-US" altLang="ja-JP" dirty="0" smtClean="0">
                  <a:solidFill>
                    <a:srgbClr val="FF0000"/>
                  </a:solidFill>
                  <a:latin typeface="Verdana"/>
                  <a:cs typeface="Verdana"/>
                </a:rPr>
              </a:br>
              <a:r>
                <a:rPr kumimoji="1" lang="en-US" altLang="ja-JP" dirty="0" smtClean="0">
                  <a:solidFill>
                    <a:srgbClr val="FF0000"/>
                  </a:solidFill>
                  <a:latin typeface="Verdana"/>
                  <a:cs typeface="Verdana"/>
                </a:rPr>
                <a:t>FROM UNCOMPENSATED</a:t>
              </a:r>
              <a:br>
                <a:rPr kumimoji="1" lang="en-US" altLang="ja-JP" dirty="0" smtClean="0">
                  <a:solidFill>
                    <a:srgbClr val="FF0000"/>
                  </a:solidFill>
                  <a:latin typeface="Verdana"/>
                  <a:cs typeface="Verdana"/>
                </a:rPr>
              </a:br>
              <a:r>
                <a:rPr kumimoji="1" lang="en-US" altLang="ja-JP" dirty="0" smtClean="0">
                  <a:solidFill>
                    <a:srgbClr val="FF0000"/>
                  </a:solidFill>
                  <a:latin typeface="Verdana"/>
                  <a:cs typeface="Verdana"/>
                </a:rPr>
                <a:t>CARRIERS IN THIS WINDOW</a:t>
              </a:r>
              <a:endParaRPr kumimoji="1" lang="ja-JP" altLang="en-US" dirty="0">
                <a:solidFill>
                  <a:srgbClr val="FF0000"/>
                </a:solidFill>
                <a:latin typeface="Verdana"/>
                <a:cs typeface="Verdana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049988" y="2631118"/>
              <a:ext cx="4672704" cy="115421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381721" y="3329821"/>
              <a:ext cx="3780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i="1" dirty="0">
                  <a:solidFill>
                    <a:srgbClr val="FF0000"/>
                  </a:solidFill>
                  <a:latin typeface="Verdana"/>
                  <a:cs typeface="Verdana"/>
                </a:rPr>
                <a:t>E</a:t>
              </a:r>
              <a:r>
                <a:rPr kumimoji="1" lang="en-US" altLang="ja-JP" i="1" baseline="-25000" dirty="0">
                  <a:solidFill>
                    <a:srgbClr val="FF0000"/>
                  </a:solidFill>
                  <a:latin typeface="Verdana"/>
                  <a:cs typeface="Verdana"/>
                </a:rPr>
                <a:t>F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171077" y="2631118"/>
              <a:ext cx="5919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FF0000"/>
                  </a:solidFill>
                  <a:latin typeface="Verdana"/>
                  <a:cs typeface="Verdana"/>
                </a:rPr>
                <a:t>E</a:t>
              </a:r>
              <a:r>
                <a:rPr kumimoji="1" lang="en-US" altLang="ja-JP" i="1" baseline="-25000" dirty="0" smtClean="0">
                  <a:solidFill>
                    <a:srgbClr val="FF0000"/>
                  </a:solidFill>
                  <a:latin typeface="Verdana"/>
                  <a:cs typeface="Verdana"/>
                </a:rPr>
                <a:t>F</a:t>
              </a:r>
              <a:r>
                <a:rPr kumimoji="1" lang="en-US" altLang="ja-JP" i="1" dirty="0" smtClean="0">
                  <a:solidFill>
                    <a:srgbClr val="FF0000"/>
                  </a:solidFill>
                  <a:latin typeface="Verdana"/>
                  <a:cs typeface="Verdana"/>
                </a:rPr>
                <a:t> 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Verdana"/>
                  <a:cs typeface="Verdana"/>
                </a:rPr>
                <a:t>+</a:t>
              </a:r>
              <a:endParaRPr kumimoji="1" lang="en-US" altLang="ja-JP" i="1" dirty="0">
                <a:solidFill>
                  <a:srgbClr val="FF0000"/>
                </a:solidFill>
                <a:latin typeface="Verdana"/>
                <a:cs typeface="Verdana"/>
              </a:endParaRPr>
            </a:p>
            <a:p>
              <a:r>
                <a:rPr kumimoji="1" lang="en-US" altLang="ja-JP" i="1" dirty="0" smtClean="0">
                  <a:solidFill>
                    <a:srgbClr val="FF0000"/>
                  </a:solidFill>
                  <a:latin typeface="Verdana"/>
                  <a:cs typeface="Verdana"/>
                </a:rPr>
                <a:t>eV</a:t>
              </a:r>
              <a:r>
                <a:rPr kumimoji="1" lang="en-US" altLang="ja-JP" i="1" baseline="-25000" dirty="0" smtClean="0">
                  <a:solidFill>
                    <a:srgbClr val="FF0000"/>
                  </a:solidFill>
                  <a:latin typeface="Verdana"/>
                  <a:cs typeface="Verdana"/>
                </a:rPr>
                <a:t>sd</a:t>
              </a:r>
              <a:endParaRPr lang="ja-JP" alt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712172" y="2481391"/>
              <a:ext cx="973934" cy="703870"/>
            </a:xfrm>
            <a:custGeom>
              <a:avLst/>
              <a:gdLst>
                <a:gd name="connsiteX0" fmla="*/ 0 w 1080504"/>
                <a:gd name="connsiteY0" fmla="*/ 0 h 871910"/>
                <a:gd name="connsiteX1" fmla="*/ 379125 w 1080504"/>
                <a:gd name="connsiteY1" fmla="*/ 540206 h 871910"/>
                <a:gd name="connsiteX2" fmla="*/ 1080504 w 1080504"/>
                <a:gd name="connsiteY2" fmla="*/ 871910 h 87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0504" h="871910">
                  <a:moveTo>
                    <a:pt x="0" y="0"/>
                  </a:moveTo>
                  <a:cubicBezTo>
                    <a:pt x="99520" y="197444"/>
                    <a:pt x="199041" y="394888"/>
                    <a:pt x="379125" y="540206"/>
                  </a:cubicBezTo>
                  <a:cubicBezTo>
                    <a:pt x="559209" y="685524"/>
                    <a:pt x="1080504" y="871910"/>
                    <a:pt x="1080504" y="871910"/>
                  </a:cubicBezTo>
                </a:path>
              </a:pathLst>
            </a:custGeom>
            <a:ln w="25400">
              <a:solidFill>
                <a:srgbClr val="FF0000"/>
              </a:solidFill>
              <a:tailEnd type="triangle" w="lg" len="lg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4193" y="4248872"/>
            <a:ext cx="749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Verdana"/>
                <a:cs typeface="Verdana"/>
              </a:rPr>
              <a:t>Excess charge per unit length 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PER OCCUPIED SUBBAND</a:t>
            </a:r>
            <a:r>
              <a:rPr kumimoji="1" lang="en-US" altLang="ja-JP" sz="1800" dirty="0" smtClean="0">
                <a:latin typeface="Verdana"/>
                <a:cs typeface="Verdana"/>
              </a:rPr>
              <a:t>: </a:t>
            </a:r>
            <a:endParaRPr kumimoji="1" lang="ja-JP" altLang="en-US" sz="1800" dirty="0">
              <a:latin typeface="Verdana"/>
              <a:cs typeface="Verdana"/>
            </a:endParaRPr>
          </a:p>
        </p:txBody>
      </p:sp>
      <p:graphicFrame>
        <p:nvGraphicFramePr>
          <p:cNvPr id="1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597252"/>
              </p:ext>
            </p:extLst>
          </p:nvPr>
        </p:nvGraphicFramePr>
        <p:xfrm>
          <a:off x="1881188" y="4800600"/>
          <a:ext cx="5384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3" imgW="5384800" imgH="1016000" progId="Equation.3">
                  <p:embed/>
                </p:oleObj>
              </mc:Choice>
              <mc:Fallback>
                <p:oleObj name="Equation" r:id="rId3" imgW="53848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4800600"/>
                        <a:ext cx="53848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2286000" y="6123801"/>
            <a:ext cx="5098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ONLY STATES WITH POSITIVE MOMENTUM CONSIDERED</a:t>
            </a:r>
            <a:endParaRPr kumimoji="1" lang="ja-JP" altLang="en-U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20" name="Freeform 119"/>
          <p:cNvSpPr/>
          <p:nvPr/>
        </p:nvSpPr>
        <p:spPr>
          <a:xfrm flipV="1">
            <a:off x="3350773" y="5486400"/>
            <a:ext cx="298331" cy="609600"/>
          </a:xfrm>
          <a:custGeom>
            <a:avLst/>
            <a:gdLst>
              <a:gd name="connsiteX0" fmla="*/ 0 w 1080504"/>
              <a:gd name="connsiteY0" fmla="*/ 0 h 871910"/>
              <a:gd name="connsiteX1" fmla="*/ 379125 w 1080504"/>
              <a:gd name="connsiteY1" fmla="*/ 540206 h 871910"/>
              <a:gd name="connsiteX2" fmla="*/ 1080504 w 1080504"/>
              <a:gd name="connsiteY2" fmla="*/ 871910 h 8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504" h="871910">
                <a:moveTo>
                  <a:pt x="0" y="0"/>
                </a:moveTo>
                <a:cubicBezTo>
                  <a:pt x="99520" y="197444"/>
                  <a:pt x="199041" y="394888"/>
                  <a:pt x="379125" y="540206"/>
                </a:cubicBezTo>
                <a:cubicBezTo>
                  <a:pt x="559209" y="685524"/>
                  <a:pt x="1080504" y="871910"/>
                  <a:pt x="1080504" y="87191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344546" y="4800600"/>
            <a:ext cx="1739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ASSUMES SMALL  </a:t>
            </a:r>
            <a:r>
              <a:rPr kumimoji="1" lang="en-US" altLang="ja-JP" i="1" dirty="0" smtClean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kumimoji="1" lang="en-US" altLang="ja-JP" i="1" baseline="-25000" dirty="0" smtClean="0">
                <a:solidFill>
                  <a:srgbClr val="FF0000"/>
                </a:solidFill>
                <a:latin typeface="Verdana"/>
                <a:cs typeface="Verdana"/>
              </a:rPr>
              <a:t>sd</a:t>
            </a: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 TO AVOID NEED TO INTEGRATE OVER DoS!</a:t>
            </a:r>
            <a:endParaRPr kumimoji="1" lang="ja-JP" altLang="en-U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1488" y="903288"/>
            <a:ext cx="8201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latin typeface="Verdana" charset="0"/>
                <a:cs typeface="Verdana" charset="0"/>
              </a:rPr>
              <a:t>Computing the 1-D</a:t>
            </a:r>
          </a:p>
          <a:p>
            <a:pPr algn="ctr"/>
            <a:r>
              <a:rPr kumimoji="1" lang="en-US" altLang="ja-JP" sz="3200" dirty="0" smtClean="0">
                <a:latin typeface="Verdana" charset="0"/>
                <a:cs typeface="Verdana" charset="0"/>
              </a:rPr>
              <a:t>Conductance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34193" y="2025134"/>
            <a:ext cx="758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CURRENT</a:t>
            </a:r>
            <a:r>
              <a:rPr kumimoji="1" lang="en-US" altLang="ja-JP" sz="1800" dirty="0" smtClean="0">
                <a:latin typeface="Verdana"/>
                <a:cs typeface="Verdana"/>
              </a:rPr>
              <a:t> carried by the excess charge in 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EACH</a:t>
            </a:r>
            <a:r>
              <a:rPr kumimoji="1" lang="en-US" altLang="ja-JP" sz="1800" dirty="0" smtClean="0">
                <a:latin typeface="Verdana"/>
                <a:cs typeface="Verdana"/>
              </a:rPr>
              <a:t> subband: </a:t>
            </a:r>
            <a:endParaRPr kumimoji="1" lang="ja-JP" altLang="en-US" sz="1800" dirty="0">
              <a:latin typeface="Verdana"/>
              <a:cs typeface="Verdana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627052" y="4652287"/>
            <a:ext cx="244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NOTE THE CANCELLATION</a:t>
            </a:r>
            <a:b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OF ENERGY TERMS!</a:t>
            </a:r>
            <a:endParaRPr kumimoji="1" lang="ja-JP" altLang="en-U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07" name="Freeform 106"/>
          <p:cNvSpPr/>
          <p:nvPr/>
        </p:nvSpPr>
        <p:spPr>
          <a:xfrm flipH="1">
            <a:off x="7626543" y="5103400"/>
            <a:ext cx="830323" cy="480848"/>
          </a:xfrm>
          <a:custGeom>
            <a:avLst/>
            <a:gdLst>
              <a:gd name="connsiteX0" fmla="*/ 0 w 1080504"/>
              <a:gd name="connsiteY0" fmla="*/ 0 h 871910"/>
              <a:gd name="connsiteX1" fmla="*/ 379125 w 1080504"/>
              <a:gd name="connsiteY1" fmla="*/ 540206 h 871910"/>
              <a:gd name="connsiteX2" fmla="*/ 1080504 w 1080504"/>
              <a:gd name="connsiteY2" fmla="*/ 871910 h 8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504" h="871910">
                <a:moveTo>
                  <a:pt x="0" y="0"/>
                </a:moveTo>
                <a:cubicBezTo>
                  <a:pt x="99520" y="197444"/>
                  <a:pt x="199041" y="394888"/>
                  <a:pt x="379125" y="540206"/>
                </a:cubicBezTo>
                <a:cubicBezTo>
                  <a:pt x="559209" y="685524"/>
                  <a:pt x="1080504" y="871910"/>
                  <a:pt x="1080504" y="87191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87671"/>
              </p:ext>
            </p:extLst>
          </p:nvPr>
        </p:nvGraphicFramePr>
        <p:xfrm>
          <a:off x="3340100" y="3733800"/>
          <a:ext cx="2451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Equation" r:id="rId3" imgW="2451100" imgH="876300" progId="Equation.3">
                  <p:embed/>
                </p:oleObj>
              </mc:Choice>
              <mc:Fallback>
                <p:oleObj name="Equation" r:id="rId3" imgW="24511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3733800"/>
                        <a:ext cx="24511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937963"/>
              </p:ext>
            </p:extLst>
          </p:nvPr>
        </p:nvGraphicFramePr>
        <p:xfrm>
          <a:off x="3817938" y="2578100"/>
          <a:ext cx="1511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name="Equation" r:id="rId5" imgW="1511300" imgH="469900" progId="Equation.3">
                  <p:embed/>
                </p:oleObj>
              </mc:Choice>
              <mc:Fallback>
                <p:oleObj name="Equation" r:id="rId5" imgW="1511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2578100"/>
                        <a:ext cx="1511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43953"/>
              </p:ext>
            </p:extLst>
          </p:nvPr>
        </p:nvGraphicFramePr>
        <p:xfrm>
          <a:off x="1447800" y="5105400"/>
          <a:ext cx="61991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0" name="Equation" r:id="rId7" imgW="6197600" imgH="1016000" progId="Equation.3">
                  <p:embed/>
                </p:oleObj>
              </mc:Choice>
              <mc:Fallback>
                <p:oleObj name="Equation" r:id="rId7" imgW="61976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05400"/>
                        <a:ext cx="619918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534193" y="3273935"/>
            <a:ext cx="385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Verdana"/>
                <a:cs typeface="Verdana"/>
              </a:rPr>
              <a:t>Since the 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GROUP VELOCITY</a:t>
            </a:r>
            <a:r>
              <a:rPr kumimoji="1" lang="en-US" altLang="ja-JP" sz="1800" dirty="0" smtClean="0">
                <a:latin typeface="Verdana"/>
                <a:cs typeface="Verdana"/>
              </a:rPr>
              <a:t>: </a:t>
            </a:r>
            <a:endParaRPr kumimoji="1" lang="ja-JP" altLang="en-US" sz="1800" dirty="0">
              <a:latin typeface="Verdana"/>
              <a:cs typeface="Verdan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2933" y="4707401"/>
            <a:ext cx="339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Verdana"/>
                <a:cs typeface="Verdana"/>
              </a:rPr>
              <a:t>We obtain the 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CURRENT</a:t>
            </a:r>
            <a:r>
              <a:rPr kumimoji="1" lang="en-US" altLang="ja-JP" sz="1800" dirty="0" smtClean="0">
                <a:latin typeface="Verdana"/>
                <a:cs typeface="Verdana"/>
              </a:rPr>
              <a:t>: </a:t>
            </a:r>
            <a:endParaRPr kumimoji="1" lang="ja-JP" altLang="en-US"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71488" y="903288"/>
            <a:ext cx="8201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latin typeface="Verdana" charset="0"/>
                <a:cs typeface="Verdana" charset="0"/>
              </a:rPr>
              <a:t>Computing the 1-D</a:t>
            </a:r>
          </a:p>
          <a:p>
            <a:pPr algn="ctr"/>
            <a:r>
              <a:rPr kumimoji="1" lang="en-US" altLang="ja-JP" sz="3200" dirty="0" smtClean="0">
                <a:latin typeface="Verdana" charset="0"/>
                <a:cs typeface="Verdana" charset="0"/>
              </a:rPr>
              <a:t>Conductance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193" y="2025134"/>
            <a:ext cx="790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Verdana"/>
                <a:cs typeface="Verdana"/>
              </a:rPr>
              <a:t>We note that the current is 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INDEPENDENT</a:t>
            </a:r>
            <a:r>
              <a:rPr kumimoji="1" lang="en-US" altLang="ja-JP" sz="1800" dirty="0" smtClean="0">
                <a:latin typeface="Verdana"/>
                <a:cs typeface="Verdana"/>
              </a:rPr>
              <a:t> of subband index</a:t>
            </a:r>
            <a:br>
              <a:rPr kumimoji="1" lang="en-US" altLang="ja-JP" sz="1800" dirty="0" smtClean="0">
                <a:latin typeface="Verdana"/>
                <a:cs typeface="Verdana"/>
              </a:rPr>
            </a:br>
            <a:r>
              <a:rPr kumimoji="1" lang="en-US" altLang="ja-JP" sz="1800" dirty="0" smtClean="0">
                <a:latin typeface="Verdana"/>
                <a:cs typeface="Verdana"/>
              </a:rPr>
              <a:t>- this is the concept of 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EQUI</a:t>
            </a:r>
            <a:r>
              <a:rPr kumimoji="1" lang="en-US" altLang="ja-JP" sz="1800" dirty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ARTITION </a:t>
            </a:r>
            <a:r>
              <a:rPr kumimoji="1" lang="en-US" altLang="ja-JP" sz="1800" dirty="0" smtClean="0">
                <a:latin typeface="Verdana"/>
                <a:cs typeface="Verdana"/>
              </a:rPr>
              <a:t>of current </a:t>
            </a:r>
            <a:endParaRPr kumimoji="1" lang="ja-JP" altLang="en-US" sz="1800" dirty="0"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193" y="2944312"/>
            <a:ext cx="827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Verdana"/>
                <a:cs typeface="Verdana"/>
              </a:rPr>
              <a:t>The 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TOTAL</a:t>
            </a:r>
            <a:r>
              <a:rPr kumimoji="1" lang="en-US" altLang="ja-JP" sz="1800" dirty="0" smtClean="0">
                <a:latin typeface="Verdana"/>
                <a:cs typeface="Verdana"/>
              </a:rPr>
              <a:t> current is therefore simply obtained by multiplying</a:t>
            </a:r>
            <a:br>
              <a:rPr kumimoji="1" lang="en-US" altLang="ja-JP" sz="1800" dirty="0" smtClean="0">
                <a:latin typeface="Verdana"/>
                <a:cs typeface="Verdana"/>
              </a:rPr>
            </a:br>
            <a:r>
              <a:rPr kumimoji="1" lang="en-US" altLang="ja-JP" sz="1800" dirty="0" smtClean="0">
                <a:latin typeface="Verdana"/>
                <a:cs typeface="Verdana"/>
              </a:rPr>
              <a:t>by the 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NUMBER</a:t>
            </a:r>
            <a:r>
              <a:rPr kumimoji="1" lang="en-US" altLang="ja-JP" sz="1800" dirty="0" smtClean="0">
                <a:latin typeface="Verdana"/>
                <a:cs typeface="Verdana"/>
              </a:rPr>
              <a:t> of occupied </a:t>
            </a:r>
            <a:r>
              <a:rPr kumimoji="1" lang="en-US" altLang="ja-JP" sz="1800" dirty="0" err="1" smtClean="0">
                <a:latin typeface="Verdana"/>
                <a:cs typeface="Verdana"/>
              </a:rPr>
              <a:t>subbands</a:t>
            </a:r>
            <a:r>
              <a:rPr kumimoji="1" lang="en-US" altLang="ja-JP" sz="1800" dirty="0" smtClean="0">
                <a:latin typeface="Verdana"/>
                <a:cs typeface="Verdana"/>
              </a:rPr>
              <a:t> (</a:t>
            </a:r>
            <a:r>
              <a:rPr kumimoji="1" lang="en-US" altLang="ja-JP" sz="1800" i="1" dirty="0" smtClean="0">
                <a:latin typeface="Verdana"/>
                <a:cs typeface="Verdana"/>
              </a:rPr>
              <a:t>N</a:t>
            </a:r>
            <a:r>
              <a:rPr kumimoji="1" lang="en-US" altLang="ja-JP" sz="1800" dirty="0" smtClean="0">
                <a:latin typeface="Verdana"/>
                <a:cs typeface="Verdana"/>
              </a:rPr>
              <a:t>):</a:t>
            </a:r>
            <a:endParaRPr kumimoji="1" lang="ja-JP" altLang="en-US" sz="1800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933" y="4740830"/>
            <a:ext cx="631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Verdana"/>
                <a:cs typeface="Verdana"/>
              </a:rPr>
              <a:t>We finally obtain the </a:t>
            </a:r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QUANTIZED </a:t>
            </a:r>
            <a:r>
              <a:rPr kumimoji="1" lang="en-US" altLang="ja-JP" sz="1800" dirty="0" smtClean="0">
                <a:latin typeface="Verdana"/>
                <a:cs typeface="Verdana"/>
              </a:rPr>
              <a:t>conductance: </a:t>
            </a:r>
            <a:endParaRPr kumimoji="1" lang="ja-JP" altLang="en-US" sz="1800" dirty="0">
              <a:latin typeface="Verdana"/>
              <a:cs typeface="Verdana"/>
            </a:endParaRP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919168"/>
              </p:ext>
            </p:extLst>
          </p:nvPr>
        </p:nvGraphicFramePr>
        <p:xfrm>
          <a:off x="3492500" y="3733800"/>
          <a:ext cx="2476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Equation" r:id="rId3" imgW="2476500" imgH="787400" progId="Equation.3">
                  <p:embed/>
                </p:oleObj>
              </mc:Choice>
              <mc:Fallback>
                <p:oleObj name="Equation" r:id="rId3" imgW="24765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733800"/>
                        <a:ext cx="2476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509046"/>
              </p:ext>
            </p:extLst>
          </p:nvPr>
        </p:nvGraphicFramePr>
        <p:xfrm>
          <a:off x="3557588" y="5257800"/>
          <a:ext cx="2032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Equation" r:id="rId5" imgW="2032000" imgH="889000" progId="Equation.3">
                  <p:embed/>
                </p:oleObj>
              </mc:Choice>
              <mc:Fallback>
                <p:oleObj name="Equation" r:id="rId5" imgW="20320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257800"/>
                        <a:ext cx="2032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153912" y="827088"/>
            <a:ext cx="67906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  <a:t>GENERAL ASPECTS OF</a:t>
            </a:r>
            <a:b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</a:br>
            <a: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  <a:t>MESOSCOPIC TRANSPORT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II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864" y="2362200"/>
            <a:ext cx="7635424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latin typeface="Verdana"/>
                <a:cs typeface="Verdana"/>
              </a:rPr>
              <a:t>1-D Mesoscopic Systems … Revisited</a:t>
            </a:r>
            <a:endParaRPr kumimoji="1" lang="en-US" altLang="ja-JP" sz="2400" dirty="0">
              <a:latin typeface="Verdana"/>
              <a:cs typeface="Verdana"/>
            </a:endParaRP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solidFill>
                  <a:srgbClr val="000000"/>
                </a:solidFill>
                <a:latin typeface="Verdana"/>
                <a:cs typeface="Verdana"/>
              </a:rPr>
              <a:t>A Ballistic Model for 1-D Conductance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>
                <a:latin typeface="Verdana"/>
                <a:cs typeface="Verdana"/>
              </a:rPr>
              <a:t>1-D Conductance Quantization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solidFill>
                  <a:srgbClr val="FF0000"/>
                </a:solidFill>
                <a:latin typeface="Verdana"/>
                <a:cs typeface="Verdana"/>
              </a:rPr>
              <a:t>Observing </a:t>
            </a:r>
            <a:r>
              <a:rPr kumimoji="1" lang="en-US" altLang="ja-JP" sz="2400" dirty="0">
                <a:solidFill>
                  <a:srgbClr val="FF0000"/>
                </a:solidFill>
                <a:latin typeface="Verdana"/>
                <a:cs typeface="Verdana"/>
              </a:rPr>
              <a:t>1-D Conductance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Verdana"/>
                <a:cs typeface="Verdana"/>
              </a:rPr>
              <a:t>Quantization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>
                <a:latin typeface="Verdana"/>
                <a:cs typeface="Verdana"/>
              </a:rPr>
              <a:t>Where is the Resistance?</a:t>
            </a:r>
            <a:endParaRPr kumimoji="1" lang="ja-JP" altLang="en-US" sz="2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5"/>
          <p:cNvSpPr txBox="1">
            <a:spLocks noChangeArrowheads="1"/>
          </p:cNvSpPr>
          <p:nvPr/>
        </p:nvSpPr>
        <p:spPr bwMode="auto">
          <a:xfrm>
            <a:off x="76200" y="838200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Archetypal 1-D Conductor:</a:t>
            </a:r>
          </a:p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QUANTUM POINT CONTACT 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(QPC)</a:t>
            </a:r>
            <a:endParaRPr kumimoji="1" lang="ja-JP" altLang="en-US" sz="3200" dirty="0">
              <a:latin typeface="Verdana" charset="0"/>
              <a:cs typeface="Verdana" charset="0"/>
            </a:endParaRPr>
          </a:p>
        </p:txBody>
      </p: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152400" y="2497931"/>
            <a:ext cx="4386263" cy="3032125"/>
            <a:chOff x="117" y="2039"/>
            <a:chExt cx="2763" cy="1910"/>
          </a:xfrm>
        </p:grpSpPr>
        <p:pic>
          <p:nvPicPr>
            <p:cNvPr id="9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2044"/>
              <a:ext cx="2748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Rectangle 8"/>
            <p:cNvSpPr>
              <a:spLocks noChangeArrowheads="1"/>
            </p:cNvSpPr>
            <p:nvPr/>
          </p:nvSpPr>
          <p:spPr bwMode="auto">
            <a:xfrm>
              <a:off x="122" y="2053"/>
              <a:ext cx="122" cy="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1634" y="2039"/>
              <a:ext cx="122" cy="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" name="Rectangle 10"/>
            <p:cNvSpPr>
              <a:spLocks noChangeArrowheads="1"/>
            </p:cNvSpPr>
            <p:nvPr/>
          </p:nvSpPr>
          <p:spPr bwMode="auto">
            <a:xfrm>
              <a:off x="117" y="3023"/>
              <a:ext cx="122" cy="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" name="Rectangle 11"/>
            <p:cNvSpPr>
              <a:spLocks noChangeArrowheads="1"/>
            </p:cNvSpPr>
            <p:nvPr/>
          </p:nvSpPr>
          <p:spPr bwMode="auto">
            <a:xfrm>
              <a:off x="1621" y="3017"/>
              <a:ext cx="122" cy="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" name="Text Box 106"/>
          <p:cNvSpPr txBox="1">
            <a:spLocks noChangeArrowheads="1"/>
          </p:cNvSpPr>
          <p:nvPr/>
        </p:nvSpPr>
        <p:spPr bwMode="auto">
          <a:xfrm>
            <a:off x="3642665" y="2542381"/>
            <a:ext cx="825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i="0">
                <a:latin typeface="Verdana" charset="0"/>
              </a:rPr>
              <a:t>DENSITY</a:t>
            </a:r>
          </a:p>
        </p:txBody>
      </p:sp>
      <p:sp>
        <p:nvSpPr>
          <p:cNvPr id="36" name="Text Box 107"/>
          <p:cNvSpPr txBox="1">
            <a:spLocks noChangeArrowheads="1"/>
          </p:cNvSpPr>
          <p:nvPr/>
        </p:nvSpPr>
        <p:spPr bwMode="auto">
          <a:xfrm>
            <a:off x="1584325" y="5276056"/>
            <a:ext cx="1760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i="0">
                <a:latin typeface="Verdana" charset="0"/>
              </a:rPr>
              <a:t>POTENTIAL PROFILES</a:t>
            </a:r>
          </a:p>
        </p:txBody>
      </p:sp>
      <p:sp>
        <p:nvSpPr>
          <p:cNvPr id="39" name="Text Box 118"/>
          <p:cNvSpPr txBox="1">
            <a:spLocks noChangeArrowheads="1"/>
          </p:cNvSpPr>
          <p:nvPr/>
        </p:nvSpPr>
        <p:spPr bwMode="auto">
          <a:xfrm>
            <a:off x="457200" y="2537619"/>
            <a:ext cx="987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i="0" dirty="0">
                <a:latin typeface="Verdana" charset="0"/>
              </a:rPr>
              <a:t>QPC GATES</a:t>
            </a:r>
          </a:p>
        </p:txBody>
      </p:sp>
      <p:sp>
        <p:nvSpPr>
          <p:cNvPr id="44" name="Oval 123"/>
          <p:cNvSpPr>
            <a:spLocks noChangeArrowheads="1"/>
          </p:cNvSpPr>
          <p:nvPr/>
        </p:nvSpPr>
        <p:spPr bwMode="auto">
          <a:xfrm>
            <a:off x="3358503" y="4639469"/>
            <a:ext cx="569913" cy="569913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" name="Text Box 125"/>
          <p:cNvSpPr txBox="1">
            <a:spLocks noChangeArrowheads="1"/>
          </p:cNvSpPr>
          <p:nvPr/>
        </p:nvSpPr>
        <p:spPr bwMode="auto">
          <a:xfrm>
            <a:off x="176213" y="5663406"/>
            <a:ext cx="3235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T. Rejec &amp; Y. Meir, Nature </a:t>
            </a:r>
            <a:r>
              <a:rPr lang="en-US" altLang="ja-JP" i="0" u="sng" dirty="0">
                <a:latin typeface="Verdana" charset="0"/>
                <a:ea typeface="MS PGothic" charset="0"/>
                <a:cs typeface="MS PGothic" charset="0"/>
              </a:rPr>
              <a:t>442</a:t>
            </a:r>
            <a:r>
              <a:rPr lang="en-US" altLang="ja-JP" i="0" dirty="0">
                <a:latin typeface="Verdana" charset="0"/>
              </a:rPr>
              <a:t>, </a:t>
            </a: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900</a:t>
            </a:r>
            <a:r>
              <a:rPr lang="en-US" altLang="ja-JP" i="0" dirty="0">
                <a:latin typeface="Verdana" charset="0"/>
              </a:rPr>
              <a:t> (</a:t>
            </a: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2006</a:t>
            </a:r>
            <a:r>
              <a:rPr lang="en-US" altLang="ja-JP" i="0" dirty="0">
                <a:latin typeface="Verdana" charset="0"/>
              </a:rPr>
              <a:t>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724400" y="2074872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DEVICE CONSISTS OF A PAIR OF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SPLIT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METAL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GATES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FORMED ON THE SURFACE OF A HIGH-MOBILITY HETEROJUNCTION</a:t>
            </a:r>
            <a:endParaRPr kumimoji="1" lang="en-US" altLang="ja-JP" sz="1400" i="1" u="sng" baseline="-250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APPLICATION OF NEGATIVE VOLTAGE TO THE GATES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DEPLETES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kumimoji="1" lang="en-US" altLang="ja-JP" sz="1400" dirty="0" err="1" smtClean="0">
                <a:solidFill>
                  <a:srgbClr val="FF0000"/>
                </a:solidFill>
                <a:latin typeface="Verdana"/>
                <a:cs typeface="Verdana"/>
              </a:rPr>
              <a:t>2DEG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UNDERNEATH AND FORMS A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QPC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IN THE GAP BETWEEN THEM </a:t>
            </a: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QPC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WIDTH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– AND SO NUMBER OF OCCUPIED SUBBANDS – CAN BE TUNED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SITU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VIA THE GATE VOLTAGE</a:t>
            </a:r>
          </a:p>
          <a:p>
            <a:pPr marL="342900" indent="-342900">
              <a:buAutoNum type="arabicPeriod"/>
            </a:pPr>
            <a:endParaRPr kumimoji="1" lang="en-US" altLang="ja-JP" sz="1400" u="sng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NOTE THE PRESENCE OF THE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SADDLE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BARRIER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AT THE CENTER OF THE QPC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5"/>
          <p:cNvSpPr txBox="1">
            <a:spLocks noChangeArrowheads="1"/>
          </p:cNvSpPr>
          <p:nvPr/>
        </p:nvSpPr>
        <p:spPr bwMode="auto">
          <a:xfrm>
            <a:off x="76200" y="8382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QUANTIZED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Conductance</a:t>
            </a:r>
            <a:endParaRPr kumimoji="1" lang="en-US" altLang="ja-JP" sz="3200" dirty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Of QPCs</a:t>
            </a:r>
            <a:endParaRPr kumimoji="1" lang="ja-JP" altLang="en-US" sz="320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62000" y="6007691"/>
            <a:ext cx="2305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K. J. Thomas</a:t>
            </a:r>
            <a:r>
              <a:rPr lang="en-US" altLang="ja-JP" i="0" dirty="0">
                <a:latin typeface="Verdana" charset="0"/>
              </a:rPr>
              <a:t> et al</a:t>
            </a: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.</a:t>
            </a:r>
            <a:br>
              <a:rPr lang="en-US" altLang="ja-JP" i="0" dirty="0">
                <a:latin typeface="Verdana" charset="0"/>
                <a:ea typeface="MS PGothic" charset="0"/>
                <a:cs typeface="MS PGothic" charset="0"/>
              </a:rPr>
            </a:br>
            <a:r>
              <a:rPr lang="en-US" altLang="ja-JP" i="0" dirty="0">
                <a:latin typeface="Verdana" charset="0"/>
              </a:rPr>
              <a:t>Phys. Rev. B </a:t>
            </a:r>
            <a:r>
              <a:rPr lang="en-US" altLang="ja-JP" i="0" u="sng" dirty="0">
                <a:latin typeface="Verdana" charset="0"/>
                <a:ea typeface="MS PGothic" charset="0"/>
                <a:cs typeface="MS PGothic" charset="0"/>
              </a:rPr>
              <a:t>58</a:t>
            </a:r>
            <a:r>
              <a:rPr lang="en-US" altLang="ja-JP" i="0" dirty="0">
                <a:latin typeface="Verdana" charset="0"/>
              </a:rPr>
              <a:t>, </a:t>
            </a: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4846</a:t>
            </a:r>
            <a:r>
              <a:rPr lang="en-US" altLang="ja-JP" i="0" dirty="0">
                <a:latin typeface="Verdana" charset="0"/>
              </a:rPr>
              <a:t> (</a:t>
            </a: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1998</a:t>
            </a:r>
            <a:r>
              <a:rPr lang="en-US" altLang="ja-JP" i="0" dirty="0">
                <a:latin typeface="Verdana" charset="0"/>
              </a:rPr>
              <a:t>)</a:t>
            </a: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48725" cy="412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724400" y="2074872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CONDUCTANCE DECREASES IN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INTEGER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UNITS OF </a:t>
            </a:r>
            <a:r>
              <a:rPr kumimoji="1" lang="en-US" altLang="ja-JP" sz="1400" dirty="0" err="1" smtClean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kumimoji="1" lang="en-US" altLang="ja-JP" sz="1400" i="1" dirty="0" err="1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kumimoji="1" lang="en-US" altLang="ja-JP" sz="1400" baseline="30000" dirty="0" err="1" smtClean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/</a:t>
            </a:r>
            <a:r>
              <a:rPr kumimoji="1" lang="en-US" altLang="ja-JP" sz="1400" i="1" dirty="0" smtClean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AS THE GATE VOLTAGE IS MADE MORE NEGATIVE!</a:t>
            </a:r>
            <a:endParaRPr kumimoji="1" lang="en-US" altLang="ja-JP" sz="1400" i="1" u="sng" baseline="-250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EACH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STEP-LIKE DECREASE SIGNIFIES A DECREASE IN THE NUMBER OF OCCUPIED SUBBANDS BY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ONE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AS THE WIDTH DECREASES</a:t>
            </a:r>
          </a:p>
        </p:txBody>
      </p:sp>
      <p:graphicFrame>
        <p:nvGraphicFramePr>
          <p:cNvPr id="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939515"/>
              </p:ext>
            </p:extLst>
          </p:nvPr>
        </p:nvGraphicFramePr>
        <p:xfrm>
          <a:off x="5105400" y="4383088"/>
          <a:ext cx="12065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Equation" r:id="rId4" imgW="1206500" imgH="863600" progId="Equation.3">
                  <p:embed/>
                </p:oleObj>
              </mc:Choice>
              <mc:Fallback>
                <p:oleObj name="Equation" r:id="rId4" imgW="12065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383088"/>
                        <a:ext cx="12065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525395"/>
              </p:ext>
            </p:extLst>
          </p:nvPr>
        </p:nvGraphicFramePr>
        <p:xfrm>
          <a:off x="6934200" y="4419600"/>
          <a:ext cx="1333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Equation" r:id="rId6" imgW="1333500" imgH="787400" progId="Equation.3">
                  <p:embed/>
                </p:oleObj>
              </mc:Choice>
              <mc:Fallback>
                <p:oleObj name="Equation" r:id="rId6" imgW="13335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419600"/>
                        <a:ext cx="1333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76200" y="838200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SPIN SPLITTING 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of 1-D</a:t>
            </a:r>
          </a:p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Conductance Quantization</a:t>
            </a:r>
            <a:endParaRPr kumimoji="1" lang="ja-JP" altLang="en-US" sz="320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86158"/>
              </p:ext>
            </p:extLst>
          </p:nvPr>
        </p:nvGraphicFramePr>
        <p:xfrm>
          <a:off x="3906838" y="2133600"/>
          <a:ext cx="1333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3" imgW="1333500" imgH="787400" progId="Equation.3">
                  <p:embed/>
                </p:oleObj>
              </mc:Choice>
              <mc:Fallback>
                <p:oleObj name="Equation" r:id="rId3" imgW="13335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2133600"/>
                        <a:ext cx="1333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4630738" y="2133600"/>
            <a:ext cx="474662" cy="47466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0499" y="1938587"/>
            <a:ext cx="1537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PRE-FACTOR OF TWO FROM PRESUMED SPIN DEGENERACY</a:t>
            </a:r>
            <a:endParaRPr kumimoji="1" lang="ja-JP" altLang="en-U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Freeform 8"/>
          <p:cNvSpPr/>
          <p:nvPr/>
        </p:nvSpPr>
        <p:spPr>
          <a:xfrm flipH="1" flipV="1">
            <a:off x="5105399" y="2420270"/>
            <a:ext cx="830323" cy="153400"/>
          </a:xfrm>
          <a:custGeom>
            <a:avLst/>
            <a:gdLst>
              <a:gd name="connsiteX0" fmla="*/ 0 w 1080504"/>
              <a:gd name="connsiteY0" fmla="*/ 0 h 871910"/>
              <a:gd name="connsiteX1" fmla="*/ 379125 w 1080504"/>
              <a:gd name="connsiteY1" fmla="*/ 540206 h 871910"/>
              <a:gd name="connsiteX2" fmla="*/ 1080504 w 1080504"/>
              <a:gd name="connsiteY2" fmla="*/ 871910 h 87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504" h="871910">
                <a:moveTo>
                  <a:pt x="0" y="0"/>
                </a:moveTo>
                <a:cubicBezTo>
                  <a:pt x="99520" y="197444"/>
                  <a:pt x="199041" y="394888"/>
                  <a:pt x="379125" y="540206"/>
                </a:cubicBezTo>
                <a:cubicBezTo>
                  <a:pt x="559209" y="685524"/>
                  <a:pt x="1080504" y="871910"/>
                  <a:pt x="1080504" y="87191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6800" r="7005"/>
          <a:stretch/>
        </p:blipFill>
        <p:spPr bwMode="auto">
          <a:xfrm>
            <a:off x="5105400" y="3200400"/>
            <a:ext cx="362771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623857" y="3200400"/>
            <a:ext cx="1843743" cy="1143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467600" y="4669118"/>
            <a:ext cx="1600200" cy="11654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03459" y="4595906"/>
            <a:ext cx="983128" cy="2510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83076" y="4821518"/>
            <a:ext cx="440765" cy="78142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02260" y="5461682"/>
            <a:ext cx="244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K. J. Thomas</a:t>
            </a:r>
            <a:r>
              <a:rPr lang="en-US" altLang="ja-JP" i="0" dirty="0">
                <a:latin typeface="Verdana" charset="0"/>
              </a:rPr>
              <a:t> et al</a:t>
            </a: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.</a:t>
            </a:r>
            <a:br>
              <a:rPr lang="en-US" altLang="ja-JP" i="0" dirty="0">
                <a:latin typeface="Verdana" charset="0"/>
                <a:ea typeface="MS PGothic" charset="0"/>
                <a:cs typeface="MS PGothic" charset="0"/>
              </a:rPr>
            </a:br>
            <a:r>
              <a:rPr lang="en-US" altLang="ja-JP" i="0" dirty="0">
                <a:latin typeface="Verdana" charset="0"/>
              </a:rPr>
              <a:t>Phys. Rev. Lett. </a:t>
            </a:r>
            <a:r>
              <a:rPr lang="en-US" altLang="ja-JP" i="0" u="sng" dirty="0">
                <a:latin typeface="Verdana" charset="0"/>
                <a:ea typeface="MS PGothic" charset="0"/>
                <a:cs typeface="MS PGothic" charset="0"/>
              </a:rPr>
              <a:t>77</a:t>
            </a:r>
            <a:r>
              <a:rPr lang="en-US" altLang="ja-JP" i="0" dirty="0">
                <a:latin typeface="Verdana" charset="0"/>
              </a:rPr>
              <a:t>, </a:t>
            </a: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135 </a:t>
            </a:r>
            <a:r>
              <a:rPr lang="en-US" altLang="ja-JP" i="0" dirty="0">
                <a:latin typeface="Verdana" charset="0"/>
              </a:rPr>
              <a:t>(</a:t>
            </a: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1996</a:t>
            </a:r>
            <a:r>
              <a:rPr lang="en-US" altLang="ja-JP" i="0" dirty="0">
                <a:latin typeface="Verdana" charset="0"/>
              </a:rPr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0007" y="3242934"/>
            <a:ext cx="2383364" cy="2866569"/>
            <a:chOff x="4419600" y="2871606"/>
            <a:chExt cx="2618756" cy="3149682"/>
          </a:xfrm>
        </p:grpSpPr>
        <p:sp>
          <p:nvSpPr>
            <p:cNvPr id="17" name="Freeform 16"/>
            <p:cNvSpPr/>
            <p:nvPr/>
          </p:nvSpPr>
          <p:spPr>
            <a:xfrm>
              <a:off x="4419600" y="3352800"/>
              <a:ext cx="2207260" cy="2186953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23331" y="3352800"/>
              <a:ext cx="999798" cy="99060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715701" y="3352801"/>
              <a:ext cx="1615058" cy="160020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rgbClr val="021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5523230" y="3124200"/>
              <a:ext cx="0" cy="27432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non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4419600" y="5867400"/>
              <a:ext cx="2286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non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827582" y="2871606"/>
              <a:ext cx="71400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E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n</a:t>
              </a:r>
              <a:r>
                <a:rPr kumimoji="1" lang="en-US" altLang="ja-JP" dirty="0" smtClean="0">
                  <a:latin typeface="Verdana"/>
                  <a:cs typeface="Verdana"/>
                </a:rPr>
                <a:t>(</a:t>
              </a:r>
              <a:r>
                <a:rPr kumimoji="1" lang="en-US" altLang="ja-JP" i="1" dirty="0" smtClean="0">
                  <a:latin typeface="Verdana"/>
                  <a:cs typeface="Verdana"/>
                </a:rPr>
                <a:t>k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y</a:t>
              </a:r>
              <a:r>
                <a:rPr kumimoji="1" lang="en-US" altLang="ja-JP" dirty="0" smtClean="0">
                  <a:latin typeface="Verdana"/>
                  <a:cs typeface="Verdana"/>
                </a:rPr>
                <a:t>)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60305" y="5744289"/>
              <a:ext cx="378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k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y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2731341" y="3680875"/>
            <a:ext cx="2008856" cy="1990376"/>
          </a:xfrm>
          <a:custGeom>
            <a:avLst/>
            <a:gdLst>
              <a:gd name="connsiteX0" fmla="*/ 0 w 2207260"/>
              <a:gd name="connsiteY0" fmla="*/ 0 h 2186953"/>
              <a:gd name="connsiteX1" fmla="*/ 237705 w 2207260"/>
              <a:gd name="connsiteY1" fmla="*/ 903307 h 2186953"/>
              <a:gd name="connsiteX2" fmla="*/ 618033 w 2207260"/>
              <a:gd name="connsiteY2" fmla="*/ 1826989 h 2186953"/>
              <a:gd name="connsiteX3" fmla="*/ 1100235 w 2207260"/>
              <a:gd name="connsiteY3" fmla="*/ 2186953 h 2186953"/>
              <a:gd name="connsiteX4" fmla="*/ 1582436 w 2207260"/>
              <a:gd name="connsiteY4" fmla="*/ 1826989 h 2186953"/>
              <a:gd name="connsiteX5" fmla="*/ 1962764 w 2207260"/>
              <a:gd name="connsiteY5" fmla="*/ 903307 h 2186953"/>
              <a:gd name="connsiteX6" fmla="*/ 2207260 w 2207260"/>
              <a:gd name="connsiteY6" fmla="*/ 0 h 218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0" h="2186953">
                <a:moveTo>
                  <a:pt x="0" y="0"/>
                </a:moveTo>
                <a:cubicBezTo>
                  <a:pt x="67350" y="299404"/>
                  <a:pt x="134700" y="598809"/>
                  <a:pt x="237705" y="903307"/>
                </a:cubicBezTo>
                <a:cubicBezTo>
                  <a:pt x="340710" y="1207805"/>
                  <a:pt x="474278" y="1613048"/>
                  <a:pt x="618033" y="1826989"/>
                </a:cubicBezTo>
                <a:cubicBezTo>
                  <a:pt x="761788" y="2040930"/>
                  <a:pt x="939501" y="2186953"/>
                  <a:pt x="1100235" y="2186953"/>
                </a:cubicBezTo>
                <a:cubicBezTo>
                  <a:pt x="1260969" y="2186953"/>
                  <a:pt x="1438681" y="2040930"/>
                  <a:pt x="1582436" y="1826989"/>
                </a:cubicBezTo>
                <a:cubicBezTo>
                  <a:pt x="1726191" y="1613048"/>
                  <a:pt x="1858627" y="1207805"/>
                  <a:pt x="1962764" y="903307"/>
                </a:cubicBezTo>
                <a:cubicBezTo>
                  <a:pt x="2066901" y="598809"/>
                  <a:pt x="2207260" y="0"/>
                  <a:pt x="2207260" y="0"/>
                </a:cubicBezTo>
              </a:path>
            </a:pathLst>
          </a:custGeom>
          <a:ln w="158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280804" y="3680875"/>
            <a:ext cx="909929" cy="901559"/>
          </a:xfrm>
          <a:custGeom>
            <a:avLst/>
            <a:gdLst>
              <a:gd name="connsiteX0" fmla="*/ 0 w 2207260"/>
              <a:gd name="connsiteY0" fmla="*/ 0 h 2186953"/>
              <a:gd name="connsiteX1" fmla="*/ 237705 w 2207260"/>
              <a:gd name="connsiteY1" fmla="*/ 903307 h 2186953"/>
              <a:gd name="connsiteX2" fmla="*/ 618033 w 2207260"/>
              <a:gd name="connsiteY2" fmla="*/ 1826989 h 2186953"/>
              <a:gd name="connsiteX3" fmla="*/ 1100235 w 2207260"/>
              <a:gd name="connsiteY3" fmla="*/ 2186953 h 2186953"/>
              <a:gd name="connsiteX4" fmla="*/ 1582436 w 2207260"/>
              <a:gd name="connsiteY4" fmla="*/ 1826989 h 2186953"/>
              <a:gd name="connsiteX5" fmla="*/ 1962764 w 2207260"/>
              <a:gd name="connsiteY5" fmla="*/ 903307 h 2186953"/>
              <a:gd name="connsiteX6" fmla="*/ 2207260 w 2207260"/>
              <a:gd name="connsiteY6" fmla="*/ 0 h 218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0" h="2186953">
                <a:moveTo>
                  <a:pt x="0" y="0"/>
                </a:moveTo>
                <a:cubicBezTo>
                  <a:pt x="67350" y="299404"/>
                  <a:pt x="134700" y="598809"/>
                  <a:pt x="237705" y="903307"/>
                </a:cubicBezTo>
                <a:cubicBezTo>
                  <a:pt x="340710" y="1207805"/>
                  <a:pt x="474278" y="1613048"/>
                  <a:pt x="618033" y="1826989"/>
                </a:cubicBezTo>
                <a:cubicBezTo>
                  <a:pt x="761788" y="2040930"/>
                  <a:pt x="939501" y="2186953"/>
                  <a:pt x="1100235" y="2186953"/>
                </a:cubicBezTo>
                <a:cubicBezTo>
                  <a:pt x="1260969" y="2186953"/>
                  <a:pt x="1438681" y="2040930"/>
                  <a:pt x="1582436" y="1826989"/>
                </a:cubicBezTo>
                <a:cubicBezTo>
                  <a:pt x="1726191" y="1613048"/>
                  <a:pt x="1858627" y="1207805"/>
                  <a:pt x="1962764" y="903307"/>
                </a:cubicBezTo>
                <a:cubicBezTo>
                  <a:pt x="2066901" y="598809"/>
                  <a:pt x="2207260" y="0"/>
                  <a:pt x="2207260" y="0"/>
                </a:cubicBezTo>
              </a:path>
            </a:pathLst>
          </a:custGeom>
          <a:ln w="15875"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000826" y="3680876"/>
            <a:ext cx="1469885" cy="1456364"/>
          </a:xfrm>
          <a:custGeom>
            <a:avLst/>
            <a:gdLst>
              <a:gd name="connsiteX0" fmla="*/ 0 w 2207260"/>
              <a:gd name="connsiteY0" fmla="*/ 0 h 2186953"/>
              <a:gd name="connsiteX1" fmla="*/ 237705 w 2207260"/>
              <a:gd name="connsiteY1" fmla="*/ 903307 h 2186953"/>
              <a:gd name="connsiteX2" fmla="*/ 618033 w 2207260"/>
              <a:gd name="connsiteY2" fmla="*/ 1826989 h 2186953"/>
              <a:gd name="connsiteX3" fmla="*/ 1100235 w 2207260"/>
              <a:gd name="connsiteY3" fmla="*/ 2186953 h 2186953"/>
              <a:gd name="connsiteX4" fmla="*/ 1582436 w 2207260"/>
              <a:gd name="connsiteY4" fmla="*/ 1826989 h 2186953"/>
              <a:gd name="connsiteX5" fmla="*/ 1962764 w 2207260"/>
              <a:gd name="connsiteY5" fmla="*/ 903307 h 2186953"/>
              <a:gd name="connsiteX6" fmla="*/ 2207260 w 2207260"/>
              <a:gd name="connsiteY6" fmla="*/ 0 h 218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0" h="2186953">
                <a:moveTo>
                  <a:pt x="0" y="0"/>
                </a:moveTo>
                <a:cubicBezTo>
                  <a:pt x="67350" y="299404"/>
                  <a:pt x="134700" y="598809"/>
                  <a:pt x="237705" y="903307"/>
                </a:cubicBezTo>
                <a:cubicBezTo>
                  <a:pt x="340710" y="1207805"/>
                  <a:pt x="474278" y="1613048"/>
                  <a:pt x="618033" y="1826989"/>
                </a:cubicBezTo>
                <a:cubicBezTo>
                  <a:pt x="761788" y="2040930"/>
                  <a:pt x="939501" y="2186953"/>
                  <a:pt x="1100235" y="2186953"/>
                </a:cubicBezTo>
                <a:cubicBezTo>
                  <a:pt x="1260969" y="2186953"/>
                  <a:pt x="1438681" y="2040930"/>
                  <a:pt x="1582436" y="1826989"/>
                </a:cubicBezTo>
                <a:cubicBezTo>
                  <a:pt x="1726191" y="1613048"/>
                  <a:pt x="1858627" y="1207805"/>
                  <a:pt x="1962764" y="903307"/>
                </a:cubicBezTo>
                <a:cubicBezTo>
                  <a:pt x="2066901" y="598809"/>
                  <a:pt x="2207260" y="0"/>
                  <a:pt x="2207260" y="0"/>
                </a:cubicBezTo>
              </a:path>
            </a:pathLst>
          </a:custGeom>
          <a:ln w="15875">
            <a:solidFill>
              <a:srgbClr val="021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735769" y="3472823"/>
            <a:ext cx="0" cy="249662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arrow" w="med" len="lg"/>
            <a:tailEnd type="non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2731341" y="5969447"/>
            <a:ext cx="208051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arrow" w="med" len="lg"/>
            <a:tailEnd type="non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770636" y="5857402"/>
            <a:ext cx="344069" cy="252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Verdana"/>
                <a:cs typeface="Verdana"/>
              </a:rPr>
              <a:t>k</a:t>
            </a:r>
            <a:r>
              <a:rPr kumimoji="1" lang="en-US" altLang="ja-JP" i="1" baseline="-25000" dirty="0" smtClean="0">
                <a:latin typeface="Verdana"/>
                <a:cs typeface="Verdana"/>
              </a:rPr>
              <a:t>y</a:t>
            </a:r>
            <a:endParaRPr kumimoji="1" lang="ja-JP" altLang="en-US" dirty="0">
              <a:latin typeface="Verdana"/>
              <a:cs typeface="Verdana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739718" y="3505925"/>
            <a:ext cx="2008856" cy="1990376"/>
          </a:xfrm>
          <a:custGeom>
            <a:avLst/>
            <a:gdLst>
              <a:gd name="connsiteX0" fmla="*/ 0 w 2207260"/>
              <a:gd name="connsiteY0" fmla="*/ 0 h 2186953"/>
              <a:gd name="connsiteX1" fmla="*/ 237705 w 2207260"/>
              <a:gd name="connsiteY1" fmla="*/ 903307 h 2186953"/>
              <a:gd name="connsiteX2" fmla="*/ 618033 w 2207260"/>
              <a:gd name="connsiteY2" fmla="*/ 1826989 h 2186953"/>
              <a:gd name="connsiteX3" fmla="*/ 1100235 w 2207260"/>
              <a:gd name="connsiteY3" fmla="*/ 2186953 h 2186953"/>
              <a:gd name="connsiteX4" fmla="*/ 1582436 w 2207260"/>
              <a:gd name="connsiteY4" fmla="*/ 1826989 h 2186953"/>
              <a:gd name="connsiteX5" fmla="*/ 1962764 w 2207260"/>
              <a:gd name="connsiteY5" fmla="*/ 903307 h 2186953"/>
              <a:gd name="connsiteX6" fmla="*/ 2207260 w 2207260"/>
              <a:gd name="connsiteY6" fmla="*/ 0 h 218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0" h="2186953">
                <a:moveTo>
                  <a:pt x="0" y="0"/>
                </a:moveTo>
                <a:cubicBezTo>
                  <a:pt x="67350" y="299404"/>
                  <a:pt x="134700" y="598809"/>
                  <a:pt x="237705" y="903307"/>
                </a:cubicBezTo>
                <a:cubicBezTo>
                  <a:pt x="340710" y="1207805"/>
                  <a:pt x="474278" y="1613048"/>
                  <a:pt x="618033" y="1826989"/>
                </a:cubicBezTo>
                <a:cubicBezTo>
                  <a:pt x="761788" y="2040930"/>
                  <a:pt x="939501" y="2186953"/>
                  <a:pt x="1100235" y="2186953"/>
                </a:cubicBezTo>
                <a:cubicBezTo>
                  <a:pt x="1260969" y="2186953"/>
                  <a:pt x="1438681" y="2040930"/>
                  <a:pt x="1582436" y="1826989"/>
                </a:cubicBezTo>
                <a:cubicBezTo>
                  <a:pt x="1726191" y="1613048"/>
                  <a:pt x="1858627" y="1207805"/>
                  <a:pt x="1962764" y="903307"/>
                </a:cubicBezTo>
                <a:cubicBezTo>
                  <a:pt x="2066901" y="598809"/>
                  <a:pt x="2207260" y="0"/>
                  <a:pt x="2207260" y="0"/>
                </a:cubicBezTo>
              </a:path>
            </a:pathLst>
          </a:custGeom>
          <a:ln w="15875">
            <a:solidFill>
              <a:srgbClr val="FF0000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289181" y="3505925"/>
            <a:ext cx="909929" cy="901559"/>
          </a:xfrm>
          <a:custGeom>
            <a:avLst/>
            <a:gdLst>
              <a:gd name="connsiteX0" fmla="*/ 0 w 2207260"/>
              <a:gd name="connsiteY0" fmla="*/ 0 h 2186953"/>
              <a:gd name="connsiteX1" fmla="*/ 237705 w 2207260"/>
              <a:gd name="connsiteY1" fmla="*/ 903307 h 2186953"/>
              <a:gd name="connsiteX2" fmla="*/ 618033 w 2207260"/>
              <a:gd name="connsiteY2" fmla="*/ 1826989 h 2186953"/>
              <a:gd name="connsiteX3" fmla="*/ 1100235 w 2207260"/>
              <a:gd name="connsiteY3" fmla="*/ 2186953 h 2186953"/>
              <a:gd name="connsiteX4" fmla="*/ 1582436 w 2207260"/>
              <a:gd name="connsiteY4" fmla="*/ 1826989 h 2186953"/>
              <a:gd name="connsiteX5" fmla="*/ 1962764 w 2207260"/>
              <a:gd name="connsiteY5" fmla="*/ 903307 h 2186953"/>
              <a:gd name="connsiteX6" fmla="*/ 2207260 w 2207260"/>
              <a:gd name="connsiteY6" fmla="*/ 0 h 218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0" h="2186953">
                <a:moveTo>
                  <a:pt x="0" y="0"/>
                </a:moveTo>
                <a:cubicBezTo>
                  <a:pt x="67350" y="299404"/>
                  <a:pt x="134700" y="598809"/>
                  <a:pt x="237705" y="903307"/>
                </a:cubicBezTo>
                <a:cubicBezTo>
                  <a:pt x="340710" y="1207805"/>
                  <a:pt x="474278" y="1613048"/>
                  <a:pt x="618033" y="1826989"/>
                </a:cubicBezTo>
                <a:cubicBezTo>
                  <a:pt x="761788" y="2040930"/>
                  <a:pt x="939501" y="2186953"/>
                  <a:pt x="1100235" y="2186953"/>
                </a:cubicBezTo>
                <a:cubicBezTo>
                  <a:pt x="1260969" y="2186953"/>
                  <a:pt x="1438681" y="2040930"/>
                  <a:pt x="1582436" y="1826989"/>
                </a:cubicBezTo>
                <a:cubicBezTo>
                  <a:pt x="1726191" y="1613048"/>
                  <a:pt x="1858627" y="1207805"/>
                  <a:pt x="1962764" y="903307"/>
                </a:cubicBezTo>
                <a:cubicBezTo>
                  <a:pt x="2066901" y="598809"/>
                  <a:pt x="2207260" y="0"/>
                  <a:pt x="2207260" y="0"/>
                </a:cubicBezTo>
              </a:path>
            </a:pathLst>
          </a:custGeom>
          <a:ln w="158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009203" y="3505926"/>
            <a:ext cx="1469885" cy="1456364"/>
          </a:xfrm>
          <a:custGeom>
            <a:avLst/>
            <a:gdLst>
              <a:gd name="connsiteX0" fmla="*/ 0 w 2207260"/>
              <a:gd name="connsiteY0" fmla="*/ 0 h 2186953"/>
              <a:gd name="connsiteX1" fmla="*/ 237705 w 2207260"/>
              <a:gd name="connsiteY1" fmla="*/ 903307 h 2186953"/>
              <a:gd name="connsiteX2" fmla="*/ 618033 w 2207260"/>
              <a:gd name="connsiteY2" fmla="*/ 1826989 h 2186953"/>
              <a:gd name="connsiteX3" fmla="*/ 1100235 w 2207260"/>
              <a:gd name="connsiteY3" fmla="*/ 2186953 h 2186953"/>
              <a:gd name="connsiteX4" fmla="*/ 1582436 w 2207260"/>
              <a:gd name="connsiteY4" fmla="*/ 1826989 h 2186953"/>
              <a:gd name="connsiteX5" fmla="*/ 1962764 w 2207260"/>
              <a:gd name="connsiteY5" fmla="*/ 903307 h 2186953"/>
              <a:gd name="connsiteX6" fmla="*/ 2207260 w 2207260"/>
              <a:gd name="connsiteY6" fmla="*/ 0 h 218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260" h="2186953">
                <a:moveTo>
                  <a:pt x="0" y="0"/>
                </a:moveTo>
                <a:cubicBezTo>
                  <a:pt x="67350" y="299404"/>
                  <a:pt x="134700" y="598809"/>
                  <a:pt x="237705" y="903307"/>
                </a:cubicBezTo>
                <a:cubicBezTo>
                  <a:pt x="340710" y="1207805"/>
                  <a:pt x="474278" y="1613048"/>
                  <a:pt x="618033" y="1826989"/>
                </a:cubicBezTo>
                <a:cubicBezTo>
                  <a:pt x="761788" y="2040930"/>
                  <a:pt x="939501" y="2186953"/>
                  <a:pt x="1100235" y="2186953"/>
                </a:cubicBezTo>
                <a:cubicBezTo>
                  <a:pt x="1260969" y="2186953"/>
                  <a:pt x="1438681" y="2040930"/>
                  <a:pt x="1582436" y="1826989"/>
                </a:cubicBezTo>
                <a:cubicBezTo>
                  <a:pt x="1726191" y="1613048"/>
                  <a:pt x="1858627" y="1207805"/>
                  <a:pt x="1962764" y="903307"/>
                </a:cubicBezTo>
                <a:cubicBezTo>
                  <a:pt x="2066901" y="598809"/>
                  <a:pt x="2207260" y="0"/>
                  <a:pt x="2207260" y="0"/>
                </a:cubicBezTo>
              </a:path>
            </a:pathLst>
          </a:custGeom>
          <a:ln w="15875">
            <a:solidFill>
              <a:srgbClr val="021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03371" y="3321192"/>
            <a:ext cx="912640" cy="34768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02651" y="3242934"/>
            <a:ext cx="649826" cy="252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Verdana"/>
                <a:cs typeface="Verdana"/>
              </a:rPr>
              <a:t>E</a:t>
            </a:r>
            <a:r>
              <a:rPr kumimoji="1" lang="en-US" altLang="ja-JP" i="1" baseline="-25000" dirty="0" smtClean="0">
                <a:latin typeface="Verdana"/>
                <a:cs typeface="Verdana"/>
              </a:rPr>
              <a:t>n</a:t>
            </a:r>
            <a:r>
              <a:rPr kumimoji="1" lang="en-US" altLang="ja-JP" dirty="0" smtClean="0">
                <a:latin typeface="Verdana"/>
                <a:cs typeface="Verdana"/>
              </a:rPr>
              <a:t>(</a:t>
            </a:r>
            <a:r>
              <a:rPr kumimoji="1" lang="en-US" altLang="ja-JP" i="1" dirty="0" smtClean="0">
                <a:latin typeface="Verdana"/>
                <a:cs typeface="Verdana"/>
              </a:rPr>
              <a:t>k</a:t>
            </a:r>
            <a:r>
              <a:rPr kumimoji="1" lang="en-US" altLang="ja-JP" i="1" baseline="-25000" dirty="0" smtClean="0">
                <a:latin typeface="Verdana"/>
                <a:cs typeface="Verdana"/>
              </a:rPr>
              <a:t>y</a:t>
            </a:r>
            <a:r>
              <a:rPr kumimoji="1" lang="en-US" altLang="ja-JP" dirty="0" smtClean="0">
                <a:latin typeface="Verdana"/>
                <a:cs typeface="Verdana"/>
              </a:rPr>
              <a:t>)</a:t>
            </a:r>
            <a:endParaRPr kumimoji="1" lang="ja-JP" altLang="en-US" dirty="0">
              <a:latin typeface="Verdana"/>
              <a:cs typeface="Verdan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948589" y="3321192"/>
            <a:ext cx="912640" cy="34768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203"/>
          <p:cNvGrpSpPr>
            <a:grpSpLocks/>
          </p:cNvGrpSpPr>
          <p:nvPr/>
        </p:nvGrpSpPr>
        <p:grpSpPr bwMode="auto">
          <a:xfrm>
            <a:off x="1178269" y="4991943"/>
            <a:ext cx="94924" cy="258781"/>
            <a:chOff x="2209800" y="4495800"/>
            <a:chExt cx="153988" cy="304800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2057603" y="4646330"/>
              <a:ext cx="304779" cy="2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V="1">
              <a:off x="2209545" y="4646330"/>
              <a:ext cx="304779" cy="25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204"/>
          <p:cNvGrpSpPr>
            <a:grpSpLocks/>
          </p:cNvGrpSpPr>
          <p:nvPr/>
        </p:nvGrpSpPr>
        <p:grpSpPr bwMode="auto">
          <a:xfrm>
            <a:off x="1178269" y="4430945"/>
            <a:ext cx="94924" cy="258781"/>
            <a:chOff x="2209800" y="4495800"/>
            <a:chExt cx="153988" cy="304800"/>
          </a:xfrm>
        </p:grpSpPr>
        <p:cxnSp>
          <p:nvCxnSpPr>
            <p:cNvPr id="44" name="Straight Arrow Connector 43"/>
            <p:cNvCxnSpPr/>
            <p:nvPr/>
          </p:nvCxnSpPr>
          <p:spPr>
            <a:xfrm rot="5400000">
              <a:off x="2057603" y="4647706"/>
              <a:ext cx="304779" cy="2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6200000" flipV="1">
              <a:off x="2209545" y="4647707"/>
              <a:ext cx="304779" cy="25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205"/>
          <p:cNvGrpSpPr>
            <a:grpSpLocks/>
          </p:cNvGrpSpPr>
          <p:nvPr/>
        </p:nvGrpSpPr>
        <p:grpSpPr bwMode="auto">
          <a:xfrm>
            <a:off x="1178269" y="5522092"/>
            <a:ext cx="94924" cy="258781"/>
            <a:chOff x="2209800" y="4495800"/>
            <a:chExt cx="153988" cy="304800"/>
          </a:xfrm>
        </p:grpSpPr>
        <p:cxnSp>
          <p:nvCxnSpPr>
            <p:cNvPr id="47" name="Straight Arrow Connector 46"/>
            <p:cNvCxnSpPr/>
            <p:nvPr/>
          </p:nvCxnSpPr>
          <p:spPr>
            <a:xfrm rot="5400000">
              <a:off x="2057603" y="4647062"/>
              <a:ext cx="304779" cy="2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V="1">
              <a:off x="2209545" y="4647062"/>
              <a:ext cx="304779" cy="25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 bwMode="auto">
          <a:xfrm rot="16200000" flipV="1">
            <a:off x="3655936" y="5104716"/>
            <a:ext cx="2587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rot="16200000" flipV="1">
            <a:off x="3655936" y="4557301"/>
            <a:ext cx="2587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rot="16200000" flipV="1">
            <a:off x="3655936" y="5654516"/>
            <a:ext cx="258763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rot="5400000">
            <a:off x="3562274" y="4404901"/>
            <a:ext cx="258763" cy="1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rot="5400000">
            <a:off x="3562275" y="4953903"/>
            <a:ext cx="258762" cy="1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 rot="5400000">
            <a:off x="3562274" y="5502116"/>
            <a:ext cx="258763" cy="1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76200" y="838200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THERMAL 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Averaging of</a:t>
            </a:r>
          </a:p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Conductance Quantization</a:t>
            </a:r>
            <a:endParaRPr kumimoji="1" lang="ja-JP" altLang="en-US" sz="320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11905" y="2439575"/>
            <a:ext cx="2618756" cy="3020199"/>
            <a:chOff x="4419600" y="3001089"/>
            <a:chExt cx="2618756" cy="3020199"/>
          </a:xfrm>
        </p:grpSpPr>
        <p:sp>
          <p:nvSpPr>
            <p:cNvPr id="8" name="Freeform 7"/>
            <p:cNvSpPr/>
            <p:nvPr/>
          </p:nvSpPr>
          <p:spPr>
            <a:xfrm>
              <a:off x="4419600" y="3352800"/>
              <a:ext cx="2207260" cy="2186953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023331" y="3352800"/>
              <a:ext cx="999798" cy="99060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715701" y="3352801"/>
              <a:ext cx="1615058" cy="160020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rgbClr val="021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29796" y="3373337"/>
              <a:ext cx="386869" cy="38331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chemeClr val="tx1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4419600" y="3886200"/>
              <a:ext cx="220726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5523230" y="3124200"/>
              <a:ext cx="0" cy="27432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non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419600" y="5867400"/>
              <a:ext cx="2286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non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856354" y="3001089"/>
              <a:ext cx="714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E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n</a:t>
              </a:r>
              <a:r>
                <a:rPr kumimoji="1" lang="en-US" altLang="ja-JP" dirty="0" smtClean="0">
                  <a:latin typeface="Verdana"/>
                  <a:cs typeface="Verdana"/>
                </a:rPr>
                <a:t>(</a:t>
              </a:r>
              <a:r>
                <a:rPr kumimoji="1" lang="en-US" altLang="ja-JP" i="1" dirty="0" smtClean="0">
                  <a:latin typeface="Verdana"/>
                  <a:cs typeface="Verdana"/>
                </a:rPr>
                <a:t>k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y</a:t>
              </a:r>
              <a:r>
                <a:rPr kumimoji="1" lang="en-US" altLang="ja-JP" dirty="0" smtClean="0">
                  <a:latin typeface="Verdana"/>
                  <a:cs typeface="Verdana"/>
                </a:rPr>
                <a:t>)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60305" y="5744289"/>
              <a:ext cx="378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k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y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6859" y="3756647"/>
              <a:ext cx="378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E</a:t>
              </a:r>
              <a:r>
                <a:rPr kumimoji="1" lang="en-US" altLang="ja-JP" i="1" baseline="-25000" dirty="0">
                  <a:latin typeface="Verdana"/>
                  <a:cs typeface="Verdana"/>
                </a:rPr>
                <a:t>F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</p:grpSp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" r="4687"/>
          <a:stretch/>
        </p:blipFill>
        <p:spPr bwMode="auto">
          <a:xfrm>
            <a:off x="4573588" y="2312789"/>
            <a:ext cx="3796367" cy="350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879141" y="2036517"/>
            <a:ext cx="3867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altLang="ja-JP" i="0" dirty="0">
                <a:latin typeface="Verdana" charset="0"/>
              </a:rPr>
              <a:t>K. J. Thomas </a:t>
            </a:r>
            <a:r>
              <a:rPr lang="en-US" altLang="ja-JP" dirty="0">
                <a:latin typeface="Verdana" charset="0"/>
              </a:rPr>
              <a:t>et al</a:t>
            </a: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., </a:t>
            </a:r>
            <a:r>
              <a:rPr lang="en-US" altLang="ja-JP" i="0" dirty="0">
                <a:latin typeface="Verdana" charset="0"/>
              </a:rPr>
              <a:t>Phys. Rev. B </a:t>
            </a:r>
            <a:r>
              <a:rPr lang="en-US" altLang="ja-JP" i="0" u="sng" dirty="0">
                <a:latin typeface="Verdana" charset="0"/>
              </a:rPr>
              <a:t>61</a:t>
            </a:r>
            <a:r>
              <a:rPr lang="en-US" altLang="ja-JP" i="0" dirty="0">
                <a:latin typeface="Verdana" charset="0"/>
              </a:rPr>
              <a:t>, R13365 (2000)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3494" y="5777723"/>
            <a:ext cx="64061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Verdana"/>
                <a:cs typeface="Verdana"/>
              </a:rPr>
              <a:t>QUENCHED</a:t>
            </a:r>
            <a:r>
              <a:rPr kumimoji="1" lang="en-US" altLang="ja-JP" sz="3200" dirty="0" smtClean="0">
                <a:latin typeface="Verdana"/>
                <a:cs typeface="Verdana"/>
              </a:rPr>
              <a:t> Once </a:t>
            </a:r>
            <a:r>
              <a:rPr kumimoji="1" lang="en-US" altLang="ja-JP" sz="3200" i="1" dirty="0" smtClean="0">
                <a:solidFill>
                  <a:srgbClr val="FF0000"/>
                </a:solidFill>
                <a:latin typeface="Verdana"/>
                <a:cs typeface="Verdana"/>
              </a:rPr>
              <a:t>k</a:t>
            </a:r>
            <a:r>
              <a:rPr kumimoji="1" lang="en-US" altLang="ja-JP" sz="3200" i="1" baseline="-25000" dirty="0" smtClean="0">
                <a:solidFill>
                  <a:srgbClr val="FF0000"/>
                </a:solidFill>
                <a:latin typeface="Verdana"/>
                <a:cs typeface="Verdana"/>
              </a:rPr>
              <a:t>B</a:t>
            </a:r>
            <a:r>
              <a:rPr kumimoji="1" lang="en-US" altLang="ja-JP" sz="3200" i="1" dirty="0" smtClean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/>
                <a:cs typeface="Verdana"/>
              </a:rPr>
              <a:t> &gt;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MT Extra" charset="2"/>
                <a:cs typeface="MT Extra" charset="2"/>
              </a:rPr>
              <a:t>h</a:t>
            </a:r>
            <a:r>
              <a:rPr kumimoji="1" lang="en-US" altLang="ja-JP" sz="32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kumimoji="1" lang="en-US" altLang="ja-JP" sz="3200" i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o</a:t>
            </a:r>
            <a:endParaRPr kumimoji="1" lang="ja-JP" altLang="en-US" sz="3200" i="1" baseline="-25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023064" y="4391487"/>
            <a:ext cx="0" cy="58675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001667" y="4396746"/>
            <a:ext cx="122374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001667" y="4977465"/>
            <a:ext cx="1223745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3023064" y="4500197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800" dirty="0">
                <a:solidFill>
                  <a:srgbClr val="FF0000"/>
                </a:solidFill>
                <a:latin typeface="MT Extra" charset="2"/>
                <a:cs typeface="MT Extra" charset="2"/>
              </a:rPr>
              <a:t>h</a:t>
            </a:r>
            <a:r>
              <a:rPr kumimoji="1" lang="en-US" altLang="ja-JP" sz="1800" i="1" dirty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kumimoji="1" lang="en-US" altLang="ja-JP" sz="1800" i="1" baseline="-25000" dirty="0">
                <a:solidFill>
                  <a:srgbClr val="FF0000"/>
                </a:solidFill>
                <a:latin typeface="Symbol" charset="2"/>
                <a:cs typeface="Symbol" charset="2"/>
              </a:rPr>
              <a:t>o</a:t>
            </a:r>
            <a:endParaRPr lang="ja-JP" alt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1"/>
          <p:cNvSpPr txBox="1">
            <a:spLocks noChangeArrowheads="1"/>
          </p:cNvSpPr>
          <p:nvPr/>
        </p:nvSpPr>
        <p:spPr bwMode="auto">
          <a:xfrm>
            <a:off x="1176680" y="827088"/>
            <a:ext cx="67906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  <a:t>GENERAL ASPECTS OF</a:t>
            </a:r>
            <a:b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</a:br>
            <a: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  <a:t>MESOSCOPIC TRANSPORT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II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7635424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solidFill>
                  <a:srgbClr val="FF0000"/>
                </a:solidFill>
                <a:latin typeface="Verdana"/>
                <a:cs typeface="Verdana"/>
              </a:rPr>
              <a:t>1-D Mesoscopic Systems … Revisited</a:t>
            </a:r>
            <a:endParaRPr kumimoji="1" lang="en-US" altLang="ja-JP" sz="2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latin typeface="Verdana"/>
                <a:cs typeface="Verdana"/>
              </a:rPr>
              <a:t>A Ballistic Model for 1-D Conductance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latin typeface="Verdana"/>
                <a:cs typeface="Verdana"/>
              </a:rPr>
              <a:t>1-D </a:t>
            </a:r>
            <a:r>
              <a:rPr kumimoji="1" lang="en-US" altLang="ja-JP" sz="2400" dirty="0" smtClean="0">
                <a:latin typeface="Verdana"/>
                <a:cs typeface="Verdana"/>
              </a:rPr>
              <a:t>Conductance Quantization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>
                <a:latin typeface="Verdana"/>
                <a:cs typeface="Verdana"/>
              </a:rPr>
              <a:t>Observing 1-D Conductance </a:t>
            </a:r>
            <a:r>
              <a:rPr kumimoji="1" lang="en-US" altLang="ja-JP" sz="2400" dirty="0" smtClean="0">
                <a:latin typeface="Verdana"/>
                <a:cs typeface="Verdana"/>
              </a:rPr>
              <a:t>Quantization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latin typeface="Verdana"/>
                <a:cs typeface="Verdana"/>
              </a:rPr>
              <a:t>Where is the Resistance?</a:t>
            </a:r>
            <a:endParaRPr kumimoji="1" lang="ja-JP" altLang="en-US" sz="2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76200" y="838200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OTHER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Observations:</a:t>
            </a:r>
          </a:p>
          <a:p>
            <a:pPr algn="ctr"/>
            <a:r>
              <a:rPr kumimoji="1" lang="en-US" altLang="ja-JP" sz="3200" cap="all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Carbon Nanotubes</a:t>
            </a:r>
            <a:endParaRPr kumimoji="1" lang="en-US" altLang="ja-JP" sz="3200" cap="all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r="12678" b="49590"/>
          <a:stretch/>
        </p:blipFill>
        <p:spPr bwMode="auto">
          <a:xfrm>
            <a:off x="445171" y="2656340"/>
            <a:ext cx="3154168" cy="23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74745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45171" y="5186275"/>
            <a:ext cx="31410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S. Frank</a:t>
            </a:r>
            <a:r>
              <a:rPr lang="en-US" altLang="ja-JP" i="0" dirty="0">
                <a:latin typeface="Verdana" charset="0"/>
              </a:rPr>
              <a:t> et al., </a:t>
            </a:r>
            <a:r>
              <a:rPr lang="en-US" altLang="ja-JP" i="0" dirty="0" smtClean="0">
                <a:latin typeface="Verdana" charset="0"/>
              </a:rPr>
              <a:t>Science </a:t>
            </a:r>
            <a:r>
              <a:rPr lang="en-US" altLang="ja-JP" i="0" u="sng" dirty="0" smtClean="0">
                <a:latin typeface="Verdana" charset="0"/>
              </a:rPr>
              <a:t>280</a:t>
            </a:r>
            <a:r>
              <a:rPr lang="en-US" altLang="ja-JP" i="0" dirty="0">
                <a:latin typeface="Verdana" charset="0"/>
              </a:rPr>
              <a:t>, 1744 (1998)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200" y="5642623"/>
            <a:ext cx="8676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Verdana"/>
                <a:cs typeface="Verdana"/>
              </a:rPr>
              <a:t>Quantization at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/>
                <a:cs typeface="Verdana"/>
              </a:rPr>
              <a:t>ROOM</a:t>
            </a:r>
            <a:r>
              <a:rPr kumimoji="1" lang="en-US" altLang="ja-JP" sz="3200" dirty="0" smtClean="0">
                <a:latin typeface="Verdana"/>
                <a:cs typeface="Verdana"/>
              </a:rPr>
              <a:t> Temperature!</a:t>
            </a:r>
            <a:endParaRPr kumimoji="1" lang="ja-JP" altLang="en-US" sz="3200" i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76200" y="838200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OTHER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Observations:</a:t>
            </a:r>
          </a:p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Mechanical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BREAK JUNCTIONS</a:t>
            </a:r>
            <a:endParaRPr kumimoji="1" lang="en-US" altLang="ja-JP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2747"/>
          <a:stretch/>
        </p:blipFill>
        <p:spPr>
          <a:xfrm>
            <a:off x="276725" y="2459236"/>
            <a:ext cx="4296863" cy="272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93" y="1874888"/>
            <a:ext cx="4060348" cy="38919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925" y="5642623"/>
            <a:ext cx="7903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Verdana"/>
                <a:cs typeface="Verdana"/>
              </a:rPr>
              <a:t>ADDITIONAL</a:t>
            </a:r>
            <a:r>
              <a:rPr kumimoji="1" lang="en-US" altLang="ja-JP" sz="3200" dirty="0" smtClean="0">
                <a:latin typeface="Verdana"/>
                <a:cs typeface="Verdana"/>
              </a:rPr>
              <a:t> Plateaus Observed!</a:t>
            </a:r>
            <a:endParaRPr kumimoji="1" lang="ja-JP" altLang="en-US" sz="3200" i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53912" y="827088"/>
            <a:ext cx="67906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  <a:t>GENERAL ASPECTS OF</a:t>
            </a:r>
            <a:b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</a:br>
            <a: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  <a:t>MESOSCOPIC TRANSPORT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II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864" y="2362200"/>
            <a:ext cx="8122736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latin typeface="Verdana"/>
                <a:cs typeface="Verdana"/>
              </a:rPr>
              <a:t>1-D Mesoscopic Systems … Revisited</a:t>
            </a:r>
            <a:endParaRPr kumimoji="1" lang="en-US" altLang="ja-JP" sz="2400" dirty="0">
              <a:latin typeface="Verdana"/>
              <a:cs typeface="Verdana"/>
            </a:endParaRP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solidFill>
                  <a:srgbClr val="000000"/>
                </a:solidFill>
                <a:latin typeface="Verdana"/>
                <a:cs typeface="Verdana"/>
              </a:rPr>
              <a:t>A Ballistic Model for 1-D Conductance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solidFill>
                  <a:srgbClr val="000000"/>
                </a:solidFill>
                <a:latin typeface="Verdana"/>
                <a:cs typeface="Verdana"/>
              </a:rPr>
              <a:t>One-Dimensional Conductance Quantization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>
                <a:latin typeface="Verdana"/>
                <a:cs typeface="Verdana"/>
              </a:rPr>
              <a:t>Observing 1-D Conductance </a:t>
            </a:r>
            <a:r>
              <a:rPr kumimoji="1" lang="en-US" altLang="ja-JP" sz="2400" dirty="0" smtClean="0">
                <a:latin typeface="Verdana"/>
                <a:cs typeface="Verdana"/>
              </a:rPr>
              <a:t>Quantization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Verdana"/>
                <a:cs typeface="Verdana"/>
              </a:rPr>
              <a:t>Where is the Resistance?</a:t>
            </a:r>
            <a:endParaRPr kumimoji="1" lang="ja-JP" altLang="en-US" sz="2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152400" y="838200"/>
            <a:ext cx="883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HOLD ON 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a Minute!</a:t>
            </a:r>
          </a:p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WHERE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is the Resistance?!</a:t>
            </a:r>
            <a:endParaRPr kumimoji="1" lang="ja-JP" altLang="en-US" sz="3200" dirty="0">
              <a:solidFill>
                <a:srgbClr val="00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3"/>
          <a:stretch/>
        </p:blipFill>
        <p:spPr bwMode="auto">
          <a:xfrm>
            <a:off x="0" y="3027461"/>
            <a:ext cx="4563306" cy="151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372" y="4985180"/>
            <a:ext cx="3939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NO DISSIPATION IN HERE …</a:t>
            </a:r>
            <a:b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SO NO RESISTANCE???</a:t>
            </a:r>
            <a:endParaRPr kumimoji="1" lang="ja-JP" altLang="en-US" sz="18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56239" y="3877362"/>
            <a:ext cx="1238244" cy="1067288"/>
          </a:xfrm>
          <a:custGeom>
            <a:avLst/>
            <a:gdLst>
              <a:gd name="connsiteX0" fmla="*/ 727228 w 1238244"/>
              <a:gd name="connsiteY0" fmla="*/ 0 h 1067288"/>
              <a:gd name="connsiteX1" fmla="*/ 11111 w 1238244"/>
              <a:gd name="connsiteY1" fmla="*/ 702519 h 1067288"/>
              <a:gd name="connsiteX2" fmla="*/ 1227158 w 1238244"/>
              <a:gd name="connsiteY2" fmla="*/ 675499 h 1067288"/>
              <a:gd name="connsiteX3" fmla="*/ 646158 w 1238244"/>
              <a:gd name="connsiteY3" fmla="*/ 1067288 h 10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44" h="1067288">
                <a:moveTo>
                  <a:pt x="727228" y="0"/>
                </a:moveTo>
                <a:cubicBezTo>
                  <a:pt x="327508" y="294968"/>
                  <a:pt x="-72211" y="589936"/>
                  <a:pt x="11111" y="702519"/>
                </a:cubicBezTo>
                <a:cubicBezTo>
                  <a:pt x="94433" y="815102"/>
                  <a:pt x="1121317" y="614704"/>
                  <a:pt x="1227158" y="675499"/>
                </a:cubicBezTo>
                <a:cubicBezTo>
                  <a:pt x="1332999" y="736294"/>
                  <a:pt x="646158" y="1067288"/>
                  <a:pt x="646158" y="1067288"/>
                </a:cubicBezTo>
              </a:path>
            </a:pathLst>
          </a:custGeom>
          <a:ln w="19050" cmpd="sng">
            <a:solidFill>
              <a:srgbClr val="FF0000"/>
            </a:solidFill>
            <a:headEnd type="triangle" w="lg" len="lg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1591" y="2323090"/>
            <a:ext cx="416000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1400" cap="all" dirty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Since there is </a:t>
            </a:r>
            <a:r>
              <a:rPr lang="en-US" altLang="ja-JP" sz="1400" u="sng" cap="all" dirty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NO</a:t>
            </a:r>
            <a:r>
              <a:rPr lang="en-US" altLang="ja-JP" sz="1400" cap="all" dirty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scattering </a:t>
            </a:r>
            <a:r>
              <a:rPr lang="en-US" altLang="ja-JP" sz="1400" cap="all" dirty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within ballistic </a:t>
            </a: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wires we </a:t>
            </a:r>
            <a:r>
              <a:rPr lang="en-US" altLang="ja-JP" sz="1400" cap="all" dirty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might </a:t>
            </a: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expect the </a:t>
            </a:r>
            <a:r>
              <a:rPr lang="en-US" altLang="ja-JP" sz="1400" cap="all" dirty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conductance </a:t>
            </a: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TO be </a:t>
            </a:r>
            <a:r>
              <a:rPr lang="en-US" altLang="ja-JP" sz="1400" u="sng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INFINITE</a:t>
            </a: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?</a:t>
            </a:r>
          </a:p>
          <a:p>
            <a:pPr marL="342900" indent="-342900">
              <a:buAutoNum type="arabicPeriod"/>
            </a:pPr>
            <a:endParaRPr lang="en-US" altLang="ja-JP" sz="1400" cap="all" dirty="0">
              <a:solidFill>
                <a:srgbClr val="FF0000"/>
              </a:solidFill>
              <a:latin typeface="Verdana" charset="0"/>
              <a:ea typeface="MS PGothic" charset="0"/>
              <a:cs typeface="MS PGothic" charset="0"/>
            </a:endParaRPr>
          </a:p>
          <a:p>
            <a:pPr marL="342900" indent="-342900">
              <a:buAutoNum type="arabicPeriod"/>
            </a:pP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INSTEAD however we know that it takes </a:t>
            </a:r>
            <a:r>
              <a:rPr lang="en-US" altLang="ja-JP" sz="1400" u="sng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FINITE</a:t>
            </a: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en-US" altLang="ja-JP" sz="1400" cap="all" dirty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quantized </a:t>
            </a: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values</a:t>
            </a:r>
            <a:b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</a:br>
            <a:endParaRPr kumimoji="1" lang="en-US" altLang="ja-JP" sz="1400" cap="all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FOR A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SINGLE-</a:t>
            </a:r>
            <a:r>
              <a:rPr kumimoji="1" lang="en-US" altLang="ja-JP" sz="1400" u="sng" dirty="0" err="1" smtClean="0">
                <a:solidFill>
                  <a:srgbClr val="FF0000"/>
                </a:solidFill>
                <a:latin typeface="Verdana"/>
                <a:cs typeface="Verdana"/>
              </a:rPr>
              <a:t>SUBBAND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QPC THE RESISTANCE IS AROUND 13 </a:t>
            </a:r>
            <a:r>
              <a:rPr kumimoji="1" lang="en-US" altLang="ja-JP" sz="1400" dirty="0" err="1" smtClean="0">
                <a:solidFill>
                  <a:srgbClr val="FF0000"/>
                </a:solidFill>
                <a:latin typeface="Verdana"/>
                <a:cs typeface="Verdana"/>
              </a:rPr>
              <a:t>kOHMS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–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NOT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AN INSIGNIFICANT AMOUNT! </a:t>
            </a: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WHERE DOES THIS RESISTANCE COME FROM</a:t>
            </a:r>
            <a:endParaRPr kumimoji="1" lang="en-US" altLang="ja-JP" sz="1400" u="sng" dirty="0" smtClean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152400" y="838200"/>
            <a:ext cx="883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Quantized Conductance is</a:t>
            </a:r>
            <a:b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</a:b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a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CONTACT RESISTANCE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!</a:t>
            </a:r>
            <a:endParaRPr kumimoji="1" lang="ja-JP" altLang="en-US" sz="3200" dirty="0">
              <a:latin typeface="Verdana" charset="0"/>
              <a:cs typeface="Verdana" charset="0"/>
            </a:endParaRPr>
          </a:p>
        </p:txBody>
      </p:sp>
      <p:pic>
        <p:nvPicPr>
          <p:cNvPr id="28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3"/>
          <a:stretch/>
        </p:blipFill>
        <p:spPr bwMode="auto">
          <a:xfrm>
            <a:off x="1679193" y="2107630"/>
            <a:ext cx="5410464" cy="17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364536" y="2107630"/>
            <a:ext cx="472908" cy="1796751"/>
          </a:xfrm>
          <a:prstGeom prst="rect">
            <a:avLst/>
          </a:prstGeom>
          <a:solidFill>
            <a:srgbClr val="FF0000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313713" y="2107630"/>
            <a:ext cx="472908" cy="1796751"/>
          </a:xfrm>
          <a:prstGeom prst="rect">
            <a:avLst/>
          </a:prstGeom>
          <a:solidFill>
            <a:srgbClr val="FF0000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550" y="4069410"/>
            <a:ext cx="7294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RESERVOIRS THAT SOURCE AND SINK CARRIERS TO CONDUCTOR MAY BE VIEWED AS SUPPORTING AN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INFINITE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NUMBER OF SUBBANDS</a:t>
            </a:r>
            <a:endParaRPr kumimoji="1" lang="en-US" altLang="ja-JP" sz="1400" u="sng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WHEN CURRENT FLOWS FROM THE RESERVOIRS TO THE CONDUCTOR IT MUST THEREFORE BE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REDISTRIBUTED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INTO A MUCH SMALLER NUMBER OF SUBBANDS</a:t>
            </a: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THIS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MODE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MISMATCH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IS THE SOURCE OF THE QUANTIZED RESISTANCE </a:t>
            </a:r>
            <a:endParaRPr kumimoji="1" lang="en-US" altLang="ja-JP" sz="1400" u="sng" dirty="0" smtClean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5804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152400" y="838200"/>
            <a:ext cx="883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VOLTAGE-DROP 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in a</a:t>
            </a:r>
            <a:b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</a:b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MACROSCOPIC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 Conductor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818" y="2730378"/>
            <a:ext cx="5269539" cy="932188"/>
            <a:chOff x="1621396" y="2445305"/>
            <a:chExt cx="5269539" cy="932188"/>
          </a:xfrm>
        </p:grpSpPr>
        <p:sp>
          <p:nvSpPr>
            <p:cNvPr id="4" name="Rectangle 3"/>
            <p:cNvSpPr/>
            <p:nvPr/>
          </p:nvSpPr>
          <p:spPr bwMode="auto">
            <a:xfrm>
              <a:off x="2594234" y="2445305"/>
              <a:ext cx="3323863" cy="932188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V="1">
              <a:off x="5918097" y="2908022"/>
              <a:ext cx="972838" cy="675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lg" len="lg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 flipV="1">
              <a:off x="1621396" y="2911399"/>
              <a:ext cx="97283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oval" w="lg" len="lg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1459262" y="2965640"/>
            <a:ext cx="51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endParaRPr kumimoji="1" lang="ja-JP" altLang="en-US" sz="2400" i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9062" y="2965640"/>
            <a:ext cx="86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  <a:latin typeface="Verdana"/>
                <a:cs typeface="Verdana"/>
              </a:rPr>
              <a:t>Gnd</a:t>
            </a:r>
            <a:endParaRPr kumimoji="1" lang="ja-JP" altLang="en-US" sz="2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938818" y="4012462"/>
            <a:ext cx="0" cy="18508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827855" y="5738773"/>
            <a:ext cx="538050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938818" y="4525841"/>
            <a:ext cx="97283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911656" y="4525841"/>
            <a:ext cx="3323863" cy="121293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911656" y="3662566"/>
            <a:ext cx="0" cy="20762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235519" y="3659188"/>
            <a:ext cx="0" cy="20762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585461" y="4322028"/>
            <a:ext cx="375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latin typeface="Verdana"/>
                <a:cs typeface="Verdana"/>
              </a:rPr>
              <a:t>V</a:t>
            </a:r>
            <a:endParaRPr kumimoji="1" lang="ja-JP" altLang="en-US" sz="1400" i="1" dirty="0">
              <a:latin typeface="Verdana"/>
              <a:cs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9509" y="5605475"/>
            <a:ext cx="375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>
                <a:latin typeface="Verdana"/>
                <a:cs typeface="Verdana"/>
              </a:rPr>
              <a:t>x</a:t>
            </a:r>
            <a:endParaRPr kumimoji="1" lang="ja-JP" altLang="en-US" sz="1400" i="1" dirty="0">
              <a:latin typeface="Verdana"/>
              <a:cs typeface="Verdan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5461" y="5568738"/>
            <a:ext cx="31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Verdana"/>
                <a:cs typeface="Verdana"/>
              </a:rPr>
              <a:t>0</a:t>
            </a:r>
            <a:endParaRPr kumimoji="1" lang="ja-JP" altLang="en-US" sz="1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8321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152400" y="838200"/>
            <a:ext cx="883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VOLTAGE-DROP 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in a</a:t>
            </a:r>
            <a:b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</a:b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BALLISTIC 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Conductor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3"/>
          <a:stretch/>
        </p:blipFill>
        <p:spPr bwMode="auto">
          <a:xfrm>
            <a:off x="1679193" y="2107630"/>
            <a:ext cx="5410464" cy="17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2438748" y="2107630"/>
            <a:ext cx="472908" cy="1796751"/>
          </a:xfrm>
          <a:prstGeom prst="rect">
            <a:avLst/>
          </a:prstGeom>
          <a:solidFill>
            <a:srgbClr val="FF0000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35519" y="2107630"/>
            <a:ext cx="472908" cy="1796751"/>
          </a:xfrm>
          <a:prstGeom prst="rect">
            <a:avLst/>
          </a:prstGeom>
          <a:solidFill>
            <a:srgbClr val="FF0000">
              <a:alpha val="3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938818" y="4012462"/>
            <a:ext cx="0" cy="18508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827855" y="5787128"/>
            <a:ext cx="538050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938818" y="4525841"/>
            <a:ext cx="97283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911656" y="5153642"/>
            <a:ext cx="3323863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911656" y="3662566"/>
            <a:ext cx="0" cy="20762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235519" y="3659188"/>
            <a:ext cx="0" cy="20762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85461" y="4322028"/>
            <a:ext cx="375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latin typeface="Verdana"/>
                <a:cs typeface="Verdana"/>
              </a:rPr>
              <a:t>V</a:t>
            </a:r>
            <a:endParaRPr kumimoji="1" lang="ja-JP" altLang="en-US" sz="1400" i="1" dirty="0">
              <a:latin typeface="Verdana"/>
              <a:cs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9509" y="5605475"/>
            <a:ext cx="375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>
                <a:latin typeface="Verdana"/>
                <a:cs typeface="Verdana"/>
              </a:rPr>
              <a:t>x</a:t>
            </a:r>
            <a:endParaRPr kumimoji="1" lang="ja-JP" altLang="en-US" sz="1400" i="1" dirty="0">
              <a:latin typeface="Verdana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5461" y="5622778"/>
            <a:ext cx="31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Verdana"/>
                <a:cs typeface="Verdana"/>
              </a:rPr>
              <a:t>0</a:t>
            </a:r>
            <a:endParaRPr kumimoji="1" lang="ja-JP" altLang="en-US" sz="1400" dirty="0">
              <a:latin typeface="Verdana"/>
              <a:cs typeface="Verdana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911656" y="4525841"/>
            <a:ext cx="0" cy="62780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235519" y="5159327"/>
            <a:ext cx="0" cy="62780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472404" y="5926762"/>
            <a:ext cx="420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 smtClean="0">
                <a:solidFill>
                  <a:srgbClr val="FF0000"/>
                </a:solidFill>
                <a:latin typeface="Verdana"/>
                <a:cs typeface="Verdana"/>
              </a:rPr>
              <a:t>VOLTAGE DROPPED AT ENDS!!!</a:t>
            </a:r>
            <a:endParaRPr kumimoji="1" lang="ja-JP" altLang="en-US" sz="18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4040" y="4992846"/>
            <a:ext cx="626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latin typeface="Verdana"/>
                <a:cs typeface="Verdana"/>
              </a:rPr>
              <a:t>V</a:t>
            </a:r>
            <a:r>
              <a:rPr kumimoji="1" lang="en-US" altLang="ja-JP" sz="1400" dirty="0" smtClean="0">
                <a:latin typeface="Verdana"/>
                <a:cs typeface="Verdana"/>
              </a:rPr>
              <a:t>/2</a:t>
            </a:r>
            <a:endParaRPr kumimoji="1" lang="ja-JP" altLang="en-US" sz="14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152400" y="838200"/>
            <a:ext cx="883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VOLTAGE-DROP 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in a</a:t>
            </a:r>
            <a:b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</a:b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BALLISTIC 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Verdana" charset="0"/>
                <a:cs typeface="Verdana" charset="0"/>
              </a:rPr>
              <a:t>Conductor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1591" y="2323090"/>
            <a:ext cx="41600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ON THE PREVIOUS SLIDE WE MADE AN AD-HOC </a:t>
            </a:r>
            <a:r>
              <a:rPr lang="en-US" altLang="ja-JP" sz="1400" u="sng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ASSUMPTION</a:t>
            </a: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 THAT THE “CONTACT RESISTANCE” IS THE SAME AT BOTH ENDS OF THE QPC </a:t>
            </a:r>
          </a:p>
          <a:p>
            <a:pPr marL="342900" indent="-342900">
              <a:buAutoNum type="arabicPeriod"/>
            </a:pPr>
            <a:endParaRPr lang="en-US" altLang="ja-JP" sz="1400" cap="all" dirty="0">
              <a:solidFill>
                <a:srgbClr val="FF0000"/>
              </a:solidFill>
              <a:latin typeface="Verdana" charset="0"/>
              <a:ea typeface="MS PGothic" charset="0"/>
              <a:cs typeface="MS PGothic" charset="0"/>
            </a:endParaRPr>
          </a:p>
          <a:p>
            <a:pPr marL="342900" indent="-342900">
              <a:buAutoNum type="arabicPeriod"/>
            </a:pP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THIS SEEMS TO BE </a:t>
            </a:r>
            <a:r>
              <a:rPr lang="en-US" altLang="ja-JP" sz="1400" u="sng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SATISFIED</a:t>
            </a:r>
            <a: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  <a:t> IN GENERAL</a:t>
            </a:r>
            <a:br>
              <a:rPr lang="en-US" altLang="ja-JP" sz="1400" cap="all" dirty="0" smtClean="0">
                <a:solidFill>
                  <a:srgbClr val="FF0000"/>
                </a:solidFill>
                <a:latin typeface="Verdana" charset="0"/>
                <a:ea typeface="MS PGothic" charset="0"/>
                <a:cs typeface="MS PGothic" charset="0"/>
              </a:rPr>
            </a:br>
            <a:endParaRPr kumimoji="1" lang="en-US" altLang="ja-JP" sz="1400" cap="all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THE EXCEPTION ARISES WHEN THE QPC IS VERY CLOSE TO PINCH-OFF</a:t>
            </a: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IN THIS SITUATION THE VOLTAGE IS TYPICALLY DROPPED LARGELY AT THE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DRAIN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END</a:t>
            </a: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THIS IS REMINISCENT OF THE SITUATION IN MODERN </a:t>
            </a:r>
            <a:r>
              <a:rPr kumimoji="1" lang="en-US" altLang="ja-JP" sz="1400" u="sng" dirty="0" err="1" smtClean="0">
                <a:solidFill>
                  <a:srgbClr val="FF0000"/>
                </a:solidFill>
                <a:latin typeface="Verdana"/>
                <a:cs typeface="Verdana"/>
              </a:rPr>
              <a:t>MOSFETs</a:t>
            </a:r>
            <a:endParaRPr kumimoji="1" lang="en-US" altLang="ja-JP" sz="1400" u="sng" dirty="0" smtClean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26953"/>
            <a:ext cx="4421188" cy="234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82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71488" y="903288"/>
            <a:ext cx="8201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latin typeface="Verdana" charset="0"/>
                <a:cs typeface="Verdana" charset="0"/>
              </a:rPr>
              <a:t>Lateral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CONFINEMENT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 in</a:t>
            </a:r>
            <a:br>
              <a:rPr kumimoji="1" lang="en-US" altLang="ja-JP" sz="3200" dirty="0" smtClean="0">
                <a:latin typeface="Verdana" charset="0"/>
                <a:cs typeface="Verdana" charset="0"/>
              </a:rPr>
            </a:br>
            <a:r>
              <a:rPr kumimoji="1" lang="en-US" altLang="ja-JP" sz="3200" dirty="0" smtClean="0">
                <a:latin typeface="Verdana" charset="0"/>
                <a:cs typeface="Verdana" charset="0"/>
              </a:rPr>
              <a:t> 1-D Wires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QUANTIZES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 Motion into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SUBBANDS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2569331"/>
            <a:ext cx="1104112" cy="3657600"/>
            <a:chOff x="1219200" y="2569331"/>
            <a:chExt cx="1104112" cy="36576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63" t="1834"/>
            <a:stretch/>
          </p:blipFill>
          <p:spPr bwMode="auto">
            <a:xfrm>
              <a:off x="1219200" y="2569331"/>
              <a:ext cx="1104112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 rot="479885">
              <a:off x="1587219" y="3779667"/>
              <a:ext cx="381000" cy="762000"/>
              <a:chOff x="1772485" y="3733800"/>
              <a:chExt cx="381000" cy="762000"/>
            </a:xfrm>
          </p:grpSpPr>
          <p:cxnSp>
            <p:nvCxnSpPr>
              <p:cNvPr id="5" name="Straight Arrow Connector 4"/>
              <p:cNvCxnSpPr/>
              <p:nvPr/>
            </p:nvCxnSpPr>
            <p:spPr bwMode="auto">
              <a:xfrm flipV="1">
                <a:off x="1828800" y="3733800"/>
                <a:ext cx="0" cy="76200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1772485" y="44196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1858071" y="4350509"/>
              <a:ext cx="3517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chemeClr val="bg1"/>
                  </a:solidFill>
                  <a:latin typeface="Verdana"/>
                  <a:cs typeface="Verdana"/>
                </a:rPr>
                <a:t>x</a:t>
              </a:r>
              <a:endParaRPr kumimoji="1" lang="ja-JP" altLang="en-US" i="1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71812" y="3505200"/>
              <a:ext cx="332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solidFill>
                    <a:schemeClr val="bg1"/>
                  </a:solidFill>
                  <a:latin typeface="Verdana"/>
                  <a:cs typeface="Verdana"/>
                </a:rPr>
                <a:t>y</a:t>
              </a:r>
              <a:endParaRPr kumimoji="1" lang="ja-JP" altLang="en-US" i="1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865"/>
          <a:stretch/>
        </p:blipFill>
        <p:spPr>
          <a:xfrm rot="16200000">
            <a:off x="2216800" y="2713360"/>
            <a:ext cx="2934126" cy="3369542"/>
          </a:xfrm>
          <a:prstGeom prst="rect">
            <a:avLst/>
          </a:prstGeom>
        </p:spPr>
      </p:pic>
      <p:graphicFrame>
        <p:nvGraphicFramePr>
          <p:cNvPr id="17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384830"/>
              </p:ext>
            </p:extLst>
          </p:nvPr>
        </p:nvGraphicFramePr>
        <p:xfrm>
          <a:off x="5981074" y="3619500"/>
          <a:ext cx="2527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2527300" imgH="876300" progId="Equation.3">
                  <p:embed/>
                </p:oleObj>
              </mc:Choice>
              <mc:Fallback>
                <p:oleObj name="Equation" r:id="rId5" imgW="25273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074" y="3619500"/>
                        <a:ext cx="2527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56771"/>
              </p:ext>
            </p:extLst>
          </p:nvPr>
        </p:nvGraphicFramePr>
        <p:xfrm>
          <a:off x="6863724" y="4717107"/>
          <a:ext cx="8255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825500" imgH="850900" progId="Equation.3">
                  <p:embed/>
                </p:oleObj>
              </mc:Choice>
              <mc:Fallback>
                <p:oleObj name="Equation" r:id="rId7" imgW="8255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724" y="4717107"/>
                        <a:ext cx="8255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80764" y="2438400"/>
            <a:ext cx="281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ASSUME HARMONIC LATERAL CONFINEMENT</a:t>
            </a:r>
          </a:p>
          <a:p>
            <a:pPr marL="228600" indent="-228600">
              <a:buAutoNum type="arabicPeriod"/>
            </a:pPr>
            <a:endParaRPr kumimoji="1" lang="en-US" altLang="ja-JP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228600" indent="-228600"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INTEGER </a:t>
            </a:r>
            <a:r>
              <a:rPr kumimoji="1" lang="en-US" altLang="ja-JP" i="1" dirty="0" smtClean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 IS THE 1-D SUBBAND INDEX</a:t>
            </a:r>
            <a:endParaRPr kumimoji="1" lang="ja-JP" altLang="en-U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0764" y="5765266"/>
            <a:ext cx="281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FREE MOTION ALONG THE LENGTH OF THE WIRE</a:t>
            </a:r>
            <a:endParaRPr kumimoji="1" lang="ja-JP" altLang="en-U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62938" y="3603524"/>
            <a:ext cx="34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1.</a:t>
            </a:r>
            <a:endParaRPr kumimoji="1" lang="ja-JP" altLang="en-U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31165" y="3603524"/>
            <a:ext cx="34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kumimoji="1" lang="ja-JP" altLang="en-U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84210" y="5429507"/>
            <a:ext cx="34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Verdana"/>
                <a:cs typeface="Verdana"/>
              </a:rPr>
              <a:t>3</a:t>
            </a: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kumimoji="1" lang="ja-JP" altLang="en-U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1488" y="903288"/>
            <a:ext cx="8201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FILLING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 1-D </a:t>
            </a:r>
            <a:r>
              <a:rPr kumimoji="1" lang="en-US" altLang="ja-JP" sz="3200" dirty="0" err="1" smtClean="0">
                <a:latin typeface="Verdana" charset="0"/>
                <a:cs typeface="Verdana" charset="0"/>
              </a:rPr>
              <a:t>Subbands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/>
            </a:r>
            <a:br>
              <a:rPr kumimoji="1" lang="en-US" altLang="ja-JP" sz="3200" dirty="0" smtClean="0">
                <a:latin typeface="Verdana" charset="0"/>
                <a:cs typeface="Verdana" charset="0"/>
              </a:rPr>
            </a:br>
            <a:r>
              <a:rPr kumimoji="1" lang="en-US" altLang="ja-JP" sz="3200" dirty="0" smtClean="0">
                <a:latin typeface="Verdana" charset="0"/>
                <a:cs typeface="Verdana" charset="0"/>
              </a:rPr>
              <a:t>(at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LOW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 Temperatures)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graphicFrame>
        <p:nvGraphicFramePr>
          <p:cNvPr id="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348352"/>
              </p:ext>
            </p:extLst>
          </p:nvPr>
        </p:nvGraphicFramePr>
        <p:xfrm>
          <a:off x="3581400" y="2189576"/>
          <a:ext cx="5105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3" imgW="5105400" imgH="939800" progId="Equation.3">
                  <p:embed/>
                </p:oleObj>
              </mc:Choice>
              <mc:Fallback>
                <p:oleObj name="Equation" r:id="rId3" imgW="51054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89576"/>
                        <a:ext cx="5105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81000" y="2659476"/>
            <a:ext cx="2618756" cy="3020199"/>
            <a:chOff x="4419600" y="3001089"/>
            <a:chExt cx="2618756" cy="3020199"/>
          </a:xfrm>
        </p:grpSpPr>
        <p:sp>
          <p:nvSpPr>
            <p:cNvPr id="9" name="Freeform 8"/>
            <p:cNvSpPr/>
            <p:nvPr/>
          </p:nvSpPr>
          <p:spPr>
            <a:xfrm>
              <a:off x="4419600" y="3352800"/>
              <a:ext cx="2207260" cy="2186953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23331" y="3352800"/>
              <a:ext cx="999798" cy="99060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15701" y="3352801"/>
              <a:ext cx="1615058" cy="160020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rgbClr val="021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29796" y="3373337"/>
              <a:ext cx="386869" cy="38331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chemeClr val="tx1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4419600" y="3886200"/>
              <a:ext cx="220726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5523230" y="3124200"/>
              <a:ext cx="0" cy="27432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non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4419600" y="5867400"/>
              <a:ext cx="2286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non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856354" y="3001089"/>
              <a:ext cx="714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E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n</a:t>
              </a:r>
              <a:r>
                <a:rPr kumimoji="1" lang="en-US" altLang="ja-JP" dirty="0" smtClean="0">
                  <a:latin typeface="Verdana"/>
                  <a:cs typeface="Verdana"/>
                </a:rPr>
                <a:t>(</a:t>
              </a:r>
              <a:r>
                <a:rPr kumimoji="1" lang="en-US" altLang="ja-JP" i="1" dirty="0" smtClean="0">
                  <a:latin typeface="Verdana"/>
                  <a:cs typeface="Verdana"/>
                </a:rPr>
                <a:t>k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y</a:t>
              </a:r>
              <a:r>
                <a:rPr kumimoji="1" lang="en-US" altLang="ja-JP" dirty="0" smtClean="0">
                  <a:latin typeface="Verdana"/>
                  <a:cs typeface="Verdana"/>
                </a:rPr>
                <a:t>)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60305" y="5744289"/>
              <a:ext cx="378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k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y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6859" y="3756647"/>
              <a:ext cx="378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E</a:t>
              </a:r>
              <a:r>
                <a:rPr kumimoji="1" lang="en-US" altLang="ja-JP" i="1" baseline="-25000" dirty="0">
                  <a:latin typeface="Verdana"/>
                  <a:cs typeface="Verdana"/>
                </a:rPr>
                <a:t>F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</p:grp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180042"/>
              </p:ext>
            </p:extLst>
          </p:nvPr>
        </p:nvGraphicFramePr>
        <p:xfrm>
          <a:off x="3581400" y="3579225"/>
          <a:ext cx="51816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Equation" r:id="rId5" imgW="5194300" imgH="1079500" progId="Equation.3">
                  <p:embed/>
                </p:oleObj>
              </mc:Choice>
              <mc:Fallback>
                <p:oleObj name="Equation" r:id="rId5" imgW="5194300" imgH="1079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79225"/>
                        <a:ext cx="51816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95001"/>
              </p:ext>
            </p:extLst>
          </p:nvPr>
        </p:nvGraphicFramePr>
        <p:xfrm>
          <a:off x="3589638" y="5105400"/>
          <a:ext cx="4724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Equation" r:id="rId7" imgW="4724400" imgH="952500" progId="Equation.3">
                  <p:embed/>
                </p:oleObj>
              </mc:Choice>
              <mc:Fallback>
                <p:oleObj name="Equation" r:id="rId7" imgW="4724400" imgH="95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638" y="5105400"/>
                        <a:ext cx="47244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570200" y="6074369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  <a:latin typeface="Verdana"/>
                <a:cs typeface="Verdana"/>
              </a:rPr>
              <a:t>: NUMBER OF OCCUPIED SUBBANDS</a:t>
            </a:r>
            <a:endParaRPr kumimoji="1" lang="ja-JP" altLang="en-US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4274" y="3863287"/>
            <a:ext cx="378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Verdana"/>
                <a:cs typeface="Verdana"/>
              </a:rPr>
              <a:t>E</a:t>
            </a:r>
            <a:r>
              <a:rPr kumimoji="1" lang="en-US" altLang="ja-JP" baseline="-25000" dirty="0" err="1" smtClean="0">
                <a:latin typeface="Verdana"/>
                <a:cs typeface="Verdana"/>
              </a:rPr>
              <a:t>3</a:t>
            </a:r>
            <a:endParaRPr kumimoji="1" lang="ja-JP" altLang="en-US" dirty="0"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4274" y="4472888"/>
            <a:ext cx="378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Verdana"/>
                <a:cs typeface="Verdana"/>
              </a:rPr>
              <a:t>E</a:t>
            </a:r>
            <a:r>
              <a:rPr kumimoji="1" lang="en-US" altLang="ja-JP" baseline="-25000" dirty="0" err="1" smtClean="0">
                <a:latin typeface="Verdana"/>
                <a:cs typeface="Verdana"/>
              </a:rPr>
              <a:t>2</a:t>
            </a:r>
            <a:endParaRPr kumimoji="1" lang="ja-JP" altLang="en-US" dirty="0">
              <a:latin typeface="Verdana"/>
              <a:cs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4274" y="5059640"/>
            <a:ext cx="376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err="1" smtClean="0">
                <a:latin typeface="Verdana"/>
                <a:cs typeface="Verdana"/>
              </a:rPr>
              <a:t>E</a:t>
            </a:r>
            <a:r>
              <a:rPr kumimoji="1" lang="en-US" altLang="ja-JP" baseline="-25000" dirty="0" err="1">
                <a:latin typeface="Verdana"/>
                <a:cs typeface="Verdana"/>
              </a:rPr>
              <a:t>1</a:t>
            </a:r>
            <a:endParaRPr kumimoji="1" lang="ja-JP" alt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71488" y="903288"/>
            <a:ext cx="8201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FILLING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 1-D </a:t>
            </a:r>
            <a:r>
              <a:rPr kumimoji="1" lang="en-US" altLang="ja-JP" sz="3200" dirty="0" err="1" smtClean="0">
                <a:latin typeface="Verdana" charset="0"/>
                <a:cs typeface="Verdana" charset="0"/>
              </a:rPr>
              <a:t>Subbands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/>
            </a:r>
            <a:br>
              <a:rPr kumimoji="1" lang="en-US" altLang="ja-JP" sz="3200" dirty="0" smtClean="0">
                <a:latin typeface="Verdana" charset="0"/>
                <a:cs typeface="Verdana" charset="0"/>
              </a:rPr>
            </a:br>
            <a:r>
              <a:rPr kumimoji="1" lang="en-US" altLang="ja-JP" sz="3200" dirty="0" smtClean="0">
                <a:latin typeface="Verdana" charset="0"/>
                <a:cs typeface="Verdana" charset="0"/>
              </a:rPr>
              <a:t>(at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LOW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 Temperatures)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9" r="31731" b="10006"/>
          <a:stretch/>
        </p:blipFill>
        <p:spPr bwMode="auto">
          <a:xfrm>
            <a:off x="4262438" y="2035448"/>
            <a:ext cx="4410075" cy="36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14713"/>
          <a:stretch>
            <a:fillRect/>
          </a:stretch>
        </p:blipFill>
        <p:spPr bwMode="auto">
          <a:xfrm>
            <a:off x="454371" y="2450497"/>
            <a:ext cx="3581400" cy="277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0" y="4893680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B. J. </a:t>
            </a:r>
            <a:r>
              <a:rPr lang="en-US" altLang="ja-JP" i="0" dirty="0" err="1">
                <a:latin typeface="Verdana" charset="0"/>
                <a:ea typeface="MS PGothic" charset="0"/>
                <a:cs typeface="MS PGothic" charset="0"/>
              </a:rPr>
              <a:t>LeRoy</a:t>
            </a: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/>
            </a:r>
            <a:br>
              <a:rPr lang="en-US" altLang="ja-JP" i="0" dirty="0">
                <a:latin typeface="Verdana" charset="0"/>
                <a:ea typeface="MS PGothic" charset="0"/>
                <a:cs typeface="MS PGothic" charset="0"/>
              </a:rPr>
            </a:b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J. </a:t>
            </a:r>
            <a:r>
              <a:rPr lang="en-US" altLang="ja-JP" i="0" dirty="0">
                <a:latin typeface="Verdana" charset="0"/>
              </a:rPr>
              <a:t>Phys.: Cond. Matt. </a:t>
            </a:r>
            <a:r>
              <a:rPr lang="en-US" altLang="ja-JP" i="0" u="sng" dirty="0">
                <a:latin typeface="Verdana" charset="0"/>
                <a:ea typeface="MS PGothic" charset="0"/>
                <a:cs typeface="MS PGothic" charset="0"/>
              </a:rPr>
              <a:t>15</a:t>
            </a:r>
            <a:r>
              <a:rPr lang="en-US" altLang="ja-JP" i="0" dirty="0">
                <a:latin typeface="Verdana" charset="0"/>
              </a:rPr>
              <a:t>, </a:t>
            </a:r>
            <a:r>
              <a:rPr lang="en-US" altLang="ja-JP" i="0" dirty="0" err="1">
                <a:latin typeface="Verdana" charset="0"/>
                <a:ea typeface="MS PGothic" charset="0"/>
                <a:cs typeface="MS PGothic" charset="0"/>
              </a:rPr>
              <a:t>R1835</a:t>
            </a:r>
            <a:r>
              <a:rPr lang="en-US" altLang="ja-JP" i="0" dirty="0">
                <a:latin typeface="Verdana" charset="0"/>
              </a:rPr>
              <a:t> (</a:t>
            </a:r>
            <a:r>
              <a:rPr lang="en-US" altLang="ja-JP" i="0" dirty="0">
                <a:latin typeface="Verdana" charset="0"/>
                <a:ea typeface="MS PGothic" charset="0"/>
                <a:cs typeface="MS PGothic" charset="0"/>
              </a:rPr>
              <a:t>2003</a:t>
            </a:r>
            <a:r>
              <a:rPr lang="en-US" altLang="ja-JP" i="0" dirty="0">
                <a:latin typeface="Verdana" charset="0"/>
              </a:rPr>
              <a:t>)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57200" y="5638800"/>
            <a:ext cx="82010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latin typeface="Verdana" charset="0"/>
                <a:cs typeface="Verdana" charset="0"/>
              </a:rPr>
              <a:t>Observation With Scanning Probe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76680" y="827088"/>
            <a:ext cx="67906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  <a:t>GENERAL ASPECTS OF</a:t>
            </a:r>
            <a:b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</a:br>
            <a:r>
              <a:rPr kumimoji="1" lang="en-US" altLang="ja-JP" sz="3200" dirty="0">
                <a:solidFill>
                  <a:srgbClr val="FF0000"/>
                </a:solidFill>
                <a:latin typeface="Verdana" charset="0"/>
                <a:cs typeface="Verdana" charset="0"/>
              </a:rPr>
              <a:t>MESOSCOPIC TRANSPORT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II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362200"/>
            <a:ext cx="7635424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latin typeface="Verdana"/>
                <a:cs typeface="Verdana"/>
              </a:rPr>
              <a:t>1-D Mesoscopic Systems … Revisited</a:t>
            </a:r>
            <a:endParaRPr kumimoji="1" lang="en-US" altLang="ja-JP" sz="2400" dirty="0">
              <a:latin typeface="Verdana"/>
              <a:cs typeface="Verdana"/>
            </a:endParaRP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solidFill>
                  <a:srgbClr val="FF0000"/>
                </a:solidFill>
                <a:latin typeface="Verdana"/>
                <a:cs typeface="Verdana"/>
              </a:rPr>
              <a:t>A Ballistic Model for 1-D Conductance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>
                <a:latin typeface="Verdana"/>
                <a:cs typeface="Verdana"/>
              </a:rPr>
              <a:t>1-D Conductance Quantization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 smtClean="0">
                <a:latin typeface="Verdana"/>
                <a:cs typeface="Verdana"/>
              </a:rPr>
              <a:t>Observing </a:t>
            </a:r>
            <a:r>
              <a:rPr kumimoji="1" lang="en-US" altLang="ja-JP" sz="2400" dirty="0" smtClean="0">
                <a:latin typeface="Verdana"/>
                <a:cs typeface="Verdana"/>
              </a:rPr>
              <a:t>1-D Conductance Quantization</a:t>
            </a:r>
          </a:p>
          <a:p>
            <a:pPr marL="342900" indent="-342900">
              <a:spcAft>
                <a:spcPts val="1200"/>
              </a:spcAft>
              <a:buSzPct val="67000"/>
              <a:buFont typeface="Wingdings" charset="2"/>
              <a:buChar char="l"/>
              <a:defRPr/>
            </a:pPr>
            <a:r>
              <a:rPr kumimoji="1" lang="en-US" altLang="ja-JP" sz="2400" dirty="0">
                <a:latin typeface="Verdana"/>
                <a:cs typeface="Verdana"/>
              </a:rPr>
              <a:t>Where is the Resistance?</a:t>
            </a:r>
            <a:endParaRPr kumimoji="1" lang="ja-JP" altLang="en-US" sz="2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71488" y="903288"/>
            <a:ext cx="8201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BALLISTIC 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Model for 1-D</a:t>
            </a:r>
            <a:br>
              <a:rPr kumimoji="1" lang="en-US" altLang="ja-JP" sz="3200" dirty="0" smtClean="0">
                <a:latin typeface="Verdana" charset="0"/>
                <a:cs typeface="Verdana" charset="0"/>
              </a:rPr>
            </a:br>
            <a:r>
              <a:rPr kumimoji="1" lang="en-US" altLang="ja-JP" sz="3200" dirty="0" smtClean="0">
                <a:latin typeface="Verdana" charset="0"/>
                <a:cs typeface="Verdana" charset="0"/>
              </a:rPr>
              <a:t>Conductance (</a:t>
            </a:r>
            <a:r>
              <a:rPr kumimoji="1" lang="en-US" altLang="ja-JP" sz="3200" i="1" dirty="0" smtClean="0">
                <a:latin typeface="Verdana" charset="0"/>
                <a:cs typeface="Verdana" charset="0"/>
              </a:rPr>
              <a:t>V</a:t>
            </a:r>
            <a:r>
              <a:rPr kumimoji="1" lang="en-US" altLang="ja-JP" sz="3200" i="1" baseline="-25000" dirty="0" smtClean="0">
                <a:latin typeface="Verdana" charset="0"/>
                <a:cs typeface="Verdana" charset="0"/>
              </a:rPr>
              <a:t>sd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 = 0)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3"/>
          <a:stretch/>
        </p:blipFill>
        <p:spPr bwMode="auto">
          <a:xfrm>
            <a:off x="1839294" y="1980506"/>
            <a:ext cx="5341588" cy="177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575" y="2696495"/>
            <a:ext cx="1535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  <a:t>SOURCE</a:t>
            </a:r>
            <a:b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  <a:t>RESERVOIR</a:t>
            </a:r>
            <a:endParaRPr kumimoji="1" lang="ja-JP" altLang="en-US" sz="1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5204" y="2696495"/>
            <a:ext cx="1535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  <a:t>DRAIN</a:t>
            </a:r>
            <a:b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  <a:t>RESERVOIR</a:t>
            </a:r>
            <a:endParaRPr kumimoji="1" lang="ja-JP" altLang="en-US" sz="1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550" y="4191000"/>
            <a:ext cx="7294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EACH RESERVOIR IS CHARACTERIZED BY A UNIQUE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CHEMICAL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POTENTIAL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(FERMI ENERGY)</a:t>
            </a:r>
            <a:endParaRPr kumimoji="1" lang="en-US" altLang="ja-JP" sz="1400" u="sng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EACH RESERVOIR INJECTS CARRIERS WITH ENERGIES UP TO THIS CHEMICAL POTENTIAL</a:t>
            </a: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SINCE TRANSPORT IN THE WIRE IS BALLISTIC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ALL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ENERGY RELAXATION MUST TAKE PLACE IN THE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RESERVOIRS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71488" y="903288"/>
            <a:ext cx="8201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BALLISTIC 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Model for 1-D</a:t>
            </a:r>
            <a:br>
              <a:rPr kumimoji="1" lang="en-US" altLang="ja-JP" sz="3200" dirty="0" smtClean="0">
                <a:latin typeface="Verdana" charset="0"/>
                <a:cs typeface="Verdana" charset="0"/>
              </a:rPr>
            </a:br>
            <a:r>
              <a:rPr kumimoji="1" lang="en-US" altLang="ja-JP" sz="3200" dirty="0" smtClean="0">
                <a:latin typeface="Verdana" charset="0"/>
                <a:cs typeface="Verdana" charset="0"/>
              </a:rPr>
              <a:t>Conductance (</a:t>
            </a:r>
            <a:r>
              <a:rPr kumimoji="1" lang="en-US" altLang="ja-JP" sz="3200" i="1" dirty="0" smtClean="0">
                <a:latin typeface="Verdana" charset="0"/>
                <a:cs typeface="Verdana" charset="0"/>
              </a:rPr>
              <a:t>V</a:t>
            </a:r>
            <a:r>
              <a:rPr kumimoji="1" lang="en-US" altLang="ja-JP" sz="3200" i="1" baseline="-25000" dirty="0" smtClean="0">
                <a:latin typeface="Verdana" charset="0"/>
                <a:cs typeface="Verdana" charset="0"/>
              </a:rPr>
              <a:t>sd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 = 0)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1624" y="3497445"/>
            <a:ext cx="52602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CARRIERS INJECTED FROM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SOURCE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HAVE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POSITIVE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kumimoji="1" lang="en-US" altLang="ja-JP" sz="1400" i="1" dirty="0" smtClean="0">
                <a:solidFill>
                  <a:srgbClr val="FF0000"/>
                </a:solidFill>
                <a:latin typeface="Verdana"/>
                <a:cs typeface="Verdana"/>
              </a:rPr>
              <a:t>k</a:t>
            </a:r>
            <a:r>
              <a:rPr kumimoji="1" lang="en-US" altLang="ja-JP" sz="1400" i="1" baseline="-25000" dirty="0" smtClean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WHILE THOSE INJECTED FROM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DRAIN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HAVE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NEGATIVE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kumimoji="1" lang="en-US" altLang="ja-JP" sz="1400" i="1" dirty="0" smtClean="0">
                <a:solidFill>
                  <a:srgbClr val="FF0000"/>
                </a:solidFill>
                <a:latin typeface="Verdana"/>
                <a:cs typeface="Verdana"/>
              </a:rPr>
              <a:t>k</a:t>
            </a:r>
            <a:r>
              <a:rPr kumimoji="1" lang="en-US" altLang="ja-JP" sz="1400" i="1" baseline="-25000" dirty="0" smtClean="0">
                <a:solidFill>
                  <a:srgbClr val="FF0000"/>
                </a:solidFill>
                <a:latin typeface="Verdana"/>
                <a:cs typeface="Verdana"/>
              </a:rPr>
              <a:t>y</a:t>
            </a:r>
            <a:endParaRPr kumimoji="1" lang="en-US" altLang="ja-JP" sz="1400" i="1" u="sng" baseline="-250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CARRIERS INJECTED FROM A PARTICULAR RESERVOIR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PRESERVE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THEIR MOMENTUM DUE TO THEIR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BALLISTIC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MOTION</a:t>
            </a: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WITH NO APPLIED SOURCE-DRAIN VOLTAGE THE NET CURRENT IS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ZERO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DUE TO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CANCELLATION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OF CARRIER MOMENTA</a:t>
            </a:r>
            <a:endParaRPr kumimoji="1" lang="en-US" altLang="ja-JP" sz="1400" u="sng" dirty="0" smtClean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3218452"/>
            <a:ext cx="2618756" cy="3020199"/>
            <a:chOff x="4419600" y="3001089"/>
            <a:chExt cx="2618756" cy="3020199"/>
          </a:xfrm>
        </p:grpSpPr>
        <p:sp>
          <p:nvSpPr>
            <p:cNvPr id="10" name="Freeform 9"/>
            <p:cNvSpPr/>
            <p:nvPr/>
          </p:nvSpPr>
          <p:spPr>
            <a:xfrm>
              <a:off x="4419600" y="3352800"/>
              <a:ext cx="2207260" cy="2186953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23331" y="3352800"/>
              <a:ext cx="999798" cy="99060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chemeClr val="accent2">
                  <a:lumMod val="7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715701" y="3352801"/>
              <a:ext cx="1615058" cy="160020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rgbClr val="021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29796" y="3373337"/>
              <a:ext cx="386869" cy="383310"/>
            </a:xfrm>
            <a:custGeom>
              <a:avLst/>
              <a:gdLst>
                <a:gd name="connsiteX0" fmla="*/ 0 w 2207260"/>
                <a:gd name="connsiteY0" fmla="*/ 0 h 2186953"/>
                <a:gd name="connsiteX1" fmla="*/ 237705 w 2207260"/>
                <a:gd name="connsiteY1" fmla="*/ 903307 h 2186953"/>
                <a:gd name="connsiteX2" fmla="*/ 618033 w 2207260"/>
                <a:gd name="connsiteY2" fmla="*/ 1826989 h 2186953"/>
                <a:gd name="connsiteX3" fmla="*/ 1100235 w 2207260"/>
                <a:gd name="connsiteY3" fmla="*/ 2186953 h 2186953"/>
                <a:gd name="connsiteX4" fmla="*/ 1582436 w 2207260"/>
                <a:gd name="connsiteY4" fmla="*/ 1826989 h 2186953"/>
                <a:gd name="connsiteX5" fmla="*/ 1962764 w 2207260"/>
                <a:gd name="connsiteY5" fmla="*/ 903307 h 2186953"/>
                <a:gd name="connsiteX6" fmla="*/ 2207260 w 2207260"/>
                <a:gd name="connsiteY6" fmla="*/ 0 h 21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260" h="2186953">
                  <a:moveTo>
                    <a:pt x="0" y="0"/>
                  </a:moveTo>
                  <a:cubicBezTo>
                    <a:pt x="67350" y="299404"/>
                    <a:pt x="134700" y="598809"/>
                    <a:pt x="237705" y="903307"/>
                  </a:cubicBezTo>
                  <a:cubicBezTo>
                    <a:pt x="340710" y="1207805"/>
                    <a:pt x="474278" y="1613048"/>
                    <a:pt x="618033" y="1826989"/>
                  </a:cubicBezTo>
                  <a:cubicBezTo>
                    <a:pt x="761788" y="2040930"/>
                    <a:pt x="939501" y="2186953"/>
                    <a:pt x="1100235" y="2186953"/>
                  </a:cubicBezTo>
                  <a:cubicBezTo>
                    <a:pt x="1260969" y="2186953"/>
                    <a:pt x="1438681" y="2040930"/>
                    <a:pt x="1582436" y="1826989"/>
                  </a:cubicBezTo>
                  <a:cubicBezTo>
                    <a:pt x="1726191" y="1613048"/>
                    <a:pt x="1858627" y="1207805"/>
                    <a:pt x="1962764" y="903307"/>
                  </a:cubicBezTo>
                  <a:cubicBezTo>
                    <a:pt x="2066901" y="598809"/>
                    <a:pt x="2207260" y="0"/>
                    <a:pt x="2207260" y="0"/>
                  </a:cubicBezTo>
                </a:path>
              </a:pathLst>
            </a:custGeom>
            <a:ln w="15875">
              <a:solidFill>
                <a:schemeClr val="tx1"/>
              </a:solidFill>
              <a:prstDash val="sys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4419600" y="3886200"/>
              <a:ext cx="220726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523230" y="3124200"/>
              <a:ext cx="0" cy="27432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non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4419600" y="5867400"/>
              <a:ext cx="2286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med" len="lg"/>
              <a:tailEnd type="none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856354" y="3001089"/>
              <a:ext cx="714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E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n</a:t>
              </a:r>
              <a:r>
                <a:rPr kumimoji="1" lang="en-US" altLang="ja-JP" dirty="0" smtClean="0">
                  <a:latin typeface="Verdana"/>
                  <a:cs typeface="Verdana"/>
                </a:rPr>
                <a:t>(</a:t>
              </a:r>
              <a:r>
                <a:rPr kumimoji="1" lang="en-US" altLang="ja-JP" i="1" dirty="0" smtClean="0">
                  <a:latin typeface="Verdana"/>
                  <a:cs typeface="Verdana"/>
                </a:rPr>
                <a:t>k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y</a:t>
              </a:r>
              <a:r>
                <a:rPr kumimoji="1" lang="en-US" altLang="ja-JP" dirty="0" smtClean="0">
                  <a:latin typeface="Verdana"/>
                  <a:cs typeface="Verdana"/>
                </a:rPr>
                <a:t>)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60305" y="5744289"/>
              <a:ext cx="378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k</a:t>
              </a:r>
              <a:r>
                <a:rPr kumimoji="1" lang="en-US" altLang="ja-JP" i="1" baseline="-25000" dirty="0" smtClean="0">
                  <a:latin typeface="Verdana"/>
                  <a:cs typeface="Verdana"/>
                </a:rPr>
                <a:t>y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6859" y="3756647"/>
              <a:ext cx="378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Verdana"/>
                  <a:cs typeface="Verdana"/>
                </a:rPr>
                <a:t>E</a:t>
              </a:r>
              <a:r>
                <a:rPr kumimoji="1" lang="en-US" altLang="ja-JP" i="1" baseline="-25000" dirty="0">
                  <a:latin typeface="Verdana"/>
                  <a:cs typeface="Verdana"/>
                </a:rPr>
                <a:t>F</a:t>
              </a:r>
              <a:endParaRPr kumimoji="1" lang="ja-JP" altLang="en-US" dirty="0">
                <a:latin typeface="Verdana"/>
                <a:cs typeface="Verdana"/>
              </a:endParaRPr>
            </a:p>
          </p:txBody>
        </p:sp>
      </p:grpSp>
      <p:sp>
        <p:nvSpPr>
          <p:cNvPr id="20" name="Oval 19"/>
          <p:cNvSpPr/>
          <p:nvPr/>
        </p:nvSpPr>
        <p:spPr bwMode="auto">
          <a:xfrm>
            <a:off x="468144" y="4064754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4530" y="4736424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6930" y="5117498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989330" y="5396036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141730" y="5578150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294130" y="5681512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446530" y="5715966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598930" y="5681512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751330" y="5578150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903730" y="5396036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056130" y="5117498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208530" y="4736424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419994" y="4064754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837498" y="4248320"/>
            <a:ext cx="76200" cy="76200"/>
          </a:xfrm>
          <a:prstGeom prst="ellipse">
            <a:avLst/>
          </a:prstGeom>
          <a:solidFill>
            <a:srgbClr val="021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989898" y="4669596"/>
            <a:ext cx="76200" cy="76200"/>
          </a:xfrm>
          <a:prstGeom prst="ellipse">
            <a:avLst/>
          </a:prstGeom>
          <a:solidFill>
            <a:srgbClr val="021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1142298" y="4940306"/>
            <a:ext cx="76200" cy="76200"/>
          </a:xfrm>
          <a:prstGeom prst="ellipse">
            <a:avLst/>
          </a:prstGeom>
          <a:solidFill>
            <a:srgbClr val="021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294698" y="5078122"/>
            <a:ext cx="76200" cy="76200"/>
          </a:xfrm>
          <a:prstGeom prst="ellipse">
            <a:avLst/>
          </a:prstGeom>
          <a:solidFill>
            <a:srgbClr val="021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447098" y="5127342"/>
            <a:ext cx="76200" cy="76200"/>
          </a:xfrm>
          <a:prstGeom prst="ellipse">
            <a:avLst/>
          </a:prstGeom>
          <a:solidFill>
            <a:srgbClr val="021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599498" y="5078122"/>
            <a:ext cx="76200" cy="76200"/>
          </a:xfrm>
          <a:prstGeom prst="ellipse">
            <a:avLst/>
          </a:prstGeom>
          <a:solidFill>
            <a:srgbClr val="021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751898" y="4940306"/>
            <a:ext cx="76200" cy="76200"/>
          </a:xfrm>
          <a:prstGeom prst="ellipse">
            <a:avLst/>
          </a:prstGeom>
          <a:solidFill>
            <a:srgbClr val="021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904298" y="4669596"/>
            <a:ext cx="76200" cy="76200"/>
          </a:xfrm>
          <a:prstGeom prst="ellipse">
            <a:avLst/>
          </a:prstGeom>
          <a:solidFill>
            <a:srgbClr val="021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056698" y="4248320"/>
            <a:ext cx="76200" cy="76200"/>
          </a:xfrm>
          <a:prstGeom prst="ellipse">
            <a:avLst/>
          </a:prstGeom>
          <a:solidFill>
            <a:srgbClr val="021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42298" y="4167293"/>
            <a:ext cx="76200" cy="762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294698" y="4442925"/>
            <a:ext cx="76200" cy="762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447098" y="4526599"/>
            <a:ext cx="76200" cy="762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599498" y="4442925"/>
            <a:ext cx="76200" cy="762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751898" y="4167293"/>
            <a:ext cx="76200" cy="76200"/>
          </a:xfrm>
          <a:prstGeom prst="ellipse">
            <a:avLst/>
          </a:prstGeom>
          <a:solidFill>
            <a:srgbClr val="008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3886961" y="829767"/>
            <a:ext cx="1104112" cy="3657600"/>
            <a:chOff x="1219200" y="2569331"/>
            <a:chExt cx="1104112" cy="3657600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63" t="1834"/>
            <a:stretch/>
          </p:blipFill>
          <p:spPr bwMode="auto">
            <a:xfrm>
              <a:off x="1219200" y="2569331"/>
              <a:ext cx="1104112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52" name="Group 51"/>
            <p:cNvGrpSpPr/>
            <p:nvPr/>
          </p:nvGrpSpPr>
          <p:grpSpPr>
            <a:xfrm rot="479885">
              <a:off x="1587219" y="3779667"/>
              <a:ext cx="381000" cy="762000"/>
              <a:chOff x="1772485" y="3733800"/>
              <a:chExt cx="381000" cy="762000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1828800" y="3733800"/>
                <a:ext cx="0" cy="76200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>
                <a:off x="1772485" y="4419600"/>
                <a:ext cx="381000" cy="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sp>
          <p:nvSpPr>
            <p:cNvPr id="53" name="TextBox 52"/>
            <p:cNvSpPr txBox="1"/>
            <p:nvPr/>
          </p:nvSpPr>
          <p:spPr>
            <a:xfrm rot="16200000">
              <a:off x="1858071" y="4350509"/>
              <a:ext cx="3517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chemeClr val="bg1"/>
                  </a:solidFill>
                  <a:latin typeface="Verdana"/>
                  <a:cs typeface="Verdana"/>
                </a:rPr>
                <a:t>x</a:t>
              </a:r>
              <a:endParaRPr kumimoji="1" lang="ja-JP" altLang="en-US" i="1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1571812" y="3505200"/>
              <a:ext cx="332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solidFill>
                    <a:schemeClr val="bg1"/>
                  </a:solidFill>
                  <a:latin typeface="Verdana"/>
                  <a:cs typeface="Verdana"/>
                </a:rPr>
                <a:t>y</a:t>
              </a:r>
              <a:endParaRPr kumimoji="1" lang="ja-JP" altLang="en-US" i="1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82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71488" y="903288"/>
            <a:ext cx="8201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Verdana" charset="0"/>
                <a:cs typeface="Verdana" charset="0"/>
              </a:rPr>
              <a:t>BALLISTIC 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Model for 1-D</a:t>
            </a:r>
            <a:br>
              <a:rPr kumimoji="1" lang="en-US" altLang="ja-JP" sz="3200" dirty="0" smtClean="0">
                <a:latin typeface="Verdana" charset="0"/>
                <a:cs typeface="Verdana" charset="0"/>
              </a:rPr>
            </a:br>
            <a:r>
              <a:rPr kumimoji="1" lang="en-US" altLang="ja-JP" sz="3200" dirty="0" smtClean="0">
                <a:latin typeface="Verdana" charset="0"/>
                <a:cs typeface="Verdana" charset="0"/>
              </a:rPr>
              <a:t>Conductance (</a:t>
            </a:r>
            <a:r>
              <a:rPr kumimoji="1" lang="en-US" altLang="ja-JP" sz="3200" i="1" dirty="0" smtClean="0">
                <a:latin typeface="Verdana" charset="0"/>
                <a:cs typeface="Verdana" charset="0"/>
              </a:rPr>
              <a:t>V</a:t>
            </a:r>
            <a:r>
              <a:rPr kumimoji="1" lang="en-US" altLang="ja-JP" sz="3200" i="1" baseline="-25000" dirty="0" smtClean="0">
                <a:latin typeface="Verdana" charset="0"/>
                <a:cs typeface="Verdana" charset="0"/>
              </a:rPr>
              <a:t>sd</a:t>
            </a:r>
            <a:r>
              <a:rPr kumimoji="1" lang="en-US" altLang="ja-JP" sz="3200" dirty="0" smtClean="0">
                <a:latin typeface="Verdana" charset="0"/>
                <a:cs typeface="Verdana" charset="0"/>
              </a:rPr>
              <a:t> &gt; 0)</a:t>
            </a:r>
            <a:endParaRPr kumimoji="1" lang="ja-JP" altLang="en-US" sz="3200" dirty="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3"/>
          <a:stretch/>
        </p:blipFill>
        <p:spPr bwMode="auto">
          <a:xfrm>
            <a:off x="1839294" y="1980506"/>
            <a:ext cx="5341588" cy="177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9575" y="2696495"/>
            <a:ext cx="1535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  <a:t>SOURCE</a:t>
            </a:r>
            <a:b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  <a:t>RESERVOIR</a:t>
            </a:r>
            <a:endParaRPr kumimoji="1" lang="ja-JP" altLang="en-US" sz="1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5204" y="2696495"/>
            <a:ext cx="1535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  <a:t>DRAIN</a:t>
            </a:r>
            <a:b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kumimoji="1" lang="en-US" altLang="ja-JP" sz="1600" dirty="0" smtClean="0">
                <a:solidFill>
                  <a:srgbClr val="FF0000"/>
                </a:solidFill>
                <a:latin typeface="Verdana"/>
                <a:cs typeface="Verdana"/>
              </a:rPr>
              <a:t>RESERVOIR</a:t>
            </a:r>
            <a:endParaRPr kumimoji="1" lang="ja-JP" altLang="en-US" sz="1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550" y="4191000"/>
            <a:ext cx="7294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WITH SOURCE-DRAIN VOLTAGE APPLIED RESERVOIRS HAVE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DISTINCT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ELECTRO-CHEMICAL POTENTIALS</a:t>
            </a:r>
            <a:endParaRPr kumimoji="1" lang="en-US" altLang="ja-JP" sz="1400" u="sng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NET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CURRENT ARISES DUE TO THE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DIFFERENT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CARRIER FLUXES INJECTED FROM THE TWO RESERVOIRS</a:t>
            </a:r>
          </a:p>
          <a:p>
            <a:pPr marL="342900" indent="-342900">
              <a:buAutoNum type="arabicPeriod"/>
            </a:pPr>
            <a:endParaRPr kumimoji="1" lang="en-US" altLang="ja-JP" sz="14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342900" indent="-342900">
              <a:buAutoNum type="arabicPeriod"/>
            </a:pP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CURRENT CAN BE CALCULATED BY TREATING THE CONDUCTANCE AS A </a:t>
            </a:r>
            <a:r>
              <a:rPr kumimoji="1" lang="en-US" altLang="ja-JP" sz="1400" u="sng" dirty="0" smtClean="0">
                <a:solidFill>
                  <a:srgbClr val="FF0000"/>
                </a:solidFill>
                <a:latin typeface="Verdana"/>
                <a:cs typeface="Verdana"/>
              </a:rPr>
              <a:t>TRANSMISSION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Verdana"/>
                <a:cs typeface="Verdana"/>
              </a:rPr>
              <a:t> PROBLEM</a:t>
            </a:r>
            <a:endParaRPr kumimoji="1" lang="en-US" altLang="ja-JP" sz="1400" u="sng" dirty="0" smtClean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8856</TotalTime>
  <Pages>20</Pages>
  <Words>941</Words>
  <Application>Microsoft Macintosh PowerPoint</Application>
  <PresentationFormat>On-screen Show (4:3)</PresentationFormat>
  <Paragraphs>190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David K. Ferry</dc:creator>
  <cp:keywords/>
  <dc:description/>
  <cp:lastModifiedBy>Bird Jonathan</cp:lastModifiedBy>
  <cp:revision>337</cp:revision>
  <cp:lastPrinted>1999-06-18T01:12:18Z</cp:lastPrinted>
  <dcterms:created xsi:type="dcterms:W3CDTF">1997-08-09T07:07:55Z</dcterms:created>
  <dcterms:modified xsi:type="dcterms:W3CDTF">2012-09-06T05:16:58Z</dcterms:modified>
</cp:coreProperties>
</file>