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4" r:id="rId2"/>
    <p:sldId id="326" r:id="rId3"/>
    <p:sldId id="310" r:id="rId4"/>
    <p:sldId id="260" r:id="rId5"/>
    <p:sldId id="327" r:id="rId6"/>
    <p:sldId id="325" r:id="rId7"/>
    <p:sldId id="307" r:id="rId8"/>
    <p:sldId id="309" r:id="rId9"/>
    <p:sldId id="315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40" r:id="rId20"/>
    <p:sldId id="337" r:id="rId21"/>
    <p:sldId id="338" r:id="rId22"/>
    <p:sldId id="339" r:id="rId23"/>
    <p:sldId id="341" r:id="rId24"/>
    <p:sldId id="342" r:id="rId25"/>
    <p:sldId id="321" r:id="rId26"/>
    <p:sldId id="343" r:id="rId27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10FF"/>
    <a:srgbClr val="800000"/>
    <a:srgbClr val="FFFFCC"/>
    <a:srgbClr val="FFCCFF"/>
    <a:srgbClr val="FF0000"/>
    <a:srgbClr val="000066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179" autoAdjust="0"/>
  </p:normalViewPr>
  <p:slideViewPr>
    <p:cSldViewPr snapToObjects="1" showGuides="1">
      <p:cViewPr>
        <p:scale>
          <a:sx n="99" d="100"/>
          <a:sy n="99" d="100"/>
        </p:scale>
        <p:origin x="-20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5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5" tIns="46983" rIns="95645" bIns="46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856642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86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61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8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1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86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14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75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6"/>
          <p:cNvSpPr>
            <a:spLocks noChangeShapeType="1"/>
          </p:cNvSpPr>
          <p:nvPr userDrawn="1"/>
        </p:nvSpPr>
        <p:spPr bwMode="auto">
          <a:xfrm>
            <a:off x="838200" y="6477000"/>
            <a:ext cx="8229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027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61"/>
          <a:stretch>
            <a:fillRect/>
          </a:stretch>
        </p:blipFill>
        <p:spPr bwMode="auto">
          <a:xfrm>
            <a:off x="101600" y="6094413"/>
            <a:ext cx="736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ChangeArrowheads="1"/>
          </p:cNvSpPr>
          <p:nvPr userDrawn="1"/>
        </p:nvSpPr>
        <p:spPr bwMode="auto">
          <a:xfrm>
            <a:off x="1600200" y="6521450"/>
            <a:ext cx="7500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Verdana" charset="0"/>
                <a:cs typeface="Verdana" charset="0"/>
              </a:rPr>
              <a:t>Spin-Related Phenomena in Mesoscopic Transport, NORDITA, Stockholm, Sept. 2012</a:t>
            </a:r>
            <a:endParaRPr lang="ja-JP" altLang="en-US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029" name="Line 6"/>
          <p:cNvSpPr>
            <a:spLocks noChangeShapeType="1"/>
          </p:cNvSpPr>
          <p:nvPr userDrawn="1"/>
        </p:nvSpPr>
        <p:spPr bwMode="auto">
          <a:xfrm>
            <a:off x="1600200" y="381000"/>
            <a:ext cx="7467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2073275" y="76200"/>
            <a:ext cx="7027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 Mesoscopic Transport, Jonathan BIRD, University at Buffalo</a:t>
            </a:r>
            <a:endParaRPr lang="ja-JP" altLang="en-US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5534" r="14922" b="31645"/>
          <a:stretch>
            <a:fillRect/>
          </a:stretch>
        </p:blipFill>
        <p:spPr bwMode="auto">
          <a:xfrm>
            <a:off x="152400" y="107950"/>
            <a:ext cx="1371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Box 1"/>
          <p:cNvSpPr txBox="1">
            <a:spLocks noChangeArrowheads="1"/>
          </p:cNvSpPr>
          <p:nvPr/>
        </p:nvSpPr>
        <p:spPr bwMode="auto">
          <a:xfrm>
            <a:off x="831850" y="1600200"/>
            <a:ext cx="755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60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</a:p>
          <a:p>
            <a:pPr algn="ctr"/>
            <a:r>
              <a:rPr kumimoji="1" lang="en-US" altLang="ja-JP" sz="360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TRANSPORT: I</a:t>
            </a:r>
            <a:endParaRPr kumimoji="1" lang="ja-JP" altLang="en-US" sz="36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4098" name="TextBox 6"/>
          <p:cNvSpPr txBox="1">
            <a:spLocks noChangeArrowheads="1"/>
          </p:cNvSpPr>
          <p:nvPr/>
        </p:nvSpPr>
        <p:spPr bwMode="auto">
          <a:xfrm>
            <a:off x="1101725" y="3276600"/>
            <a:ext cx="701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600">
                <a:latin typeface="Verdana" charset="0"/>
                <a:cs typeface="Verdana" charset="0"/>
              </a:rPr>
              <a:t>Jonathan Bird</a:t>
            </a:r>
          </a:p>
          <a:p>
            <a:pPr algn="ctr"/>
            <a:r>
              <a:rPr kumimoji="1" lang="en-US" altLang="ja-JP" sz="3600">
                <a:latin typeface="Verdana" charset="0"/>
                <a:cs typeface="Verdana" charset="0"/>
              </a:rPr>
              <a:t>Electrical Engineering,</a:t>
            </a:r>
            <a:br>
              <a:rPr kumimoji="1" lang="en-US" altLang="ja-JP" sz="3600">
                <a:latin typeface="Verdana" charset="0"/>
                <a:cs typeface="Verdana" charset="0"/>
              </a:rPr>
            </a:br>
            <a:r>
              <a:rPr kumimoji="1" lang="en-US" altLang="ja-JP" sz="3600">
                <a:latin typeface="Verdana" charset="0"/>
                <a:cs typeface="Verdana" charset="0"/>
              </a:rPr>
              <a:t>University at Buffalo,</a:t>
            </a:r>
          </a:p>
          <a:p>
            <a:pPr algn="ctr"/>
            <a:r>
              <a:rPr kumimoji="1" lang="en-US" altLang="ja-JP" sz="3600">
                <a:latin typeface="Verdana" charset="0"/>
                <a:cs typeface="Verdana" charset="0"/>
              </a:rPr>
              <a:t>Buffalo NY, USA</a:t>
            </a:r>
            <a:endParaRPr kumimoji="1" lang="ja-JP" altLang="en-US" sz="3600"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QUANTUM INTERFERENCE</a:t>
            </a:r>
            <a:endParaRPr kumimoji="1" lang="en-US" altLang="ja-JP" sz="320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Due to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COHERENT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wave transport 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t="1723" r="1204" b="49756"/>
          <a:stretch>
            <a:fillRect/>
          </a:stretch>
        </p:blipFill>
        <p:spPr bwMode="auto">
          <a:xfrm>
            <a:off x="4686300" y="3463925"/>
            <a:ext cx="4038600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5" t="52325" r="1204" b="27206"/>
          <a:stretch>
            <a:fillRect/>
          </a:stretch>
        </p:blipFill>
        <p:spPr bwMode="auto">
          <a:xfrm>
            <a:off x="838200" y="3810000"/>
            <a:ext cx="3378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>
            <a:fillRect/>
          </a:stretch>
        </p:blipFill>
        <p:spPr bwMode="auto">
          <a:xfrm>
            <a:off x="184150" y="1989138"/>
            <a:ext cx="87503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5905500" y="5791200"/>
            <a:ext cx="914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ENERGY QUANTIZATION</a:t>
            </a:r>
            <a:endParaRPr kumimoji="1" lang="en-US" altLang="ja-JP" sz="320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due</a:t>
            </a:r>
            <a:r>
              <a:rPr kumimoji="1" lang="en-US" altLang="ja-JP" sz="3200">
                <a:latin typeface="Verdana" charset="0"/>
                <a:cs typeface="Verdana" charset="0"/>
              </a:rPr>
              <a:t> to spatial confinement of carriers</a:t>
            </a:r>
            <a:endParaRPr kumimoji="1" lang="ja-JP" altLang="en-US" sz="3200">
              <a:latin typeface="Verdana" charset="0"/>
              <a:cs typeface="Verdana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2938"/>
            <a:ext cx="32639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32639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27238"/>
            <a:ext cx="3352800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SINGLE-ELECTRON </a:t>
            </a:r>
            <a:r>
              <a:rPr kumimoji="1" lang="en-US" altLang="ja-JP" sz="3200">
                <a:latin typeface="Verdana" charset="0"/>
                <a:cs typeface="Verdana" charset="0"/>
              </a:rPr>
              <a:t>control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of currents in nanostructures</a:t>
            </a:r>
            <a:endParaRPr kumimoji="1" lang="ja-JP" altLang="en-US" sz="3200">
              <a:latin typeface="Verdana" charset="0"/>
              <a:cs typeface="Verdana" charset="0"/>
            </a:endParaRPr>
          </a:p>
        </p:txBody>
      </p:sp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2057400"/>
            <a:ext cx="69500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4183063"/>
            <a:ext cx="46482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616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8"/>
          <p:cNvSpPr txBox="1">
            <a:spLocks noChangeArrowheads="1"/>
          </p:cNvSpPr>
          <p:nvPr/>
        </p:nvSpPr>
        <p:spPr bwMode="auto">
          <a:xfrm>
            <a:off x="1289050" y="827088"/>
            <a:ext cx="6565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I</a:t>
            </a:r>
            <a:endParaRPr kumimoji="1" lang="ja-JP" altLang="en-US" sz="32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7302500" cy="307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An Introduction to Mesoscopics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Features of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Common Mesoscopic Phenomena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solidFill>
                  <a:srgbClr val="FF0000"/>
                </a:solidFill>
                <a:latin typeface="Verdana"/>
                <a:cs typeface="Verdana"/>
              </a:rPr>
              <a:t>Realizing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1-D Mesoscopic Systems</a:t>
            </a:r>
            <a:endParaRPr kumimoji="1" lang="en-US" altLang="ja-JP" sz="2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171450" indent="-171450">
              <a:buSzPct val="67000"/>
              <a:buFont typeface="Wingdings" charset="2"/>
              <a:buChar char="l"/>
              <a:defRPr/>
            </a:pPr>
            <a:endParaRPr kumimoji="1" lang="ja-JP" alt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Mesoscopic Devices Can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Be Realized via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TWO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Distinct Approaches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228600" y="2743200"/>
            <a:ext cx="87264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TOP-DOWN </a:t>
            </a:r>
            <a:r>
              <a:rPr kumimoji="1" lang="en-US" altLang="ja-JP" sz="2400" dirty="0">
                <a:latin typeface="Verdana" charset="0"/>
                <a:cs typeface="Verdana" charset="0"/>
              </a:rPr>
              <a:t>methods utilize standard approaches of semiconductor micro-fabrication to perform </a:t>
            </a:r>
            <a:r>
              <a:rPr kumimoji="1" lang="en-US" altLang="ja-JP" sz="2400" dirty="0" err="1">
                <a:solidFill>
                  <a:srgbClr val="FF0000"/>
                </a:solidFill>
                <a:latin typeface="Verdana" charset="0"/>
                <a:cs typeface="Verdana" charset="0"/>
              </a:rPr>
              <a:t>NANOSCALE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 </a:t>
            </a:r>
            <a:r>
              <a:rPr kumimoji="1" lang="en-US" altLang="ja-JP" sz="2400" dirty="0">
                <a:latin typeface="Verdana" charset="0"/>
                <a:cs typeface="Verdana" charset="0"/>
              </a:rPr>
              <a:t>patterning of semiconductors or metals</a:t>
            </a:r>
          </a:p>
          <a:p>
            <a:endParaRPr kumimoji="1" lang="en-US" altLang="ja-JP" sz="2400" dirty="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BOTTOM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-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UP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 </a:t>
            </a: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</a:rPr>
              <a:t>approaches exploit 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NATURAL</a:t>
            </a: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</a:rPr>
              <a:t> nanostructures that form via 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SELF-ASSEMBLY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5"/>
          <p:cNvSpPr txBox="1">
            <a:spLocks noChangeArrowheads="1"/>
          </p:cNvSpPr>
          <p:nvPr/>
        </p:nvSpPr>
        <p:spPr bwMode="auto">
          <a:xfrm>
            <a:off x="76200" y="8382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TOP-DOWN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Approaches: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Two-Dimensional Electron Gas (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2DEG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)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18434" name="Group 43"/>
          <p:cNvGrpSpPr>
            <a:grpSpLocks/>
          </p:cNvGrpSpPr>
          <p:nvPr/>
        </p:nvGrpSpPr>
        <p:grpSpPr bwMode="auto">
          <a:xfrm>
            <a:off x="187325" y="3001963"/>
            <a:ext cx="1917700" cy="2349500"/>
            <a:chOff x="1662642" y="2743200"/>
            <a:chExt cx="1918758" cy="2348299"/>
          </a:xfrm>
        </p:grpSpPr>
        <p:cxnSp>
          <p:nvCxnSpPr>
            <p:cNvPr id="18446" name="Straight Connector 6"/>
            <p:cNvCxnSpPr>
              <a:cxnSpLocks noChangeShapeType="1"/>
            </p:cNvCxnSpPr>
            <p:nvPr/>
          </p:nvCxnSpPr>
          <p:spPr bwMode="auto">
            <a:xfrm>
              <a:off x="1981200" y="2895600"/>
              <a:ext cx="16002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447" name="Straight Connector 7"/>
            <p:cNvCxnSpPr>
              <a:cxnSpLocks noChangeShapeType="1"/>
            </p:cNvCxnSpPr>
            <p:nvPr/>
          </p:nvCxnSpPr>
          <p:spPr bwMode="auto">
            <a:xfrm>
              <a:off x="1981200" y="4953000"/>
              <a:ext cx="16002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448" name="Straight Connector 8"/>
            <p:cNvCxnSpPr>
              <a:cxnSpLocks noChangeShapeType="1"/>
            </p:cNvCxnSpPr>
            <p:nvPr/>
          </p:nvCxnSpPr>
          <p:spPr bwMode="auto">
            <a:xfrm>
              <a:off x="1981200" y="3276600"/>
              <a:ext cx="16002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8449" name="Straight Connector 9"/>
            <p:cNvCxnSpPr>
              <a:cxnSpLocks noChangeShapeType="1"/>
            </p:cNvCxnSpPr>
            <p:nvPr/>
          </p:nvCxnSpPr>
          <p:spPr bwMode="auto">
            <a:xfrm>
              <a:off x="1981200" y="3086100"/>
              <a:ext cx="16002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grpSp>
          <p:nvGrpSpPr>
            <p:cNvPr id="18450" name="Group 20"/>
            <p:cNvGrpSpPr>
              <a:grpSpLocks/>
            </p:cNvGrpSpPr>
            <p:nvPr/>
          </p:nvGrpSpPr>
          <p:grpSpPr bwMode="auto">
            <a:xfrm>
              <a:off x="2057400" y="3048000"/>
              <a:ext cx="1447800" cy="76200"/>
              <a:chOff x="2057400" y="2971800"/>
              <a:chExt cx="1447800" cy="76200"/>
            </a:xfrm>
          </p:grpSpPr>
          <p:sp>
            <p:nvSpPr>
              <p:cNvPr id="18454" name="Oval 10"/>
              <p:cNvSpPr>
                <a:spLocks noChangeArrowheads="1"/>
              </p:cNvSpPr>
              <p:nvPr/>
            </p:nvSpPr>
            <p:spPr bwMode="auto">
              <a:xfrm>
                <a:off x="20574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55" name="Oval 11"/>
              <p:cNvSpPr>
                <a:spLocks noChangeArrowheads="1"/>
              </p:cNvSpPr>
              <p:nvPr/>
            </p:nvSpPr>
            <p:spPr bwMode="auto">
              <a:xfrm>
                <a:off x="22098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56" name="Oval 12"/>
              <p:cNvSpPr>
                <a:spLocks noChangeArrowheads="1"/>
              </p:cNvSpPr>
              <p:nvPr/>
            </p:nvSpPr>
            <p:spPr bwMode="auto">
              <a:xfrm>
                <a:off x="23622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57" name="Oval 13"/>
              <p:cNvSpPr>
                <a:spLocks noChangeArrowheads="1"/>
              </p:cNvSpPr>
              <p:nvPr/>
            </p:nvSpPr>
            <p:spPr bwMode="auto">
              <a:xfrm>
                <a:off x="25146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58" name="Oval 14"/>
              <p:cNvSpPr>
                <a:spLocks noChangeArrowheads="1"/>
              </p:cNvSpPr>
              <p:nvPr/>
            </p:nvSpPr>
            <p:spPr bwMode="auto">
              <a:xfrm>
                <a:off x="26670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59" name="Oval 15"/>
              <p:cNvSpPr>
                <a:spLocks noChangeArrowheads="1"/>
              </p:cNvSpPr>
              <p:nvPr/>
            </p:nvSpPr>
            <p:spPr bwMode="auto">
              <a:xfrm>
                <a:off x="28194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60" name="Oval 16"/>
              <p:cNvSpPr>
                <a:spLocks noChangeArrowheads="1"/>
              </p:cNvSpPr>
              <p:nvPr/>
            </p:nvSpPr>
            <p:spPr bwMode="auto">
              <a:xfrm>
                <a:off x="29718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61" name="Oval 17"/>
              <p:cNvSpPr>
                <a:spLocks noChangeArrowheads="1"/>
              </p:cNvSpPr>
              <p:nvPr/>
            </p:nvSpPr>
            <p:spPr bwMode="auto">
              <a:xfrm>
                <a:off x="31242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62" name="Oval 18"/>
              <p:cNvSpPr>
                <a:spLocks noChangeArrowheads="1"/>
              </p:cNvSpPr>
              <p:nvPr/>
            </p:nvSpPr>
            <p:spPr bwMode="auto">
              <a:xfrm>
                <a:off x="32766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18463" name="Oval 19"/>
              <p:cNvSpPr>
                <a:spLocks noChangeArrowheads="1"/>
              </p:cNvSpPr>
              <p:nvPr/>
            </p:nvSpPr>
            <p:spPr bwMode="auto">
              <a:xfrm>
                <a:off x="3429000" y="2971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Verdana" charset="0"/>
                  <a:cs typeface="Verdana" charset="0"/>
                </a:endParaRPr>
              </a:p>
            </p:txBody>
          </p:sp>
        </p:grpSp>
        <p:sp>
          <p:nvSpPr>
            <p:cNvPr id="18451" name="TextBox 21"/>
            <p:cNvSpPr txBox="1">
              <a:spLocks noChangeArrowheads="1"/>
            </p:cNvSpPr>
            <p:nvPr/>
          </p:nvSpPr>
          <p:spPr bwMode="auto">
            <a:xfrm>
              <a:off x="1667802" y="3138100"/>
              <a:ext cx="3895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kumimoji="1" lang="en-US" altLang="ja-JP" i="1">
                  <a:solidFill>
                    <a:srgbClr val="FF0000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FF0000"/>
                  </a:solidFill>
                  <a:latin typeface="Verdana" charset="0"/>
                  <a:cs typeface="Verdana" charset="0"/>
                </a:rPr>
                <a:t>F</a:t>
              </a:r>
              <a:endParaRPr kumimoji="1" lang="ja-JP" altLang="en-US" i="1" baseline="-25000">
                <a:solidFill>
                  <a:srgbClr val="FF0000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8452" name="TextBox 22"/>
            <p:cNvSpPr txBox="1">
              <a:spLocks noChangeArrowheads="1"/>
            </p:cNvSpPr>
            <p:nvPr/>
          </p:nvSpPr>
          <p:spPr bwMode="auto">
            <a:xfrm>
              <a:off x="1668854" y="2743200"/>
              <a:ext cx="3832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kumimoji="1" lang="en-US" altLang="ja-JP" i="1">
                  <a:solidFill>
                    <a:srgbClr val="FF0000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FF0000"/>
                  </a:solidFill>
                  <a:latin typeface="Verdana" charset="0"/>
                  <a:cs typeface="Verdana" charset="0"/>
                </a:rPr>
                <a:t>c</a:t>
              </a:r>
              <a:endParaRPr kumimoji="1" lang="ja-JP" altLang="en-US" i="1" baseline="-25000">
                <a:solidFill>
                  <a:srgbClr val="FF0000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8453" name="TextBox 23"/>
            <p:cNvSpPr txBox="1">
              <a:spLocks noChangeArrowheads="1"/>
            </p:cNvSpPr>
            <p:nvPr/>
          </p:nvSpPr>
          <p:spPr bwMode="auto">
            <a:xfrm>
              <a:off x="1662642" y="4814500"/>
              <a:ext cx="3894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kumimoji="1" lang="en-US" altLang="ja-JP" i="1">
                  <a:solidFill>
                    <a:srgbClr val="FF0000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FF0000"/>
                  </a:solidFill>
                  <a:latin typeface="Verdana" charset="0"/>
                  <a:cs typeface="Verdana" charset="0"/>
                </a:rPr>
                <a:t>v</a:t>
              </a:r>
              <a:endParaRPr kumimoji="1" lang="ja-JP" altLang="en-US" i="1" baseline="-25000">
                <a:solidFill>
                  <a:srgbClr val="FF0000"/>
                </a:solidFill>
                <a:latin typeface="Verdana" charset="0"/>
                <a:cs typeface="Verdana" charset="0"/>
              </a:endParaRPr>
            </a:p>
          </p:txBody>
        </p:sp>
      </p:grpSp>
      <p:grpSp>
        <p:nvGrpSpPr>
          <p:cNvPr id="18435" name="Group 42"/>
          <p:cNvGrpSpPr>
            <a:grpSpLocks/>
          </p:cNvGrpSpPr>
          <p:nvPr/>
        </p:nvGrpSpPr>
        <p:grpSpPr bwMode="auto">
          <a:xfrm>
            <a:off x="2438400" y="3848100"/>
            <a:ext cx="1968500" cy="1287463"/>
            <a:chOff x="4038600" y="3422162"/>
            <a:chExt cx="1968555" cy="1288337"/>
          </a:xfrm>
        </p:grpSpPr>
        <p:cxnSp>
          <p:nvCxnSpPr>
            <p:cNvPr id="18440" name="Straight Connector 24"/>
            <p:cNvCxnSpPr>
              <a:cxnSpLocks noChangeShapeType="1"/>
            </p:cNvCxnSpPr>
            <p:nvPr/>
          </p:nvCxnSpPr>
          <p:spPr bwMode="auto">
            <a:xfrm>
              <a:off x="4038600" y="3574562"/>
              <a:ext cx="1600200" cy="0"/>
            </a:xfrm>
            <a:prstGeom prst="line">
              <a:avLst/>
            </a:prstGeom>
            <a:noFill/>
            <a:ln w="15875">
              <a:solidFill>
                <a:srgbClr val="0210FF"/>
              </a:solidFill>
              <a:round/>
              <a:headEnd/>
              <a:tailEnd/>
            </a:ln>
          </p:spPr>
        </p:cxnSp>
        <p:cxnSp>
          <p:nvCxnSpPr>
            <p:cNvPr id="18441" name="Straight Connector 25"/>
            <p:cNvCxnSpPr>
              <a:cxnSpLocks noChangeShapeType="1"/>
            </p:cNvCxnSpPr>
            <p:nvPr/>
          </p:nvCxnSpPr>
          <p:spPr bwMode="auto">
            <a:xfrm>
              <a:off x="4038600" y="4572000"/>
              <a:ext cx="1600200" cy="0"/>
            </a:xfrm>
            <a:prstGeom prst="line">
              <a:avLst/>
            </a:prstGeom>
            <a:noFill/>
            <a:ln w="15875">
              <a:solidFill>
                <a:srgbClr val="0210FF"/>
              </a:solidFill>
              <a:round/>
              <a:headEnd/>
              <a:tailEnd/>
            </a:ln>
          </p:spPr>
        </p:cxnSp>
        <p:cxnSp>
          <p:nvCxnSpPr>
            <p:cNvPr id="18442" name="Straight Connector 26"/>
            <p:cNvCxnSpPr>
              <a:cxnSpLocks noChangeShapeType="1"/>
            </p:cNvCxnSpPr>
            <p:nvPr/>
          </p:nvCxnSpPr>
          <p:spPr bwMode="auto">
            <a:xfrm>
              <a:off x="4038600" y="3955562"/>
              <a:ext cx="1600200" cy="0"/>
            </a:xfrm>
            <a:prstGeom prst="line">
              <a:avLst/>
            </a:prstGeom>
            <a:noFill/>
            <a:ln w="15875">
              <a:solidFill>
                <a:srgbClr val="0210FF"/>
              </a:solidFill>
              <a:prstDash val="sysDash"/>
              <a:round/>
              <a:headEnd/>
              <a:tailEnd/>
            </a:ln>
          </p:spPr>
        </p:cxnSp>
        <p:sp>
          <p:nvSpPr>
            <p:cNvPr id="18443" name="TextBox 39"/>
            <p:cNvSpPr txBox="1">
              <a:spLocks noChangeArrowheads="1"/>
            </p:cNvSpPr>
            <p:nvPr/>
          </p:nvSpPr>
          <p:spPr bwMode="auto">
            <a:xfrm>
              <a:off x="5617557" y="3817062"/>
              <a:ext cx="3895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altLang="ja-JP" i="1">
                  <a:solidFill>
                    <a:srgbClr val="0210FF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0210FF"/>
                  </a:solidFill>
                  <a:latin typeface="Verdana" charset="0"/>
                  <a:cs typeface="Verdana" charset="0"/>
                </a:rPr>
                <a:t>F</a:t>
              </a:r>
              <a:endParaRPr kumimoji="1" lang="ja-JP" altLang="en-US" i="1" baseline="-25000">
                <a:solidFill>
                  <a:srgbClr val="0210FF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8444" name="TextBox 40"/>
            <p:cNvSpPr txBox="1">
              <a:spLocks noChangeArrowheads="1"/>
            </p:cNvSpPr>
            <p:nvPr/>
          </p:nvSpPr>
          <p:spPr bwMode="auto">
            <a:xfrm>
              <a:off x="5617557" y="3422162"/>
              <a:ext cx="3832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altLang="ja-JP" i="1">
                  <a:solidFill>
                    <a:srgbClr val="0210FF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0210FF"/>
                  </a:solidFill>
                  <a:latin typeface="Verdana" charset="0"/>
                  <a:cs typeface="Verdana" charset="0"/>
                </a:rPr>
                <a:t>c</a:t>
              </a:r>
              <a:endParaRPr kumimoji="1" lang="ja-JP" altLang="en-US" i="1" baseline="-25000">
                <a:solidFill>
                  <a:srgbClr val="0210FF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8445" name="TextBox 41"/>
            <p:cNvSpPr txBox="1">
              <a:spLocks noChangeArrowheads="1"/>
            </p:cNvSpPr>
            <p:nvPr/>
          </p:nvSpPr>
          <p:spPr bwMode="auto">
            <a:xfrm>
              <a:off x="5617557" y="4433500"/>
              <a:ext cx="3894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altLang="ja-JP" i="1">
                  <a:solidFill>
                    <a:srgbClr val="0210FF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0210FF"/>
                  </a:solidFill>
                  <a:latin typeface="Verdana" charset="0"/>
                  <a:cs typeface="Verdana" charset="0"/>
                </a:rPr>
                <a:t>v</a:t>
              </a:r>
              <a:endParaRPr kumimoji="1" lang="ja-JP" altLang="en-US" i="1" baseline="-25000">
                <a:solidFill>
                  <a:srgbClr val="0210FF"/>
                </a:solidFill>
                <a:latin typeface="Verdana" charset="0"/>
                <a:cs typeface="Verdana" charset="0"/>
              </a:endParaRPr>
            </a:p>
          </p:txBody>
        </p:sp>
      </p:grpSp>
      <p:sp>
        <p:nvSpPr>
          <p:cNvPr id="18436" name="TextBox 47"/>
          <p:cNvSpPr txBox="1">
            <a:spLocks noChangeArrowheads="1"/>
          </p:cNvSpPr>
          <p:nvPr/>
        </p:nvSpPr>
        <p:spPr bwMode="auto">
          <a:xfrm>
            <a:off x="750888" y="5592763"/>
            <a:ext cx="1100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1800">
                <a:solidFill>
                  <a:srgbClr val="FF0000"/>
                </a:solidFill>
                <a:latin typeface="Verdana" charset="0"/>
                <a:cs typeface="Verdana" charset="0"/>
              </a:rPr>
              <a:t>AlGaAs</a:t>
            </a:r>
            <a:endParaRPr kumimoji="1" lang="ja-JP" altLang="en-US" sz="18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8437" name="TextBox 49"/>
          <p:cNvSpPr txBox="1">
            <a:spLocks noChangeArrowheads="1"/>
          </p:cNvSpPr>
          <p:nvPr/>
        </p:nvSpPr>
        <p:spPr bwMode="auto">
          <a:xfrm>
            <a:off x="2841625" y="5592763"/>
            <a:ext cx="842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1800">
                <a:solidFill>
                  <a:srgbClr val="0210FF"/>
                </a:solidFill>
                <a:latin typeface="Verdana" charset="0"/>
                <a:cs typeface="Verdana" charset="0"/>
              </a:rPr>
              <a:t>GaAs</a:t>
            </a:r>
            <a:endParaRPr kumimoji="1" lang="ja-JP" altLang="en-US" sz="1800">
              <a:solidFill>
                <a:srgbClr val="0210FF"/>
              </a:solidFill>
              <a:latin typeface="Verdana" charset="0"/>
              <a:cs typeface="Verdana" charset="0"/>
            </a:endParaRPr>
          </a:p>
        </p:txBody>
      </p:sp>
      <p:sp>
        <p:nvSpPr>
          <p:cNvPr id="18438" name="TextBox 51"/>
          <p:cNvSpPr txBox="1">
            <a:spLocks noChangeArrowheads="1"/>
          </p:cNvSpPr>
          <p:nvPr/>
        </p:nvSpPr>
        <p:spPr bwMode="auto">
          <a:xfrm>
            <a:off x="4648200" y="2449513"/>
            <a:ext cx="43434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MOST COMMONLY BASED ON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GaAs/AlGaAs HETEROJUNCTION</a:t>
            </a:r>
          </a:p>
          <a:p>
            <a:pPr>
              <a:buFont typeface="Arial" charset="0"/>
              <a:buChar char="•"/>
            </a:pP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FORMED BY GROWING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AlGaAs</a:t>
            </a:r>
            <a:r>
              <a:rPr kumimoji="1" lang="en-US" altLang="ja-JP" sz="1400">
                <a:latin typeface="Verdana" charset="0"/>
                <a:cs typeface="Verdana" charset="0"/>
              </a:rPr>
              <a:t> ON TOP OF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GaAs </a:t>
            </a:r>
          </a:p>
          <a:p>
            <a:pPr>
              <a:buFont typeface="Arial" charset="0"/>
              <a:buChar char="•"/>
            </a:pP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AlGaAs HAS A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LARGER</a:t>
            </a:r>
            <a:r>
              <a:rPr kumimoji="1" lang="en-US" altLang="ja-JP" sz="1400">
                <a:latin typeface="Verdana" charset="0"/>
                <a:cs typeface="Verdana" charset="0"/>
              </a:rPr>
              <a:t> BANDGAP THAN THAT OF GaAs AND IS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DOPED</a:t>
            </a:r>
            <a:r>
              <a:rPr kumimoji="1" lang="en-US" altLang="ja-JP" sz="1400">
                <a:latin typeface="Verdana" charset="0"/>
                <a:cs typeface="Verdana" charset="0"/>
              </a:rPr>
              <a:t> </a:t>
            </a:r>
            <a:r>
              <a:rPr kumimoji="1" lang="en-US" altLang="ja-JP" sz="1400" i="1">
                <a:latin typeface="Verdana" charset="0"/>
                <a:cs typeface="Verdana" charset="0"/>
              </a:rPr>
              <a:t>n</a:t>
            </a:r>
            <a:r>
              <a:rPr kumimoji="1" lang="en-US" altLang="ja-JP" sz="1400">
                <a:latin typeface="Verdana" charset="0"/>
                <a:cs typeface="Verdana" charset="0"/>
              </a:rPr>
              <a:t>-TYPE WITH AN EXCESS OF ELECTRONS</a:t>
            </a:r>
            <a:br>
              <a:rPr kumimoji="1" lang="en-US" altLang="ja-JP" sz="1400">
                <a:latin typeface="Verdana" charset="0"/>
                <a:cs typeface="Verdana" charset="0"/>
              </a:rPr>
            </a:b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PRIOR</a:t>
            </a:r>
            <a:r>
              <a:rPr kumimoji="1" lang="en-US" altLang="ja-JP" sz="1400">
                <a:latin typeface="Verdana" charset="0"/>
                <a:cs typeface="Verdana" charset="0"/>
              </a:rPr>
              <a:t> TO HETEROJUNTION FORMATION FERMI LEVEL IN THE TWO MATERIALS IS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DIFFERENT</a:t>
            </a:r>
            <a:r>
              <a:rPr kumimoji="1" lang="en-US" altLang="ja-JP" sz="1400">
                <a:latin typeface="Verdana" charset="0"/>
                <a:cs typeface="Verdana" charset="0"/>
              </a:rPr>
              <a:t>  </a:t>
            </a:r>
            <a:endParaRPr kumimoji="1" lang="ja-JP" altLang="en-US" sz="1400">
              <a:latin typeface="Verdana" charset="0"/>
              <a:cs typeface="Verdana" charset="0"/>
            </a:endParaRPr>
          </a:p>
        </p:txBody>
      </p:sp>
      <p:pic>
        <p:nvPicPr>
          <p:cNvPr id="18439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5" t="49954" r="14500" b="29024"/>
          <a:stretch>
            <a:fillRect/>
          </a:stretch>
        </p:blipFill>
        <p:spPr bwMode="auto">
          <a:xfrm>
            <a:off x="639763" y="2133600"/>
            <a:ext cx="34575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25"/>
          <p:cNvSpPr txBox="1">
            <a:spLocks noChangeArrowheads="1"/>
          </p:cNvSpPr>
          <p:nvPr/>
        </p:nvSpPr>
        <p:spPr bwMode="auto">
          <a:xfrm>
            <a:off x="76200" y="8382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TOP-DOWN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Approaches: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Two-Dimensional Electron Gas (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2DEG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)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9458" name="TextBox 31"/>
          <p:cNvSpPr txBox="1">
            <a:spLocks noChangeArrowheads="1"/>
          </p:cNvSpPr>
          <p:nvPr/>
        </p:nvSpPr>
        <p:spPr bwMode="auto">
          <a:xfrm>
            <a:off x="4648200" y="2182813"/>
            <a:ext cx="43434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AT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THERMAL EQUILIBRIUM </a:t>
            </a:r>
            <a:r>
              <a:rPr kumimoji="1" lang="en-US" altLang="ja-JP" sz="1400">
                <a:latin typeface="Verdana" charset="0"/>
                <a:cs typeface="Verdana" charset="0"/>
              </a:rPr>
              <a:t>THE FERMI LEVEL IS ALIGNED AT A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CONSTANT</a:t>
            </a:r>
            <a:r>
              <a:rPr kumimoji="1" lang="en-US" altLang="ja-JP" sz="1400">
                <a:latin typeface="Verdana" charset="0"/>
                <a:cs typeface="Verdana" charset="0"/>
              </a:rPr>
              <a:t> POSITION ACROSS THE TWO MATERIALS</a:t>
            </a:r>
            <a:endParaRPr kumimoji="1" lang="en-US" altLang="ja-JP" sz="1400">
              <a:solidFill>
                <a:srgbClr val="FF0000"/>
              </a:solidFill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THIS IS ACHIEVED BY THE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TRANSFER</a:t>
            </a:r>
            <a:r>
              <a:rPr kumimoji="1" lang="en-US" altLang="ja-JP" sz="1400">
                <a:latin typeface="Verdana" charset="0"/>
                <a:cs typeface="Verdana" charset="0"/>
              </a:rPr>
              <a:t> OF ELECTRONS FROM THE AlGaAs TO THE GaAs</a:t>
            </a:r>
            <a:endParaRPr kumimoji="1" lang="en-US" altLang="ja-JP" sz="1400">
              <a:solidFill>
                <a:srgbClr val="FF0000"/>
              </a:solidFill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THE RESULTING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BAND BENDING</a:t>
            </a:r>
            <a:r>
              <a:rPr kumimoji="1" lang="en-US" altLang="ja-JP" sz="1400">
                <a:latin typeface="Verdana" charset="0"/>
                <a:cs typeface="Verdana" charset="0"/>
              </a:rPr>
              <a:t> – IN COMBINATION WITH THE BAND OFFSETS – RESULTS IN THE FORMATION OF A NARROW POTENTIAL WELL</a:t>
            </a:r>
            <a:br>
              <a:rPr kumimoji="1" lang="en-US" altLang="ja-JP" sz="1400">
                <a:latin typeface="Verdana" charset="0"/>
                <a:cs typeface="Verdana" charset="0"/>
              </a:rPr>
            </a:b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CARRIER MOTION IN THE WELL IS CONFINED NEAR THE INTERFACE FORMING A 2DEG  </a:t>
            </a:r>
            <a:endParaRPr kumimoji="1" lang="ja-JP" altLang="en-US" sz="1400">
              <a:latin typeface="Verdana" charset="0"/>
              <a:cs typeface="Verdana" charset="0"/>
            </a:endParaRPr>
          </a:p>
        </p:txBody>
      </p:sp>
      <p:grpSp>
        <p:nvGrpSpPr>
          <p:cNvPr id="19459" name="Group 69"/>
          <p:cNvGrpSpPr>
            <a:grpSpLocks/>
          </p:cNvGrpSpPr>
          <p:nvPr/>
        </p:nvGrpSpPr>
        <p:grpSpPr bwMode="auto">
          <a:xfrm>
            <a:off x="366713" y="2905125"/>
            <a:ext cx="3751262" cy="2959100"/>
            <a:chOff x="365996" y="3019425"/>
            <a:chExt cx="3751980" cy="2959685"/>
          </a:xfrm>
        </p:grpSpPr>
        <p:sp>
          <p:nvSpPr>
            <p:cNvPr id="19463" name="TextBox 18"/>
            <p:cNvSpPr txBox="1">
              <a:spLocks noChangeArrowheads="1"/>
            </p:cNvSpPr>
            <p:nvPr/>
          </p:nvSpPr>
          <p:spPr bwMode="auto">
            <a:xfrm>
              <a:off x="365996" y="3858501"/>
              <a:ext cx="3895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kumimoji="1" lang="en-US" altLang="ja-JP" i="1">
                  <a:solidFill>
                    <a:srgbClr val="FF0000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FF0000"/>
                  </a:solidFill>
                  <a:latin typeface="Verdana" charset="0"/>
                  <a:cs typeface="Verdana" charset="0"/>
                </a:rPr>
                <a:t>F</a:t>
              </a:r>
              <a:endParaRPr kumimoji="1" lang="ja-JP" altLang="en-US" i="1" baseline="-25000">
                <a:solidFill>
                  <a:srgbClr val="FF0000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9464" name="TextBox 19"/>
            <p:cNvSpPr txBox="1">
              <a:spLocks noChangeArrowheads="1"/>
            </p:cNvSpPr>
            <p:nvPr/>
          </p:nvSpPr>
          <p:spPr bwMode="auto">
            <a:xfrm>
              <a:off x="372358" y="3630811"/>
              <a:ext cx="3832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kumimoji="1" lang="en-US" altLang="ja-JP" i="1">
                  <a:solidFill>
                    <a:srgbClr val="FF0000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FF0000"/>
                  </a:solidFill>
                  <a:latin typeface="Verdana" charset="0"/>
                  <a:cs typeface="Verdana" charset="0"/>
                </a:rPr>
                <a:t>c</a:t>
              </a:r>
              <a:endParaRPr kumimoji="1" lang="ja-JP" altLang="en-US" i="1" baseline="-25000">
                <a:solidFill>
                  <a:srgbClr val="FF0000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9465" name="TextBox 20"/>
            <p:cNvSpPr txBox="1">
              <a:spLocks noChangeArrowheads="1"/>
            </p:cNvSpPr>
            <p:nvPr/>
          </p:nvSpPr>
          <p:spPr bwMode="auto">
            <a:xfrm>
              <a:off x="366146" y="5702111"/>
              <a:ext cx="3894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kumimoji="1" lang="en-US" altLang="ja-JP" i="1">
                  <a:solidFill>
                    <a:srgbClr val="FF0000"/>
                  </a:solidFill>
                  <a:latin typeface="Verdana" charset="0"/>
                  <a:cs typeface="Verdana" charset="0"/>
                </a:rPr>
                <a:t>E</a:t>
              </a:r>
              <a:r>
                <a:rPr kumimoji="1" lang="en-US" altLang="ja-JP" i="1" baseline="-25000">
                  <a:solidFill>
                    <a:srgbClr val="FF0000"/>
                  </a:solidFill>
                  <a:latin typeface="Verdana" charset="0"/>
                  <a:cs typeface="Verdana" charset="0"/>
                </a:rPr>
                <a:t>v</a:t>
              </a:r>
              <a:endParaRPr kumimoji="1" lang="ja-JP" altLang="en-US" i="1" baseline="-25000">
                <a:solidFill>
                  <a:srgbClr val="FF0000"/>
                </a:solidFill>
                <a:latin typeface="Verdana" charset="0"/>
                <a:cs typeface="Verdana" charset="0"/>
              </a:endParaRPr>
            </a:p>
          </p:txBody>
        </p:sp>
        <p:sp>
          <p:nvSpPr>
            <p:cNvPr id="19466" name="Line 182"/>
            <p:cNvSpPr>
              <a:spLocks noChangeShapeType="1"/>
            </p:cNvSpPr>
            <p:nvPr/>
          </p:nvSpPr>
          <p:spPr bwMode="auto">
            <a:xfrm>
              <a:off x="2055813" y="3019425"/>
              <a:ext cx="0" cy="2897743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67" name="Line 140"/>
            <p:cNvSpPr>
              <a:spLocks noChangeShapeType="1"/>
            </p:cNvSpPr>
            <p:nvPr/>
          </p:nvSpPr>
          <p:spPr bwMode="auto">
            <a:xfrm>
              <a:off x="2055813" y="3309938"/>
              <a:ext cx="0" cy="97155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468" name="Group 176"/>
            <p:cNvGrpSpPr>
              <a:grpSpLocks/>
            </p:cNvGrpSpPr>
            <p:nvPr/>
          </p:nvGrpSpPr>
          <p:grpSpPr bwMode="auto">
            <a:xfrm>
              <a:off x="2060576" y="3157538"/>
              <a:ext cx="2057400" cy="1319213"/>
              <a:chOff x="2538" y="2076"/>
              <a:chExt cx="1296" cy="831"/>
            </a:xfrm>
          </p:grpSpPr>
          <p:sp>
            <p:nvSpPr>
              <p:cNvPr id="19494" name="Arc 141"/>
              <p:cNvSpPr>
                <a:spLocks/>
              </p:cNvSpPr>
              <p:nvPr/>
            </p:nvSpPr>
            <p:spPr bwMode="auto">
              <a:xfrm rot="10800000" flipV="1">
                <a:off x="2538" y="2076"/>
                <a:ext cx="1209" cy="831"/>
              </a:xfrm>
              <a:custGeom>
                <a:avLst/>
                <a:gdLst>
                  <a:gd name="T0" fmla="*/ 0 w 21327"/>
                  <a:gd name="T1" fmla="*/ 0 h 21600"/>
                  <a:gd name="T2" fmla="*/ 0 w 21327"/>
                  <a:gd name="T3" fmla="*/ 0 h 21600"/>
                  <a:gd name="T4" fmla="*/ 0 w 213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327"/>
                  <a:gd name="T10" fmla="*/ 0 h 21600"/>
                  <a:gd name="T11" fmla="*/ 21327 w 213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27" h="21600" fill="none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</a:path>
                  <a:path w="21327" h="21600" stroke="0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5875">
                <a:solidFill>
                  <a:srgbClr val="021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495" name="Line 142"/>
              <p:cNvSpPr>
                <a:spLocks noChangeShapeType="1"/>
              </p:cNvSpPr>
              <p:nvPr/>
            </p:nvSpPr>
            <p:spPr bwMode="auto">
              <a:xfrm>
                <a:off x="3732" y="2076"/>
                <a:ext cx="102" cy="0"/>
              </a:xfrm>
              <a:prstGeom prst="line">
                <a:avLst/>
              </a:prstGeom>
              <a:noFill/>
              <a:ln w="15875">
                <a:solidFill>
                  <a:srgbClr val="021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469" name="Group 144"/>
            <p:cNvGrpSpPr>
              <a:grpSpLocks/>
            </p:cNvGrpSpPr>
            <p:nvPr/>
          </p:nvGrpSpPr>
          <p:grpSpPr bwMode="auto">
            <a:xfrm>
              <a:off x="669926" y="3205163"/>
              <a:ext cx="1385888" cy="642938"/>
              <a:chOff x="1662" y="2106"/>
              <a:chExt cx="873" cy="405"/>
            </a:xfrm>
          </p:grpSpPr>
          <p:sp>
            <p:nvSpPr>
              <p:cNvPr id="19492" name="Arc 139"/>
              <p:cNvSpPr>
                <a:spLocks/>
              </p:cNvSpPr>
              <p:nvPr/>
            </p:nvSpPr>
            <p:spPr bwMode="auto">
              <a:xfrm flipV="1">
                <a:off x="2028" y="2106"/>
                <a:ext cx="507" cy="405"/>
              </a:xfrm>
              <a:custGeom>
                <a:avLst/>
                <a:gdLst>
                  <a:gd name="T0" fmla="*/ 0 w 21327"/>
                  <a:gd name="T1" fmla="*/ 0 h 21600"/>
                  <a:gd name="T2" fmla="*/ 0 w 21327"/>
                  <a:gd name="T3" fmla="*/ 0 h 21600"/>
                  <a:gd name="T4" fmla="*/ 0 w 213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327"/>
                  <a:gd name="T10" fmla="*/ 0 h 21600"/>
                  <a:gd name="T11" fmla="*/ 21327 w 213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27" h="21600" fill="none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</a:path>
                  <a:path w="21327" h="21600" stroke="0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493" name="Line 143"/>
              <p:cNvSpPr>
                <a:spLocks noChangeShapeType="1"/>
              </p:cNvSpPr>
              <p:nvPr/>
            </p:nvSpPr>
            <p:spPr bwMode="auto">
              <a:xfrm>
                <a:off x="1662" y="2511"/>
                <a:ext cx="372" cy="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9470" name="Group 145"/>
            <p:cNvGrpSpPr>
              <a:grpSpLocks/>
            </p:cNvGrpSpPr>
            <p:nvPr/>
          </p:nvGrpSpPr>
          <p:grpSpPr bwMode="auto">
            <a:xfrm>
              <a:off x="669926" y="5222875"/>
              <a:ext cx="1385888" cy="642938"/>
              <a:chOff x="1662" y="2106"/>
              <a:chExt cx="873" cy="405"/>
            </a:xfrm>
          </p:grpSpPr>
          <p:sp>
            <p:nvSpPr>
              <p:cNvPr id="19490" name="Arc 146"/>
              <p:cNvSpPr>
                <a:spLocks/>
              </p:cNvSpPr>
              <p:nvPr/>
            </p:nvSpPr>
            <p:spPr bwMode="auto">
              <a:xfrm flipV="1">
                <a:off x="2028" y="2106"/>
                <a:ext cx="507" cy="405"/>
              </a:xfrm>
              <a:custGeom>
                <a:avLst/>
                <a:gdLst>
                  <a:gd name="T0" fmla="*/ 0 w 21327"/>
                  <a:gd name="T1" fmla="*/ 0 h 21600"/>
                  <a:gd name="T2" fmla="*/ 0 w 21327"/>
                  <a:gd name="T3" fmla="*/ 0 h 21600"/>
                  <a:gd name="T4" fmla="*/ 0 w 213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327"/>
                  <a:gd name="T10" fmla="*/ 0 h 21600"/>
                  <a:gd name="T11" fmla="*/ 21327 w 213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27" h="21600" fill="none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</a:path>
                  <a:path w="21327" h="21600" stroke="0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491" name="Line 147"/>
              <p:cNvSpPr>
                <a:spLocks noChangeShapeType="1"/>
              </p:cNvSpPr>
              <p:nvPr/>
            </p:nvSpPr>
            <p:spPr bwMode="auto">
              <a:xfrm>
                <a:off x="1662" y="2511"/>
                <a:ext cx="372" cy="0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471" name="Line 152"/>
            <p:cNvSpPr>
              <a:spLocks noChangeShapeType="1"/>
            </p:cNvSpPr>
            <p:nvPr/>
          </p:nvSpPr>
          <p:spPr bwMode="auto">
            <a:xfrm>
              <a:off x="2055813" y="5148263"/>
              <a:ext cx="0" cy="1809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72" name="Line 154"/>
            <p:cNvSpPr>
              <a:spLocks noChangeShapeType="1"/>
            </p:cNvSpPr>
            <p:nvPr/>
          </p:nvSpPr>
          <p:spPr bwMode="auto">
            <a:xfrm>
              <a:off x="666751" y="3981451"/>
              <a:ext cx="34480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473" name="Group 165"/>
            <p:cNvGrpSpPr>
              <a:grpSpLocks/>
            </p:cNvGrpSpPr>
            <p:nvPr/>
          </p:nvGrpSpPr>
          <p:grpSpPr bwMode="auto">
            <a:xfrm>
              <a:off x="2157413" y="4883150"/>
              <a:ext cx="130175" cy="695325"/>
              <a:chOff x="2599" y="3163"/>
              <a:chExt cx="82" cy="438"/>
            </a:xfrm>
          </p:grpSpPr>
          <p:sp>
            <p:nvSpPr>
              <p:cNvPr id="19486" name="Line 157"/>
              <p:cNvSpPr>
                <a:spLocks noChangeShapeType="1"/>
              </p:cNvSpPr>
              <p:nvPr/>
            </p:nvSpPr>
            <p:spPr bwMode="auto">
              <a:xfrm>
                <a:off x="2599" y="3325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487" name="Line 158"/>
              <p:cNvSpPr>
                <a:spLocks noChangeShapeType="1"/>
              </p:cNvSpPr>
              <p:nvPr/>
            </p:nvSpPr>
            <p:spPr bwMode="auto">
              <a:xfrm>
                <a:off x="2599" y="3439"/>
                <a:ext cx="8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488" name="Line 159"/>
              <p:cNvSpPr>
                <a:spLocks noChangeShapeType="1"/>
              </p:cNvSpPr>
              <p:nvPr/>
            </p:nvSpPr>
            <p:spPr bwMode="auto">
              <a:xfrm flipV="1">
                <a:off x="2640" y="3439"/>
                <a:ext cx="0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489" name="Line 160"/>
              <p:cNvSpPr>
                <a:spLocks noChangeShapeType="1"/>
              </p:cNvSpPr>
              <p:nvPr/>
            </p:nvSpPr>
            <p:spPr bwMode="auto">
              <a:xfrm>
                <a:off x="2640" y="3163"/>
                <a:ext cx="0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474" name="Line 162"/>
            <p:cNvSpPr>
              <a:spLocks noChangeShapeType="1"/>
            </p:cNvSpPr>
            <p:nvPr/>
          </p:nvSpPr>
          <p:spPr bwMode="auto">
            <a:xfrm>
              <a:off x="1828801" y="4281488"/>
              <a:ext cx="1301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75" name="Line 161"/>
            <p:cNvSpPr>
              <a:spLocks noChangeShapeType="1"/>
            </p:cNvSpPr>
            <p:nvPr/>
          </p:nvSpPr>
          <p:spPr bwMode="auto">
            <a:xfrm>
              <a:off x="1828801" y="3309938"/>
              <a:ext cx="1301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76" name="Text Box 170"/>
            <p:cNvSpPr txBox="1">
              <a:spLocks noChangeArrowheads="1"/>
            </p:cNvSpPr>
            <p:nvPr/>
          </p:nvSpPr>
          <p:spPr bwMode="auto">
            <a:xfrm>
              <a:off x="1446176" y="3325813"/>
              <a:ext cx="4667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>
                  <a:latin typeface="Symbol" charset="0"/>
                  <a:cs typeface="Symbol" charset="0"/>
                </a:rPr>
                <a:t>D</a:t>
              </a:r>
              <a:r>
                <a:rPr lang="en-US" altLang="ja-JP" i="1">
                  <a:latin typeface="Verdana" charset="0"/>
                  <a:cs typeface="Verdana" charset="0"/>
                </a:rPr>
                <a:t>E</a:t>
              </a:r>
              <a:r>
                <a:rPr lang="en-US" altLang="ja-JP" i="1" baseline="-25000">
                  <a:latin typeface="Verdana" charset="0"/>
                  <a:cs typeface="Verdana" charset="0"/>
                </a:rPr>
                <a:t>c</a:t>
              </a:r>
            </a:p>
          </p:txBody>
        </p:sp>
        <p:sp>
          <p:nvSpPr>
            <p:cNvPr id="19477" name="Text Box 172"/>
            <p:cNvSpPr txBox="1">
              <a:spLocks noChangeArrowheads="1"/>
            </p:cNvSpPr>
            <p:nvPr/>
          </p:nvSpPr>
          <p:spPr bwMode="auto">
            <a:xfrm>
              <a:off x="2255838" y="5094288"/>
              <a:ext cx="4796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>
                  <a:latin typeface="Symbol" charset="0"/>
                  <a:cs typeface="Symbol" charset="0"/>
                </a:rPr>
                <a:t>D</a:t>
              </a:r>
              <a:r>
                <a:rPr lang="en-US" altLang="ja-JP" i="1">
                  <a:latin typeface="Verdana" charset="0"/>
                  <a:cs typeface="Verdana" charset="0"/>
                </a:rPr>
                <a:t>E</a:t>
              </a:r>
              <a:r>
                <a:rPr lang="en-US" altLang="ja-JP" i="1" baseline="-25000">
                  <a:latin typeface="Verdana" charset="0"/>
                  <a:cs typeface="Verdana" charset="0"/>
                </a:rPr>
                <a:t>v</a:t>
              </a:r>
            </a:p>
          </p:txBody>
        </p:sp>
        <p:grpSp>
          <p:nvGrpSpPr>
            <p:cNvPr id="19478" name="Group 177"/>
            <p:cNvGrpSpPr>
              <a:grpSpLocks/>
            </p:cNvGrpSpPr>
            <p:nvPr/>
          </p:nvGrpSpPr>
          <p:grpSpPr bwMode="auto">
            <a:xfrm>
              <a:off x="2055813" y="4043363"/>
              <a:ext cx="2057400" cy="1319213"/>
              <a:chOff x="2538" y="2076"/>
              <a:chExt cx="1296" cy="831"/>
            </a:xfrm>
          </p:grpSpPr>
          <p:sp>
            <p:nvSpPr>
              <p:cNvPr id="19484" name="Arc 178"/>
              <p:cNvSpPr>
                <a:spLocks/>
              </p:cNvSpPr>
              <p:nvPr/>
            </p:nvSpPr>
            <p:spPr bwMode="auto">
              <a:xfrm rot="10800000" flipV="1">
                <a:off x="2538" y="2076"/>
                <a:ext cx="1209" cy="831"/>
              </a:xfrm>
              <a:custGeom>
                <a:avLst/>
                <a:gdLst>
                  <a:gd name="T0" fmla="*/ 0 w 21327"/>
                  <a:gd name="T1" fmla="*/ 0 h 21600"/>
                  <a:gd name="T2" fmla="*/ 0 w 21327"/>
                  <a:gd name="T3" fmla="*/ 0 h 21600"/>
                  <a:gd name="T4" fmla="*/ 0 w 2132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327"/>
                  <a:gd name="T10" fmla="*/ 0 h 21600"/>
                  <a:gd name="T11" fmla="*/ 21327 w 2132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27" h="21600" fill="none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</a:path>
                  <a:path w="21327" h="21600" stroke="0" extrusionOk="0">
                    <a:moveTo>
                      <a:pt x="-1" y="0"/>
                    </a:moveTo>
                    <a:cubicBezTo>
                      <a:pt x="10608" y="0"/>
                      <a:pt x="19647" y="7704"/>
                      <a:pt x="21327" y="18178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5875">
                <a:solidFill>
                  <a:srgbClr val="021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485" name="Line 179"/>
              <p:cNvSpPr>
                <a:spLocks noChangeShapeType="1"/>
              </p:cNvSpPr>
              <p:nvPr/>
            </p:nvSpPr>
            <p:spPr bwMode="auto">
              <a:xfrm>
                <a:off x="3732" y="2076"/>
                <a:ext cx="102" cy="0"/>
              </a:xfrm>
              <a:prstGeom prst="line">
                <a:avLst/>
              </a:prstGeom>
              <a:noFill/>
              <a:ln w="15875">
                <a:solidFill>
                  <a:srgbClr val="021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479" name="Line 181"/>
            <p:cNvSpPr>
              <a:spLocks noChangeShapeType="1"/>
            </p:cNvSpPr>
            <p:nvPr/>
          </p:nvSpPr>
          <p:spPr bwMode="auto">
            <a:xfrm flipV="1">
              <a:off x="1893888" y="3309938"/>
              <a:ext cx="0" cy="971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Text Box 186"/>
            <p:cNvSpPr txBox="1">
              <a:spLocks noChangeArrowheads="1"/>
            </p:cNvSpPr>
            <p:nvPr/>
          </p:nvSpPr>
          <p:spPr bwMode="auto">
            <a:xfrm>
              <a:off x="647037" y="4113429"/>
              <a:ext cx="1017783" cy="40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altLang="ja-JP" sz="1000" cap="all" smtClean="0">
                  <a:solidFill>
                    <a:schemeClr val="hlink"/>
                  </a:solidFill>
                  <a:latin typeface="Verdana"/>
                  <a:cs typeface="Verdana"/>
                </a:rPr>
                <a:t>Depletion</a:t>
              </a:r>
            </a:p>
            <a:p>
              <a:pPr>
                <a:defRPr/>
              </a:pPr>
              <a:r>
                <a:rPr lang="en-US" altLang="ja-JP" sz="1000" cap="all" smtClean="0">
                  <a:solidFill>
                    <a:schemeClr val="hlink"/>
                  </a:solidFill>
                  <a:latin typeface="Verdana"/>
                  <a:cs typeface="Verdana"/>
                </a:rPr>
                <a:t>Region</a:t>
              </a:r>
            </a:p>
          </p:txBody>
        </p:sp>
        <p:sp>
          <p:nvSpPr>
            <p:cNvPr id="55" name="Text Box 187"/>
            <p:cNvSpPr txBox="1">
              <a:spLocks noChangeArrowheads="1"/>
            </p:cNvSpPr>
            <p:nvPr/>
          </p:nvSpPr>
          <p:spPr bwMode="auto">
            <a:xfrm>
              <a:off x="2692128" y="3525938"/>
              <a:ext cx="1355984" cy="40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altLang="ja-JP" sz="1000" cap="all" dirty="0" smtClean="0">
                  <a:solidFill>
                    <a:schemeClr val="hlink"/>
                  </a:solidFill>
                  <a:latin typeface="Verdana"/>
                  <a:cs typeface="Verdana"/>
                </a:rPr>
                <a:t>Accumulation</a:t>
              </a:r>
            </a:p>
            <a:p>
              <a:pPr>
                <a:defRPr/>
              </a:pPr>
              <a:r>
                <a:rPr lang="en-US" altLang="ja-JP" sz="1000" cap="all" dirty="0" smtClean="0">
                  <a:solidFill>
                    <a:schemeClr val="hlink"/>
                  </a:solidFill>
                  <a:latin typeface="Verdana"/>
                  <a:cs typeface="Verdana"/>
                </a:rPr>
                <a:t>Layer</a:t>
              </a:r>
            </a:p>
          </p:txBody>
        </p:sp>
        <p:sp>
          <p:nvSpPr>
            <p:cNvPr id="19482" name="Freeform 188"/>
            <p:cNvSpPr>
              <a:spLocks/>
            </p:cNvSpPr>
            <p:nvPr/>
          </p:nvSpPr>
          <p:spPr bwMode="auto">
            <a:xfrm>
              <a:off x="1139826" y="3841750"/>
              <a:ext cx="677863" cy="301625"/>
            </a:xfrm>
            <a:custGeom>
              <a:avLst/>
              <a:gdLst>
                <a:gd name="T0" fmla="*/ 0 w 427"/>
                <a:gd name="T1" fmla="*/ 301625 h 190"/>
                <a:gd name="T2" fmla="*/ 280988 w 427"/>
                <a:gd name="T3" fmla="*/ 161925 h 190"/>
                <a:gd name="T4" fmla="*/ 387350 w 427"/>
                <a:gd name="T5" fmla="*/ 236538 h 190"/>
                <a:gd name="T6" fmla="*/ 677863 w 427"/>
                <a:gd name="T7" fmla="*/ 0 h 1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7"/>
                <a:gd name="T13" fmla="*/ 0 h 190"/>
                <a:gd name="T14" fmla="*/ 427 w 427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7" h="190">
                  <a:moveTo>
                    <a:pt x="0" y="190"/>
                  </a:moveTo>
                  <a:cubicBezTo>
                    <a:pt x="68" y="149"/>
                    <a:pt x="136" y="109"/>
                    <a:pt x="177" y="102"/>
                  </a:cubicBezTo>
                  <a:cubicBezTo>
                    <a:pt x="218" y="95"/>
                    <a:pt x="202" y="166"/>
                    <a:pt x="244" y="149"/>
                  </a:cubicBezTo>
                  <a:cubicBezTo>
                    <a:pt x="286" y="132"/>
                    <a:pt x="398" y="26"/>
                    <a:pt x="427" y="0"/>
                  </a:cubicBezTo>
                </a:path>
              </a:pathLst>
            </a:custGeom>
            <a:noFill/>
            <a:ln w="15875">
              <a:solidFill>
                <a:schemeClr val="hlink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83" name="Freeform 189"/>
            <p:cNvSpPr>
              <a:spLocks/>
            </p:cNvSpPr>
            <p:nvPr/>
          </p:nvSpPr>
          <p:spPr bwMode="auto">
            <a:xfrm>
              <a:off x="2098676" y="3744913"/>
              <a:ext cx="655638" cy="236538"/>
            </a:xfrm>
            <a:custGeom>
              <a:avLst/>
              <a:gdLst>
                <a:gd name="T0" fmla="*/ 0 w 413"/>
                <a:gd name="T1" fmla="*/ 236538 h 149"/>
                <a:gd name="T2" fmla="*/ 322263 w 413"/>
                <a:gd name="T3" fmla="*/ 53975 h 149"/>
                <a:gd name="T4" fmla="*/ 333375 w 413"/>
                <a:gd name="T5" fmla="*/ 204788 h 149"/>
                <a:gd name="T6" fmla="*/ 655638 w 413"/>
                <a:gd name="T7" fmla="*/ 0 h 1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3"/>
                <a:gd name="T13" fmla="*/ 0 h 149"/>
                <a:gd name="T14" fmla="*/ 413 w 413"/>
                <a:gd name="T15" fmla="*/ 149 h 1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3" h="149">
                  <a:moveTo>
                    <a:pt x="0" y="149"/>
                  </a:moveTo>
                  <a:cubicBezTo>
                    <a:pt x="84" y="93"/>
                    <a:pt x="168" y="37"/>
                    <a:pt x="203" y="34"/>
                  </a:cubicBezTo>
                  <a:cubicBezTo>
                    <a:pt x="238" y="31"/>
                    <a:pt x="175" y="135"/>
                    <a:pt x="210" y="129"/>
                  </a:cubicBezTo>
                  <a:cubicBezTo>
                    <a:pt x="245" y="123"/>
                    <a:pt x="329" y="61"/>
                    <a:pt x="413" y="0"/>
                  </a:cubicBezTo>
                </a:path>
              </a:pathLst>
            </a:custGeom>
            <a:noFill/>
            <a:ln w="15875">
              <a:solidFill>
                <a:schemeClr val="hlink"/>
              </a:solidFill>
              <a:round/>
              <a:headEnd type="triangle" w="sm" len="lg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460" name="TextBox 70"/>
          <p:cNvSpPr txBox="1">
            <a:spLocks noChangeArrowheads="1"/>
          </p:cNvSpPr>
          <p:nvPr/>
        </p:nvSpPr>
        <p:spPr bwMode="auto">
          <a:xfrm>
            <a:off x="750888" y="5802313"/>
            <a:ext cx="1100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1800">
                <a:solidFill>
                  <a:srgbClr val="FF0000"/>
                </a:solidFill>
                <a:latin typeface="Verdana" charset="0"/>
                <a:cs typeface="Verdana" charset="0"/>
              </a:rPr>
              <a:t>AlGaAs</a:t>
            </a:r>
            <a:endParaRPr kumimoji="1" lang="ja-JP" altLang="en-US" sz="18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9461" name="TextBox 71"/>
          <p:cNvSpPr txBox="1">
            <a:spLocks noChangeArrowheads="1"/>
          </p:cNvSpPr>
          <p:nvPr/>
        </p:nvSpPr>
        <p:spPr bwMode="auto">
          <a:xfrm>
            <a:off x="2841625" y="5802313"/>
            <a:ext cx="842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1800">
                <a:solidFill>
                  <a:srgbClr val="0210FF"/>
                </a:solidFill>
                <a:latin typeface="Verdana" charset="0"/>
                <a:cs typeface="Verdana" charset="0"/>
              </a:rPr>
              <a:t>GaAs</a:t>
            </a:r>
            <a:endParaRPr kumimoji="1" lang="ja-JP" altLang="en-US" sz="1800">
              <a:solidFill>
                <a:srgbClr val="0210FF"/>
              </a:solidFill>
              <a:latin typeface="Verdana" charset="0"/>
              <a:cs typeface="Verdana" charset="0"/>
            </a:endParaRPr>
          </a:p>
        </p:txBody>
      </p:sp>
      <p:pic>
        <p:nvPicPr>
          <p:cNvPr id="19462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5" t="49954" r="14500" b="29024"/>
          <a:stretch>
            <a:fillRect/>
          </a:stretch>
        </p:blipFill>
        <p:spPr bwMode="auto">
          <a:xfrm>
            <a:off x="639763" y="1905000"/>
            <a:ext cx="34575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5"/>
          <p:cNvSpPr txBox="1">
            <a:spLocks noChangeArrowheads="1"/>
          </p:cNvSpPr>
          <p:nvPr/>
        </p:nvSpPr>
        <p:spPr bwMode="auto">
          <a:xfrm>
            <a:off x="76200" y="8382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TOP-DOWN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Approaches: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Two-Dimensional Electron Gas (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2DEG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)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4724400" y="2336800"/>
            <a:ext cx="43434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THE 2DEG FORMED IN A HETEROJUNCTION CAN EXHIBIT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SUPERIOR </a:t>
            </a:r>
            <a:r>
              <a:rPr kumimoji="1" lang="en-US" altLang="ja-JP" sz="1400">
                <a:latin typeface="Verdana" charset="0"/>
                <a:cs typeface="Verdana" charset="0"/>
              </a:rPr>
              <a:t>ELECTRICAL CHARACTERISTICS</a:t>
            </a:r>
            <a:endParaRPr kumimoji="1" lang="en-US" altLang="ja-JP" sz="1400">
              <a:solidFill>
                <a:srgbClr val="FF0000"/>
              </a:solidFill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REMOVAL OF DOPANTS FROM CONDUCTING LAYER RESULTS IN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EXCELLENT</a:t>
            </a:r>
            <a:r>
              <a:rPr kumimoji="1" lang="en-US" altLang="ja-JP" sz="1400">
                <a:latin typeface="Verdana" charset="0"/>
                <a:cs typeface="Verdana" charset="0"/>
              </a:rPr>
              <a:t> LOW-TEMPERATURE MOBILITY</a:t>
            </a:r>
            <a:endParaRPr kumimoji="1" lang="en-US" altLang="ja-JP" sz="1400">
              <a:solidFill>
                <a:srgbClr val="FF0000"/>
              </a:solidFill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MEAN FREE PATH FOR TRANSPORT CAN EXCEED A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HUNDRED MICRONS </a:t>
            </a:r>
            <a:r>
              <a:rPr kumimoji="1" lang="en-US" altLang="ja-JP" sz="1400">
                <a:latin typeface="Verdana" charset="0"/>
                <a:cs typeface="Verdana" charset="0"/>
              </a:rPr>
              <a:t>AT LOW TEMPERATURES!</a:t>
            </a:r>
            <a:br>
              <a:rPr kumimoji="1" lang="en-US" altLang="ja-JP" sz="1400">
                <a:latin typeface="Verdana" charset="0"/>
                <a:cs typeface="Verdana" charset="0"/>
              </a:rPr>
            </a:br>
            <a:endParaRPr kumimoji="1" lang="en-US" altLang="ja-JP" sz="1400">
              <a:latin typeface="Verdana" charset="0"/>
              <a:cs typeface="Verdana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kumimoji="1" lang="en-US" altLang="ja-JP" sz="1400">
                <a:latin typeface="Verdana" charset="0"/>
                <a:cs typeface="Verdana" charset="0"/>
              </a:rPr>
              <a:t>ALLOWS THE EXPLORATION OF A VARIETY OF </a:t>
            </a:r>
            <a:r>
              <a:rPr kumimoji="1" lang="en-US" altLang="ja-JP" sz="1400">
                <a:solidFill>
                  <a:srgbClr val="FF0000"/>
                </a:solidFill>
                <a:latin typeface="Verdana" charset="0"/>
                <a:cs typeface="Verdana" charset="0"/>
              </a:rPr>
              <a:t>NOVEL</a:t>
            </a:r>
            <a:r>
              <a:rPr kumimoji="1" lang="en-US" altLang="ja-JP" sz="1400">
                <a:latin typeface="Verdana" charset="0"/>
                <a:cs typeface="Verdana" charset="0"/>
              </a:rPr>
              <a:t> MESOSCOPIC TRANSPORT PHENOMENA</a:t>
            </a:r>
            <a:endParaRPr kumimoji="1" lang="ja-JP" altLang="en-US" sz="1400">
              <a:latin typeface="Verdana" charset="0"/>
              <a:cs typeface="Verdana" charset="0"/>
            </a:endParaRPr>
          </a:p>
        </p:txBody>
      </p:sp>
      <p:pic>
        <p:nvPicPr>
          <p:cNvPr id="2048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4"/>
          <a:stretch>
            <a:fillRect/>
          </a:stretch>
        </p:blipFill>
        <p:spPr bwMode="auto">
          <a:xfrm>
            <a:off x="76200" y="2193925"/>
            <a:ext cx="44386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5"/>
          <p:cNvSpPr txBox="1">
            <a:spLocks noChangeArrowheads="1"/>
          </p:cNvSpPr>
          <p:nvPr/>
        </p:nvSpPr>
        <p:spPr bwMode="auto">
          <a:xfrm>
            <a:off x="76200" y="8382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TOP-DOWN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Approaches: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Two-Dimensional Electron Gas (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2DEG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)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21506" name="TextBox 25"/>
          <p:cNvSpPr txBox="1">
            <a:spLocks noChangeArrowheads="1"/>
          </p:cNvSpPr>
          <p:nvPr/>
        </p:nvSpPr>
        <p:spPr bwMode="auto">
          <a:xfrm>
            <a:off x="52388" y="52578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Easily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PATTERNED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to Form Mesoscopic Devices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21507" name="Picture 9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009775"/>
            <a:ext cx="32766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6232525" y="4692650"/>
            <a:ext cx="1374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dirty="0" err="1">
                <a:latin typeface="Verdana" charset="0"/>
                <a:cs typeface="Verdana" charset="0"/>
              </a:rPr>
              <a:t>Ensslin</a:t>
            </a:r>
            <a:r>
              <a:rPr kumimoji="1" lang="en-US" altLang="ja-JP" dirty="0">
                <a:latin typeface="Verdana" charset="0"/>
                <a:cs typeface="Verdana" charset="0"/>
              </a:rPr>
              <a:t> Group</a:t>
            </a:r>
          </a:p>
          <a:p>
            <a:r>
              <a:rPr kumimoji="1" lang="en-US" altLang="ja-JP" dirty="0">
                <a:latin typeface="Verdana" charset="0"/>
                <a:cs typeface="Verdana" charset="0"/>
              </a:rPr>
              <a:t>ETH Zurich</a:t>
            </a:r>
            <a:endParaRPr kumimoji="1" lang="ja-JP" altLang="en-US" dirty="0"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LONG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Mean-Free Path</a:t>
            </a:r>
            <a:b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Allows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BALLISTIC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Transport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06" y="2038350"/>
            <a:ext cx="3735388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571353" y="4800600"/>
            <a:ext cx="4001294" cy="1219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1"/>
          <p:cNvSpPr txBox="1">
            <a:spLocks noChangeArrowheads="1"/>
          </p:cNvSpPr>
          <p:nvPr/>
        </p:nvSpPr>
        <p:spPr bwMode="auto">
          <a:xfrm>
            <a:off x="1289050" y="827088"/>
            <a:ext cx="6565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I</a:t>
            </a:r>
            <a:endParaRPr kumimoji="1" lang="ja-JP" altLang="en-US" sz="32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7302500" cy="307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solidFill>
                  <a:srgbClr val="FF0000"/>
                </a:solidFill>
                <a:latin typeface="Verdana"/>
                <a:cs typeface="Verdana"/>
              </a:rPr>
              <a:t>An Introduction to Mesoscopics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Features of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Common Mesoscopic Phenomena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Realizing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1-D Mesoscopic Systems</a:t>
            </a:r>
          </a:p>
          <a:p>
            <a:pPr marL="171450" indent="-171450">
              <a:buSzPct val="67000"/>
              <a:buFont typeface="Wingdings" charset="2"/>
              <a:buChar char="l"/>
              <a:defRPr/>
            </a:pPr>
            <a:endParaRPr kumimoji="1" lang="ja-JP" altLang="en-US" sz="24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5"/>
          <p:cNvSpPr txBox="1">
            <a:spLocks noChangeArrowheads="1"/>
          </p:cNvSpPr>
          <p:nvPr/>
        </p:nvSpPr>
        <p:spPr bwMode="auto">
          <a:xfrm>
            <a:off x="76200" y="838200"/>
            <a:ext cx="899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BOTTOM-DOWN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2DEG:</a:t>
            </a:r>
          </a:p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GRAPHENE</a:t>
            </a:r>
            <a:endParaRPr kumimoji="1" lang="ja-JP" altLang="en-US" sz="32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23554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r="12405" b="2872"/>
          <a:stretch>
            <a:fillRect/>
          </a:stretch>
        </p:blipFill>
        <p:spPr bwMode="auto">
          <a:xfrm>
            <a:off x="1096963" y="2062163"/>
            <a:ext cx="267811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4"/>
          <a:stretch>
            <a:fillRect/>
          </a:stretch>
        </p:blipFill>
        <p:spPr bwMode="auto">
          <a:xfrm>
            <a:off x="1271588" y="4364038"/>
            <a:ext cx="2330450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12988"/>
            <a:ext cx="437197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8"/>
          <p:cNvSpPr txBox="1">
            <a:spLocks noChangeArrowheads="1"/>
          </p:cNvSpPr>
          <p:nvPr/>
        </p:nvSpPr>
        <p:spPr bwMode="auto">
          <a:xfrm>
            <a:off x="1289050" y="827088"/>
            <a:ext cx="6565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I</a:t>
            </a:r>
            <a:endParaRPr kumimoji="1" lang="ja-JP" altLang="en-US" sz="32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7302500" cy="307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An Introduction to Mesoscopics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Features of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Common Mesoscopic Phenomena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Realizing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solidFill>
                  <a:srgbClr val="FF0000"/>
                </a:solidFill>
                <a:latin typeface="Verdana"/>
                <a:cs typeface="Verdana"/>
              </a:rPr>
              <a:t>1-D Mesoscopic Systems</a:t>
            </a:r>
          </a:p>
          <a:p>
            <a:pPr marL="171450" indent="-171450">
              <a:buSzPct val="67000"/>
              <a:buFont typeface="Wingdings" charset="2"/>
              <a:buChar char="l"/>
              <a:defRPr/>
            </a:pPr>
            <a:endParaRPr kumimoji="1" lang="ja-JP" alt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1-D Wires Can Be Realized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By Top-Down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OR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Bottom-Up Methods </a:t>
            </a:r>
            <a:endParaRPr kumimoji="1" lang="ja-JP" altLang="en-US" sz="3200" dirty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568" y="2332161"/>
            <a:ext cx="4292600" cy="321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931" t="18864" r="17107" b="10598"/>
          <a:stretch/>
        </p:blipFill>
        <p:spPr>
          <a:xfrm>
            <a:off x="184012" y="2320690"/>
            <a:ext cx="4107539" cy="3242393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84012" y="5567772"/>
            <a:ext cx="1652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dirty="0" smtClean="0">
                <a:latin typeface="Verdana" charset="0"/>
                <a:cs typeface="Verdana" charset="0"/>
              </a:rPr>
              <a:t>Etched Nanowire</a:t>
            </a:r>
            <a:endParaRPr kumimoji="1" lang="ja-JP" altLang="en-US" dirty="0">
              <a:latin typeface="Verdana" charset="0"/>
              <a:cs typeface="Verdana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316485" y="5570574"/>
            <a:ext cx="16886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dirty="0" smtClean="0">
                <a:latin typeface="Verdana" charset="0"/>
                <a:cs typeface="Verdana" charset="0"/>
              </a:rPr>
              <a:t>Carbon Nanotube</a:t>
            </a:r>
            <a:endParaRPr kumimoji="1" lang="ja-JP" altLang="en-US" dirty="0"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Straight Connector 118"/>
          <p:cNvCxnSpPr/>
          <p:nvPr/>
        </p:nvCxnSpPr>
        <p:spPr bwMode="auto">
          <a:xfrm>
            <a:off x="2547938" y="3163269"/>
            <a:ext cx="0" cy="11297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Exhibit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UNIQUE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Density of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States That Governs Electrical &amp; Optical Properties</a:t>
            </a:r>
            <a:endParaRPr kumimoji="1" lang="ja-JP" altLang="en-US" sz="3200" dirty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1104900" y="3330998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699112" y="3344838"/>
            <a:ext cx="401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i="1" dirty="0">
                <a:latin typeface="Arial Narrow"/>
                <a:cs typeface="Arial Narrow"/>
              </a:rPr>
              <a:t>k</a:t>
            </a:r>
            <a:r>
              <a:rPr lang="en-US" altLang="ja-JP" sz="1800" i="1" baseline="-25000" dirty="0">
                <a:latin typeface="Arial Narrow"/>
                <a:cs typeface="Arial Narrow"/>
              </a:rPr>
              <a:t>x</a:t>
            </a:r>
            <a:endParaRPr lang="en-US" altLang="ja-JP" sz="1800" i="1" dirty="0">
              <a:latin typeface="Arial Narrow"/>
              <a:cs typeface="Arial Narrow"/>
            </a:endParaRPr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18240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22812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13668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7384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31956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" name="Oval 15"/>
          <p:cNvSpPr>
            <a:spLocks noChangeArrowheads="1"/>
          </p:cNvSpPr>
          <p:nvPr/>
        </p:nvSpPr>
        <p:spPr bwMode="auto">
          <a:xfrm>
            <a:off x="20526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3" name="Oval 16"/>
          <p:cNvSpPr>
            <a:spLocks noChangeArrowheads="1"/>
          </p:cNvSpPr>
          <p:nvPr/>
        </p:nvSpPr>
        <p:spPr bwMode="auto">
          <a:xfrm>
            <a:off x="25098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4" name="Oval 17"/>
          <p:cNvSpPr>
            <a:spLocks noChangeArrowheads="1"/>
          </p:cNvSpPr>
          <p:nvPr/>
        </p:nvSpPr>
        <p:spPr bwMode="auto">
          <a:xfrm>
            <a:off x="15954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" name="Oval 18"/>
          <p:cNvSpPr>
            <a:spLocks noChangeArrowheads="1"/>
          </p:cNvSpPr>
          <p:nvPr/>
        </p:nvSpPr>
        <p:spPr bwMode="auto">
          <a:xfrm>
            <a:off x="29670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6" name="Oval 19"/>
          <p:cNvSpPr>
            <a:spLocks noChangeArrowheads="1"/>
          </p:cNvSpPr>
          <p:nvPr/>
        </p:nvSpPr>
        <p:spPr bwMode="auto">
          <a:xfrm>
            <a:off x="34242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7" name="Text Box 12"/>
          <p:cNvSpPr txBox="1">
            <a:spLocks noChangeArrowheads="1"/>
          </p:cNvSpPr>
          <p:nvPr/>
        </p:nvSpPr>
        <p:spPr bwMode="auto">
          <a:xfrm>
            <a:off x="2169773" y="2782269"/>
            <a:ext cx="680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i="1" dirty="0" smtClean="0">
                <a:latin typeface="Arial Narrow"/>
                <a:cs typeface="Arial Narrow"/>
              </a:rPr>
              <a:t>k</a:t>
            </a:r>
            <a:r>
              <a:rPr lang="en-US" altLang="ja-JP" sz="1800" i="1" baseline="-25000" dirty="0" smtClean="0">
                <a:latin typeface="Arial Narrow"/>
                <a:cs typeface="Arial Narrow"/>
              </a:rPr>
              <a:t>x </a:t>
            </a:r>
            <a:r>
              <a:rPr lang="en-US" altLang="ja-JP" sz="1800" dirty="0" smtClean="0">
                <a:latin typeface="Arial Narrow"/>
                <a:cs typeface="Arial Narrow"/>
              </a:rPr>
              <a:t>= 0</a:t>
            </a:r>
            <a:endParaRPr lang="en-US" altLang="ja-JP" sz="1800" dirty="0">
              <a:latin typeface="Arial Narrow"/>
              <a:cs typeface="Arial Narrow"/>
            </a:endParaRPr>
          </a:p>
        </p:txBody>
      </p:sp>
      <p:sp>
        <p:nvSpPr>
          <p:cNvPr id="122" name="Oval 19"/>
          <p:cNvSpPr>
            <a:spLocks noChangeArrowheads="1"/>
          </p:cNvSpPr>
          <p:nvPr/>
        </p:nvSpPr>
        <p:spPr bwMode="auto">
          <a:xfrm>
            <a:off x="3652838" y="3292898"/>
            <a:ext cx="762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med" len="lg"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347136"/>
              </p:ext>
            </p:extLst>
          </p:nvPr>
        </p:nvGraphicFramePr>
        <p:xfrm>
          <a:off x="727075" y="4800600"/>
          <a:ext cx="3632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6" name="Equation" r:id="rId3" imgW="3632200" imgH="762000" progId="Equation.3">
                  <p:embed/>
                </p:oleObj>
              </mc:Choice>
              <mc:Fallback>
                <p:oleObj name="Equation" r:id="rId3" imgW="36322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75" y="4800600"/>
                        <a:ext cx="3632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279F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5" name="Straight Arrow Connector 124"/>
          <p:cNvCxnSpPr/>
          <p:nvPr/>
        </p:nvCxnSpPr>
        <p:spPr bwMode="auto">
          <a:xfrm>
            <a:off x="2547938" y="4064401"/>
            <a:ext cx="1175784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126" name="Text Box 12"/>
          <p:cNvSpPr txBox="1">
            <a:spLocks noChangeArrowheads="1"/>
          </p:cNvSpPr>
          <p:nvPr/>
        </p:nvSpPr>
        <p:spPr bwMode="auto">
          <a:xfrm>
            <a:off x="3564933" y="4049685"/>
            <a:ext cx="502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 smtClean="0">
                <a:latin typeface="Arial Narrow"/>
                <a:cs typeface="Arial Narrow"/>
              </a:rPr>
              <a:t>+</a:t>
            </a:r>
            <a:r>
              <a:rPr lang="en-US" altLang="ja-JP" sz="1800" i="1" dirty="0" smtClean="0">
                <a:latin typeface="Arial Narrow"/>
                <a:cs typeface="Arial Narrow"/>
              </a:rPr>
              <a:t>k</a:t>
            </a:r>
            <a:r>
              <a:rPr lang="en-US" altLang="ja-JP" sz="1800" i="1" baseline="-25000" dirty="0" smtClean="0">
                <a:latin typeface="Arial Narrow"/>
                <a:cs typeface="Arial Narrow"/>
              </a:rPr>
              <a:t>F</a:t>
            </a:r>
            <a:endParaRPr lang="en-US" altLang="ja-JP" sz="1800" i="1" dirty="0">
              <a:latin typeface="Arial Narrow"/>
              <a:cs typeface="Arial Narrow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H="1">
            <a:off x="1366838" y="4064401"/>
            <a:ext cx="1175784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128" name="Text Box 12"/>
          <p:cNvSpPr txBox="1">
            <a:spLocks noChangeArrowheads="1"/>
          </p:cNvSpPr>
          <p:nvPr/>
        </p:nvSpPr>
        <p:spPr bwMode="auto">
          <a:xfrm>
            <a:off x="1101169" y="4049685"/>
            <a:ext cx="531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i="1" dirty="0" smtClean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altLang="ja-JP" sz="1800" i="1" dirty="0" smtClean="0">
                <a:latin typeface="Arial Narrow"/>
                <a:cs typeface="Arial Narrow"/>
              </a:rPr>
              <a:t>k</a:t>
            </a:r>
            <a:r>
              <a:rPr lang="en-US" altLang="ja-JP" sz="1800" i="1" baseline="-25000" dirty="0" smtClean="0">
                <a:latin typeface="Arial Narrow"/>
                <a:cs typeface="Arial Narrow"/>
              </a:rPr>
              <a:t>F</a:t>
            </a:r>
            <a:endParaRPr lang="en-US" altLang="ja-JP" sz="1800" i="1" dirty="0">
              <a:latin typeface="Arial Narrow"/>
              <a:cs typeface="Arial Narrow"/>
            </a:endParaRPr>
          </a:p>
        </p:txBody>
      </p:sp>
      <p:cxnSp>
        <p:nvCxnSpPr>
          <p:cNvPr id="130" name="Straight Arrow Connector 129"/>
          <p:cNvCxnSpPr/>
          <p:nvPr/>
        </p:nvCxnSpPr>
        <p:spPr bwMode="auto">
          <a:xfrm>
            <a:off x="3068159" y="3151601"/>
            <a:ext cx="337584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 flipH="1">
            <a:off x="3548616" y="3151601"/>
            <a:ext cx="337584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graphicFrame>
        <p:nvGraphicFramePr>
          <p:cNvPr id="1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156669"/>
              </p:ext>
            </p:extLst>
          </p:nvPr>
        </p:nvGraphicFramePr>
        <p:xfrm>
          <a:off x="5257800" y="3151601"/>
          <a:ext cx="11557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7" name="Equation" r:id="rId5" imgW="1155700" imgH="762000" progId="Equation.3">
                  <p:embed/>
                </p:oleObj>
              </mc:Choice>
              <mc:Fallback>
                <p:oleObj name="Equation" r:id="rId5" imgW="11557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151601"/>
                        <a:ext cx="11557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279F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334221"/>
              </p:ext>
            </p:extLst>
          </p:nvPr>
        </p:nvGraphicFramePr>
        <p:xfrm>
          <a:off x="5257800" y="4324257"/>
          <a:ext cx="2819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8" name="Equation" r:id="rId7" imgW="2819400" imgH="1016000" progId="Equation.3">
                  <p:embed/>
                </p:oleObj>
              </mc:Choice>
              <mc:Fallback>
                <p:oleObj name="Equation" r:id="rId7" imgW="2819400" imgH="1016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24257"/>
                        <a:ext cx="2819400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5410200" y="5670984"/>
            <a:ext cx="3201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DoS OF PURELY 1-DIMENSIONAL –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Verdana"/>
                <a:cs typeface="Verdana"/>
              </a:rPr>
              <a:t>NON-INTERACTING - ELECTRONS </a:t>
            </a:r>
            <a:endParaRPr kumimoji="1" lang="ja-JP" altLang="en-US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5804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In Real Systems DoS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Follows from a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SUM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Over Multiple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1-D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SUBBANDS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22" y="3352800"/>
            <a:ext cx="4784765" cy="3060700"/>
          </a:xfrm>
          <a:prstGeom prst="rect">
            <a:avLst/>
          </a:prstGeom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746289"/>
              </p:ext>
            </p:extLst>
          </p:nvPr>
        </p:nvGraphicFramePr>
        <p:xfrm>
          <a:off x="1947863" y="2328075"/>
          <a:ext cx="518160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Equation" r:id="rId4" imgW="5194300" imgH="1079500" progId="Equation.3">
                  <p:embed/>
                </p:oleObj>
              </mc:Choice>
              <mc:Fallback>
                <p:oleObj name="Equation" r:id="rId4" imgW="5194300" imgH="10795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2328075"/>
                        <a:ext cx="5181600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024835" y="6032239"/>
            <a:ext cx="2119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kumimoji="1" lang="en-US" altLang="ja-JP" dirty="0" smtClean="0">
                <a:latin typeface="Verdana" charset="0"/>
                <a:cs typeface="Verdana" charset="0"/>
              </a:rPr>
              <a:t>K. F. Berggren et al.</a:t>
            </a:r>
          </a:p>
          <a:p>
            <a:pPr algn="r"/>
            <a:r>
              <a:rPr kumimoji="1" lang="en-US" altLang="ja-JP" dirty="0" smtClean="0">
                <a:latin typeface="Verdana" charset="0"/>
                <a:cs typeface="Verdana" charset="0"/>
              </a:rPr>
              <a:t>PRB </a:t>
            </a:r>
            <a:r>
              <a:rPr kumimoji="1" lang="en-US" altLang="ja-JP" u="sng" dirty="0" smtClean="0">
                <a:latin typeface="Verdana" charset="0"/>
                <a:cs typeface="Verdana" charset="0"/>
              </a:rPr>
              <a:t>37</a:t>
            </a:r>
            <a:r>
              <a:rPr kumimoji="1" lang="en-US" altLang="ja-JP" dirty="0" smtClean="0">
                <a:latin typeface="Verdana" charset="0"/>
                <a:cs typeface="Verdana" charset="0"/>
              </a:rPr>
              <a:t>, 10118 (1988)</a:t>
            </a:r>
            <a:endParaRPr kumimoji="1" lang="ja-JP" altLang="en-US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1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6"/>
          <a:stretch/>
        </p:blipFill>
        <p:spPr bwMode="auto">
          <a:xfrm>
            <a:off x="838200" y="2514600"/>
            <a:ext cx="3263900" cy="13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44357"/>
            <a:ext cx="32639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07860"/>
            <a:ext cx="3113047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In Real Systems DoS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Follows from a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SUM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Over Multiple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1-D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SUBBANDS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1-D DoS Responsible for a</a:t>
            </a:r>
            <a:b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Unique Conductance 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Verdana" charset="0"/>
                <a:cs typeface="Verdana" charset="0"/>
              </a:rPr>
              <a:t>QUANTIZATION</a:t>
            </a:r>
            <a:r>
              <a:rPr kumimoji="1" lang="en-US" altLang="ja-JP" sz="3200" dirty="0" smtClean="0">
                <a:solidFill>
                  <a:srgbClr val="000000"/>
                </a:solidFill>
                <a:latin typeface="Verdana" charset="0"/>
                <a:cs typeface="Verdana" charset="0"/>
              </a:rPr>
              <a:t> </a:t>
            </a:r>
            <a:endParaRPr kumimoji="1" lang="ja-JP" altLang="en-US" sz="32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"/>
          <a:stretch>
            <a:fillRect/>
          </a:stretch>
        </p:blipFill>
        <p:spPr bwMode="auto">
          <a:xfrm>
            <a:off x="2057400" y="1994487"/>
            <a:ext cx="4800600" cy="438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07630" y="5715000"/>
            <a:ext cx="169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kumimoji="1" lang="en-US" altLang="ja-JP" dirty="0" smtClean="0">
                <a:latin typeface="Verdana" charset="0"/>
                <a:cs typeface="Verdana" charset="0"/>
              </a:rPr>
              <a:t>Pepper Group</a:t>
            </a:r>
          </a:p>
          <a:p>
            <a:pPr algn="r"/>
            <a:r>
              <a:rPr kumimoji="1" lang="en-US" altLang="ja-JP" dirty="0" smtClean="0">
                <a:latin typeface="Verdana" charset="0"/>
                <a:cs typeface="Verdana" charset="0"/>
              </a:rPr>
              <a:t>Cambridge (U.K.)</a:t>
            </a:r>
            <a:endParaRPr kumimoji="1" lang="ja-JP" altLang="en-US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2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3783" b="14584"/>
          <a:stretch>
            <a:fillRect/>
          </a:stretch>
        </p:blipFill>
        <p:spPr bwMode="auto">
          <a:xfrm>
            <a:off x="1452563" y="869950"/>
            <a:ext cx="6543675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731838" y="5638800"/>
            <a:ext cx="7985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3200">
                <a:latin typeface="Verdana" charset="0"/>
                <a:cs typeface="Verdana" charset="0"/>
              </a:rPr>
              <a:t>What does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“MESOSCOPIC”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mean?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1"/>
          <p:cNvSpPr txBox="1">
            <a:spLocks noChangeArrowheads="1"/>
          </p:cNvSpPr>
          <p:nvPr/>
        </p:nvSpPr>
        <p:spPr bwMode="auto">
          <a:xfrm>
            <a:off x="76200" y="3733800"/>
            <a:ext cx="89789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4200"/>
              </a:lnSpc>
            </a:pP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MESOSCOPIC PHYSICS  </a:t>
            </a:r>
            <a:r>
              <a:rPr kumimoji="1" lang="en-US" altLang="ja-JP" sz="3200">
                <a:latin typeface="Verdana" charset="0"/>
                <a:cs typeface="Verdana" charset="0"/>
              </a:rPr>
              <a:t>–  concerns the physical description of systems that are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INTERMEDIATE</a:t>
            </a:r>
            <a:r>
              <a:rPr kumimoji="1" lang="en-US" altLang="ja-JP" sz="3200">
                <a:latin typeface="Verdana" charset="0"/>
                <a:cs typeface="Verdana" charset="0"/>
              </a:rPr>
              <a:t> between the macroscopic and microscopic realms </a:t>
            </a:r>
            <a:endParaRPr kumimoji="1" lang="ja-JP" altLang="en-US" sz="3200">
              <a:latin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016" y="457200"/>
            <a:ext cx="3510184" cy="2632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32560"/>
            <a:ext cx="3581400" cy="214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/>
          <p:cNvSpPr txBox="1">
            <a:spLocks noChangeArrowheads="1"/>
          </p:cNvSpPr>
          <p:nvPr/>
        </p:nvSpPr>
        <p:spPr bwMode="auto">
          <a:xfrm>
            <a:off x="1289050" y="827088"/>
            <a:ext cx="6565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I</a:t>
            </a:r>
            <a:endParaRPr kumimoji="1" lang="ja-JP" altLang="en-US" sz="32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362200"/>
            <a:ext cx="7302500" cy="307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An Introduction to M</a:t>
            </a:r>
            <a:r>
              <a:rPr kumimoji="1" lang="en-US" altLang="ja-JP" sz="2400" dirty="0">
                <a:solidFill>
                  <a:srgbClr val="000000"/>
                </a:solidFill>
                <a:latin typeface="Verdana"/>
                <a:cs typeface="Verdana"/>
              </a:rPr>
              <a:t>esoscopics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solidFill>
                  <a:srgbClr val="FF0000"/>
                </a:solidFill>
                <a:latin typeface="Verdana"/>
                <a:cs typeface="Verdana"/>
              </a:rPr>
              <a:t>Some Features of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Common Mesoscopic Phenomena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Realizing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1-D Mesoscopic Systems</a:t>
            </a:r>
          </a:p>
          <a:p>
            <a:pPr marL="171450" indent="-171450">
              <a:buSzPct val="67000"/>
              <a:buFont typeface="Wingdings" charset="2"/>
              <a:buChar char="l"/>
              <a:defRPr/>
            </a:pPr>
            <a:endParaRPr kumimoji="1" lang="ja-JP" altLang="en-US" sz="24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Box 1"/>
          <p:cNvSpPr txBox="1">
            <a:spLocks noChangeArrowheads="1"/>
          </p:cNvSpPr>
          <p:nvPr/>
        </p:nvSpPr>
        <p:spPr bwMode="auto">
          <a:xfrm>
            <a:off x="471488" y="903288"/>
            <a:ext cx="82010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latin typeface="Verdana" charset="0"/>
                <a:cs typeface="Verdana" charset="0"/>
              </a:rPr>
              <a:t>What are the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GENERAL</a:t>
            </a:r>
          </a:p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FEATURES</a:t>
            </a:r>
            <a:r>
              <a:rPr kumimoji="1" lang="en-US" altLang="ja-JP" sz="3200">
                <a:latin typeface="Verdana" charset="0"/>
                <a:cs typeface="Verdana" charset="0"/>
              </a:rPr>
              <a:t> of Mesoscopic Systems?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228600" y="2286000"/>
            <a:ext cx="8726488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400" dirty="0">
                <a:latin typeface="Verdana" charset="0"/>
                <a:cs typeface="Verdana" charset="0"/>
              </a:rPr>
              <a:t>Typically (not always) contain 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LARGE</a:t>
            </a:r>
            <a:r>
              <a:rPr kumimoji="1" lang="en-US" altLang="ja-JP" sz="2400" dirty="0">
                <a:latin typeface="Verdana" charset="0"/>
                <a:cs typeface="Verdana" charset="0"/>
              </a:rPr>
              <a:t> numbers of particles – reminiscent of classical systems …</a:t>
            </a:r>
          </a:p>
          <a:p>
            <a:pPr>
              <a:spcAft>
                <a:spcPts val="600"/>
              </a:spcAft>
            </a:pPr>
            <a:endParaRPr kumimoji="1" lang="en-US" altLang="ja-JP" sz="2400" dirty="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pPr>
              <a:buClr>
                <a:schemeClr val="tx1"/>
              </a:buClr>
            </a:pP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</a:rPr>
              <a:t>… But, the 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</a:rPr>
              <a:t>QUANTUM</a:t>
            </a: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</a:rPr>
              <a:t> character of these particles is strongly apparent</a:t>
            </a:r>
          </a:p>
          <a:p>
            <a:pPr>
              <a:buClr>
                <a:schemeClr val="tx1"/>
              </a:buClr>
            </a:pPr>
            <a:endParaRPr kumimoji="1" lang="en-US" altLang="ja-JP" sz="2400" dirty="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kumimoji="1" lang="en-US" altLang="ja-JP" sz="2400" dirty="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	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Verdana" charset="0"/>
                <a:cs typeface="Verdana" charset="0"/>
                <a:sym typeface="Wingdings" charset="0"/>
              </a:rPr>
              <a:t>Exhibit </a:t>
            </a: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  <a:sym typeface="Wingdings" charset="0"/>
              </a:rPr>
              <a:t>pronounced effects due to 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  <a:sym typeface="Wingdings" charset="0"/>
              </a:rPr>
              <a:t>QUANTUM </a:t>
            </a:r>
            <a:b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  <a:sym typeface="Wingdings" charset="0"/>
              </a:rPr>
            </a:b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  <a:sym typeface="Wingdings" charset="0"/>
              </a:rPr>
              <a:t>	    INTERFERENCE </a:t>
            </a: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  <a:sym typeface="Wingdings" charset="0"/>
              </a:rPr>
              <a:t>&amp; 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  <a:sym typeface="Wingdings" charset="0"/>
              </a:rPr>
              <a:t>ENERGY QUANTIZATION</a:t>
            </a:r>
          </a:p>
          <a:p>
            <a:pPr>
              <a:buClr>
                <a:schemeClr val="tx1"/>
              </a:buClr>
            </a:pPr>
            <a:r>
              <a:rPr kumimoji="1" lang="en-US" altLang="ja-JP" sz="2400" dirty="0">
                <a:solidFill>
                  <a:srgbClr val="000000"/>
                </a:solidFill>
                <a:latin typeface="Symbol" charset="0"/>
                <a:cs typeface="Symbol" charset="0"/>
              </a:rPr>
              <a:t>	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Verdana" charset="0"/>
                <a:cs typeface="Verdana" charset="0"/>
                <a:sym typeface="Wingdings" charset="0"/>
              </a:rPr>
              <a:t>MANY</a:t>
            </a:r>
            <a:r>
              <a:rPr kumimoji="1" lang="en-US" altLang="ja-JP" sz="2400" dirty="0">
                <a:solidFill>
                  <a:srgbClr val="FF0000"/>
                </a:solidFill>
                <a:latin typeface="Verdana" charset="0"/>
                <a:cs typeface="Verdana" charset="0"/>
                <a:sym typeface="Wingdings" charset="0"/>
              </a:rPr>
              <a:t>-BODY </a:t>
            </a:r>
            <a:r>
              <a:rPr kumimoji="1" lang="en-US" altLang="ja-JP" sz="2400" dirty="0">
                <a:solidFill>
                  <a:srgbClr val="000000"/>
                </a:solidFill>
                <a:latin typeface="Verdana" charset="0"/>
                <a:cs typeface="Verdana" charset="0"/>
                <a:sym typeface="Wingdings" charset="0"/>
              </a:rPr>
              <a:t>effects …</a:t>
            </a:r>
            <a:endParaRPr kumimoji="1" lang="ja-JP" altLang="en-US" sz="2400" dirty="0">
              <a:solidFill>
                <a:srgbClr val="000000"/>
              </a:solidFill>
              <a:latin typeface="Symbol" charset="0"/>
              <a:cs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828800"/>
            <a:ext cx="6043612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Box 5"/>
          <p:cNvSpPr txBox="1">
            <a:spLocks noChangeArrowheads="1"/>
          </p:cNvSpPr>
          <p:nvPr/>
        </p:nvSpPr>
        <p:spPr bwMode="auto">
          <a:xfrm>
            <a:off x="152400" y="8382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latin typeface="Verdana" charset="0"/>
                <a:cs typeface="Verdana" charset="0"/>
              </a:rPr>
              <a:t>Semiconductor devices: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ARCHETYPAL </a:t>
            </a:r>
            <a:r>
              <a:rPr kumimoji="1" lang="en-US" altLang="ja-JP" sz="3200">
                <a:latin typeface="Verdana" charset="0"/>
                <a:cs typeface="Verdana" charset="0"/>
              </a:rPr>
              <a:t>mesoscopic system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611707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FEW THOUSAND ELECTRONS</a:t>
            </a:r>
            <a:b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kumimoji="1" lang="en-US" altLang="ja-JP" sz="1400" dirty="0" smtClean="0">
                <a:solidFill>
                  <a:srgbClr val="FF0000"/>
                </a:solidFill>
                <a:latin typeface="Verdana"/>
                <a:cs typeface="Verdana"/>
              </a:rPr>
              <a:t>IN ACTIVE REGION OF DEVICE</a:t>
            </a:r>
            <a:endParaRPr kumimoji="1" lang="ja-JP" altLang="en-US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25"/>
          <p:cNvSpPr txBox="1">
            <a:spLocks noChangeArrowheads="1"/>
          </p:cNvSpPr>
          <p:nvPr/>
        </p:nvSpPr>
        <p:spPr bwMode="auto">
          <a:xfrm>
            <a:off x="152400" y="8382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Device current calculated</a:t>
            </a:r>
          </a:p>
          <a:p>
            <a:pPr algn="ctr"/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 in a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TRANSMISSION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 approach –</a:t>
            </a:r>
            <a:b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the </a:t>
            </a: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LANDAUER </a:t>
            </a:r>
            <a:r>
              <a:rPr kumimoji="1" lang="en-US" altLang="ja-JP" sz="3200">
                <a:solidFill>
                  <a:srgbClr val="000000"/>
                </a:solidFill>
                <a:latin typeface="Verdana" charset="0"/>
                <a:cs typeface="Verdana" charset="0"/>
              </a:rPr>
              <a:t>formula</a:t>
            </a:r>
            <a:endParaRPr kumimoji="1" lang="ja-JP" altLang="en-US" sz="320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424613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3829050" y="5602288"/>
            <a:ext cx="1485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sz="2400">
                <a:solidFill>
                  <a:srgbClr val="FF0000"/>
                </a:solidFill>
                <a:latin typeface="Verdana" charset="0"/>
                <a:cs typeface="Verdana" charset="0"/>
              </a:rPr>
              <a:t>DEVICE</a:t>
            </a:r>
            <a:endParaRPr kumimoji="1" lang="ja-JP" altLang="en-US" sz="24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1268" name="Freeform 2"/>
          <p:cNvSpPr>
            <a:spLocks/>
          </p:cNvSpPr>
          <p:nvPr/>
        </p:nvSpPr>
        <p:spPr bwMode="auto">
          <a:xfrm>
            <a:off x="1905000" y="2714625"/>
            <a:ext cx="1638300" cy="579438"/>
          </a:xfrm>
          <a:custGeom>
            <a:avLst/>
            <a:gdLst>
              <a:gd name="T0" fmla="*/ 0 w 1639054"/>
              <a:gd name="T1" fmla="*/ 581983 h 578170"/>
              <a:gd name="T2" fmla="*/ 737295 w 1639054"/>
              <a:gd name="T3" fmla="*/ 76552 h 578170"/>
              <a:gd name="T4" fmla="*/ 1636793 w 1639054"/>
              <a:gd name="T5" fmla="*/ 2224 h 5781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39054" h="578170">
                <a:moveTo>
                  <a:pt x="0" y="578170"/>
                </a:moveTo>
                <a:cubicBezTo>
                  <a:pt x="232568" y="375106"/>
                  <a:pt x="465137" y="172043"/>
                  <a:pt x="738313" y="76050"/>
                </a:cubicBezTo>
                <a:cubicBezTo>
                  <a:pt x="1011489" y="-19944"/>
                  <a:pt x="1639054" y="2209"/>
                  <a:pt x="1639054" y="2209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9" name="Freeform 30"/>
          <p:cNvSpPr>
            <a:spLocks/>
          </p:cNvSpPr>
          <p:nvPr/>
        </p:nvSpPr>
        <p:spPr bwMode="auto">
          <a:xfrm flipH="1">
            <a:off x="6365934" y="2971799"/>
            <a:ext cx="911165" cy="322263"/>
          </a:xfrm>
          <a:custGeom>
            <a:avLst/>
            <a:gdLst>
              <a:gd name="T0" fmla="*/ 0 w 1639054"/>
              <a:gd name="T1" fmla="*/ 581983 h 578170"/>
              <a:gd name="T2" fmla="*/ 737295 w 1639054"/>
              <a:gd name="T3" fmla="*/ 76552 h 578170"/>
              <a:gd name="T4" fmla="*/ 1636793 w 1639054"/>
              <a:gd name="T5" fmla="*/ 2224 h 5781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39054" h="578170">
                <a:moveTo>
                  <a:pt x="0" y="578170"/>
                </a:moveTo>
                <a:cubicBezTo>
                  <a:pt x="232568" y="375106"/>
                  <a:pt x="465137" y="172043"/>
                  <a:pt x="738313" y="76050"/>
                </a:cubicBezTo>
                <a:cubicBezTo>
                  <a:pt x="1011489" y="-19944"/>
                  <a:pt x="1639054" y="2209"/>
                  <a:pt x="1639054" y="2209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8"/>
          <p:cNvSpPr txBox="1">
            <a:spLocks noChangeArrowheads="1"/>
          </p:cNvSpPr>
          <p:nvPr/>
        </p:nvSpPr>
        <p:spPr bwMode="auto">
          <a:xfrm>
            <a:off x="1289050" y="827088"/>
            <a:ext cx="6565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GENERAL ASPECTS OF</a:t>
            </a:r>
            <a:b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</a:br>
            <a:r>
              <a:rPr kumimoji="1" lang="en-US" altLang="ja-JP" sz="3200">
                <a:solidFill>
                  <a:srgbClr val="FF0000"/>
                </a:solidFill>
                <a:latin typeface="Verdana" charset="0"/>
                <a:cs typeface="Verdana" charset="0"/>
              </a:rPr>
              <a:t>MESOSCOPIC TRANSPORT I</a:t>
            </a:r>
            <a:endParaRPr kumimoji="1" lang="ja-JP" altLang="en-US" sz="32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2362200"/>
            <a:ext cx="7302500" cy="307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An Introduction to Mesoscopics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Some Features of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solidFill>
                  <a:srgbClr val="FF0000"/>
                </a:solidFill>
                <a:latin typeface="Verdana"/>
                <a:cs typeface="Verdana"/>
              </a:rPr>
              <a:t>Some Common Mesoscopic Phenomena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Realizing Mesoscopic Systems</a:t>
            </a:r>
          </a:p>
          <a:p>
            <a:pPr marL="342900" indent="-342900">
              <a:spcAft>
                <a:spcPts val="1200"/>
              </a:spcAft>
              <a:buSzPct val="67000"/>
              <a:buFont typeface="Wingdings" charset="2"/>
              <a:buChar char="l"/>
              <a:defRPr/>
            </a:pPr>
            <a:r>
              <a:rPr kumimoji="1" lang="en-US" altLang="ja-JP" sz="2400" dirty="0">
                <a:latin typeface="Verdana"/>
                <a:cs typeface="Verdana"/>
              </a:rPr>
              <a:t>1-D Mesoscopic Systems</a:t>
            </a:r>
            <a:endParaRPr kumimoji="1" lang="en-US" altLang="ja-JP" sz="24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171450" indent="-171450">
              <a:buSzPct val="67000"/>
              <a:buFont typeface="Wingdings" charset="2"/>
              <a:buChar char="l"/>
              <a:defRPr/>
            </a:pPr>
            <a:endParaRPr kumimoji="1" lang="ja-JP" alt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8153</TotalTime>
  <Pages>20</Pages>
  <Words>567</Words>
  <Application>Microsoft Macintosh PowerPoint</Application>
  <PresentationFormat>On-screen Show (4:3)</PresentationFormat>
  <Paragraphs>130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David K. Ferry</dc:creator>
  <cp:keywords/>
  <dc:description/>
  <cp:lastModifiedBy>Bird Jonathan</cp:lastModifiedBy>
  <cp:revision>299</cp:revision>
  <cp:lastPrinted>1999-06-18T01:12:18Z</cp:lastPrinted>
  <dcterms:created xsi:type="dcterms:W3CDTF">1997-08-09T07:07:55Z</dcterms:created>
  <dcterms:modified xsi:type="dcterms:W3CDTF">2012-09-06T04:36:47Z</dcterms:modified>
</cp:coreProperties>
</file>