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4" r:id="rId2"/>
    <p:sldId id="326" r:id="rId3"/>
    <p:sldId id="310" r:id="rId4"/>
    <p:sldId id="260" r:id="rId5"/>
    <p:sldId id="327" r:id="rId6"/>
    <p:sldId id="325" r:id="rId7"/>
    <p:sldId id="307" r:id="rId8"/>
    <p:sldId id="344" r:id="rId9"/>
    <p:sldId id="309" r:id="rId10"/>
    <p:sldId id="345" r:id="rId11"/>
    <p:sldId id="315" r:id="rId12"/>
    <p:sldId id="328" r:id="rId13"/>
    <p:sldId id="346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40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10FF"/>
    <a:srgbClr val="800000"/>
    <a:srgbClr val="FFFFCC"/>
    <a:srgbClr val="FFCCFF"/>
    <a:srgbClr val="FF0000"/>
    <a:srgbClr val="000066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179" autoAdjust="0"/>
  </p:normalViewPr>
  <p:slideViewPr>
    <p:cSldViewPr snapToGrid="0" snapToObjects="1" showGuides="1">
      <p:cViewPr>
        <p:scale>
          <a:sx n="99" d="100"/>
          <a:sy n="99" d="100"/>
        </p:scale>
        <p:origin x="-2168" y="-48"/>
      </p:cViewPr>
      <p:guideLst>
        <p:guide orient="horz" pos="2149"/>
        <p:guide pos="2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5" tIns="46983" rIns="95645" bIns="46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856642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8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61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1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14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75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 userDrawn="1"/>
        </p:nvSpPr>
        <p:spPr bwMode="auto">
          <a:xfrm>
            <a:off x="838200" y="6477000"/>
            <a:ext cx="8229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027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61"/>
          <a:stretch>
            <a:fillRect/>
          </a:stretch>
        </p:blipFill>
        <p:spPr bwMode="auto">
          <a:xfrm>
            <a:off x="101600" y="6094413"/>
            <a:ext cx="736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ChangeArrowheads="1"/>
          </p:cNvSpPr>
          <p:nvPr userDrawn="1"/>
        </p:nvSpPr>
        <p:spPr bwMode="auto">
          <a:xfrm>
            <a:off x="1600200" y="6521450"/>
            <a:ext cx="7500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Verdana" charset="0"/>
                <a:cs typeface="Verdana" charset="0"/>
              </a:rPr>
              <a:t>Spin-Related Phenomena in Mesoscopic Transport, NORDITA, Stockholm, Sept. 2012</a:t>
            </a:r>
            <a:endParaRPr lang="ja-JP" altLang="en-US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029" name="Line 6"/>
          <p:cNvSpPr>
            <a:spLocks noChangeShapeType="1"/>
          </p:cNvSpPr>
          <p:nvPr userDrawn="1"/>
        </p:nvSpPr>
        <p:spPr bwMode="auto">
          <a:xfrm>
            <a:off x="1600200" y="381000"/>
            <a:ext cx="7467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2073275" y="76200"/>
            <a:ext cx="7027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 Mesoscopic Transport, Jonathan BIRD, University at Buffalo</a:t>
            </a:r>
            <a:endParaRPr lang="ja-JP" altLang="en-US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5534" r="14922" b="31645"/>
          <a:stretch>
            <a:fillRect/>
          </a:stretch>
        </p:blipFill>
        <p:spPr bwMode="auto">
          <a:xfrm>
            <a:off x="152400" y="107950"/>
            <a:ext cx="1371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5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Box 1"/>
          <p:cNvSpPr txBox="1">
            <a:spLocks noChangeArrowheads="1"/>
          </p:cNvSpPr>
          <p:nvPr/>
        </p:nvSpPr>
        <p:spPr bwMode="auto">
          <a:xfrm>
            <a:off x="530053" y="1600200"/>
            <a:ext cx="80541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6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</a:p>
          <a:p>
            <a:pPr algn="ctr"/>
            <a:r>
              <a:rPr kumimoji="1" lang="en-US" altLang="ja-JP" sz="36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TRANSPORT: 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6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1051932" y="3276600"/>
            <a:ext cx="701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Jonathan Bird</a:t>
            </a:r>
          </a:p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Electrical Engineering,</a:t>
            </a:r>
            <a:br>
              <a:rPr kumimoji="1" lang="en-US" altLang="ja-JP" sz="3600">
                <a:latin typeface="Verdana" charset="0"/>
                <a:cs typeface="Verdana" charset="0"/>
              </a:rPr>
            </a:br>
            <a:r>
              <a:rPr kumimoji="1" lang="en-US" altLang="ja-JP" sz="3600">
                <a:latin typeface="Verdana" charset="0"/>
                <a:cs typeface="Verdana" charset="0"/>
              </a:rPr>
              <a:t>University at Buffalo,</a:t>
            </a:r>
          </a:p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Buffalo NY, USA</a:t>
            </a:r>
            <a:endParaRPr kumimoji="1" lang="ja-JP" altLang="en-US" sz="3600"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62" y="2016374"/>
            <a:ext cx="7068051" cy="137061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latin typeface="Verdana" charset="0"/>
                <a:cs typeface="Verdana" charset="0"/>
              </a:rPr>
              <a:t>QPC Current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For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SINGLE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Under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STRONG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Bias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030" y="3413174"/>
            <a:ext cx="4310408" cy="2939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17506" y="6141102"/>
            <a:ext cx="353517" cy="2118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7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HALF-PLATEAUS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For A</a:t>
            </a:r>
            <a:br>
              <a:rPr kumimoji="1" lang="en-US" altLang="ja-JP" sz="3200" dirty="0" smtClean="0"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SYMMETRIC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Voltage Drop (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 = ½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)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graphicFrame>
        <p:nvGraphicFramePr>
          <p:cNvPr id="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173605"/>
              </p:ext>
            </p:extLst>
          </p:nvPr>
        </p:nvGraphicFramePr>
        <p:xfrm>
          <a:off x="3773488" y="1980506"/>
          <a:ext cx="16002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3" name="Equation" r:id="rId3" imgW="1600200" imgH="889000" progId="Equation.3">
                  <p:embed/>
                </p:oleObj>
              </mc:Choice>
              <mc:Fallback>
                <p:oleObj name="Equation" r:id="rId3" imgW="16002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488" y="1980506"/>
                        <a:ext cx="16002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820" y="2795605"/>
            <a:ext cx="6649536" cy="3461981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186689" y="6170674"/>
            <a:ext cx="384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 smtClean="0">
                <a:latin typeface="Verdana" charset="0"/>
              </a:rPr>
              <a:t>A. Kristensen et </a:t>
            </a:r>
            <a:r>
              <a:rPr lang="en-US" altLang="ja-JP" i="0" dirty="0">
                <a:latin typeface="Verdana" charset="0"/>
              </a:rPr>
              <a:t>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 smtClean="0">
                <a:latin typeface="Verdana" charset="0"/>
              </a:rPr>
              <a:t>62</a:t>
            </a:r>
            <a:r>
              <a:rPr lang="en-US" altLang="ja-JP" i="0" dirty="0" smtClean="0">
                <a:latin typeface="Verdana" charset="0"/>
              </a:rPr>
              <a:t>, 10950 (2000)</a:t>
            </a:r>
          </a:p>
          <a:p>
            <a:pPr algn="r"/>
            <a:endParaRPr lang="en-US" altLang="ja-JP" i="0" dirty="0">
              <a:latin typeface="Verdan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7668095" y="3787524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668095" y="4892424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7668095" y="4346324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HALF-PLATEAUS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Near</a:t>
            </a:r>
            <a:br>
              <a:rPr kumimoji="1" lang="en-US" altLang="ja-JP" sz="3200" dirty="0" smtClean="0"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PINCH-OFF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(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 &lt;&lt; ½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)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759124" y="2597401"/>
            <a:ext cx="5522622" cy="1537374"/>
            <a:chOff x="1759124" y="4414731"/>
            <a:chExt cx="5522622" cy="1537374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3325372" y="5036364"/>
              <a:ext cx="63841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790234" y="5952105"/>
              <a:ext cx="205206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3877009" y="5036364"/>
              <a:ext cx="0" cy="91574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sm" len="lg"/>
              <a:tailEnd type="triangle" w="sm" len="lg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845709" y="5340346"/>
              <a:ext cx="638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qV</a:t>
              </a:r>
              <a:r>
                <a:rPr lang="en-US" sz="1400" i="1" baseline="-250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sd</a:t>
              </a:r>
              <a:endParaRPr lang="en-US" sz="1400" i="1" baseline="-250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08541" y="4521550"/>
              <a:ext cx="4882886" cy="1430555"/>
              <a:chOff x="2296552" y="4656266"/>
              <a:chExt cx="4882886" cy="1430555"/>
            </a:xfrm>
          </p:grpSpPr>
          <p:sp>
            <p:nvSpPr>
              <p:cNvPr id="16" name="Freeform 15"/>
              <p:cNvSpPr/>
              <p:nvPr/>
            </p:nvSpPr>
            <p:spPr bwMode="auto">
              <a:xfrm>
                <a:off x="3330017" y="4656266"/>
                <a:ext cx="2874560" cy="1429506"/>
              </a:xfrm>
              <a:custGeom>
                <a:avLst/>
                <a:gdLst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795142 w 1963436"/>
                  <a:gd name="connsiteY8" fmla="*/ 62409 h 416255"/>
                  <a:gd name="connsiteX9" fmla="*/ 1856850 w 1963436"/>
                  <a:gd name="connsiteY9" fmla="*/ 236313 h 416255"/>
                  <a:gd name="connsiteX10" fmla="*/ 1896118 w 1963436"/>
                  <a:gd name="connsiteY10" fmla="*/ 337290 h 416255"/>
                  <a:gd name="connsiteX11" fmla="*/ 1963436 w 1963436"/>
                  <a:gd name="connsiteY11" fmla="*/ 415828 h 416255"/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856850 w 1963436"/>
                  <a:gd name="connsiteY8" fmla="*/ 236313 h 416255"/>
                  <a:gd name="connsiteX9" fmla="*/ 1896118 w 1963436"/>
                  <a:gd name="connsiteY9" fmla="*/ 337290 h 416255"/>
                  <a:gd name="connsiteX10" fmla="*/ 1963436 w 1963436"/>
                  <a:gd name="connsiteY10" fmla="*/ 415828 h 416255"/>
                  <a:gd name="connsiteX0" fmla="*/ 0 w 1896118"/>
                  <a:gd name="connsiteY0" fmla="*/ 415828 h 416255"/>
                  <a:gd name="connsiteX1" fmla="*/ 56099 w 1896118"/>
                  <a:gd name="connsiteY1" fmla="*/ 359729 h 416255"/>
                  <a:gd name="connsiteX2" fmla="*/ 168295 w 1896118"/>
                  <a:gd name="connsiteY2" fmla="*/ 62409 h 416255"/>
                  <a:gd name="connsiteX3" fmla="*/ 235613 w 1896118"/>
                  <a:gd name="connsiteY3" fmla="*/ 6311 h 416255"/>
                  <a:gd name="connsiteX4" fmla="*/ 398297 w 1896118"/>
                  <a:gd name="connsiteY4" fmla="*/ 701 h 416255"/>
                  <a:gd name="connsiteX5" fmla="*/ 718057 w 1896118"/>
                  <a:gd name="connsiteY5" fmla="*/ 701 h 416255"/>
                  <a:gd name="connsiteX6" fmla="*/ 1716604 w 1896118"/>
                  <a:gd name="connsiteY6" fmla="*/ 701 h 416255"/>
                  <a:gd name="connsiteX7" fmla="*/ 1772702 w 1896118"/>
                  <a:gd name="connsiteY7" fmla="*/ 39970 h 416255"/>
                  <a:gd name="connsiteX8" fmla="*/ 1856850 w 1896118"/>
                  <a:gd name="connsiteY8" fmla="*/ 236313 h 416255"/>
                  <a:gd name="connsiteX9" fmla="*/ 1896118 w 1896118"/>
                  <a:gd name="connsiteY9" fmla="*/ 337290 h 416255"/>
                  <a:gd name="connsiteX0" fmla="*/ 0 w 1856850"/>
                  <a:gd name="connsiteY0" fmla="*/ 415828 h 416255"/>
                  <a:gd name="connsiteX1" fmla="*/ 56099 w 1856850"/>
                  <a:gd name="connsiteY1" fmla="*/ 359729 h 416255"/>
                  <a:gd name="connsiteX2" fmla="*/ 168295 w 1856850"/>
                  <a:gd name="connsiteY2" fmla="*/ 62409 h 416255"/>
                  <a:gd name="connsiteX3" fmla="*/ 235613 w 1856850"/>
                  <a:gd name="connsiteY3" fmla="*/ 6311 h 416255"/>
                  <a:gd name="connsiteX4" fmla="*/ 398297 w 1856850"/>
                  <a:gd name="connsiteY4" fmla="*/ 701 h 416255"/>
                  <a:gd name="connsiteX5" fmla="*/ 718057 w 1856850"/>
                  <a:gd name="connsiteY5" fmla="*/ 701 h 416255"/>
                  <a:gd name="connsiteX6" fmla="*/ 1716604 w 1856850"/>
                  <a:gd name="connsiteY6" fmla="*/ 701 h 416255"/>
                  <a:gd name="connsiteX7" fmla="*/ 1772702 w 1856850"/>
                  <a:gd name="connsiteY7" fmla="*/ 39970 h 416255"/>
                  <a:gd name="connsiteX8" fmla="*/ 1856850 w 1856850"/>
                  <a:gd name="connsiteY8" fmla="*/ 236313 h 416255"/>
                  <a:gd name="connsiteX0" fmla="*/ 0 w 1805569"/>
                  <a:gd name="connsiteY0" fmla="*/ 415828 h 416255"/>
                  <a:gd name="connsiteX1" fmla="*/ 56099 w 1805569"/>
                  <a:gd name="connsiteY1" fmla="*/ 359729 h 416255"/>
                  <a:gd name="connsiteX2" fmla="*/ 168295 w 1805569"/>
                  <a:gd name="connsiteY2" fmla="*/ 62409 h 416255"/>
                  <a:gd name="connsiteX3" fmla="*/ 235613 w 1805569"/>
                  <a:gd name="connsiteY3" fmla="*/ 6311 h 416255"/>
                  <a:gd name="connsiteX4" fmla="*/ 398297 w 1805569"/>
                  <a:gd name="connsiteY4" fmla="*/ 701 h 416255"/>
                  <a:gd name="connsiteX5" fmla="*/ 718057 w 1805569"/>
                  <a:gd name="connsiteY5" fmla="*/ 701 h 416255"/>
                  <a:gd name="connsiteX6" fmla="*/ 1716604 w 1805569"/>
                  <a:gd name="connsiteY6" fmla="*/ 701 h 416255"/>
                  <a:gd name="connsiteX7" fmla="*/ 1772702 w 1805569"/>
                  <a:gd name="connsiteY7" fmla="*/ 39970 h 416255"/>
                  <a:gd name="connsiteX0" fmla="*/ 0 w 1716604"/>
                  <a:gd name="connsiteY0" fmla="*/ 415828 h 416255"/>
                  <a:gd name="connsiteX1" fmla="*/ 56099 w 1716604"/>
                  <a:gd name="connsiteY1" fmla="*/ 359729 h 416255"/>
                  <a:gd name="connsiteX2" fmla="*/ 168295 w 1716604"/>
                  <a:gd name="connsiteY2" fmla="*/ 62409 h 416255"/>
                  <a:gd name="connsiteX3" fmla="*/ 235613 w 1716604"/>
                  <a:gd name="connsiteY3" fmla="*/ 6311 h 416255"/>
                  <a:gd name="connsiteX4" fmla="*/ 398297 w 1716604"/>
                  <a:gd name="connsiteY4" fmla="*/ 701 h 416255"/>
                  <a:gd name="connsiteX5" fmla="*/ 718057 w 1716604"/>
                  <a:gd name="connsiteY5" fmla="*/ 701 h 416255"/>
                  <a:gd name="connsiteX6" fmla="*/ 1716604 w 1716604"/>
                  <a:gd name="connsiteY6" fmla="*/ 701 h 416255"/>
                  <a:gd name="connsiteX0" fmla="*/ 0 w 718057"/>
                  <a:gd name="connsiteY0" fmla="*/ 415828 h 416255"/>
                  <a:gd name="connsiteX1" fmla="*/ 56099 w 718057"/>
                  <a:gd name="connsiteY1" fmla="*/ 359729 h 416255"/>
                  <a:gd name="connsiteX2" fmla="*/ 168295 w 718057"/>
                  <a:gd name="connsiteY2" fmla="*/ 62409 h 416255"/>
                  <a:gd name="connsiteX3" fmla="*/ 235613 w 718057"/>
                  <a:gd name="connsiteY3" fmla="*/ 6311 h 416255"/>
                  <a:gd name="connsiteX4" fmla="*/ 398297 w 718057"/>
                  <a:gd name="connsiteY4" fmla="*/ 701 h 416255"/>
                  <a:gd name="connsiteX5" fmla="*/ 718057 w 718057"/>
                  <a:gd name="connsiteY5" fmla="*/ 701 h 416255"/>
                  <a:gd name="connsiteX0" fmla="*/ 0 w 718057"/>
                  <a:gd name="connsiteY0" fmla="*/ 416373 h 416800"/>
                  <a:gd name="connsiteX1" fmla="*/ 56099 w 718057"/>
                  <a:gd name="connsiteY1" fmla="*/ 360274 h 416800"/>
                  <a:gd name="connsiteX2" fmla="*/ 168295 w 718057"/>
                  <a:gd name="connsiteY2" fmla="*/ 62954 h 416800"/>
                  <a:gd name="connsiteX3" fmla="*/ 244028 w 718057"/>
                  <a:gd name="connsiteY3" fmla="*/ 18075 h 416800"/>
                  <a:gd name="connsiteX4" fmla="*/ 398297 w 718057"/>
                  <a:gd name="connsiteY4" fmla="*/ 1246 h 416800"/>
                  <a:gd name="connsiteX5" fmla="*/ 718057 w 718057"/>
                  <a:gd name="connsiteY5" fmla="*/ 1246 h 416800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58538"/>
                  <a:gd name="connsiteY0" fmla="*/ 410781 h 411565"/>
                  <a:gd name="connsiteX1" fmla="*/ 96580 w 758538"/>
                  <a:gd name="connsiteY1" fmla="*/ 359444 h 411565"/>
                  <a:gd name="connsiteX2" fmla="*/ 208776 w 758538"/>
                  <a:gd name="connsiteY2" fmla="*/ 62124 h 411565"/>
                  <a:gd name="connsiteX3" fmla="*/ 329387 w 758538"/>
                  <a:gd name="connsiteY3" fmla="*/ 6026 h 411565"/>
                  <a:gd name="connsiteX4" fmla="*/ 438778 w 758538"/>
                  <a:gd name="connsiteY4" fmla="*/ 416 h 411565"/>
                  <a:gd name="connsiteX5" fmla="*/ 758538 w 758538"/>
                  <a:gd name="connsiteY5" fmla="*/ 416 h 411565"/>
                  <a:gd name="connsiteX0" fmla="*/ 0 w 761197"/>
                  <a:gd name="connsiteY0" fmla="*/ 477271 h 981306"/>
                  <a:gd name="connsiteX1" fmla="*/ 96580 w 761197"/>
                  <a:gd name="connsiteY1" fmla="*/ 425934 h 981306"/>
                  <a:gd name="connsiteX2" fmla="*/ 208776 w 761197"/>
                  <a:gd name="connsiteY2" fmla="*/ 128614 h 981306"/>
                  <a:gd name="connsiteX3" fmla="*/ 329387 w 761197"/>
                  <a:gd name="connsiteY3" fmla="*/ 72516 h 981306"/>
                  <a:gd name="connsiteX4" fmla="*/ 438778 w 761197"/>
                  <a:gd name="connsiteY4" fmla="*/ 66906 h 981306"/>
                  <a:gd name="connsiteX5" fmla="*/ 761197 w 761197"/>
                  <a:gd name="connsiteY5" fmla="*/ 981306 h 981306"/>
                  <a:gd name="connsiteX0" fmla="*/ 0 w 761197"/>
                  <a:gd name="connsiteY0" fmla="*/ 408325 h 912360"/>
                  <a:gd name="connsiteX1" fmla="*/ 96580 w 761197"/>
                  <a:gd name="connsiteY1" fmla="*/ 356988 h 912360"/>
                  <a:gd name="connsiteX2" fmla="*/ 208776 w 761197"/>
                  <a:gd name="connsiteY2" fmla="*/ 59668 h 912360"/>
                  <a:gd name="connsiteX3" fmla="*/ 329387 w 761197"/>
                  <a:gd name="connsiteY3" fmla="*/ 3570 h 912360"/>
                  <a:gd name="connsiteX4" fmla="*/ 414855 w 761197"/>
                  <a:gd name="connsiteY4" fmla="*/ 130867 h 912360"/>
                  <a:gd name="connsiteX5" fmla="*/ 761197 w 761197"/>
                  <a:gd name="connsiteY5" fmla="*/ 912360 h 912360"/>
                  <a:gd name="connsiteX0" fmla="*/ 0 w 761197"/>
                  <a:gd name="connsiteY0" fmla="*/ 372653 h 876688"/>
                  <a:gd name="connsiteX1" fmla="*/ 96580 w 761197"/>
                  <a:gd name="connsiteY1" fmla="*/ 321316 h 876688"/>
                  <a:gd name="connsiteX2" fmla="*/ 208776 w 761197"/>
                  <a:gd name="connsiteY2" fmla="*/ 23996 h 876688"/>
                  <a:gd name="connsiteX3" fmla="*/ 329387 w 761197"/>
                  <a:gd name="connsiteY3" fmla="*/ 26377 h 876688"/>
                  <a:gd name="connsiteX4" fmla="*/ 414855 w 761197"/>
                  <a:gd name="connsiteY4" fmla="*/ 95195 h 876688"/>
                  <a:gd name="connsiteX5" fmla="*/ 761197 w 761197"/>
                  <a:gd name="connsiteY5" fmla="*/ 876688 h 876688"/>
                  <a:gd name="connsiteX0" fmla="*/ 0 w 761197"/>
                  <a:gd name="connsiteY0" fmla="*/ 375792 h 879827"/>
                  <a:gd name="connsiteX1" fmla="*/ 96580 w 761197"/>
                  <a:gd name="connsiteY1" fmla="*/ 324455 h 879827"/>
                  <a:gd name="connsiteX2" fmla="*/ 208776 w 761197"/>
                  <a:gd name="connsiteY2" fmla="*/ 27135 h 879827"/>
                  <a:gd name="connsiteX3" fmla="*/ 329387 w 761197"/>
                  <a:gd name="connsiteY3" fmla="*/ 29516 h 879827"/>
                  <a:gd name="connsiteX4" fmla="*/ 412197 w 761197"/>
                  <a:gd name="connsiteY4" fmla="*/ 167446 h 879827"/>
                  <a:gd name="connsiteX5" fmla="*/ 761197 w 761197"/>
                  <a:gd name="connsiteY5" fmla="*/ 879827 h 879827"/>
                  <a:gd name="connsiteX0" fmla="*/ 0 w 761197"/>
                  <a:gd name="connsiteY0" fmla="*/ 365852 h 869887"/>
                  <a:gd name="connsiteX1" fmla="*/ 96580 w 761197"/>
                  <a:gd name="connsiteY1" fmla="*/ 314515 h 869887"/>
                  <a:gd name="connsiteX2" fmla="*/ 208776 w 761197"/>
                  <a:gd name="connsiteY2" fmla="*/ 17195 h 869887"/>
                  <a:gd name="connsiteX3" fmla="*/ 326729 w 761197"/>
                  <a:gd name="connsiteY3" fmla="*/ 48816 h 869887"/>
                  <a:gd name="connsiteX4" fmla="*/ 412197 w 761197"/>
                  <a:gd name="connsiteY4" fmla="*/ 157506 h 869887"/>
                  <a:gd name="connsiteX5" fmla="*/ 761197 w 761197"/>
                  <a:gd name="connsiteY5" fmla="*/ 869887 h 869887"/>
                  <a:gd name="connsiteX0" fmla="*/ 0 w 761197"/>
                  <a:gd name="connsiteY0" fmla="*/ 367799 h 871834"/>
                  <a:gd name="connsiteX1" fmla="*/ 96580 w 761197"/>
                  <a:gd name="connsiteY1" fmla="*/ 316462 h 871834"/>
                  <a:gd name="connsiteX2" fmla="*/ 208776 w 761197"/>
                  <a:gd name="connsiteY2" fmla="*/ 19142 h 871834"/>
                  <a:gd name="connsiteX3" fmla="*/ 326729 w 761197"/>
                  <a:gd name="connsiteY3" fmla="*/ 50763 h 871834"/>
                  <a:gd name="connsiteX4" fmla="*/ 412197 w 761197"/>
                  <a:gd name="connsiteY4" fmla="*/ 159453 h 871834"/>
                  <a:gd name="connsiteX5" fmla="*/ 761197 w 761197"/>
                  <a:gd name="connsiteY5" fmla="*/ 871834 h 871834"/>
                  <a:gd name="connsiteX0" fmla="*/ 0 w 761197"/>
                  <a:gd name="connsiteY0" fmla="*/ 367799 h 871834"/>
                  <a:gd name="connsiteX1" fmla="*/ 96580 w 761197"/>
                  <a:gd name="connsiteY1" fmla="*/ 316462 h 871834"/>
                  <a:gd name="connsiteX2" fmla="*/ 208776 w 761197"/>
                  <a:gd name="connsiteY2" fmla="*/ 19142 h 871834"/>
                  <a:gd name="connsiteX3" fmla="*/ 326729 w 761197"/>
                  <a:gd name="connsiteY3" fmla="*/ 50763 h 871834"/>
                  <a:gd name="connsiteX4" fmla="*/ 412197 w 761197"/>
                  <a:gd name="connsiteY4" fmla="*/ 159453 h 871834"/>
                  <a:gd name="connsiteX5" fmla="*/ 761197 w 761197"/>
                  <a:gd name="connsiteY5" fmla="*/ 871834 h 871834"/>
                  <a:gd name="connsiteX0" fmla="*/ 0 w 761197"/>
                  <a:gd name="connsiteY0" fmla="*/ 365548 h 869583"/>
                  <a:gd name="connsiteX1" fmla="*/ 96580 w 761197"/>
                  <a:gd name="connsiteY1" fmla="*/ 314211 h 869583"/>
                  <a:gd name="connsiteX2" fmla="*/ 208776 w 761197"/>
                  <a:gd name="connsiteY2" fmla="*/ 16891 h 869583"/>
                  <a:gd name="connsiteX3" fmla="*/ 321413 w 761197"/>
                  <a:gd name="connsiteY3" fmla="*/ 56487 h 869583"/>
                  <a:gd name="connsiteX4" fmla="*/ 412197 w 761197"/>
                  <a:gd name="connsiteY4" fmla="*/ 157202 h 869583"/>
                  <a:gd name="connsiteX5" fmla="*/ 761197 w 761197"/>
                  <a:gd name="connsiteY5" fmla="*/ 869583 h 869583"/>
                  <a:gd name="connsiteX0" fmla="*/ 0 w 761197"/>
                  <a:gd name="connsiteY0" fmla="*/ 365548 h 869583"/>
                  <a:gd name="connsiteX1" fmla="*/ 96580 w 761197"/>
                  <a:gd name="connsiteY1" fmla="*/ 314211 h 869583"/>
                  <a:gd name="connsiteX2" fmla="*/ 208776 w 761197"/>
                  <a:gd name="connsiteY2" fmla="*/ 16891 h 869583"/>
                  <a:gd name="connsiteX3" fmla="*/ 321413 w 761197"/>
                  <a:gd name="connsiteY3" fmla="*/ 56487 h 869583"/>
                  <a:gd name="connsiteX4" fmla="*/ 412197 w 761197"/>
                  <a:gd name="connsiteY4" fmla="*/ 157202 h 869583"/>
                  <a:gd name="connsiteX5" fmla="*/ 761197 w 761197"/>
                  <a:gd name="connsiteY5" fmla="*/ 869583 h 869583"/>
                  <a:gd name="connsiteX0" fmla="*/ 0 w 761197"/>
                  <a:gd name="connsiteY0" fmla="*/ 365548 h 869583"/>
                  <a:gd name="connsiteX1" fmla="*/ 96580 w 761197"/>
                  <a:gd name="connsiteY1" fmla="*/ 314211 h 869583"/>
                  <a:gd name="connsiteX2" fmla="*/ 208776 w 761197"/>
                  <a:gd name="connsiteY2" fmla="*/ 16891 h 869583"/>
                  <a:gd name="connsiteX3" fmla="*/ 321413 w 761197"/>
                  <a:gd name="connsiteY3" fmla="*/ 56487 h 869583"/>
                  <a:gd name="connsiteX4" fmla="*/ 412197 w 761197"/>
                  <a:gd name="connsiteY4" fmla="*/ 157202 h 869583"/>
                  <a:gd name="connsiteX5" fmla="*/ 761197 w 761197"/>
                  <a:gd name="connsiteY5" fmla="*/ 869583 h 869583"/>
                  <a:gd name="connsiteX0" fmla="*/ 0 w 777146"/>
                  <a:gd name="connsiteY0" fmla="*/ 365548 h 704778"/>
                  <a:gd name="connsiteX1" fmla="*/ 96580 w 777146"/>
                  <a:gd name="connsiteY1" fmla="*/ 314211 h 704778"/>
                  <a:gd name="connsiteX2" fmla="*/ 208776 w 777146"/>
                  <a:gd name="connsiteY2" fmla="*/ 16891 h 704778"/>
                  <a:gd name="connsiteX3" fmla="*/ 321413 w 777146"/>
                  <a:gd name="connsiteY3" fmla="*/ 56487 h 704778"/>
                  <a:gd name="connsiteX4" fmla="*/ 412197 w 777146"/>
                  <a:gd name="connsiteY4" fmla="*/ 157202 h 704778"/>
                  <a:gd name="connsiteX5" fmla="*/ 777146 w 777146"/>
                  <a:gd name="connsiteY5" fmla="*/ 704778 h 704778"/>
                  <a:gd name="connsiteX0" fmla="*/ 0 w 777146"/>
                  <a:gd name="connsiteY0" fmla="*/ 366486 h 705716"/>
                  <a:gd name="connsiteX1" fmla="*/ 96580 w 777146"/>
                  <a:gd name="connsiteY1" fmla="*/ 315149 h 705716"/>
                  <a:gd name="connsiteX2" fmla="*/ 208776 w 777146"/>
                  <a:gd name="connsiteY2" fmla="*/ 17829 h 705716"/>
                  <a:gd name="connsiteX3" fmla="*/ 321413 w 777146"/>
                  <a:gd name="connsiteY3" fmla="*/ 57425 h 705716"/>
                  <a:gd name="connsiteX4" fmla="*/ 412197 w 777146"/>
                  <a:gd name="connsiteY4" fmla="*/ 158140 h 705716"/>
                  <a:gd name="connsiteX5" fmla="*/ 777146 w 777146"/>
                  <a:gd name="connsiteY5" fmla="*/ 705716 h 705716"/>
                  <a:gd name="connsiteX0" fmla="*/ 0 w 777146"/>
                  <a:gd name="connsiteY0" fmla="*/ 364208 h 703438"/>
                  <a:gd name="connsiteX1" fmla="*/ 96580 w 777146"/>
                  <a:gd name="connsiteY1" fmla="*/ 312871 h 703438"/>
                  <a:gd name="connsiteX2" fmla="*/ 208776 w 777146"/>
                  <a:gd name="connsiteY2" fmla="*/ 15551 h 703438"/>
                  <a:gd name="connsiteX3" fmla="*/ 321413 w 777146"/>
                  <a:gd name="connsiteY3" fmla="*/ 55147 h 703438"/>
                  <a:gd name="connsiteX4" fmla="*/ 409539 w 777146"/>
                  <a:gd name="connsiteY4" fmla="*/ 169152 h 703438"/>
                  <a:gd name="connsiteX5" fmla="*/ 777146 w 777146"/>
                  <a:gd name="connsiteY5" fmla="*/ 703438 h 703438"/>
                  <a:gd name="connsiteX0" fmla="*/ 0 w 777146"/>
                  <a:gd name="connsiteY0" fmla="*/ 364208 h 703438"/>
                  <a:gd name="connsiteX1" fmla="*/ 96580 w 777146"/>
                  <a:gd name="connsiteY1" fmla="*/ 312871 h 703438"/>
                  <a:gd name="connsiteX2" fmla="*/ 208776 w 777146"/>
                  <a:gd name="connsiteY2" fmla="*/ 15551 h 703438"/>
                  <a:gd name="connsiteX3" fmla="*/ 321413 w 777146"/>
                  <a:gd name="connsiteY3" fmla="*/ 55147 h 703438"/>
                  <a:gd name="connsiteX4" fmla="*/ 409539 w 777146"/>
                  <a:gd name="connsiteY4" fmla="*/ 169152 h 703438"/>
                  <a:gd name="connsiteX5" fmla="*/ 777146 w 777146"/>
                  <a:gd name="connsiteY5" fmla="*/ 703438 h 703438"/>
                  <a:gd name="connsiteX0" fmla="*/ 0 w 777146"/>
                  <a:gd name="connsiteY0" fmla="*/ 366405 h 705635"/>
                  <a:gd name="connsiteX1" fmla="*/ 96580 w 777146"/>
                  <a:gd name="connsiteY1" fmla="*/ 315068 h 705635"/>
                  <a:gd name="connsiteX2" fmla="*/ 208776 w 777146"/>
                  <a:gd name="connsiteY2" fmla="*/ 17748 h 705635"/>
                  <a:gd name="connsiteX3" fmla="*/ 321413 w 777146"/>
                  <a:gd name="connsiteY3" fmla="*/ 57344 h 705635"/>
                  <a:gd name="connsiteX4" fmla="*/ 409539 w 777146"/>
                  <a:gd name="connsiteY4" fmla="*/ 171349 h 705635"/>
                  <a:gd name="connsiteX5" fmla="*/ 777146 w 777146"/>
                  <a:gd name="connsiteY5" fmla="*/ 705635 h 705635"/>
                  <a:gd name="connsiteX0" fmla="*/ 0 w 755881"/>
                  <a:gd name="connsiteY0" fmla="*/ 366405 h 543489"/>
                  <a:gd name="connsiteX1" fmla="*/ 96580 w 755881"/>
                  <a:gd name="connsiteY1" fmla="*/ 315068 h 543489"/>
                  <a:gd name="connsiteX2" fmla="*/ 208776 w 755881"/>
                  <a:gd name="connsiteY2" fmla="*/ 17748 h 543489"/>
                  <a:gd name="connsiteX3" fmla="*/ 321413 w 755881"/>
                  <a:gd name="connsiteY3" fmla="*/ 57344 h 543489"/>
                  <a:gd name="connsiteX4" fmla="*/ 409539 w 755881"/>
                  <a:gd name="connsiteY4" fmla="*/ 171349 h 543489"/>
                  <a:gd name="connsiteX5" fmla="*/ 755881 w 755881"/>
                  <a:gd name="connsiteY5" fmla="*/ 543489 h 543489"/>
                  <a:gd name="connsiteX0" fmla="*/ 0 w 755881"/>
                  <a:gd name="connsiteY0" fmla="*/ 366405 h 543489"/>
                  <a:gd name="connsiteX1" fmla="*/ 96580 w 755881"/>
                  <a:gd name="connsiteY1" fmla="*/ 315068 h 543489"/>
                  <a:gd name="connsiteX2" fmla="*/ 208776 w 755881"/>
                  <a:gd name="connsiteY2" fmla="*/ 17748 h 543489"/>
                  <a:gd name="connsiteX3" fmla="*/ 321413 w 755881"/>
                  <a:gd name="connsiteY3" fmla="*/ 57344 h 543489"/>
                  <a:gd name="connsiteX4" fmla="*/ 409539 w 755881"/>
                  <a:gd name="connsiteY4" fmla="*/ 171349 h 543489"/>
                  <a:gd name="connsiteX5" fmla="*/ 755881 w 755881"/>
                  <a:gd name="connsiteY5" fmla="*/ 543489 h 543489"/>
                  <a:gd name="connsiteX0" fmla="*/ 0 w 1138653"/>
                  <a:gd name="connsiteY0" fmla="*/ 366405 h 859808"/>
                  <a:gd name="connsiteX1" fmla="*/ 96580 w 1138653"/>
                  <a:gd name="connsiteY1" fmla="*/ 315068 h 859808"/>
                  <a:gd name="connsiteX2" fmla="*/ 208776 w 1138653"/>
                  <a:gd name="connsiteY2" fmla="*/ 17748 h 859808"/>
                  <a:gd name="connsiteX3" fmla="*/ 321413 w 1138653"/>
                  <a:gd name="connsiteY3" fmla="*/ 57344 h 859808"/>
                  <a:gd name="connsiteX4" fmla="*/ 409539 w 1138653"/>
                  <a:gd name="connsiteY4" fmla="*/ 171349 h 859808"/>
                  <a:gd name="connsiteX5" fmla="*/ 1138653 w 1138653"/>
                  <a:gd name="connsiteY5" fmla="*/ 859808 h 859808"/>
                  <a:gd name="connsiteX0" fmla="*/ 0 w 1138653"/>
                  <a:gd name="connsiteY0" fmla="*/ 364077 h 857480"/>
                  <a:gd name="connsiteX1" fmla="*/ 96580 w 1138653"/>
                  <a:gd name="connsiteY1" fmla="*/ 312740 h 857480"/>
                  <a:gd name="connsiteX2" fmla="*/ 208776 w 1138653"/>
                  <a:gd name="connsiteY2" fmla="*/ 15420 h 857480"/>
                  <a:gd name="connsiteX3" fmla="*/ 321413 w 1138653"/>
                  <a:gd name="connsiteY3" fmla="*/ 55016 h 857480"/>
                  <a:gd name="connsiteX4" fmla="*/ 422829 w 1138653"/>
                  <a:gd name="connsiteY4" fmla="*/ 163704 h 857480"/>
                  <a:gd name="connsiteX5" fmla="*/ 1138653 w 1138653"/>
                  <a:gd name="connsiteY5" fmla="*/ 857480 h 857480"/>
                  <a:gd name="connsiteX0" fmla="*/ 0 w 1138653"/>
                  <a:gd name="connsiteY0" fmla="*/ 364012 h 857415"/>
                  <a:gd name="connsiteX1" fmla="*/ 96580 w 1138653"/>
                  <a:gd name="connsiteY1" fmla="*/ 312675 h 857415"/>
                  <a:gd name="connsiteX2" fmla="*/ 208776 w 1138653"/>
                  <a:gd name="connsiteY2" fmla="*/ 15355 h 857415"/>
                  <a:gd name="connsiteX3" fmla="*/ 321413 w 1138653"/>
                  <a:gd name="connsiteY3" fmla="*/ 54951 h 857415"/>
                  <a:gd name="connsiteX4" fmla="*/ 433461 w 1138653"/>
                  <a:gd name="connsiteY4" fmla="*/ 160981 h 857415"/>
                  <a:gd name="connsiteX5" fmla="*/ 1138653 w 1138653"/>
                  <a:gd name="connsiteY5" fmla="*/ 857415 h 857415"/>
                  <a:gd name="connsiteX0" fmla="*/ 0 w 1138653"/>
                  <a:gd name="connsiteY0" fmla="*/ 365699 h 859102"/>
                  <a:gd name="connsiteX1" fmla="*/ 96580 w 1138653"/>
                  <a:gd name="connsiteY1" fmla="*/ 314362 h 859102"/>
                  <a:gd name="connsiteX2" fmla="*/ 208776 w 1138653"/>
                  <a:gd name="connsiteY2" fmla="*/ 17042 h 859102"/>
                  <a:gd name="connsiteX3" fmla="*/ 321413 w 1138653"/>
                  <a:gd name="connsiteY3" fmla="*/ 56638 h 859102"/>
                  <a:gd name="connsiteX4" fmla="*/ 433461 w 1138653"/>
                  <a:gd name="connsiteY4" fmla="*/ 162668 h 859102"/>
                  <a:gd name="connsiteX5" fmla="*/ 1138653 w 1138653"/>
                  <a:gd name="connsiteY5" fmla="*/ 859102 h 859102"/>
                  <a:gd name="connsiteX0" fmla="*/ 0 w 1138653"/>
                  <a:gd name="connsiteY0" fmla="*/ 325703 h 819106"/>
                  <a:gd name="connsiteX1" fmla="*/ 96580 w 1138653"/>
                  <a:gd name="connsiteY1" fmla="*/ 274366 h 819106"/>
                  <a:gd name="connsiteX2" fmla="*/ 187510 w 1138653"/>
                  <a:gd name="connsiteY2" fmla="*/ 27551 h 819106"/>
                  <a:gd name="connsiteX3" fmla="*/ 321413 w 1138653"/>
                  <a:gd name="connsiteY3" fmla="*/ 16642 h 819106"/>
                  <a:gd name="connsiteX4" fmla="*/ 433461 w 1138653"/>
                  <a:gd name="connsiteY4" fmla="*/ 122672 h 819106"/>
                  <a:gd name="connsiteX5" fmla="*/ 1138653 w 1138653"/>
                  <a:gd name="connsiteY5" fmla="*/ 819106 h 819106"/>
                  <a:gd name="connsiteX0" fmla="*/ 0 w 1138653"/>
                  <a:gd name="connsiteY0" fmla="*/ 329685 h 823088"/>
                  <a:gd name="connsiteX1" fmla="*/ 96580 w 1138653"/>
                  <a:gd name="connsiteY1" fmla="*/ 278348 h 823088"/>
                  <a:gd name="connsiteX2" fmla="*/ 187510 w 1138653"/>
                  <a:gd name="connsiteY2" fmla="*/ 31533 h 823088"/>
                  <a:gd name="connsiteX3" fmla="*/ 321413 w 1138653"/>
                  <a:gd name="connsiteY3" fmla="*/ 20624 h 823088"/>
                  <a:gd name="connsiteX4" fmla="*/ 433461 w 1138653"/>
                  <a:gd name="connsiteY4" fmla="*/ 126654 h 823088"/>
                  <a:gd name="connsiteX5" fmla="*/ 1138653 w 1138653"/>
                  <a:gd name="connsiteY5" fmla="*/ 823088 h 823088"/>
                  <a:gd name="connsiteX0" fmla="*/ 0 w 1283909"/>
                  <a:gd name="connsiteY0" fmla="*/ 329685 h 865951"/>
                  <a:gd name="connsiteX1" fmla="*/ 96580 w 1283909"/>
                  <a:gd name="connsiteY1" fmla="*/ 278348 h 865951"/>
                  <a:gd name="connsiteX2" fmla="*/ 187510 w 1283909"/>
                  <a:gd name="connsiteY2" fmla="*/ 31533 h 865951"/>
                  <a:gd name="connsiteX3" fmla="*/ 321413 w 1283909"/>
                  <a:gd name="connsiteY3" fmla="*/ 20624 h 865951"/>
                  <a:gd name="connsiteX4" fmla="*/ 433461 w 1283909"/>
                  <a:gd name="connsiteY4" fmla="*/ 126654 h 865951"/>
                  <a:gd name="connsiteX5" fmla="*/ 1283909 w 1283909"/>
                  <a:gd name="connsiteY5" fmla="*/ 865951 h 865951"/>
                  <a:gd name="connsiteX0" fmla="*/ 0 w 1346576"/>
                  <a:gd name="connsiteY0" fmla="*/ 329685 h 920449"/>
                  <a:gd name="connsiteX1" fmla="*/ 96580 w 1346576"/>
                  <a:gd name="connsiteY1" fmla="*/ 278348 h 920449"/>
                  <a:gd name="connsiteX2" fmla="*/ 187510 w 1346576"/>
                  <a:gd name="connsiteY2" fmla="*/ 31533 h 920449"/>
                  <a:gd name="connsiteX3" fmla="*/ 321413 w 1346576"/>
                  <a:gd name="connsiteY3" fmla="*/ 20624 h 920449"/>
                  <a:gd name="connsiteX4" fmla="*/ 433461 w 1346576"/>
                  <a:gd name="connsiteY4" fmla="*/ 126654 h 920449"/>
                  <a:gd name="connsiteX5" fmla="*/ 1283909 w 1346576"/>
                  <a:gd name="connsiteY5" fmla="*/ 865951 h 920449"/>
                  <a:gd name="connsiteX6" fmla="*/ 1282760 w 1346576"/>
                  <a:gd name="connsiteY6" fmla="*/ 865029 h 920449"/>
                  <a:gd name="connsiteX0" fmla="*/ 0 w 1453422"/>
                  <a:gd name="connsiteY0" fmla="*/ 329685 h 938742"/>
                  <a:gd name="connsiteX1" fmla="*/ 96580 w 1453422"/>
                  <a:gd name="connsiteY1" fmla="*/ 278348 h 938742"/>
                  <a:gd name="connsiteX2" fmla="*/ 187510 w 1453422"/>
                  <a:gd name="connsiteY2" fmla="*/ 31533 h 938742"/>
                  <a:gd name="connsiteX3" fmla="*/ 321413 w 1453422"/>
                  <a:gd name="connsiteY3" fmla="*/ 20624 h 938742"/>
                  <a:gd name="connsiteX4" fmla="*/ 433461 w 1453422"/>
                  <a:gd name="connsiteY4" fmla="*/ 126654 h 938742"/>
                  <a:gd name="connsiteX5" fmla="*/ 1412496 w 1453422"/>
                  <a:gd name="connsiteY5" fmla="*/ 889763 h 938742"/>
                  <a:gd name="connsiteX6" fmla="*/ 1282760 w 1453422"/>
                  <a:gd name="connsiteY6" fmla="*/ 865029 h 938742"/>
                  <a:gd name="connsiteX0" fmla="*/ 0 w 1644711"/>
                  <a:gd name="connsiteY0" fmla="*/ 329685 h 932524"/>
                  <a:gd name="connsiteX1" fmla="*/ 96580 w 1644711"/>
                  <a:gd name="connsiteY1" fmla="*/ 278348 h 932524"/>
                  <a:gd name="connsiteX2" fmla="*/ 187510 w 1644711"/>
                  <a:gd name="connsiteY2" fmla="*/ 31533 h 932524"/>
                  <a:gd name="connsiteX3" fmla="*/ 321413 w 1644711"/>
                  <a:gd name="connsiteY3" fmla="*/ 20624 h 932524"/>
                  <a:gd name="connsiteX4" fmla="*/ 433461 w 1644711"/>
                  <a:gd name="connsiteY4" fmla="*/ 126654 h 932524"/>
                  <a:gd name="connsiteX5" fmla="*/ 1412496 w 1644711"/>
                  <a:gd name="connsiteY5" fmla="*/ 889763 h 932524"/>
                  <a:gd name="connsiteX6" fmla="*/ 1644710 w 1644711"/>
                  <a:gd name="connsiteY6" fmla="*/ 841216 h 932524"/>
                  <a:gd name="connsiteX0" fmla="*/ 0 w 1644710"/>
                  <a:gd name="connsiteY0" fmla="*/ 329685 h 879583"/>
                  <a:gd name="connsiteX1" fmla="*/ 96580 w 1644710"/>
                  <a:gd name="connsiteY1" fmla="*/ 278348 h 879583"/>
                  <a:gd name="connsiteX2" fmla="*/ 187510 w 1644710"/>
                  <a:gd name="connsiteY2" fmla="*/ 31533 h 879583"/>
                  <a:gd name="connsiteX3" fmla="*/ 321413 w 1644710"/>
                  <a:gd name="connsiteY3" fmla="*/ 20624 h 879583"/>
                  <a:gd name="connsiteX4" fmla="*/ 433461 w 1644710"/>
                  <a:gd name="connsiteY4" fmla="*/ 126654 h 879583"/>
                  <a:gd name="connsiteX5" fmla="*/ 1281528 w 1644710"/>
                  <a:gd name="connsiteY5" fmla="*/ 820706 h 879583"/>
                  <a:gd name="connsiteX6" fmla="*/ 1644710 w 1644710"/>
                  <a:gd name="connsiteY6" fmla="*/ 841216 h 879583"/>
                  <a:gd name="connsiteX0" fmla="*/ 0 w 1487548"/>
                  <a:gd name="connsiteY0" fmla="*/ 329685 h 919942"/>
                  <a:gd name="connsiteX1" fmla="*/ 96580 w 1487548"/>
                  <a:gd name="connsiteY1" fmla="*/ 278348 h 919942"/>
                  <a:gd name="connsiteX2" fmla="*/ 187510 w 1487548"/>
                  <a:gd name="connsiteY2" fmla="*/ 31533 h 919942"/>
                  <a:gd name="connsiteX3" fmla="*/ 321413 w 1487548"/>
                  <a:gd name="connsiteY3" fmla="*/ 20624 h 919942"/>
                  <a:gd name="connsiteX4" fmla="*/ 433461 w 1487548"/>
                  <a:gd name="connsiteY4" fmla="*/ 126654 h 919942"/>
                  <a:gd name="connsiteX5" fmla="*/ 1281528 w 1487548"/>
                  <a:gd name="connsiteY5" fmla="*/ 820706 h 919942"/>
                  <a:gd name="connsiteX6" fmla="*/ 1487547 w 1487548"/>
                  <a:gd name="connsiteY6" fmla="*/ 915035 h 919942"/>
                  <a:gd name="connsiteX0" fmla="*/ 0 w 1520884"/>
                  <a:gd name="connsiteY0" fmla="*/ 329685 h 919942"/>
                  <a:gd name="connsiteX1" fmla="*/ 96580 w 1520884"/>
                  <a:gd name="connsiteY1" fmla="*/ 278348 h 919942"/>
                  <a:gd name="connsiteX2" fmla="*/ 187510 w 1520884"/>
                  <a:gd name="connsiteY2" fmla="*/ 31533 h 919942"/>
                  <a:gd name="connsiteX3" fmla="*/ 321413 w 1520884"/>
                  <a:gd name="connsiteY3" fmla="*/ 20624 h 919942"/>
                  <a:gd name="connsiteX4" fmla="*/ 433461 w 1520884"/>
                  <a:gd name="connsiteY4" fmla="*/ 126654 h 919942"/>
                  <a:gd name="connsiteX5" fmla="*/ 1281528 w 1520884"/>
                  <a:gd name="connsiteY5" fmla="*/ 820706 h 919942"/>
                  <a:gd name="connsiteX6" fmla="*/ 1520884 w 1520884"/>
                  <a:gd name="connsiteY6" fmla="*/ 915035 h 919942"/>
                  <a:gd name="connsiteX0" fmla="*/ 0 w 1520884"/>
                  <a:gd name="connsiteY0" fmla="*/ 329685 h 917789"/>
                  <a:gd name="connsiteX1" fmla="*/ 96580 w 1520884"/>
                  <a:gd name="connsiteY1" fmla="*/ 278348 h 917789"/>
                  <a:gd name="connsiteX2" fmla="*/ 187510 w 1520884"/>
                  <a:gd name="connsiteY2" fmla="*/ 31533 h 917789"/>
                  <a:gd name="connsiteX3" fmla="*/ 321413 w 1520884"/>
                  <a:gd name="connsiteY3" fmla="*/ 20624 h 917789"/>
                  <a:gd name="connsiteX4" fmla="*/ 433461 w 1520884"/>
                  <a:gd name="connsiteY4" fmla="*/ 126654 h 917789"/>
                  <a:gd name="connsiteX5" fmla="*/ 1281528 w 1520884"/>
                  <a:gd name="connsiteY5" fmla="*/ 820706 h 917789"/>
                  <a:gd name="connsiteX6" fmla="*/ 1520884 w 1520884"/>
                  <a:gd name="connsiteY6" fmla="*/ 915035 h 917789"/>
                  <a:gd name="connsiteX0" fmla="*/ 0 w 1520884"/>
                  <a:gd name="connsiteY0" fmla="*/ 328767 h 916871"/>
                  <a:gd name="connsiteX1" fmla="*/ 96580 w 1520884"/>
                  <a:gd name="connsiteY1" fmla="*/ 277430 h 916871"/>
                  <a:gd name="connsiteX2" fmla="*/ 187510 w 1520884"/>
                  <a:gd name="connsiteY2" fmla="*/ 30615 h 916871"/>
                  <a:gd name="connsiteX3" fmla="*/ 321413 w 1520884"/>
                  <a:gd name="connsiteY3" fmla="*/ 19706 h 916871"/>
                  <a:gd name="connsiteX4" fmla="*/ 433461 w 1520884"/>
                  <a:gd name="connsiteY4" fmla="*/ 125736 h 916871"/>
                  <a:gd name="connsiteX5" fmla="*/ 1281528 w 1520884"/>
                  <a:gd name="connsiteY5" fmla="*/ 819788 h 916871"/>
                  <a:gd name="connsiteX6" fmla="*/ 1520884 w 1520884"/>
                  <a:gd name="connsiteY6" fmla="*/ 914117 h 916871"/>
                  <a:gd name="connsiteX0" fmla="*/ 0 w 1520884"/>
                  <a:gd name="connsiteY0" fmla="*/ 333481 h 921585"/>
                  <a:gd name="connsiteX1" fmla="*/ 96580 w 1520884"/>
                  <a:gd name="connsiteY1" fmla="*/ 282144 h 921585"/>
                  <a:gd name="connsiteX2" fmla="*/ 187510 w 1520884"/>
                  <a:gd name="connsiteY2" fmla="*/ 35329 h 921585"/>
                  <a:gd name="connsiteX3" fmla="*/ 321413 w 1520884"/>
                  <a:gd name="connsiteY3" fmla="*/ 24420 h 921585"/>
                  <a:gd name="connsiteX4" fmla="*/ 433461 w 1520884"/>
                  <a:gd name="connsiteY4" fmla="*/ 130450 h 921585"/>
                  <a:gd name="connsiteX5" fmla="*/ 1281528 w 1520884"/>
                  <a:gd name="connsiteY5" fmla="*/ 824502 h 921585"/>
                  <a:gd name="connsiteX6" fmla="*/ 1520884 w 1520884"/>
                  <a:gd name="connsiteY6" fmla="*/ 918831 h 921585"/>
                  <a:gd name="connsiteX0" fmla="*/ 0 w 1520884"/>
                  <a:gd name="connsiteY0" fmla="*/ 329686 h 917790"/>
                  <a:gd name="connsiteX1" fmla="*/ 96580 w 1520884"/>
                  <a:gd name="connsiteY1" fmla="*/ 278349 h 917790"/>
                  <a:gd name="connsiteX2" fmla="*/ 187510 w 1520884"/>
                  <a:gd name="connsiteY2" fmla="*/ 31534 h 917790"/>
                  <a:gd name="connsiteX3" fmla="*/ 321413 w 1520884"/>
                  <a:gd name="connsiteY3" fmla="*/ 20625 h 917790"/>
                  <a:gd name="connsiteX4" fmla="*/ 433461 w 1520884"/>
                  <a:gd name="connsiteY4" fmla="*/ 126655 h 917790"/>
                  <a:gd name="connsiteX5" fmla="*/ 1281528 w 1520884"/>
                  <a:gd name="connsiteY5" fmla="*/ 820707 h 917790"/>
                  <a:gd name="connsiteX6" fmla="*/ 1520884 w 1520884"/>
                  <a:gd name="connsiteY6" fmla="*/ 915036 h 917790"/>
                  <a:gd name="connsiteX0" fmla="*/ 0 w 1520884"/>
                  <a:gd name="connsiteY0" fmla="*/ 336419 h 924523"/>
                  <a:gd name="connsiteX1" fmla="*/ 96580 w 1520884"/>
                  <a:gd name="connsiteY1" fmla="*/ 285082 h 924523"/>
                  <a:gd name="connsiteX2" fmla="*/ 187510 w 1520884"/>
                  <a:gd name="connsiteY2" fmla="*/ 38267 h 924523"/>
                  <a:gd name="connsiteX3" fmla="*/ 321413 w 1520884"/>
                  <a:gd name="connsiteY3" fmla="*/ 27358 h 924523"/>
                  <a:gd name="connsiteX4" fmla="*/ 433461 w 1520884"/>
                  <a:gd name="connsiteY4" fmla="*/ 133388 h 924523"/>
                  <a:gd name="connsiteX5" fmla="*/ 1281528 w 1520884"/>
                  <a:gd name="connsiteY5" fmla="*/ 827440 h 924523"/>
                  <a:gd name="connsiteX6" fmla="*/ 1520884 w 1520884"/>
                  <a:gd name="connsiteY6" fmla="*/ 921769 h 924523"/>
                  <a:gd name="connsiteX0" fmla="*/ 0 w 1520884"/>
                  <a:gd name="connsiteY0" fmla="*/ 336419 h 924523"/>
                  <a:gd name="connsiteX1" fmla="*/ 96580 w 1520884"/>
                  <a:gd name="connsiteY1" fmla="*/ 285082 h 924523"/>
                  <a:gd name="connsiteX2" fmla="*/ 187510 w 1520884"/>
                  <a:gd name="connsiteY2" fmla="*/ 38267 h 924523"/>
                  <a:gd name="connsiteX3" fmla="*/ 314269 w 1520884"/>
                  <a:gd name="connsiteY3" fmla="*/ 27358 h 924523"/>
                  <a:gd name="connsiteX4" fmla="*/ 433461 w 1520884"/>
                  <a:gd name="connsiteY4" fmla="*/ 133388 h 924523"/>
                  <a:gd name="connsiteX5" fmla="*/ 1281528 w 1520884"/>
                  <a:gd name="connsiteY5" fmla="*/ 827440 h 924523"/>
                  <a:gd name="connsiteX6" fmla="*/ 1520884 w 1520884"/>
                  <a:gd name="connsiteY6" fmla="*/ 921769 h 924523"/>
                  <a:gd name="connsiteX0" fmla="*/ 0 w 1520884"/>
                  <a:gd name="connsiteY0" fmla="*/ 334897 h 923001"/>
                  <a:gd name="connsiteX1" fmla="*/ 96580 w 1520884"/>
                  <a:gd name="connsiteY1" fmla="*/ 283560 h 923001"/>
                  <a:gd name="connsiteX2" fmla="*/ 187510 w 1520884"/>
                  <a:gd name="connsiteY2" fmla="*/ 36745 h 923001"/>
                  <a:gd name="connsiteX3" fmla="*/ 302363 w 1520884"/>
                  <a:gd name="connsiteY3" fmla="*/ 28218 h 923001"/>
                  <a:gd name="connsiteX4" fmla="*/ 433461 w 1520884"/>
                  <a:gd name="connsiteY4" fmla="*/ 131866 h 923001"/>
                  <a:gd name="connsiteX5" fmla="*/ 1281528 w 1520884"/>
                  <a:gd name="connsiteY5" fmla="*/ 825918 h 923001"/>
                  <a:gd name="connsiteX6" fmla="*/ 1520884 w 1520884"/>
                  <a:gd name="connsiteY6" fmla="*/ 920247 h 923001"/>
                  <a:gd name="connsiteX0" fmla="*/ 0 w 1520884"/>
                  <a:gd name="connsiteY0" fmla="*/ 332011 h 920115"/>
                  <a:gd name="connsiteX1" fmla="*/ 96580 w 1520884"/>
                  <a:gd name="connsiteY1" fmla="*/ 280674 h 920115"/>
                  <a:gd name="connsiteX2" fmla="*/ 187510 w 1520884"/>
                  <a:gd name="connsiteY2" fmla="*/ 33859 h 920115"/>
                  <a:gd name="connsiteX3" fmla="*/ 302363 w 1520884"/>
                  <a:gd name="connsiteY3" fmla="*/ 25332 h 920115"/>
                  <a:gd name="connsiteX4" fmla="*/ 433461 w 1520884"/>
                  <a:gd name="connsiteY4" fmla="*/ 128980 h 920115"/>
                  <a:gd name="connsiteX5" fmla="*/ 1281528 w 1520884"/>
                  <a:gd name="connsiteY5" fmla="*/ 823032 h 920115"/>
                  <a:gd name="connsiteX6" fmla="*/ 1520884 w 1520884"/>
                  <a:gd name="connsiteY6" fmla="*/ 917361 h 920115"/>
                  <a:gd name="connsiteX0" fmla="*/ 0 w 1520884"/>
                  <a:gd name="connsiteY0" fmla="*/ 319817 h 907921"/>
                  <a:gd name="connsiteX1" fmla="*/ 96580 w 1520884"/>
                  <a:gd name="connsiteY1" fmla="*/ 268480 h 907921"/>
                  <a:gd name="connsiteX2" fmla="*/ 187510 w 1520884"/>
                  <a:gd name="connsiteY2" fmla="*/ 21665 h 907921"/>
                  <a:gd name="connsiteX3" fmla="*/ 316650 w 1520884"/>
                  <a:gd name="connsiteY3" fmla="*/ 36951 h 907921"/>
                  <a:gd name="connsiteX4" fmla="*/ 433461 w 1520884"/>
                  <a:gd name="connsiteY4" fmla="*/ 116786 h 907921"/>
                  <a:gd name="connsiteX5" fmla="*/ 1281528 w 1520884"/>
                  <a:gd name="connsiteY5" fmla="*/ 810838 h 907921"/>
                  <a:gd name="connsiteX6" fmla="*/ 1520884 w 1520884"/>
                  <a:gd name="connsiteY6" fmla="*/ 905167 h 907921"/>
                  <a:gd name="connsiteX0" fmla="*/ 0 w 1520884"/>
                  <a:gd name="connsiteY0" fmla="*/ 314175 h 902279"/>
                  <a:gd name="connsiteX1" fmla="*/ 96580 w 1520884"/>
                  <a:gd name="connsiteY1" fmla="*/ 262838 h 902279"/>
                  <a:gd name="connsiteX2" fmla="*/ 187510 w 1520884"/>
                  <a:gd name="connsiteY2" fmla="*/ 16023 h 902279"/>
                  <a:gd name="connsiteX3" fmla="*/ 316650 w 1520884"/>
                  <a:gd name="connsiteY3" fmla="*/ 31309 h 902279"/>
                  <a:gd name="connsiteX4" fmla="*/ 433461 w 1520884"/>
                  <a:gd name="connsiteY4" fmla="*/ 111144 h 902279"/>
                  <a:gd name="connsiteX5" fmla="*/ 1281528 w 1520884"/>
                  <a:gd name="connsiteY5" fmla="*/ 805196 h 902279"/>
                  <a:gd name="connsiteX6" fmla="*/ 1520884 w 1520884"/>
                  <a:gd name="connsiteY6" fmla="*/ 899525 h 902279"/>
                  <a:gd name="connsiteX0" fmla="*/ 0 w 1520884"/>
                  <a:gd name="connsiteY0" fmla="*/ 320500 h 908604"/>
                  <a:gd name="connsiteX1" fmla="*/ 96580 w 1520884"/>
                  <a:gd name="connsiteY1" fmla="*/ 269163 h 908604"/>
                  <a:gd name="connsiteX2" fmla="*/ 187510 w 1520884"/>
                  <a:gd name="connsiteY2" fmla="*/ 22348 h 908604"/>
                  <a:gd name="connsiteX3" fmla="*/ 316650 w 1520884"/>
                  <a:gd name="connsiteY3" fmla="*/ 37634 h 908604"/>
                  <a:gd name="connsiteX4" fmla="*/ 433461 w 1520884"/>
                  <a:gd name="connsiteY4" fmla="*/ 117469 h 908604"/>
                  <a:gd name="connsiteX5" fmla="*/ 1281528 w 1520884"/>
                  <a:gd name="connsiteY5" fmla="*/ 811521 h 908604"/>
                  <a:gd name="connsiteX6" fmla="*/ 1520884 w 1520884"/>
                  <a:gd name="connsiteY6" fmla="*/ 905850 h 908604"/>
                  <a:gd name="connsiteX0" fmla="*/ 0 w 1520884"/>
                  <a:gd name="connsiteY0" fmla="*/ 322674 h 910778"/>
                  <a:gd name="connsiteX1" fmla="*/ 96580 w 1520884"/>
                  <a:gd name="connsiteY1" fmla="*/ 271337 h 910778"/>
                  <a:gd name="connsiteX2" fmla="*/ 187510 w 1520884"/>
                  <a:gd name="connsiteY2" fmla="*/ 24522 h 910778"/>
                  <a:gd name="connsiteX3" fmla="*/ 316650 w 1520884"/>
                  <a:gd name="connsiteY3" fmla="*/ 39808 h 910778"/>
                  <a:gd name="connsiteX4" fmla="*/ 433461 w 1520884"/>
                  <a:gd name="connsiteY4" fmla="*/ 119643 h 910778"/>
                  <a:gd name="connsiteX5" fmla="*/ 1281528 w 1520884"/>
                  <a:gd name="connsiteY5" fmla="*/ 813695 h 910778"/>
                  <a:gd name="connsiteX6" fmla="*/ 1520884 w 1520884"/>
                  <a:gd name="connsiteY6" fmla="*/ 908024 h 910778"/>
                  <a:gd name="connsiteX0" fmla="*/ 0 w 1520884"/>
                  <a:gd name="connsiteY0" fmla="*/ 331483 h 919587"/>
                  <a:gd name="connsiteX1" fmla="*/ 96580 w 1520884"/>
                  <a:gd name="connsiteY1" fmla="*/ 280146 h 919587"/>
                  <a:gd name="connsiteX2" fmla="*/ 187510 w 1520884"/>
                  <a:gd name="connsiteY2" fmla="*/ 33331 h 919587"/>
                  <a:gd name="connsiteX3" fmla="*/ 319031 w 1520884"/>
                  <a:gd name="connsiteY3" fmla="*/ 31949 h 919587"/>
                  <a:gd name="connsiteX4" fmla="*/ 433461 w 1520884"/>
                  <a:gd name="connsiteY4" fmla="*/ 128452 h 919587"/>
                  <a:gd name="connsiteX5" fmla="*/ 1281528 w 1520884"/>
                  <a:gd name="connsiteY5" fmla="*/ 822504 h 919587"/>
                  <a:gd name="connsiteX6" fmla="*/ 1520884 w 1520884"/>
                  <a:gd name="connsiteY6" fmla="*/ 916833 h 9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0884" h="919587">
                    <a:moveTo>
                      <a:pt x="0" y="331483"/>
                    </a:moveTo>
                    <a:cubicBezTo>
                      <a:pt x="14025" y="332885"/>
                      <a:pt x="65328" y="329838"/>
                      <a:pt x="96580" y="280146"/>
                    </a:cubicBezTo>
                    <a:cubicBezTo>
                      <a:pt x="127832" y="230454"/>
                      <a:pt x="150435" y="74697"/>
                      <a:pt x="187510" y="33331"/>
                    </a:cubicBezTo>
                    <a:cubicBezTo>
                      <a:pt x="224585" y="-8035"/>
                      <a:pt x="271726" y="-13588"/>
                      <a:pt x="319031" y="31949"/>
                    </a:cubicBezTo>
                    <a:cubicBezTo>
                      <a:pt x="366336" y="77486"/>
                      <a:pt x="273045" y="-3307"/>
                      <a:pt x="433461" y="128452"/>
                    </a:cubicBezTo>
                    <a:cubicBezTo>
                      <a:pt x="593877" y="260211"/>
                      <a:pt x="1093575" y="700908"/>
                      <a:pt x="1281528" y="822504"/>
                    </a:cubicBezTo>
                    <a:cubicBezTo>
                      <a:pt x="1469908" y="944376"/>
                      <a:pt x="1521124" y="917025"/>
                      <a:pt x="1520884" y="91683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2296552" y="5171080"/>
                <a:ext cx="103346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6188116" y="6086821"/>
                <a:ext cx="99132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</p:spPr>
          </p:cxnSp>
        </p:grpSp>
        <p:grpSp>
          <p:nvGrpSpPr>
            <p:cNvPr id="19" name="Group 18"/>
            <p:cNvGrpSpPr/>
            <p:nvPr/>
          </p:nvGrpSpPr>
          <p:grpSpPr>
            <a:xfrm>
              <a:off x="2108531" y="4414731"/>
              <a:ext cx="4882896" cy="790529"/>
              <a:chOff x="1953382" y="4145537"/>
              <a:chExt cx="2542139" cy="41156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953382" y="4145538"/>
                <a:ext cx="1272260" cy="411565"/>
                <a:chOff x="1953382" y="4145538"/>
                <a:chExt cx="1272260" cy="411565"/>
              </a:xfrm>
            </p:grpSpPr>
            <p:sp>
              <p:nvSpPr>
                <p:cNvPr id="24" name="Freeform 23"/>
                <p:cNvSpPr/>
                <p:nvPr/>
              </p:nvSpPr>
              <p:spPr bwMode="auto">
                <a:xfrm>
                  <a:off x="2467104" y="4145538"/>
                  <a:ext cx="758538" cy="411565"/>
                </a:xfrm>
                <a:custGeom>
                  <a:avLst/>
                  <a:gdLst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795142 w 1963436"/>
                    <a:gd name="connsiteY8" fmla="*/ 62409 h 416255"/>
                    <a:gd name="connsiteX9" fmla="*/ 1856850 w 1963436"/>
                    <a:gd name="connsiteY9" fmla="*/ 236313 h 416255"/>
                    <a:gd name="connsiteX10" fmla="*/ 1896118 w 1963436"/>
                    <a:gd name="connsiteY10" fmla="*/ 337290 h 416255"/>
                    <a:gd name="connsiteX11" fmla="*/ 1963436 w 1963436"/>
                    <a:gd name="connsiteY11" fmla="*/ 415828 h 416255"/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856850 w 1963436"/>
                    <a:gd name="connsiteY8" fmla="*/ 236313 h 416255"/>
                    <a:gd name="connsiteX9" fmla="*/ 1896118 w 1963436"/>
                    <a:gd name="connsiteY9" fmla="*/ 337290 h 416255"/>
                    <a:gd name="connsiteX10" fmla="*/ 1963436 w 1963436"/>
                    <a:gd name="connsiteY10" fmla="*/ 415828 h 416255"/>
                    <a:gd name="connsiteX0" fmla="*/ 0 w 1896118"/>
                    <a:gd name="connsiteY0" fmla="*/ 415828 h 416255"/>
                    <a:gd name="connsiteX1" fmla="*/ 56099 w 1896118"/>
                    <a:gd name="connsiteY1" fmla="*/ 359729 h 416255"/>
                    <a:gd name="connsiteX2" fmla="*/ 168295 w 1896118"/>
                    <a:gd name="connsiteY2" fmla="*/ 62409 h 416255"/>
                    <a:gd name="connsiteX3" fmla="*/ 235613 w 1896118"/>
                    <a:gd name="connsiteY3" fmla="*/ 6311 h 416255"/>
                    <a:gd name="connsiteX4" fmla="*/ 398297 w 1896118"/>
                    <a:gd name="connsiteY4" fmla="*/ 701 h 416255"/>
                    <a:gd name="connsiteX5" fmla="*/ 718057 w 1896118"/>
                    <a:gd name="connsiteY5" fmla="*/ 701 h 416255"/>
                    <a:gd name="connsiteX6" fmla="*/ 1716604 w 1896118"/>
                    <a:gd name="connsiteY6" fmla="*/ 701 h 416255"/>
                    <a:gd name="connsiteX7" fmla="*/ 1772702 w 1896118"/>
                    <a:gd name="connsiteY7" fmla="*/ 39970 h 416255"/>
                    <a:gd name="connsiteX8" fmla="*/ 1856850 w 1896118"/>
                    <a:gd name="connsiteY8" fmla="*/ 236313 h 416255"/>
                    <a:gd name="connsiteX9" fmla="*/ 1896118 w 1896118"/>
                    <a:gd name="connsiteY9" fmla="*/ 337290 h 416255"/>
                    <a:gd name="connsiteX0" fmla="*/ 0 w 1856850"/>
                    <a:gd name="connsiteY0" fmla="*/ 415828 h 416255"/>
                    <a:gd name="connsiteX1" fmla="*/ 56099 w 1856850"/>
                    <a:gd name="connsiteY1" fmla="*/ 359729 h 416255"/>
                    <a:gd name="connsiteX2" fmla="*/ 168295 w 1856850"/>
                    <a:gd name="connsiteY2" fmla="*/ 62409 h 416255"/>
                    <a:gd name="connsiteX3" fmla="*/ 235613 w 1856850"/>
                    <a:gd name="connsiteY3" fmla="*/ 6311 h 416255"/>
                    <a:gd name="connsiteX4" fmla="*/ 398297 w 1856850"/>
                    <a:gd name="connsiteY4" fmla="*/ 701 h 416255"/>
                    <a:gd name="connsiteX5" fmla="*/ 718057 w 1856850"/>
                    <a:gd name="connsiteY5" fmla="*/ 701 h 416255"/>
                    <a:gd name="connsiteX6" fmla="*/ 1716604 w 1856850"/>
                    <a:gd name="connsiteY6" fmla="*/ 701 h 416255"/>
                    <a:gd name="connsiteX7" fmla="*/ 1772702 w 1856850"/>
                    <a:gd name="connsiteY7" fmla="*/ 39970 h 416255"/>
                    <a:gd name="connsiteX8" fmla="*/ 1856850 w 1856850"/>
                    <a:gd name="connsiteY8" fmla="*/ 236313 h 416255"/>
                    <a:gd name="connsiteX0" fmla="*/ 0 w 1805569"/>
                    <a:gd name="connsiteY0" fmla="*/ 415828 h 416255"/>
                    <a:gd name="connsiteX1" fmla="*/ 56099 w 1805569"/>
                    <a:gd name="connsiteY1" fmla="*/ 359729 h 416255"/>
                    <a:gd name="connsiteX2" fmla="*/ 168295 w 1805569"/>
                    <a:gd name="connsiteY2" fmla="*/ 62409 h 416255"/>
                    <a:gd name="connsiteX3" fmla="*/ 235613 w 1805569"/>
                    <a:gd name="connsiteY3" fmla="*/ 6311 h 416255"/>
                    <a:gd name="connsiteX4" fmla="*/ 398297 w 1805569"/>
                    <a:gd name="connsiteY4" fmla="*/ 701 h 416255"/>
                    <a:gd name="connsiteX5" fmla="*/ 718057 w 1805569"/>
                    <a:gd name="connsiteY5" fmla="*/ 701 h 416255"/>
                    <a:gd name="connsiteX6" fmla="*/ 1716604 w 1805569"/>
                    <a:gd name="connsiteY6" fmla="*/ 701 h 416255"/>
                    <a:gd name="connsiteX7" fmla="*/ 1772702 w 1805569"/>
                    <a:gd name="connsiteY7" fmla="*/ 39970 h 416255"/>
                    <a:gd name="connsiteX0" fmla="*/ 0 w 1716604"/>
                    <a:gd name="connsiteY0" fmla="*/ 415828 h 416255"/>
                    <a:gd name="connsiteX1" fmla="*/ 56099 w 1716604"/>
                    <a:gd name="connsiteY1" fmla="*/ 359729 h 416255"/>
                    <a:gd name="connsiteX2" fmla="*/ 168295 w 1716604"/>
                    <a:gd name="connsiteY2" fmla="*/ 62409 h 416255"/>
                    <a:gd name="connsiteX3" fmla="*/ 235613 w 1716604"/>
                    <a:gd name="connsiteY3" fmla="*/ 6311 h 416255"/>
                    <a:gd name="connsiteX4" fmla="*/ 398297 w 1716604"/>
                    <a:gd name="connsiteY4" fmla="*/ 701 h 416255"/>
                    <a:gd name="connsiteX5" fmla="*/ 718057 w 1716604"/>
                    <a:gd name="connsiteY5" fmla="*/ 701 h 416255"/>
                    <a:gd name="connsiteX6" fmla="*/ 1716604 w 1716604"/>
                    <a:gd name="connsiteY6" fmla="*/ 701 h 416255"/>
                    <a:gd name="connsiteX0" fmla="*/ 0 w 718057"/>
                    <a:gd name="connsiteY0" fmla="*/ 415828 h 416255"/>
                    <a:gd name="connsiteX1" fmla="*/ 56099 w 718057"/>
                    <a:gd name="connsiteY1" fmla="*/ 359729 h 416255"/>
                    <a:gd name="connsiteX2" fmla="*/ 168295 w 718057"/>
                    <a:gd name="connsiteY2" fmla="*/ 62409 h 416255"/>
                    <a:gd name="connsiteX3" fmla="*/ 235613 w 718057"/>
                    <a:gd name="connsiteY3" fmla="*/ 6311 h 416255"/>
                    <a:gd name="connsiteX4" fmla="*/ 398297 w 718057"/>
                    <a:gd name="connsiteY4" fmla="*/ 701 h 416255"/>
                    <a:gd name="connsiteX5" fmla="*/ 718057 w 718057"/>
                    <a:gd name="connsiteY5" fmla="*/ 701 h 416255"/>
                    <a:gd name="connsiteX0" fmla="*/ 0 w 718057"/>
                    <a:gd name="connsiteY0" fmla="*/ 416373 h 416800"/>
                    <a:gd name="connsiteX1" fmla="*/ 56099 w 718057"/>
                    <a:gd name="connsiteY1" fmla="*/ 360274 h 416800"/>
                    <a:gd name="connsiteX2" fmla="*/ 168295 w 718057"/>
                    <a:gd name="connsiteY2" fmla="*/ 62954 h 416800"/>
                    <a:gd name="connsiteX3" fmla="*/ 244028 w 718057"/>
                    <a:gd name="connsiteY3" fmla="*/ 18075 h 416800"/>
                    <a:gd name="connsiteX4" fmla="*/ 398297 w 718057"/>
                    <a:gd name="connsiteY4" fmla="*/ 1246 h 416800"/>
                    <a:gd name="connsiteX5" fmla="*/ 718057 w 718057"/>
                    <a:gd name="connsiteY5" fmla="*/ 1246 h 416800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58538"/>
                    <a:gd name="connsiteY0" fmla="*/ 410781 h 411565"/>
                    <a:gd name="connsiteX1" fmla="*/ 96580 w 758538"/>
                    <a:gd name="connsiteY1" fmla="*/ 359444 h 411565"/>
                    <a:gd name="connsiteX2" fmla="*/ 208776 w 758538"/>
                    <a:gd name="connsiteY2" fmla="*/ 62124 h 411565"/>
                    <a:gd name="connsiteX3" fmla="*/ 329387 w 758538"/>
                    <a:gd name="connsiteY3" fmla="*/ 6026 h 411565"/>
                    <a:gd name="connsiteX4" fmla="*/ 438778 w 758538"/>
                    <a:gd name="connsiteY4" fmla="*/ 416 h 411565"/>
                    <a:gd name="connsiteX5" fmla="*/ 758538 w 758538"/>
                    <a:gd name="connsiteY5" fmla="*/ 416 h 41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8538" h="411565">
                      <a:moveTo>
                        <a:pt x="0" y="410781"/>
                      </a:moveTo>
                      <a:cubicBezTo>
                        <a:pt x="14025" y="412183"/>
                        <a:pt x="61784" y="417553"/>
                        <a:pt x="96580" y="359444"/>
                      </a:cubicBezTo>
                      <a:cubicBezTo>
                        <a:pt x="131376" y="301335"/>
                        <a:pt x="155951" y="112612"/>
                        <a:pt x="208776" y="62124"/>
                      </a:cubicBezTo>
                      <a:cubicBezTo>
                        <a:pt x="261601" y="11636"/>
                        <a:pt x="291053" y="10701"/>
                        <a:pt x="329387" y="6026"/>
                      </a:cubicBezTo>
                      <a:cubicBezTo>
                        <a:pt x="367721" y="1351"/>
                        <a:pt x="367253" y="1351"/>
                        <a:pt x="438778" y="416"/>
                      </a:cubicBezTo>
                      <a:cubicBezTo>
                        <a:pt x="510303" y="-519"/>
                        <a:pt x="758538" y="416"/>
                        <a:pt x="758538" y="416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 bwMode="auto">
                <a:xfrm flipH="1">
                  <a:off x="1953382" y="4557103"/>
                  <a:ext cx="51610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lg"/>
                </a:ln>
                <a:effectLst/>
              </p:spPr>
            </p:cxnSp>
          </p:grpSp>
          <p:grpSp>
            <p:nvGrpSpPr>
              <p:cNvPr id="21" name="Group 20"/>
              <p:cNvGrpSpPr/>
              <p:nvPr/>
            </p:nvGrpSpPr>
            <p:grpSpPr>
              <a:xfrm flipH="1">
                <a:off x="3223261" y="4145537"/>
                <a:ext cx="1272260" cy="411565"/>
                <a:chOff x="1953382" y="4145538"/>
                <a:chExt cx="1272260" cy="411565"/>
              </a:xfrm>
            </p:grpSpPr>
            <p:sp>
              <p:nvSpPr>
                <p:cNvPr id="22" name="Freeform 21"/>
                <p:cNvSpPr/>
                <p:nvPr/>
              </p:nvSpPr>
              <p:spPr bwMode="auto">
                <a:xfrm>
                  <a:off x="2467104" y="4145538"/>
                  <a:ext cx="758538" cy="411565"/>
                </a:xfrm>
                <a:custGeom>
                  <a:avLst/>
                  <a:gdLst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795142 w 1963436"/>
                    <a:gd name="connsiteY8" fmla="*/ 62409 h 416255"/>
                    <a:gd name="connsiteX9" fmla="*/ 1856850 w 1963436"/>
                    <a:gd name="connsiteY9" fmla="*/ 236313 h 416255"/>
                    <a:gd name="connsiteX10" fmla="*/ 1896118 w 1963436"/>
                    <a:gd name="connsiteY10" fmla="*/ 337290 h 416255"/>
                    <a:gd name="connsiteX11" fmla="*/ 1963436 w 1963436"/>
                    <a:gd name="connsiteY11" fmla="*/ 415828 h 416255"/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856850 w 1963436"/>
                    <a:gd name="connsiteY8" fmla="*/ 236313 h 416255"/>
                    <a:gd name="connsiteX9" fmla="*/ 1896118 w 1963436"/>
                    <a:gd name="connsiteY9" fmla="*/ 337290 h 416255"/>
                    <a:gd name="connsiteX10" fmla="*/ 1963436 w 1963436"/>
                    <a:gd name="connsiteY10" fmla="*/ 415828 h 416255"/>
                    <a:gd name="connsiteX0" fmla="*/ 0 w 1896118"/>
                    <a:gd name="connsiteY0" fmla="*/ 415828 h 416255"/>
                    <a:gd name="connsiteX1" fmla="*/ 56099 w 1896118"/>
                    <a:gd name="connsiteY1" fmla="*/ 359729 h 416255"/>
                    <a:gd name="connsiteX2" fmla="*/ 168295 w 1896118"/>
                    <a:gd name="connsiteY2" fmla="*/ 62409 h 416255"/>
                    <a:gd name="connsiteX3" fmla="*/ 235613 w 1896118"/>
                    <a:gd name="connsiteY3" fmla="*/ 6311 h 416255"/>
                    <a:gd name="connsiteX4" fmla="*/ 398297 w 1896118"/>
                    <a:gd name="connsiteY4" fmla="*/ 701 h 416255"/>
                    <a:gd name="connsiteX5" fmla="*/ 718057 w 1896118"/>
                    <a:gd name="connsiteY5" fmla="*/ 701 h 416255"/>
                    <a:gd name="connsiteX6" fmla="*/ 1716604 w 1896118"/>
                    <a:gd name="connsiteY6" fmla="*/ 701 h 416255"/>
                    <a:gd name="connsiteX7" fmla="*/ 1772702 w 1896118"/>
                    <a:gd name="connsiteY7" fmla="*/ 39970 h 416255"/>
                    <a:gd name="connsiteX8" fmla="*/ 1856850 w 1896118"/>
                    <a:gd name="connsiteY8" fmla="*/ 236313 h 416255"/>
                    <a:gd name="connsiteX9" fmla="*/ 1896118 w 1896118"/>
                    <a:gd name="connsiteY9" fmla="*/ 337290 h 416255"/>
                    <a:gd name="connsiteX0" fmla="*/ 0 w 1856850"/>
                    <a:gd name="connsiteY0" fmla="*/ 415828 h 416255"/>
                    <a:gd name="connsiteX1" fmla="*/ 56099 w 1856850"/>
                    <a:gd name="connsiteY1" fmla="*/ 359729 h 416255"/>
                    <a:gd name="connsiteX2" fmla="*/ 168295 w 1856850"/>
                    <a:gd name="connsiteY2" fmla="*/ 62409 h 416255"/>
                    <a:gd name="connsiteX3" fmla="*/ 235613 w 1856850"/>
                    <a:gd name="connsiteY3" fmla="*/ 6311 h 416255"/>
                    <a:gd name="connsiteX4" fmla="*/ 398297 w 1856850"/>
                    <a:gd name="connsiteY4" fmla="*/ 701 h 416255"/>
                    <a:gd name="connsiteX5" fmla="*/ 718057 w 1856850"/>
                    <a:gd name="connsiteY5" fmla="*/ 701 h 416255"/>
                    <a:gd name="connsiteX6" fmla="*/ 1716604 w 1856850"/>
                    <a:gd name="connsiteY6" fmla="*/ 701 h 416255"/>
                    <a:gd name="connsiteX7" fmla="*/ 1772702 w 1856850"/>
                    <a:gd name="connsiteY7" fmla="*/ 39970 h 416255"/>
                    <a:gd name="connsiteX8" fmla="*/ 1856850 w 1856850"/>
                    <a:gd name="connsiteY8" fmla="*/ 236313 h 416255"/>
                    <a:gd name="connsiteX0" fmla="*/ 0 w 1805569"/>
                    <a:gd name="connsiteY0" fmla="*/ 415828 h 416255"/>
                    <a:gd name="connsiteX1" fmla="*/ 56099 w 1805569"/>
                    <a:gd name="connsiteY1" fmla="*/ 359729 h 416255"/>
                    <a:gd name="connsiteX2" fmla="*/ 168295 w 1805569"/>
                    <a:gd name="connsiteY2" fmla="*/ 62409 h 416255"/>
                    <a:gd name="connsiteX3" fmla="*/ 235613 w 1805569"/>
                    <a:gd name="connsiteY3" fmla="*/ 6311 h 416255"/>
                    <a:gd name="connsiteX4" fmla="*/ 398297 w 1805569"/>
                    <a:gd name="connsiteY4" fmla="*/ 701 h 416255"/>
                    <a:gd name="connsiteX5" fmla="*/ 718057 w 1805569"/>
                    <a:gd name="connsiteY5" fmla="*/ 701 h 416255"/>
                    <a:gd name="connsiteX6" fmla="*/ 1716604 w 1805569"/>
                    <a:gd name="connsiteY6" fmla="*/ 701 h 416255"/>
                    <a:gd name="connsiteX7" fmla="*/ 1772702 w 1805569"/>
                    <a:gd name="connsiteY7" fmla="*/ 39970 h 416255"/>
                    <a:gd name="connsiteX0" fmla="*/ 0 w 1716604"/>
                    <a:gd name="connsiteY0" fmla="*/ 415828 h 416255"/>
                    <a:gd name="connsiteX1" fmla="*/ 56099 w 1716604"/>
                    <a:gd name="connsiteY1" fmla="*/ 359729 h 416255"/>
                    <a:gd name="connsiteX2" fmla="*/ 168295 w 1716604"/>
                    <a:gd name="connsiteY2" fmla="*/ 62409 h 416255"/>
                    <a:gd name="connsiteX3" fmla="*/ 235613 w 1716604"/>
                    <a:gd name="connsiteY3" fmla="*/ 6311 h 416255"/>
                    <a:gd name="connsiteX4" fmla="*/ 398297 w 1716604"/>
                    <a:gd name="connsiteY4" fmla="*/ 701 h 416255"/>
                    <a:gd name="connsiteX5" fmla="*/ 718057 w 1716604"/>
                    <a:gd name="connsiteY5" fmla="*/ 701 h 416255"/>
                    <a:gd name="connsiteX6" fmla="*/ 1716604 w 1716604"/>
                    <a:gd name="connsiteY6" fmla="*/ 701 h 416255"/>
                    <a:gd name="connsiteX0" fmla="*/ 0 w 718057"/>
                    <a:gd name="connsiteY0" fmla="*/ 415828 h 416255"/>
                    <a:gd name="connsiteX1" fmla="*/ 56099 w 718057"/>
                    <a:gd name="connsiteY1" fmla="*/ 359729 h 416255"/>
                    <a:gd name="connsiteX2" fmla="*/ 168295 w 718057"/>
                    <a:gd name="connsiteY2" fmla="*/ 62409 h 416255"/>
                    <a:gd name="connsiteX3" fmla="*/ 235613 w 718057"/>
                    <a:gd name="connsiteY3" fmla="*/ 6311 h 416255"/>
                    <a:gd name="connsiteX4" fmla="*/ 398297 w 718057"/>
                    <a:gd name="connsiteY4" fmla="*/ 701 h 416255"/>
                    <a:gd name="connsiteX5" fmla="*/ 718057 w 718057"/>
                    <a:gd name="connsiteY5" fmla="*/ 701 h 416255"/>
                    <a:gd name="connsiteX0" fmla="*/ 0 w 718057"/>
                    <a:gd name="connsiteY0" fmla="*/ 416373 h 416800"/>
                    <a:gd name="connsiteX1" fmla="*/ 56099 w 718057"/>
                    <a:gd name="connsiteY1" fmla="*/ 360274 h 416800"/>
                    <a:gd name="connsiteX2" fmla="*/ 168295 w 718057"/>
                    <a:gd name="connsiteY2" fmla="*/ 62954 h 416800"/>
                    <a:gd name="connsiteX3" fmla="*/ 244028 w 718057"/>
                    <a:gd name="connsiteY3" fmla="*/ 18075 h 416800"/>
                    <a:gd name="connsiteX4" fmla="*/ 398297 w 718057"/>
                    <a:gd name="connsiteY4" fmla="*/ 1246 h 416800"/>
                    <a:gd name="connsiteX5" fmla="*/ 718057 w 718057"/>
                    <a:gd name="connsiteY5" fmla="*/ 1246 h 416800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58538"/>
                    <a:gd name="connsiteY0" fmla="*/ 410781 h 411565"/>
                    <a:gd name="connsiteX1" fmla="*/ 96580 w 758538"/>
                    <a:gd name="connsiteY1" fmla="*/ 359444 h 411565"/>
                    <a:gd name="connsiteX2" fmla="*/ 208776 w 758538"/>
                    <a:gd name="connsiteY2" fmla="*/ 62124 h 411565"/>
                    <a:gd name="connsiteX3" fmla="*/ 329387 w 758538"/>
                    <a:gd name="connsiteY3" fmla="*/ 6026 h 411565"/>
                    <a:gd name="connsiteX4" fmla="*/ 438778 w 758538"/>
                    <a:gd name="connsiteY4" fmla="*/ 416 h 411565"/>
                    <a:gd name="connsiteX5" fmla="*/ 758538 w 758538"/>
                    <a:gd name="connsiteY5" fmla="*/ 416 h 41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8538" h="411565">
                      <a:moveTo>
                        <a:pt x="0" y="410781"/>
                      </a:moveTo>
                      <a:cubicBezTo>
                        <a:pt x="14025" y="412183"/>
                        <a:pt x="61784" y="417553"/>
                        <a:pt x="96580" y="359444"/>
                      </a:cubicBezTo>
                      <a:cubicBezTo>
                        <a:pt x="131376" y="301335"/>
                        <a:pt x="155951" y="112612"/>
                        <a:pt x="208776" y="62124"/>
                      </a:cubicBezTo>
                      <a:cubicBezTo>
                        <a:pt x="261601" y="11636"/>
                        <a:pt x="291053" y="10701"/>
                        <a:pt x="329387" y="6026"/>
                      </a:cubicBezTo>
                      <a:cubicBezTo>
                        <a:pt x="367721" y="1351"/>
                        <a:pt x="367253" y="1351"/>
                        <a:pt x="438778" y="416"/>
                      </a:cubicBezTo>
                      <a:cubicBezTo>
                        <a:pt x="510303" y="-519"/>
                        <a:pt x="758538" y="416"/>
                        <a:pt x="758538" y="416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 bwMode="auto">
                <a:xfrm flipH="1">
                  <a:off x="1953382" y="4557103"/>
                  <a:ext cx="51610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lg"/>
                </a:ln>
                <a:effectLst/>
              </p:spPr>
            </p:cxnSp>
          </p:grpSp>
        </p:grpSp>
        <p:cxnSp>
          <p:nvCxnSpPr>
            <p:cNvPr id="26" name="Straight Connector 25"/>
            <p:cNvCxnSpPr/>
            <p:nvPr/>
          </p:nvCxnSpPr>
          <p:spPr bwMode="auto">
            <a:xfrm>
              <a:off x="2111925" y="4654925"/>
              <a:ext cx="109012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759124" y="4496623"/>
              <a:ext cx="4742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μ</a:t>
              </a:r>
              <a:r>
                <a:rPr lang="en-US" sz="1400" i="1" baseline="-25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5846875" y="5569617"/>
              <a:ext cx="99102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6837897" y="5411315"/>
              <a:ext cx="44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μ</a:t>
              </a:r>
              <a:r>
                <a:rPr lang="en-US" sz="1400" i="1" baseline="-25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d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2557585" y="5205258"/>
              <a:ext cx="0" cy="28239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lg"/>
              <a:tailEnd type="triangle" w="sm" len="lg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2557585" y="4753972"/>
              <a:ext cx="0" cy="28239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lg"/>
              <a:tailEnd type="triangle" w="sm" len="lg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2179993" y="5432845"/>
              <a:ext cx="753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  <a:latin typeface="Symbol" charset="2"/>
                  <a:ea typeface="Verdana" pitchFamily="34" charset="0"/>
                  <a:cs typeface="Symbol" charset="2"/>
                </a:rPr>
                <a:t>b</a:t>
              </a:r>
              <a:r>
                <a:rPr lang="en-US" sz="1400" i="1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qV</a:t>
              </a:r>
              <a:r>
                <a:rPr lang="en-US" sz="1400" i="1" baseline="-25000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sd</a:t>
              </a:r>
              <a:endParaRPr lang="en-US" sz="1400" i="1" baseline="-250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6279240" y="5205260"/>
              <a:ext cx="0" cy="7457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triangle" w="sm" len="lg"/>
              <a:tailEnd type="triangle" w="sm" len="lg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5913080" y="4882475"/>
              <a:ext cx="1310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Verdana"/>
                  <a:ea typeface="Verdana" pitchFamily="34" charset="0"/>
                  <a:cs typeface="Verdana"/>
                </a:rPr>
                <a:t>(1 – </a:t>
              </a:r>
              <a:r>
                <a:rPr lang="en-US" sz="1400" i="1" dirty="0" smtClean="0">
                  <a:solidFill>
                    <a:srgbClr val="FF0000"/>
                  </a:solidFill>
                  <a:latin typeface="Symbol" charset="2"/>
                  <a:ea typeface="Verdana" pitchFamily="34" charset="0"/>
                  <a:cs typeface="Symbol" charset="2"/>
                </a:rPr>
                <a:t>b</a:t>
              </a:r>
              <a:r>
                <a:rPr lang="en-US" sz="1400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r>
                <a:rPr lang="en-US" sz="1400" i="1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qV</a:t>
              </a:r>
              <a:r>
                <a:rPr lang="en-US" sz="1400" i="1" baseline="-25000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sd</a:t>
              </a:r>
              <a:endParaRPr lang="en-US" sz="1400" i="1" baseline="-250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6300" t="48934"/>
          <a:stretch/>
        </p:blipFill>
        <p:spPr>
          <a:xfrm>
            <a:off x="1342953" y="4390909"/>
            <a:ext cx="6588848" cy="1869559"/>
          </a:xfrm>
          <a:prstGeom prst="rect">
            <a:avLst/>
          </a:prstGeom>
        </p:spPr>
      </p:pic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186689" y="6170674"/>
            <a:ext cx="384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 smtClean="0">
                <a:latin typeface="Verdana" charset="0"/>
              </a:rPr>
              <a:t>A. Kristensen et </a:t>
            </a:r>
            <a:r>
              <a:rPr lang="en-US" altLang="ja-JP" i="0" dirty="0">
                <a:latin typeface="Verdana" charset="0"/>
              </a:rPr>
              <a:t>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 smtClean="0">
                <a:latin typeface="Verdana" charset="0"/>
              </a:rPr>
              <a:t>62</a:t>
            </a:r>
            <a:r>
              <a:rPr lang="en-US" altLang="ja-JP" i="0" dirty="0" smtClean="0">
                <a:latin typeface="Verdana" charset="0"/>
              </a:rPr>
              <a:t>, 10950 (2000)</a:t>
            </a:r>
          </a:p>
          <a:p>
            <a:pPr algn="r"/>
            <a:endParaRPr lang="en-US" altLang="ja-JP" i="0" dirty="0">
              <a:latin typeface="Verdana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7695851" y="5476519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4670" y="827088"/>
            <a:ext cx="7014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362200"/>
            <a:ext cx="8045792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1-D Conductance Quantization … Revisited</a:t>
            </a:r>
            <a:endParaRPr kumimoji="1" lang="en-US" altLang="ja-JP" sz="2400" dirty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Non-Linear Conductance of QPCs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Techniques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*</a:t>
            </a:r>
            <a:endParaRPr kumimoji="1" lang="en-US" altLang="ja-JP" sz="2400" baseline="30000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Breakdown of Conductance </a:t>
            </a:r>
            <a:r>
              <a:rPr kumimoji="1" lang="en-US" altLang="ja-JP" sz="2400" dirty="0" smtClean="0">
                <a:latin typeface="Verdana"/>
                <a:cs typeface="Verdana"/>
              </a:rPr>
              <a:t>Quantization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And Now for Something </a:t>
            </a:r>
            <a:r>
              <a:rPr kumimoji="1" lang="en-US" altLang="ja-JP" sz="2400" dirty="0">
                <a:latin typeface="Verdana"/>
                <a:cs typeface="Verdana"/>
              </a:rPr>
              <a:t>C</a:t>
            </a:r>
            <a:r>
              <a:rPr kumimoji="1" lang="en-US" altLang="ja-JP" sz="2400" dirty="0" smtClean="0">
                <a:latin typeface="Verdana"/>
                <a:cs typeface="Verdana"/>
              </a:rPr>
              <a:t>ompletely … New</a:t>
            </a:r>
            <a:endParaRPr kumimoji="1" lang="en-US" altLang="ja-JP" sz="24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endParaRPr kumimoji="1" lang="en-US" altLang="ja-JP" sz="2400" dirty="0" smtClean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639" y="5795975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* UNFORTUNATELY, NO TIME FOR THIS TODAY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803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Determination of 1-D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SPACING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8185" y="1916496"/>
            <a:ext cx="5910805" cy="796644"/>
            <a:chOff x="248695" y="2899056"/>
            <a:chExt cx="5910805" cy="7966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4308" b="1"/>
            <a:stretch/>
          </p:blipFill>
          <p:spPr>
            <a:xfrm>
              <a:off x="248695" y="2947064"/>
              <a:ext cx="5910805" cy="7486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48695" y="2899056"/>
              <a:ext cx="3074063" cy="28220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3955997" y="3375025"/>
              <a:ext cx="2151143" cy="32067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1" name="Text Box 8"/>
          <p:cNvSpPr txBox="1">
            <a:spLocks noChangeArrowheads="1"/>
          </p:cNvSpPr>
          <p:nvPr/>
        </p:nvSpPr>
        <p:spPr bwMode="auto">
          <a:xfrm>
            <a:off x="3877740" y="2713140"/>
            <a:ext cx="3651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>
                <a:latin typeface="Verdana" charset="0"/>
              </a:rPr>
              <a:t>N. K.  Patel et 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>
                <a:latin typeface="Verdana" charset="0"/>
              </a:rPr>
              <a:t>44</a:t>
            </a:r>
            <a:r>
              <a:rPr lang="en-US" altLang="ja-JP" i="0" dirty="0">
                <a:latin typeface="Verdana" charset="0"/>
              </a:rPr>
              <a:t>, 13549 (1991)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579" y="3295564"/>
            <a:ext cx="8916017" cy="2288280"/>
            <a:chOff x="471488" y="2957615"/>
            <a:chExt cx="6447966" cy="16548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52495"/>
            <a:stretch/>
          </p:blipFill>
          <p:spPr>
            <a:xfrm>
              <a:off x="3695471" y="3058828"/>
              <a:ext cx="3223983" cy="155364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3"/>
            <a:srcRect b="52165"/>
            <a:stretch/>
          </p:blipFill>
          <p:spPr>
            <a:xfrm>
              <a:off x="471488" y="2957615"/>
              <a:ext cx="3223983" cy="1564436"/>
            </a:xfrm>
            <a:prstGeom prst="rect">
              <a:avLst/>
            </a:prstGeom>
          </p:spPr>
        </p:pic>
      </p:grpSp>
      <p:sp>
        <p:nvSpPr>
          <p:cNvPr id="123" name="Text Box 8"/>
          <p:cNvSpPr txBox="1">
            <a:spLocks noChangeArrowheads="1"/>
          </p:cNvSpPr>
          <p:nvPr/>
        </p:nvSpPr>
        <p:spPr bwMode="auto">
          <a:xfrm>
            <a:off x="4494241" y="5808069"/>
            <a:ext cx="41782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 smtClean="0">
                <a:latin typeface="Verdana" charset="0"/>
              </a:rPr>
              <a:t>L. P. Kouwenhoven </a:t>
            </a:r>
            <a:r>
              <a:rPr lang="en-US" altLang="ja-JP" i="0" dirty="0">
                <a:latin typeface="Verdana" charset="0"/>
              </a:rPr>
              <a:t>et 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 smtClean="0">
                <a:latin typeface="Verdana" charset="0"/>
              </a:rPr>
              <a:t>39</a:t>
            </a:r>
            <a:r>
              <a:rPr lang="en-US" altLang="ja-JP" i="0" dirty="0" smtClean="0">
                <a:latin typeface="Verdana" charset="0"/>
              </a:rPr>
              <a:t>, 8040 (</a:t>
            </a:r>
            <a:r>
              <a:rPr lang="en-US" altLang="ja-JP" i="0" dirty="0">
                <a:latin typeface="Verdana" charset="0"/>
              </a:rPr>
              <a:t>1991)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426605" y="4970716"/>
            <a:ext cx="678753" cy="67875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5960855" y="4970716"/>
            <a:ext cx="678753" cy="67875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Determination of 1-D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SPACING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2815" r="3738" b="2667"/>
          <a:stretch>
            <a:fillRect/>
          </a:stretch>
        </p:blipFill>
        <p:spPr bwMode="auto">
          <a:xfrm>
            <a:off x="2063014" y="2115150"/>
            <a:ext cx="4602163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24301" y="5436200"/>
            <a:ext cx="405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>
                <a:latin typeface="Verdana" charset="0"/>
              </a:rPr>
              <a:t>T. P. Martin et 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Appl. Phys. Lett. </a:t>
            </a:r>
            <a:r>
              <a:rPr lang="en-US" altLang="ja-JP" i="0" u="sng" dirty="0">
                <a:latin typeface="Verdana" charset="0"/>
              </a:rPr>
              <a:t>93</a:t>
            </a:r>
            <a:r>
              <a:rPr lang="en-US" altLang="ja-JP" i="0" dirty="0">
                <a:latin typeface="Verdana" charset="0"/>
              </a:rPr>
              <a:t>, 012105 (2008)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73075" y="5841513"/>
            <a:ext cx="82010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Make Use of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TRANS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conductance</a:t>
            </a:r>
            <a:endParaRPr kumimoji="1" lang="en-US" altLang="ja-JP" sz="3200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140735" y="3090189"/>
            <a:ext cx="1322419" cy="720174"/>
          </a:xfrm>
          <a:custGeom>
            <a:avLst/>
            <a:gdLst>
              <a:gd name="connsiteX0" fmla="*/ 0 w 1322419"/>
              <a:gd name="connsiteY0" fmla="*/ 720174 h 720174"/>
              <a:gd name="connsiteX1" fmla="*/ 785595 w 1322419"/>
              <a:gd name="connsiteY1" fmla="*/ 117849 h 720174"/>
              <a:gd name="connsiteX2" fmla="*/ 1322419 w 1322419"/>
              <a:gd name="connsiteY2" fmla="*/ 2 h 72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419" h="720174">
                <a:moveTo>
                  <a:pt x="0" y="720174"/>
                </a:moveTo>
                <a:cubicBezTo>
                  <a:pt x="282596" y="479026"/>
                  <a:pt x="565192" y="237878"/>
                  <a:pt x="785595" y="117849"/>
                </a:cubicBezTo>
                <a:cubicBezTo>
                  <a:pt x="1005998" y="-2180"/>
                  <a:pt x="1322419" y="2"/>
                  <a:pt x="1322419" y="2"/>
                </a:cubicBezTo>
              </a:path>
            </a:pathLst>
          </a:custGeom>
          <a:ln w="19050" cmpd="sng">
            <a:solidFill>
              <a:srgbClr val="FF0000"/>
            </a:solidFill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1" y="2859356"/>
            <a:ext cx="1537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HIGH TRANS-</a:t>
            </a:r>
            <a:b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CONDUCTANCE</a:t>
            </a:r>
            <a:endParaRPr kumimoji="1" lang="ja-JP" altLang="en-US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7" name="Freeform 16"/>
          <p:cNvSpPr/>
          <p:nvPr/>
        </p:nvSpPr>
        <p:spPr>
          <a:xfrm rot="15309081">
            <a:off x="1880661" y="2985498"/>
            <a:ext cx="1917355" cy="1662889"/>
          </a:xfrm>
          <a:custGeom>
            <a:avLst/>
            <a:gdLst>
              <a:gd name="connsiteX0" fmla="*/ 0 w 1322419"/>
              <a:gd name="connsiteY0" fmla="*/ 720174 h 720174"/>
              <a:gd name="connsiteX1" fmla="*/ 785595 w 1322419"/>
              <a:gd name="connsiteY1" fmla="*/ 117849 h 720174"/>
              <a:gd name="connsiteX2" fmla="*/ 1322419 w 1322419"/>
              <a:gd name="connsiteY2" fmla="*/ 2 h 72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419" h="720174">
                <a:moveTo>
                  <a:pt x="0" y="720174"/>
                </a:moveTo>
                <a:cubicBezTo>
                  <a:pt x="282596" y="479026"/>
                  <a:pt x="565192" y="237878"/>
                  <a:pt x="785595" y="117849"/>
                </a:cubicBezTo>
                <a:cubicBezTo>
                  <a:pt x="1005998" y="-2180"/>
                  <a:pt x="1322419" y="2"/>
                  <a:pt x="1322419" y="2"/>
                </a:cubicBezTo>
              </a:path>
            </a:pathLst>
          </a:custGeom>
          <a:ln w="19050" cmpd="sng">
            <a:solidFill>
              <a:srgbClr val="FF0000"/>
            </a:solidFill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6121" y="2628524"/>
            <a:ext cx="1537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LOW TRANS-</a:t>
            </a:r>
            <a:b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CONDUCTANCE</a:t>
            </a:r>
            <a:endParaRPr kumimoji="1" lang="ja-JP" altLang="en-US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Determination of 1-D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SPACING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3075" y="5841513"/>
            <a:ext cx="82010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Make Use of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TRANS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conductance</a:t>
            </a:r>
            <a:endParaRPr kumimoji="1" lang="en-US" altLang="ja-JP" sz="3200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74" y="1980540"/>
            <a:ext cx="5041270" cy="3860973"/>
          </a:xfrm>
          <a:prstGeom prst="rect">
            <a:avLst/>
          </a:prstGeom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935675" y="5438982"/>
            <a:ext cx="384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i="0" dirty="0" smtClean="0">
                <a:latin typeface="Verdana" charset="0"/>
              </a:rPr>
              <a:t>A. Kristensen et </a:t>
            </a:r>
            <a:r>
              <a:rPr lang="en-US" altLang="ja-JP" i="0" dirty="0">
                <a:latin typeface="Verdana" charset="0"/>
              </a:rPr>
              <a:t>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., </a:t>
            </a: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 smtClean="0">
                <a:latin typeface="Verdana" charset="0"/>
              </a:rPr>
              <a:t>62</a:t>
            </a:r>
            <a:r>
              <a:rPr lang="en-US" altLang="ja-JP" i="0" dirty="0" smtClean="0">
                <a:latin typeface="Verdana" charset="0"/>
              </a:rPr>
              <a:t>, 10950 (2000)</a:t>
            </a:r>
          </a:p>
          <a:p>
            <a:pPr algn="r"/>
            <a:endParaRPr lang="en-US" altLang="ja-JP" i="0" dirty="0">
              <a:latin typeface="Verdana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778726" y="2728346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3778726" y="4582971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461531" y="2728346"/>
            <a:ext cx="13171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461531" y="4582971"/>
            <a:ext cx="13171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35678" y="2497513"/>
            <a:ext cx="2006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 = 6 meV</a:t>
            </a: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Determination of 1-D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SPACING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481809" cy="26161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Typical </a:t>
            </a:r>
            <a:r>
              <a:rPr kumimoji="1" lang="en-US" altLang="ja-JP" sz="2400" dirty="0" err="1" smtClean="0">
                <a:latin typeface="Verdana"/>
                <a:cs typeface="Verdana"/>
              </a:rPr>
              <a:t>subband</a:t>
            </a:r>
            <a:r>
              <a:rPr kumimoji="1" lang="en-US" altLang="ja-JP" sz="2400" dirty="0" smtClean="0">
                <a:latin typeface="Verdana"/>
                <a:cs typeface="Verdana"/>
              </a:rPr>
              <a:t> </a:t>
            </a:r>
            <a:r>
              <a:rPr kumimoji="1" lang="en-US" altLang="ja-JP" sz="2400" dirty="0" err="1" smtClean="0">
                <a:latin typeface="Verdana"/>
                <a:cs typeface="Verdana"/>
              </a:rPr>
              <a:t>spacings</a:t>
            </a:r>
            <a:r>
              <a:rPr kumimoji="1" lang="en-US" altLang="ja-JP" sz="2400" dirty="0" smtClean="0">
                <a:latin typeface="Verdana"/>
                <a:cs typeface="Verdana"/>
              </a:rPr>
              <a:t> in the range of a</a:t>
            </a:r>
            <a:br>
              <a:rPr kumimoji="1" lang="en-US" altLang="ja-JP" sz="2400" dirty="0" smtClean="0">
                <a:latin typeface="Verdana"/>
                <a:cs typeface="Verdana"/>
              </a:rPr>
            </a:b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FEW</a:t>
            </a:r>
            <a:r>
              <a:rPr kumimoji="1" lang="en-US" altLang="ja-JP" sz="2400" dirty="0" smtClean="0">
                <a:latin typeface="Verdana"/>
                <a:cs typeface="Verdana"/>
              </a:rPr>
              <a:t> meV – dependent on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STRUCTURE</a:t>
            </a:r>
            <a:endParaRPr kumimoji="1" lang="en-US" altLang="ja-JP" sz="2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Subband spacing typically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INCREASES</a:t>
            </a:r>
            <a:r>
              <a:rPr kumimoji="1" lang="en-US" altLang="ja-JP" sz="2400" dirty="0" smtClean="0">
                <a:latin typeface="Verdana"/>
                <a:cs typeface="Verdana"/>
              </a:rPr>
              <a:t> as gate</a:t>
            </a:r>
            <a:br>
              <a:rPr kumimoji="1" lang="en-US" altLang="ja-JP" sz="2400" dirty="0" smtClean="0">
                <a:latin typeface="Verdana"/>
                <a:cs typeface="Verdana"/>
              </a:rPr>
            </a:br>
            <a:r>
              <a:rPr kumimoji="1" lang="en-US" altLang="ja-JP" sz="2400" dirty="0" smtClean="0">
                <a:latin typeface="Verdana"/>
                <a:cs typeface="Verdana"/>
              </a:rPr>
              <a:t>confinement is made stronger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latin typeface="Verdana"/>
                <a:cs typeface="Verdana"/>
              </a:rPr>
              <a:t>can also be used to</a:t>
            </a:r>
            <a:br>
              <a:rPr kumimoji="1" lang="en-US" altLang="ja-JP" sz="2400" dirty="0" smtClean="0">
                <a:latin typeface="Verdana"/>
                <a:cs typeface="Verdana"/>
              </a:rPr>
            </a:br>
            <a:r>
              <a:rPr kumimoji="1" lang="en-US" altLang="ja-JP" sz="2400" dirty="0" smtClean="0">
                <a:latin typeface="Verdana"/>
                <a:cs typeface="Verdana"/>
              </a:rPr>
              <a:t>investigate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ZEEMAN</a:t>
            </a:r>
            <a:r>
              <a:rPr kumimoji="1" lang="en-US" altLang="ja-JP" sz="2400" dirty="0" smtClean="0">
                <a:latin typeface="Verdana"/>
                <a:cs typeface="Verdana"/>
              </a:rPr>
              <a:t> splitting of the </a:t>
            </a:r>
            <a:r>
              <a:rPr kumimoji="1" lang="en-US" altLang="ja-JP" sz="2400" dirty="0" err="1" smtClean="0">
                <a:latin typeface="Verdana"/>
                <a:cs typeface="Verdana"/>
              </a:rPr>
              <a:t>subbands</a:t>
            </a:r>
            <a:r>
              <a:rPr kumimoji="1" lang="en-US" altLang="ja-JP" sz="2400" dirty="0" smtClean="0">
                <a:latin typeface="Verdana"/>
                <a:cs typeface="Verdana"/>
              </a:rPr>
              <a:t> </a:t>
            </a:r>
            <a:endParaRPr kumimoji="1" lang="ja-JP" altLang="en-US" sz="240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462" y="5561220"/>
            <a:ext cx="756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MORE NEXT WEEK FROM ADAM MICOLICH!</a:t>
            </a: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4670" y="827088"/>
            <a:ext cx="7014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362200"/>
            <a:ext cx="8045792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1-D Conductance Quantization … Revisited</a:t>
            </a:r>
            <a:endParaRPr kumimoji="1" lang="en-US" altLang="ja-JP" sz="2400" dirty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Non-Linear Conductance of QPCs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latin typeface="Verdana"/>
                <a:cs typeface="Verdana"/>
              </a:rPr>
              <a:t>Techniques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  <a:endParaRPr kumimoji="1" lang="en-US" altLang="ja-JP" sz="2400" baseline="300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Breakdown of Conductance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Quantization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*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And Now for Something </a:t>
            </a:r>
            <a:r>
              <a:rPr kumimoji="1" lang="en-US" altLang="ja-JP" sz="2400" dirty="0">
                <a:latin typeface="Verdana"/>
                <a:cs typeface="Verdana"/>
              </a:rPr>
              <a:t>C</a:t>
            </a:r>
            <a:r>
              <a:rPr kumimoji="1" lang="en-US" altLang="ja-JP" sz="2400" dirty="0" smtClean="0">
                <a:latin typeface="Verdana"/>
                <a:cs typeface="Verdana"/>
              </a:rPr>
              <a:t>ompletely … New</a:t>
            </a:r>
            <a:endParaRPr kumimoji="1" lang="en-US" altLang="ja-JP" sz="24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endParaRPr kumimoji="1" lang="en-US" altLang="ja-JP" sz="2400" dirty="0" smtClean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639" y="5795975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* UNFORTUNATELY, NO TIME FOR THIS TODAY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So Far We Have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ASSUMED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/>
            </a:r>
            <a:br>
              <a:rPr kumimoji="1" lang="en-US" altLang="ja-JP" sz="3200" dirty="0" smtClean="0"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NO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Scattering Within the QPC</a:t>
            </a:r>
            <a:endParaRPr kumimoji="1" lang="en-US" altLang="ja-JP" sz="3200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1488" y="5256671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Allowed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SIMPLISTIC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Assumption of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PERFECT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Transmission</a:t>
            </a:r>
            <a:endParaRPr kumimoji="1" lang="en-US" altLang="ja-JP" sz="3200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30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3"/>
          <a:stretch/>
        </p:blipFill>
        <p:spPr bwMode="auto">
          <a:xfrm>
            <a:off x="1839294" y="2148492"/>
            <a:ext cx="5341588" cy="177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TextBox 130"/>
          <p:cNvSpPr txBox="1"/>
          <p:nvPr/>
        </p:nvSpPr>
        <p:spPr>
          <a:xfrm>
            <a:off x="409575" y="2864481"/>
            <a:ext cx="15353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SOURCE</a:t>
            </a:r>
            <a:b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RESERVOIR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075204" y="2864481"/>
            <a:ext cx="15353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DRAIN</a:t>
            </a:r>
            <a:b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RESERVOIR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48550" y="4149652"/>
            <a:ext cx="7294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ELECTRONS TRAVELING TO RIGHT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MUST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COME FROM SOURCE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endParaRPr kumimoji="1" lang="en-US" altLang="ja-JP" sz="1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ELECTRONS TRAVELING TO LEFT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MUST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COME FROM DRAIN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1"/>
          <p:cNvSpPr txBox="1">
            <a:spLocks noChangeArrowheads="1"/>
          </p:cNvSpPr>
          <p:nvPr/>
        </p:nvSpPr>
        <p:spPr bwMode="auto">
          <a:xfrm>
            <a:off x="1064670" y="827088"/>
            <a:ext cx="7014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76968"/>
            <a:ext cx="8045792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1-D Conductance Quantization … Revisited</a:t>
            </a:r>
            <a:endParaRPr kumimoji="1" lang="en-US" altLang="ja-JP" sz="2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Non-Linear Conductance of QPCs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latin typeface="Verdana"/>
                <a:cs typeface="Verdana"/>
              </a:rPr>
              <a:t>Techniques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  <a:endParaRPr kumimoji="1" lang="en-US" altLang="ja-JP" sz="2400" baseline="300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Breakdown of Conductance </a:t>
            </a:r>
            <a:r>
              <a:rPr kumimoji="1" lang="en-US" altLang="ja-JP" sz="2400" dirty="0" smtClean="0">
                <a:latin typeface="Verdana"/>
                <a:cs typeface="Verdana"/>
              </a:rPr>
              <a:t>Quantization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And Now for Something </a:t>
            </a:r>
            <a:r>
              <a:rPr kumimoji="1" lang="en-US" altLang="ja-JP" sz="2400" dirty="0">
                <a:latin typeface="Verdana"/>
                <a:cs typeface="Verdana"/>
              </a:rPr>
              <a:t>C</a:t>
            </a:r>
            <a:r>
              <a:rPr kumimoji="1" lang="en-US" altLang="ja-JP" sz="2400" dirty="0" smtClean="0">
                <a:latin typeface="Verdana"/>
                <a:cs typeface="Verdana"/>
              </a:rPr>
              <a:t>ompletely … New</a:t>
            </a:r>
            <a:endParaRPr kumimoji="1" lang="en-US" altLang="ja-JP" sz="24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endParaRPr kumimoji="1" lang="en-US" altLang="ja-JP" sz="2400" dirty="0" smtClean="0">
              <a:latin typeface="Verdana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7639" y="5810743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* UNFORTUNATELY, NO TIME FOR THIS TODAY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Disorder in QPCs Causes</a:t>
            </a:r>
          </a:p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SCATTERING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Between Subbands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4193" y="2350753"/>
            <a:ext cx="809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Current in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EACH</a:t>
            </a:r>
            <a:r>
              <a:rPr kumimoji="1" lang="en-US" altLang="ja-JP" sz="1800" dirty="0" smtClean="0">
                <a:latin typeface="Verdana"/>
                <a:cs typeface="Verdana"/>
              </a:rPr>
              <a:t> channel now determined by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TRANSMISSION</a:t>
            </a:r>
            <a:r>
              <a:rPr kumimoji="1" lang="en-US" altLang="ja-JP" sz="1800" dirty="0" smtClean="0">
                <a:latin typeface="Verdana"/>
                <a:cs typeface="Verdana"/>
              </a:rPr>
              <a:t/>
            </a:r>
            <a:br>
              <a:rPr kumimoji="1" lang="en-US" altLang="ja-JP" sz="1800" dirty="0" smtClean="0">
                <a:latin typeface="Verdana"/>
                <a:cs typeface="Verdana"/>
              </a:rPr>
            </a:b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COEFFICIENT </a:t>
            </a:r>
            <a:endParaRPr kumimoji="1" lang="ja-JP" alt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graphicFrame>
        <p:nvGraphicFramePr>
          <p:cNvPr id="5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844001"/>
              </p:ext>
            </p:extLst>
          </p:nvPr>
        </p:nvGraphicFramePr>
        <p:xfrm>
          <a:off x="2952750" y="3167194"/>
          <a:ext cx="3238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2" name="Equation" r:id="rId3" imgW="3238500" imgH="914400" progId="Equation.3">
                  <p:embed/>
                </p:oleObj>
              </mc:Choice>
              <mc:Fallback>
                <p:oleObj name="Equation" r:id="rId3" imgW="3238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3167194"/>
                        <a:ext cx="3238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5735496" y="3265959"/>
            <a:ext cx="614019" cy="61401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223921" y="3810194"/>
            <a:ext cx="627974" cy="586184"/>
          </a:xfrm>
          <a:custGeom>
            <a:avLst/>
            <a:gdLst>
              <a:gd name="connsiteX0" fmla="*/ 0 w 627974"/>
              <a:gd name="connsiteY0" fmla="*/ 0 h 781578"/>
              <a:gd name="connsiteX1" fmla="*/ 279099 w 627974"/>
              <a:gd name="connsiteY1" fmla="*/ 600140 h 781578"/>
              <a:gd name="connsiteX2" fmla="*/ 348874 w 627974"/>
              <a:gd name="connsiteY2" fmla="*/ 223308 h 781578"/>
              <a:gd name="connsiteX3" fmla="*/ 627974 w 627974"/>
              <a:gd name="connsiteY3" fmla="*/ 781578 h 7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974" h="781578">
                <a:moveTo>
                  <a:pt x="0" y="0"/>
                </a:moveTo>
                <a:cubicBezTo>
                  <a:pt x="110476" y="281461"/>
                  <a:pt x="220953" y="562922"/>
                  <a:pt x="279099" y="600140"/>
                </a:cubicBezTo>
                <a:cubicBezTo>
                  <a:pt x="337245" y="637358"/>
                  <a:pt x="290728" y="193068"/>
                  <a:pt x="348874" y="223308"/>
                </a:cubicBezTo>
                <a:cubicBezTo>
                  <a:pt x="407020" y="253548"/>
                  <a:pt x="627974" y="781578"/>
                  <a:pt x="627974" y="781578"/>
                </a:cubicBezTo>
              </a:path>
            </a:pathLst>
          </a:custGeom>
          <a:ln w="19050" cmpd="sng">
            <a:solidFill>
              <a:srgbClr val="FF0000"/>
            </a:solidFill>
            <a:prstDash val="solid"/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6702" y="4396378"/>
            <a:ext cx="2433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PROBABILITY FOR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TRANSMISSION FROM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SUBBAND “</a:t>
            </a:r>
            <a:r>
              <a:rPr kumimoji="1" lang="en-US" altLang="ja-JP" sz="1400" i="1" dirty="0" smtClean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” TO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SUBBAND “</a:t>
            </a:r>
            <a:r>
              <a:rPr kumimoji="1" lang="en-US" altLang="ja-JP" sz="1400" i="1" dirty="0" smtClean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”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085163" y="3265959"/>
            <a:ext cx="614019" cy="61401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771176" y="3879978"/>
            <a:ext cx="627974" cy="586184"/>
          </a:xfrm>
          <a:custGeom>
            <a:avLst/>
            <a:gdLst>
              <a:gd name="connsiteX0" fmla="*/ 0 w 627974"/>
              <a:gd name="connsiteY0" fmla="*/ 0 h 781578"/>
              <a:gd name="connsiteX1" fmla="*/ 279099 w 627974"/>
              <a:gd name="connsiteY1" fmla="*/ 600140 h 781578"/>
              <a:gd name="connsiteX2" fmla="*/ 348874 w 627974"/>
              <a:gd name="connsiteY2" fmla="*/ 223308 h 781578"/>
              <a:gd name="connsiteX3" fmla="*/ 627974 w 627974"/>
              <a:gd name="connsiteY3" fmla="*/ 781578 h 7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974" h="781578">
                <a:moveTo>
                  <a:pt x="0" y="0"/>
                </a:moveTo>
                <a:cubicBezTo>
                  <a:pt x="110476" y="281461"/>
                  <a:pt x="220953" y="562922"/>
                  <a:pt x="279099" y="600140"/>
                </a:cubicBezTo>
                <a:cubicBezTo>
                  <a:pt x="337245" y="637358"/>
                  <a:pt x="290728" y="193068"/>
                  <a:pt x="348874" y="223308"/>
                </a:cubicBezTo>
                <a:cubicBezTo>
                  <a:pt x="407020" y="253548"/>
                  <a:pt x="627974" y="781578"/>
                  <a:pt x="627974" y="781578"/>
                </a:cubicBezTo>
              </a:path>
            </a:pathLst>
          </a:custGeom>
          <a:ln w="19050" cmpd="sng">
            <a:solidFill>
              <a:srgbClr val="FF0000"/>
            </a:solidFill>
            <a:prstDash val="solid"/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13890" y="4480119"/>
            <a:ext cx="2241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PROBABILITY FOR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TRANSMISSION VIA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i="1" dirty="0" smtClean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kumimoji="1" lang="en-US" altLang="ja-JP" sz="14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th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SUBBAND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23888" y="5703287"/>
            <a:ext cx="82010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Current Now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SAMPLE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Dependent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Disorder in QPCs Causes</a:t>
            </a:r>
          </a:p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SCATTERING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Between Subbands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4193" y="2350753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Calculating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TOTAL</a:t>
            </a:r>
            <a:r>
              <a:rPr kumimoji="1" lang="en-US" altLang="ja-JP" sz="1800" dirty="0" smtClean="0">
                <a:latin typeface="Verdana"/>
                <a:cs typeface="Verdana"/>
              </a:rPr>
              <a:t> Current Yields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LANDAUER FORMULA</a:t>
            </a:r>
            <a:endParaRPr kumimoji="1" lang="ja-JP" alt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graphicFrame>
        <p:nvGraphicFramePr>
          <p:cNvPr id="2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086837"/>
              </p:ext>
            </p:extLst>
          </p:nvPr>
        </p:nvGraphicFramePr>
        <p:xfrm>
          <a:off x="2960688" y="2976563"/>
          <a:ext cx="3225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Equation" r:id="rId3" imgW="3225800" imgH="914400" progId="Equation.3">
                  <p:embed/>
                </p:oleObj>
              </mc:Choice>
              <mc:Fallback>
                <p:oleObj name="Equation" r:id="rId3" imgW="32258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2976563"/>
                        <a:ext cx="32258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2"/>
          <p:cNvSpPr/>
          <p:nvPr/>
        </p:nvSpPr>
        <p:spPr bwMode="auto">
          <a:xfrm>
            <a:off x="5735496" y="3120403"/>
            <a:ext cx="614019" cy="61401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035528" y="3734422"/>
            <a:ext cx="627974" cy="586184"/>
          </a:xfrm>
          <a:custGeom>
            <a:avLst/>
            <a:gdLst>
              <a:gd name="connsiteX0" fmla="*/ 0 w 627974"/>
              <a:gd name="connsiteY0" fmla="*/ 0 h 781578"/>
              <a:gd name="connsiteX1" fmla="*/ 279099 w 627974"/>
              <a:gd name="connsiteY1" fmla="*/ 600140 h 781578"/>
              <a:gd name="connsiteX2" fmla="*/ 348874 w 627974"/>
              <a:gd name="connsiteY2" fmla="*/ 223308 h 781578"/>
              <a:gd name="connsiteX3" fmla="*/ 627974 w 627974"/>
              <a:gd name="connsiteY3" fmla="*/ 781578 h 7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974" h="781578">
                <a:moveTo>
                  <a:pt x="0" y="0"/>
                </a:moveTo>
                <a:cubicBezTo>
                  <a:pt x="110476" y="281461"/>
                  <a:pt x="220953" y="562922"/>
                  <a:pt x="279099" y="600140"/>
                </a:cubicBezTo>
                <a:cubicBezTo>
                  <a:pt x="337245" y="637358"/>
                  <a:pt x="290728" y="193068"/>
                  <a:pt x="348874" y="223308"/>
                </a:cubicBezTo>
                <a:cubicBezTo>
                  <a:pt x="407020" y="253548"/>
                  <a:pt x="627974" y="781578"/>
                  <a:pt x="627974" y="781578"/>
                </a:cubicBezTo>
              </a:path>
            </a:pathLst>
          </a:custGeom>
          <a:ln w="19050" cmpd="sng">
            <a:solidFill>
              <a:srgbClr val="FF0000"/>
            </a:solidFill>
            <a:prstDash val="solid"/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9081" y="3637770"/>
            <a:ext cx="22757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SAMPLE DEPENDENT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TRANSMISSION</a:t>
            </a:r>
          </a:p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PROBABILITY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8550" y="4603935"/>
            <a:ext cx="7294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TRANSMISSION PROBABILITY  DEPENDS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STRONGLY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ON THE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NATURE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OF THE DISORDER INSIDE THE QPC AND IS ALSO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STRONGLY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ENERGY DEPENDENT 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endParaRPr kumimoji="1" lang="en-US" altLang="ja-JP" sz="1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CONSEQUENTLY THE CONDUCTANCE IS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NO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LONGER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NECESSARILY QUANTIZED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A Simple Limit –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FIXED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/>
            </a:r>
            <a:br>
              <a:rPr kumimoji="1" lang="en-US" altLang="ja-JP" sz="3200" dirty="0" smtClean="0"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latin typeface="Verdana" charset="0"/>
                <a:cs typeface="Verdana" charset="0"/>
              </a:rPr>
              <a:t>Transmission Per Subband</a:t>
            </a: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176977"/>
              </p:ext>
            </p:extLst>
          </p:nvPr>
        </p:nvGraphicFramePr>
        <p:xfrm>
          <a:off x="1479550" y="2425700"/>
          <a:ext cx="618490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Equation" r:id="rId3" imgW="6184900" imgH="1003300" progId="Equation.3">
                  <p:embed/>
                </p:oleObj>
              </mc:Choice>
              <mc:Fallback>
                <p:oleObj name="Equation" r:id="rId3" imgW="6184900" imgH="1003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2425700"/>
                        <a:ext cx="6184900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30148" y="3511751"/>
            <a:ext cx="128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CONTACT-</a:t>
            </a:r>
          </a:p>
          <a:p>
            <a:pPr algn="ctr"/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RELATED</a:t>
            </a:r>
            <a:br>
              <a:rPr lang="en-US" altLang="ja-JP" sz="1200" i="0" dirty="0">
                <a:solidFill>
                  <a:srgbClr val="FF0000"/>
                </a:solidFill>
                <a:latin typeface="Verdana" charset="0"/>
              </a:rPr>
            </a:br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RESISTANCE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811506" y="3511751"/>
            <a:ext cx="128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DISORDER-</a:t>
            </a:r>
          </a:p>
          <a:p>
            <a:pPr algn="ctr"/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RELATED</a:t>
            </a:r>
            <a:br>
              <a:rPr lang="en-US" altLang="ja-JP" sz="1200" i="0" dirty="0">
                <a:solidFill>
                  <a:srgbClr val="FF0000"/>
                </a:solidFill>
                <a:latin typeface="Verdana" charset="0"/>
              </a:rPr>
            </a:br>
            <a:r>
              <a:rPr lang="en-US" altLang="ja-JP" sz="1200" i="0" dirty="0">
                <a:solidFill>
                  <a:srgbClr val="FF0000"/>
                </a:solidFill>
                <a:latin typeface="Verdana" charset="0"/>
              </a:rPr>
              <a:t>RESISTANCE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475038" y="2413788"/>
            <a:ext cx="791048" cy="1001713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514123" y="2425699"/>
            <a:ext cx="1878740" cy="1001713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6676632" y="3427413"/>
            <a:ext cx="320675" cy="463550"/>
          </a:xfrm>
          <a:custGeom>
            <a:avLst/>
            <a:gdLst>
              <a:gd name="T0" fmla="*/ 129011 w 321474"/>
              <a:gd name="T1" fmla="*/ 0 h 609600"/>
              <a:gd name="T2" fmla="*/ 7394 w 321474"/>
              <a:gd name="T3" fmla="*/ 156195 h 609600"/>
              <a:gd name="T4" fmla="*/ 320123 w 321474"/>
              <a:gd name="T5" fmla="*/ 186426 h 609600"/>
              <a:gd name="T6" fmla="*/ 68202 w 321474"/>
              <a:gd name="T7" fmla="*/ 352698 h 609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474" h="609600">
                <a:moveTo>
                  <a:pt x="129332" y="0"/>
                </a:moveTo>
                <a:cubicBezTo>
                  <a:pt x="52406" y="108131"/>
                  <a:pt x="-24519" y="216263"/>
                  <a:pt x="7412" y="269966"/>
                </a:cubicBezTo>
                <a:cubicBezTo>
                  <a:pt x="39343" y="323669"/>
                  <a:pt x="310761" y="265611"/>
                  <a:pt x="320921" y="322217"/>
                </a:cubicBezTo>
                <a:cubicBezTo>
                  <a:pt x="331081" y="378823"/>
                  <a:pt x="199726" y="494211"/>
                  <a:pt x="68372" y="60960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123144" y="3925888"/>
            <a:ext cx="1176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  <a:t>CAN NEVER</a:t>
            </a:r>
            <a:b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  <a:t>BE ZERO</a:t>
            </a:r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 flipH="1">
            <a:off x="7217969" y="3427413"/>
            <a:ext cx="322263" cy="463550"/>
          </a:xfrm>
          <a:custGeom>
            <a:avLst/>
            <a:gdLst>
              <a:gd name="T0" fmla="*/ 129649 w 321474"/>
              <a:gd name="T1" fmla="*/ 0 h 609600"/>
              <a:gd name="T2" fmla="*/ 7430 w 321474"/>
              <a:gd name="T3" fmla="*/ 156195 h 609600"/>
              <a:gd name="T4" fmla="*/ 321709 w 321474"/>
              <a:gd name="T5" fmla="*/ 186426 h 609600"/>
              <a:gd name="T6" fmla="*/ 68540 w 321474"/>
              <a:gd name="T7" fmla="*/ 352698 h 609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474" h="609600">
                <a:moveTo>
                  <a:pt x="129332" y="0"/>
                </a:moveTo>
                <a:cubicBezTo>
                  <a:pt x="52406" y="108131"/>
                  <a:pt x="-24519" y="216263"/>
                  <a:pt x="7412" y="269966"/>
                </a:cubicBezTo>
                <a:cubicBezTo>
                  <a:pt x="39343" y="323669"/>
                  <a:pt x="310761" y="265611"/>
                  <a:pt x="320921" y="322217"/>
                </a:cubicBezTo>
                <a:cubicBezTo>
                  <a:pt x="331081" y="378823"/>
                  <a:pt x="199726" y="494211"/>
                  <a:pt x="68372" y="60960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7156821" y="3925888"/>
            <a:ext cx="9223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  <a:t>CAN</a:t>
            </a:r>
            <a:b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lang="en-US" altLang="ja-JP" sz="1200" i="0">
                <a:solidFill>
                  <a:srgbClr val="FF0000"/>
                </a:solidFill>
                <a:latin typeface="Verdana" charset="0"/>
                <a:cs typeface="Verdana" charset="0"/>
              </a:rPr>
              <a:t>BE ZERO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8550" y="4603935"/>
            <a:ext cx="72944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RESISTANCE </a:t>
            </a:r>
            <a:r>
              <a:rPr kumimoji="1" lang="en-US" altLang="ja-JP" sz="1400" i="1" dirty="0" smtClean="0">
                <a:solidFill>
                  <a:srgbClr val="FF0000"/>
                </a:solidFill>
                <a:latin typeface="Verdana"/>
                <a:cs typeface="Verdana"/>
              </a:rPr>
              <a:t>G</a:t>
            </a:r>
            <a:r>
              <a:rPr kumimoji="1" lang="en-US" altLang="ja-JP" sz="14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C</a:t>
            </a:r>
            <a:r>
              <a:rPr kumimoji="1" lang="en-US" altLang="ja-JP" sz="14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-1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IS AN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UNAVOIDABLE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QUANTUM CONTACT RESISTANCE 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endParaRPr kumimoji="1" lang="en-US" altLang="ja-JP" sz="1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AutoNum type="arabicPeriod"/>
            </a:pP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RESISTANCE </a:t>
            </a:r>
            <a:r>
              <a:rPr kumimoji="1" lang="en-US" altLang="ja-JP" sz="1400" i="1" dirty="0" smtClean="0">
                <a:solidFill>
                  <a:srgbClr val="FF0000"/>
                </a:solidFill>
                <a:latin typeface="Verdana"/>
                <a:cs typeface="Verdana"/>
              </a:rPr>
              <a:t>G</a:t>
            </a:r>
            <a:r>
              <a:rPr kumimoji="1" lang="en-US" altLang="ja-JP" sz="14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kumimoji="1" lang="en-US" altLang="ja-JP" sz="14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-1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IS A </a:t>
            </a:r>
            <a:r>
              <a:rPr kumimoji="1" lang="en-US" altLang="ja-JP" sz="1400" u="sng" dirty="0" smtClean="0">
                <a:solidFill>
                  <a:srgbClr val="FF0000"/>
                </a:solidFill>
                <a:latin typeface="Verdana"/>
                <a:cs typeface="Verdana"/>
              </a:rPr>
              <a:t>SAMPLE-DEPENDENT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CONTRIBUTION TO THE TOTAL RESISTANCE</a:t>
            </a:r>
            <a:endParaRPr kumimoji="1" lang="en-US" altLang="ja-JP" sz="1400" u="sng" dirty="0" smtClean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4670" y="827088"/>
            <a:ext cx="7014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045792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1-D Conductance Quantization … Revisited</a:t>
            </a:r>
            <a:endParaRPr kumimoji="1" lang="en-US" altLang="ja-JP" sz="2400" dirty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Non-Linear Conductance of QPCs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latin typeface="Verdana"/>
                <a:cs typeface="Verdana"/>
              </a:rPr>
              <a:t>Techniques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  <a:endParaRPr kumimoji="1" lang="en-US" altLang="ja-JP" sz="2400" baseline="300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Breakdown of Conductance </a:t>
            </a:r>
            <a:r>
              <a:rPr kumimoji="1" lang="en-US" altLang="ja-JP" sz="2400" dirty="0" smtClean="0">
                <a:latin typeface="Verdana"/>
                <a:cs typeface="Verdana"/>
              </a:rPr>
              <a:t>Quantization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And Now for Something </a:t>
            </a: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C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ompletely … New</a:t>
            </a:r>
            <a:endParaRPr kumimoji="1" lang="en-US" altLang="ja-JP" sz="2400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endParaRPr kumimoji="1" lang="en-US" altLang="ja-JP" sz="2400" dirty="0" smtClean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7639" y="5795975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* UNFORTUNATELY, NO TIME FOR THIS TODAY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60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OPTICAL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Phonon Emission</a:t>
            </a:r>
          </a:p>
          <a:p>
            <a:pPr algn="ctr"/>
            <a:r>
              <a:rPr kumimoji="1" lang="en-US" altLang="ja-JP" sz="3200" dirty="0">
                <a:solidFill>
                  <a:srgbClr val="000000"/>
                </a:solidFill>
                <a:latin typeface="Verdana" charset="0"/>
                <a:cs typeface="Verdana" charset="0"/>
              </a:rPr>
              <a:t>a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LARGE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Voltages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122700"/>
            <a:ext cx="6375400" cy="4076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1654" y="2495832"/>
            <a:ext cx="1492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35 meV</a:t>
            </a: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2767" y="6045511"/>
            <a:ext cx="2800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GaAs PHONON SPECTRUM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884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906" b="2116"/>
          <a:stretch/>
        </p:blipFill>
        <p:spPr>
          <a:xfrm>
            <a:off x="1612955" y="649802"/>
            <a:ext cx="5921266" cy="5301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341" y="5912599"/>
            <a:ext cx="3485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PHONON EMISSION FOR Si</a:t>
            </a:r>
          </a:p>
          <a:p>
            <a:pPr algn="r"/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E. Pop, Nano. Res. 3, 147 (2010)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131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64"/>
          <a:stretch/>
        </p:blipFill>
        <p:spPr>
          <a:xfrm>
            <a:off x="152205" y="1314320"/>
            <a:ext cx="8874516" cy="1276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071" t="6360" r="8539" b="13231"/>
          <a:stretch/>
        </p:blipFill>
        <p:spPr>
          <a:xfrm>
            <a:off x="395302" y="3172140"/>
            <a:ext cx="3781053" cy="2773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486886" y="3135040"/>
            <a:ext cx="1822318" cy="5718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225" y="3100328"/>
            <a:ext cx="4415593" cy="29167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486886" y="3895040"/>
            <a:ext cx="1822318" cy="5718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9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Our Study -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TRANSIENT</a:t>
            </a:r>
            <a:endParaRPr kumimoji="1" lang="en-US" altLang="ja-JP" sz="3200" dirty="0" smtClean="0">
              <a:latin typeface="Verdana" charset="0"/>
              <a:cs typeface="Verdana" charset="0"/>
            </a:endParaRPr>
          </a:p>
          <a:p>
            <a:pPr algn="ctr"/>
            <a:r>
              <a:rPr kumimoji="1" lang="en-US" altLang="ja-JP" sz="3200" cap="all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Non-Linear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Transport in QPCs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r="31300" b="6476"/>
          <a:stretch>
            <a:fillRect/>
          </a:stretch>
        </p:blipFill>
        <p:spPr bwMode="auto">
          <a:xfrm>
            <a:off x="749881" y="3225219"/>
            <a:ext cx="3458502" cy="28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37" y="3619400"/>
            <a:ext cx="3222625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7" y="1993900"/>
            <a:ext cx="7814771" cy="12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Our Observations:</a:t>
            </a:r>
          </a:p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1.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REGIMES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of Transient Response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982830"/>
              </p:ext>
            </p:extLst>
          </p:nvPr>
        </p:nvGraphicFramePr>
        <p:xfrm>
          <a:off x="0" y="2205174"/>
          <a:ext cx="3429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KGPlot" r:id="rId3" imgW="6858000" imgH="6858000" progId="KGraph_Plot">
                  <p:embed/>
                </p:oleObj>
              </mc:Choice>
              <mc:Fallback>
                <p:oleObj name="KGPlot" r:id="rId3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5174"/>
                        <a:ext cx="3429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469915"/>
              </p:ext>
            </p:extLst>
          </p:nvPr>
        </p:nvGraphicFramePr>
        <p:xfrm>
          <a:off x="2857500" y="2205174"/>
          <a:ext cx="3429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KGPlot" r:id="rId5" imgW="6858000" imgH="6858000" progId="KGraph_Plot">
                  <p:embed/>
                </p:oleObj>
              </mc:Choice>
              <mc:Fallback>
                <p:oleObj name="KGPlot" r:id="rId5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2205174"/>
                        <a:ext cx="3429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140615"/>
              </p:ext>
            </p:extLst>
          </p:nvPr>
        </p:nvGraphicFramePr>
        <p:xfrm>
          <a:off x="5715000" y="2205174"/>
          <a:ext cx="3429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KGPlot" r:id="rId7" imgW="6858000" imgH="6858000" progId="KGraph_Plot">
                  <p:embed/>
                </p:oleObj>
              </mc:Choice>
              <mc:Fallback>
                <p:oleObj name="KGPlot" r:id="rId7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205174"/>
                        <a:ext cx="3429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909" y="5663200"/>
            <a:ext cx="1875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QUASI-</a:t>
            </a:r>
            <a:r>
              <a:rPr kumimoji="1" lang="en-US" altLang="ja-JP" sz="1400" dirty="0" err="1" smtClean="0">
                <a:solidFill>
                  <a:srgbClr val="FF0000"/>
                </a:solidFill>
                <a:latin typeface="Verdana"/>
                <a:cs typeface="Verdana"/>
              </a:rPr>
              <a:t>2D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LIMIT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4409" y="5663200"/>
            <a:ext cx="1875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QUASI-</a:t>
            </a:r>
            <a:r>
              <a:rPr kumimoji="1" lang="en-US" altLang="ja-JP" sz="1400" dirty="0" err="1">
                <a:solidFill>
                  <a:srgbClr val="FF0000"/>
                </a:solidFill>
                <a:latin typeface="Verdana"/>
                <a:cs typeface="Verdana"/>
              </a:rPr>
              <a:t>1</a:t>
            </a:r>
            <a:r>
              <a:rPr kumimoji="1" lang="en-US" altLang="ja-JP" sz="1400" dirty="0" err="1" smtClean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LIMIT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6673" y="5663200"/>
            <a:ext cx="1125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err="1" smtClean="0">
                <a:solidFill>
                  <a:srgbClr val="FF0000"/>
                </a:solidFill>
                <a:latin typeface="Verdana"/>
                <a:cs typeface="Verdana"/>
              </a:rPr>
              <a:t>1D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 LIMIT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405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Our Observations:</a:t>
            </a:r>
          </a:p>
          <a:p>
            <a:pPr algn="ctr"/>
            <a:r>
              <a:rPr kumimoji="1" lang="en-US" altLang="ja-JP" sz="3200" dirty="0">
                <a:solidFill>
                  <a:srgbClr val="00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.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COMPLEX 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Rise/Fall Times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75" t="29447" r="17770" b="2412"/>
          <a:stretch/>
        </p:blipFill>
        <p:spPr>
          <a:xfrm>
            <a:off x="2065337" y="1980506"/>
            <a:ext cx="4814468" cy="4478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3342" y="2575180"/>
            <a:ext cx="1247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210FF"/>
                </a:solidFill>
                <a:latin typeface="Verdana"/>
                <a:cs typeface="Verdana"/>
              </a:rPr>
              <a:t>RISE TIME</a:t>
            </a:r>
            <a:r>
              <a:rPr kumimoji="1" lang="en-US" altLang="ja-JP" sz="1400" dirty="0" smtClean="0">
                <a:latin typeface="Verdana"/>
                <a:cs typeface="Verdana"/>
              </a:rPr>
              <a:t/>
            </a:r>
            <a:br>
              <a:rPr kumimoji="1" lang="en-US" altLang="ja-JP" sz="1400" dirty="0" smtClean="0"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FALL TIME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586430" y="3384551"/>
            <a:ext cx="0" cy="18697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20378" y="5254271"/>
            <a:ext cx="146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2 x 2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kumimoji="1" lang="en-US" altLang="ja-JP" sz="18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2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h</a:t>
            </a:r>
            <a:endParaRPr kumimoji="1" lang="ja-JP" altLang="en-US" sz="18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0163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LINEAR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Conductance of 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QPCs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QUANTIZED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in units of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e</a:t>
            </a:r>
            <a:r>
              <a:rPr kumimoji="1" lang="en-US" altLang="ja-JP" sz="3200" baseline="300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/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h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50" y="2059764"/>
            <a:ext cx="4354038" cy="432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62000" y="6007691"/>
            <a:ext cx="2305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K. J. Thomas</a:t>
            </a:r>
            <a:r>
              <a:rPr lang="en-US" altLang="ja-JP" i="0" dirty="0">
                <a:latin typeface="Verdana" charset="0"/>
              </a:rPr>
              <a:t> et al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.</a:t>
            </a:r>
            <a:br>
              <a:rPr lang="en-US" altLang="ja-JP" i="0" dirty="0">
                <a:latin typeface="Verdana" charset="0"/>
                <a:ea typeface="MS PGothic" charset="0"/>
                <a:cs typeface="MS PGothic" charset="0"/>
              </a:rPr>
            </a:br>
            <a:r>
              <a:rPr lang="en-US" altLang="ja-JP" i="0" dirty="0">
                <a:latin typeface="Verdana" charset="0"/>
              </a:rPr>
              <a:t>Phys. Rev. B </a:t>
            </a:r>
            <a:r>
              <a:rPr lang="en-US" altLang="ja-JP" i="0" u="sng" dirty="0">
                <a:latin typeface="Verdana" charset="0"/>
                <a:ea typeface="MS PGothic" charset="0"/>
                <a:cs typeface="MS PGothic" charset="0"/>
              </a:rPr>
              <a:t>58</a:t>
            </a:r>
            <a:r>
              <a:rPr lang="en-US" altLang="ja-JP" i="0" dirty="0">
                <a:latin typeface="Verdana" charset="0"/>
              </a:rPr>
              <a:t>, 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4846</a:t>
            </a:r>
            <a:r>
              <a:rPr lang="en-US" altLang="ja-JP" i="0" dirty="0">
                <a:latin typeface="Verdana" charset="0"/>
              </a:rPr>
              <a:t> (</a:t>
            </a:r>
            <a:r>
              <a:rPr lang="en-US" altLang="ja-JP" i="0" dirty="0">
                <a:latin typeface="Verdana" charset="0"/>
                <a:ea typeface="MS PGothic" charset="0"/>
                <a:cs typeface="MS PGothic" charset="0"/>
              </a:rPr>
              <a:t>1998</a:t>
            </a:r>
            <a:r>
              <a:rPr lang="en-US" altLang="ja-JP" i="0" dirty="0">
                <a:latin typeface="Verdana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893609" y="2278362"/>
            <a:ext cx="1990174" cy="155819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504273" y="3511383"/>
            <a:ext cx="672475" cy="9082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578501" y="2430762"/>
            <a:ext cx="1990174" cy="59396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718093"/>
              </p:ext>
            </p:extLst>
          </p:nvPr>
        </p:nvGraphicFramePr>
        <p:xfrm>
          <a:off x="3240088" y="2631022"/>
          <a:ext cx="1333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4" imgW="1333500" imgH="787400" progId="Equation.3">
                  <p:embed/>
                </p:oleObj>
              </mc:Choice>
              <mc:Fallback>
                <p:oleObj name="Equation" r:id="rId4" imgW="13335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2631022"/>
                        <a:ext cx="13335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Our Observations:</a:t>
            </a:r>
          </a:p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3. Conductance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PINNING 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at 2</a:t>
            </a:r>
            <a:r>
              <a:rPr kumimoji="1" lang="en-US" altLang="ja-JP" sz="3200" i="1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e</a:t>
            </a:r>
            <a:r>
              <a:rPr kumimoji="1" lang="en-US" altLang="ja-JP" sz="3200" baseline="300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/</a:t>
            </a:r>
            <a:r>
              <a:rPr kumimoji="1" lang="en-US" altLang="ja-JP" sz="3200" i="1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h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!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825751"/>
              </p:ext>
            </p:extLst>
          </p:nvPr>
        </p:nvGraphicFramePr>
        <p:xfrm>
          <a:off x="2440813" y="1828342"/>
          <a:ext cx="4648316" cy="464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0" name="KGPlot" r:id="rId3" imgW="6858000" imgH="6858000" progId="KGraph_Plot">
                  <p:embed/>
                </p:oleObj>
              </mc:Choice>
              <mc:Fallback>
                <p:oleObj name="KGPlot" r:id="rId3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0813" y="1828342"/>
                        <a:ext cx="4648316" cy="46483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 flipH="1">
            <a:off x="3386516" y="2751749"/>
            <a:ext cx="3077172" cy="31018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6453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66110" y="1636411"/>
            <a:ext cx="4519705" cy="507052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THEORETICAL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Model:</a:t>
            </a:r>
          </a:p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PHONON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-Induced </a:t>
            </a:r>
            <a:r>
              <a:rPr kumimoji="1" lang="en-US" altLang="ja-JP" sz="3200" dirty="0" err="1" smtClean="0">
                <a:solidFill>
                  <a:srgbClr val="000000"/>
                </a:solidFill>
                <a:latin typeface="Verdana" charset="0"/>
                <a:cs typeface="Verdana" charset="0"/>
              </a:rPr>
              <a:t>Subband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Mixing 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8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THEORETICAL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Model:</a:t>
            </a:r>
          </a:p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PHONON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-Induced </a:t>
            </a:r>
            <a:r>
              <a:rPr kumimoji="1" lang="en-US" altLang="ja-JP" sz="3200" dirty="0" err="1" smtClean="0">
                <a:solidFill>
                  <a:srgbClr val="000000"/>
                </a:solidFill>
                <a:latin typeface="Verdana" charset="0"/>
                <a:cs typeface="Verdana" charset="0"/>
              </a:rPr>
              <a:t>Subband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Mixing 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79" y="2339021"/>
            <a:ext cx="6882568" cy="18770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2270766" y="3283887"/>
            <a:ext cx="525997" cy="7183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8" y="4488587"/>
            <a:ext cx="8692412" cy="30897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1449" y="5134889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Mixing Results in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MODIFICATION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/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of </a:t>
            </a:r>
            <a:r>
              <a:rPr kumimoji="1" lang="en-US" altLang="ja-JP" sz="3200" dirty="0" err="1" smtClean="0">
                <a:solidFill>
                  <a:srgbClr val="000000"/>
                </a:solidFill>
                <a:latin typeface="Verdana" charset="0"/>
                <a:cs typeface="Verdana" charset="0"/>
              </a:rPr>
              <a:t>Subband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Structure 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6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1449" y="5134889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Mixing Results in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MODIFICATION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/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of </a:t>
            </a:r>
            <a:r>
              <a:rPr kumimoji="1" lang="en-US" altLang="ja-JP" sz="3200" dirty="0" err="1" smtClean="0">
                <a:solidFill>
                  <a:srgbClr val="000000"/>
                </a:solidFill>
                <a:latin typeface="Verdana" charset="0"/>
                <a:cs typeface="Verdana" charset="0"/>
              </a:rPr>
              <a:t>Subband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Structure 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16" y="807690"/>
            <a:ext cx="5747052" cy="42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8" y="1489023"/>
            <a:ext cx="8905309" cy="2987838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1449" y="4737221"/>
            <a:ext cx="8201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In Other Words … Conductance Quantization is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RESTORED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at High Bias!!! </a:t>
            </a:r>
            <a:endParaRPr kumimoji="1" lang="en-US" altLang="ja-JP" sz="3200" dirty="0" smtClean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LINEAR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Conductance of 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QPCs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QUANTIZED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in units of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e</a:t>
            </a:r>
            <a:r>
              <a:rPr kumimoji="1" lang="en-US" altLang="ja-JP" sz="3200" baseline="300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2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/</a:t>
            </a:r>
            <a:r>
              <a:rPr kumimoji="1" lang="en-US" altLang="ja-JP" sz="3200" i="1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4193" y="2285073"/>
            <a:ext cx="8549456" cy="3122808"/>
            <a:chOff x="534193" y="2389519"/>
            <a:chExt cx="8549456" cy="3122808"/>
          </a:xfrm>
        </p:grpSpPr>
        <p:sp>
          <p:nvSpPr>
            <p:cNvPr id="19" name="TextBox 18"/>
            <p:cNvSpPr txBox="1"/>
            <p:nvPr/>
          </p:nvSpPr>
          <p:spPr>
            <a:xfrm>
              <a:off x="534193" y="2389519"/>
              <a:ext cx="8117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latin typeface="Verdana"/>
                  <a:cs typeface="Verdana"/>
                </a:rPr>
                <a:t>Take excess charge per unit length </a:t>
              </a:r>
              <a:r>
                <a:rPr kumimoji="1" lang="en-US" altLang="ja-JP" sz="1800" dirty="0" smtClean="0">
                  <a:solidFill>
                    <a:srgbClr val="FF0000"/>
                  </a:solidFill>
                  <a:latin typeface="Verdana"/>
                  <a:cs typeface="Verdana"/>
                </a:rPr>
                <a:t>PER OCCUPIED SUBBAND</a:t>
              </a:r>
              <a:r>
                <a:rPr kumimoji="1" lang="en-US" altLang="ja-JP" sz="1800" dirty="0" smtClean="0">
                  <a:latin typeface="Verdana"/>
                  <a:cs typeface="Verdana"/>
                </a:rPr>
                <a:t>: </a:t>
              </a:r>
              <a:endParaRPr kumimoji="1" lang="ja-JP" altLang="en-US" sz="1800" dirty="0">
                <a:latin typeface="Verdana"/>
                <a:cs typeface="Verdana"/>
              </a:endParaRPr>
            </a:p>
          </p:txBody>
        </p:sp>
        <p:graphicFrame>
          <p:nvGraphicFramePr>
            <p:cNvPr id="2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9146713"/>
                </p:ext>
              </p:extLst>
            </p:nvPr>
          </p:nvGraphicFramePr>
          <p:xfrm>
            <a:off x="1881188" y="2784119"/>
            <a:ext cx="5384800" cy="1009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69" name="Equation" r:id="rId3" imgW="5384800" imgH="1016000" progId="Equation.3">
                    <p:embed/>
                  </p:oleObj>
                </mc:Choice>
                <mc:Fallback>
                  <p:oleObj name="Equation" r:id="rId3" imgW="5384800" imgH="1016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1188" y="2784119"/>
                          <a:ext cx="5384800" cy="1009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7344546" y="2784119"/>
              <a:ext cx="17391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Verdana"/>
                  <a:cs typeface="Verdana"/>
                </a:rPr>
                <a:t>ASSUMES SMALL  </a:t>
              </a:r>
              <a:r>
                <a:rPr kumimoji="1" lang="en-US" altLang="ja-JP" i="1" dirty="0" smtClean="0">
                  <a:solidFill>
                    <a:srgbClr val="FF0000"/>
                  </a:solidFill>
                  <a:latin typeface="Verdana"/>
                  <a:cs typeface="Verdana"/>
                </a:rPr>
                <a:t>V</a:t>
              </a:r>
              <a:r>
                <a:rPr kumimoji="1" lang="en-US" altLang="ja-JP" i="1" baseline="-25000" dirty="0" smtClean="0">
                  <a:solidFill>
                    <a:srgbClr val="FF0000"/>
                  </a:solidFill>
                  <a:latin typeface="Verdana"/>
                  <a:cs typeface="Verdana"/>
                </a:rPr>
                <a:t>sd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Verdana"/>
                  <a:cs typeface="Verdana"/>
                </a:rPr>
                <a:t> TO AVOID NEED TO INTEGRATE OVER DoS!</a:t>
              </a:r>
              <a:endParaRPr kumimoji="1" lang="ja-JP" altLang="en-US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graphicFrame>
          <p:nvGraphicFramePr>
            <p:cNvPr id="32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8515125"/>
                </p:ext>
              </p:extLst>
            </p:nvPr>
          </p:nvGraphicFramePr>
          <p:xfrm>
            <a:off x="1447800" y="4496327"/>
            <a:ext cx="6199188" cy="10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0" name="Equation" r:id="rId5" imgW="6197600" imgH="1016000" progId="Equation.3">
                    <p:embed/>
                  </p:oleObj>
                </mc:Choice>
                <mc:Fallback>
                  <p:oleObj name="Equation" r:id="rId5" imgW="6197600" imgH="1016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4496327"/>
                          <a:ext cx="6199188" cy="1016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552933" y="4098328"/>
              <a:ext cx="515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latin typeface="Verdana"/>
                  <a:cs typeface="Verdana"/>
                </a:rPr>
                <a:t>This allows us to obtain the </a:t>
              </a:r>
              <a:r>
                <a:rPr kumimoji="1" lang="en-US" altLang="ja-JP" sz="1800" dirty="0" smtClean="0">
                  <a:solidFill>
                    <a:srgbClr val="FF0000"/>
                  </a:solidFill>
                  <a:latin typeface="Verdana"/>
                  <a:cs typeface="Verdana"/>
                </a:rPr>
                <a:t>CURRENT</a:t>
              </a:r>
              <a:r>
                <a:rPr kumimoji="1" lang="en-US" altLang="ja-JP" sz="1800" dirty="0" smtClean="0">
                  <a:latin typeface="Verdana"/>
                  <a:cs typeface="Verdana"/>
                </a:rPr>
                <a:t>: </a:t>
              </a:r>
              <a:endParaRPr kumimoji="1" lang="ja-JP" altLang="en-US" sz="1800" dirty="0">
                <a:latin typeface="Verdana"/>
                <a:cs typeface="Verdana"/>
              </a:endParaRPr>
            </a:p>
          </p:txBody>
        </p:sp>
      </p:grp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471488" y="5712447"/>
            <a:ext cx="82010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But What About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LARGE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 Voltages?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64670" y="827088"/>
            <a:ext cx="7014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III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362200"/>
            <a:ext cx="8045792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1-D Conductance Quantization … Revisited</a:t>
            </a:r>
            <a:endParaRPr kumimoji="1" lang="en-US" altLang="ja-JP" sz="2400" dirty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solidFill>
                  <a:srgbClr val="FF0000"/>
                </a:solidFill>
                <a:latin typeface="Verdana"/>
                <a:cs typeface="Verdana"/>
              </a:rPr>
              <a:t>Non-Linear Conductance of QPCs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Bias-Spectroscopy </a:t>
            </a:r>
            <a:r>
              <a:rPr kumimoji="1" lang="en-US" altLang="ja-JP" sz="2400" dirty="0" smtClean="0">
                <a:latin typeface="Verdana"/>
                <a:cs typeface="Verdana"/>
              </a:rPr>
              <a:t>Techniques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  <a:endParaRPr kumimoji="1" lang="en-US" altLang="ja-JP" sz="2400" baseline="300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Breakdown of Conductance </a:t>
            </a:r>
            <a:r>
              <a:rPr kumimoji="1" lang="en-US" altLang="ja-JP" sz="2400" dirty="0" smtClean="0">
                <a:latin typeface="Verdana"/>
                <a:cs typeface="Verdana"/>
              </a:rPr>
              <a:t>Quantization</a:t>
            </a:r>
            <a:r>
              <a:rPr kumimoji="1" lang="en-US" altLang="ja-JP" sz="2400" baseline="30000" dirty="0" smtClean="0">
                <a:latin typeface="Verdana"/>
                <a:cs typeface="Verdana"/>
              </a:rPr>
              <a:t>*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 smtClean="0">
                <a:latin typeface="Verdana"/>
                <a:cs typeface="Verdana"/>
              </a:rPr>
              <a:t>And Now for Something </a:t>
            </a:r>
            <a:r>
              <a:rPr kumimoji="1" lang="en-US" altLang="ja-JP" sz="2400" dirty="0">
                <a:latin typeface="Verdana"/>
                <a:cs typeface="Verdana"/>
              </a:rPr>
              <a:t>C</a:t>
            </a:r>
            <a:r>
              <a:rPr kumimoji="1" lang="en-US" altLang="ja-JP" sz="2400" dirty="0" smtClean="0">
                <a:latin typeface="Verdana"/>
                <a:cs typeface="Verdana"/>
              </a:rPr>
              <a:t>ompletely … New</a:t>
            </a:r>
            <a:endParaRPr kumimoji="1" lang="en-US" altLang="ja-JP" sz="2400" dirty="0" smtClean="0">
              <a:latin typeface="Verdana"/>
              <a:cs typeface="Verdana"/>
            </a:endParaRP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endParaRPr kumimoji="1" lang="en-US" altLang="ja-JP" sz="2400" dirty="0" smtClean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639" y="5795975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Verdana"/>
                <a:cs typeface="Verdana"/>
              </a:rPr>
              <a:t>* UNFORTUNATELY, NO TIME FOR THIS TODAY</a:t>
            </a:r>
            <a:endParaRPr kumimoji="1" lang="ja-JP" altLang="en-US" sz="1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A Model for the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VOLTAGE</a:t>
            </a:r>
            <a:b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DROP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Across a QPC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759124" y="2532545"/>
            <a:ext cx="5706063" cy="790290"/>
            <a:chOff x="1759124" y="2532545"/>
            <a:chExt cx="5706063" cy="790290"/>
          </a:xfrm>
        </p:grpSpPr>
        <p:grpSp>
          <p:nvGrpSpPr>
            <p:cNvPr id="5" name="Group 4"/>
            <p:cNvGrpSpPr/>
            <p:nvPr/>
          </p:nvGrpSpPr>
          <p:grpSpPr>
            <a:xfrm>
              <a:off x="2139917" y="2532545"/>
              <a:ext cx="4881421" cy="790290"/>
              <a:chOff x="1953382" y="4145537"/>
              <a:chExt cx="2542139" cy="41156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953382" y="4145538"/>
                <a:ext cx="1272260" cy="411565"/>
                <a:chOff x="1953382" y="4145538"/>
                <a:chExt cx="1272260" cy="411565"/>
              </a:xfrm>
            </p:grpSpPr>
            <p:sp>
              <p:nvSpPr>
                <p:cNvPr id="12" name="Freeform 11"/>
                <p:cNvSpPr/>
                <p:nvPr/>
              </p:nvSpPr>
              <p:spPr bwMode="auto">
                <a:xfrm>
                  <a:off x="2467104" y="4145538"/>
                  <a:ext cx="758538" cy="411565"/>
                </a:xfrm>
                <a:custGeom>
                  <a:avLst/>
                  <a:gdLst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795142 w 1963436"/>
                    <a:gd name="connsiteY8" fmla="*/ 62409 h 416255"/>
                    <a:gd name="connsiteX9" fmla="*/ 1856850 w 1963436"/>
                    <a:gd name="connsiteY9" fmla="*/ 236313 h 416255"/>
                    <a:gd name="connsiteX10" fmla="*/ 1896118 w 1963436"/>
                    <a:gd name="connsiteY10" fmla="*/ 337290 h 416255"/>
                    <a:gd name="connsiteX11" fmla="*/ 1963436 w 1963436"/>
                    <a:gd name="connsiteY11" fmla="*/ 415828 h 416255"/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856850 w 1963436"/>
                    <a:gd name="connsiteY8" fmla="*/ 236313 h 416255"/>
                    <a:gd name="connsiteX9" fmla="*/ 1896118 w 1963436"/>
                    <a:gd name="connsiteY9" fmla="*/ 337290 h 416255"/>
                    <a:gd name="connsiteX10" fmla="*/ 1963436 w 1963436"/>
                    <a:gd name="connsiteY10" fmla="*/ 415828 h 416255"/>
                    <a:gd name="connsiteX0" fmla="*/ 0 w 1896118"/>
                    <a:gd name="connsiteY0" fmla="*/ 415828 h 416255"/>
                    <a:gd name="connsiteX1" fmla="*/ 56099 w 1896118"/>
                    <a:gd name="connsiteY1" fmla="*/ 359729 h 416255"/>
                    <a:gd name="connsiteX2" fmla="*/ 168295 w 1896118"/>
                    <a:gd name="connsiteY2" fmla="*/ 62409 h 416255"/>
                    <a:gd name="connsiteX3" fmla="*/ 235613 w 1896118"/>
                    <a:gd name="connsiteY3" fmla="*/ 6311 h 416255"/>
                    <a:gd name="connsiteX4" fmla="*/ 398297 w 1896118"/>
                    <a:gd name="connsiteY4" fmla="*/ 701 h 416255"/>
                    <a:gd name="connsiteX5" fmla="*/ 718057 w 1896118"/>
                    <a:gd name="connsiteY5" fmla="*/ 701 h 416255"/>
                    <a:gd name="connsiteX6" fmla="*/ 1716604 w 1896118"/>
                    <a:gd name="connsiteY6" fmla="*/ 701 h 416255"/>
                    <a:gd name="connsiteX7" fmla="*/ 1772702 w 1896118"/>
                    <a:gd name="connsiteY7" fmla="*/ 39970 h 416255"/>
                    <a:gd name="connsiteX8" fmla="*/ 1856850 w 1896118"/>
                    <a:gd name="connsiteY8" fmla="*/ 236313 h 416255"/>
                    <a:gd name="connsiteX9" fmla="*/ 1896118 w 1896118"/>
                    <a:gd name="connsiteY9" fmla="*/ 337290 h 416255"/>
                    <a:gd name="connsiteX0" fmla="*/ 0 w 1856850"/>
                    <a:gd name="connsiteY0" fmla="*/ 415828 h 416255"/>
                    <a:gd name="connsiteX1" fmla="*/ 56099 w 1856850"/>
                    <a:gd name="connsiteY1" fmla="*/ 359729 h 416255"/>
                    <a:gd name="connsiteX2" fmla="*/ 168295 w 1856850"/>
                    <a:gd name="connsiteY2" fmla="*/ 62409 h 416255"/>
                    <a:gd name="connsiteX3" fmla="*/ 235613 w 1856850"/>
                    <a:gd name="connsiteY3" fmla="*/ 6311 h 416255"/>
                    <a:gd name="connsiteX4" fmla="*/ 398297 w 1856850"/>
                    <a:gd name="connsiteY4" fmla="*/ 701 h 416255"/>
                    <a:gd name="connsiteX5" fmla="*/ 718057 w 1856850"/>
                    <a:gd name="connsiteY5" fmla="*/ 701 h 416255"/>
                    <a:gd name="connsiteX6" fmla="*/ 1716604 w 1856850"/>
                    <a:gd name="connsiteY6" fmla="*/ 701 h 416255"/>
                    <a:gd name="connsiteX7" fmla="*/ 1772702 w 1856850"/>
                    <a:gd name="connsiteY7" fmla="*/ 39970 h 416255"/>
                    <a:gd name="connsiteX8" fmla="*/ 1856850 w 1856850"/>
                    <a:gd name="connsiteY8" fmla="*/ 236313 h 416255"/>
                    <a:gd name="connsiteX0" fmla="*/ 0 w 1805569"/>
                    <a:gd name="connsiteY0" fmla="*/ 415828 h 416255"/>
                    <a:gd name="connsiteX1" fmla="*/ 56099 w 1805569"/>
                    <a:gd name="connsiteY1" fmla="*/ 359729 h 416255"/>
                    <a:gd name="connsiteX2" fmla="*/ 168295 w 1805569"/>
                    <a:gd name="connsiteY2" fmla="*/ 62409 h 416255"/>
                    <a:gd name="connsiteX3" fmla="*/ 235613 w 1805569"/>
                    <a:gd name="connsiteY3" fmla="*/ 6311 h 416255"/>
                    <a:gd name="connsiteX4" fmla="*/ 398297 w 1805569"/>
                    <a:gd name="connsiteY4" fmla="*/ 701 h 416255"/>
                    <a:gd name="connsiteX5" fmla="*/ 718057 w 1805569"/>
                    <a:gd name="connsiteY5" fmla="*/ 701 h 416255"/>
                    <a:gd name="connsiteX6" fmla="*/ 1716604 w 1805569"/>
                    <a:gd name="connsiteY6" fmla="*/ 701 h 416255"/>
                    <a:gd name="connsiteX7" fmla="*/ 1772702 w 1805569"/>
                    <a:gd name="connsiteY7" fmla="*/ 39970 h 416255"/>
                    <a:gd name="connsiteX0" fmla="*/ 0 w 1716604"/>
                    <a:gd name="connsiteY0" fmla="*/ 415828 h 416255"/>
                    <a:gd name="connsiteX1" fmla="*/ 56099 w 1716604"/>
                    <a:gd name="connsiteY1" fmla="*/ 359729 h 416255"/>
                    <a:gd name="connsiteX2" fmla="*/ 168295 w 1716604"/>
                    <a:gd name="connsiteY2" fmla="*/ 62409 h 416255"/>
                    <a:gd name="connsiteX3" fmla="*/ 235613 w 1716604"/>
                    <a:gd name="connsiteY3" fmla="*/ 6311 h 416255"/>
                    <a:gd name="connsiteX4" fmla="*/ 398297 w 1716604"/>
                    <a:gd name="connsiteY4" fmla="*/ 701 h 416255"/>
                    <a:gd name="connsiteX5" fmla="*/ 718057 w 1716604"/>
                    <a:gd name="connsiteY5" fmla="*/ 701 h 416255"/>
                    <a:gd name="connsiteX6" fmla="*/ 1716604 w 1716604"/>
                    <a:gd name="connsiteY6" fmla="*/ 701 h 416255"/>
                    <a:gd name="connsiteX0" fmla="*/ 0 w 718057"/>
                    <a:gd name="connsiteY0" fmla="*/ 415828 h 416255"/>
                    <a:gd name="connsiteX1" fmla="*/ 56099 w 718057"/>
                    <a:gd name="connsiteY1" fmla="*/ 359729 h 416255"/>
                    <a:gd name="connsiteX2" fmla="*/ 168295 w 718057"/>
                    <a:gd name="connsiteY2" fmla="*/ 62409 h 416255"/>
                    <a:gd name="connsiteX3" fmla="*/ 235613 w 718057"/>
                    <a:gd name="connsiteY3" fmla="*/ 6311 h 416255"/>
                    <a:gd name="connsiteX4" fmla="*/ 398297 w 718057"/>
                    <a:gd name="connsiteY4" fmla="*/ 701 h 416255"/>
                    <a:gd name="connsiteX5" fmla="*/ 718057 w 718057"/>
                    <a:gd name="connsiteY5" fmla="*/ 701 h 416255"/>
                    <a:gd name="connsiteX0" fmla="*/ 0 w 718057"/>
                    <a:gd name="connsiteY0" fmla="*/ 416373 h 416800"/>
                    <a:gd name="connsiteX1" fmla="*/ 56099 w 718057"/>
                    <a:gd name="connsiteY1" fmla="*/ 360274 h 416800"/>
                    <a:gd name="connsiteX2" fmla="*/ 168295 w 718057"/>
                    <a:gd name="connsiteY2" fmla="*/ 62954 h 416800"/>
                    <a:gd name="connsiteX3" fmla="*/ 244028 w 718057"/>
                    <a:gd name="connsiteY3" fmla="*/ 18075 h 416800"/>
                    <a:gd name="connsiteX4" fmla="*/ 398297 w 718057"/>
                    <a:gd name="connsiteY4" fmla="*/ 1246 h 416800"/>
                    <a:gd name="connsiteX5" fmla="*/ 718057 w 718057"/>
                    <a:gd name="connsiteY5" fmla="*/ 1246 h 416800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58538"/>
                    <a:gd name="connsiteY0" fmla="*/ 410781 h 411565"/>
                    <a:gd name="connsiteX1" fmla="*/ 96580 w 758538"/>
                    <a:gd name="connsiteY1" fmla="*/ 359444 h 411565"/>
                    <a:gd name="connsiteX2" fmla="*/ 208776 w 758538"/>
                    <a:gd name="connsiteY2" fmla="*/ 62124 h 411565"/>
                    <a:gd name="connsiteX3" fmla="*/ 329387 w 758538"/>
                    <a:gd name="connsiteY3" fmla="*/ 6026 h 411565"/>
                    <a:gd name="connsiteX4" fmla="*/ 438778 w 758538"/>
                    <a:gd name="connsiteY4" fmla="*/ 416 h 411565"/>
                    <a:gd name="connsiteX5" fmla="*/ 758538 w 758538"/>
                    <a:gd name="connsiteY5" fmla="*/ 416 h 41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8538" h="411565">
                      <a:moveTo>
                        <a:pt x="0" y="410781"/>
                      </a:moveTo>
                      <a:cubicBezTo>
                        <a:pt x="14025" y="412183"/>
                        <a:pt x="61784" y="417553"/>
                        <a:pt x="96580" y="359444"/>
                      </a:cubicBezTo>
                      <a:cubicBezTo>
                        <a:pt x="131376" y="301335"/>
                        <a:pt x="155951" y="112612"/>
                        <a:pt x="208776" y="62124"/>
                      </a:cubicBezTo>
                      <a:cubicBezTo>
                        <a:pt x="261601" y="11636"/>
                        <a:pt x="291053" y="10701"/>
                        <a:pt x="329387" y="6026"/>
                      </a:cubicBezTo>
                      <a:cubicBezTo>
                        <a:pt x="367721" y="1351"/>
                        <a:pt x="367253" y="1351"/>
                        <a:pt x="438778" y="416"/>
                      </a:cubicBezTo>
                      <a:cubicBezTo>
                        <a:pt x="510303" y="-519"/>
                        <a:pt x="758538" y="416"/>
                        <a:pt x="758538" y="416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 bwMode="auto">
                <a:xfrm flipH="1">
                  <a:off x="1953382" y="4557103"/>
                  <a:ext cx="51610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</p:spPr>
            </p:cxnSp>
          </p:grpSp>
          <p:grpSp>
            <p:nvGrpSpPr>
              <p:cNvPr id="9" name="Group 8"/>
              <p:cNvGrpSpPr/>
              <p:nvPr/>
            </p:nvGrpSpPr>
            <p:grpSpPr>
              <a:xfrm flipH="1">
                <a:off x="3223261" y="4145537"/>
                <a:ext cx="1272260" cy="411565"/>
                <a:chOff x="1953382" y="4145538"/>
                <a:chExt cx="1272260" cy="411565"/>
              </a:xfrm>
            </p:grpSpPr>
            <p:sp>
              <p:nvSpPr>
                <p:cNvPr id="10" name="Freeform 9"/>
                <p:cNvSpPr/>
                <p:nvPr/>
              </p:nvSpPr>
              <p:spPr bwMode="auto">
                <a:xfrm>
                  <a:off x="2467104" y="4145538"/>
                  <a:ext cx="758538" cy="411565"/>
                </a:xfrm>
                <a:custGeom>
                  <a:avLst/>
                  <a:gdLst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795142 w 1963436"/>
                    <a:gd name="connsiteY8" fmla="*/ 62409 h 416255"/>
                    <a:gd name="connsiteX9" fmla="*/ 1856850 w 1963436"/>
                    <a:gd name="connsiteY9" fmla="*/ 236313 h 416255"/>
                    <a:gd name="connsiteX10" fmla="*/ 1896118 w 1963436"/>
                    <a:gd name="connsiteY10" fmla="*/ 337290 h 416255"/>
                    <a:gd name="connsiteX11" fmla="*/ 1963436 w 1963436"/>
                    <a:gd name="connsiteY11" fmla="*/ 415828 h 416255"/>
                    <a:gd name="connsiteX0" fmla="*/ 0 w 1963436"/>
                    <a:gd name="connsiteY0" fmla="*/ 415828 h 416255"/>
                    <a:gd name="connsiteX1" fmla="*/ 56099 w 1963436"/>
                    <a:gd name="connsiteY1" fmla="*/ 359729 h 416255"/>
                    <a:gd name="connsiteX2" fmla="*/ 168295 w 1963436"/>
                    <a:gd name="connsiteY2" fmla="*/ 62409 h 416255"/>
                    <a:gd name="connsiteX3" fmla="*/ 235613 w 1963436"/>
                    <a:gd name="connsiteY3" fmla="*/ 6311 h 416255"/>
                    <a:gd name="connsiteX4" fmla="*/ 398297 w 1963436"/>
                    <a:gd name="connsiteY4" fmla="*/ 701 h 416255"/>
                    <a:gd name="connsiteX5" fmla="*/ 718057 w 1963436"/>
                    <a:gd name="connsiteY5" fmla="*/ 701 h 416255"/>
                    <a:gd name="connsiteX6" fmla="*/ 1716604 w 1963436"/>
                    <a:gd name="connsiteY6" fmla="*/ 701 h 416255"/>
                    <a:gd name="connsiteX7" fmla="*/ 1772702 w 1963436"/>
                    <a:gd name="connsiteY7" fmla="*/ 39970 h 416255"/>
                    <a:gd name="connsiteX8" fmla="*/ 1856850 w 1963436"/>
                    <a:gd name="connsiteY8" fmla="*/ 236313 h 416255"/>
                    <a:gd name="connsiteX9" fmla="*/ 1896118 w 1963436"/>
                    <a:gd name="connsiteY9" fmla="*/ 337290 h 416255"/>
                    <a:gd name="connsiteX10" fmla="*/ 1963436 w 1963436"/>
                    <a:gd name="connsiteY10" fmla="*/ 415828 h 416255"/>
                    <a:gd name="connsiteX0" fmla="*/ 0 w 1896118"/>
                    <a:gd name="connsiteY0" fmla="*/ 415828 h 416255"/>
                    <a:gd name="connsiteX1" fmla="*/ 56099 w 1896118"/>
                    <a:gd name="connsiteY1" fmla="*/ 359729 h 416255"/>
                    <a:gd name="connsiteX2" fmla="*/ 168295 w 1896118"/>
                    <a:gd name="connsiteY2" fmla="*/ 62409 h 416255"/>
                    <a:gd name="connsiteX3" fmla="*/ 235613 w 1896118"/>
                    <a:gd name="connsiteY3" fmla="*/ 6311 h 416255"/>
                    <a:gd name="connsiteX4" fmla="*/ 398297 w 1896118"/>
                    <a:gd name="connsiteY4" fmla="*/ 701 h 416255"/>
                    <a:gd name="connsiteX5" fmla="*/ 718057 w 1896118"/>
                    <a:gd name="connsiteY5" fmla="*/ 701 h 416255"/>
                    <a:gd name="connsiteX6" fmla="*/ 1716604 w 1896118"/>
                    <a:gd name="connsiteY6" fmla="*/ 701 h 416255"/>
                    <a:gd name="connsiteX7" fmla="*/ 1772702 w 1896118"/>
                    <a:gd name="connsiteY7" fmla="*/ 39970 h 416255"/>
                    <a:gd name="connsiteX8" fmla="*/ 1856850 w 1896118"/>
                    <a:gd name="connsiteY8" fmla="*/ 236313 h 416255"/>
                    <a:gd name="connsiteX9" fmla="*/ 1896118 w 1896118"/>
                    <a:gd name="connsiteY9" fmla="*/ 337290 h 416255"/>
                    <a:gd name="connsiteX0" fmla="*/ 0 w 1856850"/>
                    <a:gd name="connsiteY0" fmla="*/ 415828 h 416255"/>
                    <a:gd name="connsiteX1" fmla="*/ 56099 w 1856850"/>
                    <a:gd name="connsiteY1" fmla="*/ 359729 h 416255"/>
                    <a:gd name="connsiteX2" fmla="*/ 168295 w 1856850"/>
                    <a:gd name="connsiteY2" fmla="*/ 62409 h 416255"/>
                    <a:gd name="connsiteX3" fmla="*/ 235613 w 1856850"/>
                    <a:gd name="connsiteY3" fmla="*/ 6311 h 416255"/>
                    <a:gd name="connsiteX4" fmla="*/ 398297 w 1856850"/>
                    <a:gd name="connsiteY4" fmla="*/ 701 h 416255"/>
                    <a:gd name="connsiteX5" fmla="*/ 718057 w 1856850"/>
                    <a:gd name="connsiteY5" fmla="*/ 701 h 416255"/>
                    <a:gd name="connsiteX6" fmla="*/ 1716604 w 1856850"/>
                    <a:gd name="connsiteY6" fmla="*/ 701 h 416255"/>
                    <a:gd name="connsiteX7" fmla="*/ 1772702 w 1856850"/>
                    <a:gd name="connsiteY7" fmla="*/ 39970 h 416255"/>
                    <a:gd name="connsiteX8" fmla="*/ 1856850 w 1856850"/>
                    <a:gd name="connsiteY8" fmla="*/ 236313 h 416255"/>
                    <a:gd name="connsiteX0" fmla="*/ 0 w 1805569"/>
                    <a:gd name="connsiteY0" fmla="*/ 415828 h 416255"/>
                    <a:gd name="connsiteX1" fmla="*/ 56099 w 1805569"/>
                    <a:gd name="connsiteY1" fmla="*/ 359729 h 416255"/>
                    <a:gd name="connsiteX2" fmla="*/ 168295 w 1805569"/>
                    <a:gd name="connsiteY2" fmla="*/ 62409 h 416255"/>
                    <a:gd name="connsiteX3" fmla="*/ 235613 w 1805569"/>
                    <a:gd name="connsiteY3" fmla="*/ 6311 h 416255"/>
                    <a:gd name="connsiteX4" fmla="*/ 398297 w 1805569"/>
                    <a:gd name="connsiteY4" fmla="*/ 701 h 416255"/>
                    <a:gd name="connsiteX5" fmla="*/ 718057 w 1805569"/>
                    <a:gd name="connsiteY5" fmla="*/ 701 h 416255"/>
                    <a:gd name="connsiteX6" fmla="*/ 1716604 w 1805569"/>
                    <a:gd name="connsiteY6" fmla="*/ 701 h 416255"/>
                    <a:gd name="connsiteX7" fmla="*/ 1772702 w 1805569"/>
                    <a:gd name="connsiteY7" fmla="*/ 39970 h 416255"/>
                    <a:gd name="connsiteX0" fmla="*/ 0 w 1716604"/>
                    <a:gd name="connsiteY0" fmla="*/ 415828 h 416255"/>
                    <a:gd name="connsiteX1" fmla="*/ 56099 w 1716604"/>
                    <a:gd name="connsiteY1" fmla="*/ 359729 h 416255"/>
                    <a:gd name="connsiteX2" fmla="*/ 168295 w 1716604"/>
                    <a:gd name="connsiteY2" fmla="*/ 62409 h 416255"/>
                    <a:gd name="connsiteX3" fmla="*/ 235613 w 1716604"/>
                    <a:gd name="connsiteY3" fmla="*/ 6311 h 416255"/>
                    <a:gd name="connsiteX4" fmla="*/ 398297 w 1716604"/>
                    <a:gd name="connsiteY4" fmla="*/ 701 h 416255"/>
                    <a:gd name="connsiteX5" fmla="*/ 718057 w 1716604"/>
                    <a:gd name="connsiteY5" fmla="*/ 701 h 416255"/>
                    <a:gd name="connsiteX6" fmla="*/ 1716604 w 1716604"/>
                    <a:gd name="connsiteY6" fmla="*/ 701 h 416255"/>
                    <a:gd name="connsiteX0" fmla="*/ 0 w 718057"/>
                    <a:gd name="connsiteY0" fmla="*/ 415828 h 416255"/>
                    <a:gd name="connsiteX1" fmla="*/ 56099 w 718057"/>
                    <a:gd name="connsiteY1" fmla="*/ 359729 h 416255"/>
                    <a:gd name="connsiteX2" fmla="*/ 168295 w 718057"/>
                    <a:gd name="connsiteY2" fmla="*/ 62409 h 416255"/>
                    <a:gd name="connsiteX3" fmla="*/ 235613 w 718057"/>
                    <a:gd name="connsiteY3" fmla="*/ 6311 h 416255"/>
                    <a:gd name="connsiteX4" fmla="*/ 398297 w 718057"/>
                    <a:gd name="connsiteY4" fmla="*/ 701 h 416255"/>
                    <a:gd name="connsiteX5" fmla="*/ 718057 w 718057"/>
                    <a:gd name="connsiteY5" fmla="*/ 701 h 416255"/>
                    <a:gd name="connsiteX0" fmla="*/ 0 w 718057"/>
                    <a:gd name="connsiteY0" fmla="*/ 416373 h 416800"/>
                    <a:gd name="connsiteX1" fmla="*/ 56099 w 718057"/>
                    <a:gd name="connsiteY1" fmla="*/ 360274 h 416800"/>
                    <a:gd name="connsiteX2" fmla="*/ 168295 w 718057"/>
                    <a:gd name="connsiteY2" fmla="*/ 62954 h 416800"/>
                    <a:gd name="connsiteX3" fmla="*/ 244028 w 718057"/>
                    <a:gd name="connsiteY3" fmla="*/ 18075 h 416800"/>
                    <a:gd name="connsiteX4" fmla="*/ 398297 w 718057"/>
                    <a:gd name="connsiteY4" fmla="*/ 1246 h 416800"/>
                    <a:gd name="connsiteX5" fmla="*/ 718057 w 718057"/>
                    <a:gd name="connsiteY5" fmla="*/ 1246 h 416800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959 h 416386"/>
                    <a:gd name="connsiteX1" fmla="*/ 56099 w 718057"/>
                    <a:gd name="connsiteY1" fmla="*/ 359860 h 416386"/>
                    <a:gd name="connsiteX2" fmla="*/ 168295 w 718057"/>
                    <a:gd name="connsiteY2" fmla="*/ 62540 h 416386"/>
                    <a:gd name="connsiteX3" fmla="*/ 286101 w 718057"/>
                    <a:gd name="connsiteY3" fmla="*/ 12052 h 416386"/>
                    <a:gd name="connsiteX4" fmla="*/ 398297 w 718057"/>
                    <a:gd name="connsiteY4" fmla="*/ 832 h 416386"/>
                    <a:gd name="connsiteX5" fmla="*/ 718057 w 718057"/>
                    <a:gd name="connsiteY5" fmla="*/ 832 h 416386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18057"/>
                    <a:gd name="connsiteY0" fmla="*/ 415543 h 415970"/>
                    <a:gd name="connsiteX1" fmla="*/ 56099 w 718057"/>
                    <a:gd name="connsiteY1" fmla="*/ 359444 h 415970"/>
                    <a:gd name="connsiteX2" fmla="*/ 168295 w 718057"/>
                    <a:gd name="connsiteY2" fmla="*/ 62124 h 415970"/>
                    <a:gd name="connsiteX3" fmla="*/ 288906 w 718057"/>
                    <a:gd name="connsiteY3" fmla="*/ 6026 h 415970"/>
                    <a:gd name="connsiteX4" fmla="*/ 398297 w 718057"/>
                    <a:gd name="connsiteY4" fmla="*/ 416 h 415970"/>
                    <a:gd name="connsiteX5" fmla="*/ 718057 w 718057"/>
                    <a:gd name="connsiteY5" fmla="*/ 416 h 415970"/>
                    <a:gd name="connsiteX0" fmla="*/ 0 w 758538"/>
                    <a:gd name="connsiteY0" fmla="*/ 410781 h 411565"/>
                    <a:gd name="connsiteX1" fmla="*/ 96580 w 758538"/>
                    <a:gd name="connsiteY1" fmla="*/ 359444 h 411565"/>
                    <a:gd name="connsiteX2" fmla="*/ 208776 w 758538"/>
                    <a:gd name="connsiteY2" fmla="*/ 62124 h 411565"/>
                    <a:gd name="connsiteX3" fmla="*/ 329387 w 758538"/>
                    <a:gd name="connsiteY3" fmla="*/ 6026 h 411565"/>
                    <a:gd name="connsiteX4" fmla="*/ 438778 w 758538"/>
                    <a:gd name="connsiteY4" fmla="*/ 416 h 411565"/>
                    <a:gd name="connsiteX5" fmla="*/ 758538 w 758538"/>
                    <a:gd name="connsiteY5" fmla="*/ 416 h 41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8538" h="411565">
                      <a:moveTo>
                        <a:pt x="0" y="410781"/>
                      </a:moveTo>
                      <a:cubicBezTo>
                        <a:pt x="14025" y="412183"/>
                        <a:pt x="61784" y="417553"/>
                        <a:pt x="96580" y="359444"/>
                      </a:cubicBezTo>
                      <a:cubicBezTo>
                        <a:pt x="131376" y="301335"/>
                        <a:pt x="155951" y="112612"/>
                        <a:pt x="208776" y="62124"/>
                      </a:cubicBezTo>
                      <a:cubicBezTo>
                        <a:pt x="261601" y="11636"/>
                        <a:pt x="291053" y="10701"/>
                        <a:pt x="329387" y="6026"/>
                      </a:cubicBezTo>
                      <a:cubicBezTo>
                        <a:pt x="367721" y="1351"/>
                        <a:pt x="367253" y="1351"/>
                        <a:pt x="438778" y="416"/>
                      </a:cubicBezTo>
                      <a:cubicBezTo>
                        <a:pt x="510303" y="-519"/>
                        <a:pt x="758538" y="416"/>
                        <a:pt x="758538" y="416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 bwMode="auto">
                <a:xfrm flipH="1">
                  <a:off x="1953382" y="4557103"/>
                  <a:ext cx="51610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</p:spPr>
            </p:cxnSp>
          </p:grpSp>
        </p:grpSp>
        <p:cxnSp>
          <p:nvCxnSpPr>
            <p:cNvPr id="30" name="Straight Connector 29"/>
            <p:cNvCxnSpPr/>
            <p:nvPr/>
          </p:nvCxnSpPr>
          <p:spPr bwMode="auto">
            <a:xfrm>
              <a:off x="2139917" y="2940524"/>
              <a:ext cx="99102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1759124" y="2782222"/>
              <a:ext cx="431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μ</a:t>
              </a:r>
              <a:r>
                <a:rPr lang="en-US" sz="1400" i="1" baseline="-25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6030316" y="2940524"/>
              <a:ext cx="99102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7021338" y="2782222"/>
              <a:ext cx="44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μ</a:t>
              </a:r>
              <a:r>
                <a:rPr lang="en-US" sz="1400" i="1" baseline="-25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8524" y="2062813"/>
            <a:ext cx="14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1.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V</a:t>
            </a:r>
            <a:r>
              <a:rPr kumimoji="1" lang="en-US" altLang="ja-JP" sz="18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sd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 = 0</a:t>
            </a:r>
            <a:endParaRPr kumimoji="1" lang="ja-JP" alt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524" y="3945415"/>
            <a:ext cx="14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  <a:latin typeface="Verdana"/>
                <a:cs typeface="Verdana"/>
              </a:rPr>
              <a:t>2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.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V</a:t>
            </a:r>
            <a:r>
              <a:rPr kumimoji="1" lang="en-US" altLang="ja-JP" sz="18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sd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 &gt; 0</a:t>
            </a:r>
            <a:endParaRPr kumimoji="1" lang="ja-JP" alt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325372" y="5036364"/>
            <a:ext cx="63841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lg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790234" y="5952105"/>
            <a:ext cx="20520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3877009" y="5036364"/>
            <a:ext cx="0" cy="9157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845709" y="5340346"/>
            <a:ext cx="638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qV</a:t>
            </a:r>
            <a:r>
              <a:rPr lang="en-US" sz="1400" i="1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</a:t>
            </a:r>
            <a:endParaRPr lang="en-US" sz="1400" i="1" baseline="-25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108541" y="4521550"/>
            <a:ext cx="4882886" cy="1430555"/>
            <a:chOff x="2296552" y="4656266"/>
            <a:chExt cx="4882886" cy="1430555"/>
          </a:xfrm>
        </p:grpSpPr>
        <p:sp>
          <p:nvSpPr>
            <p:cNvPr id="15" name="Freeform 14"/>
            <p:cNvSpPr/>
            <p:nvPr/>
          </p:nvSpPr>
          <p:spPr bwMode="auto">
            <a:xfrm>
              <a:off x="3330017" y="4656266"/>
              <a:ext cx="2874560" cy="1429506"/>
            </a:xfrm>
            <a:custGeom>
              <a:avLst/>
              <a:gdLst>
                <a:gd name="connsiteX0" fmla="*/ 0 w 1963436"/>
                <a:gd name="connsiteY0" fmla="*/ 415828 h 416255"/>
                <a:gd name="connsiteX1" fmla="*/ 56099 w 1963436"/>
                <a:gd name="connsiteY1" fmla="*/ 359729 h 416255"/>
                <a:gd name="connsiteX2" fmla="*/ 168295 w 1963436"/>
                <a:gd name="connsiteY2" fmla="*/ 62409 h 416255"/>
                <a:gd name="connsiteX3" fmla="*/ 235613 w 1963436"/>
                <a:gd name="connsiteY3" fmla="*/ 6311 h 416255"/>
                <a:gd name="connsiteX4" fmla="*/ 398297 w 1963436"/>
                <a:gd name="connsiteY4" fmla="*/ 701 h 416255"/>
                <a:gd name="connsiteX5" fmla="*/ 718057 w 1963436"/>
                <a:gd name="connsiteY5" fmla="*/ 701 h 416255"/>
                <a:gd name="connsiteX6" fmla="*/ 1716604 w 1963436"/>
                <a:gd name="connsiteY6" fmla="*/ 701 h 416255"/>
                <a:gd name="connsiteX7" fmla="*/ 1772702 w 1963436"/>
                <a:gd name="connsiteY7" fmla="*/ 39970 h 416255"/>
                <a:gd name="connsiteX8" fmla="*/ 1795142 w 1963436"/>
                <a:gd name="connsiteY8" fmla="*/ 62409 h 416255"/>
                <a:gd name="connsiteX9" fmla="*/ 1856850 w 1963436"/>
                <a:gd name="connsiteY9" fmla="*/ 236313 h 416255"/>
                <a:gd name="connsiteX10" fmla="*/ 1896118 w 1963436"/>
                <a:gd name="connsiteY10" fmla="*/ 337290 h 416255"/>
                <a:gd name="connsiteX11" fmla="*/ 1963436 w 1963436"/>
                <a:gd name="connsiteY11" fmla="*/ 415828 h 416255"/>
                <a:gd name="connsiteX0" fmla="*/ 0 w 1963436"/>
                <a:gd name="connsiteY0" fmla="*/ 415828 h 416255"/>
                <a:gd name="connsiteX1" fmla="*/ 56099 w 1963436"/>
                <a:gd name="connsiteY1" fmla="*/ 359729 h 416255"/>
                <a:gd name="connsiteX2" fmla="*/ 168295 w 1963436"/>
                <a:gd name="connsiteY2" fmla="*/ 62409 h 416255"/>
                <a:gd name="connsiteX3" fmla="*/ 235613 w 1963436"/>
                <a:gd name="connsiteY3" fmla="*/ 6311 h 416255"/>
                <a:gd name="connsiteX4" fmla="*/ 398297 w 1963436"/>
                <a:gd name="connsiteY4" fmla="*/ 701 h 416255"/>
                <a:gd name="connsiteX5" fmla="*/ 718057 w 1963436"/>
                <a:gd name="connsiteY5" fmla="*/ 701 h 416255"/>
                <a:gd name="connsiteX6" fmla="*/ 1716604 w 1963436"/>
                <a:gd name="connsiteY6" fmla="*/ 701 h 416255"/>
                <a:gd name="connsiteX7" fmla="*/ 1772702 w 1963436"/>
                <a:gd name="connsiteY7" fmla="*/ 39970 h 416255"/>
                <a:gd name="connsiteX8" fmla="*/ 1856850 w 1963436"/>
                <a:gd name="connsiteY8" fmla="*/ 236313 h 416255"/>
                <a:gd name="connsiteX9" fmla="*/ 1896118 w 1963436"/>
                <a:gd name="connsiteY9" fmla="*/ 337290 h 416255"/>
                <a:gd name="connsiteX10" fmla="*/ 1963436 w 1963436"/>
                <a:gd name="connsiteY10" fmla="*/ 415828 h 416255"/>
                <a:gd name="connsiteX0" fmla="*/ 0 w 1896118"/>
                <a:gd name="connsiteY0" fmla="*/ 415828 h 416255"/>
                <a:gd name="connsiteX1" fmla="*/ 56099 w 1896118"/>
                <a:gd name="connsiteY1" fmla="*/ 359729 h 416255"/>
                <a:gd name="connsiteX2" fmla="*/ 168295 w 1896118"/>
                <a:gd name="connsiteY2" fmla="*/ 62409 h 416255"/>
                <a:gd name="connsiteX3" fmla="*/ 235613 w 1896118"/>
                <a:gd name="connsiteY3" fmla="*/ 6311 h 416255"/>
                <a:gd name="connsiteX4" fmla="*/ 398297 w 1896118"/>
                <a:gd name="connsiteY4" fmla="*/ 701 h 416255"/>
                <a:gd name="connsiteX5" fmla="*/ 718057 w 1896118"/>
                <a:gd name="connsiteY5" fmla="*/ 701 h 416255"/>
                <a:gd name="connsiteX6" fmla="*/ 1716604 w 1896118"/>
                <a:gd name="connsiteY6" fmla="*/ 701 h 416255"/>
                <a:gd name="connsiteX7" fmla="*/ 1772702 w 1896118"/>
                <a:gd name="connsiteY7" fmla="*/ 39970 h 416255"/>
                <a:gd name="connsiteX8" fmla="*/ 1856850 w 1896118"/>
                <a:gd name="connsiteY8" fmla="*/ 236313 h 416255"/>
                <a:gd name="connsiteX9" fmla="*/ 1896118 w 1896118"/>
                <a:gd name="connsiteY9" fmla="*/ 337290 h 416255"/>
                <a:gd name="connsiteX0" fmla="*/ 0 w 1856850"/>
                <a:gd name="connsiteY0" fmla="*/ 415828 h 416255"/>
                <a:gd name="connsiteX1" fmla="*/ 56099 w 1856850"/>
                <a:gd name="connsiteY1" fmla="*/ 359729 h 416255"/>
                <a:gd name="connsiteX2" fmla="*/ 168295 w 1856850"/>
                <a:gd name="connsiteY2" fmla="*/ 62409 h 416255"/>
                <a:gd name="connsiteX3" fmla="*/ 235613 w 1856850"/>
                <a:gd name="connsiteY3" fmla="*/ 6311 h 416255"/>
                <a:gd name="connsiteX4" fmla="*/ 398297 w 1856850"/>
                <a:gd name="connsiteY4" fmla="*/ 701 h 416255"/>
                <a:gd name="connsiteX5" fmla="*/ 718057 w 1856850"/>
                <a:gd name="connsiteY5" fmla="*/ 701 h 416255"/>
                <a:gd name="connsiteX6" fmla="*/ 1716604 w 1856850"/>
                <a:gd name="connsiteY6" fmla="*/ 701 h 416255"/>
                <a:gd name="connsiteX7" fmla="*/ 1772702 w 1856850"/>
                <a:gd name="connsiteY7" fmla="*/ 39970 h 416255"/>
                <a:gd name="connsiteX8" fmla="*/ 1856850 w 1856850"/>
                <a:gd name="connsiteY8" fmla="*/ 236313 h 416255"/>
                <a:gd name="connsiteX0" fmla="*/ 0 w 1805569"/>
                <a:gd name="connsiteY0" fmla="*/ 415828 h 416255"/>
                <a:gd name="connsiteX1" fmla="*/ 56099 w 1805569"/>
                <a:gd name="connsiteY1" fmla="*/ 359729 h 416255"/>
                <a:gd name="connsiteX2" fmla="*/ 168295 w 1805569"/>
                <a:gd name="connsiteY2" fmla="*/ 62409 h 416255"/>
                <a:gd name="connsiteX3" fmla="*/ 235613 w 1805569"/>
                <a:gd name="connsiteY3" fmla="*/ 6311 h 416255"/>
                <a:gd name="connsiteX4" fmla="*/ 398297 w 1805569"/>
                <a:gd name="connsiteY4" fmla="*/ 701 h 416255"/>
                <a:gd name="connsiteX5" fmla="*/ 718057 w 1805569"/>
                <a:gd name="connsiteY5" fmla="*/ 701 h 416255"/>
                <a:gd name="connsiteX6" fmla="*/ 1716604 w 1805569"/>
                <a:gd name="connsiteY6" fmla="*/ 701 h 416255"/>
                <a:gd name="connsiteX7" fmla="*/ 1772702 w 1805569"/>
                <a:gd name="connsiteY7" fmla="*/ 39970 h 416255"/>
                <a:gd name="connsiteX0" fmla="*/ 0 w 1716604"/>
                <a:gd name="connsiteY0" fmla="*/ 415828 h 416255"/>
                <a:gd name="connsiteX1" fmla="*/ 56099 w 1716604"/>
                <a:gd name="connsiteY1" fmla="*/ 359729 h 416255"/>
                <a:gd name="connsiteX2" fmla="*/ 168295 w 1716604"/>
                <a:gd name="connsiteY2" fmla="*/ 62409 h 416255"/>
                <a:gd name="connsiteX3" fmla="*/ 235613 w 1716604"/>
                <a:gd name="connsiteY3" fmla="*/ 6311 h 416255"/>
                <a:gd name="connsiteX4" fmla="*/ 398297 w 1716604"/>
                <a:gd name="connsiteY4" fmla="*/ 701 h 416255"/>
                <a:gd name="connsiteX5" fmla="*/ 718057 w 1716604"/>
                <a:gd name="connsiteY5" fmla="*/ 701 h 416255"/>
                <a:gd name="connsiteX6" fmla="*/ 1716604 w 1716604"/>
                <a:gd name="connsiteY6" fmla="*/ 701 h 416255"/>
                <a:gd name="connsiteX0" fmla="*/ 0 w 718057"/>
                <a:gd name="connsiteY0" fmla="*/ 415828 h 416255"/>
                <a:gd name="connsiteX1" fmla="*/ 56099 w 718057"/>
                <a:gd name="connsiteY1" fmla="*/ 359729 h 416255"/>
                <a:gd name="connsiteX2" fmla="*/ 168295 w 718057"/>
                <a:gd name="connsiteY2" fmla="*/ 62409 h 416255"/>
                <a:gd name="connsiteX3" fmla="*/ 235613 w 718057"/>
                <a:gd name="connsiteY3" fmla="*/ 6311 h 416255"/>
                <a:gd name="connsiteX4" fmla="*/ 398297 w 718057"/>
                <a:gd name="connsiteY4" fmla="*/ 701 h 416255"/>
                <a:gd name="connsiteX5" fmla="*/ 718057 w 718057"/>
                <a:gd name="connsiteY5" fmla="*/ 701 h 416255"/>
                <a:gd name="connsiteX0" fmla="*/ 0 w 718057"/>
                <a:gd name="connsiteY0" fmla="*/ 416373 h 416800"/>
                <a:gd name="connsiteX1" fmla="*/ 56099 w 718057"/>
                <a:gd name="connsiteY1" fmla="*/ 360274 h 416800"/>
                <a:gd name="connsiteX2" fmla="*/ 168295 w 718057"/>
                <a:gd name="connsiteY2" fmla="*/ 62954 h 416800"/>
                <a:gd name="connsiteX3" fmla="*/ 244028 w 718057"/>
                <a:gd name="connsiteY3" fmla="*/ 18075 h 416800"/>
                <a:gd name="connsiteX4" fmla="*/ 398297 w 718057"/>
                <a:gd name="connsiteY4" fmla="*/ 1246 h 416800"/>
                <a:gd name="connsiteX5" fmla="*/ 718057 w 718057"/>
                <a:gd name="connsiteY5" fmla="*/ 1246 h 416800"/>
                <a:gd name="connsiteX0" fmla="*/ 0 w 718057"/>
                <a:gd name="connsiteY0" fmla="*/ 415959 h 416386"/>
                <a:gd name="connsiteX1" fmla="*/ 56099 w 718057"/>
                <a:gd name="connsiteY1" fmla="*/ 359860 h 416386"/>
                <a:gd name="connsiteX2" fmla="*/ 168295 w 718057"/>
                <a:gd name="connsiteY2" fmla="*/ 62540 h 416386"/>
                <a:gd name="connsiteX3" fmla="*/ 286101 w 718057"/>
                <a:gd name="connsiteY3" fmla="*/ 12052 h 416386"/>
                <a:gd name="connsiteX4" fmla="*/ 398297 w 718057"/>
                <a:gd name="connsiteY4" fmla="*/ 832 h 416386"/>
                <a:gd name="connsiteX5" fmla="*/ 718057 w 718057"/>
                <a:gd name="connsiteY5" fmla="*/ 832 h 416386"/>
                <a:gd name="connsiteX0" fmla="*/ 0 w 718057"/>
                <a:gd name="connsiteY0" fmla="*/ 415959 h 416386"/>
                <a:gd name="connsiteX1" fmla="*/ 56099 w 718057"/>
                <a:gd name="connsiteY1" fmla="*/ 359860 h 416386"/>
                <a:gd name="connsiteX2" fmla="*/ 168295 w 718057"/>
                <a:gd name="connsiteY2" fmla="*/ 62540 h 416386"/>
                <a:gd name="connsiteX3" fmla="*/ 286101 w 718057"/>
                <a:gd name="connsiteY3" fmla="*/ 12052 h 416386"/>
                <a:gd name="connsiteX4" fmla="*/ 398297 w 718057"/>
                <a:gd name="connsiteY4" fmla="*/ 832 h 416386"/>
                <a:gd name="connsiteX5" fmla="*/ 718057 w 718057"/>
                <a:gd name="connsiteY5" fmla="*/ 832 h 416386"/>
                <a:gd name="connsiteX0" fmla="*/ 0 w 718057"/>
                <a:gd name="connsiteY0" fmla="*/ 415543 h 415970"/>
                <a:gd name="connsiteX1" fmla="*/ 56099 w 718057"/>
                <a:gd name="connsiteY1" fmla="*/ 359444 h 415970"/>
                <a:gd name="connsiteX2" fmla="*/ 168295 w 718057"/>
                <a:gd name="connsiteY2" fmla="*/ 62124 h 415970"/>
                <a:gd name="connsiteX3" fmla="*/ 288906 w 718057"/>
                <a:gd name="connsiteY3" fmla="*/ 6026 h 415970"/>
                <a:gd name="connsiteX4" fmla="*/ 398297 w 718057"/>
                <a:gd name="connsiteY4" fmla="*/ 416 h 415970"/>
                <a:gd name="connsiteX5" fmla="*/ 718057 w 718057"/>
                <a:gd name="connsiteY5" fmla="*/ 416 h 415970"/>
                <a:gd name="connsiteX0" fmla="*/ 0 w 718057"/>
                <a:gd name="connsiteY0" fmla="*/ 415543 h 415970"/>
                <a:gd name="connsiteX1" fmla="*/ 56099 w 718057"/>
                <a:gd name="connsiteY1" fmla="*/ 359444 h 415970"/>
                <a:gd name="connsiteX2" fmla="*/ 168295 w 718057"/>
                <a:gd name="connsiteY2" fmla="*/ 62124 h 415970"/>
                <a:gd name="connsiteX3" fmla="*/ 288906 w 718057"/>
                <a:gd name="connsiteY3" fmla="*/ 6026 h 415970"/>
                <a:gd name="connsiteX4" fmla="*/ 398297 w 718057"/>
                <a:gd name="connsiteY4" fmla="*/ 416 h 415970"/>
                <a:gd name="connsiteX5" fmla="*/ 718057 w 718057"/>
                <a:gd name="connsiteY5" fmla="*/ 416 h 415970"/>
                <a:gd name="connsiteX0" fmla="*/ 0 w 758538"/>
                <a:gd name="connsiteY0" fmla="*/ 410781 h 411565"/>
                <a:gd name="connsiteX1" fmla="*/ 96580 w 758538"/>
                <a:gd name="connsiteY1" fmla="*/ 359444 h 411565"/>
                <a:gd name="connsiteX2" fmla="*/ 208776 w 758538"/>
                <a:gd name="connsiteY2" fmla="*/ 62124 h 411565"/>
                <a:gd name="connsiteX3" fmla="*/ 329387 w 758538"/>
                <a:gd name="connsiteY3" fmla="*/ 6026 h 411565"/>
                <a:gd name="connsiteX4" fmla="*/ 438778 w 758538"/>
                <a:gd name="connsiteY4" fmla="*/ 416 h 411565"/>
                <a:gd name="connsiteX5" fmla="*/ 758538 w 758538"/>
                <a:gd name="connsiteY5" fmla="*/ 416 h 411565"/>
                <a:gd name="connsiteX0" fmla="*/ 0 w 761197"/>
                <a:gd name="connsiteY0" fmla="*/ 477271 h 981306"/>
                <a:gd name="connsiteX1" fmla="*/ 96580 w 761197"/>
                <a:gd name="connsiteY1" fmla="*/ 425934 h 981306"/>
                <a:gd name="connsiteX2" fmla="*/ 208776 w 761197"/>
                <a:gd name="connsiteY2" fmla="*/ 128614 h 981306"/>
                <a:gd name="connsiteX3" fmla="*/ 329387 w 761197"/>
                <a:gd name="connsiteY3" fmla="*/ 72516 h 981306"/>
                <a:gd name="connsiteX4" fmla="*/ 438778 w 761197"/>
                <a:gd name="connsiteY4" fmla="*/ 66906 h 981306"/>
                <a:gd name="connsiteX5" fmla="*/ 761197 w 761197"/>
                <a:gd name="connsiteY5" fmla="*/ 981306 h 981306"/>
                <a:gd name="connsiteX0" fmla="*/ 0 w 761197"/>
                <a:gd name="connsiteY0" fmla="*/ 408325 h 912360"/>
                <a:gd name="connsiteX1" fmla="*/ 96580 w 761197"/>
                <a:gd name="connsiteY1" fmla="*/ 356988 h 912360"/>
                <a:gd name="connsiteX2" fmla="*/ 208776 w 761197"/>
                <a:gd name="connsiteY2" fmla="*/ 59668 h 912360"/>
                <a:gd name="connsiteX3" fmla="*/ 329387 w 761197"/>
                <a:gd name="connsiteY3" fmla="*/ 3570 h 912360"/>
                <a:gd name="connsiteX4" fmla="*/ 414855 w 761197"/>
                <a:gd name="connsiteY4" fmla="*/ 130867 h 912360"/>
                <a:gd name="connsiteX5" fmla="*/ 761197 w 761197"/>
                <a:gd name="connsiteY5" fmla="*/ 912360 h 912360"/>
                <a:gd name="connsiteX0" fmla="*/ 0 w 761197"/>
                <a:gd name="connsiteY0" fmla="*/ 372653 h 876688"/>
                <a:gd name="connsiteX1" fmla="*/ 96580 w 761197"/>
                <a:gd name="connsiteY1" fmla="*/ 321316 h 876688"/>
                <a:gd name="connsiteX2" fmla="*/ 208776 w 761197"/>
                <a:gd name="connsiteY2" fmla="*/ 23996 h 876688"/>
                <a:gd name="connsiteX3" fmla="*/ 329387 w 761197"/>
                <a:gd name="connsiteY3" fmla="*/ 26377 h 876688"/>
                <a:gd name="connsiteX4" fmla="*/ 414855 w 761197"/>
                <a:gd name="connsiteY4" fmla="*/ 95195 h 876688"/>
                <a:gd name="connsiteX5" fmla="*/ 761197 w 761197"/>
                <a:gd name="connsiteY5" fmla="*/ 876688 h 876688"/>
                <a:gd name="connsiteX0" fmla="*/ 0 w 761197"/>
                <a:gd name="connsiteY0" fmla="*/ 375792 h 879827"/>
                <a:gd name="connsiteX1" fmla="*/ 96580 w 761197"/>
                <a:gd name="connsiteY1" fmla="*/ 324455 h 879827"/>
                <a:gd name="connsiteX2" fmla="*/ 208776 w 761197"/>
                <a:gd name="connsiteY2" fmla="*/ 27135 h 879827"/>
                <a:gd name="connsiteX3" fmla="*/ 329387 w 761197"/>
                <a:gd name="connsiteY3" fmla="*/ 29516 h 879827"/>
                <a:gd name="connsiteX4" fmla="*/ 412197 w 761197"/>
                <a:gd name="connsiteY4" fmla="*/ 167446 h 879827"/>
                <a:gd name="connsiteX5" fmla="*/ 761197 w 761197"/>
                <a:gd name="connsiteY5" fmla="*/ 879827 h 879827"/>
                <a:gd name="connsiteX0" fmla="*/ 0 w 761197"/>
                <a:gd name="connsiteY0" fmla="*/ 365852 h 869887"/>
                <a:gd name="connsiteX1" fmla="*/ 96580 w 761197"/>
                <a:gd name="connsiteY1" fmla="*/ 314515 h 869887"/>
                <a:gd name="connsiteX2" fmla="*/ 208776 w 761197"/>
                <a:gd name="connsiteY2" fmla="*/ 17195 h 869887"/>
                <a:gd name="connsiteX3" fmla="*/ 326729 w 761197"/>
                <a:gd name="connsiteY3" fmla="*/ 48816 h 869887"/>
                <a:gd name="connsiteX4" fmla="*/ 412197 w 761197"/>
                <a:gd name="connsiteY4" fmla="*/ 157506 h 869887"/>
                <a:gd name="connsiteX5" fmla="*/ 761197 w 761197"/>
                <a:gd name="connsiteY5" fmla="*/ 869887 h 869887"/>
                <a:gd name="connsiteX0" fmla="*/ 0 w 761197"/>
                <a:gd name="connsiteY0" fmla="*/ 367799 h 871834"/>
                <a:gd name="connsiteX1" fmla="*/ 96580 w 761197"/>
                <a:gd name="connsiteY1" fmla="*/ 316462 h 871834"/>
                <a:gd name="connsiteX2" fmla="*/ 208776 w 761197"/>
                <a:gd name="connsiteY2" fmla="*/ 19142 h 871834"/>
                <a:gd name="connsiteX3" fmla="*/ 326729 w 761197"/>
                <a:gd name="connsiteY3" fmla="*/ 50763 h 871834"/>
                <a:gd name="connsiteX4" fmla="*/ 412197 w 761197"/>
                <a:gd name="connsiteY4" fmla="*/ 159453 h 871834"/>
                <a:gd name="connsiteX5" fmla="*/ 761197 w 761197"/>
                <a:gd name="connsiteY5" fmla="*/ 871834 h 871834"/>
                <a:gd name="connsiteX0" fmla="*/ 0 w 761197"/>
                <a:gd name="connsiteY0" fmla="*/ 367799 h 871834"/>
                <a:gd name="connsiteX1" fmla="*/ 96580 w 761197"/>
                <a:gd name="connsiteY1" fmla="*/ 316462 h 871834"/>
                <a:gd name="connsiteX2" fmla="*/ 208776 w 761197"/>
                <a:gd name="connsiteY2" fmla="*/ 19142 h 871834"/>
                <a:gd name="connsiteX3" fmla="*/ 326729 w 761197"/>
                <a:gd name="connsiteY3" fmla="*/ 50763 h 871834"/>
                <a:gd name="connsiteX4" fmla="*/ 412197 w 761197"/>
                <a:gd name="connsiteY4" fmla="*/ 159453 h 871834"/>
                <a:gd name="connsiteX5" fmla="*/ 761197 w 761197"/>
                <a:gd name="connsiteY5" fmla="*/ 871834 h 871834"/>
                <a:gd name="connsiteX0" fmla="*/ 0 w 761197"/>
                <a:gd name="connsiteY0" fmla="*/ 365548 h 869583"/>
                <a:gd name="connsiteX1" fmla="*/ 96580 w 761197"/>
                <a:gd name="connsiteY1" fmla="*/ 314211 h 869583"/>
                <a:gd name="connsiteX2" fmla="*/ 208776 w 761197"/>
                <a:gd name="connsiteY2" fmla="*/ 16891 h 869583"/>
                <a:gd name="connsiteX3" fmla="*/ 321413 w 761197"/>
                <a:gd name="connsiteY3" fmla="*/ 56487 h 869583"/>
                <a:gd name="connsiteX4" fmla="*/ 412197 w 761197"/>
                <a:gd name="connsiteY4" fmla="*/ 157202 h 869583"/>
                <a:gd name="connsiteX5" fmla="*/ 761197 w 761197"/>
                <a:gd name="connsiteY5" fmla="*/ 869583 h 869583"/>
                <a:gd name="connsiteX0" fmla="*/ 0 w 761197"/>
                <a:gd name="connsiteY0" fmla="*/ 365548 h 869583"/>
                <a:gd name="connsiteX1" fmla="*/ 96580 w 761197"/>
                <a:gd name="connsiteY1" fmla="*/ 314211 h 869583"/>
                <a:gd name="connsiteX2" fmla="*/ 208776 w 761197"/>
                <a:gd name="connsiteY2" fmla="*/ 16891 h 869583"/>
                <a:gd name="connsiteX3" fmla="*/ 321413 w 761197"/>
                <a:gd name="connsiteY3" fmla="*/ 56487 h 869583"/>
                <a:gd name="connsiteX4" fmla="*/ 412197 w 761197"/>
                <a:gd name="connsiteY4" fmla="*/ 157202 h 869583"/>
                <a:gd name="connsiteX5" fmla="*/ 761197 w 761197"/>
                <a:gd name="connsiteY5" fmla="*/ 869583 h 869583"/>
                <a:gd name="connsiteX0" fmla="*/ 0 w 761197"/>
                <a:gd name="connsiteY0" fmla="*/ 365548 h 869583"/>
                <a:gd name="connsiteX1" fmla="*/ 96580 w 761197"/>
                <a:gd name="connsiteY1" fmla="*/ 314211 h 869583"/>
                <a:gd name="connsiteX2" fmla="*/ 208776 w 761197"/>
                <a:gd name="connsiteY2" fmla="*/ 16891 h 869583"/>
                <a:gd name="connsiteX3" fmla="*/ 321413 w 761197"/>
                <a:gd name="connsiteY3" fmla="*/ 56487 h 869583"/>
                <a:gd name="connsiteX4" fmla="*/ 412197 w 761197"/>
                <a:gd name="connsiteY4" fmla="*/ 157202 h 869583"/>
                <a:gd name="connsiteX5" fmla="*/ 761197 w 761197"/>
                <a:gd name="connsiteY5" fmla="*/ 869583 h 869583"/>
                <a:gd name="connsiteX0" fmla="*/ 0 w 777146"/>
                <a:gd name="connsiteY0" fmla="*/ 365548 h 704778"/>
                <a:gd name="connsiteX1" fmla="*/ 96580 w 777146"/>
                <a:gd name="connsiteY1" fmla="*/ 314211 h 704778"/>
                <a:gd name="connsiteX2" fmla="*/ 208776 w 777146"/>
                <a:gd name="connsiteY2" fmla="*/ 16891 h 704778"/>
                <a:gd name="connsiteX3" fmla="*/ 321413 w 777146"/>
                <a:gd name="connsiteY3" fmla="*/ 56487 h 704778"/>
                <a:gd name="connsiteX4" fmla="*/ 412197 w 777146"/>
                <a:gd name="connsiteY4" fmla="*/ 157202 h 704778"/>
                <a:gd name="connsiteX5" fmla="*/ 777146 w 777146"/>
                <a:gd name="connsiteY5" fmla="*/ 704778 h 704778"/>
                <a:gd name="connsiteX0" fmla="*/ 0 w 777146"/>
                <a:gd name="connsiteY0" fmla="*/ 366486 h 705716"/>
                <a:gd name="connsiteX1" fmla="*/ 96580 w 777146"/>
                <a:gd name="connsiteY1" fmla="*/ 315149 h 705716"/>
                <a:gd name="connsiteX2" fmla="*/ 208776 w 777146"/>
                <a:gd name="connsiteY2" fmla="*/ 17829 h 705716"/>
                <a:gd name="connsiteX3" fmla="*/ 321413 w 777146"/>
                <a:gd name="connsiteY3" fmla="*/ 57425 h 705716"/>
                <a:gd name="connsiteX4" fmla="*/ 412197 w 777146"/>
                <a:gd name="connsiteY4" fmla="*/ 158140 h 705716"/>
                <a:gd name="connsiteX5" fmla="*/ 777146 w 777146"/>
                <a:gd name="connsiteY5" fmla="*/ 705716 h 705716"/>
                <a:gd name="connsiteX0" fmla="*/ 0 w 777146"/>
                <a:gd name="connsiteY0" fmla="*/ 364208 h 703438"/>
                <a:gd name="connsiteX1" fmla="*/ 96580 w 777146"/>
                <a:gd name="connsiteY1" fmla="*/ 312871 h 703438"/>
                <a:gd name="connsiteX2" fmla="*/ 208776 w 777146"/>
                <a:gd name="connsiteY2" fmla="*/ 15551 h 703438"/>
                <a:gd name="connsiteX3" fmla="*/ 321413 w 777146"/>
                <a:gd name="connsiteY3" fmla="*/ 55147 h 703438"/>
                <a:gd name="connsiteX4" fmla="*/ 409539 w 777146"/>
                <a:gd name="connsiteY4" fmla="*/ 169152 h 703438"/>
                <a:gd name="connsiteX5" fmla="*/ 777146 w 777146"/>
                <a:gd name="connsiteY5" fmla="*/ 703438 h 703438"/>
                <a:gd name="connsiteX0" fmla="*/ 0 w 777146"/>
                <a:gd name="connsiteY0" fmla="*/ 364208 h 703438"/>
                <a:gd name="connsiteX1" fmla="*/ 96580 w 777146"/>
                <a:gd name="connsiteY1" fmla="*/ 312871 h 703438"/>
                <a:gd name="connsiteX2" fmla="*/ 208776 w 777146"/>
                <a:gd name="connsiteY2" fmla="*/ 15551 h 703438"/>
                <a:gd name="connsiteX3" fmla="*/ 321413 w 777146"/>
                <a:gd name="connsiteY3" fmla="*/ 55147 h 703438"/>
                <a:gd name="connsiteX4" fmla="*/ 409539 w 777146"/>
                <a:gd name="connsiteY4" fmla="*/ 169152 h 703438"/>
                <a:gd name="connsiteX5" fmla="*/ 777146 w 777146"/>
                <a:gd name="connsiteY5" fmla="*/ 703438 h 703438"/>
                <a:gd name="connsiteX0" fmla="*/ 0 w 777146"/>
                <a:gd name="connsiteY0" fmla="*/ 366405 h 705635"/>
                <a:gd name="connsiteX1" fmla="*/ 96580 w 777146"/>
                <a:gd name="connsiteY1" fmla="*/ 315068 h 705635"/>
                <a:gd name="connsiteX2" fmla="*/ 208776 w 777146"/>
                <a:gd name="connsiteY2" fmla="*/ 17748 h 705635"/>
                <a:gd name="connsiteX3" fmla="*/ 321413 w 777146"/>
                <a:gd name="connsiteY3" fmla="*/ 57344 h 705635"/>
                <a:gd name="connsiteX4" fmla="*/ 409539 w 777146"/>
                <a:gd name="connsiteY4" fmla="*/ 171349 h 705635"/>
                <a:gd name="connsiteX5" fmla="*/ 777146 w 777146"/>
                <a:gd name="connsiteY5" fmla="*/ 705635 h 705635"/>
                <a:gd name="connsiteX0" fmla="*/ 0 w 755881"/>
                <a:gd name="connsiteY0" fmla="*/ 366405 h 543489"/>
                <a:gd name="connsiteX1" fmla="*/ 96580 w 755881"/>
                <a:gd name="connsiteY1" fmla="*/ 315068 h 543489"/>
                <a:gd name="connsiteX2" fmla="*/ 208776 w 755881"/>
                <a:gd name="connsiteY2" fmla="*/ 17748 h 543489"/>
                <a:gd name="connsiteX3" fmla="*/ 321413 w 755881"/>
                <a:gd name="connsiteY3" fmla="*/ 57344 h 543489"/>
                <a:gd name="connsiteX4" fmla="*/ 409539 w 755881"/>
                <a:gd name="connsiteY4" fmla="*/ 171349 h 543489"/>
                <a:gd name="connsiteX5" fmla="*/ 755881 w 755881"/>
                <a:gd name="connsiteY5" fmla="*/ 543489 h 543489"/>
                <a:gd name="connsiteX0" fmla="*/ 0 w 755881"/>
                <a:gd name="connsiteY0" fmla="*/ 366405 h 543489"/>
                <a:gd name="connsiteX1" fmla="*/ 96580 w 755881"/>
                <a:gd name="connsiteY1" fmla="*/ 315068 h 543489"/>
                <a:gd name="connsiteX2" fmla="*/ 208776 w 755881"/>
                <a:gd name="connsiteY2" fmla="*/ 17748 h 543489"/>
                <a:gd name="connsiteX3" fmla="*/ 321413 w 755881"/>
                <a:gd name="connsiteY3" fmla="*/ 57344 h 543489"/>
                <a:gd name="connsiteX4" fmla="*/ 409539 w 755881"/>
                <a:gd name="connsiteY4" fmla="*/ 171349 h 543489"/>
                <a:gd name="connsiteX5" fmla="*/ 755881 w 755881"/>
                <a:gd name="connsiteY5" fmla="*/ 543489 h 543489"/>
                <a:gd name="connsiteX0" fmla="*/ 0 w 1138653"/>
                <a:gd name="connsiteY0" fmla="*/ 366405 h 859808"/>
                <a:gd name="connsiteX1" fmla="*/ 96580 w 1138653"/>
                <a:gd name="connsiteY1" fmla="*/ 315068 h 859808"/>
                <a:gd name="connsiteX2" fmla="*/ 208776 w 1138653"/>
                <a:gd name="connsiteY2" fmla="*/ 17748 h 859808"/>
                <a:gd name="connsiteX3" fmla="*/ 321413 w 1138653"/>
                <a:gd name="connsiteY3" fmla="*/ 57344 h 859808"/>
                <a:gd name="connsiteX4" fmla="*/ 409539 w 1138653"/>
                <a:gd name="connsiteY4" fmla="*/ 171349 h 859808"/>
                <a:gd name="connsiteX5" fmla="*/ 1138653 w 1138653"/>
                <a:gd name="connsiteY5" fmla="*/ 859808 h 859808"/>
                <a:gd name="connsiteX0" fmla="*/ 0 w 1138653"/>
                <a:gd name="connsiteY0" fmla="*/ 364077 h 857480"/>
                <a:gd name="connsiteX1" fmla="*/ 96580 w 1138653"/>
                <a:gd name="connsiteY1" fmla="*/ 312740 h 857480"/>
                <a:gd name="connsiteX2" fmla="*/ 208776 w 1138653"/>
                <a:gd name="connsiteY2" fmla="*/ 15420 h 857480"/>
                <a:gd name="connsiteX3" fmla="*/ 321413 w 1138653"/>
                <a:gd name="connsiteY3" fmla="*/ 55016 h 857480"/>
                <a:gd name="connsiteX4" fmla="*/ 422829 w 1138653"/>
                <a:gd name="connsiteY4" fmla="*/ 163704 h 857480"/>
                <a:gd name="connsiteX5" fmla="*/ 1138653 w 1138653"/>
                <a:gd name="connsiteY5" fmla="*/ 857480 h 857480"/>
                <a:gd name="connsiteX0" fmla="*/ 0 w 1138653"/>
                <a:gd name="connsiteY0" fmla="*/ 364012 h 857415"/>
                <a:gd name="connsiteX1" fmla="*/ 96580 w 1138653"/>
                <a:gd name="connsiteY1" fmla="*/ 312675 h 857415"/>
                <a:gd name="connsiteX2" fmla="*/ 208776 w 1138653"/>
                <a:gd name="connsiteY2" fmla="*/ 15355 h 857415"/>
                <a:gd name="connsiteX3" fmla="*/ 321413 w 1138653"/>
                <a:gd name="connsiteY3" fmla="*/ 54951 h 857415"/>
                <a:gd name="connsiteX4" fmla="*/ 433461 w 1138653"/>
                <a:gd name="connsiteY4" fmla="*/ 160981 h 857415"/>
                <a:gd name="connsiteX5" fmla="*/ 1138653 w 1138653"/>
                <a:gd name="connsiteY5" fmla="*/ 857415 h 857415"/>
                <a:gd name="connsiteX0" fmla="*/ 0 w 1138653"/>
                <a:gd name="connsiteY0" fmla="*/ 365699 h 859102"/>
                <a:gd name="connsiteX1" fmla="*/ 96580 w 1138653"/>
                <a:gd name="connsiteY1" fmla="*/ 314362 h 859102"/>
                <a:gd name="connsiteX2" fmla="*/ 208776 w 1138653"/>
                <a:gd name="connsiteY2" fmla="*/ 17042 h 859102"/>
                <a:gd name="connsiteX3" fmla="*/ 321413 w 1138653"/>
                <a:gd name="connsiteY3" fmla="*/ 56638 h 859102"/>
                <a:gd name="connsiteX4" fmla="*/ 433461 w 1138653"/>
                <a:gd name="connsiteY4" fmla="*/ 162668 h 859102"/>
                <a:gd name="connsiteX5" fmla="*/ 1138653 w 1138653"/>
                <a:gd name="connsiteY5" fmla="*/ 859102 h 859102"/>
                <a:gd name="connsiteX0" fmla="*/ 0 w 1138653"/>
                <a:gd name="connsiteY0" fmla="*/ 325703 h 819106"/>
                <a:gd name="connsiteX1" fmla="*/ 96580 w 1138653"/>
                <a:gd name="connsiteY1" fmla="*/ 274366 h 819106"/>
                <a:gd name="connsiteX2" fmla="*/ 187510 w 1138653"/>
                <a:gd name="connsiteY2" fmla="*/ 27551 h 819106"/>
                <a:gd name="connsiteX3" fmla="*/ 321413 w 1138653"/>
                <a:gd name="connsiteY3" fmla="*/ 16642 h 819106"/>
                <a:gd name="connsiteX4" fmla="*/ 433461 w 1138653"/>
                <a:gd name="connsiteY4" fmla="*/ 122672 h 819106"/>
                <a:gd name="connsiteX5" fmla="*/ 1138653 w 1138653"/>
                <a:gd name="connsiteY5" fmla="*/ 819106 h 819106"/>
                <a:gd name="connsiteX0" fmla="*/ 0 w 1138653"/>
                <a:gd name="connsiteY0" fmla="*/ 329685 h 823088"/>
                <a:gd name="connsiteX1" fmla="*/ 96580 w 1138653"/>
                <a:gd name="connsiteY1" fmla="*/ 278348 h 823088"/>
                <a:gd name="connsiteX2" fmla="*/ 187510 w 1138653"/>
                <a:gd name="connsiteY2" fmla="*/ 31533 h 823088"/>
                <a:gd name="connsiteX3" fmla="*/ 321413 w 1138653"/>
                <a:gd name="connsiteY3" fmla="*/ 20624 h 823088"/>
                <a:gd name="connsiteX4" fmla="*/ 433461 w 1138653"/>
                <a:gd name="connsiteY4" fmla="*/ 126654 h 823088"/>
                <a:gd name="connsiteX5" fmla="*/ 1138653 w 1138653"/>
                <a:gd name="connsiteY5" fmla="*/ 823088 h 823088"/>
                <a:gd name="connsiteX0" fmla="*/ 0 w 1283909"/>
                <a:gd name="connsiteY0" fmla="*/ 329685 h 865951"/>
                <a:gd name="connsiteX1" fmla="*/ 96580 w 1283909"/>
                <a:gd name="connsiteY1" fmla="*/ 278348 h 865951"/>
                <a:gd name="connsiteX2" fmla="*/ 187510 w 1283909"/>
                <a:gd name="connsiteY2" fmla="*/ 31533 h 865951"/>
                <a:gd name="connsiteX3" fmla="*/ 321413 w 1283909"/>
                <a:gd name="connsiteY3" fmla="*/ 20624 h 865951"/>
                <a:gd name="connsiteX4" fmla="*/ 433461 w 1283909"/>
                <a:gd name="connsiteY4" fmla="*/ 126654 h 865951"/>
                <a:gd name="connsiteX5" fmla="*/ 1283909 w 1283909"/>
                <a:gd name="connsiteY5" fmla="*/ 865951 h 865951"/>
                <a:gd name="connsiteX0" fmla="*/ 0 w 1346576"/>
                <a:gd name="connsiteY0" fmla="*/ 329685 h 920449"/>
                <a:gd name="connsiteX1" fmla="*/ 96580 w 1346576"/>
                <a:gd name="connsiteY1" fmla="*/ 278348 h 920449"/>
                <a:gd name="connsiteX2" fmla="*/ 187510 w 1346576"/>
                <a:gd name="connsiteY2" fmla="*/ 31533 h 920449"/>
                <a:gd name="connsiteX3" fmla="*/ 321413 w 1346576"/>
                <a:gd name="connsiteY3" fmla="*/ 20624 h 920449"/>
                <a:gd name="connsiteX4" fmla="*/ 433461 w 1346576"/>
                <a:gd name="connsiteY4" fmla="*/ 126654 h 920449"/>
                <a:gd name="connsiteX5" fmla="*/ 1283909 w 1346576"/>
                <a:gd name="connsiteY5" fmla="*/ 865951 h 920449"/>
                <a:gd name="connsiteX6" fmla="*/ 1282760 w 1346576"/>
                <a:gd name="connsiteY6" fmla="*/ 865029 h 920449"/>
                <a:gd name="connsiteX0" fmla="*/ 0 w 1453422"/>
                <a:gd name="connsiteY0" fmla="*/ 329685 h 938742"/>
                <a:gd name="connsiteX1" fmla="*/ 96580 w 1453422"/>
                <a:gd name="connsiteY1" fmla="*/ 278348 h 938742"/>
                <a:gd name="connsiteX2" fmla="*/ 187510 w 1453422"/>
                <a:gd name="connsiteY2" fmla="*/ 31533 h 938742"/>
                <a:gd name="connsiteX3" fmla="*/ 321413 w 1453422"/>
                <a:gd name="connsiteY3" fmla="*/ 20624 h 938742"/>
                <a:gd name="connsiteX4" fmla="*/ 433461 w 1453422"/>
                <a:gd name="connsiteY4" fmla="*/ 126654 h 938742"/>
                <a:gd name="connsiteX5" fmla="*/ 1412496 w 1453422"/>
                <a:gd name="connsiteY5" fmla="*/ 889763 h 938742"/>
                <a:gd name="connsiteX6" fmla="*/ 1282760 w 1453422"/>
                <a:gd name="connsiteY6" fmla="*/ 865029 h 938742"/>
                <a:gd name="connsiteX0" fmla="*/ 0 w 1644711"/>
                <a:gd name="connsiteY0" fmla="*/ 329685 h 932524"/>
                <a:gd name="connsiteX1" fmla="*/ 96580 w 1644711"/>
                <a:gd name="connsiteY1" fmla="*/ 278348 h 932524"/>
                <a:gd name="connsiteX2" fmla="*/ 187510 w 1644711"/>
                <a:gd name="connsiteY2" fmla="*/ 31533 h 932524"/>
                <a:gd name="connsiteX3" fmla="*/ 321413 w 1644711"/>
                <a:gd name="connsiteY3" fmla="*/ 20624 h 932524"/>
                <a:gd name="connsiteX4" fmla="*/ 433461 w 1644711"/>
                <a:gd name="connsiteY4" fmla="*/ 126654 h 932524"/>
                <a:gd name="connsiteX5" fmla="*/ 1412496 w 1644711"/>
                <a:gd name="connsiteY5" fmla="*/ 889763 h 932524"/>
                <a:gd name="connsiteX6" fmla="*/ 1644710 w 1644711"/>
                <a:gd name="connsiteY6" fmla="*/ 841216 h 932524"/>
                <a:gd name="connsiteX0" fmla="*/ 0 w 1644710"/>
                <a:gd name="connsiteY0" fmla="*/ 329685 h 879583"/>
                <a:gd name="connsiteX1" fmla="*/ 96580 w 1644710"/>
                <a:gd name="connsiteY1" fmla="*/ 278348 h 879583"/>
                <a:gd name="connsiteX2" fmla="*/ 187510 w 1644710"/>
                <a:gd name="connsiteY2" fmla="*/ 31533 h 879583"/>
                <a:gd name="connsiteX3" fmla="*/ 321413 w 1644710"/>
                <a:gd name="connsiteY3" fmla="*/ 20624 h 879583"/>
                <a:gd name="connsiteX4" fmla="*/ 433461 w 1644710"/>
                <a:gd name="connsiteY4" fmla="*/ 126654 h 879583"/>
                <a:gd name="connsiteX5" fmla="*/ 1281528 w 1644710"/>
                <a:gd name="connsiteY5" fmla="*/ 820706 h 879583"/>
                <a:gd name="connsiteX6" fmla="*/ 1644710 w 1644710"/>
                <a:gd name="connsiteY6" fmla="*/ 841216 h 879583"/>
                <a:gd name="connsiteX0" fmla="*/ 0 w 1487548"/>
                <a:gd name="connsiteY0" fmla="*/ 329685 h 919942"/>
                <a:gd name="connsiteX1" fmla="*/ 96580 w 1487548"/>
                <a:gd name="connsiteY1" fmla="*/ 278348 h 919942"/>
                <a:gd name="connsiteX2" fmla="*/ 187510 w 1487548"/>
                <a:gd name="connsiteY2" fmla="*/ 31533 h 919942"/>
                <a:gd name="connsiteX3" fmla="*/ 321413 w 1487548"/>
                <a:gd name="connsiteY3" fmla="*/ 20624 h 919942"/>
                <a:gd name="connsiteX4" fmla="*/ 433461 w 1487548"/>
                <a:gd name="connsiteY4" fmla="*/ 126654 h 919942"/>
                <a:gd name="connsiteX5" fmla="*/ 1281528 w 1487548"/>
                <a:gd name="connsiteY5" fmla="*/ 820706 h 919942"/>
                <a:gd name="connsiteX6" fmla="*/ 1487547 w 1487548"/>
                <a:gd name="connsiteY6" fmla="*/ 915035 h 919942"/>
                <a:gd name="connsiteX0" fmla="*/ 0 w 1520884"/>
                <a:gd name="connsiteY0" fmla="*/ 329685 h 919942"/>
                <a:gd name="connsiteX1" fmla="*/ 96580 w 1520884"/>
                <a:gd name="connsiteY1" fmla="*/ 278348 h 919942"/>
                <a:gd name="connsiteX2" fmla="*/ 187510 w 1520884"/>
                <a:gd name="connsiteY2" fmla="*/ 31533 h 919942"/>
                <a:gd name="connsiteX3" fmla="*/ 321413 w 1520884"/>
                <a:gd name="connsiteY3" fmla="*/ 20624 h 919942"/>
                <a:gd name="connsiteX4" fmla="*/ 433461 w 1520884"/>
                <a:gd name="connsiteY4" fmla="*/ 126654 h 919942"/>
                <a:gd name="connsiteX5" fmla="*/ 1281528 w 1520884"/>
                <a:gd name="connsiteY5" fmla="*/ 820706 h 919942"/>
                <a:gd name="connsiteX6" fmla="*/ 1520884 w 1520884"/>
                <a:gd name="connsiteY6" fmla="*/ 915035 h 919942"/>
                <a:gd name="connsiteX0" fmla="*/ 0 w 1520884"/>
                <a:gd name="connsiteY0" fmla="*/ 329685 h 917789"/>
                <a:gd name="connsiteX1" fmla="*/ 96580 w 1520884"/>
                <a:gd name="connsiteY1" fmla="*/ 278348 h 917789"/>
                <a:gd name="connsiteX2" fmla="*/ 187510 w 1520884"/>
                <a:gd name="connsiteY2" fmla="*/ 31533 h 917789"/>
                <a:gd name="connsiteX3" fmla="*/ 321413 w 1520884"/>
                <a:gd name="connsiteY3" fmla="*/ 20624 h 917789"/>
                <a:gd name="connsiteX4" fmla="*/ 433461 w 1520884"/>
                <a:gd name="connsiteY4" fmla="*/ 126654 h 917789"/>
                <a:gd name="connsiteX5" fmla="*/ 1281528 w 1520884"/>
                <a:gd name="connsiteY5" fmla="*/ 820706 h 917789"/>
                <a:gd name="connsiteX6" fmla="*/ 1520884 w 1520884"/>
                <a:gd name="connsiteY6" fmla="*/ 915035 h 917789"/>
                <a:gd name="connsiteX0" fmla="*/ 0 w 1520884"/>
                <a:gd name="connsiteY0" fmla="*/ 328767 h 916871"/>
                <a:gd name="connsiteX1" fmla="*/ 96580 w 1520884"/>
                <a:gd name="connsiteY1" fmla="*/ 277430 h 916871"/>
                <a:gd name="connsiteX2" fmla="*/ 187510 w 1520884"/>
                <a:gd name="connsiteY2" fmla="*/ 30615 h 916871"/>
                <a:gd name="connsiteX3" fmla="*/ 321413 w 1520884"/>
                <a:gd name="connsiteY3" fmla="*/ 19706 h 916871"/>
                <a:gd name="connsiteX4" fmla="*/ 433461 w 1520884"/>
                <a:gd name="connsiteY4" fmla="*/ 125736 h 916871"/>
                <a:gd name="connsiteX5" fmla="*/ 1281528 w 1520884"/>
                <a:gd name="connsiteY5" fmla="*/ 819788 h 916871"/>
                <a:gd name="connsiteX6" fmla="*/ 1520884 w 1520884"/>
                <a:gd name="connsiteY6" fmla="*/ 914117 h 916871"/>
                <a:gd name="connsiteX0" fmla="*/ 0 w 1520884"/>
                <a:gd name="connsiteY0" fmla="*/ 333481 h 921585"/>
                <a:gd name="connsiteX1" fmla="*/ 96580 w 1520884"/>
                <a:gd name="connsiteY1" fmla="*/ 282144 h 921585"/>
                <a:gd name="connsiteX2" fmla="*/ 187510 w 1520884"/>
                <a:gd name="connsiteY2" fmla="*/ 35329 h 921585"/>
                <a:gd name="connsiteX3" fmla="*/ 321413 w 1520884"/>
                <a:gd name="connsiteY3" fmla="*/ 24420 h 921585"/>
                <a:gd name="connsiteX4" fmla="*/ 433461 w 1520884"/>
                <a:gd name="connsiteY4" fmla="*/ 130450 h 921585"/>
                <a:gd name="connsiteX5" fmla="*/ 1281528 w 1520884"/>
                <a:gd name="connsiteY5" fmla="*/ 824502 h 921585"/>
                <a:gd name="connsiteX6" fmla="*/ 1520884 w 1520884"/>
                <a:gd name="connsiteY6" fmla="*/ 918831 h 921585"/>
                <a:gd name="connsiteX0" fmla="*/ 0 w 1520884"/>
                <a:gd name="connsiteY0" fmla="*/ 329686 h 917790"/>
                <a:gd name="connsiteX1" fmla="*/ 96580 w 1520884"/>
                <a:gd name="connsiteY1" fmla="*/ 278349 h 917790"/>
                <a:gd name="connsiteX2" fmla="*/ 187510 w 1520884"/>
                <a:gd name="connsiteY2" fmla="*/ 31534 h 917790"/>
                <a:gd name="connsiteX3" fmla="*/ 321413 w 1520884"/>
                <a:gd name="connsiteY3" fmla="*/ 20625 h 917790"/>
                <a:gd name="connsiteX4" fmla="*/ 433461 w 1520884"/>
                <a:gd name="connsiteY4" fmla="*/ 126655 h 917790"/>
                <a:gd name="connsiteX5" fmla="*/ 1281528 w 1520884"/>
                <a:gd name="connsiteY5" fmla="*/ 820707 h 917790"/>
                <a:gd name="connsiteX6" fmla="*/ 1520884 w 1520884"/>
                <a:gd name="connsiteY6" fmla="*/ 915036 h 917790"/>
                <a:gd name="connsiteX0" fmla="*/ 0 w 1520884"/>
                <a:gd name="connsiteY0" fmla="*/ 336419 h 924523"/>
                <a:gd name="connsiteX1" fmla="*/ 96580 w 1520884"/>
                <a:gd name="connsiteY1" fmla="*/ 285082 h 924523"/>
                <a:gd name="connsiteX2" fmla="*/ 187510 w 1520884"/>
                <a:gd name="connsiteY2" fmla="*/ 38267 h 924523"/>
                <a:gd name="connsiteX3" fmla="*/ 321413 w 1520884"/>
                <a:gd name="connsiteY3" fmla="*/ 27358 h 924523"/>
                <a:gd name="connsiteX4" fmla="*/ 433461 w 1520884"/>
                <a:gd name="connsiteY4" fmla="*/ 133388 h 924523"/>
                <a:gd name="connsiteX5" fmla="*/ 1281528 w 1520884"/>
                <a:gd name="connsiteY5" fmla="*/ 827440 h 924523"/>
                <a:gd name="connsiteX6" fmla="*/ 1520884 w 1520884"/>
                <a:gd name="connsiteY6" fmla="*/ 921769 h 924523"/>
                <a:gd name="connsiteX0" fmla="*/ 0 w 1520884"/>
                <a:gd name="connsiteY0" fmla="*/ 336419 h 924523"/>
                <a:gd name="connsiteX1" fmla="*/ 96580 w 1520884"/>
                <a:gd name="connsiteY1" fmla="*/ 285082 h 924523"/>
                <a:gd name="connsiteX2" fmla="*/ 187510 w 1520884"/>
                <a:gd name="connsiteY2" fmla="*/ 38267 h 924523"/>
                <a:gd name="connsiteX3" fmla="*/ 314269 w 1520884"/>
                <a:gd name="connsiteY3" fmla="*/ 27358 h 924523"/>
                <a:gd name="connsiteX4" fmla="*/ 433461 w 1520884"/>
                <a:gd name="connsiteY4" fmla="*/ 133388 h 924523"/>
                <a:gd name="connsiteX5" fmla="*/ 1281528 w 1520884"/>
                <a:gd name="connsiteY5" fmla="*/ 827440 h 924523"/>
                <a:gd name="connsiteX6" fmla="*/ 1520884 w 1520884"/>
                <a:gd name="connsiteY6" fmla="*/ 921769 h 924523"/>
                <a:gd name="connsiteX0" fmla="*/ 0 w 1520884"/>
                <a:gd name="connsiteY0" fmla="*/ 334897 h 923001"/>
                <a:gd name="connsiteX1" fmla="*/ 96580 w 1520884"/>
                <a:gd name="connsiteY1" fmla="*/ 283560 h 923001"/>
                <a:gd name="connsiteX2" fmla="*/ 187510 w 1520884"/>
                <a:gd name="connsiteY2" fmla="*/ 36745 h 923001"/>
                <a:gd name="connsiteX3" fmla="*/ 302363 w 1520884"/>
                <a:gd name="connsiteY3" fmla="*/ 28218 h 923001"/>
                <a:gd name="connsiteX4" fmla="*/ 433461 w 1520884"/>
                <a:gd name="connsiteY4" fmla="*/ 131866 h 923001"/>
                <a:gd name="connsiteX5" fmla="*/ 1281528 w 1520884"/>
                <a:gd name="connsiteY5" fmla="*/ 825918 h 923001"/>
                <a:gd name="connsiteX6" fmla="*/ 1520884 w 1520884"/>
                <a:gd name="connsiteY6" fmla="*/ 920247 h 923001"/>
                <a:gd name="connsiteX0" fmla="*/ 0 w 1520884"/>
                <a:gd name="connsiteY0" fmla="*/ 332011 h 920115"/>
                <a:gd name="connsiteX1" fmla="*/ 96580 w 1520884"/>
                <a:gd name="connsiteY1" fmla="*/ 280674 h 920115"/>
                <a:gd name="connsiteX2" fmla="*/ 187510 w 1520884"/>
                <a:gd name="connsiteY2" fmla="*/ 33859 h 920115"/>
                <a:gd name="connsiteX3" fmla="*/ 302363 w 1520884"/>
                <a:gd name="connsiteY3" fmla="*/ 25332 h 920115"/>
                <a:gd name="connsiteX4" fmla="*/ 433461 w 1520884"/>
                <a:gd name="connsiteY4" fmla="*/ 128980 h 920115"/>
                <a:gd name="connsiteX5" fmla="*/ 1281528 w 1520884"/>
                <a:gd name="connsiteY5" fmla="*/ 823032 h 920115"/>
                <a:gd name="connsiteX6" fmla="*/ 1520884 w 1520884"/>
                <a:gd name="connsiteY6" fmla="*/ 917361 h 920115"/>
                <a:gd name="connsiteX0" fmla="*/ 0 w 1520884"/>
                <a:gd name="connsiteY0" fmla="*/ 319817 h 907921"/>
                <a:gd name="connsiteX1" fmla="*/ 96580 w 1520884"/>
                <a:gd name="connsiteY1" fmla="*/ 268480 h 907921"/>
                <a:gd name="connsiteX2" fmla="*/ 187510 w 1520884"/>
                <a:gd name="connsiteY2" fmla="*/ 21665 h 907921"/>
                <a:gd name="connsiteX3" fmla="*/ 316650 w 1520884"/>
                <a:gd name="connsiteY3" fmla="*/ 36951 h 907921"/>
                <a:gd name="connsiteX4" fmla="*/ 433461 w 1520884"/>
                <a:gd name="connsiteY4" fmla="*/ 116786 h 907921"/>
                <a:gd name="connsiteX5" fmla="*/ 1281528 w 1520884"/>
                <a:gd name="connsiteY5" fmla="*/ 810838 h 907921"/>
                <a:gd name="connsiteX6" fmla="*/ 1520884 w 1520884"/>
                <a:gd name="connsiteY6" fmla="*/ 905167 h 907921"/>
                <a:gd name="connsiteX0" fmla="*/ 0 w 1520884"/>
                <a:gd name="connsiteY0" fmla="*/ 314175 h 902279"/>
                <a:gd name="connsiteX1" fmla="*/ 96580 w 1520884"/>
                <a:gd name="connsiteY1" fmla="*/ 262838 h 902279"/>
                <a:gd name="connsiteX2" fmla="*/ 187510 w 1520884"/>
                <a:gd name="connsiteY2" fmla="*/ 16023 h 902279"/>
                <a:gd name="connsiteX3" fmla="*/ 316650 w 1520884"/>
                <a:gd name="connsiteY3" fmla="*/ 31309 h 902279"/>
                <a:gd name="connsiteX4" fmla="*/ 433461 w 1520884"/>
                <a:gd name="connsiteY4" fmla="*/ 111144 h 902279"/>
                <a:gd name="connsiteX5" fmla="*/ 1281528 w 1520884"/>
                <a:gd name="connsiteY5" fmla="*/ 805196 h 902279"/>
                <a:gd name="connsiteX6" fmla="*/ 1520884 w 1520884"/>
                <a:gd name="connsiteY6" fmla="*/ 899525 h 902279"/>
                <a:gd name="connsiteX0" fmla="*/ 0 w 1520884"/>
                <a:gd name="connsiteY0" fmla="*/ 320500 h 908604"/>
                <a:gd name="connsiteX1" fmla="*/ 96580 w 1520884"/>
                <a:gd name="connsiteY1" fmla="*/ 269163 h 908604"/>
                <a:gd name="connsiteX2" fmla="*/ 187510 w 1520884"/>
                <a:gd name="connsiteY2" fmla="*/ 22348 h 908604"/>
                <a:gd name="connsiteX3" fmla="*/ 316650 w 1520884"/>
                <a:gd name="connsiteY3" fmla="*/ 37634 h 908604"/>
                <a:gd name="connsiteX4" fmla="*/ 433461 w 1520884"/>
                <a:gd name="connsiteY4" fmla="*/ 117469 h 908604"/>
                <a:gd name="connsiteX5" fmla="*/ 1281528 w 1520884"/>
                <a:gd name="connsiteY5" fmla="*/ 811521 h 908604"/>
                <a:gd name="connsiteX6" fmla="*/ 1520884 w 1520884"/>
                <a:gd name="connsiteY6" fmla="*/ 905850 h 908604"/>
                <a:gd name="connsiteX0" fmla="*/ 0 w 1520884"/>
                <a:gd name="connsiteY0" fmla="*/ 322674 h 910778"/>
                <a:gd name="connsiteX1" fmla="*/ 96580 w 1520884"/>
                <a:gd name="connsiteY1" fmla="*/ 271337 h 910778"/>
                <a:gd name="connsiteX2" fmla="*/ 187510 w 1520884"/>
                <a:gd name="connsiteY2" fmla="*/ 24522 h 910778"/>
                <a:gd name="connsiteX3" fmla="*/ 316650 w 1520884"/>
                <a:gd name="connsiteY3" fmla="*/ 39808 h 910778"/>
                <a:gd name="connsiteX4" fmla="*/ 433461 w 1520884"/>
                <a:gd name="connsiteY4" fmla="*/ 119643 h 910778"/>
                <a:gd name="connsiteX5" fmla="*/ 1281528 w 1520884"/>
                <a:gd name="connsiteY5" fmla="*/ 813695 h 910778"/>
                <a:gd name="connsiteX6" fmla="*/ 1520884 w 1520884"/>
                <a:gd name="connsiteY6" fmla="*/ 908024 h 910778"/>
                <a:gd name="connsiteX0" fmla="*/ 0 w 1520884"/>
                <a:gd name="connsiteY0" fmla="*/ 331483 h 919587"/>
                <a:gd name="connsiteX1" fmla="*/ 96580 w 1520884"/>
                <a:gd name="connsiteY1" fmla="*/ 280146 h 919587"/>
                <a:gd name="connsiteX2" fmla="*/ 187510 w 1520884"/>
                <a:gd name="connsiteY2" fmla="*/ 33331 h 919587"/>
                <a:gd name="connsiteX3" fmla="*/ 319031 w 1520884"/>
                <a:gd name="connsiteY3" fmla="*/ 31949 h 919587"/>
                <a:gd name="connsiteX4" fmla="*/ 433461 w 1520884"/>
                <a:gd name="connsiteY4" fmla="*/ 128452 h 919587"/>
                <a:gd name="connsiteX5" fmla="*/ 1281528 w 1520884"/>
                <a:gd name="connsiteY5" fmla="*/ 822504 h 919587"/>
                <a:gd name="connsiteX6" fmla="*/ 1520884 w 1520884"/>
                <a:gd name="connsiteY6" fmla="*/ 916833 h 91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0884" h="919587">
                  <a:moveTo>
                    <a:pt x="0" y="331483"/>
                  </a:moveTo>
                  <a:cubicBezTo>
                    <a:pt x="14025" y="332885"/>
                    <a:pt x="65328" y="329838"/>
                    <a:pt x="96580" y="280146"/>
                  </a:cubicBezTo>
                  <a:cubicBezTo>
                    <a:pt x="127832" y="230454"/>
                    <a:pt x="150435" y="74697"/>
                    <a:pt x="187510" y="33331"/>
                  </a:cubicBezTo>
                  <a:cubicBezTo>
                    <a:pt x="224585" y="-8035"/>
                    <a:pt x="271726" y="-13588"/>
                    <a:pt x="319031" y="31949"/>
                  </a:cubicBezTo>
                  <a:cubicBezTo>
                    <a:pt x="366336" y="77486"/>
                    <a:pt x="273045" y="-3307"/>
                    <a:pt x="433461" y="128452"/>
                  </a:cubicBezTo>
                  <a:cubicBezTo>
                    <a:pt x="593877" y="260211"/>
                    <a:pt x="1093575" y="700908"/>
                    <a:pt x="1281528" y="822504"/>
                  </a:cubicBezTo>
                  <a:cubicBezTo>
                    <a:pt x="1469908" y="944376"/>
                    <a:pt x="1521124" y="917025"/>
                    <a:pt x="1520884" y="916833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H="1" flipV="1">
              <a:off x="2296552" y="5171080"/>
              <a:ext cx="103346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188116" y="6086821"/>
              <a:ext cx="99132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2108531" y="4414731"/>
            <a:ext cx="4882896" cy="790529"/>
            <a:chOff x="1953382" y="4145537"/>
            <a:chExt cx="2542139" cy="411566"/>
          </a:xfrm>
        </p:grpSpPr>
        <p:grpSp>
          <p:nvGrpSpPr>
            <p:cNvPr id="35" name="Group 34"/>
            <p:cNvGrpSpPr/>
            <p:nvPr/>
          </p:nvGrpSpPr>
          <p:grpSpPr>
            <a:xfrm>
              <a:off x="1953382" y="4145538"/>
              <a:ext cx="1272260" cy="411565"/>
              <a:chOff x="1953382" y="4145538"/>
              <a:chExt cx="1272260" cy="411565"/>
            </a:xfrm>
          </p:grpSpPr>
          <p:sp>
            <p:nvSpPr>
              <p:cNvPr id="39" name="Freeform 38"/>
              <p:cNvSpPr/>
              <p:nvPr/>
            </p:nvSpPr>
            <p:spPr bwMode="auto">
              <a:xfrm>
                <a:off x="2467104" y="4145538"/>
                <a:ext cx="758538" cy="411565"/>
              </a:xfrm>
              <a:custGeom>
                <a:avLst/>
                <a:gdLst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795142 w 1963436"/>
                  <a:gd name="connsiteY8" fmla="*/ 62409 h 416255"/>
                  <a:gd name="connsiteX9" fmla="*/ 1856850 w 1963436"/>
                  <a:gd name="connsiteY9" fmla="*/ 236313 h 416255"/>
                  <a:gd name="connsiteX10" fmla="*/ 1896118 w 1963436"/>
                  <a:gd name="connsiteY10" fmla="*/ 337290 h 416255"/>
                  <a:gd name="connsiteX11" fmla="*/ 1963436 w 1963436"/>
                  <a:gd name="connsiteY11" fmla="*/ 415828 h 416255"/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856850 w 1963436"/>
                  <a:gd name="connsiteY8" fmla="*/ 236313 h 416255"/>
                  <a:gd name="connsiteX9" fmla="*/ 1896118 w 1963436"/>
                  <a:gd name="connsiteY9" fmla="*/ 337290 h 416255"/>
                  <a:gd name="connsiteX10" fmla="*/ 1963436 w 1963436"/>
                  <a:gd name="connsiteY10" fmla="*/ 415828 h 416255"/>
                  <a:gd name="connsiteX0" fmla="*/ 0 w 1896118"/>
                  <a:gd name="connsiteY0" fmla="*/ 415828 h 416255"/>
                  <a:gd name="connsiteX1" fmla="*/ 56099 w 1896118"/>
                  <a:gd name="connsiteY1" fmla="*/ 359729 h 416255"/>
                  <a:gd name="connsiteX2" fmla="*/ 168295 w 1896118"/>
                  <a:gd name="connsiteY2" fmla="*/ 62409 h 416255"/>
                  <a:gd name="connsiteX3" fmla="*/ 235613 w 1896118"/>
                  <a:gd name="connsiteY3" fmla="*/ 6311 h 416255"/>
                  <a:gd name="connsiteX4" fmla="*/ 398297 w 1896118"/>
                  <a:gd name="connsiteY4" fmla="*/ 701 h 416255"/>
                  <a:gd name="connsiteX5" fmla="*/ 718057 w 1896118"/>
                  <a:gd name="connsiteY5" fmla="*/ 701 h 416255"/>
                  <a:gd name="connsiteX6" fmla="*/ 1716604 w 1896118"/>
                  <a:gd name="connsiteY6" fmla="*/ 701 h 416255"/>
                  <a:gd name="connsiteX7" fmla="*/ 1772702 w 1896118"/>
                  <a:gd name="connsiteY7" fmla="*/ 39970 h 416255"/>
                  <a:gd name="connsiteX8" fmla="*/ 1856850 w 1896118"/>
                  <a:gd name="connsiteY8" fmla="*/ 236313 h 416255"/>
                  <a:gd name="connsiteX9" fmla="*/ 1896118 w 1896118"/>
                  <a:gd name="connsiteY9" fmla="*/ 337290 h 416255"/>
                  <a:gd name="connsiteX0" fmla="*/ 0 w 1856850"/>
                  <a:gd name="connsiteY0" fmla="*/ 415828 h 416255"/>
                  <a:gd name="connsiteX1" fmla="*/ 56099 w 1856850"/>
                  <a:gd name="connsiteY1" fmla="*/ 359729 h 416255"/>
                  <a:gd name="connsiteX2" fmla="*/ 168295 w 1856850"/>
                  <a:gd name="connsiteY2" fmla="*/ 62409 h 416255"/>
                  <a:gd name="connsiteX3" fmla="*/ 235613 w 1856850"/>
                  <a:gd name="connsiteY3" fmla="*/ 6311 h 416255"/>
                  <a:gd name="connsiteX4" fmla="*/ 398297 w 1856850"/>
                  <a:gd name="connsiteY4" fmla="*/ 701 h 416255"/>
                  <a:gd name="connsiteX5" fmla="*/ 718057 w 1856850"/>
                  <a:gd name="connsiteY5" fmla="*/ 701 h 416255"/>
                  <a:gd name="connsiteX6" fmla="*/ 1716604 w 1856850"/>
                  <a:gd name="connsiteY6" fmla="*/ 701 h 416255"/>
                  <a:gd name="connsiteX7" fmla="*/ 1772702 w 1856850"/>
                  <a:gd name="connsiteY7" fmla="*/ 39970 h 416255"/>
                  <a:gd name="connsiteX8" fmla="*/ 1856850 w 1856850"/>
                  <a:gd name="connsiteY8" fmla="*/ 236313 h 416255"/>
                  <a:gd name="connsiteX0" fmla="*/ 0 w 1805569"/>
                  <a:gd name="connsiteY0" fmla="*/ 415828 h 416255"/>
                  <a:gd name="connsiteX1" fmla="*/ 56099 w 1805569"/>
                  <a:gd name="connsiteY1" fmla="*/ 359729 h 416255"/>
                  <a:gd name="connsiteX2" fmla="*/ 168295 w 1805569"/>
                  <a:gd name="connsiteY2" fmla="*/ 62409 h 416255"/>
                  <a:gd name="connsiteX3" fmla="*/ 235613 w 1805569"/>
                  <a:gd name="connsiteY3" fmla="*/ 6311 h 416255"/>
                  <a:gd name="connsiteX4" fmla="*/ 398297 w 1805569"/>
                  <a:gd name="connsiteY4" fmla="*/ 701 h 416255"/>
                  <a:gd name="connsiteX5" fmla="*/ 718057 w 1805569"/>
                  <a:gd name="connsiteY5" fmla="*/ 701 h 416255"/>
                  <a:gd name="connsiteX6" fmla="*/ 1716604 w 1805569"/>
                  <a:gd name="connsiteY6" fmla="*/ 701 h 416255"/>
                  <a:gd name="connsiteX7" fmla="*/ 1772702 w 1805569"/>
                  <a:gd name="connsiteY7" fmla="*/ 39970 h 416255"/>
                  <a:gd name="connsiteX0" fmla="*/ 0 w 1716604"/>
                  <a:gd name="connsiteY0" fmla="*/ 415828 h 416255"/>
                  <a:gd name="connsiteX1" fmla="*/ 56099 w 1716604"/>
                  <a:gd name="connsiteY1" fmla="*/ 359729 h 416255"/>
                  <a:gd name="connsiteX2" fmla="*/ 168295 w 1716604"/>
                  <a:gd name="connsiteY2" fmla="*/ 62409 h 416255"/>
                  <a:gd name="connsiteX3" fmla="*/ 235613 w 1716604"/>
                  <a:gd name="connsiteY3" fmla="*/ 6311 h 416255"/>
                  <a:gd name="connsiteX4" fmla="*/ 398297 w 1716604"/>
                  <a:gd name="connsiteY4" fmla="*/ 701 h 416255"/>
                  <a:gd name="connsiteX5" fmla="*/ 718057 w 1716604"/>
                  <a:gd name="connsiteY5" fmla="*/ 701 h 416255"/>
                  <a:gd name="connsiteX6" fmla="*/ 1716604 w 1716604"/>
                  <a:gd name="connsiteY6" fmla="*/ 701 h 416255"/>
                  <a:gd name="connsiteX0" fmla="*/ 0 w 718057"/>
                  <a:gd name="connsiteY0" fmla="*/ 415828 h 416255"/>
                  <a:gd name="connsiteX1" fmla="*/ 56099 w 718057"/>
                  <a:gd name="connsiteY1" fmla="*/ 359729 h 416255"/>
                  <a:gd name="connsiteX2" fmla="*/ 168295 w 718057"/>
                  <a:gd name="connsiteY2" fmla="*/ 62409 h 416255"/>
                  <a:gd name="connsiteX3" fmla="*/ 235613 w 718057"/>
                  <a:gd name="connsiteY3" fmla="*/ 6311 h 416255"/>
                  <a:gd name="connsiteX4" fmla="*/ 398297 w 718057"/>
                  <a:gd name="connsiteY4" fmla="*/ 701 h 416255"/>
                  <a:gd name="connsiteX5" fmla="*/ 718057 w 718057"/>
                  <a:gd name="connsiteY5" fmla="*/ 701 h 416255"/>
                  <a:gd name="connsiteX0" fmla="*/ 0 w 718057"/>
                  <a:gd name="connsiteY0" fmla="*/ 416373 h 416800"/>
                  <a:gd name="connsiteX1" fmla="*/ 56099 w 718057"/>
                  <a:gd name="connsiteY1" fmla="*/ 360274 h 416800"/>
                  <a:gd name="connsiteX2" fmla="*/ 168295 w 718057"/>
                  <a:gd name="connsiteY2" fmla="*/ 62954 h 416800"/>
                  <a:gd name="connsiteX3" fmla="*/ 244028 w 718057"/>
                  <a:gd name="connsiteY3" fmla="*/ 18075 h 416800"/>
                  <a:gd name="connsiteX4" fmla="*/ 398297 w 718057"/>
                  <a:gd name="connsiteY4" fmla="*/ 1246 h 416800"/>
                  <a:gd name="connsiteX5" fmla="*/ 718057 w 718057"/>
                  <a:gd name="connsiteY5" fmla="*/ 1246 h 416800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58538"/>
                  <a:gd name="connsiteY0" fmla="*/ 410781 h 411565"/>
                  <a:gd name="connsiteX1" fmla="*/ 96580 w 758538"/>
                  <a:gd name="connsiteY1" fmla="*/ 359444 h 411565"/>
                  <a:gd name="connsiteX2" fmla="*/ 208776 w 758538"/>
                  <a:gd name="connsiteY2" fmla="*/ 62124 h 411565"/>
                  <a:gd name="connsiteX3" fmla="*/ 329387 w 758538"/>
                  <a:gd name="connsiteY3" fmla="*/ 6026 h 411565"/>
                  <a:gd name="connsiteX4" fmla="*/ 438778 w 758538"/>
                  <a:gd name="connsiteY4" fmla="*/ 416 h 411565"/>
                  <a:gd name="connsiteX5" fmla="*/ 758538 w 758538"/>
                  <a:gd name="connsiteY5" fmla="*/ 416 h 41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8538" h="411565">
                    <a:moveTo>
                      <a:pt x="0" y="410781"/>
                    </a:moveTo>
                    <a:cubicBezTo>
                      <a:pt x="14025" y="412183"/>
                      <a:pt x="61784" y="417553"/>
                      <a:pt x="96580" y="359444"/>
                    </a:cubicBezTo>
                    <a:cubicBezTo>
                      <a:pt x="131376" y="301335"/>
                      <a:pt x="155951" y="112612"/>
                      <a:pt x="208776" y="62124"/>
                    </a:cubicBezTo>
                    <a:cubicBezTo>
                      <a:pt x="261601" y="11636"/>
                      <a:pt x="291053" y="10701"/>
                      <a:pt x="329387" y="6026"/>
                    </a:cubicBezTo>
                    <a:cubicBezTo>
                      <a:pt x="367721" y="1351"/>
                      <a:pt x="367253" y="1351"/>
                      <a:pt x="438778" y="416"/>
                    </a:cubicBezTo>
                    <a:cubicBezTo>
                      <a:pt x="510303" y="-519"/>
                      <a:pt x="758538" y="416"/>
                      <a:pt x="758538" y="416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1953382" y="4557103"/>
                <a:ext cx="51610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lg"/>
              </a:ln>
              <a:effectLst/>
            </p:spPr>
          </p:cxnSp>
        </p:grpSp>
        <p:grpSp>
          <p:nvGrpSpPr>
            <p:cNvPr id="36" name="Group 35"/>
            <p:cNvGrpSpPr/>
            <p:nvPr/>
          </p:nvGrpSpPr>
          <p:grpSpPr>
            <a:xfrm flipH="1">
              <a:off x="3223261" y="4145537"/>
              <a:ext cx="1272260" cy="411565"/>
              <a:chOff x="1953382" y="4145538"/>
              <a:chExt cx="1272260" cy="411565"/>
            </a:xfrm>
          </p:grpSpPr>
          <p:sp>
            <p:nvSpPr>
              <p:cNvPr id="37" name="Freeform 36"/>
              <p:cNvSpPr/>
              <p:nvPr/>
            </p:nvSpPr>
            <p:spPr bwMode="auto">
              <a:xfrm>
                <a:off x="2467104" y="4145538"/>
                <a:ext cx="758538" cy="411565"/>
              </a:xfrm>
              <a:custGeom>
                <a:avLst/>
                <a:gdLst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795142 w 1963436"/>
                  <a:gd name="connsiteY8" fmla="*/ 62409 h 416255"/>
                  <a:gd name="connsiteX9" fmla="*/ 1856850 w 1963436"/>
                  <a:gd name="connsiteY9" fmla="*/ 236313 h 416255"/>
                  <a:gd name="connsiteX10" fmla="*/ 1896118 w 1963436"/>
                  <a:gd name="connsiteY10" fmla="*/ 337290 h 416255"/>
                  <a:gd name="connsiteX11" fmla="*/ 1963436 w 1963436"/>
                  <a:gd name="connsiteY11" fmla="*/ 415828 h 416255"/>
                  <a:gd name="connsiteX0" fmla="*/ 0 w 1963436"/>
                  <a:gd name="connsiteY0" fmla="*/ 415828 h 416255"/>
                  <a:gd name="connsiteX1" fmla="*/ 56099 w 1963436"/>
                  <a:gd name="connsiteY1" fmla="*/ 359729 h 416255"/>
                  <a:gd name="connsiteX2" fmla="*/ 168295 w 1963436"/>
                  <a:gd name="connsiteY2" fmla="*/ 62409 h 416255"/>
                  <a:gd name="connsiteX3" fmla="*/ 235613 w 1963436"/>
                  <a:gd name="connsiteY3" fmla="*/ 6311 h 416255"/>
                  <a:gd name="connsiteX4" fmla="*/ 398297 w 1963436"/>
                  <a:gd name="connsiteY4" fmla="*/ 701 h 416255"/>
                  <a:gd name="connsiteX5" fmla="*/ 718057 w 1963436"/>
                  <a:gd name="connsiteY5" fmla="*/ 701 h 416255"/>
                  <a:gd name="connsiteX6" fmla="*/ 1716604 w 1963436"/>
                  <a:gd name="connsiteY6" fmla="*/ 701 h 416255"/>
                  <a:gd name="connsiteX7" fmla="*/ 1772702 w 1963436"/>
                  <a:gd name="connsiteY7" fmla="*/ 39970 h 416255"/>
                  <a:gd name="connsiteX8" fmla="*/ 1856850 w 1963436"/>
                  <a:gd name="connsiteY8" fmla="*/ 236313 h 416255"/>
                  <a:gd name="connsiteX9" fmla="*/ 1896118 w 1963436"/>
                  <a:gd name="connsiteY9" fmla="*/ 337290 h 416255"/>
                  <a:gd name="connsiteX10" fmla="*/ 1963436 w 1963436"/>
                  <a:gd name="connsiteY10" fmla="*/ 415828 h 416255"/>
                  <a:gd name="connsiteX0" fmla="*/ 0 w 1896118"/>
                  <a:gd name="connsiteY0" fmla="*/ 415828 h 416255"/>
                  <a:gd name="connsiteX1" fmla="*/ 56099 w 1896118"/>
                  <a:gd name="connsiteY1" fmla="*/ 359729 h 416255"/>
                  <a:gd name="connsiteX2" fmla="*/ 168295 w 1896118"/>
                  <a:gd name="connsiteY2" fmla="*/ 62409 h 416255"/>
                  <a:gd name="connsiteX3" fmla="*/ 235613 w 1896118"/>
                  <a:gd name="connsiteY3" fmla="*/ 6311 h 416255"/>
                  <a:gd name="connsiteX4" fmla="*/ 398297 w 1896118"/>
                  <a:gd name="connsiteY4" fmla="*/ 701 h 416255"/>
                  <a:gd name="connsiteX5" fmla="*/ 718057 w 1896118"/>
                  <a:gd name="connsiteY5" fmla="*/ 701 h 416255"/>
                  <a:gd name="connsiteX6" fmla="*/ 1716604 w 1896118"/>
                  <a:gd name="connsiteY6" fmla="*/ 701 h 416255"/>
                  <a:gd name="connsiteX7" fmla="*/ 1772702 w 1896118"/>
                  <a:gd name="connsiteY7" fmla="*/ 39970 h 416255"/>
                  <a:gd name="connsiteX8" fmla="*/ 1856850 w 1896118"/>
                  <a:gd name="connsiteY8" fmla="*/ 236313 h 416255"/>
                  <a:gd name="connsiteX9" fmla="*/ 1896118 w 1896118"/>
                  <a:gd name="connsiteY9" fmla="*/ 337290 h 416255"/>
                  <a:gd name="connsiteX0" fmla="*/ 0 w 1856850"/>
                  <a:gd name="connsiteY0" fmla="*/ 415828 h 416255"/>
                  <a:gd name="connsiteX1" fmla="*/ 56099 w 1856850"/>
                  <a:gd name="connsiteY1" fmla="*/ 359729 h 416255"/>
                  <a:gd name="connsiteX2" fmla="*/ 168295 w 1856850"/>
                  <a:gd name="connsiteY2" fmla="*/ 62409 h 416255"/>
                  <a:gd name="connsiteX3" fmla="*/ 235613 w 1856850"/>
                  <a:gd name="connsiteY3" fmla="*/ 6311 h 416255"/>
                  <a:gd name="connsiteX4" fmla="*/ 398297 w 1856850"/>
                  <a:gd name="connsiteY4" fmla="*/ 701 h 416255"/>
                  <a:gd name="connsiteX5" fmla="*/ 718057 w 1856850"/>
                  <a:gd name="connsiteY5" fmla="*/ 701 h 416255"/>
                  <a:gd name="connsiteX6" fmla="*/ 1716604 w 1856850"/>
                  <a:gd name="connsiteY6" fmla="*/ 701 h 416255"/>
                  <a:gd name="connsiteX7" fmla="*/ 1772702 w 1856850"/>
                  <a:gd name="connsiteY7" fmla="*/ 39970 h 416255"/>
                  <a:gd name="connsiteX8" fmla="*/ 1856850 w 1856850"/>
                  <a:gd name="connsiteY8" fmla="*/ 236313 h 416255"/>
                  <a:gd name="connsiteX0" fmla="*/ 0 w 1805569"/>
                  <a:gd name="connsiteY0" fmla="*/ 415828 h 416255"/>
                  <a:gd name="connsiteX1" fmla="*/ 56099 w 1805569"/>
                  <a:gd name="connsiteY1" fmla="*/ 359729 h 416255"/>
                  <a:gd name="connsiteX2" fmla="*/ 168295 w 1805569"/>
                  <a:gd name="connsiteY2" fmla="*/ 62409 h 416255"/>
                  <a:gd name="connsiteX3" fmla="*/ 235613 w 1805569"/>
                  <a:gd name="connsiteY3" fmla="*/ 6311 h 416255"/>
                  <a:gd name="connsiteX4" fmla="*/ 398297 w 1805569"/>
                  <a:gd name="connsiteY4" fmla="*/ 701 h 416255"/>
                  <a:gd name="connsiteX5" fmla="*/ 718057 w 1805569"/>
                  <a:gd name="connsiteY5" fmla="*/ 701 h 416255"/>
                  <a:gd name="connsiteX6" fmla="*/ 1716604 w 1805569"/>
                  <a:gd name="connsiteY6" fmla="*/ 701 h 416255"/>
                  <a:gd name="connsiteX7" fmla="*/ 1772702 w 1805569"/>
                  <a:gd name="connsiteY7" fmla="*/ 39970 h 416255"/>
                  <a:gd name="connsiteX0" fmla="*/ 0 w 1716604"/>
                  <a:gd name="connsiteY0" fmla="*/ 415828 h 416255"/>
                  <a:gd name="connsiteX1" fmla="*/ 56099 w 1716604"/>
                  <a:gd name="connsiteY1" fmla="*/ 359729 h 416255"/>
                  <a:gd name="connsiteX2" fmla="*/ 168295 w 1716604"/>
                  <a:gd name="connsiteY2" fmla="*/ 62409 h 416255"/>
                  <a:gd name="connsiteX3" fmla="*/ 235613 w 1716604"/>
                  <a:gd name="connsiteY3" fmla="*/ 6311 h 416255"/>
                  <a:gd name="connsiteX4" fmla="*/ 398297 w 1716604"/>
                  <a:gd name="connsiteY4" fmla="*/ 701 h 416255"/>
                  <a:gd name="connsiteX5" fmla="*/ 718057 w 1716604"/>
                  <a:gd name="connsiteY5" fmla="*/ 701 h 416255"/>
                  <a:gd name="connsiteX6" fmla="*/ 1716604 w 1716604"/>
                  <a:gd name="connsiteY6" fmla="*/ 701 h 416255"/>
                  <a:gd name="connsiteX0" fmla="*/ 0 w 718057"/>
                  <a:gd name="connsiteY0" fmla="*/ 415828 h 416255"/>
                  <a:gd name="connsiteX1" fmla="*/ 56099 w 718057"/>
                  <a:gd name="connsiteY1" fmla="*/ 359729 h 416255"/>
                  <a:gd name="connsiteX2" fmla="*/ 168295 w 718057"/>
                  <a:gd name="connsiteY2" fmla="*/ 62409 h 416255"/>
                  <a:gd name="connsiteX3" fmla="*/ 235613 w 718057"/>
                  <a:gd name="connsiteY3" fmla="*/ 6311 h 416255"/>
                  <a:gd name="connsiteX4" fmla="*/ 398297 w 718057"/>
                  <a:gd name="connsiteY4" fmla="*/ 701 h 416255"/>
                  <a:gd name="connsiteX5" fmla="*/ 718057 w 718057"/>
                  <a:gd name="connsiteY5" fmla="*/ 701 h 416255"/>
                  <a:gd name="connsiteX0" fmla="*/ 0 w 718057"/>
                  <a:gd name="connsiteY0" fmla="*/ 416373 h 416800"/>
                  <a:gd name="connsiteX1" fmla="*/ 56099 w 718057"/>
                  <a:gd name="connsiteY1" fmla="*/ 360274 h 416800"/>
                  <a:gd name="connsiteX2" fmla="*/ 168295 w 718057"/>
                  <a:gd name="connsiteY2" fmla="*/ 62954 h 416800"/>
                  <a:gd name="connsiteX3" fmla="*/ 244028 w 718057"/>
                  <a:gd name="connsiteY3" fmla="*/ 18075 h 416800"/>
                  <a:gd name="connsiteX4" fmla="*/ 398297 w 718057"/>
                  <a:gd name="connsiteY4" fmla="*/ 1246 h 416800"/>
                  <a:gd name="connsiteX5" fmla="*/ 718057 w 718057"/>
                  <a:gd name="connsiteY5" fmla="*/ 1246 h 416800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959 h 416386"/>
                  <a:gd name="connsiteX1" fmla="*/ 56099 w 718057"/>
                  <a:gd name="connsiteY1" fmla="*/ 359860 h 416386"/>
                  <a:gd name="connsiteX2" fmla="*/ 168295 w 718057"/>
                  <a:gd name="connsiteY2" fmla="*/ 62540 h 416386"/>
                  <a:gd name="connsiteX3" fmla="*/ 286101 w 718057"/>
                  <a:gd name="connsiteY3" fmla="*/ 12052 h 416386"/>
                  <a:gd name="connsiteX4" fmla="*/ 398297 w 718057"/>
                  <a:gd name="connsiteY4" fmla="*/ 832 h 416386"/>
                  <a:gd name="connsiteX5" fmla="*/ 718057 w 718057"/>
                  <a:gd name="connsiteY5" fmla="*/ 832 h 416386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18057"/>
                  <a:gd name="connsiteY0" fmla="*/ 415543 h 415970"/>
                  <a:gd name="connsiteX1" fmla="*/ 56099 w 718057"/>
                  <a:gd name="connsiteY1" fmla="*/ 359444 h 415970"/>
                  <a:gd name="connsiteX2" fmla="*/ 168295 w 718057"/>
                  <a:gd name="connsiteY2" fmla="*/ 62124 h 415970"/>
                  <a:gd name="connsiteX3" fmla="*/ 288906 w 718057"/>
                  <a:gd name="connsiteY3" fmla="*/ 6026 h 415970"/>
                  <a:gd name="connsiteX4" fmla="*/ 398297 w 718057"/>
                  <a:gd name="connsiteY4" fmla="*/ 416 h 415970"/>
                  <a:gd name="connsiteX5" fmla="*/ 718057 w 718057"/>
                  <a:gd name="connsiteY5" fmla="*/ 416 h 415970"/>
                  <a:gd name="connsiteX0" fmla="*/ 0 w 758538"/>
                  <a:gd name="connsiteY0" fmla="*/ 410781 h 411565"/>
                  <a:gd name="connsiteX1" fmla="*/ 96580 w 758538"/>
                  <a:gd name="connsiteY1" fmla="*/ 359444 h 411565"/>
                  <a:gd name="connsiteX2" fmla="*/ 208776 w 758538"/>
                  <a:gd name="connsiteY2" fmla="*/ 62124 h 411565"/>
                  <a:gd name="connsiteX3" fmla="*/ 329387 w 758538"/>
                  <a:gd name="connsiteY3" fmla="*/ 6026 h 411565"/>
                  <a:gd name="connsiteX4" fmla="*/ 438778 w 758538"/>
                  <a:gd name="connsiteY4" fmla="*/ 416 h 411565"/>
                  <a:gd name="connsiteX5" fmla="*/ 758538 w 758538"/>
                  <a:gd name="connsiteY5" fmla="*/ 416 h 41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8538" h="411565">
                    <a:moveTo>
                      <a:pt x="0" y="410781"/>
                    </a:moveTo>
                    <a:cubicBezTo>
                      <a:pt x="14025" y="412183"/>
                      <a:pt x="61784" y="417553"/>
                      <a:pt x="96580" y="359444"/>
                    </a:cubicBezTo>
                    <a:cubicBezTo>
                      <a:pt x="131376" y="301335"/>
                      <a:pt x="155951" y="112612"/>
                      <a:pt x="208776" y="62124"/>
                    </a:cubicBezTo>
                    <a:cubicBezTo>
                      <a:pt x="261601" y="11636"/>
                      <a:pt x="291053" y="10701"/>
                      <a:pt x="329387" y="6026"/>
                    </a:cubicBezTo>
                    <a:cubicBezTo>
                      <a:pt x="367721" y="1351"/>
                      <a:pt x="367253" y="1351"/>
                      <a:pt x="438778" y="416"/>
                    </a:cubicBezTo>
                    <a:cubicBezTo>
                      <a:pt x="510303" y="-519"/>
                      <a:pt x="758538" y="416"/>
                      <a:pt x="758538" y="416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 flipH="1">
                <a:off x="1953382" y="4557103"/>
                <a:ext cx="51610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lg"/>
              </a:ln>
              <a:effectLst/>
            </p:spPr>
          </p:cxnSp>
        </p:grpSp>
      </p:grpSp>
      <p:cxnSp>
        <p:nvCxnSpPr>
          <p:cNvPr id="48" name="Straight Connector 47"/>
          <p:cNvCxnSpPr/>
          <p:nvPr/>
        </p:nvCxnSpPr>
        <p:spPr bwMode="auto">
          <a:xfrm>
            <a:off x="2111925" y="4654925"/>
            <a:ext cx="10901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1759124" y="4496623"/>
            <a:ext cx="47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μ</a:t>
            </a:r>
            <a:r>
              <a:rPr lang="en-US" sz="1400" i="1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5846875" y="5569617"/>
            <a:ext cx="99102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837897" y="5411315"/>
            <a:ext cx="44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μ</a:t>
            </a:r>
            <a:r>
              <a:rPr lang="en-US" sz="1400" i="1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flipV="1">
            <a:off x="2557585" y="5205258"/>
            <a:ext cx="0" cy="282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lg"/>
            <a:tailEnd type="triangle" w="sm" len="lg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2557585" y="4753972"/>
            <a:ext cx="0" cy="282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lg"/>
            <a:tailEnd type="triangle" w="sm" len="lg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2179993" y="5432845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Symbol" charset="2"/>
                <a:ea typeface="Verdana" pitchFamily="34" charset="0"/>
                <a:cs typeface="Symbol" charset="2"/>
              </a:rPr>
              <a:t>b</a:t>
            </a:r>
            <a:r>
              <a:rPr lang="en-US" sz="1400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qV</a:t>
            </a:r>
            <a:r>
              <a:rPr lang="en-US" sz="1400" i="1" baseline="-25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</a:t>
            </a:r>
            <a:endParaRPr lang="en-US" sz="1400" i="1" baseline="-250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V="1">
            <a:off x="6279240" y="5205260"/>
            <a:ext cx="0" cy="7457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913080" y="4882475"/>
            <a:ext cx="131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/>
                <a:ea typeface="Verdana" pitchFamily="34" charset="0"/>
                <a:cs typeface="Verdana"/>
              </a:rPr>
              <a:t>(1 – </a:t>
            </a:r>
            <a:r>
              <a:rPr lang="en-US" sz="1400" i="1" dirty="0" smtClean="0">
                <a:solidFill>
                  <a:srgbClr val="FF0000"/>
                </a:solidFill>
                <a:latin typeface="Symbol" charset="2"/>
                <a:ea typeface="Verdana" pitchFamily="34" charset="0"/>
                <a:cs typeface="Symbol" charset="2"/>
              </a:rPr>
              <a:t>b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en-US" sz="1400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qV</a:t>
            </a:r>
            <a:r>
              <a:rPr lang="en-US" sz="1400" i="1" baseline="-25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</a:t>
            </a:r>
            <a:endParaRPr lang="en-US" sz="1400" i="1" baseline="-250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3784" y="3853082"/>
            <a:ext cx="173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Verdana"/>
                <a:cs typeface="Verdana"/>
              </a:rPr>
              <a:t>BARRIER LOWERED HERE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851574" y="4314748"/>
            <a:ext cx="530289" cy="206802"/>
          </a:xfrm>
          <a:custGeom>
            <a:avLst/>
            <a:gdLst>
              <a:gd name="connsiteX0" fmla="*/ 0 w 1060579"/>
              <a:gd name="connsiteY0" fmla="*/ 153525 h 153525"/>
              <a:gd name="connsiteX1" fmla="*/ 572154 w 1060579"/>
              <a:gd name="connsiteY1" fmla="*/ 139568 h 153525"/>
              <a:gd name="connsiteX2" fmla="*/ 1060579 w 1060579"/>
              <a:gd name="connsiteY2" fmla="*/ 0 h 15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0579" h="153525">
                <a:moveTo>
                  <a:pt x="0" y="153525"/>
                </a:moveTo>
                <a:lnTo>
                  <a:pt x="572154" y="139568"/>
                </a:lnTo>
                <a:cubicBezTo>
                  <a:pt x="748917" y="113981"/>
                  <a:pt x="1060579" y="0"/>
                  <a:pt x="1060579" y="0"/>
                </a:cubicBezTo>
              </a:path>
            </a:pathLst>
          </a:custGeom>
          <a:ln w="19050" cmpd="sng">
            <a:solidFill>
              <a:schemeClr val="tx1"/>
            </a:solidFill>
            <a:head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latin typeface="Verdana" charset="0"/>
                <a:cs typeface="Verdana" charset="0"/>
              </a:rPr>
              <a:t>QPC Current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For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SINGLE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Under Bias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09585" y="2357602"/>
            <a:ext cx="2900765" cy="3143310"/>
            <a:chOff x="1249751" y="2375837"/>
            <a:chExt cx="2900765" cy="3143310"/>
          </a:xfrm>
        </p:grpSpPr>
        <p:sp>
          <p:nvSpPr>
            <p:cNvPr id="10" name="Freeform 9"/>
            <p:cNvSpPr/>
            <p:nvPr/>
          </p:nvSpPr>
          <p:spPr>
            <a:xfrm>
              <a:off x="1531760" y="2727548"/>
              <a:ext cx="2207260" cy="2186953"/>
            </a:xfrm>
            <a:custGeom>
              <a:avLst/>
              <a:gdLst>
                <a:gd name="connsiteX0" fmla="*/ 0 w 2207260"/>
                <a:gd name="connsiteY0" fmla="*/ 0 h 2186953"/>
                <a:gd name="connsiteX1" fmla="*/ 237705 w 2207260"/>
                <a:gd name="connsiteY1" fmla="*/ 903307 h 2186953"/>
                <a:gd name="connsiteX2" fmla="*/ 618033 w 2207260"/>
                <a:gd name="connsiteY2" fmla="*/ 1826989 h 2186953"/>
                <a:gd name="connsiteX3" fmla="*/ 1100235 w 2207260"/>
                <a:gd name="connsiteY3" fmla="*/ 2186953 h 2186953"/>
                <a:gd name="connsiteX4" fmla="*/ 1582436 w 2207260"/>
                <a:gd name="connsiteY4" fmla="*/ 1826989 h 2186953"/>
                <a:gd name="connsiteX5" fmla="*/ 1962764 w 2207260"/>
                <a:gd name="connsiteY5" fmla="*/ 903307 h 2186953"/>
                <a:gd name="connsiteX6" fmla="*/ 2207260 w 2207260"/>
                <a:gd name="connsiteY6" fmla="*/ 0 h 218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7260" h="2186953">
                  <a:moveTo>
                    <a:pt x="0" y="0"/>
                  </a:moveTo>
                  <a:cubicBezTo>
                    <a:pt x="67350" y="299404"/>
                    <a:pt x="134700" y="598809"/>
                    <a:pt x="237705" y="903307"/>
                  </a:cubicBezTo>
                  <a:cubicBezTo>
                    <a:pt x="340710" y="1207805"/>
                    <a:pt x="474278" y="1613048"/>
                    <a:pt x="618033" y="1826989"/>
                  </a:cubicBezTo>
                  <a:cubicBezTo>
                    <a:pt x="761788" y="2040930"/>
                    <a:pt x="939501" y="2186953"/>
                    <a:pt x="1100235" y="2186953"/>
                  </a:cubicBezTo>
                  <a:cubicBezTo>
                    <a:pt x="1260969" y="2186953"/>
                    <a:pt x="1438681" y="2040930"/>
                    <a:pt x="1582436" y="1826989"/>
                  </a:cubicBezTo>
                  <a:cubicBezTo>
                    <a:pt x="1726191" y="1613048"/>
                    <a:pt x="1858627" y="1207805"/>
                    <a:pt x="1962764" y="903307"/>
                  </a:cubicBezTo>
                  <a:cubicBezTo>
                    <a:pt x="2066901" y="598809"/>
                    <a:pt x="2207260" y="0"/>
                    <a:pt x="2207260" y="0"/>
                  </a:cubicBez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1531760" y="3260948"/>
              <a:ext cx="43675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2635390" y="2498948"/>
              <a:ext cx="0" cy="27432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arrow" w="med" len="lg"/>
              <a:tailEnd type="non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1531760" y="5242148"/>
              <a:ext cx="2286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arrow" w="med" len="lg"/>
              <a:tailEnd type="non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1968514" y="2375837"/>
              <a:ext cx="714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Verdana"/>
                  <a:cs typeface="Verdana"/>
                </a:rPr>
                <a:t>E</a:t>
              </a:r>
              <a:r>
                <a:rPr kumimoji="1" lang="en-US" altLang="ja-JP" i="1" baseline="-25000" dirty="0" smtClean="0">
                  <a:latin typeface="Verdana"/>
                  <a:cs typeface="Verdana"/>
                </a:rPr>
                <a:t>n</a:t>
              </a:r>
              <a:r>
                <a:rPr kumimoji="1" lang="en-US" altLang="ja-JP" dirty="0" smtClean="0">
                  <a:latin typeface="Verdana"/>
                  <a:cs typeface="Verdana"/>
                </a:rPr>
                <a:t>(</a:t>
              </a:r>
              <a:r>
                <a:rPr kumimoji="1" lang="en-US" altLang="ja-JP" i="1" dirty="0" smtClean="0">
                  <a:latin typeface="Verdana"/>
                  <a:cs typeface="Verdana"/>
                </a:rPr>
                <a:t>k</a:t>
              </a:r>
              <a:r>
                <a:rPr kumimoji="1" lang="en-US" altLang="ja-JP" i="1" baseline="-25000" dirty="0" smtClean="0">
                  <a:latin typeface="Verdana"/>
                  <a:cs typeface="Verdana"/>
                </a:rPr>
                <a:t>y</a:t>
              </a:r>
              <a:r>
                <a:rPr kumimoji="1" lang="en-US" altLang="ja-JP" dirty="0" smtClean="0">
                  <a:latin typeface="Verdana"/>
                  <a:cs typeface="Verdana"/>
                </a:rPr>
                <a:t>)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2465" y="5119037"/>
              <a:ext cx="378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Verdana"/>
                  <a:cs typeface="Verdana"/>
                </a:rPr>
                <a:t>k</a:t>
              </a:r>
              <a:r>
                <a:rPr kumimoji="1" lang="en-US" altLang="ja-JP" i="1" baseline="-25000" dirty="0" smtClean="0">
                  <a:latin typeface="Verdana"/>
                  <a:cs typeface="Verdana"/>
                </a:rPr>
                <a:t>y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6885" y="3097172"/>
              <a:ext cx="366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i="1" baseline="-25000" dirty="0">
                  <a:latin typeface="Verdana"/>
                  <a:cs typeface="Verdana"/>
                </a:rPr>
                <a:t>s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3298728" y="3260948"/>
              <a:ext cx="43675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1667400" y="3190017"/>
              <a:ext cx="0" cy="2052131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3611274" y="3190018"/>
              <a:ext cx="0" cy="205213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249751" y="3097172"/>
              <a:ext cx="379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i="1" baseline="-25000" dirty="0" smtClean="0">
                  <a:latin typeface="Verdana"/>
                  <a:cs typeface="Verdana"/>
                </a:rPr>
                <a:t>d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32425" y="5242148"/>
              <a:ext cx="365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Verdana"/>
                  <a:cs typeface="Verdana"/>
                </a:rPr>
                <a:t>k</a:t>
              </a:r>
              <a:r>
                <a:rPr kumimoji="1" lang="en-US" altLang="ja-JP" i="1" baseline="-25000" dirty="0" smtClean="0">
                  <a:latin typeface="Verdana"/>
                  <a:cs typeface="Verdana"/>
                </a:rPr>
                <a:t>s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4786" y="5242139"/>
              <a:ext cx="378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Verdana"/>
                  <a:cs typeface="Verdana"/>
                </a:rPr>
                <a:t>k</a:t>
              </a:r>
              <a:r>
                <a:rPr kumimoji="1" lang="en-US" altLang="ja-JP" i="1" baseline="-25000" dirty="0">
                  <a:latin typeface="Verdana"/>
                  <a:cs typeface="Verdana"/>
                </a:rPr>
                <a:t>d</a:t>
              </a:r>
              <a:endParaRPr kumimoji="1" lang="ja-JP" altLang="en-US" dirty="0">
                <a:latin typeface="Verdana"/>
                <a:cs typeface="Verdana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3480131" y="351821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3154491" y="438173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2968411" y="4657652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107971" y="4474772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340571" y="3929257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 flipH="1">
              <a:off x="3573174" y="322284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2596251" y="487599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2642771" y="487277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2689291" y="4858171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2735811" y="4838072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2875371" y="474644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3014931" y="460659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3294051" y="4060551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3526651" y="337968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3387091" y="38048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3433611" y="3650525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3201011" y="4282419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2782331" y="4813017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2828851" y="4784929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21891" y="4704515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3061451" y="455554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3247531" y="416841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 flipH="1">
              <a:off x="1620405" y="3222848"/>
              <a:ext cx="1006603" cy="1726130"/>
              <a:chOff x="5024980" y="3270124"/>
              <a:chExt cx="1006603" cy="1726130"/>
            </a:xfrm>
          </p:grpSpPr>
          <p:sp>
            <p:nvSpPr>
              <p:cNvPr id="125" name="Oval 124"/>
              <p:cNvSpPr/>
              <p:nvPr/>
            </p:nvSpPr>
            <p:spPr bwMode="auto">
              <a:xfrm>
                <a:off x="5862340" y="356549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5536700" y="442901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 bwMode="auto">
              <a:xfrm>
                <a:off x="5350620" y="470492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 bwMode="auto">
              <a:xfrm>
                <a:off x="5490180" y="452204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5722780" y="397653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5955383" y="327012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>
                <a:off x="5024980" y="492005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5071500" y="490544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5118020" y="488534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5257580" y="479372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5397140" y="465387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5676260" y="410782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 bwMode="auto">
              <a:xfrm>
                <a:off x="5908860" y="342696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 bwMode="auto">
              <a:xfrm>
                <a:off x="5769300" y="385210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 bwMode="auto">
              <a:xfrm>
                <a:off x="5815820" y="369780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5583220" y="432969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 bwMode="auto">
              <a:xfrm>
                <a:off x="5164540" y="486029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 bwMode="auto">
              <a:xfrm>
                <a:off x="5211060" y="48322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5304100" y="475179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 bwMode="auto">
              <a:xfrm>
                <a:off x="5443660" y="460282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5629740" y="421569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aphicFrame>
        <p:nvGraphicFramePr>
          <p:cNvPr id="149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60011"/>
              </p:ext>
            </p:extLst>
          </p:nvPr>
        </p:nvGraphicFramePr>
        <p:xfrm>
          <a:off x="4849480" y="5154613"/>
          <a:ext cx="21590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5" name="Equation" r:id="rId3" imgW="2159000" imgH="1231900" progId="Equation.3">
                  <p:embed/>
                </p:oleObj>
              </mc:Choice>
              <mc:Fallback>
                <p:oleObj name="Equation" r:id="rId3" imgW="2159000" imgH="1231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480" y="5154613"/>
                        <a:ext cx="21590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TextBox 149"/>
          <p:cNvSpPr txBox="1"/>
          <p:nvPr/>
        </p:nvSpPr>
        <p:spPr>
          <a:xfrm>
            <a:off x="3268399" y="2172936"/>
            <a:ext cx="579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1. Current due to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SINGLE</a:t>
            </a:r>
            <a:r>
              <a:rPr kumimoji="1" lang="en-US" altLang="ja-JP" sz="1800" dirty="0" smtClean="0">
                <a:latin typeface="Verdana"/>
                <a:cs typeface="Verdana"/>
              </a:rPr>
              <a:t> electron is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ev</a:t>
            </a:r>
            <a:r>
              <a:rPr kumimoji="1" lang="en-US" altLang="ja-JP" sz="18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g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endParaRPr kumimoji="1" lang="ja-JP" altLang="en-US" sz="18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331484" y="2985959"/>
            <a:ext cx="542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2. Current due to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ALL</a:t>
            </a:r>
            <a:r>
              <a:rPr kumimoji="1" lang="en-US" altLang="ja-JP" sz="1800" dirty="0" smtClean="0">
                <a:latin typeface="Verdana"/>
                <a:cs typeface="Verdana"/>
              </a:rPr>
              <a:t> electrons between</a:t>
            </a:r>
            <a:br>
              <a:rPr kumimoji="1" lang="en-US" altLang="ja-JP" sz="1800" dirty="0" smtClean="0">
                <a:latin typeface="Verdana"/>
                <a:cs typeface="Verdana"/>
              </a:rPr>
            </a:br>
            <a:r>
              <a:rPr kumimoji="1" lang="en-US" altLang="ja-JP" sz="1800" i="1" dirty="0" smtClean="0">
                <a:latin typeface="Verdana"/>
                <a:cs typeface="Verdana"/>
              </a:rPr>
              <a:t>k</a:t>
            </a:r>
            <a:r>
              <a:rPr kumimoji="1" lang="en-US" altLang="ja-JP" sz="1800" dirty="0" smtClean="0">
                <a:latin typeface="Verdana"/>
                <a:cs typeface="Verdana"/>
              </a:rPr>
              <a:t> &amp; </a:t>
            </a:r>
            <a:r>
              <a:rPr kumimoji="1" lang="en-US" altLang="ja-JP" sz="1800" i="1" dirty="0" smtClean="0">
                <a:latin typeface="Verdana"/>
                <a:cs typeface="Verdana"/>
              </a:rPr>
              <a:t>k</a:t>
            </a:r>
            <a:r>
              <a:rPr kumimoji="1" lang="en-US" altLang="ja-JP" sz="1800" dirty="0" smtClean="0">
                <a:latin typeface="Verdana"/>
                <a:cs typeface="Verdana"/>
              </a:rPr>
              <a:t> + d</a:t>
            </a:r>
            <a:r>
              <a:rPr kumimoji="1" lang="en-US" altLang="ja-JP" sz="1800" i="1" dirty="0" smtClean="0">
                <a:latin typeface="Verdana"/>
                <a:cs typeface="Verdana"/>
              </a:rPr>
              <a:t>k</a:t>
            </a:r>
            <a:endParaRPr kumimoji="1" lang="ja-JP" altLang="en-US" sz="1800" i="1" dirty="0">
              <a:latin typeface="Verdana"/>
              <a:cs typeface="Verdana"/>
            </a:endParaRPr>
          </a:p>
        </p:txBody>
      </p:sp>
      <p:graphicFrame>
        <p:nvGraphicFramePr>
          <p:cNvPr id="15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913591"/>
              </p:ext>
            </p:extLst>
          </p:nvPr>
        </p:nvGraphicFramePr>
        <p:xfrm>
          <a:off x="4849480" y="3697939"/>
          <a:ext cx="23876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6" name="Equation" r:id="rId5" imgW="2387600" imgH="825500" progId="Equation.3">
                  <p:embed/>
                </p:oleObj>
              </mc:Choice>
              <mc:Fallback>
                <p:oleObj name="Equation" r:id="rId5" imgW="23876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480" y="3697939"/>
                        <a:ext cx="23876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TextBox 153"/>
          <p:cNvSpPr txBox="1"/>
          <p:nvPr/>
        </p:nvSpPr>
        <p:spPr>
          <a:xfrm>
            <a:off x="3331484" y="4826949"/>
            <a:ext cx="364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Verdana"/>
                <a:cs typeface="Verdana"/>
              </a:rPr>
              <a:t>3</a:t>
            </a:r>
            <a:r>
              <a:rPr kumimoji="1" lang="en-US" altLang="ja-JP" sz="1800" dirty="0" smtClean="0">
                <a:latin typeface="Verdana"/>
                <a:cs typeface="Verdana"/>
              </a:rPr>
              <a:t>. Thus the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TOTAL</a:t>
            </a:r>
            <a:r>
              <a:rPr kumimoji="1" lang="en-US" altLang="ja-JP" sz="1800" dirty="0" smtClean="0">
                <a:latin typeface="Verdana"/>
                <a:cs typeface="Verdana"/>
              </a:rPr>
              <a:t> current</a:t>
            </a:r>
            <a:endParaRPr kumimoji="1" lang="ja-JP" altLang="en-US" sz="1800" i="1" dirty="0">
              <a:latin typeface="Verdana"/>
              <a:cs typeface="Verdana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122780" y="5500912"/>
            <a:ext cx="181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= 0 WHEN </a:t>
            </a:r>
            <a:r>
              <a:rPr kumimoji="1" lang="en-US" altLang="ja-JP" i="1" dirty="0" smtClean="0">
                <a:solidFill>
                  <a:srgbClr val="FF0000"/>
                </a:solidFill>
                <a:latin typeface="Verdana"/>
                <a:cs typeface="Verdana"/>
              </a:rPr>
              <a:t>V</a:t>
            </a:r>
            <a:r>
              <a:rPr kumimoji="1" lang="en-US" altLang="ja-JP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sd</a:t>
            </a:r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 = 0 SINCE </a:t>
            </a:r>
            <a:r>
              <a:rPr kumimoji="1" lang="en-US" altLang="ja-JP" i="1" dirty="0" smtClean="0">
                <a:solidFill>
                  <a:srgbClr val="FF0000"/>
                </a:solidFill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 = –</a:t>
            </a:r>
            <a:r>
              <a:rPr kumimoji="1" lang="en-US" altLang="ja-JP" i="1" dirty="0" smtClean="0">
                <a:solidFill>
                  <a:srgbClr val="FF0000"/>
                </a:solidFill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endParaRPr kumimoji="1" lang="ja-JP" altLang="en-US" i="1" baseline="-250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Straight Connector 128"/>
          <p:cNvCxnSpPr/>
          <p:nvPr/>
        </p:nvCxnSpPr>
        <p:spPr bwMode="auto">
          <a:xfrm>
            <a:off x="2435547" y="2871873"/>
            <a:ext cx="436754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latin typeface="Verdana" charset="0"/>
                <a:cs typeface="Verdana" charset="0"/>
              </a:rPr>
              <a:t>QPC Current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For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SINGLE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Under Bias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91594" y="2709313"/>
            <a:ext cx="2207260" cy="2186953"/>
          </a:xfrm>
          <a:custGeom>
            <a:avLst/>
            <a:gdLst>
              <a:gd name="connsiteX0" fmla="*/ 0 w 2207260"/>
              <a:gd name="connsiteY0" fmla="*/ 0 h 2186953"/>
              <a:gd name="connsiteX1" fmla="*/ 237705 w 2207260"/>
              <a:gd name="connsiteY1" fmla="*/ 903307 h 2186953"/>
              <a:gd name="connsiteX2" fmla="*/ 618033 w 2207260"/>
              <a:gd name="connsiteY2" fmla="*/ 1826989 h 2186953"/>
              <a:gd name="connsiteX3" fmla="*/ 1100235 w 2207260"/>
              <a:gd name="connsiteY3" fmla="*/ 2186953 h 2186953"/>
              <a:gd name="connsiteX4" fmla="*/ 1582436 w 2207260"/>
              <a:gd name="connsiteY4" fmla="*/ 1826989 h 2186953"/>
              <a:gd name="connsiteX5" fmla="*/ 1962764 w 2207260"/>
              <a:gd name="connsiteY5" fmla="*/ 903307 h 2186953"/>
              <a:gd name="connsiteX6" fmla="*/ 2207260 w 2207260"/>
              <a:gd name="connsiteY6" fmla="*/ 0 h 218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7260" h="2186953">
                <a:moveTo>
                  <a:pt x="0" y="0"/>
                </a:moveTo>
                <a:cubicBezTo>
                  <a:pt x="67350" y="299404"/>
                  <a:pt x="134700" y="598809"/>
                  <a:pt x="237705" y="903307"/>
                </a:cubicBezTo>
                <a:cubicBezTo>
                  <a:pt x="340710" y="1207805"/>
                  <a:pt x="474278" y="1613048"/>
                  <a:pt x="618033" y="1826989"/>
                </a:cubicBezTo>
                <a:cubicBezTo>
                  <a:pt x="761788" y="2040930"/>
                  <a:pt x="939501" y="2186953"/>
                  <a:pt x="1100235" y="2186953"/>
                </a:cubicBezTo>
                <a:cubicBezTo>
                  <a:pt x="1260969" y="2186953"/>
                  <a:pt x="1438681" y="2040930"/>
                  <a:pt x="1582436" y="1826989"/>
                </a:cubicBezTo>
                <a:cubicBezTo>
                  <a:pt x="1726191" y="1613048"/>
                  <a:pt x="1858627" y="1207805"/>
                  <a:pt x="1962764" y="903307"/>
                </a:cubicBezTo>
                <a:cubicBezTo>
                  <a:pt x="2066901" y="598809"/>
                  <a:pt x="2207260" y="0"/>
                  <a:pt x="2207260" y="0"/>
                </a:cubicBezTo>
              </a:path>
            </a:pathLst>
          </a:custGeom>
          <a:ln w="158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831408" y="3947337"/>
            <a:ext cx="436754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1695224" y="2480713"/>
            <a:ext cx="0" cy="2743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 w="med" len="lg"/>
            <a:tailEnd type="non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591594" y="5223904"/>
            <a:ext cx="2547773" cy="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 w="med" len="lg"/>
            <a:tailEnd type="none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1028348" y="2357602"/>
            <a:ext cx="71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E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n</a:t>
            </a:r>
            <a:r>
              <a:rPr kumimoji="1" lang="en-US" altLang="ja-JP" dirty="0" smtClean="0">
                <a:latin typeface="Verdana"/>
                <a:cs typeface="Verdana"/>
              </a:rPr>
              <a:t>(</a:t>
            </a:r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y</a:t>
            </a:r>
            <a:r>
              <a:rPr kumimoji="1" lang="en-US" altLang="ja-JP" dirty="0" smtClean="0">
                <a:latin typeface="Verdana"/>
                <a:cs typeface="Verdana"/>
              </a:rPr>
              <a:t>)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78408" y="5100802"/>
            <a:ext cx="37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y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16719" y="3078937"/>
            <a:ext cx="36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i="1" baseline="-25000" dirty="0">
                <a:latin typeface="Verdana"/>
                <a:cs typeface="Verdana"/>
              </a:rPr>
              <a:t>s</a:t>
            </a:r>
            <a:endParaRPr kumimoji="1" lang="ja-JP" altLang="en-US" dirty="0">
              <a:latin typeface="Verdana"/>
              <a:cs typeface="Verdana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V="1">
            <a:off x="949848" y="3911022"/>
            <a:ext cx="1094" cy="131289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2763720" y="2873521"/>
            <a:ext cx="0" cy="232276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530018" y="3754635"/>
            <a:ext cx="379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d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94424" y="5223913"/>
            <a:ext cx="3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s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3282" y="5223904"/>
            <a:ext cx="37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>
                <a:latin typeface="Verdana"/>
                <a:cs typeface="Verdana"/>
              </a:rPr>
              <a:t>d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2539965" y="349998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2214325" y="436349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2028245" y="463941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167805" y="44565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400405" y="391102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 flipH="1">
            <a:off x="2633008" y="320461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1656085" y="4857761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1702605" y="485454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1749125" y="483993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1795645" y="48198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1935205" y="472821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2074765" y="458836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2353885" y="404231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2586485" y="336144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2446925" y="3786595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493445" y="363229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2260845" y="426418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1842165" y="479478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1888685" y="476669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1981725" y="468628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2121285" y="453730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2307365" y="4150181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 flipH="1">
            <a:off x="1098922" y="436349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 flipH="1">
            <a:off x="1285002" y="463941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 flipH="1">
            <a:off x="1145442" y="44565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 flipH="1">
            <a:off x="912842" y="391102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1" name="Oval 100"/>
          <p:cNvSpPr/>
          <p:nvPr/>
        </p:nvSpPr>
        <p:spPr bwMode="auto">
          <a:xfrm flipH="1">
            <a:off x="1610642" y="485454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Oval 101"/>
          <p:cNvSpPr/>
          <p:nvPr/>
        </p:nvSpPr>
        <p:spPr bwMode="auto">
          <a:xfrm flipH="1">
            <a:off x="1564122" y="483993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 flipH="1">
            <a:off x="1517602" y="48198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 flipH="1">
            <a:off x="1378042" y="472821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 flipH="1">
            <a:off x="1238482" y="458836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 flipH="1">
            <a:off x="959362" y="404231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0" name="Oval 109"/>
          <p:cNvSpPr/>
          <p:nvPr/>
        </p:nvSpPr>
        <p:spPr bwMode="auto">
          <a:xfrm flipH="1">
            <a:off x="1052402" y="426418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1" name="Oval 110"/>
          <p:cNvSpPr/>
          <p:nvPr/>
        </p:nvSpPr>
        <p:spPr bwMode="auto">
          <a:xfrm flipH="1">
            <a:off x="1471082" y="479478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" name="Oval 111"/>
          <p:cNvSpPr/>
          <p:nvPr/>
        </p:nvSpPr>
        <p:spPr bwMode="auto">
          <a:xfrm flipH="1">
            <a:off x="1424562" y="476669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 flipH="1">
            <a:off x="1331522" y="468628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" name="Oval 113"/>
          <p:cNvSpPr/>
          <p:nvPr/>
        </p:nvSpPr>
        <p:spPr bwMode="auto">
          <a:xfrm flipH="1">
            <a:off x="1191962" y="453730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 flipH="1">
            <a:off x="1005882" y="4150181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268732"/>
              </p:ext>
            </p:extLst>
          </p:nvPr>
        </p:nvGraphicFramePr>
        <p:xfrm>
          <a:off x="4147882" y="2728098"/>
          <a:ext cx="36576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Equation" r:id="rId3" imgW="3657600" imgH="1231900" progId="Equation.3">
                  <p:embed/>
                </p:oleObj>
              </mc:Choice>
              <mc:Fallback>
                <p:oleObj name="Equation" r:id="rId3" imgW="3657600" imgH="1231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7882" y="2728098"/>
                        <a:ext cx="36576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TextBox 116"/>
          <p:cNvSpPr txBox="1"/>
          <p:nvPr/>
        </p:nvSpPr>
        <p:spPr>
          <a:xfrm>
            <a:off x="3268399" y="2172936"/>
            <a:ext cx="541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1. With </a:t>
            </a:r>
            <a:r>
              <a:rPr kumimoji="1" lang="en-US" altLang="ja-JP" sz="1800" i="1" dirty="0" smtClean="0">
                <a:latin typeface="Verdana"/>
                <a:cs typeface="Verdana"/>
              </a:rPr>
              <a:t>V</a:t>
            </a:r>
            <a:r>
              <a:rPr kumimoji="1" lang="en-US" altLang="ja-JP" sz="1800" i="1" baseline="-25000" dirty="0" smtClean="0">
                <a:latin typeface="Verdana"/>
                <a:cs typeface="Verdana"/>
              </a:rPr>
              <a:t>sd</a:t>
            </a:r>
            <a:r>
              <a:rPr kumimoji="1" lang="en-US" altLang="ja-JP" sz="1800" dirty="0" smtClean="0">
                <a:latin typeface="Verdana"/>
                <a:cs typeface="Verdana"/>
              </a:rPr>
              <a:t> applied the integral becomes </a:t>
            </a:r>
            <a:endParaRPr kumimoji="1" lang="ja-JP" altLang="en-US" sz="18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268399" y="4211499"/>
            <a:ext cx="5051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2. Since the integrand is just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Verdana"/>
                <a:cs typeface="Verdana"/>
              </a:rPr>
              <a:t>eV</a:t>
            </a:r>
            <a:r>
              <a:rPr kumimoji="1" lang="en-US" altLang="ja-JP" sz="1800" i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sd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kumimoji="1" lang="en-US" altLang="ja-JP" sz="1800" dirty="0" smtClean="0">
                <a:latin typeface="Verdana"/>
                <a:cs typeface="Verdana"/>
              </a:rPr>
              <a:t>the</a:t>
            </a:r>
            <a:br>
              <a:rPr kumimoji="1" lang="en-US" altLang="ja-JP" sz="1800" dirty="0" smtClean="0">
                <a:latin typeface="Verdana"/>
                <a:cs typeface="Verdana"/>
              </a:rPr>
            </a:br>
            <a:r>
              <a:rPr kumimoji="1" lang="en-US" altLang="ja-JP" sz="1800" dirty="0" smtClean="0">
                <a:latin typeface="Verdana"/>
                <a:cs typeface="Verdana"/>
              </a:rPr>
              <a:t>   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DIFFERENTIAL CONDUCTANCE</a:t>
            </a:r>
            <a:endParaRPr kumimoji="1" lang="ja-JP" altLang="en-US" sz="18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519482" y="5273049"/>
            <a:ext cx="181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JUST WHAT WE</a:t>
            </a:r>
            <a:b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HAD BEFORE!</a:t>
            </a:r>
            <a:endParaRPr kumimoji="1" lang="ja-JP" altLang="en-US" i="1" baseline="-250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2678006" y="301419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2724526" y="283285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949848" y="3204613"/>
            <a:ext cx="0" cy="74272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cxnSp>
        <p:nvCxnSpPr>
          <p:cNvPr id="131" name="Straight Arrow Connector 130"/>
          <p:cNvCxnSpPr/>
          <p:nvPr/>
        </p:nvCxnSpPr>
        <p:spPr bwMode="auto">
          <a:xfrm flipV="1">
            <a:off x="2523125" y="2871873"/>
            <a:ext cx="0" cy="33274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sp>
        <p:nvSpPr>
          <p:cNvPr id="133" name="TextBox 132"/>
          <p:cNvSpPr txBox="1"/>
          <p:nvPr/>
        </p:nvSpPr>
        <p:spPr>
          <a:xfrm>
            <a:off x="1931387" y="2873521"/>
            <a:ext cx="661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Symbol" charset="2"/>
                <a:ea typeface="Verdana" pitchFamily="34" charset="0"/>
                <a:cs typeface="Symbol" charset="2"/>
              </a:rPr>
              <a:t>b</a:t>
            </a:r>
            <a:r>
              <a:rPr lang="en-US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qV</a:t>
            </a:r>
            <a:r>
              <a:rPr lang="en-US" i="1" baseline="-25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</a:t>
            </a:r>
            <a:endParaRPr lang="en-US" i="1" baseline="-250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24889" y="3314573"/>
            <a:ext cx="774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Verdana"/>
                <a:ea typeface="Verdana" pitchFamily="34" charset="0"/>
                <a:cs typeface="Verdana"/>
              </a:rPr>
              <a:t>(1 – 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ea typeface="Verdana" pitchFamily="34" charset="0"/>
                <a:cs typeface="Symbol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qV</a:t>
            </a:r>
            <a:r>
              <a:rPr lang="en-US" i="1" baseline="-25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</a:t>
            </a:r>
            <a:endParaRPr lang="en-US" i="1" baseline="-250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35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201462"/>
              </p:ext>
            </p:extLst>
          </p:nvPr>
        </p:nvGraphicFramePr>
        <p:xfrm>
          <a:off x="4147882" y="5058793"/>
          <a:ext cx="137160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5" name="Equation" r:id="rId5" imgW="1371600" imgH="889000" progId="Equation.3">
                  <p:embed/>
                </p:oleObj>
              </mc:Choice>
              <mc:Fallback>
                <p:oleObj name="Equation" r:id="rId5" imgW="1371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7882" y="5058793"/>
                        <a:ext cx="1371600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82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>
                <a:latin typeface="Verdana" charset="0"/>
                <a:cs typeface="Verdana" charset="0"/>
              </a:rPr>
              <a:t>QPC Current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For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SINGLE</a:t>
            </a:r>
          </a:p>
          <a:p>
            <a:pPr algn="ctr"/>
            <a:r>
              <a:rPr kumimoji="1" lang="en-US" altLang="ja-JP" sz="3200" dirty="0" smtClean="0">
                <a:latin typeface="Verdana" charset="0"/>
                <a:cs typeface="Verdana" charset="0"/>
              </a:rPr>
              <a:t>Subband Under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STRONG </a:t>
            </a:r>
            <a:r>
              <a:rPr kumimoji="1" lang="en-US" altLang="ja-JP" sz="3200" dirty="0" smtClean="0">
                <a:latin typeface="Verdana" charset="0"/>
                <a:cs typeface="Verdana" charset="0"/>
              </a:rPr>
              <a:t>Bias</a:t>
            </a:r>
            <a:endParaRPr kumimoji="1" lang="en-US" altLang="ja-JP" sz="3200" i="1" dirty="0" smtClean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435547" y="2871873"/>
            <a:ext cx="436754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Freeform 13"/>
          <p:cNvSpPr/>
          <p:nvPr/>
        </p:nvSpPr>
        <p:spPr>
          <a:xfrm>
            <a:off x="591594" y="2709313"/>
            <a:ext cx="2207260" cy="2186953"/>
          </a:xfrm>
          <a:custGeom>
            <a:avLst/>
            <a:gdLst>
              <a:gd name="connsiteX0" fmla="*/ 0 w 2207260"/>
              <a:gd name="connsiteY0" fmla="*/ 0 h 2186953"/>
              <a:gd name="connsiteX1" fmla="*/ 237705 w 2207260"/>
              <a:gd name="connsiteY1" fmla="*/ 903307 h 2186953"/>
              <a:gd name="connsiteX2" fmla="*/ 618033 w 2207260"/>
              <a:gd name="connsiteY2" fmla="*/ 1826989 h 2186953"/>
              <a:gd name="connsiteX3" fmla="*/ 1100235 w 2207260"/>
              <a:gd name="connsiteY3" fmla="*/ 2186953 h 2186953"/>
              <a:gd name="connsiteX4" fmla="*/ 1582436 w 2207260"/>
              <a:gd name="connsiteY4" fmla="*/ 1826989 h 2186953"/>
              <a:gd name="connsiteX5" fmla="*/ 1962764 w 2207260"/>
              <a:gd name="connsiteY5" fmla="*/ 903307 h 2186953"/>
              <a:gd name="connsiteX6" fmla="*/ 2207260 w 2207260"/>
              <a:gd name="connsiteY6" fmla="*/ 0 h 218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7260" h="2186953">
                <a:moveTo>
                  <a:pt x="0" y="0"/>
                </a:moveTo>
                <a:cubicBezTo>
                  <a:pt x="67350" y="299404"/>
                  <a:pt x="134700" y="598809"/>
                  <a:pt x="237705" y="903307"/>
                </a:cubicBezTo>
                <a:cubicBezTo>
                  <a:pt x="340710" y="1207805"/>
                  <a:pt x="474278" y="1613048"/>
                  <a:pt x="618033" y="1826989"/>
                </a:cubicBezTo>
                <a:cubicBezTo>
                  <a:pt x="761788" y="2040930"/>
                  <a:pt x="939501" y="2186953"/>
                  <a:pt x="1100235" y="2186953"/>
                </a:cubicBezTo>
                <a:cubicBezTo>
                  <a:pt x="1260969" y="2186953"/>
                  <a:pt x="1438681" y="2040930"/>
                  <a:pt x="1582436" y="1826989"/>
                </a:cubicBezTo>
                <a:cubicBezTo>
                  <a:pt x="1726191" y="1613048"/>
                  <a:pt x="1858627" y="1207805"/>
                  <a:pt x="1962764" y="903307"/>
                </a:cubicBezTo>
                <a:cubicBezTo>
                  <a:pt x="2066901" y="598809"/>
                  <a:pt x="2207260" y="0"/>
                  <a:pt x="2207260" y="0"/>
                </a:cubicBezTo>
              </a:path>
            </a:pathLst>
          </a:custGeom>
          <a:ln w="158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831408" y="5061820"/>
            <a:ext cx="436754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695224" y="2480713"/>
            <a:ext cx="0" cy="2743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 w="med" len="lg"/>
            <a:tailEnd type="non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91594" y="5223904"/>
            <a:ext cx="2547773" cy="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 w="med" len="lg"/>
            <a:tailEnd type="non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28348" y="2357602"/>
            <a:ext cx="71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E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n</a:t>
            </a:r>
            <a:r>
              <a:rPr kumimoji="1" lang="en-US" altLang="ja-JP" dirty="0" smtClean="0">
                <a:latin typeface="Verdana"/>
                <a:cs typeface="Verdana"/>
              </a:rPr>
              <a:t>(</a:t>
            </a:r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y</a:t>
            </a:r>
            <a:r>
              <a:rPr kumimoji="1" lang="en-US" altLang="ja-JP" dirty="0" smtClean="0">
                <a:latin typeface="Verdana"/>
                <a:cs typeface="Verdana"/>
              </a:rPr>
              <a:t>)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8408" y="5100802"/>
            <a:ext cx="37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y</a:t>
            </a:r>
            <a:endParaRPr kumimoji="1" lang="ja-JP" altLang="en-US" dirty="0">
              <a:latin typeface="Verdana"/>
              <a:cs typeface="Verdana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763720" y="2873521"/>
            <a:ext cx="0" cy="232276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0018" y="4856024"/>
            <a:ext cx="379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d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4424" y="5223913"/>
            <a:ext cx="3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 smtClean="0">
                <a:latin typeface="Verdana"/>
                <a:cs typeface="Verdana"/>
              </a:rPr>
              <a:t>s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282" y="5223904"/>
            <a:ext cx="37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Verdana"/>
                <a:cs typeface="Verdana"/>
              </a:rPr>
              <a:t>k</a:t>
            </a:r>
            <a:r>
              <a:rPr kumimoji="1" lang="en-US" altLang="ja-JP" i="1" baseline="-25000" dirty="0">
                <a:latin typeface="Verdana"/>
                <a:cs typeface="Verdana"/>
              </a:rPr>
              <a:t>d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39965" y="349998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214325" y="436349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028245" y="463941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67805" y="44565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400405" y="391102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 flipH="1">
            <a:off x="2633008" y="320461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702605" y="485454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749125" y="483993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795645" y="481983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935205" y="472821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074765" y="4588363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3885" y="4042316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586485" y="336144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446925" y="3786595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493445" y="363229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260845" y="426418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842165" y="4794782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1888685" y="4766694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981725" y="468628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121285" y="4537309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307365" y="4150181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2678006" y="3014197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724526" y="2832850"/>
            <a:ext cx="76200" cy="762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19929" y="2733373"/>
            <a:ext cx="36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i="1" baseline="-25000" dirty="0">
                <a:latin typeface="Verdana"/>
                <a:cs typeface="Verdana"/>
              </a:rPr>
              <a:t>s</a:t>
            </a:r>
            <a:endParaRPr kumimoji="1" lang="ja-JP" altLang="en-US" dirty="0">
              <a:latin typeface="Verdana"/>
              <a:cs typeface="Verdan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56451" y="2172936"/>
            <a:ext cx="5380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1. Now only carriers from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Verdana"/>
                <a:cs typeface="Verdana"/>
              </a:rPr>
              <a:t>ONE</a:t>
            </a:r>
            <a:r>
              <a:rPr kumimoji="1" lang="en-US" altLang="ja-JP" sz="1800" dirty="0" smtClean="0">
                <a:latin typeface="Verdana"/>
                <a:cs typeface="Verdana"/>
              </a:rPr>
              <a:t> reservoir</a:t>
            </a:r>
            <a:br>
              <a:rPr kumimoji="1" lang="en-US" altLang="ja-JP" sz="1800" dirty="0" smtClean="0">
                <a:latin typeface="Verdana"/>
                <a:cs typeface="Verdana"/>
              </a:rPr>
            </a:br>
            <a:r>
              <a:rPr kumimoji="1" lang="en-US" altLang="ja-JP" sz="1800" dirty="0" smtClean="0">
                <a:latin typeface="Verdana"/>
                <a:cs typeface="Verdana"/>
              </a:rPr>
              <a:t>     contribute to the current</a:t>
            </a:r>
          </a:p>
          <a:p>
            <a:endParaRPr kumimoji="1" lang="en-US" altLang="ja-JP" sz="1800" dirty="0" smtClean="0">
              <a:latin typeface="Verdana"/>
              <a:cs typeface="Verdana"/>
            </a:endParaRPr>
          </a:p>
          <a:p>
            <a:r>
              <a:rPr kumimoji="1" lang="en-US" altLang="ja-JP" sz="1800" dirty="0" smtClean="0">
                <a:latin typeface="Verdana"/>
                <a:cs typeface="Verdana"/>
              </a:rPr>
              <a:t>2. The current is then written as</a:t>
            </a:r>
            <a:endParaRPr kumimoji="1" lang="ja-JP" altLang="en-US" sz="1800" dirty="0">
              <a:latin typeface="Verdana"/>
              <a:cs typeface="Verdana"/>
            </a:endParaRPr>
          </a:p>
        </p:txBody>
      </p:sp>
      <p:graphicFrame>
        <p:nvGraphicFramePr>
          <p:cNvPr id="7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206853"/>
              </p:ext>
            </p:extLst>
          </p:nvPr>
        </p:nvGraphicFramePr>
        <p:xfrm>
          <a:off x="4341663" y="3567935"/>
          <a:ext cx="38100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Equation" r:id="rId3" imgW="3810000" imgH="762000" progId="Equation.3">
                  <p:embed/>
                </p:oleObj>
              </mc:Choice>
              <mc:Fallback>
                <p:oleObj name="Equation" r:id="rId3" imgW="38100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663" y="3567935"/>
                        <a:ext cx="38100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3556451" y="4476637"/>
            <a:ext cx="479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Verdana"/>
                <a:cs typeface="Verdana"/>
              </a:rPr>
              <a:t>3. So the corresponding differential</a:t>
            </a:r>
            <a:br>
              <a:rPr kumimoji="1" lang="en-US" altLang="ja-JP" sz="1800" dirty="0" smtClean="0">
                <a:latin typeface="Verdana"/>
                <a:cs typeface="Verdana"/>
              </a:rPr>
            </a:br>
            <a:r>
              <a:rPr kumimoji="1" lang="en-US" altLang="ja-JP" sz="1800" dirty="0" smtClean="0">
                <a:latin typeface="Verdana"/>
                <a:cs typeface="Verdana"/>
              </a:rPr>
              <a:t>     conductance becomes</a:t>
            </a:r>
            <a:endParaRPr kumimoji="1" lang="ja-JP" altLang="en-US" sz="18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graphicFrame>
        <p:nvGraphicFramePr>
          <p:cNvPr id="79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075378"/>
              </p:ext>
            </p:extLst>
          </p:nvPr>
        </p:nvGraphicFramePr>
        <p:xfrm>
          <a:off x="4341663" y="5185598"/>
          <a:ext cx="16002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Equation" r:id="rId5" imgW="1600200" imgH="889000" progId="Equation.3">
                  <p:embed/>
                </p:oleObj>
              </mc:Choice>
              <mc:Fallback>
                <p:oleObj name="Equation" r:id="rId5" imgW="16002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663" y="5185598"/>
                        <a:ext cx="16002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5941863" y="5377801"/>
            <a:ext cx="181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NO LONGER QUANTIZED!</a:t>
            </a:r>
            <a:endParaRPr kumimoji="1" lang="ja-JP" altLang="en-US" i="1" baseline="-250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9834</TotalTime>
  <Pages>20</Pages>
  <Words>903</Words>
  <Application>Microsoft Macintosh PowerPoint</Application>
  <PresentationFormat>On-screen Show (4:3)</PresentationFormat>
  <Paragraphs>188</Paragraphs>
  <Slides>34</Slides>
  <Notes>0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Equation</vt:lpstr>
      <vt:lpstr>KaleidaGraph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David K. Ferry</dc:creator>
  <cp:keywords/>
  <dc:description/>
  <cp:lastModifiedBy>Bird Jonathan</cp:lastModifiedBy>
  <cp:revision>380</cp:revision>
  <cp:lastPrinted>1999-06-18T01:12:18Z</cp:lastPrinted>
  <dcterms:created xsi:type="dcterms:W3CDTF">1997-08-09T07:07:55Z</dcterms:created>
  <dcterms:modified xsi:type="dcterms:W3CDTF">2012-09-06T20:14:16Z</dcterms:modified>
</cp:coreProperties>
</file>