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65" r:id="rId2"/>
    <p:sldId id="350" r:id="rId3"/>
    <p:sldId id="273" r:id="rId4"/>
    <p:sldId id="285" r:id="rId5"/>
    <p:sldId id="319" r:id="rId6"/>
    <p:sldId id="276" r:id="rId7"/>
    <p:sldId id="259" r:id="rId8"/>
    <p:sldId id="342" r:id="rId9"/>
    <p:sldId id="267" r:id="rId10"/>
    <p:sldId id="343" r:id="rId11"/>
    <p:sldId id="293" r:id="rId12"/>
    <p:sldId id="291" r:id="rId13"/>
    <p:sldId id="344" r:id="rId14"/>
    <p:sldId id="292" r:id="rId15"/>
    <p:sldId id="286" r:id="rId16"/>
    <p:sldId id="313" r:id="rId17"/>
    <p:sldId id="287" r:id="rId18"/>
    <p:sldId id="288" r:id="rId19"/>
    <p:sldId id="289" r:id="rId20"/>
    <p:sldId id="290" r:id="rId21"/>
    <p:sldId id="302" r:id="rId22"/>
    <p:sldId id="304" r:id="rId23"/>
    <p:sldId id="294" r:id="rId24"/>
    <p:sldId id="260" r:id="rId25"/>
    <p:sldId id="345" r:id="rId26"/>
    <p:sldId id="261" r:id="rId27"/>
    <p:sldId id="298" r:id="rId28"/>
    <p:sldId id="296" r:id="rId29"/>
    <p:sldId id="262" r:id="rId30"/>
    <p:sldId id="329" r:id="rId31"/>
    <p:sldId id="268" r:id="rId32"/>
    <p:sldId id="277" r:id="rId33"/>
    <p:sldId id="300" r:id="rId34"/>
    <p:sldId id="297" r:id="rId35"/>
    <p:sldId id="295" r:id="rId36"/>
    <p:sldId id="299" r:id="rId37"/>
    <p:sldId id="305" r:id="rId38"/>
    <p:sldId id="306" r:id="rId39"/>
    <p:sldId id="307" r:id="rId40"/>
    <p:sldId id="281" r:id="rId41"/>
    <p:sldId id="308" r:id="rId42"/>
    <p:sldId id="264" r:id="rId43"/>
    <p:sldId id="310" r:id="rId44"/>
    <p:sldId id="283" r:id="rId45"/>
    <p:sldId id="309" r:id="rId46"/>
    <p:sldId id="320" r:id="rId47"/>
    <p:sldId id="311" r:id="rId48"/>
    <p:sldId id="282" r:id="rId49"/>
    <p:sldId id="317" r:id="rId50"/>
  </p:sldIdLst>
  <p:sldSz cx="9144000" cy="6858000" type="screen4x3"/>
  <p:notesSz cx="6794500" cy="9918700"/>
  <p:defaultTextStyle>
    <a:defPPr>
      <a:defRPr lang="en-GB"/>
    </a:defPPr>
    <a:lvl1pPr algn="ctr" rtl="0" fontAlgn="base">
      <a:spcBef>
        <a:spcPct val="0"/>
      </a:spcBef>
      <a:spcAft>
        <a:spcPct val="0"/>
      </a:spcAft>
      <a:defRPr sz="14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Times New Roman" pitchFamily="18" charset="0"/>
        <a:ea typeface="+mn-ea"/>
        <a:cs typeface="+mn-cs"/>
      </a:defRPr>
    </a:lvl2pPr>
    <a:lvl3pPr marL="914400" algn="ctr" rtl="0" fontAlgn="base">
      <a:spcBef>
        <a:spcPct val="0"/>
      </a:spcBef>
      <a:spcAft>
        <a:spcPct val="0"/>
      </a:spcAft>
      <a:defRPr sz="1400" kern="1200">
        <a:solidFill>
          <a:schemeClr val="tx1"/>
        </a:solidFill>
        <a:latin typeface="Times New Roman" pitchFamily="18" charset="0"/>
        <a:ea typeface="+mn-ea"/>
        <a:cs typeface="+mn-cs"/>
      </a:defRPr>
    </a:lvl3pPr>
    <a:lvl4pPr marL="1371600" algn="ctr" rtl="0" fontAlgn="base">
      <a:spcBef>
        <a:spcPct val="0"/>
      </a:spcBef>
      <a:spcAft>
        <a:spcPct val="0"/>
      </a:spcAft>
      <a:defRPr sz="1400" kern="1200">
        <a:solidFill>
          <a:schemeClr val="tx1"/>
        </a:solidFill>
        <a:latin typeface="Times New Roman" pitchFamily="18" charset="0"/>
        <a:ea typeface="+mn-ea"/>
        <a:cs typeface="+mn-cs"/>
      </a:defRPr>
    </a:lvl4pPr>
    <a:lvl5pPr marL="1828800" algn="ctr"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CC66FF"/>
    <a:srgbClr val="66FF33"/>
    <a:srgbClr val="009900"/>
    <a:srgbClr val="FF3300"/>
    <a:srgbClr val="CCFFFF"/>
    <a:srgbClr val="003399"/>
    <a:srgbClr val="0033CC"/>
    <a:srgbClr val="FFCC99"/>
  </p:clrMru>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6566" autoAdjust="0"/>
    <p:restoredTop sz="95345" autoAdjust="0"/>
  </p:normalViewPr>
  <p:slideViewPr>
    <p:cSldViewPr>
      <p:cViewPr varScale="1">
        <p:scale>
          <a:sx n="78" d="100"/>
          <a:sy n="78" d="100"/>
        </p:scale>
        <p:origin x="-77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 Id="rId4" Type="http://schemas.openxmlformats.org/officeDocument/2006/relationships/image" Target="../media/image59.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1.wmf"/><Relationship Id="rId7" Type="http://schemas.openxmlformats.org/officeDocument/2006/relationships/image" Target="../media/image64.wmf"/><Relationship Id="rId2" Type="http://schemas.openxmlformats.org/officeDocument/2006/relationships/image" Target="../media/image60.wmf"/><Relationship Id="rId1" Type="http://schemas.openxmlformats.org/officeDocument/2006/relationships/image" Target="../media/image6.wmf"/><Relationship Id="rId6" Type="http://schemas.openxmlformats.org/officeDocument/2006/relationships/image" Target="../media/image63.wmf"/><Relationship Id="rId5" Type="http://schemas.openxmlformats.org/officeDocument/2006/relationships/image" Target="../media/image59.wmf"/><Relationship Id="rId4"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5.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11" Type="http://schemas.openxmlformats.org/officeDocument/2006/relationships/image" Target="../media/image85.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87.wmf"/><Relationship Id="rId1" Type="http://schemas.openxmlformats.org/officeDocument/2006/relationships/image" Target="../media/image86.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emf"/><Relationship Id="rId1" Type="http://schemas.openxmlformats.org/officeDocument/2006/relationships/image" Target="../media/image88.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 Id="rId4" Type="http://schemas.openxmlformats.org/officeDocument/2006/relationships/image" Target="../media/image6.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image" Target="../media/image110.wmf"/><Relationship Id="rId3" Type="http://schemas.openxmlformats.org/officeDocument/2006/relationships/image" Target="../media/image101.wmf"/><Relationship Id="rId7" Type="http://schemas.openxmlformats.org/officeDocument/2006/relationships/image" Target="../media/image105.wmf"/><Relationship Id="rId12" Type="http://schemas.openxmlformats.org/officeDocument/2006/relationships/image" Target="../media/image109.wmf"/><Relationship Id="rId2" Type="http://schemas.openxmlformats.org/officeDocument/2006/relationships/image" Target="../media/image100.wmf"/><Relationship Id="rId1" Type="http://schemas.openxmlformats.org/officeDocument/2006/relationships/image" Target="../media/image99.wmf"/><Relationship Id="rId6" Type="http://schemas.openxmlformats.org/officeDocument/2006/relationships/image" Target="../media/image104.wmf"/><Relationship Id="rId11" Type="http://schemas.openxmlformats.org/officeDocument/2006/relationships/image" Target="../media/image108.wmf"/><Relationship Id="rId5" Type="http://schemas.openxmlformats.org/officeDocument/2006/relationships/image" Target="../media/image103.wmf"/><Relationship Id="rId10" Type="http://schemas.openxmlformats.org/officeDocument/2006/relationships/image" Target="../media/image107.wmf"/><Relationship Id="rId4" Type="http://schemas.openxmlformats.org/officeDocument/2006/relationships/image" Target="../media/image102.wmf"/><Relationship Id="rId9" Type="http://schemas.openxmlformats.org/officeDocument/2006/relationships/image" Target="../media/image106.wmf"/><Relationship Id="rId14" Type="http://schemas.openxmlformats.org/officeDocument/2006/relationships/image" Target="../media/image111.wmf"/></Relationships>
</file>

<file path=ppt/drawings/_rels/vmlDrawing26.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7.wmf"/><Relationship Id="rId2" Type="http://schemas.openxmlformats.org/officeDocument/2006/relationships/image" Target="../media/image116.wmf"/><Relationship Id="rId1" Type="http://schemas.openxmlformats.org/officeDocument/2006/relationships/image" Target="../media/image115.wmf"/><Relationship Id="rId4" Type="http://schemas.openxmlformats.org/officeDocument/2006/relationships/image" Target="../media/image118.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26.wmf"/><Relationship Id="rId3" Type="http://schemas.openxmlformats.org/officeDocument/2006/relationships/image" Target="../media/image121.wmf"/><Relationship Id="rId7" Type="http://schemas.openxmlformats.org/officeDocument/2006/relationships/image" Target="../media/image125.wmf"/><Relationship Id="rId2" Type="http://schemas.openxmlformats.org/officeDocument/2006/relationships/image" Target="../media/image120.wmf"/><Relationship Id="rId1" Type="http://schemas.openxmlformats.org/officeDocument/2006/relationships/image" Target="../media/image119.wmf"/><Relationship Id="rId6" Type="http://schemas.openxmlformats.org/officeDocument/2006/relationships/image" Target="../media/image124.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8.wmf"/><Relationship Id="rId1" Type="http://schemas.openxmlformats.org/officeDocument/2006/relationships/image" Target="../media/image12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 Id="rId4" Type="http://schemas.openxmlformats.org/officeDocument/2006/relationships/image" Target="../media/image13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36.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9.wmf"/><Relationship Id="rId2" Type="http://schemas.openxmlformats.org/officeDocument/2006/relationships/image" Target="../media/image138.wmf"/><Relationship Id="rId1" Type="http://schemas.openxmlformats.org/officeDocument/2006/relationships/image" Target="../media/image137.wmf"/><Relationship Id="rId6" Type="http://schemas.openxmlformats.org/officeDocument/2006/relationships/image" Target="../media/image142.wmf"/><Relationship Id="rId5" Type="http://schemas.openxmlformats.org/officeDocument/2006/relationships/image" Target="../media/image141.wmf"/><Relationship Id="rId4" Type="http://schemas.openxmlformats.org/officeDocument/2006/relationships/image" Target="../media/image1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1.wmf"/><Relationship Id="rId1" Type="http://schemas.openxmlformats.org/officeDocument/2006/relationships/image" Target="../media/image9.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1.wmf"/><Relationship Id="rId7" Type="http://schemas.openxmlformats.org/officeDocument/2006/relationships/image" Target="../media/image21.wmf"/><Relationship Id="rId2" Type="http://schemas.openxmlformats.org/officeDocument/2006/relationships/image" Target="../media/image9.wmf"/><Relationship Id="rId1" Type="http://schemas.openxmlformats.org/officeDocument/2006/relationships/image" Target="../media/image20.wmf"/><Relationship Id="rId6" Type="http://schemas.openxmlformats.org/officeDocument/2006/relationships/image" Target="../media/image16.wmf"/><Relationship Id="rId5" Type="http://schemas.openxmlformats.org/officeDocument/2006/relationships/image" Target="../media/image8.wmf"/><Relationship Id="rId4"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wmf"/><Relationship Id="rId1" Type="http://schemas.openxmlformats.org/officeDocument/2006/relationships/image" Target="../media/image23.wmf"/><Relationship Id="rId5" Type="http://schemas.openxmlformats.org/officeDocument/2006/relationships/image" Target="../media/image9.wmf"/><Relationship Id="rId4"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1.wmf"/><Relationship Id="rId7" Type="http://schemas.openxmlformats.org/officeDocument/2006/relationships/image" Target="../media/image22.wmf"/><Relationship Id="rId2" Type="http://schemas.openxmlformats.org/officeDocument/2006/relationships/image" Target="../media/image9.wmf"/><Relationship Id="rId1" Type="http://schemas.openxmlformats.org/officeDocument/2006/relationships/image" Target="../media/image26.wmf"/><Relationship Id="rId6" Type="http://schemas.openxmlformats.org/officeDocument/2006/relationships/image" Target="../media/image21.wmf"/><Relationship Id="rId5" Type="http://schemas.openxmlformats.org/officeDocument/2006/relationships/image" Target="../media/image8.wmf"/><Relationship Id="rId4" Type="http://schemas.openxmlformats.org/officeDocument/2006/relationships/image" Target="../media/image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4.wmf"/><Relationship Id="rId13" Type="http://schemas.openxmlformats.org/officeDocument/2006/relationships/image" Target="../media/image39.wmf"/><Relationship Id="rId3" Type="http://schemas.openxmlformats.org/officeDocument/2006/relationships/image" Target="../media/image29.wmf"/><Relationship Id="rId7" Type="http://schemas.openxmlformats.org/officeDocument/2006/relationships/image" Target="../media/image33.wmf"/><Relationship Id="rId12" Type="http://schemas.openxmlformats.org/officeDocument/2006/relationships/image" Target="../media/image38.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11" Type="http://schemas.openxmlformats.org/officeDocument/2006/relationships/image" Target="../media/image37.wmf"/><Relationship Id="rId5" Type="http://schemas.openxmlformats.org/officeDocument/2006/relationships/image" Target="../media/image31.wmf"/><Relationship Id="rId10" Type="http://schemas.openxmlformats.org/officeDocument/2006/relationships/image" Target="../media/image36.wmf"/><Relationship Id="rId4" Type="http://schemas.openxmlformats.org/officeDocument/2006/relationships/image" Target="../media/image30.wmf"/><Relationship Id="rId9"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sv-SE"/>
          </a:p>
        </p:txBody>
      </p:sp>
      <p:sp>
        <p:nvSpPr>
          <p:cNvPr id="17411" name="Rectangle 3"/>
          <p:cNvSpPr>
            <a:spLocks noGrp="1" noChangeArrowheads="1"/>
          </p:cNvSpPr>
          <p:nvPr>
            <p:ph type="dt" sz="quarter"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sv-SE"/>
          </a:p>
        </p:txBody>
      </p:sp>
      <p:sp>
        <p:nvSpPr>
          <p:cNvPr id="17412" name="Rectangle 4"/>
          <p:cNvSpPr>
            <a:spLocks noGrp="1" noChangeArrowheads="1"/>
          </p:cNvSpPr>
          <p:nvPr>
            <p:ph type="ftr" sz="quarter" idx="2"/>
          </p:nvPr>
        </p:nvSpPr>
        <p:spPr bwMode="auto">
          <a:xfrm>
            <a:off x="0" y="94234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r>
              <a:rPr lang="sv-SE"/>
              <a:t>Laser Activities at Atomic Physics/CRYRING</a:t>
            </a:r>
          </a:p>
        </p:txBody>
      </p:sp>
      <p:sp>
        <p:nvSpPr>
          <p:cNvPr id="17413" name="Rectangle 5"/>
          <p:cNvSpPr>
            <a:spLocks noGrp="1" noChangeArrowheads="1"/>
          </p:cNvSpPr>
          <p:nvPr>
            <p:ph type="sldNum" sz="quarter" idx="3"/>
          </p:nvPr>
        </p:nvSpPr>
        <p:spPr bwMode="auto">
          <a:xfrm>
            <a:off x="3849688" y="94234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E8CC54DF-C707-4594-B807-905EE8059CC7}" type="slidenum">
              <a:rPr lang="sv-SE"/>
              <a:pPr/>
              <a:t>‹#›</a:t>
            </a:fld>
            <a:endParaRPr lang="sv-S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4813"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endParaRPr lang="sv-SE"/>
          </a:p>
        </p:txBody>
      </p:sp>
      <p:sp>
        <p:nvSpPr>
          <p:cNvPr id="15363" name="Rectangle 3"/>
          <p:cNvSpPr>
            <a:spLocks noGrp="1" noChangeArrowheads="1"/>
          </p:cNvSpPr>
          <p:nvPr>
            <p:ph type="dt" idx="1"/>
          </p:nvPr>
        </p:nvSpPr>
        <p:spPr bwMode="auto">
          <a:xfrm>
            <a:off x="3849688" y="0"/>
            <a:ext cx="2944812"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sv-SE"/>
          </a:p>
        </p:txBody>
      </p:sp>
      <p:sp>
        <p:nvSpPr>
          <p:cNvPr id="15364" name="Rectangle 4"/>
          <p:cNvSpPr>
            <a:spLocks noGrp="1" noRot="1" noChangeAspect="1" noChangeArrowheads="1" noTextEdit="1"/>
          </p:cNvSpPr>
          <p:nvPr>
            <p:ph type="sldImg" idx="2"/>
          </p:nvPr>
        </p:nvSpPr>
        <p:spPr bwMode="auto">
          <a:xfrm>
            <a:off x="917575" y="744538"/>
            <a:ext cx="4959350" cy="3719512"/>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06463" y="4711700"/>
            <a:ext cx="4981575" cy="44624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v-SE" smtClean="0"/>
              <a:t>Klicka för att redigera bakgrundens textformat</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5366" name="Rectangle 6"/>
          <p:cNvSpPr>
            <a:spLocks noGrp="1" noChangeArrowheads="1"/>
          </p:cNvSpPr>
          <p:nvPr>
            <p:ph type="ftr" sz="quarter" idx="4"/>
          </p:nvPr>
        </p:nvSpPr>
        <p:spPr bwMode="auto">
          <a:xfrm>
            <a:off x="0" y="9423400"/>
            <a:ext cx="2944813"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endParaRPr lang="sv-SE"/>
          </a:p>
        </p:txBody>
      </p:sp>
      <p:sp>
        <p:nvSpPr>
          <p:cNvPr id="15367" name="Rectangle 7"/>
          <p:cNvSpPr>
            <a:spLocks noGrp="1" noChangeArrowheads="1"/>
          </p:cNvSpPr>
          <p:nvPr>
            <p:ph type="sldNum" sz="quarter" idx="5"/>
          </p:nvPr>
        </p:nvSpPr>
        <p:spPr bwMode="auto">
          <a:xfrm>
            <a:off x="3849688" y="9423400"/>
            <a:ext cx="2944812"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0AA9E71-34F6-4C0C-85A4-7FE90EC29478}" type="slidenum">
              <a:rPr lang="sv-SE"/>
              <a:pPr/>
              <a:t>‹#›</a:t>
            </a:fld>
            <a:endParaRPr lang="sv-S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E97817-158C-4965-9284-209072F9D9CC}" type="slidenum">
              <a:rPr lang="sv-SE"/>
              <a:pPr/>
              <a:t>7</a:t>
            </a:fld>
            <a:endParaRPr lang="sv-SE"/>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sv-S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187A92-CCE1-406F-90AD-52962F166E38}" type="slidenum">
              <a:rPr lang="sv-SE"/>
              <a:pPr/>
              <a:t>24</a:t>
            </a:fld>
            <a:endParaRPr lang="sv-SE"/>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sv-S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A3EE8-FFEC-4F91-B0A3-4FF886D870F6}" type="slidenum">
              <a:rPr lang="sv-SE"/>
              <a:pPr/>
              <a:t>26</a:t>
            </a:fld>
            <a:endParaRPr lang="sv-SE"/>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sv-S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F636F-CB7F-41C0-A353-32D2634A14F0}" type="slidenum">
              <a:rPr lang="sv-SE"/>
              <a:pPr/>
              <a:t>29</a:t>
            </a:fld>
            <a:endParaRPr lang="sv-SE"/>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sv-S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3074" name="Line 2"/>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ffectLst/>
        </p:spPr>
        <p:txBody>
          <a:bodyPr/>
          <a:lstStyle/>
          <a:p>
            <a:endParaRPr lang="sv-SE"/>
          </a:p>
        </p:txBody>
      </p:sp>
      <p:sp>
        <p:nvSpPr>
          <p:cNvPr id="3075" name="Arc 3"/>
          <p:cNvSpPr>
            <a:spLocks/>
          </p:cNvSpPr>
          <p:nvPr/>
        </p:nvSpPr>
        <p:spPr bwMode="auto">
          <a:xfrm>
            <a:off x="0" y="842963"/>
            <a:ext cx="2895600" cy="60182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accent1"/>
              </a:gs>
              <a:gs pos="100000">
                <a:schemeClr val="accent2"/>
              </a:gs>
            </a:gsLst>
            <a:lin ang="5400000" scaled="1"/>
          </a:gradFill>
          <a:ln w="9525">
            <a:noFill/>
            <a:round/>
            <a:headEnd type="none" w="sm" len="sm"/>
            <a:tailEnd type="none" w="sm" len="sm"/>
          </a:ln>
          <a:effectLst/>
        </p:spPr>
        <p:txBody>
          <a:bodyPr/>
          <a:lstStyle/>
          <a:p>
            <a:pPr algn="l"/>
            <a:endParaRPr kumimoji="1" lang="sv-SE" sz="2400"/>
          </a:p>
        </p:txBody>
      </p:sp>
      <p:sp>
        <p:nvSpPr>
          <p:cNvPr id="3076" name="Rectangle 4"/>
          <p:cNvSpPr>
            <a:spLocks noGrp="1" noChangeArrowheads="1"/>
          </p:cNvSpPr>
          <p:nvPr>
            <p:ph type="ctrTitle" sz="quarter"/>
          </p:nvPr>
        </p:nvSpPr>
        <p:spPr bwMode="auto">
          <a:xfrm>
            <a:off x="2743200" y="427038"/>
            <a:ext cx="6399213" cy="1524000"/>
          </a:xfrm>
          <a:prstGeom prst="rect">
            <a:avLst/>
          </a:prstGeom>
          <a:noFill/>
          <a:ln>
            <a:miter lim="800000"/>
            <a:headEnd/>
            <a:tailEnd/>
          </a:ln>
        </p:spPr>
        <p:txBody>
          <a:bodyPr vert="horz" wrap="square" lIns="92075" tIns="46038" rIns="92075" bIns="46038" numCol="1" anchor="b" anchorCtr="0" compatLnSpc="1">
            <a:prstTxWarp prst="textNoShape">
              <a:avLst/>
            </a:prstTxWarp>
          </a:bodyPr>
          <a:lstStyle>
            <a:lvl1pPr>
              <a:lnSpc>
                <a:spcPct val="80000"/>
              </a:lnSpc>
              <a:defRPr/>
            </a:lvl1pPr>
          </a:lstStyle>
          <a:p>
            <a:r>
              <a:rPr lang="sv-SE"/>
              <a:t>Klicka här för att ändra format på rubriktexten</a:t>
            </a:r>
          </a:p>
        </p:txBody>
      </p:sp>
      <p:sp>
        <p:nvSpPr>
          <p:cNvPr id="3077" name="Rectangle 5"/>
          <p:cNvSpPr>
            <a:spLocks noGrp="1" noChangeArrowheads="1"/>
          </p:cNvSpPr>
          <p:nvPr>
            <p:ph type="subTitle" sz="quarter" idx="1"/>
          </p:nvPr>
        </p:nvSpPr>
        <p:spPr bwMode="auto">
          <a:xfrm>
            <a:off x="4191000" y="2057400"/>
            <a:ext cx="4572000" cy="1752600"/>
          </a:xfrm>
          <a:prstGeom prst="rect">
            <a:avLst/>
          </a:prstGeom>
          <a:noFill/>
          <a:ln>
            <a:miter lim="800000"/>
            <a:headEnd/>
            <a:tailEnd/>
          </a:ln>
        </p:spPr>
        <p:txBody>
          <a:bodyPr vert="horz" wrap="square" lIns="92075" tIns="46038" rIns="92075" bIns="46038" numCol="1" anchor="t" anchorCtr="0" compatLnSpc="1">
            <a:prstTxWarp prst="textNoShape">
              <a:avLst/>
            </a:prstTxWarp>
          </a:bodyPr>
          <a:lstStyle>
            <a:lvl1pPr marL="0" indent="0">
              <a:buFont typeface="Wingdings" pitchFamily="2" charset="2"/>
              <a:buNone/>
              <a:defRPr sz="2400"/>
            </a:lvl1pPr>
          </a:lstStyle>
          <a:p>
            <a:r>
              <a:rPr lang="sv-SE"/>
              <a:t>Klicka här för att ändra format på underrubriken</a:t>
            </a:r>
          </a:p>
        </p:txBody>
      </p:sp>
      <p:sp>
        <p:nvSpPr>
          <p:cNvPr id="3078" name="Rectangle 6"/>
          <p:cNvSpPr>
            <a:spLocks noGrp="1" noChangeArrowheads="1"/>
          </p:cNvSpPr>
          <p:nvPr>
            <p:ph type="dt" sz="quarter" idx="2"/>
          </p:nvPr>
        </p:nvSpPr>
        <p:spPr bwMode="auto">
          <a:xfrm>
            <a:off x="3048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l">
              <a:defRPr>
                <a:latin typeface="+mn-lt"/>
              </a:defRPr>
            </a:lvl1pPr>
          </a:lstStyle>
          <a:p>
            <a:endParaRPr lang="sv-SE"/>
          </a:p>
        </p:txBody>
      </p:sp>
      <p:sp>
        <p:nvSpPr>
          <p:cNvPr id="3079" name="Rectangle 7"/>
          <p:cNvSpPr>
            <a:spLocks noGrp="1" noChangeArrowheads="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defRPr>
                <a:latin typeface="+mn-lt"/>
              </a:defRPr>
            </a:lvl1pPr>
          </a:lstStyle>
          <a:p>
            <a:r>
              <a:rPr lang="sv-SE" smtClean="0"/>
              <a:t>MSL/Fysikum Presentation 20110824</a:t>
            </a:r>
            <a:endParaRPr lang="sv-SE"/>
          </a:p>
        </p:txBody>
      </p:sp>
      <p:sp>
        <p:nvSpPr>
          <p:cNvPr id="3080" name="Rectangle 8"/>
          <p:cNvSpPr>
            <a:spLocks noGrp="1" noChangeArrowheads="1"/>
          </p:cNvSpPr>
          <p:nvPr>
            <p:ph type="sldNum" sz="quarter" idx="4"/>
          </p:nvPr>
        </p:nvSpPr>
        <p:spPr bwMode="auto">
          <a:xfrm>
            <a:off x="7010400" y="6248400"/>
            <a:ext cx="1905000" cy="457200"/>
          </a:xfrm>
          <a:prstGeom prst="rect">
            <a:avLst/>
          </a:prstGeom>
          <a:noFill/>
          <a:ln>
            <a:miter lim="800000"/>
            <a:headEnd/>
            <a:tailEnd/>
          </a:ln>
        </p:spPr>
        <p:txBody>
          <a:bodyPr vert="horz" wrap="none" lIns="92075" tIns="46038" rIns="92075" bIns="46038" numCol="1" anchor="ctr" anchorCtr="0" compatLnSpc="1">
            <a:prstTxWarp prst="textNoShape">
              <a:avLst/>
            </a:prstTxWarp>
          </a:bodyPr>
          <a:lstStyle>
            <a:lvl1pPr algn="r">
              <a:defRPr>
                <a:latin typeface="+mn-lt"/>
              </a:defRPr>
            </a:lvl1pPr>
          </a:lstStyle>
          <a:p>
            <a:fld id="{7BB99C1B-440C-4A41-BDE3-7D228CBC3CE5}" type="slidenum">
              <a:rPr lang="sv-SE"/>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1600200"/>
            <a:ext cx="8229600" cy="4525963"/>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a:prstGeom prst="rect">
            <a:avLst/>
          </a:prstGeo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457200" y="1600200"/>
            <a:ext cx="8229600" cy="4525963"/>
          </a:xfrm>
          <a:prstGeom prst="rect">
            <a:avLst/>
          </a:prstGeo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v-SE" smtClean="0"/>
              <a:t>Klicka här för att ändra format på bakgrundstexten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lnSpc>
          <a:spcPct val="70000"/>
        </a:lnSpc>
        <a:spcBef>
          <a:spcPct val="0"/>
        </a:spcBef>
        <a:spcAft>
          <a:spcPct val="0"/>
        </a:spcAft>
        <a:defRPr sz="4000" b="1">
          <a:solidFill>
            <a:schemeClr val="tx2"/>
          </a:solidFill>
          <a:latin typeface="+mj-lt"/>
          <a:ea typeface="+mj-ea"/>
          <a:cs typeface="+mj-cs"/>
        </a:defRPr>
      </a:lvl1pPr>
      <a:lvl2pPr algn="l" rtl="0" fontAlgn="base">
        <a:lnSpc>
          <a:spcPct val="70000"/>
        </a:lnSpc>
        <a:spcBef>
          <a:spcPct val="0"/>
        </a:spcBef>
        <a:spcAft>
          <a:spcPct val="0"/>
        </a:spcAft>
        <a:defRPr sz="4000" b="1">
          <a:solidFill>
            <a:schemeClr val="tx2"/>
          </a:solidFill>
          <a:latin typeface="Arial Narrow" pitchFamily="34" charset="0"/>
        </a:defRPr>
      </a:lvl2pPr>
      <a:lvl3pPr algn="l" rtl="0" fontAlgn="base">
        <a:lnSpc>
          <a:spcPct val="70000"/>
        </a:lnSpc>
        <a:spcBef>
          <a:spcPct val="0"/>
        </a:spcBef>
        <a:spcAft>
          <a:spcPct val="0"/>
        </a:spcAft>
        <a:defRPr sz="4000" b="1">
          <a:solidFill>
            <a:schemeClr val="tx2"/>
          </a:solidFill>
          <a:latin typeface="Arial Narrow" pitchFamily="34" charset="0"/>
        </a:defRPr>
      </a:lvl3pPr>
      <a:lvl4pPr algn="l" rtl="0" fontAlgn="base">
        <a:lnSpc>
          <a:spcPct val="70000"/>
        </a:lnSpc>
        <a:spcBef>
          <a:spcPct val="0"/>
        </a:spcBef>
        <a:spcAft>
          <a:spcPct val="0"/>
        </a:spcAft>
        <a:defRPr sz="4000" b="1">
          <a:solidFill>
            <a:schemeClr val="tx2"/>
          </a:solidFill>
          <a:latin typeface="Arial Narrow" pitchFamily="34" charset="0"/>
        </a:defRPr>
      </a:lvl4pPr>
      <a:lvl5pPr algn="l" rtl="0" fontAlgn="base">
        <a:lnSpc>
          <a:spcPct val="70000"/>
        </a:lnSpc>
        <a:spcBef>
          <a:spcPct val="0"/>
        </a:spcBef>
        <a:spcAft>
          <a:spcPct val="0"/>
        </a:spcAft>
        <a:defRPr sz="4000" b="1">
          <a:solidFill>
            <a:schemeClr val="tx2"/>
          </a:solidFill>
          <a:latin typeface="Arial Narrow" pitchFamily="34" charset="0"/>
        </a:defRPr>
      </a:lvl5pPr>
      <a:lvl6pPr marL="457200" algn="l" rtl="0" fontAlgn="base">
        <a:lnSpc>
          <a:spcPct val="70000"/>
        </a:lnSpc>
        <a:spcBef>
          <a:spcPct val="0"/>
        </a:spcBef>
        <a:spcAft>
          <a:spcPct val="0"/>
        </a:spcAft>
        <a:defRPr sz="4000" b="1">
          <a:solidFill>
            <a:schemeClr val="tx2"/>
          </a:solidFill>
          <a:latin typeface="Arial Narrow" pitchFamily="34" charset="0"/>
        </a:defRPr>
      </a:lvl6pPr>
      <a:lvl7pPr marL="914400" algn="l" rtl="0" fontAlgn="base">
        <a:lnSpc>
          <a:spcPct val="70000"/>
        </a:lnSpc>
        <a:spcBef>
          <a:spcPct val="0"/>
        </a:spcBef>
        <a:spcAft>
          <a:spcPct val="0"/>
        </a:spcAft>
        <a:defRPr sz="4000" b="1">
          <a:solidFill>
            <a:schemeClr val="tx2"/>
          </a:solidFill>
          <a:latin typeface="Arial Narrow" pitchFamily="34" charset="0"/>
        </a:defRPr>
      </a:lvl7pPr>
      <a:lvl8pPr marL="1371600" algn="l" rtl="0" fontAlgn="base">
        <a:lnSpc>
          <a:spcPct val="70000"/>
        </a:lnSpc>
        <a:spcBef>
          <a:spcPct val="0"/>
        </a:spcBef>
        <a:spcAft>
          <a:spcPct val="0"/>
        </a:spcAft>
        <a:defRPr sz="4000" b="1">
          <a:solidFill>
            <a:schemeClr val="tx2"/>
          </a:solidFill>
          <a:latin typeface="Arial Narrow" pitchFamily="34" charset="0"/>
        </a:defRPr>
      </a:lvl8pPr>
      <a:lvl9pPr marL="1828800" algn="l" rtl="0" fontAlgn="base">
        <a:lnSpc>
          <a:spcPct val="70000"/>
        </a:lnSpc>
        <a:spcBef>
          <a:spcPct val="0"/>
        </a:spcBef>
        <a:spcAft>
          <a:spcPct val="0"/>
        </a:spcAft>
        <a:defRPr sz="40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20.bin"/><Relationship Id="rId5" Type="http://schemas.openxmlformats.org/officeDocument/2006/relationships/oleObject" Target="../embeddings/oleObject19.bin"/><Relationship Id="rId10" Type="http://schemas.openxmlformats.org/officeDocument/2006/relationships/oleObject" Target="../embeddings/oleObject24.bin"/><Relationship Id="rId4" Type="http://schemas.openxmlformats.org/officeDocument/2006/relationships/oleObject" Target="../embeddings/oleObject18.bin"/><Relationship Id="rId9" Type="http://schemas.openxmlformats.org/officeDocument/2006/relationships/oleObject" Target="../embeddings/oleObject23.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3.png"/><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30.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oleObject" Target="../embeddings/oleObject31.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4.bin"/><Relationship Id="rId5" Type="http://schemas.openxmlformats.org/officeDocument/2006/relationships/oleObject" Target="../embeddings/oleObject3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9.bin"/><Relationship Id="rId3" Type="http://schemas.openxmlformats.org/officeDocument/2006/relationships/oleObject" Target="../embeddings/oleObject39.bin"/><Relationship Id="rId7" Type="http://schemas.openxmlformats.org/officeDocument/2006/relationships/oleObject" Target="../embeddings/oleObject43.bin"/><Relationship Id="rId12"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oleObject" Target="../embeddings/oleObject52.bin"/><Relationship Id="rId1" Type="http://schemas.openxmlformats.org/officeDocument/2006/relationships/vmlDrawing" Target="../drawings/vmlDrawing9.vml"/><Relationship Id="rId6" Type="http://schemas.openxmlformats.org/officeDocument/2006/relationships/oleObject" Target="../embeddings/oleObject42.bin"/><Relationship Id="rId11" Type="http://schemas.openxmlformats.org/officeDocument/2006/relationships/oleObject" Target="../embeddings/oleObject47.bin"/><Relationship Id="rId5" Type="http://schemas.openxmlformats.org/officeDocument/2006/relationships/oleObject" Target="../embeddings/oleObject41.bin"/><Relationship Id="rId15" Type="http://schemas.openxmlformats.org/officeDocument/2006/relationships/oleObject" Target="../embeddings/oleObject51.bin"/><Relationship Id="rId10" Type="http://schemas.openxmlformats.org/officeDocument/2006/relationships/oleObject" Target="../embeddings/oleObject46.bin"/><Relationship Id="rId4" Type="http://schemas.openxmlformats.org/officeDocument/2006/relationships/oleObject" Target="../embeddings/oleObject40.bin"/><Relationship Id="rId9" Type="http://schemas.openxmlformats.org/officeDocument/2006/relationships/oleObject" Target="../embeddings/oleObject45.bin"/><Relationship Id="rId14" Type="http://schemas.openxmlformats.org/officeDocument/2006/relationships/oleObject" Target="../embeddings/oleObject50.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55.bin"/><Relationship Id="rId4" Type="http://schemas.openxmlformats.org/officeDocument/2006/relationships/oleObject" Target="../embeddings/oleObject5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oleObject" Target="../embeddings/oleObject58.bin"/><Relationship Id="rId7"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61.bin"/><Relationship Id="rId5" Type="http://schemas.openxmlformats.org/officeDocument/2006/relationships/oleObject" Target="../embeddings/oleObject60.bin"/><Relationship Id="rId10" Type="http://schemas.openxmlformats.org/officeDocument/2006/relationships/oleObject" Target="../embeddings/oleObject65.bin"/><Relationship Id="rId4" Type="http://schemas.openxmlformats.org/officeDocument/2006/relationships/oleObject" Target="../embeddings/oleObject59.bin"/><Relationship Id="rId9" Type="http://schemas.openxmlformats.org/officeDocument/2006/relationships/oleObject" Target="../embeddings/oleObject64.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9.bin"/><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5.bin"/><Relationship Id="rId3" Type="http://schemas.openxmlformats.org/officeDocument/2006/relationships/oleObject" Target="../embeddings/oleObject70.bin"/><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73.bin"/><Relationship Id="rId5" Type="http://schemas.openxmlformats.org/officeDocument/2006/relationships/oleObject" Target="../embeddings/oleObject72.bin"/><Relationship Id="rId10" Type="http://schemas.openxmlformats.org/officeDocument/2006/relationships/oleObject" Target="../embeddings/oleObject77.bin"/><Relationship Id="rId4" Type="http://schemas.openxmlformats.org/officeDocument/2006/relationships/oleObject" Target="../embeddings/oleObject71.bin"/><Relationship Id="rId9" Type="http://schemas.openxmlformats.org/officeDocument/2006/relationships/oleObject" Target="../embeddings/oleObject7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81.bin"/><Relationship Id="rId5" Type="http://schemas.openxmlformats.org/officeDocument/2006/relationships/oleObject" Target="../embeddings/oleObject80.bin"/><Relationship Id="rId4" Type="http://schemas.openxmlformats.org/officeDocument/2006/relationships/oleObject" Target="../embeddings/oleObject79.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87.bin"/><Relationship Id="rId3" Type="http://schemas.openxmlformats.org/officeDocument/2006/relationships/oleObject" Target="../embeddings/oleObject82.bin"/><Relationship Id="rId7"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85.bin"/><Relationship Id="rId5" Type="http://schemas.openxmlformats.org/officeDocument/2006/relationships/oleObject" Target="../embeddings/oleObject84.bin"/><Relationship Id="rId4" Type="http://schemas.openxmlformats.org/officeDocument/2006/relationships/oleObject" Target="../embeddings/oleObject83.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93.bin"/><Relationship Id="rId13" Type="http://schemas.openxmlformats.org/officeDocument/2006/relationships/oleObject" Target="../embeddings/oleObject98.bin"/><Relationship Id="rId3" Type="http://schemas.openxmlformats.org/officeDocument/2006/relationships/oleObject" Target="../embeddings/oleObject88.bin"/><Relationship Id="rId7" Type="http://schemas.openxmlformats.org/officeDocument/2006/relationships/oleObject" Target="../embeddings/oleObject92.bin"/><Relationship Id="rId12"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91.bin"/><Relationship Id="rId11" Type="http://schemas.openxmlformats.org/officeDocument/2006/relationships/oleObject" Target="../embeddings/oleObject96.bin"/><Relationship Id="rId5" Type="http://schemas.openxmlformats.org/officeDocument/2006/relationships/oleObject" Target="../embeddings/oleObject90.bin"/><Relationship Id="rId10" Type="http://schemas.openxmlformats.org/officeDocument/2006/relationships/oleObject" Target="../embeddings/oleObject95.bin"/><Relationship Id="rId4" Type="http://schemas.openxmlformats.org/officeDocument/2006/relationships/oleObject" Target="../embeddings/oleObject89.bin"/><Relationship Id="rId9" Type="http://schemas.openxmlformats.org/officeDocument/2006/relationships/oleObject" Target="../embeddings/oleObject94.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oleObject" Target="../embeddings/oleObject100.bin"/><Relationship Id="rId4" Type="http://schemas.openxmlformats.org/officeDocument/2006/relationships/oleObject" Target="../embeddings/oleObject99.bin"/></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22.vml"/><Relationship Id="rId5" Type="http://schemas.openxmlformats.org/officeDocument/2006/relationships/oleObject" Target="../embeddings/oleObject102.bin"/><Relationship Id="rId4" Type="http://schemas.openxmlformats.org/officeDocument/2006/relationships/oleObject" Target="../embeddings/Microsoft_Office_Excel_97-2003_Worksheet4.xls"/></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03.bin"/><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oleObject" Target="../embeddings/oleObject105.bin"/><Relationship Id="rId4" Type="http://schemas.openxmlformats.org/officeDocument/2006/relationships/oleObject" Target="../embeddings/oleObject104.bin"/></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06.bin"/><Relationship Id="rId7"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oleObject" Target="../embeddings/oleObject109.bin"/><Relationship Id="rId5" Type="http://schemas.openxmlformats.org/officeDocument/2006/relationships/oleObject" Target="../embeddings/oleObject108.bin"/><Relationship Id="rId4" Type="http://schemas.openxmlformats.org/officeDocument/2006/relationships/oleObject" Target="../embeddings/oleObject107.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16.bin"/><Relationship Id="rId13" Type="http://schemas.openxmlformats.org/officeDocument/2006/relationships/oleObject" Target="../embeddings/oleObject121.bin"/><Relationship Id="rId3" Type="http://schemas.openxmlformats.org/officeDocument/2006/relationships/oleObject" Target="../embeddings/oleObject111.bin"/><Relationship Id="rId7" Type="http://schemas.openxmlformats.org/officeDocument/2006/relationships/oleObject" Target="../embeddings/oleObject115.bin"/><Relationship Id="rId12" Type="http://schemas.openxmlformats.org/officeDocument/2006/relationships/oleObject" Target="../embeddings/oleObject120.bin"/><Relationship Id="rId2" Type="http://schemas.openxmlformats.org/officeDocument/2006/relationships/slideLayout" Target="../slideLayouts/slideLayout2.xml"/><Relationship Id="rId16" Type="http://schemas.openxmlformats.org/officeDocument/2006/relationships/oleObject" Target="../embeddings/oleObject124.bin"/><Relationship Id="rId1" Type="http://schemas.openxmlformats.org/officeDocument/2006/relationships/vmlDrawing" Target="../drawings/vmlDrawing25.vml"/><Relationship Id="rId6" Type="http://schemas.openxmlformats.org/officeDocument/2006/relationships/oleObject" Target="../embeddings/oleObject114.bin"/><Relationship Id="rId11" Type="http://schemas.openxmlformats.org/officeDocument/2006/relationships/oleObject" Target="../embeddings/oleObject119.bin"/><Relationship Id="rId5" Type="http://schemas.openxmlformats.org/officeDocument/2006/relationships/oleObject" Target="../embeddings/oleObject113.bin"/><Relationship Id="rId15" Type="http://schemas.openxmlformats.org/officeDocument/2006/relationships/oleObject" Target="../embeddings/oleObject123.bin"/><Relationship Id="rId10" Type="http://schemas.openxmlformats.org/officeDocument/2006/relationships/oleObject" Target="../embeddings/oleObject118.bin"/><Relationship Id="rId4" Type="http://schemas.openxmlformats.org/officeDocument/2006/relationships/oleObject" Target="../embeddings/oleObject112.bin"/><Relationship Id="rId9" Type="http://schemas.openxmlformats.org/officeDocument/2006/relationships/oleObject" Target="../embeddings/oleObject117.bin"/><Relationship Id="rId14" Type="http://schemas.openxmlformats.org/officeDocument/2006/relationships/oleObject" Target="../embeddings/oleObject122.bin"/></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oleObject" Target="../embeddings/oleObject127.bin"/><Relationship Id="rId4" Type="http://schemas.openxmlformats.org/officeDocument/2006/relationships/oleObject" Target="../embeddings/oleObject126.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28.bin"/><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oleObject" Target="../embeddings/oleObject131.bin"/><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37.bin"/><Relationship Id="rId3" Type="http://schemas.openxmlformats.org/officeDocument/2006/relationships/oleObject" Target="../embeddings/oleObject132.bin"/><Relationship Id="rId7" Type="http://schemas.openxmlformats.org/officeDocument/2006/relationships/oleObject" Target="../embeddings/oleObject13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oleObject" Target="../embeddings/oleObject135.bin"/><Relationship Id="rId5" Type="http://schemas.openxmlformats.org/officeDocument/2006/relationships/oleObject" Target="../embeddings/oleObject134.bin"/><Relationship Id="rId10" Type="http://schemas.openxmlformats.org/officeDocument/2006/relationships/oleObject" Target="../embeddings/oleObject139.bin"/><Relationship Id="rId4" Type="http://schemas.openxmlformats.org/officeDocument/2006/relationships/oleObject" Target="../embeddings/oleObject133.bin"/><Relationship Id="rId9" Type="http://schemas.openxmlformats.org/officeDocument/2006/relationships/oleObject" Target="../embeddings/oleObject138.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9.vml"/><Relationship Id="rId5" Type="http://schemas.openxmlformats.org/officeDocument/2006/relationships/oleObject" Target="../embeddings/oleObject141.bin"/><Relationship Id="rId4" Type="http://schemas.openxmlformats.org/officeDocument/2006/relationships/oleObject" Target="../embeddings/oleObject140.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45.bin"/><Relationship Id="rId3" Type="http://schemas.openxmlformats.org/officeDocument/2006/relationships/image" Target="../media/image133.png"/><Relationship Id="rId7" Type="http://schemas.openxmlformats.org/officeDocument/2006/relationships/oleObject" Target="../embeddings/oleObject144.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oleObject" Target="../embeddings/oleObject143.bin"/><Relationship Id="rId5" Type="http://schemas.openxmlformats.org/officeDocument/2006/relationships/oleObject" Target="../embeddings/oleObject142.bin"/><Relationship Id="rId4" Type="http://schemas.openxmlformats.org/officeDocument/2006/relationships/image" Target="../media/image134.png"/></Relationships>
</file>

<file path=ppt/slides/_rels/slide44.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2.xml"/><Relationship Id="rId1" Type="http://schemas.openxmlformats.org/officeDocument/2006/relationships/vmlDrawing" Target="../drawings/vmlDrawing31.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oleObject" Target="../embeddings/oleObject146.bin"/><Relationship Id="rId7" Type="http://schemas.openxmlformats.org/officeDocument/2006/relationships/oleObject" Target="../embeddings/oleObject150.bin"/><Relationship Id="rId2" Type="http://schemas.openxmlformats.org/officeDocument/2006/relationships/slideLayout" Target="../slideLayouts/slideLayout2.xml"/><Relationship Id="rId1" Type="http://schemas.openxmlformats.org/officeDocument/2006/relationships/vmlDrawing" Target="../drawings/vmlDrawing32.vml"/><Relationship Id="rId6" Type="http://schemas.openxmlformats.org/officeDocument/2006/relationships/oleObject" Target="../embeddings/oleObject149.bin"/><Relationship Id="rId5" Type="http://schemas.openxmlformats.org/officeDocument/2006/relationships/oleObject" Target="../embeddings/oleObject148.bin"/><Relationship Id="rId4" Type="http://schemas.openxmlformats.org/officeDocument/2006/relationships/oleObject" Target="../embeddings/oleObject147.bin"/><Relationship Id="rId9" Type="http://schemas.openxmlformats.org/officeDocument/2006/relationships/image" Target="../media/image14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oleObject" Target="../embeddings/oleObject2.bin"/><Relationship Id="rId10" Type="http://schemas.openxmlformats.org/officeDocument/2006/relationships/oleObject" Target="../embeddings/oleObject7.bin"/><Relationship Id="rId4" Type="http://schemas.openxmlformats.org/officeDocument/2006/relationships/image" Target="../media/image3.pn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8.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a:spLocks noGrp="1"/>
          </p:cNvSpPr>
          <p:nvPr>
            <p:ph type="title"/>
          </p:nvPr>
        </p:nvSpPr>
        <p:spPr>
          <a:xfrm>
            <a:off x="533400" y="762000"/>
            <a:ext cx="7620000" cy="304800"/>
          </a:xfrm>
        </p:spPr>
        <p:txBody>
          <a:bodyPr/>
          <a:lstStyle/>
          <a:p>
            <a:r>
              <a:rPr lang="en-US" sz="2400" kern="10" dirty="0" err="1" smtClean="0">
                <a:ln w="9525">
                  <a:round/>
                  <a:headEnd/>
                  <a:tailEnd/>
                </a:ln>
                <a:solidFill>
                  <a:schemeClr val="bg2">
                    <a:lumMod val="60000"/>
                    <a:lumOff val="40000"/>
                  </a:schemeClr>
                </a:solidFill>
                <a:latin typeface="Times New Roman"/>
                <a:cs typeface="Times New Roman"/>
              </a:rPr>
              <a:t>Erfarenhet</a:t>
            </a:r>
            <a:r>
              <a:rPr lang="en-US" sz="2400" kern="10" dirty="0" smtClean="0">
                <a:ln w="9525">
                  <a:round/>
                  <a:headEnd/>
                  <a:tailEnd/>
                </a:ln>
                <a:solidFill>
                  <a:schemeClr val="bg2">
                    <a:lumMod val="60000"/>
                    <a:lumOff val="40000"/>
                  </a:schemeClr>
                </a:solidFill>
                <a:latin typeface="Times New Roman"/>
                <a:cs typeface="Times New Roman"/>
              </a:rPr>
              <a:t> </a:t>
            </a:r>
            <a:r>
              <a:rPr lang="en-US" sz="2400" kern="10" dirty="0" err="1" smtClean="0">
                <a:ln w="9525">
                  <a:round/>
                  <a:headEnd/>
                  <a:tailEnd/>
                </a:ln>
                <a:solidFill>
                  <a:schemeClr val="bg2">
                    <a:lumMod val="60000"/>
                    <a:lumOff val="40000"/>
                  </a:schemeClr>
                </a:solidFill>
                <a:latin typeface="Times New Roman"/>
                <a:cs typeface="Times New Roman"/>
              </a:rPr>
              <a:t>av</a:t>
            </a:r>
            <a:r>
              <a:rPr lang="en-US" sz="2400" kern="10" dirty="0" smtClean="0">
                <a:ln w="9525">
                  <a:round/>
                  <a:headEnd/>
                  <a:tailEnd/>
                </a:ln>
                <a:solidFill>
                  <a:schemeClr val="bg2">
                    <a:lumMod val="60000"/>
                    <a:lumOff val="40000"/>
                  </a:schemeClr>
                </a:solidFill>
                <a:latin typeface="Times New Roman"/>
                <a:cs typeface="Times New Roman"/>
              </a:rPr>
              <a:t> </a:t>
            </a:r>
            <a:r>
              <a:rPr lang="en-US" sz="2400" kern="10" dirty="0" err="1" smtClean="0">
                <a:ln w="9525">
                  <a:round/>
                  <a:headEnd/>
                  <a:tailEnd/>
                </a:ln>
                <a:solidFill>
                  <a:schemeClr val="bg2">
                    <a:lumMod val="60000"/>
                    <a:lumOff val="40000"/>
                  </a:schemeClr>
                </a:solidFill>
                <a:latin typeface="Times New Roman"/>
                <a:cs typeface="Times New Roman"/>
              </a:rPr>
              <a:t>laserfysik</a:t>
            </a:r>
            <a:r>
              <a:rPr lang="en-US" sz="2400" kern="10" dirty="0" smtClean="0">
                <a:ln w="9525">
                  <a:round/>
                  <a:headEnd/>
                  <a:tailEnd/>
                </a:ln>
                <a:solidFill>
                  <a:schemeClr val="bg2">
                    <a:lumMod val="60000"/>
                    <a:lumOff val="40000"/>
                  </a:schemeClr>
                </a:solidFill>
                <a:latin typeface="Times New Roman"/>
                <a:cs typeface="Times New Roman"/>
              </a:rPr>
              <a:t> </a:t>
            </a:r>
            <a:r>
              <a:rPr lang="en-US" sz="2400" kern="10" dirty="0" err="1" smtClean="0">
                <a:ln w="9525">
                  <a:round/>
                  <a:headEnd/>
                  <a:tailEnd/>
                </a:ln>
                <a:solidFill>
                  <a:schemeClr val="bg2">
                    <a:lumMod val="60000"/>
                    <a:lumOff val="40000"/>
                  </a:schemeClr>
                </a:solidFill>
                <a:latin typeface="Times New Roman"/>
                <a:cs typeface="Times New Roman"/>
              </a:rPr>
              <a:t>att</a:t>
            </a:r>
            <a:r>
              <a:rPr lang="en-US" sz="2400" kern="10" dirty="0" smtClean="0">
                <a:ln w="9525">
                  <a:round/>
                  <a:headEnd/>
                  <a:tailEnd/>
                </a:ln>
                <a:solidFill>
                  <a:schemeClr val="bg2">
                    <a:lumMod val="60000"/>
                    <a:lumOff val="40000"/>
                  </a:schemeClr>
                </a:solidFill>
                <a:latin typeface="Times New Roman"/>
                <a:cs typeface="Times New Roman"/>
              </a:rPr>
              <a:t> </a:t>
            </a:r>
            <a:r>
              <a:rPr lang="en-US" sz="2400" kern="10" dirty="0" err="1">
                <a:ln w="9525">
                  <a:round/>
                  <a:headEnd/>
                  <a:tailEnd/>
                </a:ln>
                <a:solidFill>
                  <a:schemeClr val="bg2">
                    <a:lumMod val="60000"/>
                    <a:lumOff val="40000"/>
                  </a:schemeClr>
                </a:solidFill>
                <a:latin typeface="Times New Roman"/>
                <a:cs typeface="Times New Roman"/>
              </a:rPr>
              <a:t>Manne</a:t>
            </a:r>
            <a:r>
              <a:rPr lang="en-US" sz="2400" kern="10" dirty="0">
                <a:ln w="9525">
                  <a:round/>
                  <a:headEnd/>
                  <a:tailEnd/>
                </a:ln>
                <a:solidFill>
                  <a:schemeClr val="bg2">
                    <a:lumMod val="60000"/>
                    <a:lumOff val="40000"/>
                  </a:schemeClr>
                </a:solidFill>
                <a:latin typeface="Times New Roman"/>
                <a:cs typeface="Times New Roman"/>
              </a:rPr>
              <a:t> Siegbahn Laboratory </a:t>
            </a:r>
            <a:r>
              <a:rPr lang="en-US" kern="10" dirty="0">
                <a:ln w="9525">
                  <a:round/>
                  <a:headEnd/>
                  <a:tailEnd/>
                </a:ln>
                <a:gradFill rotWithShape="0">
                  <a:gsLst>
                    <a:gs pos="0">
                      <a:srgbClr val="FF9966"/>
                    </a:gs>
                    <a:gs pos="100000">
                      <a:srgbClr val="CCFF99"/>
                    </a:gs>
                  </a:gsLst>
                  <a:lin ang="5400000" scaled="1"/>
                </a:gradFill>
                <a:latin typeface="Times New Roman"/>
                <a:cs typeface="Times New Roman"/>
              </a:rPr>
              <a:t/>
            </a:r>
            <a:br>
              <a:rPr lang="en-US" kern="10" dirty="0">
                <a:ln w="9525">
                  <a:round/>
                  <a:headEnd/>
                  <a:tailEnd/>
                </a:ln>
                <a:gradFill rotWithShape="0">
                  <a:gsLst>
                    <a:gs pos="0">
                      <a:srgbClr val="FF9966"/>
                    </a:gs>
                    <a:gs pos="100000">
                      <a:srgbClr val="CCFF99"/>
                    </a:gs>
                  </a:gsLst>
                  <a:lin ang="5400000" scaled="1"/>
                </a:gradFill>
                <a:latin typeface="Times New Roman"/>
                <a:cs typeface="Times New Roman"/>
              </a:rPr>
            </a:br>
            <a:endParaRPr lang="sv-SE" dirty="0"/>
          </a:p>
        </p:txBody>
      </p:sp>
      <p:graphicFrame>
        <p:nvGraphicFramePr>
          <p:cNvPr id="8" name="Tabell 7"/>
          <p:cNvGraphicFramePr>
            <a:graphicFrameLocks noGrp="1"/>
          </p:cNvGraphicFramePr>
          <p:nvPr/>
        </p:nvGraphicFramePr>
        <p:xfrm>
          <a:off x="762000" y="1600200"/>
          <a:ext cx="7239000" cy="3454400"/>
        </p:xfrm>
        <a:graphic>
          <a:graphicData uri="http://schemas.openxmlformats.org/drawingml/2006/table">
            <a:tbl>
              <a:tblPr firstRow="1" bandRow="1">
                <a:tableStyleId>{5C22544A-7EE6-4342-B048-85BDC9FD1C3A}</a:tableStyleId>
              </a:tblPr>
              <a:tblGrid>
                <a:gridCol w="3290455"/>
                <a:gridCol w="3948545"/>
              </a:tblGrid>
              <a:tr h="1727200">
                <a:tc>
                  <a:txBody>
                    <a:bodyPr/>
                    <a:lstStyle/>
                    <a:p>
                      <a:pPr algn="r"/>
                      <a:r>
                        <a:rPr lang="sv-SE" dirty="0" smtClean="0">
                          <a:solidFill>
                            <a:schemeClr val="bg1"/>
                          </a:solidFill>
                          <a:latin typeface="Times New Roman" pitchFamily="18" charset="0"/>
                          <a:cs typeface="Times New Roman" pitchFamily="18" charset="0"/>
                        </a:rPr>
                        <a:t>Dr Guillermo Andler</a:t>
                      </a:r>
                      <a:endParaRPr lang="sv-SE" dirty="0">
                        <a:solidFill>
                          <a:schemeClr val="bg1"/>
                        </a:solidFill>
                        <a:latin typeface="Times New Roman" pitchFamily="18" charset="0"/>
                        <a:cs typeface="Times New Roman" pitchFamily="18" charset="0"/>
                      </a:endParaRPr>
                    </a:p>
                  </a:txBody>
                  <a:tcPr>
                    <a:solidFill>
                      <a:schemeClr val="tx2">
                        <a:lumMod val="75000"/>
                      </a:schemeClr>
                    </a:solidFill>
                  </a:tcPr>
                </a:tc>
                <a:tc>
                  <a:txBody>
                    <a:bodyPr/>
                    <a:lstStyle/>
                    <a:p>
                      <a:pPr algn="ctr"/>
                      <a:endParaRPr lang="sv-SE" dirty="0" smtClean="0"/>
                    </a:p>
                    <a:p>
                      <a:pPr algn="ctr"/>
                      <a:endParaRPr lang="sv-SE" dirty="0"/>
                    </a:p>
                  </a:txBody>
                  <a:tcPr>
                    <a:solidFill>
                      <a:schemeClr val="tx2">
                        <a:lumMod val="75000"/>
                      </a:schemeClr>
                    </a:solidFill>
                  </a:tcPr>
                </a:tc>
              </a:tr>
              <a:tr h="1727200">
                <a:tc gridSpan="2">
                  <a:txBody>
                    <a:bodyPr/>
                    <a:lstStyle/>
                    <a:p>
                      <a:pPr algn="just"/>
                      <a:r>
                        <a:rPr lang="sv-SE" i="1" dirty="0" smtClean="0">
                          <a:solidFill>
                            <a:schemeClr val="bg1"/>
                          </a:solidFill>
                          <a:latin typeface="Times New Roman" pitchFamily="18" charset="0"/>
                          <a:cs typeface="Times New Roman" pitchFamily="18" charset="0"/>
                        </a:rPr>
                        <a:t>  Jag disputerade 1982 i Moskva i Kvantoptik</a:t>
                      </a:r>
                      <a:r>
                        <a:rPr lang="sv-SE" i="1" baseline="0" dirty="0" smtClean="0">
                          <a:solidFill>
                            <a:schemeClr val="bg1"/>
                          </a:solidFill>
                          <a:latin typeface="Times New Roman" pitchFamily="18" charset="0"/>
                          <a:cs typeface="Times New Roman" pitchFamily="18" charset="0"/>
                        </a:rPr>
                        <a:t> (laserfysik/optoelektronik). Från 1986 jobbar jag på MSL, där jag var med och byggde HF accelerations kavitet för CRYRING. För närvarande jobbar jag med olika frågor vid DESIREE.</a:t>
                      </a:r>
                      <a:endParaRPr lang="sv-SE" i="1" dirty="0">
                        <a:solidFill>
                          <a:schemeClr val="bg1"/>
                        </a:solidFill>
                        <a:latin typeface="Times New Roman" pitchFamily="18" charset="0"/>
                        <a:cs typeface="Times New Roman" pitchFamily="18" charset="0"/>
                      </a:endParaRPr>
                    </a:p>
                  </a:txBody>
                  <a:tcPr>
                    <a:solidFill>
                      <a:schemeClr val="tx2">
                        <a:lumMod val="75000"/>
                      </a:schemeClr>
                    </a:solidFill>
                  </a:tcPr>
                </a:tc>
                <a:tc hMerge="1">
                  <a:txBody>
                    <a:bodyPr/>
                    <a:lstStyle/>
                    <a:p>
                      <a:endParaRPr lang="sv-SE" dirty="0"/>
                    </a:p>
                  </a:txBody>
                  <a:tcPr>
                    <a:solidFill>
                      <a:schemeClr val="tx2">
                        <a:lumMod val="75000"/>
                      </a:schemeClr>
                    </a:solidFill>
                  </a:tcPr>
                </a:tc>
              </a:tr>
            </a:tbl>
          </a:graphicData>
        </a:graphic>
      </p:graphicFrame>
      <p:pic>
        <p:nvPicPr>
          <p:cNvPr id="9" name="Picture 1" descr="D:\Minadokument\ArbetsPlannering\Research Presentation 2011 august 24\GuillermoAndlerCVfoto.bmp"/>
          <p:cNvPicPr>
            <a:picLocks noChangeAspect="1" noChangeArrowheads="1"/>
          </p:cNvPicPr>
          <p:nvPr/>
        </p:nvPicPr>
        <p:blipFill>
          <a:blip r:embed="rId2" cstate="print"/>
          <a:srcRect/>
          <a:stretch>
            <a:fillRect/>
          </a:stretch>
        </p:blipFill>
        <p:spPr bwMode="auto">
          <a:xfrm>
            <a:off x="5181600" y="1676400"/>
            <a:ext cx="1231900" cy="1511300"/>
          </a:xfrm>
          <a:prstGeom prst="rect">
            <a:avLst/>
          </a:prstGeom>
          <a:noFill/>
        </p:spPr>
      </p:pic>
    </p:spTree>
  </p:cSld>
  <p:clrMapOvr>
    <a:masterClrMapping/>
  </p:clrMapOvr>
  <p:transition spd="slow">
    <p:pull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6" name="Picture 4" descr="optring1"/>
          <p:cNvPicPr>
            <a:picLocks noChangeAspect="1" noChangeArrowheads="1"/>
          </p:cNvPicPr>
          <p:nvPr/>
        </p:nvPicPr>
        <p:blipFill>
          <a:blip r:embed="rId2" cstate="print"/>
          <a:srcRect/>
          <a:stretch>
            <a:fillRect/>
          </a:stretch>
        </p:blipFill>
        <p:spPr bwMode="auto">
          <a:xfrm>
            <a:off x="2286000" y="1524000"/>
            <a:ext cx="3962400" cy="3429000"/>
          </a:xfrm>
          <a:prstGeom prst="rect">
            <a:avLst/>
          </a:prstGeom>
          <a:noFill/>
        </p:spPr>
      </p:pic>
      <p:sp>
        <p:nvSpPr>
          <p:cNvPr id="125957" name="Text Box 5"/>
          <p:cNvSpPr txBox="1">
            <a:spLocks noChangeArrowheads="1"/>
          </p:cNvSpPr>
          <p:nvPr/>
        </p:nvSpPr>
        <p:spPr bwMode="auto">
          <a:xfrm>
            <a:off x="1295400" y="5181600"/>
            <a:ext cx="5638800" cy="523220"/>
          </a:xfrm>
          <a:prstGeom prst="rect">
            <a:avLst/>
          </a:prstGeom>
          <a:solidFill>
            <a:srgbClr val="CCFFFF">
              <a:alpha val="50000"/>
            </a:srgbClr>
          </a:solidFill>
          <a:ln w="9525">
            <a:noFill/>
            <a:miter lim="800000"/>
            <a:headEnd/>
            <a:tailEnd/>
          </a:ln>
          <a:effectLst/>
        </p:spPr>
        <p:txBody>
          <a:bodyPr wrap="square">
            <a:spAutoFit/>
          </a:bodyPr>
          <a:lstStyle/>
          <a:p>
            <a:pPr algn="just"/>
            <a:r>
              <a:rPr lang="en-GB" b="1" dirty="0">
                <a:solidFill>
                  <a:schemeClr val="bg1"/>
                </a:solidFill>
                <a:latin typeface="Times" pitchFamily="18" charset="0"/>
                <a:cs typeface="Times New Roman" pitchFamily="18" charset="0"/>
              </a:rPr>
              <a:t>Fig.</a:t>
            </a:r>
            <a:r>
              <a:rPr lang="sv-SE" b="1" dirty="0">
                <a:solidFill>
                  <a:schemeClr val="bg1"/>
                </a:solidFill>
                <a:latin typeface="Times" pitchFamily="18" charset="0"/>
                <a:cs typeface="Times New Roman" pitchFamily="18" charset="0"/>
              </a:rPr>
              <a:t>10.</a:t>
            </a:r>
            <a:r>
              <a:rPr lang="sv-SE" dirty="0">
                <a:solidFill>
                  <a:schemeClr val="bg1"/>
                </a:solidFill>
                <a:latin typeface="Times" pitchFamily="18" charset="0"/>
                <a:cs typeface="Times New Roman" pitchFamily="18" charset="0"/>
              </a:rPr>
              <a:t> </a:t>
            </a:r>
            <a:r>
              <a:rPr lang="en-GB" dirty="0" err="1">
                <a:solidFill>
                  <a:schemeClr val="bg1"/>
                </a:solidFill>
                <a:latin typeface="Times" pitchFamily="18" charset="0"/>
                <a:cs typeface="Times New Roman" pitchFamily="18" charset="0"/>
              </a:rPr>
              <a:t>Nd:YAG</a:t>
            </a:r>
            <a:r>
              <a:rPr lang="en-GB" dirty="0">
                <a:solidFill>
                  <a:schemeClr val="bg1"/>
                </a:solidFill>
                <a:latin typeface="Times" pitchFamily="18" charset="0"/>
                <a:cs typeface="Times New Roman" pitchFamily="18" charset="0"/>
              </a:rPr>
              <a:t>-Dye laser pulse travelling around the </a:t>
            </a:r>
            <a:r>
              <a:rPr lang="sv-SE" dirty="0">
                <a:solidFill>
                  <a:schemeClr val="bg1"/>
                </a:solidFill>
                <a:latin typeface="Times" pitchFamily="18" charset="0"/>
                <a:cs typeface="Times New Roman" pitchFamily="18" charset="0"/>
              </a:rPr>
              <a:t>laser</a:t>
            </a:r>
            <a:r>
              <a:rPr lang="en-GB" dirty="0">
                <a:solidFill>
                  <a:schemeClr val="bg1"/>
                </a:solidFill>
                <a:latin typeface="Times" pitchFamily="18" charset="0"/>
                <a:cs typeface="Times New Roman" pitchFamily="18" charset="0"/>
              </a:rPr>
              <a:t> ring(Ch1).1:1000 Monitoring signal from the high voltage </a:t>
            </a:r>
            <a:r>
              <a:rPr lang="en-GB" dirty="0" err="1">
                <a:solidFill>
                  <a:schemeClr val="bg1"/>
                </a:solidFill>
                <a:latin typeface="Times" pitchFamily="18" charset="0"/>
                <a:cs typeface="Times New Roman" pitchFamily="18" charset="0"/>
              </a:rPr>
              <a:t>pulser</a:t>
            </a:r>
            <a:r>
              <a:rPr lang="en-GB" dirty="0">
                <a:solidFill>
                  <a:schemeClr val="bg1"/>
                </a:solidFill>
                <a:latin typeface="Times" pitchFamily="18" charset="0"/>
                <a:cs typeface="Times New Roman" pitchFamily="18" charset="0"/>
              </a:rPr>
              <a:t> (Ch 2). </a:t>
            </a:r>
            <a:endParaRPr lang="en-GB" dirty="0">
              <a:solidFill>
                <a:schemeClr val="bg1"/>
              </a:solidFill>
            </a:endParaRPr>
          </a:p>
        </p:txBody>
      </p:sp>
      <p:sp>
        <p:nvSpPr>
          <p:cNvPr id="125958" name="Text Box 6"/>
          <p:cNvSpPr txBox="1">
            <a:spLocks noChangeArrowheads="1"/>
          </p:cNvSpPr>
          <p:nvPr/>
        </p:nvSpPr>
        <p:spPr bwMode="auto">
          <a:xfrm>
            <a:off x="152400" y="914400"/>
            <a:ext cx="8534400" cy="369332"/>
          </a:xfrm>
          <a:prstGeom prst="rect">
            <a:avLst/>
          </a:prstGeom>
          <a:noFill/>
          <a:ln w="9525">
            <a:noFill/>
            <a:miter lim="800000"/>
            <a:headEnd/>
            <a:tailEnd/>
          </a:ln>
          <a:effectLst/>
        </p:spPr>
        <p:txBody>
          <a:bodyPr wrap="square">
            <a:spAutoFit/>
          </a:bodyPr>
          <a:lstStyle/>
          <a:p>
            <a:r>
              <a:rPr lang="sv-SE" sz="1800" b="1" i="1" dirty="0" err="1">
                <a:solidFill>
                  <a:schemeClr val="bg1"/>
                </a:solidFill>
              </a:rPr>
              <a:t>Synchronization</a:t>
            </a:r>
            <a:r>
              <a:rPr lang="sv-SE" sz="1800" b="1" i="1" dirty="0">
                <a:solidFill>
                  <a:schemeClr val="bg1"/>
                </a:solidFill>
              </a:rPr>
              <a:t> of </a:t>
            </a:r>
            <a:r>
              <a:rPr lang="sv-SE" sz="1800" b="1" i="1" dirty="0" err="1">
                <a:solidFill>
                  <a:schemeClr val="bg1"/>
                </a:solidFill>
              </a:rPr>
              <a:t>Pockels</a:t>
            </a:r>
            <a:r>
              <a:rPr lang="sv-SE" sz="1800" b="1" i="1" dirty="0">
                <a:solidFill>
                  <a:schemeClr val="bg1"/>
                </a:solidFill>
              </a:rPr>
              <a:t> Cell for  the Three </a:t>
            </a:r>
            <a:r>
              <a:rPr lang="sv-SE" sz="1800" b="1" i="1" dirty="0" err="1">
                <a:solidFill>
                  <a:schemeClr val="bg1"/>
                </a:solidFill>
              </a:rPr>
              <a:t>mirrors</a:t>
            </a:r>
            <a:r>
              <a:rPr lang="sv-SE" sz="1800" b="1" i="1" dirty="0">
                <a:solidFill>
                  <a:schemeClr val="bg1"/>
                </a:solidFill>
              </a:rPr>
              <a:t> </a:t>
            </a:r>
            <a:r>
              <a:rPr lang="sv-SE" sz="1800" b="1" i="1" dirty="0" err="1">
                <a:solidFill>
                  <a:schemeClr val="bg1"/>
                </a:solidFill>
              </a:rPr>
              <a:t>configuration</a:t>
            </a:r>
            <a:r>
              <a:rPr lang="sv-SE" sz="1800" b="1" i="1" dirty="0">
                <a:solidFill>
                  <a:schemeClr val="bg1"/>
                </a:solidFill>
              </a:rPr>
              <a:t> of the laser ring</a:t>
            </a:r>
            <a:endParaRPr lang="en-GB" sz="1800" b="1" i="1" dirty="0">
              <a:solidFill>
                <a:schemeClr val="bg1"/>
              </a:solidFill>
            </a:endParaRPr>
          </a:p>
        </p:txBody>
      </p:sp>
      <p:graphicFrame>
        <p:nvGraphicFramePr>
          <p:cNvPr id="5" name="Tabell 4"/>
          <p:cNvGraphicFramePr>
            <a:graphicFrameLocks noGrp="1"/>
          </p:cNvGraphicFramePr>
          <p:nvPr/>
        </p:nvGraphicFramePr>
        <p:xfrm>
          <a:off x="1981200" y="152400"/>
          <a:ext cx="7010400" cy="640080"/>
        </p:xfrm>
        <a:graphic>
          <a:graphicData uri="http://schemas.openxmlformats.org/drawingml/2006/table">
            <a:tbl>
              <a:tblPr firstRow="1" bandRow="1">
                <a:tableStyleId>{5C22544A-7EE6-4342-B048-85BDC9FD1C3A}</a:tableStyleId>
              </a:tblPr>
              <a:tblGrid>
                <a:gridCol w="7010400"/>
              </a:tblGrid>
              <a:tr h="457200">
                <a:tc>
                  <a:txBody>
                    <a:bodyPr/>
                    <a:lstStyle/>
                    <a:p>
                      <a:pPr algn="just"/>
                      <a:r>
                        <a:rPr lang="sv-SE" b="0" i="1" dirty="0" smtClean="0">
                          <a:solidFill>
                            <a:schemeClr val="bg1"/>
                          </a:solidFill>
                          <a:latin typeface="Times New Roman" pitchFamily="18" charset="0"/>
                          <a:cs typeface="Times New Roman" pitchFamily="18" charset="0"/>
                        </a:rPr>
                        <a:t> Tids </a:t>
                      </a:r>
                      <a:r>
                        <a:rPr lang="sv-SE" b="0" i="1" dirty="0" err="1" smtClean="0">
                          <a:solidFill>
                            <a:schemeClr val="bg1"/>
                          </a:solidFill>
                          <a:latin typeface="Times New Roman" pitchFamily="18" charset="0"/>
                          <a:cs typeface="Times New Roman" pitchFamily="18" charset="0"/>
                        </a:rPr>
                        <a:t>synchronisation</a:t>
                      </a:r>
                      <a:r>
                        <a:rPr lang="sv-SE" b="0" i="1" dirty="0" smtClean="0">
                          <a:solidFill>
                            <a:schemeClr val="bg1"/>
                          </a:solidFill>
                          <a:latin typeface="Times New Roman" pitchFamily="18" charset="0"/>
                          <a:cs typeface="Times New Roman" pitchFamily="18" charset="0"/>
                        </a:rPr>
                        <a:t> av ingående hög effekt laser puls</a:t>
                      </a:r>
                      <a:r>
                        <a:rPr lang="sv-SE" b="0" i="1" baseline="0" dirty="0" smtClean="0">
                          <a:solidFill>
                            <a:schemeClr val="bg1"/>
                          </a:solidFill>
                          <a:latin typeface="Times New Roman" pitchFamily="18" charset="0"/>
                          <a:cs typeface="Times New Roman" pitchFamily="18" charset="0"/>
                        </a:rPr>
                        <a:t> och hög spänning puls som öppnar </a:t>
                      </a:r>
                      <a:r>
                        <a:rPr lang="sv-SE" b="0" i="1" baseline="0" dirty="0" err="1" smtClean="0">
                          <a:solidFill>
                            <a:schemeClr val="bg1"/>
                          </a:solidFill>
                          <a:latin typeface="Times New Roman" pitchFamily="18" charset="0"/>
                          <a:cs typeface="Times New Roman" pitchFamily="18" charset="0"/>
                        </a:rPr>
                        <a:t>Pockels</a:t>
                      </a:r>
                      <a:r>
                        <a:rPr lang="sv-SE" b="0" i="1" baseline="0" dirty="0" smtClean="0">
                          <a:solidFill>
                            <a:schemeClr val="bg1"/>
                          </a:solidFill>
                          <a:latin typeface="Times New Roman" pitchFamily="18" charset="0"/>
                          <a:cs typeface="Times New Roman" pitchFamily="18" charset="0"/>
                        </a:rPr>
                        <a:t> cell för injektion i optiska fällan.</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anim calcmode="lin" valueType="num">
                                      <p:cBhvr additive="base">
                                        <p:cTn id="7" dur="500" fill="hold"/>
                                        <p:tgtEl>
                                          <p:spTgt spid="125958"/>
                                        </p:tgtEl>
                                        <p:attrNameLst>
                                          <p:attrName>ppt_x</p:attrName>
                                        </p:attrNameLst>
                                      </p:cBhvr>
                                      <p:tavLst>
                                        <p:tav tm="0">
                                          <p:val>
                                            <p:strVal val="0-#ppt_w/2"/>
                                          </p:val>
                                        </p:tav>
                                        <p:tav tm="100000">
                                          <p:val>
                                            <p:strVal val="#ppt_x"/>
                                          </p:val>
                                        </p:tav>
                                      </p:tavLst>
                                    </p:anim>
                                    <p:anim calcmode="lin" valueType="num">
                                      <p:cBhvr additive="base">
                                        <p:cTn id="8" dur="500" fill="hold"/>
                                        <p:tgtEl>
                                          <p:spTgt spid="1259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956"/>
                                        </p:tgtEl>
                                        <p:attrNameLst>
                                          <p:attrName>style.visibility</p:attrName>
                                        </p:attrNameLst>
                                      </p:cBhvr>
                                      <p:to>
                                        <p:strVal val="visible"/>
                                      </p:to>
                                    </p:set>
                                    <p:anim calcmode="lin" valueType="num">
                                      <p:cBhvr additive="base">
                                        <p:cTn id="13" dur="500" fill="hold"/>
                                        <p:tgtEl>
                                          <p:spTgt spid="125956"/>
                                        </p:tgtEl>
                                        <p:attrNameLst>
                                          <p:attrName>ppt_x</p:attrName>
                                        </p:attrNameLst>
                                      </p:cBhvr>
                                      <p:tavLst>
                                        <p:tav tm="0">
                                          <p:val>
                                            <p:strVal val="0-#ppt_w/2"/>
                                          </p:val>
                                        </p:tav>
                                        <p:tav tm="100000">
                                          <p:val>
                                            <p:strVal val="#ppt_x"/>
                                          </p:val>
                                        </p:tav>
                                      </p:tavLst>
                                    </p:anim>
                                    <p:anim calcmode="lin" valueType="num">
                                      <p:cBhvr additive="base">
                                        <p:cTn id="14" dur="500" fill="hold"/>
                                        <p:tgtEl>
                                          <p:spTgt spid="1259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5957"/>
                                        </p:tgtEl>
                                        <p:attrNameLst>
                                          <p:attrName>style.visibility</p:attrName>
                                        </p:attrNameLst>
                                      </p:cBhvr>
                                      <p:to>
                                        <p:strVal val="visible"/>
                                      </p:to>
                                    </p:set>
                                    <p:anim calcmode="lin" valueType="num">
                                      <p:cBhvr additive="base">
                                        <p:cTn id="19" dur="500" fill="hold"/>
                                        <p:tgtEl>
                                          <p:spTgt spid="125957"/>
                                        </p:tgtEl>
                                        <p:attrNameLst>
                                          <p:attrName>ppt_x</p:attrName>
                                        </p:attrNameLst>
                                      </p:cBhvr>
                                      <p:tavLst>
                                        <p:tav tm="0">
                                          <p:val>
                                            <p:strVal val="0-#ppt_w/2"/>
                                          </p:val>
                                        </p:tav>
                                        <p:tav tm="100000">
                                          <p:val>
                                            <p:strVal val="#ppt_x"/>
                                          </p:val>
                                        </p:tav>
                                      </p:tavLst>
                                    </p:anim>
                                    <p:anim calcmode="lin" valueType="num">
                                      <p:cBhvr additive="base">
                                        <p:cTn id="20" dur="500" fill="hold"/>
                                        <p:tgtEl>
                                          <p:spTgt spid="125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7" grpId="0" animBg="1" autoUpdateAnimBg="0"/>
      <p:bldP spid="12595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94" name="Text Box 30"/>
          <p:cNvSpPr txBox="1">
            <a:spLocks noChangeArrowheads="1"/>
          </p:cNvSpPr>
          <p:nvPr/>
        </p:nvSpPr>
        <p:spPr bwMode="auto">
          <a:xfrm>
            <a:off x="152400" y="4191000"/>
            <a:ext cx="4724400" cy="914400"/>
          </a:xfrm>
          <a:prstGeom prst="rect">
            <a:avLst/>
          </a:prstGeom>
          <a:solidFill>
            <a:srgbClr val="FFFFFF">
              <a:alpha val="50000"/>
            </a:srgbClr>
          </a:solidFill>
          <a:ln w="9525">
            <a:noFill/>
            <a:miter lim="800000"/>
            <a:headEnd/>
            <a:tailEnd/>
          </a:ln>
        </p:spPr>
        <p:txBody>
          <a:bodyPr/>
          <a:lstStyle/>
          <a:p>
            <a:pPr algn="just" eaLnBrk="0" hangingPunct="0"/>
            <a:r>
              <a:rPr lang="en-US" b="1">
                <a:solidFill>
                  <a:schemeClr val="bg1"/>
                </a:solidFill>
                <a:latin typeface="Times" pitchFamily="18" charset="0"/>
              </a:rPr>
              <a:t>Fig. 11</a:t>
            </a:r>
            <a:r>
              <a:rPr lang="en-US">
                <a:solidFill>
                  <a:schemeClr val="bg1"/>
                </a:solidFill>
                <a:latin typeface="Times" pitchFamily="18" charset="0"/>
              </a:rPr>
              <a:t>. Layout of the optical path for the proposed LIR-experiments with a Optical Laser Ring. WP - Wollaston Prism, PC - Pockels Cell, FS - Focusing System, M1, M2, M3, M4 - High Reflecting mirrors.</a:t>
            </a:r>
          </a:p>
        </p:txBody>
      </p:sp>
      <p:sp>
        <p:nvSpPr>
          <p:cNvPr id="62522" name="Text Box 58"/>
          <p:cNvSpPr txBox="1">
            <a:spLocks noChangeArrowheads="1"/>
          </p:cNvSpPr>
          <p:nvPr/>
        </p:nvSpPr>
        <p:spPr bwMode="auto">
          <a:xfrm>
            <a:off x="1066800" y="609600"/>
            <a:ext cx="5373687" cy="457200"/>
          </a:xfrm>
          <a:prstGeom prst="rect">
            <a:avLst/>
          </a:prstGeom>
          <a:noFill/>
          <a:ln w="9525">
            <a:noFill/>
            <a:miter lim="800000"/>
            <a:headEnd/>
            <a:tailEnd/>
          </a:ln>
          <a:effectLst/>
        </p:spPr>
        <p:txBody>
          <a:bodyPr wrap="none">
            <a:spAutoFit/>
          </a:bodyPr>
          <a:lstStyle/>
          <a:p>
            <a:r>
              <a:rPr lang="sv-SE" sz="2400" b="1" i="1" dirty="0" err="1">
                <a:solidFill>
                  <a:schemeClr val="bg1"/>
                </a:solidFill>
              </a:rPr>
              <a:t>Proposed</a:t>
            </a:r>
            <a:r>
              <a:rPr lang="sv-SE" sz="2400" b="1" i="1" dirty="0">
                <a:solidFill>
                  <a:schemeClr val="bg1"/>
                </a:solidFill>
              </a:rPr>
              <a:t> Laser Ring </a:t>
            </a:r>
            <a:r>
              <a:rPr lang="sv-SE" sz="2400" b="1" i="1" dirty="0" err="1">
                <a:solidFill>
                  <a:schemeClr val="bg1"/>
                </a:solidFill>
              </a:rPr>
              <a:t>around</a:t>
            </a:r>
            <a:r>
              <a:rPr lang="sv-SE" sz="2400" b="1" i="1" dirty="0">
                <a:solidFill>
                  <a:schemeClr val="bg1"/>
                </a:solidFill>
              </a:rPr>
              <a:t> the </a:t>
            </a:r>
            <a:r>
              <a:rPr lang="sv-SE" sz="2400" b="1" i="1" dirty="0" err="1">
                <a:solidFill>
                  <a:schemeClr val="bg1"/>
                </a:solidFill>
              </a:rPr>
              <a:t>e-cooler</a:t>
            </a:r>
            <a:endParaRPr lang="en-GB" sz="2400" b="1" i="1" dirty="0">
              <a:solidFill>
                <a:schemeClr val="bg1"/>
              </a:solidFill>
            </a:endParaRPr>
          </a:p>
        </p:txBody>
      </p:sp>
      <p:grpSp>
        <p:nvGrpSpPr>
          <p:cNvPr id="62534" name="Group 70"/>
          <p:cNvGrpSpPr>
            <a:grpSpLocks/>
          </p:cNvGrpSpPr>
          <p:nvPr/>
        </p:nvGrpSpPr>
        <p:grpSpPr bwMode="auto">
          <a:xfrm>
            <a:off x="152400" y="1143000"/>
            <a:ext cx="5759450" cy="4170363"/>
            <a:chOff x="192" y="576"/>
            <a:chExt cx="3628" cy="2627"/>
          </a:xfrm>
        </p:grpSpPr>
        <p:grpSp>
          <p:nvGrpSpPr>
            <p:cNvPr id="62531" name="Group 67"/>
            <p:cNvGrpSpPr>
              <a:grpSpLocks/>
            </p:cNvGrpSpPr>
            <p:nvPr/>
          </p:nvGrpSpPr>
          <p:grpSpPr bwMode="auto">
            <a:xfrm>
              <a:off x="192" y="624"/>
              <a:ext cx="3628" cy="2579"/>
              <a:chOff x="960" y="576"/>
              <a:chExt cx="3628" cy="2579"/>
            </a:xfrm>
          </p:grpSpPr>
          <p:grpSp>
            <p:nvGrpSpPr>
              <p:cNvPr id="62469" name="Group 5"/>
              <p:cNvGrpSpPr>
                <a:grpSpLocks/>
              </p:cNvGrpSpPr>
              <p:nvPr/>
            </p:nvGrpSpPr>
            <p:grpSpPr bwMode="auto">
              <a:xfrm>
                <a:off x="4176" y="960"/>
                <a:ext cx="206" cy="167"/>
                <a:chOff x="4057" y="6878"/>
                <a:chExt cx="473" cy="322"/>
              </a:xfrm>
            </p:grpSpPr>
            <p:sp>
              <p:nvSpPr>
                <p:cNvPr id="62470" name="AutoShape 6"/>
                <p:cNvSpPr>
                  <a:spLocks noChangeArrowheads="1"/>
                </p:cNvSpPr>
                <p:nvPr/>
              </p:nvSpPr>
              <p:spPr bwMode="auto">
                <a:xfrm rot="5400000" flipV="1">
                  <a:off x="4237" y="6698"/>
                  <a:ext cx="113" cy="473"/>
                </a:xfrm>
                <a:prstGeom prst="flowChartOnlineStorage">
                  <a:avLst/>
                </a:prstGeom>
                <a:solidFill>
                  <a:srgbClr val="CCFFFF"/>
                </a:solidFill>
                <a:ln w="9525">
                  <a:solidFill>
                    <a:srgbClr val="3366FF"/>
                  </a:solidFill>
                  <a:miter lim="800000"/>
                  <a:headEnd/>
                  <a:tailEnd/>
                </a:ln>
                <a:effectLst/>
              </p:spPr>
              <p:txBody>
                <a:bodyPr/>
                <a:lstStyle/>
                <a:p>
                  <a:endParaRPr lang="sv-SE"/>
                </a:p>
              </p:txBody>
            </p:sp>
            <p:sp>
              <p:nvSpPr>
                <p:cNvPr id="62471" name="AutoShape 7"/>
                <p:cNvSpPr>
                  <a:spLocks noChangeArrowheads="1"/>
                </p:cNvSpPr>
                <p:nvPr/>
              </p:nvSpPr>
              <p:spPr bwMode="auto">
                <a:xfrm rot="5400000">
                  <a:off x="4238" y="6907"/>
                  <a:ext cx="120" cy="465"/>
                </a:xfrm>
                <a:prstGeom prst="flowChartDelay">
                  <a:avLst/>
                </a:prstGeom>
                <a:solidFill>
                  <a:srgbClr val="CCFFFF"/>
                </a:solidFill>
                <a:ln w="9525">
                  <a:solidFill>
                    <a:srgbClr val="3366FF"/>
                  </a:solidFill>
                  <a:miter lim="800000"/>
                  <a:headEnd/>
                  <a:tailEnd/>
                </a:ln>
                <a:effectLst/>
              </p:spPr>
              <p:txBody>
                <a:bodyPr/>
                <a:lstStyle/>
                <a:p>
                  <a:endParaRPr lang="sv-SE"/>
                </a:p>
              </p:txBody>
            </p:sp>
          </p:grpSp>
          <p:sp>
            <p:nvSpPr>
              <p:cNvPr id="62472" name="Rectangle 8"/>
              <p:cNvSpPr>
                <a:spLocks noChangeArrowheads="1"/>
              </p:cNvSpPr>
              <p:nvPr/>
            </p:nvSpPr>
            <p:spPr bwMode="auto">
              <a:xfrm>
                <a:off x="3640" y="1484"/>
                <a:ext cx="195" cy="194"/>
              </a:xfrm>
              <a:prstGeom prst="rect">
                <a:avLst/>
              </a:prstGeom>
              <a:solidFill>
                <a:srgbClr val="CCFFCC"/>
              </a:solidFill>
              <a:ln w="9525">
                <a:solidFill>
                  <a:srgbClr val="339966"/>
                </a:solidFill>
                <a:miter lim="800000"/>
                <a:headEnd/>
                <a:tailEnd/>
              </a:ln>
            </p:spPr>
            <p:txBody>
              <a:bodyPr/>
              <a:lstStyle/>
              <a:p>
                <a:endParaRPr lang="sv-SE"/>
              </a:p>
            </p:txBody>
          </p:sp>
          <p:sp>
            <p:nvSpPr>
              <p:cNvPr id="62473" name="Text Box 9"/>
              <p:cNvSpPr txBox="1">
                <a:spLocks noChangeArrowheads="1"/>
              </p:cNvSpPr>
              <p:nvPr/>
            </p:nvSpPr>
            <p:spPr bwMode="auto">
              <a:xfrm>
                <a:off x="1488" y="624"/>
                <a:ext cx="144" cy="96"/>
              </a:xfrm>
              <a:prstGeom prst="rect">
                <a:avLst/>
              </a:prstGeom>
              <a:noFill/>
              <a:ln w="9525">
                <a:noFill/>
                <a:miter lim="800000"/>
                <a:headEnd/>
                <a:tailEnd/>
              </a:ln>
            </p:spPr>
            <p:txBody>
              <a:bodyPr lIns="0" tIns="0" rIns="0" bIns="0"/>
              <a:lstStyle/>
              <a:p>
                <a:pPr algn="l" eaLnBrk="0" hangingPunct="0"/>
                <a:r>
                  <a:rPr lang="en-US" sz="1200">
                    <a:solidFill>
                      <a:schemeClr val="bg1"/>
                    </a:solidFill>
                  </a:rPr>
                  <a:t>M3</a:t>
                </a:r>
                <a:endParaRPr lang="en-US" sz="1200" b="1">
                  <a:solidFill>
                    <a:schemeClr val="bg1"/>
                  </a:solidFill>
                </a:endParaRPr>
              </a:p>
            </p:txBody>
          </p:sp>
          <p:sp>
            <p:nvSpPr>
              <p:cNvPr id="62474" name="Text Box 10" descr="40 %"/>
              <p:cNvSpPr txBox="1">
                <a:spLocks noChangeArrowheads="1"/>
              </p:cNvSpPr>
              <p:nvPr/>
            </p:nvSpPr>
            <p:spPr bwMode="auto">
              <a:xfrm>
                <a:off x="3939" y="1480"/>
                <a:ext cx="218" cy="192"/>
              </a:xfrm>
              <a:prstGeom prst="rect">
                <a:avLst/>
              </a:prstGeom>
              <a:pattFill prst="pct40">
                <a:fgClr>
                  <a:srgbClr val="FFCC00"/>
                </a:fgClr>
                <a:bgClr>
                  <a:srgbClr val="FFFFFF"/>
                </a:bgClr>
              </a:pattFill>
              <a:ln w="9525">
                <a:solidFill>
                  <a:srgbClr val="FF6600"/>
                </a:solidFill>
                <a:miter lim="800000"/>
                <a:headEnd/>
                <a:tailEnd/>
              </a:ln>
            </p:spPr>
            <p:txBody>
              <a:bodyPr/>
              <a:lstStyle/>
              <a:p>
                <a:pPr algn="l" eaLnBrk="0" hangingPunct="0"/>
                <a:endParaRPr lang="en-US" sz="1200"/>
              </a:p>
            </p:txBody>
          </p:sp>
          <p:sp>
            <p:nvSpPr>
              <p:cNvPr id="62475" name="Rectangle 11"/>
              <p:cNvSpPr>
                <a:spLocks noChangeArrowheads="1"/>
              </p:cNvSpPr>
              <p:nvPr/>
            </p:nvSpPr>
            <p:spPr bwMode="auto">
              <a:xfrm>
                <a:off x="2120" y="1474"/>
                <a:ext cx="1345" cy="232"/>
              </a:xfrm>
              <a:prstGeom prst="rect">
                <a:avLst/>
              </a:prstGeom>
              <a:solidFill>
                <a:srgbClr val="CCFFFF"/>
              </a:solidFill>
              <a:ln w="9525">
                <a:solidFill>
                  <a:srgbClr val="000000"/>
                </a:solidFill>
                <a:prstDash val="sysDot"/>
                <a:miter lim="800000"/>
                <a:headEnd/>
                <a:tailEnd/>
              </a:ln>
            </p:spPr>
            <p:txBody>
              <a:bodyPr/>
              <a:lstStyle/>
              <a:p>
                <a:endParaRPr lang="sv-SE"/>
              </a:p>
            </p:txBody>
          </p:sp>
          <p:sp>
            <p:nvSpPr>
              <p:cNvPr id="62476" name="Line 12"/>
              <p:cNvSpPr>
                <a:spLocks noChangeShapeType="1"/>
              </p:cNvSpPr>
              <p:nvPr/>
            </p:nvSpPr>
            <p:spPr bwMode="auto">
              <a:xfrm flipH="1">
                <a:off x="2151" y="1588"/>
                <a:ext cx="1256" cy="0"/>
              </a:xfrm>
              <a:prstGeom prst="line">
                <a:avLst/>
              </a:prstGeom>
              <a:noFill/>
              <a:ln w="38100" cap="rnd">
                <a:solidFill>
                  <a:srgbClr val="CC99FF"/>
                </a:solidFill>
                <a:prstDash val="sysDot"/>
                <a:round/>
                <a:headEnd/>
                <a:tailEnd type="arrow" w="sm" len="med"/>
              </a:ln>
            </p:spPr>
            <p:txBody>
              <a:bodyPr/>
              <a:lstStyle/>
              <a:p>
                <a:endParaRPr lang="sv-SE"/>
              </a:p>
            </p:txBody>
          </p:sp>
          <p:sp>
            <p:nvSpPr>
              <p:cNvPr id="62477" name="Line 13"/>
              <p:cNvSpPr>
                <a:spLocks noChangeShapeType="1"/>
              </p:cNvSpPr>
              <p:nvPr/>
            </p:nvSpPr>
            <p:spPr bwMode="auto">
              <a:xfrm rot="1506465">
                <a:off x="4262" y="1682"/>
                <a:ext cx="183" cy="90"/>
              </a:xfrm>
              <a:prstGeom prst="line">
                <a:avLst/>
              </a:prstGeom>
              <a:noFill/>
              <a:ln w="57150" cmpd="thinThick">
                <a:solidFill>
                  <a:srgbClr val="0000FF"/>
                </a:solidFill>
                <a:round/>
                <a:headEnd/>
                <a:tailEnd/>
              </a:ln>
            </p:spPr>
            <p:txBody>
              <a:bodyPr/>
              <a:lstStyle/>
              <a:p>
                <a:endParaRPr lang="sv-SE"/>
              </a:p>
            </p:txBody>
          </p:sp>
          <p:sp>
            <p:nvSpPr>
              <p:cNvPr id="62478" name="Line 14"/>
              <p:cNvSpPr>
                <a:spLocks noChangeShapeType="1"/>
              </p:cNvSpPr>
              <p:nvPr/>
            </p:nvSpPr>
            <p:spPr bwMode="auto">
              <a:xfrm flipH="1">
                <a:off x="2306" y="1667"/>
                <a:ext cx="985" cy="0"/>
              </a:xfrm>
              <a:prstGeom prst="line">
                <a:avLst/>
              </a:prstGeom>
              <a:noFill/>
              <a:ln w="9525">
                <a:solidFill>
                  <a:srgbClr val="000000"/>
                </a:solidFill>
                <a:round/>
                <a:headEnd/>
                <a:tailEnd/>
              </a:ln>
            </p:spPr>
            <p:txBody>
              <a:bodyPr/>
              <a:lstStyle/>
              <a:p>
                <a:endParaRPr lang="sv-SE"/>
              </a:p>
            </p:txBody>
          </p:sp>
          <p:sp>
            <p:nvSpPr>
              <p:cNvPr id="62479" name="Line 15"/>
              <p:cNvSpPr>
                <a:spLocks noChangeShapeType="1"/>
              </p:cNvSpPr>
              <p:nvPr/>
            </p:nvSpPr>
            <p:spPr bwMode="auto">
              <a:xfrm flipH="1" flipV="1">
                <a:off x="1891" y="1253"/>
                <a:ext cx="415" cy="414"/>
              </a:xfrm>
              <a:prstGeom prst="line">
                <a:avLst/>
              </a:prstGeom>
              <a:noFill/>
              <a:ln w="9525">
                <a:solidFill>
                  <a:srgbClr val="000000"/>
                </a:solidFill>
                <a:round/>
                <a:headEnd/>
                <a:tailEnd/>
              </a:ln>
            </p:spPr>
            <p:txBody>
              <a:bodyPr/>
              <a:lstStyle/>
              <a:p>
                <a:endParaRPr lang="sv-SE"/>
              </a:p>
            </p:txBody>
          </p:sp>
          <p:sp>
            <p:nvSpPr>
              <p:cNvPr id="62480" name="Line 16"/>
              <p:cNvSpPr>
                <a:spLocks noChangeShapeType="1"/>
              </p:cNvSpPr>
              <p:nvPr/>
            </p:nvSpPr>
            <p:spPr bwMode="auto">
              <a:xfrm flipV="1">
                <a:off x="3291" y="1175"/>
                <a:ext cx="389" cy="492"/>
              </a:xfrm>
              <a:prstGeom prst="line">
                <a:avLst/>
              </a:prstGeom>
              <a:noFill/>
              <a:ln w="9525">
                <a:solidFill>
                  <a:srgbClr val="000000"/>
                </a:solidFill>
                <a:round/>
                <a:headEnd/>
                <a:tailEnd/>
              </a:ln>
            </p:spPr>
            <p:txBody>
              <a:bodyPr/>
              <a:lstStyle/>
              <a:p>
                <a:endParaRPr lang="sv-SE"/>
              </a:p>
            </p:txBody>
          </p:sp>
          <p:sp>
            <p:nvSpPr>
              <p:cNvPr id="62481" name="Line 17"/>
              <p:cNvSpPr>
                <a:spLocks noChangeShapeType="1"/>
              </p:cNvSpPr>
              <p:nvPr/>
            </p:nvSpPr>
            <p:spPr bwMode="auto">
              <a:xfrm flipH="1">
                <a:off x="2358" y="1512"/>
                <a:ext cx="881" cy="0"/>
              </a:xfrm>
              <a:prstGeom prst="line">
                <a:avLst/>
              </a:prstGeom>
              <a:noFill/>
              <a:ln w="9525">
                <a:solidFill>
                  <a:srgbClr val="000000"/>
                </a:solidFill>
                <a:round/>
                <a:headEnd/>
                <a:tailEnd/>
              </a:ln>
            </p:spPr>
            <p:txBody>
              <a:bodyPr/>
              <a:lstStyle/>
              <a:p>
                <a:endParaRPr lang="sv-SE"/>
              </a:p>
            </p:txBody>
          </p:sp>
          <p:sp>
            <p:nvSpPr>
              <p:cNvPr id="62482" name="Line 18"/>
              <p:cNvSpPr>
                <a:spLocks noChangeShapeType="1"/>
              </p:cNvSpPr>
              <p:nvPr/>
            </p:nvSpPr>
            <p:spPr bwMode="auto">
              <a:xfrm flipV="1">
                <a:off x="3239" y="1124"/>
                <a:ext cx="285" cy="388"/>
              </a:xfrm>
              <a:prstGeom prst="line">
                <a:avLst/>
              </a:prstGeom>
              <a:noFill/>
              <a:ln w="9525">
                <a:solidFill>
                  <a:srgbClr val="000000"/>
                </a:solidFill>
                <a:round/>
                <a:headEnd/>
                <a:tailEnd/>
              </a:ln>
            </p:spPr>
            <p:txBody>
              <a:bodyPr/>
              <a:lstStyle/>
              <a:p>
                <a:endParaRPr lang="sv-SE"/>
              </a:p>
            </p:txBody>
          </p:sp>
          <p:sp>
            <p:nvSpPr>
              <p:cNvPr id="62483" name="Line 19"/>
              <p:cNvSpPr>
                <a:spLocks noChangeShapeType="1"/>
              </p:cNvSpPr>
              <p:nvPr/>
            </p:nvSpPr>
            <p:spPr bwMode="auto">
              <a:xfrm flipH="1" flipV="1">
                <a:off x="1995" y="1124"/>
                <a:ext cx="363" cy="388"/>
              </a:xfrm>
              <a:prstGeom prst="line">
                <a:avLst/>
              </a:prstGeom>
              <a:noFill/>
              <a:ln w="9525">
                <a:solidFill>
                  <a:srgbClr val="000000"/>
                </a:solidFill>
                <a:round/>
                <a:headEnd/>
                <a:tailEnd/>
              </a:ln>
            </p:spPr>
            <p:txBody>
              <a:bodyPr/>
              <a:lstStyle/>
              <a:p>
                <a:endParaRPr lang="sv-SE"/>
              </a:p>
            </p:txBody>
          </p:sp>
          <p:sp>
            <p:nvSpPr>
              <p:cNvPr id="62484" name="Line 20"/>
              <p:cNvSpPr>
                <a:spLocks noChangeShapeType="1"/>
              </p:cNvSpPr>
              <p:nvPr/>
            </p:nvSpPr>
            <p:spPr bwMode="auto">
              <a:xfrm flipV="1">
                <a:off x="4329" y="2453"/>
                <a:ext cx="0" cy="360"/>
              </a:xfrm>
              <a:prstGeom prst="line">
                <a:avLst/>
              </a:prstGeom>
              <a:noFill/>
              <a:ln w="76200">
                <a:solidFill>
                  <a:srgbClr val="3399FF"/>
                </a:solidFill>
                <a:round/>
                <a:headEnd/>
                <a:tailEnd type="triangle" w="med" len="med"/>
              </a:ln>
            </p:spPr>
            <p:txBody>
              <a:bodyPr/>
              <a:lstStyle/>
              <a:p>
                <a:endParaRPr lang="sv-SE"/>
              </a:p>
            </p:txBody>
          </p:sp>
          <p:sp>
            <p:nvSpPr>
              <p:cNvPr id="62485" name="Line 21"/>
              <p:cNvSpPr>
                <a:spLocks noChangeShapeType="1"/>
              </p:cNvSpPr>
              <p:nvPr/>
            </p:nvSpPr>
            <p:spPr bwMode="auto">
              <a:xfrm flipV="1">
                <a:off x="4334" y="1713"/>
                <a:ext cx="0" cy="432"/>
              </a:xfrm>
              <a:prstGeom prst="line">
                <a:avLst/>
              </a:prstGeom>
              <a:noFill/>
              <a:ln w="28575">
                <a:solidFill>
                  <a:srgbClr val="FF0000"/>
                </a:solidFill>
                <a:round/>
                <a:headEnd/>
                <a:tailEnd type="triangle" w="sm" len="sm"/>
              </a:ln>
            </p:spPr>
            <p:txBody>
              <a:bodyPr/>
              <a:lstStyle/>
              <a:p>
                <a:endParaRPr lang="sv-SE"/>
              </a:p>
            </p:txBody>
          </p:sp>
          <p:sp>
            <p:nvSpPr>
              <p:cNvPr id="62486" name="Line 22"/>
              <p:cNvSpPr>
                <a:spLocks noChangeShapeType="1"/>
              </p:cNvSpPr>
              <p:nvPr/>
            </p:nvSpPr>
            <p:spPr bwMode="auto">
              <a:xfrm>
                <a:off x="1671" y="1505"/>
                <a:ext cx="131" cy="196"/>
              </a:xfrm>
              <a:prstGeom prst="line">
                <a:avLst/>
              </a:prstGeom>
              <a:noFill/>
              <a:ln w="57150" cmpd="thickThin">
                <a:solidFill>
                  <a:srgbClr val="33CCCC"/>
                </a:solidFill>
                <a:round/>
                <a:headEnd/>
                <a:tailEnd/>
              </a:ln>
            </p:spPr>
            <p:txBody>
              <a:bodyPr/>
              <a:lstStyle/>
              <a:p>
                <a:endParaRPr lang="sv-SE"/>
              </a:p>
            </p:txBody>
          </p:sp>
          <p:sp>
            <p:nvSpPr>
              <p:cNvPr id="62488" name="Line 24"/>
              <p:cNvSpPr>
                <a:spLocks noChangeShapeType="1"/>
              </p:cNvSpPr>
              <p:nvPr/>
            </p:nvSpPr>
            <p:spPr bwMode="auto">
              <a:xfrm flipH="1">
                <a:off x="3239" y="1149"/>
                <a:ext cx="372" cy="467"/>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62489" name="Line 25"/>
              <p:cNvSpPr>
                <a:spLocks noChangeShapeType="1"/>
              </p:cNvSpPr>
              <p:nvPr/>
            </p:nvSpPr>
            <p:spPr bwMode="auto">
              <a:xfrm flipH="1" flipV="1">
                <a:off x="2333" y="1588"/>
                <a:ext cx="932" cy="0"/>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62490" name="Line 26"/>
              <p:cNvSpPr>
                <a:spLocks noChangeShapeType="1"/>
              </p:cNvSpPr>
              <p:nvPr/>
            </p:nvSpPr>
            <p:spPr bwMode="auto">
              <a:xfrm flipH="1" flipV="1">
                <a:off x="1953" y="1190"/>
                <a:ext cx="380" cy="398"/>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62491" name="Line 27"/>
              <p:cNvSpPr>
                <a:spLocks noChangeShapeType="1"/>
              </p:cNvSpPr>
              <p:nvPr/>
            </p:nvSpPr>
            <p:spPr bwMode="auto">
              <a:xfrm flipH="1" flipV="1">
                <a:off x="3381" y="1569"/>
                <a:ext cx="332" cy="335"/>
              </a:xfrm>
              <a:prstGeom prst="line">
                <a:avLst/>
              </a:prstGeom>
              <a:noFill/>
              <a:ln w="38100" cap="rnd">
                <a:solidFill>
                  <a:srgbClr val="CC99FF"/>
                </a:solidFill>
                <a:prstDash val="sysDot"/>
                <a:round/>
                <a:headEnd/>
                <a:tailEnd type="arrow" w="sm" len="med"/>
              </a:ln>
            </p:spPr>
            <p:txBody>
              <a:bodyPr/>
              <a:lstStyle/>
              <a:p>
                <a:endParaRPr lang="sv-SE"/>
              </a:p>
            </p:txBody>
          </p:sp>
          <p:sp>
            <p:nvSpPr>
              <p:cNvPr id="62492" name="Line 28"/>
              <p:cNvSpPr>
                <a:spLocks noChangeShapeType="1"/>
              </p:cNvSpPr>
              <p:nvPr/>
            </p:nvSpPr>
            <p:spPr bwMode="auto">
              <a:xfrm flipH="1">
                <a:off x="1860" y="1588"/>
                <a:ext cx="318" cy="371"/>
              </a:xfrm>
              <a:prstGeom prst="line">
                <a:avLst/>
              </a:prstGeom>
              <a:noFill/>
              <a:ln w="38100" cap="rnd">
                <a:solidFill>
                  <a:srgbClr val="CC99FF"/>
                </a:solidFill>
                <a:prstDash val="sysDot"/>
                <a:round/>
                <a:headEnd/>
                <a:tailEnd type="arrow" w="sm" len="med"/>
              </a:ln>
            </p:spPr>
            <p:txBody>
              <a:bodyPr/>
              <a:lstStyle/>
              <a:p>
                <a:endParaRPr lang="sv-SE"/>
              </a:p>
            </p:txBody>
          </p:sp>
          <p:sp>
            <p:nvSpPr>
              <p:cNvPr id="62493" name="Line 29"/>
              <p:cNvSpPr>
                <a:spLocks noChangeShapeType="1"/>
              </p:cNvSpPr>
              <p:nvPr/>
            </p:nvSpPr>
            <p:spPr bwMode="auto">
              <a:xfrm flipH="1" flipV="1">
                <a:off x="1749" y="1582"/>
                <a:ext cx="2304" cy="2"/>
              </a:xfrm>
              <a:prstGeom prst="line">
                <a:avLst/>
              </a:prstGeom>
              <a:noFill/>
              <a:ln w="28575">
                <a:solidFill>
                  <a:srgbClr val="FF0000"/>
                </a:solidFill>
                <a:round/>
                <a:headEnd/>
                <a:tailEnd type="triangle" w="sm" len="sm"/>
              </a:ln>
            </p:spPr>
            <p:txBody>
              <a:bodyPr/>
              <a:lstStyle/>
              <a:p>
                <a:endParaRPr lang="sv-SE"/>
              </a:p>
            </p:txBody>
          </p:sp>
          <p:sp>
            <p:nvSpPr>
              <p:cNvPr id="62495" name="Text Box 31"/>
              <p:cNvSpPr txBox="1">
                <a:spLocks noChangeArrowheads="1"/>
              </p:cNvSpPr>
              <p:nvPr/>
            </p:nvSpPr>
            <p:spPr bwMode="auto">
              <a:xfrm>
                <a:off x="4074" y="2801"/>
                <a:ext cx="514" cy="354"/>
              </a:xfrm>
              <a:prstGeom prst="rect">
                <a:avLst/>
              </a:prstGeom>
              <a:solidFill>
                <a:srgbClr val="CCECFF"/>
              </a:solidFill>
              <a:ln w="9525">
                <a:solidFill>
                  <a:srgbClr val="00FF00"/>
                </a:solidFill>
                <a:miter lim="800000"/>
                <a:headEnd/>
                <a:tailEnd/>
              </a:ln>
            </p:spPr>
            <p:txBody>
              <a:bodyPr/>
              <a:lstStyle/>
              <a:p>
                <a:pPr algn="l" eaLnBrk="0" hangingPunct="0"/>
                <a:r>
                  <a:rPr lang="en-US" sz="1200">
                    <a:solidFill>
                      <a:schemeClr val="bg1"/>
                    </a:solidFill>
                  </a:rPr>
                  <a:t>Excimer </a:t>
                </a:r>
              </a:p>
              <a:p>
                <a:pPr algn="l" eaLnBrk="0" hangingPunct="0"/>
                <a:r>
                  <a:rPr lang="en-US" sz="1200">
                    <a:solidFill>
                      <a:schemeClr val="bg1"/>
                    </a:solidFill>
                  </a:rPr>
                  <a:t>Laser</a:t>
                </a:r>
              </a:p>
            </p:txBody>
          </p:sp>
          <p:sp>
            <p:nvSpPr>
              <p:cNvPr id="62496" name="Text Box 32"/>
              <p:cNvSpPr txBox="1">
                <a:spLocks noChangeArrowheads="1"/>
              </p:cNvSpPr>
              <p:nvPr/>
            </p:nvSpPr>
            <p:spPr bwMode="auto">
              <a:xfrm>
                <a:off x="4081" y="2111"/>
                <a:ext cx="469" cy="355"/>
              </a:xfrm>
              <a:prstGeom prst="rect">
                <a:avLst/>
              </a:prstGeom>
              <a:solidFill>
                <a:srgbClr val="FFFF00"/>
              </a:solidFill>
              <a:ln w="9525">
                <a:solidFill>
                  <a:srgbClr val="FF0000"/>
                </a:solidFill>
                <a:miter lim="800000"/>
                <a:headEnd/>
                <a:tailEnd/>
              </a:ln>
            </p:spPr>
            <p:txBody>
              <a:bodyPr/>
              <a:lstStyle/>
              <a:p>
                <a:pPr algn="l" eaLnBrk="0" hangingPunct="0"/>
                <a:r>
                  <a:rPr lang="en-US" sz="1200">
                    <a:solidFill>
                      <a:schemeClr val="bg1"/>
                    </a:solidFill>
                  </a:rPr>
                  <a:t>Dye </a:t>
                </a:r>
              </a:p>
              <a:p>
                <a:pPr algn="l" eaLnBrk="0" hangingPunct="0"/>
                <a:r>
                  <a:rPr lang="en-US" sz="1200">
                    <a:solidFill>
                      <a:schemeClr val="bg1"/>
                    </a:solidFill>
                  </a:rPr>
                  <a:t>Laser</a:t>
                </a:r>
              </a:p>
            </p:txBody>
          </p:sp>
          <p:sp>
            <p:nvSpPr>
              <p:cNvPr id="62497" name="Line 33"/>
              <p:cNvSpPr>
                <a:spLocks noChangeShapeType="1"/>
              </p:cNvSpPr>
              <p:nvPr/>
            </p:nvSpPr>
            <p:spPr bwMode="auto">
              <a:xfrm flipH="1">
                <a:off x="4224" y="1392"/>
                <a:ext cx="192" cy="192"/>
              </a:xfrm>
              <a:prstGeom prst="line">
                <a:avLst/>
              </a:prstGeom>
              <a:noFill/>
              <a:ln w="57150" cmpd="thickThin">
                <a:solidFill>
                  <a:srgbClr val="33CCCC"/>
                </a:solidFill>
                <a:round/>
                <a:headEnd/>
                <a:tailEnd/>
              </a:ln>
            </p:spPr>
            <p:txBody>
              <a:bodyPr/>
              <a:lstStyle/>
              <a:p>
                <a:endParaRPr lang="sv-SE"/>
              </a:p>
            </p:txBody>
          </p:sp>
          <p:sp>
            <p:nvSpPr>
              <p:cNvPr id="62498" name="Line 34"/>
              <p:cNvSpPr>
                <a:spLocks noChangeShapeType="1"/>
              </p:cNvSpPr>
              <p:nvPr/>
            </p:nvSpPr>
            <p:spPr bwMode="auto">
              <a:xfrm flipH="1" flipV="1">
                <a:off x="4039" y="1583"/>
                <a:ext cx="285" cy="153"/>
              </a:xfrm>
              <a:prstGeom prst="line">
                <a:avLst/>
              </a:prstGeom>
              <a:noFill/>
              <a:ln w="28575">
                <a:solidFill>
                  <a:srgbClr val="FF0000"/>
                </a:solidFill>
                <a:round/>
                <a:headEnd/>
                <a:tailEnd type="triangle" w="sm" len="sm"/>
              </a:ln>
            </p:spPr>
            <p:txBody>
              <a:bodyPr/>
              <a:lstStyle/>
              <a:p>
                <a:endParaRPr lang="sv-SE"/>
              </a:p>
            </p:txBody>
          </p:sp>
          <p:sp>
            <p:nvSpPr>
              <p:cNvPr id="62499" name="Text Box 35"/>
              <p:cNvSpPr txBox="1">
                <a:spLocks noChangeArrowheads="1"/>
              </p:cNvSpPr>
              <p:nvPr/>
            </p:nvSpPr>
            <p:spPr bwMode="auto">
              <a:xfrm>
                <a:off x="2177" y="768"/>
                <a:ext cx="1225" cy="476"/>
              </a:xfrm>
              <a:prstGeom prst="rect">
                <a:avLst/>
              </a:prstGeom>
              <a:solidFill>
                <a:srgbClr val="FFFFFF"/>
              </a:solidFill>
              <a:ln w="9525">
                <a:solidFill>
                  <a:srgbClr val="000000"/>
                </a:solidFill>
                <a:miter lim="800000"/>
                <a:headEnd/>
                <a:tailEnd/>
              </a:ln>
            </p:spPr>
            <p:txBody>
              <a:bodyPr/>
              <a:lstStyle/>
              <a:p>
                <a:pPr eaLnBrk="0" hangingPunct="0"/>
                <a:r>
                  <a:rPr lang="en-US" sz="1200">
                    <a:solidFill>
                      <a:schemeClr val="bg1"/>
                    </a:solidFill>
                  </a:rPr>
                  <a:t>Experimental section: Ion beam, e-beam and laser beam</a:t>
                </a:r>
              </a:p>
            </p:txBody>
          </p:sp>
          <p:sp>
            <p:nvSpPr>
              <p:cNvPr id="62500" name="Text Box 36"/>
              <p:cNvSpPr txBox="1">
                <a:spLocks noChangeArrowheads="1"/>
              </p:cNvSpPr>
              <p:nvPr/>
            </p:nvSpPr>
            <p:spPr bwMode="auto">
              <a:xfrm>
                <a:off x="4368" y="1440"/>
                <a:ext cx="153" cy="108"/>
              </a:xfrm>
              <a:prstGeom prst="rect">
                <a:avLst/>
              </a:prstGeom>
              <a:noFill/>
              <a:ln w="9525">
                <a:noFill/>
                <a:miter lim="800000"/>
                <a:headEnd/>
                <a:tailEnd/>
              </a:ln>
            </p:spPr>
            <p:txBody>
              <a:bodyPr lIns="0" tIns="0" rIns="0" bIns="0"/>
              <a:lstStyle/>
              <a:p>
                <a:pPr algn="l" eaLnBrk="0" hangingPunct="0"/>
                <a:r>
                  <a:rPr lang="en-US" sz="1200">
                    <a:solidFill>
                      <a:schemeClr val="bg1"/>
                    </a:solidFill>
                  </a:rPr>
                  <a:t>M5</a:t>
                </a:r>
              </a:p>
            </p:txBody>
          </p:sp>
          <p:sp>
            <p:nvSpPr>
              <p:cNvPr id="62501" name="Line 37"/>
              <p:cNvSpPr>
                <a:spLocks noChangeShapeType="1"/>
              </p:cNvSpPr>
              <p:nvPr/>
            </p:nvSpPr>
            <p:spPr bwMode="auto">
              <a:xfrm flipV="1">
                <a:off x="1632" y="576"/>
                <a:ext cx="192" cy="192"/>
              </a:xfrm>
              <a:prstGeom prst="line">
                <a:avLst/>
              </a:prstGeom>
              <a:noFill/>
              <a:ln w="57150" cmpd="thickThin">
                <a:solidFill>
                  <a:srgbClr val="33CCCC"/>
                </a:solidFill>
                <a:round/>
                <a:headEnd/>
                <a:tailEnd/>
              </a:ln>
            </p:spPr>
            <p:txBody>
              <a:bodyPr/>
              <a:lstStyle/>
              <a:p>
                <a:endParaRPr lang="sv-SE"/>
              </a:p>
            </p:txBody>
          </p:sp>
          <p:sp>
            <p:nvSpPr>
              <p:cNvPr id="62502" name="Line 38"/>
              <p:cNvSpPr>
                <a:spLocks noChangeShapeType="1"/>
              </p:cNvSpPr>
              <p:nvPr/>
            </p:nvSpPr>
            <p:spPr bwMode="auto">
              <a:xfrm flipH="1">
                <a:off x="4032" y="1488"/>
                <a:ext cx="240" cy="96"/>
              </a:xfrm>
              <a:prstGeom prst="line">
                <a:avLst/>
              </a:prstGeom>
              <a:noFill/>
              <a:ln w="28575">
                <a:solidFill>
                  <a:srgbClr val="FF0000"/>
                </a:solidFill>
                <a:round/>
                <a:headEnd type="none" w="sm" len="sm"/>
                <a:tailEnd type="triangle" w="med" len="med"/>
              </a:ln>
            </p:spPr>
            <p:txBody>
              <a:bodyPr/>
              <a:lstStyle/>
              <a:p>
                <a:endParaRPr lang="sv-SE"/>
              </a:p>
            </p:txBody>
          </p:sp>
          <p:sp>
            <p:nvSpPr>
              <p:cNvPr id="62503" name="Text Box 39"/>
              <p:cNvSpPr txBox="1">
                <a:spLocks noChangeArrowheads="1"/>
              </p:cNvSpPr>
              <p:nvPr/>
            </p:nvSpPr>
            <p:spPr bwMode="auto">
              <a:xfrm>
                <a:off x="3648" y="1344"/>
                <a:ext cx="137" cy="86"/>
              </a:xfrm>
              <a:prstGeom prst="rect">
                <a:avLst/>
              </a:prstGeom>
              <a:noFill/>
              <a:ln w="9525">
                <a:noFill/>
                <a:miter lim="800000"/>
                <a:headEnd/>
                <a:tailEnd/>
              </a:ln>
            </p:spPr>
            <p:txBody>
              <a:bodyPr lIns="0" tIns="0" rIns="0" bIns="0"/>
              <a:lstStyle/>
              <a:p>
                <a:pPr algn="l" eaLnBrk="0" hangingPunct="0"/>
                <a:r>
                  <a:rPr lang="en-US" sz="1200">
                    <a:solidFill>
                      <a:schemeClr val="bg1"/>
                    </a:solidFill>
                  </a:rPr>
                  <a:t>PC</a:t>
                </a:r>
              </a:p>
            </p:txBody>
          </p:sp>
          <p:sp>
            <p:nvSpPr>
              <p:cNvPr id="62504" name="Text Box 40"/>
              <p:cNvSpPr txBox="1">
                <a:spLocks noChangeArrowheads="1"/>
              </p:cNvSpPr>
              <p:nvPr/>
            </p:nvSpPr>
            <p:spPr bwMode="auto">
              <a:xfrm>
                <a:off x="3984" y="1344"/>
                <a:ext cx="170" cy="126"/>
              </a:xfrm>
              <a:prstGeom prst="rect">
                <a:avLst/>
              </a:prstGeom>
              <a:noFill/>
              <a:ln w="9525">
                <a:noFill/>
                <a:miter lim="800000"/>
                <a:headEnd/>
                <a:tailEnd/>
              </a:ln>
              <a:effectLst/>
            </p:spPr>
            <p:txBody>
              <a:bodyPr lIns="0" tIns="0" rIns="0" bIns="0"/>
              <a:lstStyle/>
              <a:p>
                <a:pPr algn="l" eaLnBrk="0" hangingPunct="0"/>
                <a:r>
                  <a:rPr lang="en-US" sz="1200">
                    <a:solidFill>
                      <a:schemeClr val="bg1"/>
                    </a:solidFill>
                  </a:rPr>
                  <a:t>WP</a:t>
                </a:r>
              </a:p>
            </p:txBody>
          </p:sp>
          <p:grpSp>
            <p:nvGrpSpPr>
              <p:cNvPr id="62505" name="Group 41"/>
              <p:cNvGrpSpPr>
                <a:grpSpLocks/>
              </p:cNvGrpSpPr>
              <p:nvPr/>
            </p:nvGrpSpPr>
            <p:grpSpPr bwMode="auto">
              <a:xfrm>
                <a:off x="1302" y="1400"/>
                <a:ext cx="137" cy="396"/>
                <a:chOff x="2445" y="5916"/>
                <a:chExt cx="315" cy="765"/>
              </a:xfrm>
            </p:grpSpPr>
            <p:sp>
              <p:nvSpPr>
                <p:cNvPr id="62506" name="Rectangle 42"/>
                <p:cNvSpPr>
                  <a:spLocks noChangeArrowheads="1"/>
                </p:cNvSpPr>
                <p:nvPr/>
              </p:nvSpPr>
              <p:spPr bwMode="auto">
                <a:xfrm>
                  <a:off x="2670" y="6036"/>
                  <a:ext cx="90" cy="525"/>
                </a:xfrm>
                <a:prstGeom prst="rect">
                  <a:avLst/>
                </a:prstGeom>
                <a:solidFill>
                  <a:srgbClr val="FFFFFF"/>
                </a:solidFill>
                <a:ln w="9525">
                  <a:solidFill>
                    <a:srgbClr val="000000"/>
                  </a:solidFill>
                  <a:miter lim="800000"/>
                  <a:headEnd/>
                  <a:tailEnd/>
                </a:ln>
                <a:effectLst/>
              </p:spPr>
              <p:txBody>
                <a:bodyPr/>
                <a:lstStyle/>
                <a:p>
                  <a:endParaRPr lang="sv-SE"/>
                </a:p>
              </p:txBody>
            </p:sp>
            <p:sp>
              <p:nvSpPr>
                <p:cNvPr id="62507" name="Rectangle 43"/>
                <p:cNvSpPr>
                  <a:spLocks noChangeArrowheads="1"/>
                </p:cNvSpPr>
                <p:nvPr/>
              </p:nvSpPr>
              <p:spPr bwMode="auto">
                <a:xfrm>
                  <a:off x="2445" y="5916"/>
                  <a:ext cx="225" cy="765"/>
                </a:xfrm>
                <a:prstGeom prst="rect">
                  <a:avLst/>
                </a:prstGeom>
                <a:solidFill>
                  <a:srgbClr val="FFFFFF"/>
                </a:solidFill>
                <a:ln w="9525">
                  <a:solidFill>
                    <a:srgbClr val="000000"/>
                  </a:solidFill>
                  <a:miter lim="800000"/>
                  <a:headEnd/>
                  <a:tailEnd/>
                </a:ln>
                <a:effectLst/>
              </p:spPr>
              <p:txBody>
                <a:bodyPr/>
                <a:lstStyle/>
                <a:p>
                  <a:endParaRPr lang="sv-SE"/>
                </a:p>
              </p:txBody>
            </p:sp>
          </p:grpSp>
          <p:sp>
            <p:nvSpPr>
              <p:cNvPr id="62508" name="Text Box 44"/>
              <p:cNvSpPr txBox="1">
                <a:spLocks noChangeArrowheads="1"/>
              </p:cNvSpPr>
              <p:nvPr/>
            </p:nvSpPr>
            <p:spPr bwMode="auto">
              <a:xfrm>
                <a:off x="960" y="1488"/>
                <a:ext cx="336" cy="240"/>
              </a:xfrm>
              <a:prstGeom prst="rect">
                <a:avLst/>
              </a:prstGeom>
              <a:noFill/>
              <a:ln w="9525">
                <a:noFill/>
                <a:miter lim="800000"/>
                <a:headEnd/>
                <a:tailEnd/>
              </a:ln>
              <a:effectLst/>
            </p:spPr>
            <p:txBody>
              <a:bodyPr lIns="0" tIns="0" rIns="0" bIns="0"/>
              <a:lstStyle/>
              <a:p>
                <a:pPr algn="l" eaLnBrk="0" hangingPunct="0"/>
                <a:r>
                  <a:rPr lang="en-US" sz="1200">
                    <a:solidFill>
                      <a:schemeClr val="bg1"/>
                    </a:solidFill>
                  </a:rPr>
                  <a:t>Neutral</a:t>
                </a:r>
              </a:p>
              <a:p>
                <a:pPr algn="l" eaLnBrk="0" hangingPunct="0"/>
                <a:r>
                  <a:rPr lang="en-US" sz="1200">
                    <a:solidFill>
                      <a:schemeClr val="bg1"/>
                    </a:solidFill>
                  </a:rPr>
                  <a:t>particles</a:t>
                </a:r>
              </a:p>
            </p:txBody>
          </p:sp>
          <p:sp>
            <p:nvSpPr>
              <p:cNvPr id="62509" name="Line 45"/>
              <p:cNvSpPr>
                <a:spLocks noChangeShapeType="1"/>
              </p:cNvSpPr>
              <p:nvPr/>
            </p:nvSpPr>
            <p:spPr bwMode="auto">
              <a:xfrm flipH="1">
                <a:off x="1440" y="1584"/>
                <a:ext cx="888" cy="7"/>
              </a:xfrm>
              <a:prstGeom prst="line">
                <a:avLst/>
              </a:prstGeom>
              <a:noFill/>
              <a:ln w="57150" cap="rnd">
                <a:solidFill>
                  <a:srgbClr val="000000"/>
                </a:solidFill>
                <a:prstDash val="sysDot"/>
                <a:round/>
                <a:headEnd/>
                <a:tailEnd type="triangle" w="sm" len="sm"/>
              </a:ln>
              <a:effectLst/>
            </p:spPr>
            <p:txBody>
              <a:bodyPr/>
              <a:lstStyle/>
              <a:p>
                <a:endParaRPr lang="sv-SE"/>
              </a:p>
            </p:txBody>
          </p:sp>
          <p:sp>
            <p:nvSpPr>
              <p:cNvPr id="62510" name="Text Box 46"/>
              <p:cNvSpPr txBox="1">
                <a:spLocks noChangeArrowheads="1"/>
              </p:cNvSpPr>
              <p:nvPr/>
            </p:nvSpPr>
            <p:spPr bwMode="auto">
              <a:xfrm>
                <a:off x="4416" y="1008"/>
                <a:ext cx="144" cy="96"/>
              </a:xfrm>
              <a:prstGeom prst="rect">
                <a:avLst/>
              </a:prstGeom>
              <a:noFill/>
              <a:ln w="9525">
                <a:noFill/>
                <a:miter lim="800000"/>
                <a:headEnd/>
                <a:tailEnd/>
              </a:ln>
              <a:effectLst/>
            </p:spPr>
            <p:txBody>
              <a:bodyPr lIns="0" tIns="0" rIns="0" bIns="0"/>
              <a:lstStyle/>
              <a:p>
                <a:pPr algn="l" eaLnBrk="0" hangingPunct="0"/>
                <a:r>
                  <a:rPr lang="en-US" sz="1200">
                    <a:solidFill>
                      <a:schemeClr val="bg1"/>
                    </a:solidFill>
                  </a:rPr>
                  <a:t>FS</a:t>
                </a:r>
              </a:p>
            </p:txBody>
          </p:sp>
          <p:sp>
            <p:nvSpPr>
              <p:cNvPr id="62511" name="Text Box 47"/>
              <p:cNvSpPr txBox="1">
                <a:spLocks noChangeArrowheads="1"/>
              </p:cNvSpPr>
              <p:nvPr/>
            </p:nvSpPr>
            <p:spPr bwMode="auto">
              <a:xfrm>
                <a:off x="1584" y="1632"/>
                <a:ext cx="152" cy="116"/>
              </a:xfrm>
              <a:prstGeom prst="rect">
                <a:avLst/>
              </a:prstGeom>
              <a:noFill/>
              <a:ln w="9525">
                <a:noFill/>
                <a:miter lim="800000"/>
                <a:headEnd/>
                <a:tailEnd/>
              </a:ln>
              <a:effectLst/>
            </p:spPr>
            <p:txBody>
              <a:bodyPr lIns="0" tIns="0" rIns="0" bIns="0"/>
              <a:lstStyle/>
              <a:p>
                <a:pPr algn="l" eaLnBrk="0" hangingPunct="0"/>
                <a:r>
                  <a:rPr lang="en-US" sz="1200">
                    <a:solidFill>
                      <a:schemeClr val="bg1"/>
                    </a:solidFill>
                  </a:rPr>
                  <a:t>M2</a:t>
                </a:r>
              </a:p>
            </p:txBody>
          </p:sp>
          <p:sp>
            <p:nvSpPr>
              <p:cNvPr id="62512" name="Line 48"/>
              <p:cNvSpPr>
                <a:spLocks noChangeShapeType="1"/>
              </p:cNvSpPr>
              <p:nvPr/>
            </p:nvSpPr>
            <p:spPr bwMode="auto">
              <a:xfrm flipV="1">
                <a:off x="3953" y="1490"/>
                <a:ext cx="202" cy="186"/>
              </a:xfrm>
              <a:prstGeom prst="line">
                <a:avLst/>
              </a:prstGeom>
              <a:noFill/>
              <a:ln w="9525">
                <a:solidFill>
                  <a:srgbClr val="FF0000"/>
                </a:solidFill>
                <a:round/>
                <a:headEnd/>
                <a:tailEnd/>
              </a:ln>
              <a:effectLst/>
            </p:spPr>
            <p:txBody>
              <a:bodyPr/>
              <a:lstStyle/>
              <a:p>
                <a:endParaRPr lang="sv-SE"/>
              </a:p>
            </p:txBody>
          </p:sp>
          <p:sp>
            <p:nvSpPr>
              <p:cNvPr id="62513" name="Text Box 49"/>
              <p:cNvSpPr txBox="1">
                <a:spLocks noChangeArrowheads="1"/>
              </p:cNvSpPr>
              <p:nvPr/>
            </p:nvSpPr>
            <p:spPr bwMode="auto">
              <a:xfrm>
                <a:off x="4416" y="1632"/>
                <a:ext cx="165" cy="106"/>
              </a:xfrm>
              <a:prstGeom prst="rect">
                <a:avLst/>
              </a:prstGeom>
              <a:noFill/>
              <a:ln w="9525">
                <a:noFill/>
                <a:miter lim="800000"/>
                <a:headEnd/>
                <a:tailEnd/>
              </a:ln>
              <a:effectLst/>
            </p:spPr>
            <p:txBody>
              <a:bodyPr lIns="0" tIns="0" rIns="0" bIns="0"/>
              <a:lstStyle/>
              <a:p>
                <a:pPr algn="l" eaLnBrk="0" hangingPunct="0"/>
                <a:r>
                  <a:rPr lang="en-US" sz="1200">
                    <a:solidFill>
                      <a:schemeClr val="bg1"/>
                    </a:solidFill>
                  </a:rPr>
                  <a:t>M1</a:t>
                </a:r>
              </a:p>
            </p:txBody>
          </p:sp>
          <p:sp>
            <p:nvSpPr>
              <p:cNvPr id="62514" name="Line 50"/>
              <p:cNvSpPr>
                <a:spLocks noChangeShapeType="1"/>
              </p:cNvSpPr>
              <p:nvPr/>
            </p:nvSpPr>
            <p:spPr bwMode="auto">
              <a:xfrm>
                <a:off x="4176" y="576"/>
                <a:ext cx="192" cy="192"/>
              </a:xfrm>
              <a:prstGeom prst="line">
                <a:avLst/>
              </a:prstGeom>
              <a:noFill/>
              <a:ln w="57150" cmpd="thickThin">
                <a:solidFill>
                  <a:srgbClr val="33CCCC"/>
                </a:solidFill>
                <a:round/>
                <a:headEnd/>
                <a:tailEnd/>
              </a:ln>
            </p:spPr>
            <p:txBody>
              <a:bodyPr/>
              <a:lstStyle/>
              <a:p>
                <a:endParaRPr lang="sv-SE"/>
              </a:p>
            </p:txBody>
          </p:sp>
          <p:sp>
            <p:nvSpPr>
              <p:cNvPr id="62515" name="Line 51"/>
              <p:cNvSpPr>
                <a:spLocks noChangeShapeType="1"/>
              </p:cNvSpPr>
              <p:nvPr/>
            </p:nvSpPr>
            <p:spPr bwMode="auto">
              <a:xfrm>
                <a:off x="1728" y="672"/>
                <a:ext cx="2544" cy="0"/>
              </a:xfrm>
              <a:prstGeom prst="line">
                <a:avLst/>
              </a:prstGeom>
              <a:noFill/>
              <a:ln w="28575">
                <a:solidFill>
                  <a:srgbClr val="FF3300"/>
                </a:solidFill>
                <a:round/>
                <a:headEnd/>
                <a:tailEnd type="triangle" w="med" len="med"/>
              </a:ln>
              <a:effectLst/>
            </p:spPr>
            <p:txBody>
              <a:bodyPr/>
              <a:lstStyle/>
              <a:p>
                <a:endParaRPr lang="sv-SE"/>
              </a:p>
            </p:txBody>
          </p:sp>
          <p:sp>
            <p:nvSpPr>
              <p:cNvPr id="62516" name="Line 52"/>
              <p:cNvSpPr>
                <a:spLocks noChangeShapeType="1"/>
              </p:cNvSpPr>
              <p:nvPr/>
            </p:nvSpPr>
            <p:spPr bwMode="auto">
              <a:xfrm>
                <a:off x="4272" y="672"/>
                <a:ext cx="0" cy="816"/>
              </a:xfrm>
              <a:prstGeom prst="line">
                <a:avLst/>
              </a:prstGeom>
              <a:noFill/>
              <a:ln w="28575">
                <a:solidFill>
                  <a:srgbClr val="FF3300"/>
                </a:solidFill>
                <a:round/>
                <a:headEnd/>
                <a:tailEnd type="triangle" w="med" len="med"/>
              </a:ln>
              <a:effectLst/>
            </p:spPr>
            <p:txBody>
              <a:bodyPr/>
              <a:lstStyle/>
              <a:p>
                <a:endParaRPr lang="sv-SE"/>
              </a:p>
            </p:txBody>
          </p:sp>
          <p:sp>
            <p:nvSpPr>
              <p:cNvPr id="62518" name="Text Box 54"/>
              <p:cNvSpPr txBox="1">
                <a:spLocks noChangeArrowheads="1"/>
              </p:cNvSpPr>
              <p:nvPr/>
            </p:nvSpPr>
            <p:spPr bwMode="auto">
              <a:xfrm>
                <a:off x="4320" y="576"/>
                <a:ext cx="133" cy="115"/>
              </a:xfrm>
              <a:prstGeom prst="rect">
                <a:avLst/>
              </a:prstGeom>
              <a:noFill/>
              <a:ln w="9525">
                <a:noFill/>
                <a:miter lim="800000"/>
                <a:headEnd/>
                <a:tailEnd/>
              </a:ln>
              <a:effectLst/>
            </p:spPr>
            <p:txBody>
              <a:bodyPr wrap="none" lIns="0" tIns="0" rIns="0" bIns="0">
                <a:spAutoFit/>
              </a:bodyPr>
              <a:lstStyle/>
              <a:p>
                <a:r>
                  <a:rPr lang="sv-SE" sz="1200">
                    <a:solidFill>
                      <a:schemeClr val="bg1"/>
                    </a:solidFill>
                  </a:rPr>
                  <a:t>M4</a:t>
                </a:r>
                <a:endParaRPr lang="en-GB" sz="1200">
                  <a:solidFill>
                    <a:schemeClr val="bg1"/>
                  </a:solidFill>
                </a:endParaRPr>
              </a:p>
            </p:txBody>
          </p:sp>
          <p:sp>
            <p:nvSpPr>
              <p:cNvPr id="62520" name="Line 56"/>
              <p:cNvSpPr>
                <a:spLocks noChangeShapeType="1"/>
              </p:cNvSpPr>
              <p:nvPr/>
            </p:nvSpPr>
            <p:spPr bwMode="auto">
              <a:xfrm flipV="1">
                <a:off x="1728" y="672"/>
                <a:ext cx="0" cy="912"/>
              </a:xfrm>
              <a:prstGeom prst="line">
                <a:avLst/>
              </a:prstGeom>
              <a:noFill/>
              <a:ln w="28575">
                <a:solidFill>
                  <a:srgbClr val="FF3300"/>
                </a:solidFill>
                <a:round/>
                <a:headEnd/>
                <a:tailEnd type="triangle" w="med" len="med"/>
              </a:ln>
              <a:effectLst/>
            </p:spPr>
            <p:txBody>
              <a:bodyPr/>
              <a:lstStyle/>
              <a:p>
                <a:endParaRPr lang="sv-SE"/>
              </a:p>
            </p:txBody>
          </p:sp>
          <p:sp>
            <p:nvSpPr>
              <p:cNvPr id="62528" name="Text Box 64"/>
              <p:cNvSpPr txBox="1">
                <a:spLocks noChangeArrowheads="1"/>
              </p:cNvSpPr>
              <p:nvPr/>
            </p:nvSpPr>
            <p:spPr bwMode="auto">
              <a:xfrm rot="2935224">
                <a:off x="3447" y="1929"/>
                <a:ext cx="439" cy="134"/>
              </a:xfrm>
              <a:prstGeom prst="rect">
                <a:avLst/>
              </a:prstGeom>
              <a:noFill/>
              <a:ln w="9525">
                <a:noFill/>
                <a:miter lim="800000"/>
                <a:headEnd/>
                <a:tailEnd/>
              </a:ln>
              <a:effectLst/>
            </p:spPr>
            <p:txBody>
              <a:bodyPr wrap="none" lIns="0" tIns="0" rIns="0" bIns="0">
                <a:spAutoFit/>
              </a:bodyPr>
              <a:lstStyle/>
              <a:p>
                <a:r>
                  <a:rPr lang="sv-SE">
                    <a:solidFill>
                      <a:srgbClr val="CC3300"/>
                    </a:solidFill>
                  </a:rPr>
                  <a:t>Ion Beam</a:t>
                </a:r>
                <a:endParaRPr lang="en-GB">
                  <a:solidFill>
                    <a:srgbClr val="CC3300"/>
                  </a:solidFill>
                </a:endParaRPr>
              </a:p>
            </p:txBody>
          </p:sp>
        </p:grpSp>
        <p:sp>
          <p:nvSpPr>
            <p:cNvPr id="62529" name="Text Box 65"/>
            <p:cNvSpPr txBox="1">
              <a:spLocks noChangeArrowheads="1"/>
            </p:cNvSpPr>
            <p:nvPr/>
          </p:nvSpPr>
          <p:spPr bwMode="auto">
            <a:xfrm rot="-3165450">
              <a:off x="2708" y="844"/>
              <a:ext cx="669" cy="134"/>
            </a:xfrm>
            <a:prstGeom prst="rect">
              <a:avLst/>
            </a:prstGeom>
            <a:noFill/>
            <a:ln w="9525">
              <a:noFill/>
              <a:miter lim="800000"/>
              <a:headEnd/>
              <a:tailEnd/>
            </a:ln>
            <a:effectLst/>
          </p:spPr>
          <p:txBody>
            <a:bodyPr wrap="none" lIns="0" tIns="0" rIns="0" bIns="0">
              <a:spAutoFit/>
            </a:bodyPr>
            <a:lstStyle/>
            <a:p>
              <a:r>
                <a:rPr lang="sv-SE">
                  <a:solidFill>
                    <a:srgbClr val="33CC33"/>
                  </a:solidFill>
                </a:rPr>
                <a:t>Electron Beam</a:t>
              </a:r>
              <a:endParaRPr lang="en-GB">
                <a:solidFill>
                  <a:srgbClr val="33CC33"/>
                </a:solidFill>
              </a:endParaRPr>
            </a:p>
          </p:txBody>
        </p:sp>
      </p:grpSp>
      <p:graphicFrame>
        <p:nvGraphicFramePr>
          <p:cNvPr id="62532" name="Object 68"/>
          <p:cNvGraphicFramePr>
            <a:graphicFrameLocks noChangeAspect="1"/>
          </p:cNvGraphicFramePr>
          <p:nvPr/>
        </p:nvGraphicFramePr>
        <p:xfrm>
          <a:off x="685800" y="5943600"/>
          <a:ext cx="6858000" cy="369888"/>
        </p:xfrm>
        <a:graphic>
          <a:graphicData uri="http://schemas.openxmlformats.org/presentationml/2006/ole">
            <p:oleObj spid="_x0000_s62532" name="Formel" r:id="rId3" imgW="3936960" imgH="228600" progId="Equation.3">
              <p:embed/>
            </p:oleObj>
          </a:graphicData>
        </a:graphic>
      </p:graphicFrame>
      <p:sp>
        <p:nvSpPr>
          <p:cNvPr id="62533" name="Text Box 69" descr="Blått silkespapper"/>
          <p:cNvSpPr txBox="1">
            <a:spLocks noChangeArrowheads="1"/>
          </p:cNvSpPr>
          <p:nvPr/>
        </p:nvSpPr>
        <p:spPr bwMode="auto">
          <a:xfrm>
            <a:off x="914400" y="5562600"/>
            <a:ext cx="4495800" cy="307777"/>
          </a:xfrm>
          <a:prstGeom prst="rect">
            <a:avLst/>
          </a:prstGeom>
          <a:noFill/>
          <a:ln w="9525">
            <a:noFill/>
            <a:miter lim="800000"/>
            <a:headEnd/>
            <a:tailEnd/>
          </a:ln>
          <a:effectLst/>
        </p:spPr>
        <p:txBody>
          <a:bodyPr>
            <a:spAutoFit/>
          </a:bodyPr>
          <a:lstStyle/>
          <a:p>
            <a:pPr algn="l"/>
            <a:r>
              <a:rPr lang="sv-SE" b="1" dirty="0" err="1">
                <a:solidFill>
                  <a:srgbClr val="000099"/>
                </a:solidFill>
              </a:rPr>
              <a:t>Integrated</a:t>
            </a:r>
            <a:r>
              <a:rPr lang="sv-SE" b="1" dirty="0">
                <a:solidFill>
                  <a:srgbClr val="000099"/>
                </a:solidFill>
              </a:rPr>
              <a:t> power for the ring </a:t>
            </a:r>
            <a:r>
              <a:rPr lang="sv-SE" b="1" dirty="0" err="1">
                <a:solidFill>
                  <a:srgbClr val="000099"/>
                </a:solidFill>
              </a:rPr>
              <a:t>around</a:t>
            </a:r>
            <a:r>
              <a:rPr lang="sv-SE" b="1" dirty="0">
                <a:solidFill>
                  <a:srgbClr val="000099"/>
                </a:solidFill>
              </a:rPr>
              <a:t> the </a:t>
            </a:r>
            <a:r>
              <a:rPr lang="sv-SE" b="1" dirty="0" err="1">
                <a:solidFill>
                  <a:srgbClr val="000099"/>
                </a:solidFill>
              </a:rPr>
              <a:t>e-cooler</a:t>
            </a:r>
            <a:r>
              <a:rPr lang="sv-SE" b="1" dirty="0">
                <a:solidFill>
                  <a:srgbClr val="000099"/>
                </a:solidFill>
              </a:rPr>
              <a:t> </a:t>
            </a:r>
            <a:endParaRPr lang="en-GB" dirty="0">
              <a:solidFill>
                <a:srgbClr val="000099"/>
              </a:solidFill>
            </a:endParaRPr>
          </a:p>
        </p:txBody>
      </p:sp>
      <p:grpSp>
        <p:nvGrpSpPr>
          <p:cNvPr id="62618" name="Group 154"/>
          <p:cNvGrpSpPr>
            <a:grpSpLocks/>
          </p:cNvGrpSpPr>
          <p:nvPr/>
        </p:nvGrpSpPr>
        <p:grpSpPr bwMode="auto">
          <a:xfrm>
            <a:off x="6019800" y="990601"/>
            <a:ext cx="2895600" cy="4876800"/>
            <a:chOff x="3792" y="624"/>
            <a:chExt cx="1968" cy="3135"/>
          </a:xfrm>
        </p:grpSpPr>
        <p:sp>
          <p:nvSpPr>
            <p:cNvPr id="62589" name="Rectangle 125"/>
            <p:cNvSpPr>
              <a:spLocks noChangeArrowheads="1"/>
            </p:cNvSpPr>
            <p:nvPr/>
          </p:nvSpPr>
          <p:spPr bwMode="auto">
            <a:xfrm>
              <a:off x="5220" y="2275"/>
              <a:ext cx="492" cy="673"/>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2*8</a:t>
              </a:r>
              <a:endParaRPr lang="en-GB" b="1" dirty="0">
                <a:solidFill>
                  <a:schemeClr val="hlink"/>
                </a:solidFill>
              </a:endParaRPr>
            </a:p>
          </p:txBody>
        </p:sp>
        <p:sp>
          <p:nvSpPr>
            <p:cNvPr id="62587" name="Rectangle 123"/>
            <p:cNvSpPr>
              <a:spLocks noChangeArrowheads="1"/>
            </p:cNvSpPr>
            <p:nvPr/>
          </p:nvSpPr>
          <p:spPr bwMode="auto">
            <a:xfrm>
              <a:off x="4656" y="2275"/>
              <a:ext cx="564" cy="673"/>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85" name="Rectangle 121"/>
            <p:cNvSpPr>
              <a:spLocks noChangeArrowheads="1"/>
            </p:cNvSpPr>
            <p:nvPr/>
          </p:nvSpPr>
          <p:spPr bwMode="auto">
            <a:xfrm>
              <a:off x="3792" y="2275"/>
              <a:ext cx="864" cy="673"/>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Optical</a:t>
              </a:r>
              <a:r>
                <a:rPr lang="sv-SE" b="1" dirty="0">
                  <a:solidFill>
                    <a:schemeClr val="hlink"/>
                  </a:solidFill>
                </a:rPr>
                <a:t> </a:t>
              </a:r>
              <a:r>
                <a:rPr lang="sv-SE" b="1" dirty="0" err="1">
                  <a:solidFill>
                    <a:schemeClr val="hlink"/>
                  </a:solidFill>
                </a:rPr>
                <a:t>vac</a:t>
              </a:r>
              <a:r>
                <a:rPr lang="sv-SE" b="1" dirty="0">
                  <a:solidFill>
                    <a:schemeClr val="hlink"/>
                  </a:solidFill>
                </a:rPr>
                <a:t>. Windows, </a:t>
              </a:r>
              <a:r>
                <a:rPr lang="sv-SE" b="1" dirty="0" err="1">
                  <a:solidFill>
                    <a:schemeClr val="hlink"/>
                  </a:solidFill>
                </a:rPr>
                <a:t>without</a:t>
              </a:r>
              <a:r>
                <a:rPr lang="sv-SE" b="1" dirty="0">
                  <a:solidFill>
                    <a:schemeClr val="hlink"/>
                  </a:solidFill>
                </a:rPr>
                <a:t> AR </a:t>
              </a:r>
              <a:r>
                <a:rPr lang="sv-SE" b="1" dirty="0" err="1">
                  <a:solidFill>
                    <a:schemeClr val="hlink"/>
                  </a:solidFill>
                </a:rPr>
                <a:t>coatings</a:t>
              </a:r>
              <a:endParaRPr lang="en-GB" b="1" dirty="0">
                <a:solidFill>
                  <a:schemeClr val="hlink"/>
                </a:solidFill>
              </a:endParaRPr>
            </a:p>
          </p:txBody>
        </p:sp>
        <p:sp>
          <p:nvSpPr>
            <p:cNvPr id="62582" name="Rectangle 118"/>
            <p:cNvSpPr>
              <a:spLocks noChangeArrowheads="1"/>
            </p:cNvSpPr>
            <p:nvPr/>
          </p:nvSpPr>
          <p:spPr bwMode="auto">
            <a:xfrm>
              <a:off x="5220" y="2948"/>
              <a:ext cx="492" cy="38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0.9*16</a:t>
              </a:r>
              <a:endParaRPr lang="en-GB" b="1" dirty="0">
                <a:solidFill>
                  <a:schemeClr val="hlink"/>
                </a:solidFill>
              </a:endParaRPr>
            </a:p>
          </p:txBody>
        </p:sp>
        <p:sp>
          <p:nvSpPr>
            <p:cNvPr id="62580" name="Rectangle 116"/>
            <p:cNvSpPr>
              <a:spLocks noChangeArrowheads="1"/>
            </p:cNvSpPr>
            <p:nvPr/>
          </p:nvSpPr>
          <p:spPr bwMode="auto">
            <a:xfrm>
              <a:off x="4656" y="2948"/>
              <a:ext cx="564" cy="38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78" name="Rectangle 114"/>
            <p:cNvSpPr>
              <a:spLocks noChangeArrowheads="1"/>
            </p:cNvSpPr>
            <p:nvPr/>
          </p:nvSpPr>
          <p:spPr bwMode="auto">
            <a:xfrm>
              <a:off x="3792" y="2948"/>
              <a:ext cx="864" cy="38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Air Pollution 0.9%/m,16m</a:t>
              </a:r>
              <a:endParaRPr lang="en-GB" b="1" dirty="0">
                <a:solidFill>
                  <a:schemeClr val="hlink"/>
                </a:solidFill>
              </a:endParaRPr>
            </a:p>
          </p:txBody>
        </p:sp>
        <p:sp>
          <p:nvSpPr>
            <p:cNvPr id="62536" name="Rectangle 72"/>
            <p:cNvSpPr>
              <a:spLocks noChangeArrowheads="1"/>
            </p:cNvSpPr>
            <p:nvPr/>
          </p:nvSpPr>
          <p:spPr bwMode="auto">
            <a:xfrm>
              <a:off x="5220" y="3332"/>
              <a:ext cx="492" cy="427"/>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50</a:t>
              </a:r>
              <a:endParaRPr lang="en-GB" b="1" dirty="0">
                <a:solidFill>
                  <a:schemeClr val="hlink"/>
                </a:solidFill>
              </a:endParaRPr>
            </a:p>
          </p:txBody>
        </p:sp>
        <p:sp>
          <p:nvSpPr>
            <p:cNvPr id="62537" name="Rectangle 73"/>
            <p:cNvSpPr>
              <a:spLocks noChangeArrowheads="1"/>
            </p:cNvSpPr>
            <p:nvPr/>
          </p:nvSpPr>
          <p:spPr bwMode="auto">
            <a:xfrm>
              <a:off x="4656" y="3332"/>
              <a:ext cx="564" cy="427"/>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38" name="Rectangle 74"/>
            <p:cNvSpPr>
              <a:spLocks noChangeArrowheads="1"/>
            </p:cNvSpPr>
            <p:nvPr/>
          </p:nvSpPr>
          <p:spPr bwMode="auto">
            <a:xfrm>
              <a:off x="3792" y="3332"/>
              <a:ext cx="864" cy="427"/>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Total </a:t>
              </a:r>
              <a:r>
                <a:rPr lang="sv-SE" b="1" dirty="0" err="1">
                  <a:solidFill>
                    <a:schemeClr val="hlink"/>
                  </a:solidFill>
                </a:rPr>
                <a:t>Losses</a:t>
              </a:r>
              <a:endParaRPr lang="en-GB" b="1" dirty="0">
                <a:solidFill>
                  <a:schemeClr val="hlink"/>
                </a:solidFill>
              </a:endParaRPr>
            </a:p>
          </p:txBody>
        </p:sp>
        <p:sp>
          <p:nvSpPr>
            <p:cNvPr id="62539" name="Rectangle 75"/>
            <p:cNvSpPr>
              <a:spLocks noChangeArrowheads="1"/>
            </p:cNvSpPr>
            <p:nvPr/>
          </p:nvSpPr>
          <p:spPr bwMode="auto">
            <a:xfrm>
              <a:off x="5220" y="2035"/>
              <a:ext cx="492"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4*1</a:t>
              </a:r>
              <a:endParaRPr lang="en-GB" b="1" dirty="0">
                <a:solidFill>
                  <a:schemeClr val="hlink"/>
                </a:solidFill>
              </a:endParaRPr>
            </a:p>
          </p:txBody>
        </p:sp>
        <p:sp>
          <p:nvSpPr>
            <p:cNvPr id="62540" name="Rectangle 76"/>
            <p:cNvSpPr>
              <a:spLocks noChangeArrowheads="1"/>
            </p:cNvSpPr>
            <p:nvPr/>
          </p:nvSpPr>
          <p:spPr bwMode="auto">
            <a:xfrm>
              <a:off x="4656" y="2035"/>
              <a:ext cx="56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41" name="Rectangle 77"/>
            <p:cNvSpPr>
              <a:spLocks noChangeArrowheads="1"/>
            </p:cNvSpPr>
            <p:nvPr/>
          </p:nvSpPr>
          <p:spPr bwMode="auto">
            <a:xfrm>
              <a:off x="3792" y="2035"/>
              <a:ext cx="86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HR </a:t>
              </a:r>
              <a:r>
                <a:rPr lang="sv-SE" b="1" dirty="0" err="1">
                  <a:solidFill>
                    <a:schemeClr val="hlink"/>
                  </a:solidFill>
                </a:rPr>
                <a:t>mirrors</a:t>
              </a:r>
              <a:endParaRPr lang="en-GB" b="1" dirty="0">
                <a:solidFill>
                  <a:schemeClr val="hlink"/>
                </a:solidFill>
              </a:endParaRPr>
            </a:p>
          </p:txBody>
        </p:sp>
        <p:sp>
          <p:nvSpPr>
            <p:cNvPr id="62542" name="Rectangle 78"/>
            <p:cNvSpPr>
              <a:spLocks noChangeArrowheads="1"/>
            </p:cNvSpPr>
            <p:nvPr/>
          </p:nvSpPr>
          <p:spPr bwMode="auto">
            <a:xfrm>
              <a:off x="5220" y="1824"/>
              <a:ext cx="492" cy="211"/>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4</a:t>
              </a:r>
              <a:endParaRPr lang="en-GB" b="1" dirty="0">
                <a:solidFill>
                  <a:schemeClr val="hlink"/>
                </a:solidFill>
              </a:endParaRPr>
            </a:p>
          </p:txBody>
        </p:sp>
        <p:sp>
          <p:nvSpPr>
            <p:cNvPr id="62543" name="Rectangle 79"/>
            <p:cNvSpPr>
              <a:spLocks noChangeArrowheads="1"/>
            </p:cNvSpPr>
            <p:nvPr/>
          </p:nvSpPr>
          <p:spPr bwMode="auto">
            <a:xfrm>
              <a:off x="4656" y="1824"/>
              <a:ext cx="564" cy="211"/>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44" name="Rectangle 80"/>
            <p:cNvSpPr>
              <a:spLocks noChangeArrowheads="1"/>
            </p:cNvSpPr>
            <p:nvPr/>
          </p:nvSpPr>
          <p:spPr bwMode="auto">
            <a:xfrm>
              <a:off x="3792" y="1824"/>
              <a:ext cx="864" cy="211"/>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Foc.System</a:t>
              </a:r>
              <a:endParaRPr lang="en-GB" b="1" dirty="0">
                <a:solidFill>
                  <a:schemeClr val="hlink"/>
                </a:solidFill>
              </a:endParaRPr>
            </a:p>
          </p:txBody>
        </p:sp>
        <p:sp>
          <p:nvSpPr>
            <p:cNvPr id="62545" name="Rectangle 81"/>
            <p:cNvSpPr>
              <a:spLocks noChangeArrowheads="1"/>
            </p:cNvSpPr>
            <p:nvPr/>
          </p:nvSpPr>
          <p:spPr bwMode="auto">
            <a:xfrm>
              <a:off x="5220" y="1584"/>
              <a:ext cx="492"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4</a:t>
              </a:r>
              <a:endParaRPr lang="en-GB" b="1" dirty="0">
                <a:solidFill>
                  <a:schemeClr val="hlink"/>
                </a:solidFill>
              </a:endParaRPr>
            </a:p>
          </p:txBody>
        </p:sp>
        <p:sp>
          <p:nvSpPr>
            <p:cNvPr id="62546" name="Rectangle 82"/>
            <p:cNvSpPr>
              <a:spLocks noChangeArrowheads="1"/>
            </p:cNvSpPr>
            <p:nvPr/>
          </p:nvSpPr>
          <p:spPr bwMode="auto">
            <a:xfrm>
              <a:off x="4656" y="1584"/>
              <a:ext cx="56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47" name="Rectangle 83"/>
            <p:cNvSpPr>
              <a:spLocks noChangeArrowheads="1"/>
            </p:cNvSpPr>
            <p:nvPr/>
          </p:nvSpPr>
          <p:spPr bwMode="auto">
            <a:xfrm>
              <a:off x="3792" y="1584"/>
              <a:ext cx="86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Pockels</a:t>
              </a:r>
              <a:r>
                <a:rPr lang="sv-SE" b="1" dirty="0">
                  <a:solidFill>
                    <a:schemeClr val="hlink"/>
                  </a:solidFill>
                </a:rPr>
                <a:t> Cell</a:t>
              </a:r>
              <a:endParaRPr lang="en-GB" b="1" dirty="0">
                <a:solidFill>
                  <a:schemeClr val="hlink"/>
                </a:solidFill>
              </a:endParaRPr>
            </a:p>
          </p:txBody>
        </p:sp>
        <p:sp>
          <p:nvSpPr>
            <p:cNvPr id="62548" name="Rectangle 84"/>
            <p:cNvSpPr>
              <a:spLocks noChangeArrowheads="1"/>
            </p:cNvSpPr>
            <p:nvPr/>
          </p:nvSpPr>
          <p:spPr bwMode="auto">
            <a:xfrm>
              <a:off x="5220" y="1356"/>
              <a:ext cx="492" cy="22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4</a:t>
              </a:r>
              <a:endParaRPr lang="en-GB" b="1" dirty="0">
                <a:solidFill>
                  <a:schemeClr val="hlink"/>
                </a:solidFill>
              </a:endParaRPr>
            </a:p>
          </p:txBody>
        </p:sp>
        <p:sp>
          <p:nvSpPr>
            <p:cNvPr id="62549" name="Rectangle 85"/>
            <p:cNvSpPr>
              <a:spLocks noChangeArrowheads="1"/>
            </p:cNvSpPr>
            <p:nvPr/>
          </p:nvSpPr>
          <p:spPr bwMode="auto">
            <a:xfrm>
              <a:off x="4656" y="1356"/>
              <a:ext cx="564" cy="22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50" name="Rectangle 86"/>
            <p:cNvSpPr>
              <a:spLocks noChangeArrowheads="1"/>
            </p:cNvSpPr>
            <p:nvPr/>
          </p:nvSpPr>
          <p:spPr bwMode="auto">
            <a:xfrm>
              <a:off x="3792" y="1356"/>
              <a:ext cx="864" cy="22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Wollaston</a:t>
              </a:r>
              <a:r>
                <a:rPr lang="sv-SE" b="1" dirty="0">
                  <a:solidFill>
                    <a:schemeClr val="hlink"/>
                  </a:solidFill>
                </a:rPr>
                <a:t> p.</a:t>
              </a:r>
              <a:endParaRPr lang="en-GB" b="1" dirty="0">
                <a:solidFill>
                  <a:schemeClr val="hlink"/>
                </a:solidFill>
              </a:endParaRPr>
            </a:p>
          </p:txBody>
        </p:sp>
        <p:sp>
          <p:nvSpPr>
            <p:cNvPr id="62551" name="Rectangle 87"/>
            <p:cNvSpPr>
              <a:spLocks noChangeArrowheads="1"/>
            </p:cNvSpPr>
            <p:nvPr/>
          </p:nvSpPr>
          <p:spPr bwMode="auto">
            <a:xfrm>
              <a:off x="5220" y="960"/>
              <a:ext cx="492"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a:t>
              </a:r>
              <a:endParaRPr lang="en-GB" b="1" dirty="0">
                <a:solidFill>
                  <a:schemeClr val="hlink"/>
                </a:solidFill>
              </a:endParaRPr>
            </a:p>
          </p:txBody>
        </p:sp>
        <p:sp>
          <p:nvSpPr>
            <p:cNvPr id="62552" name="Rectangle 88"/>
            <p:cNvSpPr>
              <a:spLocks noChangeArrowheads="1"/>
            </p:cNvSpPr>
            <p:nvPr/>
          </p:nvSpPr>
          <p:spPr bwMode="auto">
            <a:xfrm>
              <a:off x="4656" y="960"/>
              <a:ext cx="564"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62553" name="Rectangle 89"/>
            <p:cNvSpPr>
              <a:spLocks noChangeArrowheads="1"/>
            </p:cNvSpPr>
            <p:nvPr/>
          </p:nvSpPr>
          <p:spPr bwMode="auto">
            <a:xfrm>
              <a:off x="3792" y="960"/>
              <a:ext cx="864"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Optical</a:t>
              </a:r>
              <a:endParaRPr lang="sv-SE" b="1" dirty="0">
                <a:solidFill>
                  <a:schemeClr val="hlink"/>
                </a:solidFill>
              </a:endParaRPr>
            </a:p>
            <a:p>
              <a:pPr algn="l">
                <a:spcBef>
                  <a:spcPct val="20000"/>
                </a:spcBef>
                <a:buClr>
                  <a:schemeClr val="hlink"/>
                </a:buClr>
                <a:buSzPct val="60000"/>
                <a:buFont typeface="Wingdings" pitchFamily="2" charset="2"/>
                <a:buNone/>
              </a:pPr>
              <a:r>
                <a:rPr lang="sv-SE" b="1" dirty="0">
                  <a:solidFill>
                    <a:schemeClr val="hlink"/>
                  </a:solidFill>
                </a:rPr>
                <a:t>element</a:t>
              </a:r>
              <a:endParaRPr lang="en-GB" b="1" dirty="0">
                <a:solidFill>
                  <a:schemeClr val="hlink"/>
                </a:solidFill>
              </a:endParaRPr>
            </a:p>
          </p:txBody>
        </p:sp>
        <p:sp>
          <p:nvSpPr>
            <p:cNvPr id="62554" name="Line 90"/>
            <p:cNvSpPr>
              <a:spLocks noChangeShapeType="1"/>
            </p:cNvSpPr>
            <p:nvPr/>
          </p:nvSpPr>
          <p:spPr bwMode="auto">
            <a:xfrm>
              <a:off x="3792" y="960"/>
              <a:ext cx="1920" cy="0"/>
            </a:xfrm>
            <a:prstGeom prst="line">
              <a:avLst/>
            </a:prstGeom>
            <a:noFill/>
            <a:ln w="28575" cap="sq">
              <a:solidFill>
                <a:schemeClr val="hlink"/>
              </a:solidFill>
              <a:round/>
              <a:headEnd/>
              <a:tailEnd/>
            </a:ln>
            <a:effectLst/>
          </p:spPr>
          <p:txBody>
            <a:bodyPr wrap="none" anchor="ctr"/>
            <a:lstStyle/>
            <a:p>
              <a:endParaRPr lang="sv-SE"/>
            </a:p>
          </p:txBody>
        </p:sp>
        <p:sp>
          <p:nvSpPr>
            <p:cNvPr id="62555" name="Line 91"/>
            <p:cNvSpPr>
              <a:spLocks noChangeShapeType="1"/>
            </p:cNvSpPr>
            <p:nvPr/>
          </p:nvSpPr>
          <p:spPr bwMode="auto">
            <a:xfrm>
              <a:off x="3840" y="1310"/>
              <a:ext cx="1920" cy="0"/>
            </a:xfrm>
            <a:prstGeom prst="line">
              <a:avLst/>
            </a:prstGeom>
            <a:noFill/>
            <a:ln w="12700">
              <a:solidFill>
                <a:schemeClr val="hlink"/>
              </a:solidFill>
              <a:round/>
              <a:headEnd/>
              <a:tailEnd/>
            </a:ln>
            <a:effectLst/>
          </p:spPr>
          <p:txBody>
            <a:bodyPr wrap="none" anchor="ctr"/>
            <a:lstStyle/>
            <a:p>
              <a:endParaRPr lang="sv-SE"/>
            </a:p>
          </p:txBody>
        </p:sp>
        <p:sp>
          <p:nvSpPr>
            <p:cNvPr id="62556" name="Line 92"/>
            <p:cNvSpPr>
              <a:spLocks noChangeShapeType="1"/>
            </p:cNvSpPr>
            <p:nvPr/>
          </p:nvSpPr>
          <p:spPr bwMode="auto">
            <a:xfrm>
              <a:off x="3792" y="1584"/>
              <a:ext cx="1920" cy="0"/>
            </a:xfrm>
            <a:prstGeom prst="line">
              <a:avLst/>
            </a:prstGeom>
            <a:noFill/>
            <a:ln w="12700">
              <a:solidFill>
                <a:schemeClr val="hlink"/>
              </a:solidFill>
              <a:round/>
              <a:headEnd/>
              <a:tailEnd/>
            </a:ln>
            <a:effectLst/>
          </p:spPr>
          <p:txBody>
            <a:bodyPr wrap="none" anchor="ctr"/>
            <a:lstStyle/>
            <a:p>
              <a:endParaRPr lang="sv-SE"/>
            </a:p>
          </p:txBody>
        </p:sp>
        <p:sp>
          <p:nvSpPr>
            <p:cNvPr id="62557" name="Line 93"/>
            <p:cNvSpPr>
              <a:spLocks noChangeShapeType="1"/>
            </p:cNvSpPr>
            <p:nvPr/>
          </p:nvSpPr>
          <p:spPr bwMode="auto">
            <a:xfrm>
              <a:off x="3792" y="1824"/>
              <a:ext cx="1920" cy="0"/>
            </a:xfrm>
            <a:prstGeom prst="line">
              <a:avLst/>
            </a:prstGeom>
            <a:noFill/>
            <a:ln w="12700">
              <a:solidFill>
                <a:schemeClr val="hlink"/>
              </a:solidFill>
              <a:round/>
              <a:headEnd/>
              <a:tailEnd/>
            </a:ln>
            <a:effectLst/>
          </p:spPr>
          <p:txBody>
            <a:bodyPr wrap="none" anchor="ctr"/>
            <a:lstStyle/>
            <a:p>
              <a:endParaRPr lang="sv-SE"/>
            </a:p>
          </p:txBody>
        </p:sp>
        <p:sp>
          <p:nvSpPr>
            <p:cNvPr id="62558" name="Line 94"/>
            <p:cNvSpPr>
              <a:spLocks noChangeShapeType="1"/>
            </p:cNvSpPr>
            <p:nvPr/>
          </p:nvSpPr>
          <p:spPr bwMode="auto">
            <a:xfrm>
              <a:off x="3792" y="2035"/>
              <a:ext cx="1920" cy="0"/>
            </a:xfrm>
            <a:prstGeom prst="line">
              <a:avLst/>
            </a:prstGeom>
            <a:noFill/>
            <a:ln w="12700">
              <a:solidFill>
                <a:schemeClr val="hlink"/>
              </a:solidFill>
              <a:round/>
              <a:headEnd/>
              <a:tailEnd/>
            </a:ln>
            <a:effectLst/>
          </p:spPr>
          <p:txBody>
            <a:bodyPr wrap="none" anchor="ctr"/>
            <a:lstStyle/>
            <a:p>
              <a:endParaRPr lang="sv-SE"/>
            </a:p>
          </p:txBody>
        </p:sp>
        <p:sp>
          <p:nvSpPr>
            <p:cNvPr id="62559" name="Line 95"/>
            <p:cNvSpPr>
              <a:spLocks noChangeShapeType="1"/>
            </p:cNvSpPr>
            <p:nvPr/>
          </p:nvSpPr>
          <p:spPr bwMode="auto">
            <a:xfrm>
              <a:off x="3792" y="2275"/>
              <a:ext cx="1920" cy="0"/>
            </a:xfrm>
            <a:prstGeom prst="line">
              <a:avLst/>
            </a:prstGeom>
            <a:noFill/>
            <a:ln w="12700">
              <a:solidFill>
                <a:schemeClr val="hlink"/>
              </a:solidFill>
              <a:round/>
              <a:headEnd/>
              <a:tailEnd/>
            </a:ln>
            <a:effectLst/>
          </p:spPr>
          <p:txBody>
            <a:bodyPr wrap="none" anchor="ctr"/>
            <a:lstStyle/>
            <a:p>
              <a:endParaRPr lang="sv-SE"/>
            </a:p>
          </p:txBody>
        </p:sp>
        <p:sp>
          <p:nvSpPr>
            <p:cNvPr id="62560" name="Line 96"/>
            <p:cNvSpPr>
              <a:spLocks noChangeShapeType="1"/>
            </p:cNvSpPr>
            <p:nvPr/>
          </p:nvSpPr>
          <p:spPr bwMode="auto">
            <a:xfrm>
              <a:off x="3792" y="3759"/>
              <a:ext cx="1920" cy="0"/>
            </a:xfrm>
            <a:prstGeom prst="line">
              <a:avLst/>
            </a:prstGeom>
            <a:noFill/>
            <a:ln w="28575" cap="sq">
              <a:solidFill>
                <a:schemeClr val="hlink"/>
              </a:solidFill>
              <a:round/>
              <a:headEnd/>
              <a:tailEnd/>
            </a:ln>
            <a:effectLst/>
          </p:spPr>
          <p:txBody>
            <a:bodyPr wrap="none" anchor="ctr"/>
            <a:lstStyle/>
            <a:p>
              <a:endParaRPr lang="sv-SE"/>
            </a:p>
          </p:txBody>
        </p:sp>
        <p:sp>
          <p:nvSpPr>
            <p:cNvPr id="62561" name="Line 97"/>
            <p:cNvSpPr>
              <a:spLocks noChangeShapeType="1"/>
            </p:cNvSpPr>
            <p:nvPr/>
          </p:nvSpPr>
          <p:spPr bwMode="auto">
            <a:xfrm>
              <a:off x="3792" y="960"/>
              <a:ext cx="0" cy="2799"/>
            </a:xfrm>
            <a:prstGeom prst="line">
              <a:avLst/>
            </a:prstGeom>
            <a:noFill/>
            <a:ln w="28575" cap="sq">
              <a:solidFill>
                <a:schemeClr val="hlink"/>
              </a:solidFill>
              <a:round/>
              <a:headEnd/>
              <a:tailEnd/>
            </a:ln>
            <a:effectLst/>
          </p:spPr>
          <p:txBody>
            <a:bodyPr wrap="none" anchor="ctr"/>
            <a:lstStyle/>
            <a:p>
              <a:endParaRPr lang="sv-SE"/>
            </a:p>
          </p:txBody>
        </p:sp>
        <p:sp>
          <p:nvSpPr>
            <p:cNvPr id="62562" name="Line 98"/>
            <p:cNvSpPr>
              <a:spLocks noChangeShapeType="1"/>
            </p:cNvSpPr>
            <p:nvPr/>
          </p:nvSpPr>
          <p:spPr bwMode="auto">
            <a:xfrm>
              <a:off x="4656" y="960"/>
              <a:ext cx="0" cy="2799"/>
            </a:xfrm>
            <a:prstGeom prst="line">
              <a:avLst/>
            </a:prstGeom>
            <a:noFill/>
            <a:ln w="12700">
              <a:solidFill>
                <a:schemeClr val="hlink"/>
              </a:solidFill>
              <a:round/>
              <a:headEnd/>
              <a:tailEnd/>
            </a:ln>
            <a:effectLst/>
          </p:spPr>
          <p:txBody>
            <a:bodyPr wrap="none" anchor="ctr"/>
            <a:lstStyle/>
            <a:p>
              <a:endParaRPr lang="sv-SE"/>
            </a:p>
          </p:txBody>
        </p:sp>
        <p:sp>
          <p:nvSpPr>
            <p:cNvPr id="62563" name="Line 99"/>
            <p:cNvSpPr>
              <a:spLocks noChangeShapeType="1"/>
            </p:cNvSpPr>
            <p:nvPr/>
          </p:nvSpPr>
          <p:spPr bwMode="auto">
            <a:xfrm>
              <a:off x="5220" y="960"/>
              <a:ext cx="0" cy="2799"/>
            </a:xfrm>
            <a:prstGeom prst="line">
              <a:avLst/>
            </a:prstGeom>
            <a:noFill/>
            <a:ln w="12700">
              <a:solidFill>
                <a:schemeClr val="hlink"/>
              </a:solidFill>
              <a:round/>
              <a:headEnd/>
              <a:tailEnd/>
            </a:ln>
            <a:effectLst/>
          </p:spPr>
          <p:txBody>
            <a:bodyPr wrap="none" anchor="ctr"/>
            <a:lstStyle/>
            <a:p>
              <a:endParaRPr lang="sv-SE"/>
            </a:p>
          </p:txBody>
        </p:sp>
        <p:sp>
          <p:nvSpPr>
            <p:cNvPr id="62564" name="Line 100"/>
            <p:cNvSpPr>
              <a:spLocks noChangeShapeType="1"/>
            </p:cNvSpPr>
            <p:nvPr/>
          </p:nvSpPr>
          <p:spPr bwMode="auto">
            <a:xfrm>
              <a:off x="5712" y="960"/>
              <a:ext cx="0" cy="2799"/>
            </a:xfrm>
            <a:prstGeom prst="line">
              <a:avLst/>
            </a:prstGeom>
            <a:noFill/>
            <a:ln w="28575" cap="sq">
              <a:solidFill>
                <a:schemeClr val="hlink"/>
              </a:solidFill>
              <a:round/>
              <a:headEnd/>
              <a:tailEnd/>
            </a:ln>
            <a:effectLst/>
          </p:spPr>
          <p:txBody>
            <a:bodyPr wrap="none" anchor="ctr"/>
            <a:lstStyle/>
            <a:p>
              <a:endParaRPr lang="sv-SE"/>
            </a:p>
          </p:txBody>
        </p:sp>
        <p:sp>
          <p:nvSpPr>
            <p:cNvPr id="62579" name="Line 115"/>
            <p:cNvSpPr>
              <a:spLocks noChangeShapeType="1"/>
            </p:cNvSpPr>
            <p:nvPr/>
          </p:nvSpPr>
          <p:spPr bwMode="auto">
            <a:xfrm>
              <a:off x="3792" y="3332"/>
              <a:ext cx="1920" cy="0"/>
            </a:xfrm>
            <a:prstGeom prst="line">
              <a:avLst/>
            </a:prstGeom>
            <a:noFill/>
            <a:ln w="12700">
              <a:solidFill>
                <a:schemeClr val="hlink"/>
              </a:solidFill>
              <a:round/>
              <a:headEnd/>
              <a:tailEnd/>
            </a:ln>
            <a:effectLst/>
          </p:spPr>
          <p:txBody>
            <a:bodyPr wrap="none" anchor="ctr"/>
            <a:lstStyle/>
            <a:p>
              <a:endParaRPr lang="sv-SE"/>
            </a:p>
          </p:txBody>
        </p:sp>
        <p:sp>
          <p:nvSpPr>
            <p:cNvPr id="62586" name="Line 122"/>
            <p:cNvSpPr>
              <a:spLocks noChangeShapeType="1"/>
            </p:cNvSpPr>
            <p:nvPr/>
          </p:nvSpPr>
          <p:spPr bwMode="auto">
            <a:xfrm>
              <a:off x="3792" y="2948"/>
              <a:ext cx="1920" cy="0"/>
            </a:xfrm>
            <a:prstGeom prst="line">
              <a:avLst/>
            </a:prstGeom>
            <a:noFill/>
            <a:ln w="12700">
              <a:solidFill>
                <a:schemeClr val="hlink"/>
              </a:solidFill>
              <a:round/>
              <a:headEnd/>
              <a:tailEnd/>
            </a:ln>
            <a:effectLst/>
          </p:spPr>
          <p:txBody>
            <a:bodyPr wrap="none" anchor="ctr"/>
            <a:lstStyle/>
            <a:p>
              <a:endParaRPr lang="sv-SE"/>
            </a:p>
          </p:txBody>
        </p:sp>
        <p:sp>
          <p:nvSpPr>
            <p:cNvPr id="62565" name="Text Box 101"/>
            <p:cNvSpPr txBox="1">
              <a:spLocks noChangeArrowheads="1"/>
            </p:cNvSpPr>
            <p:nvPr/>
          </p:nvSpPr>
          <p:spPr bwMode="auto">
            <a:xfrm>
              <a:off x="3792" y="624"/>
              <a:ext cx="1872" cy="330"/>
            </a:xfrm>
            <a:prstGeom prst="rect">
              <a:avLst/>
            </a:prstGeom>
            <a:solidFill>
              <a:srgbClr val="CCFFFF"/>
            </a:solidFill>
            <a:ln w="9525">
              <a:noFill/>
              <a:miter lim="800000"/>
              <a:headEnd/>
              <a:tailEnd/>
            </a:ln>
            <a:effectLst/>
          </p:spPr>
          <p:txBody>
            <a:bodyPr>
              <a:spAutoFit/>
            </a:bodyPr>
            <a:lstStyle/>
            <a:p>
              <a:pPr algn="l"/>
              <a:r>
                <a:rPr lang="en-AU" b="1" i="1" dirty="0">
                  <a:solidFill>
                    <a:schemeClr val="bg1"/>
                  </a:solidFill>
                  <a:effectLst>
                    <a:outerShdw blurRad="38100" dist="38100" dir="2700000" algn="tl">
                      <a:srgbClr val="FFFFFF"/>
                    </a:outerShdw>
                  </a:effectLst>
                  <a:cs typeface="Times New Roman" pitchFamily="18" charset="0"/>
                </a:rPr>
                <a:t>Table 5. Optical Losses of a ring around e-cooler </a:t>
              </a:r>
              <a:endParaRPr lang="en-GB" b="1" dirty="0">
                <a:solidFill>
                  <a:schemeClr val="bg1"/>
                </a:solidFill>
                <a:effectLst>
                  <a:outerShdw blurRad="38100" dist="38100" dir="2700000" algn="tl">
                    <a:srgbClr val="FFFFFF"/>
                  </a:outerShdw>
                </a:effectLst>
              </a:endParaRPr>
            </a:p>
          </p:txBody>
        </p:sp>
        <p:graphicFrame>
          <p:nvGraphicFramePr>
            <p:cNvPr id="62566" name="Object 102"/>
            <p:cNvGraphicFramePr>
              <a:graphicFrameLocks noChangeAspect="1"/>
            </p:cNvGraphicFramePr>
            <p:nvPr/>
          </p:nvGraphicFramePr>
          <p:xfrm>
            <a:off x="4800" y="1296"/>
            <a:ext cx="288" cy="247"/>
          </p:xfrm>
          <a:graphic>
            <a:graphicData uri="http://schemas.openxmlformats.org/presentationml/2006/ole">
              <p:oleObj spid="_x0000_s62566" name="Formel" r:id="rId4" imgW="266400" imgH="228600" progId="Equation.3">
                <p:embed/>
              </p:oleObj>
            </a:graphicData>
          </a:graphic>
        </p:graphicFrame>
        <p:graphicFrame>
          <p:nvGraphicFramePr>
            <p:cNvPr id="62567" name="Object 103"/>
            <p:cNvGraphicFramePr>
              <a:graphicFrameLocks noChangeAspect="1"/>
            </p:cNvGraphicFramePr>
            <p:nvPr/>
          </p:nvGraphicFramePr>
          <p:xfrm>
            <a:off x="4800" y="1536"/>
            <a:ext cx="288" cy="247"/>
          </p:xfrm>
          <a:graphic>
            <a:graphicData uri="http://schemas.openxmlformats.org/presentationml/2006/ole">
              <p:oleObj spid="_x0000_s62567" name="Formel" r:id="rId5" imgW="266400" imgH="228600" progId="Equation.3">
                <p:embed/>
              </p:oleObj>
            </a:graphicData>
          </a:graphic>
        </p:graphicFrame>
        <p:graphicFrame>
          <p:nvGraphicFramePr>
            <p:cNvPr id="62568" name="Object 104"/>
            <p:cNvGraphicFramePr>
              <a:graphicFrameLocks noChangeAspect="1"/>
            </p:cNvGraphicFramePr>
            <p:nvPr/>
          </p:nvGraphicFramePr>
          <p:xfrm>
            <a:off x="4800" y="1776"/>
            <a:ext cx="288" cy="260"/>
          </p:xfrm>
          <a:graphic>
            <a:graphicData uri="http://schemas.openxmlformats.org/presentationml/2006/ole">
              <p:oleObj spid="_x0000_s62568" name="Formel" r:id="rId6" imgW="253800" imgH="228600" progId="Equation.3">
                <p:embed/>
              </p:oleObj>
            </a:graphicData>
          </a:graphic>
        </p:graphicFrame>
        <p:graphicFrame>
          <p:nvGraphicFramePr>
            <p:cNvPr id="62570" name="Object 106"/>
            <p:cNvGraphicFramePr>
              <a:graphicFrameLocks noChangeAspect="1"/>
            </p:cNvGraphicFramePr>
            <p:nvPr/>
          </p:nvGraphicFramePr>
          <p:xfrm>
            <a:off x="4800" y="2016"/>
            <a:ext cx="432" cy="224"/>
          </p:xfrm>
          <a:graphic>
            <a:graphicData uri="http://schemas.openxmlformats.org/presentationml/2006/ole">
              <p:oleObj spid="_x0000_s62570" name="Formel" r:id="rId7" imgW="419040" imgH="215640" progId="Equation.3">
                <p:embed/>
              </p:oleObj>
            </a:graphicData>
          </a:graphic>
        </p:graphicFrame>
        <p:graphicFrame>
          <p:nvGraphicFramePr>
            <p:cNvPr id="62571" name="Object 107"/>
            <p:cNvGraphicFramePr>
              <a:graphicFrameLocks noChangeAspect="1"/>
            </p:cNvGraphicFramePr>
            <p:nvPr/>
          </p:nvGraphicFramePr>
          <p:xfrm>
            <a:off x="4656" y="3408"/>
            <a:ext cx="576" cy="234"/>
          </p:xfrm>
          <a:graphic>
            <a:graphicData uri="http://schemas.openxmlformats.org/presentationml/2006/ole">
              <p:oleObj spid="_x0000_s62571" name="Formel" r:id="rId8" imgW="596880" imgH="241200" progId="Equation.3">
                <p:embed/>
              </p:oleObj>
            </a:graphicData>
          </a:graphic>
        </p:graphicFrame>
        <p:graphicFrame>
          <p:nvGraphicFramePr>
            <p:cNvPr id="62593" name="Object 129"/>
            <p:cNvGraphicFramePr>
              <a:graphicFrameLocks noChangeAspect="1"/>
            </p:cNvGraphicFramePr>
            <p:nvPr/>
          </p:nvGraphicFramePr>
          <p:xfrm>
            <a:off x="4800" y="2304"/>
            <a:ext cx="302" cy="237"/>
          </p:xfrm>
          <a:graphic>
            <a:graphicData uri="http://schemas.openxmlformats.org/presentationml/2006/ole">
              <p:oleObj spid="_x0000_s62593" name="Formel" r:id="rId9" imgW="291960" imgH="228600" progId="Equation.3">
                <p:embed/>
              </p:oleObj>
            </a:graphicData>
          </a:graphic>
        </p:graphicFrame>
        <p:graphicFrame>
          <p:nvGraphicFramePr>
            <p:cNvPr id="62597" name="Object 133"/>
            <p:cNvGraphicFramePr>
              <a:graphicFrameLocks noChangeAspect="1"/>
            </p:cNvGraphicFramePr>
            <p:nvPr/>
          </p:nvGraphicFramePr>
          <p:xfrm>
            <a:off x="4800" y="3024"/>
            <a:ext cx="274" cy="224"/>
          </p:xfrm>
          <a:graphic>
            <a:graphicData uri="http://schemas.openxmlformats.org/presentationml/2006/ole">
              <p:oleObj spid="_x0000_s62597" name="Formel" r:id="rId10" imgW="266400" imgH="215640" progId="Equation.3">
                <p:embed/>
              </p:oleObj>
            </a:graphicData>
          </a:graphic>
        </p:graphicFrame>
      </p:grpSp>
      <p:graphicFrame>
        <p:nvGraphicFramePr>
          <p:cNvPr id="104" name="Tabell 103"/>
          <p:cNvGraphicFramePr>
            <a:graphicFrameLocks noGrp="1"/>
          </p:cNvGraphicFramePr>
          <p:nvPr/>
        </p:nvGraphicFramePr>
        <p:xfrm>
          <a:off x="2209800" y="152400"/>
          <a:ext cx="6781800" cy="457200"/>
        </p:xfrm>
        <a:graphic>
          <a:graphicData uri="http://schemas.openxmlformats.org/drawingml/2006/table">
            <a:tbl>
              <a:tblPr firstRow="1" bandRow="1">
                <a:tableStyleId>{5C22544A-7EE6-4342-B048-85BDC9FD1C3A}</a:tableStyleId>
              </a:tblPr>
              <a:tblGrid>
                <a:gridCol w="6781800"/>
              </a:tblGrid>
              <a:tr h="457200">
                <a:tc>
                  <a:txBody>
                    <a:bodyPr/>
                    <a:lstStyle/>
                    <a:p>
                      <a:pPr algn="just"/>
                      <a:r>
                        <a:rPr lang="sv-SE" b="0" i="1" dirty="0" smtClean="0">
                          <a:solidFill>
                            <a:schemeClr val="bg1"/>
                          </a:solidFill>
                          <a:latin typeface="Times New Roman" pitchFamily="18" charset="0"/>
                          <a:cs typeface="Times New Roman" pitchFamily="18" charset="0"/>
                        </a:rPr>
                        <a:t> Förslag på en optisk laser ring omkring e-kylaren för LIR experiment.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2522"/>
                                        </p:tgtEl>
                                        <p:attrNameLst>
                                          <p:attrName>style.visibility</p:attrName>
                                        </p:attrNameLst>
                                      </p:cBhvr>
                                      <p:to>
                                        <p:strVal val="visible"/>
                                      </p:to>
                                    </p:set>
                                    <p:anim calcmode="lin" valueType="num">
                                      <p:cBhvr additive="base">
                                        <p:cTn id="7" dur="500" fill="hold"/>
                                        <p:tgtEl>
                                          <p:spTgt spid="62522"/>
                                        </p:tgtEl>
                                        <p:attrNameLst>
                                          <p:attrName>ppt_x</p:attrName>
                                        </p:attrNameLst>
                                      </p:cBhvr>
                                      <p:tavLst>
                                        <p:tav tm="0">
                                          <p:val>
                                            <p:strVal val="0-#ppt_w/2"/>
                                          </p:val>
                                        </p:tav>
                                        <p:tav tm="100000">
                                          <p:val>
                                            <p:strVal val="#ppt_x"/>
                                          </p:val>
                                        </p:tav>
                                      </p:tavLst>
                                    </p:anim>
                                    <p:anim calcmode="lin" valueType="num">
                                      <p:cBhvr additive="base">
                                        <p:cTn id="8" dur="500" fill="hold"/>
                                        <p:tgtEl>
                                          <p:spTgt spid="625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2534"/>
                                        </p:tgtEl>
                                        <p:attrNameLst>
                                          <p:attrName>style.visibility</p:attrName>
                                        </p:attrNameLst>
                                      </p:cBhvr>
                                      <p:to>
                                        <p:strVal val="visible"/>
                                      </p:to>
                                    </p:set>
                                    <p:anim calcmode="lin" valueType="num">
                                      <p:cBhvr additive="base">
                                        <p:cTn id="13" dur="500" fill="hold"/>
                                        <p:tgtEl>
                                          <p:spTgt spid="62534"/>
                                        </p:tgtEl>
                                        <p:attrNameLst>
                                          <p:attrName>ppt_x</p:attrName>
                                        </p:attrNameLst>
                                      </p:cBhvr>
                                      <p:tavLst>
                                        <p:tav tm="0">
                                          <p:val>
                                            <p:strVal val="0-#ppt_w/2"/>
                                          </p:val>
                                        </p:tav>
                                        <p:tav tm="100000">
                                          <p:val>
                                            <p:strVal val="#ppt_x"/>
                                          </p:val>
                                        </p:tav>
                                      </p:tavLst>
                                    </p:anim>
                                    <p:anim calcmode="lin" valueType="num">
                                      <p:cBhvr additive="base">
                                        <p:cTn id="14" dur="500" fill="hold"/>
                                        <p:tgtEl>
                                          <p:spTgt spid="625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2533"/>
                                        </p:tgtEl>
                                        <p:attrNameLst>
                                          <p:attrName>style.visibility</p:attrName>
                                        </p:attrNameLst>
                                      </p:cBhvr>
                                      <p:to>
                                        <p:strVal val="visible"/>
                                      </p:to>
                                    </p:set>
                                    <p:anim calcmode="lin" valueType="num">
                                      <p:cBhvr additive="base">
                                        <p:cTn id="19" dur="500" fill="hold"/>
                                        <p:tgtEl>
                                          <p:spTgt spid="62533"/>
                                        </p:tgtEl>
                                        <p:attrNameLst>
                                          <p:attrName>ppt_x</p:attrName>
                                        </p:attrNameLst>
                                      </p:cBhvr>
                                      <p:tavLst>
                                        <p:tav tm="0">
                                          <p:val>
                                            <p:strVal val="0-#ppt_w/2"/>
                                          </p:val>
                                        </p:tav>
                                        <p:tav tm="100000">
                                          <p:val>
                                            <p:strVal val="#ppt_x"/>
                                          </p:val>
                                        </p:tav>
                                      </p:tavLst>
                                    </p:anim>
                                    <p:anim calcmode="lin" valueType="num">
                                      <p:cBhvr additive="base">
                                        <p:cTn id="20" dur="500" fill="hold"/>
                                        <p:tgtEl>
                                          <p:spTgt spid="625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2532"/>
                                        </p:tgtEl>
                                        <p:attrNameLst>
                                          <p:attrName>style.visibility</p:attrName>
                                        </p:attrNameLst>
                                      </p:cBhvr>
                                      <p:to>
                                        <p:strVal val="visible"/>
                                      </p:to>
                                    </p:set>
                                    <p:anim calcmode="lin" valueType="num">
                                      <p:cBhvr additive="base">
                                        <p:cTn id="25" dur="500" fill="hold"/>
                                        <p:tgtEl>
                                          <p:spTgt spid="62532"/>
                                        </p:tgtEl>
                                        <p:attrNameLst>
                                          <p:attrName>ppt_x</p:attrName>
                                        </p:attrNameLst>
                                      </p:cBhvr>
                                      <p:tavLst>
                                        <p:tav tm="0">
                                          <p:val>
                                            <p:strVal val="0-#ppt_w/2"/>
                                          </p:val>
                                        </p:tav>
                                        <p:tav tm="100000">
                                          <p:val>
                                            <p:strVal val="#ppt_x"/>
                                          </p:val>
                                        </p:tav>
                                      </p:tavLst>
                                    </p:anim>
                                    <p:anim calcmode="lin" valueType="num">
                                      <p:cBhvr additive="base">
                                        <p:cTn id="26" dur="500" fill="hold"/>
                                        <p:tgtEl>
                                          <p:spTgt spid="625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62618"/>
                                        </p:tgtEl>
                                        <p:attrNameLst>
                                          <p:attrName>style.visibility</p:attrName>
                                        </p:attrNameLst>
                                      </p:cBhvr>
                                      <p:to>
                                        <p:strVal val="visible"/>
                                      </p:to>
                                    </p:set>
                                    <p:anim calcmode="lin" valueType="num">
                                      <p:cBhvr additive="base">
                                        <p:cTn id="31" dur="500" fill="hold"/>
                                        <p:tgtEl>
                                          <p:spTgt spid="62618"/>
                                        </p:tgtEl>
                                        <p:attrNameLst>
                                          <p:attrName>ppt_x</p:attrName>
                                        </p:attrNameLst>
                                      </p:cBhvr>
                                      <p:tavLst>
                                        <p:tav tm="0">
                                          <p:val>
                                            <p:strVal val="0-#ppt_w/2"/>
                                          </p:val>
                                        </p:tav>
                                        <p:tav tm="100000">
                                          <p:val>
                                            <p:strVal val="#ppt_x"/>
                                          </p:val>
                                        </p:tav>
                                      </p:tavLst>
                                    </p:anim>
                                    <p:anim calcmode="lin" valueType="num">
                                      <p:cBhvr additive="base">
                                        <p:cTn id="32" dur="500" fill="hold"/>
                                        <p:tgtEl>
                                          <p:spTgt spid="626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2494"/>
                                        </p:tgtEl>
                                        <p:attrNameLst>
                                          <p:attrName>style.visibility</p:attrName>
                                        </p:attrNameLst>
                                      </p:cBhvr>
                                      <p:to>
                                        <p:strVal val="visible"/>
                                      </p:to>
                                    </p:set>
                                    <p:anim calcmode="lin" valueType="num">
                                      <p:cBhvr additive="base">
                                        <p:cTn id="37" dur="500" fill="hold"/>
                                        <p:tgtEl>
                                          <p:spTgt spid="62494"/>
                                        </p:tgtEl>
                                        <p:attrNameLst>
                                          <p:attrName>ppt_x</p:attrName>
                                        </p:attrNameLst>
                                      </p:cBhvr>
                                      <p:tavLst>
                                        <p:tav tm="0">
                                          <p:val>
                                            <p:strVal val="0-#ppt_w/2"/>
                                          </p:val>
                                        </p:tav>
                                        <p:tav tm="100000">
                                          <p:val>
                                            <p:strVal val="#ppt_x"/>
                                          </p:val>
                                        </p:tav>
                                      </p:tavLst>
                                    </p:anim>
                                    <p:anim calcmode="lin" valueType="num">
                                      <p:cBhvr additive="base">
                                        <p:cTn id="38" dur="500" fill="hold"/>
                                        <p:tgtEl>
                                          <p:spTgt spid="624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94" grpId="0" animBg="1" autoUpdateAnimBg="0"/>
      <p:bldP spid="62522" grpId="0" autoUpdateAnimBg="0"/>
      <p:bldP spid="6253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1028"/>
          <p:cNvSpPr>
            <a:spLocks noChangeArrowheads="1"/>
          </p:cNvSpPr>
          <p:nvPr/>
        </p:nvSpPr>
        <p:spPr bwMode="auto">
          <a:xfrm>
            <a:off x="2438400" y="685800"/>
            <a:ext cx="3713163" cy="519113"/>
          </a:xfrm>
          <a:prstGeom prst="rect">
            <a:avLst/>
          </a:prstGeom>
          <a:noFill/>
          <a:ln w="9525">
            <a:noFill/>
            <a:miter lim="800000"/>
            <a:headEnd/>
            <a:tailEnd/>
          </a:ln>
          <a:effectLst/>
        </p:spPr>
        <p:txBody>
          <a:bodyPr wrap="none">
            <a:spAutoFit/>
          </a:bodyPr>
          <a:lstStyle/>
          <a:p>
            <a:pPr>
              <a:buFontTx/>
              <a:buBlip>
                <a:blip r:embed="rId3"/>
              </a:buBlip>
            </a:pPr>
            <a:r>
              <a:rPr lang="sv-SE" sz="2800" b="1" i="1" dirty="0" err="1">
                <a:solidFill>
                  <a:srgbClr val="FF3300"/>
                </a:solidFill>
              </a:rPr>
              <a:t>Linear</a:t>
            </a:r>
            <a:r>
              <a:rPr lang="sv-SE" sz="2800" b="1" i="1" dirty="0">
                <a:solidFill>
                  <a:srgbClr val="FF3300"/>
                </a:solidFill>
              </a:rPr>
              <a:t> </a:t>
            </a:r>
            <a:r>
              <a:rPr lang="sv-SE" sz="2800" b="1" i="1" dirty="0" err="1">
                <a:solidFill>
                  <a:srgbClr val="FF3300"/>
                </a:solidFill>
              </a:rPr>
              <a:t>Storage</a:t>
            </a:r>
            <a:r>
              <a:rPr lang="sv-SE" sz="2800" b="1" i="1" dirty="0">
                <a:solidFill>
                  <a:srgbClr val="FF3300"/>
                </a:solidFill>
              </a:rPr>
              <a:t> </a:t>
            </a:r>
            <a:r>
              <a:rPr lang="sv-SE" sz="2800" b="1" i="1" dirty="0" err="1">
                <a:solidFill>
                  <a:srgbClr val="FF3300"/>
                </a:solidFill>
              </a:rPr>
              <a:t>Device</a:t>
            </a:r>
            <a:endParaRPr lang="en-GB" sz="2800" b="1" i="1" dirty="0">
              <a:solidFill>
                <a:srgbClr val="FF3300"/>
              </a:solidFill>
            </a:endParaRPr>
          </a:p>
        </p:txBody>
      </p:sp>
      <p:sp>
        <p:nvSpPr>
          <p:cNvPr id="60421" name="Text Box 1029"/>
          <p:cNvSpPr txBox="1">
            <a:spLocks noChangeArrowheads="1"/>
          </p:cNvSpPr>
          <p:nvPr/>
        </p:nvSpPr>
        <p:spPr bwMode="auto">
          <a:xfrm>
            <a:off x="304800" y="1219200"/>
            <a:ext cx="8534400" cy="1015663"/>
          </a:xfrm>
          <a:prstGeom prst="rect">
            <a:avLst/>
          </a:prstGeom>
          <a:noFill/>
          <a:ln w="9525">
            <a:noFill/>
            <a:miter lim="800000"/>
            <a:headEnd/>
            <a:tailEnd/>
          </a:ln>
          <a:effectLst/>
        </p:spPr>
        <p:txBody>
          <a:bodyPr>
            <a:spAutoFit/>
          </a:bodyPr>
          <a:lstStyle/>
          <a:p>
            <a:pPr algn="just"/>
            <a:r>
              <a:rPr lang="sv-SE" i="1" dirty="0">
                <a:solidFill>
                  <a:schemeClr val="accent2"/>
                </a:solidFill>
                <a:cs typeface="Times New Roman" pitchFamily="18" charset="0"/>
              </a:rPr>
              <a:t>   </a:t>
            </a:r>
            <a:r>
              <a:rPr lang="en-GB" i="1" dirty="0">
                <a:solidFill>
                  <a:schemeClr val="accent2"/>
                </a:solidFill>
                <a:cs typeface="Times New Roman" pitchFamily="18" charset="0"/>
              </a:rPr>
              <a:t>A </a:t>
            </a:r>
            <a:r>
              <a:rPr lang="sv-SE" b="1" i="1" dirty="0">
                <a:solidFill>
                  <a:schemeClr val="accent2"/>
                </a:solidFill>
                <a:cs typeface="Times New Roman" pitchFamily="18" charset="0"/>
              </a:rPr>
              <a:t>L</a:t>
            </a:r>
            <a:r>
              <a:rPr lang="en-GB" b="1" i="1" dirty="0" err="1">
                <a:solidFill>
                  <a:schemeClr val="accent2"/>
                </a:solidFill>
                <a:cs typeface="Times New Roman" pitchFamily="18" charset="0"/>
              </a:rPr>
              <a:t>inear</a:t>
            </a:r>
            <a:r>
              <a:rPr lang="en-GB" b="1" i="1" dirty="0">
                <a:solidFill>
                  <a:schemeClr val="accent2"/>
                </a:solidFill>
                <a:cs typeface="Times New Roman" pitchFamily="18" charset="0"/>
              </a:rPr>
              <a:t> </a:t>
            </a:r>
            <a:r>
              <a:rPr lang="sv-SE" b="1" i="1" dirty="0">
                <a:solidFill>
                  <a:schemeClr val="accent2"/>
                </a:solidFill>
                <a:cs typeface="Times New Roman" pitchFamily="18" charset="0"/>
              </a:rPr>
              <a:t>S</a:t>
            </a:r>
            <a:r>
              <a:rPr lang="en-GB" b="1" i="1" dirty="0" err="1">
                <a:solidFill>
                  <a:schemeClr val="accent2"/>
                </a:solidFill>
                <a:cs typeface="Times New Roman" pitchFamily="18" charset="0"/>
              </a:rPr>
              <a:t>torage</a:t>
            </a:r>
            <a:r>
              <a:rPr lang="en-GB" b="1" i="1" dirty="0">
                <a:solidFill>
                  <a:schemeClr val="accent2"/>
                </a:solidFill>
                <a:cs typeface="Times New Roman" pitchFamily="18" charset="0"/>
              </a:rPr>
              <a:t> </a:t>
            </a:r>
            <a:r>
              <a:rPr lang="sv-SE" b="1" i="1" dirty="0">
                <a:solidFill>
                  <a:schemeClr val="accent2"/>
                </a:solidFill>
                <a:cs typeface="Times New Roman" pitchFamily="18" charset="0"/>
              </a:rPr>
              <a:t>D</a:t>
            </a:r>
            <a:r>
              <a:rPr lang="en-GB" b="1" i="1" dirty="0" err="1">
                <a:solidFill>
                  <a:schemeClr val="accent2"/>
                </a:solidFill>
                <a:cs typeface="Times New Roman" pitchFamily="18" charset="0"/>
              </a:rPr>
              <a:t>evice</a:t>
            </a:r>
            <a:r>
              <a:rPr lang="en-GB" i="1" dirty="0">
                <a:solidFill>
                  <a:schemeClr val="accent2"/>
                </a:solidFill>
                <a:cs typeface="Times New Roman" pitchFamily="18" charset="0"/>
              </a:rPr>
              <a:t> for high power laser pulses and its possible application in </a:t>
            </a:r>
            <a:r>
              <a:rPr lang="en-GB" i="1" dirty="0" err="1">
                <a:solidFill>
                  <a:schemeClr val="accent2"/>
                </a:solidFill>
                <a:cs typeface="Times New Roman" pitchFamily="18" charset="0"/>
              </a:rPr>
              <a:t>intracavity</a:t>
            </a:r>
            <a:r>
              <a:rPr lang="en-GB" i="1" dirty="0">
                <a:solidFill>
                  <a:schemeClr val="accent2"/>
                </a:solidFill>
                <a:cs typeface="Times New Roman" pitchFamily="18" charset="0"/>
              </a:rPr>
              <a:t> experiments has been studied. An </a:t>
            </a:r>
            <a:r>
              <a:rPr lang="en-GB" i="1" dirty="0" err="1">
                <a:solidFill>
                  <a:schemeClr val="accent2"/>
                </a:solidFill>
                <a:cs typeface="Times New Roman" pitchFamily="18" charset="0"/>
              </a:rPr>
              <a:t>excimer</a:t>
            </a:r>
            <a:r>
              <a:rPr lang="en-GB" i="1" dirty="0">
                <a:solidFill>
                  <a:schemeClr val="accent2"/>
                </a:solidFill>
                <a:cs typeface="Times New Roman" pitchFamily="18" charset="0"/>
              </a:rPr>
              <a:t> dye laser pulse has been injected with help of a Wollaston prism and a synchronized </a:t>
            </a:r>
            <a:r>
              <a:rPr lang="en-GB" i="1" dirty="0" err="1">
                <a:solidFill>
                  <a:schemeClr val="accent2"/>
                </a:solidFill>
                <a:cs typeface="Times New Roman" pitchFamily="18" charset="0"/>
              </a:rPr>
              <a:t>Pockels</a:t>
            </a:r>
            <a:r>
              <a:rPr lang="en-GB" i="1" dirty="0">
                <a:solidFill>
                  <a:schemeClr val="accent2"/>
                </a:solidFill>
                <a:cs typeface="Times New Roman" pitchFamily="18" charset="0"/>
              </a:rPr>
              <a:t> cell into an optical trap formed by two high reflecting mirrors in a linear configuration. It has been shown that this optical configuration is almost  as effective as the optical laser ring</a:t>
            </a:r>
            <a:r>
              <a:rPr lang="en-GB" sz="1800" i="1" dirty="0">
                <a:solidFill>
                  <a:schemeClr val="accent2"/>
                </a:solidFill>
                <a:cs typeface="Times New Roman" pitchFamily="18" charset="0"/>
              </a:rPr>
              <a:t>.</a:t>
            </a:r>
          </a:p>
        </p:txBody>
      </p:sp>
      <p:sp>
        <p:nvSpPr>
          <p:cNvPr id="60426" name="Text Box 1034"/>
          <p:cNvSpPr txBox="1">
            <a:spLocks noChangeArrowheads="1"/>
          </p:cNvSpPr>
          <p:nvPr/>
        </p:nvSpPr>
        <p:spPr bwMode="auto">
          <a:xfrm>
            <a:off x="304800" y="5562600"/>
            <a:ext cx="5486400" cy="685800"/>
          </a:xfrm>
          <a:prstGeom prst="rect">
            <a:avLst/>
          </a:prstGeom>
          <a:solidFill>
            <a:srgbClr val="CCFFFF">
              <a:alpha val="50000"/>
            </a:srgbClr>
          </a:solidFill>
          <a:ln w="9525">
            <a:noFill/>
            <a:miter lim="800000"/>
            <a:headEnd/>
            <a:tailEnd/>
          </a:ln>
        </p:spPr>
        <p:txBody>
          <a:bodyPr/>
          <a:lstStyle/>
          <a:p>
            <a:pPr algn="just" eaLnBrk="0" hangingPunct="0"/>
            <a:r>
              <a:rPr lang="en-US" b="1" dirty="0">
                <a:solidFill>
                  <a:schemeClr val="bg1"/>
                </a:solidFill>
              </a:rPr>
              <a:t>Fig.12.</a:t>
            </a:r>
            <a:r>
              <a:rPr lang="en-US" dirty="0">
                <a:solidFill>
                  <a:schemeClr val="bg1"/>
                </a:solidFill>
              </a:rPr>
              <a:t> Linear Storage Device. WP-Wollaston Prism, PC-</a:t>
            </a:r>
            <a:r>
              <a:rPr lang="en-US" dirty="0" err="1">
                <a:solidFill>
                  <a:schemeClr val="bg1"/>
                </a:solidFill>
              </a:rPr>
              <a:t>Pockels</a:t>
            </a:r>
            <a:r>
              <a:rPr lang="en-US" dirty="0">
                <a:solidFill>
                  <a:schemeClr val="bg1"/>
                </a:solidFill>
              </a:rPr>
              <a:t> Cell, HVP-High Voltage </a:t>
            </a:r>
            <a:r>
              <a:rPr lang="en-US" dirty="0" err="1">
                <a:solidFill>
                  <a:schemeClr val="bg1"/>
                </a:solidFill>
              </a:rPr>
              <a:t>Pulser</a:t>
            </a:r>
            <a:r>
              <a:rPr lang="en-US" dirty="0">
                <a:solidFill>
                  <a:schemeClr val="bg1"/>
                </a:solidFill>
              </a:rPr>
              <a:t>, PD-</a:t>
            </a:r>
            <a:r>
              <a:rPr lang="en-US" dirty="0" err="1">
                <a:solidFill>
                  <a:schemeClr val="bg1"/>
                </a:solidFill>
              </a:rPr>
              <a:t>PhotoDiode</a:t>
            </a:r>
            <a:r>
              <a:rPr lang="en-US" dirty="0">
                <a:solidFill>
                  <a:schemeClr val="bg1"/>
                </a:solidFill>
              </a:rPr>
              <a:t>, FS-Focusing System, BS-Beam Splitter, M1, M2, M3-High Reflecting Mirrors.</a:t>
            </a:r>
          </a:p>
        </p:txBody>
      </p:sp>
      <p:grpSp>
        <p:nvGrpSpPr>
          <p:cNvPr id="60489" name="Group 1097"/>
          <p:cNvGrpSpPr>
            <a:grpSpLocks/>
          </p:cNvGrpSpPr>
          <p:nvPr/>
        </p:nvGrpSpPr>
        <p:grpSpPr bwMode="auto">
          <a:xfrm>
            <a:off x="304800" y="2514600"/>
            <a:ext cx="5360988" cy="2957513"/>
            <a:chOff x="1056" y="1824"/>
            <a:chExt cx="3377" cy="1863"/>
          </a:xfrm>
        </p:grpSpPr>
        <p:grpSp>
          <p:nvGrpSpPr>
            <p:cNvPr id="60487" name="Group 1095"/>
            <p:cNvGrpSpPr>
              <a:grpSpLocks/>
            </p:cNvGrpSpPr>
            <p:nvPr/>
          </p:nvGrpSpPr>
          <p:grpSpPr bwMode="auto">
            <a:xfrm>
              <a:off x="3408" y="2160"/>
              <a:ext cx="378" cy="333"/>
              <a:chOff x="3411" y="2160"/>
              <a:chExt cx="378" cy="333"/>
            </a:xfrm>
          </p:grpSpPr>
          <p:sp>
            <p:nvSpPr>
              <p:cNvPr id="60432" name="Text Box 1040"/>
              <p:cNvSpPr txBox="1">
                <a:spLocks noChangeArrowheads="1"/>
              </p:cNvSpPr>
              <p:nvPr/>
            </p:nvSpPr>
            <p:spPr bwMode="auto">
              <a:xfrm>
                <a:off x="3504" y="2160"/>
                <a:ext cx="162" cy="95"/>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2"/>
                    </a:solidFill>
                  </a:rPr>
                  <a:t>WP</a:t>
                </a:r>
              </a:p>
            </p:txBody>
          </p:sp>
          <p:sp>
            <p:nvSpPr>
              <p:cNvPr id="60433" name="Text Box 1041" descr="5 %"/>
              <p:cNvSpPr txBox="1">
                <a:spLocks noChangeArrowheads="1"/>
              </p:cNvSpPr>
              <p:nvPr/>
            </p:nvSpPr>
            <p:spPr bwMode="auto">
              <a:xfrm>
                <a:off x="3420" y="2282"/>
                <a:ext cx="369" cy="209"/>
              </a:xfrm>
              <a:prstGeom prst="rect">
                <a:avLst/>
              </a:prstGeom>
              <a:pattFill prst="pct5">
                <a:fgClr>
                  <a:srgbClr val="FF6600"/>
                </a:fgClr>
                <a:bgClr>
                  <a:srgbClr val="FFCC99"/>
                </a:bgClr>
              </a:pattFill>
              <a:ln w="9525">
                <a:solidFill>
                  <a:srgbClr val="339966"/>
                </a:solidFill>
                <a:miter lim="800000"/>
                <a:headEnd/>
                <a:tailEnd/>
              </a:ln>
            </p:spPr>
            <p:txBody>
              <a:bodyPr/>
              <a:lstStyle/>
              <a:p>
                <a:pPr algn="l" eaLnBrk="0" hangingPunct="0"/>
                <a:endParaRPr lang="en-US" sz="600" i="1"/>
              </a:p>
            </p:txBody>
          </p:sp>
          <p:sp>
            <p:nvSpPr>
              <p:cNvPr id="60483" name="Line 1091"/>
              <p:cNvSpPr>
                <a:spLocks noChangeShapeType="1"/>
              </p:cNvSpPr>
              <p:nvPr/>
            </p:nvSpPr>
            <p:spPr bwMode="auto">
              <a:xfrm flipH="1">
                <a:off x="3411" y="2283"/>
                <a:ext cx="364" cy="210"/>
              </a:xfrm>
              <a:prstGeom prst="line">
                <a:avLst/>
              </a:prstGeom>
              <a:noFill/>
              <a:ln w="9525">
                <a:solidFill>
                  <a:srgbClr val="800000"/>
                </a:solidFill>
                <a:round/>
                <a:headEnd/>
                <a:tailEnd/>
              </a:ln>
            </p:spPr>
            <p:txBody>
              <a:bodyPr/>
              <a:lstStyle/>
              <a:p>
                <a:endParaRPr lang="sv-SE"/>
              </a:p>
            </p:txBody>
          </p:sp>
        </p:grpSp>
        <p:sp>
          <p:nvSpPr>
            <p:cNvPr id="60423" name="Text Box 1031"/>
            <p:cNvSpPr txBox="1">
              <a:spLocks noChangeArrowheads="1"/>
            </p:cNvSpPr>
            <p:nvPr/>
          </p:nvSpPr>
          <p:spPr bwMode="auto">
            <a:xfrm>
              <a:off x="1056" y="2352"/>
              <a:ext cx="144" cy="94"/>
            </a:xfrm>
            <a:prstGeom prst="rect">
              <a:avLst/>
            </a:prstGeom>
            <a:noFill/>
            <a:ln w="9525">
              <a:noFill/>
              <a:miter lim="800000"/>
              <a:headEnd/>
              <a:tailEnd/>
            </a:ln>
          </p:spPr>
          <p:txBody>
            <a:bodyPr lIns="0" tIns="0" rIns="0" bIns="0"/>
            <a:lstStyle/>
            <a:p>
              <a:pPr algn="l" eaLnBrk="0" hangingPunct="0"/>
              <a:r>
                <a:rPr lang="en-US" sz="1200">
                  <a:solidFill>
                    <a:schemeClr val="bg2"/>
                  </a:solidFill>
                </a:rPr>
                <a:t>M2</a:t>
              </a:r>
            </a:p>
          </p:txBody>
        </p:sp>
        <p:sp>
          <p:nvSpPr>
            <p:cNvPr id="60425" name="Line 1033"/>
            <p:cNvSpPr>
              <a:spLocks noChangeShapeType="1"/>
            </p:cNvSpPr>
            <p:nvPr/>
          </p:nvSpPr>
          <p:spPr bwMode="auto">
            <a:xfrm rot="1506465">
              <a:off x="4076" y="2146"/>
              <a:ext cx="135" cy="119"/>
            </a:xfrm>
            <a:prstGeom prst="line">
              <a:avLst/>
            </a:prstGeom>
            <a:noFill/>
            <a:ln w="25400" cmpd="thinThick">
              <a:solidFill>
                <a:srgbClr val="0000FF"/>
              </a:solidFill>
              <a:round/>
              <a:headEnd/>
              <a:tailEnd/>
            </a:ln>
          </p:spPr>
          <p:txBody>
            <a:bodyPr/>
            <a:lstStyle/>
            <a:p>
              <a:endParaRPr lang="sv-SE"/>
            </a:p>
          </p:txBody>
        </p:sp>
        <p:sp>
          <p:nvSpPr>
            <p:cNvPr id="60427" name="Line 1035"/>
            <p:cNvSpPr>
              <a:spLocks noChangeShapeType="1"/>
            </p:cNvSpPr>
            <p:nvPr/>
          </p:nvSpPr>
          <p:spPr bwMode="auto">
            <a:xfrm>
              <a:off x="1959" y="2396"/>
              <a:ext cx="162" cy="0"/>
            </a:xfrm>
            <a:prstGeom prst="line">
              <a:avLst/>
            </a:prstGeom>
            <a:noFill/>
            <a:ln w="9525">
              <a:solidFill>
                <a:srgbClr val="FF0000"/>
              </a:solidFill>
              <a:round/>
              <a:headEnd type="triangle" w="med" len="med"/>
              <a:tailEnd/>
            </a:ln>
          </p:spPr>
          <p:txBody>
            <a:bodyPr/>
            <a:lstStyle/>
            <a:p>
              <a:endParaRPr lang="sv-SE"/>
            </a:p>
          </p:txBody>
        </p:sp>
        <p:sp>
          <p:nvSpPr>
            <p:cNvPr id="60428" name="Line 1036"/>
            <p:cNvSpPr>
              <a:spLocks noChangeShapeType="1"/>
            </p:cNvSpPr>
            <p:nvPr/>
          </p:nvSpPr>
          <p:spPr bwMode="auto">
            <a:xfrm flipH="1">
              <a:off x="1769" y="2394"/>
              <a:ext cx="162" cy="0"/>
            </a:xfrm>
            <a:prstGeom prst="line">
              <a:avLst/>
            </a:prstGeom>
            <a:noFill/>
            <a:ln w="9525">
              <a:solidFill>
                <a:srgbClr val="FF0000"/>
              </a:solidFill>
              <a:round/>
              <a:headEnd type="triangle" w="med" len="med"/>
              <a:tailEnd/>
            </a:ln>
          </p:spPr>
          <p:txBody>
            <a:bodyPr/>
            <a:lstStyle/>
            <a:p>
              <a:endParaRPr lang="sv-SE"/>
            </a:p>
          </p:txBody>
        </p:sp>
        <p:sp>
          <p:nvSpPr>
            <p:cNvPr id="60429" name="Text Box 1037"/>
            <p:cNvSpPr txBox="1">
              <a:spLocks noChangeArrowheads="1"/>
            </p:cNvSpPr>
            <p:nvPr/>
          </p:nvSpPr>
          <p:spPr bwMode="auto">
            <a:xfrm>
              <a:off x="1632" y="2784"/>
              <a:ext cx="192" cy="96"/>
            </a:xfrm>
            <a:prstGeom prst="rect">
              <a:avLst/>
            </a:prstGeom>
            <a:solidFill>
              <a:srgbClr val="FFFFFF"/>
            </a:solidFill>
            <a:ln w="9525">
              <a:noFill/>
              <a:miter lim="800000"/>
              <a:headEnd/>
              <a:tailEnd/>
            </a:ln>
            <a:effectLst/>
          </p:spPr>
          <p:txBody>
            <a:bodyPr lIns="0" tIns="0" rIns="0" bIns="0"/>
            <a:lstStyle/>
            <a:p>
              <a:pPr algn="l" eaLnBrk="0" hangingPunct="0"/>
              <a:r>
                <a:rPr lang="en-US" sz="1200">
                  <a:solidFill>
                    <a:schemeClr val="bg2"/>
                  </a:solidFill>
                </a:rPr>
                <a:t>PD1</a:t>
              </a:r>
            </a:p>
          </p:txBody>
        </p:sp>
        <p:sp>
          <p:nvSpPr>
            <p:cNvPr id="60430" name="Text Box 1038"/>
            <p:cNvSpPr txBox="1">
              <a:spLocks noChangeArrowheads="1"/>
            </p:cNvSpPr>
            <p:nvPr/>
          </p:nvSpPr>
          <p:spPr bwMode="auto">
            <a:xfrm>
              <a:off x="1632" y="1872"/>
              <a:ext cx="173" cy="123"/>
            </a:xfrm>
            <a:prstGeom prst="rect">
              <a:avLst/>
            </a:prstGeom>
            <a:solidFill>
              <a:srgbClr val="FFFFFF"/>
            </a:solidFill>
            <a:ln w="9525">
              <a:noFill/>
              <a:miter lim="800000"/>
              <a:headEnd/>
              <a:tailEnd/>
            </a:ln>
            <a:effectLst/>
          </p:spPr>
          <p:txBody>
            <a:bodyPr lIns="0" tIns="0" rIns="0" bIns="0"/>
            <a:lstStyle/>
            <a:p>
              <a:pPr algn="l" eaLnBrk="0" hangingPunct="0"/>
              <a:r>
                <a:rPr lang="en-US" sz="1200">
                  <a:solidFill>
                    <a:schemeClr val="bg2"/>
                  </a:solidFill>
                </a:rPr>
                <a:t>PD2</a:t>
              </a:r>
            </a:p>
          </p:txBody>
        </p:sp>
        <p:sp>
          <p:nvSpPr>
            <p:cNvPr id="60431" name="Text Box 1039"/>
            <p:cNvSpPr txBox="1">
              <a:spLocks noChangeArrowheads="1"/>
            </p:cNvSpPr>
            <p:nvPr/>
          </p:nvSpPr>
          <p:spPr bwMode="auto">
            <a:xfrm>
              <a:off x="2064" y="2256"/>
              <a:ext cx="161" cy="132"/>
            </a:xfrm>
            <a:prstGeom prst="rect">
              <a:avLst/>
            </a:prstGeom>
            <a:solidFill>
              <a:srgbClr val="FFFFFF"/>
            </a:solidFill>
            <a:ln w="9525">
              <a:noFill/>
              <a:miter lim="800000"/>
              <a:headEnd/>
              <a:tailEnd/>
            </a:ln>
            <a:effectLst/>
          </p:spPr>
          <p:txBody>
            <a:bodyPr lIns="0" tIns="0" rIns="0" bIns="0"/>
            <a:lstStyle/>
            <a:p>
              <a:pPr algn="l" eaLnBrk="0" hangingPunct="0"/>
              <a:r>
                <a:rPr lang="en-US" sz="1200">
                  <a:solidFill>
                    <a:schemeClr val="bg2"/>
                  </a:solidFill>
                </a:rPr>
                <a:t>BS</a:t>
              </a:r>
            </a:p>
          </p:txBody>
        </p:sp>
        <p:sp>
          <p:nvSpPr>
            <p:cNvPr id="60434" name="Line 1042"/>
            <p:cNvSpPr>
              <a:spLocks noChangeShapeType="1"/>
            </p:cNvSpPr>
            <p:nvPr/>
          </p:nvSpPr>
          <p:spPr bwMode="auto">
            <a:xfrm flipH="1" flipV="1">
              <a:off x="3528" y="2391"/>
              <a:ext cx="612" cy="171"/>
            </a:xfrm>
            <a:prstGeom prst="line">
              <a:avLst/>
            </a:prstGeom>
            <a:noFill/>
            <a:ln w="28575">
              <a:solidFill>
                <a:srgbClr val="FF0000"/>
              </a:solidFill>
              <a:round/>
              <a:headEnd/>
              <a:tailEnd type="triangle" w="sm" len="lg"/>
            </a:ln>
          </p:spPr>
          <p:txBody>
            <a:bodyPr/>
            <a:lstStyle/>
            <a:p>
              <a:endParaRPr lang="sv-SE"/>
            </a:p>
          </p:txBody>
        </p:sp>
        <p:sp>
          <p:nvSpPr>
            <p:cNvPr id="60435" name="Line 1043"/>
            <p:cNvSpPr>
              <a:spLocks noChangeShapeType="1"/>
            </p:cNvSpPr>
            <p:nvPr/>
          </p:nvSpPr>
          <p:spPr bwMode="auto">
            <a:xfrm flipH="1" flipV="1">
              <a:off x="4133" y="2529"/>
              <a:ext cx="7" cy="842"/>
            </a:xfrm>
            <a:prstGeom prst="line">
              <a:avLst/>
            </a:prstGeom>
            <a:noFill/>
            <a:ln w="28575">
              <a:solidFill>
                <a:srgbClr val="FF0000"/>
              </a:solidFill>
              <a:round/>
              <a:headEnd/>
              <a:tailEnd type="triangle" w="sm" len="lg"/>
            </a:ln>
          </p:spPr>
          <p:txBody>
            <a:bodyPr/>
            <a:lstStyle/>
            <a:p>
              <a:endParaRPr lang="sv-SE"/>
            </a:p>
          </p:txBody>
        </p:sp>
        <p:sp>
          <p:nvSpPr>
            <p:cNvPr id="60436" name="Line 1044"/>
            <p:cNvSpPr>
              <a:spLocks noChangeShapeType="1"/>
            </p:cNvSpPr>
            <p:nvPr/>
          </p:nvSpPr>
          <p:spPr bwMode="auto">
            <a:xfrm rot="10899042">
              <a:off x="4054" y="2427"/>
              <a:ext cx="203" cy="238"/>
            </a:xfrm>
            <a:prstGeom prst="line">
              <a:avLst/>
            </a:prstGeom>
            <a:noFill/>
            <a:ln w="25400" cmpd="thickThin">
              <a:solidFill>
                <a:srgbClr val="0000FF"/>
              </a:solidFill>
              <a:round/>
              <a:headEnd/>
              <a:tailEnd/>
            </a:ln>
          </p:spPr>
          <p:txBody>
            <a:bodyPr/>
            <a:lstStyle/>
            <a:p>
              <a:endParaRPr lang="sv-SE"/>
            </a:p>
          </p:txBody>
        </p:sp>
        <p:sp>
          <p:nvSpPr>
            <p:cNvPr id="60437" name="Line 1045"/>
            <p:cNvSpPr>
              <a:spLocks noChangeShapeType="1"/>
            </p:cNvSpPr>
            <p:nvPr/>
          </p:nvSpPr>
          <p:spPr bwMode="auto">
            <a:xfrm rot="8633" flipH="1">
              <a:off x="3560" y="2206"/>
              <a:ext cx="575" cy="199"/>
            </a:xfrm>
            <a:prstGeom prst="line">
              <a:avLst/>
            </a:prstGeom>
            <a:noFill/>
            <a:ln w="28575">
              <a:solidFill>
                <a:srgbClr val="FF0000"/>
              </a:solidFill>
              <a:round/>
              <a:headEnd type="stealth" w="med" len="med"/>
              <a:tailEnd type="stealth" w="med" len="med"/>
            </a:ln>
          </p:spPr>
          <p:txBody>
            <a:bodyPr/>
            <a:lstStyle/>
            <a:p>
              <a:endParaRPr lang="sv-SE"/>
            </a:p>
          </p:txBody>
        </p:sp>
        <p:grpSp>
          <p:nvGrpSpPr>
            <p:cNvPr id="60438" name="Group 1046"/>
            <p:cNvGrpSpPr>
              <a:grpSpLocks/>
            </p:cNvGrpSpPr>
            <p:nvPr/>
          </p:nvGrpSpPr>
          <p:grpSpPr bwMode="auto">
            <a:xfrm>
              <a:off x="4080" y="2784"/>
              <a:ext cx="102" cy="502"/>
              <a:chOff x="8916" y="6049"/>
              <a:chExt cx="228" cy="1091"/>
            </a:xfrm>
          </p:grpSpPr>
          <p:sp>
            <p:nvSpPr>
              <p:cNvPr id="60439" name="Oval 1047"/>
              <p:cNvSpPr>
                <a:spLocks noChangeArrowheads="1"/>
              </p:cNvSpPr>
              <p:nvPr/>
            </p:nvSpPr>
            <p:spPr bwMode="auto">
              <a:xfrm rot="5400000">
                <a:off x="8484" y="6538"/>
                <a:ext cx="1091" cy="114"/>
              </a:xfrm>
              <a:prstGeom prst="ellipse">
                <a:avLst/>
              </a:prstGeom>
              <a:solidFill>
                <a:srgbClr val="FF9999"/>
              </a:solidFill>
              <a:ln w="9525">
                <a:solidFill>
                  <a:srgbClr val="FF9999"/>
                </a:solidFill>
                <a:round/>
                <a:headEnd/>
                <a:tailEnd/>
              </a:ln>
            </p:spPr>
            <p:txBody>
              <a:bodyPr/>
              <a:lstStyle/>
              <a:p>
                <a:endParaRPr lang="sv-SE"/>
              </a:p>
            </p:txBody>
          </p:sp>
          <p:sp>
            <p:nvSpPr>
              <p:cNvPr id="60440" name="Line 1048"/>
              <p:cNvSpPr>
                <a:spLocks noChangeShapeType="1"/>
              </p:cNvSpPr>
              <p:nvPr/>
            </p:nvSpPr>
            <p:spPr bwMode="auto">
              <a:xfrm>
                <a:off x="8916" y="6163"/>
                <a:ext cx="228" cy="855"/>
              </a:xfrm>
              <a:prstGeom prst="line">
                <a:avLst/>
              </a:prstGeom>
              <a:noFill/>
              <a:ln w="9525">
                <a:solidFill>
                  <a:srgbClr val="FF9999"/>
                </a:solidFill>
                <a:prstDash val="dash"/>
                <a:round/>
                <a:headEnd/>
                <a:tailEnd/>
              </a:ln>
            </p:spPr>
            <p:txBody>
              <a:bodyPr/>
              <a:lstStyle/>
              <a:p>
                <a:endParaRPr lang="sv-SE"/>
              </a:p>
            </p:txBody>
          </p:sp>
          <p:sp>
            <p:nvSpPr>
              <p:cNvPr id="60441" name="Line 1049"/>
              <p:cNvSpPr>
                <a:spLocks noChangeShapeType="1"/>
              </p:cNvSpPr>
              <p:nvPr/>
            </p:nvSpPr>
            <p:spPr bwMode="auto">
              <a:xfrm flipH="1">
                <a:off x="8916" y="6163"/>
                <a:ext cx="228" cy="855"/>
              </a:xfrm>
              <a:prstGeom prst="line">
                <a:avLst/>
              </a:prstGeom>
              <a:noFill/>
              <a:ln w="9525">
                <a:solidFill>
                  <a:srgbClr val="FF9999"/>
                </a:solidFill>
                <a:prstDash val="dash"/>
                <a:round/>
                <a:headEnd/>
                <a:tailEnd/>
              </a:ln>
            </p:spPr>
            <p:txBody>
              <a:bodyPr/>
              <a:lstStyle/>
              <a:p>
                <a:endParaRPr lang="sv-SE"/>
              </a:p>
            </p:txBody>
          </p:sp>
        </p:grpSp>
        <p:sp>
          <p:nvSpPr>
            <p:cNvPr id="60442" name="Text Box 1050"/>
            <p:cNvSpPr txBox="1">
              <a:spLocks noChangeArrowheads="1"/>
            </p:cNvSpPr>
            <p:nvPr/>
          </p:nvSpPr>
          <p:spPr bwMode="auto">
            <a:xfrm>
              <a:off x="3888" y="3360"/>
              <a:ext cx="540" cy="327"/>
            </a:xfrm>
            <a:prstGeom prst="rect">
              <a:avLst/>
            </a:prstGeom>
            <a:solidFill>
              <a:srgbClr val="FF99CC"/>
            </a:solidFill>
            <a:ln w="9525">
              <a:solidFill>
                <a:srgbClr val="800000"/>
              </a:solidFill>
              <a:miter lim="800000"/>
              <a:headEnd/>
              <a:tailEnd/>
            </a:ln>
          </p:spPr>
          <p:txBody>
            <a:bodyPr/>
            <a:lstStyle/>
            <a:p>
              <a:pPr algn="l" eaLnBrk="0" hangingPunct="0"/>
              <a:r>
                <a:rPr lang="en-US" sz="1200" b="1">
                  <a:solidFill>
                    <a:schemeClr val="bg2"/>
                  </a:solidFill>
                </a:rPr>
                <a:t>Excimer-dye laser</a:t>
              </a:r>
            </a:p>
          </p:txBody>
        </p:sp>
        <p:grpSp>
          <p:nvGrpSpPr>
            <p:cNvPr id="60486" name="Group 1094"/>
            <p:cNvGrpSpPr>
              <a:grpSpLocks/>
            </p:cNvGrpSpPr>
            <p:nvPr/>
          </p:nvGrpSpPr>
          <p:grpSpPr bwMode="auto">
            <a:xfrm>
              <a:off x="2736" y="2064"/>
              <a:ext cx="642" cy="804"/>
              <a:chOff x="2736" y="2064"/>
              <a:chExt cx="642" cy="804"/>
            </a:xfrm>
          </p:grpSpPr>
          <p:grpSp>
            <p:nvGrpSpPr>
              <p:cNvPr id="60444" name="Group 1052"/>
              <p:cNvGrpSpPr>
                <a:grpSpLocks/>
              </p:cNvGrpSpPr>
              <p:nvPr/>
            </p:nvGrpSpPr>
            <p:grpSpPr bwMode="auto">
              <a:xfrm>
                <a:off x="2864" y="2196"/>
                <a:ext cx="411" cy="472"/>
                <a:chOff x="4758" y="5116"/>
                <a:chExt cx="912" cy="1026"/>
              </a:xfrm>
            </p:grpSpPr>
            <p:sp>
              <p:nvSpPr>
                <p:cNvPr id="60445" name="Line 1053"/>
                <p:cNvSpPr>
                  <a:spLocks noChangeShapeType="1"/>
                </p:cNvSpPr>
                <p:nvPr/>
              </p:nvSpPr>
              <p:spPr bwMode="auto">
                <a:xfrm>
                  <a:off x="4986" y="5287"/>
                  <a:ext cx="681" cy="0"/>
                </a:xfrm>
                <a:prstGeom prst="line">
                  <a:avLst/>
                </a:prstGeom>
                <a:noFill/>
                <a:ln w="9525">
                  <a:solidFill>
                    <a:srgbClr val="000000"/>
                  </a:solidFill>
                  <a:round/>
                  <a:headEnd/>
                  <a:tailEnd/>
                </a:ln>
              </p:spPr>
              <p:txBody>
                <a:bodyPr lIns="0" tIns="0" rIns="0" bIns="0"/>
                <a:lstStyle/>
                <a:p>
                  <a:endParaRPr lang="sv-SE"/>
                </a:p>
              </p:txBody>
            </p:sp>
            <p:sp>
              <p:nvSpPr>
                <p:cNvPr id="60446" name="Line 1054"/>
                <p:cNvSpPr>
                  <a:spLocks noChangeShapeType="1"/>
                </p:cNvSpPr>
                <p:nvPr/>
              </p:nvSpPr>
              <p:spPr bwMode="auto">
                <a:xfrm>
                  <a:off x="4986" y="5800"/>
                  <a:ext cx="684" cy="0"/>
                </a:xfrm>
                <a:prstGeom prst="line">
                  <a:avLst/>
                </a:prstGeom>
                <a:noFill/>
                <a:ln w="9525">
                  <a:solidFill>
                    <a:srgbClr val="000000"/>
                  </a:solidFill>
                  <a:round/>
                  <a:headEnd/>
                  <a:tailEnd/>
                </a:ln>
              </p:spPr>
              <p:txBody>
                <a:bodyPr lIns="0" tIns="0" rIns="0" bIns="0"/>
                <a:lstStyle/>
                <a:p>
                  <a:endParaRPr lang="sv-SE"/>
                </a:p>
              </p:txBody>
            </p:sp>
            <p:sp>
              <p:nvSpPr>
                <p:cNvPr id="60447" name="Line 1055"/>
                <p:cNvSpPr>
                  <a:spLocks noChangeShapeType="1"/>
                </p:cNvSpPr>
                <p:nvPr/>
              </p:nvSpPr>
              <p:spPr bwMode="auto">
                <a:xfrm flipH="1" flipV="1">
                  <a:off x="5328" y="5800"/>
                  <a:ext cx="0" cy="342"/>
                </a:xfrm>
                <a:prstGeom prst="line">
                  <a:avLst/>
                </a:prstGeom>
                <a:noFill/>
                <a:ln w="9525">
                  <a:solidFill>
                    <a:srgbClr val="000000"/>
                  </a:solidFill>
                  <a:round/>
                  <a:headEnd/>
                  <a:tailEnd/>
                </a:ln>
              </p:spPr>
              <p:txBody>
                <a:bodyPr lIns="0" tIns="0" rIns="0" bIns="0"/>
                <a:lstStyle/>
                <a:p>
                  <a:endParaRPr lang="sv-SE"/>
                </a:p>
              </p:txBody>
            </p:sp>
            <p:sp>
              <p:nvSpPr>
                <p:cNvPr id="60448" name="Line 1056"/>
                <p:cNvSpPr>
                  <a:spLocks noChangeShapeType="1"/>
                </p:cNvSpPr>
                <p:nvPr/>
              </p:nvSpPr>
              <p:spPr bwMode="auto">
                <a:xfrm flipH="1" flipV="1">
                  <a:off x="4758" y="5116"/>
                  <a:ext cx="0" cy="1026"/>
                </a:xfrm>
                <a:prstGeom prst="line">
                  <a:avLst/>
                </a:prstGeom>
                <a:noFill/>
                <a:ln w="9525">
                  <a:solidFill>
                    <a:srgbClr val="000000"/>
                  </a:solidFill>
                  <a:round/>
                  <a:headEnd/>
                  <a:tailEnd/>
                </a:ln>
              </p:spPr>
              <p:txBody>
                <a:bodyPr lIns="0" tIns="0" rIns="0" bIns="0"/>
                <a:lstStyle/>
                <a:p>
                  <a:endParaRPr lang="sv-SE"/>
                </a:p>
              </p:txBody>
            </p:sp>
            <p:sp>
              <p:nvSpPr>
                <p:cNvPr id="60449" name="Line 1057"/>
                <p:cNvSpPr>
                  <a:spLocks noChangeShapeType="1"/>
                </p:cNvSpPr>
                <p:nvPr/>
              </p:nvSpPr>
              <p:spPr bwMode="auto">
                <a:xfrm flipV="1">
                  <a:off x="5328" y="5116"/>
                  <a:ext cx="0" cy="171"/>
                </a:xfrm>
                <a:prstGeom prst="line">
                  <a:avLst/>
                </a:prstGeom>
                <a:noFill/>
                <a:ln w="9525">
                  <a:solidFill>
                    <a:srgbClr val="000000"/>
                  </a:solidFill>
                  <a:round/>
                  <a:headEnd/>
                  <a:tailEnd/>
                </a:ln>
              </p:spPr>
              <p:txBody>
                <a:bodyPr lIns="0" tIns="0" rIns="0" bIns="0"/>
                <a:lstStyle/>
                <a:p>
                  <a:endParaRPr lang="sv-SE"/>
                </a:p>
              </p:txBody>
            </p:sp>
            <p:sp>
              <p:nvSpPr>
                <p:cNvPr id="60450" name="Line 1058"/>
                <p:cNvSpPr>
                  <a:spLocks noChangeShapeType="1"/>
                </p:cNvSpPr>
                <p:nvPr/>
              </p:nvSpPr>
              <p:spPr bwMode="auto">
                <a:xfrm flipH="1" flipV="1">
                  <a:off x="4758" y="5116"/>
                  <a:ext cx="570" cy="0"/>
                </a:xfrm>
                <a:prstGeom prst="line">
                  <a:avLst/>
                </a:prstGeom>
                <a:noFill/>
                <a:ln w="9525">
                  <a:solidFill>
                    <a:srgbClr val="000000"/>
                  </a:solidFill>
                  <a:round/>
                  <a:headEnd/>
                  <a:tailEnd/>
                </a:ln>
              </p:spPr>
              <p:txBody>
                <a:bodyPr lIns="0" tIns="0" rIns="0" bIns="0"/>
                <a:lstStyle/>
                <a:p>
                  <a:endParaRPr lang="sv-SE"/>
                </a:p>
              </p:txBody>
            </p:sp>
          </p:grpSp>
          <p:sp>
            <p:nvSpPr>
              <p:cNvPr id="60451" name="Text Box 1059" descr="Diagonalrand från vänster smal"/>
              <p:cNvSpPr txBox="1">
                <a:spLocks noChangeArrowheads="1"/>
              </p:cNvSpPr>
              <p:nvPr/>
            </p:nvSpPr>
            <p:spPr bwMode="auto">
              <a:xfrm>
                <a:off x="2967" y="2301"/>
                <a:ext cx="308" cy="183"/>
              </a:xfrm>
              <a:prstGeom prst="rect">
                <a:avLst/>
              </a:prstGeom>
              <a:pattFill prst="ltDnDiag">
                <a:fgClr>
                  <a:srgbClr val="FF9900"/>
                </a:fgClr>
                <a:bgClr>
                  <a:srgbClr val="FFFFFF"/>
                </a:bgClr>
              </a:pattFill>
              <a:ln w="9525">
                <a:solidFill>
                  <a:srgbClr val="FF9900"/>
                </a:solidFill>
                <a:miter lim="800000"/>
                <a:headEnd/>
                <a:tailEnd/>
              </a:ln>
            </p:spPr>
            <p:txBody>
              <a:bodyPr lIns="0" tIns="0" rIns="0" bIns="0"/>
              <a:lstStyle/>
              <a:p>
                <a:pPr algn="l" eaLnBrk="0" hangingPunct="0"/>
                <a:endParaRPr lang="en-US" sz="600"/>
              </a:p>
            </p:txBody>
          </p:sp>
          <p:sp>
            <p:nvSpPr>
              <p:cNvPr id="60452" name="Text Box 1060"/>
              <p:cNvSpPr txBox="1">
                <a:spLocks noChangeArrowheads="1"/>
              </p:cNvSpPr>
              <p:nvPr/>
            </p:nvSpPr>
            <p:spPr bwMode="auto">
              <a:xfrm>
                <a:off x="2736" y="2646"/>
                <a:ext cx="642" cy="222"/>
              </a:xfrm>
              <a:prstGeom prst="rect">
                <a:avLst/>
              </a:prstGeom>
              <a:solidFill>
                <a:srgbClr val="CCFFFF"/>
              </a:solidFill>
              <a:ln w="9525">
                <a:solidFill>
                  <a:srgbClr val="0000FF"/>
                </a:solidFill>
                <a:miter lim="800000"/>
                <a:headEnd/>
                <a:tailEnd/>
              </a:ln>
            </p:spPr>
            <p:txBody>
              <a:bodyPr lIns="0" tIns="0" rIns="0" bIns="0"/>
              <a:lstStyle/>
              <a:p>
                <a:pPr eaLnBrk="0" hangingPunct="0">
                  <a:spcBef>
                    <a:spcPts val="500"/>
                  </a:spcBef>
                  <a:spcAft>
                    <a:spcPts val="500"/>
                  </a:spcAft>
                </a:pPr>
                <a:r>
                  <a:rPr lang="sv-SE" sz="1200" b="1">
                    <a:solidFill>
                      <a:schemeClr val="bg2"/>
                    </a:solidFill>
                  </a:rPr>
                  <a:t>HVP</a:t>
                </a:r>
              </a:p>
            </p:txBody>
          </p:sp>
          <p:sp>
            <p:nvSpPr>
              <p:cNvPr id="60453" name="Text Box 1061"/>
              <p:cNvSpPr txBox="1">
                <a:spLocks noChangeArrowheads="1"/>
              </p:cNvSpPr>
              <p:nvPr/>
            </p:nvSpPr>
            <p:spPr bwMode="auto">
              <a:xfrm>
                <a:off x="3024" y="2064"/>
                <a:ext cx="168" cy="96"/>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2"/>
                    </a:solidFill>
                  </a:rPr>
                  <a:t>PC</a:t>
                </a:r>
              </a:p>
            </p:txBody>
          </p:sp>
        </p:grpSp>
        <p:sp>
          <p:nvSpPr>
            <p:cNvPr id="60454" name="Line 1062"/>
            <p:cNvSpPr>
              <a:spLocks noChangeShapeType="1"/>
            </p:cNvSpPr>
            <p:nvPr/>
          </p:nvSpPr>
          <p:spPr bwMode="auto">
            <a:xfrm flipH="1">
              <a:off x="1244" y="2401"/>
              <a:ext cx="2314" cy="0"/>
            </a:xfrm>
            <a:prstGeom prst="line">
              <a:avLst/>
            </a:prstGeom>
            <a:noFill/>
            <a:ln w="28575">
              <a:solidFill>
                <a:srgbClr val="FF0000"/>
              </a:solidFill>
              <a:round/>
              <a:headEnd/>
              <a:tailEnd type="stealth" w="med" len="med"/>
            </a:ln>
          </p:spPr>
          <p:txBody>
            <a:bodyPr/>
            <a:lstStyle/>
            <a:p>
              <a:endParaRPr lang="sv-SE"/>
            </a:p>
          </p:txBody>
        </p:sp>
        <p:sp>
          <p:nvSpPr>
            <p:cNvPr id="60458" name="Line 1066"/>
            <p:cNvSpPr>
              <a:spLocks noChangeShapeType="1"/>
            </p:cNvSpPr>
            <p:nvPr/>
          </p:nvSpPr>
          <p:spPr bwMode="auto">
            <a:xfrm rot="2698265">
              <a:off x="1176" y="2317"/>
              <a:ext cx="162" cy="165"/>
            </a:xfrm>
            <a:prstGeom prst="line">
              <a:avLst/>
            </a:prstGeom>
            <a:noFill/>
            <a:ln w="25400" cmpd="thickThin">
              <a:solidFill>
                <a:srgbClr val="0000FF"/>
              </a:solidFill>
              <a:round/>
              <a:headEnd/>
              <a:tailEnd/>
            </a:ln>
          </p:spPr>
          <p:txBody>
            <a:bodyPr/>
            <a:lstStyle/>
            <a:p>
              <a:endParaRPr lang="sv-SE"/>
            </a:p>
          </p:txBody>
        </p:sp>
        <p:grpSp>
          <p:nvGrpSpPr>
            <p:cNvPr id="60459" name="Group 1067"/>
            <p:cNvGrpSpPr>
              <a:grpSpLocks/>
            </p:cNvGrpSpPr>
            <p:nvPr/>
          </p:nvGrpSpPr>
          <p:grpSpPr bwMode="auto">
            <a:xfrm>
              <a:off x="2108" y="2666"/>
              <a:ext cx="324" cy="324"/>
              <a:chOff x="5760" y="3412"/>
              <a:chExt cx="720" cy="705"/>
            </a:xfrm>
          </p:grpSpPr>
          <p:sp>
            <p:nvSpPr>
              <p:cNvPr id="60460" name="Oval 1068"/>
              <p:cNvSpPr>
                <a:spLocks noChangeArrowheads="1"/>
              </p:cNvSpPr>
              <p:nvPr/>
            </p:nvSpPr>
            <p:spPr bwMode="auto">
              <a:xfrm>
                <a:off x="5760" y="3412"/>
                <a:ext cx="705" cy="705"/>
              </a:xfrm>
              <a:prstGeom prst="ellipse">
                <a:avLst/>
              </a:prstGeom>
              <a:solidFill>
                <a:srgbClr val="CCFFCC"/>
              </a:solidFill>
              <a:ln w="9525">
                <a:solidFill>
                  <a:srgbClr val="000000"/>
                </a:solidFill>
                <a:round/>
                <a:headEnd/>
                <a:tailEnd/>
              </a:ln>
              <a:effectLst/>
            </p:spPr>
            <p:txBody>
              <a:bodyPr/>
              <a:lstStyle/>
              <a:p>
                <a:endParaRPr lang="sv-SE"/>
              </a:p>
            </p:txBody>
          </p:sp>
          <p:sp>
            <p:nvSpPr>
              <p:cNvPr id="60461" name="Line 1069"/>
              <p:cNvSpPr>
                <a:spLocks noChangeShapeType="1"/>
              </p:cNvSpPr>
              <p:nvPr/>
            </p:nvSpPr>
            <p:spPr bwMode="auto">
              <a:xfrm>
                <a:off x="5850" y="3862"/>
                <a:ext cx="630" cy="0"/>
              </a:xfrm>
              <a:prstGeom prst="line">
                <a:avLst/>
              </a:prstGeom>
              <a:noFill/>
              <a:ln w="9525">
                <a:solidFill>
                  <a:srgbClr val="000000"/>
                </a:solidFill>
                <a:round/>
                <a:headEnd/>
                <a:tailEnd type="triangle" w="med" len="med"/>
              </a:ln>
              <a:effectLst/>
            </p:spPr>
            <p:txBody>
              <a:bodyPr/>
              <a:lstStyle/>
              <a:p>
                <a:endParaRPr lang="sv-SE"/>
              </a:p>
            </p:txBody>
          </p:sp>
          <p:sp>
            <p:nvSpPr>
              <p:cNvPr id="60462" name="Line 1070"/>
              <p:cNvSpPr>
                <a:spLocks noChangeShapeType="1"/>
              </p:cNvSpPr>
              <p:nvPr/>
            </p:nvSpPr>
            <p:spPr bwMode="auto">
              <a:xfrm flipH="1" flipV="1">
                <a:off x="5835" y="3472"/>
                <a:ext cx="0" cy="390"/>
              </a:xfrm>
              <a:prstGeom prst="line">
                <a:avLst/>
              </a:prstGeom>
              <a:noFill/>
              <a:ln w="9525">
                <a:solidFill>
                  <a:srgbClr val="000000"/>
                </a:solidFill>
                <a:round/>
                <a:headEnd/>
                <a:tailEnd type="triangle" w="med" len="med"/>
              </a:ln>
              <a:effectLst/>
            </p:spPr>
            <p:txBody>
              <a:bodyPr/>
              <a:lstStyle/>
              <a:p>
                <a:endParaRPr lang="sv-SE"/>
              </a:p>
            </p:txBody>
          </p:sp>
          <p:sp>
            <p:nvSpPr>
              <p:cNvPr id="60463" name="Line 1071"/>
              <p:cNvSpPr>
                <a:spLocks noChangeShapeType="1"/>
              </p:cNvSpPr>
              <p:nvPr/>
            </p:nvSpPr>
            <p:spPr bwMode="auto">
              <a:xfrm>
                <a:off x="5925" y="3517"/>
                <a:ext cx="0" cy="345"/>
              </a:xfrm>
              <a:prstGeom prst="line">
                <a:avLst/>
              </a:prstGeom>
              <a:noFill/>
              <a:ln w="9525">
                <a:solidFill>
                  <a:srgbClr val="000000"/>
                </a:solidFill>
                <a:round/>
                <a:headEnd/>
                <a:tailEnd/>
              </a:ln>
              <a:effectLst/>
            </p:spPr>
            <p:txBody>
              <a:bodyPr/>
              <a:lstStyle/>
              <a:p>
                <a:endParaRPr lang="sv-SE"/>
              </a:p>
            </p:txBody>
          </p:sp>
          <p:sp>
            <p:nvSpPr>
              <p:cNvPr id="60464" name="Line 1072"/>
              <p:cNvSpPr>
                <a:spLocks noChangeShapeType="1"/>
              </p:cNvSpPr>
              <p:nvPr/>
            </p:nvSpPr>
            <p:spPr bwMode="auto">
              <a:xfrm flipH="1">
                <a:off x="6000" y="3577"/>
                <a:ext cx="0" cy="300"/>
              </a:xfrm>
              <a:prstGeom prst="line">
                <a:avLst/>
              </a:prstGeom>
              <a:noFill/>
              <a:ln w="9525">
                <a:solidFill>
                  <a:srgbClr val="000000"/>
                </a:solidFill>
                <a:round/>
                <a:headEnd/>
                <a:tailEnd/>
              </a:ln>
              <a:effectLst/>
            </p:spPr>
            <p:txBody>
              <a:bodyPr/>
              <a:lstStyle/>
              <a:p>
                <a:endParaRPr lang="sv-SE"/>
              </a:p>
            </p:txBody>
          </p:sp>
          <p:sp>
            <p:nvSpPr>
              <p:cNvPr id="60465" name="Line 1073"/>
              <p:cNvSpPr>
                <a:spLocks noChangeShapeType="1"/>
              </p:cNvSpPr>
              <p:nvPr/>
            </p:nvSpPr>
            <p:spPr bwMode="auto">
              <a:xfrm flipH="1">
                <a:off x="6075" y="3622"/>
                <a:ext cx="0" cy="255"/>
              </a:xfrm>
              <a:prstGeom prst="line">
                <a:avLst/>
              </a:prstGeom>
              <a:noFill/>
              <a:ln w="9525">
                <a:solidFill>
                  <a:srgbClr val="000000"/>
                </a:solidFill>
                <a:round/>
                <a:headEnd/>
                <a:tailEnd/>
              </a:ln>
              <a:effectLst/>
            </p:spPr>
            <p:txBody>
              <a:bodyPr/>
              <a:lstStyle/>
              <a:p>
                <a:endParaRPr lang="sv-SE"/>
              </a:p>
            </p:txBody>
          </p:sp>
          <p:sp>
            <p:nvSpPr>
              <p:cNvPr id="60466" name="Line 1074"/>
              <p:cNvSpPr>
                <a:spLocks noChangeShapeType="1"/>
              </p:cNvSpPr>
              <p:nvPr/>
            </p:nvSpPr>
            <p:spPr bwMode="auto">
              <a:xfrm>
                <a:off x="6150" y="3697"/>
                <a:ext cx="0" cy="180"/>
              </a:xfrm>
              <a:prstGeom prst="line">
                <a:avLst/>
              </a:prstGeom>
              <a:noFill/>
              <a:ln w="9525">
                <a:solidFill>
                  <a:srgbClr val="000000"/>
                </a:solidFill>
                <a:round/>
                <a:headEnd/>
                <a:tailEnd/>
              </a:ln>
              <a:effectLst/>
            </p:spPr>
            <p:txBody>
              <a:bodyPr/>
              <a:lstStyle/>
              <a:p>
                <a:endParaRPr lang="sv-SE"/>
              </a:p>
            </p:txBody>
          </p:sp>
        </p:grpSp>
        <p:sp>
          <p:nvSpPr>
            <p:cNvPr id="60467" name="Line 1075"/>
            <p:cNvSpPr>
              <a:spLocks noChangeShapeType="1"/>
            </p:cNvSpPr>
            <p:nvPr/>
          </p:nvSpPr>
          <p:spPr bwMode="auto">
            <a:xfrm rot="3648614">
              <a:off x="1897" y="2273"/>
              <a:ext cx="75" cy="258"/>
            </a:xfrm>
            <a:prstGeom prst="line">
              <a:avLst/>
            </a:prstGeom>
            <a:noFill/>
            <a:ln w="19050" cap="rnd">
              <a:solidFill>
                <a:srgbClr val="000000"/>
              </a:solidFill>
              <a:prstDash val="sysDot"/>
              <a:round/>
              <a:headEnd/>
              <a:tailEnd/>
            </a:ln>
          </p:spPr>
          <p:txBody>
            <a:bodyPr/>
            <a:lstStyle/>
            <a:p>
              <a:endParaRPr lang="sv-SE"/>
            </a:p>
          </p:txBody>
        </p:sp>
        <p:sp>
          <p:nvSpPr>
            <p:cNvPr id="60468" name="Line 1076"/>
            <p:cNvSpPr>
              <a:spLocks noChangeShapeType="1"/>
            </p:cNvSpPr>
            <p:nvPr/>
          </p:nvSpPr>
          <p:spPr bwMode="auto">
            <a:xfrm rot="-10800000" flipH="1" flipV="1">
              <a:off x="1939" y="2087"/>
              <a:ext cx="0" cy="587"/>
            </a:xfrm>
            <a:prstGeom prst="line">
              <a:avLst/>
            </a:prstGeom>
            <a:noFill/>
            <a:ln w="9525" cap="rnd">
              <a:solidFill>
                <a:srgbClr val="FF0000"/>
              </a:solidFill>
              <a:prstDash val="sysDot"/>
              <a:round/>
              <a:headEnd type="triangle" w="med" len="med"/>
              <a:tailEnd type="triangle" w="med" len="med"/>
            </a:ln>
          </p:spPr>
          <p:txBody>
            <a:bodyPr/>
            <a:lstStyle/>
            <a:p>
              <a:endParaRPr lang="sv-SE"/>
            </a:p>
          </p:txBody>
        </p:sp>
        <p:sp>
          <p:nvSpPr>
            <p:cNvPr id="60469" name="Text Box 1077"/>
            <p:cNvSpPr txBox="1">
              <a:spLocks noChangeArrowheads="1"/>
            </p:cNvSpPr>
            <p:nvPr/>
          </p:nvSpPr>
          <p:spPr bwMode="auto">
            <a:xfrm>
              <a:off x="4176" y="2112"/>
              <a:ext cx="174" cy="106"/>
            </a:xfrm>
            <a:prstGeom prst="rect">
              <a:avLst/>
            </a:prstGeom>
            <a:noFill/>
            <a:ln w="9525">
              <a:noFill/>
              <a:miter lim="800000"/>
              <a:headEnd/>
              <a:tailEnd/>
            </a:ln>
          </p:spPr>
          <p:txBody>
            <a:bodyPr lIns="0" tIns="0" rIns="0" bIns="0"/>
            <a:lstStyle/>
            <a:p>
              <a:pPr algn="l" eaLnBrk="0" hangingPunct="0"/>
              <a:r>
                <a:rPr lang="en-US" sz="1200">
                  <a:solidFill>
                    <a:schemeClr val="bg2"/>
                  </a:solidFill>
                </a:rPr>
                <a:t>M3</a:t>
              </a:r>
            </a:p>
          </p:txBody>
        </p:sp>
        <p:sp>
          <p:nvSpPr>
            <p:cNvPr id="60470" name="Text Box 1078"/>
            <p:cNvSpPr txBox="1">
              <a:spLocks noChangeArrowheads="1"/>
            </p:cNvSpPr>
            <p:nvPr/>
          </p:nvSpPr>
          <p:spPr bwMode="auto">
            <a:xfrm>
              <a:off x="4224" y="2448"/>
              <a:ext cx="209" cy="138"/>
            </a:xfrm>
            <a:prstGeom prst="rect">
              <a:avLst/>
            </a:prstGeom>
            <a:noFill/>
            <a:ln w="9525">
              <a:noFill/>
              <a:miter lim="800000"/>
              <a:headEnd/>
              <a:tailEnd/>
            </a:ln>
          </p:spPr>
          <p:txBody>
            <a:bodyPr lIns="0" tIns="0" rIns="0" bIns="0"/>
            <a:lstStyle/>
            <a:p>
              <a:pPr algn="l" eaLnBrk="0" hangingPunct="0"/>
              <a:r>
                <a:rPr lang="en-US" sz="1200">
                  <a:solidFill>
                    <a:schemeClr val="bg2"/>
                  </a:solidFill>
                </a:rPr>
                <a:t>M1</a:t>
              </a:r>
            </a:p>
          </p:txBody>
        </p:sp>
        <p:grpSp>
          <p:nvGrpSpPr>
            <p:cNvPr id="60471" name="Group 1079"/>
            <p:cNvGrpSpPr>
              <a:grpSpLocks/>
            </p:cNvGrpSpPr>
            <p:nvPr/>
          </p:nvGrpSpPr>
          <p:grpSpPr bwMode="auto">
            <a:xfrm>
              <a:off x="2087" y="1824"/>
              <a:ext cx="325" cy="324"/>
              <a:chOff x="5760" y="3412"/>
              <a:chExt cx="720" cy="705"/>
            </a:xfrm>
          </p:grpSpPr>
          <p:sp>
            <p:nvSpPr>
              <p:cNvPr id="60472" name="Oval 1080"/>
              <p:cNvSpPr>
                <a:spLocks noChangeArrowheads="1"/>
              </p:cNvSpPr>
              <p:nvPr/>
            </p:nvSpPr>
            <p:spPr bwMode="auto">
              <a:xfrm>
                <a:off x="5760" y="3412"/>
                <a:ext cx="705" cy="705"/>
              </a:xfrm>
              <a:prstGeom prst="ellipse">
                <a:avLst/>
              </a:prstGeom>
              <a:solidFill>
                <a:srgbClr val="CCFFCC"/>
              </a:solidFill>
              <a:ln w="9525">
                <a:solidFill>
                  <a:srgbClr val="000000"/>
                </a:solidFill>
                <a:round/>
                <a:headEnd/>
                <a:tailEnd/>
              </a:ln>
              <a:effectLst/>
            </p:spPr>
            <p:txBody>
              <a:bodyPr/>
              <a:lstStyle/>
              <a:p>
                <a:endParaRPr lang="sv-SE"/>
              </a:p>
            </p:txBody>
          </p:sp>
          <p:sp>
            <p:nvSpPr>
              <p:cNvPr id="60473" name="Line 1081"/>
              <p:cNvSpPr>
                <a:spLocks noChangeShapeType="1"/>
              </p:cNvSpPr>
              <p:nvPr/>
            </p:nvSpPr>
            <p:spPr bwMode="auto">
              <a:xfrm>
                <a:off x="5850" y="3862"/>
                <a:ext cx="630" cy="0"/>
              </a:xfrm>
              <a:prstGeom prst="line">
                <a:avLst/>
              </a:prstGeom>
              <a:noFill/>
              <a:ln w="9525">
                <a:solidFill>
                  <a:srgbClr val="000000"/>
                </a:solidFill>
                <a:round/>
                <a:headEnd/>
                <a:tailEnd type="triangle" w="med" len="med"/>
              </a:ln>
              <a:effectLst/>
            </p:spPr>
            <p:txBody>
              <a:bodyPr/>
              <a:lstStyle/>
              <a:p>
                <a:endParaRPr lang="sv-SE"/>
              </a:p>
            </p:txBody>
          </p:sp>
          <p:sp>
            <p:nvSpPr>
              <p:cNvPr id="60474" name="Line 1082"/>
              <p:cNvSpPr>
                <a:spLocks noChangeShapeType="1"/>
              </p:cNvSpPr>
              <p:nvPr/>
            </p:nvSpPr>
            <p:spPr bwMode="auto">
              <a:xfrm flipH="1" flipV="1">
                <a:off x="5835" y="3472"/>
                <a:ext cx="0" cy="390"/>
              </a:xfrm>
              <a:prstGeom prst="line">
                <a:avLst/>
              </a:prstGeom>
              <a:noFill/>
              <a:ln w="9525">
                <a:solidFill>
                  <a:srgbClr val="000000"/>
                </a:solidFill>
                <a:round/>
                <a:headEnd/>
                <a:tailEnd type="triangle" w="med" len="med"/>
              </a:ln>
              <a:effectLst/>
            </p:spPr>
            <p:txBody>
              <a:bodyPr/>
              <a:lstStyle/>
              <a:p>
                <a:endParaRPr lang="sv-SE"/>
              </a:p>
            </p:txBody>
          </p:sp>
          <p:sp>
            <p:nvSpPr>
              <p:cNvPr id="60475" name="Line 1083"/>
              <p:cNvSpPr>
                <a:spLocks noChangeShapeType="1"/>
              </p:cNvSpPr>
              <p:nvPr/>
            </p:nvSpPr>
            <p:spPr bwMode="auto">
              <a:xfrm>
                <a:off x="5925" y="3517"/>
                <a:ext cx="0" cy="345"/>
              </a:xfrm>
              <a:prstGeom prst="line">
                <a:avLst/>
              </a:prstGeom>
              <a:noFill/>
              <a:ln w="9525">
                <a:solidFill>
                  <a:srgbClr val="000000"/>
                </a:solidFill>
                <a:round/>
                <a:headEnd/>
                <a:tailEnd/>
              </a:ln>
              <a:effectLst/>
            </p:spPr>
            <p:txBody>
              <a:bodyPr/>
              <a:lstStyle/>
              <a:p>
                <a:endParaRPr lang="sv-SE"/>
              </a:p>
            </p:txBody>
          </p:sp>
          <p:sp>
            <p:nvSpPr>
              <p:cNvPr id="60476" name="Line 1084"/>
              <p:cNvSpPr>
                <a:spLocks noChangeShapeType="1"/>
              </p:cNvSpPr>
              <p:nvPr/>
            </p:nvSpPr>
            <p:spPr bwMode="auto">
              <a:xfrm flipH="1">
                <a:off x="6000" y="3577"/>
                <a:ext cx="0" cy="300"/>
              </a:xfrm>
              <a:prstGeom prst="line">
                <a:avLst/>
              </a:prstGeom>
              <a:noFill/>
              <a:ln w="9525">
                <a:solidFill>
                  <a:srgbClr val="000000"/>
                </a:solidFill>
                <a:round/>
                <a:headEnd/>
                <a:tailEnd/>
              </a:ln>
              <a:effectLst/>
            </p:spPr>
            <p:txBody>
              <a:bodyPr/>
              <a:lstStyle/>
              <a:p>
                <a:endParaRPr lang="sv-SE"/>
              </a:p>
            </p:txBody>
          </p:sp>
          <p:sp>
            <p:nvSpPr>
              <p:cNvPr id="60477" name="Line 1085"/>
              <p:cNvSpPr>
                <a:spLocks noChangeShapeType="1"/>
              </p:cNvSpPr>
              <p:nvPr/>
            </p:nvSpPr>
            <p:spPr bwMode="auto">
              <a:xfrm flipH="1">
                <a:off x="6075" y="3622"/>
                <a:ext cx="0" cy="255"/>
              </a:xfrm>
              <a:prstGeom prst="line">
                <a:avLst/>
              </a:prstGeom>
              <a:noFill/>
              <a:ln w="9525">
                <a:solidFill>
                  <a:srgbClr val="000000"/>
                </a:solidFill>
                <a:round/>
                <a:headEnd/>
                <a:tailEnd/>
              </a:ln>
              <a:effectLst/>
            </p:spPr>
            <p:txBody>
              <a:bodyPr/>
              <a:lstStyle/>
              <a:p>
                <a:endParaRPr lang="sv-SE"/>
              </a:p>
            </p:txBody>
          </p:sp>
          <p:sp>
            <p:nvSpPr>
              <p:cNvPr id="60478" name="Line 1086"/>
              <p:cNvSpPr>
                <a:spLocks noChangeShapeType="1"/>
              </p:cNvSpPr>
              <p:nvPr/>
            </p:nvSpPr>
            <p:spPr bwMode="auto">
              <a:xfrm>
                <a:off x="6150" y="3697"/>
                <a:ext cx="0" cy="180"/>
              </a:xfrm>
              <a:prstGeom prst="line">
                <a:avLst/>
              </a:prstGeom>
              <a:noFill/>
              <a:ln w="9525">
                <a:solidFill>
                  <a:srgbClr val="000000"/>
                </a:solidFill>
                <a:round/>
                <a:headEnd/>
                <a:tailEnd/>
              </a:ln>
              <a:effectLst/>
            </p:spPr>
            <p:txBody>
              <a:bodyPr/>
              <a:lstStyle/>
              <a:p>
                <a:endParaRPr lang="sv-SE"/>
              </a:p>
            </p:txBody>
          </p:sp>
        </p:grpSp>
        <p:sp>
          <p:nvSpPr>
            <p:cNvPr id="60479" name="Rectangle 1087"/>
            <p:cNvSpPr>
              <a:spLocks noChangeArrowheads="1"/>
            </p:cNvSpPr>
            <p:nvPr/>
          </p:nvSpPr>
          <p:spPr bwMode="auto">
            <a:xfrm>
              <a:off x="1824" y="2744"/>
              <a:ext cx="243" cy="193"/>
            </a:xfrm>
            <a:prstGeom prst="rect">
              <a:avLst/>
            </a:prstGeom>
            <a:solidFill>
              <a:srgbClr val="00FFFF"/>
            </a:solidFill>
            <a:ln w="9525">
              <a:solidFill>
                <a:srgbClr val="0000FF"/>
              </a:solidFill>
              <a:miter lim="800000"/>
              <a:headEnd/>
              <a:tailEnd/>
            </a:ln>
          </p:spPr>
          <p:txBody>
            <a:bodyPr/>
            <a:lstStyle/>
            <a:p>
              <a:endParaRPr lang="sv-SE"/>
            </a:p>
          </p:txBody>
        </p:sp>
        <p:sp>
          <p:nvSpPr>
            <p:cNvPr id="60480" name="Rectangle 1088"/>
            <p:cNvSpPr>
              <a:spLocks noChangeArrowheads="1"/>
            </p:cNvSpPr>
            <p:nvPr/>
          </p:nvSpPr>
          <p:spPr bwMode="auto">
            <a:xfrm>
              <a:off x="1871" y="2679"/>
              <a:ext cx="149" cy="65"/>
            </a:xfrm>
            <a:prstGeom prst="rect">
              <a:avLst/>
            </a:prstGeom>
            <a:solidFill>
              <a:srgbClr val="00FFFF"/>
            </a:solidFill>
            <a:ln w="9525">
              <a:solidFill>
                <a:srgbClr val="0000FF"/>
              </a:solidFill>
              <a:miter lim="800000"/>
              <a:headEnd/>
              <a:tailEnd/>
            </a:ln>
          </p:spPr>
          <p:txBody>
            <a:bodyPr/>
            <a:lstStyle/>
            <a:p>
              <a:endParaRPr lang="sv-SE"/>
            </a:p>
          </p:txBody>
        </p:sp>
        <p:sp>
          <p:nvSpPr>
            <p:cNvPr id="60481" name="Rectangle 1089"/>
            <p:cNvSpPr>
              <a:spLocks noChangeArrowheads="1"/>
            </p:cNvSpPr>
            <p:nvPr/>
          </p:nvSpPr>
          <p:spPr bwMode="auto">
            <a:xfrm>
              <a:off x="1824" y="1842"/>
              <a:ext cx="243" cy="173"/>
            </a:xfrm>
            <a:prstGeom prst="rect">
              <a:avLst/>
            </a:prstGeom>
            <a:solidFill>
              <a:srgbClr val="00FFFF"/>
            </a:solidFill>
            <a:ln w="9525">
              <a:solidFill>
                <a:srgbClr val="0000FF"/>
              </a:solidFill>
              <a:miter lim="800000"/>
              <a:headEnd/>
              <a:tailEnd/>
            </a:ln>
          </p:spPr>
          <p:txBody>
            <a:bodyPr/>
            <a:lstStyle/>
            <a:p>
              <a:endParaRPr lang="sv-SE"/>
            </a:p>
          </p:txBody>
        </p:sp>
        <p:sp>
          <p:nvSpPr>
            <p:cNvPr id="60482" name="Rectangle 1090"/>
            <p:cNvSpPr>
              <a:spLocks noChangeArrowheads="1"/>
            </p:cNvSpPr>
            <p:nvPr/>
          </p:nvSpPr>
          <p:spPr bwMode="auto">
            <a:xfrm>
              <a:off x="1871" y="2015"/>
              <a:ext cx="135" cy="66"/>
            </a:xfrm>
            <a:prstGeom prst="rect">
              <a:avLst/>
            </a:prstGeom>
            <a:solidFill>
              <a:srgbClr val="00FFFF"/>
            </a:solidFill>
            <a:ln w="9525">
              <a:solidFill>
                <a:srgbClr val="0000FF"/>
              </a:solidFill>
              <a:miter lim="800000"/>
              <a:headEnd/>
              <a:tailEnd/>
            </a:ln>
          </p:spPr>
          <p:txBody>
            <a:bodyPr/>
            <a:lstStyle/>
            <a:p>
              <a:endParaRPr lang="sv-SE"/>
            </a:p>
          </p:txBody>
        </p:sp>
        <p:grpSp>
          <p:nvGrpSpPr>
            <p:cNvPr id="60488" name="Group 1096"/>
            <p:cNvGrpSpPr>
              <a:grpSpLocks/>
            </p:cNvGrpSpPr>
            <p:nvPr/>
          </p:nvGrpSpPr>
          <p:grpSpPr bwMode="auto">
            <a:xfrm>
              <a:off x="1423" y="2327"/>
              <a:ext cx="262" cy="361"/>
              <a:chOff x="1423" y="2327"/>
              <a:chExt cx="262" cy="361"/>
            </a:xfrm>
          </p:grpSpPr>
          <p:sp>
            <p:nvSpPr>
              <p:cNvPr id="60424" name="Text Box 1032"/>
              <p:cNvSpPr txBox="1">
                <a:spLocks noChangeArrowheads="1"/>
              </p:cNvSpPr>
              <p:nvPr/>
            </p:nvSpPr>
            <p:spPr bwMode="auto">
              <a:xfrm>
                <a:off x="1453" y="2580"/>
                <a:ext cx="131" cy="108"/>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2"/>
                    </a:solidFill>
                  </a:rPr>
                  <a:t>FS</a:t>
                </a:r>
              </a:p>
            </p:txBody>
          </p:sp>
          <p:grpSp>
            <p:nvGrpSpPr>
              <p:cNvPr id="60455" name="Group 1063"/>
              <p:cNvGrpSpPr>
                <a:grpSpLocks/>
              </p:cNvGrpSpPr>
              <p:nvPr/>
            </p:nvGrpSpPr>
            <p:grpSpPr bwMode="auto">
              <a:xfrm>
                <a:off x="1446" y="2327"/>
                <a:ext cx="211" cy="158"/>
                <a:chOff x="4653" y="3052"/>
                <a:chExt cx="513" cy="342"/>
              </a:xfrm>
            </p:grpSpPr>
            <p:sp>
              <p:nvSpPr>
                <p:cNvPr id="60456" name="AutoShape 1064"/>
                <p:cNvSpPr>
                  <a:spLocks noChangeArrowheads="1"/>
                </p:cNvSpPr>
                <p:nvPr/>
              </p:nvSpPr>
              <p:spPr bwMode="auto">
                <a:xfrm>
                  <a:off x="5052" y="3052"/>
                  <a:ext cx="114" cy="342"/>
                </a:xfrm>
                <a:prstGeom prst="flowChartDelay">
                  <a:avLst/>
                </a:prstGeom>
                <a:solidFill>
                  <a:srgbClr val="CC99FF"/>
                </a:solidFill>
                <a:ln w="9525">
                  <a:solidFill>
                    <a:srgbClr val="000000"/>
                  </a:solidFill>
                  <a:miter lim="800000"/>
                  <a:headEnd/>
                  <a:tailEnd/>
                </a:ln>
              </p:spPr>
              <p:txBody>
                <a:bodyPr/>
                <a:lstStyle/>
                <a:p>
                  <a:endParaRPr lang="sv-SE"/>
                </a:p>
              </p:txBody>
            </p:sp>
            <p:sp>
              <p:nvSpPr>
                <p:cNvPr id="60457" name="AutoShape 1065"/>
                <p:cNvSpPr>
                  <a:spLocks noChangeArrowheads="1"/>
                </p:cNvSpPr>
                <p:nvPr/>
              </p:nvSpPr>
              <p:spPr bwMode="auto">
                <a:xfrm>
                  <a:off x="4653" y="3052"/>
                  <a:ext cx="171" cy="342"/>
                </a:xfrm>
                <a:prstGeom prst="flowChartOnlineStorage">
                  <a:avLst/>
                </a:prstGeom>
                <a:solidFill>
                  <a:srgbClr val="CC99FF"/>
                </a:solidFill>
                <a:ln w="9525">
                  <a:solidFill>
                    <a:srgbClr val="000000"/>
                  </a:solidFill>
                  <a:miter lim="800000"/>
                  <a:headEnd/>
                  <a:tailEnd/>
                </a:ln>
              </p:spPr>
              <p:txBody>
                <a:bodyPr/>
                <a:lstStyle/>
                <a:p>
                  <a:endParaRPr lang="sv-SE"/>
                </a:p>
              </p:txBody>
            </p:sp>
          </p:grpSp>
          <p:sp>
            <p:nvSpPr>
              <p:cNvPr id="60484" name="AutoShape 1092"/>
              <p:cNvSpPr>
                <a:spLocks/>
              </p:cNvSpPr>
              <p:nvPr/>
            </p:nvSpPr>
            <p:spPr bwMode="auto">
              <a:xfrm rot="-5337008">
                <a:off x="1515" y="2401"/>
                <a:ext cx="77" cy="262"/>
              </a:xfrm>
              <a:prstGeom prst="leftBrace">
                <a:avLst>
                  <a:gd name="adj1" fmla="val 28355"/>
                  <a:gd name="adj2" fmla="val 50000"/>
                </a:avLst>
              </a:prstGeom>
              <a:noFill/>
              <a:ln w="9525">
                <a:solidFill>
                  <a:srgbClr val="000000"/>
                </a:solidFill>
                <a:round/>
                <a:headEnd/>
                <a:tailEnd/>
              </a:ln>
              <a:effectLst/>
            </p:spPr>
            <p:txBody>
              <a:bodyPr/>
              <a:lstStyle/>
              <a:p>
                <a:endParaRPr lang="sv-SE"/>
              </a:p>
            </p:txBody>
          </p:sp>
        </p:grpSp>
      </p:grpSp>
      <p:sp>
        <p:nvSpPr>
          <p:cNvPr id="60491" name="Rectangle 1099"/>
          <p:cNvSpPr>
            <a:spLocks noChangeArrowheads="1"/>
          </p:cNvSpPr>
          <p:nvPr/>
        </p:nvSpPr>
        <p:spPr bwMode="auto">
          <a:xfrm>
            <a:off x="2433638" y="2062163"/>
            <a:ext cx="9144000" cy="0"/>
          </a:xfrm>
          <a:prstGeom prst="rect">
            <a:avLst/>
          </a:prstGeom>
          <a:noFill/>
          <a:ln w="9525">
            <a:noFill/>
            <a:miter lim="800000"/>
            <a:headEnd/>
            <a:tailEnd/>
          </a:ln>
          <a:effectLst/>
        </p:spPr>
        <p:txBody>
          <a:bodyPr>
            <a:spAutoFit/>
          </a:bodyPr>
          <a:lstStyle/>
          <a:p>
            <a:endParaRPr lang="sv-SE"/>
          </a:p>
        </p:txBody>
      </p:sp>
      <p:graphicFrame>
        <p:nvGraphicFramePr>
          <p:cNvPr id="60529" name="Group 1137"/>
          <p:cNvGraphicFramePr>
            <a:graphicFrameLocks noGrp="1"/>
          </p:cNvGraphicFramePr>
          <p:nvPr/>
        </p:nvGraphicFramePr>
        <p:xfrm>
          <a:off x="5867400" y="2895600"/>
          <a:ext cx="2895600" cy="3267647"/>
        </p:xfrm>
        <a:graphic>
          <a:graphicData uri="http://schemas.openxmlformats.org/drawingml/2006/table">
            <a:tbl>
              <a:tblPr/>
              <a:tblGrid>
                <a:gridCol w="1219200"/>
                <a:gridCol w="1066800"/>
                <a:gridCol w="609600"/>
              </a:tblGrid>
              <a:tr h="482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Optical</a:t>
                      </a:r>
                      <a:endParaRPr kumimoji="0" lang="sv-SE" sz="1400" b="1" i="0" u="none" strike="noStrike" cap="none" normalizeH="0" baseline="0" dirty="0" smtClean="0">
                        <a:ln>
                          <a:noFill/>
                        </a:ln>
                        <a:solidFill>
                          <a:schemeClr val="hlink"/>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element</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200" b="1" i="0" u="none" strike="noStrike" cap="none" normalizeH="0" baseline="0" dirty="0" smtClean="0">
                          <a:ln>
                            <a:noFill/>
                          </a:ln>
                          <a:solidFill>
                            <a:schemeClr val="hlink"/>
                          </a:solidFill>
                          <a:effectLst/>
                          <a:latin typeface="Times New Roman" pitchFamily="18" charset="0"/>
                        </a:rPr>
                        <a:t>[%]</a:t>
                      </a:r>
                      <a:endParaRPr kumimoji="0" lang="en-GB" sz="12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Wollaston</a:t>
                      </a:r>
                      <a:r>
                        <a:rPr kumimoji="0" lang="sv-SE" sz="1400" b="1" i="0" u="none" strike="noStrike" cap="none" normalizeH="0" baseline="0" dirty="0" smtClean="0">
                          <a:ln>
                            <a:noFill/>
                          </a:ln>
                          <a:solidFill>
                            <a:schemeClr val="hlink"/>
                          </a:solidFill>
                          <a:effectLst/>
                          <a:latin typeface="Times New Roman" pitchFamily="18" charset="0"/>
                        </a:rPr>
                        <a:t> </a:t>
                      </a:r>
                      <a:r>
                        <a:rPr kumimoji="0" lang="sv-SE" sz="1400" b="1" i="0" u="none" strike="noStrike" cap="none" normalizeH="0" baseline="0" dirty="0" err="1" smtClean="0">
                          <a:ln>
                            <a:noFill/>
                          </a:ln>
                          <a:solidFill>
                            <a:schemeClr val="hlink"/>
                          </a:solidFill>
                          <a:effectLst/>
                          <a:latin typeface="Times New Roman" pitchFamily="18" charset="0"/>
                        </a:rPr>
                        <a:t>prism</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2*4</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Pockels</a:t>
                      </a:r>
                      <a:r>
                        <a:rPr kumimoji="0" lang="sv-SE" sz="1400" b="1" i="0" u="none" strike="noStrike" cap="none" normalizeH="0" baseline="0" dirty="0" smtClean="0">
                          <a:ln>
                            <a:noFill/>
                          </a:ln>
                          <a:solidFill>
                            <a:schemeClr val="hlink"/>
                          </a:solidFill>
                          <a:effectLst/>
                          <a:latin typeface="Times New Roman" pitchFamily="18" charset="0"/>
                        </a:rPr>
                        <a:t> Cell</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2*4</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Focusing</a:t>
                      </a:r>
                      <a:endParaRPr kumimoji="0" lang="sv-SE" sz="1400" b="1" i="0" u="none" strike="noStrike" cap="none" normalizeH="0" baseline="0" dirty="0" smtClean="0">
                        <a:ln>
                          <a:noFill/>
                        </a:ln>
                        <a:solidFill>
                          <a:schemeClr val="hlink"/>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System</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2*4</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HR </a:t>
                      </a:r>
                      <a:r>
                        <a:rPr kumimoji="0" lang="sv-SE" sz="1400" b="1" i="0" u="none" strike="noStrike" cap="none" normalizeH="0" baseline="0" dirty="0" err="1" smtClean="0">
                          <a:ln>
                            <a:noFill/>
                          </a:ln>
                          <a:solidFill>
                            <a:schemeClr val="hlink"/>
                          </a:solidFill>
                          <a:effectLst/>
                          <a:latin typeface="Times New Roman" pitchFamily="18" charset="0"/>
                        </a:rPr>
                        <a:t>mirrors</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2*1</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Total </a:t>
                      </a:r>
                      <a:r>
                        <a:rPr kumimoji="0" lang="sv-SE" sz="1400" b="1" i="0" u="none" strike="noStrike" cap="none" normalizeH="0" baseline="0" dirty="0" err="1" smtClean="0">
                          <a:ln>
                            <a:noFill/>
                          </a:ln>
                          <a:solidFill>
                            <a:schemeClr val="hlink"/>
                          </a:solidFill>
                          <a:effectLst/>
                          <a:latin typeface="Times New Roman" pitchFamily="18" charset="0"/>
                        </a:rPr>
                        <a:t>Opt.Losses</a:t>
                      </a:r>
                      <a:r>
                        <a:rPr kumimoji="0" lang="sv-SE" sz="1400" b="1" i="0" u="none" strike="noStrike" cap="none" normalizeH="0" baseline="0" dirty="0" smtClean="0">
                          <a:ln>
                            <a:noFill/>
                          </a:ln>
                          <a:solidFill>
                            <a:schemeClr val="hlink"/>
                          </a:solidFill>
                          <a:effectLst/>
                          <a:latin typeface="Times New Roman" pitchFamily="18" charset="0"/>
                        </a:rPr>
                        <a:t> per </a:t>
                      </a:r>
                      <a:r>
                        <a:rPr kumimoji="0" lang="sv-SE" sz="1400" b="1" i="0" u="none" strike="noStrike" cap="none" normalizeH="0" baseline="0" dirty="0" err="1" smtClean="0">
                          <a:ln>
                            <a:noFill/>
                          </a:ln>
                          <a:solidFill>
                            <a:schemeClr val="hlink"/>
                          </a:solidFill>
                          <a:effectLst/>
                          <a:latin typeface="Times New Roman" pitchFamily="18" charset="0"/>
                        </a:rPr>
                        <a:t>turn</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26</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sp>
        <p:nvSpPr>
          <p:cNvPr id="60523" name="Text Box 1131"/>
          <p:cNvSpPr txBox="1">
            <a:spLocks noChangeArrowheads="1"/>
          </p:cNvSpPr>
          <p:nvPr/>
        </p:nvSpPr>
        <p:spPr bwMode="auto">
          <a:xfrm>
            <a:off x="5867400" y="2362200"/>
            <a:ext cx="2895600" cy="523220"/>
          </a:xfrm>
          <a:prstGeom prst="rect">
            <a:avLst/>
          </a:prstGeom>
          <a:solidFill>
            <a:srgbClr val="CCFFFF"/>
          </a:solidFill>
          <a:ln w="9525">
            <a:noFill/>
            <a:miter lim="800000"/>
            <a:headEnd/>
            <a:tailEnd/>
          </a:ln>
          <a:effectLst/>
        </p:spPr>
        <p:txBody>
          <a:bodyPr>
            <a:spAutoFit/>
          </a:bodyPr>
          <a:lstStyle/>
          <a:p>
            <a:pPr algn="l"/>
            <a:r>
              <a:rPr lang="en-AU" b="1" i="1" dirty="0">
                <a:solidFill>
                  <a:schemeClr val="bg1"/>
                </a:solidFill>
                <a:effectLst>
                  <a:outerShdw blurRad="38100" dist="38100" dir="2700000" algn="tl">
                    <a:srgbClr val="FFFFFF"/>
                  </a:outerShdw>
                </a:effectLst>
                <a:cs typeface="Times New Roman" pitchFamily="18" charset="0"/>
              </a:rPr>
              <a:t>Table 6. Optical Losses in a Linear Storage Device </a:t>
            </a:r>
            <a:endParaRPr lang="en-GB" b="1" dirty="0">
              <a:solidFill>
                <a:schemeClr val="bg1"/>
              </a:solidFill>
              <a:effectLst>
                <a:outerShdw blurRad="38100" dist="38100" dir="2700000" algn="tl">
                  <a:srgbClr val="FFFFFF"/>
                </a:outerShdw>
              </a:effectLst>
            </a:endParaRPr>
          </a:p>
        </p:txBody>
      </p:sp>
      <p:graphicFrame>
        <p:nvGraphicFramePr>
          <p:cNvPr id="60524" name="Object 1132"/>
          <p:cNvGraphicFramePr>
            <a:graphicFrameLocks noChangeAspect="1"/>
          </p:cNvGraphicFramePr>
          <p:nvPr/>
        </p:nvGraphicFramePr>
        <p:xfrm>
          <a:off x="7162800" y="5486400"/>
          <a:ext cx="817563" cy="371475"/>
        </p:xfrm>
        <a:graphic>
          <a:graphicData uri="http://schemas.openxmlformats.org/presentationml/2006/ole">
            <p:oleObj spid="_x0000_s60524" name="Formel" r:id="rId4" imgW="533160" imgH="241200" progId="Equation.3">
              <p:embed/>
            </p:oleObj>
          </a:graphicData>
        </a:graphic>
      </p:graphicFrame>
      <p:graphicFrame>
        <p:nvGraphicFramePr>
          <p:cNvPr id="60525" name="Object 1133"/>
          <p:cNvGraphicFramePr>
            <a:graphicFrameLocks noChangeAspect="1"/>
          </p:cNvGraphicFramePr>
          <p:nvPr/>
        </p:nvGraphicFramePr>
        <p:xfrm>
          <a:off x="7239000" y="5029200"/>
          <a:ext cx="685800" cy="355600"/>
        </p:xfrm>
        <a:graphic>
          <a:graphicData uri="http://schemas.openxmlformats.org/presentationml/2006/ole">
            <p:oleObj spid="_x0000_s60525" name="Formel" r:id="rId5" imgW="419040" imgH="215640" progId="Equation.3">
              <p:embed/>
            </p:oleObj>
          </a:graphicData>
        </a:graphic>
      </p:graphicFrame>
      <p:graphicFrame>
        <p:nvGraphicFramePr>
          <p:cNvPr id="60526" name="Object 1134"/>
          <p:cNvGraphicFramePr>
            <a:graphicFrameLocks noChangeAspect="1"/>
          </p:cNvGraphicFramePr>
          <p:nvPr/>
        </p:nvGraphicFramePr>
        <p:xfrm>
          <a:off x="7391400" y="4495800"/>
          <a:ext cx="457200" cy="412750"/>
        </p:xfrm>
        <a:graphic>
          <a:graphicData uri="http://schemas.openxmlformats.org/presentationml/2006/ole">
            <p:oleObj spid="_x0000_s60526" name="Formel" r:id="rId6" imgW="253800" imgH="228600" progId="Equation.3">
              <p:embed/>
            </p:oleObj>
          </a:graphicData>
        </a:graphic>
      </p:graphicFrame>
      <p:graphicFrame>
        <p:nvGraphicFramePr>
          <p:cNvPr id="60527" name="Object 1135"/>
          <p:cNvGraphicFramePr>
            <a:graphicFrameLocks noChangeAspect="1"/>
          </p:cNvGraphicFramePr>
          <p:nvPr/>
        </p:nvGraphicFramePr>
        <p:xfrm>
          <a:off x="7391400" y="4038600"/>
          <a:ext cx="457200" cy="392113"/>
        </p:xfrm>
        <a:graphic>
          <a:graphicData uri="http://schemas.openxmlformats.org/presentationml/2006/ole">
            <p:oleObj spid="_x0000_s60527" name="Formel" r:id="rId7" imgW="266400" imgH="228600" progId="Equation.3">
              <p:embed/>
            </p:oleObj>
          </a:graphicData>
        </a:graphic>
      </p:graphicFrame>
      <p:graphicFrame>
        <p:nvGraphicFramePr>
          <p:cNvPr id="60528" name="Object 1136"/>
          <p:cNvGraphicFramePr>
            <a:graphicFrameLocks noChangeAspect="1"/>
          </p:cNvGraphicFramePr>
          <p:nvPr/>
        </p:nvGraphicFramePr>
        <p:xfrm>
          <a:off x="7315200" y="3505200"/>
          <a:ext cx="457200" cy="392113"/>
        </p:xfrm>
        <a:graphic>
          <a:graphicData uri="http://schemas.openxmlformats.org/presentationml/2006/ole">
            <p:oleObj spid="_x0000_s60528" name="Formel" r:id="rId8" imgW="266400" imgH="228600" progId="Equation.3">
              <p:embed/>
            </p:oleObj>
          </a:graphicData>
        </a:graphic>
      </p:graphicFrame>
      <p:graphicFrame>
        <p:nvGraphicFramePr>
          <p:cNvPr id="77" name="Tabell 76"/>
          <p:cNvGraphicFramePr>
            <a:graphicFrameLocks noGrp="1"/>
          </p:cNvGraphicFramePr>
          <p:nvPr/>
        </p:nvGraphicFramePr>
        <p:xfrm>
          <a:off x="1828800" y="0"/>
          <a:ext cx="7162800" cy="640080"/>
        </p:xfrm>
        <a:graphic>
          <a:graphicData uri="http://schemas.openxmlformats.org/drawingml/2006/table">
            <a:tbl>
              <a:tblPr firstRow="1" bandRow="1">
                <a:tableStyleId>{5C22544A-7EE6-4342-B048-85BDC9FD1C3A}</a:tableStyleId>
              </a:tblPr>
              <a:tblGrid>
                <a:gridCol w="7162800"/>
              </a:tblGrid>
              <a:tr h="457200">
                <a:tc>
                  <a:txBody>
                    <a:bodyPr/>
                    <a:lstStyle/>
                    <a:p>
                      <a:pPr algn="just"/>
                      <a:r>
                        <a:rPr lang="sv-SE" b="0" i="1" dirty="0" smtClean="0">
                          <a:solidFill>
                            <a:schemeClr val="bg1"/>
                          </a:solidFill>
                          <a:latin typeface="Times New Roman" pitchFamily="18" charset="0"/>
                          <a:cs typeface="Times New Roman" pitchFamily="18" charset="0"/>
                        </a:rPr>
                        <a:t> Schema</a:t>
                      </a:r>
                      <a:r>
                        <a:rPr lang="sv-SE" b="0" i="1" baseline="0" dirty="0" smtClean="0">
                          <a:solidFill>
                            <a:schemeClr val="bg1"/>
                          </a:solidFill>
                          <a:latin typeface="Times New Roman" pitchFamily="18" charset="0"/>
                          <a:cs typeface="Times New Roman" pitchFamily="18" charset="0"/>
                        </a:rPr>
                        <a:t> av</a:t>
                      </a:r>
                      <a:r>
                        <a:rPr lang="sv-SE" b="0" i="1" dirty="0" smtClean="0">
                          <a:solidFill>
                            <a:schemeClr val="bg1"/>
                          </a:solidFill>
                          <a:latin typeface="Times New Roman" pitchFamily="18" charset="0"/>
                          <a:cs typeface="Times New Roman" pitchFamily="18" charset="0"/>
                        </a:rPr>
                        <a:t>  lineärt Optisk</a:t>
                      </a:r>
                      <a:r>
                        <a:rPr lang="sv-SE" b="0" i="1" baseline="0" dirty="0" smtClean="0">
                          <a:solidFill>
                            <a:schemeClr val="bg1"/>
                          </a:solidFill>
                          <a:latin typeface="Times New Roman" pitchFamily="18" charset="0"/>
                          <a:cs typeface="Times New Roman" pitchFamily="18" charset="0"/>
                        </a:rPr>
                        <a:t> fälla bestående av en </a:t>
                      </a:r>
                      <a:r>
                        <a:rPr lang="sv-SE" b="0" i="1" baseline="0" dirty="0" err="1" smtClean="0">
                          <a:solidFill>
                            <a:schemeClr val="bg1"/>
                          </a:solidFill>
                          <a:latin typeface="Times New Roman" pitchFamily="18" charset="0"/>
                          <a:cs typeface="Times New Roman" pitchFamily="18" charset="0"/>
                        </a:rPr>
                        <a:t>Wollaston</a:t>
                      </a:r>
                      <a:r>
                        <a:rPr lang="sv-SE" b="0" i="1" baseline="0" dirty="0" smtClean="0">
                          <a:solidFill>
                            <a:schemeClr val="bg1"/>
                          </a:solidFill>
                          <a:latin typeface="Times New Roman" pitchFamily="18" charset="0"/>
                          <a:cs typeface="Times New Roman" pitchFamily="18" charset="0"/>
                        </a:rPr>
                        <a:t> prisma, två speglar, fokuserande </a:t>
                      </a:r>
                      <a:r>
                        <a:rPr lang="sv-SE" b="0" i="1" baseline="0" dirty="0" err="1" smtClean="0">
                          <a:solidFill>
                            <a:schemeClr val="bg1"/>
                          </a:solidFill>
                          <a:latin typeface="Times New Roman" pitchFamily="18" charset="0"/>
                          <a:cs typeface="Times New Roman" pitchFamily="18" charset="0"/>
                        </a:rPr>
                        <a:t>linsar</a:t>
                      </a:r>
                      <a:r>
                        <a:rPr lang="sv-SE" b="0" i="1" baseline="0" dirty="0" smtClean="0">
                          <a:solidFill>
                            <a:schemeClr val="bg1"/>
                          </a:solidFill>
                          <a:latin typeface="Times New Roman" pitchFamily="18" charset="0"/>
                          <a:cs typeface="Times New Roman" pitchFamily="18" charset="0"/>
                        </a:rPr>
                        <a:t> och en </a:t>
                      </a:r>
                      <a:r>
                        <a:rPr lang="sv-SE" b="0" i="1" baseline="0" dirty="0" err="1" smtClean="0">
                          <a:solidFill>
                            <a:schemeClr val="bg1"/>
                          </a:solidFill>
                          <a:latin typeface="Times New Roman" pitchFamily="18" charset="0"/>
                          <a:cs typeface="Times New Roman" pitchFamily="18" charset="0"/>
                        </a:rPr>
                        <a:t>Pockel</a:t>
                      </a:r>
                      <a:r>
                        <a:rPr lang="sv-SE" b="0" i="1" baseline="0" dirty="0" smtClean="0">
                          <a:solidFill>
                            <a:schemeClr val="bg1"/>
                          </a:solidFill>
                          <a:latin typeface="Times New Roman" pitchFamily="18" charset="0"/>
                          <a:cs typeface="Times New Roman" pitchFamily="18" charset="0"/>
                        </a:rPr>
                        <a:t> Cell.</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80" name="Picture 1028"/>
          <p:cNvPicPr>
            <a:picLocks noChangeAspect="1" noChangeArrowheads="1"/>
          </p:cNvPicPr>
          <p:nvPr/>
        </p:nvPicPr>
        <p:blipFill>
          <a:blip r:embed="rId3" cstate="print"/>
          <a:srcRect/>
          <a:stretch>
            <a:fillRect/>
          </a:stretch>
        </p:blipFill>
        <p:spPr bwMode="auto">
          <a:xfrm>
            <a:off x="3810000" y="1676400"/>
            <a:ext cx="4343400" cy="3736975"/>
          </a:xfrm>
          <a:prstGeom prst="rect">
            <a:avLst/>
          </a:prstGeom>
          <a:noFill/>
        </p:spPr>
      </p:pic>
      <p:sp>
        <p:nvSpPr>
          <p:cNvPr id="126981" name="Text Box 1029"/>
          <p:cNvSpPr txBox="1">
            <a:spLocks noChangeArrowheads="1"/>
          </p:cNvSpPr>
          <p:nvPr/>
        </p:nvSpPr>
        <p:spPr bwMode="auto">
          <a:xfrm>
            <a:off x="685800" y="4648200"/>
            <a:ext cx="2819400" cy="738664"/>
          </a:xfrm>
          <a:prstGeom prst="rect">
            <a:avLst/>
          </a:prstGeom>
          <a:solidFill>
            <a:srgbClr val="CCFFFF">
              <a:alpha val="50000"/>
            </a:srgbClr>
          </a:solidFill>
          <a:ln w="9525">
            <a:noFill/>
            <a:miter lim="800000"/>
            <a:headEnd/>
            <a:tailEnd/>
          </a:ln>
          <a:effectLst/>
        </p:spPr>
        <p:txBody>
          <a:bodyPr>
            <a:spAutoFit/>
          </a:bodyPr>
          <a:lstStyle/>
          <a:p>
            <a:pPr algn="just"/>
            <a:r>
              <a:rPr lang="en-US" b="1" dirty="0">
                <a:solidFill>
                  <a:schemeClr val="bg1"/>
                </a:solidFill>
                <a:cs typeface="Times New Roman" pitchFamily="18" charset="0"/>
              </a:rPr>
              <a:t>Fig.13</a:t>
            </a:r>
            <a:r>
              <a:rPr lang="en-US" dirty="0">
                <a:solidFill>
                  <a:schemeClr val="bg1"/>
                </a:solidFill>
                <a:cs typeface="Times New Roman" pitchFamily="18" charset="0"/>
              </a:rPr>
              <a:t>. Photodiode signals (2.85 m)</a:t>
            </a:r>
          </a:p>
          <a:p>
            <a:pPr lvl="1" algn="just">
              <a:buFont typeface="Wingdings" pitchFamily="2" charset="2"/>
              <a:buChar char="v"/>
            </a:pPr>
            <a:r>
              <a:rPr lang="en-US" dirty="0">
                <a:solidFill>
                  <a:schemeClr val="bg1"/>
                </a:solidFill>
                <a:cs typeface="Times New Roman" pitchFamily="18" charset="0"/>
              </a:rPr>
              <a:t>Ch.1. Photodiode PD1. </a:t>
            </a:r>
          </a:p>
          <a:p>
            <a:pPr lvl="1" algn="just">
              <a:buFont typeface="Wingdings" pitchFamily="2" charset="2"/>
              <a:buChar char="v"/>
            </a:pPr>
            <a:r>
              <a:rPr lang="en-US" dirty="0">
                <a:solidFill>
                  <a:schemeClr val="bg1"/>
                </a:solidFill>
                <a:cs typeface="Times New Roman" pitchFamily="18" charset="0"/>
              </a:rPr>
              <a:t>Ch.2. Photodiode PD2.</a:t>
            </a:r>
            <a:endParaRPr lang="en-GB" dirty="0">
              <a:solidFill>
                <a:schemeClr val="bg1"/>
              </a:solidFill>
            </a:endParaRPr>
          </a:p>
        </p:txBody>
      </p:sp>
      <p:sp>
        <p:nvSpPr>
          <p:cNvPr id="126982" name="Rectangle 1030"/>
          <p:cNvSpPr>
            <a:spLocks noChangeArrowheads="1"/>
          </p:cNvSpPr>
          <p:nvPr/>
        </p:nvSpPr>
        <p:spPr bwMode="auto">
          <a:xfrm>
            <a:off x="2514600" y="5486400"/>
            <a:ext cx="3640138" cy="336550"/>
          </a:xfrm>
          <a:prstGeom prst="rect">
            <a:avLst/>
          </a:prstGeom>
          <a:noFill/>
          <a:ln w="9525">
            <a:noFill/>
            <a:miter lim="800000"/>
            <a:headEnd/>
            <a:tailEnd/>
          </a:ln>
          <a:effectLst/>
        </p:spPr>
        <p:txBody>
          <a:bodyPr wrap="none">
            <a:spAutoFit/>
          </a:bodyPr>
          <a:lstStyle/>
          <a:p>
            <a:r>
              <a:rPr lang="sv-SE" sz="1600" dirty="0" err="1">
                <a:solidFill>
                  <a:schemeClr val="hlink"/>
                </a:solidFill>
              </a:rPr>
              <a:t>Integrated</a:t>
            </a:r>
            <a:r>
              <a:rPr lang="sv-SE" sz="1600" dirty="0">
                <a:solidFill>
                  <a:schemeClr val="hlink"/>
                </a:solidFill>
              </a:rPr>
              <a:t> power in </a:t>
            </a:r>
            <a:r>
              <a:rPr lang="sv-SE" sz="1600" dirty="0" err="1">
                <a:solidFill>
                  <a:schemeClr val="hlink"/>
                </a:solidFill>
              </a:rPr>
              <a:t>Linear</a:t>
            </a:r>
            <a:r>
              <a:rPr lang="sv-SE" sz="1600" dirty="0">
                <a:solidFill>
                  <a:schemeClr val="hlink"/>
                </a:solidFill>
              </a:rPr>
              <a:t> </a:t>
            </a:r>
            <a:r>
              <a:rPr lang="sv-SE" sz="1600" dirty="0" err="1">
                <a:solidFill>
                  <a:schemeClr val="hlink"/>
                </a:solidFill>
              </a:rPr>
              <a:t>Optical</a:t>
            </a:r>
            <a:r>
              <a:rPr lang="sv-SE" sz="1600" dirty="0">
                <a:solidFill>
                  <a:schemeClr val="hlink"/>
                </a:solidFill>
              </a:rPr>
              <a:t> </a:t>
            </a:r>
            <a:r>
              <a:rPr lang="sv-SE" sz="1600" dirty="0" err="1">
                <a:solidFill>
                  <a:schemeClr val="hlink"/>
                </a:solidFill>
              </a:rPr>
              <a:t>Device</a:t>
            </a:r>
            <a:endParaRPr lang="en-GB" sz="1600" dirty="0">
              <a:solidFill>
                <a:schemeClr val="hlink"/>
              </a:solidFill>
            </a:endParaRPr>
          </a:p>
        </p:txBody>
      </p:sp>
      <p:graphicFrame>
        <p:nvGraphicFramePr>
          <p:cNvPr id="126983" name="Object 1031"/>
          <p:cNvGraphicFramePr>
            <a:graphicFrameLocks noChangeAspect="1"/>
          </p:cNvGraphicFramePr>
          <p:nvPr/>
        </p:nvGraphicFramePr>
        <p:xfrm>
          <a:off x="1981200" y="6019800"/>
          <a:ext cx="4906962" cy="349250"/>
        </p:xfrm>
        <a:graphic>
          <a:graphicData uri="http://schemas.openxmlformats.org/presentationml/2006/ole">
            <p:oleObj spid="_x0000_s126983" name="Formel" r:id="rId4" imgW="3403440" imgH="228600" progId="Equation.3">
              <p:embed/>
            </p:oleObj>
          </a:graphicData>
        </a:graphic>
      </p:graphicFrame>
      <p:sp>
        <p:nvSpPr>
          <p:cNvPr id="126984" name="Text Box 1032"/>
          <p:cNvSpPr txBox="1">
            <a:spLocks noChangeArrowheads="1"/>
          </p:cNvSpPr>
          <p:nvPr/>
        </p:nvSpPr>
        <p:spPr bwMode="auto">
          <a:xfrm>
            <a:off x="304800" y="1143000"/>
            <a:ext cx="5413375" cy="457200"/>
          </a:xfrm>
          <a:prstGeom prst="rect">
            <a:avLst/>
          </a:prstGeom>
          <a:noFill/>
          <a:ln w="9525">
            <a:noFill/>
            <a:miter lim="800000"/>
            <a:headEnd/>
            <a:tailEnd/>
          </a:ln>
          <a:effectLst/>
        </p:spPr>
        <p:txBody>
          <a:bodyPr wrap="none">
            <a:spAutoFit/>
          </a:bodyPr>
          <a:lstStyle/>
          <a:p>
            <a:r>
              <a:rPr lang="sv-SE" sz="2400" b="1" i="1" dirty="0">
                <a:solidFill>
                  <a:schemeClr val="bg1"/>
                </a:solidFill>
              </a:rPr>
              <a:t>Stored </a:t>
            </a:r>
            <a:r>
              <a:rPr lang="sv-SE" sz="2400" b="1" i="1" dirty="0" err="1">
                <a:solidFill>
                  <a:schemeClr val="bg1"/>
                </a:solidFill>
              </a:rPr>
              <a:t>pulse</a:t>
            </a:r>
            <a:r>
              <a:rPr lang="sv-SE" sz="2400" b="1" i="1" dirty="0">
                <a:solidFill>
                  <a:schemeClr val="bg1"/>
                </a:solidFill>
              </a:rPr>
              <a:t> in the </a:t>
            </a:r>
            <a:r>
              <a:rPr lang="sv-SE" sz="2400" b="1" i="1" dirty="0" err="1">
                <a:solidFill>
                  <a:schemeClr val="bg1"/>
                </a:solidFill>
              </a:rPr>
              <a:t>Linear</a:t>
            </a:r>
            <a:r>
              <a:rPr lang="sv-SE" sz="2400" b="1" i="1" dirty="0">
                <a:solidFill>
                  <a:schemeClr val="bg1"/>
                </a:solidFill>
              </a:rPr>
              <a:t> </a:t>
            </a:r>
            <a:r>
              <a:rPr lang="sv-SE" sz="2400" b="1" i="1" dirty="0" err="1">
                <a:solidFill>
                  <a:schemeClr val="bg1"/>
                </a:solidFill>
              </a:rPr>
              <a:t>Storage</a:t>
            </a:r>
            <a:r>
              <a:rPr lang="sv-SE" sz="2400" b="1" i="1" dirty="0">
                <a:solidFill>
                  <a:schemeClr val="bg1"/>
                </a:solidFill>
              </a:rPr>
              <a:t> </a:t>
            </a:r>
            <a:r>
              <a:rPr lang="sv-SE" sz="2400" b="1" i="1" dirty="0" err="1">
                <a:solidFill>
                  <a:schemeClr val="bg1"/>
                </a:solidFill>
              </a:rPr>
              <a:t>Device</a:t>
            </a:r>
            <a:endParaRPr lang="en-GB" sz="2400" b="1" i="1" dirty="0">
              <a:solidFill>
                <a:schemeClr val="bg1"/>
              </a:solidFill>
            </a:endParaRPr>
          </a:p>
        </p:txBody>
      </p:sp>
      <p:graphicFrame>
        <p:nvGraphicFramePr>
          <p:cNvPr id="7" name="Tabell 6"/>
          <p:cNvGraphicFramePr>
            <a:graphicFrameLocks noGrp="1"/>
          </p:cNvGraphicFramePr>
          <p:nvPr/>
        </p:nvGraphicFramePr>
        <p:xfrm>
          <a:off x="3352800" y="152400"/>
          <a:ext cx="5638800" cy="640080"/>
        </p:xfrm>
        <a:graphic>
          <a:graphicData uri="http://schemas.openxmlformats.org/drawingml/2006/table">
            <a:tbl>
              <a:tblPr firstRow="1" bandRow="1">
                <a:tableStyleId>{5C22544A-7EE6-4342-B048-85BDC9FD1C3A}</a:tableStyleId>
              </a:tblPr>
              <a:tblGrid>
                <a:gridCol w="5638800"/>
              </a:tblGrid>
              <a:tr h="457200">
                <a:tc>
                  <a:txBody>
                    <a:bodyPr/>
                    <a:lstStyle/>
                    <a:p>
                      <a:pPr algn="just"/>
                      <a:r>
                        <a:rPr lang="sv-SE" b="0" i="1" dirty="0" smtClean="0">
                          <a:solidFill>
                            <a:schemeClr val="bg1"/>
                          </a:solidFill>
                          <a:latin typeface="Times New Roman" pitchFamily="18" charset="0"/>
                          <a:cs typeface="Times New Roman" pitchFamily="18" charset="0"/>
                        </a:rPr>
                        <a:t> Lagrade puls in a lineär Optisk</a:t>
                      </a:r>
                      <a:r>
                        <a:rPr lang="sv-SE" b="0" i="1" baseline="0" dirty="0" smtClean="0">
                          <a:solidFill>
                            <a:schemeClr val="bg1"/>
                          </a:solidFill>
                          <a:latin typeface="Times New Roman" pitchFamily="18" charset="0"/>
                          <a:cs typeface="Times New Roman" pitchFamily="18" charset="0"/>
                        </a:rPr>
                        <a:t> </a:t>
                      </a:r>
                      <a:r>
                        <a:rPr lang="sv-SE" b="0" i="1" baseline="0" dirty="0" err="1" smtClean="0">
                          <a:solidFill>
                            <a:schemeClr val="bg1"/>
                          </a:solidFill>
                          <a:latin typeface="Times New Roman" pitchFamily="18" charset="0"/>
                          <a:cs typeface="Times New Roman" pitchFamily="18" charset="0"/>
                        </a:rPr>
                        <a:t>fälla:fotodiode</a:t>
                      </a:r>
                      <a:r>
                        <a:rPr lang="sv-SE" b="0" i="1" baseline="0" dirty="0" smtClean="0">
                          <a:solidFill>
                            <a:schemeClr val="bg1"/>
                          </a:solidFill>
                          <a:latin typeface="Times New Roman" pitchFamily="18" charset="0"/>
                          <a:cs typeface="Times New Roman" pitchFamily="18" charset="0"/>
                        </a:rPr>
                        <a:t> signaler av pulsar  gående i båda riktningar.</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1" name="Text Box 51"/>
          <p:cNvSpPr txBox="1">
            <a:spLocks noChangeArrowheads="1"/>
          </p:cNvSpPr>
          <p:nvPr/>
        </p:nvSpPr>
        <p:spPr bwMode="auto">
          <a:xfrm>
            <a:off x="152400" y="533400"/>
            <a:ext cx="6784975" cy="457200"/>
          </a:xfrm>
          <a:prstGeom prst="rect">
            <a:avLst/>
          </a:prstGeom>
          <a:noFill/>
          <a:ln w="9525">
            <a:noFill/>
            <a:miter lim="800000"/>
            <a:headEnd/>
            <a:tailEnd/>
          </a:ln>
          <a:effectLst/>
        </p:spPr>
        <p:txBody>
          <a:bodyPr wrap="none">
            <a:spAutoFit/>
          </a:bodyPr>
          <a:lstStyle/>
          <a:p>
            <a:r>
              <a:rPr lang="sv-SE" sz="2400" b="1" i="1" dirty="0" err="1">
                <a:solidFill>
                  <a:schemeClr val="bg1"/>
                </a:solidFill>
              </a:rPr>
              <a:t>Proposed</a:t>
            </a:r>
            <a:r>
              <a:rPr lang="sv-SE" sz="2400" b="1" i="1" dirty="0">
                <a:solidFill>
                  <a:schemeClr val="bg1"/>
                </a:solidFill>
              </a:rPr>
              <a:t> </a:t>
            </a:r>
            <a:r>
              <a:rPr lang="sv-SE" sz="2400" b="1" i="1" dirty="0" err="1">
                <a:solidFill>
                  <a:schemeClr val="bg1"/>
                </a:solidFill>
              </a:rPr>
              <a:t>Linear</a:t>
            </a:r>
            <a:r>
              <a:rPr lang="sv-SE" sz="2400" b="1" i="1" dirty="0">
                <a:solidFill>
                  <a:schemeClr val="bg1"/>
                </a:solidFill>
              </a:rPr>
              <a:t> </a:t>
            </a:r>
            <a:r>
              <a:rPr lang="sv-SE" sz="2400" b="1" i="1" dirty="0" err="1">
                <a:solidFill>
                  <a:schemeClr val="bg1"/>
                </a:solidFill>
              </a:rPr>
              <a:t>Storage</a:t>
            </a:r>
            <a:r>
              <a:rPr lang="sv-SE" sz="2400" b="1" i="1" dirty="0">
                <a:solidFill>
                  <a:schemeClr val="bg1"/>
                </a:solidFill>
              </a:rPr>
              <a:t> </a:t>
            </a:r>
            <a:r>
              <a:rPr lang="sv-SE" sz="2400" b="1" i="1" dirty="0" err="1">
                <a:solidFill>
                  <a:schemeClr val="bg1"/>
                </a:solidFill>
              </a:rPr>
              <a:t>Device</a:t>
            </a:r>
            <a:r>
              <a:rPr lang="sv-SE" sz="2400" b="1" i="1" dirty="0">
                <a:solidFill>
                  <a:schemeClr val="bg1"/>
                </a:solidFill>
              </a:rPr>
              <a:t> </a:t>
            </a:r>
            <a:r>
              <a:rPr lang="sv-SE" sz="2400" b="1" i="1" dirty="0" err="1">
                <a:solidFill>
                  <a:schemeClr val="bg1"/>
                </a:solidFill>
              </a:rPr>
              <a:t>around</a:t>
            </a:r>
            <a:r>
              <a:rPr lang="sv-SE" sz="2400" b="1" i="1" dirty="0">
                <a:solidFill>
                  <a:schemeClr val="bg1"/>
                </a:solidFill>
              </a:rPr>
              <a:t> the </a:t>
            </a:r>
            <a:r>
              <a:rPr lang="sv-SE" sz="2400" b="1" i="1" dirty="0" err="1">
                <a:solidFill>
                  <a:schemeClr val="bg1"/>
                </a:solidFill>
              </a:rPr>
              <a:t>e-cooler</a:t>
            </a:r>
            <a:endParaRPr lang="en-GB" sz="2400" b="1" i="1" dirty="0">
              <a:solidFill>
                <a:schemeClr val="bg1"/>
              </a:solidFill>
            </a:endParaRPr>
          </a:p>
        </p:txBody>
      </p:sp>
      <p:grpSp>
        <p:nvGrpSpPr>
          <p:cNvPr id="61553" name="Group 113"/>
          <p:cNvGrpSpPr>
            <a:grpSpLocks/>
          </p:cNvGrpSpPr>
          <p:nvPr/>
        </p:nvGrpSpPr>
        <p:grpSpPr bwMode="auto">
          <a:xfrm>
            <a:off x="228600" y="762000"/>
            <a:ext cx="5911850" cy="4398963"/>
            <a:chOff x="144" y="480"/>
            <a:chExt cx="3724" cy="2771"/>
          </a:xfrm>
        </p:grpSpPr>
        <p:sp>
          <p:nvSpPr>
            <p:cNvPr id="61470" name="Text Box 30"/>
            <p:cNvSpPr txBox="1">
              <a:spLocks noChangeArrowheads="1"/>
            </p:cNvSpPr>
            <p:nvPr/>
          </p:nvSpPr>
          <p:spPr bwMode="auto">
            <a:xfrm>
              <a:off x="144" y="2784"/>
              <a:ext cx="3072" cy="432"/>
            </a:xfrm>
            <a:prstGeom prst="rect">
              <a:avLst/>
            </a:prstGeom>
            <a:solidFill>
              <a:srgbClr val="FFFFFF">
                <a:alpha val="50000"/>
              </a:srgbClr>
            </a:solidFill>
            <a:ln w="9525">
              <a:solidFill>
                <a:srgbClr val="000000"/>
              </a:solidFill>
              <a:miter lim="800000"/>
              <a:headEnd/>
              <a:tailEnd/>
            </a:ln>
          </p:spPr>
          <p:txBody>
            <a:bodyPr/>
            <a:lstStyle/>
            <a:p>
              <a:pPr algn="just" eaLnBrk="0" hangingPunct="0"/>
              <a:r>
                <a:rPr lang="en-US" b="1" dirty="0">
                  <a:solidFill>
                    <a:schemeClr val="bg1"/>
                  </a:solidFill>
                </a:rPr>
                <a:t>Fig. 14</a:t>
              </a:r>
              <a:r>
                <a:rPr lang="en-US" dirty="0">
                  <a:solidFill>
                    <a:schemeClr val="bg1"/>
                  </a:solidFill>
                </a:rPr>
                <a:t>. Layout of the Linear Storage Device for LIR-experiments. WP - Wollaston Prism, PC - </a:t>
              </a:r>
              <a:r>
                <a:rPr lang="en-US" dirty="0" err="1">
                  <a:solidFill>
                    <a:schemeClr val="bg1"/>
                  </a:solidFill>
                </a:rPr>
                <a:t>Pockels</a:t>
              </a:r>
              <a:r>
                <a:rPr lang="en-US" dirty="0">
                  <a:solidFill>
                    <a:schemeClr val="bg1"/>
                  </a:solidFill>
                </a:rPr>
                <a:t> Cell, FS - Focusing System, M1, M2,M3,M4 - High Reflecting mirrors.</a:t>
              </a:r>
            </a:p>
          </p:txBody>
        </p:sp>
        <p:grpSp>
          <p:nvGrpSpPr>
            <p:cNvPr id="61494" name="Group 54"/>
            <p:cNvGrpSpPr>
              <a:grpSpLocks/>
            </p:cNvGrpSpPr>
            <p:nvPr/>
          </p:nvGrpSpPr>
          <p:grpSpPr bwMode="auto">
            <a:xfrm>
              <a:off x="144" y="864"/>
              <a:ext cx="3724" cy="2387"/>
              <a:chOff x="768" y="816"/>
              <a:chExt cx="3724" cy="2387"/>
            </a:xfrm>
          </p:grpSpPr>
          <p:grpSp>
            <p:nvGrpSpPr>
              <p:cNvPr id="61445" name="Group 5"/>
              <p:cNvGrpSpPr>
                <a:grpSpLocks/>
              </p:cNvGrpSpPr>
              <p:nvPr/>
            </p:nvGrpSpPr>
            <p:grpSpPr bwMode="auto">
              <a:xfrm>
                <a:off x="1561" y="1118"/>
                <a:ext cx="206" cy="167"/>
                <a:chOff x="4057" y="6878"/>
                <a:chExt cx="473" cy="322"/>
              </a:xfrm>
            </p:grpSpPr>
            <p:sp>
              <p:nvSpPr>
                <p:cNvPr id="61446" name="AutoShape 6"/>
                <p:cNvSpPr>
                  <a:spLocks noChangeArrowheads="1"/>
                </p:cNvSpPr>
                <p:nvPr/>
              </p:nvSpPr>
              <p:spPr bwMode="auto">
                <a:xfrm rot="5400000" flipV="1">
                  <a:off x="4237" y="6698"/>
                  <a:ext cx="113" cy="473"/>
                </a:xfrm>
                <a:prstGeom prst="flowChartOnlineStorage">
                  <a:avLst/>
                </a:prstGeom>
                <a:solidFill>
                  <a:srgbClr val="CCFFFF"/>
                </a:solidFill>
                <a:ln w="9525">
                  <a:solidFill>
                    <a:srgbClr val="3366FF"/>
                  </a:solidFill>
                  <a:miter lim="800000"/>
                  <a:headEnd/>
                  <a:tailEnd/>
                </a:ln>
                <a:effectLst/>
              </p:spPr>
              <p:txBody>
                <a:bodyPr/>
                <a:lstStyle/>
                <a:p>
                  <a:endParaRPr lang="sv-SE"/>
                </a:p>
              </p:txBody>
            </p:sp>
            <p:sp>
              <p:nvSpPr>
                <p:cNvPr id="61447" name="AutoShape 7"/>
                <p:cNvSpPr>
                  <a:spLocks noChangeArrowheads="1"/>
                </p:cNvSpPr>
                <p:nvPr/>
              </p:nvSpPr>
              <p:spPr bwMode="auto">
                <a:xfrm rot="5400000">
                  <a:off x="4238" y="6907"/>
                  <a:ext cx="120" cy="465"/>
                </a:xfrm>
                <a:prstGeom prst="flowChartDelay">
                  <a:avLst/>
                </a:prstGeom>
                <a:solidFill>
                  <a:srgbClr val="CCFFFF"/>
                </a:solidFill>
                <a:ln w="9525">
                  <a:solidFill>
                    <a:srgbClr val="3366FF"/>
                  </a:solidFill>
                  <a:miter lim="800000"/>
                  <a:headEnd/>
                  <a:tailEnd/>
                </a:ln>
                <a:effectLst/>
              </p:spPr>
              <p:txBody>
                <a:bodyPr/>
                <a:lstStyle/>
                <a:p>
                  <a:endParaRPr lang="sv-SE"/>
                </a:p>
              </p:txBody>
            </p:sp>
          </p:grpSp>
          <p:sp>
            <p:nvSpPr>
              <p:cNvPr id="61448" name="Rectangle 8"/>
              <p:cNvSpPr>
                <a:spLocks noChangeArrowheads="1"/>
              </p:cNvSpPr>
              <p:nvPr/>
            </p:nvSpPr>
            <p:spPr bwMode="auto">
              <a:xfrm>
                <a:off x="3544" y="1532"/>
                <a:ext cx="195" cy="194"/>
              </a:xfrm>
              <a:prstGeom prst="rect">
                <a:avLst/>
              </a:prstGeom>
              <a:solidFill>
                <a:srgbClr val="CCFFCC"/>
              </a:solidFill>
              <a:ln w="9525">
                <a:solidFill>
                  <a:srgbClr val="339966"/>
                </a:solidFill>
                <a:miter lim="800000"/>
                <a:headEnd/>
                <a:tailEnd/>
              </a:ln>
            </p:spPr>
            <p:txBody>
              <a:bodyPr/>
              <a:lstStyle/>
              <a:p>
                <a:endParaRPr lang="sv-SE"/>
              </a:p>
            </p:txBody>
          </p:sp>
          <p:sp>
            <p:nvSpPr>
              <p:cNvPr id="61449" name="Text Box 9"/>
              <p:cNvSpPr txBox="1">
                <a:spLocks noChangeArrowheads="1"/>
              </p:cNvSpPr>
              <p:nvPr/>
            </p:nvSpPr>
            <p:spPr bwMode="auto">
              <a:xfrm>
                <a:off x="1584" y="864"/>
                <a:ext cx="149" cy="132"/>
              </a:xfrm>
              <a:prstGeom prst="rect">
                <a:avLst/>
              </a:prstGeom>
              <a:solidFill>
                <a:srgbClr val="FFFFFF"/>
              </a:solidFill>
              <a:ln w="9525">
                <a:noFill/>
                <a:miter lim="800000"/>
                <a:headEnd/>
                <a:tailEnd/>
              </a:ln>
            </p:spPr>
            <p:txBody>
              <a:bodyPr lIns="0" tIns="0" rIns="0" bIns="0"/>
              <a:lstStyle/>
              <a:p>
                <a:pPr algn="l" eaLnBrk="0" hangingPunct="0"/>
                <a:r>
                  <a:rPr lang="en-US" sz="1200">
                    <a:solidFill>
                      <a:schemeClr val="bg1"/>
                    </a:solidFill>
                  </a:rPr>
                  <a:t>M2</a:t>
                </a:r>
                <a:endParaRPr lang="en-US" sz="1200" b="1">
                  <a:solidFill>
                    <a:schemeClr val="bg1"/>
                  </a:solidFill>
                </a:endParaRPr>
              </a:p>
            </p:txBody>
          </p:sp>
          <p:sp>
            <p:nvSpPr>
              <p:cNvPr id="61450" name="Text Box 10" descr="40 %"/>
              <p:cNvSpPr txBox="1">
                <a:spLocks noChangeArrowheads="1"/>
              </p:cNvSpPr>
              <p:nvPr/>
            </p:nvSpPr>
            <p:spPr bwMode="auto">
              <a:xfrm>
                <a:off x="3843" y="1528"/>
                <a:ext cx="218" cy="192"/>
              </a:xfrm>
              <a:prstGeom prst="rect">
                <a:avLst/>
              </a:prstGeom>
              <a:pattFill prst="pct40">
                <a:fgClr>
                  <a:srgbClr val="FFCC00"/>
                </a:fgClr>
                <a:bgClr>
                  <a:srgbClr val="FFFFFF"/>
                </a:bgClr>
              </a:pattFill>
              <a:ln w="9525">
                <a:solidFill>
                  <a:srgbClr val="FF6600"/>
                </a:solidFill>
                <a:miter lim="800000"/>
                <a:headEnd/>
                <a:tailEnd/>
              </a:ln>
            </p:spPr>
            <p:txBody>
              <a:bodyPr/>
              <a:lstStyle/>
              <a:p>
                <a:pPr algn="l" eaLnBrk="0" hangingPunct="0"/>
                <a:endParaRPr lang="en-US" sz="1200"/>
              </a:p>
            </p:txBody>
          </p:sp>
          <p:sp>
            <p:nvSpPr>
              <p:cNvPr id="61451" name="Rectangle 11"/>
              <p:cNvSpPr>
                <a:spLocks noChangeArrowheads="1"/>
              </p:cNvSpPr>
              <p:nvPr/>
            </p:nvSpPr>
            <p:spPr bwMode="auto">
              <a:xfrm>
                <a:off x="2024" y="1522"/>
                <a:ext cx="1345" cy="232"/>
              </a:xfrm>
              <a:prstGeom prst="rect">
                <a:avLst/>
              </a:prstGeom>
              <a:solidFill>
                <a:srgbClr val="CCFFFF"/>
              </a:solidFill>
              <a:ln w="9525">
                <a:solidFill>
                  <a:srgbClr val="000000"/>
                </a:solidFill>
                <a:prstDash val="sysDot"/>
                <a:miter lim="800000"/>
                <a:headEnd/>
                <a:tailEnd/>
              </a:ln>
            </p:spPr>
            <p:txBody>
              <a:bodyPr/>
              <a:lstStyle/>
              <a:p>
                <a:endParaRPr lang="sv-SE"/>
              </a:p>
            </p:txBody>
          </p:sp>
          <p:sp>
            <p:nvSpPr>
              <p:cNvPr id="61452" name="Line 12"/>
              <p:cNvSpPr>
                <a:spLocks noChangeShapeType="1"/>
              </p:cNvSpPr>
              <p:nvPr/>
            </p:nvSpPr>
            <p:spPr bwMode="auto">
              <a:xfrm flipH="1">
                <a:off x="2055" y="1636"/>
                <a:ext cx="1256" cy="0"/>
              </a:xfrm>
              <a:prstGeom prst="line">
                <a:avLst/>
              </a:prstGeom>
              <a:noFill/>
              <a:ln w="38100" cap="rnd">
                <a:solidFill>
                  <a:srgbClr val="CC99FF"/>
                </a:solidFill>
                <a:prstDash val="sysDot"/>
                <a:round/>
                <a:headEnd/>
                <a:tailEnd type="arrow" w="sm" len="med"/>
              </a:ln>
            </p:spPr>
            <p:txBody>
              <a:bodyPr/>
              <a:lstStyle/>
              <a:p>
                <a:endParaRPr lang="sv-SE"/>
              </a:p>
            </p:txBody>
          </p:sp>
          <p:sp>
            <p:nvSpPr>
              <p:cNvPr id="61453" name="Line 13"/>
              <p:cNvSpPr>
                <a:spLocks noChangeShapeType="1"/>
              </p:cNvSpPr>
              <p:nvPr/>
            </p:nvSpPr>
            <p:spPr bwMode="auto">
              <a:xfrm rot="1506465">
                <a:off x="4166" y="1730"/>
                <a:ext cx="183" cy="90"/>
              </a:xfrm>
              <a:prstGeom prst="line">
                <a:avLst/>
              </a:prstGeom>
              <a:noFill/>
              <a:ln w="57150" cmpd="thinThick">
                <a:solidFill>
                  <a:srgbClr val="0000FF"/>
                </a:solidFill>
                <a:round/>
                <a:headEnd/>
                <a:tailEnd/>
              </a:ln>
            </p:spPr>
            <p:txBody>
              <a:bodyPr/>
              <a:lstStyle/>
              <a:p>
                <a:endParaRPr lang="sv-SE"/>
              </a:p>
            </p:txBody>
          </p:sp>
          <p:sp>
            <p:nvSpPr>
              <p:cNvPr id="61454" name="Line 14"/>
              <p:cNvSpPr>
                <a:spLocks noChangeShapeType="1"/>
              </p:cNvSpPr>
              <p:nvPr/>
            </p:nvSpPr>
            <p:spPr bwMode="auto">
              <a:xfrm flipH="1">
                <a:off x="2210" y="1715"/>
                <a:ext cx="985" cy="0"/>
              </a:xfrm>
              <a:prstGeom prst="line">
                <a:avLst/>
              </a:prstGeom>
              <a:noFill/>
              <a:ln w="9525">
                <a:solidFill>
                  <a:srgbClr val="000000"/>
                </a:solidFill>
                <a:round/>
                <a:headEnd/>
                <a:tailEnd/>
              </a:ln>
            </p:spPr>
            <p:txBody>
              <a:bodyPr/>
              <a:lstStyle/>
              <a:p>
                <a:endParaRPr lang="sv-SE"/>
              </a:p>
            </p:txBody>
          </p:sp>
          <p:sp>
            <p:nvSpPr>
              <p:cNvPr id="61455" name="Line 15"/>
              <p:cNvSpPr>
                <a:spLocks noChangeShapeType="1"/>
              </p:cNvSpPr>
              <p:nvPr/>
            </p:nvSpPr>
            <p:spPr bwMode="auto">
              <a:xfrm flipH="1" flipV="1">
                <a:off x="1795" y="1301"/>
                <a:ext cx="415" cy="414"/>
              </a:xfrm>
              <a:prstGeom prst="line">
                <a:avLst/>
              </a:prstGeom>
              <a:noFill/>
              <a:ln w="9525">
                <a:solidFill>
                  <a:srgbClr val="000000"/>
                </a:solidFill>
                <a:round/>
                <a:headEnd/>
                <a:tailEnd/>
              </a:ln>
            </p:spPr>
            <p:txBody>
              <a:bodyPr/>
              <a:lstStyle/>
              <a:p>
                <a:endParaRPr lang="sv-SE"/>
              </a:p>
            </p:txBody>
          </p:sp>
          <p:sp>
            <p:nvSpPr>
              <p:cNvPr id="61456" name="Line 16"/>
              <p:cNvSpPr>
                <a:spLocks noChangeShapeType="1"/>
              </p:cNvSpPr>
              <p:nvPr/>
            </p:nvSpPr>
            <p:spPr bwMode="auto">
              <a:xfrm flipV="1">
                <a:off x="3195" y="1223"/>
                <a:ext cx="389" cy="492"/>
              </a:xfrm>
              <a:prstGeom prst="line">
                <a:avLst/>
              </a:prstGeom>
              <a:noFill/>
              <a:ln w="9525">
                <a:solidFill>
                  <a:srgbClr val="000000"/>
                </a:solidFill>
                <a:round/>
                <a:headEnd/>
                <a:tailEnd/>
              </a:ln>
            </p:spPr>
            <p:txBody>
              <a:bodyPr/>
              <a:lstStyle/>
              <a:p>
                <a:endParaRPr lang="sv-SE"/>
              </a:p>
            </p:txBody>
          </p:sp>
          <p:sp>
            <p:nvSpPr>
              <p:cNvPr id="61457" name="Line 17"/>
              <p:cNvSpPr>
                <a:spLocks noChangeShapeType="1"/>
              </p:cNvSpPr>
              <p:nvPr/>
            </p:nvSpPr>
            <p:spPr bwMode="auto">
              <a:xfrm flipH="1">
                <a:off x="2262" y="1560"/>
                <a:ext cx="881" cy="0"/>
              </a:xfrm>
              <a:prstGeom prst="line">
                <a:avLst/>
              </a:prstGeom>
              <a:noFill/>
              <a:ln w="9525">
                <a:solidFill>
                  <a:srgbClr val="000000"/>
                </a:solidFill>
                <a:round/>
                <a:headEnd/>
                <a:tailEnd/>
              </a:ln>
            </p:spPr>
            <p:txBody>
              <a:bodyPr/>
              <a:lstStyle/>
              <a:p>
                <a:endParaRPr lang="sv-SE"/>
              </a:p>
            </p:txBody>
          </p:sp>
          <p:sp>
            <p:nvSpPr>
              <p:cNvPr id="61458" name="Line 18"/>
              <p:cNvSpPr>
                <a:spLocks noChangeShapeType="1"/>
              </p:cNvSpPr>
              <p:nvPr/>
            </p:nvSpPr>
            <p:spPr bwMode="auto">
              <a:xfrm flipV="1">
                <a:off x="3143" y="1172"/>
                <a:ext cx="285" cy="388"/>
              </a:xfrm>
              <a:prstGeom prst="line">
                <a:avLst/>
              </a:prstGeom>
              <a:noFill/>
              <a:ln w="9525">
                <a:solidFill>
                  <a:srgbClr val="000000"/>
                </a:solidFill>
                <a:round/>
                <a:headEnd/>
                <a:tailEnd/>
              </a:ln>
            </p:spPr>
            <p:txBody>
              <a:bodyPr/>
              <a:lstStyle/>
              <a:p>
                <a:endParaRPr lang="sv-SE"/>
              </a:p>
            </p:txBody>
          </p:sp>
          <p:sp>
            <p:nvSpPr>
              <p:cNvPr id="61459" name="Line 19"/>
              <p:cNvSpPr>
                <a:spLocks noChangeShapeType="1"/>
              </p:cNvSpPr>
              <p:nvPr/>
            </p:nvSpPr>
            <p:spPr bwMode="auto">
              <a:xfrm flipH="1" flipV="1">
                <a:off x="1899" y="1172"/>
                <a:ext cx="363" cy="388"/>
              </a:xfrm>
              <a:prstGeom prst="line">
                <a:avLst/>
              </a:prstGeom>
              <a:noFill/>
              <a:ln w="9525">
                <a:solidFill>
                  <a:srgbClr val="000000"/>
                </a:solidFill>
                <a:round/>
                <a:headEnd/>
                <a:tailEnd/>
              </a:ln>
            </p:spPr>
            <p:txBody>
              <a:bodyPr/>
              <a:lstStyle/>
              <a:p>
                <a:endParaRPr lang="sv-SE"/>
              </a:p>
            </p:txBody>
          </p:sp>
          <p:sp>
            <p:nvSpPr>
              <p:cNvPr id="61460" name="Line 20"/>
              <p:cNvSpPr>
                <a:spLocks noChangeShapeType="1"/>
              </p:cNvSpPr>
              <p:nvPr/>
            </p:nvSpPr>
            <p:spPr bwMode="auto">
              <a:xfrm flipV="1">
                <a:off x="4233" y="2501"/>
                <a:ext cx="0" cy="360"/>
              </a:xfrm>
              <a:prstGeom prst="line">
                <a:avLst/>
              </a:prstGeom>
              <a:noFill/>
              <a:ln w="76200">
                <a:solidFill>
                  <a:srgbClr val="3399FF"/>
                </a:solidFill>
                <a:round/>
                <a:headEnd/>
                <a:tailEnd type="triangle" w="med" len="med"/>
              </a:ln>
            </p:spPr>
            <p:txBody>
              <a:bodyPr/>
              <a:lstStyle/>
              <a:p>
                <a:endParaRPr lang="sv-SE"/>
              </a:p>
            </p:txBody>
          </p:sp>
          <p:sp>
            <p:nvSpPr>
              <p:cNvPr id="61461" name="Line 21"/>
              <p:cNvSpPr>
                <a:spLocks noChangeShapeType="1"/>
              </p:cNvSpPr>
              <p:nvPr/>
            </p:nvSpPr>
            <p:spPr bwMode="auto">
              <a:xfrm flipV="1">
                <a:off x="4238" y="1761"/>
                <a:ext cx="0" cy="432"/>
              </a:xfrm>
              <a:prstGeom prst="line">
                <a:avLst/>
              </a:prstGeom>
              <a:noFill/>
              <a:ln w="28575">
                <a:solidFill>
                  <a:srgbClr val="FF0000"/>
                </a:solidFill>
                <a:round/>
                <a:headEnd/>
                <a:tailEnd type="triangle" w="sm" len="sm"/>
              </a:ln>
            </p:spPr>
            <p:txBody>
              <a:bodyPr/>
              <a:lstStyle/>
              <a:p>
                <a:endParaRPr lang="sv-SE"/>
              </a:p>
            </p:txBody>
          </p:sp>
          <p:sp>
            <p:nvSpPr>
              <p:cNvPr id="61462" name="Line 22"/>
              <p:cNvSpPr>
                <a:spLocks noChangeShapeType="1"/>
              </p:cNvSpPr>
              <p:nvPr/>
            </p:nvSpPr>
            <p:spPr bwMode="auto">
              <a:xfrm>
                <a:off x="1575" y="1553"/>
                <a:ext cx="131" cy="196"/>
              </a:xfrm>
              <a:prstGeom prst="line">
                <a:avLst/>
              </a:prstGeom>
              <a:noFill/>
              <a:ln w="57150" cmpd="thickThin">
                <a:solidFill>
                  <a:srgbClr val="33CCCC"/>
                </a:solidFill>
                <a:round/>
                <a:headEnd/>
                <a:tailEnd/>
              </a:ln>
            </p:spPr>
            <p:txBody>
              <a:bodyPr/>
              <a:lstStyle/>
              <a:p>
                <a:endParaRPr lang="sv-SE"/>
              </a:p>
            </p:txBody>
          </p:sp>
          <p:sp>
            <p:nvSpPr>
              <p:cNvPr id="61463" name="Line 23"/>
              <p:cNvSpPr>
                <a:spLocks noChangeShapeType="1"/>
              </p:cNvSpPr>
              <p:nvPr/>
            </p:nvSpPr>
            <p:spPr bwMode="auto">
              <a:xfrm rot="116561" flipH="1" flipV="1">
                <a:off x="1650" y="1042"/>
                <a:ext cx="16" cy="588"/>
              </a:xfrm>
              <a:prstGeom prst="line">
                <a:avLst/>
              </a:prstGeom>
              <a:noFill/>
              <a:ln w="28575">
                <a:solidFill>
                  <a:srgbClr val="FF0000"/>
                </a:solidFill>
                <a:round/>
                <a:headEnd type="triangle" w="sm" len="sm"/>
                <a:tailEnd type="triangle" w="sm" len="sm"/>
              </a:ln>
            </p:spPr>
            <p:txBody>
              <a:bodyPr/>
              <a:lstStyle/>
              <a:p>
                <a:endParaRPr lang="sv-SE"/>
              </a:p>
            </p:txBody>
          </p:sp>
          <p:sp>
            <p:nvSpPr>
              <p:cNvPr id="61464" name="Line 24"/>
              <p:cNvSpPr>
                <a:spLocks noChangeShapeType="1"/>
              </p:cNvSpPr>
              <p:nvPr/>
            </p:nvSpPr>
            <p:spPr bwMode="auto">
              <a:xfrm flipH="1">
                <a:off x="3143" y="1197"/>
                <a:ext cx="372" cy="467"/>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61465" name="Line 25"/>
              <p:cNvSpPr>
                <a:spLocks noChangeShapeType="1"/>
              </p:cNvSpPr>
              <p:nvPr/>
            </p:nvSpPr>
            <p:spPr bwMode="auto">
              <a:xfrm flipH="1" flipV="1">
                <a:off x="2237" y="1636"/>
                <a:ext cx="932" cy="0"/>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61466" name="Line 26"/>
              <p:cNvSpPr>
                <a:spLocks noChangeShapeType="1"/>
              </p:cNvSpPr>
              <p:nvPr/>
            </p:nvSpPr>
            <p:spPr bwMode="auto">
              <a:xfrm flipH="1" flipV="1">
                <a:off x="1857" y="1238"/>
                <a:ext cx="380" cy="398"/>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61467" name="Line 27"/>
              <p:cNvSpPr>
                <a:spLocks noChangeShapeType="1"/>
              </p:cNvSpPr>
              <p:nvPr/>
            </p:nvSpPr>
            <p:spPr bwMode="auto">
              <a:xfrm flipH="1" flipV="1">
                <a:off x="3285" y="1617"/>
                <a:ext cx="332" cy="335"/>
              </a:xfrm>
              <a:prstGeom prst="line">
                <a:avLst/>
              </a:prstGeom>
              <a:noFill/>
              <a:ln w="38100" cap="rnd">
                <a:solidFill>
                  <a:srgbClr val="CC99FF"/>
                </a:solidFill>
                <a:prstDash val="sysDot"/>
                <a:round/>
                <a:headEnd/>
                <a:tailEnd type="arrow" w="sm" len="med"/>
              </a:ln>
            </p:spPr>
            <p:txBody>
              <a:bodyPr/>
              <a:lstStyle/>
              <a:p>
                <a:endParaRPr lang="sv-SE"/>
              </a:p>
            </p:txBody>
          </p:sp>
          <p:sp>
            <p:nvSpPr>
              <p:cNvPr id="61468" name="Line 28"/>
              <p:cNvSpPr>
                <a:spLocks noChangeShapeType="1"/>
              </p:cNvSpPr>
              <p:nvPr/>
            </p:nvSpPr>
            <p:spPr bwMode="auto">
              <a:xfrm flipH="1">
                <a:off x="1764" y="1636"/>
                <a:ext cx="318" cy="371"/>
              </a:xfrm>
              <a:prstGeom prst="line">
                <a:avLst/>
              </a:prstGeom>
              <a:noFill/>
              <a:ln w="38100" cap="rnd">
                <a:solidFill>
                  <a:srgbClr val="CC99FF"/>
                </a:solidFill>
                <a:prstDash val="sysDot"/>
                <a:round/>
                <a:headEnd/>
                <a:tailEnd type="arrow" w="sm" len="med"/>
              </a:ln>
            </p:spPr>
            <p:txBody>
              <a:bodyPr/>
              <a:lstStyle/>
              <a:p>
                <a:endParaRPr lang="sv-SE"/>
              </a:p>
            </p:txBody>
          </p:sp>
          <p:sp>
            <p:nvSpPr>
              <p:cNvPr id="61469" name="Line 29"/>
              <p:cNvSpPr>
                <a:spLocks noChangeShapeType="1"/>
              </p:cNvSpPr>
              <p:nvPr/>
            </p:nvSpPr>
            <p:spPr bwMode="auto">
              <a:xfrm flipH="1" flipV="1">
                <a:off x="1653" y="1630"/>
                <a:ext cx="2304" cy="2"/>
              </a:xfrm>
              <a:prstGeom prst="line">
                <a:avLst/>
              </a:prstGeom>
              <a:noFill/>
              <a:ln w="28575">
                <a:solidFill>
                  <a:srgbClr val="FF0000"/>
                </a:solidFill>
                <a:round/>
                <a:headEnd/>
                <a:tailEnd type="triangle" w="sm" len="sm"/>
              </a:ln>
            </p:spPr>
            <p:txBody>
              <a:bodyPr/>
              <a:lstStyle/>
              <a:p>
                <a:endParaRPr lang="sv-SE"/>
              </a:p>
            </p:txBody>
          </p:sp>
          <p:sp>
            <p:nvSpPr>
              <p:cNvPr id="61471" name="Text Box 31"/>
              <p:cNvSpPr txBox="1">
                <a:spLocks noChangeArrowheads="1"/>
              </p:cNvSpPr>
              <p:nvPr/>
            </p:nvSpPr>
            <p:spPr bwMode="auto">
              <a:xfrm>
                <a:off x="3978" y="2849"/>
                <a:ext cx="514" cy="354"/>
              </a:xfrm>
              <a:prstGeom prst="rect">
                <a:avLst/>
              </a:prstGeom>
              <a:solidFill>
                <a:srgbClr val="CCECFF"/>
              </a:solidFill>
              <a:ln w="9525">
                <a:solidFill>
                  <a:srgbClr val="00FF00"/>
                </a:solidFill>
                <a:miter lim="800000"/>
                <a:headEnd/>
                <a:tailEnd/>
              </a:ln>
            </p:spPr>
            <p:txBody>
              <a:bodyPr/>
              <a:lstStyle/>
              <a:p>
                <a:pPr algn="l" eaLnBrk="0" hangingPunct="0"/>
                <a:r>
                  <a:rPr lang="en-US" sz="1200">
                    <a:solidFill>
                      <a:schemeClr val="bg1"/>
                    </a:solidFill>
                  </a:rPr>
                  <a:t>Excimer </a:t>
                </a:r>
              </a:p>
              <a:p>
                <a:pPr algn="l" eaLnBrk="0" hangingPunct="0"/>
                <a:r>
                  <a:rPr lang="en-US" sz="1200">
                    <a:solidFill>
                      <a:schemeClr val="bg1"/>
                    </a:solidFill>
                  </a:rPr>
                  <a:t>Laser</a:t>
                </a:r>
              </a:p>
            </p:txBody>
          </p:sp>
          <p:sp>
            <p:nvSpPr>
              <p:cNvPr id="61472" name="Text Box 32"/>
              <p:cNvSpPr txBox="1">
                <a:spLocks noChangeArrowheads="1"/>
              </p:cNvSpPr>
              <p:nvPr/>
            </p:nvSpPr>
            <p:spPr bwMode="auto">
              <a:xfrm>
                <a:off x="3985" y="2159"/>
                <a:ext cx="469" cy="355"/>
              </a:xfrm>
              <a:prstGeom prst="rect">
                <a:avLst/>
              </a:prstGeom>
              <a:solidFill>
                <a:srgbClr val="FFFF00"/>
              </a:solidFill>
              <a:ln w="9525">
                <a:solidFill>
                  <a:srgbClr val="FF0000"/>
                </a:solidFill>
                <a:miter lim="800000"/>
                <a:headEnd/>
                <a:tailEnd/>
              </a:ln>
            </p:spPr>
            <p:txBody>
              <a:bodyPr/>
              <a:lstStyle/>
              <a:p>
                <a:pPr algn="l" eaLnBrk="0" hangingPunct="0"/>
                <a:r>
                  <a:rPr lang="en-US" sz="1200">
                    <a:solidFill>
                      <a:schemeClr val="bg1"/>
                    </a:solidFill>
                  </a:rPr>
                  <a:t>Dye </a:t>
                </a:r>
              </a:p>
              <a:p>
                <a:pPr algn="l" eaLnBrk="0" hangingPunct="0"/>
                <a:r>
                  <a:rPr lang="en-US" sz="1200">
                    <a:solidFill>
                      <a:schemeClr val="bg1"/>
                    </a:solidFill>
                  </a:rPr>
                  <a:t>Laser</a:t>
                </a:r>
              </a:p>
            </p:txBody>
          </p:sp>
          <p:sp>
            <p:nvSpPr>
              <p:cNvPr id="61473" name="Line 33"/>
              <p:cNvSpPr>
                <a:spLocks noChangeShapeType="1"/>
              </p:cNvSpPr>
              <p:nvPr/>
            </p:nvSpPr>
            <p:spPr bwMode="auto">
              <a:xfrm>
                <a:off x="4233" y="1374"/>
                <a:ext cx="94" cy="234"/>
              </a:xfrm>
              <a:prstGeom prst="line">
                <a:avLst/>
              </a:prstGeom>
              <a:noFill/>
              <a:ln w="57150" cmpd="thickThin">
                <a:solidFill>
                  <a:srgbClr val="33CCCC"/>
                </a:solidFill>
                <a:round/>
                <a:headEnd/>
                <a:tailEnd/>
              </a:ln>
            </p:spPr>
            <p:txBody>
              <a:bodyPr/>
              <a:lstStyle/>
              <a:p>
                <a:endParaRPr lang="sv-SE"/>
              </a:p>
            </p:txBody>
          </p:sp>
          <p:sp>
            <p:nvSpPr>
              <p:cNvPr id="61474" name="Line 34"/>
              <p:cNvSpPr>
                <a:spLocks noChangeShapeType="1"/>
              </p:cNvSpPr>
              <p:nvPr/>
            </p:nvSpPr>
            <p:spPr bwMode="auto">
              <a:xfrm flipH="1" flipV="1">
                <a:off x="3943" y="1631"/>
                <a:ext cx="285" cy="153"/>
              </a:xfrm>
              <a:prstGeom prst="line">
                <a:avLst/>
              </a:prstGeom>
              <a:noFill/>
              <a:ln w="28575">
                <a:solidFill>
                  <a:srgbClr val="FF0000"/>
                </a:solidFill>
                <a:round/>
                <a:headEnd/>
                <a:tailEnd type="triangle" w="sm" len="sm"/>
              </a:ln>
            </p:spPr>
            <p:txBody>
              <a:bodyPr/>
              <a:lstStyle/>
              <a:p>
                <a:endParaRPr lang="sv-SE"/>
              </a:p>
            </p:txBody>
          </p:sp>
          <p:sp>
            <p:nvSpPr>
              <p:cNvPr id="61475" name="Text Box 35"/>
              <p:cNvSpPr txBox="1">
                <a:spLocks noChangeArrowheads="1"/>
              </p:cNvSpPr>
              <p:nvPr/>
            </p:nvSpPr>
            <p:spPr bwMode="auto">
              <a:xfrm>
                <a:off x="2081" y="816"/>
                <a:ext cx="1225" cy="476"/>
              </a:xfrm>
              <a:prstGeom prst="rect">
                <a:avLst/>
              </a:prstGeom>
              <a:solidFill>
                <a:srgbClr val="FFCCFF"/>
              </a:solidFill>
              <a:ln w="9525">
                <a:solidFill>
                  <a:srgbClr val="000000"/>
                </a:solidFill>
                <a:miter lim="800000"/>
                <a:headEnd/>
                <a:tailEnd/>
              </a:ln>
            </p:spPr>
            <p:txBody>
              <a:bodyPr/>
              <a:lstStyle/>
              <a:p>
                <a:pPr eaLnBrk="0" hangingPunct="0"/>
                <a:r>
                  <a:rPr lang="en-US" sz="1200">
                    <a:solidFill>
                      <a:schemeClr val="bg1"/>
                    </a:solidFill>
                  </a:rPr>
                  <a:t>Experimental section: Ion beam, e-beam and laser beam</a:t>
                </a:r>
              </a:p>
            </p:txBody>
          </p:sp>
          <p:sp>
            <p:nvSpPr>
              <p:cNvPr id="61476" name="Text Box 36"/>
              <p:cNvSpPr txBox="1">
                <a:spLocks noChangeArrowheads="1"/>
              </p:cNvSpPr>
              <p:nvPr/>
            </p:nvSpPr>
            <p:spPr bwMode="auto">
              <a:xfrm>
                <a:off x="4320" y="1392"/>
                <a:ext cx="153" cy="108"/>
              </a:xfrm>
              <a:prstGeom prst="rect">
                <a:avLst/>
              </a:prstGeom>
              <a:solidFill>
                <a:srgbClr val="FFFFFF"/>
              </a:solidFill>
              <a:ln w="9525">
                <a:solidFill>
                  <a:srgbClr val="FFFFFF"/>
                </a:solidFill>
                <a:miter lim="800000"/>
                <a:headEnd/>
                <a:tailEnd/>
              </a:ln>
            </p:spPr>
            <p:txBody>
              <a:bodyPr lIns="0" tIns="0" rIns="0" bIns="0"/>
              <a:lstStyle/>
              <a:p>
                <a:pPr algn="l" eaLnBrk="0" hangingPunct="0"/>
                <a:r>
                  <a:rPr lang="en-US" sz="1200">
                    <a:solidFill>
                      <a:schemeClr val="bg1"/>
                    </a:solidFill>
                  </a:rPr>
                  <a:t>M3</a:t>
                </a:r>
              </a:p>
            </p:txBody>
          </p:sp>
          <p:sp>
            <p:nvSpPr>
              <p:cNvPr id="61477" name="Line 37"/>
              <p:cNvSpPr>
                <a:spLocks noChangeShapeType="1"/>
              </p:cNvSpPr>
              <p:nvPr/>
            </p:nvSpPr>
            <p:spPr bwMode="auto">
              <a:xfrm flipV="1">
                <a:off x="1556" y="1026"/>
                <a:ext cx="204" cy="6"/>
              </a:xfrm>
              <a:prstGeom prst="line">
                <a:avLst/>
              </a:prstGeom>
              <a:noFill/>
              <a:ln w="57150" cmpd="thickThin">
                <a:solidFill>
                  <a:srgbClr val="33CCCC"/>
                </a:solidFill>
                <a:round/>
                <a:headEnd/>
                <a:tailEnd/>
              </a:ln>
            </p:spPr>
            <p:txBody>
              <a:bodyPr/>
              <a:lstStyle/>
              <a:p>
                <a:endParaRPr lang="sv-SE"/>
              </a:p>
            </p:txBody>
          </p:sp>
          <p:sp>
            <p:nvSpPr>
              <p:cNvPr id="61478" name="Line 38"/>
              <p:cNvSpPr>
                <a:spLocks noChangeShapeType="1"/>
              </p:cNvSpPr>
              <p:nvPr/>
            </p:nvSpPr>
            <p:spPr bwMode="auto">
              <a:xfrm flipH="1">
                <a:off x="3943" y="1488"/>
                <a:ext cx="324" cy="135"/>
              </a:xfrm>
              <a:prstGeom prst="line">
                <a:avLst/>
              </a:prstGeom>
              <a:noFill/>
              <a:ln w="28575">
                <a:solidFill>
                  <a:srgbClr val="FF0000"/>
                </a:solidFill>
                <a:round/>
                <a:headEnd type="triangle" w="sm" len="sm"/>
                <a:tailEnd type="triangle" w="sm" len="sm"/>
              </a:ln>
            </p:spPr>
            <p:txBody>
              <a:bodyPr/>
              <a:lstStyle/>
              <a:p>
                <a:endParaRPr lang="sv-SE"/>
              </a:p>
            </p:txBody>
          </p:sp>
          <p:sp>
            <p:nvSpPr>
              <p:cNvPr id="61479" name="Text Box 39"/>
              <p:cNvSpPr txBox="1">
                <a:spLocks noChangeArrowheads="1"/>
              </p:cNvSpPr>
              <p:nvPr/>
            </p:nvSpPr>
            <p:spPr bwMode="auto">
              <a:xfrm>
                <a:off x="3552" y="1392"/>
                <a:ext cx="192" cy="96"/>
              </a:xfrm>
              <a:prstGeom prst="rect">
                <a:avLst/>
              </a:prstGeom>
              <a:solidFill>
                <a:srgbClr val="FFFFFF"/>
              </a:solidFill>
              <a:ln w="9525">
                <a:solidFill>
                  <a:srgbClr val="FFFFFF"/>
                </a:solidFill>
                <a:miter lim="800000"/>
                <a:headEnd/>
                <a:tailEnd/>
              </a:ln>
            </p:spPr>
            <p:txBody>
              <a:bodyPr lIns="0" tIns="0" rIns="0" bIns="0"/>
              <a:lstStyle/>
              <a:p>
                <a:pPr algn="l" eaLnBrk="0" hangingPunct="0"/>
                <a:r>
                  <a:rPr lang="en-US" sz="1200">
                    <a:solidFill>
                      <a:schemeClr val="bg1"/>
                    </a:solidFill>
                  </a:rPr>
                  <a:t>PC</a:t>
                </a:r>
              </a:p>
            </p:txBody>
          </p:sp>
          <p:sp>
            <p:nvSpPr>
              <p:cNvPr id="61480" name="Text Box 40"/>
              <p:cNvSpPr txBox="1">
                <a:spLocks noChangeArrowheads="1"/>
              </p:cNvSpPr>
              <p:nvPr/>
            </p:nvSpPr>
            <p:spPr bwMode="auto">
              <a:xfrm>
                <a:off x="3888" y="1392"/>
                <a:ext cx="170" cy="126"/>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WP</a:t>
                </a:r>
              </a:p>
            </p:txBody>
          </p:sp>
          <p:grpSp>
            <p:nvGrpSpPr>
              <p:cNvPr id="61481" name="Group 41"/>
              <p:cNvGrpSpPr>
                <a:grpSpLocks/>
              </p:cNvGrpSpPr>
              <p:nvPr/>
            </p:nvGrpSpPr>
            <p:grpSpPr bwMode="auto">
              <a:xfrm>
                <a:off x="1206" y="1448"/>
                <a:ext cx="137" cy="396"/>
                <a:chOff x="2445" y="5916"/>
                <a:chExt cx="315" cy="765"/>
              </a:xfrm>
            </p:grpSpPr>
            <p:sp>
              <p:nvSpPr>
                <p:cNvPr id="61482" name="Rectangle 42"/>
                <p:cNvSpPr>
                  <a:spLocks noChangeArrowheads="1"/>
                </p:cNvSpPr>
                <p:nvPr/>
              </p:nvSpPr>
              <p:spPr bwMode="auto">
                <a:xfrm>
                  <a:off x="2670" y="6036"/>
                  <a:ext cx="90" cy="525"/>
                </a:xfrm>
                <a:prstGeom prst="rect">
                  <a:avLst/>
                </a:prstGeom>
                <a:solidFill>
                  <a:srgbClr val="FFFFFF"/>
                </a:solidFill>
                <a:ln w="9525">
                  <a:solidFill>
                    <a:srgbClr val="000000"/>
                  </a:solidFill>
                  <a:miter lim="800000"/>
                  <a:headEnd/>
                  <a:tailEnd/>
                </a:ln>
                <a:effectLst/>
              </p:spPr>
              <p:txBody>
                <a:bodyPr/>
                <a:lstStyle/>
                <a:p>
                  <a:endParaRPr lang="sv-SE"/>
                </a:p>
              </p:txBody>
            </p:sp>
            <p:sp>
              <p:nvSpPr>
                <p:cNvPr id="61483" name="Rectangle 43"/>
                <p:cNvSpPr>
                  <a:spLocks noChangeArrowheads="1"/>
                </p:cNvSpPr>
                <p:nvPr/>
              </p:nvSpPr>
              <p:spPr bwMode="auto">
                <a:xfrm>
                  <a:off x="2445" y="5916"/>
                  <a:ext cx="225" cy="765"/>
                </a:xfrm>
                <a:prstGeom prst="rect">
                  <a:avLst/>
                </a:prstGeom>
                <a:solidFill>
                  <a:srgbClr val="FFFFFF"/>
                </a:solidFill>
                <a:ln w="9525">
                  <a:solidFill>
                    <a:srgbClr val="000000"/>
                  </a:solidFill>
                  <a:miter lim="800000"/>
                  <a:headEnd/>
                  <a:tailEnd/>
                </a:ln>
                <a:effectLst/>
              </p:spPr>
              <p:txBody>
                <a:bodyPr/>
                <a:lstStyle/>
                <a:p>
                  <a:endParaRPr lang="sv-SE"/>
                </a:p>
              </p:txBody>
            </p:sp>
          </p:grpSp>
          <p:sp>
            <p:nvSpPr>
              <p:cNvPr id="61484" name="Text Box 44"/>
              <p:cNvSpPr txBox="1">
                <a:spLocks noChangeArrowheads="1"/>
              </p:cNvSpPr>
              <p:nvPr/>
            </p:nvSpPr>
            <p:spPr bwMode="auto">
              <a:xfrm>
                <a:off x="768" y="1488"/>
                <a:ext cx="384" cy="234"/>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Neutral</a:t>
                </a:r>
              </a:p>
              <a:p>
                <a:pPr algn="l" eaLnBrk="0" hangingPunct="0"/>
                <a:r>
                  <a:rPr lang="en-US" sz="1200">
                    <a:solidFill>
                      <a:schemeClr val="bg1"/>
                    </a:solidFill>
                  </a:rPr>
                  <a:t>particles</a:t>
                </a:r>
              </a:p>
            </p:txBody>
          </p:sp>
          <p:sp>
            <p:nvSpPr>
              <p:cNvPr id="61485" name="Line 45"/>
              <p:cNvSpPr>
                <a:spLocks noChangeShapeType="1"/>
              </p:cNvSpPr>
              <p:nvPr/>
            </p:nvSpPr>
            <p:spPr bwMode="auto">
              <a:xfrm flipH="1">
                <a:off x="1336" y="1635"/>
                <a:ext cx="888" cy="7"/>
              </a:xfrm>
              <a:prstGeom prst="line">
                <a:avLst/>
              </a:prstGeom>
              <a:noFill/>
              <a:ln w="57150" cap="rnd">
                <a:solidFill>
                  <a:srgbClr val="000000"/>
                </a:solidFill>
                <a:prstDash val="sysDot"/>
                <a:round/>
                <a:headEnd/>
                <a:tailEnd type="triangle" w="sm" len="sm"/>
              </a:ln>
              <a:effectLst/>
            </p:spPr>
            <p:txBody>
              <a:bodyPr/>
              <a:lstStyle/>
              <a:p>
                <a:endParaRPr lang="sv-SE"/>
              </a:p>
            </p:txBody>
          </p:sp>
          <p:sp>
            <p:nvSpPr>
              <p:cNvPr id="61486" name="Text Box 46"/>
              <p:cNvSpPr txBox="1">
                <a:spLocks noChangeArrowheads="1"/>
              </p:cNvSpPr>
              <p:nvPr/>
            </p:nvSpPr>
            <p:spPr bwMode="auto">
              <a:xfrm>
                <a:off x="1392" y="1152"/>
                <a:ext cx="150" cy="103"/>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FS</a:t>
                </a:r>
              </a:p>
            </p:txBody>
          </p:sp>
          <p:sp>
            <p:nvSpPr>
              <p:cNvPr id="61487" name="Text Box 47"/>
              <p:cNvSpPr txBox="1">
                <a:spLocks noChangeArrowheads="1"/>
              </p:cNvSpPr>
              <p:nvPr/>
            </p:nvSpPr>
            <p:spPr bwMode="auto">
              <a:xfrm>
                <a:off x="1488" y="1728"/>
                <a:ext cx="152" cy="116"/>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M4</a:t>
                </a:r>
              </a:p>
            </p:txBody>
          </p:sp>
          <p:sp>
            <p:nvSpPr>
              <p:cNvPr id="61488" name="Line 48"/>
              <p:cNvSpPr>
                <a:spLocks noChangeShapeType="1"/>
              </p:cNvSpPr>
              <p:nvPr/>
            </p:nvSpPr>
            <p:spPr bwMode="auto">
              <a:xfrm flipV="1">
                <a:off x="3857" y="1538"/>
                <a:ext cx="202" cy="186"/>
              </a:xfrm>
              <a:prstGeom prst="line">
                <a:avLst/>
              </a:prstGeom>
              <a:noFill/>
              <a:ln w="9525">
                <a:solidFill>
                  <a:srgbClr val="FF0000"/>
                </a:solidFill>
                <a:round/>
                <a:headEnd/>
                <a:tailEnd/>
              </a:ln>
              <a:effectLst/>
            </p:spPr>
            <p:txBody>
              <a:bodyPr/>
              <a:lstStyle/>
              <a:p>
                <a:endParaRPr lang="sv-SE"/>
              </a:p>
            </p:txBody>
          </p:sp>
          <p:sp>
            <p:nvSpPr>
              <p:cNvPr id="61489" name="Text Box 49"/>
              <p:cNvSpPr txBox="1">
                <a:spLocks noChangeArrowheads="1"/>
              </p:cNvSpPr>
              <p:nvPr/>
            </p:nvSpPr>
            <p:spPr bwMode="auto">
              <a:xfrm>
                <a:off x="4320" y="1680"/>
                <a:ext cx="165" cy="154"/>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M1</a:t>
                </a:r>
              </a:p>
            </p:txBody>
          </p:sp>
          <p:sp>
            <p:nvSpPr>
              <p:cNvPr id="61492" name="Text Box 52"/>
              <p:cNvSpPr txBox="1">
                <a:spLocks noChangeArrowheads="1"/>
              </p:cNvSpPr>
              <p:nvPr/>
            </p:nvSpPr>
            <p:spPr bwMode="auto">
              <a:xfrm rot="3002131">
                <a:off x="3399" y="1977"/>
                <a:ext cx="439" cy="134"/>
              </a:xfrm>
              <a:prstGeom prst="rect">
                <a:avLst/>
              </a:prstGeom>
              <a:noFill/>
              <a:ln w="9525">
                <a:noFill/>
                <a:miter lim="800000"/>
                <a:headEnd/>
                <a:tailEnd/>
              </a:ln>
              <a:effectLst/>
            </p:spPr>
            <p:txBody>
              <a:bodyPr wrap="none" lIns="0" tIns="0" rIns="0" bIns="0">
                <a:spAutoFit/>
              </a:bodyPr>
              <a:lstStyle/>
              <a:p>
                <a:r>
                  <a:rPr lang="sv-SE">
                    <a:solidFill>
                      <a:srgbClr val="CC66FF"/>
                    </a:solidFill>
                  </a:rPr>
                  <a:t>Ion Beam</a:t>
                </a:r>
                <a:endParaRPr lang="en-GB">
                  <a:solidFill>
                    <a:srgbClr val="CC66FF"/>
                  </a:solidFill>
                </a:endParaRPr>
              </a:p>
            </p:txBody>
          </p:sp>
        </p:grpSp>
        <p:sp>
          <p:nvSpPr>
            <p:cNvPr id="61493" name="Text Box 53"/>
            <p:cNvSpPr txBox="1">
              <a:spLocks noChangeArrowheads="1"/>
            </p:cNvSpPr>
            <p:nvPr/>
          </p:nvSpPr>
          <p:spPr bwMode="auto">
            <a:xfrm rot="-3178269">
              <a:off x="2727" y="777"/>
              <a:ext cx="785" cy="192"/>
            </a:xfrm>
            <a:prstGeom prst="rect">
              <a:avLst/>
            </a:prstGeom>
            <a:noFill/>
            <a:ln w="9525">
              <a:noFill/>
              <a:miter lim="800000"/>
              <a:headEnd/>
              <a:tailEnd/>
            </a:ln>
            <a:effectLst/>
          </p:spPr>
          <p:txBody>
            <a:bodyPr wrap="none">
              <a:spAutoFit/>
            </a:bodyPr>
            <a:lstStyle/>
            <a:p>
              <a:r>
                <a:rPr lang="sv-SE">
                  <a:solidFill>
                    <a:srgbClr val="33CC33"/>
                  </a:solidFill>
                </a:rPr>
                <a:t>Electron Beam</a:t>
              </a:r>
              <a:endParaRPr lang="en-GB">
                <a:solidFill>
                  <a:srgbClr val="33CC33"/>
                </a:solidFill>
              </a:endParaRPr>
            </a:p>
          </p:txBody>
        </p:sp>
      </p:grpSp>
      <p:sp>
        <p:nvSpPr>
          <p:cNvPr id="61534" name="Text Box 94"/>
          <p:cNvSpPr txBox="1">
            <a:spLocks noChangeArrowheads="1"/>
          </p:cNvSpPr>
          <p:nvPr/>
        </p:nvSpPr>
        <p:spPr bwMode="auto">
          <a:xfrm>
            <a:off x="6248400" y="1447800"/>
            <a:ext cx="2667000" cy="523220"/>
          </a:xfrm>
          <a:prstGeom prst="rect">
            <a:avLst/>
          </a:prstGeom>
          <a:solidFill>
            <a:srgbClr val="CCFFFF"/>
          </a:solidFill>
          <a:ln w="9525">
            <a:noFill/>
            <a:miter lim="800000"/>
            <a:headEnd/>
            <a:tailEnd/>
          </a:ln>
          <a:effectLst/>
        </p:spPr>
        <p:txBody>
          <a:bodyPr>
            <a:spAutoFit/>
          </a:bodyPr>
          <a:lstStyle/>
          <a:p>
            <a:pPr algn="l"/>
            <a:r>
              <a:rPr lang="en-AU" b="1" i="1" dirty="0">
                <a:solidFill>
                  <a:schemeClr val="bg1"/>
                </a:solidFill>
                <a:effectLst>
                  <a:outerShdw blurRad="38100" dist="38100" dir="2700000" algn="tl">
                    <a:srgbClr val="FFFFFF"/>
                  </a:outerShdw>
                </a:effectLst>
                <a:cs typeface="Times New Roman" pitchFamily="18" charset="0"/>
              </a:rPr>
              <a:t>Table 7. Optical Losses </a:t>
            </a:r>
            <a:r>
              <a:rPr lang="en-AU" b="1" i="1" dirty="0" smtClean="0">
                <a:solidFill>
                  <a:schemeClr val="bg1"/>
                </a:solidFill>
                <a:effectLst>
                  <a:outerShdw blurRad="38100" dist="38100" dir="2700000" algn="tl">
                    <a:srgbClr val="FFFFFF"/>
                  </a:outerShdw>
                </a:effectLst>
                <a:cs typeface="Times New Roman" pitchFamily="18" charset="0"/>
              </a:rPr>
              <a:t>in Linear </a:t>
            </a:r>
            <a:r>
              <a:rPr lang="en-AU" b="1" i="1" dirty="0">
                <a:solidFill>
                  <a:schemeClr val="bg1"/>
                </a:solidFill>
                <a:effectLst>
                  <a:outerShdw blurRad="38100" dist="38100" dir="2700000" algn="tl">
                    <a:srgbClr val="FFFFFF"/>
                  </a:outerShdw>
                </a:effectLst>
                <a:cs typeface="Times New Roman" pitchFamily="18" charset="0"/>
              </a:rPr>
              <a:t>Storage </a:t>
            </a:r>
            <a:r>
              <a:rPr lang="en-AU" b="1" i="1" dirty="0" smtClean="0">
                <a:solidFill>
                  <a:schemeClr val="bg1"/>
                </a:solidFill>
                <a:effectLst>
                  <a:outerShdw blurRad="38100" dist="38100" dir="2700000" algn="tl">
                    <a:srgbClr val="FFFFFF"/>
                  </a:outerShdw>
                </a:effectLst>
                <a:cs typeface="Times New Roman" pitchFamily="18" charset="0"/>
              </a:rPr>
              <a:t>Device around </a:t>
            </a:r>
            <a:r>
              <a:rPr lang="en-AU" b="1" i="1" dirty="0">
                <a:solidFill>
                  <a:schemeClr val="bg1"/>
                </a:solidFill>
                <a:effectLst>
                  <a:outerShdw blurRad="38100" dist="38100" dir="2700000" algn="tl">
                    <a:srgbClr val="FFFFFF"/>
                  </a:outerShdw>
                </a:effectLst>
                <a:cs typeface="Times New Roman" pitchFamily="18" charset="0"/>
              </a:rPr>
              <a:t>e-cooler </a:t>
            </a:r>
            <a:endParaRPr lang="en-GB" b="1" dirty="0">
              <a:solidFill>
                <a:schemeClr val="bg1"/>
              </a:solidFill>
              <a:effectLst>
                <a:outerShdw blurRad="38100" dist="38100" dir="2700000" algn="tl">
                  <a:srgbClr val="FFFFFF"/>
                </a:outerShdw>
              </a:effectLst>
            </a:endParaRPr>
          </a:p>
        </p:txBody>
      </p:sp>
      <p:sp>
        <p:nvSpPr>
          <p:cNvPr id="61546" name="Text Box 106" descr="Blått silkespapper"/>
          <p:cNvSpPr txBox="1">
            <a:spLocks noChangeArrowheads="1"/>
          </p:cNvSpPr>
          <p:nvPr/>
        </p:nvSpPr>
        <p:spPr bwMode="auto">
          <a:xfrm>
            <a:off x="533400" y="5410200"/>
            <a:ext cx="4876800" cy="336550"/>
          </a:xfrm>
          <a:prstGeom prst="rect">
            <a:avLst/>
          </a:prstGeom>
          <a:noFill/>
          <a:ln w="9525">
            <a:noFill/>
            <a:miter lim="800000"/>
            <a:headEnd/>
            <a:tailEnd/>
          </a:ln>
          <a:effectLst/>
        </p:spPr>
        <p:txBody>
          <a:bodyPr>
            <a:spAutoFit/>
          </a:bodyPr>
          <a:lstStyle/>
          <a:p>
            <a:pPr algn="l"/>
            <a:r>
              <a:rPr lang="sv-SE" sz="1600" b="1" dirty="0" err="1">
                <a:solidFill>
                  <a:srgbClr val="000099"/>
                </a:solidFill>
              </a:rPr>
              <a:t>Integrated</a:t>
            </a:r>
            <a:r>
              <a:rPr lang="sv-SE" sz="1600" b="1" dirty="0">
                <a:solidFill>
                  <a:srgbClr val="000099"/>
                </a:solidFill>
              </a:rPr>
              <a:t> power for the ring </a:t>
            </a:r>
            <a:r>
              <a:rPr lang="sv-SE" sz="1600" b="1" dirty="0" err="1">
                <a:solidFill>
                  <a:srgbClr val="000099"/>
                </a:solidFill>
              </a:rPr>
              <a:t>around</a:t>
            </a:r>
            <a:r>
              <a:rPr lang="sv-SE" sz="1600" b="1" dirty="0">
                <a:solidFill>
                  <a:srgbClr val="000099"/>
                </a:solidFill>
              </a:rPr>
              <a:t> the </a:t>
            </a:r>
            <a:r>
              <a:rPr lang="sv-SE" sz="1600" b="1" dirty="0" err="1">
                <a:solidFill>
                  <a:srgbClr val="000099"/>
                </a:solidFill>
              </a:rPr>
              <a:t>e-cooler</a:t>
            </a:r>
            <a:r>
              <a:rPr lang="sv-SE" sz="1600" b="1" dirty="0">
                <a:solidFill>
                  <a:srgbClr val="000099"/>
                </a:solidFill>
              </a:rPr>
              <a:t> </a:t>
            </a:r>
            <a:endParaRPr lang="en-GB" sz="1600" dirty="0">
              <a:solidFill>
                <a:srgbClr val="000099"/>
              </a:solidFill>
            </a:endParaRPr>
          </a:p>
        </p:txBody>
      </p:sp>
      <p:graphicFrame>
        <p:nvGraphicFramePr>
          <p:cNvPr id="61547" name="Object 107"/>
          <p:cNvGraphicFramePr>
            <a:graphicFrameLocks noChangeAspect="1"/>
          </p:cNvGraphicFramePr>
          <p:nvPr/>
        </p:nvGraphicFramePr>
        <p:xfrm>
          <a:off x="838200" y="5791200"/>
          <a:ext cx="5021263" cy="369888"/>
        </p:xfrm>
        <a:graphic>
          <a:graphicData uri="http://schemas.openxmlformats.org/presentationml/2006/ole">
            <p:oleObj spid="_x0000_s61547" name="Formel" r:id="rId3" imgW="2882880" imgH="228600" progId="Equation.3">
              <p:embed/>
            </p:oleObj>
          </a:graphicData>
        </a:graphic>
      </p:graphicFrame>
      <p:grpSp>
        <p:nvGrpSpPr>
          <p:cNvPr id="61554" name="Group 114"/>
          <p:cNvGrpSpPr>
            <a:grpSpLocks/>
          </p:cNvGrpSpPr>
          <p:nvPr/>
        </p:nvGrpSpPr>
        <p:grpSpPr bwMode="auto">
          <a:xfrm>
            <a:off x="6324600" y="2209800"/>
            <a:ext cx="2590800" cy="3886200"/>
            <a:chOff x="3936" y="1728"/>
            <a:chExt cx="1632" cy="2479"/>
          </a:xfrm>
        </p:grpSpPr>
        <p:sp>
          <p:nvSpPr>
            <p:cNvPr id="61496" name="Rectangle 56"/>
            <p:cNvSpPr>
              <a:spLocks noChangeArrowheads="1"/>
            </p:cNvSpPr>
            <p:nvPr/>
          </p:nvSpPr>
          <p:spPr bwMode="auto">
            <a:xfrm>
              <a:off x="5184" y="2880"/>
              <a:ext cx="288"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4*8</a:t>
              </a:r>
              <a:endParaRPr lang="en-GB" b="1" dirty="0">
                <a:solidFill>
                  <a:schemeClr val="hlink"/>
                </a:solidFill>
              </a:endParaRPr>
            </a:p>
          </p:txBody>
        </p:sp>
        <p:sp>
          <p:nvSpPr>
            <p:cNvPr id="61497" name="Rectangle 57"/>
            <p:cNvSpPr>
              <a:spLocks noChangeArrowheads="1"/>
            </p:cNvSpPr>
            <p:nvPr/>
          </p:nvSpPr>
          <p:spPr bwMode="auto">
            <a:xfrm>
              <a:off x="4752" y="2898"/>
              <a:ext cx="528" cy="68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498" name="Rectangle 58"/>
            <p:cNvSpPr>
              <a:spLocks noChangeArrowheads="1"/>
            </p:cNvSpPr>
            <p:nvPr/>
          </p:nvSpPr>
          <p:spPr bwMode="auto">
            <a:xfrm>
              <a:off x="3936" y="2832"/>
              <a:ext cx="816" cy="55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Optical</a:t>
              </a:r>
              <a:r>
                <a:rPr lang="sv-SE" b="1" dirty="0">
                  <a:solidFill>
                    <a:schemeClr val="hlink"/>
                  </a:solidFill>
                </a:rPr>
                <a:t> </a:t>
              </a:r>
              <a:r>
                <a:rPr lang="sv-SE" b="1" dirty="0" err="1">
                  <a:solidFill>
                    <a:schemeClr val="hlink"/>
                  </a:solidFill>
                </a:rPr>
                <a:t>vac</a:t>
              </a:r>
              <a:r>
                <a:rPr lang="sv-SE" b="1" dirty="0">
                  <a:solidFill>
                    <a:schemeClr val="hlink"/>
                  </a:solidFill>
                </a:rPr>
                <a:t>. Windows, </a:t>
              </a:r>
              <a:r>
                <a:rPr lang="sv-SE" b="1" dirty="0" err="1">
                  <a:solidFill>
                    <a:schemeClr val="hlink"/>
                  </a:solidFill>
                </a:rPr>
                <a:t>without</a:t>
              </a:r>
              <a:r>
                <a:rPr lang="sv-SE" b="1" dirty="0">
                  <a:solidFill>
                    <a:schemeClr val="hlink"/>
                  </a:solidFill>
                </a:rPr>
                <a:t> AR </a:t>
              </a:r>
              <a:r>
                <a:rPr lang="sv-SE" b="1" dirty="0" err="1">
                  <a:solidFill>
                    <a:schemeClr val="hlink"/>
                  </a:solidFill>
                </a:rPr>
                <a:t>coatings</a:t>
              </a:r>
              <a:endParaRPr lang="en-GB" b="1" dirty="0">
                <a:solidFill>
                  <a:schemeClr val="hlink"/>
                </a:solidFill>
              </a:endParaRPr>
            </a:p>
          </p:txBody>
        </p:sp>
        <p:sp>
          <p:nvSpPr>
            <p:cNvPr id="61499" name="Rectangle 59"/>
            <p:cNvSpPr>
              <a:spLocks noChangeArrowheads="1"/>
            </p:cNvSpPr>
            <p:nvPr/>
          </p:nvSpPr>
          <p:spPr bwMode="auto">
            <a:xfrm>
              <a:off x="5184" y="3408"/>
              <a:ext cx="384" cy="19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0.9*3</a:t>
              </a:r>
              <a:endParaRPr lang="en-GB" b="1" dirty="0">
                <a:solidFill>
                  <a:schemeClr val="hlink"/>
                </a:solidFill>
              </a:endParaRPr>
            </a:p>
          </p:txBody>
        </p:sp>
        <p:sp>
          <p:nvSpPr>
            <p:cNvPr id="61500" name="Rectangle 60"/>
            <p:cNvSpPr>
              <a:spLocks noChangeArrowheads="1"/>
            </p:cNvSpPr>
            <p:nvPr/>
          </p:nvSpPr>
          <p:spPr bwMode="auto">
            <a:xfrm>
              <a:off x="4752" y="3578"/>
              <a:ext cx="528" cy="389"/>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01" name="Rectangle 61"/>
            <p:cNvSpPr>
              <a:spLocks noChangeArrowheads="1"/>
            </p:cNvSpPr>
            <p:nvPr/>
          </p:nvSpPr>
          <p:spPr bwMode="auto">
            <a:xfrm>
              <a:off x="3936" y="3408"/>
              <a:ext cx="816" cy="31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Air  Pollut. 0.9%/m,3m</a:t>
              </a:r>
              <a:endParaRPr lang="en-GB" b="1" dirty="0">
                <a:solidFill>
                  <a:schemeClr val="hlink"/>
                </a:solidFill>
              </a:endParaRPr>
            </a:p>
          </p:txBody>
        </p:sp>
        <p:sp>
          <p:nvSpPr>
            <p:cNvPr id="61502" name="Rectangle 62"/>
            <p:cNvSpPr>
              <a:spLocks noChangeArrowheads="1"/>
            </p:cNvSpPr>
            <p:nvPr/>
          </p:nvSpPr>
          <p:spPr bwMode="auto">
            <a:xfrm>
              <a:off x="5184" y="3744"/>
              <a:ext cx="336" cy="19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62</a:t>
              </a:r>
              <a:endParaRPr lang="en-GB" b="1" dirty="0">
                <a:solidFill>
                  <a:schemeClr val="hlink"/>
                </a:solidFill>
              </a:endParaRPr>
            </a:p>
          </p:txBody>
        </p:sp>
        <p:sp>
          <p:nvSpPr>
            <p:cNvPr id="61503" name="Rectangle 63"/>
            <p:cNvSpPr>
              <a:spLocks noChangeArrowheads="1"/>
            </p:cNvSpPr>
            <p:nvPr/>
          </p:nvSpPr>
          <p:spPr bwMode="auto">
            <a:xfrm>
              <a:off x="4752" y="3967"/>
              <a:ext cx="528"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04" name="Rectangle 64"/>
            <p:cNvSpPr>
              <a:spLocks noChangeArrowheads="1"/>
            </p:cNvSpPr>
            <p:nvPr/>
          </p:nvSpPr>
          <p:spPr bwMode="auto">
            <a:xfrm>
              <a:off x="3936" y="3744"/>
              <a:ext cx="816"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Total </a:t>
              </a:r>
              <a:r>
                <a:rPr lang="sv-SE" b="1" dirty="0" err="1">
                  <a:solidFill>
                    <a:schemeClr val="hlink"/>
                  </a:solidFill>
                </a:rPr>
                <a:t>Losses</a:t>
              </a:r>
              <a:endParaRPr lang="en-GB" b="1" dirty="0">
                <a:solidFill>
                  <a:schemeClr val="hlink"/>
                </a:solidFill>
              </a:endParaRPr>
            </a:p>
          </p:txBody>
        </p:sp>
        <p:sp>
          <p:nvSpPr>
            <p:cNvPr id="61505" name="Rectangle 65"/>
            <p:cNvSpPr>
              <a:spLocks noChangeArrowheads="1"/>
            </p:cNvSpPr>
            <p:nvPr/>
          </p:nvSpPr>
          <p:spPr bwMode="auto">
            <a:xfrm>
              <a:off x="5184" y="2592"/>
              <a:ext cx="336" cy="19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3*1</a:t>
              </a:r>
              <a:endParaRPr lang="en-GB" b="1" dirty="0">
                <a:solidFill>
                  <a:schemeClr val="hlink"/>
                </a:solidFill>
              </a:endParaRPr>
            </a:p>
          </p:txBody>
        </p:sp>
        <p:sp>
          <p:nvSpPr>
            <p:cNvPr id="61506" name="Rectangle 66"/>
            <p:cNvSpPr>
              <a:spLocks noChangeArrowheads="1"/>
            </p:cNvSpPr>
            <p:nvPr/>
          </p:nvSpPr>
          <p:spPr bwMode="auto">
            <a:xfrm>
              <a:off x="4752" y="2655"/>
              <a:ext cx="528" cy="243"/>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07" name="Rectangle 67"/>
            <p:cNvSpPr>
              <a:spLocks noChangeArrowheads="1"/>
            </p:cNvSpPr>
            <p:nvPr/>
          </p:nvSpPr>
          <p:spPr bwMode="auto">
            <a:xfrm>
              <a:off x="3936" y="2592"/>
              <a:ext cx="816" cy="243"/>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HR </a:t>
              </a:r>
              <a:r>
                <a:rPr lang="sv-SE" b="1" dirty="0" err="1">
                  <a:solidFill>
                    <a:schemeClr val="hlink"/>
                  </a:solidFill>
                </a:rPr>
                <a:t>mirrors</a:t>
              </a:r>
              <a:endParaRPr lang="en-GB" b="1" dirty="0">
                <a:solidFill>
                  <a:schemeClr val="hlink"/>
                </a:solidFill>
              </a:endParaRPr>
            </a:p>
          </p:txBody>
        </p:sp>
        <p:sp>
          <p:nvSpPr>
            <p:cNvPr id="61508" name="Rectangle 68"/>
            <p:cNvSpPr>
              <a:spLocks noChangeArrowheads="1"/>
            </p:cNvSpPr>
            <p:nvPr/>
          </p:nvSpPr>
          <p:spPr bwMode="auto">
            <a:xfrm>
              <a:off x="5184" y="2400"/>
              <a:ext cx="288" cy="14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2*4</a:t>
              </a:r>
              <a:endParaRPr lang="en-GB" b="1" dirty="0">
                <a:solidFill>
                  <a:schemeClr val="hlink"/>
                </a:solidFill>
              </a:endParaRPr>
            </a:p>
          </p:txBody>
        </p:sp>
        <p:sp>
          <p:nvSpPr>
            <p:cNvPr id="61509" name="Rectangle 69"/>
            <p:cNvSpPr>
              <a:spLocks noChangeArrowheads="1"/>
            </p:cNvSpPr>
            <p:nvPr/>
          </p:nvSpPr>
          <p:spPr bwMode="auto">
            <a:xfrm>
              <a:off x="4752" y="2441"/>
              <a:ext cx="528" cy="21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10" name="Rectangle 70"/>
            <p:cNvSpPr>
              <a:spLocks noChangeArrowheads="1"/>
            </p:cNvSpPr>
            <p:nvPr/>
          </p:nvSpPr>
          <p:spPr bwMode="auto">
            <a:xfrm>
              <a:off x="3936" y="2352"/>
              <a:ext cx="816" cy="21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Foc.System</a:t>
              </a:r>
              <a:endParaRPr lang="en-GB" b="1" dirty="0">
                <a:solidFill>
                  <a:schemeClr val="hlink"/>
                </a:solidFill>
              </a:endParaRPr>
            </a:p>
          </p:txBody>
        </p:sp>
        <p:sp>
          <p:nvSpPr>
            <p:cNvPr id="61511" name="Rectangle 71"/>
            <p:cNvSpPr>
              <a:spLocks noChangeArrowheads="1"/>
            </p:cNvSpPr>
            <p:nvPr/>
          </p:nvSpPr>
          <p:spPr bwMode="auto">
            <a:xfrm>
              <a:off x="5184" y="2160"/>
              <a:ext cx="288" cy="14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2*4</a:t>
              </a:r>
              <a:endParaRPr lang="en-GB" b="1" dirty="0">
                <a:solidFill>
                  <a:schemeClr val="hlink"/>
                </a:solidFill>
              </a:endParaRPr>
            </a:p>
          </p:txBody>
        </p:sp>
        <p:sp>
          <p:nvSpPr>
            <p:cNvPr id="61512" name="Rectangle 72"/>
            <p:cNvSpPr>
              <a:spLocks noChangeArrowheads="1"/>
            </p:cNvSpPr>
            <p:nvPr/>
          </p:nvSpPr>
          <p:spPr bwMode="auto">
            <a:xfrm>
              <a:off x="4752" y="2198"/>
              <a:ext cx="528" cy="243"/>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13" name="Rectangle 73"/>
            <p:cNvSpPr>
              <a:spLocks noChangeArrowheads="1"/>
            </p:cNvSpPr>
            <p:nvPr/>
          </p:nvSpPr>
          <p:spPr bwMode="auto">
            <a:xfrm>
              <a:off x="3936" y="2112"/>
              <a:ext cx="816" cy="20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Pockels</a:t>
              </a:r>
              <a:r>
                <a:rPr lang="sv-SE" b="1" dirty="0">
                  <a:solidFill>
                    <a:schemeClr val="hlink"/>
                  </a:solidFill>
                </a:rPr>
                <a:t> Cell</a:t>
              </a:r>
              <a:endParaRPr lang="en-GB" b="1" dirty="0">
                <a:solidFill>
                  <a:schemeClr val="hlink"/>
                </a:solidFill>
              </a:endParaRPr>
            </a:p>
          </p:txBody>
        </p:sp>
        <p:sp>
          <p:nvSpPr>
            <p:cNvPr id="61514" name="Rectangle 74"/>
            <p:cNvSpPr>
              <a:spLocks noChangeArrowheads="1"/>
            </p:cNvSpPr>
            <p:nvPr/>
          </p:nvSpPr>
          <p:spPr bwMode="auto">
            <a:xfrm>
              <a:off x="5184" y="1920"/>
              <a:ext cx="288" cy="144"/>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2*4</a:t>
              </a:r>
              <a:endParaRPr lang="en-GB" b="1" dirty="0">
                <a:solidFill>
                  <a:schemeClr val="hlink"/>
                </a:solidFill>
              </a:endParaRPr>
            </a:p>
          </p:txBody>
        </p:sp>
        <p:sp>
          <p:nvSpPr>
            <p:cNvPr id="61515" name="Rectangle 75"/>
            <p:cNvSpPr>
              <a:spLocks noChangeArrowheads="1"/>
            </p:cNvSpPr>
            <p:nvPr/>
          </p:nvSpPr>
          <p:spPr bwMode="auto">
            <a:xfrm>
              <a:off x="4752" y="1968"/>
              <a:ext cx="528" cy="23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16" name="Rectangle 76"/>
            <p:cNvSpPr>
              <a:spLocks noChangeArrowheads="1"/>
            </p:cNvSpPr>
            <p:nvPr/>
          </p:nvSpPr>
          <p:spPr bwMode="auto">
            <a:xfrm>
              <a:off x="3936" y="1920"/>
              <a:ext cx="816" cy="19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Wollaston</a:t>
              </a:r>
              <a:r>
                <a:rPr lang="sv-SE" b="1" dirty="0">
                  <a:solidFill>
                    <a:schemeClr val="hlink"/>
                  </a:solidFill>
                </a:rPr>
                <a:t> p.</a:t>
              </a:r>
              <a:endParaRPr lang="en-GB" b="1" dirty="0">
                <a:solidFill>
                  <a:schemeClr val="hlink"/>
                </a:solidFill>
              </a:endParaRPr>
            </a:p>
          </p:txBody>
        </p:sp>
        <p:sp>
          <p:nvSpPr>
            <p:cNvPr id="61517" name="Rectangle 77"/>
            <p:cNvSpPr>
              <a:spLocks noChangeArrowheads="1"/>
            </p:cNvSpPr>
            <p:nvPr/>
          </p:nvSpPr>
          <p:spPr bwMode="auto">
            <a:xfrm>
              <a:off x="5184" y="1728"/>
              <a:ext cx="336" cy="19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a:t>
              </a:r>
              <a:endParaRPr lang="en-GB" b="1" dirty="0">
                <a:solidFill>
                  <a:schemeClr val="hlink"/>
                </a:solidFill>
              </a:endParaRPr>
            </a:p>
          </p:txBody>
        </p:sp>
        <p:sp>
          <p:nvSpPr>
            <p:cNvPr id="61518" name="Rectangle 78"/>
            <p:cNvSpPr>
              <a:spLocks noChangeArrowheads="1"/>
            </p:cNvSpPr>
            <p:nvPr/>
          </p:nvSpPr>
          <p:spPr bwMode="auto">
            <a:xfrm>
              <a:off x="4752" y="1728"/>
              <a:ext cx="528"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en-US" sz="1600" b="1">
                <a:solidFill>
                  <a:schemeClr val="hlink"/>
                </a:solidFill>
              </a:endParaRPr>
            </a:p>
          </p:txBody>
        </p:sp>
        <p:sp>
          <p:nvSpPr>
            <p:cNvPr id="61519" name="Rectangle 79"/>
            <p:cNvSpPr>
              <a:spLocks noChangeArrowheads="1"/>
            </p:cNvSpPr>
            <p:nvPr/>
          </p:nvSpPr>
          <p:spPr bwMode="auto">
            <a:xfrm>
              <a:off x="3936" y="1728"/>
              <a:ext cx="816"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Optical</a:t>
              </a:r>
              <a:r>
                <a:rPr lang="sv-SE" b="1" dirty="0">
                  <a:solidFill>
                    <a:schemeClr val="hlink"/>
                  </a:solidFill>
                </a:rPr>
                <a:t> </a:t>
              </a:r>
              <a:r>
                <a:rPr lang="sv-SE" b="1" dirty="0" err="1">
                  <a:solidFill>
                    <a:schemeClr val="hlink"/>
                  </a:solidFill>
                </a:rPr>
                <a:t>Dev</a:t>
              </a:r>
              <a:r>
                <a:rPr lang="sv-SE" b="1" dirty="0">
                  <a:solidFill>
                    <a:schemeClr val="hlink"/>
                  </a:solidFill>
                </a:rPr>
                <a:t>.</a:t>
              </a:r>
              <a:endParaRPr lang="en-GB" b="1" dirty="0">
                <a:solidFill>
                  <a:schemeClr val="hlink"/>
                </a:solidFill>
              </a:endParaRPr>
            </a:p>
          </p:txBody>
        </p:sp>
        <p:sp>
          <p:nvSpPr>
            <p:cNvPr id="61520" name="Line 80"/>
            <p:cNvSpPr>
              <a:spLocks noChangeShapeType="1"/>
            </p:cNvSpPr>
            <p:nvPr/>
          </p:nvSpPr>
          <p:spPr bwMode="auto">
            <a:xfrm>
              <a:off x="3936" y="1728"/>
              <a:ext cx="1584" cy="0"/>
            </a:xfrm>
            <a:prstGeom prst="line">
              <a:avLst/>
            </a:prstGeom>
            <a:noFill/>
            <a:ln w="28575" cap="sq">
              <a:solidFill>
                <a:schemeClr val="hlink"/>
              </a:solidFill>
              <a:round/>
              <a:headEnd/>
              <a:tailEnd/>
            </a:ln>
            <a:effectLst/>
          </p:spPr>
          <p:txBody>
            <a:bodyPr wrap="none" anchor="ctr"/>
            <a:lstStyle/>
            <a:p>
              <a:endParaRPr lang="sv-SE"/>
            </a:p>
          </p:txBody>
        </p:sp>
        <p:sp>
          <p:nvSpPr>
            <p:cNvPr id="61521" name="Line 81"/>
            <p:cNvSpPr>
              <a:spLocks noChangeShapeType="1"/>
            </p:cNvSpPr>
            <p:nvPr/>
          </p:nvSpPr>
          <p:spPr bwMode="auto">
            <a:xfrm>
              <a:off x="3936" y="1920"/>
              <a:ext cx="1584" cy="0"/>
            </a:xfrm>
            <a:prstGeom prst="line">
              <a:avLst/>
            </a:prstGeom>
            <a:noFill/>
            <a:ln w="12700">
              <a:solidFill>
                <a:schemeClr val="hlink"/>
              </a:solidFill>
              <a:round/>
              <a:headEnd/>
              <a:tailEnd/>
            </a:ln>
            <a:effectLst/>
          </p:spPr>
          <p:txBody>
            <a:bodyPr wrap="none" anchor="ctr"/>
            <a:lstStyle/>
            <a:p>
              <a:endParaRPr lang="sv-SE"/>
            </a:p>
          </p:txBody>
        </p:sp>
        <p:sp>
          <p:nvSpPr>
            <p:cNvPr id="61522" name="Line 82"/>
            <p:cNvSpPr>
              <a:spLocks noChangeShapeType="1"/>
            </p:cNvSpPr>
            <p:nvPr/>
          </p:nvSpPr>
          <p:spPr bwMode="auto">
            <a:xfrm flipV="1">
              <a:off x="3936" y="2112"/>
              <a:ext cx="1584" cy="0"/>
            </a:xfrm>
            <a:prstGeom prst="line">
              <a:avLst/>
            </a:prstGeom>
            <a:noFill/>
            <a:ln w="12700">
              <a:solidFill>
                <a:schemeClr val="hlink"/>
              </a:solidFill>
              <a:round/>
              <a:headEnd/>
              <a:tailEnd/>
            </a:ln>
            <a:effectLst/>
          </p:spPr>
          <p:txBody>
            <a:bodyPr wrap="none" anchor="ctr"/>
            <a:lstStyle/>
            <a:p>
              <a:endParaRPr lang="sv-SE"/>
            </a:p>
          </p:txBody>
        </p:sp>
        <p:sp>
          <p:nvSpPr>
            <p:cNvPr id="61523" name="Line 83"/>
            <p:cNvSpPr>
              <a:spLocks noChangeShapeType="1"/>
            </p:cNvSpPr>
            <p:nvPr/>
          </p:nvSpPr>
          <p:spPr bwMode="auto">
            <a:xfrm flipV="1">
              <a:off x="3936" y="2352"/>
              <a:ext cx="1584" cy="0"/>
            </a:xfrm>
            <a:prstGeom prst="line">
              <a:avLst/>
            </a:prstGeom>
            <a:noFill/>
            <a:ln w="12700">
              <a:solidFill>
                <a:schemeClr val="hlink"/>
              </a:solidFill>
              <a:round/>
              <a:headEnd/>
              <a:tailEnd/>
            </a:ln>
            <a:effectLst/>
          </p:spPr>
          <p:txBody>
            <a:bodyPr wrap="none" anchor="ctr"/>
            <a:lstStyle/>
            <a:p>
              <a:endParaRPr lang="sv-SE"/>
            </a:p>
          </p:txBody>
        </p:sp>
        <p:sp>
          <p:nvSpPr>
            <p:cNvPr id="61524" name="Line 84"/>
            <p:cNvSpPr>
              <a:spLocks noChangeShapeType="1"/>
            </p:cNvSpPr>
            <p:nvPr/>
          </p:nvSpPr>
          <p:spPr bwMode="auto">
            <a:xfrm flipV="1">
              <a:off x="3984" y="2592"/>
              <a:ext cx="1536" cy="0"/>
            </a:xfrm>
            <a:prstGeom prst="line">
              <a:avLst/>
            </a:prstGeom>
            <a:noFill/>
            <a:ln w="12700">
              <a:solidFill>
                <a:schemeClr val="hlink"/>
              </a:solidFill>
              <a:round/>
              <a:headEnd/>
              <a:tailEnd/>
            </a:ln>
            <a:effectLst/>
          </p:spPr>
          <p:txBody>
            <a:bodyPr wrap="none" anchor="ctr"/>
            <a:lstStyle/>
            <a:p>
              <a:endParaRPr lang="sv-SE"/>
            </a:p>
          </p:txBody>
        </p:sp>
        <p:sp>
          <p:nvSpPr>
            <p:cNvPr id="61525" name="Line 85"/>
            <p:cNvSpPr>
              <a:spLocks noChangeShapeType="1"/>
            </p:cNvSpPr>
            <p:nvPr/>
          </p:nvSpPr>
          <p:spPr bwMode="auto">
            <a:xfrm flipV="1">
              <a:off x="3936" y="2832"/>
              <a:ext cx="1584" cy="0"/>
            </a:xfrm>
            <a:prstGeom prst="line">
              <a:avLst/>
            </a:prstGeom>
            <a:noFill/>
            <a:ln w="12700">
              <a:solidFill>
                <a:schemeClr val="hlink"/>
              </a:solidFill>
              <a:round/>
              <a:headEnd/>
              <a:tailEnd/>
            </a:ln>
            <a:effectLst/>
          </p:spPr>
          <p:txBody>
            <a:bodyPr wrap="none" anchor="ctr"/>
            <a:lstStyle/>
            <a:p>
              <a:endParaRPr lang="sv-SE"/>
            </a:p>
          </p:txBody>
        </p:sp>
        <p:sp>
          <p:nvSpPr>
            <p:cNvPr id="61526" name="Line 86"/>
            <p:cNvSpPr>
              <a:spLocks noChangeShapeType="1"/>
            </p:cNvSpPr>
            <p:nvPr/>
          </p:nvSpPr>
          <p:spPr bwMode="auto">
            <a:xfrm flipV="1">
              <a:off x="3936" y="3984"/>
              <a:ext cx="1584" cy="0"/>
            </a:xfrm>
            <a:prstGeom prst="line">
              <a:avLst/>
            </a:prstGeom>
            <a:noFill/>
            <a:ln w="28575" cap="sq">
              <a:solidFill>
                <a:schemeClr val="hlink"/>
              </a:solidFill>
              <a:round/>
              <a:headEnd/>
              <a:tailEnd/>
            </a:ln>
            <a:effectLst/>
          </p:spPr>
          <p:txBody>
            <a:bodyPr wrap="none" anchor="ctr"/>
            <a:lstStyle/>
            <a:p>
              <a:endParaRPr lang="sv-SE"/>
            </a:p>
          </p:txBody>
        </p:sp>
        <p:sp>
          <p:nvSpPr>
            <p:cNvPr id="61527" name="Line 87"/>
            <p:cNvSpPr>
              <a:spLocks noChangeShapeType="1"/>
            </p:cNvSpPr>
            <p:nvPr/>
          </p:nvSpPr>
          <p:spPr bwMode="auto">
            <a:xfrm>
              <a:off x="3936" y="1728"/>
              <a:ext cx="0" cy="2256"/>
            </a:xfrm>
            <a:prstGeom prst="line">
              <a:avLst/>
            </a:prstGeom>
            <a:noFill/>
            <a:ln w="28575" cap="sq">
              <a:solidFill>
                <a:schemeClr val="hlink"/>
              </a:solidFill>
              <a:round/>
              <a:headEnd/>
              <a:tailEnd/>
            </a:ln>
            <a:effectLst/>
          </p:spPr>
          <p:txBody>
            <a:bodyPr wrap="none" anchor="ctr"/>
            <a:lstStyle/>
            <a:p>
              <a:endParaRPr lang="sv-SE"/>
            </a:p>
          </p:txBody>
        </p:sp>
        <p:sp>
          <p:nvSpPr>
            <p:cNvPr id="61528" name="Line 88"/>
            <p:cNvSpPr>
              <a:spLocks noChangeShapeType="1"/>
            </p:cNvSpPr>
            <p:nvPr/>
          </p:nvSpPr>
          <p:spPr bwMode="auto">
            <a:xfrm flipH="1">
              <a:off x="4656" y="1728"/>
              <a:ext cx="0" cy="2256"/>
            </a:xfrm>
            <a:prstGeom prst="line">
              <a:avLst/>
            </a:prstGeom>
            <a:noFill/>
            <a:ln w="12700">
              <a:solidFill>
                <a:schemeClr val="hlink"/>
              </a:solidFill>
              <a:round/>
              <a:headEnd/>
              <a:tailEnd/>
            </a:ln>
            <a:effectLst/>
          </p:spPr>
          <p:txBody>
            <a:bodyPr wrap="none" anchor="ctr"/>
            <a:lstStyle/>
            <a:p>
              <a:endParaRPr lang="sv-SE"/>
            </a:p>
          </p:txBody>
        </p:sp>
        <p:sp>
          <p:nvSpPr>
            <p:cNvPr id="61529" name="Line 89"/>
            <p:cNvSpPr>
              <a:spLocks noChangeShapeType="1"/>
            </p:cNvSpPr>
            <p:nvPr/>
          </p:nvSpPr>
          <p:spPr bwMode="auto">
            <a:xfrm flipH="1">
              <a:off x="5184" y="1728"/>
              <a:ext cx="0" cy="2256"/>
            </a:xfrm>
            <a:prstGeom prst="line">
              <a:avLst/>
            </a:prstGeom>
            <a:noFill/>
            <a:ln w="12700">
              <a:solidFill>
                <a:schemeClr val="hlink"/>
              </a:solidFill>
              <a:round/>
              <a:headEnd/>
              <a:tailEnd/>
            </a:ln>
            <a:effectLst/>
          </p:spPr>
          <p:txBody>
            <a:bodyPr wrap="none" anchor="ctr"/>
            <a:lstStyle/>
            <a:p>
              <a:endParaRPr lang="sv-SE"/>
            </a:p>
          </p:txBody>
        </p:sp>
        <p:sp>
          <p:nvSpPr>
            <p:cNvPr id="61530" name="Line 90"/>
            <p:cNvSpPr>
              <a:spLocks noChangeShapeType="1"/>
            </p:cNvSpPr>
            <p:nvPr/>
          </p:nvSpPr>
          <p:spPr bwMode="auto">
            <a:xfrm>
              <a:off x="5520" y="1728"/>
              <a:ext cx="0" cy="2256"/>
            </a:xfrm>
            <a:prstGeom prst="line">
              <a:avLst/>
            </a:prstGeom>
            <a:noFill/>
            <a:ln w="28575" cap="sq">
              <a:solidFill>
                <a:schemeClr val="hlink"/>
              </a:solidFill>
              <a:round/>
              <a:headEnd/>
              <a:tailEnd/>
            </a:ln>
            <a:effectLst/>
          </p:spPr>
          <p:txBody>
            <a:bodyPr wrap="none" anchor="ctr"/>
            <a:lstStyle/>
            <a:p>
              <a:endParaRPr lang="sv-SE"/>
            </a:p>
          </p:txBody>
        </p:sp>
        <p:sp>
          <p:nvSpPr>
            <p:cNvPr id="61531" name="Line 91"/>
            <p:cNvSpPr>
              <a:spLocks noChangeShapeType="1"/>
            </p:cNvSpPr>
            <p:nvPr/>
          </p:nvSpPr>
          <p:spPr bwMode="auto">
            <a:xfrm flipV="1">
              <a:off x="3936" y="3744"/>
              <a:ext cx="1584" cy="0"/>
            </a:xfrm>
            <a:prstGeom prst="line">
              <a:avLst/>
            </a:prstGeom>
            <a:noFill/>
            <a:ln w="12700">
              <a:solidFill>
                <a:schemeClr val="hlink"/>
              </a:solidFill>
              <a:round/>
              <a:headEnd/>
              <a:tailEnd/>
            </a:ln>
            <a:effectLst/>
          </p:spPr>
          <p:txBody>
            <a:bodyPr wrap="none" anchor="ctr"/>
            <a:lstStyle/>
            <a:p>
              <a:endParaRPr lang="sv-SE"/>
            </a:p>
          </p:txBody>
        </p:sp>
        <p:sp>
          <p:nvSpPr>
            <p:cNvPr id="61532" name="Line 92"/>
            <p:cNvSpPr>
              <a:spLocks noChangeShapeType="1"/>
            </p:cNvSpPr>
            <p:nvPr/>
          </p:nvSpPr>
          <p:spPr bwMode="auto">
            <a:xfrm>
              <a:off x="3936" y="3408"/>
              <a:ext cx="1584" cy="0"/>
            </a:xfrm>
            <a:prstGeom prst="line">
              <a:avLst/>
            </a:prstGeom>
            <a:noFill/>
            <a:ln w="12700">
              <a:solidFill>
                <a:schemeClr val="hlink"/>
              </a:solidFill>
              <a:round/>
              <a:headEnd/>
              <a:tailEnd/>
            </a:ln>
            <a:effectLst/>
          </p:spPr>
          <p:txBody>
            <a:bodyPr wrap="none" anchor="ctr"/>
            <a:lstStyle/>
            <a:p>
              <a:endParaRPr lang="sv-SE"/>
            </a:p>
          </p:txBody>
        </p:sp>
        <p:graphicFrame>
          <p:nvGraphicFramePr>
            <p:cNvPr id="61535" name="Object 95"/>
            <p:cNvGraphicFramePr>
              <a:graphicFrameLocks noChangeAspect="1"/>
            </p:cNvGraphicFramePr>
            <p:nvPr/>
          </p:nvGraphicFramePr>
          <p:xfrm>
            <a:off x="4656" y="1872"/>
            <a:ext cx="288" cy="247"/>
          </p:xfrm>
          <a:graphic>
            <a:graphicData uri="http://schemas.openxmlformats.org/presentationml/2006/ole">
              <p:oleObj spid="_x0000_s61535" name="Formel" r:id="rId4" imgW="266400" imgH="228600" progId="Equation.3">
                <p:embed/>
              </p:oleObj>
            </a:graphicData>
          </a:graphic>
        </p:graphicFrame>
        <p:graphicFrame>
          <p:nvGraphicFramePr>
            <p:cNvPr id="61537" name="Object 97"/>
            <p:cNvGraphicFramePr>
              <a:graphicFrameLocks noChangeAspect="1"/>
            </p:cNvGraphicFramePr>
            <p:nvPr/>
          </p:nvGraphicFramePr>
          <p:xfrm>
            <a:off x="4656" y="2112"/>
            <a:ext cx="288" cy="247"/>
          </p:xfrm>
          <a:graphic>
            <a:graphicData uri="http://schemas.openxmlformats.org/presentationml/2006/ole">
              <p:oleObj spid="_x0000_s61537" name="Formel" r:id="rId5" imgW="266400" imgH="228600" progId="Equation.3">
                <p:embed/>
              </p:oleObj>
            </a:graphicData>
          </a:graphic>
        </p:graphicFrame>
        <p:graphicFrame>
          <p:nvGraphicFramePr>
            <p:cNvPr id="61538" name="Object 98"/>
            <p:cNvGraphicFramePr>
              <a:graphicFrameLocks noChangeAspect="1"/>
            </p:cNvGraphicFramePr>
            <p:nvPr/>
          </p:nvGraphicFramePr>
          <p:xfrm>
            <a:off x="4656" y="2304"/>
            <a:ext cx="336" cy="280"/>
          </p:xfrm>
          <a:graphic>
            <a:graphicData uri="http://schemas.openxmlformats.org/presentationml/2006/ole">
              <p:oleObj spid="_x0000_s61538" name="Formel" r:id="rId6" imgW="253800" imgH="228600" progId="Equation.3">
                <p:embed/>
              </p:oleObj>
            </a:graphicData>
          </a:graphic>
        </p:graphicFrame>
        <p:graphicFrame>
          <p:nvGraphicFramePr>
            <p:cNvPr id="61539" name="Object 99"/>
            <p:cNvGraphicFramePr>
              <a:graphicFrameLocks noChangeAspect="1"/>
            </p:cNvGraphicFramePr>
            <p:nvPr/>
          </p:nvGraphicFramePr>
          <p:xfrm>
            <a:off x="4656" y="2592"/>
            <a:ext cx="432" cy="224"/>
          </p:xfrm>
          <a:graphic>
            <a:graphicData uri="http://schemas.openxmlformats.org/presentationml/2006/ole">
              <p:oleObj spid="_x0000_s61539" name="Formel" r:id="rId7" imgW="419040" imgH="215640" progId="Equation.3">
                <p:embed/>
              </p:oleObj>
            </a:graphicData>
          </a:graphic>
        </p:graphicFrame>
        <p:graphicFrame>
          <p:nvGraphicFramePr>
            <p:cNvPr id="61540" name="Object 100"/>
            <p:cNvGraphicFramePr>
              <a:graphicFrameLocks noChangeAspect="1"/>
            </p:cNvGraphicFramePr>
            <p:nvPr/>
          </p:nvGraphicFramePr>
          <p:xfrm>
            <a:off x="4656" y="2832"/>
            <a:ext cx="302" cy="237"/>
          </p:xfrm>
          <a:graphic>
            <a:graphicData uri="http://schemas.openxmlformats.org/presentationml/2006/ole">
              <p:oleObj spid="_x0000_s61540" name="Formel" r:id="rId8" imgW="291960" imgH="228600" progId="Equation.3">
                <p:embed/>
              </p:oleObj>
            </a:graphicData>
          </a:graphic>
        </p:graphicFrame>
        <p:graphicFrame>
          <p:nvGraphicFramePr>
            <p:cNvPr id="61545" name="Object 105"/>
            <p:cNvGraphicFramePr>
              <a:graphicFrameLocks noChangeAspect="1"/>
            </p:cNvGraphicFramePr>
            <p:nvPr/>
          </p:nvGraphicFramePr>
          <p:xfrm>
            <a:off x="4656" y="3408"/>
            <a:ext cx="274" cy="224"/>
          </p:xfrm>
          <a:graphic>
            <a:graphicData uri="http://schemas.openxmlformats.org/presentationml/2006/ole">
              <p:oleObj spid="_x0000_s61545" name="Formel" r:id="rId9" imgW="266400" imgH="215640" progId="Equation.3">
                <p:embed/>
              </p:oleObj>
            </a:graphicData>
          </a:graphic>
        </p:graphicFrame>
        <p:graphicFrame>
          <p:nvGraphicFramePr>
            <p:cNvPr id="61549" name="Object 109"/>
            <p:cNvGraphicFramePr>
              <a:graphicFrameLocks noChangeAspect="1"/>
            </p:cNvGraphicFramePr>
            <p:nvPr/>
          </p:nvGraphicFramePr>
          <p:xfrm>
            <a:off x="4656" y="3744"/>
            <a:ext cx="515" cy="234"/>
          </p:xfrm>
          <a:graphic>
            <a:graphicData uri="http://schemas.openxmlformats.org/presentationml/2006/ole">
              <p:oleObj spid="_x0000_s61549" name="Formel" r:id="rId10" imgW="533160" imgH="241200" progId="Equation.3">
                <p:embed/>
              </p:oleObj>
            </a:graphicData>
          </a:graphic>
        </p:graphicFrame>
      </p:grpSp>
      <p:graphicFrame>
        <p:nvGraphicFramePr>
          <p:cNvPr id="100" name="Tabell 99"/>
          <p:cNvGraphicFramePr>
            <a:graphicFrameLocks noGrp="1"/>
          </p:cNvGraphicFramePr>
          <p:nvPr/>
        </p:nvGraphicFramePr>
        <p:xfrm>
          <a:off x="2514600" y="152400"/>
          <a:ext cx="6477000" cy="457200"/>
        </p:xfrm>
        <a:graphic>
          <a:graphicData uri="http://schemas.openxmlformats.org/drawingml/2006/table">
            <a:tbl>
              <a:tblPr firstRow="1" bandRow="1">
                <a:tableStyleId>{5C22544A-7EE6-4342-B048-85BDC9FD1C3A}</a:tableStyleId>
              </a:tblPr>
              <a:tblGrid>
                <a:gridCol w="6477000"/>
              </a:tblGrid>
              <a:tr h="457200">
                <a:tc>
                  <a:txBody>
                    <a:bodyPr/>
                    <a:lstStyle/>
                    <a:p>
                      <a:pPr algn="just"/>
                      <a:r>
                        <a:rPr lang="sv-SE" b="0" i="1" dirty="0" smtClean="0">
                          <a:solidFill>
                            <a:schemeClr val="bg1"/>
                          </a:solidFill>
                          <a:latin typeface="Times New Roman" pitchFamily="18" charset="0"/>
                          <a:cs typeface="Times New Roman" pitchFamily="18" charset="0"/>
                        </a:rPr>
                        <a:t> Förslag av en Optisk</a:t>
                      </a:r>
                      <a:r>
                        <a:rPr lang="sv-SE" b="0" i="1" baseline="0" dirty="0" smtClean="0">
                          <a:solidFill>
                            <a:schemeClr val="bg1"/>
                          </a:solidFill>
                          <a:latin typeface="Times New Roman" pitchFamily="18" charset="0"/>
                          <a:cs typeface="Times New Roman" pitchFamily="18" charset="0"/>
                        </a:rPr>
                        <a:t> fälla omkring e-kylaren for LIR experiment</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Text Box 4"/>
          <p:cNvSpPr txBox="1">
            <a:spLocks noChangeArrowheads="1"/>
          </p:cNvSpPr>
          <p:nvPr/>
        </p:nvSpPr>
        <p:spPr bwMode="auto">
          <a:xfrm>
            <a:off x="2133600" y="1066800"/>
            <a:ext cx="4171950" cy="519113"/>
          </a:xfrm>
          <a:prstGeom prst="rect">
            <a:avLst/>
          </a:prstGeom>
          <a:noFill/>
          <a:ln w="9525">
            <a:noFill/>
            <a:miter lim="800000"/>
            <a:headEnd/>
            <a:tailEnd/>
          </a:ln>
          <a:effectLst/>
        </p:spPr>
        <p:txBody>
          <a:bodyPr wrap="none">
            <a:spAutoFit/>
          </a:bodyPr>
          <a:lstStyle/>
          <a:p>
            <a:pPr algn="l"/>
            <a:r>
              <a:rPr lang="sv-SE" sz="2800" b="1" i="1" dirty="0" err="1">
                <a:solidFill>
                  <a:srgbClr val="FF3300"/>
                </a:solidFill>
              </a:rPr>
              <a:t>Optical</a:t>
            </a:r>
            <a:r>
              <a:rPr lang="sv-SE" sz="2800" b="1" i="1" dirty="0">
                <a:solidFill>
                  <a:srgbClr val="FF3300"/>
                </a:solidFill>
              </a:rPr>
              <a:t> </a:t>
            </a:r>
            <a:r>
              <a:rPr lang="sv-SE" sz="2800" b="1" i="1" dirty="0" err="1">
                <a:solidFill>
                  <a:srgbClr val="FF3300"/>
                </a:solidFill>
              </a:rPr>
              <a:t>Losses</a:t>
            </a:r>
            <a:r>
              <a:rPr lang="sv-SE" sz="2800" b="1" i="1" dirty="0">
                <a:solidFill>
                  <a:srgbClr val="FF3300"/>
                </a:solidFill>
              </a:rPr>
              <a:t> in the </a:t>
            </a:r>
            <a:r>
              <a:rPr lang="sv-SE" sz="2800" b="1" i="1" dirty="0" err="1">
                <a:solidFill>
                  <a:srgbClr val="FF3300"/>
                </a:solidFill>
              </a:rPr>
              <a:t>Traps</a:t>
            </a:r>
            <a:endParaRPr lang="en-GB" sz="2800" b="1" i="1" dirty="0">
              <a:solidFill>
                <a:srgbClr val="FF3300"/>
              </a:solidFill>
            </a:endParaRPr>
          </a:p>
        </p:txBody>
      </p:sp>
      <p:sp>
        <p:nvSpPr>
          <p:cNvPr id="55301" name="Text Box 5"/>
          <p:cNvSpPr txBox="1">
            <a:spLocks noChangeArrowheads="1"/>
          </p:cNvSpPr>
          <p:nvPr/>
        </p:nvSpPr>
        <p:spPr bwMode="auto">
          <a:xfrm>
            <a:off x="381000" y="1828800"/>
            <a:ext cx="8382000" cy="1169551"/>
          </a:xfrm>
          <a:prstGeom prst="rect">
            <a:avLst/>
          </a:prstGeom>
          <a:noFill/>
          <a:ln w="9525">
            <a:noFill/>
            <a:miter lim="800000"/>
            <a:headEnd/>
            <a:tailEnd/>
          </a:ln>
          <a:effectLst/>
        </p:spPr>
        <p:txBody>
          <a:bodyPr wrap="square">
            <a:spAutoFit/>
          </a:bodyPr>
          <a:lstStyle/>
          <a:p>
            <a:pPr algn="just"/>
            <a:r>
              <a:rPr lang="en-US" dirty="0">
                <a:cs typeface="Times New Roman" pitchFamily="18" charset="0"/>
              </a:rPr>
              <a:t>    </a:t>
            </a:r>
            <a:r>
              <a:rPr lang="en-US" dirty="0">
                <a:solidFill>
                  <a:schemeClr val="hlink"/>
                </a:solidFill>
                <a:cs typeface="Times New Roman" pitchFamily="18" charset="0"/>
              </a:rPr>
              <a:t>In the Optical Laser Ring the pulse energy decreases about 17 % per turn, when losses in air pollution are negligible(good air filtering in the laser room and small dimensions of the ring, 6 - 12 m, for Test bench). But for a larger ring around the experimental section in e-cooler in CRYRING, with a perimeter of about 20 - 25 meters,  and where it is almost impossible to filter the air, the air pollution losses are an important factor. The  measured optical losses at each optical component are presented in Table 8</a:t>
            </a:r>
            <a:r>
              <a:rPr lang="en-US" dirty="0" smtClean="0">
                <a:solidFill>
                  <a:schemeClr val="hlink"/>
                </a:solidFill>
                <a:cs typeface="Times New Roman" pitchFamily="18" charset="0"/>
              </a:rPr>
              <a:t>.</a:t>
            </a:r>
            <a:endParaRPr lang="en-GB" dirty="0">
              <a:solidFill>
                <a:schemeClr val="hlink"/>
              </a:solidFill>
            </a:endParaRPr>
          </a:p>
        </p:txBody>
      </p:sp>
      <p:graphicFrame>
        <p:nvGraphicFramePr>
          <p:cNvPr id="55788" name="Group 492"/>
          <p:cNvGraphicFramePr>
            <a:graphicFrameLocks noGrp="1"/>
          </p:cNvGraphicFramePr>
          <p:nvPr/>
        </p:nvGraphicFramePr>
        <p:xfrm>
          <a:off x="533400" y="3657600"/>
          <a:ext cx="8305800" cy="1905000"/>
        </p:xfrm>
        <a:graphic>
          <a:graphicData uri="http://schemas.openxmlformats.org/drawingml/2006/table">
            <a:tbl>
              <a:tblPr/>
              <a:tblGrid>
                <a:gridCol w="914400"/>
                <a:gridCol w="990600"/>
                <a:gridCol w="762000"/>
                <a:gridCol w="914400"/>
                <a:gridCol w="1447800"/>
                <a:gridCol w="990600"/>
                <a:gridCol w="1066800"/>
                <a:gridCol w="1219200"/>
              </a:tblGrid>
              <a:tr h="1295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Optical</a:t>
                      </a:r>
                      <a:r>
                        <a:rPr kumimoji="0" lang="sv-SE" sz="1400" b="1" i="0" u="none" strike="noStrike" cap="none" normalizeH="0" baseline="0" dirty="0" smtClean="0">
                          <a:ln>
                            <a:noFill/>
                          </a:ln>
                          <a:solidFill>
                            <a:schemeClr val="accent2"/>
                          </a:solidFill>
                          <a:effectLst/>
                          <a:latin typeface="Times New Roman" pitchFamily="18" charset="0"/>
                        </a:rPr>
                        <a:t> Elements</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Wollaston</a:t>
                      </a:r>
                      <a:r>
                        <a:rPr kumimoji="0" lang="sv-SE" sz="1400" b="1" i="0" u="none" strike="noStrike" cap="none" normalizeH="0" baseline="0" dirty="0" smtClean="0">
                          <a:ln>
                            <a:noFill/>
                          </a:ln>
                          <a:solidFill>
                            <a:schemeClr val="accent2"/>
                          </a:solidFill>
                          <a:effectLst/>
                          <a:latin typeface="Times New Roman" pitchFamily="18" charset="0"/>
                        </a:rPr>
                        <a:t> </a:t>
                      </a:r>
                      <a:r>
                        <a:rPr kumimoji="0" lang="sv-SE" sz="1400" b="1" i="0" u="none" strike="noStrike" cap="none" normalizeH="0" baseline="0" dirty="0" err="1" smtClean="0">
                          <a:ln>
                            <a:noFill/>
                          </a:ln>
                          <a:solidFill>
                            <a:schemeClr val="accent2"/>
                          </a:solidFill>
                          <a:effectLst/>
                          <a:latin typeface="Times New Roman" pitchFamily="18" charset="0"/>
                        </a:rPr>
                        <a:t>Prism</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Pockels</a:t>
                      </a:r>
                      <a:r>
                        <a:rPr kumimoji="0" lang="sv-SE" sz="1400" b="1" i="0" u="none" strike="noStrike" cap="none" normalizeH="0" baseline="0" dirty="0" smtClean="0">
                          <a:ln>
                            <a:noFill/>
                          </a:ln>
                          <a:solidFill>
                            <a:schemeClr val="accent2"/>
                          </a:solidFill>
                          <a:effectLst/>
                          <a:latin typeface="Times New Roman" pitchFamily="18" charset="0"/>
                        </a:rPr>
                        <a:t> Cell</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Focusing</a:t>
                      </a:r>
                      <a:r>
                        <a:rPr kumimoji="0" lang="sv-SE" sz="1400" b="1" i="0" u="none" strike="noStrike" cap="none" normalizeH="0" baseline="0" dirty="0" smtClean="0">
                          <a:ln>
                            <a:noFill/>
                          </a:ln>
                          <a:solidFill>
                            <a:schemeClr val="accent2"/>
                          </a:solidFill>
                          <a:effectLst/>
                          <a:latin typeface="Times New Roman" pitchFamily="18" charset="0"/>
                        </a:rPr>
                        <a:t> System</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accent2"/>
                          </a:solidFill>
                          <a:effectLst/>
                          <a:latin typeface="Times New Roman" pitchFamily="18" charset="0"/>
                        </a:rPr>
                        <a:t>High </a:t>
                      </a:r>
                      <a:r>
                        <a:rPr kumimoji="0" lang="sv-SE" sz="1400" b="1" i="0" u="none" strike="noStrike" cap="none" normalizeH="0" baseline="0" dirty="0" err="1" smtClean="0">
                          <a:ln>
                            <a:noFill/>
                          </a:ln>
                          <a:solidFill>
                            <a:schemeClr val="accent2"/>
                          </a:solidFill>
                          <a:effectLst/>
                          <a:latin typeface="Times New Roman" pitchFamily="18" charset="0"/>
                        </a:rPr>
                        <a:t>Reflecting</a:t>
                      </a:r>
                      <a:r>
                        <a:rPr kumimoji="0" lang="sv-SE" sz="1400" b="1" i="0" u="none" strike="noStrike" cap="none" normalizeH="0" baseline="0" dirty="0" smtClean="0">
                          <a:ln>
                            <a:noFill/>
                          </a:ln>
                          <a:solidFill>
                            <a:schemeClr val="accent2"/>
                          </a:solidFill>
                          <a:effectLst/>
                          <a:latin typeface="Times New Roman" pitchFamily="18" charset="0"/>
                        </a:rPr>
                        <a:t> Mirrors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Optical</a:t>
                      </a:r>
                      <a:r>
                        <a:rPr kumimoji="0" lang="sv-SE" sz="1400" b="1" i="0" u="none" strike="noStrike" cap="none" normalizeH="0" baseline="0" dirty="0" smtClean="0">
                          <a:ln>
                            <a:noFill/>
                          </a:ln>
                          <a:solidFill>
                            <a:schemeClr val="accent2"/>
                          </a:solidFill>
                          <a:effectLst/>
                          <a:latin typeface="Times New Roman" pitchFamily="18" charset="0"/>
                        </a:rPr>
                        <a:t> Windows </a:t>
                      </a:r>
                      <a:r>
                        <a:rPr kumimoji="0" lang="sv-SE" sz="1400" b="1" i="0" u="none" strike="noStrike" cap="none" normalizeH="0" baseline="0" dirty="0" err="1" smtClean="0">
                          <a:ln>
                            <a:noFill/>
                          </a:ln>
                          <a:solidFill>
                            <a:schemeClr val="accent2"/>
                          </a:solidFill>
                          <a:effectLst/>
                          <a:latin typeface="Times New Roman" pitchFamily="18" charset="0"/>
                        </a:rPr>
                        <a:t>uncoated</a:t>
                      </a:r>
                      <a:endParaRPr kumimoji="0" lang="en-GB" sz="1400" b="1" i="0" u="none" strike="noStrike" cap="none" normalizeH="0" baseline="0" dirty="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Optical</a:t>
                      </a:r>
                      <a:r>
                        <a:rPr kumimoji="0" lang="sv-SE" sz="1400" b="1" i="0" u="none" strike="noStrike" cap="none" normalizeH="0" baseline="0" dirty="0" smtClean="0">
                          <a:ln>
                            <a:noFill/>
                          </a:ln>
                          <a:solidFill>
                            <a:schemeClr val="accent2"/>
                          </a:solidFill>
                          <a:effectLst/>
                          <a:latin typeface="Times New Roman" pitchFamily="18" charset="0"/>
                        </a:rPr>
                        <a:t> Windows </a:t>
                      </a:r>
                      <a:r>
                        <a:rPr kumimoji="0" lang="sv-SE" sz="1400" b="1" i="0" u="none" strike="noStrike" cap="none" normalizeH="0" baseline="0" dirty="0" err="1" smtClean="0">
                          <a:ln>
                            <a:noFill/>
                          </a:ln>
                          <a:solidFill>
                            <a:schemeClr val="accent2"/>
                          </a:solidFill>
                          <a:effectLst/>
                          <a:latin typeface="Times New Roman" pitchFamily="18" charset="0"/>
                        </a:rPr>
                        <a:t>coated</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accent2"/>
                          </a:solidFill>
                          <a:effectLst/>
                          <a:latin typeface="Times New Roman" pitchFamily="18" charset="0"/>
                        </a:rPr>
                        <a:t>Air Pollution</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accent2"/>
                          </a:solidFill>
                          <a:effectLst/>
                          <a:latin typeface="Times New Roman" pitchFamily="18" charset="0"/>
                        </a:rPr>
                        <a:t>Losses</a:t>
                      </a:r>
                      <a:endParaRPr kumimoji="0" lang="sv-SE" sz="1400" b="1" i="0" u="none" strike="noStrike" cap="none" normalizeH="0" baseline="0" dirty="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accent2"/>
                          </a:solidFill>
                          <a:effectLst/>
                          <a:latin typeface="Times New Roman" pitchFamily="18" charset="0"/>
                        </a:rPr>
                        <a:t>[%]</a:t>
                      </a:r>
                      <a:endParaRPr kumimoji="0" lang="en-GB" sz="1400" b="1" i="0" u="none" strike="noStrike" cap="none" normalizeH="0" baseline="0" dirty="0" smtClean="0">
                        <a:ln>
                          <a:noFill/>
                        </a:ln>
                        <a:solidFill>
                          <a:schemeClr val="accent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dirty="0" smtClean="0">
                        <a:ln>
                          <a:noFill/>
                        </a:ln>
                        <a:solidFill>
                          <a:schemeClr val="accent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bl>
          </a:graphicData>
        </a:graphic>
      </p:graphicFrame>
      <p:graphicFrame>
        <p:nvGraphicFramePr>
          <p:cNvPr id="55393" name="Object 97"/>
          <p:cNvGraphicFramePr>
            <a:graphicFrameLocks noChangeAspect="1"/>
          </p:cNvGraphicFramePr>
          <p:nvPr/>
        </p:nvGraphicFramePr>
        <p:xfrm>
          <a:off x="1524000" y="5029200"/>
          <a:ext cx="579437" cy="411162"/>
        </p:xfrm>
        <a:graphic>
          <a:graphicData uri="http://schemas.openxmlformats.org/presentationml/2006/ole">
            <p:oleObj spid="_x0000_s55393" name="Formel" r:id="rId3" imgW="241200" imgH="177480" progId="Equation.3">
              <p:embed/>
            </p:oleObj>
          </a:graphicData>
        </a:graphic>
      </p:graphicFrame>
      <p:graphicFrame>
        <p:nvGraphicFramePr>
          <p:cNvPr id="55394" name="Object 98"/>
          <p:cNvGraphicFramePr>
            <a:graphicFrameLocks noChangeAspect="1"/>
          </p:cNvGraphicFramePr>
          <p:nvPr/>
        </p:nvGraphicFramePr>
        <p:xfrm>
          <a:off x="2514600" y="5029200"/>
          <a:ext cx="609600" cy="382588"/>
        </p:xfrm>
        <a:graphic>
          <a:graphicData uri="http://schemas.openxmlformats.org/presentationml/2006/ole">
            <p:oleObj spid="_x0000_s55394" r:id="rId4" imgW="253780" imgH="164957" progId="Equation.3">
              <p:embed/>
            </p:oleObj>
          </a:graphicData>
        </a:graphic>
      </p:graphicFrame>
      <p:graphicFrame>
        <p:nvGraphicFramePr>
          <p:cNvPr id="55395" name="Object 99"/>
          <p:cNvGraphicFramePr>
            <a:graphicFrameLocks noChangeAspect="1"/>
          </p:cNvGraphicFramePr>
          <p:nvPr/>
        </p:nvGraphicFramePr>
        <p:xfrm>
          <a:off x="2438400" y="4343400"/>
          <a:ext cx="838200" cy="541338"/>
        </p:xfrm>
        <a:graphic>
          <a:graphicData uri="http://schemas.openxmlformats.org/presentationml/2006/ole">
            <p:oleObj spid="_x0000_s55395" r:id="rId5" imgW="266584" imgH="228501" progId="Equation.3">
              <p:embed/>
            </p:oleObj>
          </a:graphicData>
        </a:graphic>
      </p:graphicFrame>
      <p:graphicFrame>
        <p:nvGraphicFramePr>
          <p:cNvPr id="55396" name="Object 100"/>
          <p:cNvGraphicFramePr>
            <a:graphicFrameLocks noChangeAspect="1"/>
          </p:cNvGraphicFramePr>
          <p:nvPr/>
        </p:nvGraphicFramePr>
        <p:xfrm>
          <a:off x="1524000" y="4419600"/>
          <a:ext cx="685800" cy="493713"/>
        </p:xfrm>
        <a:graphic>
          <a:graphicData uri="http://schemas.openxmlformats.org/presentationml/2006/ole">
            <p:oleObj spid="_x0000_s55396" r:id="rId6" imgW="266584" imgH="228501" progId="Equation.3">
              <p:embed/>
            </p:oleObj>
          </a:graphicData>
        </a:graphic>
      </p:graphicFrame>
      <p:graphicFrame>
        <p:nvGraphicFramePr>
          <p:cNvPr id="55397" name="Object 101"/>
          <p:cNvGraphicFramePr>
            <a:graphicFrameLocks noChangeAspect="1"/>
          </p:cNvGraphicFramePr>
          <p:nvPr/>
        </p:nvGraphicFramePr>
        <p:xfrm>
          <a:off x="5562601" y="4419600"/>
          <a:ext cx="990600" cy="476250"/>
        </p:xfrm>
        <a:graphic>
          <a:graphicData uri="http://schemas.openxmlformats.org/presentationml/2006/ole">
            <p:oleObj spid="_x0000_s55397" name="Formel" r:id="rId7" imgW="495000" imgH="253800" progId="Equation.3">
              <p:embed/>
            </p:oleObj>
          </a:graphicData>
        </a:graphic>
      </p:graphicFrame>
      <p:graphicFrame>
        <p:nvGraphicFramePr>
          <p:cNvPr id="55398" name="Object 102"/>
          <p:cNvGraphicFramePr>
            <a:graphicFrameLocks noChangeAspect="1"/>
          </p:cNvGraphicFramePr>
          <p:nvPr/>
        </p:nvGraphicFramePr>
        <p:xfrm>
          <a:off x="7620000" y="4343400"/>
          <a:ext cx="1143000" cy="514350"/>
        </p:xfrm>
        <a:graphic>
          <a:graphicData uri="http://schemas.openxmlformats.org/presentationml/2006/ole">
            <p:oleObj spid="_x0000_s55398" r:id="rId8" imgW="520700" imgH="228600" progId="Equation.3">
              <p:embed/>
            </p:oleObj>
          </a:graphicData>
        </a:graphic>
      </p:graphicFrame>
      <p:graphicFrame>
        <p:nvGraphicFramePr>
          <p:cNvPr id="55399" name="Object 103"/>
          <p:cNvGraphicFramePr>
            <a:graphicFrameLocks noChangeAspect="1"/>
          </p:cNvGraphicFramePr>
          <p:nvPr/>
        </p:nvGraphicFramePr>
        <p:xfrm>
          <a:off x="4267200" y="4419600"/>
          <a:ext cx="1143000" cy="469900"/>
        </p:xfrm>
        <a:graphic>
          <a:graphicData uri="http://schemas.openxmlformats.org/presentationml/2006/ole">
            <p:oleObj spid="_x0000_s55399" r:id="rId9" imgW="418918" imgH="215806" progId="Equation.3">
              <p:embed/>
            </p:oleObj>
          </a:graphicData>
        </a:graphic>
      </p:graphicFrame>
      <p:graphicFrame>
        <p:nvGraphicFramePr>
          <p:cNvPr id="55400" name="Object 104"/>
          <p:cNvGraphicFramePr>
            <a:graphicFrameLocks noChangeAspect="1"/>
          </p:cNvGraphicFramePr>
          <p:nvPr/>
        </p:nvGraphicFramePr>
        <p:xfrm>
          <a:off x="3276600" y="4343400"/>
          <a:ext cx="685800" cy="538163"/>
        </p:xfrm>
        <a:graphic>
          <a:graphicData uri="http://schemas.openxmlformats.org/presentationml/2006/ole">
            <p:oleObj spid="_x0000_s55400" r:id="rId10" imgW="253890" imgH="228501" progId="Equation.3">
              <p:embed/>
            </p:oleObj>
          </a:graphicData>
        </a:graphic>
      </p:graphicFrame>
      <p:graphicFrame>
        <p:nvGraphicFramePr>
          <p:cNvPr id="55401" name="Object 105"/>
          <p:cNvGraphicFramePr>
            <a:graphicFrameLocks noChangeAspect="1"/>
          </p:cNvGraphicFramePr>
          <p:nvPr/>
        </p:nvGraphicFramePr>
        <p:xfrm>
          <a:off x="4419600" y="5029200"/>
          <a:ext cx="533400" cy="395288"/>
        </p:xfrm>
        <a:graphic>
          <a:graphicData uri="http://schemas.openxmlformats.org/presentationml/2006/ole">
            <p:oleObj spid="_x0000_s55401" r:id="rId11" imgW="215619" imgH="164885" progId="Equation.3">
              <p:embed/>
            </p:oleObj>
          </a:graphicData>
        </a:graphic>
      </p:graphicFrame>
      <p:graphicFrame>
        <p:nvGraphicFramePr>
          <p:cNvPr id="55402" name="Object 106"/>
          <p:cNvGraphicFramePr>
            <a:graphicFrameLocks noChangeAspect="1"/>
          </p:cNvGraphicFramePr>
          <p:nvPr/>
        </p:nvGraphicFramePr>
        <p:xfrm>
          <a:off x="3276600" y="5029200"/>
          <a:ext cx="609600" cy="382588"/>
        </p:xfrm>
        <a:graphic>
          <a:graphicData uri="http://schemas.openxmlformats.org/presentationml/2006/ole">
            <p:oleObj spid="_x0000_s55402" r:id="rId12" imgW="253780" imgH="164957" progId="Equation.3">
              <p:embed/>
            </p:oleObj>
          </a:graphicData>
        </a:graphic>
      </p:graphicFrame>
      <p:graphicFrame>
        <p:nvGraphicFramePr>
          <p:cNvPr id="55403" name="Object 107"/>
          <p:cNvGraphicFramePr>
            <a:graphicFrameLocks noChangeAspect="1"/>
          </p:cNvGraphicFramePr>
          <p:nvPr/>
        </p:nvGraphicFramePr>
        <p:xfrm>
          <a:off x="6705600" y="5029200"/>
          <a:ext cx="609600" cy="384175"/>
        </p:xfrm>
        <a:graphic>
          <a:graphicData uri="http://schemas.openxmlformats.org/presentationml/2006/ole">
            <p:oleObj spid="_x0000_s55403" r:id="rId13" imgW="253780" imgH="164957" progId="Equation.3">
              <p:embed/>
            </p:oleObj>
          </a:graphicData>
        </a:graphic>
      </p:graphicFrame>
      <p:graphicFrame>
        <p:nvGraphicFramePr>
          <p:cNvPr id="55404" name="Object 108"/>
          <p:cNvGraphicFramePr>
            <a:graphicFrameLocks noChangeAspect="1"/>
          </p:cNvGraphicFramePr>
          <p:nvPr/>
        </p:nvGraphicFramePr>
        <p:xfrm>
          <a:off x="7772400" y="4953000"/>
          <a:ext cx="838200" cy="587375"/>
        </p:xfrm>
        <a:graphic>
          <a:graphicData uri="http://schemas.openxmlformats.org/presentationml/2006/ole">
            <p:oleObj spid="_x0000_s55404" r:id="rId14" imgW="380835" imgH="393529" progId="Equation.3">
              <p:embed/>
            </p:oleObj>
          </a:graphicData>
        </a:graphic>
      </p:graphicFrame>
      <p:sp>
        <p:nvSpPr>
          <p:cNvPr id="55619" name="Text Box 323"/>
          <p:cNvSpPr txBox="1">
            <a:spLocks noChangeArrowheads="1"/>
          </p:cNvSpPr>
          <p:nvPr/>
        </p:nvSpPr>
        <p:spPr bwMode="auto">
          <a:xfrm>
            <a:off x="533400" y="3200400"/>
            <a:ext cx="6806350" cy="369332"/>
          </a:xfrm>
          <a:prstGeom prst="rect">
            <a:avLst/>
          </a:prstGeom>
          <a:noFill/>
          <a:ln w="9525">
            <a:noFill/>
            <a:miter lim="800000"/>
            <a:headEnd/>
            <a:tailEnd/>
          </a:ln>
          <a:effectLst/>
        </p:spPr>
        <p:txBody>
          <a:bodyPr wrap="none">
            <a:spAutoFit/>
          </a:bodyPr>
          <a:lstStyle/>
          <a:p>
            <a:pPr algn="l"/>
            <a:r>
              <a:rPr lang="en-US" sz="1800" b="1" i="1" dirty="0">
                <a:solidFill>
                  <a:schemeClr val="bg1"/>
                </a:solidFill>
                <a:cs typeface="Times New Roman" pitchFamily="18" charset="0"/>
              </a:rPr>
              <a:t>Table 8. Measured optical losses in the elements used for optical traps</a:t>
            </a:r>
            <a:endParaRPr lang="en-GB" sz="1800" dirty="0">
              <a:solidFill>
                <a:schemeClr val="bg1"/>
              </a:solidFill>
            </a:endParaRPr>
          </a:p>
        </p:txBody>
      </p:sp>
      <p:graphicFrame>
        <p:nvGraphicFramePr>
          <p:cNvPr id="55786" name="Object 490"/>
          <p:cNvGraphicFramePr>
            <a:graphicFrameLocks noChangeAspect="1"/>
          </p:cNvGraphicFramePr>
          <p:nvPr/>
        </p:nvGraphicFramePr>
        <p:xfrm>
          <a:off x="6553200" y="4419600"/>
          <a:ext cx="1066800" cy="476250"/>
        </p:xfrm>
        <a:graphic>
          <a:graphicData uri="http://schemas.openxmlformats.org/presentationml/2006/ole">
            <p:oleObj spid="_x0000_s55786" r:id="rId15" imgW="520474" imgH="253890" progId="Equation.3">
              <p:embed/>
            </p:oleObj>
          </a:graphicData>
        </a:graphic>
      </p:graphicFrame>
      <p:graphicFrame>
        <p:nvGraphicFramePr>
          <p:cNvPr id="55787" name="Object 491"/>
          <p:cNvGraphicFramePr>
            <a:graphicFrameLocks noChangeAspect="1"/>
          </p:cNvGraphicFramePr>
          <p:nvPr/>
        </p:nvGraphicFramePr>
        <p:xfrm>
          <a:off x="5715000" y="5029200"/>
          <a:ext cx="579437" cy="412750"/>
        </p:xfrm>
        <a:graphic>
          <a:graphicData uri="http://schemas.openxmlformats.org/presentationml/2006/ole">
            <p:oleObj spid="_x0000_s55787" name="Formel" r:id="rId16" imgW="241200" imgH="177480" progId="Equation.3">
              <p:embed/>
            </p:oleObj>
          </a:graphicData>
        </a:graphic>
      </p:graphicFrame>
      <p:graphicFrame>
        <p:nvGraphicFramePr>
          <p:cNvPr id="20" name="Tabell 19"/>
          <p:cNvGraphicFramePr>
            <a:graphicFrameLocks noGrp="1"/>
          </p:cNvGraphicFramePr>
          <p:nvPr/>
        </p:nvGraphicFramePr>
        <p:xfrm>
          <a:off x="5943600" y="381000"/>
          <a:ext cx="2743200" cy="457200"/>
        </p:xfrm>
        <a:graphic>
          <a:graphicData uri="http://schemas.openxmlformats.org/drawingml/2006/table">
            <a:tbl>
              <a:tblPr firstRow="1" bandRow="1">
                <a:tableStyleId>{5C22544A-7EE6-4342-B048-85BDC9FD1C3A}</a:tableStyleId>
              </a:tblPr>
              <a:tblGrid>
                <a:gridCol w="2743200"/>
              </a:tblGrid>
              <a:tr h="457200">
                <a:tc>
                  <a:txBody>
                    <a:bodyPr/>
                    <a:lstStyle/>
                    <a:p>
                      <a:pPr algn="just"/>
                      <a:r>
                        <a:rPr lang="sv-SE" b="0" i="1" dirty="0" smtClean="0">
                          <a:solidFill>
                            <a:schemeClr val="bg1"/>
                          </a:solidFill>
                          <a:latin typeface="Times New Roman" pitchFamily="18" charset="0"/>
                          <a:cs typeface="Times New Roman" pitchFamily="18" charset="0"/>
                        </a:rPr>
                        <a:t>Optiska förluster</a:t>
                      </a:r>
                      <a:r>
                        <a:rPr lang="sv-SE" b="0" i="1" baseline="0" dirty="0" smtClean="0">
                          <a:solidFill>
                            <a:schemeClr val="bg1"/>
                          </a:solidFill>
                          <a:latin typeface="Times New Roman" pitchFamily="18" charset="0"/>
                          <a:cs typeface="Times New Roman" pitchFamily="18" charset="0"/>
                        </a:rPr>
                        <a:t> i fälla.</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3972" name="Object 1028"/>
          <p:cNvGraphicFramePr>
            <a:graphicFrameLocks noChangeAspect="1"/>
          </p:cNvGraphicFramePr>
          <p:nvPr/>
        </p:nvGraphicFramePr>
        <p:xfrm>
          <a:off x="1066800" y="685800"/>
          <a:ext cx="7086600" cy="4419600"/>
        </p:xfrm>
        <a:graphic>
          <a:graphicData uri="http://schemas.openxmlformats.org/presentationml/2006/ole">
            <p:oleObj spid="_x0000_s83972" name="Kalkylblad" r:id="rId3" imgW="9065160" imgH="5262120" progId="Excel.Sheet.8">
              <p:embed/>
            </p:oleObj>
          </a:graphicData>
        </a:graphic>
      </p:graphicFrame>
      <p:sp>
        <p:nvSpPr>
          <p:cNvPr id="83973" name="Text Box 1029"/>
          <p:cNvSpPr txBox="1">
            <a:spLocks noChangeArrowheads="1"/>
          </p:cNvSpPr>
          <p:nvPr/>
        </p:nvSpPr>
        <p:spPr bwMode="auto">
          <a:xfrm>
            <a:off x="2012563" y="5334000"/>
            <a:ext cx="5299848" cy="338554"/>
          </a:xfrm>
          <a:prstGeom prst="rect">
            <a:avLst/>
          </a:prstGeom>
          <a:noFill/>
          <a:ln w="9525">
            <a:noFill/>
            <a:miter lim="800000"/>
            <a:headEnd/>
            <a:tailEnd/>
          </a:ln>
          <a:effectLst/>
        </p:spPr>
        <p:txBody>
          <a:bodyPr wrap="none">
            <a:spAutoFit/>
          </a:bodyPr>
          <a:lstStyle/>
          <a:p>
            <a:r>
              <a:rPr lang="en-US" dirty="0">
                <a:cs typeface="Times New Roman" pitchFamily="18" charset="0"/>
              </a:rPr>
              <a:t> </a:t>
            </a:r>
            <a:r>
              <a:rPr lang="en-US" sz="1600" b="1" dirty="0">
                <a:solidFill>
                  <a:schemeClr val="bg1"/>
                </a:solidFill>
                <a:cs typeface="Times New Roman" pitchFamily="18" charset="0"/>
              </a:rPr>
              <a:t>Fig.15.</a:t>
            </a:r>
            <a:r>
              <a:rPr lang="en-US" sz="1600" dirty="0">
                <a:solidFill>
                  <a:schemeClr val="bg1"/>
                </a:solidFill>
                <a:cs typeface="Times New Roman" pitchFamily="18" charset="0"/>
              </a:rPr>
              <a:t> Losses in the </a:t>
            </a:r>
            <a:r>
              <a:rPr lang="en-US" sz="1600" dirty="0" smtClean="0">
                <a:solidFill>
                  <a:schemeClr val="bg1"/>
                </a:solidFill>
                <a:cs typeface="Times New Roman" pitchFamily="18" charset="0"/>
              </a:rPr>
              <a:t>Optical </a:t>
            </a:r>
            <a:r>
              <a:rPr lang="en-US" sz="1600" dirty="0">
                <a:solidFill>
                  <a:schemeClr val="bg1"/>
                </a:solidFill>
                <a:cs typeface="Times New Roman" pitchFamily="18" charset="0"/>
              </a:rPr>
              <a:t>Ring  for 10 % and 20 % losses.</a:t>
            </a:r>
            <a:endParaRPr lang="en-GB" sz="1600" dirty="0">
              <a:solidFill>
                <a:schemeClr val="bg1"/>
              </a:solidFill>
            </a:endParaRPr>
          </a:p>
        </p:txBody>
      </p:sp>
      <p:sp>
        <p:nvSpPr>
          <p:cNvPr id="83974" name="Text Box 1030"/>
          <p:cNvSpPr txBox="1">
            <a:spLocks noChangeArrowheads="1"/>
          </p:cNvSpPr>
          <p:nvPr/>
        </p:nvSpPr>
        <p:spPr bwMode="auto">
          <a:xfrm>
            <a:off x="304800" y="5715000"/>
            <a:ext cx="8458200" cy="738664"/>
          </a:xfrm>
          <a:prstGeom prst="rect">
            <a:avLst/>
          </a:prstGeom>
          <a:noFill/>
          <a:ln w="9525">
            <a:noFill/>
            <a:miter lim="800000"/>
            <a:headEnd/>
            <a:tailEnd/>
          </a:ln>
          <a:effectLst/>
        </p:spPr>
        <p:txBody>
          <a:bodyPr>
            <a:spAutoFit/>
          </a:bodyPr>
          <a:lstStyle/>
          <a:p>
            <a:pPr algn="just"/>
            <a:r>
              <a:rPr lang="en-US" dirty="0">
                <a:cs typeface="Times New Roman" pitchFamily="18" charset="0"/>
              </a:rPr>
              <a:t>     </a:t>
            </a:r>
            <a:r>
              <a:rPr lang="en-US" dirty="0" err="1">
                <a:solidFill>
                  <a:schemeClr val="bg2"/>
                </a:solidFill>
                <a:cs typeface="Times New Roman" pitchFamily="18" charset="0"/>
              </a:rPr>
              <a:t>Discrepances</a:t>
            </a:r>
            <a:r>
              <a:rPr lang="en-US" dirty="0">
                <a:solidFill>
                  <a:schemeClr val="bg2"/>
                </a:solidFill>
                <a:cs typeface="Times New Roman" pitchFamily="18" charset="0"/>
              </a:rPr>
              <a:t> in measured losses (around 10- 15 %) can be explained in difficulties to align the optical path of the ring with space instabilities of the laser source. Real optical losses were around 13-14 %, in configuration with four HR mirrors.</a:t>
            </a:r>
            <a:endParaRPr lang="en-GB" dirty="0">
              <a:solidFill>
                <a:schemeClr val="bg2"/>
              </a:solidFill>
            </a:endParaRPr>
          </a:p>
        </p:txBody>
      </p:sp>
      <p:sp>
        <p:nvSpPr>
          <p:cNvPr id="83975" name="Text Box 1031"/>
          <p:cNvSpPr txBox="1">
            <a:spLocks noChangeArrowheads="1"/>
          </p:cNvSpPr>
          <p:nvPr/>
        </p:nvSpPr>
        <p:spPr bwMode="auto">
          <a:xfrm>
            <a:off x="1143000" y="152400"/>
            <a:ext cx="3282950" cy="457200"/>
          </a:xfrm>
          <a:prstGeom prst="rect">
            <a:avLst/>
          </a:prstGeom>
          <a:noFill/>
          <a:ln w="9525">
            <a:noFill/>
            <a:miter lim="800000"/>
            <a:headEnd/>
            <a:tailEnd/>
          </a:ln>
          <a:effectLst/>
        </p:spPr>
        <p:txBody>
          <a:bodyPr wrap="none">
            <a:spAutoFit/>
          </a:bodyPr>
          <a:lstStyle/>
          <a:p>
            <a:r>
              <a:rPr lang="sv-SE" sz="2400" b="1" i="1" dirty="0" err="1">
                <a:solidFill>
                  <a:schemeClr val="bg1"/>
                </a:solidFill>
              </a:rPr>
              <a:t>Losses</a:t>
            </a:r>
            <a:r>
              <a:rPr lang="sv-SE" sz="2400" b="1" i="1" dirty="0">
                <a:solidFill>
                  <a:schemeClr val="bg1"/>
                </a:solidFill>
              </a:rPr>
              <a:t> in the Laser Ring</a:t>
            </a:r>
            <a:endParaRPr lang="en-GB" sz="2400" b="1" i="1" dirty="0">
              <a:solidFill>
                <a:schemeClr val="bg1"/>
              </a:solidFill>
            </a:endParaRPr>
          </a:p>
        </p:txBody>
      </p:sp>
      <p:graphicFrame>
        <p:nvGraphicFramePr>
          <p:cNvPr id="6" name="Tabell 5"/>
          <p:cNvGraphicFramePr>
            <a:graphicFrameLocks noGrp="1"/>
          </p:cNvGraphicFramePr>
          <p:nvPr/>
        </p:nvGraphicFramePr>
        <p:xfrm>
          <a:off x="4495800" y="152400"/>
          <a:ext cx="4343400" cy="457200"/>
        </p:xfrm>
        <a:graphic>
          <a:graphicData uri="http://schemas.openxmlformats.org/drawingml/2006/table">
            <a:tbl>
              <a:tblPr firstRow="1" bandRow="1">
                <a:tableStyleId>{5C22544A-7EE6-4342-B048-85BDC9FD1C3A}</a:tableStyleId>
              </a:tblPr>
              <a:tblGrid>
                <a:gridCol w="4343400"/>
              </a:tblGrid>
              <a:tr h="457200">
                <a:tc>
                  <a:txBody>
                    <a:bodyPr/>
                    <a:lstStyle/>
                    <a:p>
                      <a:pPr algn="just"/>
                      <a:r>
                        <a:rPr lang="sv-SE" b="0" i="1" dirty="0" smtClean="0">
                          <a:solidFill>
                            <a:schemeClr val="bg1"/>
                          </a:solidFill>
                          <a:latin typeface="Times New Roman" pitchFamily="18" charset="0"/>
                          <a:cs typeface="Times New Roman" pitchFamily="18" charset="0"/>
                        </a:rPr>
                        <a:t> Förluster</a:t>
                      </a:r>
                      <a:r>
                        <a:rPr lang="sv-SE" b="0" i="1" baseline="0" dirty="0" smtClean="0">
                          <a:solidFill>
                            <a:schemeClr val="bg1"/>
                          </a:solidFill>
                          <a:latin typeface="Times New Roman" pitchFamily="18" charset="0"/>
                          <a:cs typeface="Times New Roman" pitchFamily="18" charset="0"/>
                        </a:rPr>
                        <a:t> i en</a:t>
                      </a:r>
                      <a:r>
                        <a:rPr lang="sv-SE" b="0" i="1" dirty="0" smtClean="0">
                          <a:solidFill>
                            <a:schemeClr val="bg1"/>
                          </a:solidFill>
                          <a:latin typeface="Times New Roman" pitchFamily="18" charset="0"/>
                          <a:cs typeface="Times New Roman" pitchFamily="18" charset="0"/>
                        </a:rPr>
                        <a:t>  Optisk</a:t>
                      </a:r>
                      <a:r>
                        <a:rPr lang="sv-SE" b="0" i="1" baseline="0" dirty="0" smtClean="0">
                          <a:solidFill>
                            <a:schemeClr val="bg1"/>
                          </a:solidFill>
                          <a:latin typeface="Times New Roman" pitchFamily="18" charset="0"/>
                          <a:cs typeface="Times New Roman" pitchFamily="18" charset="0"/>
                        </a:rPr>
                        <a:t> fälla för lagrade puls.</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972"/>
                                        </p:tgtEl>
                                        <p:attrNameLst>
                                          <p:attrName>style.visibility</p:attrName>
                                        </p:attrNameLst>
                                      </p:cBhvr>
                                      <p:to>
                                        <p:strVal val="visible"/>
                                      </p:to>
                                    </p:set>
                                    <p:anim calcmode="lin" valueType="num">
                                      <p:cBhvr additive="base">
                                        <p:cTn id="7" dur="500" fill="hold"/>
                                        <p:tgtEl>
                                          <p:spTgt spid="83972"/>
                                        </p:tgtEl>
                                        <p:attrNameLst>
                                          <p:attrName>ppt_x</p:attrName>
                                        </p:attrNameLst>
                                      </p:cBhvr>
                                      <p:tavLst>
                                        <p:tav tm="0">
                                          <p:val>
                                            <p:strVal val="0-#ppt_w/2"/>
                                          </p:val>
                                        </p:tav>
                                        <p:tav tm="100000">
                                          <p:val>
                                            <p:strVal val="#ppt_x"/>
                                          </p:val>
                                        </p:tav>
                                      </p:tavLst>
                                    </p:anim>
                                    <p:anim calcmode="lin" valueType="num">
                                      <p:cBhvr additive="base">
                                        <p:cTn id="8" dur="500" fill="hold"/>
                                        <p:tgtEl>
                                          <p:spTgt spid="8397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3973"/>
                                        </p:tgtEl>
                                        <p:attrNameLst>
                                          <p:attrName>style.visibility</p:attrName>
                                        </p:attrNameLst>
                                      </p:cBhvr>
                                      <p:to>
                                        <p:strVal val="visible"/>
                                      </p:to>
                                    </p:set>
                                    <p:anim calcmode="lin" valueType="num">
                                      <p:cBhvr additive="base">
                                        <p:cTn id="13" dur="500" fill="hold"/>
                                        <p:tgtEl>
                                          <p:spTgt spid="83973"/>
                                        </p:tgtEl>
                                        <p:attrNameLst>
                                          <p:attrName>ppt_x</p:attrName>
                                        </p:attrNameLst>
                                      </p:cBhvr>
                                      <p:tavLst>
                                        <p:tav tm="0">
                                          <p:val>
                                            <p:strVal val="0-#ppt_w/2"/>
                                          </p:val>
                                        </p:tav>
                                        <p:tav tm="100000">
                                          <p:val>
                                            <p:strVal val="#ppt_x"/>
                                          </p:val>
                                        </p:tav>
                                      </p:tavLst>
                                    </p:anim>
                                    <p:anim calcmode="lin" valueType="num">
                                      <p:cBhvr additive="base">
                                        <p:cTn id="14" dur="500" fill="hold"/>
                                        <p:tgtEl>
                                          <p:spTgt spid="839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3974"/>
                                        </p:tgtEl>
                                        <p:attrNameLst>
                                          <p:attrName>style.visibility</p:attrName>
                                        </p:attrNameLst>
                                      </p:cBhvr>
                                      <p:to>
                                        <p:strVal val="visible"/>
                                      </p:to>
                                    </p:set>
                                    <p:anim calcmode="lin" valueType="num">
                                      <p:cBhvr additive="base">
                                        <p:cTn id="19" dur="500" fill="hold"/>
                                        <p:tgtEl>
                                          <p:spTgt spid="83974"/>
                                        </p:tgtEl>
                                        <p:attrNameLst>
                                          <p:attrName>ppt_x</p:attrName>
                                        </p:attrNameLst>
                                      </p:cBhvr>
                                      <p:tavLst>
                                        <p:tav tm="0">
                                          <p:val>
                                            <p:strVal val="0-#ppt_w/2"/>
                                          </p:val>
                                        </p:tav>
                                        <p:tav tm="100000">
                                          <p:val>
                                            <p:strVal val="#ppt_x"/>
                                          </p:val>
                                        </p:tav>
                                      </p:tavLst>
                                    </p:anim>
                                    <p:anim calcmode="lin" valueType="num">
                                      <p:cBhvr additive="base">
                                        <p:cTn id="20" dur="500" fill="hold"/>
                                        <p:tgtEl>
                                          <p:spTgt spid="839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3" grpId="0" autoUpdateAnimBg="0"/>
      <p:bldP spid="8397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1143000" y="685800"/>
            <a:ext cx="6442075" cy="946150"/>
          </a:xfrm>
          <a:prstGeom prst="rect">
            <a:avLst/>
          </a:prstGeom>
          <a:noFill/>
          <a:ln w="9525">
            <a:noFill/>
            <a:miter lim="800000"/>
            <a:headEnd/>
            <a:tailEnd/>
          </a:ln>
          <a:effectLst/>
        </p:spPr>
        <p:txBody>
          <a:bodyPr wrap="none">
            <a:spAutoFit/>
          </a:bodyPr>
          <a:lstStyle/>
          <a:p>
            <a:r>
              <a:rPr lang="sv-SE" sz="2800" b="1" i="1" dirty="0" err="1">
                <a:solidFill>
                  <a:srgbClr val="FF3300"/>
                </a:solidFill>
              </a:rPr>
              <a:t>Accumulating</a:t>
            </a:r>
            <a:r>
              <a:rPr lang="sv-SE" sz="2800" b="1" i="1" dirty="0">
                <a:solidFill>
                  <a:srgbClr val="FF3300"/>
                </a:solidFill>
              </a:rPr>
              <a:t> </a:t>
            </a:r>
            <a:r>
              <a:rPr lang="sv-SE" sz="2800" b="1" i="1" dirty="0" err="1">
                <a:solidFill>
                  <a:srgbClr val="FF3300"/>
                </a:solidFill>
              </a:rPr>
              <a:t>Factor</a:t>
            </a:r>
            <a:r>
              <a:rPr lang="sv-SE" sz="2800" b="1" i="1" dirty="0">
                <a:solidFill>
                  <a:srgbClr val="FF3300"/>
                </a:solidFill>
              </a:rPr>
              <a:t> of the </a:t>
            </a:r>
            <a:r>
              <a:rPr lang="sv-SE" sz="2800" b="1" i="1" dirty="0" err="1">
                <a:solidFill>
                  <a:srgbClr val="FF3300"/>
                </a:solidFill>
              </a:rPr>
              <a:t>Optical</a:t>
            </a:r>
            <a:r>
              <a:rPr lang="sv-SE" sz="2800" b="1" i="1" dirty="0">
                <a:solidFill>
                  <a:srgbClr val="FF3300"/>
                </a:solidFill>
              </a:rPr>
              <a:t> </a:t>
            </a:r>
            <a:r>
              <a:rPr lang="sv-SE" sz="2800" b="1" i="1" dirty="0" err="1">
                <a:solidFill>
                  <a:srgbClr val="FF3300"/>
                </a:solidFill>
              </a:rPr>
              <a:t>Traps</a:t>
            </a:r>
            <a:r>
              <a:rPr lang="sv-SE" sz="2800" b="1" i="1" dirty="0">
                <a:solidFill>
                  <a:srgbClr val="FF3300"/>
                </a:solidFill>
              </a:rPr>
              <a:t> </a:t>
            </a:r>
          </a:p>
          <a:p>
            <a:r>
              <a:rPr lang="sv-SE" sz="2800" b="1" i="1" dirty="0">
                <a:solidFill>
                  <a:srgbClr val="FF3300"/>
                </a:solidFill>
              </a:rPr>
              <a:t>in </a:t>
            </a:r>
            <a:r>
              <a:rPr lang="sv-SE" sz="2800" b="1" i="1" dirty="0" err="1">
                <a:solidFill>
                  <a:srgbClr val="FF3300"/>
                </a:solidFill>
              </a:rPr>
              <a:t>dependence</a:t>
            </a:r>
            <a:r>
              <a:rPr lang="sv-SE" sz="2800" b="1" i="1" dirty="0">
                <a:solidFill>
                  <a:srgbClr val="FF3300"/>
                </a:solidFill>
              </a:rPr>
              <a:t> of </a:t>
            </a:r>
            <a:r>
              <a:rPr lang="sv-SE" sz="2800" b="1" i="1" dirty="0" err="1">
                <a:solidFill>
                  <a:srgbClr val="FF3300"/>
                </a:solidFill>
              </a:rPr>
              <a:t>Optical</a:t>
            </a:r>
            <a:r>
              <a:rPr lang="sv-SE" sz="2800" b="1" i="1" dirty="0">
                <a:solidFill>
                  <a:srgbClr val="FF3300"/>
                </a:solidFill>
              </a:rPr>
              <a:t> </a:t>
            </a:r>
            <a:r>
              <a:rPr lang="sv-SE" sz="2800" b="1" i="1" dirty="0" err="1">
                <a:solidFill>
                  <a:srgbClr val="FF3300"/>
                </a:solidFill>
              </a:rPr>
              <a:t>Losses</a:t>
            </a:r>
            <a:endParaRPr lang="en-GB" sz="2800" b="1" i="1" dirty="0">
              <a:solidFill>
                <a:srgbClr val="FF3300"/>
              </a:solidFill>
            </a:endParaRPr>
          </a:p>
        </p:txBody>
      </p:sp>
      <p:sp>
        <p:nvSpPr>
          <p:cNvPr id="56328" name="Rectangle 8"/>
          <p:cNvSpPr>
            <a:spLocks noChangeArrowheads="1"/>
          </p:cNvSpPr>
          <p:nvPr/>
        </p:nvSpPr>
        <p:spPr bwMode="auto">
          <a:xfrm>
            <a:off x="4252913" y="3233738"/>
            <a:ext cx="9144000" cy="0"/>
          </a:xfrm>
          <a:prstGeom prst="rect">
            <a:avLst/>
          </a:prstGeom>
          <a:noFill/>
          <a:ln w="9525">
            <a:noFill/>
            <a:miter lim="800000"/>
            <a:headEnd/>
            <a:tailEnd/>
          </a:ln>
          <a:effectLst/>
        </p:spPr>
        <p:txBody>
          <a:bodyPr>
            <a:spAutoFit/>
          </a:bodyPr>
          <a:lstStyle/>
          <a:p>
            <a:endParaRPr lang="sv-SE"/>
          </a:p>
        </p:txBody>
      </p:sp>
      <p:sp>
        <p:nvSpPr>
          <p:cNvPr id="56329" name="Text Box 9"/>
          <p:cNvSpPr txBox="1">
            <a:spLocks noChangeArrowheads="1"/>
          </p:cNvSpPr>
          <p:nvPr/>
        </p:nvSpPr>
        <p:spPr bwMode="auto">
          <a:xfrm>
            <a:off x="304800" y="1981200"/>
            <a:ext cx="2209800" cy="366713"/>
          </a:xfrm>
          <a:prstGeom prst="rect">
            <a:avLst/>
          </a:prstGeom>
          <a:noFill/>
          <a:ln w="9525">
            <a:noFill/>
            <a:miter lim="800000"/>
            <a:headEnd/>
            <a:tailEnd/>
          </a:ln>
          <a:effectLst/>
        </p:spPr>
        <p:txBody>
          <a:bodyPr>
            <a:spAutoFit/>
          </a:bodyPr>
          <a:lstStyle/>
          <a:p>
            <a:pPr algn="l"/>
            <a:r>
              <a:rPr lang="en-US" sz="1800" b="1">
                <a:solidFill>
                  <a:srgbClr val="000099"/>
                </a:solidFill>
                <a:cs typeface="Times New Roman" pitchFamily="18" charset="0"/>
              </a:rPr>
              <a:t>Parameter of losses:  </a:t>
            </a:r>
            <a:endParaRPr lang="en-GB" sz="1800" b="1">
              <a:solidFill>
                <a:srgbClr val="000099"/>
              </a:solidFill>
              <a:cs typeface="Times New Roman" pitchFamily="18" charset="0"/>
            </a:endParaRPr>
          </a:p>
        </p:txBody>
      </p:sp>
      <p:sp>
        <p:nvSpPr>
          <p:cNvPr id="56331" name="Rectangle 11"/>
          <p:cNvSpPr>
            <a:spLocks noChangeArrowheads="1"/>
          </p:cNvSpPr>
          <p:nvPr/>
        </p:nvSpPr>
        <p:spPr bwMode="auto">
          <a:xfrm>
            <a:off x="4510088" y="3348038"/>
            <a:ext cx="9144000" cy="0"/>
          </a:xfrm>
          <a:prstGeom prst="rect">
            <a:avLst/>
          </a:prstGeom>
          <a:noFill/>
          <a:ln w="9525">
            <a:noFill/>
            <a:miter lim="800000"/>
            <a:headEnd/>
            <a:tailEnd/>
          </a:ln>
          <a:effectLst/>
        </p:spPr>
        <p:txBody>
          <a:bodyPr>
            <a:spAutoFit/>
          </a:bodyPr>
          <a:lstStyle/>
          <a:p>
            <a:endParaRPr lang="sv-SE"/>
          </a:p>
        </p:txBody>
      </p:sp>
      <p:sp>
        <p:nvSpPr>
          <p:cNvPr id="56333" name="Rectangle 13"/>
          <p:cNvSpPr>
            <a:spLocks noChangeArrowheads="1"/>
          </p:cNvSpPr>
          <p:nvPr/>
        </p:nvSpPr>
        <p:spPr bwMode="auto">
          <a:xfrm>
            <a:off x="4229100" y="3257550"/>
            <a:ext cx="9144000" cy="0"/>
          </a:xfrm>
          <a:prstGeom prst="rect">
            <a:avLst/>
          </a:prstGeom>
          <a:noFill/>
          <a:ln w="9525">
            <a:noFill/>
            <a:miter lim="800000"/>
            <a:headEnd/>
            <a:tailEnd/>
          </a:ln>
          <a:effectLst/>
        </p:spPr>
        <p:txBody>
          <a:bodyPr>
            <a:spAutoFit/>
          </a:bodyPr>
          <a:lstStyle/>
          <a:p>
            <a:endParaRPr lang="sv-SE"/>
          </a:p>
        </p:txBody>
      </p:sp>
      <p:graphicFrame>
        <p:nvGraphicFramePr>
          <p:cNvPr id="138240" name="Object 1024"/>
          <p:cNvGraphicFramePr>
            <a:graphicFrameLocks noChangeAspect="1"/>
          </p:cNvGraphicFramePr>
          <p:nvPr/>
        </p:nvGraphicFramePr>
        <p:xfrm>
          <a:off x="3429000" y="1828800"/>
          <a:ext cx="1600200" cy="800100"/>
        </p:xfrm>
        <a:graphic>
          <a:graphicData uri="http://schemas.openxmlformats.org/presentationml/2006/ole">
            <p:oleObj spid="_x0000_s138240" r:id="rId3" imgW="799753" imgH="393529" progId="Equation.3">
              <p:embed/>
            </p:oleObj>
          </a:graphicData>
        </a:graphic>
      </p:graphicFrame>
      <p:sp>
        <p:nvSpPr>
          <p:cNvPr id="56334" name="Text Box 14"/>
          <p:cNvSpPr txBox="1">
            <a:spLocks noChangeArrowheads="1"/>
          </p:cNvSpPr>
          <p:nvPr/>
        </p:nvSpPr>
        <p:spPr bwMode="auto">
          <a:xfrm>
            <a:off x="228600" y="3124200"/>
            <a:ext cx="5867400" cy="366713"/>
          </a:xfrm>
          <a:prstGeom prst="rect">
            <a:avLst/>
          </a:prstGeom>
          <a:noFill/>
          <a:ln w="9525">
            <a:noFill/>
            <a:miter lim="800000"/>
            <a:headEnd/>
            <a:tailEnd/>
          </a:ln>
          <a:effectLst/>
        </p:spPr>
        <p:txBody>
          <a:bodyPr>
            <a:spAutoFit/>
          </a:bodyPr>
          <a:lstStyle/>
          <a:p>
            <a:pPr algn="l"/>
            <a:r>
              <a:rPr lang="en-US">
                <a:solidFill>
                  <a:srgbClr val="FF3300"/>
                </a:solidFill>
                <a:cs typeface="Times New Roman" pitchFamily="18" charset="0"/>
              </a:rPr>
              <a:t>  </a:t>
            </a:r>
            <a:r>
              <a:rPr lang="en-US" sz="1800">
                <a:solidFill>
                  <a:srgbClr val="003399"/>
                </a:solidFill>
                <a:cs typeface="Times New Roman" pitchFamily="18" charset="0"/>
              </a:rPr>
              <a:t>where                      are the </a:t>
            </a:r>
            <a:r>
              <a:rPr lang="en-US" sz="1800" b="1">
                <a:solidFill>
                  <a:srgbClr val="003399"/>
                </a:solidFill>
                <a:cs typeface="Times New Roman" pitchFamily="18" charset="0"/>
              </a:rPr>
              <a:t>optical losses</a:t>
            </a:r>
            <a:r>
              <a:rPr lang="en-US" sz="1800">
                <a:solidFill>
                  <a:srgbClr val="003399"/>
                </a:solidFill>
                <a:cs typeface="Times New Roman" pitchFamily="18" charset="0"/>
              </a:rPr>
              <a:t> in %.</a:t>
            </a:r>
            <a:endParaRPr lang="en-GB" sz="1800">
              <a:solidFill>
                <a:srgbClr val="003399"/>
              </a:solidFill>
              <a:cs typeface="Times New Roman" pitchFamily="18" charset="0"/>
            </a:endParaRPr>
          </a:p>
        </p:txBody>
      </p:sp>
      <p:sp>
        <p:nvSpPr>
          <p:cNvPr id="56335" name="Text Box 15"/>
          <p:cNvSpPr txBox="1">
            <a:spLocks noChangeArrowheads="1"/>
          </p:cNvSpPr>
          <p:nvPr/>
        </p:nvSpPr>
        <p:spPr bwMode="auto">
          <a:xfrm>
            <a:off x="14782800" y="4649788"/>
            <a:ext cx="2835275" cy="304800"/>
          </a:xfrm>
          <a:prstGeom prst="rect">
            <a:avLst/>
          </a:prstGeom>
          <a:noFill/>
          <a:ln w="9525">
            <a:noFill/>
            <a:miter lim="800000"/>
            <a:headEnd/>
            <a:tailEnd/>
          </a:ln>
          <a:effectLst/>
        </p:spPr>
        <p:txBody>
          <a:bodyPr>
            <a:spAutoFit/>
          </a:bodyPr>
          <a:lstStyle/>
          <a:p>
            <a:pPr algn="l"/>
            <a:endParaRPr lang="sv-SE"/>
          </a:p>
        </p:txBody>
      </p:sp>
      <p:sp>
        <p:nvSpPr>
          <p:cNvPr id="56337" name="Rectangle 17"/>
          <p:cNvSpPr>
            <a:spLocks noChangeArrowheads="1"/>
          </p:cNvSpPr>
          <p:nvPr/>
        </p:nvSpPr>
        <p:spPr bwMode="auto">
          <a:xfrm>
            <a:off x="4400550" y="3319463"/>
            <a:ext cx="9144000" cy="0"/>
          </a:xfrm>
          <a:prstGeom prst="rect">
            <a:avLst/>
          </a:prstGeom>
          <a:noFill/>
          <a:ln w="9525">
            <a:noFill/>
            <a:miter lim="800000"/>
            <a:headEnd/>
            <a:tailEnd/>
          </a:ln>
          <a:effectLst/>
        </p:spPr>
        <p:txBody>
          <a:bodyPr>
            <a:spAutoFit/>
          </a:bodyPr>
          <a:lstStyle/>
          <a:p>
            <a:endParaRPr lang="sv-SE"/>
          </a:p>
        </p:txBody>
      </p:sp>
      <p:graphicFrame>
        <p:nvGraphicFramePr>
          <p:cNvPr id="138241" name="Object 1025"/>
          <p:cNvGraphicFramePr>
            <a:graphicFrameLocks noChangeAspect="1"/>
          </p:cNvGraphicFramePr>
          <p:nvPr/>
        </p:nvGraphicFramePr>
        <p:xfrm>
          <a:off x="1295400" y="3048000"/>
          <a:ext cx="685800" cy="438150"/>
        </p:xfrm>
        <a:graphic>
          <a:graphicData uri="http://schemas.openxmlformats.org/presentationml/2006/ole">
            <p:oleObj spid="_x0000_s138241" r:id="rId4" imgW="342603" imgH="215713" progId="Equation.3">
              <p:embed/>
            </p:oleObj>
          </a:graphicData>
        </a:graphic>
      </p:graphicFrame>
      <p:sp>
        <p:nvSpPr>
          <p:cNvPr id="56338" name="Text Box 18"/>
          <p:cNvSpPr txBox="1">
            <a:spLocks noChangeArrowheads="1"/>
          </p:cNvSpPr>
          <p:nvPr/>
        </p:nvSpPr>
        <p:spPr bwMode="auto">
          <a:xfrm>
            <a:off x="152400" y="3810000"/>
            <a:ext cx="8610600" cy="915988"/>
          </a:xfrm>
          <a:prstGeom prst="rect">
            <a:avLst/>
          </a:prstGeom>
          <a:noFill/>
          <a:ln w="9525">
            <a:noFill/>
            <a:miter lim="800000"/>
            <a:headEnd/>
            <a:tailEnd/>
          </a:ln>
          <a:effectLst/>
        </p:spPr>
        <p:txBody>
          <a:bodyPr>
            <a:spAutoFit/>
          </a:bodyPr>
          <a:lstStyle/>
          <a:p>
            <a:pPr algn="just"/>
            <a:r>
              <a:rPr lang="en-US" sz="1600" b="1" dirty="0">
                <a:solidFill>
                  <a:srgbClr val="000099"/>
                </a:solidFill>
                <a:cs typeface="Times New Roman" pitchFamily="18" charset="0"/>
              </a:rPr>
              <a:t>    </a:t>
            </a:r>
            <a:r>
              <a:rPr lang="en-US" sz="1800" b="1" dirty="0">
                <a:solidFill>
                  <a:srgbClr val="000099"/>
                </a:solidFill>
                <a:cs typeface="Times New Roman" pitchFamily="18" charset="0"/>
              </a:rPr>
              <a:t>The accumulating factor</a:t>
            </a:r>
            <a:r>
              <a:rPr lang="en-US" sz="1800" dirty="0">
                <a:solidFill>
                  <a:srgbClr val="000099"/>
                </a:solidFill>
                <a:cs typeface="Times New Roman" pitchFamily="18" charset="0"/>
              </a:rPr>
              <a:t> takes into account the energy of the trapped pulse at each turn and the number of turns with useful power that can survive inside the optical trap, can be written as:</a:t>
            </a:r>
            <a:endParaRPr lang="en-GB" sz="1800" dirty="0">
              <a:solidFill>
                <a:srgbClr val="000099"/>
              </a:solidFill>
              <a:cs typeface="Times New Roman" pitchFamily="18" charset="0"/>
            </a:endParaRPr>
          </a:p>
        </p:txBody>
      </p:sp>
      <p:sp>
        <p:nvSpPr>
          <p:cNvPr id="56340" name="Rectangle 20"/>
          <p:cNvSpPr>
            <a:spLocks noChangeArrowheads="1"/>
          </p:cNvSpPr>
          <p:nvPr/>
        </p:nvSpPr>
        <p:spPr bwMode="auto">
          <a:xfrm>
            <a:off x="4252913" y="3257550"/>
            <a:ext cx="9144000" cy="0"/>
          </a:xfrm>
          <a:prstGeom prst="rect">
            <a:avLst/>
          </a:prstGeom>
          <a:noFill/>
          <a:ln w="9525">
            <a:noFill/>
            <a:miter lim="800000"/>
            <a:headEnd/>
            <a:tailEnd/>
          </a:ln>
          <a:effectLst/>
        </p:spPr>
        <p:txBody>
          <a:bodyPr>
            <a:spAutoFit/>
          </a:bodyPr>
          <a:lstStyle/>
          <a:p>
            <a:endParaRPr lang="sv-SE"/>
          </a:p>
        </p:txBody>
      </p:sp>
      <p:graphicFrame>
        <p:nvGraphicFramePr>
          <p:cNvPr id="138242" name="Object 1026"/>
          <p:cNvGraphicFramePr>
            <a:graphicFrameLocks noChangeAspect="1"/>
          </p:cNvGraphicFramePr>
          <p:nvPr/>
        </p:nvGraphicFramePr>
        <p:xfrm>
          <a:off x="1524000" y="4648200"/>
          <a:ext cx="5897563" cy="1023938"/>
        </p:xfrm>
        <a:graphic>
          <a:graphicData uri="http://schemas.openxmlformats.org/presentationml/2006/ole">
            <p:oleObj spid="_x0000_s138242" name="Formel" r:id="rId5" imgW="2476440" imgH="431640" progId="Equation.3">
              <p:embed/>
            </p:oleObj>
          </a:graphicData>
        </a:graphic>
      </p:graphicFrame>
    </p:spTree>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Text Box 1028"/>
          <p:cNvSpPr txBox="1">
            <a:spLocks noChangeArrowheads="1"/>
          </p:cNvSpPr>
          <p:nvPr/>
        </p:nvSpPr>
        <p:spPr bwMode="auto">
          <a:xfrm>
            <a:off x="1524000" y="990600"/>
            <a:ext cx="5715000" cy="457200"/>
          </a:xfrm>
          <a:prstGeom prst="rect">
            <a:avLst/>
          </a:prstGeom>
          <a:noFill/>
          <a:ln w="9525">
            <a:noFill/>
            <a:miter lim="800000"/>
            <a:headEnd/>
            <a:tailEnd/>
          </a:ln>
          <a:effectLst/>
        </p:spPr>
        <p:txBody>
          <a:bodyPr>
            <a:spAutoFit/>
          </a:bodyPr>
          <a:lstStyle/>
          <a:p>
            <a:pPr algn="just"/>
            <a:r>
              <a:rPr lang="en-US" dirty="0">
                <a:solidFill>
                  <a:srgbClr val="FF3300"/>
                </a:solidFill>
                <a:cs typeface="Times New Roman" pitchFamily="18" charset="0"/>
              </a:rPr>
              <a:t>    </a:t>
            </a:r>
            <a:r>
              <a:rPr lang="en-US" sz="2400" b="1" i="1" dirty="0">
                <a:solidFill>
                  <a:schemeClr val="bg1"/>
                </a:solidFill>
                <a:cs typeface="Times New Roman" pitchFamily="18" charset="0"/>
              </a:rPr>
              <a:t>Accumulating factor</a:t>
            </a:r>
            <a:r>
              <a:rPr lang="en-US" sz="2400" b="1" dirty="0">
                <a:solidFill>
                  <a:schemeClr val="bg1"/>
                </a:solidFill>
                <a:cs typeface="Times New Roman" pitchFamily="18" charset="0"/>
              </a:rPr>
              <a:t> of the storage device</a:t>
            </a:r>
            <a:endParaRPr lang="en-GB" sz="2400" b="1" dirty="0">
              <a:solidFill>
                <a:schemeClr val="bg1"/>
              </a:solidFill>
            </a:endParaRPr>
          </a:p>
        </p:txBody>
      </p:sp>
      <p:sp>
        <p:nvSpPr>
          <p:cNvPr id="57350" name="Rectangle 1030"/>
          <p:cNvSpPr>
            <a:spLocks noChangeArrowheads="1"/>
          </p:cNvSpPr>
          <p:nvPr/>
        </p:nvSpPr>
        <p:spPr bwMode="auto">
          <a:xfrm>
            <a:off x="3224213" y="2214563"/>
            <a:ext cx="9144000" cy="0"/>
          </a:xfrm>
          <a:prstGeom prst="rect">
            <a:avLst/>
          </a:prstGeom>
          <a:noFill/>
          <a:ln w="9525">
            <a:noFill/>
            <a:miter lim="800000"/>
            <a:headEnd/>
            <a:tailEnd/>
          </a:ln>
          <a:effectLst/>
        </p:spPr>
        <p:txBody>
          <a:bodyPr>
            <a:spAutoFit/>
          </a:bodyPr>
          <a:lstStyle/>
          <a:p>
            <a:endParaRPr lang="sv-SE"/>
          </a:p>
        </p:txBody>
      </p:sp>
      <p:graphicFrame>
        <p:nvGraphicFramePr>
          <p:cNvPr id="57349" name="Object 1029"/>
          <p:cNvGraphicFramePr>
            <a:graphicFrameLocks noChangeAspect="1"/>
          </p:cNvGraphicFramePr>
          <p:nvPr/>
        </p:nvGraphicFramePr>
        <p:xfrm>
          <a:off x="381000" y="1600200"/>
          <a:ext cx="4114800" cy="3708400"/>
        </p:xfrm>
        <a:graphic>
          <a:graphicData uri="http://schemas.openxmlformats.org/presentationml/2006/ole">
            <p:oleObj spid="_x0000_s57349" r:id="rId3" imgW="2695575" imgH="2428875" progId="Excel.Sheet.8">
              <p:embed/>
            </p:oleObj>
          </a:graphicData>
        </a:graphic>
      </p:graphicFrame>
      <p:sp>
        <p:nvSpPr>
          <p:cNvPr id="57352" name="Rectangle 1032"/>
          <p:cNvSpPr>
            <a:spLocks noChangeArrowheads="1"/>
          </p:cNvSpPr>
          <p:nvPr/>
        </p:nvSpPr>
        <p:spPr bwMode="auto">
          <a:xfrm>
            <a:off x="3205163" y="2219325"/>
            <a:ext cx="9144000" cy="0"/>
          </a:xfrm>
          <a:prstGeom prst="rect">
            <a:avLst/>
          </a:prstGeom>
          <a:noFill/>
          <a:ln w="9525">
            <a:noFill/>
            <a:miter lim="800000"/>
            <a:headEnd/>
            <a:tailEnd/>
          </a:ln>
          <a:effectLst/>
        </p:spPr>
        <p:txBody>
          <a:bodyPr>
            <a:spAutoFit/>
          </a:bodyPr>
          <a:lstStyle/>
          <a:p>
            <a:endParaRPr lang="sv-SE"/>
          </a:p>
        </p:txBody>
      </p:sp>
      <p:graphicFrame>
        <p:nvGraphicFramePr>
          <p:cNvPr id="57351" name="Object 1031"/>
          <p:cNvGraphicFramePr>
            <a:graphicFrameLocks noChangeAspect="1"/>
          </p:cNvGraphicFramePr>
          <p:nvPr/>
        </p:nvGraphicFramePr>
        <p:xfrm>
          <a:off x="4648200" y="1600200"/>
          <a:ext cx="4191000" cy="3708400"/>
        </p:xfrm>
        <a:graphic>
          <a:graphicData uri="http://schemas.openxmlformats.org/presentationml/2006/ole">
            <p:oleObj spid="_x0000_s57351" r:id="rId4" imgW="2733675" imgH="2419350" progId="Excel.Sheet.8">
              <p:embed/>
            </p:oleObj>
          </a:graphicData>
        </a:graphic>
      </p:graphicFrame>
      <p:sp>
        <p:nvSpPr>
          <p:cNvPr id="57353" name="Text Box 1033"/>
          <p:cNvSpPr txBox="1">
            <a:spLocks noChangeArrowheads="1"/>
          </p:cNvSpPr>
          <p:nvPr/>
        </p:nvSpPr>
        <p:spPr bwMode="auto">
          <a:xfrm>
            <a:off x="457200" y="5486400"/>
            <a:ext cx="3886200" cy="730250"/>
          </a:xfrm>
          <a:prstGeom prst="rect">
            <a:avLst/>
          </a:prstGeom>
          <a:noFill/>
          <a:ln w="9525">
            <a:noFill/>
            <a:miter lim="800000"/>
            <a:headEnd/>
            <a:tailEnd/>
          </a:ln>
          <a:effectLst/>
        </p:spPr>
        <p:txBody>
          <a:bodyPr>
            <a:spAutoFit/>
          </a:bodyPr>
          <a:lstStyle/>
          <a:p>
            <a:pPr algn="just"/>
            <a:r>
              <a:rPr lang="en-AU" b="1">
                <a:solidFill>
                  <a:schemeClr val="bg1"/>
                </a:solidFill>
                <a:cs typeface="Times New Roman" pitchFamily="18" charset="0"/>
              </a:rPr>
              <a:t>Fig.16. </a:t>
            </a:r>
            <a:r>
              <a:rPr lang="en-AU">
                <a:solidFill>
                  <a:schemeClr val="bg1"/>
                </a:solidFill>
                <a:cs typeface="Times New Roman" pitchFamily="18" charset="0"/>
              </a:rPr>
              <a:t>Accumulating Factor of an Optical Storage Device as function of  the number of turns for different optical losses.</a:t>
            </a:r>
            <a:endParaRPr lang="en-GB">
              <a:solidFill>
                <a:schemeClr val="bg1"/>
              </a:solidFill>
            </a:endParaRPr>
          </a:p>
        </p:txBody>
      </p:sp>
      <p:sp>
        <p:nvSpPr>
          <p:cNvPr id="57354" name="Text Box 1034"/>
          <p:cNvSpPr txBox="1">
            <a:spLocks noChangeArrowheads="1"/>
          </p:cNvSpPr>
          <p:nvPr/>
        </p:nvSpPr>
        <p:spPr bwMode="auto">
          <a:xfrm>
            <a:off x="4800600" y="5562600"/>
            <a:ext cx="3673475" cy="517525"/>
          </a:xfrm>
          <a:prstGeom prst="rect">
            <a:avLst/>
          </a:prstGeom>
          <a:noFill/>
          <a:ln w="9525">
            <a:noFill/>
            <a:miter lim="800000"/>
            <a:headEnd/>
            <a:tailEnd/>
          </a:ln>
          <a:effectLst/>
        </p:spPr>
        <p:txBody>
          <a:bodyPr>
            <a:spAutoFit/>
          </a:bodyPr>
          <a:lstStyle/>
          <a:p>
            <a:pPr algn="just"/>
            <a:r>
              <a:rPr lang="en-AU" b="1">
                <a:solidFill>
                  <a:schemeClr val="bg1"/>
                </a:solidFill>
                <a:cs typeface="Times New Roman" pitchFamily="18" charset="0"/>
              </a:rPr>
              <a:t>Fig.17. </a:t>
            </a:r>
            <a:r>
              <a:rPr lang="en-AU">
                <a:solidFill>
                  <a:schemeClr val="bg1"/>
                </a:solidFill>
                <a:cs typeface="Times New Roman" pitchFamily="18" charset="0"/>
              </a:rPr>
              <a:t>Accumulating Factor of an Optical Storage Device as function of  optical losses.</a:t>
            </a:r>
            <a:endParaRPr lang="en-GB">
              <a:solidFill>
                <a:schemeClr val="bg1"/>
              </a:solidFill>
            </a:endParaRPr>
          </a:p>
        </p:txBody>
      </p:sp>
      <p:sp>
        <p:nvSpPr>
          <p:cNvPr id="57358" name="Rectangle 1038"/>
          <p:cNvSpPr>
            <a:spLocks noChangeArrowheads="1"/>
          </p:cNvSpPr>
          <p:nvPr/>
        </p:nvSpPr>
        <p:spPr bwMode="auto">
          <a:xfrm>
            <a:off x="4076700" y="3314700"/>
            <a:ext cx="9144000" cy="0"/>
          </a:xfrm>
          <a:prstGeom prst="rect">
            <a:avLst/>
          </a:prstGeom>
          <a:noFill/>
          <a:ln w="9525">
            <a:noFill/>
            <a:miter lim="800000"/>
            <a:headEnd/>
            <a:tailEnd/>
          </a:ln>
          <a:effectLst/>
        </p:spPr>
        <p:txBody>
          <a:bodyPr>
            <a:spAutoFit/>
          </a:bodyPr>
          <a:lstStyle/>
          <a:p>
            <a:endParaRPr lang="sv-SE"/>
          </a:p>
        </p:txBody>
      </p:sp>
      <p:sp>
        <p:nvSpPr>
          <p:cNvPr id="57360" name="Rectangle 1040"/>
          <p:cNvSpPr>
            <a:spLocks noChangeArrowheads="1"/>
          </p:cNvSpPr>
          <p:nvPr/>
        </p:nvSpPr>
        <p:spPr bwMode="auto">
          <a:xfrm>
            <a:off x="4491038" y="3314700"/>
            <a:ext cx="9144000" cy="0"/>
          </a:xfrm>
          <a:prstGeom prst="rect">
            <a:avLst/>
          </a:prstGeom>
          <a:noFill/>
          <a:ln w="9525">
            <a:noFill/>
            <a:miter lim="800000"/>
            <a:headEnd/>
            <a:tailEnd/>
          </a:ln>
          <a:effectLst/>
        </p:spPr>
        <p:txBody>
          <a:bodyPr>
            <a:spAutoFit/>
          </a:bodyPr>
          <a:lstStyle/>
          <a:p>
            <a:endParaRPr lang="sv-SE"/>
          </a:p>
        </p:txBody>
      </p:sp>
      <p:sp>
        <p:nvSpPr>
          <p:cNvPr id="57362" name="Rectangle 1042"/>
          <p:cNvSpPr>
            <a:spLocks noChangeArrowheads="1"/>
          </p:cNvSpPr>
          <p:nvPr/>
        </p:nvSpPr>
        <p:spPr bwMode="auto">
          <a:xfrm>
            <a:off x="4252913" y="3328988"/>
            <a:ext cx="9144000" cy="0"/>
          </a:xfrm>
          <a:prstGeom prst="rect">
            <a:avLst/>
          </a:prstGeom>
          <a:noFill/>
          <a:ln w="9525">
            <a:noFill/>
            <a:miter lim="800000"/>
            <a:headEnd/>
            <a:tailEnd/>
          </a:ln>
          <a:effectLst/>
        </p:spPr>
        <p:txBody>
          <a:bodyPr>
            <a:spAutoFit/>
          </a:bodyPr>
          <a:lstStyle/>
          <a:p>
            <a:endParaRPr lang="sv-SE"/>
          </a:p>
        </p:txBody>
      </p:sp>
      <p:sp>
        <p:nvSpPr>
          <p:cNvPr id="57364" name="Rectangle 1044"/>
          <p:cNvSpPr>
            <a:spLocks noChangeArrowheads="1"/>
          </p:cNvSpPr>
          <p:nvPr/>
        </p:nvSpPr>
        <p:spPr bwMode="auto">
          <a:xfrm>
            <a:off x="4271963" y="3314700"/>
            <a:ext cx="9144000" cy="0"/>
          </a:xfrm>
          <a:prstGeom prst="rect">
            <a:avLst/>
          </a:prstGeom>
          <a:noFill/>
          <a:ln w="9525">
            <a:noFill/>
            <a:miter lim="800000"/>
            <a:headEnd/>
            <a:tailEnd/>
          </a:ln>
          <a:effectLst/>
        </p:spPr>
        <p:txBody>
          <a:bodyPr>
            <a:spAutoFit/>
          </a:bodyPr>
          <a:lstStyle/>
          <a:p>
            <a:endParaRPr lang="sv-SE"/>
          </a:p>
        </p:txBody>
      </p:sp>
    </p:spTree>
  </p:cSld>
  <p:clrMapOvr>
    <a:masterClrMapping/>
  </p:clrMapOvr>
  <p:transition spd="slow">
    <p:pull dir="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52400" y="838200"/>
            <a:ext cx="8305800" cy="915988"/>
          </a:xfrm>
          <a:prstGeom prst="rect">
            <a:avLst/>
          </a:prstGeom>
          <a:noFill/>
          <a:ln w="9525">
            <a:noFill/>
            <a:miter lim="800000"/>
            <a:headEnd/>
            <a:tailEnd/>
          </a:ln>
          <a:effectLst/>
        </p:spPr>
        <p:txBody>
          <a:bodyPr>
            <a:spAutoFit/>
          </a:bodyPr>
          <a:lstStyle/>
          <a:p>
            <a:pPr algn="just"/>
            <a:r>
              <a:rPr lang="en-US" sz="1800" b="1">
                <a:solidFill>
                  <a:srgbClr val="003399"/>
                </a:solidFill>
                <a:cs typeface="Times New Roman" pitchFamily="18" charset="0"/>
              </a:rPr>
              <a:t>     The integrated power in</a:t>
            </a:r>
            <a:r>
              <a:rPr lang="en-US" sz="1800">
                <a:solidFill>
                  <a:srgbClr val="003399"/>
                </a:solidFill>
                <a:cs typeface="Times New Roman" pitchFamily="18" charset="0"/>
              </a:rPr>
              <a:t> "the storage device" can be expressed as the product of the power in the “One pass configuration” and the Accumulating Factor of the storage device. </a:t>
            </a:r>
            <a:endParaRPr lang="en-GB" sz="1800">
              <a:solidFill>
                <a:srgbClr val="003399"/>
              </a:solidFill>
            </a:endParaRPr>
          </a:p>
        </p:txBody>
      </p:sp>
      <p:graphicFrame>
        <p:nvGraphicFramePr>
          <p:cNvPr id="58373" name="Object 5"/>
          <p:cNvGraphicFramePr>
            <a:graphicFrameLocks noChangeAspect="1"/>
          </p:cNvGraphicFramePr>
          <p:nvPr/>
        </p:nvGraphicFramePr>
        <p:xfrm>
          <a:off x="1676400" y="2057400"/>
          <a:ext cx="5389563" cy="890588"/>
        </p:xfrm>
        <a:graphic>
          <a:graphicData uri="http://schemas.openxmlformats.org/presentationml/2006/ole">
            <p:oleObj spid="_x0000_s58373" name="Formel" r:id="rId3" imgW="2476440" imgH="431640" progId="Equation.3">
              <p:embed/>
            </p:oleObj>
          </a:graphicData>
        </a:graphic>
      </p:graphicFrame>
      <p:sp>
        <p:nvSpPr>
          <p:cNvPr id="58376" name="Rectangle 8"/>
          <p:cNvSpPr>
            <a:spLocks noChangeArrowheads="1"/>
          </p:cNvSpPr>
          <p:nvPr/>
        </p:nvSpPr>
        <p:spPr bwMode="auto">
          <a:xfrm>
            <a:off x="2819400" y="3352800"/>
            <a:ext cx="9144000" cy="0"/>
          </a:xfrm>
          <a:prstGeom prst="rect">
            <a:avLst/>
          </a:prstGeom>
          <a:noFill/>
          <a:ln w="9525">
            <a:noFill/>
            <a:miter lim="800000"/>
            <a:headEnd/>
            <a:tailEnd/>
          </a:ln>
          <a:effectLst/>
        </p:spPr>
        <p:txBody>
          <a:bodyPr>
            <a:spAutoFit/>
          </a:bodyPr>
          <a:lstStyle/>
          <a:p>
            <a:endParaRPr lang="sv-SE"/>
          </a:p>
        </p:txBody>
      </p:sp>
      <p:graphicFrame>
        <p:nvGraphicFramePr>
          <p:cNvPr id="58375" name="Object 7"/>
          <p:cNvGraphicFramePr>
            <a:graphicFrameLocks noChangeAspect="1"/>
          </p:cNvGraphicFramePr>
          <p:nvPr/>
        </p:nvGraphicFramePr>
        <p:xfrm>
          <a:off x="2743200" y="4876800"/>
          <a:ext cx="2895600" cy="901700"/>
        </p:xfrm>
        <a:graphic>
          <a:graphicData uri="http://schemas.openxmlformats.org/presentationml/2006/ole">
            <p:oleObj spid="_x0000_s58375" r:id="rId4" imgW="1435100" imgH="444500" progId="Equation.3">
              <p:embed/>
            </p:oleObj>
          </a:graphicData>
        </a:graphic>
      </p:graphicFrame>
      <p:sp>
        <p:nvSpPr>
          <p:cNvPr id="58417" name="Text Box 49"/>
          <p:cNvSpPr txBox="1">
            <a:spLocks noChangeArrowheads="1"/>
          </p:cNvSpPr>
          <p:nvPr/>
        </p:nvSpPr>
        <p:spPr bwMode="auto">
          <a:xfrm>
            <a:off x="228600" y="3429000"/>
            <a:ext cx="8305800" cy="1190625"/>
          </a:xfrm>
          <a:prstGeom prst="rect">
            <a:avLst/>
          </a:prstGeom>
          <a:noFill/>
          <a:ln w="9525">
            <a:noFill/>
            <a:miter lim="800000"/>
            <a:headEnd/>
            <a:tailEnd/>
          </a:ln>
          <a:effectLst/>
        </p:spPr>
        <p:txBody>
          <a:bodyPr>
            <a:spAutoFit/>
          </a:bodyPr>
          <a:lstStyle/>
          <a:p>
            <a:pPr algn="just"/>
            <a:r>
              <a:rPr lang="en-US" sz="1600" b="1">
                <a:solidFill>
                  <a:srgbClr val="000099"/>
                </a:solidFill>
                <a:cs typeface="Times New Roman" pitchFamily="18" charset="0"/>
              </a:rPr>
              <a:t>     </a:t>
            </a:r>
            <a:r>
              <a:rPr lang="en-US" sz="1800" b="1">
                <a:solidFill>
                  <a:srgbClr val="000099"/>
                </a:solidFill>
                <a:cs typeface="Times New Roman" pitchFamily="18" charset="0"/>
              </a:rPr>
              <a:t>Enhancement Factor</a:t>
            </a:r>
            <a:r>
              <a:rPr lang="en-US" sz="1800">
                <a:solidFill>
                  <a:srgbClr val="000099"/>
                </a:solidFill>
                <a:cs typeface="Times New Roman" pitchFamily="18" charset="0"/>
              </a:rPr>
              <a:t>  of the optical storage device,  defined as the ratio between the integrated power in the storage device and the power in one pass configuration, is strongly dependent of optical losses and directly proportional to the Accumulating Factor:</a:t>
            </a:r>
            <a:endParaRPr lang="en-GB" sz="1800">
              <a:solidFill>
                <a:srgbClr val="000099"/>
              </a:solidFill>
            </a:endParaRPr>
          </a:p>
        </p:txBody>
      </p:sp>
    </p:spTree>
  </p:cSld>
  <p:clrMapOvr>
    <a:masterClrMapping/>
  </p:clrMapOvr>
  <p:transition spd="slow">
    <p:pull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29"/>
          <p:cNvSpPr txBox="1">
            <a:spLocks noChangeArrowheads="1"/>
          </p:cNvSpPr>
          <p:nvPr/>
        </p:nvSpPr>
        <p:spPr bwMode="auto">
          <a:xfrm>
            <a:off x="381000" y="1752600"/>
            <a:ext cx="8382000" cy="461665"/>
          </a:xfrm>
          <a:prstGeom prst="rect">
            <a:avLst/>
          </a:prstGeom>
          <a:noFill/>
          <a:ln w="9525">
            <a:noFill/>
            <a:miter lim="800000"/>
            <a:headEnd/>
            <a:tailEnd/>
          </a:ln>
          <a:effectLst/>
        </p:spPr>
        <p:txBody>
          <a:bodyPr wrap="square">
            <a:spAutoFit/>
          </a:bodyPr>
          <a:lstStyle/>
          <a:p>
            <a:pPr>
              <a:buFont typeface="Wingdings" pitchFamily="2" charset="2"/>
              <a:buNone/>
            </a:pPr>
            <a:r>
              <a:rPr lang="sv-SE" sz="2400" b="1" i="1" dirty="0">
                <a:solidFill>
                  <a:srgbClr val="CC3300"/>
                </a:solidFill>
                <a:effectLst>
                  <a:outerShdw blurRad="38100" dist="38100" dir="2700000" algn="tl">
                    <a:srgbClr val="FFFFFF"/>
                  </a:outerShdw>
                </a:effectLst>
              </a:rPr>
              <a:t>” </a:t>
            </a:r>
            <a:r>
              <a:rPr lang="en-US" sz="2400" b="1" i="1" dirty="0">
                <a:solidFill>
                  <a:srgbClr val="CC3300"/>
                </a:solidFill>
                <a:effectLst>
                  <a:outerShdw blurRad="38100" dist="38100" dir="2700000" algn="tl">
                    <a:srgbClr val="FFFFFF"/>
                  </a:outerShdw>
                </a:effectLst>
              </a:rPr>
              <a:t>Optical Traps with Active Media for High Power Laser Pulses”</a:t>
            </a:r>
            <a:endParaRPr lang="en-GB" sz="2400" b="1" i="1" dirty="0">
              <a:solidFill>
                <a:srgbClr val="CC3300"/>
              </a:solidFill>
              <a:effectLst>
                <a:outerShdw blurRad="38100" dist="38100" dir="2700000" algn="tl">
                  <a:srgbClr val="FFFFFF"/>
                </a:outerShdw>
              </a:effectLst>
            </a:endParaRPr>
          </a:p>
        </p:txBody>
      </p:sp>
      <p:sp>
        <p:nvSpPr>
          <p:cNvPr id="3" name="Text Box 1032"/>
          <p:cNvSpPr txBox="1">
            <a:spLocks noChangeArrowheads="1"/>
          </p:cNvSpPr>
          <p:nvPr/>
        </p:nvSpPr>
        <p:spPr bwMode="auto">
          <a:xfrm>
            <a:off x="838200" y="4114800"/>
            <a:ext cx="7162800" cy="2031325"/>
          </a:xfrm>
          <a:prstGeom prst="rect">
            <a:avLst/>
          </a:prstGeom>
          <a:noFill/>
          <a:ln w="9525">
            <a:noFill/>
            <a:miter lim="800000"/>
            <a:headEnd/>
            <a:tailEnd/>
          </a:ln>
          <a:effectLst/>
        </p:spPr>
        <p:txBody>
          <a:bodyPr>
            <a:spAutoFit/>
          </a:bodyPr>
          <a:lstStyle/>
          <a:p>
            <a:pPr algn="l">
              <a:buClr>
                <a:srgbClr val="CC6600"/>
              </a:buClr>
              <a:buFontTx/>
              <a:buBlip>
                <a:blip r:embed="rId2"/>
              </a:buBlip>
            </a:pPr>
            <a:r>
              <a:rPr lang="sv-SE" sz="1800" i="1" dirty="0" err="1">
                <a:solidFill>
                  <a:srgbClr val="FF0000"/>
                </a:solidFill>
              </a:rPr>
              <a:t>Introduction</a:t>
            </a:r>
            <a:endParaRPr lang="sv-SE" sz="1800" i="1" dirty="0">
              <a:solidFill>
                <a:srgbClr val="FF0000"/>
              </a:solidFill>
            </a:endParaRPr>
          </a:p>
          <a:p>
            <a:pPr algn="l">
              <a:buClr>
                <a:srgbClr val="CC6600"/>
              </a:buClr>
              <a:buFontTx/>
              <a:buBlip>
                <a:blip r:embed="rId2"/>
              </a:buBlip>
            </a:pPr>
            <a:r>
              <a:rPr lang="sv-SE" sz="1800" i="1" dirty="0">
                <a:solidFill>
                  <a:srgbClr val="FF0000"/>
                </a:solidFill>
              </a:rPr>
              <a:t>Laser Ring</a:t>
            </a:r>
          </a:p>
          <a:p>
            <a:pPr algn="l">
              <a:buClr>
                <a:srgbClr val="CC6600"/>
              </a:buClr>
              <a:buFontTx/>
              <a:buBlip>
                <a:blip r:embed="rId2"/>
              </a:buBlip>
            </a:pPr>
            <a:r>
              <a:rPr lang="sv-SE" sz="1800" i="1" dirty="0" err="1">
                <a:solidFill>
                  <a:srgbClr val="FF0000"/>
                </a:solidFill>
              </a:rPr>
              <a:t>Linear</a:t>
            </a:r>
            <a:r>
              <a:rPr lang="sv-SE" sz="1800" i="1" dirty="0">
                <a:solidFill>
                  <a:srgbClr val="FF0000"/>
                </a:solidFill>
              </a:rPr>
              <a:t> </a:t>
            </a:r>
            <a:r>
              <a:rPr lang="sv-SE" sz="1800" i="1" dirty="0" err="1">
                <a:solidFill>
                  <a:srgbClr val="FF0000"/>
                </a:solidFill>
              </a:rPr>
              <a:t>Storage</a:t>
            </a:r>
            <a:r>
              <a:rPr lang="sv-SE" sz="1800" i="1" dirty="0">
                <a:solidFill>
                  <a:srgbClr val="FF0000"/>
                </a:solidFill>
              </a:rPr>
              <a:t> </a:t>
            </a:r>
            <a:r>
              <a:rPr lang="sv-SE" sz="1800" i="1" dirty="0" err="1">
                <a:solidFill>
                  <a:srgbClr val="FF0000"/>
                </a:solidFill>
              </a:rPr>
              <a:t>Device</a:t>
            </a:r>
            <a:endParaRPr lang="sv-SE" sz="1800" i="1" dirty="0">
              <a:solidFill>
                <a:srgbClr val="FF0000"/>
              </a:solidFill>
            </a:endParaRPr>
          </a:p>
          <a:p>
            <a:pPr algn="l">
              <a:buClr>
                <a:srgbClr val="CC6600"/>
              </a:buClr>
              <a:buFontTx/>
              <a:buBlip>
                <a:blip r:embed="rId2"/>
              </a:buBlip>
            </a:pPr>
            <a:r>
              <a:rPr lang="sv-SE" sz="1800" i="1" dirty="0">
                <a:solidFill>
                  <a:srgbClr val="FF0000"/>
                </a:solidFill>
              </a:rPr>
              <a:t>Laser ring with an </a:t>
            </a:r>
            <a:r>
              <a:rPr lang="sv-SE" sz="1800" i="1" dirty="0" err="1">
                <a:solidFill>
                  <a:srgbClr val="FF0000"/>
                </a:solidFill>
              </a:rPr>
              <a:t>implemented</a:t>
            </a:r>
            <a:r>
              <a:rPr lang="sv-SE" sz="1800" i="1" dirty="0">
                <a:solidFill>
                  <a:srgbClr val="FF0000"/>
                </a:solidFill>
              </a:rPr>
              <a:t> </a:t>
            </a:r>
            <a:r>
              <a:rPr lang="sv-SE" sz="1800" i="1" dirty="0" err="1">
                <a:solidFill>
                  <a:srgbClr val="FF0000"/>
                </a:solidFill>
              </a:rPr>
              <a:t>amplifier</a:t>
            </a:r>
            <a:endParaRPr lang="sv-SE" sz="1800" i="1" dirty="0">
              <a:solidFill>
                <a:srgbClr val="FF0000"/>
              </a:solidFill>
            </a:endParaRPr>
          </a:p>
          <a:p>
            <a:pPr algn="l">
              <a:buClr>
                <a:srgbClr val="CC6600"/>
              </a:buClr>
              <a:buFontTx/>
              <a:buBlip>
                <a:blip r:embed="rId2"/>
              </a:buBlip>
            </a:pPr>
            <a:r>
              <a:rPr lang="sv-SE" sz="1800" i="1" dirty="0" err="1">
                <a:solidFill>
                  <a:srgbClr val="FF0000"/>
                </a:solidFill>
              </a:rPr>
              <a:t>Linear</a:t>
            </a:r>
            <a:r>
              <a:rPr lang="sv-SE" sz="1800" i="1" dirty="0">
                <a:solidFill>
                  <a:srgbClr val="FF0000"/>
                </a:solidFill>
              </a:rPr>
              <a:t> </a:t>
            </a:r>
            <a:r>
              <a:rPr lang="sv-SE" sz="1800" i="1" dirty="0" err="1">
                <a:solidFill>
                  <a:srgbClr val="FF0000"/>
                </a:solidFill>
              </a:rPr>
              <a:t>Storage</a:t>
            </a:r>
            <a:r>
              <a:rPr lang="sv-SE" sz="1800" i="1" dirty="0">
                <a:solidFill>
                  <a:srgbClr val="FF0000"/>
                </a:solidFill>
              </a:rPr>
              <a:t> </a:t>
            </a:r>
            <a:r>
              <a:rPr lang="sv-SE" sz="1800" i="1" dirty="0" err="1">
                <a:solidFill>
                  <a:srgbClr val="FF0000"/>
                </a:solidFill>
              </a:rPr>
              <a:t>Device</a:t>
            </a:r>
            <a:r>
              <a:rPr lang="sv-SE" sz="1800" i="1" dirty="0">
                <a:solidFill>
                  <a:srgbClr val="FF0000"/>
                </a:solidFill>
              </a:rPr>
              <a:t> with an </a:t>
            </a:r>
            <a:r>
              <a:rPr lang="sv-SE" sz="1800" i="1" dirty="0" err="1">
                <a:solidFill>
                  <a:srgbClr val="FF0000"/>
                </a:solidFill>
              </a:rPr>
              <a:t>implemented</a:t>
            </a:r>
            <a:r>
              <a:rPr lang="sv-SE" sz="1800" i="1" dirty="0">
                <a:solidFill>
                  <a:srgbClr val="FF0000"/>
                </a:solidFill>
              </a:rPr>
              <a:t> </a:t>
            </a:r>
            <a:r>
              <a:rPr lang="sv-SE" sz="1800" i="1" dirty="0" err="1">
                <a:solidFill>
                  <a:srgbClr val="FF0000"/>
                </a:solidFill>
              </a:rPr>
              <a:t>amplifier</a:t>
            </a:r>
            <a:endParaRPr lang="sv-SE" sz="1800" i="1" dirty="0">
              <a:solidFill>
                <a:srgbClr val="FF0000"/>
              </a:solidFill>
            </a:endParaRPr>
          </a:p>
          <a:p>
            <a:pPr algn="l">
              <a:buClr>
                <a:srgbClr val="CC6600"/>
              </a:buClr>
              <a:buFontTx/>
              <a:buBlip>
                <a:blip r:embed="rId2"/>
              </a:buBlip>
            </a:pPr>
            <a:r>
              <a:rPr lang="sv-SE" sz="1800" i="1" dirty="0" err="1">
                <a:solidFill>
                  <a:srgbClr val="FF0000"/>
                </a:solidFill>
              </a:rPr>
              <a:t>Seeded</a:t>
            </a:r>
            <a:r>
              <a:rPr lang="sv-SE" sz="1800" i="1" dirty="0">
                <a:solidFill>
                  <a:srgbClr val="FF0000"/>
                </a:solidFill>
              </a:rPr>
              <a:t> </a:t>
            </a:r>
            <a:r>
              <a:rPr lang="sv-SE" sz="1800" i="1" dirty="0" err="1">
                <a:solidFill>
                  <a:srgbClr val="FF0000"/>
                </a:solidFill>
              </a:rPr>
              <a:t>Dye</a:t>
            </a:r>
            <a:r>
              <a:rPr lang="sv-SE" sz="1800" i="1" dirty="0">
                <a:solidFill>
                  <a:srgbClr val="FF0000"/>
                </a:solidFill>
              </a:rPr>
              <a:t> Laser for </a:t>
            </a:r>
            <a:r>
              <a:rPr lang="sv-SE" sz="1800" i="1" dirty="0" err="1">
                <a:solidFill>
                  <a:srgbClr val="FF0000"/>
                </a:solidFill>
              </a:rPr>
              <a:t>Intracavity</a:t>
            </a:r>
            <a:r>
              <a:rPr lang="sv-SE" sz="1800" i="1" dirty="0">
                <a:solidFill>
                  <a:srgbClr val="FF0000"/>
                </a:solidFill>
              </a:rPr>
              <a:t> Experiments</a:t>
            </a:r>
          </a:p>
          <a:p>
            <a:pPr algn="l">
              <a:buClr>
                <a:srgbClr val="CC6600"/>
              </a:buClr>
              <a:buFontTx/>
              <a:buBlip>
                <a:blip r:embed="rId2"/>
              </a:buBlip>
            </a:pPr>
            <a:r>
              <a:rPr lang="sv-SE" sz="1800" i="1" dirty="0" err="1">
                <a:solidFill>
                  <a:srgbClr val="FF0000"/>
                </a:solidFill>
              </a:rPr>
              <a:t>Conclusions</a:t>
            </a:r>
            <a:endParaRPr lang="en-GB" sz="1800" i="1" dirty="0">
              <a:solidFill>
                <a:srgbClr val="FF0000"/>
              </a:solidFill>
            </a:endParaRPr>
          </a:p>
        </p:txBody>
      </p:sp>
      <p:sp>
        <p:nvSpPr>
          <p:cNvPr id="4" name="Text Box 4"/>
          <p:cNvSpPr txBox="1">
            <a:spLocks noChangeArrowheads="1"/>
          </p:cNvSpPr>
          <p:nvPr/>
        </p:nvSpPr>
        <p:spPr bwMode="auto">
          <a:xfrm>
            <a:off x="304800" y="2438400"/>
            <a:ext cx="8534400" cy="1569660"/>
          </a:xfrm>
          <a:prstGeom prst="rect">
            <a:avLst/>
          </a:prstGeom>
          <a:noFill/>
          <a:ln w="9525">
            <a:noFill/>
            <a:miter lim="800000"/>
            <a:headEnd/>
            <a:tailEnd/>
          </a:ln>
          <a:effectLst/>
        </p:spPr>
        <p:txBody>
          <a:bodyPr wrap="square">
            <a:spAutoFit/>
          </a:bodyPr>
          <a:lstStyle/>
          <a:p>
            <a:pPr algn="just"/>
            <a:r>
              <a:rPr lang="sv-SE" sz="2400" i="1" dirty="0">
                <a:solidFill>
                  <a:srgbClr val="3333FF"/>
                </a:solidFill>
              </a:rPr>
              <a:t> </a:t>
            </a:r>
            <a:r>
              <a:rPr lang="en-US" sz="1200" b="1" i="1" dirty="0" smtClean="0">
                <a:solidFill>
                  <a:schemeClr val="bg1"/>
                </a:solidFill>
              </a:rPr>
              <a:t>Abstract: </a:t>
            </a:r>
            <a:r>
              <a:rPr lang="sv-SE" sz="1200" i="1" dirty="0" smtClean="0">
                <a:solidFill>
                  <a:srgbClr val="3333FF"/>
                </a:solidFill>
              </a:rPr>
              <a:t>Development </a:t>
            </a:r>
            <a:r>
              <a:rPr lang="sv-SE" sz="1200" i="1" dirty="0">
                <a:solidFill>
                  <a:srgbClr val="3333FF"/>
                </a:solidFill>
              </a:rPr>
              <a:t>of </a:t>
            </a:r>
            <a:r>
              <a:rPr lang="sv-SE" sz="1200" b="1" i="1" dirty="0" err="1">
                <a:solidFill>
                  <a:srgbClr val="000099"/>
                </a:solidFill>
              </a:rPr>
              <a:t>optical</a:t>
            </a:r>
            <a:r>
              <a:rPr lang="sv-SE" sz="1200" b="1" i="1" dirty="0">
                <a:solidFill>
                  <a:srgbClr val="000099"/>
                </a:solidFill>
              </a:rPr>
              <a:t> </a:t>
            </a:r>
            <a:r>
              <a:rPr lang="sv-SE" sz="1200" b="1" i="1" dirty="0" err="1">
                <a:solidFill>
                  <a:srgbClr val="000099"/>
                </a:solidFill>
              </a:rPr>
              <a:t>traps</a:t>
            </a:r>
            <a:r>
              <a:rPr lang="sv-SE" sz="1200" b="1" i="1" dirty="0">
                <a:solidFill>
                  <a:srgbClr val="000099"/>
                </a:solidFill>
              </a:rPr>
              <a:t> for storing high power laser </a:t>
            </a:r>
            <a:r>
              <a:rPr lang="sv-SE" sz="1200" b="1" i="1" dirty="0" err="1">
                <a:solidFill>
                  <a:srgbClr val="000099"/>
                </a:solidFill>
              </a:rPr>
              <a:t>pulses</a:t>
            </a:r>
            <a:r>
              <a:rPr lang="sv-SE" sz="1200" i="1" dirty="0">
                <a:solidFill>
                  <a:srgbClr val="3333FF"/>
                </a:solidFill>
              </a:rPr>
              <a:t> and </a:t>
            </a:r>
            <a:r>
              <a:rPr lang="sv-SE" sz="1200" i="1" dirty="0" err="1">
                <a:solidFill>
                  <a:srgbClr val="3333FF"/>
                </a:solidFill>
              </a:rPr>
              <a:t>tuning</a:t>
            </a:r>
            <a:r>
              <a:rPr lang="sv-SE" sz="1200" i="1" dirty="0">
                <a:solidFill>
                  <a:srgbClr val="3333FF"/>
                </a:solidFill>
              </a:rPr>
              <a:t> of </a:t>
            </a:r>
            <a:r>
              <a:rPr lang="sv-SE" sz="1200" i="1" dirty="0" err="1">
                <a:solidFill>
                  <a:srgbClr val="3333FF"/>
                </a:solidFill>
              </a:rPr>
              <a:t>these</a:t>
            </a:r>
            <a:r>
              <a:rPr lang="sv-SE" sz="1200" i="1" dirty="0">
                <a:solidFill>
                  <a:srgbClr val="3333FF"/>
                </a:solidFill>
              </a:rPr>
              <a:t> </a:t>
            </a:r>
            <a:r>
              <a:rPr lang="sv-SE" sz="1200" i="1" dirty="0" err="1">
                <a:solidFill>
                  <a:srgbClr val="3333FF"/>
                </a:solidFill>
              </a:rPr>
              <a:t>pulses</a:t>
            </a:r>
            <a:r>
              <a:rPr lang="sv-SE" sz="1200" i="1" dirty="0">
                <a:solidFill>
                  <a:srgbClr val="3333FF"/>
                </a:solidFill>
              </a:rPr>
              <a:t> to a high repetition </a:t>
            </a:r>
            <a:r>
              <a:rPr lang="sv-SE" sz="1200" i="1" dirty="0" err="1">
                <a:solidFill>
                  <a:srgbClr val="3333FF"/>
                </a:solidFill>
              </a:rPr>
              <a:t>frequency</a:t>
            </a:r>
            <a:r>
              <a:rPr lang="sv-SE" sz="1200" i="1" dirty="0">
                <a:solidFill>
                  <a:srgbClr val="3333FF"/>
                </a:solidFill>
              </a:rPr>
              <a:t> of </a:t>
            </a:r>
            <a:r>
              <a:rPr lang="sv-SE" sz="1200" i="1" dirty="0" err="1">
                <a:solidFill>
                  <a:srgbClr val="3333FF"/>
                </a:solidFill>
              </a:rPr>
              <a:t>several</a:t>
            </a:r>
            <a:r>
              <a:rPr lang="sv-SE" sz="1200" i="1" dirty="0">
                <a:solidFill>
                  <a:srgbClr val="3333FF"/>
                </a:solidFill>
              </a:rPr>
              <a:t> tens of MHz has </a:t>
            </a:r>
            <a:r>
              <a:rPr lang="sv-SE" sz="1200" i="1" dirty="0" err="1">
                <a:solidFill>
                  <a:srgbClr val="3333FF"/>
                </a:solidFill>
              </a:rPr>
              <a:t>been</a:t>
            </a:r>
            <a:r>
              <a:rPr lang="sv-SE" sz="1200" i="1" dirty="0">
                <a:solidFill>
                  <a:srgbClr val="3333FF"/>
                </a:solidFill>
              </a:rPr>
              <a:t> </a:t>
            </a:r>
            <a:r>
              <a:rPr lang="sv-SE" sz="1200" i="1" dirty="0" err="1">
                <a:solidFill>
                  <a:srgbClr val="3333FF"/>
                </a:solidFill>
              </a:rPr>
              <a:t>done</a:t>
            </a:r>
            <a:r>
              <a:rPr lang="sv-SE" sz="1200" i="1" dirty="0">
                <a:solidFill>
                  <a:srgbClr val="3333FF"/>
                </a:solidFill>
              </a:rPr>
              <a:t> at </a:t>
            </a:r>
            <a:r>
              <a:rPr lang="sv-SE" sz="1200" i="1" dirty="0" err="1">
                <a:solidFill>
                  <a:srgbClr val="3333FF"/>
                </a:solidFill>
              </a:rPr>
              <a:t>our</a:t>
            </a:r>
            <a:r>
              <a:rPr lang="sv-SE" sz="1200" i="1" dirty="0">
                <a:solidFill>
                  <a:srgbClr val="3333FF"/>
                </a:solidFill>
              </a:rPr>
              <a:t> </a:t>
            </a:r>
            <a:r>
              <a:rPr lang="sv-SE" sz="1200" i="1" dirty="0" err="1">
                <a:solidFill>
                  <a:srgbClr val="3333FF"/>
                </a:solidFill>
              </a:rPr>
              <a:t>laboratory</a:t>
            </a:r>
            <a:r>
              <a:rPr lang="sv-SE" sz="1200" i="1" dirty="0">
                <a:solidFill>
                  <a:srgbClr val="3333FF"/>
                </a:solidFill>
              </a:rPr>
              <a:t>. </a:t>
            </a:r>
            <a:r>
              <a:rPr lang="sv-SE" sz="1200" i="1" dirty="0" smtClean="0">
                <a:solidFill>
                  <a:srgbClr val="3333FF"/>
                </a:solidFill>
              </a:rPr>
              <a:t>In </a:t>
            </a:r>
            <a:r>
              <a:rPr lang="sv-SE" sz="1200" i="1" dirty="0">
                <a:solidFill>
                  <a:srgbClr val="3333FF"/>
                </a:solidFill>
              </a:rPr>
              <a:t>the </a:t>
            </a:r>
            <a:r>
              <a:rPr lang="sv-SE" sz="1200" i="1" dirty="0" err="1">
                <a:solidFill>
                  <a:srgbClr val="3333FF"/>
                </a:solidFill>
              </a:rPr>
              <a:t>optical</a:t>
            </a:r>
            <a:r>
              <a:rPr lang="sv-SE" sz="1200" i="1" dirty="0">
                <a:solidFill>
                  <a:srgbClr val="3333FF"/>
                </a:solidFill>
              </a:rPr>
              <a:t> </a:t>
            </a:r>
            <a:r>
              <a:rPr lang="sv-SE" sz="1200" i="1" dirty="0" err="1">
                <a:solidFill>
                  <a:srgbClr val="3333FF"/>
                </a:solidFill>
              </a:rPr>
              <a:t>traps</a:t>
            </a:r>
            <a:r>
              <a:rPr lang="sv-SE" sz="1200" i="1" dirty="0">
                <a:solidFill>
                  <a:srgbClr val="3333FF"/>
                </a:solidFill>
              </a:rPr>
              <a:t> </a:t>
            </a:r>
            <a:r>
              <a:rPr lang="sv-SE" sz="1200" i="1" dirty="0" err="1">
                <a:solidFill>
                  <a:srgbClr val="3333FF"/>
                </a:solidFill>
              </a:rPr>
              <a:t>we</a:t>
            </a:r>
            <a:r>
              <a:rPr lang="sv-SE" sz="1200" i="1" dirty="0">
                <a:solidFill>
                  <a:srgbClr val="3333FF"/>
                </a:solidFill>
              </a:rPr>
              <a:t> </a:t>
            </a:r>
            <a:r>
              <a:rPr lang="sv-SE" sz="1200" b="1" i="1" dirty="0" err="1">
                <a:solidFill>
                  <a:srgbClr val="000099"/>
                </a:solidFill>
              </a:rPr>
              <a:t>implemented</a:t>
            </a:r>
            <a:r>
              <a:rPr lang="sv-SE" sz="1200" b="1" i="1" dirty="0">
                <a:solidFill>
                  <a:srgbClr val="000099"/>
                </a:solidFill>
              </a:rPr>
              <a:t> a </a:t>
            </a:r>
            <a:r>
              <a:rPr lang="sv-SE" sz="1200" b="1" i="1" dirty="0" err="1">
                <a:solidFill>
                  <a:srgbClr val="000099"/>
                </a:solidFill>
              </a:rPr>
              <a:t>dye</a:t>
            </a:r>
            <a:r>
              <a:rPr lang="sv-SE" sz="1200" b="1" i="1" dirty="0">
                <a:solidFill>
                  <a:srgbClr val="000099"/>
                </a:solidFill>
              </a:rPr>
              <a:t> laser </a:t>
            </a:r>
            <a:r>
              <a:rPr lang="sv-SE" sz="1200" b="1" i="1" dirty="0" err="1">
                <a:solidFill>
                  <a:srgbClr val="000099"/>
                </a:solidFill>
              </a:rPr>
              <a:t>amplifier</a:t>
            </a:r>
            <a:r>
              <a:rPr lang="sv-SE" sz="1200" i="1" dirty="0">
                <a:solidFill>
                  <a:srgbClr val="3333FF"/>
                </a:solidFill>
              </a:rPr>
              <a:t> and </a:t>
            </a:r>
            <a:r>
              <a:rPr lang="sv-SE" sz="1200" i="1" dirty="0" err="1">
                <a:solidFill>
                  <a:srgbClr val="3333FF"/>
                </a:solidFill>
              </a:rPr>
              <a:t>pumped</a:t>
            </a:r>
            <a:r>
              <a:rPr lang="sv-SE" sz="1200" i="1" dirty="0">
                <a:solidFill>
                  <a:srgbClr val="3333FF"/>
                </a:solidFill>
              </a:rPr>
              <a:t> it </a:t>
            </a:r>
            <a:r>
              <a:rPr lang="sv-SE" sz="1200" i="1" dirty="0" err="1">
                <a:solidFill>
                  <a:srgbClr val="3333FF"/>
                </a:solidFill>
              </a:rPr>
              <a:t>synchronously</a:t>
            </a:r>
            <a:r>
              <a:rPr lang="sv-SE" sz="1200" i="1" dirty="0">
                <a:solidFill>
                  <a:srgbClr val="3333FF"/>
                </a:solidFill>
              </a:rPr>
              <a:t> by an </a:t>
            </a:r>
            <a:r>
              <a:rPr lang="sv-SE" sz="1200" i="1" dirty="0" err="1">
                <a:solidFill>
                  <a:srgbClr val="3333FF"/>
                </a:solidFill>
              </a:rPr>
              <a:t>external</a:t>
            </a:r>
            <a:r>
              <a:rPr lang="sv-SE" sz="1200" i="1" dirty="0">
                <a:solidFill>
                  <a:srgbClr val="3333FF"/>
                </a:solidFill>
              </a:rPr>
              <a:t> </a:t>
            </a:r>
            <a:r>
              <a:rPr lang="sv-SE" sz="1200" i="1" dirty="0" err="1">
                <a:solidFill>
                  <a:srgbClr val="3333FF"/>
                </a:solidFill>
              </a:rPr>
              <a:t>source</a:t>
            </a:r>
            <a:r>
              <a:rPr lang="sv-SE" sz="1200" i="1" dirty="0">
                <a:solidFill>
                  <a:srgbClr val="3333FF"/>
                </a:solidFill>
              </a:rPr>
              <a:t> and </a:t>
            </a:r>
            <a:r>
              <a:rPr lang="sv-SE" sz="1200" i="1" dirty="0" err="1">
                <a:solidFill>
                  <a:srgbClr val="3333FF"/>
                </a:solidFill>
              </a:rPr>
              <a:t>tested</a:t>
            </a:r>
            <a:r>
              <a:rPr lang="sv-SE" sz="1200" i="1" dirty="0">
                <a:solidFill>
                  <a:srgbClr val="3333FF"/>
                </a:solidFill>
              </a:rPr>
              <a:t> it for performance. So far </a:t>
            </a:r>
            <a:r>
              <a:rPr lang="sv-SE" sz="1200" i="1" dirty="0" err="1">
                <a:solidFill>
                  <a:srgbClr val="3333FF"/>
                </a:solidFill>
              </a:rPr>
              <a:t>selected</a:t>
            </a:r>
            <a:r>
              <a:rPr lang="sv-SE" sz="1200" i="1" dirty="0">
                <a:solidFill>
                  <a:srgbClr val="3333FF"/>
                </a:solidFill>
              </a:rPr>
              <a:t> </a:t>
            </a:r>
            <a:r>
              <a:rPr lang="sv-SE" sz="1200" i="1" dirty="0" err="1">
                <a:solidFill>
                  <a:srgbClr val="3333FF"/>
                </a:solidFill>
              </a:rPr>
              <a:t>pulses</a:t>
            </a:r>
            <a:r>
              <a:rPr lang="sv-SE" sz="1200" i="1" dirty="0">
                <a:solidFill>
                  <a:srgbClr val="3333FF"/>
                </a:solidFill>
              </a:rPr>
              <a:t> of the stored laser </a:t>
            </a:r>
            <a:r>
              <a:rPr lang="sv-SE" sz="1200" i="1" dirty="0" err="1">
                <a:solidFill>
                  <a:srgbClr val="3333FF"/>
                </a:solidFill>
              </a:rPr>
              <a:t>pulse</a:t>
            </a:r>
            <a:r>
              <a:rPr lang="sv-SE" sz="1200" i="1" dirty="0">
                <a:solidFill>
                  <a:srgbClr val="3333FF"/>
                </a:solidFill>
              </a:rPr>
              <a:t> </a:t>
            </a:r>
            <a:r>
              <a:rPr lang="sv-SE" sz="1200" i="1" dirty="0" err="1">
                <a:solidFill>
                  <a:srgbClr val="3333FF"/>
                </a:solidFill>
              </a:rPr>
              <a:t>could</a:t>
            </a:r>
            <a:r>
              <a:rPr lang="sv-SE" sz="1200" i="1" dirty="0">
                <a:solidFill>
                  <a:srgbClr val="3333FF"/>
                </a:solidFill>
              </a:rPr>
              <a:t> be </a:t>
            </a:r>
            <a:r>
              <a:rPr lang="sv-SE" sz="1200" i="1" dirty="0" err="1">
                <a:solidFill>
                  <a:srgbClr val="3333FF"/>
                </a:solidFill>
              </a:rPr>
              <a:t>amplified</a:t>
            </a:r>
            <a:r>
              <a:rPr lang="sv-SE" sz="1200" i="1" dirty="0">
                <a:solidFill>
                  <a:srgbClr val="3333FF"/>
                </a:solidFill>
              </a:rPr>
              <a:t> by </a:t>
            </a:r>
            <a:r>
              <a:rPr lang="sv-SE" sz="1200" i="1" dirty="0" err="1">
                <a:solidFill>
                  <a:srgbClr val="3333FF"/>
                </a:solidFill>
              </a:rPr>
              <a:t>typical</a:t>
            </a:r>
            <a:r>
              <a:rPr lang="sv-SE" sz="1200" i="1" dirty="0">
                <a:solidFill>
                  <a:srgbClr val="3333FF"/>
                </a:solidFill>
              </a:rPr>
              <a:t> </a:t>
            </a:r>
            <a:r>
              <a:rPr lang="sv-SE" sz="1200" i="1" dirty="0" err="1">
                <a:solidFill>
                  <a:srgbClr val="3333FF"/>
                </a:solidFill>
              </a:rPr>
              <a:t>factors</a:t>
            </a:r>
            <a:r>
              <a:rPr lang="sv-SE" sz="1200" i="1" dirty="0">
                <a:solidFill>
                  <a:srgbClr val="3333FF"/>
                </a:solidFill>
              </a:rPr>
              <a:t> of 200.  </a:t>
            </a:r>
            <a:r>
              <a:rPr lang="sv-SE" sz="1200" i="1" dirty="0" err="1">
                <a:solidFill>
                  <a:srgbClr val="3333FF"/>
                </a:solidFill>
              </a:rPr>
              <a:t>Already</a:t>
            </a:r>
            <a:r>
              <a:rPr lang="sv-SE" sz="1200" i="1" dirty="0">
                <a:solidFill>
                  <a:srgbClr val="3333FF"/>
                </a:solidFill>
              </a:rPr>
              <a:t> </a:t>
            </a:r>
            <a:r>
              <a:rPr lang="sv-SE" sz="1200" i="1" dirty="0" err="1" smtClean="0">
                <a:solidFill>
                  <a:srgbClr val="3333FF"/>
                </a:solidFill>
              </a:rPr>
              <a:t>now</a:t>
            </a:r>
            <a:r>
              <a:rPr lang="sv-SE" sz="1200" i="1" dirty="0" smtClean="0">
                <a:solidFill>
                  <a:srgbClr val="3333FF"/>
                </a:solidFill>
              </a:rPr>
              <a:t>, </a:t>
            </a:r>
            <a:r>
              <a:rPr lang="sv-SE" sz="1200" i="1" dirty="0" err="1">
                <a:solidFill>
                  <a:srgbClr val="3333FF"/>
                </a:solidFill>
              </a:rPr>
              <a:t>we</a:t>
            </a:r>
            <a:r>
              <a:rPr lang="sv-SE" sz="1200" i="1" dirty="0">
                <a:solidFill>
                  <a:srgbClr val="3333FF"/>
                </a:solidFill>
              </a:rPr>
              <a:t> </a:t>
            </a:r>
            <a:r>
              <a:rPr lang="sv-SE" sz="1200" i="1" dirty="0" err="1">
                <a:solidFill>
                  <a:srgbClr val="3333FF"/>
                </a:solidFill>
              </a:rPr>
              <a:t>obtain</a:t>
            </a:r>
            <a:r>
              <a:rPr lang="sv-SE" sz="1200" i="1" dirty="0">
                <a:solidFill>
                  <a:srgbClr val="3333FF"/>
                </a:solidFill>
              </a:rPr>
              <a:t> an </a:t>
            </a:r>
            <a:r>
              <a:rPr lang="sv-SE" sz="1200" i="1" dirty="0" err="1">
                <a:solidFill>
                  <a:srgbClr val="3333FF"/>
                </a:solidFill>
              </a:rPr>
              <a:t>increase</a:t>
            </a:r>
            <a:r>
              <a:rPr lang="sv-SE" sz="1200" i="1" dirty="0">
                <a:solidFill>
                  <a:srgbClr val="3333FF"/>
                </a:solidFill>
              </a:rPr>
              <a:t> of </a:t>
            </a:r>
            <a:r>
              <a:rPr lang="sv-SE" sz="1200" b="1" i="1" dirty="0">
                <a:solidFill>
                  <a:srgbClr val="3333FF"/>
                </a:solidFill>
              </a:rPr>
              <a:t>the </a:t>
            </a:r>
            <a:r>
              <a:rPr lang="sv-SE" sz="1200" b="1" i="1" dirty="0" err="1">
                <a:solidFill>
                  <a:srgbClr val="3333FF"/>
                </a:solidFill>
              </a:rPr>
              <a:t>efficiency</a:t>
            </a:r>
            <a:r>
              <a:rPr lang="sv-SE" sz="1200" b="1" i="1" dirty="0">
                <a:solidFill>
                  <a:srgbClr val="3333FF"/>
                </a:solidFill>
              </a:rPr>
              <a:t> of the </a:t>
            </a:r>
            <a:r>
              <a:rPr lang="sv-SE" sz="1200" b="1" i="1" dirty="0" err="1">
                <a:solidFill>
                  <a:srgbClr val="3333FF"/>
                </a:solidFill>
              </a:rPr>
              <a:t>optical</a:t>
            </a:r>
            <a:r>
              <a:rPr lang="sv-SE" sz="1200" b="1" i="1" dirty="0">
                <a:solidFill>
                  <a:srgbClr val="3333FF"/>
                </a:solidFill>
              </a:rPr>
              <a:t> </a:t>
            </a:r>
            <a:r>
              <a:rPr lang="sv-SE" sz="1200" b="1" i="1" dirty="0" err="1">
                <a:solidFill>
                  <a:srgbClr val="3333FF"/>
                </a:solidFill>
              </a:rPr>
              <a:t>traps</a:t>
            </a:r>
            <a:r>
              <a:rPr lang="sv-SE" sz="1200" b="1" i="1" dirty="0">
                <a:solidFill>
                  <a:srgbClr val="3333FF"/>
                </a:solidFill>
              </a:rPr>
              <a:t> </a:t>
            </a:r>
            <a:r>
              <a:rPr lang="sv-SE" sz="1200" b="1" i="1" dirty="0" err="1">
                <a:solidFill>
                  <a:srgbClr val="3333FF"/>
                </a:solidFill>
              </a:rPr>
              <a:t>around</a:t>
            </a:r>
            <a:r>
              <a:rPr lang="sv-SE" sz="1200" b="1" i="1" dirty="0">
                <a:solidFill>
                  <a:srgbClr val="3333FF"/>
                </a:solidFill>
              </a:rPr>
              <a:t> 25 </a:t>
            </a:r>
            <a:r>
              <a:rPr lang="sv-SE" sz="1200" b="1" i="1" dirty="0" err="1">
                <a:solidFill>
                  <a:srgbClr val="3333FF"/>
                </a:solidFill>
              </a:rPr>
              <a:t>times</a:t>
            </a:r>
            <a:r>
              <a:rPr lang="sv-SE" sz="1200" i="1" dirty="0">
                <a:solidFill>
                  <a:srgbClr val="3333FF"/>
                </a:solidFill>
              </a:rPr>
              <a:t> as </a:t>
            </a:r>
            <a:r>
              <a:rPr lang="sv-SE" sz="1200" i="1" dirty="0" err="1">
                <a:solidFill>
                  <a:srgbClr val="3333FF"/>
                </a:solidFill>
              </a:rPr>
              <a:t>compared</a:t>
            </a:r>
            <a:r>
              <a:rPr lang="sv-SE" sz="1200" i="1" dirty="0">
                <a:solidFill>
                  <a:srgbClr val="3333FF"/>
                </a:solidFill>
              </a:rPr>
              <a:t> to a </a:t>
            </a:r>
            <a:r>
              <a:rPr lang="sv-SE" sz="1200" i="1" dirty="0" err="1">
                <a:solidFill>
                  <a:srgbClr val="3333FF"/>
                </a:solidFill>
              </a:rPr>
              <a:t>single</a:t>
            </a:r>
            <a:r>
              <a:rPr lang="sv-SE" sz="1200" i="1" dirty="0">
                <a:solidFill>
                  <a:srgbClr val="3333FF"/>
                </a:solidFill>
              </a:rPr>
              <a:t> passage of the laser </a:t>
            </a:r>
            <a:r>
              <a:rPr lang="sv-SE" sz="1200" i="1" dirty="0" err="1">
                <a:solidFill>
                  <a:srgbClr val="3333FF"/>
                </a:solidFill>
              </a:rPr>
              <a:t>pulse</a:t>
            </a:r>
            <a:r>
              <a:rPr lang="sv-SE" sz="1200" i="1" dirty="0">
                <a:solidFill>
                  <a:srgbClr val="3333FF"/>
                </a:solidFill>
              </a:rPr>
              <a:t> </a:t>
            </a:r>
            <a:r>
              <a:rPr lang="sv-SE" sz="1200" i="1" dirty="0" err="1">
                <a:solidFill>
                  <a:srgbClr val="3333FF"/>
                </a:solidFill>
              </a:rPr>
              <a:t>through</a:t>
            </a:r>
            <a:r>
              <a:rPr lang="sv-SE" sz="1200" i="1" dirty="0">
                <a:solidFill>
                  <a:srgbClr val="3333FF"/>
                </a:solidFill>
              </a:rPr>
              <a:t> the experimental </a:t>
            </a:r>
            <a:r>
              <a:rPr lang="sv-SE" sz="1200" i="1" dirty="0" err="1">
                <a:solidFill>
                  <a:srgbClr val="3333FF"/>
                </a:solidFill>
              </a:rPr>
              <a:t>section</a:t>
            </a:r>
            <a:r>
              <a:rPr lang="sv-SE" sz="1200" i="1" dirty="0">
                <a:solidFill>
                  <a:srgbClr val="3333FF"/>
                </a:solidFill>
              </a:rPr>
              <a:t>.    </a:t>
            </a:r>
          </a:p>
          <a:p>
            <a:pPr algn="just"/>
            <a:r>
              <a:rPr lang="sv-SE" sz="1200" i="1" dirty="0">
                <a:solidFill>
                  <a:srgbClr val="3333FF"/>
                </a:solidFill>
              </a:rPr>
              <a:t>     D</a:t>
            </a:r>
            <a:r>
              <a:rPr lang="en-US" sz="1200" i="1" dirty="0" err="1">
                <a:solidFill>
                  <a:srgbClr val="3333FF"/>
                </a:solidFill>
              </a:rPr>
              <a:t>evelopment</a:t>
            </a:r>
            <a:r>
              <a:rPr lang="en-US" sz="1200" i="1" dirty="0">
                <a:solidFill>
                  <a:srgbClr val="3333FF"/>
                </a:solidFill>
              </a:rPr>
              <a:t> of a </a:t>
            </a:r>
            <a:r>
              <a:rPr lang="en-US" sz="1200" b="1" i="1" dirty="0">
                <a:solidFill>
                  <a:srgbClr val="000099"/>
                </a:solidFill>
              </a:rPr>
              <a:t>seeded dye laser for intra-cavity applications</a:t>
            </a:r>
            <a:r>
              <a:rPr lang="en-US" sz="1200" i="1" dirty="0">
                <a:solidFill>
                  <a:srgbClr val="3333FF"/>
                </a:solidFill>
              </a:rPr>
              <a:t> shows that the generated power of the seeded well defined wavelength inside of the cavity can have an </a:t>
            </a:r>
            <a:r>
              <a:rPr lang="en-US" sz="1200" b="1" i="1" dirty="0">
                <a:solidFill>
                  <a:srgbClr val="3333FF"/>
                </a:solidFill>
              </a:rPr>
              <a:t>efficiency as high as 20%</a:t>
            </a:r>
            <a:r>
              <a:rPr lang="en-US" sz="1200" i="1" dirty="0">
                <a:solidFill>
                  <a:srgbClr val="3333FF"/>
                </a:solidFill>
              </a:rPr>
              <a:t> of the pump power.</a:t>
            </a:r>
            <a:endParaRPr lang="en-GB" sz="1200" dirty="0">
              <a:solidFill>
                <a:srgbClr val="3333FF"/>
              </a:solidFill>
            </a:endParaRPr>
          </a:p>
        </p:txBody>
      </p:sp>
      <p:graphicFrame>
        <p:nvGraphicFramePr>
          <p:cNvPr id="5" name="Tabell 4"/>
          <p:cNvGraphicFramePr>
            <a:graphicFrameLocks noGrp="1"/>
          </p:cNvGraphicFramePr>
          <p:nvPr/>
        </p:nvGraphicFramePr>
        <p:xfrm>
          <a:off x="304800" y="457200"/>
          <a:ext cx="8458200" cy="914400"/>
        </p:xfrm>
        <a:graphic>
          <a:graphicData uri="http://schemas.openxmlformats.org/drawingml/2006/table">
            <a:tbl>
              <a:tblPr firstRow="1" bandRow="1">
                <a:tableStyleId>{5C22544A-7EE6-4342-B048-85BDC9FD1C3A}</a:tableStyleId>
              </a:tblPr>
              <a:tblGrid>
                <a:gridCol w="8458200"/>
              </a:tblGrid>
              <a:tr h="838200">
                <a:tc>
                  <a:txBody>
                    <a:bodyPr/>
                    <a:lstStyle/>
                    <a:p>
                      <a:pPr algn="just"/>
                      <a:r>
                        <a:rPr lang="sv-SE" i="1" dirty="0" smtClean="0">
                          <a:solidFill>
                            <a:schemeClr val="bg1"/>
                          </a:solidFill>
                          <a:latin typeface="Times New Roman" pitchFamily="18" charset="0"/>
                          <a:cs typeface="Times New Roman" pitchFamily="18" charset="0"/>
                        </a:rPr>
                        <a:t>   </a:t>
                      </a:r>
                      <a:r>
                        <a:rPr lang="sv-SE" b="0" i="1" dirty="0" smtClean="0">
                          <a:solidFill>
                            <a:schemeClr val="bg1"/>
                          </a:solidFill>
                          <a:latin typeface="Times New Roman" pitchFamily="18" charset="0"/>
                          <a:cs typeface="Times New Roman" pitchFamily="18" charset="0"/>
                        </a:rPr>
                        <a:t>På</a:t>
                      </a:r>
                      <a:r>
                        <a:rPr lang="sv-SE" b="0" i="1" baseline="0" dirty="0" smtClean="0">
                          <a:solidFill>
                            <a:schemeClr val="bg1"/>
                          </a:solidFill>
                          <a:latin typeface="Times New Roman" pitchFamily="18" charset="0"/>
                          <a:cs typeface="Times New Roman" pitchFamily="18" charset="0"/>
                        </a:rPr>
                        <a:t> MSL fick jag möjlighet att installera tre hög effekt lasrar som senare har används för experimenten i atomfysik vid CRYRING. Behovet av hög laser  intensitet i experimental region (</a:t>
                      </a:r>
                      <a:r>
                        <a:rPr lang="sv-SE" b="0" i="1" baseline="0" dirty="0" err="1" smtClean="0">
                          <a:solidFill>
                            <a:schemeClr val="bg1"/>
                          </a:solidFill>
                          <a:latin typeface="Times New Roman" pitchFamily="18" charset="0"/>
                          <a:cs typeface="Times New Roman" pitchFamily="18" charset="0"/>
                        </a:rPr>
                        <a:t>E-cooler</a:t>
                      </a:r>
                      <a:r>
                        <a:rPr lang="sv-SE" b="0" i="1" baseline="0" dirty="0" smtClean="0">
                          <a:solidFill>
                            <a:schemeClr val="bg1"/>
                          </a:solidFill>
                          <a:latin typeface="Times New Roman" pitchFamily="18" charset="0"/>
                          <a:cs typeface="Times New Roman" pitchFamily="18" charset="0"/>
                        </a:rPr>
                        <a:t>) styrde utveckling av optiska fällor för laser pulser.</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007" name="Group 1639"/>
          <p:cNvGraphicFramePr>
            <a:graphicFrameLocks noGrp="1"/>
          </p:cNvGraphicFramePr>
          <p:nvPr/>
        </p:nvGraphicFramePr>
        <p:xfrm>
          <a:off x="381000" y="1524000"/>
          <a:ext cx="8382000" cy="4236530"/>
        </p:xfrm>
        <a:graphic>
          <a:graphicData uri="http://schemas.openxmlformats.org/drawingml/2006/table">
            <a:tbl>
              <a:tblPr/>
              <a:tblGrid>
                <a:gridCol w="998538"/>
                <a:gridCol w="3921125"/>
                <a:gridCol w="922337"/>
                <a:gridCol w="711200"/>
                <a:gridCol w="914400"/>
                <a:gridCol w="914400"/>
              </a:tblGrid>
              <a:tr h="990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bg2"/>
                          </a:solidFill>
                          <a:effectLst/>
                          <a:latin typeface="Times New Roman" pitchFamily="18" charset="0"/>
                        </a:rPr>
                        <a:t>Optical</a:t>
                      </a:r>
                      <a:r>
                        <a:rPr kumimoji="0" lang="sv-SE" sz="1400" b="1" i="0" u="none" strike="noStrike" cap="none" normalizeH="0" baseline="0" dirty="0" smtClean="0">
                          <a:ln>
                            <a:noFill/>
                          </a:ln>
                          <a:solidFill>
                            <a:schemeClr val="bg2"/>
                          </a:solidFill>
                          <a:effectLst/>
                          <a:latin typeface="Times New Roman" pitchFamily="18" charset="0"/>
                        </a:rPr>
                        <a:t> </a:t>
                      </a:r>
                      <a:r>
                        <a:rPr kumimoji="0" lang="sv-SE" sz="1400" b="1" i="0" u="none" strike="noStrike" cap="none" normalizeH="0" baseline="0" dirty="0" err="1" smtClean="0">
                          <a:ln>
                            <a:noFill/>
                          </a:ln>
                          <a:solidFill>
                            <a:schemeClr val="bg2"/>
                          </a:solidFill>
                          <a:effectLst/>
                          <a:latin typeface="Times New Roman" pitchFamily="18" charset="0"/>
                        </a:rPr>
                        <a:t>Trap</a:t>
                      </a:r>
                      <a:endParaRPr kumimoji="0" lang="en-GB" sz="1400" b="1" i="0" u="none" strike="noStrike" cap="none" normalizeH="0" baseline="0" dirty="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bg2"/>
                          </a:solidFill>
                          <a:effectLst/>
                          <a:latin typeface="Times New Roman" pitchFamily="18" charset="0"/>
                        </a:rPr>
                        <a:t>Used</a:t>
                      </a:r>
                      <a:r>
                        <a:rPr kumimoji="0" lang="sv-SE" sz="1400" b="1" i="0" u="none" strike="noStrike" cap="none" normalizeH="0" baseline="0" dirty="0" smtClean="0">
                          <a:ln>
                            <a:noFill/>
                          </a:ln>
                          <a:solidFill>
                            <a:schemeClr val="bg2"/>
                          </a:solidFill>
                          <a:effectLst/>
                          <a:latin typeface="Times New Roman" pitchFamily="18" charset="0"/>
                        </a:rPr>
                        <a:t> </a:t>
                      </a:r>
                      <a:r>
                        <a:rPr kumimoji="0" lang="sv-SE" sz="1400" b="1" i="0" u="none" strike="noStrike" cap="none" normalizeH="0" baseline="0" dirty="0" err="1" smtClean="0">
                          <a:ln>
                            <a:noFill/>
                          </a:ln>
                          <a:solidFill>
                            <a:schemeClr val="bg2"/>
                          </a:solidFill>
                          <a:effectLst/>
                          <a:latin typeface="Times New Roman" pitchFamily="18" charset="0"/>
                        </a:rPr>
                        <a:t>optical</a:t>
                      </a:r>
                      <a:r>
                        <a:rPr kumimoji="0" lang="sv-SE" sz="1400" b="1" i="0" u="none" strike="noStrike" cap="none" normalizeH="0" baseline="0" dirty="0" smtClean="0">
                          <a:ln>
                            <a:noFill/>
                          </a:ln>
                          <a:solidFill>
                            <a:schemeClr val="bg2"/>
                          </a:solidFill>
                          <a:effectLst/>
                          <a:latin typeface="Times New Roman" pitchFamily="18" charset="0"/>
                        </a:rPr>
                        <a:t> elements</a:t>
                      </a:r>
                      <a:endParaRPr kumimoji="0" lang="en-GB" sz="1400" b="1"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Losses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Para-meter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Accum. Factor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Enhanc. Factor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Opt.Las. Ring</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14%</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0.86</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6.8</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6.8</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914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Opt.Las.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Ring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e-cooler</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2"/>
                          </a:solidFill>
                          <a:effectLst/>
                          <a:latin typeface="Times New Roman" pitchFamily="18" charset="0"/>
                        </a:rPr>
                        <a:t>33%</a:t>
                      </a:r>
                      <a:endParaRPr kumimoji="0" lang="en-GB"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2"/>
                          </a:solidFill>
                          <a:effectLst/>
                          <a:latin typeface="Times New Roman" pitchFamily="18" charset="0"/>
                        </a:rPr>
                        <a:t>0.67</a:t>
                      </a:r>
                      <a:endParaRPr kumimoji="0" lang="en-GB"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2"/>
                          </a:solidFill>
                          <a:effectLst/>
                          <a:latin typeface="Times New Roman" pitchFamily="18" charset="0"/>
                        </a:rPr>
                        <a:t>3.03</a:t>
                      </a:r>
                      <a:endParaRPr kumimoji="0" lang="en-GB"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3.0</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749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Lin.Sto.</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Dev. Collinear</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22%</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0.78</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2"/>
                          </a:solidFill>
                          <a:effectLst/>
                          <a:latin typeface="Times New Roman" pitchFamily="18" charset="0"/>
                        </a:rPr>
                        <a:t>4.3</a:t>
                      </a:r>
                      <a:endParaRPr kumimoji="0" lang="en-GB"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2"/>
                          </a:solidFill>
                          <a:effectLst/>
                          <a:latin typeface="Times New Roman" pitchFamily="18" charset="0"/>
                        </a:rPr>
                        <a:t>4.3</a:t>
                      </a:r>
                      <a:endParaRPr kumimoji="0" lang="en-GB"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94773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Lin.Sto.</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Dev.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e-cooler</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32%</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0.68</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2"/>
                          </a:solidFill>
                          <a:effectLst/>
                          <a:latin typeface="Times New Roman" pitchFamily="18" charset="0"/>
                        </a:rPr>
                        <a:t>3.0</a:t>
                      </a:r>
                      <a:endParaRPr kumimoji="0" lang="en-GB" sz="14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2"/>
                          </a:solidFill>
                          <a:effectLst/>
                          <a:latin typeface="Times New Roman" pitchFamily="18" charset="0"/>
                        </a:rPr>
                        <a:t>3.0</a:t>
                      </a:r>
                      <a:endParaRPr kumimoji="0" lang="en-GB" sz="14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bl>
          </a:graphicData>
        </a:graphic>
      </p:graphicFrame>
      <p:sp>
        <p:nvSpPr>
          <p:cNvPr id="59869" name="Text Box 1501"/>
          <p:cNvSpPr txBox="1">
            <a:spLocks noChangeArrowheads="1"/>
          </p:cNvSpPr>
          <p:nvPr/>
        </p:nvSpPr>
        <p:spPr bwMode="auto">
          <a:xfrm>
            <a:off x="1447800" y="1066800"/>
            <a:ext cx="5651500" cy="396875"/>
          </a:xfrm>
          <a:prstGeom prst="rect">
            <a:avLst/>
          </a:prstGeom>
          <a:noFill/>
          <a:ln w="9525">
            <a:noFill/>
            <a:miter lim="800000"/>
            <a:headEnd/>
            <a:tailEnd/>
          </a:ln>
          <a:effectLst/>
        </p:spPr>
        <p:txBody>
          <a:bodyPr wrap="none">
            <a:spAutoFit/>
          </a:bodyPr>
          <a:lstStyle/>
          <a:p>
            <a:pPr algn="l"/>
            <a:r>
              <a:rPr lang="en-US" sz="2000" b="1" i="1">
                <a:solidFill>
                  <a:schemeClr val="bg1"/>
                </a:solidFill>
                <a:cs typeface="Times New Roman" pitchFamily="18" charset="0"/>
              </a:rPr>
              <a:t>Table 9. Enhancement Factor for some optical traps</a:t>
            </a:r>
            <a:endParaRPr lang="en-GB">
              <a:solidFill>
                <a:schemeClr val="bg1"/>
              </a:solidFill>
            </a:endParaRPr>
          </a:p>
        </p:txBody>
      </p:sp>
      <p:graphicFrame>
        <p:nvGraphicFramePr>
          <p:cNvPr id="139264" name="Object 2048"/>
          <p:cNvGraphicFramePr>
            <a:graphicFrameLocks noChangeAspect="1"/>
          </p:cNvGraphicFramePr>
          <p:nvPr/>
        </p:nvGraphicFramePr>
        <p:xfrm>
          <a:off x="8077200" y="2057400"/>
          <a:ext cx="293688" cy="381000"/>
        </p:xfrm>
        <a:graphic>
          <a:graphicData uri="http://schemas.openxmlformats.org/presentationml/2006/ole">
            <p:oleObj spid="_x0000_s139264" name="Formel" r:id="rId3" imgW="126720" imgH="164880" progId="Equation.3">
              <p:embed/>
            </p:oleObj>
          </a:graphicData>
        </a:graphic>
      </p:graphicFrame>
      <p:graphicFrame>
        <p:nvGraphicFramePr>
          <p:cNvPr id="139265" name="Object 2049"/>
          <p:cNvGraphicFramePr>
            <a:graphicFrameLocks noChangeAspect="1"/>
          </p:cNvGraphicFramePr>
          <p:nvPr/>
        </p:nvGraphicFramePr>
        <p:xfrm>
          <a:off x="7086600" y="2057400"/>
          <a:ext cx="533400" cy="377825"/>
        </p:xfrm>
        <a:graphic>
          <a:graphicData uri="http://schemas.openxmlformats.org/presentationml/2006/ole">
            <p:oleObj spid="_x0000_s139265" name="Formel" r:id="rId4" imgW="304560" imgH="215640" progId="Equation.3">
              <p:embed/>
            </p:oleObj>
          </a:graphicData>
        </a:graphic>
      </p:graphicFrame>
      <p:graphicFrame>
        <p:nvGraphicFramePr>
          <p:cNvPr id="139266" name="Object 2050"/>
          <p:cNvGraphicFramePr>
            <a:graphicFrameLocks noChangeAspect="1"/>
          </p:cNvGraphicFramePr>
          <p:nvPr/>
        </p:nvGraphicFramePr>
        <p:xfrm>
          <a:off x="6400800" y="2133600"/>
          <a:ext cx="234950" cy="304800"/>
        </p:xfrm>
        <a:graphic>
          <a:graphicData uri="http://schemas.openxmlformats.org/presentationml/2006/ole">
            <p:oleObj spid="_x0000_s139266" name="Formel" r:id="rId5" imgW="126720" imgH="164880" progId="Equation.3">
              <p:embed/>
            </p:oleObj>
          </a:graphicData>
        </a:graphic>
      </p:graphicFrame>
      <p:graphicFrame>
        <p:nvGraphicFramePr>
          <p:cNvPr id="139267" name="Object 2051"/>
          <p:cNvGraphicFramePr>
            <a:graphicFrameLocks noChangeAspect="1"/>
          </p:cNvGraphicFramePr>
          <p:nvPr/>
        </p:nvGraphicFramePr>
        <p:xfrm>
          <a:off x="5410200" y="2057400"/>
          <a:ext cx="685800" cy="384175"/>
        </p:xfrm>
        <a:graphic>
          <a:graphicData uri="http://schemas.openxmlformats.org/presentationml/2006/ole">
            <p:oleObj spid="_x0000_s139267" name="Formel" r:id="rId6" imgW="431640" imgH="241200" progId="Equation.3">
              <p:embed/>
            </p:oleObj>
          </a:graphicData>
        </a:graphic>
      </p:graphicFrame>
      <p:graphicFrame>
        <p:nvGraphicFramePr>
          <p:cNvPr id="139268" name="Object 2052"/>
          <p:cNvGraphicFramePr>
            <a:graphicFrameLocks noChangeAspect="1"/>
          </p:cNvGraphicFramePr>
          <p:nvPr/>
        </p:nvGraphicFramePr>
        <p:xfrm>
          <a:off x="1524000" y="2590800"/>
          <a:ext cx="3652838" cy="355600"/>
        </p:xfrm>
        <a:graphic>
          <a:graphicData uri="http://schemas.openxmlformats.org/presentationml/2006/ole">
            <p:oleObj spid="_x0000_s139268" name="Formel" r:id="rId7" imgW="2489040" imgH="241200" progId="Equation.3">
              <p:embed/>
            </p:oleObj>
          </a:graphicData>
        </a:graphic>
      </p:graphicFrame>
      <p:graphicFrame>
        <p:nvGraphicFramePr>
          <p:cNvPr id="139269" name="Object 2053"/>
          <p:cNvGraphicFramePr>
            <a:graphicFrameLocks noChangeAspect="1"/>
          </p:cNvGraphicFramePr>
          <p:nvPr/>
        </p:nvGraphicFramePr>
        <p:xfrm>
          <a:off x="1447800" y="3352800"/>
          <a:ext cx="3733800" cy="457200"/>
        </p:xfrm>
        <a:graphic>
          <a:graphicData uri="http://schemas.openxmlformats.org/presentationml/2006/ole">
            <p:oleObj spid="_x0000_s139269" name="Formel" r:id="rId8" imgW="2387520" imgH="253800" progId="Equation.3">
              <p:embed/>
            </p:oleObj>
          </a:graphicData>
        </a:graphic>
      </p:graphicFrame>
      <p:graphicFrame>
        <p:nvGraphicFramePr>
          <p:cNvPr id="139270" name="Object 2054"/>
          <p:cNvGraphicFramePr>
            <a:graphicFrameLocks noChangeAspect="1"/>
          </p:cNvGraphicFramePr>
          <p:nvPr/>
        </p:nvGraphicFramePr>
        <p:xfrm>
          <a:off x="1371600" y="4343400"/>
          <a:ext cx="3886200" cy="350838"/>
        </p:xfrm>
        <a:graphic>
          <a:graphicData uri="http://schemas.openxmlformats.org/presentationml/2006/ole">
            <p:oleObj spid="_x0000_s139270" name="Formel" r:id="rId9" imgW="3657600" imgH="241200" progId="Equation.3">
              <p:embed/>
            </p:oleObj>
          </a:graphicData>
        </a:graphic>
      </p:graphicFrame>
      <p:graphicFrame>
        <p:nvGraphicFramePr>
          <p:cNvPr id="139271" name="Object 2055"/>
          <p:cNvGraphicFramePr>
            <a:graphicFrameLocks noChangeAspect="1"/>
          </p:cNvGraphicFramePr>
          <p:nvPr/>
        </p:nvGraphicFramePr>
        <p:xfrm>
          <a:off x="1447800" y="5105400"/>
          <a:ext cx="3886200" cy="417513"/>
        </p:xfrm>
        <a:graphic>
          <a:graphicData uri="http://schemas.openxmlformats.org/presentationml/2006/ole">
            <p:oleObj spid="_x0000_s139271" name="Formel" r:id="rId10" imgW="2273040" imgH="253800" progId="Equation.3">
              <p:embed/>
            </p:oleObj>
          </a:graphicData>
        </a:graphic>
      </p:graphicFrame>
    </p:spTree>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026"/>
          <p:cNvSpPr txBox="1">
            <a:spLocks noChangeArrowheads="1"/>
          </p:cNvSpPr>
          <p:nvPr/>
        </p:nvSpPr>
        <p:spPr bwMode="auto">
          <a:xfrm>
            <a:off x="304800" y="457200"/>
            <a:ext cx="8534400" cy="519113"/>
          </a:xfrm>
          <a:prstGeom prst="rect">
            <a:avLst/>
          </a:prstGeom>
          <a:noFill/>
          <a:ln w="9525">
            <a:noFill/>
            <a:miter lim="800000"/>
            <a:headEnd/>
            <a:tailEnd/>
          </a:ln>
          <a:effectLst/>
        </p:spPr>
        <p:txBody>
          <a:bodyPr>
            <a:spAutoFit/>
          </a:bodyPr>
          <a:lstStyle/>
          <a:p>
            <a:r>
              <a:rPr lang="sv-SE" sz="2800" b="1" i="1">
                <a:solidFill>
                  <a:srgbClr val="FF3300"/>
                </a:solidFill>
              </a:rPr>
              <a:t>Enhancement Factor for the Linear Storage Device</a:t>
            </a:r>
            <a:endParaRPr lang="en-GB" sz="2800" b="1" i="1">
              <a:solidFill>
                <a:srgbClr val="FF3300"/>
              </a:solidFill>
            </a:endParaRPr>
          </a:p>
        </p:txBody>
      </p:sp>
      <p:graphicFrame>
        <p:nvGraphicFramePr>
          <p:cNvPr id="140288" name="Object 2048"/>
          <p:cNvGraphicFramePr>
            <a:graphicFrameLocks noChangeAspect="1"/>
          </p:cNvGraphicFramePr>
          <p:nvPr/>
        </p:nvGraphicFramePr>
        <p:xfrm>
          <a:off x="914400" y="5638800"/>
          <a:ext cx="7010400" cy="815975"/>
        </p:xfrm>
        <a:graphic>
          <a:graphicData uri="http://schemas.openxmlformats.org/presentationml/2006/ole">
            <p:oleObj spid="_x0000_s140288" name="Formel" r:id="rId3" imgW="4863960" imgH="469800" progId="Equation.3">
              <p:embed/>
            </p:oleObj>
          </a:graphicData>
        </a:graphic>
      </p:graphicFrame>
      <p:graphicFrame>
        <p:nvGraphicFramePr>
          <p:cNvPr id="140289" name="Object 2049"/>
          <p:cNvGraphicFramePr>
            <a:graphicFrameLocks noChangeAspect="1"/>
          </p:cNvGraphicFramePr>
          <p:nvPr/>
        </p:nvGraphicFramePr>
        <p:xfrm>
          <a:off x="2332038" y="3429000"/>
          <a:ext cx="5592762" cy="736600"/>
        </p:xfrm>
        <a:graphic>
          <a:graphicData uri="http://schemas.openxmlformats.org/presentationml/2006/ole">
            <p:oleObj spid="_x0000_s140289" name="Formel" r:id="rId4" imgW="3035160" imgH="469800" progId="Equation.3">
              <p:embed/>
            </p:oleObj>
          </a:graphicData>
        </a:graphic>
      </p:graphicFrame>
      <p:graphicFrame>
        <p:nvGraphicFramePr>
          <p:cNvPr id="140290" name="Object 2050"/>
          <p:cNvGraphicFramePr>
            <a:graphicFrameLocks noChangeAspect="1"/>
          </p:cNvGraphicFramePr>
          <p:nvPr/>
        </p:nvGraphicFramePr>
        <p:xfrm>
          <a:off x="2373313" y="2362200"/>
          <a:ext cx="4560887" cy="738188"/>
        </p:xfrm>
        <a:graphic>
          <a:graphicData uri="http://schemas.openxmlformats.org/presentationml/2006/ole">
            <p:oleObj spid="_x0000_s140290" name="Formel" r:id="rId5" imgW="2577960" imgH="469800" progId="Equation.3">
              <p:embed/>
            </p:oleObj>
          </a:graphicData>
        </a:graphic>
      </p:graphicFrame>
      <p:sp>
        <p:nvSpPr>
          <p:cNvPr id="71686" name="Text Box 1030"/>
          <p:cNvSpPr txBox="1">
            <a:spLocks noChangeArrowheads="1"/>
          </p:cNvSpPr>
          <p:nvPr/>
        </p:nvSpPr>
        <p:spPr bwMode="auto">
          <a:xfrm>
            <a:off x="228600" y="1066800"/>
            <a:ext cx="8153400" cy="915988"/>
          </a:xfrm>
          <a:prstGeom prst="rect">
            <a:avLst/>
          </a:prstGeom>
          <a:noFill/>
          <a:ln w="9525">
            <a:noFill/>
            <a:miter lim="800000"/>
            <a:headEnd/>
            <a:tailEnd/>
          </a:ln>
          <a:effectLst/>
        </p:spPr>
        <p:txBody>
          <a:bodyPr>
            <a:spAutoFit/>
          </a:bodyPr>
          <a:lstStyle/>
          <a:p>
            <a:pPr marL="457200" indent="-457200" algn="l"/>
            <a:r>
              <a:rPr lang="en-US" sz="1600" i="1">
                <a:solidFill>
                  <a:srgbClr val="CC66FF"/>
                </a:solidFill>
                <a:cs typeface="Times New Roman" pitchFamily="18" charset="0"/>
              </a:rPr>
              <a:t>    </a:t>
            </a:r>
            <a:r>
              <a:rPr lang="en-US" sz="1800">
                <a:solidFill>
                  <a:srgbClr val="003399"/>
                </a:solidFill>
                <a:cs typeface="Times New Roman" pitchFamily="18" charset="0"/>
              </a:rPr>
              <a:t>In the linear storage device the power seen at beam splitter is formed by two train of </a:t>
            </a:r>
          </a:p>
          <a:p>
            <a:pPr marL="457200" indent="-457200" algn="l"/>
            <a:r>
              <a:rPr lang="en-US" sz="1800">
                <a:solidFill>
                  <a:srgbClr val="003399"/>
                </a:solidFill>
                <a:cs typeface="Times New Roman" pitchFamily="18" charset="0"/>
              </a:rPr>
              <a:t>pulses going in opposite directions: forward and backward. So that the </a:t>
            </a:r>
            <a:r>
              <a:rPr lang="en-US" sz="1800" b="1">
                <a:solidFill>
                  <a:srgbClr val="003399"/>
                </a:solidFill>
                <a:cs typeface="Times New Roman" pitchFamily="18" charset="0"/>
              </a:rPr>
              <a:t>Enhancement </a:t>
            </a:r>
          </a:p>
          <a:p>
            <a:pPr marL="457200" indent="-457200" algn="l"/>
            <a:r>
              <a:rPr lang="en-US" sz="1800" b="1">
                <a:solidFill>
                  <a:srgbClr val="003399"/>
                </a:solidFill>
                <a:cs typeface="Times New Roman" pitchFamily="18" charset="0"/>
              </a:rPr>
              <a:t>Factor</a:t>
            </a:r>
            <a:r>
              <a:rPr lang="en-US" sz="1800">
                <a:solidFill>
                  <a:srgbClr val="003399"/>
                </a:solidFill>
                <a:cs typeface="Times New Roman" pitchFamily="18" charset="0"/>
              </a:rPr>
              <a:t> will be different:</a:t>
            </a:r>
          </a:p>
        </p:txBody>
      </p:sp>
      <p:sp>
        <p:nvSpPr>
          <p:cNvPr id="71687" name="Text Box 1031"/>
          <p:cNvSpPr txBox="1">
            <a:spLocks noChangeArrowheads="1"/>
          </p:cNvSpPr>
          <p:nvPr/>
        </p:nvSpPr>
        <p:spPr bwMode="auto">
          <a:xfrm>
            <a:off x="152400" y="3124200"/>
            <a:ext cx="7848600" cy="366713"/>
          </a:xfrm>
          <a:prstGeom prst="rect">
            <a:avLst/>
          </a:prstGeom>
          <a:noFill/>
          <a:ln w="9525">
            <a:noFill/>
            <a:miter lim="800000"/>
            <a:headEnd/>
            <a:tailEnd/>
          </a:ln>
          <a:effectLst/>
        </p:spPr>
        <p:txBody>
          <a:bodyPr>
            <a:spAutoFit/>
          </a:bodyPr>
          <a:lstStyle/>
          <a:p>
            <a:pPr marL="457200" indent="-457200" algn="just"/>
            <a:r>
              <a:rPr lang="en-US" sz="1800" i="1">
                <a:solidFill>
                  <a:schemeClr val="accent2"/>
                </a:solidFill>
              </a:rPr>
              <a:t>2.  </a:t>
            </a:r>
            <a:r>
              <a:rPr lang="en-US" sz="1800" b="1" i="1">
                <a:solidFill>
                  <a:schemeClr val="accent2"/>
                </a:solidFill>
              </a:rPr>
              <a:t>Anti-collinear case</a:t>
            </a:r>
            <a:r>
              <a:rPr lang="en-US" sz="1800" i="1">
                <a:solidFill>
                  <a:schemeClr val="accent2"/>
                </a:solidFill>
              </a:rPr>
              <a:t>: The train of pulses goes in backward direction:</a:t>
            </a:r>
            <a:endParaRPr lang="en-GB" sz="1800" i="1">
              <a:solidFill>
                <a:schemeClr val="accent2"/>
              </a:solidFill>
            </a:endParaRPr>
          </a:p>
        </p:txBody>
      </p:sp>
      <p:sp>
        <p:nvSpPr>
          <p:cNvPr id="71688" name="Text Box 1032"/>
          <p:cNvSpPr txBox="1">
            <a:spLocks noChangeArrowheads="1"/>
          </p:cNvSpPr>
          <p:nvPr/>
        </p:nvSpPr>
        <p:spPr bwMode="auto">
          <a:xfrm>
            <a:off x="1676400" y="4191000"/>
            <a:ext cx="6858000" cy="641350"/>
          </a:xfrm>
          <a:prstGeom prst="rect">
            <a:avLst/>
          </a:prstGeom>
          <a:noFill/>
          <a:ln w="9525">
            <a:noFill/>
            <a:miter lim="800000"/>
            <a:headEnd/>
            <a:tailEnd/>
          </a:ln>
          <a:effectLst/>
        </p:spPr>
        <p:txBody>
          <a:bodyPr>
            <a:spAutoFit/>
          </a:bodyPr>
          <a:lstStyle/>
          <a:p>
            <a:pPr algn="just"/>
            <a:r>
              <a:rPr lang="en-US" sz="1800" i="1">
                <a:solidFill>
                  <a:schemeClr val="accent2"/>
                </a:solidFill>
                <a:cs typeface="Times New Roman" pitchFamily="18" charset="0"/>
              </a:rPr>
              <a:t>represents the complementary losses seen by the laser pulse when going from experimental section (or BS) to M2 passing twice the FS.</a:t>
            </a:r>
            <a:endParaRPr lang="en-GB" sz="1800" i="1">
              <a:solidFill>
                <a:schemeClr val="accent2"/>
              </a:solidFill>
              <a:cs typeface="Times New Roman" pitchFamily="18" charset="0"/>
            </a:endParaRPr>
          </a:p>
        </p:txBody>
      </p:sp>
      <p:graphicFrame>
        <p:nvGraphicFramePr>
          <p:cNvPr id="140291" name="Object 2051"/>
          <p:cNvGraphicFramePr>
            <a:graphicFrameLocks noChangeAspect="1"/>
          </p:cNvGraphicFramePr>
          <p:nvPr/>
        </p:nvGraphicFramePr>
        <p:xfrm>
          <a:off x="304800" y="4114800"/>
          <a:ext cx="1219200" cy="555625"/>
        </p:xfrm>
        <a:graphic>
          <a:graphicData uri="http://schemas.openxmlformats.org/presentationml/2006/ole">
            <p:oleObj spid="_x0000_s140291" r:id="rId6" imgW="914400" imgH="419100" progId="Equation.3">
              <p:embed/>
            </p:oleObj>
          </a:graphicData>
        </a:graphic>
      </p:graphicFrame>
      <p:sp>
        <p:nvSpPr>
          <p:cNvPr id="71691" name="Text Box 1035"/>
          <p:cNvSpPr txBox="1">
            <a:spLocks noChangeArrowheads="1"/>
          </p:cNvSpPr>
          <p:nvPr/>
        </p:nvSpPr>
        <p:spPr bwMode="auto">
          <a:xfrm>
            <a:off x="152400" y="5105400"/>
            <a:ext cx="8262938" cy="366713"/>
          </a:xfrm>
          <a:prstGeom prst="rect">
            <a:avLst/>
          </a:prstGeom>
          <a:noFill/>
          <a:ln w="9525">
            <a:noFill/>
            <a:miter lim="800000"/>
            <a:headEnd/>
            <a:tailEnd/>
          </a:ln>
          <a:effectLst/>
        </p:spPr>
        <p:txBody>
          <a:bodyPr>
            <a:spAutoFit/>
          </a:bodyPr>
          <a:lstStyle/>
          <a:p>
            <a:pPr marL="457200" indent="-457200" algn="just"/>
            <a:r>
              <a:rPr lang="en-US" sz="1800" i="1">
                <a:solidFill>
                  <a:schemeClr val="accent2"/>
                </a:solidFill>
              </a:rPr>
              <a:t>3. </a:t>
            </a:r>
            <a:r>
              <a:rPr lang="en-US" sz="1800" b="1" i="1">
                <a:solidFill>
                  <a:schemeClr val="accent2"/>
                </a:solidFill>
              </a:rPr>
              <a:t>General case</a:t>
            </a:r>
            <a:r>
              <a:rPr lang="en-US" sz="1800" i="1">
                <a:solidFill>
                  <a:schemeClr val="accent2"/>
                </a:solidFill>
              </a:rPr>
              <a:t>, both trains of pulses give contribution to the integral energy </a:t>
            </a:r>
            <a:r>
              <a:rPr lang="en-US" sz="1800" i="1">
                <a:solidFill>
                  <a:schemeClr val="tx2"/>
                </a:solidFill>
              </a:rPr>
              <a:t>:</a:t>
            </a:r>
            <a:endParaRPr lang="en-GB" sz="1800" i="1">
              <a:solidFill>
                <a:schemeClr val="tx2"/>
              </a:solidFill>
            </a:endParaRPr>
          </a:p>
        </p:txBody>
      </p:sp>
      <p:sp>
        <p:nvSpPr>
          <p:cNvPr id="71695" name="Text Box 1039"/>
          <p:cNvSpPr txBox="1">
            <a:spLocks noChangeArrowheads="1"/>
          </p:cNvSpPr>
          <p:nvPr/>
        </p:nvSpPr>
        <p:spPr bwMode="auto">
          <a:xfrm>
            <a:off x="152400" y="2057400"/>
            <a:ext cx="7010400" cy="366713"/>
          </a:xfrm>
          <a:prstGeom prst="rect">
            <a:avLst/>
          </a:prstGeom>
          <a:noFill/>
          <a:ln w="9525">
            <a:noFill/>
            <a:miter lim="800000"/>
            <a:headEnd/>
            <a:tailEnd/>
          </a:ln>
          <a:effectLst/>
        </p:spPr>
        <p:txBody>
          <a:bodyPr>
            <a:spAutoFit/>
          </a:bodyPr>
          <a:lstStyle/>
          <a:p>
            <a:pPr marL="457200" indent="-457200" algn="just"/>
            <a:r>
              <a:rPr lang="en-US" sz="1800" b="1" i="1">
                <a:solidFill>
                  <a:srgbClr val="0033CC"/>
                </a:solidFill>
              </a:rPr>
              <a:t>1. Collinear case</a:t>
            </a:r>
            <a:r>
              <a:rPr lang="en-US" sz="1800" i="1">
                <a:solidFill>
                  <a:srgbClr val="0033CC"/>
                </a:solidFill>
              </a:rPr>
              <a:t>: The  train of laser pulses goes in forward direction:</a:t>
            </a:r>
            <a:endParaRPr lang="en-GB" sz="1800" i="1">
              <a:solidFill>
                <a:srgbClr val="0033CC"/>
              </a:solidFill>
            </a:endParaRPr>
          </a:p>
        </p:txBody>
      </p:sp>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52" name="Rectangle 1048"/>
          <p:cNvSpPr>
            <a:spLocks noChangeArrowheads="1"/>
          </p:cNvSpPr>
          <p:nvPr/>
        </p:nvSpPr>
        <p:spPr bwMode="auto">
          <a:xfrm>
            <a:off x="2266950" y="3228975"/>
            <a:ext cx="9144000" cy="0"/>
          </a:xfrm>
          <a:prstGeom prst="rect">
            <a:avLst/>
          </a:prstGeom>
          <a:noFill/>
          <a:ln w="9525">
            <a:noFill/>
            <a:miter lim="800000"/>
            <a:headEnd/>
            <a:tailEnd/>
          </a:ln>
          <a:effectLst/>
        </p:spPr>
        <p:txBody>
          <a:bodyPr>
            <a:spAutoFit/>
          </a:bodyPr>
          <a:lstStyle/>
          <a:p>
            <a:endParaRPr lang="sv-SE"/>
          </a:p>
        </p:txBody>
      </p:sp>
      <p:sp>
        <p:nvSpPr>
          <p:cNvPr id="73753" name="Rectangle 1049"/>
          <p:cNvSpPr>
            <a:spLocks noChangeArrowheads="1"/>
          </p:cNvSpPr>
          <p:nvPr/>
        </p:nvSpPr>
        <p:spPr bwMode="auto">
          <a:xfrm>
            <a:off x="3324225" y="3262313"/>
            <a:ext cx="9144000" cy="0"/>
          </a:xfrm>
          <a:prstGeom prst="rect">
            <a:avLst/>
          </a:prstGeom>
          <a:noFill/>
          <a:ln w="9525">
            <a:noFill/>
            <a:miter lim="800000"/>
            <a:headEnd/>
            <a:tailEnd/>
          </a:ln>
          <a:effectLst/>
        </p:spPr>
        <p:txBody>
          <a:bodyPr>
            <a:spAutoFit/>
          </a:bodyPr>
          <a:lstStyle/>
          <a:p>
            <a:endParaRPr lang="sv-SE"/>
          </a:p>
        </p:txBody>
      </p:sp>
      <p:sp>
        <p:nvSpPr>
          <p:cNvPr id="73754" name="Rectangle 1050"/>
          <p:cNvSpPr>
            <a:spLocks noChangeArrowheads="1"/>
          </p:cNvSpPr>
          <p:nvPr/>
        </p:nvSpPr>
        <p:spPr bwMode="auto">
          <a:xfrm>
            <a:off x="3871913" y="3248025"/>
            <a:ext cx="9144000" cy="0"/>
          </a:xfrm>
          <a:prstGeom prst="rect">
            <a:avLst/>
          </a:prstGeom>
          <a:noFill/>
          <a:ln w="9525">
            <a:noFill/>
            <a:miter lim="800000"/>
            <a:headEnd/>
            <a:tailEnd/>
          </a:ln>
          <a:effectLst/>
        </p:spPr>
        <p:txBody>
          <a:bodyPr>
            <a:spAutoFit/>
          </a:bodyPr>
          <a:lstStyle/>
          <a:p>
            <a:endParaRPr lang="sv-SE"/>
          </a:p>
        </p:txBody>
      </p:sp>
      <p:sp>
        <p:nvSpPr>
          <p:cNvPr id="73755" name="Text Box 1051"/>
          <p:cNvSpPr txBox="1">
            <a:spLocks noChangeArrowheads="1"/>
          </p:cNvSpPr>
          <p:nvPr/>
        </p:nvSpPr>
        <p:spPr bwMode="auto">
          <a:xfrm>
            <a:off x="1066800" y="914400"/>
            <a:ext cx="6934200" cy="396875"/>
          </a:xfrm>
          <a:prstGeom prst="rect">
            <a:avLst/>
          </a:prstGeom>
          <a:noFill/>
          <a:ln w="9525">
            <a:noFill/>
            <a:miter lim="800000"/>
            <a:headEnd/>
            <a:tailEnd/>
          </a:ln>
          <a:effectLst/>
        </p:spPr>
        <p:txBody>
          <a:bodyPr>
            <a:spAutoFit/>
          </a:bodyPr>
          <a:lstStyle/>
          <a:p>
            <a:pPr algn="just"/>
            <a:r>
              <a:rPr lang="en-US" sz="2000" b="1" i="1" dirty="0">
                <a:solidFill>
                  <a:schemeClr val="bg1"/>
                </a:solidFill>
                <a:cs typeface="Times New Roman" pitchFamily="18" charset="0"/>
              </a:rPr>
              <a:t>Table 10. Enhancement Factor of the  Linear Storage Device</a:t>
            </a:r>
            <a:endParaRPr lang="en-GB" dirty="0">
              <a:solidFill>
                <a:schemeClr val="bg1"/>
              </a:solidFill>
            </a:endParaRPr>
          </a:p>
        </p:txBody>
      </p:sp>
      <p:graphicFrame>
        <p:nvGraphicFramePr>
          <p:cNvPr id="73789" name="Group 1085"/>
          <p:cNvGraphicFramePr>
            <a:graphicFrameLocks noGrp="1"/>
          </p:cNvGraphicFramePr>
          <p:nvPr/>
        </p:nvGraphicFramePr>
        <p:xfrm>
          <a:off x="1066800" y="1981200"/>
          <a:ext cx="7010400" cy="3200400"/>
        </p:xfrm>
        <a:graphic>
          <a:graphicData uri="http://schemas.openxmlformats.org/drawingml/2006/table">
            <a:tbl>
              <a:tblPr/>
              <a:tblGrid>
                <a:gridCol w="3124200"/>
                <a:gridCol w="2951747"/>
                <a:gridCol w="934453"/>
              </a:tblGrid>
              <a:tr h="990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2"/>
                          </a:solidFill>
                          <a:effectLst/>
                          <a:latin typeface="Times New Roman" pitchFamily="18" charset="0"/>
                        </a:rPr>
                        <a:t>Complementary Optical losses in backward direction:</a:t>
                      </a:r>
                      <a:endParaRPr kumimoji="0" lang="en-GB" sz="16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0.95</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2"/>
                          </a:solidFill>
                          <a:effectLst/>
                          <a:latin typeface="Times New Roman" pitchFamily="18" charset="0"/>
                        </a:rPr>
                        <a:t>Train of pulses in forward direction</a:t>
                      </a:r>
                      <a:endParaRPr kumimoji="0" lang="en-GB" sz="16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4.3</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2"/>
                          </a:solidFill>
                          <a:effectLst/>
                          <a:latin typeface="Times New Roman" pitchFamily="18" charset="0"/>
                        </a:rPr>
                        <a:t>Train of pulses in backward direction</a:t>
                      </a:r>
                      <a:endParaRPr kumimoji="0" lang="en-GB" sz="16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4.09</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2"/>
                          </a:solidFill>
                          <a:effectLst/>
                          <a:latin typeface="Times New Roman" pitchFamily="18" charset="0"/>
                        </a:rPr>
                        <a:t>Summa of back and forward train of pulses</a:t>
                      </a:r>
                      <a:endParaRPr kumimoji="0" lang="en-GB" sz="16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dirty="0" smtClean="0">
                          <a:ln>
                            <a:noFill/>
                          </a:ln>
                          <a:solidFill>
                            <a:schemeClr val="bg2"/>
                          </a:solidFill>
                          <a:effectLst/>
                          <a:latin typeface="Times New Roman" pitchFamily="18" charset="0"/>
                        </a:rPr>
                        <a:t>8.39</a:t>
                      </a:r>
                      <a:endParaRPr kumimoji="0" lang="en-GB" sz="16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noFill/>
                  </a:tcPr>
                </a:tc>
              </a:tr>
            </a:tbl>
          </a:graphicData>
        </a:graphic>
      </p:graphicFrame>
      <p:graphicFrame>
        <p:nvGraphicFramePr>
          <p:cNvPr id="141312" name="Object 1024"/>
          <p:cNvGraphicFramePr>
            <a:graphicFrameLocks noChangeAspect="1"/>
          </p:cNvGraphicFramePr>
          <p:nvPr/>
        </p:nvGraphicFramePr>
        <p:xfrm>
          <a:off x="5353050" y="3244850"/>
          <a:ext cx="114300" cy="215900"/>
        </p:xfrm>
        <a:graphic>
          <a:graphicData uri="http://schemas.openxmlformats.org/presentationml/2006/ole">
            <p:oleObj spid="_x0000_s141312" name="Formel" r:id="rId3" imgW="114120" imgH="215640" progId="Equation.3">
              <p:embed/>
            </p:oleObj>
          </a:graphicData>
        </a:graphic>
      </p:graphicFrame>
      <p:graphicFrame>
        <p:nvGraphicFramePr>
          <p:cNvPr id="141313" name="Object 1025"/>
          <p:cNvGraphicFramePr>
            <a:graphicFrameLocks noChangeAspect="1"/>
          </p:cNvGraphicFramePr>
          <p:nvPr/>
        </p:nvGraphicFramePr>
        <p:xfrm>
          <a:off x="4648200" y="3124200"/>
          <a:ext cx="1905000" cy="404813"/>
        </p:xfrm>
        <a:graphic>
          <a:graphicData uri="http://schemas.openxmlformats.org/presentationml/2006/ole">
            <p:oleObj spid="_x0000_s141313" name="Formel" r:id="rId4" imgW="952200" imgH="228600" progId="Equation.3">
              <p:embed/>
            </p:oleObj>
          </a:graphicData>
        </a:graphic>
      </p:graphicFrame>
      <p:graphicFrame>
        <p:nvGraphicFramePr>
          <p:cNvPr id="141314" name="Object 1026"/>
          <p:cNvGraphicFramePr>
            <a:graphicFrameLocks noChangeAspect="1"/>
          </p:cNvGraphicFramePr>
          <p:nvPr/>
        </p:nvGraphicFramePr>
        <p:xfrm>
          <a:off x="4343400" y="3886200"/>
          <a:ext cx="2590800" cy="425450"/>
        </p:xfrm>
        <a:graphic>
          <a:graphicData uri="http://schemas.openxmlformats.org/presentationml/2006/ole">
            <p:oleObj spid="_x0000_s141314" name="Formel" r:id="rId5" imgW="1180800" imgH="228600" progId="Equation.3">
              <p:embed/>
            </p:oleObj>
          </a:graphicData>
        </a:graphic>
      </p:graphicFrame>
      <p:graphicFrame>
        <p:nvGraphicFramePr>
          <p:cNvPr id="141315" name="Object 1027"/>
          <p:cNvGraphicFramePr>
            <a:graphicFrameLocks noChangeAspect="1"/>
          </p:cNvGraphicFramePr>
          <p:nvPr/>
        </p:nvGraphicFramePr>
        <p:xfrm>
          <a:off x="4343400" y="4572000"/>
          <a:ext cx="2362200" cy="446088"/>
        </p:xfrm>
        <a:graphic>
          <a:graphicData uri="http://schemas.openxmlformats.org/presentationml/2006/ole">
            <p:oleObj spid="_x0000_s141315" name="Formel" r:id="rId6" imgW="1460160" imgH="228600" progId="Equation.3">
              <p:embed/>
            </p:oleObj>
          </a:graphicData>
        </a:graphic>
      </p:graphicFrame>
      <p:graphicFrame>
        <p:nvGraphicFramePr>
          <p:cNvPr id="141316" name="Object 1028"/>
          <p:cNvGraphicFramePr>
            <a:graphicFrameLocks noChangeAspect="1"/>
          </p:cNvGraphicFramePr>
          <p:nvPr/>
        </p:nvGraphicFramePr>
        <p:xfrm>
          <a:off x="5353050" y="3244850"/>
          <a:ext cx="114300" cy="215900"/>
        </p:xfrm>
        <a:graphic>
          <a:graphicData uri="http://schemas.openxmlformats.org/presentationml/2006/ole">
            <p:oleObj spid="_x0000_s141316" name="Formel" r:id="rId7" imgW="114120" imgH="215640" progId="Equation.3">
              <p:embed/>
            </p:oleObj>
          </a:graphicData>
        </a:graphic>
      </p:graphicFrame>
      <p:graphicFrame>
        <p:nvGraphicFramePr>
          <p:cNvPr id="141317" name="Object 1029"/>
          <p:cNvGraphicFramePr>
            <a:graphicFrameLocks noChangeAspect="1"/>
          </p:cNvGraphicFramePr>
          <p:nvPr/>
        </p:nvGraphicFramePr>
        <p:xfrm>
          <a:off x="4724400" y="2133600"/>
          <a:ext cx="1600200" cy="728663"/>
        </p:xfrm>
        <a:graphic>
          <a:graphicData uri="http://schemas.openxmlformats.org/presentationml/2006/ole">
            <p:oleObj spid="_x0000_s141317" r:id="rId8" imgW="914400" imgH="419100" progId="Equation.3">
              <p:embed/>
            </p:oleObj>
          </a:graphicData>
        </a:graphic>
      </p:graphicFrame>
      <p:graphicFrame>
        <p:nvGraphicFramePr>
          <p:cNvPr id="141318" name="Object 1030"/>
          <p:cNvGraphicFramePr>
            <a:graphicFrameLocks noChangeAspect="1"/>
          </p:cNvGraphicFramePr>
          <p:nvPr/>
        </p:nvGraphicFramePr>
        <p:xfrm>
          <a:off x="1066800" y="2590800"/>
          <a:ext cx="2862263" cy="374650"/>
        </p:xfrm>
        <a:graphic>
          <a:graphicData uri="http://schemas.openxmlformats.org/presentationml/2006/ole">
            <p:oleObj spid="_x0000_s141318" name="Formel" r:id="rId9" imgW="1828800" imgH="241200" progId="Equation.3">
              <p:embed/>
            </p:oleObj>
          </a:graphicData>
        </a:graphic>
      </p:graphicFrame>
      <p:graphicFrame>
        <p:nvGraphicFramePr>
          <p:cNvPr id="141319" name="Object 1031"/>
          <p:cNvGraphicFramePr>
            <a:graphicFrameLocks noChangeAspect="1"/>
          </p:cNvGraphicFramePr>
          <p:nvPr/>
        </p:nvGraphicFramePr>
        <p:xfrm>
          <a:off x="2209800" y="1295400"/>
          <a:ext cx="1600200" cy="385763"/>
        </p:xfrm>
        <a:graphic>
          <a:graphicData uri="http://schemas.openxmlformats.org/presentationml/2006/ole">
            <p:oleObj spid="_x0000_s141319" name="Formel" r:id="rId10" imgW="1002960" imgH="241200" progId="Equation.3">
              <p:embed/>
            </p:oleObj>
          </a:graphicData>
        </a:graphic>
      </p:graphicFrame>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1028"/>
          <p:cNvSpPr txBox="1">
            <a:spLocks noChangeArrowheads="1"/>
          </p:cNvSpPr>
          <p:nvPr/>
        </p:nvSpPr>
        <p:spPr bwMode="auto">
          <a:xfrm>
            <a:off x="914400" y="1295400"/>
            <a:ext cx="7315200" cy="4708981"/>
          </a:xfrm>
          <a:prstGeom prst="rect">
            <a:avLst/>
          </a:prstGeom>
          <a:noFill/>
          <a:ln w="9525">
            <a:noFill/>
            <a:miter lim="800000"/>
            <a:headEnd/>
            <a:tailEnd/>
          </a:ln>
          <a:effectLst/>
        </p:spPr>
        <p:txBody>
          <a:bodyPr>
            <a:spAutoFit/>
          </a:bodyPr>
          <a:lstStyle/>
          <a:p>
            <a:pPr algn="just"/>
            <a:r>
              <a:rPr lang="sv-SE" sz="2000" dirty="0">
                <a:solidFill>
                  <a:srgbClr val="FF3300"/>
                </a:solidFill>
              </a:rPr>
              <a:t>      </a:t>
            </a:r>
            <a:r>
              <a:rPr lang="sv-SE" sz="2000" b="1" i="1" dirty="0" err="1">
                <a:solidFill>
                  <a:srgbClr val="000099"/>
                </a:solidFill>
              </a:rPr>
              <a:t>Optical</a:t>
            </a:r>
            <a:r>
              <a:rPr lang="sv-SE" sz="2000" b="1" i="1" dirty="0">
                <a:solidFill>
                  <a:srgbClr val="000099"/>
                </a:solidFill>
              </a:rPr>
              <a:t> </a:t>
            </a:r>
            <a:r>
              <a:rPr lang="sv-SE" sz="2000" b="1" i="1" dirty="0" err="1">
                <a:solidFill>
                  <a:srgbClr val="000099"/>
                </a:solidFill>
              </a:rPr>
              <a:t>Traps</a:t>
            </a:r>
            <a:r>
              <a:rPr lang="sv-SE" sz="2000" i="1" dirty="0">
                <a:solidFill>
                  <a:srgbClr val="000099"/>
                </a:solidFill>
              </a:rPr>
              <a:t> with different layout </a:t>
            </a:r>
            <a:r>
              <a:rPr lang="sv-SE" sz="2000" i="1" dirty="0" err="1">
                <a:solidFill>
                  <a:srgbClr val="000099"/>
                </a:solidFill>
              </a:rPr>
              <a:t>but</a:t>
            </a:r>
            <a:r>
              <a:rPr lang="sv-SE" sz="2000" i="1" dirty="0">
                <a:solidFill>
                  <a:srgbClr val="000099"/>
                </a:solidFill>
              </a:rPr>
              <a:t> with </a:t>
            </a:r>
            <a:r>
              <a:rPr lang="sv-SE" sz="2000" i="1" dirty="0" err="1">
                <a:solidFill>
                  <a:srgbClr val="000099"/>
                </a:solidFill>
              </a:rPr>
              <a:t>about</a:t>
            </a:r>
            <a:r>
              <a:rPr lang="sv-SE" sz="2000" i="1" dirty="0">
                <a:solidFill>
                  <a:srgbClr val="000099"/>
                </a:solidFill>
              </a:rPr>
              <a:t> the same </a:t>
            </a:r>
            <a:r>
              <a:rPr lang="sv-SE" sz="2000" i="1" dirty="0" err="1">
                <a:solidFill>
                  <a:srgbClr val="000099"/>
                </a:solidFill>
              </a:rPr>
              <a:t>losses</a:t>
            </a:r>
            <a:r>
              <a:rPr lang="sv-SE" sz="2000" i="1" dirty="0">
                <a:solidFill>
                  <a:srgbClr val="000099"/>
                </a:solidFill>
              </a:rPr>
              <a:t> </a:t>
            </a:r>
            <a:r>
              <a:rPr lang="sv-SE" sz="2000" i="1" dirty="0" err="1">
                <a:solidFill>
                  <a:srgbClr val="000099"/>
                </a:solidFill>
              </a:rPr>
              <a:t>will</a:t>
            </a:r>
            <a:r>
              <a:rPr lang="sv-SE" sz="2000" i="1" dirty="0">
                <a:solidFill>
                  <a:srgbClr val="000099"/>
                </a:solidFill>
              </a:rPr>
              <a:t> </a:t>
            </a:r>
            <a:r>
              <a:rPr lang="sv-SE" sz="2000" i="1" dirty="0" err="1">
                <a:solidFill>
                  <a:srgbClr val="000099"/>
                </a:solidFill>
              </a:rPr>
              <a:t>have</a:t>
            </a:r>
            <a:r>
              <a:rPr lang="sv-SE" sz="2000" i="1" dirty="0">
                <a:solidFill>
                  <a:srgbClr val="000099"/>
                </a:solidFill>
              </a:rPr>
              <a:t> </a:t>
            </a:r>
            <a:r>
              <a:rPr lang="sv-SE" sz="2000" i="1" dirty="0" err="1">
                <a:solidFill>
                  <a:srgbClr val="000099"/>
                </a:solidFill>
              </a:rPr>
              <a:t>about</a:t>
            </a:r>
            <a:r>
              <a:rPr lang="sv-SE" sz="2000" i="1" dirty="0">
                <a:solidFill>
                  <a:srgbClr val="000099"/>
                </a:solidFill>
              </a:rPr>
              <a:t> the same </a:t>
            </a:r>
            <a:r>
              <a:rPr lang="sv-SE" sz="2000" b="1" i="1" dirty="0" err="1">
                <a:solidFill>
                  <a:srgbClr val="000099"/>
                </a:solidFill>
              </a:rPr>
              <a:t>Enhancement</a:t>
            </a:r>
            <a:r>
              <a:rPr lang="sv-SE" sz="2000" b="1" i="1" dirty="0">
                <a:solidFill>
                  <a:srgbClr val="000099"/>
                </a:solidFill>
              </a:rPr>
              <a:t> </a:t>
            </a:r>
            <a:r>
              <a:rPr lang="sv-SE" sz="2000" b="1" i="1" dirty="0" err="1">
                <a:solidFill>
                  <a:srgbClr val="000099"/>
                </a:solidFill>
              </a:rPr>
              <a:t>Factor</a:t>
            </a:r>
            <a:r>
              <a:rPr lang="sv-SE" sz="2000" i="1" dirty="0">
                <a:solidFill>
                  <a:srgbClr val="000099"/>
                </a:solidFill>
              </a:rPr>
              <a:t>.  No special </a:t>
            </a:r>
            <a:r>
              <a:rPr lang="sv-SE" sz="2000" i="1" dirty="0" err="1">
                <a:solidFill>
                  <a:srgbClr val="000099"/>
                </a:solidFill>
              </a:rPr>
              <a:t>differences</a:t>
            </a:r>
            <a:r>
              <a:rPr lang="sv-SE" sz="2000" i="1" dirty="0">
                <a:solidFill>
                  <a:srgbClr val="000099"/>
                </a:solidFill>
              </a:rPr>
              <a:t> in </a:t>
            </a:r>
            <a:r>
              <a:rPr lang="sv-SE" sz="2000" i="1" dirty="0" err="1">
                <a:solidFill>
                  <a:srgbClr val="000099"/>
                </a:solidFill>
              </a:rPr>
              <a:t>between</a:t>
            </a:r>
            <a:r>
              <a:rPr lang="sv-SE" sz="2000" i="1" dirty="0">
                <a:solidFill>
                  <a:srgbClr val="000099"/>
                </a:solidFill>
              </a:rPr>
              <a:t>, as the </a:t>
            </a:r>
            <a:r>
              <a:rPr lang="sv-SE" sz="2000" i="1" dirty="0" err="1">
                <a:solidFill>
                  <a:srgbClr val="000099"/>
                </a:solidFill>
              </a:rPr>
              <a:t>Enhancement</a:t>
            </a:r>
            <a:r>
              <a:rPr lang="sv-SE" sz="2000" i="1" dirty="0">
                <a:solidFill>
                  <a:srgbClr val="000099"/>
                </a:solidFill>
              </a:rPr>
              <a:t> </a:t>
            </a:r>
            <a:r>
              <a:rPr lang="sv-SE" sz="2000" i="1" dirty="0" err="1">
                <a:solidFill>
                  <a:srgbClr val="000099"/>
                </a:solidFill>
              </a:rPr>
              <a:t>Factor</a:t>
            </a:r>
            <a:r>
              <a:rPr lang="sv-SE" sz="2000" i="1" dirty="0">
                <a:solidFill>
                  <a:srgbClr val="000099"/>
                </a:solidFill>
              </a:rPr>
              <a:t> </a:t>
            </a:r>
            <a:r>
              <a:rPr lang="sv-SE" sz="2000" i="1" dirty="0" err="1" smtClean="0">
                <a:solidFill>
                  <a:srgbClr val="000099"/>
                </a:solidFill>
              </a:rPr>
              <a:t>depends</a:t>
            </a:r>
            <a:r>
              <a:rPr lang="sv-SE" sz="2000" i="1" dirty="0" smtClean="0">
                <a:solidFill>
                  <a:srgbClr val="000099"/>
                </a:solidFill>
              </a:rPr>
              <a:t> </a:t>
            </a:r>
            <a:r>
              <a:rPr lang="sv-SE" sz="2000" i="1" dirty="0">
                <a:solidFill>
                  <a:srgbClr val="000099"/>
                </a:solidFill>
              </a:rPr>
              <a:t>in </a:t>
            </a:r>
            <a:r>
              <a:rPr lang="sv-SE" sz="2000" i="1" dirty="0" err="1" smtClean="0">
                <a:solidFill>
                  <a:srgbClr val="000099"/>
                </a:solidFill>
              </a:rPr>
              <a:t>firts</a:t>
            </a:r>
            <a:r>
              <a:rPr lang="sv-SE" sz="2000" i="1" dirty="0" smtClean="0">
                <a:solidFill>
                  <a:srgbClr val="000099"/>
                </a:solidFill>
              </a:rPr>
              <a:t> </a:t>
            </a:r>
            <a:r>
              <a:rPr lang="sv-SE" sz="2000" i="1" dirty="0" err="1">
                <a:solidFill>
                  <a:srgbClr val="000099"/>
                </a:solidFill>
              </a:rPr>
              <a:t>place</a:t>
            </a:r>
            <a:r>
              <a:rPr lang="sv-SE" sz="2000" i="1" dirty="0">
                <a:solidFill>
                  <a:srgbClr val="000099"/>
                </a:solidFill>
              </a:rPr>
              <a:t> of </a:t>
            </a:r>
            <a:r>
              <a:rPr lang="sv-SE" sz="2000" i="1" dirty="0" err="1">
                <a:solidFill>
                  <a:srgbClr val="000099"/>
                </a:solidFill>
              </a:rPr>
              <a:t>optical</a:t>
            </a:r>
            <a:r>
              <a:rPr lang="sv-SE" sz="2000" i="1" dirty="0">
                <a:solidFill>
                  <a:srgbClr val="000099"/>
                </a:solidFill>
              </a:rPr>
              <a:t> </a:t>
            </a:r>
            <a:r>
              <a:rPr lang="sv-SE" sz="2000" i="1" dirty="0" err="1">
                <a:solidFill>
                  <a:srgbClr val="000099"/>
                </a:solidFill>
              </a:rPr>
              <a:t>losses</a:t>
            </a:r>
            <a:r>
              <a:rPr lang="sv-SE" sz="2000" i="1" dirty="0">
                <a:solidFill>
                  <a:srgbClr val="000099"/>
                </a:solidFill>
              </a:rPr>
              <a:t> in the </a:t>
            </a:r>
            <a:r>
              <a:rPr lang="sv-SE" sz="2000" i="1" dirty="0" err="1">
                <a:solidFill>
                  <a:srgbClr val="000099"/>
                </a:solidFill>
              </a:rPr>
              <a:t>used</a:t>
            </a:r>
            <a:r>
              <a:rPr lang="sv-SE" sz="2000" i="1" dirty="0">
                <a:solidFill>
                  <a:srgbClr val="000099"/>
                </a:solidFill>
              </a:rPr>
              <a:t> elements.</a:t>
            </a:r>
          </a:p>
          <a:p>
            <a:pPr algn="just"/>
            <a:r>
              <a:rPr lang="sv-SE" sz="2000" i="1" dirty="0">
                <a:solidFill>
                  <a:srgbClr val="000099"/>
                </a:solidFill>
              </a:rPr>
              <a:t>    In </a:t>
            </a:r>
            <a:r>
              <a:rPr lang="sv-SE" sz="2000" i="1" dirty="0" err="1">
                <a:solidFill>
                  <a:srgbClr val="000099"/>
                </a:solidFill>
              </a:rPr>
              <a:t>case</a:t>
            </a:r>
            <a:r>
              <a:rPr lang="sv-SE" sz="2000" i="1" dirty="0">
                <a:solidFill>
                  <a:srgbClr val="000099"/>
                </a:solidFill>
              </a:rPr>
              <a:t> of the </a:t>
            </a:r>
            <a:r>
              <a:rPr lang="sv-SE" sz="2000" i="1" dirty="0" err="1">
                <a:solidFill>
                  <a:srgbClr val="000099"/>
                </a:solidFill>
              </a:rPr>
              <a:t>linear</a:t>
            </a:r>
            <a:r>
              <a:rPr lang="sv-SE" sz="2000" i="1" dirty="0">
                <a:solidFill>
                  <a:srgbClr val="000099"/>
                </a:solidFill>
              </a:rPr>
              <a:t> </a:t>
            </a:r>
            <a:r>
              <a:rPr lang="sv-SE" sz="2000" i="1" dirty="0" err="1">
                <a:solidFill>
                  <a:srgbClr val="000099"/>
                </a:solidFill>
              </a:rPr>
              <a:t>storage</a:t>
            </a:r>
            <a:r>
              <a:rPr lang="sv-SE" sz="2000" i="1" dirty="0">
                <a:solidFill>
                  <a:srgbClr val="000099"/>
                </a:solidFill>
              </a:rPr>
              <a:t> </a:t>
            </a:r>
            <a:r>
              <a:rPr lang="sv-SE" sz="2000" i="1" dirty="0" err="1">
                <a:solidFill>
                  <a:srgbClr val="000099"/>
                </a:solidFill>
              </a:rPr>
              <a:t>device</a:t>
            </a:r>
            <a:r>
              <a:rPr lang="sv-SE" sz="2000" i="1" dirty="0">
                <a:solidFill>
                  <a:srgbClr val="000099"/>
                </a:solidFill>
              </a:rPr>
              <a:t> the laser </a:t>
            </a:r>
            <a:r>
              <a:rPr lang="sv-SE" sz="2000" i="1" dirty="0" err="1">
                <a:solidFill>
                  <a:srgbClr val="000099"/>
                </a:solidFill>
              </a:rPr>
              <a:t>pulse</a:t>
            </a:r>
            <a:r>
              <a:rPr lang="sv-SE" sz="2000" i="1" dirty="0">
                <a:solidFill>
                  <a:srgbClr val="000099"/>
                </a:solidFill>
              </a:rPr>
              <a:t> has to go </a:t>
            </a:r>
            <a:r>
              <a:rPr lang="sv-SE" sz="2000" i="1" dirty="0" err="1">
                <a:solidFill>
                  <a:srgbClr val="000099"/>
                </a:solidFill>
              </a:rPr>
              <a:t>twice</a:t>
            </a:r>
            <a:r>
              <a:rPr lang="sv-SE" sz="2000" i="1" dirty="0">
                <a:solidFill>
                  <a:srgbClr val="000099"/>
                </a:solidFill>
              </a:rPr>
              <a:t> </a:t>
            </a:r>
            <a:r>
              <a:rPr lang="sv-SE" sz="2000" i="1" dirty="0" err="1">
                <a:solidFill>
                  <a:srgbClr val="000099"/>
                </a:solidFill>
              </a:rPr>
              <a:t>through</a:t>
            </a:r>
            <a:r>
              <a:rPr lang="sv-SE" sz="2000" i="1" dirty="0">
                <a:solidFill>
                  <a:srgbClr val="000099"/>
                </a:solidFill>
              </a:rPr>
              <a:t> the </a:t>
            </a:r>
            <a:r>
              <a:rPr lang="sv-SE" sz="2000" i="1" dirty="0" err="1">
                <a:solidFill>
                  <a:srgbClr val="000099"/>
                </a:solidFill>
              </a:rPr>
              <a:t>Wollaston</a:t>
            </a:r>
            <a:r>
              <a:rPr lang="sv-SE" sz="2000" i="1" dirty="0">
                <a:solidFill>
                  <a:srgbClr val="000099"/>
                </a:solidFill>
              </a:rPr>
              <a:t> </a:t>
            </a:r>
            <a:r>
              <a:rPr lang="sv-SE" sz="2000" i="1" dirty="0" err="1">
                <a:solidFill>
                  <a:srgbClr val="000099"/>
                </a:solidFill>
              </a:rPr>
              <a:t>prism</a:t>
            </a:r>
            <a:r>
              <a:rPr lang="sv-SE" sz="2000" i="1" dirty="0">
                <a:solidFill>
                  <a:srgbClr val="000099"/>
                </a:solidFill>
              </a:rPr>
              <a:t> and </a:t>
            </a:r>
            <a:r>
              <a:rPr lang="sv-SE" sz="2000" i="1" dirty="0" err="1">
                <a:solidFill>
                  <a:srgbClr val="000099"/>
                </a:solidFill>
              </a:rPr>
              <a:t>Pockels</a:t>
            </a:r>
            <a:r>
              <a:rPr lang="sv-SE" sz="2000" i="1" dirty="0">
                <a:solidFill>
                  <a:srgbClr val="000099"/>
                </a:solidFill>
              </a:rPr>
              <a:t> cell, that </a:t>
            </a:r>
            <a:r>
              <a:rPr lang="sv-SE" sz="2000" i="1" dirty="0" err="1">
                <a:solidFill>
                  <a:srgbClr val="000099"/>
                </a:solidFill>
              </a:rPr>
              <a:t>means</a:t>
            </a:r>
            <a:r>
              <a:rPr lang="sv-SE" sz="2000" i="1" dirty="0">
                <a:solidFill>
                  <a:srgbClr val="000099"/>
                </a:solidFill>
              </a:rPr>
              <a:t> </a:t>
            </a:r>
            <a:r>
              <a:rPr lang="sv-SE" sz="2000" i="1" dirty="0" err="1">
                <a:solidFill>
                  <a:srgbClr val="000099"/>
                </a:solidFill>
              </a:rPr>
              <a:t>higher</a:t>
            </a:r>
            <a:r>
              <a:rPr lang="sv-SE" sz="2000" i="1" dirty="0">
                <a:solidFill>
                  <a:srgbClr val="000099"/>
                </a:solidFill>
              </a:rPr>
              <a:t> </a:t>
            </a:r>
            <a:r>
              <a:rPr lang="sv-SE" sz="2000" i="1" dirty="0" err="1">
                <a:solidFill>
                  <a:srgbClr val="000099"/>
                </a:solidFill>
              </a:rPr>
              <a:t>losses</a:t>
            </a:r>
            <a:r>
              <a:rPr lang="sv-SE" sz="2000" i="1" dirty="0">
                <a:solidFill>
                  <a:srgbClr val="000099"/>
                </a:solidFill>
              </a:rPr>
              <a:t>, </a:t>
            </a:r>
            <a:r>
              <a:rPr lang="sv-SE" sz="2000" i="1" dirty="0" err="1">
                <a:solidFill>
                  <a:srgbClr val="000099"/>
                </a:solidFill>
              </a:rPr>
              <a:t>but</a:t>
            </a:r>
            <a:r>
              <a:rPr lang="sv-SE" sz="2000" i="1" dirty="0">
                <a:solidFill>
                  <a:srgbClr val="000099"/>
                </a:solidFill>
              </a:rPr>
              <a:t> on the </a:t>
            </a:r>
            <a:r>
              <a:rPr lang="sv-SE" sz="2000" i="1" dirty="0" err="1">
                <a:solidFill>
                  <a:srgbClr val="000099"/>
                </a:solidFill>
              </a:rPr>
              <a:t>other</a:t>
            </a:r>
            <a:r>
              <a:rPr lang="sv-SE" sz="2000" i="1" dirty="0">
                <a:solidFill>
                  <a:srgbClr val="000099"/>
                </a:solidFill>
              </a:rPr>
              <a:t> </a:t>
            </a:r>
            <a:r>
              <a:rPr lang="sv-SE" sz="2000" i="1" dirty="0" err="1">
                <a:solidFill>
                  <a:srgbClr val="000099"/>
                </a:solidFill>
              </a:rPr>
              <a:t>side</a:t>
            </a:r>
            <a:r>
              <a:rPr lang="sv-SE" sz="2000" i="1" dirty="0">
                <a:solidFill>
                  <a:srgbClr val="000099"/>
                </a:solidFill>
              </a:rPr>
              <a:t> it is </a:t>
            </a:r>
            <a:r>
              <a:rPr lang="sv-SE" sz="2000" i="1" dirty="0" err="1">
                <a:solidFill>
                  <a:srgbClr val="000099"/>
                </a:solidFill>
              </a:rPr>
              <a:t>possible</a:t>
            </a:r>
            <a:r>
              <a:rPr lang="sv-SE" sz="2000" i="1" dirty="0">
                <a:solidFill>
                  <a:srgbClr val="000099"/>
                </a:solidFill>
              </a:rPr>
              <a:t> to </a:t>
            </a:r>
            <a:r>
              <a:rPr lang="sv-SE" sz="2000" i="1" dirty="0" err="1">
                <a:solidFill>
                  <a:srgbClr val="000099"/>
                </a:solidFill>
              </a:rPr>
              <a:t>use</a:t>
            </a:r>
            <a:r>
              <a:rPr lang="sv-SE" sz="2000" i="1" dirty="0">
                <a:solidFill>
                  <a:srgbClr val="000099"/>
                </a:solidFill>
              </a:rPr>
              <a:t> </a:t>
            </a:r>
            <a:r>
              <a:rPr lang="sv-SE" sz="2000" i="1" dirty="0" err="1">
                <a:solidFill>
                  <a:srgbClr val="000099"/>
                </a:solidFill>
              </a:rPr>
              <a:t>both</a:t>
            </a:r>
            <a:r>
              <a:rPr lang="sv-SE" sz="2000" i="1" dirty="0">
                <a:solidFill>
                  <a:srgbClr val="000099"/>
                </a:solidFill>
              </a:rPr>
              <a:t> </a:t>
            </a:r>
            <a:r>
              <a:rPr lang="sv-SE" sz="2000" i="1" dirty="0" err="1">
                <a:solidFill>
                  <a:srgbClr val="000099"/>
                </a:solidFill>
              </a:rPr>
              <a:t>trains</a:t>
            </a:r>
            <a:r>
              <a:rPr lang="sv-SE" sz="2000" i="1" dirty="0">
                <a:solidFill>
                  <a:srgbClr val="000099"/>
                </a:solidFill>
              </a:rPr>
              <a:t> of </a:t>
            </a:r>
            <a:r>
              <a:rPr lang="sv-SE" sz="2000" i="1" dirty="0" err="1">
                <a:solidFill>
                  <a:srgbClr val="000099"/>
                </a:solidFill>
              </a:rPr>
              <a:t>pulses</a:t>
            </a:r>
            <a:r>
              <a:rPr lang="sv-SE" sz="2000" i="1" dirty="0">
                <a:solidFill>
                  <a:srgbClr val="000099"/>
                </a:solidFill>
              </a:rPr>
              <a:t> (back and forward </a:t>
            </a:r>
            <a:r>
              <a:rPr lang="sv-SE" sz="2000" i="1" dirty="0" err="1">
                <a:solidFill>
                  <a:srgbClr val="000099"/>
                </a:solidFill>
              </a:rPr>
              <a:t>train</a:t>
            </a:r>
            <a:r>
              <a:rPr lang="sv-SE" sz="2000" i="1" dirty="0">
                <a:solidFill>
                  <a:srgbClr val="000099"/>
                </a:solidFill>
              </a:rPr>
              <a:t> of </a:t>
            </a:r>
            <a:r>
              <a:rPr lang="sv-SE" sz="2000" i="1" dirty="0" err="1">
                <a:solidFill>
                  <a:srgbClr val="000099"/>
                </a:solidFill>
              </a:rPr>
              <a:t>pulses</a:t>
            </a:r>
            <a:r>
              <a:rPr lang="sv-SE" sz="2000" i="1" dirty="0">
                <a:solidFill>
                  <a:srgbClr val="000099"/>
                </a:solidFill>
              </a:rPr>
              <a:t>) in the experimental </a:t>
            </a:r>
            <a:r>
              <a:rPr lang="sv-SE" sz="2000" i="1" dirty="0" err="1">
                <a:solidFill>
                  <a:srgbClr val="000099"/>
                </a:solidFill>
              </a:rPr>
              <a:t>section</a:t>
            </a:r>
            <a:r>
              <a:rPr lang="sv-SE" sz="2000" i="1" dirty="0">
                <a:solidFill>
                  <a:srgbClr val="000099"/>
                </a:solidFill>
              </a:rPr>
              <a:t>, so that the </a:t>
            </a:r>
            <a:r>
              <a:rPr lang="sv-SE" sz="2000" i="1" dirty="0" err="1">
                <a:solidFill>
                  <a:srgbClr val="000099"/>
                </a:solidFill>
              </a:rPr>
              <a:t>Enhancement</a:t>
            </a:r>
            <a:r>
              <a:rPr lang="sv-SE" sz="2000" i="1" dirty="0">
                <a:solidFill>
                  <a:srgbClr val="000099"/>
                </a:solidFill>
              </a:rPr>
              <a:t> </a:t>
            </a:r>
            <a:r>
              <a:rPr lang="sv-SE" sz="2000" i="1" dirty="0" err="1">
                <a:solidFill>
                  <a:srgbClr val="000099"/>
                </a:solidFill>
              </a:rPr>
              <a:t>Factor</a:t>
            </a:r>
            <a:r>
              <a:rPr lang="sv-SE" sz="2000" i="1" dirty="0">
                <a:solidFill>
                  <a:srgbClr val="000099"/>
                </a:solidFill>
              </a:rPr>
              <a:t> </a:t>
            </a:r>
            <a:r>
              <a:rPr lang="sv-SE" sz="2000" i="1" dirty="0" err="1">
                <a:solidFill>
                  <a:srgbClr val="000099"/>
                </a:solidFill>
              </a:rPr>
              <a:t>will</a:t>
            </a:r>
            <a:r>
              <a:rPr lang="sv-SE" sz="2000" i="1" dirty="0">
                <a:solidFill>
                  <a:srgbClr val="000099"/>
                </a:solidFill>
              </a:rPr>
              <a:t> be </a:t>
            </a:r>
            <a:r>
              <a:rPr lang="sv-SE" sz="2000" i="1" dirty="0" err="1">
                <a:solidFill>
                  <a:srgbClr val="000099"/>
                </a:solidFill>
              </a:rPr>
              <a:t>about</a:t>
            </a:r>
            <a:r>
              <a:rPr lang="sv-SE" sz="2000" i="1" dirty="0">
                <a:solidFill>
                  <a:srgbClr val="000099"/>
                </a:solidFill>
              </a:rPr>
              <a:t> </a:t>
            </a:r>
            <a:r>
              <a:rPr lang="sv-SE" sz="2000" i="1" dirty="0" err="1">
                <a:solidFill>
                  <a:srgbClr val="000099"/>
                </a:solidFill>
              </a:rPr>
              <a:t>twice</a:t>
            </a:r>
            <a:r>
              <a:rPr lang="sv-SE" sz="2000" i="1" dirty="0">
                <a:solidFill>
                  <a:srgbClr val="000099"/>
                </a:solidFill>
              </a:rPr>
              <a:t> </a:t>
            </a:r>
            <a:r>
              <a:rPr lang="sv-SE" sz="2000" i="1" dirty="0" err="1">
                <a:solidFill>
                  <a:srgbClr val="000099"/>
                </a:solidFill>
              </a:rPr>
              <a:t>higher</a:t>
            </a:r>
            <a:r>
              <a:rPr lang="sv-SE" sz="2000" i="1" dirty="0">
                <a:solidFill>
                  <a:srgbClr val="000099"/>
                </a:solidFill>
              </a:rPr>
              <a:t>.</a:t>
            </a:r>
          </a:p>
          <a:p>
            <a:pPr algn="just"/>
            <a:r>
              <a:rPr lang="sv-SE" sz="2000" i="1" dirty="0">
                <a:solidFill>
                  <a:srgbClr val="000099"/>
                </a:solidFill>
              </a:rPr>
              <a:t>   The </a:t>
            </a:r>
            <a:r>
              <a:rPr lang="sv-SE" sz="2000" i="1" dirty="0" err="1">
                <a:solidFill>
                  <a:srgbClr val="000099"/>
                </a:solidFill>
              </a:rPr>
              <a:t>lay-out</a:t>
            </a:r>
            <a:r>
              <a:rPr lang="sv-SE" sz="2000" i="1" dirty="0">
                <a:solidFill>
                  <a:srgbClr val="000099"/>
                </a:solidFill>
              </a:rPr>
              <a:t> to be </a:t>
            </a:r>
            <a:r>
              <a:rPr lang="sv-SE" sz="2000" i="1" dirty="0" err="1">
                <a:solidFill>
                  <a:srgbClr val="000099"/>
                </a:solidFill>
              </a:rPr>
              <a:t>used</a:t>
            </a:r>
            <a:r>
              <a:rPr lang="sv-SE" sz="2000" i="1" dirty="0">
                <a:solidFill>
                  <a:srgbClr val="000099"/>
                </a:solidFill>
              </a:rPr>
              <a:t> has to </a:t>
            </a:r>
            <a:r>
              <a:rPr lang="sv-SE" sz="2000" i="1" dirty="0" err="1">
                <a:solidFill>
                  <a:srgbClr val="000099"/>
                </a:solidFill>
              </a:rPr>
              <a:t>depend</a:t>
            </a:r>
            <a:r>
              <a:rPr lang="sv-SE" sz="2000" i="1" dirty="0">
                <a:solidFill>
                  <a:srgbClr val="000099"/>
                </a:solidFill>
              </a:rPr>
              <a:t> on the </a:t>
            </a:r>
            <a:r>
              <a:rPr lang="sv-SE" sz="2000" i="1" dirty="0" err="1">
                <a:solidFill>
                  <a:srgbClr val="000099"/>
                </a:solidFill>
              </a:rPr>
              <a:t>application</a:t>
            </a:r>
            <a:r>
              <a:rPr lang="sv-SE" sz="2000" i="1" dirty="0">
                <a:solidFill>
                  <a:srgbClr val="000099"/>
                </a:solidFill>
              </a:rPr>
              <a:t> in an special experiment.</a:t>
            </a:r>
          </a:p>
          <a:p>
            <a:pPr algn="just"/>
            <a:r>
              <a:rPr lang="sv-SE" sz="2000" i="1" dirty="0">
                <a:solidFill>
                  <a:srgbClr val="000099"/>
                </a:solidFill>
              </a:rPr>
              <a:t>    </a:t>
            </a:r>
            <a:r>
              <a:rPr lang="sv-SE" sz="2000" i="1" dirty="0" err="1">
                <a:solidFill>
                  <a:srgbClr val="000099"/>
                </a:solidFill>
              </a:rPr>
              <a:t>Improvement</a:t>
            </a:r>
            <a:r>
              <a:rPr lang="sv-SE" sz="2000" i="1" dirty="0">
                <a:solidFill>
                  <a:srgbClr val="000099"/>
                </a:solidFill>
              </a:rPr>
              <a:t> of the </a:t>
            </a:r>
            <a:r>
              <a:rPr lang="sv-SE" sz="2000" i="1" dirty="0" err="1">
                <a:solidFill>
                  <a:srgbClr val="000099"/>
                </a:solidFill>
              </a:rPr>
              <a:t>Enhacement</a:t>
            </a:r>
            <a:r>
              <a:rPr lang="sv-SE" sz="2000" i="1" dirty="0">
                <a:solidFill>
                  <a:srgbClr val="000099"/>
                </a:solidFill>
              </a:rPr>
              <a:t> </a:t>
            </a:r>
            <a:r>
              <a:rPr lang="sv-SE" sz="2000" i="1" dirty="0" err="1">
                <a:solidFill>
                  <a:srgbClr val="000099"/>
                </a:solidFill>
              </a:rPr>
              <a:t>factor</a:t>
            </a:r>
            <a:r>
              <a:rPr lang="sv-SE" sz="2000" i="1" dirty="0">
                <a:solidFill>
                  <a:srgbClr val="000099"/>
                </a:solidFill>
              </a:rPr>
              <a:t> for the special </a:t>
            </a:r>
            <a:r>
              <a:rPr lang="sv-SE" sz="2000" i="1" dirty="0" err="1">
                <a:solidFill>
                  <a:srgbClr val="000099"/>
                </a:solidFill>
              </a:rPr>
              <a:t>case</a:t>
            </a:r>
            <a:r>
              <a:rPr lang="sv-SE" sz="2000" i="1" dirty="0">
                <a:solidFill>
                  <a:srgbClr val="000099"/>
                </a:solidFill>
              </a:rPr>
              <a:t> of a laser ring  </a:t>
            </a:r>
            <a:r>
              <a:rPr lang="sv-SE" sz="2000" i="1" dirty="0" err="1">
                <a:solidFill>
                  <a:srgbClr val="000099"/>
                </a:solidFill>
              </a:rPr>
              <a:t>around</a:t>
            </a:r>
            <a:r>
              <a:rPr lang="sv-SE" sz="2000" i="1" dirty="0">
                <a:solidFill>
                  <a:srgbClr val="000099"/>
                </a:solidFill>
              </a:rPr>
              <a:t> the </a:t>
            </a:r>
            <a:r>
              <a:rPr lang="sv-SE" sz="2000" i="1" dirty="0" err="1">
                <a:solidFill>
                  <a:srgbClr val="000099"/>
                </a:solidFill>
              </a:rPr>
              <a:t>e-cooler</a:t>
            </a:r>
            <a:r>
              <a:rPr lang="sv-SE" sz="2000" i="1" dirty="0">
                <a:solidFill>
                  <a:srgbClr val="000099"/>
                </a:solidFill>
              </a:rPr>
              <a:t> at CRYRING </a:t>
            </a:r>
            <a:r>
              <a:rPr lang="sv-SE" sz="2000" i="1" dirty="0" err="1">
                <a:solidFill>
                  <a:srgbClr val="000099"/>
                </a:solidFill>
              </a:rPr>
              <a:t>will</a:t>
            </a:r>
            <a:r>
              <a:rPr lang="sv-SE" sz="2000" i="1" dirty="0">
                <a:solidFill>
                  <a:srgbClr val="000099"/>
                </a:solidFill>
              </a:rPr>
              <a:t> be to </a:t>
            </a:r>
            <a:r>
              <a:rPr lang="sv-SE" sz="2000" i="1" dirty="0" err="1">
                <a:solidFill>
                  <a:srgbClr val="000099"/>
                </a:solidFill>
              </a:rPr>
              <a:t>use</a:t>
            </a:r>
            <a:r>
              <a:rPr lang="sv-SE" sz="2000" i="1" dirty="0">
                <a:solidFill>
                  <a:srgbClr val="000099"/>
                </a:solidFill>
              </a:rPr>
              <a:t> </a:t>
            </a:r>
            <a:r>
              <a:rPr lang="sv-SE" sz="2000" i="1" dirty="0" err="1">
                <a:solidFill>
                  <a:srgbClr val="000099"/>
                </a:solidFill>
              </a:rPr>
              <a:t>better</a:t>
            </a:r>
            <a:r>
              <a:rPr lang="sv-SE" sz="2000" i="1" dirty="0">
                <a:solidFill>
                  <a:srgbClr val="000099"/>
                </a:solidFill>
              </a:rPr>
              <a:t> air </a:t>
            </a:r>
            <a:r>
              <a:rPr lang="sv-SE" sz="2000" i="1" dirty="0" err="1">
                <a:solidFill>
                  <a:srgbClr val="000099"/>
                </a:solidFill>
              </a:rPr>
              <a:t>filtering</a:t>
            </a:r>
            <a:r>
              <a:rPr lang="sv-SE" sz="2000" i="1" dirty="0">
                <a:solidFill>
                  <a:srgbClr val="000099"/>
                </a:solidFill>
              </a:rPr>
              <a:t> or </a:t>
            </a:r>
            <a:r>
              <a:rPr lang="sv-SE" sz="2000" i="1" dirty="0" err="1">
                <a:solidFill>
                  <a:srgbClr val="000099"/>
                </a:solidFill>
              </a:rPr>
              <a:t>filtered</a:t>
            </a:r>
            <a:r>
              <a:rPr lang="sv-SE" sz="2000" i="1" dirty="0">
                <a:solidFill>
                  <a:srgbClr val="000099"/>
                </a:solidFill>
              </a:rPr>
              <a:t> air </a:t>
            </a:r>
            <a:r>
              <a:rPr lang="sv-SE" sz="2000" i="1" dirty="0" err="1">
                <a:solidFill>
                  <a:srgbClr val="000099"/>
                </a:solidFill>
              </a:rPr>
              <a:t>blowed</a:t>
            </a:r>
            <a:r>
              <a:rPr lang="sv-SE" sz="2000" i="1" dirty="0">
                <a:solidFill>
                  <a:srgbClr val="000099"/>
                </a:solidFill>
              </a:rPr>
              <a:t> pipes in </a:t>
            </a:r>
            <a:r>
              <a:rPr lang="sv-SE" sz="2000" i="1" dirty="0" err="1">
                <a:solidFill>
                  <a:srgbClr val="000099"/>
                </a:solidFill>
              </a:rPr>
              <a:t>between</a:t>
            </a:r>
            <a:r>
              <a:rPr lang="sv-SE" sz="2000" i="1" dirty="0">
                <a:solidFill>
                  <a:srgbClr val="000099"/>
                </a:solidFill>
              </a:rPr>
              <a:t> </a:t>
            </a:r>
            <a:r>
              <a:rPr lang="sv-SE" sz="2000" i="1" dirty="0" err="1">
                <a:solidFill>
                  <a:srgbClr val="000099"/>
                </a:solidFill>
              </a:rPr>
              <a:t>mirrors</a:t>
            </a:r>
            <a:r>
              <a:rPr lang="sv-SE" sz="2000" i="1" dirty="0">
                <a:solidFill>
                  <a:srgbClr val="000099"/>
                </a:solidFill>
              </a:rPr>
              <a:t>. </a:t>
            </a:r>
            <a:r>
              <a:rPr lang="sv-SE" sz="2000" i="1" dirty="0" err="1">
                <a:solidFill>
                  <a:srgbClr val="000099"/>
                </a:solidFill>
              </a:rPr>
              <a:t>Improve</a:t>
            </a:r>
            <a:r>
              <a:rPr lang="sv-SE" sz="2000" i="1" dirty="0">
                <a:solidFill>
                  <a:srgbClr val="000099"/>
                </a:solidFill>
              </a:rPr>
              <a:t> the </a:t>
            </a:r>
            <a:r>
              <a:rPr lang="sv-SE" sz="2000" i="1" dirty="0" err="1">
                <a:solidFill>
                  <a:srgbClr val="000099"/>
                </a:solidFill>
              </a:rPr>
              <a:t>losses</a:t>
            </a:r>
            <a:r>
              <a:rPr lang="sv-SE" sz="2000" i="1" dirty="0">
                <a:solidFill>
                  <a:srgbClr val="000099"/>
                </a:solidFill>
              </a:rPr>
              <a:t> in the </a:t>
            </a:r>
            <a:r>
              <a:rPr lang="sv-SE" sz="2000" i="1" dirty="0" err="1">
                <a:solidFill>
                  <a:srgbClr val="000099"/>
                </a:solidFill>
              </a:rPr>
              <a:t>optical</a:t>
            </a:r>
            <a:r>
              <a:rPr lang="sv-SE" sz="2000" i="1" dirty="0">
                <a:solidFill>
                  <a:srgbClr val="000099"/>
                </a:solidFill>
              </a:rPr>
              <a:t> </a:t>
            </a:r>
            <a:r>
              <a:rPr lang="sv-SE" sz="2000" i="1" dirty="0" err="1">
                <a:solidFill>
                  <a:srgbClr val="000099"/>
                </a:solidFill>
              </a:rPr>
              <a:t>windows</a:t>
            </a:r>
            <a:r>
              <a:rPr lang="sv-SE" sz="2000" i="1" dirty="0">
                <a:solidFill>
                  <a:srgbClr val="000099"/>
                </a:solidFill>
              </a:rPr>
              <a:t> </a:t>
            </a:r>
            <a:r>
              <a:rPr lang="sv-SE" sz="2000" i="1" dirty="0" err="1">
                <a:solidFill>
                  <a:srgbClr val="000099"/>
                </a:solidFill>
              </a:rPr>
              <a:t>using</a:t>
            </a:r>
            <a:r>
              <a:rPr lang="sv-SE" sz="2000" i="1" dirty="0">
                <a:solidFill>
                  <a:srgbClr val="000099"/>
                </a:solidFill>
              </a:rPr>
              <a:t> </a:t>
            </a:r>
            <a:r>
              <a:rPr lang="sv-SE" sz="2000" i="1" dirty="0" err="1">
                <a:solidFill>
                  <a:srgbClr val="000099"/>
                </a:solidFill>
              </a:rPr>
              <a:t>anti-reflecting</a:t>
            </a:r>
            <a:r>
              <a:rPr lang="sv-SE" sz="2000" i="1" dirty="0">
                <a:solidFill>
                  <a:srgbClr val="000099"/>
                </a:solidFill>
              </a:rPr>
              <a:t> </a:t>
            </a:r>
            <a:r>
              <a:rPr lang="sv-SE" sz="2000" i="1" dirty="0" err="1">
                <a:solidFill>
                  <a:srgbClr val="000099"/>
                </a:solidFill>
              </a:rPr>
              <a:t>coatings</a:t>
            </a:r>
            <a:r>
              <a:rPr lang="sv-SE" sz="2000" i="1" dirty="0">
                <a:solidFill>
                  <a:srgbClr val="000099"/>
                </a:solidFill>
              </a:rPr>
              <a:t>.</a:t>
            </a:r>
            <a:endParaRPr lang="en-GB" sz="2000" i="1" dirty="0">
              <a:solidFill>
                <a:srgbClr val="000099"/>
              </a:solidFill>
            </a:endParaRPr>
          </a:p>
        </p:txBody>
      </p:sp>
    </p:spTree>
  </p:cSld>
  <p:clrMapOvr>
    <a:masterClrMapping/>
  </p:clrMapOvr>
  <p:transition spd="slow">
    <p:checker dir="vert"/>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01" name="Text Box 9"/>
          <p:cNvSpPr txBox="1">
            <a:spLocks noChangeArrowheads="1"/>
          </p:cNvSpPr>
          <p:nvPr/>
        </p:nvSpPr>
        <p:spPr bwMode="auto">
          <a:xfrm>
            <a:off x="304800" y="5791200"/>
            <a:ext cx="8305800" cy="533400"/>
          </a:xfrm>
          <a:prstGeom prst="rect">
            <a:avLst/>
          </a:prstGeom>
          <a:solidFill>
            <a:srgbClr val="CCFFFF">
              <a:alpha val="50000"/>
            </a:srgbClr>
          </a:solidFill>
          <a:ln w="9525">
            <a:noFill/>
            <a:miter lim="800000"/>
            <a:headEnd/>
            <a:tailEnd/>
          </a:ln>
        </p:spPr>
        <p:txBody>
          <a:bodyPr/>
          <a:lstStyle/>
          <a:p>
            <a:pPr algn="just" eaLnBrk="0" hangingPunct="0"/>
            <a:r>
              <a:rPr lang="en-US" b="1">
                <a:solidFill>
                  <a:schemeClr val="bg1"/>
                </a:solidFill>
              </a:rPr>
              <a:t>Fig.18</a:t>
            </a:r>
            <a:r>
              <a:rPr lang="en-US">
                <a:solidFill>
                  <a:schemeClr val="bg1"/>
                </a:solidFill>
              </a:rPr>
              <a:t>. Optical Laser Ring with Amplifying Cell (AC) pumped by the 2</a:t>
            </a:r>
            <a:r>
              <a:rPr lang="en-US" baseline="30000">
                <a:solidFill>
                  <a:schemeClr val="bg1"/>
                </a:solidFill>
              </a:rPr>
              <a:t>nd</a:t>
            </a:r>
            <a:r>
              <a:rPr lang="en-US">
                <a:solidFill>
                  <a:schemeClr val="bg1"/>
                </a:solidFill>
              </a:rPr>
              <a:t> harmonic of the Nd: YAG laser. FS- Focusing System, PC- Pockels cell, WP- Wollaston prism, PD- Photodiode, and HVP- High Voltage Pulser.</a:t>
            </a:r>
          </a:p>
        </p:txBody>
      </p:sp>
      <p:sp>
        <p:nvSpPr>
          <p:cNvPr id="8288" name="Rectangle 96"/>
          <p:cNvSpPr>
            <a:spLocks noChangeArrowheads="1"/>
          </p:cNvSpPr>
          <p:nvPr/>
        </p:nvSpPr>
        <p:spPr bwMode="auto">
          <a:xfrm>
            <a:off x="2362200" y="1266825"/>
            <a:ext cx="9144000" cy="0"/>
          </a:xfrm>
          <a:prstGeom prst="rect">
            <a:avLst/>
          </a:prstGeom>
          <a:noFill/>
          <a:ln w="9525">
            <a:noFill/>
            <a:miter lim="800000"/>
            <a:headEnd/>
            <a:tailEnd/>
          </a:ln>
          <a:effectLst/>
        </p:spPr>
        <p:txBody>
          <a:bodyPr>
            <a:spAutoFit/>
          </a:bodyPr>
          <a:lstStyle/>
          <a:p>
            <a:endParaRPr lang="sv-SE"/>
          </a:p>
        </p:txBody>
      </p:sp>
      <p:sp>
        <p:nvSpPr>
          <p:cNvPr id="8291" name="Text Box 99"/>
          <p:cNvSpPr txBox="1">
            <a:spLocks noChangeArrowheads="1"/>
          </p:cNvSpPr>
          <p:nvPr/>
        </p:nvSpPr>
        <p:spPr bwMode="auto">
          <a:xfrm>
            <a:off x="914400" y="152400"/>
            <a:ext cx="6823075" cy="519113"/>
          </a:xfrm>
          <a:prstGeom prst="rect">
            <a:avLst/>
          </a:prstGeom>
          <a:noFill/>
          <a:ln w="9525">
            <a:noFill/>
            <a:miter lim="800000"/>
            <a:headEnd/>
            <a:tailEnd/>
          </a:ln>
          <a:effectLst/>
        </p:spPr>
        <p:txBody>
          <a:bodyPr wrap="none">
            <a:spAutoFit/>
          </a:bodyPr>
          <a:lstStyle/>
          <a:p>
            <a:pPr algn="l">
              <a:buFontTx/>
              <a:buBlip>
                <a:blip r:embed="rId3"/>
              </a:buBlip>
            </a:pPr>
            <a:r>
              <a:rPr lang="sv-SE" sz="2800" b="1" i="1" dirty="0">
                <a:solidFill>
                  <a:srgbClr val="FF3300"/>
                </a:solidFill>
              </a:rPr>
              <a:t>Laser Ring With an </a:t>
            </a:r>
            <a:r>
              <a:rPr lang="sv-SE" sz="2800" b="1" i="1" dirty="0" err="1">
                <a:solidFill>
                  <a:srgbClr val="FF3300"/>
                </a:solidFill>
              </a:rPr>
              <a:t>Implemented</a:t>
            </a:r>
            <a:r>
              <a:rPr lang="sv-SE" sz="2800" b="1" i="1" dirty="0">
                <a:solidFill>
                  <a:srgbClr val="FF3300"/>
                </a:solidFill>
              </a:rPr>
              <a:t> </a:t>
            </a:r>
            <a:r>
              <a:rPr lang="sv-SE" sz="2800" b="1" i="1" dirty="0" err="1">
                <a:solidFill>
                  <a:srgbClr val="FF3300"/>
                </a:solidFill>
              </a:rPr>
              <a:t>Amplifier</a:t>
            </a:r>
            <a:endParaRPr lang="en-GB" sz="2800" b="1" i="1" dirty="0">
              <a:solidFill>
                <a:srgbClr val="FF3300"/>
              </a:solidFill>
            </a:endParaRPr>
          </a:p>
        </p:txBody>
      </p:sp>
      <p:sp>
        <p:nvSpPr>
          <p:cNvPr id="8292" name="Text Box 100"/>
          <p:cNvSpPr txBox="1">
            <a:spLocks noChangeArrowheads="1"/>
          </p:cNvSpPr>
          <p:nvPr/>
        </p:nvSpPr>
        <p:spPr bwMode="auto">
          <a:xfrm>
            <a:off x="228600" y="609600"/>
            <a:ext cx="8534400" cy="1069975"/>
          </a:xfrm>
          <a:prstGeom prst="rect">
            <a:avLst/>
          </a:prstGeom>
          <a:noFill/>
          <a:ln w="9525">
            <a:noFill/>
            <a:miter lim="800000"/>
            <a:headEnd/>
            <a:tailEnd/>
          </a:ln>
          <a:effectLst/>
        </p:spPr>
        <p:txBody>
          <a:bodyPr>
            <a:spAutoFit/>
          </a:bodyPr>
          <a:lstStyle/>
          <a:p>
            <a:pPr algn="just"/>
            <a:r>
              <a:rPr lang="en-GB" dirty="0">
                <a:solidFill>
                  <a:srgbClr val="000000"/>
                </a:solidFill>
                <a:latin typeface="Times" pitchFamily="18" charset="0"/>
                <a:cs typeface="Times New Roman" pitchFamily="18" charset="0"/>
              </a:rPr>
              <a:t> </a:t>
            </a:r>
            <a:r>
              <a:rPr lang="sv-SE" dirty="0">
                <a:solidFill>
                  <a:srgbClr val="000000"/>
                </a:solidFill>
                <a:latin typeface="Times" pitchFamily="18" charset="0"/>
                <a:cs typeface="Times New Roman" pitchFamily="18" charset="0"/>
              </a:rPr>
              <a:t>   </a:t>
            </a:r>
            <a:r>
              <a:rPr lang="en-GB" sz="1600" i="1" dirty="0">
                <a:solidFill>
                  <a:schemeClr val="accent2"/>
                </a:solidFill>
                <a:cs typeface="Times New Roman" pitchFamily="18" charset="0"/>
              </a:rPr>
              <a:t>A dye laser amplifier has been implemented into </a:t>
            </a:r>
            <a:r>
              <a:rPr lang="sv-SE" sz="1600" i="1" dirty="0">
                <a:solidFill>
                  <a:schemeClr val="accent2"/>
                </a:solidFill>
                <a:cs typeface="Times New Roman" pitchFamily="18" charset="0"/>
              </a:rPr>
              <a:t>the laser </a:t>
            </a:r>
            <a:r>
              <a:rPr lang="en-GB" sz="1600" i="1" dirty="0">
                <a:solidFill>
                  <a:schemeClr val="accent2"/>
                </a:solidFill>
                <a:cs typeface="Times New Roman" pitchFamily="18" charset="0"/>
              </a:rPr>
              <a:t>ring. </a:t>
            </a:r>
            <a:r>
              <a:rPr lang="sv-SE" sz="1600" i="1" dirty="0">
                <a:solidFill>
                  <a:schemeClr val="accent2"/>
                </a:solidFill>
                <a:cs typeface="Times New Roman" pitchFamily="18" charset="0"/>
              </a:rPr>
              <a:t>A</a:t>
            </a:r>
            <a:r>
              <a:rPr lang="en-GB" sz="1600" i="1" dirty="0">
                <a:solidFill>
                  <a:schemeClr val="accent2"/>
                </a:solidFill>
                <a:cs typeface="Times New Roman" pitchFamily="18" charset="0"/>
              </a:rPr>
              <a:t> selected </a:t>
            </a:r>
            <a:r>
              <a:rPr lang="sv-SE" sz="1600" i="1" dirty="0" err="1">
                <a:solidFill>
                  <a:schemeClr val="accent2"/>
                </a:solidFill>
                <a:cs typeface="Times New Roman" pitchFamily="18" charset="0"/>
              </a:rPr>
              <a:t>turn</a:t>
            </a:r>
            <a:r>
              <a:rPr lang="en-GB" sz="1600" i="1" dirty="0">
                <a:solidFill>
                  <a:schemeClr val="accent2"/>
                </a:solidFill>
                <a:cs typeface="Times New Roman" pitchFamily="18" charset="0"/>
              </a:rPr>
              <a:t> of the stored laser pulse could be amplified by typically a factor of 200. </a:t>
            </a:r>
            <a:r>
              <a:rPr lang="sv-SE" sz="1600" i="1" dirty="0">
                <a:solidFill>
                  <a:schemeClr val="accent2"/>
                </a:solidFill>
                <a:cs typeface="Times New Roman" pitchFamily="18" charset="0"/>
              </a:rPr>
              <a:t>T</a:t>
            </a:r>
            <a:r>
              <a:rPr lang="en-GB" sz="1600" i="1" dirty="0">
                <a:solidFill>
                  <a:schemeClr val="accent2"/>
                </a:solidFill>
                <a:cs typeface="Times New Roman" pitchFamily="18" charset="0"/>
              </a:rPr>
              <a:t>he efficiency of the </a:t>
            </a:r>
            <a:r>
              <a:rPr lang="sv-SE" sz="1600" i="1" dirty="0">
                <a:solidFill>
                  <a:schemeClr val="accent2"/>
                </a:solidFill>
                <a:cs typeface="Times New Roman" pitchFamily="18" charset="0"/>
              </a:rPr>
              <a:t>O</a:t>
            </a:r>
            <a:r>
              <a:rPr lang="en-GB" sz="1600" i="1" dirty="0" err="1">
                <a:solidFill>
                  <a:schemeClr val="accent2"/>
                </a:solidFill>
                <a:cs typeface="Times New Roman" pitchFamily="18" charset="0"/>
              </a:rPr>
              <a:t>ptical</a:t>
            </a:r>
            <a:r>
              <a:rPr lang="en-GB" sz="1600" i="1" dirty="0">
                <a:solidFill>
                  <a:schemeClr val="accent2"/>
                </a:solidFill>
                <a:cs typeface="Times New Roman" pitchFamily="18" charset="0"/>
              </a:rPr>
              <a:t> </a:t>
            </a:r>
            <a:r>
              <a:rPr lang="sv-SE" sz="1600" i="1" dirty="0">
                <a:solidFill>
                  <a:schemeClr val="accent2"/>
                </a:solidFill>
                <a:cs typeface="Times New Roman" pitchFamily="18" charset="0"/>
              </a:rPr>
              <a:t>Laser</a:t>
            </a:r>
            <a:r>
              <a:rPr lang="en-GB" sz="1600" i="1" dirty="0">
                <a:solidFill>
                  <a:schemeClr val="accent2"/>
                </a:solidFill>
                <a:cs typeface="Times New Roman" pitchFamily="18" charset="0"/>
              </a:rPr>
              <a:t> </a:t>
            </a:r>
            <a:r>
              <a:rPr lang="sv-SE" sz="1600" i="1" dirty="0">
                <a:solidFill>
                  <a:schemeClr val="accent2"/>
                </a:solidFill>
                <a:cs typeface="Times New Roman" pitchFamily="18" charset="0"/>
              </a:rPr>
              <a:t>R</a:t>
            </a:r>
            <a:r>
              <a:rPr lang="en-GB" sz="1600" i="1" dirty="0" err="1">
                <a:solidFill>
                  <a:schemeClr val="accent2"/>
                </a:solidFill>
                <a:cs typeface="Times New Roman" pitchFamily="18" charset="0"/>
              </a:rPr>
              <a:t>ing</a:t>
            </a:r>
            <a:r>
              <a:rPr lang="en-GB" sz="1600" i="1" dirty="0">
                <a:solidFill>
                  <a:schemeClr val="accent2"/>
                </a:solidFill>
                <a:cs typeface="Times New Roman" pitchFamily="18" charset="0"/>
              </a:rPr>
              <a:t> with a</a:t>
            </a:r>
            <a:r>
              <a:rPr lang="sv-SE" sz="1600" i="1" dirty="0">
                <a:solidFill>
                  <a:schemeClr val="accent2"/>
                </a:solidFill>
                <a:cs typeface="Times New Roman" pitchFamily="18" charset="0"/>
              </a:rPr>
              <a:t>n</a:t>
            </a:r>
            <a:r>
              <a:rPr lang="en-GB" sz="1600" i="1" dirty="0">
                <a:solidFill>
                  <a:schemeClr val="accent2"/>
                </a:solidFill>
                <a:cs typeface="Times New Roman" pitchFamily="18" charset="0"/>
              </a:rPr>
              <a:t> amplifying cell</a:t>
            </a:r>
            <a:r>
              <a:rPr lang="sv-SE" sz="1600" i="1" dirty="0">
                <a:solidFill>
                  <a:schemeClr val="accent2"/>
                </a:solidFill>
                <a:cs typeface="Times New Roman" pitchFamily="18" charset="0"/>
              </a:rPr>
              <a:t> </a:t>
            </a:r>
            <a:r>
              <a:rPr lang="sv-SE" sz="1600" i="1" dirty="0" err="1">
                <a:solidFill>
                  <a:schemeClr val="accent2"/>
                </a:solidFill>
                <a:cs typeface="Times New Roman" pitchFamily="18" charset="0"/>
              </a:rPr>
              <a:t>increases</a:t>
            </a:r>
            <a:r>
              <a:rPr lang="en-GB" sz="1600" i="1" dirty="0">
                <a:solidFill>
                  <a:schemeClr val="accent2"/>
                </a:solidFill>
                <a:cs typeface="Times New Roman" pitchFamily="18" charset="0"/>
              </a:rPr>
              <a:t> around 23 times as compared to a single passage of the laser pulse through the experimental section.</a:t>
            </a:r>
            <a:endParaRPr lang="en-GB" sz="1600" i="1" dirty="0">
              <a:solidFill>
                <a:schemeClr val="accent2"/>
              </a:solidFill>
            </a:endParaRPr>
          </a:p>
        </p:txBody>
      </p:sp>
      <p:grpSp>
        <p:nvGrpSpPr>
          <p:cNvPr id="8293" name="Group 101"/>
          <p:cNvGrpSpPr>
            <a:grpSpLocks/>
          </p:cNvGrpSpPr>
          <p:nvPr/>
        </p:nvGrpSpPr>
        <p:grpSpPr bwMode="auto">
          <a:xfrm>
            <a:off x="1676400" y="1676400"/>
            <a:ext cx="5181600" cy="4038600"/>
            <a:chOff x="2700" y="6392"/>
            <a:chExt cx="6542" cy="4949"/>
          </a:xfrm>
        </p:grpSpPr>
        <p:sp>
          <p:nvSpPr>
            <p:cNvPr id="8294" name="Oval 102"/>
            <p:cNvSpPr>
              <a:spLocks noChangeArrowheads="1"/>
            </p:cNvSpPr>
            <p:nvPr/>
          </p:nvSpPr>
          <p:spPr bwMode="auto">
            <a:xfrm>
              <a:off x="5720" y="6637"/>
              <a:ext cx="510" cy="680"/>
            </a:xfrm>
            <a:prstGeom prst="ellipse">
              <a:avLst/>
            </a:prstGeom>
            <a:solidFill>
              <a:srgbClr val="FFFFFF"/>
            </a:solidFill>
            <a:ln w="9525">
              <a:solidFill>
                <a:srgbClr val="FF0000"/>
              </a:solidFill>
              <a:prstDash val="dash"/>
              <a:round/>
              <a:headEnd/>
              <a:tailEnd/>
            </a:ln>
          </p:spPr>
          <p:txBody>
            <a:bodyPr/>
            <a:lstStyle/>
            <a:p>
              <a:endParaRPr lang="sv-SE"/>
            </a:p>
          </p:txBody>
        </p:sp>
        <p:sp>
          <p:nvSpPr>
            <p:cNvPr id="8295" name="Rectangle 103"/>
            <p:cNvSpPr>
              <a:spLocks noChangeArrowheads="1"/>
            </p:cNvSpPr>
            <p:nvPr/>
          </p:nvSpPr>
          <p:spPr bwMode="auto">
            <a:xfrm rot="638955">
              <a:off x="4597" y="8094"/>
              <a:ext cx="637" cy="300"/>
            </a:xfrm>
            <a:prstGeom prst="rect">
              <a:avLst/>
            </a:prstGeom>
            <a:solidFill>
              <a:srgbClr val="FFCC00"/>
            </a:solidFill>
            <a:ln w="9525">
              <a:solidFill>
                <a:srgbClr val="000000"/>
              </a:solidFill>
              <a:miter lim="800000"/>
              <a:headEnd/>
              <a:tailEnd/>
            </a:ln>
          </p:spPr>
          <p:txBody>
            <a:bodyPr/>
            <a:lstStyle/>
            <a:p>
              <a:endParaRPr lang="sv-SE"/>
            </a:p>
          </p:txBody>
        </p:sp>
        <p:grpSp>
          <p:nvGrpSpPr>
            <p:cNvPr id="8296" name="Group 104"/>
            <p:cNvGrpSpPr>
              <a:grpSpLocks/>
            </p:cNvGrpSpPr>
            <p:nvPr/>
          </p:nvGrpSpPr>
          <p:grpSpPr bwMode="auto">
            <a:xfrm>
              <a:off x="4606" y="6813"/>
              <a:ext cx="399" cy="344"/>
              <a:chOff x="4606" y="3501"/>
              <a:chExt cx="519" cy="344"/>
            </a:xfrm>
          </p:grpSpPr>
          <p:sp>
            <p:nvSpPr>
              <p:cNvPr id="8297" name="AutoShape 105"/>
              <p:cNvSpPr>
                <a:spLocks noChangeArrowheads="1"/>
              </p:cNvSpPr>
              <p:nvPr/>
            </p:nvSpPr>
            <p:spPr bwMode="auto">
              <a:xfrm>
                <a:off x="5010" y="3501"/>
                <a:ext cx="115" cy="344"/>
              </a:xfrm>
              <a:prstGeom prst="flowChartDelay">
                <a:avLst/>
              </a:prstGeom>
              <a:solidFill>
                <a:srgbClr val="CC99FF"/>
              </a:solidFill>
              <a:ln w="9525">
                <a:solidFill>
                  <a:srgbClr val="000000"/>
                </a:solidFill>
                <a:miter lim="800000"/>
                <a:headEnd/>
                <a:tailEnd/>
              </a:ln>
            </p:spPr>
            <p:txBody>
              <a:bodyPr/>
              <a:lstStyle/>
              <a:p>
                <a:endParaRPr lang="sv-SE"/>
              </a:p>
            </p:txBody>
          </p:sp>
          <p:sp>
            <p:nvSpPr>
              <p:cNvPr id="8298" name="AutoShape 106"/>
              <p:cNvSpPr>
                <a:spLocks noChangeArrowheads="1"/>
              </p:cNvSpPr>
              <p:nvPr/>
            </p:nvSpPr>
            <p:spPr bwMode="auto">
              <a:xfrm>
                <a:off x="4606" y="3501"/>
                <a:ext cx="173" cy="344"/>
              </a:xfrm>
              <a:prstGeom prst="flowChartOnlineStorage">
                <a:avLst/>
              </a:prstGeom>
              <a:solidFill>
                <a:srgbClr val="CC99FF"/>
              </a:solidFill>
              <a:ln w="9525">
                <a:solidFill>
                  <a:srgbClr val="000000"/>
                </a:solidFill>
                <a:miter lim="800000"/>
                <a:headEnd/>
                <a:tailEnd/>
              </a:ln>
            </p:spPr>
            <p:txBody>
              <a:bodyPr/>
              <a:lstStyle/>
              <a:p>
                <a:endParaRPr lang="sv-SE"/>
              </a:p>
            </p:txBody>
          </p:sp>
        </p:grpSp>
        <p:grpSp>
          <p:nvGrpSpPr>
            <p:cNvPr id="8299" name="Group 107"/>
            <p:cNvGrpSpPr>
              <a:grpSpLocks/>
            </p:cNvGrpSpPr>
            <p:nvPr/>
          </p:nvGrpSpPr>
          <p:grpSpPr bwMode="auto">
            <a:xfrm>
              <a:off x="5718" y="7802"/>
              <a:ext cx="532" cy="1031"/>
              <a:chOff x="5328" y="4490"/>
              <a:chExt cx="922" cy="1031"/>
            </a:xfrm>
          </p:grpSpPr>
          <p:sp>
            <p:nvSpPr>
              <p:cNvPr id="8300" name="Line 108"/>
              <p:cNvSpPr>
                <a:spLocks noChangeShapeType="1"/>
              </p:cNvSpPr>
              <p:nvPr/>
            </p:nvSpPr>
            <p:spPr bwMode="auto">
              <a:xfrm>
                <a:off x="5559" y="4652"/>
                <a:ext cx="688" cy="0"/>
              </a:xfrm>
              <a:prstGeom prst="line">
                <a:avLst/>
              </a:prstGeom>
              <a:noFill/>
              <a:ln w="19050">
                <a:solidFill>
                  <a:srgbClr val="000000"/>
                </a:solidFill>
                <a:round/>
                <a:headEnd/>
                <a:tailEnd/>
              </a:ln>
            </p:spPr>
            <p:txBody>
              <a:bodyPr/>
              <a:lstStyle/>
              <a:p>
                <a:endParaRPr lang="sv-SE"/>
              </a:p>
            </p:txBody>
          </p:sp>
          <p:sp>
            <p:nvSpPr>
              <p:cNvPr id="8301" name="Line 109"/>
              <p:cNvSpPr>
                <a:spLocks noChangeShapeType="1"/>
              </p:cNvSpPr>
              <p:nvPr/>
            </p:nvSpPr>
            <p:spPr bwMode="auto">
              <a:xfrm>
                <a:off x="5559" y="5177"/>
                <a:ext cx="691" cy="0"/>
              </a:xfrm>
              <a:prstGeom prst="line">
                <a:avLst/>
              </a:prstGeom>
              <a:noFill/>
              <a:ln w="19050">
                <a:solidFill>
                  <a:srgbClr val="000000"/>
                </a:solidFill>
                <a:round/>
                <a:headEnd/>
                <a:tailEnd/>
              </a:ln>
            </p:spPr>
            <p:txBody>
              <a:bodyPr/>
              <a:lstStyle/>
              <a:p>
                <a:endParaRPr lang="sv-SE"/>
              </a:p>
            </p:txBody>
          </p:sp>
          <p:sp>
            <p:nvSpPr>
              <p:cNvPr id="8302" name="Line 110"/>
              <p:cNvSpPr>
                <a:spLocks noChangeShapeType="1"/>
              </p:cNvSpPr>
              <p:nvPr/>
            </p:nvSpPr>
            <p:spPr bwMode="auto">
              <a:xfrm flipH="1" flipV="1">
                <a:off x="5904" y="5177"/>
                <a:ext cx="0" cy="344"/>
              </a:xfrm>
              <a:prstGeom prst="line">
                <a:avLst/>
              </a:prstGeom>
              <a:noFill/>
              <a:ln w="9525">
                <a:solidFill>
                  <a:srgbClr val="000000"/>
                </a:solidFill>
                <a:round/>
                <a:headEnd/>
                <a:tailEnd/>
              </a:ln>
            </p:spPr>
            <p:txBody>
              <a:bodyPr/>
              <a:lstStyle/>
              <a:p>
                <a:endParaRPr lang="sv-SE"/>
              </a:p>
            </p:txBody>
          </p:sp>
          <p:sp>
            <p:nvSpPr>
              <p:cNvPr id="8303" name="Line 111"/>
              <p:cNvSpPr>
                <a:spLocks noChangeShapeType="1"/>
              </p:cNvSpPr>
              <p:nvPr/>
            </p:nvSpPr>
            <p:spPr bwMode="auto">
              <a:xfrm flipH="1" flipV="1">
                <a:off x="5328" y="4490"/>
                <a:ext cx="0" cy="1031"/>
              </a:xfrm>
              <a:prstGeom prst="line">
                <a:avLst/>
              </a:prstGeom>
              <a:noFill/>
              <a:ln w="9525">
                <a:solidFill>
                  <a:srgbClr val="000000"/>
                </a:solidFill>
                <a:round/>
                <a:headEnd/>
                <a:tailEnd/>
              </a:ln>
            </p:spPr>
            <p:txBody>
              <a:bodyPr/>
              <a:lstStyle/>
              <a:p>
                <a:endParaRPr lang="sv-SE"/>
              </a:p>
            </p:txBody>
          </p:sp>
          <p:sp>
            <p:nvSpPr>
              <p:cNvPr id="8304" name="Line 112"/>
              <p:cNvSpPr>
                <a:spLocks noChangeShapeType="1"/>
              </p:cNvSpPr>
              <p:nvPr/>
            </p:nvSpPr>
            <p:spPr bwMode="auto">
              <a:xfrm flipV="1">
                <a:off x="5904" y="4490"/>
                <a:ext cx="0" cy="172"/>
              </a:xfrm>
              <a:prstGeom prst="line">
                <a:avLst/>
              </a:prstGeom>
              <a:noFill/>
              <a:ln w="9525">
                <a:solidFill>
                  <a:srgbClr val="000000"/>
                </a:solidFill>
                <a:round/>
                <a:headEnd/>
                <a:tailEnd/>
              </a:ln>
            </p:spPr>
            <p:txBody>
              <a:bodyPr/>
              <a:lstStyle/>
              <a:p>
                <a:endParaRPr lang="sv-SE"/>
              </a:p>
            </p:txBody>
          </p:sp>
          <p:sp>
            <p:nvSpPr>
              <p:cNvPr id="8305" name="Line 113"/>
              <p:cNvSpPr>
                <a:spLocks noChangeShapeType="1"/>
              </p:cNvSpPr>
              <p:nvPr/>
            </p:nvSpPr>
            <p:spPr bwMode="auto">
              <a:xfrm flipH="1" flipV="1">
                <a:off x="5328" y="4490"/>
                <a:ext cx="576" cy="0"/>
              </a:xfrm>
              <a:prstGeom prst="line">
                <a:avLst/>
              </a:prstGeom>
              <a:noFill/>
              <a:ln w="9525">
                <a:solidFill>
                  <a:srgbClr val="000000"/>
                </a:solidFill>
                <a:round/>
                <a:headEnd/>
                <a:tailEnd/>
              </a:ln>
            </p:spPr>
            <p:txBody>
              <a:bodyPr/>
              <a:lstStyle/>
              <a:p>
                <a:endParaRPr lang="sv-SE"/>
              </a:p>
            </p:txBody>
          </p:sp>
          <p:sp>
            <p:nvSpPr>
              <p:cNvPr id="8306" name="Text Box 114" descr="Diagonalrand från vänster smal"/>
              <p:cNvSpPr txBox="1">
                <a:spLocks noChangeArrowheads="1"/>
              </p:cNvSpPr>
              <p:nvPr/>
            </p:nvSpPr>
            <p:spPr bwMode="auto">
              <a:xfrm>
                <a:off x="5558" y="4719"/>
                <a:ext cx="692" cy="401"/>
              </a:xfrm>
              <a:prstGeom prst="rect">
                <a:avLst/>
              </a:prstGeom>
              <a:pattFill prst="ltDnDiag">
                <a:fgClr>
                  <a:srgbClr val="FF9900"/>
                </a:fgClr>
                <a:bgClr>
                  <a:srgbClr val="FFFFFF"/>
                </a:bgClr>
              </a:pattFill>
              <a:ln w="9525">
                <a:solidFill>
                  <a:srgbClr val="FF9900"/>
                </a:solidFill>
                <a:miter lim="800000"/>
                <a:headEnd/>
                <a:tailEnd/>
              </a:ln>
            </p:spPr>
            <p:txBody>
              <a:bodyPr/>
              <a:lstStyle/>
              <a:p>
                <a:pPr algn="l" eaLnBrk="0" hangingPunct="0"/>
                <a:endParaRPr lang="sv-SE" sz="600"/>
              </a:p>
            </p:txBody>
          </p:sp>
        </p:grpSp>
        <p:sp>
          <p:nvSpPr>
            <p:cNvPr id="8307" name="Line 115"/>
            <p:cNvSpPr>
              <a:spLocks noChangeShapeType="1"/>
            </p:cNvSpPr>
            <p:nvPr/>
          </p:nvSpPr>
          <p:spPr bwMode="auto">
            <a:xfrm rot="1506465">
              <a:off x="7948" y="8474"/>
              <a:ext cx="381" cy="175"/>
            </a:xfrm>
            <a:prstGeom prst="line">
              <a:avLst/>
            </a:prstGeom>
            <a:noFill/>
            <a:ln w="25400" cmpd="thinThick">
              <a:solidFill>
                <a:srgbClr val="0000FF"/>
              </a:solidFill>
              <a:round/>
              <a:headEnd/>
              <a:tailEnd/>
            </a:ln>
          </p:spPr>
          <p:txBody>
            <a:bodyPr/>
            <a:lstStyle/>
            <a:p>
              <a:endParaRPr lang="sv-SE"/>
            </a:p>
          </p:txBody>
        </p:sp>
        <p:sp>
          <p:nvSpPr>
            <p:cNvPr id="8308" name="Line 116"/>
            <p:cNvSpPr>
              <a:spLocks noChangeShapeType="1"/>
            </p:cNvSpPr>
            <p:nvPr/>
          </p:nvSpPr>
          <p:spPr bwMode="auto">
            <a:xfrm flipH="1" flipV="1">
              <a:off x="8121" y="8532"/>
              <a:ext cx="15" cy="1676"/>
            </a:xfrm>
            <a:prstGeom prst="line">
              <a:avLst/>
            </a:prstGeom>
            <a:noFill/>
            <a:ln w="28575">
              <a:solidFill>
                <a:srgbClr val="FF0000"/>
              </a:solidFill>
              <a:round/>
              <a:headEnd/>
              <a:tailEnd type="triangle" w="sm" len="lg"/>
            </a:ln>
          </p:spPr>
          <p:txBody>
            <a:bodyPr/>
            <a:lstStyle/>
            <a:p>
              <a:endParaRPr lang="sv-SE"/>
            </a:p>
          </p:txBody>
        </p:sp>
        <p:sp>
          <p:nvSpPr>
            <p:cNvPr id="8309" name="Line 117"/>
            <p:cNvSpPr>
              <a:spLocks noChangeShapeType="1"/>
            </p:cNvSpPr>
            <p:nvPr/>
          </p:nvSpPr>
          <p:spPr bwMode="auto">
            <a:xfrm>
              <a:off x="3642" y="8106"/>
              <a:ext cx="289" cy="294"/>
            </a:xfrm>
            <a:prstGeom prst="line">
              <a:avLst/>
            </a:prstGeom>
            <a:noFill/>
            <a:ln w="25400" cmpd="thickThin">
              <a:solidFill>
                <a:srgbClr val="0000FF"/>
              </a:solidFill>
              <a:round/>
              <a:headEnd/>
              <a:tailEnd/>
            </a:ln>
          </p:spPr>
          <p:txBody>
            <a:bodyPr/>
            <a:lstStyle/>
            <a:p>
              <a:endParaRPr lang="sv-SE"/>
            </a:p>
          </p:txBody>
        </p:sp>
        <p:sp>
          <p:nvSpPr>
            <p:cNvPr id="8310" name="Line 118"/>
            <p:cNvSpPr>
              <a:spLocks noChangeShapeType="1"/>
            </p:cNvSpPr>
            <p:nvPr/>
          </p:nvSpPr>
          <p:spPr bwMode="auto">
            <a:xfrm flipH="1" flipV="1">
              <a:off x="3810" y="6915"/>
              <a:ext cx="0" cy="1320"/>
            </a:xfrm>
            <a:prstGeom prst="line">
              <a:avLst/>
            </a:prstGeom>
            <a:noFill/>
            <a:ln w="28575">
              <a:solidFill>
                <a:srgbClr val="FF0000"/>
              </a:solidFill>
              <a:round/>
              <a:headEnd/>
              <a:tailEnd type="triangle" w="sm" len="lg"/>
            </a:ln>
          </p:spPr>
          <p:txBody>
            <a:bodyPr/>
            <a:lstStyle/>
            <a:p>
              <a:endParaRPr lang="sv-SE"/>
            </a:p>
          </p:txBody>
        </p:sp>
        <p:sp>
          <p:nvSpPr>
            <p:cNvPr id="8311" name="Line 119"/>
            <p:cNvSpPr>
              <a:spLocks noChangeShapeType="1"/>
            </p:cNvSpPr>
            <p:nvPr/>
          </p:nvSpPr>
          <p:spPr bwMode="auto">
            <a:xfrm>
              <a:off x="3798" y="6985"/>
              <a:ext cx="5019" cy="0"/>
            </a:xfrm>
            <a:prstGeom prst="line">
              <a:avLst/>
            </a:prstGeom>
            <a:noFill/>
            <a:ln w="28575">
              <a:solidFill>
                <a:srgbClr val="FF0000"/>
              </a:solidFill>
              <a:round/>
              <a:headEnd/>
              <a:tailEnd type="triangle" w="sm" len="lg"/>
            </a:ln>
          </p:spPr>
          <p:txBody>
            <a:bodyPr/>
            <a:lstStyle/>
            <a:p>
              <a:endParaRPr lang="sv-SE"/>
            </a:p>
          </p:txBody>
        </p:sp>
        <p:sp>
          <p:nvSpPr>
            <p:cNvPr id="8312" name="Line 120"/>
            <p:cNvSpPr>
              <a:spLocks noChangeShapeType="1"/>
            </p:cNvSpPr>
            <p:nvPr/>
          </p:nvSpPr>
          <p:spPr bwMode="auto">
            <a:xfrm rot="14971185">
              <a:off x="8677" y="7671"/>
              <a:ext cx="211" cy="414"/>
            </a:xfrm>
            <a:prstGeom prst="line">
              <a:avLst/>
            </a:prstGeom>
            <a:noFill/>
            <a:ln w="25400" cmpd="thickThin">
              <a:solidFill>
                <a:srgbClr val="0000FF"/>
              </a:solidFill>
              <a:round/>
              <a:headEnd/>
              <a:tailEnd/>
            </a:ln>
          </p:spPr>
          <p:txBody>
            <a:bodyPr/>
            <a:lstStyle/>
            <a:p>
              <a:endParaRPr lang="sv-SE"/>
            </a:p>
          </p:txBody>
        </p:sp>
        <p:sp>
          <p:nvSpPr>
            <p:cNvPr id="8313" name="Line 121"/>
            <p:cNvSpPr>
              <a:spLocks noChangeShapeType="1"/>
            </p:cNvSpPr>
            <p:nvPr/>
          </p:nvSpPr>
          <p:spPr bwMode="auto">
            <a:xfrm rot="243525">
              <a:off x="8634" y="6783"/>
              <a:ext cx="293" cy="341"/>
            </a:xfrm>
            <a:prstGeom prst="line">
              <a:avLst/>
            </a:prstGeom>
            <a:noFill/>
            <a:ln w="25400" cmpd="thinThick">
              <a:solidFill>
                <a:srgbClr val="0000FF"/>
              </a:solidFill>
              <a:round/>
              <a:headEnd/>
              <a:tailEnd/>
            </a:ln>
          </p:spPr>
          <p:txBody>
            <a:bodyPr/>
            <a:lstStyle/>
            <a:p>
              <a:endParaRPr lang="sv-SE"/>
            </a:p>
          </p:txBody>
        </p:sp>
        <p:grpSp>
          <p:nvGrpSpPr>
            <p:cNvPr id="8314" name="Group 122"/>
            <p:cNvGrpSpPr>
              <a:grpSpLocks/>
            </p:cNvGrpSpPr>
            <p:nvPr/>
          </p:nvGrpSpPr>
          <p:grpSpPr bwMode="auto">
            <a:xfrm>
              <a:off x="6787" y="8006"/>
              <a:ext cx="517" cy="443"/>
              <a:chOff x="6487" y="7730"/>
              <a:chExt cx="817" cy="458"/>
            </a:xfrm>
          </p:grpSpPr>
          <p:sp>
            <p:nvSpPr>
              <p:cNvPr id="8315" name="Text Box 123" descr="5 %"/>
              <p:cNvSpPr txBox="1">
                <a:spLocks noChangeArrowheads="1"/>
              </p:cNvSpPr>
              <p:nvPr/>
            </p:nvSpPr>
            <p:spPr bwMode="auto">
              <a:xfrm>
                <a:off x="6491" y="7730"/>
                <a:ext cx="813" cy="458"/>
              </a:xfrm>
              <a:prstGeom prst="rect">
                <a:avLst/>
              </a:prstGeom>
              <a:pattFill prst="pct5">
                <a:fgClr>
                  <a:srgbClr val="FF6600"/>
                </a:fgClr>
                <a:bgClr>
                  <a:srgbClr val="FFCC99"/>
                </a:bgClr>
              </a:pattFill>
              <a:ln w="9525">
                <a:solidFill>
                  <a:srgbClr val="339966"/>
                </a:solidFill>
                <a:miter lim="800000"/>
                <a:headEnd/>
                <a:tailEnd/>
              </a:ln>
            </p:spPr>
            <p:txBody>
              <a:bodyPr/>
              <a:lstStyle/>
              <a:p>
                <a:pPr algn="l" eaLnBrk="0" hangingPunct="0"/>
                <a:endParaRPr lang="en-US" sz="600" i="1"/>
              </a:p>
            </p:txBody>
          </p:sp>
          <p:sp>
            <p:nvSpPr>
              <p:cNvPr id="8316" name="Line 124"/>
              <p:cNvSpPr>
                <a:spLocks noChangeShapeType="1"/>
              </p:cNvSpPr>
              <p:nvPr/>
            </p:nvSpPr>
            <p:spPr bwMode="auto">
              <a:xfrm flipH="1">
                <a:off x="6487" y="7730"/>
                <a:ext cx="817" cy="458"/>
              </a:xfrm>
              <a:prstGeom prst="line">
                <a:avLst/>
              </a:prstGeom>
              <a:noFill/>
              <a:ln w="9525">
                <a:solidFill>
                  <a:srgbClr val="800000"/>
                </a:solidFill>
                <a:round/>
                <a:headEnd/>
                <a:tailEnd/>
              </a:ln>
            </p:spPr>
            <p:txBody>
              <a:bodyPr/>
              <a:lstStyle/>
              <a:p>
                <a:endParaRPr lang="sv-SE"/>
              </a:p>
            </p:txBody>
          </p:sp>
        </p:grpSp>
        <p:sp>
          <p:nvSpPr>
            <p:cNvPr id="8317" name="Line 125"/>
            <p:cNvSpPr>
              <a:spLocks noChangeShapeType="1"/>
            </p:cNvSpPr>
            <p:nvPr/>
          </p:nvSpPr>
          <p:spPr bwMode="auto">
            <a:xfrm flipH="1">
              <a:off x="3775" y="8245"/>
              <a:ext cx="3241" cy="15"/>
            </a:xfrm>
            <a:prstGeom prst="line">
              <a:avLst/>
            </a:prstGeom>
            <a:noFill/>
            <a:ln w="28575">
              <a:solidFill>
                <a:srgbClr val="FF0000"/>
              </a:solidFill>
              <a:round/>
              <a:headEnd/>
              <a:tailEnd type="triangle" w="sm" len="lg"/>
            </a:ln>
          </p:spPr>
          <p:txBody>
            <a:bodyPr/>
            <a:lstStyle/>
            <a:p>
              <a:endParaRPr lang="sv-SE"/>
            </a:p>
          </p:txBody>
        </p:sp>
        <p:sp>
          <p:nvSpPr>
            <p:cNvPr id="8318" name="Line 126"/>
            <p:cNvSpPr>
              <a:spLocks noChangeShapeType="1"/>
            </p:cNvSpPr>
            <p:nvPr/>
          </p:nvSpPr>
          <p:spPr bwMode="auto">
            <a:xfrm rot="116561" flipH="1">
              <a:off x="7029" y="7841"/>
              <a:ext cx="1723" cy="437"/>
            </a:xfrm>
            <a:prstGeom prst="line">
              <a:avLst/>
            </a:prstGeom>
            <a:noFill/>
            <a:ln w="28575">
              <a:solidFill>
                <a:srgbClr val="FF0000"/>
              </a:solidFill>
              <a:round/>
              <a:headEnd/>
              <a:tailEnd type="triangle" w="sm" len="lg"/>
            </a:ln>
          </p:spPr>
          <p:txBody>
            <a:bodyPr/>
            <a:lstStyle/>
            <a:p>
              <a:endParaRPr lang="sv-SE"/>
            </a:p>
          </p:txBody>
        </p:sp>
        <p:sp>
          <p:nvSpPr>
            <p:cNvPr id="8319" name="Line 127"/>
            <p:cNvSpPr>
              <a:spLocks noChangeShapeType="1"/>
            </p:cNvSpPr>
            <p:nvPr/>
          </p:nvSpPr>
          <p:spPr bwMode="auto">
            <a:xfrm>
              <a:off x="7305" y="8155"/>
              <a:ext cx="1568" cy="433"/>
            </a:xfrm>
            <a:prstGeom prst="line">
              <a:avLst/>
            </a:prstGeom>
            <a:noFill/>
            <a:ln w="25400" cap="rnd">
              <a:solidFill>
                <a:srgbClr val="FF0000"/>
              </a:solidFill>
              <a:prstDash val="sysDot"/>
              <a:round/>
              <a:headEnd/>
              <a:tailEnd type="triangle" w="sm" len="sm"/>
            </a:ln>
          </p:spPr>
          <p:txBody>
            <a:bodyPr/>
            <a:lstStyle/>
            <a:p>
              <a:endParaRPr lang="sv-SE"/>
            </a:p>
          </p:txBody>
        </p:sp>
        <p:grpSp>
          <p:nvGrpSpPr>
            <p:cNvPr id="8320" name="Group 128"/>
            <p:cNvGrpSpPr>
              <a:grpSpLocks/>
            </p:cNvGrpSpPr>
            <p:nvPr/>
          </p:nvGrpSpPr>
          <p:grpSpPr bwMode="auto">
            <a:xfrm>
              <a:off x="8006" y="9005"/>
              <a:ext cx="230" cy="916"/>
              <a:chOff x="8006" y="8714"/>
              <a:chExt cx="230" cy="1096"/>
            </a:xfrm>
          </p:grpSpPr>
          <p:sp>
            <p:nvSpPr>
              <p:cNvPr id="8321" name="Oval 129"/>
              <p:cNvSpPr>
                <a:spLocks noChangeArrowheads="1"/>
              </p:cNvSpPr>
              <p:nvPr/>
            </p:nvSpPr>
            <p:spPr bwMode="auto">
              <a:xfrm rot="5400000">
                <a:off x="7573" y="9204"/>
                <a:ext cx="1096" cy="116"/>
              </a:xfrm>
              <a:prstGeom prst="ellipse">
                <a:avLst/>
              </a:prstGeom>
              <a:solidFill>
                <a:srgbClr val="FF9999"/>
              </a:solidFill>
              <a:ln w="9525">
                <a:solidFill>
                  <a:srgbClr val="FF9999"/>
                </a:solidFill>
                <a:round/>
                <a:headEnd/>
                <a:tailEnd/>
              </a:ln>
            </p:spPr>
            <p:txBody>
              <a:bodyPr/>
              <a:lstStyle/>
              <a:p>
                <a:endParaRPr lang="sv-SE"/>
              </a:p>
            </p:txBody>
          </p:sp>
          <p:sp>
            <p:nvSpPr>
              <p:cNvPr id="8322" name="Line 130"/>
              <p:cNvSpPr>
                <a:spLocks noChangeShapeType="1"/>
              </p:cNvSpPr>
              <p:nvPr/>
            </p:nvSpPr>
            <p:spPr bwMode="auto">
              <a:xfrm>
                <a:off x="8006" y="8829"/>
                <a:ext cx="230" cy="874"/>
              </a:xfrm>
              <a:prstGeom prst="line">
                <a:avLst/>
              </a:prstGeom>
              <a:noFill/>
              <a:ln w="9525">
                <a:solidFill>
                  <a:srgbClr val="FF9999"/>
                </a:solidFill>
                <a:prstDash val="dash"/>
                <a:round/>
                <a:headEnd/>
                <a:tailEnd/>
              </a:ln>
            </p:spPr>
            <p:txBody>
              <a:bodyPr/>
              <a:lstStyle/>
              <a:p>
                <a:endParaRPr lang="sv-SE"/>
              </a:p>
            </p:txBody>
          </p:sp>
          <p:sp>
            <p:nvSpPr>
              <p:cNvPr id="8323" name="Line 131"/>
              <p:cNvSpPr>
                <a:spLocks noChangeShapeType="1"/>
              </p:cNvSpPr>
              <p:nvPr/>
            </p:nvSpPr>
            <p:spPr bwMode="auto">
              <a:xfrm flipH="1">
                <a:off x="8021" y="8829"/>
                <a:ext cx="215" cy="889"/>
              </a:xfrm>
              <a:prstGeom prst="line">
                <a:avLst/>
              </a:prstGeom>
              <a:noFill/>
              <a:ln w="9525">
                <a:solidFill>
                  <a:srgbClr val="FF9999"/>
                </a:solidFill>
                <a:prstDash val="dash"/>
                <a:round/>
                <a:headEnd/>
                <a:tailEnd/>
              </a:ln>
            </p:spPr>
            <p:txBody>
              <a:bodyPr/>
              <a:lstStyle/>
              <a:p>
                <a:endParaRPr lang="sv-SE"/>
              </a:p>
            </p:txBody>
          </p:sp>
          <p:sp>
            <p:nvSpPr>
              <p:cNvPr id="8324" name="Line 132"/>
              <p:cNvSpPr>
                <a:spLocks noChangeShapeType="1"/>
              </p:cNvSpPr>
              <p:nvPr/>
            </p:nvSpPr>
            <p:spPr bwMode="auto">
              <a:xfrm flipH="1">
                <a:off x="8006" y="9229"/>
                <a:ext cx="230" cy="0"/>
              </a:xfrm>
              <a:prstGeom prst="line">
                <a:avLst/>
              </a:prstGeom>
              <a:noFill/>
              <a:ln w="9525">
                <a:solidFill>
                  <a:srgbClr val="FF9999"/>
                </a:solidFill>
                <a:prstDash val="dash"/>
                <a:round/>
                <a:headEnd/>
                <a:tailEnd/>
              </a:ln>
            </p:spPr>
            <p:txBody>
              <a:bodyPr/>
              <a:lstStyle/>
              <a:p>
                <a:endParaRPr lang="sv-SE"/>
              </a:p>
            </p:txBody>
          </p:sp>
        </p:grpSp>
        <p:grpSp>
          <p:nvGrpSpPr>
            <p:cNvPr id="8325" name="Group 133"/>
            <p:cNvGrpSpPr>
              <a:grpSpLocks/>
            </p:cNvGrpSpPr>
            <p:nvPr/>
          </p:nvGrpSpPr>
          <p:grpSpPr bwMode="auto">
            <a:xfrm>
              <a:off x="7017" y="6871"/>
              <a:ext cx="1033" cy="229"/>
              <a:chOff x="7017" y="6595"/>
              <a:chExt cx="1153" cy="229"/>
            </a:xfrm>
          </p:grpSpPr>
          <p:sp>
            <p:nvSpPr>
              <p:cNvPr id="8326" name="Oval 134"/>
              <p:cNvSpPr>
                <a:spLocks noChangeArrowheads="1"/>
              </p:cNvSpPr>
              <p:nvPr/>
            </p:nvSpPr>
            <p:spPr bwMode="auto">
              <a:xfrm>
                <a:off x="7017" y="6652"/>
                <a:ext cx="1153" cy="114"/>
              </a:xfrm>
              <a:prstGeom prst="ellipse">
                <a:avLst/>
              </a:prstGeom>
              <a:solidFill>
                <a:srgbClr val="FF9999"/>
              </a:solidFill>
              <a:ln w="9525">
                <a:solidFill>
                  <a:srgbClr val="FF9999"/>
                </a:solidFill>
                <a:round/>
                <a:headEnd/>
                <a:tailEnd/>
              </a:ln>
            </p:spPr>
            <p:txBody>
              <a:bodyPr/>
              <a:lstStyle/>
              <a:p>
                <a:endParaRPr lang="sv-SE"/>
              </a:p>
            </p:txBody>
          </p:sp>
          <p:sp>
            <p:nvSpPr>
              <p:cNvPr id="8327" name="Line 135"/>
              <p:cNvSpPr>
                <a:spLocks noChangeShapeType="1"/>
              </p:cNvSpPr>
              <p:nvPr/>
            </p:nvSpPr>
            <p:spPr bwMode="auto">
              <a:xfrm>
                <a:off x="7220" y="6595"/>
                <a:ext cx="749" cy="229"/>
              </a:xfrm>
              <a:prstGeom prst="line">
                <a:avLst/>
              </a:prstGeom>
              <a:noFill/>
              <a:ln w="9525">
                <a:solidFill>
                  <a:srgbClr val="FF9999"/>
                </a:solidFill>
                <a:prstDash val="dash"/>
                <a:round/>
                <a:headEnd/>
                <a:tailEnd/>
              </a:ln>
            </p:spPr>
            <p:txBody>
              <a:bodyPr/>
              <a:lstStyle/>
              <a:p>
                <a:endParaRPr lang="sv-SE"/>
              </a:p>
            </p:txBody>
          </p:sp>
          <p:sp>
            <p:nvSpPr>
              <p:cNvPr id="8328" name="Line 136"/>
              <p:cNvSpPr>
                <a:spLocks noChangeShapeType="1"/>
              </p:cNvSpPr>
              <p:nvPr/>
            </p:nvSpPr>
            <p:spPr bwMode="auto">
              <a:xfrm flipV="1">
                <a:off x="7205" y="6595"/>
                <a:ext cx="807" cy="229"/>
              </a:xfrm>
              <a:prstGeom prst="line">
                <a:avLst/>
              </a:prstGeom>
              <a:noFill/>
              <a:ln w="9525">
                <a:solidFill>
                  <a:srgbClr val="FF9999"/>
                </a:solidFill>
                <a:prstDash val="dash"/>
                <a:round/>
                <a:headEnd/>
                <a:tailEnd/>
              </a:ln>
            </p:spPr>
            <p:txBody>
              <a:bodyPr/>
              <a:lstStyle/>
              <a:p>
                <a:endParaRPr lang="sv-SE"/>
              </a:p>
            </p:txBody>
          </p:sp>
          <p:sp>
            <p:nvSpPr>
              <p:cNvPr id="8329" name="Line 137"/>
              <p:cNvSpPr>
                <a:spLocks noChangeShapeType="1"/>
              </p:cNvSpPr>
              <p:nvPr/>
            </p:nvSpPr>
            <p:spPr bwMode="auto">
              <a:xfrm>
                <a:off x="7612" y="6595"/>
                <a:ext cx="0" cy="229"/>
              </a:xfrm>
              <a:prstGeom prst="line">
                <a:avLst/>
              </a:prstGeom>
              <a:noFill/>
              <a:ln w="9525">
                <a:solidFill>
                  <a:srgbClr val="FF9999"/>
                </a:solidFill>
                <a:prstDash val="dash"/>
                <a:round/>
                <a:headEnd/>
                <a:tailEnd/>
              </a:ln>
            </p:spPr>
            <p:txBody>
              <a:bodyPr/>
              <a:lstStyle/>
              <a:p>
                <a:endParaRPr lang="sv-SE"/>
              </a:p>
            </p:txBody>
          </p:sp>
        </p:grpSp>
        <p:sp>
          <p:nvSpPr>
            <p:cNvPr id="8330" name="Text Box 138"/>
            <p:cNvSpPr txBox="1">
              <a:spLocks noChangeArrowheads="1"/>
            </p:cNvSpPr>
            <p:nvPr/>
          </p:nvSpPr>
          <p:spPr bwMode="auto">
            <a:xfrm>
              <a:off x="5557" y="8818"/>
              <a:ext cx="730" cy="379"/>
            </a:xfrm>
            <a:prstGeom prst="rect">
              <a:avLst/>
            </a:prstGeom>
            <a:solidFill>
              <a:srgbClr val="FFFF99"/>
            </a:solidFill>
            <a:ln w="9525">
              <a:solidFill>
                <a:srgbClr val="0000FF"/>
              </a:solidFill>
              <a:miter lim="800000"/>
              <a:headEnd/>
              <a:tailEnd/>
            </a:ln>
          </p:spPr>
          <p:txBody>
            <a:bodyPr lIns="0" tIns="0" rIns="0" bIns="0"/>
            <a:lstStyle/>
            <a:p>
              <a:pPr eaLnBrk="0" hangingPunct="0">
                <a:spcBef>
                  <a:spcPts val="500"/>
                </a:spcBef>
                <a:spcAft>
                  <a:spcPts val="500"/>
                </a:spcAft>
              </a:pPr>
              <a:r>
                <a:rPr lang="sv-SE" sz="1000" b="1">
                  <a:solidFill>
                    <a:schemeClr val="bg1"/>
                  </a:solidFill>
                </a:rPr>
                <a:t>HVP</a:t>
              </a:r>
            </a:p>
          </p:txBody>
        </p:sp>
        <p:sp>
          <p:nvSpPr>
            <p:cNvPr id="8331" name="Line 139"/>
            <p:cNvSpPr>
              <a:spLocks noChangeShapeType="1"/>
            </p:cNvSpPr>
            <p:nvPr/>
          </p:nvSpPr>
          <p:spPr bwMode="auto">
            <a:xfrm>
              <a:off x="3985" y="9090"/>
              <a:ext cx="0" cy="0"/>
            </a:xfrm>
            <a:prstGeom prst="line">
              <a:avLst/>
            </a:prstGeom>
            <a:noFill/>
            <a:ln w="9525">
              <a:solidFill>
                <a:srgbClr val="000000"/>
              </a:solidFill>
              <a:round/>
              <a:headEnd/>
              <a:tailEnd/>
            </a:ln>
          </p:spPr>
          <p:txBody>
            <a:bodyPr/>
            <a:lstStyle/>
            <a:p>
              <a:endParaRPr lang="sv-SE"/>
            </a:p>
          </p:txBody>
        </p:sp>
        <p:grpSp>
          <p:nvGrpSpPr>
            <p:cNvPr id="8332" name="Group 140"/>
            <p:cNvGrpSpPr>
              <a:grpSpLocks/>
            </p:cNvGrpSpPr>
            <p:nvPr/>
          </p:nvGrpSpPr>
          <p:grpSpPr bwMode="auto">
            <a:xfrm>
              <a:off x="8550" y="9288"/>
              <a:ext cx="692" cy="305"/>
              <a:chOff x="8550" y="9288"/>
              <a:chExt cx="692" cy="305"/>
            </a:xfrm>
          </p:grpSpPr>
          <p:sp>
            <p:nvSpPr>
              <p:cNvPr id="8333" name="Rectangle 141"/>
              <p:cNvSpPr>
                <a:spLocks noChangeArrowheads="1"/>
              </p:cNvSpPr>
              <p:nvPr/>
            </p:nvSpPr>
            <p:spPr bwMode="auto">
              <a:xfrm>
                <a:off x="8730" y="9288"/>
                <a:ext cx="337" cy="71"/>
              </a:xfrm>
              <a:prstGeom prst="rect">
                <a:avLst/>
              </a:prstGeom>
              <a:solidFill>
                <a:srgbClr val="CCFFFF"/>
              </a:solidFill>
              <a:ln w="9525">
                <a:solidFill>
                  <a:srgbClr val="3366FF"/>
                </a:solidFill>
                <a:miter lim="800000"/>
                <a:headEnd/>
                <a:tailEnd/>
              </a:ln>
            </p:spPr>
            <p:txBody>
              <a:bodyPr/>
              <a:lstStyle/>
              <a:p>
                <a:endParaRPr lang="sv-SE"/>
              </a:p>
            </p:txBody>
          </p:sp>
          <p:sp>
            <p:nvSpPr>
              <p:cNvPr id="8334" name="Text Box 142"/>
              <p:cNvSpPr txBox="1">
                <a:spLocks noChangeArrowheads="1"/>
              </p:cNvSpPr>
              <p:nvPr/>
            </p:nvSpPr>
            <p:spPr bwMode="auto">
              <a:xfrm>
                <a:off x="8550" y="9357"/>
                <a:ext cx="692" cy="236"/>
              </a:xfrm>
              <a:prstGeom prst="rect">
                <a:avLst/>
              </a:prstGeom>
              <a:solidFill>
                <a:srgbClr val="CCFFFF"/>
              </a:solidFill>
              <a:ln w="9525">
                <a:solidFill>
                  <a:srgbClr val="0000FF"/>
                </a:solidFill>
                <a:miter lim="800000"/>
                <a:headEnd/>
                <a:tailEnd/>
              </a:ln>
            </p:spPr>
            <p:txBody>
              <a:bodyPr lIns="0" tIns="0" rIns="0" bIns="0"/>
              <a:lstStyle/>
              <a:p>
                <a:pPr eaLnBrk="0" hangingPunct="0"/>
                <a:r>
                  <a:rPr lang="en-US" sz="1000" b="1">
                    <a:solidFill>
                      <a:schemeClr val="bg1"/>
                    </a:solidFill>
                  </a:rPr>
                  <a:t>PD1</a:t>
                </a:r>
              </a:p>
            </p:txBody>
          </p:sp>
        </p:grpSp>
        <p:sp>
          <p:nvSpPr>
            <p:cNvPr id="8335" name="Text Box 143"/>
            <p:cNvSpPr txBox="1">
              <a:spLocks noChangeArrowheads="1"/>
            </p:cNvSpPr>
            <p:nvPr/>
          </p:nvSpPr>
          <p:spPr bwMode="auto">
            <a:xfrm>
              <a:off x="7726" y="10208"/>
              <a:ext cx="813" cy="1133"/>
            </a:xfrm>
            <a:prstGeom prst="rect">
              <a:avLst/>
            </a:prstGeom>
            <a:solidFill>
              <a:srgbClr val="FF99CC"/>
            </a:solidFill>
            <a:ln w="9525">
              <a:solidFill>
                <a:srgbClr val="800000"/>
              </a:solidFill>
              <a:miter lim="800000"/>
              <a:headEnd/>
              <a:tailEnd/>
            </a:ln>
          </p:spPr>
          <p:txBody>
            <a:bodyPr lIns="0" tIns="0" rIns="0" bIns="0"/>
            <a:lstStyle/>
            <a:p>
              <a:pPr algn="l" eaLnBrk="0" hangingPunct="0"/>
              <a:r>
                <a:rPr lang="en-US" sz="1000" b="1">
                  <a:solidFill>
                    <a:schemeClr val="bg1"/>
                  </a:solidFill>
                </a:rPr>
                <a:t>Excimer-dye laser</a:t>
              </a:r>
            </a:p>
          </p:txBody>
        </p:sp>
        <p:sp>
          <p:nvSpPr>
            <p:cNvPr id="8336" name="Line 144"/>
            <p:cNvSpPr>
              <a:spLocks noChangeShapeType="1"/>
            </p:cNvSpPr>
            <p:nvPr/>
          </p:nvSpPr>
          <p:spPr bwMode="auto">
            <a:xfrm>
              <a:off x="8764" y="6970"/>
              <a:ext cx="0" cy="974"/>
            </a:xfrm>
            <a:prstGeom prst="line">
              <a:avLst/>
            </a:prstGeom>
            <a:noFill/>
            <a:ln w="28575">
              <a:solidFill>
                <a:srgbClr val="FF0000"/>
              </a:solidFill>
              <a:round/>
              <a:headEnd/>
              <a:tailEnd type="triangle" w="sm" len="lg"/>
            </a:ln>
          </p:spPr>
          <p:txBody>
            <a:bodyPr/>
            <a:lstStyle/>
            <a:p>
              <a:endParaRPr lang="sv-SE"/>
            </a:p>
          </p:txBody>
        </p:sp>
        <p:sp>
          <p:nvSpPr>
            <p:cNvPr id="8337" name="Line 145"/>
            <p:cNvSpPr>
              <a:spLocks noChangeShapeType="1"/>
            </p:cNvSpPr>
            <p:nvPr/>
          </p:nvSpPr>
          <p:spPr bwMode="auto">
            <a:xfrm flipH="1">
              <a:off x="3636" y="6821"/>
              <a:ext cx="288" cy="295"/>
            </a:xfrm>
            <a:prstGeom prst="line">
              <a:avLst/>
            </a:prstGeom>
            <a:noFill/>
            <a:ln w="25400" cmpd="thickThin">
              <a:solidFill>
                <a:srgbClr val="0000FF"/>
              </a:solidFill>
              <a:round/>
              <a:headEnd/>
              <a:tailEnd/>
            </a:ln>
          </p:spPr>
          <p:txBody>
            <a:bodyPr/>
            <a:lstStyle/>
            <a:p>
              <a:endParaRPr lang="sv-SE"/>
            </a:p>
          </p:txBody>
        </p:sp>
        <p:sp>
          <p:nvSpPr>
            <p:cNvPr id="8338" name="Line 146"/>
            <p:cNvSpPr>
              <a:spLocks noChangeShapeType="1"/>
            </p:cNvSpPr>
            <p:nvPr/>
          </p:nvSpPr>
          <p:spPr bwMode="auto">
            <a:xfrm>
              <a:off x="3207" y="7949"/>
              <a:ext cx="2514" cy="508"/>
            </a:xfrm>
            <a:prstGeom prst="line">
              <a:avLst/>
            </a:prstGeom>
            <a:noFill/>
            <a:ln w="28575">
              <a:solidFill>
                <a:srgbClr val="339966"/>
              </a:solidFill>
              <a:round/>
              <a:headEnd/>
              <a:tailEnd type="triangle" w="sm" len="lg"/>
            </a:ln>
          </p:spPr>
          <p:txBody>
            <a:bodyPr/>
            <a:lstStyle/>
            <a:p>
              <a:endParaRPr lang="sv-SE"/>
            </a:p>
          </p:txBody>
        </p:sp>
        <p:sp>
          <p:nvSpPr>
            <p:cNvPr id="8339" name="Line 147"/>
            <p:cNvSpPr>
              <a:spLocks noChangeShapeType="1"/>
            </p:cNvSpPr>
            <p:nvPr/>
          </p:nvSpPr>
          <p:spPr bwMode="auto">
            <a:xfrm flipV="1">
              <a:off x="3220" y="7933"/>
              <a:ext cx="9" cy="1858"/>
            </a:xfrm>
            <a:prstGeom prst="line">
              <a:avLst/>
            </a:prstGeom>
            <a:noFill/>
            <a:ln w="28575">
              <a:solidFill>
                <a:srgbClr val="339966"/>
              </a:solidFill>
              <a:round/>
              <a:headEnd/>
              <a:tailEnd type="triangle" w="sm" len="lg"/>
            </a:ln>
          </p:spPr>
          <p:txBody>
            <a:bodyPr/>
            <a:lstStyle/>
            <a:p>
              <a:endParaRPr lang="sv-SE"/>
            </a:p>
          </p:txBody>
        </p:sp>
        <p:sp>
          <p:nvSpPr>
            <p:cNvPr id="8340" name="Line 148"/>
            <p:cNvSpPr>
              <a:spLocks noChangeShapeType="1"/>
            </p:cNvSpPr>
            <p:nvPr/>
          </p:nvSpPr>
          <p:spPr bwMode="auto">
            <a:xfrm flipH="1">
              <a:off x="3100" y="7774"/>
              <a:ext cx="288" cy="294"/>
            </a:xfrm>
            <a:prstGeom prst="line">
              <a:avLst/>
            </a:prstGeom>
            <a:noFill/>
            <a:ln w="25400" cmpd="thickThin">
              <a:solidFill>
                <a:srgbClr val="0000FF"/>
              </a:solidFill>
              <a:round/>
              <a:headEnd/>
              <a:tailEnd/>
            </a:ln>
          </p:spPr>
          <p:txBody>
            <a:bodyPr/>
            <a:lstStyle/>
            <a:p>
              <a:endParaRPr lang="sv-SE"/>
            </a:p>
          </p:txBody>
        </p:sp>
        <p:sp>
          <p:nvSpPr>
            <p:cNvPr id="8341" name="Text Box 149"/>
            <p:cNvSpPr txBox="1">
              <a:spLocks noChangeArrowheads="1"/>
            </p:cNvSpPr>
            <p:nvPr/>
          </p:nvSpPr>
          <p:spPr bwMode="auto">
            <a:xfrm>
              <a:off x="2838" y="9777"/>
              <a:ext cx="797" cy="671"/>
            </a:xfrm>
            <a:prstGeom prst="rect">
              <a:avLst/>
            </a:prstGeom>
            <a:solidFill>
              <a:srgbClr val="99FFCC"/>
            </a:solidFill>
            <a:ln w="9525">
              <a:solidFill>
                <a:srgbClr val="000000"/>
              </a:solidFill>
              <a:miter lim="800000"/>
              <a:headEnd/>
              <a:tailEnd/>
            </a:ln>
          </p:spPr>
          <p:txBody>
            <a:bodyPr lIns="0" tIns="0" rIns="0" bIns="0"/>
            <a:lstStyle/>
            <a:p>
              <a:pPr algn="l" eaLnBrk="0" hangingPunct="0"/>
              <a:r>
                <a:rPr lang="en-US" sz="1000" b="1">
                  <a:solidFill>
                    <a:schemeClr val="bg1"/>
                  </a:solidFill>
                </a:rPr>
                <a:t>Nd:YAG</a:t>
              </a:r>
            </a:p>
            <a:p>
              <a:pPr algn="l" eaLnBrk="0" hangingPunct="0"/>
              <a:r>
                <a:rPr lang="en-US" sz="1000" b="1">
                  <a:solidFill>
                    <a:schemeClr val="bg1"/>
                  </a:solidFill>
                </a:rPr>
                <a:t>Laser</a:t>
              </a:r>
            </a:p>
            <a:p>
              <a:pPr algn="l" eaLnBrk="0" hangingPunct="0"/>
              <a:endParaRPr lang="en-US" sz="900" b="1">
                <a:solidFill>
                  <a:schemeClr val="bg1"/>
                </a:solidFill>
              </a:endParaRPr>
            </a:p>
          </p:txBody>
        </p:sp>
        <p:sp>
          <p:nvSpPr>
            <p:cNvPr id="8342" name="Line 150"/>
            <p:cNvSpPr>
              <a:spLocks noChangeShapeType="1"/>
            </p:cNvSpPr>
            <p:nvPr/>
          </p:nvSpPr>
          <p:spPr bwMode="auto">
            <a:xfrm flipH="1">
              <a:off x="8880" y="8602"/>
              <a:ext cx="0" cy="694"/>
            </a:xfrm>
            <a:prstGeom prst="line">
              <a:avLst/>
            </a:prstGeom>
            <a:noFill/>
            <a:ln w="25400" cap="rnd">
              <a:solidFill>
                <a:srgbClr val="FF0000"/>
              </a:solidFill>
              <a:prstDash val="sysDot"/>
              <a:round/>
              <a:headEnd/>
              <a:tailEnd type="triangle" w="sm" len="sm"/>
            </a:ln>
          </p:spPr>
          <p:txBody>
            <a:bodyPr/>
            <a:lstStyle/>
            <a:p>
              <a:endParaRPr lang="sv-SE"/>
            </a:p>
          </p:txBody>
        </p:sp>
        <p:sp>
          <p:nvSpPr>
            <p:cNvPr id="8343" name="Line 151"/>
            <p:cNvSpPr>
              <a:spLocks noChangeShapeType="1"/>
            </p:cNvSpPr>
            <p:nvPr/>
          </p:nvSpPr>
          <p:spPr bwMode="auto">
            <a:xfrm rot="243525">
              <a:off x="8745" y="8401"/>
              <a:ext cx="293" cy="341"/>
            </a:xfrm>
            <a:prstGeom prst="line">
              <a:avLst/>
            </a:prstGeom>
            <a:noFill/>
            <a:ln w="25400" cmpd="thinThick">
              <a:solidFill>
                <a:srgbClr val="0000FF"/>
              </a:solidFill>
              <a:round/>
              <a:headEnd/>
              <a:tailEnd/>
            </a:ln>
          </p:spPr>
          <p:txBody>
            <a:bodyPr/>
            <a:lstStyle/>
            <a:p>
              <a:endParaRPr lang="sv-SE"/>
            </a:p>
          </p:txBody>
        </p:sp>
        <p:sp>
          <p:nvSpPr>
            <p:cNvPr id="8344" name="AutoShape 152"/>
            <p:cNvSpPr>
              <a:spLocks noChangeArrowheads="1"/>
            </p:cNvSpPr>
            <p:nvPr/>
          </p:nvSpPr>
          <p:spPr bwMode="auto">
            <a:xfrm rot="5400000" flipV="1">
              <a:off x="8828" y="8780"/>
              <a:ext cx="121" cy="303"/>
            </a:xfrm>
            <a:prstGeom prst="flowChartDelay">
              <a:avLst/>
            </a:prstGeom>
            <a:solidFill>
              <a:srgbClr val="FF99CC"/>
            </a:solidFill>
            <a:ln w="9525">
              <a:solidFill>
                <a:srgbClr val="FF0000"/>
              </a:solidFill>
              <a:miter lim="800000"/>
              <a:headEnd/>
              <a:tailEnd/>
            </a:ln>
            <a:effectLst/>
          </p:spPr>
          <p:txBody>
            <a:bodyPr/>
            <a:lstStyle/>
            <a:p>
              <a:endParaRPr lang="sv-SE"/>
            </a:p>
          </p:txBody>
        </p:sp>
        <p:sp>
          <p:nvSpPr>
            <p:cNvPr id="8345" name="Text Box 153"/>
            <p:cNvSpPr txBox="1">
              <a:spLocks noChangeArrowheads="1"/>
            </p:cNvSpPr>
            <p:nvPr/>
          </p:nvSpPr>
          <p:spPr bwMode="auto">
            <a:xfrm>
              <a:off x="4826" y="7749"/>
              <a:ext cx="383" cy="302"/>
            </a:xfrm>
            <a:prstGeom prst="rect">
              <a:avLst/>
            </a:prstGeom>
            <a:solidFill>
              <a:srgbClr val="FFFFFF"/>
            </a:solidFill>
            <a:ln w="9525" cap="rnd">
              <a:noFill/>
              <a:prstDash val="sysDot"/>
              <a:miter lim="800000"/>
              <a:headEnd/>
              <a:tailEnd/>
            </a:ln>
            <a:effectLst/>
          </p:spPr>
          <p:txBody>
            <a:bodyPr lIns="0" tIns="0" rIns="0" bIns="0"/>
            <a:lstStyle/>
            <a:p>
              <a:pPr algn="l" eaLnBrk="0" hangingPunct="0">
                <a:spcBef>
                  <a:spcPts val="500"/>
                </a:spcBef>
                <a:spcAft>
                  <a:spcPts val="500"/>
                </a:spcAft>
              </a:pPr>
              <a:r>
                <a:rPr lang="sv-SE" sz="1000" b="1">
                  <a:solidFill>
                    <a:schemeClr val="bg1"/>
                  </a:solidFill>
                </a:rPr>
                <a:t>AC</a:t>
              </a:r>
            </a:p>
          </p:txBody>
        </p:sp>
        <p:sp>
          <p:nvSpPr>
            <p:cNvPr id="8346" name="Line 154"/>
            <p:cNvSpPr>
              <a:spLocks noChangeShapeType="1"/>
            </p:cNvSpPr>
            <p:nvPr/>
          </p:nvSpPr>
          <p:spPr bwMode="auto">
            <a:xfrm>
              <a:off x="5186" y="9437"/>
              <a:ext cx="0" cy="269"/>
            </a:xfrm>
            <a:prstGeom prst="line">
              <a:avLst/>
            </a:prstGeom>
            <a:noFill/>
            <a:ln w="12700">
              <a:solidFill>
                <a:srgbClr val="339966"/>
              </a:solidFill>
              <a:round/>
              <a:headEnd/>
              <a:tailEnd type="triangle" w="sm" len="sm"/>
            </a:ln>
          </p:spPr>
          <p:txBody>
            <a:bodyPr/>
            <a:lstStyle/>
            <a:p>
              <a:endParaRPr lang="sv-SE"/>
            </a:p>
          </p:txBody>
        </p:sp>
        <p:sp>
          <p:nvSpPr>
            <p:cNvPr id="8347" name="Text Box 155"/>
            <p:cNvSpPr txBox="1">
              <a:spLocks noChangeArrowheads="1"/>
            </p:cNvSpPr>
            <p:nvPr/>
          </p:nvSpPr>
          <p:spPr bwMode="auto">
            <a:xfrm>
              <a:off x="6881" y="7745"/>
              <a:ext cx="367" cy="227"/>
            </a:xfrm>
            <a:prstGeom prst="rect">
              <a:avLst/>
            </a:prstGeom>
            <a:solidFill>
              <a:srgbClr val="FFFFFF"/>
            </a:solidFill>
            <a:ln w="9525">
              <a:noFill/>
              <a:miter lim="800000"/>
              <a:headEnd/>
              <a:tailEnd/>
            </a:ln>
            <a:effectLst/>
          </p:spPr>
          <p:txBody>
            <a:bodyPr lIns="0" tIns="0" rIns="0" bIns="0"/>
            <a:lstStyle/>
            <a:p>
              <a:pPr algn="l" eaLnBrk="0" hangingPunct="0"/>
              <a:r>
                <a:rPr lang="en-US" sz="1000" b="1">
                  <a:solidFill>
                    <a:schemeClr val="bg1"/>
                  </a:solidFill>
                </a:rPr>
                <a:t>WP</a:t>
              </a:r>
            </a:p>
          </p:txBody>
        </p:sp>
        <p:sp>
          <p:nvSpPr>
            <p:cNvPr id="8348" name="Text Box 156"/>
            <p:cNvSpPr txBox="1">
              <a:spLocks noChangeArrowheads="1"/>
            </p:cNvSpPr>
            <p:nvPr/>
          </p:nvSpPr>
          <p:spPr bwMode="auto">
            <a:xfrm>
              <a:off x="5903" y="7554"/>
              <a:ext cx="337" cy="202"/>
            </a:xfrm>
            <a:prstGeom prst="rect">
              <a:avLst/>
            </a:prstGeom>
            <a:solidFill>
              <a:srgbClr val="FFFFFF"/>
            </a:solidFill>
            <a:ln w="9525">
              <a:noFill/>
              <a:miter lim="800000"/>
              <a:headEnd/>
              <a:tailEnd/>
            </a:ln>
            <a:effectLst/>
          </p:spPr>
          <p:txBody>
            <a:bodyPr lIns="0" tIns="0" rIns="0" bIns="0"/>
            <a:lstStyle/>
            <a:p>
              <a:pPr algn="l" eaLnBrk="0" hangingPunct="0"/>
              <a:r>
                <a:rPr lang="en-US" sz="1000" b="1">
                  <a:solidFill>
                    <a:schemeClr val="bg1"/>
                  </a:solidFill>
                </a:rPr>
                <a:t>PC</a:t>
              </a:r>
            </a:p>
          </p:txBody>
        </p:sp>
        <p:sp>
          <p:nvSpPr>
            <p:cNvPr id="8349" name="Text Box 157"/>
            <p:cNvSpPr txBox="1">
              <a:spLocks noChangeArrowheads="1"/>
            </p:cNvSpPr>
            <p:nvPr/>
          </p:nvSpPr>
          <p:spPr bwMode="auto">
            <a:xfrm>
              <a:off x="4643" y="6543"/>
              <a:ext cx="413" cy="237"/>
            </a:xfrm>
            <a:prstGeom prst="rect">
              <a:avLst/>
            </a:prstGeom>
            <a:solidFill>
              <a:srgbClr val="FFFFFF"/>
            </a:solidFill>
            <a:ln w="9525">
              <a:noFill/>
              <a:miter lim="800000"/>
              <a:headEnd/>
              <a:tailEnd/>
            </a:ln>
            <a:effectLst/>
          </p:spPr>
          <p:txBody>
            <a:bodyPr lIns="0" tIns="0" rIns="0" bIns="0"/>
            <a:lstStyle/>
            <a:p>
              <a:pPr algn="l" eaLnBrk="0" hangingPunct="0"/>
              <a:r>
                <a:rPr lang="en-US" sz="1000" b="1">
                  <a:solidFill>
                    <a:schemeClr val="bg1"/>
                  </a:solidFill>
                </a:rPr>
                <a:t>FS2</a:t>
              </a:r>
            </a:p>
          </p:txBody>
        </p:sp>
        <p:sp>
          <p:nvSpPr>
            <p:cNvPr id="8350" name="Text Box 158"/>
            <p:cNvSpPr txBox="1">
              <a:spLocks noChangeArrowheads="1"/>
            </p:cNvSpPr>
            <p:nvPr/>
          </p:nvSpPr>
          <p:spPr bwMode="auto">
            <a:xfrm>
              <a:off x="2700" y="9179"/>
              <a:ext cx="336" cy="242"/>
            </a:xfrm>
            <a:prstGeom prst="rect">
              <a:avLst/>
            </a:prstGeom>
            <a:solidFill>
              <a:srgbClr val="FFFFFF"/>
            </a:solidFill>
            <a:ln w="9525">
              <a:noFill/>
              <a:miter lim="800000"/>
              <a:headEnd/>
              <a:tailEnd/>
            </a:ln>
            <a:effectLst/>
          </p:spPr>
          <p:txBody>
            <a:bodyPr lIns="0" tIns="0" rIns="0" bIns="0"/>
            <a:lstStyle/>
            <a:p>
              <a:pPr algn="l" eaLnBrk="0" hangingPunct="0"/>
              <a:r>
                <a:rPr lang="en-US" sz="1000" b="1">
                  <a:solidFill>
                    <a:schemeClr val="bg1"/>
                  </a:solidFill>
                </a:rPr>
                <a:t>FS</a:t>
              </a:r>
              <a:r>
                <a:rPr lang="en-US" sz="1000" b="1"/>
                <a:t>1</a:t>
              </a:r>
            </a:p>
          </p:txBody>
        </p:sp>
        <p:grpSp>
          <p:nvGrpSpPr>
            <p:cNvPr id="8351" name="Group 159"/>
            <p:cNvGrpSpPr>
              <a:grpSpLocks/>
            </p:cNvGrpSpPr>
            <p:nvPr/>
          </p:nvGrpSpPr>
          <p:grpSpPr bwMode="auto">
            <a:xfrm>
              <a:off x="3076" y="9105"/>
              <a:ext cx="350" cy="414"/>
              <a:chOff x="3076" y="8829"/>
              <a:chExt cx="350" cy="414"/>
            </a:xfrm>
          </p:grpSpPr>
          <p:sp>
            <p:nvSpPr>
              <p:cNvPr id="8352" name="AutoShape 160"/>
              <p:cNvSpPr>
                <a:spLocks noChangeArrowheads="1"/>
              </p:cNvSpPr>
              <p:nvPr/>
            </p:nvSpPr>
            <p:spPr bwMode="auto">
              <a:xfrm rot="-5400000">
                <a:off x="3192" y="8713"/>
                <a:ext cx="114" cy="345"/>
              </a:xfrm>
              <a:prstGeom prst="flowChartDelay">
                <a:avLst/>
              </a:prstGeom>
              <a:solidFill>
                <a:srgbClr val="CC99FF"/>
              </a:solidFill>
              <a:ln w="9525">
                <a:solidFill>
                  <a:srgbClr val="000000"/>
                </a:solidFill>
                <a:miter lim="800000"/>
                <a:headEnd/>
                <a:tailEnd/>
              </a:ln>
            </p:spPr>
            <p:txBody>
              <a:bodyPr/>
              <a:lstStyle/>
              <a:p>
                <a:endParaRPr lang="sv-SE"/>
              </a:p>
            </p:txBody>
          </p:sp>
          <p:sp>
            <p:nvSpPr>
              <p:cNvPr id="8353" name="AutoShape 161"/>
              <p:cNvSpPr>
                <a:spLocks noChangeArrowheads="1"/>
              </p:cNvSpPr>
              <p:nvPr/>
            </p:nvSpPr>
            <p:spPr bwMode="auto">
              <a:xfrm rot="-5400000">
                <a:off x="3168" y="8984"/>
                <a:ext cx="172" cy="345"/>
              </a:xfrm>
              <a:prstGeom prst="flowChartOnlineStorage">
                <a:avLst/>
              </a:prstGeom>
              <a:solidFill>
                <a:srgbClr val="CC99FF"/>
              </a:solidFill>
              <a:ln w="9525">
                <a:solidFill>
                  <a:srgbClr val="000000"/>
                </a:solidFill>
                <a:miter lim="800000"/>
                <a:headEnd/>
                <a:tailEnd/>
              </a:ln>
            </p:spPr>
            <p:txBody>
              <a:bodyPr/>
              <a:lstStyle/>
              <a:p>
                <a:endParaRPr lang="sv-SE"/>
              </a:p>
            </p:txBody>
          </p:sp>
        </p:grpSp>
        <p:sp>
          <p:nvSpPr>
            <p:cNvPr id="8354" name="Line 162"/>
            <p:cNvSpPr>
              <a:spLocks noChangeShapeType="1"/>
            </p:cNvSpPr>
            <p:nvPr/>
          </p:nvSpPr>
          <p:spPr bwMode="auto">
            <a:xfrm flipH="1" flipV="1">
              <a:off x="5716" y="9461"/>
              <a:ext cx="2826" cy="9"/>
            </a:xfrm>
            <a:prstGeom prst="line">
              <a:avLst/>
            </a:prstGeom>
            <a:noFill/>
            <a:ln w="12700">
              <a:solidFill>
                <a:srgbClr val="339966"/>
              </a:solidFill>
              <a:round/>
              <a:headEnd/>
              <a:tailEnd/>
            </a:ln>
          </p:spPr>
          <p:txBody>
            <a:bodyPr/>
            <a:lstStyle/>
            <a:p>
              <a:endParaRPr lang="sv-SE"/>
            </a:p>
          </p:txBody>
        </p:sp>
        <p:sp>
          <p:nvSpPr>
            <p:cNvPr id="8355" name="Line 163"/>
            <p:cNvSpPr>
              <a:spLocks noChangeShapeType="1"/>
            </p:cNvSpPr>
            <p:nvPr/>
          </p:nvSpPr>
          <p:spPr bwMode="auto">
            <a:xfrm>
              <a:off x="5716" y="9467"/>
              <a:ext cx="0" cy="261"/>
            </a:xfrm>
            <a:prstGeom prst="line">
              <a:avLst/>
            </a:prstGeom>
            <a:noFill/>
            <a:ln w="12700">
              <a:solidFill>
                <a:srgbClr val="339966"/>
              </a:solidFill>
              <a:round/>
              <a:headEnd/>
              <a:tailEnd type="triangle" w="sm" len="sm"/>
            </a:ln>
          </p:spPr>
          <p:txBody>
            <a:bodyPr/>
            <a:lstStyle/>
            <a:p>
              <a:endParaRPr lang="sv-SE"/>
            </a:p>
          </p:txBody>
        </p:sp>
        <p:sp>
          <p:nvSpPr>
            <p:cNvPr id="8356" name="Line 164"/>
            <p:cNvSpPr>
              <a:spLocks noChangeShapeType="1"/>
            </p:cNvSpPr>
            <p:nvPr/>
          </p:nvSpPr>
          <p:spPr bwMode="auto">
            <a:xfrm>
              <a:off x="4540" y="9430"/>
              <a:ext cx="643" cy="6"/>
            </a:xfrm>
            <a:prstGeom prst="line">
              <a:avLst/>
            </a:prstGeom>
            <a:noFill/>
            <a:ln w="12700">
              <a:solidFill>
                <a:srgbClr val="339966"/>
              </a:solidFill>
              <a:round/>
              <a:headEnd/>
              <a:tailEnd type="none" w="sm" len="sm"/>
            </a:ln>
          </p:spPr>
          <p:txBody>
            <a:bodyPr/>
            <a:lstStyle/>
            <a:p>
              <a:endParaRPr lang="sv-SE"/>
            </a:p>
          </p:txBody>
        </p:sp>
        <p:sp>
          <p:nvSpPr>
            <p:cNvPr id="8357" name="Line 165"/>
            <p:cNvSpPr>
              <a:spLocks noChangeShapeType="1"/>
            </p:cNvSpPr>
            <p:nvPr/>
          </p:nvSpPr>
          <p:spPr bwMode="auto">
            <a:xfrm flipH="1" flipV="1">
              <a:off x="4232" y="8033"/>
              <a:ext cx="359" cy="176"/>
            </a:xfrm>
            <a:prstGeom prst="line">
              <a:avLst/>
            </a:prstGeom>
            <a:noFill/>
            <a:ln w="12700" cap="rnd">
              <a:solidFill>
                <a:srgbClr val="339966"/>
              </a:solidFill>
              <a:prstDash val="sysDot"/>
              <a:round/>
              <a:headEnd/>
              <a:tailEnd type="triangle" w="sm" len="sm"/>
            </a:ln>
          </p:spPr>
          <p:txBody>
            <a:bodyPr/>
            <a:lstStyle/>
            <a:p>
              <a:endParaRPr lang="sv-SE"/>
            </a:p>
          </p:txBody>
        </p:sp>
        <p:sp>
          <p:nvSpPr>
            <p:cNvPr id="8358" name="Line 166"/>
            <p:cNvSpPr>
              <a:spLocks noChangeShapeType="1"/>
            </p:cNvSpPr>
            <p:nvPr/>
          </p:nvSpPr>
          <p:spPr bwMode="auto">
            <a:xfrm flipH="1">
              <a:off x="4225" y="8032"/>
              <a:ext cx="2" cy="1209"/>
            </a:xfrm>
            <a:prstGeom prst="line">
              <a:avLst/>
            </a:prstGeom>
            <a:noFill/>
            <a:ln w="12700" cap="rnd">
              <a:solidFill>
                <a:srgbClr val="339966"/>
              </a:solidFill>
              <a:prstDash val="sysDot"/>
              <a:round/>
              <a:headEnd/>
              <a:tailEnd type="triangle" w="sm" len="sm"/>
            </a:ln>
          </p:spPr>
          <p:txBody>
            <a:bodyPr/>
            <a:lstStyle/>
            <a:p>
              <a:endParaRPr lang="sv-SE"/>
            </a:p>
          </p:txBody>
        </p:sp>
        <p:grpSp>
          <p:nvGrpSpPr>
            <p:cNvPr id="8359" name="Group 167"/>
            <p:cNvGrpSpPr>
              <a:grpSpLocks/>
            </p:cNvGrpSpPr>
            <p:nvPr/>
          </p:nvGrpSpPr>
          <p:grpSpPr bwMode="auto">
            <a:xfrm>
              <a:off x="4814" y="9652"/>
              <a:ext cx="1244" cy="1191"/>
              <a:chOff x="4794" y="6780"/>
              <a:chExt cx="1244" cy="1191"/>
            </a:xfrm>
          </p:grpSpPr>
          <p:sp>
            <p:nvSpPr>
              <p:cNvPr id="8360" name="Oval 168"/>
              <p:cNvSpPr>
                <a:spLocks noChangeArrowheads="1"/>
              </p:cNvSpPr>
              <p:nvPr/>
            </p:nvSpPr>
            <p:spPr bwMode="auto">
              <a:xfrm>
                <a:off x="4794" y="6780"/>
                <a:ext cx="1244" cy="1191"/>
              </a:xfrm>
              <a:prstGeom prst="ellipse">
                <a:avLst/>
              </a:prstGeom>
              <a:solidFill>
                <a:srgbClr val="CCFFCC"/>
              </a:solidFill>
              <a:ln w="9525">
                <a:solidFill>
                  <a:srgbClr val="000000"/>
                </a:solidFill>
                <a:round/>
                <a:headEnd/>
                <a:tailEnd/>
              </a:ln>
              <a:effectLst/>
            </p:spPr>
            <p:txBody>
              <a:bodyPr/>
              <a:lstStyle/>
              <a:p>
                <a:endParaRPr lang="sv-SE"/>
              </a:p>
            </p:txBody>
          </p:sp>
          <p:sp>
            <p:nvSpPr>
              <p:cNvPr id="8361" name="Line 169"/>
              <p:cNvSpPr>
                <a:spLocks noChangeShapeType="1"/>
              </p:cNvSpPr>
              <p:nvPr/>
            </p:nvSpPr>
            <p:spPr bwMode="auto">
              <a:xfrm>
                <a:off x="4885" y="7639"/>
                <a:ext cx="1092" cy="0"/>
              </a:xfrm>
              <a:prstGeom prst="line">
                <a:avLst/>
              </a:prstGeom>
              <a:noFill/>
              <a:ln w="9525">
                <a:solidFill>
                  <a:srgbClr val="000000"/>
                </a:solidFill>
                <a:round/>
                <a:headEnd/>
                <a:tailEnd type="stealth" w="sm" len="sm"/>
              </a:ln>
              <a:effectLst/>
            </p:spPr>
            <p:txBody>
              <a:bodyPr/>
              <a:lstStyle/>
              <a:p>
                <a:endParaRPr lang="sv-SE"/>
              </a:p>
            </p:txBody>
          </p:sp>
          <p:sp>
            <p:nvSpPr>
              <p:cNvPr id="8362" name="Line 170"/>
              <p:cNvSpPr>
                <a:spLocks noChangeShapeType="1"/>
              </p:cNvSpPr>
              <p:nvPr/>
            </p:nvSpPr>
            <p:spPr bwMode="auto">
              <a:xfrm flipH="1" flipV="1">
                <a:off x="4870" y="7248"/>
                <a:ext cx="0" cy="391"/>
              </a:xfrm>
              <a:prstGeom prst="line">
                <a:avLst/>
              </a:prstGeom>
              <a:noFill/>
              <a:ln w="9525">
                <a:solidFill>
                  <a:srgbClr val="000000"/>
                </a:solidFill>
                <a:round/>
                <a:headEnd/>
                <a:tailEnd type="stealth" w="sm" len="sm"/>
              </a:ln>
              <a:effectLst/>
            </p:spPr>
            <p:txBody>
              <a:bodyPr/>
              <a:lstStyle/>
              <a:p>
                <a:endParaRPr lang="sv-SE"/>
              </a:p>
            </p:txBody>
          </p:sp>
          <p:sp>
            <p:nvSpPr>
              <p:cNvPr id="8363" name="Line 171"/>
              <p:cNvSpPr>
                <a:spLocks noChangeShapeType="1"/>
              </p:cNvSpPr>
              <p:nvPr/>
            </p:nvSpPr>
            <p:spPr bwMode="auto">
              <a:xfrm>
                <a:off x="4954" y="7293"/>
                <a:ext cx="0" cy="346"/>
              </a:xfrm>
              <a:prstGeom prst="line">
                <a:avLst/>
              </a:prstGeom>
              <a:noFill/>
              <a:ln w="9525">
                <a:solidFill>
                  <a:srgbClr val="000000"/>
                </a:solidFill>
                <a:round/>
                <a:headEnd/>
                <a:tailEnd/>
              </a:ln>
              <a:effectLst/>
            </p:spPr>
            <p:txBody>
              <a:bodyPr/>
              <a:lstStyle/>
              <a:p>
                <a:endParaRPr lang="sv-SE"/>
              </a:p>
            </p:txBody>
          </p:sp>
          <p:sp>
            <p:nvSpPr>
              <p:cNvPr id="8364" name="Line 172"/>
              <p:cNvSpPr>
                <a:spLocks noChangeShapeType="1"/>
              </p:cNvSpPr>
              <p:nvPr/>
            </p:nvSpPr>
            <p:spPr bwMode="auto">
              <a:xfrm flipH="1">
                <a:off x="5014" y="7339"/>
                <a:ext cx="0" cy="301"/>
              </a:xfrm>
              <a:prstGeom prst="line">
                <a:avLst/>
              </a:prstGeom>
              <a:noFill/>
              <a:ln w="9525">
                <a:solidFill>
                  <a:srgbClr val="000000"/>
                </a:solidFill>
                <a:round/>
                <a:headEnd/>
                <a:tailEnd/>
              </a:ln>
              <a:effectLst/>
            </p:spPr>
            <p:txBody>
              <a:bodyPr/>
              <a:lstStyle/>
              <a:p>
                <a:endParaRPr lang="sv-SE"/>
              </a:p>
            </p:txBody>
          </p:sp>
          <p:sp>
            <p:nvSpPr>
              <p:cNvPr id="8365" name="Line 173"/>
              <p:cNvSpPr>
                <a:spLocks noChangeShapeType="1"/>
              </p:cNvSpPr>
              <p:nvPr/>
            </p:nvSpPr>
            <p:spPr bwMode="auto">
              <a:xfrm flipH="1">
                <a:off x="5067" y="7375"/>
                <a:ext cx="0" cy="256"/>
              </a:xfrm>
              <a:prstGeom prst="line">
                <a:avLst/>
              </a:prstGeom>
              <a:noFill/>
              <a:ln w="9525">
                <a:solidFill>
                  <a:srgbClr val="000000"/>
                </a:solidFill>
                <a:round/>
                <a:headEnd/>
                <a:tailEnd/>
              </a:ln>
              <a:effectLst/>
            </p:spPr>
            <p:txBody>
              <a:bodyPr/>
              <a:lstStyle/>
              <a:p>
                <a:endParaRPr lang="sv-SE"/>
              </a:p>
            </p:txBody>
          </p:sp>
          <p:sp>
            <p:nvSpPr>
              <p:cNvPr id="8366" name="Line 174"/>
              <p:cNvSpPr>
                <a:spLocks noChangeShapeType="1"/>
              </p:cNvSpPr>
              <p:nvPr/>
            </p:nvSpPr>
            <p:spPr bwMode="auto">
              <a:xfrm flipH="1">
                <a:off x="5121" y="7420"/>
                <a:ext cx="0" cy="219"/>
              </a:xfrm>
              <a:prstGeom prst="line">
                <a:avLst/>
              </a:prstGeom>
              <a:noFill/>
              <a:ln w="9525">
                <a:solidFill>
                  <a:srgbClr val="000000"/>
                </a:solidFill>
                <a:round/>
                <a:headEnd/>
                <a:tailEnd/>
              </a:ln>
              <a:effectLst/>
            </p:spPr>
            <p:txBody>
              <a:bodyPr/>
              <a:lstStyle/>
              <a:p>
                <a:endParaRPr lang="sv-SE"/>
              </a:p>
            </p:txBody>
          </p:sp>
          <p:sp>
            <p:nvSpPr>
              <p:cNvPr id="8367" name="Line 175"/>
              <p:cNvSpPr>
                <a:spLocks noChangeShapeType="1"/>
              </p:cNvSpPr>
              <p:nvPr/>
            </p:nvSpPr>
            <p:spPr bwMode="auto">
              <a:xfrm>
                <a:off x="5401" y="7041"/>
                <a:ext cx="0" cy="204"/>
              </a:xfrm>
              <a:prstGeom prst="line">
                <a:avLst/>
              </a:prstGeom>
              <a:noFill/>
              <a:ln w="38100">
                <a:solidFill>
                  <a:srgbClr val="000000"/>
                </a:solidFill>
                <a:round/>
                <a:headEnd/>
                <a:tailEnd/>
              </a:ln>
              <a:effectLst/>
            </p:spPr>
            <p:txBody>
              <a:bodyPr/>
              <a:lstStyle/>
              <a:p>
                <a:endParaRPr lang="sv-SE"/>
              </a:p>
            </p:txBody>
          </p:sp>
          <p:sp>
            <p:nvSpPr>
              <p:cNvPr id="8368" name="Line 176"/>
              <p:cNvSpPr>
                <a:spLocks noChangeShapeType="1"/>
              </p:cNvSpPr>
              <p:nvPr/>
            </p:nvSpPr>
            <p:spPr bwMode="auto">
              <a:xfrm flipH="1">
                <a:off x="5211" y="7499"/>
                <a:ext cx="0" cy="136"/>
              </a:xfrm>
              <a:prstGeom prst="line">
                <a:avLst/>
              </a:prstGeom>
              <a:noFill/>
              <a:ln w="9525">
                <a:solidFill>
                  <a:srgbClr val="000000"/>
                </a:solidFill>
                <a:round/>
                <a:headEnd/>
                <a:tailEnd/>
              </a:ln>
              <a:effectLst/>
            </p:spPr>
            <p:txBody>
              <a:bodyPr/>
              <a:lstStyle/>
              <a:p>
                <a:endParaRPr lang="sv-SE"/>
              </a:p>
            </p:txBody>
          </p:sp>
          <p:sp>
            <p:nvSpPr>
              <p:cNvPr id="8369" name="Line 177"/>
              <p:cNvSpPr>
                <a:spLocks noChangeShapeType="1"/>
              </p:cNvSpPr>
              <p:nvPr/>
            </p:nvSpPr>
            <p:spPr bwMode="auto">
              <a:xfrm flipH="1">
                <a:off x="5259" y="7535"/>
                <a:ext cx="1" cy="97"/>
              </a:xfrm>
              <a:prstGeom prst="line">
                <a:avLst/>
              </a:prstGeom>
              <a:noFill/>
              <a:ln w="9525">
                <a:solidFill>
                  <a:srgbClr val="000000"/>
                </a:solidFill>
                <a:round/>
                <a:headEnd/>
                <a:tailEnd/>
              </a:ln>
              <a:effectLst/>
            </p:spPr>
            <p:txBody>
              <a:bodyPr/>
              <a:lstStyle/>
              <a:p>
                <a:endParaRPr lang="sv-SE"/>
              </a:p>
            </p:txBody>
          </p:sp>
          <p:sp>
            <p:nvSpPr>
              <p:cNvPr id="8370" name="Line 178"/>
              <p:cNvSpPr>
                <a:spLocks noChangeShapeType="1"/>
              </p:cNvSpPr>
              <p:nvPr/>
            </p:nvSpPr>
            <p:spPr bwMode="auto">
              <a:xfrm>
                <a:off x="4852" y="7236"/>
                <a:ext cx="1152" cy="0"/>
              </a:xfrm>
              <a:prstGeom prst="line">
                <a:avLst/>
              </a:prstGeom>
              <a:noFill/>
              <a:ln w="9525">
                <a:solidFill>
                  <a:srgbClr val="000000"/>
                </a:solidFill>
                <a:round/>
                <a:headEnd/>
                <a:tailEnd type="stealth" w="sm" len="sm"/>
              </a:ln>
              <a:effectLst/>
            </p:spPr>
            <p:txBody>
              <a:bodyPr/>
              <a:lstStyle/>
              <a:p>
                <a:endParaRPr lang="sv-SE"/>
              </a:p>
            </p:txBody>
          </p:sp>
          <p:sp>
            <p:nvSpPr>
              <p:cNvPr id="8371" name="Line 179"/>
              <p:cNvSpPr>
                <a:spLocks noChangeShapeType="1"/>
              </p:cNvSpPr>
              <p:nvPr/>
            </p:nvSpPr>
            <p:spPr bwMode="auto">
              <a:xfrm flipH="1" flipV="1">
                <a:off x="4852" y="6841"/>
                <a:ext cx="0" cy="392"/>
              </a:xfrm>
              <a:prstGeom prst="line">
                <a:avLst/>
              </a:prstGeom>
              <a:noFill/>
              <a:ln w="9525">
                <a:solidFill>
                  <a:srgbClr val="000000"/>
                </a:solidFill>
                <a:round/>
                <a:headEnd/>
                <a:tailEnd type="stealth" w="sm" len="sm"/>
              </a:ln>
              <a:effectLst/>
            </p:spPr>
            <p:txBody>
              <a:bodyPr/>
              <a:lstStyle/>
              <a:p>
                <a:endParaRPr lang="sv-SE"/>
              </a:p>
            </p:txBody>
          </p:sp>
          <p:sp>
            <p:nvSpPr>
              <p:cNvPr id="8372" name="Line 180"/>
              <p:cNvSpPr>
                <a:spLocks noChangeShapeType="1"/>
              </p:cNvSpPr>
              <p:nvPr/>
            </p:nvSpPr>
            <p:spPr bwMode="auto">
              <a:xfrm>
                <a:off x="5409" y="7293"/>
                <a:ext cx="0" cy="346"/>
              </a:xfrm>
              <a:prstGeom prst="line">
                <a:avLst/>
              </a:prstGeom>
              <a:noFill/>
              <a:ln w="9525">
                <a:solidFill>
                  <a:srgbClr val="000000"/>
                </a:solidFill>
                <a:round/>
                <a:headEnd/>
                <a:tailEnd/>
              </a:ln>
              <a:effectLst/>
            </p:spPr>
            <p:txBody>
              <a:bodyPr/>
              <a:lstStyle/>
              <a:p>
                <a:endParaRPr lang="sv-SE"/>
              </a:p>
            </p:txBody>
          </p:sp>
          <p:sp>
            <p:nvSpPr>
              <p:cNvPr id="8373" name="Line 181"/>
              <p:cNvSpPr>
                <a:spLocks noChangeShapeType="1"/>
              </p:cNvSpPr>
              <p:nvPr/>
            </p:nvSpPr>
            <p:spPr bwMode="auto">
              <a:xfrm flipH="1">
                <a:off x="5470" y="7339"/>
                <a:ext cx="0" cy="301"/>
              </a:xfrm>
              <a:prstGeom prst="line">
                <a:avLst/>
              </a:prstGeom>
              <a:noFill/>
              <a:ln w="9525">
                <a:solidFill>
                  <a:srgbClr val="000000"/>
                </a:solidFill>
                <a:round/>
                <a:headEnd/>
                <a:tailEnd/>
              </a:ln>
              <a:effectLst/>
            </p:spPr>
            <p:txBody>
              <a:bodyPr/>
              <a:lstStyle/>
              <a:p>
                <a:endParaRPr lang="sv-SE"/>
              </a:p>
            </p:txBody>
          </p:sp>
          <p:sp>
            <p:nvSpPr>
              <p:cNvPr id="8374" name="Line 182"/>
              <p:cNvSpPr>
                <a:spLocks noChangeShapeType="1"/>
              </p:cNvSpPr>
              <p:nvPr/>
            </p:nvSpPr>
            <p:spPr bwMode="auto">
              <a:xfrm flipH="1">
                <a:off x="5530" y="7375"/>
                <a:ext cx="0" cy="256"/>
              </a:xfrm>
              <a:prstGeom prst="line">
                <a:avLst/>
              </a:prstGeom>
              <a:noFill/>
              <a:ln w="9525">
                <a:solidFill>
                  <a:srgbClr val="000000"/>
                </a:solidFill>
                <a:round/>
                <a:headEnd/>
                <a:tailEnd/>
              </a:ln>
              <a:effectLst/>
            </p:spPr>
            <p:txBody>
              <a:bodyPr/>
              <a:lstStyle/>
              <a:p>
                <a:endParaRPr lang="sv-SE"/>
              </a:p>
            </p:txBody>
          </p:sp>
          <p:sp>
            <p:nvSpPr>
              <p:cNvPr id="8375" name="Line 183"/>
              <p:cNvSpPr>
                <a:spLocks noChangeShapeType="1"/>
              </p:cNvSpPr>
              <p:nvPr/>
            </p:nvSpPr>
            <p:spPr bwMode="auto">
              <a:xfrm>
                <a:off x="5626" y="7474"/>
                <a:ext cx="0" cy="180"/>
              </a:xfrm>
              <a:prstGeom prst="line">
                <a:avLst/>
              </a:prstGeom>
              <a:noFill/>
              <a:ln w="9525">
                <a:solidFill>
                  <a:srgbClr val="000000"/>
                </a:solidFill>
                <a:round/>
                <a:headEnd/>
                <a:tailEnd/>
              </a:ln>
              <a:effectLst/>
            </p:spPr>
            <p:txBody>
              <a:bodyPr/>
              <a:lstStyle/>
              <a:p>
                <a:endParaRPr lang="sv-SE"/>
              </a:p>
            </p:txBody>
          </p:sp>
          <p:sp>
            <p:nvSpPr>
              <p:cNvPr id="8376" name="Line 184"/>
              <p:cNvSpPr>
                <a:spLocks noChangeShapeType="1"/>
              </p:cNvSpPr>
              <p:nvPr/>
            </p:nvSpPr>
            <p:spPr bwMode="auto">
              <a:xfrm flipH="1">
                <a:off x="5583" y="7420"/>
                <a:ext cx="0" cy="219"/>
              </a:xfrm>
              <a:prstGeom prst="line">
                <a:avLst/>
              </a:prstGeom>
              <a:noFill/>
              <a:ln w="9525">
                <a:solidFill>
                  <a:srgbClr val="000000"/>
                </a:solidFill>
                <a:round/>
                <a:headEnd/>
                <a:tailEnd/>
              </a:ln>
              <a:effectLst/>
            </p:spPr>
            <p:txBody>
              <a:bodyPr/>
              <a:lstStyle/>
              <a:p>
                <a:endParaRPr lang="sv-SE"/>
              </a:p>
            </p:txBody>
          </p:sp>
          <p:sp>
            <p:nvSpPr>
              <p:cNvPr id="8377" name="Line 185"/>
              <p:cNvSpPr>
                <a:spLocks noChangeShapeType="1"/>
              </p:cNvSpPr>
              <p:nvPr/>
            </p:nvSpPr>
            <p:spPr bwMode="auto">
              <a:xfrm>
                <a:off x="5166" y="7451"/>
                <a:ext cx="0" cy="180"/>
              </a:xfrm>
              <a:prstGeom prst="line">
                <a:avLst/>
              </a:prstGeom>
              <a:noFill/>
              <a:ln w="9525">
                <a:solidFill>
                  <a:srgbClr val="000000"/>
                </a:solidFill>
                <a:round/>
                <a:headEnd/>
                <a:tailEnd/>
              </a:ln>
              <a:effectLst/>
            </p:spPr>
            <p:txBody>
              <a:bodyPr/>
              <a:lstStyle/>
              <a:p>
                <a:endParaRPr lang="sv-SE"/>
              </a:p>
            </p:txBody>
          </p:sp>
          <p:sp>
            <p:nvSpPr>
              <p:cNvPr id="8378" name="Line 186"/>
              <p:cNvSpPr>
                <a:spLocks noChangeShapeType="1"/>
              </p:cNvSpPr>
              <p:nvPr/>
            </p:nvSpPr>
            <p:spPr bwMode="auto">
              <a:xfrm flipH="1">
                <a:off x="5674" y="7489"/>
                <a:ext cx="0" cy="136"/>
              </a:xfrm>
              <a:prstGeom prst="line">
                <a:avLst/>
              </a:prstGeom>
              <a:noFill/>
              <a:ln w="9525">
                <a:solidFill>
                  <a:srgbClr val="000000"/>
                </a:solidFill>
                <a:round/>
                <a:headEnd/>
                <a:tailEnd/>
              </a:ln>
              <a:effectLst/>
            </p:spPr>
            <p:txBody>
              <a:bodyPr/>
              <a:lstStyle/>
              <a:p>
                <a:endParaRPr lang="sv-SE"/>
              </a:p>
            </p:txBody>
          </p:sp>
          <p:sp>
            <p:nvSpPr>
              <p:cNvPr id="8379" name="Line 187"/>
              <p:cNvSpPr>
                <a:spLocks noChangeShapeType="1"/>
              </p:cNvSpPr>
              <p:nvPr/>
            </p:nvSpPr>
            <p:spPr bwMode="auto">
              <a:xfrm flipH="1">
                <a:off x="5719" y="7535"/>
                <a:ext cx="1" cy="97"/>
              </a:xfrm>
              <a:prstGeom prst="line">
                <a:avLst/>
              </a:prstGeom>
              <a:noFill/>
              <a:ln w="9525">
                <a:solidFill>
                  <a:srgbClr val="000000"/>
                </a:solidFill>
                <a:round/>
                <a:headEnd/>
                <a:tailEnd/>
              </a:ln>
              <a:effectLst/>
            </p:spPr>
            <p:txBody>
              <a:bodyPr/>
              <a:lstStyle/>
              <a:p>
                <a:endParaRPr lang="sv-SE"/>
              </a:p>
            </p:txBody>
          </p:sp>
        </p:grpSp>
        <p:sp>
          <p:nvSpPr>
            <p:cNvPr id="8380" name="Line 188"/>
            <p:cNvSpPr>
              <a:spLocks noChangeShapeType="1"/>
            </p:cNvSpPr>
            <p:nvPr/>
          </p:nvSpPr>
          <p:spPr bwMode="auto">
            <a:xfrm flipH="1">
              <a:off x="4123" y="7901"/>
              <a:ext cx="198" cy="205"/>
            </a:xfrm>
            <a:prstGeom prst="line">
              <a:avLst/>
            </a:prstGeom>
            <a:noFill/>
            <a:ln w="25400" cmpd="thickThin">
              <a:solidFill>
                <a:srgbClr val="0000FF"/>
              </a:solidFill>
              <a:round/>
              <a:headEnd/>
              <a:tailEnd/>
            </a:ln>
          </p:spPr>
          <p:txBody>
            <a:bodyPr/>
            <a:lstStyle/>
            <a:p>
              <a:endParaRPr lang="sv-SE"/>
            </a:p>
          </p:txBody>
        </p:sp>
        <p:sp>
          <p:nvSpPr>
            <p:cNvPr id="8381" name="Rectangle 189"/>
            <p:cNvSpPr>
              <a:spLocks noChangeArrowheads="1"/>
            </p:cNvSpPr>
            <p:nvPr/>
          </p:nvSpPr>
          <p:spPr bwMode="auto">
            <a:xfrm>
              <a:off x="4080" y="9246"/>
              <a:ext cx="337" cy="71"/>
            </a:xfrm>
            <a:prstGeom prst="rect">
              <a:avLst/>
            </a:prstGeom>
            <a:solidFill>
              <a:srgbClr val="CCFFFF"/>
            </a:solidFill>
            <a:ln w="9525">
              <a:solidFill>
                <a:srgbClr val="3366FF"/>
              </a:solidFill>
              <a:miter lim="800000"/>
              <a:headEnd/>
              <a:tailEnd/>
            </a:ln>
          </p:spPr>
          <p:txBody>
            <a:bodyPr/>
            <a:lstStyle/>
            <a:p>
              <a:endParaRPr lang="sv-SE"/>
            </a:p>
          </p:txBody>
        </p:sp>
        <p:sp>
          <p:nvSpPr>
            <p:cNvPr id="8382" name="Text Box 190"/>
            <p:cNvSpPr txBox="1">
              <a:spLocks noChangeArrowheads="1"/>
            </p:cNvSpPr>
            <p:nvPr/>
          </p:nvSpPr>
          <p:spPr bwMode="auto">
            <a:xfrm>
              <a:off x="3889" y="9309"/>
              <a:ext cx="682" cy="247"/>
            </a:xfrm>
            <a:prstGeom prst="rect">
              <a:avLst/>
            </a:prstGeom>
            <a:solidFill>
              <a:srgbClr val="CCFFFF"/>
            </a:solidFill>
            <a:ln w="9525">
              <a:solidFill>
                <a:srgbClr val="0000FF"/>
              </a:solidFill>
              <a:miter lim="800000"/>
              <a:headEnd/>
              <a:tailEnd/>
            </a:ln>
          </p:spPr>
          <p:txBody>
            <a:bodyPr lIns="0" tIns="0" rIns="0" bIns="0"/>
            <a:lstStyle/>
            <a:p>
              <a:pPr eaLnBrk="0" hangingPunct="0"/>
              <a:r>
                <a:rPr lang="en-US" sz="1000" b="1">
                  <a:solidFill>
                    <a:schemeClr val="bg1"/>
                  </a:solidFill>
                </a:rPr>
                <a:t>PD2</a:t>
              </a:r>
            </a:p>
          </p:txBody>
        </p:sp>
        <p:sp>
          <p:nvSpPr>
            <p:cNvPr id="8383" name="Line 191"/>
            <p:cNvSpPr>
              <a:spLocks noChangeShapeType="1"/>
            </p:cNvSpPr>
            <p:nvPr/>
          </p:nvSpPr>
          <p:spPr bwMode="auto">
            <a:xfrm flipV="1">
              <a:off x="7320" y="8118"/>
              <a:ext cx="1548" cy="232"/>
            </a:xfrm>
            <a:prstGeom prst="line">
              <a:avLst/>
            </a:prstGeom>
            <a:noFill/>
            <a:ln w="25400" cap="rnd">
              <a:solidFill>
                <a:srgbClr val="FF0000"/>
              </a:solidFill>
              <a:prstDash val="sysDot"/>
              <a:round/>
              <a:headEnd/>
              <a:tailEnd type="triangle" w="sm" len="sm"/>
            </a:ln>
          </p:spPr>
          <p:txBody>
            <a:bodyPr/>
            <a:lstStyle/>
            <a:p>
              <a:endParaRPr lang="sv-SE"/>
            </a:p>
          </p:txBody>
        </p:sp>
        <p:sp>
          <p:nvSpPr>
            <p:cNvPr id="8384" name="Line 192"/>
            <p:cNvSpPr>
              <a:spLocks noChangeShapeType="1"/>
            </p:cNvSpPr>
            <p:nvPr/>
          </p:nvSpPr>
          <p:spPr bwMode="auto">
            <a:xfrm rot="243525">
              <a:off x="8770" y="7991"/>
              <a:ext cx="293" cy="341"/>
            </a:xfrm>
            <a:prstGeom prst="line">
              <a:avLst/>
            </a:prstGeom>
            <a:noFill/>
            <a:ln w="25400" cap="rnd" cmpd="thinThick">
              <a:solidFill>
                <a:srgbClr val="0000FF"/>
              </a:solidFill>
              <a:prstDash val="sysDot"/>
              <a:round/>
              <a:headEnd/>
              <a:tailEnd/>
            </a:ln>
          </p:spPr>
          <p:txBody>
            <a:bodyPr/>
            <a:lstStyle/>
            <a:p>
              <a:endParaRPr lang="sv-SE"/>
            </a:p>
          </p:txBody>
        </p:sp>
        <p:sp>
          <p:nvSpPr>
            <p:cNvPr id="8385" name="Text Box 193"/>
            <p:cNvSpPr txBox="1">
              <a:spLocks noChangeArrowheads="1"/>
            </p:cNvSpPr>
            <p:nvPr/>
          </p:nvSpPr>
          <p:spPr bwMode="auto">
            <a:xfrm>
              <a:off x="5848" y="6392"/>
              <a:ext cx="285" cy="230"/>
            </a:xfrm>
            <a:prstGeom prst="rect">
              <a:avLst/>
            </a:prstGeom>
            <a:noFill/>
            <a:ln w="9525">
              <a:noFill/>
              <a:miter lim="800000"/>
              <a:headEnd/>
              <a:tailEnd/>
            </a:ln>
          </p:spPr>
          <p:txBody>
            <a:bodyPr lIns="0" tIns="0" rIns="0" bIns="0"/>
            <a:lstStyle/>
            <a:p>
              <a:pPr algn="l" eaLnBrk="0" hangingPunct="0"/>
              <a:r>
                <a:rPr lang="en-US" sz="1000" b="1">
                  <a:solidFill>
                    <a:schemeClr val="bg1"/>
                  </a:solidFill>
                </a:rPr>
                <a:t>ES</a:t>
              </a:r>
            </a:p>
          </p:txBody>
        </p:sp>
        <p:sp>
          <p:nvSpPr>
            <p:cNvPr id="8386" name="Text Box 194"/>
            <p:cNvSpPr txBox="1">
              <a:spLocks noChangeArrowheads="1"/>
            </p:cNvSpPr>
            <p:nvPr/>
          </p:nvSpPr>
          <p:spPr bwMode="auto">
            <a:xfrm>
              <a:off x="6710" y="8872"/>
              <a:ext cx="655" cy="245"/>
            </a:xfrm>
            <a:prstGeom prst="rect">
              <a:avLst/>
            </a:prstGeom>
            <a:solidFill>
              <a:srgbClr val="FFCCFF"/>
            </a:solidFill>
            <a:ln w="9525">
              <a:solidFill>
                <a:srgbClr val="0000FF"/>
              </a:solidFill>
              <a:miter lim="800000"/>
              <a:headEnd/>
              <a:tailEnd/>
            </a:ln>
          </p:spPr>
          <p:txBody>
            <a:bodyPr lIns="0" tIns="0" rIns="0" bIns="0"/>
            <a:lstStyle/>
            <a:p>
              <a:pPr eaLnBrk="0" hangingPunct="0"/>
              <a:r>
                <a:rPr lang="en-US" sz="1000" b="1">
                  <a:solidFill>
                    <a:schemeClr val="bg1"/>
                  </a:solidFill>
                </a:rPr>
                <a:t>GDG2</a:t>
              </a:r>
            </a:p>
          </p:txBody>
        </p:sp>
        <p:sp>
          <p:nvSpPr>
            <p:cNvPr id="8387" name="Line 195"/>
            <p:cNvSpPr>
              <a:spLocks noChangeShapeType="1"/>
            </p:cNvSpPr>
            <p:nvPr/>
          </p:nvSpPr>
          <p:spPr bwMode="auto">
            <a:xfrm flipH="1" flipV="1">
              <a:off x="6280" y="9002"/>
              <a:ext cx="405" cy="0"/>
            </a:xfrm>
            <a:prstGeom prst="line">
              <a:avLst/>
            </a:prstGeom>
            <a:noFill/>
            <a:ln w="9525">
              <a:solidFill>
                <a:srgbClr val="0000FF"/>
              </a:solidFill>
              <a:round/>
              <a:headEnd/>
              <a:tailEnd type="triangle" w="med" len="med"/>
            </a:ln>
          </p:spPr>
          <p:txBody>
            <a:bodyPr/>
            <a:lstStyle/>
            <a:p>
              <a:endParaRPr lang="sv-SE"/>
            </a:p>
          </p:txBody>
        </p:sp>
        <p:sp>
          <p:nvSpPr>
            <p:cNvPr id="8388" name="Line 196"/>
            <p:cNvSpPr>
              <a:spLocks noChangeShapeType="1"/>
            </p:cNvSpPr>
            <p:nvPr/>
          </p:nvSpPr>
          <p:spPr bwMode="auto">
            <a:xfrm flipH="1" flipV="1">
              <a:off x="7010" y="9057"/>
              <a:ext cx="0" cy="2060"/>
            </a:xfrm>
            <a:prstGeom prst="line">
              <a:avLst/>
            </a:prstGeom>
            <a:noFill/>
            <a:ln w="9525">
              <a:solidFill>
                <a:srgbClr val="0000FF"/>
              </a:solidFill>
              <a:round/>
              <a:headEnd type="oval" w="med" len="med"/>
              <a:tailEnd type="triangle" w="med" len="med"/>
            </a:ln>
          </p:spPr>
          <p:txBody>
            <a:bodyPr/>
            <a:lstStyle/>
            <a:p>
              <a:endParaRPr lang="sv-SE"/>
            </a:p>
          </p:txBody>
        </p:sp>
        <p:sp>
          <p:nvSpPr>
            <p:cNvPr id="8389" name="Text Box 197"/>
            <p:cNvSpPr txBox="1">
              <a:spLocks noChangeArrowheads="1"/>
            </p:cNvSpPr>
            <p:nvPr/>
          </p:nvSpPr>
          <p:spPr bwMode="auto">
            <a:xfrm>
              <a:off x="2923" y="10957"/>
              <a:ext cx="635" cy="300"/>
            </a:xfrm>
            <a:prstGeom prst="rect">
              <a:avLst/>
            </a:prstGeom>
            <a:solidFill>
              <a:srgbClr val="FFCCFF"/>
            </a:solidFill>
            <a:ln w="9525">
              <a:solidFill>
                <a:srgbClr val="0000FF"/>
              </a:solidFill>
              <a:miter lim="800000"/>
              <a:headEnd/>
              <a:tailEnd/>
            </a:ln>
          </p:spPr>
          <p:txBody>
            <a:bodyPr lIns="0" tIns="0" rIns="0" bIns="0"/>
            <a:lstStyle/>
            <a:p>
              <a:pPr algn="l" eaLnBrk="0" hangingPunct="0"/>
              <a:r>
                <a:rPr lang="en-US" sz="1000" b="1">
                  <a:solidFill>
                    <a:schemeClr val="bg1"/>
                  </a:solidFill>
                </a:rPr>
                <a:t>GDG1</a:t>
              </a:r>
            </a:p>
          </p:txBody>
        </p:sp>
        <p:sp>
          <p:nvSpPr>
            <p:cNvPr id="8390" name="Line 198"/>
            <p:cNvSpPr>
              <a:spLocks noChangeShapeType="1"/>
            </p:cNvSpPr>
            <p:nvPr/>
          </p:nvSpPr>
          <p:spPr bwMode="auto">
            <a:xfrm flipH="1">
              <a:off x="3240" y="10427"/>
              <a:ext cx="0" cy="535"/>
            </a:xfrm>
            <a:prstGeom prst="line">
              <a:avLst/>
            </a:prstGeom>
            <a:noFill/>
            <a:ln w="9525">
              <a:solidFill>
                <a:srgbClr val="0000FF"/>
              </a:solidFill>
              <a:round/>
              <a:headEnd/>
              <a:tailEnd type="triangle" w="med" len="med"/>
            </a:ln>
          </p:spPr>
          <p:txBody>
            <a:bodyPr/>
            <a:lstStyle/>
            <a:p>
              <a:endParaRPr lang="sv-SE"/>
            </a:p>
          </p:txBody>
        </p:sp>
        <p:sp>
          <p:nvSpPr>
            <p:cNvPr id="8391" name="Line 199"/>
            <p:cNvSpPr>
              <a:spLocks noChangeShapeType="1"/>
            </p:cNvSpPr>
            <p:nvPr/>
          </p:nvSpPr>
          <p:spPr bwMode="auto">
            <a:xfrm>
              <a:off x="3560" y="11132"/>
              <a:ext cx="4185" cy="0"/>
            </a:xfrm>
            <a:prstGeom prst="line">
              <a:avLst/>
            </a:prstGeom>
            <a:noFill/>
            <a:ln w="9525">
              <a:solidFill>
                <a:srgbClr val="0000FF"/>
              </a:solidFill>
              <a:round/>
              <a:headEnd/>
              <a:tailEnd type="triangle" w="med" len="med"/>
            </a:ln>
          </p:spPr>
          <p:txBody>
            <a:bodyPr/>
            <a:lstStyle/>
            <a:p>
              <a:endParaRPr lang="sv-SE"/>
            </a:p>
          </p:txBody>
        </p:sp>
        <p:sp>
          <p:nvSpPr>
            <p:cNvPr id="8392" name="Line 200"/>
            <p:cNvSpPr>
              <a:spLocks noChangeShapeType="1"/>
            </p:cNvSpPr>
            <p:nvPr/>
          </p:nvSpPr>
          <p:spPr bwMode="auto">
            <a:xfrm>
              <a:off x="8870" y="8152"/>
              <a:ext cx="10" cy="254"/>
            </a:xfrm>
            <a:prstGeom prst="line">
              <a:avLst/>
            </a:prstGeom>
            <a:noFill/>
            <a:ln w="25400" cap="rnd">
              <a:solidFill>
                <a:srgbClr val="FF0000"/>
              </a:solidFill>
              <a:prstDash val="sysDot"/>
              <a:round/>
              <a:headEnd/>
              <a:tailEnd type="triangle" w="sm" len="sm"/>
            </a:ln>
          </p:spPr>
          <p:txBody>
            <a:bodyPr/>
            <a:lstStyle/>
            <a:p>
              <a:endParaRPr lang="sv-SE"/>
            </a:p>
          </p:txBody>
        </p:sp>
        <p:sp>
          <p:nvSpPr>
            <p:cNvPr id="8393" name="Line 201"/>
            <p:cNvSpPr>
              <a:spLocks noChangeShapeType="1"/>
            </p:cNvSpPr>
            <p:nvPr/>
          </p:nvSpPr>
          <p:spPr bwMode="auto">
            <a:xfrm flipH="1" flipV="1">
              <a:off x="6958" y="8238"/>
              <a:ext cx="1163" cy="351"/>
            </a:xfrm>
            <a:prstGeom prst="line">
              <a:avLst/>
            </a:prstGeom>
            <a:noFill/>
            <a:ln w="28575">
              <a:solidFill>
                <a:srgbClr val="FF0000"/>
              </a:solidFill>
              <a:round/>
              <a:headEnd/>
              <a:tailEnd type="triangle" w="sm" len="lg"/>
            </a:ln>
          </p:spPr>
          <p:txBody>
            <a:bodyPr/>
            <a:lstStyle/>
            <a:p>
              <a:endParaRPr lang="sv-SE"/>
            </a:p>
          </p:txBody>
        </p:sp>
      </p:gr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10" name="Rectangle 2058"/>
          <p:cNvSpPr>
            <a:spLocks noChangeArrowheads="1"/>
          </p:cNvSpPr>
          <p:nvPr/>
        </p:nvSpPr>
        <p:spPr bwMode="auto">
          <a:xfrm>
            <a:off x="762000" y="5334000"/>
            <a:ext cx="7696200" cy="517525"/>
          </a:xfrm>
          <a:prstGeom prst="rect">
            <a:avLst/>
          </a:prstGeom>
          <a:noFill/>
          <a:ln w="9525">
            <a:noFill/>
            <a:miter lim="800000"/>
            <a:headEnd/>
            <a:tailEnd/>
          </a:ln>
          <a:effectLst/>
        </p:spPr>
        <p:txBody>
          <a:bodyPr>
            <a:spAutoFit/>
          </a:bodyPr>
          <a:lstStyle/>
          <a:p>
            <a:pPr algn="just">
              <a:tabLst>
                <a:tab pos="457200" algn="l"/>
                <a:tab pos="609600" algn="l"/>
                <a:tab pos="1217613" algn="l"/>
                <a:tab pos="1827213" algn="l"/>
                <a:tab pos="2435225" algn="l"/>
                <a:tab pos="3044825" algn="l"/>
                <a:tab pos="3654425" algn="l"/>
                <a:tab pos="4262438" algn="l"/>
                <a:tab pos="4872038" algn="l"/>
                <a:tab pos="5480050" algn="l"/>
                <a:tab pos="6089650" algn="l"/>
              </a:tabLst>
            </a:pPr>
            <a:r>
              <a:rPr kumimoji="1" lang="en-US" b="1">
                <a:solidFill>
                  <a:schemeClr val="bg1"/>
                </a:solidFill>
                <a:cs typeface="Times New Roman" pitchFamily="18" charset="0"/>
              </a:rPr>
              <a:t>Fig. 19.</a:t>
            </a:r>
            <a:r>
              <a:rPr kumimoji="1" lang="en-US">
                <a:solidFill>
                  <a:schemeClr val="bg1"/>
                </a:solidFill>
                <a:cs typeface="Times New Roman" pitchFamily="18" charset="0"/>
              </a:rPr>
              <a:t> (a) Stored excimer-dye laser pulse in the Optical Laser Ring. (b)Ch.2. Amplified 13</a:t>
            </a:r>
            <a:r>
              <a:rPr kumimoji="1" lang="en-US" baseline="30000">
                <a:solidFill>
                  <a:schemeClr val="bg1"/>
                </a:solidFill>
                <a:cs typeface="Times New Roman" pitchFamily="18" charset="0"/>
              </a:rPr>
              <a:t>th</a:t>
            </a:r>
            <a:r>
              <a:rPr kumimoji="1" lang="en-US">
                <a:solidFill>
                  <a:schemeClr val="bg1"/>
                </a:solidFill>
                <a:cs typeface="Times New Roman" pitchFamily="18" charset="0"/>
              </a:rPr>
              <a:t>  turn of the stored laser pulse. The timing pulse of the pump pulse from the Nd: YAG laser is indicated in Ch.1.</a:t>
            </a:r>
            <a:endParaRPr kumimoji="1" lang="en-US">
              <a:solidFill>
                <a:schemeClr val="bg1"/>
              </a:solidFill>
            </a:endParaRPr>
          </a:p>
        </p:txBody>
      </p:sp>
      <p:grpSp>
        <p:nvGrpSpPr>
          <p:cNvPr id="128004" name="Group 2052"/>
          <p:cNvGrpSpPr>
            <a:grpSpLocks/>
          </p:cNvGrpSpPr>
          <p:nvPr/>
        </p:nvGrpSpPr>
        <p:grpSpPr bwMode="auto">
          <a:xfrm>
            <a:off x="914400" y="990600"/>
            <a:ext cx="6096000" cy="4267200"/>
            <a:chOff x="3168" y="1056"/>
            <a:chExt cx="2592" cy="2448"/>
          </a:xfrm>
        </p:grpSpPr>
        <p:graphicFrame>
          <p:nvGraphicFramePr>
            <p:cNvPr id="142336" name="Object 2048"/>
            <p:cNvGraphicFramePr>
              <a:graphicFrameLocks noChangeAspect="1"/>
            </p:cNvGraphicFramePr>
            <p:nvPr/>
          </p:nvGraphicFramePr>
          <p:xfrm>
            <a:off x="3168" y="1056"/>
            <a:ext cx="2592" cy="2448"/>
          </p:xfrm>
          <a:graphic>
            <a:graphicData uri="http://schemas.openxmlformats.org/presentationml/2006/ole">
              <p:oleObj spid="_x0000_s142336" r:id="rId3" imgW="7497221" imgH="6628571" progId="PBrush">
                <p:embed/>
              </p:oleObj>
            </a:graphicData>
          </a:graphic>
        </p:graphicFrame>
        <p:grpSp>
          <p:nvGrpSpPr>
            <p:cNvPr id="128006" name="Group 2054"/>
            <p:cNvGrpSpPr>
              <a:grpSpLocks/>
            </p:cNvGrpSpPr>
            <p:nvPr/>
          </p:nvGrpSpPr>
          <p:grpSpPr bwMode="auto">
            <a:xfrm>
              <a:off x="4992" y="1680"/>
              <a:ext cx="420" cy="864"/>
              <a:chOff x="4992" y="1680"/>
              <a:chExt cx="420" cy="864"/>
            </a:xfrm>
          </p:grpSpPr>
          <p:sp>
            <p:nvSpPr>
              <p:cNvPr id="128007" name="Text Box 2055"/>
              <p:cNvSpPr txBox="1">
                <a:spLocks noChangeArrowheads="1"/>
              </p:cNvSpPr>
              <p:nvPr/>
            </p:nvSpPr>
            <p:spPr bwMode="auto">
              <a:xfrm>
                <a:off x="5190" y="1680"/>
                <a:ext cx="222" cy="122"/>
              </a:xfrm>
              <a:prstGeom prst="rect">
                <a:avLst/>
              </a:prstGeom>
              <a:noFill/>
              <a:ln w="9525">
                <a:noFill/>
                <a:miter lim="800000"/>
                <a:headEnd/>
                <a:tailEnd/>
              </a:ln>
              <a:effectLst/>
            </p:spPr>
            <p:txBody>
              <a:bodyPr wrap="none" lIns="0" tIns="0" rIns="0" bIns="0">
                <a:spAutoFit/>
              </a:bodyPr>
              <a:lstStyle/>
              <a:p>
                <a:r>
                  <a:rPr lang="sv-SE">
                    <a:solidFill>
                      <a:srgbClr val="CC3300"/>
                    </a:solidFill>
                  </a:rPr>
                  <a:t>13-turn</a:t>
                </a:r>
                <a:endParaRPr lang="en-GB">
                  <a:solidFill>
                    <a:srgbClr val="CC3300"/>
                  </a:solidFill>
                </a:endParaRPr>
              </a:p>
            </p:txBody>
          </p:sp>
          <p:sp>
            <p:nvSpPr>
              <p:cNvPr id="128008" name="Line 2056"/>
              <p:cNvSpPr>
                <a:spLocks noChangeShapeType="1"/>
              </p:cNvSpPr>
              <p:nvPr/>
            </p:nvSpPr>
            <p:spPr bwMode="auto">
              <a:xfrm flipH="1">
                <a:off x="4992" y="1728"/>
                <a:ext cx="144" cy="336"/>
              </a:xfrm>
              <a:prstGeom prst="line">
                <a:avLst/>
              </a:prstGeom>
              <a:noFill/>
              <a:ln w="9525">
                <a:solidFill>
                  <a:srgbClr val="CC3300"/>
                </a:solidFill>
                <a:round/>
                <a:headEnd/>
                <a:tailEnd type="triangle" w="med" len="med"/>
              </a:ln>
              <a:effectLst/>
            </p:spPr>
            <p:txBody>
              <a:bodyPr wrap="none" anchor="ctr"/>
              <a:lstStyle/>
              <a:p>
                <a:endParaRPr lang="sv-SE"/>
              </a:p>
            </p:txBody>
          </p:sp>
          <p:sp>
            <p:nvSpPr>
              <p:cNvPr id="128009" name="Line 2057"/>
              <p:cNvSpPr>
                <a:spLocks noChangeShapeType="1"/>
              </p:cNvSpPr>
              <p:nvPr/>
            </p:nvSpPr>
            <p:spPr bwMode="auto">
              <a:xfrm flipH="1">
                <a:off x="4992" y="1728"/>
                <a:ext cx="144" cy="816"/>
              </a:xfrm>
              <a:prstGeom prst="line">
                <a:avLst/>
              </a:prstGeom>
              <a:noFill/>
              <a:ln w="9525">
                <a:solidFill>
                  <a:srgbClr val="CC3300"/>
                </a:solidFill>
                <a:round/>
                <a:headEnd/>
                <a:tailEnd type="triangle" w="med" len="med"/>
              </a:ln>
              <a:effectLst/>
            </p:spPr>
            <p:txBody>
              <a:bodyPr wrap="none" anchor="ctr"/>
              <a:lstStyle/>
              <a:p>
                <a:endParaRPr lang="sv-SE"/>
              </a:p>
            </p:txBody>
          </p:sp>
        </p:grpSp>
      </p:grpSp>
      <p:sp>
        <p:nvSpPr>
          <p:cNvPr id="128049" name="Line 2097"/>
          <p:cNvSpPr>
            <a:spLocks noChangeShapeType="1"/>
          </p:cNvSpPr>
          <p:nvPr/>
        </p:nvSpPr>
        <p:spPr bwMode="auto">
          <a:xfrm>
            <a:off x="4784725" y="3060700"/>
            <a:ext cx="0" cy="0"/>
          </a:xfrm>
          <a:prstGeom prst="line">
            <a:avLst/>
          </a:prstGeom>
          <a:noFill/>
          <a:ln w="9525">
            <a:solidFill>
              <a:srgbClr val="000000"/>
            </a:solidFill>
            <a:round/>
            <a:headEnd/>
            <a:tailEnd/>
          </a:ln>
        </p:spPr>
        <p:txBody>
          <a:bodyPr/>
          <a:lstStyle/>
          <a:p>
            <a:endParaRPr lang="sv-SE"/>
          </a:p>
        </p:txBody>
      </p:sp>
      <p:grpSp>
        <p:nvGrpSpPr>
          <p:cNvPr id="128116" name="Group 2164"/>
          <p:cNvGrpSpPr>
            <a:grpSpLocks/>
          </p:cNvGrpSpPr>
          <p:nvPr/>
        </p:nvGrpSpPr>
        <p:grpSpPr bwMode="auto">
          <a:xfrm>
            <a:off x="7086600" y="1066800"/>
            <a:ext cx="1676400" cy="1143000"/>
            <a:chOff x="4464" y="1632"/>
            <a:chExt cx="1056" cy="720"/>
          </a:xfrm>
        </p:grpSpPr>
        <p:grpSp>
          <p:nvGrpSpPr>
            <p:cNvPr id="128112" name="Group 2160"/>
            <p:cNvGrpSpPr>
              <a:grpSpLocks/>
            </p:cNvGrpSpPr>
            <p:nvPr/>
          </p:nvGrpSpPr>
          <p:grpSpPr bwMode="auto">
            <a:xfrm>
              <a:off x="4847" y="1947"/>
              <a:ext cx="285" cy="405"/>
              <a:chOff x="3696" y="1418"/>
              <a:chExt cx="321" cy="494"/>
            </a:xfrm>
          </p:grpSpPr>
          <p:grpSp>
            <p:nvGrpSpPr>
              <p:cNvPr id="128017" name="Group 2065"/>
              <p:cNvGrpSpPr>
                <a:grpSpLocks/>
              </p:cNvGrpSpPr>
              <p:nvPr/>
            </p:nvGrpSpPr>
            <p:grpSpPr bwMode="auto">
              <a:xfrm>
                <a:off x="3777" y="1418"/>
                <a:ext cx="234" cy="370"/>
                <a:chOff x="5328" y="4490"/>
                <a:chExt cx="922" cy="1031"/>
              </a:xfrm>
            </p:grpSpPr>
            <p:sp>
              <p:nvSpPr>
                <p:cNvPr id="128018" name="Line 2066"/>
                <p:cNvSpPr>
                  <a:spLocks noChangeShapeType="1"/>
                </p:cNvSpPr>
                <p:nvPr/>
              </p:nvSpPr>
              <p:spPr bwMode="auto">
                <a:xfrm>
                  <a:off x="5559" y="4652"/>
                  <a:ext cx="688" cy="0"/>
                </a:xfrm>
                <a:prstGeom prst="line">
                  <a:avLst/>
                </a:prstGeom>
                <a:noFill/>
                <a:ln w="19050">
                  <a:solidFill>
                    <a:srgbClr val="000000"/>
                  </a:solidFill>
                  <a:round/>
                  <a:headEnd/>
                  <a:tailEnd/>
                </a:ln>
              </p:spPr>
              <p:txBody>
                <a:bodyPr/>
                <a:lstStyle/>
                <a:p>
                  <a:endParaRPr lang="sv-SE"/>
                </a:p>
              </p:txBody>
            </p:sp>
            <p:sp>
              <p:nvSpPr>
                <p:cNvPr id="128019" name="Line 2067"/>
                <p:cNvSpPr>
                  <a:spLocks noChangeShapeType="1"/>
                </p:cNvSpPr>
                <p:nvPr/>
              </p:nvSpPr>
              <p:spPr bwMode="auto">
                <a:xfrm>
                  <a:off x="5559" y="5177"/>
                  <a:ext cx="691" cy="0"/>
                </a:xfrm>
                <a:prstGeom prst="line">
                  <a:avLst/>
                </a:prstGeom>
                <a:noFill/>
                <a:ln w="19050">
                  <a:solidFill>
                    <a:srgbClr val="000000"/>
                  </a:solidFill>
                  <a:round/>
                  <a:headEnd/>
                  <a:tailEnd/>
                </a:ln>
              </p:spPr>
              <p:txBody>
                <a:bodyPr/>
                <a:lstStyle/>
                <a:p>
                  <a:endParaRPr lang="sv-SE"/>
                </a:p>
              </p:txBody>
            </p:sp>
            <p:sp>
              <p:nvSpPr>
                <p:cNvPr id="128020" name="Line 2068"/>
                <p:cNvSpPr>
                  <a:spLocks noChangeShapeType="1"/>
                </p:cNvSpPr>
                <p:nvPr/>
              </p:nvSpPr>
              <p:spPr bwMode="auto">
                <a:xfrm flipH="1" flipV="1">
                  <a:off x="5904" y="5177"/>
                  <a:ext cx="0" cy="344"/>
                </a:xfrm>
                <a:prstGeom prst="line">
                  <a:avLst/>
                </a:prstGeom>
                <a:noFill/>
                <a:ln w="9525">
                  <a:solidFill>
                    <a:srgbClr val="000000"/>
                  </a:solidFill>
                  <a:round/>
                  <a:headEnd/>
                  <a:tailEnd/>
                </a:ln>
              </p:spPr>
              <p:txBody>
                <a:bodyPr/>
                <a:lstStyle/>
                <a:p>
                  <a:endParaRPr lang="sv-SE"/>
                </a:p>
              </p:txBody>
            </p:sp>
            <p:sp>
              <p:nvSpPr>
                <p:cNvPr id="128021" name="Line 2069"/>
                <p:cNvSpPr>
                  <a:spLocks noChangeShapeType="1"/>
                </p:cNvSpPr>
                <p:nvPr/>
              </p:nvSpPr>
              <p:spPr bwMode="auto">
                <a:xfrm flipH="1" flipV="1">
                  <a:off x="5328" y="4490"/>
                  <a:ext cx="0" cy="1031"/>
                </a:xfrm>
                <a:prstGeom prst="line">
                  <a:avLst/>
                </a:prstGeom>
                <a:noFill/>
                <a:ln w="9525">
                  <a:solidFill>
                    <a:srgbClr val="000000"/>
                  </a:solidFill>
                  <a:round/>
                  <a:headEnd/>
                  <a:tailEnd/>
                </a:ln>
              </p:spPr>
              <p:txBody>
                <a:bodyPr/>
                <a:lstStyle/>
                <a:p>
                  <a:endParaRPr lang="sv-SE"/>
                </a:p>
              </p:txBody>
            </p:sp>
            <p:sp>
              <p:nvSpPr>
                <p:cNvPr id="128022" name="Line 2070"/>
                <p:cNvSpPr>
                  <a:spLocks noChangeShapeType="1"/>
                </p:cNvSpPr>
                <p:nvPr/>
              </p:nvSpPr>
              <p:spPr bwMode="auto">
                <a:xfrm flipV="1">
                  <a:off x="5904" y="4490"/>
                  <a:ext cx="0" cy="172"/>
                </a:xfrm>
                <a:prstGeom prst="line">
                  <a:avLst/>
                </a:prstGeom>
                <a:noFill/>
                <a:ln w="9525">
                  <a:solidFill>
                    <a:srgbClr val="000000"/>
                  </a:solidFill>
                  <a:round/>
                  <a:headEnd/>
                  <a:tailEnd/>
                </a:ln>
              </p:spPr>
              <p:txBody>
                <a:bodyPr/>
                <a:lstStyle/>
                <a:p>
                  <a:endParaRPr lang="sv-SE"/>
                </a:p>
              </p:txBody>
            </p:sp>
            <p:sp>
              <p:nvSpPr>
                <p:cNvPr id="128023" name="Line 2071"/>
                <p:cNvSpPr>
                  <a:spLocks noChangeShapeType="1"/>
                </p:cNvSpPr>
                <p:nvPr/>
              </p:nvSpPr>
              <p:spPr bwMode="auto">
                <a:xfrm flipH="1" flipV="1">
                  <a:off x="5328" y="4490"/>
                  <a:ext cx="576" cy="0"/>
                </a:xfrm>
                <a:prstGeom prst="line">
                  <a:avLst/>
                </a:prstGeom>
                <a:noFill/>
                <a:ln w="9525">
                  <a:solidFill>
                    <a:srgbClr val="000000"/>
                  </a:solidFill>
                  <a:round/>
                  <a:headEnd/>
                  <a:tailEnd/>
                </a:ln>
              </p:spPr>
              <p:txBody>
                <a:bodyPr/>
                <a:lstStyle/>
                <a:p>
                  <a:endParaRPr lang="sv-SE"/>
                </a:p>
              </p:txBody>
            </p:sp>
            <p:sp>
              <p:nvSpPr>
                <p:cNvPr id="128024" name="Text Box 2072" descr="Diagonalrand från vänster smal"/>
                <p:cNvSpPr txBox="1">
                  <a:spLocks noChangeArrowheads="1"/>
                </p:cNvSpPr>
                <p:nvPr/>
              </p:nvSpPr>
              <p:spPr bwMode="auto">
                <a:xfrm>
                  <a:off x="5558" y="4719"/>
                  <a:ext cx="692" cy="401"/>
                </a:xfrm>
                <a:prstGeom prst="rect">
                  <a:avLst/>
                </a:prstGeom>
                <a:pattFill prst="ltDnDiag">
                  <a:fgClr>
                    <a:srgbClr val="FF9900"/>
                  </a:fgClr>
                  <a:bgClr>
                    <a:srgbClr val="FFFFFF"/>
                  </a:bgClr>
                </a:pattFill>
                <a:ln w="9525">
                  <a:solidFill>
                    <a:srgbClr val="FF9900"/>
                  </a:solidFill>
                  <a:miter lim="800000"/>
                  <a:headEnd/>
                  <a:tailEnd/>
                </a:ln>
              </p:spPr>
              <p:txBody>
                <a:bodyPr/>
                <a:lstStyle/>
                <a:p>
                  <a:pPr algn="l" eaLnBrk="0" hangingPunct="0"/>
                  <a:endParaRPr lang="sv-SE" sz="600"/>
                </a:p>
              </p:txBody>
            </p:sp>
          </p:grpSp>
          <p:sp>
            <p:nvSpPr>
              <p:cNvPr id="128048" name="Text Box 2096"/>
              <p:cNvSpPr txBox="1">
                <a:spLocks noChangeArrowheads="1"/>
              </p:cNvSpPr>
              <p:nvPr/>
            </p:nvSpPr>
            <p:spPr bwMode="auto">
              <a:xfrm>
                <a:off x="3696" y="1776"/>
                <a:ext cx="321" cy="136"/>
              </a:xfrm>
              <a:prstGeom prst="rect">
                <a:avLst/>
              </a:prstGeom>
              <a:solidFill>
                <a:srgbClr val="FFFF99"/>
              </a:solidFill>
              <a:ln w="9525">
                <a:solidFill>
                  <a:srgbClr val="0000FF"/>
                </a:solidFill>
                <a:miter lim="800000"/>
                <a:headEnd/>
                <a:tailEnd/>
              </a:ln>
            </p:spPr>
            <p:txBody>
              <a:bodyPr lIns="0" tIns="0" rIns="0" bIns="0"/>
              <a:lstStyle/>
              <a:p>
                <a:pPr eaLnBrk="0" hangingPunct="0">
                  <a:spcBef>
                    <a:spcPts val="500"/>
                  </a:spcBef>
                  <a:spcAft>
                    <a:spcPts val="500"/>
                  </a:spcAft>
                </a:pPr>
                <a:r>
                  <a:rPr lang="sv-SE" sz="1000" b="1">
                    <a:solidFill>
                      <a:schemeClr val="bg1"/>
                    </a:solidFill>
                  </a:rPr>
                  <a:t>HVP</a:t>
                </a:r>
              </a:p>
            </p:txBody>
          </p:sp>
        </p:grpSp>
        <p:sp>
          <p:nvSpPr>
            <p:cNvPr id="128013" name="Rectangle 2061"/>
            <p:cNvSpPr>
              <a:spLocks noChangeArrowheads="1"/>
            </p:cNvSpPr>
            <p:nvPr/>
          </p:nvSpPr>
          <p:spPr bwMode="auto">
            <a:xfrm rot="638955">
              <a:off x="4634" y="2026"/>
              <a:ext cx="250" cy="87"/>
            </a:xfrm>
            <a:prstGeom prst="rect">
              <a:avLst/>
            </a:prstGeom>
            <a:solidFill>
              <a:srgbClr val="FFCC00"/>
            </a:solidFill>
            <a:ln w="9525">
              <a:solidFill>
                <a:srgbClr val="000000"/>
              </a:solidFill>
              <a:miter lim="800000"/>
              <a:headEnd/>
              <a:tailEnd/>
            </a:ln>
          </p:spPr>
          <p:txBody>
            <a:bodyPr/>
            <a:lstStyle/>
            <a:p>
              <a:endParaRPr lang="sv-SE"/>
            </a:p>
          </p:txBody>
        </p:sp>
        <p:grpSp>
          <p:nvGrpSpPr>
            <p:cNvPr id="128014" name="Group 2062"/>
            <p:cNvGrpSpPr>
              <a:grpSpLocks/>
            </p:cNvGrpSpPr>
            <p:nvPr/>
          </p:nvGrpSpPr>
          <p:grpSpPr bwMode="auto">
            <a:xfrm>
              <a:off x="4847" y="1632"/>
              <a:ext cx="157" cy="102"/>
              <a:chOff x="4606" y="3501"/>
              <a:chExt cx="519" cy="344"/>
            </a:xfrm>
          </p:grpSpPr>
          <p:sp>
            <p:nvSpPr>
              <p:cNvPr id="128015" name="AutoShape 2063"/>
              <p:cNvSpPr>
                <a:spLocks noChangeArrowheads="1"/>
              </p:cNvSpPr>
              <p:nvPr/>
            </p:nvSpPr>
            <p:spPr bwMode="auto">
              <a:xfrm>
                <a:off x="5010" y="3501"/>
                <a:ext cx="115" cy="344"/>
              </a:xfrm>
              <a:prstGeom prst="flowChartDelay">
                <a:avLst/>
              </a:prstGeom>
              <a:solidFill>
                <a:srgbClr val="CC99FF"/>
              </a:solidFill>
              <a:ln w="9525">
                <a:solidFill>
                  <a:srgbClr val="000000"/>
                </a:solidFill>
                <a:miter lim="800000"/>
                <a:headEnd/>
                <a:tailEnd/>
              </a:ln>
            </p:spPr>
            <p:txBody>
              <a:bodyPr/>
              <a:lstStyle/>
              <a:p>
                <a:endParaRPr lang="sv-SE"/>
              </a:p>
            </p:txBody>
          </p:sp>
          <p:sp>
            <p:nvSpPr>
              <p:cNvPr id="128016" name="AutoShape 2064"/>
              <p:cNvSpPr>
                <a:spLocks noChangeArrowheads="1"/>
              </p:cNvSpPr>
              <p:nvPr/>
            </p:nvSpPr>
            <p:spPr bwMode="auto">
              <a:xfrm>
                <a:off x="4606" y="3501"/>
                <a:ext cx="173" cy="344"/>
              </a:xfrm>
              <a:prstGeom prst="flowChartOnlineStorage">
                <a:avLst/>
              </a:prstGeom>
              <a:solidFill>
                <a:srgbClr val="CC99FF"/>
              </a:solidFill>
              <a:ln w="9525">
                <a:solidFill>
                  <a:srgbClr val="000000"/>
                </a:solidFill>
                <a:miter lim="800000"/>
                <a:headEnd/>
                <a:tailEnd/>
              </a:ln>
            </p:spPr>
            <p:txBody>
              <a:bodyPr/>
              <a:lstStyle/>
              <a:p>
                <a:endParaRPr lang="sv-SE"/>
              </a:p>
            </p:txBody>
          </p:sp>
        </p:grpSp>
        <p:sp>
          <p:nvSpPr>
            <p:cNvPr id="128027" name="Line 2075"/>
            <p:cNvSpPr>
              <a:spLocks noChangeShapeType="1"/>
            </p:cNvSpPr>
            <p:nvPr/>
          </p:nvSpPr>
          <p:spPr bwMode="auto">
            <a:xfrm>
              <a:off x="4507" y="2026"/>
              <a:ext cx="85" cy="78"/>
            </a:xfrm>
            <a:prstGeom prst="line">
              <a:avLst/>
            </a:prstGeom>
            <a:noFill/>
            <a:ln w="25400" cmpd="thickThin">
              <a:solidFill>
                <a:srgbClr val="0000FF"/>
              </a:solidFill>
              <a:round/>
              <a:headEnd/>
              <a:tailEnd/>
            </a:ln>
          </p:spPr>
          <p:txBody>
            <a:bodyPr/>
            <a:lstStyle/>
            <a:p>
              <a:endParaRPr lang="sv-SE"/>
            </a:p>
          </p:txBody>
        </p:sp>
        <p:sp>
          <p:nvSpPr>
            <p:cNvPr id="128028" name="Line 2076"/>
            <p:cNvSpPr>
              <a:spLocks noChangeShapeType="1"/>
            </p:cNvSpPr>
            <p:nvPr/>
          </p:nvSpPr>
          <p:spPr bwMode="auto">
            <a:xfrm flipH="1" flipV="1">
              <a:off x="4549" y="1671"/>
              <a:ext cx="0" cy="388"/>
            </a:xfrm>
            <a:prstGeom prst="line">
              <a:avLst/>
            </a:prstGeom>
            <a:noFill/>
            <a:ln w="28575">
              <a:solidFill>
                <a:srgbClr val="FF0000"/>
              </a:solidFill>
              <a:round/>
              <a:headEnd/>
              <a:tailEnd type="triangle" w="sm" len="lg"/>
            </a:ln>
          </p:spPr>
          <p:txBody>
            <a:bodyPr/>
            <a:lstStyle/>
            <a:p>
              <a:endParaRPr lang="sv-SE"/>
            </a:p>
          </p:txBody>
        </p:sp>
        <p:sp>
          <p:nvSpPr>
            <p:cNvPr id="128029" name="Line 2077"/>
            <p:cNvSpPr>
              <a:spLocks noChangeShapeType="1"/>
            </p:cNvSpPr>
            <p:nvPr/>
          </p:nvSpPr>
          <p:spPr bwMode="auto">
            <a:xfrm flipV="1">
              <a:off x="4549" y="1671"/>
              <a:ext cx="895" cy="0"/>
            </a:xfrm>
            <a:prstGeom prst="line">
              <a:avLst/>
            </a:prstGeom>
            <a:noFill/>
            <a:ln w="28575">
              <a:solidFill>
                <a:srgbClr val="FF0000"/>
              </a:solidFill>
              <a:round/>
              <a:headEnd/>
              <a:tailEnd type="triangle" w="sm" len="lg"/>
            </a:ln>
          </p:spPr>
          <p:txBody>
            <a:bodyPr/>
            <a:lstStyle/>
            <a:p>
              <a:endParaRPr lang="sv-SE"/>
            </a:p>
          </p:txBody>
        </p:sp>
        <p:sp>
          <p:nvSpPr>
            <p:cNvPr id="128030" name="Line 2078"/>
            <p:cNvSpPr>
              <a:spLocks noChangeShapeType="1"/>
            </p:cNvSpPr>
            <p:nvPr/>
          </p:nvSpPr>
          <p:spPr bwMode="auto">
            <a:xfrm rot="14971185">
              <a:off x="5422" y="1887"/>
              <a:ext cx="78" cy="119"/>
            </a:xfrm>
            <a:prstGeom prst="line">
              <a:avLst/>
            </a:prstGeom>
            <a:noFill/>
            <a:ln w="25400" cmpd="thickThin">
              <a:solidFill>
                <a:srgbClr val="0000FF"/>
              </a:solidFill>
              <a:round/>
              <a:headEnd/>
              <a:tailEnd/>
            </a:ln>
          </p:spPr>
          <p:txBody>
            <a:bodyPr/>
            <a:lstStyle/>
            <a:p>
              <a:endParaRPr lang="sv-SE"/>
            </a:p>
          </p:txBody>
        </p:sp>
        <p:sp>
          <p:nvSpPr>
            <p:cNvPr id="128031" name="Line 2079"/>
            <p:cNvSpPr>
              <a:spLocks noChangeShapeType="1"/>
            </p:cNvSpPr>
            <p:nvPr/>
          </p:nvSpPr>
          <p:spPr bwMode="auto">
            <a:xfrm rot="243525">
              <a:off x="5401" y="1632"/>
              <a:ext cx="86" cy="80"/>
            </a:xfrm>
            <a:prstGeom prst="line">
              <a:avLst/>
            </a:prstGeom>
            <a:noFill/>
            <a:ln w="25400" cmpd="thinThick">
              <a:solidFill>
                <a:srgbClr val="0000FF"/>
              </a:solidFill>
              <a:round/>
              <a:headEnd/>
              <a:tailEnd/>
            </a:ln>
          </p:spPr>
          <p:txBody>
            <a:bodyPr/>
            <a:lstStyle/>
            <a:p>
              <a:endParaRPr lang="sv-SE"/>
            </a:p>
          </p:txBody>
        </p:sp>
        <p:grpSp>
          <p:nvGrpSpPr>
            <p:cNvPr id="128032" name="Group 2080"/>
            <p:cNvGrpSpPr>
              <a:grpSpLocks/>
            </p:cNvGrpSpPr>
            <p:nvPr/>
          </p:nvGrpSpPr>
          <p:grpSpPr bwMode="auto">
            <a:xfrm>
              <a:off x="5146" y="1986"/>
              <a:ext cx="202" cy="170"/>
              <a:chOff x="6487" y="7730"/>
              <a:chExt cx="817" cy="458"/>
            </a:xfrm>
          </p:grpSpPr>
          <p:sp>
            <p:nvSpPr>
              <p:cNvPr id="128033" name="Text Box 2081" descr="5 %"/>
              <p:cNvSpPr txBox="1">
                <a:spLocks noChangeArrowheads="1"/>
              </p:cNvSpPr>
              <p:nvPr/>
            </p:nvSpPr>
            <p:spPr bwMode="auto">
              <a:xfrm>
                <a:off x="6491" y="7730"/>
                <a:ext cx="813" cy="458"/>
              </a:xfrm>
              <a:prstGeom prst="rect">
                <a:avLst/>
              </a:prstGeom>
              <a:pattFill prst="pct5">
                <a:fgClr>
                  <a:srgbClr val="FF6600"/>
                </a:fgClr>
                <a:bgClr>
                  <a:srgbClr val="FFCC99"/>
                </a:bgClr>
              </a:pattFill>
              <a:ln w="9525">
                <a:solidFill>
                  <a:srgbClr val="339966"/>
                </a:solidFill>
                <a:miter lim="800000"/>
                <a:headEnd/>
                <a:tailEnd/>
              </a:ln>
            </p:spPr>
            <p:txBody>
              <a:bodyPr/>
              <a:lstStyle/>
              <a:p>
                <a:pPr algn="l" eaLnBrk="0" hangingPunct="0"/>
                <a:endParaRPr lang="en-US" sz="600" i="1"/>
              </a:p>
            </p:txBody>
          </p:sp>
          <p:sp>
            <p:nvSpPr>
              <p:cNvPr id="128034" name="Line 2082"/>
              <p:cNvSpPr>
                <a:spLocks noChangeShapeType="1"/>
              </p:cNvSpPr>
              <p:nvPr/>
            </p:nvSpPr>
            <p:spPr bwMode="auto">
              <a:xfrm flipH="1">
                <a:off x="6487" y="7730"/>
                <a:ext cx="817" cy="458"/>
              </a:xfrm>
              <a:prstGeom prst="line">
                <a:avLst/>
              </a:prstGeom>
              <a:noFill/>
              <a:ln w="9525">
                <a:solidFill>
                  <a:srgbClr val="800000"/>
                </a:solidFill>
                <a:round/>
                <a:headEnd/>
                <a:tailEnd/>
              </a:ln>
            </p:spPr>
            <p:txBody>
              <a:bodyPr/>
              <a:lstStyle/>
              <a:p>
                <a:endParaRPr lang="sv-SE"/>
              </a:p>
            </p:txBody>
          </p:sp>
        </p:grpSp>
        <p:sp>
          <p:nvSpPr>
            <p:cNvPr id="128035" name="Line 2083"/>
            <p:cNvSpPr>
              <a:spLocks noChangeShapeType="1"/>
            </p:cNvSpPr>
            <p:nvPr/>
          </p:nvSpPr>
          <p:spPr bwMode="auto">
            <a:xfrm flipH="1">
              <a:off x="4549" y="2065"/>
              <a:ext cx="670" cy="0"/>
            </a:xfrm>
            <a:prstGeom prst="line">
              <a:avLst/>
            </a:prstGeom>
            <a:noFill/>
            <a:ln w="28575">
              <a:solidFill>
                <a:srgbClr val="FF0000"/>
              </a:solidFill>
              <a:round/>
              <a:headEnd/>
              <a:tailEnd type="triangle" w="sm" len="lg"/>
            </a:ln>
          </p:spPr>
          <p:txBody>
            <a:bodyPr/>
            <a:lstStyle/>
            <a:p>
              <a:endParaRPr lang="sv-SE"/>
            </a:p>
          </p:txBody>
        </p:sp>
        <p:sp>
          <p:nvSpPr>
            <p:cNvPr id="128036" name="Line 2084"/>
            <p:cNvSpPr>
              <a:spLocks noChangeShapeType="1"/>
            </p:cNvSpPr>
            <p:nvPr/>
          </p:nvSpPr>
          <p:spPr bwMode="auto">
            <a:xfrm rot="116561" flipH="1">
              <a:off x="5229" y="1945"/>
              <a:ext cx="214" cy="122"/>
            </a:xfrm>
            <a:prstGeom prst="line">
              <a:avLst/>
            </a:prstGeom>
            <a:noFill/>
            <a:ln w="28575">
              <a:solidFill>
                <a:srgbClr val="FF0000"/>
              </a:solidFill>
              <a:round/>
              <a:headEnd/>
              <a:tailEnd type="triangle" w="sm" len="lg"/>
            </a:ln>
          </p:spPr>
          <p:txBody>
            <a:bodyPr/>
            <a:lstStyle/>
            <a:p>
              <a:endParaRPr lang="sv-SE"/>
            </a:p>
          </p:txBody>
        </p:sp>
        <p:sp>
          <p:nvSpPr>
            <p:cNvPr id="128054" name="Line 2102"/>
            <p:cNvSpPr>
              <a:spLocks noChangeShapeType="1"/>
            </p:cNvSpPr>
            <p:nvPr/>
          </p:nvSpPr>
          <p:spPr bwMode="auto">
            <a:xfrm>
              <a:off x="5444" y="1671"/>
              <a:ext cx="0" cy="287"/>
            </a:xfrm>
            <a:prstGeom prst="line">
              <a:avLst/>
            </a:prstGeom>
            <a:noFill/>
            <a:ln w="28575">
              <a:solidFill>
                <a:srgbClr val="FF0000"/>
              </a:solidFill>
              <a:round/>
              <a:headEnd/>
              <a:tailEnd type="triangle" w="sm" len="lg"/>
            </a:ln>
          </p:spPr>
          <p:txBody>
            <a:bodyPr/>
            <a:lstStyle/>
            <a:p>
              <a:endParaRPr lang="sv-SE"/>
            </a:p>
          </p:txBody>
        </p:sp>
        <p:sp>
          <p:nvSpPr>
            <p:cNvPr id="128055" name="Line 2103"/>
            <p:cNvSpPr>
              <a:spLocks noChangeShapeType="1"/>
            </p:cNvSpPr>
            <p:nvPr/>
          </p:nvSpPr>
          <p:spPr bwMode="auto">
            <a:xfrm flipH="1">
              <a:off x="4507" y="1632"/>
              <a:ext cx="112" cy="87"/>
            </a:xfrm>
            <a:prstGeom prst="line">
              <a:avLst/>
            </a:prstGeom>
            <a:noFill/>
            <a:ln w="25400" cmpd="thickThin">
              <a:solidFill>
                <a:srgbClr val="0000FF"/>
              </a:solidFill>
              <a:round/>
              <a:headEnd/>
              <a:tailEnd/>
            </a:ln>
          </p:spPr>
          <p:txBody>
            <a:bodyPr/>
            <a:lstStyle/>
            <a:p>
              <a:endParaRPr lang="sv-SE"/>
            </a:p>
          </p:txBody>
        </p:sp>
        <p:sp>
          <p:nvSpPr>
            <p:cNvPr id="128056" name="Line 2104"/>
            <p:cNvSpPr>
              <a:spLocks noChangeShapeType="1"/>
            </p:cNvSpPr>
            <p:nvPr/>
          </p:nvSpPr>
          <p:spPr bwMode="auto">
            <a:xfrm>
              <a:off x="4464" y="1986"/>
              <a:ext cx="469" cy="118"/>
            </a:xfrm>
            <a:prstGeom prst="line">
              <a:avLst/>
            </a:prstGeom>
            <a:noFill/>
            <a:ln w="28575">
              <a:solidFill>
                <a:srgbClr val="339966"/>
              </a:solidFill>
              <a:round/>
              <a:headEnd/>
              <a:tailEnd type="triangle" w="sm" len="lg"/>
            </a:ln>
          </p:spPr>
          <p:txBody>
            <a:bodyPr/>
            <a:lstStyle/>
            <a:p>
              <a:endParaRPr lang="sv-SE"/>
            </a:p>
          </p:txBody>
        </p:sp>
        <p:sp>
          <p:nvSpPr>
            <p:cNvPr id="128111" name="Line 2159"/>
            <p:cNvSpPr>
              <a:spLocks noChangeShapeType="1"/>
            </p:cNvSpPr>
            <p:nvPr/>
          </p:nvSpPr>
          <p:spPr bwMode="auto">
            <a:xfrm flipH="1" flipV="1">
              <a:off x="5231" y="2065"/>
              <a:ext cx="213" cy="79"/>
            </a:xfrm>
            <a:prstGeom prst="line">
              <a:avLst/>
            </a:prstGeom>
            <a:noFill/>
            <a:ln w="28575">
              <a:solidFill>
                <a:srgbClr val="FF0000"/>
              </a:solidFill>
              <a:round/>
              <a:headEnd/>
              <a:tailEnd type="triangle" w="sm" len="lg"/>
            </a:ln>
          </p:spPr>
          <p:txBody>
            <a:bodyPr/>
            <a:lstStyle/>
            <a:p>
              <a:endParaRPr lang="sv-SE"/>
            </a:p>
          </p:txBody>
        </p:sp>
      </p:grpSp>
      <p:sp>
        <p:nvSpPr>
          <p:cNvPr id="128115" name="Text Box 2163"/>
          <p:cNvSpPr txBox="1">
            <a:spLocks noChangeArrowheads="1"/>
          </p:cNvSpPr>
          <p:nvPr/>
        </p:nvSpPr>
        <p:spPr bwMode="auto">
          <a:xfrm>
            <a:off x="838200" y="381000"/>
            <a:ext cx="6851650" cy="457200"/>
          </a:xfrm>
          <a:prstGeom prst="rect">
            <a:avLst/>
          </a:prstGeom>
          <a:noFill/>
          <a:ln w="9525">
            <a:noFill/>
            <a:miter lim="800000"/>
            <a:headEnd/>
            <a:tailEnd/>
          </a:ln>
          <a:effectLst/>
        </p:spPr>
        <p:txBody>
          <a:bodyPr wrap="none">
            <a:spAutoFit/>
          </a:bodyPr>
          <a:lstStyle/>
          <a:p>
            <a:r>
              <a:rPr lang="sv-SE" sz="2400" b="1" i="1" dirty="0">
                <a:solidFill>
                  <a:schemeClr val="bg1"/>
                </a:solidFill>
              </a:rPr>
              <a:t>Stored and </a:t>
            </a:r>
            <a:r>
              <a:rPr lang="sv-SE" sz="2400" b="1" i="1" dirty="0" err="1">
                <a:solidFill>
                  <a:schemeClr val="bg1"/>
                </a:solidFill>
              </a:rPr>
              <a:t>Amplified</a:t>
            </a:r>
            <a:r>
              <a:rPr lang="sv-SE" sz="2400" b="1" i="1" dirty="0">
                <a:solidFill>
                  <a:schemeClr val="bg1"/>
                </a:solidFill>
              </a:rPr>
              <a:t> </a:t>
            </a:r>
            <a:r>
              <a:rPr lang="sv-SE" sz="2400" b="1" i="1" dirty="0" err="1">
                <a:solidFill>
                  <a:schemeClr val="bg1"/>
                </a:solidFill>
              </a:rPr>
              <a:t>pulse</a:t>
            </a:r>
            <a:r>
              <a:rPr lang="sv-SE" sz="2400" b="1" i="1" dirty="0">
                <a:solidFill>
                  <a:schemeClr val="bg1"/>
                </a:solidFill>
              </a:rPr>
              <a:t> in the </a:t>
            </a:r>
            <a:r>
              <a:rPr lang="sv-SE" sz="2400" b="1" i="1" dirty="0" err="1">
                <a:solidFill>
                  <a:schemeClr val="bg1"/>
                </a:solidFill>
              </a:rPr>
              <a:t>Optical</a:t>
            </a:r>
            <a:r>
              <a:rPr lang="sv-SE" sz="2400" b="1" i="1" dirty="0">
                <a:solidFill>
                  <a:schemeClr val="bg1"/>
                </a:solidFill>
              </a:rPr>
              <a:t> Laser Ring</a:t>
            </a:r>
            <a:endParaRPr lang="en-GB" sz="2400" b="1" i="1"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48" name="Group 132"/>
          <p:cNvGraphicFramePr>
            <a:graphicFrameLocks noGrp="1"/>
          </p:cNvGraphicFramePr>
          <p:nvPr/>
        </p:nvGraphicFramePr>
        <p:xfrm>
          <a:off x="228600" y="3352800"/>
          <a:ext cx="8686800" cy="2057400"/>
        </p:xfrm>
        <a:graphic>
          <a:graphicData uri="http://schemas.openxmlformats.org/drawingml/2006/table">
            <a:tbl>
              <a:tblPr/>
              <a:tblGrid>
                <a:gridCol w="3200400"/>
                <a:gridCol w="4876800"/>
                <a:gridCol w="609600"/>
              </a:tblGrid>
              <a:tr h="82232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Optical Losses in the Laser Ring with a monitoring beam splitter</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17%</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Optical Losses in the Amplifying cell</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8%</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72072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Optical Losses in the Las. Ring with a mon. beam splitter and Amplifying cell</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25%</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bl>
          </a:graphicData>
        </a:graphic>
      </p:graphicFrame>
      <p:sp>
        <p:nvSpPr>
          <p:cNvPr id="9240" name="Rectangle 24"/>
          <p:cNvSpPr>
            <a:spLocks noChangeArrowheads="1"/>
          </p:cNvSpPr>
          <p:nvPr/>
        </p:nvSpPr>
        <p:spPr bwMode="auto">
          <a:xfrm>
            <a:off x="228600" y="1676400"/>
            <a:ext cx="8686800" cy="641350"/>
          </a:xfrm>
          <a:prstGeom prst="rect">
            <a:avLst/>
          </a:prstGeom>
          <a:noFill/>
          <a:ln w="9525">
            <a:noFill/>
            <a:miter lim="800000"/>
            <a:headEnd/>
            <a:tailEnd/>
          </a:ln>
          <a:effectLst/>
        </p:spPr>
        <p:txBody>
          <a:bodyPr>
            <a:spAutoFit/>
          </a:bodyPr>
          <a:lstStyle/>
          <a:p>
            <a:pPr algn="just"/>
            <a:r>
              <a:rPr kumimoji="1" lang="en-US" sz="1600">
                <a:solidFill>
                  <a:schemeClr val="accent2"/>
                </a:solidFill>
                <a:cs typeface="Times New Roman" pitchFamily="18" charset="0"/>
              </a:rPr>
              <a:t>   </a:t>
            </a:r>
            <a:r>
              <a:rPr kumimoji="1" lang="en-US" sz="1800" b="1" i="1">
                <a:solidFill>
                  <a:schemeClr val="accent2"/>
                </a:solidFill>
                <a:cs typeface="Times New Roman" pitchFamily="18" charset="0"/>
              </a:rPr>
              <a:t>The laser ring</a:t>
            </a:r>
            <a:r>
              <a:rPr kumimoji="1" lang="en-US" sz="1800" i="1">
                <a:solidFill>
                  <a:schemeClr val="accent2"/>
                </a:solidFill>
                <a:cs typeface="Times New Roman" pitchFamily="18" charset="0"/>
              </a:rPr>
              <a:t> with an </a:t>
            </a:r>
            <a:r>
              <a:rPr kumimoji="1" lang="en-US" sz="1800" b="1" i="1">
                <a:solidFill>
                  <a:schemeClr val="accent2"/>
                </a:solidFill>
                <a:cs typeface="Times New Roman" pitchFamily="18" charset="0"/>
              </a:rPr>
              <a:t>amplifying cell</a:t>
            </a:r>
            <a:r>
              <a:rPr kumimoji="1" lang="en-US" sz="1800" i="1">
                <a:solidFill>
                  <a:schemeClr val="accent2"/>
                </a:solidFill>
                <a:cs typeface="Times New Roman" pitchFamily="18" charset="0"/>
              </a:rPr>
              <a:t> inactive (not pumped), had about 25% total optical losses per turn.</a:t>
            </a:r>
          </a:p>
        </p:txBody>
      </p:sp>
      <p:sp>
        <p:nvSpPr>
          <p:cNvPr id="9251" name="Text Box 35"/>
          <p:cNvSpPr txBox="1">
            <a:spLocks noChangeArrowheads="1"/>
          </p:cNvSpPr>
          <p:nvPr/>
        </p:nvSpPr>
        <p:spPr bwMode="auto">
          <a:xfrm>
            <a:off x="228600" y="457200"/>
            <a:ext cx="8534400" cy="519113"/>
          </a:xfrm>
          <a:prstGeom prst="rect">
            <a:avLst/>
          </a:prstGeom>
          <a:noFill/>
          <a:ln w="9525">
            <a:noFill/>
            <a:miter lim="800000"/>
            <a:headEnd/>
            <a:tailEnd/>
          </a:ln>
          <a:effectLst/>
        </p:spPr>
        <p:txBody>
          <a:bodyPr>
            <a:spAutoFit/>
          </a:bodyPr>
          <a:lstStyle/>
          <a:p>
            <a:r>
              <a:rPr lang="sv-SE" sz="2800" b="1" i="1" dirty="0">
                <a:solidFill>
                  <a:srgbClr val="FF3300"/>
                </a:solidFill>
              </a:rPr>
              <a:t>Power </a:t>
            </a:r>
            <a:r>
              <a:rPr lang="sv-SE" sz="2800" b="1" i="1" dirty="0" err="1">
                <a:solidFill>
                  <a:srgbClr val="FF3300"/>
                </a:solidFill>
              </a:rPr>
              <a:t>considerations</a:t>
            </a:r>
            <a:r>
              <a:rPr lang="sv-SE" sz="2800" b="1" i="1" dirty="0">
                <a:solidFill>
                  <a:srgbClr val="FF3300"/>
                </a:solidFill>
              </a:rPr>
              <a:t> for the Laser Ring with </a:t>
            </a:r>
            <a:r>
              <a:rPr lang="sv-SE" sz="2800" b="1" i="1" dirty="0" err="1">
                <a:solidFill>
                  <a:srgbClr val="FF3300"/>
                </a:solidFill>
              </a:rPr>
              <a:t>Amplifier</a:t>
            </a:r>
            <a:r>
              <a:rPr lang="sv-SE" sz="2800" b="1" i="1" dirty="0">
                <a:solidFill>
                  <a:srgbClr val="FF3300"/>
                </a:solidFill>
              </a:rPr>
              <a:t> </a:t>
            </a:r>
            <a:endParaRPr lang="en-GB" sz="2800" b="1" i="1" dirty="0">
              <a:solidFill>
                <a:srgbClr val="FF3300"/>
              </a:solidFill>
            </a:endParaRPr>
          </a:p>
        </p:txBody>
      </p:sp>
      <p:graphicFrame>
        <p:nvGraphicFramePr>
          <p:cNvPr id="143360" name="Object 1024"/>
          <p:cNvGraphicFramePr>
            <a:graphicFrameLocks noChangeAspect="1"/>
          </p:cNvGraphicFramePr>
          <p:nvPr/>
        </p:nvGraphicFramePr>
        <p:xfrm>
          <a:off x="3505200" y="3581400"/>
          <a:ext cx="4732338" cy="374650"/>
        </p:xfrm>
        <a:graphic>
          <a:graphicData uri="http://schemas.openxmlformats.org/presentationml/2006/ole">
            <p:oleObj spid="_x0000_s143360" name="Formel" r:id="rId4" imgW="3225600" imgH="253800" progId="Equation.3">
              <p:embed/>
            </p:oleObj>
          </a:graphicData>
        </a:graphic>
      </p:graphicFrame>
      <p:graphicFrame>
        <p:nvGraphicFramePr>
          <p:cNvPr id="143361" name="Object 1025"/>
          <p:cNvGraphicFramePr>
            <a:graphicFrameLocks noChangeAspect="1"/>
          </p:cNvGraphicFramePr>
          <p:nvPr/>
        </p:nvGraphicFramePr>
        <p:xfrm>
          <a:off x="3810000" y="4876800"/>
          <a:ext cx="3248025" cy="387350"/>
        </p:xfrm>
        <a:graphic>
          <a:graphicData uri="http://schemas.openxmlformats.org/presentationml/2006/ole">
            <p:oleObj spid="_x0000_s143361" name="Formel" r:id="rId5" imgW="2133360" imgH="253800" progId="Equation.3">
              <p:embed/>
            </p:oleObj>
          </a:graphicData>
        </a:graphic>
      </p:graphicFrame>
      <p:graphicFrame>
        <p:nvGraphicFramePr>
          <p:cNvPr id="143362" name="Object 1026"/>
          <p:cNvGraphicFramePr>
            <a:graphicFrameLocks noChangeAspect="1"/>
          </p:cNvGraphicFramePr>
          <p:nvPr/>
        </p:nvGraphicFramePr>
        <p:xfrm>
          <a:off x="5334000" y="4191000"/>
          <a:ext cx="715963" cy="387350"/>
        </p:xfrm>
        <a:graphic>
          <a:graphicData uri="http://schemas.openxmlformats.org/presentationml/2006/ole">
            <p:oleObj spid="_x0000_s143362" name="Formel" r:id="rId6" imgW="469800" imgH="253800" progId="Equation.3">
              <p:embed/>
            </p:oleObj>
          </a:graphicData>
        </a:graphic>
      </p:graphicFrame>
      <p:sp>
        <p:nvSpPr>
          <p:cNvPr id="9345" name="Text Box 129"/>
          <p:cNvSpPr txBox="1">
            <a:spLocks noChangeArrowheads="1"/>
          </p:cNvSpPr>
          <p:nvPr/>
        </p:nvSpPr>
        <p:spPr bwMode="auto">
          <a:xfrm>
            <a:off x="609600" y="2743200"/>
            <a:ext cx="7693025" cy="396875"/>
          </a:xfrm>
          <a:prstGeom prst="rect">
            <a:avLst/>
          </a:prstGeom>
          <a:noFill/>
          <a:ln w="9525">
            <a:noFill/>
            <a:miter lim="800000"/>
            <a:headEnd/>
            <a:tailEnd/>
          </a:ln>
          <a:effectLst/>
        </p:spPr>
        <p:txBody>
          <a:bodyPr wrap="none">
            <a:spAutoFit/>
          </a:bodyPr>
          <a:lstStyle/>
          <a:p>
            <a:pPr algn="l"/>
            <a:r>
              <a:rPr lang="en-US" sz="2000" b="1" i="1">
                <a:solidFill>
                  <a:schemeClr val="bg1"/>
                </a:solidFill>
                <a:cs typeface="Times New Roman" pitchFamily="18" charset="0"/>
              </a:rPr>
              <a:t>Table 11. Optical Losses of the  Laser Ring with Implemented Amplifier</a:t>
            </a:r>
            <a:endParaRPr lang="en-GB">
              <a:solidFill>
                <a:schemeClr val="bg1"/>
              </a:solidFill>
            </a:endParaRPr>
          </a:p>
        </p:txBody>
      </p:sp>
    </p:spTree>
  </p:cSld>
  <p:clrMapOvr>
    <a:masterClrMapping/>
  </p:clrMapOvr>
  <p:transition>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Text Box 4"/>
          <p:cNvSpPr txBox="1">
            <a:spLocks noChangeArrowheads="1"/>
          </p:cNvSpPr>
          <p:nvPr/>
        </p:nvSpPr>
        <p:spPr bwMode="auto">
          <a:xfrm>
            <a:off x="114300" y="6248400"/>
            <a:ext cx="7559675" cy="366713"/>
          </a:xfrm>
          <a:prstGeom prst="rect">
            <a:avLst/>
          </a:prstGeom>
          <a:noFill/>
          <a:ln w="9525">
            <a:noFill/>
            <a:miter lim="800000"/>
            <a:headEnd/>
            <a:tailEnd/>
          </a:ln>
          <a:effectLst/>
        </p:spPr>
        <p:txBody>
          <a:bodyPr wrap="none">
            <a:spAutoFit/>
          </a:bodyPr>
          <a:lstStyle/>
          <a:p>
            <a:pPr>
              <a:spcBef>
                <a:spcPct val="20000"/>
              </a:spcBef>
              <a:buClr>
                <a:schemeClr val="hlink"/>
              </a:buClr>
              <a:buSzPct val="60000"/>
              <a:buFont typeface="Wingdings" pitchFamily="2" charset="2"/>
              <a:buNone/>
            </a:pPr>
            <a:r>
              <a:rPr lang="en-US" sz="1800" b="1">
                <a:solidFill>
                  <a:srgbClr val="CC3300"/>
                </a:solidFill>
                <a:cs typeface="Times New Roman" pitchFamily="18" charset="0"/>
              </a:rPr>
              <a:t>The Energy</a:t>
            </a:r>
            <a:r>
              <a:rPr lang="en-US" sz="1800">
                <a:solidFill>
                  <a:srgbClr val="CC3300"/>
                </a:solidFill>
                <a:cs typeface="Times New Roman" pitchFamily="18" charset="0"/>
              </a:rPr>
              <a:t> of the trapped laser pulse at the "m" turn reduced by  optical losses</a:t>
            </a:r>
            <a:r>
              <a:rPr lang="en-US" sz="1600">
                <a:solidFill>
                  <a:srgbClr val="CC3300"/>
                </a:solidFill>
                <a:cs typeface="Times New Roman" pitchFamily="18" charset="0"/>
              </a:rPr>
              <a:t>:</a:t>
            </a:r>
            <a:endParaRPr lang="en-GB" sz="1600"/>
          </a:p>
        </p:txBody>
      </p:sp>
      <p:graphicFrame>
        <p:nvGraphicFramePr>
          <p:cNvPr id="144384" name="Object 1024"/>
          <p:cNvGraphicFramePr>
            <a:graphicFrameLocks noChangeAspect="1"/>
          </p:cNvGraphicFramePr>
          <p:nvPr/>
        </p:nvGraphicFramePr>
        <p:xfrm>
          <a:off x="7488238" y="6248400"/>
          <a:ext cx="1482725" cy="412750"/>
        </p:xfrm>
        <a:graphic>
          <a:graphicData uri="http://schemas.openxmlformats.org/presentationml/2006/ole">
            <p:oleObj spid="_x0000_s144384" name="Formel" r:id="rId3" imgW="850680" imgH="241200" progId="Equation.3">
              <p:embed/>
            </p:oleObj>
          </a:graphicData>
        </a:graphic>
      </p:graphicFrame>
      <p:sp>
        <p:nvSpPr>
          <p:cNvPr id="67590" name="Text Box 6"/>
          <p:cNvSpPr txBox="1">
            <a:spLocks noChangeArrowheads="1"/>
          </p:cNvSpPr>
          <p:nvPr/>
        </p:nvSpPr>
        <p:spPr bwMode="auto">
          <a:xfrm>
            <a:off x="152400" y="5638800"/>
            <a:ext cx="2432050" cy="366713"/>
          </a:xfrm>
          <a:prstGeom prst="rect">
            <a:avLst/>
          </a:prstGeom>
          <a:noFill/>
          <a:ln w="9525">
            <a:noFill/>
            <a:miter lim="800000"/>
            <a:headEnd/>
            <a:tailEnd/>
          </a:ln>
          <a:effectLst/>
        </p:spPr>
        <p:txBody>
          <a:bodyPr wrap="none">
            <a:spAutoFit/>
          </a:bodyPr>
          <a:lstStyle/>
          <a:p>
            <a:r>
              <a:rPr lang="sv-SE" sz="1800" b="1">
                <a:solidFill>
                  <a:srgbClr val="CC3300"/>
                </a:solidFill>
              </a:rPr>
              <a:t>The Amplifying factor</a:t>
            </a:r>
            <a:r>
              <a:rPr lang="sv-SE" sz="1800">
                <a:solidFill>
                  <a:srgbClr val="CC3300"/>
                </a:solidFill>
              </a:rPr>
              <a:t>:</a:t>
            </a:r>
            <a:endParaRPr lang="en-GB" sz="1800">
              <a:solidFill>
                <a:srgbClr val="CC3300"/>
              </a:solidFill>
            </a:endParaRPr>
          </a:p>
        </p:txBody>
      </p:sp>
      <p:graphicFrame>
        <p:nvGraphicFramePr>
          <p:cNvPr id="144385" name="Object 1025"/>
          <p:cNvGraphicFramePr>
            <a:graphicFrameLocks noChangeAspect="1"/>
          </p:cNvGraphicFramePr>
          <p:nvPr/>
        </p:nvGraphicFramePr>
        <p:xfrm>
          <a:off x="2819400" y="5486400"/>
          <a:ext cx="3892550" cy="731838"/>
        </p:xfrm>
        <a:graphic>
          <a:graphicData uri="http://schemas.openxmlformats.org/presentationml/2006/ole">
            <p:oleObj spid="_x0000_s144385" name="Formel" r:id="rId4" imgW="1714320" imgH="495000" progId="Equation.3">
              <p:embed/>
            </p:oleObj>
          </a:graphicData>
        </a:graphic>
      </p:graphicFrame>
      <p:graphicFrame>
        <p:nvGraphicFramePr>
          <p:cNvPr id="144386" name="Object 1026"/>
          <p:cNvGraphicFramePr>
            <a:graphicFrameLocks noChangeAspect="1"/>
          </p:cNvGraphicFramePr>
          <p:nvPr/>
        </p:nvGraphicFramePr>
        <p:xfrm>
          <a:off x="176213" y="2514600"/>
          <a:ext cx="8639175" cy="709613"/>
        </p:xfrm>
        <a:graphic>
          <a:graphicData uri="http://schemas.openxmlformats.org/presentationml/2006/ole">
            <p:oleObj spid="_x0000_s144386" name="Formel" r:id="rId5" imgW="5244840" imgH="457200" progId="Equation.3">
              <p:embed/>
            </p:oleObj>
          </a:graphicData>
        </a:graphic>
      </p:graphicFrame>
      <p:sp>
        <p:nvSpPr>
          <p:cNvPr id="67593" name="Text Box 9"/>
          <p:cNvSpPr txBox="1">
            <a:spLocks noChangeArrowheads="1"/>
          </p:cNvSpPr>
          <p:nvPr/>
        </p:nvSpPr>
        <p:spPr bwMode="auto">
          <a:xfrm>
            <a:off x="228600" y="1524000"/>
            <a:ext cx="8686800" cy="915988"/>
          </a:xfrm>
          <a:prstGeom prst="rect">
            <a:avLst/>
          </a:prstGeom>
          <a:noFill/>
          <a:ln w="9525">
            <a:noFill/>
            <a:miter lim="800000"/>
            <a:headEnd/>
            <a:tailEnd/>
          </a:ln>
          <a:effectLst/>
        </p:spPr>
        <p:txBody>
          <a:bodyPr>
            <a:spAutoFit/>
          </a:bodyPr>
          <a:lstStyle/>
          <a:p>
            <a:pPr algn="just"/>
            <a:r>
              <a:rPr lang="en-US" sz="1600" b="1">
                <a:solidFill>
                  <a:schemeClr val="bg2"/>
                </a:solidFill>
                <a:cs typeface="Times New Roman" pitchFamily="18" charset="0"/>
              </a:rPr>
              <a:t>    </a:t>
            </a:r>
            <a:r>
              <a:rPr lang="en-US" sz="1800" b="1">
                <a:solidFill>
                  <a:schemeClr val="bg2"/>
                </a:solidFill>
                <a:cs typeface="Times New Roman" pitchFamily="18" charset="0"/>
              </a:rPr>
              <a:t>The Efficiency of the storage device with an amplifying cell</a:t>
            </a:r>
            <a:r>
              <a:rPr lang="en-US" sz="1800">
                <a:solidFill>
                  <a:schemeClr val="bg2"/>
                </a:solidFill>
                <a:cs typeface="Times New Roman" pitchFamily="18" charset="0"/>
              </a:rPr>
              <a:t>,  pumped at the "m" turn, can be defined as the ratio of the power stored and amplified and the power in one pass configuration:</a:t>
            </a:r>
            <a:endParaRPr lang="en-GB" sz="1800">
              <a:solidFill>
                <a:schemeClr val="bg2"/>
              </a:solidFill>
            </a:endParaRPr>
          </a:p>
        </p:txBody>
      </p:sp>
      <p:sp>
        <p:nvSpPr>
          <p:cNvPr id="67594" name="Text Box 10"/>
          <p:cNvSpPr txBox="1">
            <a:spLocks noChangeArrowheads="1"/>
          </p:cNvSpPr>
          <p:nvPr/>
        </p:nvSpPr>
        <p:spPr bwMode="auto">
          <a:xfrm>
            <a:off x="152400" y="152400"/>
            <a:ext cx="8763000" cy="641350"/>
          </a:xfrm>
          <a:prstGeom prst="rect">
            <a:avLst/>
          </a:prstGeom>
          <a:noFill/>
          <a:ln w="9525">
            <a:noFill/>
            <a:miter lim="800000"/>
            <a:headEnd/>
            <a:tailEnd/>
          </a:ln>
          <a:effectLst/>
        </p:spPr>
        <p:txBody>
          <a:bodyPr>
            <a:spAutoFit/>
          </a:bodyPr>
          <a:lstStyle/>
          <a:p>
            <a:pPr algn="just"/>
            <a:r>
              <a:rPr lang="en-US" sz="1800" b="1">
                <a:solidFill>
                  <a:schemeClr val="bg2"/>
                </a:solidFill>
                <a:cs typeface="Times New Roman" pitchFamily="18" charset="0"/>
              </a:rPr>
              <a:t>   The Amplification Parameter</a:t>
            </a:r>
            <a:r>
              <a:rPr lang="en-US" sz="1800">
                <a:solidFill>
                  <a:schemeClr val="bg2"/>
                </a:solidFill>
                <a:cs typeface="Times New Roman" pitchFamily="18" charset="0"/>
              </a:rPr>
              <a:t> of the storage device can be defined as the ratio of power stored and amplified  at the m-turn and power accumulated with the amplifier no pumped:</a:t>
            </a:r>
            <a:r>
              <a:rPr lang="en-US" sz="1600">
                <a:solidFill>
                  <a:schemeClr val="bg2"/>
                </a:solidFill>
                <a:cs typeface="Times New Roman" pitchFamily="18" charset="0"/>
              </a:rPr>
              <a:t>                       </a:t>
            </a:r>
            <a:endParaRPr lang="en-GB" sz="1600">
              <a:solidFill>
                <a:schemeClr val="bg2"/>
              </a:solidFill>
            </a:endParaRPr>
          </a:p>
        </p:txBody>
      </p:sp>
      <p:sp>
        <p:nvSpPr>
          <p:cNvPr id="67596" name="Rectangle 12"/>
          <p:cNvSpPr>
            <a:spLocks noChangeArrowheads="1"/>
          </p:cNvSpPr>
          <p:nvPr/>
        </p:nvSpPr>
        <p:spPr bwMode="auto">
          <a:xfrm>
            <a:off x="3338513" y="3224213"/>
            <a:ext cx="9144000" cy="0"/>
          </a:xfrm>
          <a:prstGeom prst="rect">
            <a:avLst/>
          </a:prstGeom>
          <a:noFill/>
          <a:ln w="9525">
            <a:noFill/>
            <a:miter lim="800000"/>
            <a:headEnd/>
            <a:tailEnd/>
          </a:ln>
          <a:effectLst/>
        </p:spPr>
        <p:txBody>
          <a:bodyPr>
            <a:spAutoFit/>
          </a:bodyPr>
          <a:lstStyle/>
          <a:p>
            <a:endParaRPr lang="sv-SE"/>
          </a:p>
        </p:txBody>
      </p:sp>
      <p:graphicFrame>
        <p:nvGraphicFramePr>
          <p:cNvPr id="144387" name="Object 1027"/>
          <p:cNvGraphicFramePr>
            <a:graphicFrameLocks noChangeAspect="1"/>
          </p:cNvGraphicFramePr>
          <p:nvPr/>
        </p:nvGraphicFramePr>
        <p:xfrm>
          <a:off x="1752600" y="838200"/>
          <a:ext cx="4452938" cy="746125"/>
        </p:xfrm>
        <a:graphic>
          <a:graphicData uri="http://schemas.openxmlformats.org/presentationml/2006/ole">
            <p:oleObj spid="_x0000_s144387" name="Formel" r:id="rId6" imgW="2717640" imgH="457200" progId="Equation.3">
              <p:embed/>
            </p:oleObj>
          </a:graphicData>
        </a:graphic>
      </p:graphicFrame>
      <p:sp>
        <p:nvSpPr>
          <p:cNvPr id="67598" name="Rectangle 14"/>
          <p:cNvSpPr>
            <a:spLocks noChangeArrowheads="1"/>
          </p:cNvSpPr>
          <p:nvPr/>
        </p:nvSpPr>
        <p:spPr bwMode="auto">
          <a:xfrm>
            <a:off x="3867150" y="3309938"/>
            <a:ext cx="9144000" cy="0"/>
          </a:xfrm>
          <a:prstGeom prst="rect">
            <a:avLst/>
          </a:prstGeom>
          <a:noFill/>
          <a:ln w="9525">
            <a:noFill/>
            <a:miter lim="800000"/>
            <a:headEnd/>
            <a:tailEnd/>
          </a:ln>
          <a:effectLst/>
        </p:spPr>
        <p:txBody>
          <a:bodyPr>
            <a:spAutoFit/>
          </a:bodyPr>
          <a:lstStyle/>
          <a:p>
            <a:endParaRPr lang="sv-SE"/>
          </a:p>
        </p:txBody>
      </p:sp>
      <p:graphicFrame>
        <p:nvGraphicFramePr>
          <p:cNvPr id="144388" name="Object 1028"/>
          <p:cNvGraphicFramePr>
            <a:graphicFrameLocks noChangeAspect="1"/>
          </p:cNvGraphicFramePr>
          <p:nvPr/>
        </p:nvGraphicFramePr>
        <p:xfrm>
          <a:off x="2971800" y="4191000"/>
          <a:ext cx="2743200" cy="463550"/>
        </p:xfrm>
        <a:graphic>
          <a:graphicData uri="http://schemas.openxmlformats.org/presentationml/2006/ole">
            <p:oleObj spid="_x0000_s144388" r:id="rId7" imgW="1409088" imgH="241195" progId="Equation.3">
              <p:embed/>
            </p:oleObj>
          </a:graphicData>
        </a:graphic>
      </p:graphicFrame>
      <p:sp>
        <p:nvSpPr>
          <p:cNvPr id="67599" name="Text Box 15"/>
          <p:cNvSpPr txBox="1">
            <a:spLocks noChangeArrowheads="1"/>
          </p:cNvSpPr>
          <p:nvPr/>
        </p:nvSpPr>
        <p:spPr bwMode="auto">
          <a:xfrm>
            <a:off x="228600" y="3429000"/>
            <a:ext cx="8305800" cy="641350"/>
          </a:xfrm>
          <a:prstGeom prst="rect">
            <a:avLst/>
          </a:prstGeom>
          <a:noFill/>
          <a:ln w="9525">
            <a:noFill/>
            <a:miter lim="800000"/>
            <a:headEnd/>
            <a:tailEnd/>
          </a:ln>
          <a:effectLst/>
        </p:spPr>
        <p:txBody>
          <a:bodyPr>
            <a:spAutoFit/>
          </a:bodyPr>
          <a:lstStyle/>
          <a:p>
            <a:pPr algn="just"/>
            <a:r>
              <a:rPr lang="en-US" sz="1800" b="1">
                <a:solidFill>
                  <a:schemeClr val="bg2"/>
                </a:solidFill>
                <a:cs typeface="Times New Roman" pitchFamily="18" charset="0"/>
              </a:rPr>
              <a:t>    The Efficiency</a:t>
            </a:r>
            <a:r>
              <a:rPr lang="en-US" sz="1800">
                <a:solidFill>
                  <a:schemeClr val="bg2"/>
                </a:solidFill>
                <a:cs typeface="Times New Roman" pitchFamily="18" charset="0"/>
              </a:rPr>
              <a:t> of the storage device can be expressed as a product of the Enhancement Factor and the Amplification Parameter:</a:t>
            </a:r>
            <a:endParaRPr lang="en-GB" sz="1800">
              <a:solidFill>
                <a:schemeClr val="bg2"/>
              </a:solidFill>
            </a:endParaRPr>
          </a:p>
        </p:txBody>
      </p:sp>
      <p:sp>
        <p:nvSpPr>
          <p:cNvPr id="67600" name="Text Box 16"/>
          <p:cNvSpPr txBox="1">
            <a:spLocks noChangeArrowheads="1"/>
          </p:cNvSpPr>
          <p:nvPr/>
        </p:nvSpPr>
        <p:spPr bwMode="auto">
          <a:xfrm>
            <a:off x="152400" y="5029200"/>
            <a:ext cx="4667250" cy="366713"/>
          </a:xfrm>
          <a:prstGeom prst="rect">
            <a:avLst/>
          </a:prstGeom>
          <a:noFill/>
          <a:ln w="9525">
            <a:noFill/>
            <a:miter lim="800000"/>
            <a:headEnd/>
            <a:tailEnd/>
          </a:ln>
          <a:effectLst/>
        </p:spPr>
        <p:txBody>
          <a:bodyPr wrap="none">
            <a:spAutoFit/>
          </a:bodyPr>
          <a:lstStyle/>
          <a:p>
            <a:r>
              <a:rPr lang="sv-SE" sz="1800">
                <a:solidFill>
                  <a:schemeClr val="bg2"/>
                </a:solidFill>
              </a:rPr>
              <a:t>The </a:t>
            </a:r>
            <a:r>
              <a:rPr lang="sv-SE" sz="1800" b="1">
                <a:solidFill>
                  <a:schemeClr val="bg2"/>
                </a:solidFill>
              </a:rPr>
              <a:t>Enhancement Factor</a:t>
            </a:r>
            <a:r>
              <a:rPr lang="sv-SE" sz="1800">
                <a:solidFill>
                  <a:schemeClr val="bg2"/>
                </a:solidFill>
              </a:rPr>
              <a:t> of the storage device:</a:t>
            </a:r>
            <a:endParaRPr lang="en-GB" sz="1800">
              <a:solidFill>
                <a:schemeClr val="bg2"/>
              </a:solidFill>
            </a:endParaRPr>
          </a:p>
        </p:txBody>
      </p:sp>
      <p:graphicFrame>
        <p:nvGraphicFramePr>
          <p:cNvPr id="144389" name="Object 1029"/>
          <p:cNvGraphicFramePr>
            <a:graphicFrameLocks noChangeAspect="1"/>
          </p:cNvGraphicFramePr>
          <p:nvPr/>
        </p:nvGraphicFramePr>
        <p:xfrm>
          <a:off x="4876800" y="5029200"/>
          <a:ext cx="1489075" cy="414338"/>
        </p:xfrm>
        <a:graphic>
          <a:graphicData uri="http://schemas.openxmlformats.org/presentationml/2006/ole">
            <p:oleObj spid="_x0000_s144389" name="Formel" r:id="rId8" imgW="825480" imgH="228600" progId="Equation.3">
              <p:embed/>
            </p:oleObj>
          </a:graphicData>
        </a:graphic>
      </p:graphicFrame>
    </p:spTree>
  </p:cSld>
  <p:clrMapOvr>
    <a:masterClrMapping/>
  </p:clrMapOvr>
  <p:transition spd="slow">
    <p:split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5788" name="Group 1276"/>
          <p:cNvGraphicFramePr>
            <a:graphicFrameLocks noGrp="1"/>
          </p:cNvGraphicFramePr>
          <p:nvPr/>
        </p:nvGraphicFramePr>
        <p:xfrm>
          <a:off x="304800" y="990600"/>
          <a:ext cx="8610600" cy="5649914"/>
        </p:xfrm>
        <a:graphic>
          <a:graphicData uri="http://schemas.openxmlformats.org/drawingml/2006/table">
            <a:tbl>
              <a:tblPr/>
              <a:tblGrid>
                <a:gridCol w="2819400"/>
                <a:gridCol w="4953000"/>
                <a:gridCol w="838200"/>
              </a:tblGrid>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rgbClr val="CC3300"/>
                          </a:solidFill>
                          <a:effectLst/>
                          <a:latin typeface="Times New Roman" pitchFamily="18" charset="0"/>
                          <a:cs typeface="Times New Roman" pitchFamily="18" charset="0"/>
                        </a:rPr>
                        <a:t>Optical</a:t>
                      </a:r>
                      <a:r>
                        <a:rPr kumimoji="0" lang="sv-SE" sz="1400" b="1" i="0" u="none" strike="noStrike" cap="none" normalizeH="0" baseline="0" dirty="0" smtClean="0">
                          <a:ln>
                            <a:noFill/>
                          </a:ln>
                          <a:solidFill>
                            <a:srgbClr val="CC3300"/>
                          </a:solidFill>
                          <a:effectLst/>
                          <a:latin typeface="Times New Roman" pitchFamily="18" charset="0"/>
                          <a:cs typeface="Times New Roman" pitchFamily="18" charset="0"/>
                        </a:rPr>
                        <a:t> </a:t>
                      </a:r>
                      <a:r>
                        <a:rPr kumimoji="0" lang="sv-SE" sz="1400" b="1" i="0" u="none" strike="noStrike" cap="none" normalizeH="0" baseline="0" dirty="0" err="1" smtClean="0">
                          <a:ln>
                            <a:noFill/>
                          </a:ln>
                          <a:solidFill>
                            <a:srgbClr val="CC3300"/>
                          </a:solidFill>
                          <a:effectLst/>
                          <a:latin typeface="Times New Roman" pitchFamily="18" charset="0"/>
                          <a:cs typeface="Times New Roman" pitchFamily="18" charset="0"/>
                        </a:rPr>
                        <a:t>Losses</a:t>
                      </a:r>
                      <a:r>
                        <a:rPr kumimoji="0" lang="sv-SE" sz="1400" b="1" i="0" u="none" strike="noStrike" cap="none" normalizeH="0" baseline="0" dirty="0" smtClean="0">
                          <a:ln>
                            <a:noFill/>
                          </a:ln>
                          <a:solidFill>
                            <a:srgbClr val="CC3300"/>
                          </a:solidFill>
                          <a:effectLst/>
                          <a:latin typeface="Times New Roman" pitchFamily="18" charset="0"/>
                          <a:cs typeface="Times New Roman" pitchFamily="18" charset="0"/>
                        </a:rPr>
                        <a:t> </a:t>
                      </a:r>
                      <a:endParaRPr kumimoji="0" lang="en-GB" sz="1400" b="1" i="0" u="none" strike="noStrike" cap="none" normalizeH="0" baseline="0" dirty="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25%</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6651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Parameter of Losses</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dirty="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0.75</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Parameter of Losses at the 13</a:t>
                      </a:r>
                      <a:r>
                        <a:rPr kumimoji="0" lang="en-US" sz="1400" b="1" i="0" u="none" strike="noStrike" cap="none" normalizeH="0" baseline="30000" smtClean="0">
                          <a:ln>
                            <a:noFill/>
                          </a:ln>
                          <a:solidFill>
                            <a:srgbClr val="CC3300"/>
                          </a:solidFill>
                          <a:effectLst/>
                          <a:latin typeface="Times New Roman" pitchFamily="18" charset="0"/>
                          <a:cs typeface="Times New Roman" pitchFamily="18" charset="0"/>
                        </a:rPr>
                        <a:t>th</a:t>
                      </a: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 turn reduced by  optical losses</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0.024</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4953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Gain of the dye amplifier pumped at the 13</a:t>
                      </a:r>
                      <a:r>
                        <a:rPr kumimoji="1" lang="en-US" sz="1400" b="1" i="0" u="none" strike="noStrike" cap="none" normalizeH="0" baseline="30000" smtClean="0">
                          <a:ln>
                            <a:noFill/>
                          </a:ln>
                          <a:solidFill>
                            <a:srgbClr val="CC3300"/>
                          </a:solidFill>
                          <a:effectLst/>
                          <a:latin typeface="Times New Roman" pitchFamily="18" charset="0"/>
                          <a:cs typeface="Times New Roman" pitchFamily="18" charset="0"/>
                        </a:rPr>
                        <a:t>th</a:t>
                      </a: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 turn (measured)</a:t>
                      </a:r>
                      <a:endParaRPr kumimoji="0" lang="en-GB"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200</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9211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Energy of injected beam</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0.5mJ</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4953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Energy of 13</a:t>
                      </a:r>
                      <a:r>
                        <a:rPr kumimoji="1" lang="en-US" sz="1400" b="1" i="0" u="none" strike="noStrike" cap="none" normalizeH="0" baseline="30000" smtClean="0">
                          <a:ln>
                            <a:noFill/>
                          </a:ln>
                          <a:solidFill>
                            <a:srgbClr val="CC3300"/>
                          </a:solidFill>
                          <a:effectLst/>
                          <a:latin typeface="Times New Roman" pitchFamily="18" charset="0"/>
                          <a:cs typeface="Times New Roman" pitchFamily="18" charset="0"/>
                        </a:rPr>
                        <a:t>th </a:t>
                      </a: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turn before amplification reduced by losses</a:t>
                      </a:r>
                      <a:endParaRPr kumimoji="1"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0.024mJ</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rPr>
                        <a:t>Accumulating Factor upp to 12</a:t>
                      </a:r>
                      <a:r>
                        <a:rPr kumimoji="0" lang="sv-SE" sz="1400" b="1" i="0" u="none" strike="noStrike" cap="none" normalizeH="0" baseline="30000" smtClean="0">
                          <a:ln>
                            <a:noFill/>
                          </a:ln>
                          <a:solidFill>
                            <a:srgbClr val="CC3300"/>
                          </a:solidFill>
                          <a:effectLst/>
                          <a:latin typeface="Times New Roman" pitchFamily="18" charset="0"/>
                        </a:rPr>
                        <a:t>th</a:t>
                      </a:r>
                      <a:r>
                        <a:rPr kumimoji="0" lang="sv-SE" sz="1400" b="1" i="0" u="none" strike="noStrike" cap="none" normalizeH="0" baseline="0" smtClean="0">
                          <a:ln>
                            <a:noFill/>
                          </a:ln>
                          <a:solidFill>
                            <a:srgbClr val="CC3300"/>
                          </a:solidFill>
                          <a:effectLst/>
                          <a:latin typeface="Times New Roman" pitchFamily="18" charset="0"/>
                        </a:rPr>
                        <a:t> turn</a:t>
                      </a:r>
                      <a:endParaRPr kumimoji="0" lang="en-GB" sz="1400" b="1" i="0" u="none" strike="noStrike" cap="none" normalizeH="0" baseline="0" smtClean="0">
                        <a:ln>
                          <a:noFill/>
                        </a:ln>
                        <a:solidFill>
                          <a:srgbClr val="CC3300"/>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3.87</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048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400" b="1" i="0" u="none" strike="noStrike" cap="none" normalizeH="0" baseline="0" smtClean="0">
                          <a:ln>
                            <a:noFill/>
                          </a:ln>
                          <a:solidFill>
                            <a:srgbClr val="CC3300"/>
                          </a:solidFill>
                          <a:effectLst/>
                          <a:latin typeface="Times New Roman" pitchFamily="18" charset="0"/>
                        </a:rPr>
                        <a:t>Accumulating Factor for the  13</a:t>
                      </a:r>
                      <a:r>
                        <a:rPr kumimoji="0" lang="sv-SE" sz="1400" b="1" i="0" u="none" strike="noStrike" cap="none" normalizeH="0" baseline="30000" smtClean="0">
                          <a:ln>
                            <a:noFill/>
                          </a:ln>
                          <a:solidFill>
                            <a:srgbClr val="CC3300"/>
                          </a:solidFill>
                          <a:effectLst/>
                          <a:latin typeface="Times New Roman" pitchFamily="18" charset="0"/>
                        </a:rPr>
                        <a:t>th</a:t>
                      </a:r>
                      <a:r>
                        <a:rPr kumimoji="0" lang="sv-SE" sz="1400" b="1" i="0" u="none" strike="noStrike" cap="none" normalizeH="0" baseline="0" smtClean="0">
                          <a:ln>
                            <a:noFill/>
                          </a:ln>
                          <a:solidFill>
                            <a:srgbClr val="CC3300"/>
                          </a:solidFill>
                          <a:effectLst/>
                          <a:latin typeface="Times New Roman" pitchFamily="18" charset="0"/>
                        </a:rPr>
                        <a:t> turn and upp:</a:t>
                      </a:r>
                      <a:endParaRPr kumimoji="0" lang="en-GB"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3.99</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365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Accumulated Power in Opt.Las. Ring with no-pumped amplifier</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20mW</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349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Accumulated Power in Opt.Las. Ring with pumped amplifier</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115mW</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49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Efficiency of Opt.Las.Ring with amplifier pumped at the 13</a:t>
                      </a:r>
                      <a:r>
                        <a:rPr kumimoji="0" lang="en-US" sz="1400" b="1" i="0" u="none" strike="noStrike" cap="none" normalizeH="0" baseline="30000" smtClean="0">
                          <a:ln>
                            <a:noFill/>
                          </a:ln>
                          <a:solidFill>
                            <a:srgbClr val="CC3300"/>
                          </a:solidFill>
                          <a:effectLst/>
                          <a:latin typeface="Times New Roman" pitchFamily="18" charset="0"/>
                          <a:cs typeface="Times New Roman" pitchFamily="18" charset="0"/>
                        </a:rPr>
                        <a:t>th</a:t>
                      </a: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 turn</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bg1"/>
                          </a:solidFill>
                          <a:effectLst/>
                          <a:latin typeface="Times New Roman" pitchFamily="18" charset="0"/>
                        </a:rPr>
                        <a:t>23</a:t>
                      </a:r>
                      <a:endParaRPr kumimoji="0" lang="en-GB" sz="1400" b="1" i="0" u="none" strike="noStrike" cap="none" normalizeH="0" baseline="0" dirty="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CC">
                        <a:alpha val="50000"/>
                      </a:srgbClr>
                    </a:solidFill>
                  </a:tcPr>
                </a:tc>
              </a:tr>
            </a:tbl>
          </a:graphicData>
        </a:graphic>
      </p:graphicFrame>
      <p:graphicFrame>
        <p:nvGraphicFramePr>
          <p:cNvPr id="145408" name="Object 1024"/>
          <p:cNvGraphicFramePr>
            <a:graphicFrameLocks noChangeAspect="1"/>
          </p:cNvGraphicFramePr>
          <p:nvPr/>
        </p:nvGraphicFramePr>
        <p:xfrm>
          <a:off x="5029200" y="2133600"/>
          <a:ext cx="401638" cy="417513"/>
        </p:xfrm>
        <a:graphic>
          <a:graphicData uri="http://schemas.openxmlformats.org/presentationml/2006/ole">
            <p:oleObj spid="_x0000_s145408" name="Formel" r:id="rId3" imgW="215640" imgH="228600" progId="Equation.3">
              <p:embed/>
            </p:oleObj>
          </a:graphicData>
        </a:graphic>
      </p:graphicFrame>
      <p:graphicFrame>
        <p:nvGraphicFramePr>
          <p:cNvPr id="145409" name="Object 1025"/>
          <p:cNvGraphicFramePr>
            <a:graphicFrameLocks noChangeAspect="1"/>
          </p:cNvGraphicFramePr>
          <p:nvPr/>
        </p:nvGraphicFramePr>
        <p:xfrm>
          <a:off x="4648200" y="2590800"/>
          <a:ext cx="1262063" cy="427038"/>
        </p:xfrm>
        <a:graphic>
          <a:graphicData uri="http://schemas.openxmlformats.org/presentationml/2006/ole">
            <p:oleObj spid="_x0000_s145409" name="Formel" r:id="rId4" imgW="583920" imgH="253800" progId="Equation.3">
              <p:embed/>
            </p:oleObj>
          </a:graphicData>
        </a:graphic>
      </p:graphicFrame>
      <p:graphicFrame>
        <p:nvGraphicFramePr>
          <p:cNvPr id="145410" name="Object 1026"/>
          <p:cNvGraphicFramePr>
            <a:graphicFrameLocks noChangeAspect="1"/>
          </p:cNvGraphicFramePr>
          <p:nvPr/>
        </p:nvGraphicFramePr>
        <p:xfrm>
          <a:off x="4495800" y="3505200"/>
          <a:ext cx="1511300" cy="401638"/>
        </p:xfrm>
        <a:graphic>
          <a:graphicData uri="http://schemas.openxmlformats.org/presentationml/2006/ole">
            <p:oleObj spid="_x0000_s145410" name="Formel" r:id="rId5" imgW="876240" imgH="241200" progId="Equation.3">
              <p:embed/>
            </p:oleObj>
          </a:graphicData>
        </a:graphic>
      </p:graphicFrame>
      <p:graphicFrame>
        <p:nvGraphicFramePr>
          <p:cNvPr id="145411" name="Object 1027"/>
          <p:cNvGraphicFramePr>
            <a:graphicFrameLocks noChangeAspect="1"/>
          </p:cNvGraphicFramePr>
          <p:nvPr/>
        </p:nvGraphicFramePr>
        <p:xfrm>
          <a:off x="4800600" y="4038600"/>
          <a:ext cx="771525" cy="392113"/>
        </p:xfrm>
        <a:graphic>
          <a:graphicData uri="http://schemas.openxmlformats.org/presentationml/2006/ole">
            <p:oleObj spid="_x0000_s145411" name="Formel" r:id="rId6" imgW="406080" imgH="241200" progId="Equation.3">
              <p:embed/>
            </p:oleObj>
          </a:graphicData>
        </a:graphic>
      </p:graphicFrame>
      <p:graphicFrame>
        <p:nvGraphicFramePr>
          <p:cNvPr id="145412" name="Object 1028"/>
          <p:cNvGraphicFramePr>
            <a:graphicFrameLocks noChangeAspect="1"/>
          </p:cNvGraphicFramePr>
          <p:nvPr/>
        </p:nvGraphicFramePr>
        <p:xfrm>
          <a:off x="4876800" y="4572000"/>
          <a:ext cx="746125" cy="392113"/>
        </p:xfrm>
        <a:graphic>
          <a:graphicData uri="http://schemas.openxmlformats.org/presentationml/2006/ole">
            <p:oleObj spid="_x0000_s145412" name="Formel" r:id="rId7" imgW="393480" imgH="241200" progId="Equation.3">
              <p:embed/>
            </p:oleObj>
          </a:graphicData>
        </a:graphic>
      </p:graphicFrame>
      <p:graphicFrame>
        <p:nvGraphicFramePr>
          <p:cNvPr id="145413" name="Object 1029"/>
          <p:cNvGraphicFramePr>
            <a:graphicFrameLocks noChangeAspect="1"/>
          </p:cNvGraphicFramePr>
          <p:nvPr/>
        </p:nvGraphicFramePr>
        <p:xfrm>
          <a:off x="3124200" y="6096000"/>
          <a:ext cx="4876800" cy="452438"/>
        </p:xfrm>
        <a:graphic>
          <a:graphicData uri="http://schemas.openxmlformats.org/presentationml/2006/ole">
            <p:oleObj spid="_x0000_s145413" name="Formel" r:id="rId8" imgW="2717640" imgH="266400" progId="Equation.3">
              <p:embed/>
            </p:oleObj>
          </a:graphicData>
        </a:graphic>
      </p:graphicFrame>
      <p:graphicFrame>
        <p:nvGraphicFramePr>
          <p:cNvPr id="145414" name="Object 1030"/>
          <p:cNvGraphicFramePr>
            <a:graphicFrameLocks noChangeAspect="1"/>
          </p:cNvGraphicFramePr>
          <p:nvPr/>
        </p:nvGraphicFramePr>
        <p:xfrm>
          <a:off x="3124200" y="5638800"/>
          <a:ext cx="4648200" cy="384175"/>
        </p:xfrm>
        <a:graphic>
          <a:graphicData uri="http://schemas.openxmlformats.org/presentationml/2006/ole">
            <p:oleObj spid="_x0000_s145414" name="Formel" r:id="rId9" imgW="3200400" imgH="253800" progId="Equation.3">
              <p:embed/>
            </p:oleObj>
          </a:graphicData>
        </a:graphic>
      </p:graphicFrame>
      <p:sp>
        <p:nvSpPr>
          <p:cNvPr id="65727" name="Text Box 1215"/>
          <p:cNvSpPr txBox="1">
            <a:spLocks noChangeArrowheads="1"/>
          </p:cNvSpPr>
          <p:nvPr/>
        </p:nvSpPr>
        <p:spPr bwMode="auto">
          <a:xfrm>
            <a:off x="228600" y="228600"/>
            <a:ext cx="8469313" cy="396875"/>
          </a:xfrm>
          <a:prstGeom prst="rect">
            <a:avLst/>
          </a:prstGeom>
          <a:noFill/>
          <a:ln w="9525">
            <a:noFill/>
            <a:miter lim="800000"/>
            <a:headEnd/>
            <a:tailEnd/>
          </a:ln>
          <a:effectLst/>
        </p:spPr>
        <p:txBody>
          <a:bodyPr>
            <a:spAutoFit/>
          </a:bodyPr>
          <a:lstStyle/>
          <a:p>
            <a:pPr algn="just"/>
            <a:r>
              <a:rPr lang="en-US" sz="2000" b="1" i="1">
                <a:solidFill>
                  <a:schemeClr val="bg1"/>
                </a:solidFill>
                <a:cs typeface="Times New Roman" pitchFamily="18" charset="0"/>
              </a:rPr>
              <a:t>Table 12. Efficiency of the  Laser Ring with Amplifier pumped at the 13</a:t>
            </a:r>
            <a:r>
              <a:rPr lang="en-US" sz="2000" b="1" i="1" baseline="30000">
                <a:solidFill>
                  <a:schemeClr val="bg1"/>
                </a:solidFill>
                <a:cs typeface="Times New Roman" pitchFamily="18" charset="0"/>
              </a:rPr>
              <a:t>th</a:t>
            </a:r>
            <a:r>
              <a:rPr lang="en-US" sz="2000" b="1" i="1">
                <a:solidFill>
                  <a:schemeClr val="bg1"/>
                </a:solidFill>
                <a:cs typeface="Times New Roman" pitchFamily="18" charset="0"/>
              </a:rPr>
              <a:t> turn</a:t>
            </a:r>
            <a:endParaRPr lang="en-GB">
              <a:solidFill>
                <a:schemeClr val="bg1"/>
              </a:solidFill>
            </a:endParaRPr>
          </a:p>
        </p:txBody>
      </p:sp>
      <p:graphicFrame>
        <p:nvGraphicFramePr>
          <p:cNvPr id="145415" name="Object 1031"/>
          <p:cNvGraphicFramePr>
            <a:graphicFrameLocks noChangeAspect="1"/>
          </p:cNvGraphicFramePr>
          <p:nvPr/>
        </p:nvGraphicFramePr>
        <p:xfrm>
          <a:off x="4343400" y="990600"/>
          <a:ext cx="819150" cy="357188"/>
        </p:xfrm>
        <a:graphic>
          <a:graphicData uri="http://schemas.openxmlformats.org/presentationml/2006/ole">
            <p:oleObj spid="_x0000_s145415" name="Formel" r:id="rId10" imgW="583920" imgH="253800" progId="Equation.3">
              <p:embed/>
            </p:oleObj>
          </a:graphicData>
        </a:graphic>
      </p:graphicFrame>
      <p:graphicFrame>
        <p:nvGraphicFramePr>
          <p:cNvPr id="145416" name="Object 1032"/>
          <p:cNvGraphicFramePr>
            <a:graphicFrameLocks noChangeAspect="1"/>
          </p:cNvGraphicFramePr>
          <p:nvPr/>
        </p:nvGraphicFramePr>
        <p:xfrm>
          <a:off x="4343400" y="1371600"/>
          <a:ext cx="1708150" cy="612775"/>
        </p:xfrm>
        <a:graphic>
          <a:graphicData uri="http://schemas.openxmlformats.org/presentationml/2006/ole">
            <p:oleObj spid="_x0000_s145416" name="Formel" r:id="rId11" imgW="1257120" imgH="444240" progId="Equation.3">
              <p:embed/>
            </p:oleObj>
          </a:graphicData>
        </a:graphic>
      </p:graphicFrame>
      <p:graphicFrame>
        <p:nvGraphicFramePr>
          <p:cNvPr id="145417" name="Object 1033"/>
          <p:cNvGraphicFramePr>
            <a:graphicFrameLocks noChangeAspect="1"/>
          </p:cNvGraphicFramePr>
          <p:nvPr/>
        </p:nvGraphicFramePr>
        <p:xfrm>
          <a:off x="4953000" y="3124200"/>
          <a:ext cx="339725" cy="381000"/>
        </p:xfrm>
        <a:graphic>
          <a:graphicData uri="http://schemas.openxmlformats.org/presentationml/2006/ole">
            <p:oleObj spid="_x0000_s145417" name="Formel" r:id="rId12" imgW="203040" imgH="228600" progId="Equation.3">
              <p:embed/>
            </p:oleObj>
          </a:graphicData>
        </a:graphic>
      </p:graphicFrame>
      <p:graphicFrame>
        <p:nvGraphicFramePr>
          <p:cNvPr id="145418" name="Object 1034"/>
          <p:cNvGraphicFramePr>
            <a:graphicFrameLocks noChangeAspect="1"/>
          </p:cNvGraphicFramePr>
          <p:nvPr/>
        </p:nvGraphicFramePr>
        <p:xfrm>
          <a:off x="4191000" y="5105400"/>
          <a:ext cx="2276475" cy="377825"/>
        </p:xfrm>
        <a:graphic>
          <a:graphicData uri="http://schemas.openxmlformats.org/presentationml/2006/ole">
            <p:oleObj spid="_x0000_s145418" name="Formel" r:id="rId13" imgW="1612800" imgH="253800" progId="Equation.3">
              <p:embed/>
            </p:oleObj>
          </a:graphicData>
        </a:graphic>
      </p:graphicFrame>
    </p:spTree>
  </p:cSld>
  <p:clrMapOvr>
    <a:masterClrMapping/>
  </p:clrMapOvr>
  <p:transition spd="slow">
    <p:cover dir="d"/>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46432" name="Object 1024"/>
          <p:cNvGraphicFramePr>
            <a:graphicFrameLocks noChangeAspect="1"/>
          </p:cNvGraphicFramePr>
          <p:nvPr/>
        </p:nvGraphicFramePr>
        <p:xfrm>
          <a:off x="2417763" y="1989138"/>
          <a:ext cx="3546475" cy="800100"/>
        </p:xfrm>
        <a:graphic>
          <a:graphicData uri="http://schemas.openxmlformats.org/presentationml/2006/ole">
            <p:oleObj spid="_x0000_s146432" name="Formel" r:id="rId4" imgW="2209680" imgH="495000" progId="Equation.3">
              <p:embed/>
            </p:oleObj>
          </a:graphicData>
        </a:graphic>
      </p:graphicFrame>
      <p:sp>
        <p:nvSpPr>
          <p:cNvPr id="10258" name="Rectangle 18"/>
          <p:cNvSpPr>
            <a:spLocks noChangeArrowheads="1"/>
          </p:cNvSpPr>
          <p:nvPr/>
        </p:nvSpPr>
        <p:spPr bwMode="auto">
          <a:xfrm>
            <a:off x="304800" y="3352800"/>
            <a:ext cx="8458200" cy="641350"/>
          </a:xfrm>
          <a:prstGeom prst="rect">
            <a:avLst/>
          </a:prstGeom>
          <a:noFill/>
          <a:ln w="9525">
            <a:noFill/>
            <a:miter lim="800000"/>
            <a:headEnd/>
            <a:tailEnd/>
          </a:ln>
          <a:effectLst/>
        </p:spPr>
        <p:txBody>
          <a:bodyPr>
            <a:spAutoFit/>
          </a:bodyPr>
          <a:lstStyle/>
          <a:p>
            <a:pPr algn="just" eaLnBrk="0" hangingPunct="0"/>
            <a:r>
              <a:rPr kumimoji="1" lang="en-US" sz="1800" i="1">
                <a:solidFill>
                  <a:srgbClr val="000099"/>
                </a:solidFill>
                <a:cs typeface="Times New Roman" pitchFamily="18" charset="0"/>
              </a:rPr>
              <a:t>   The optical laser ring with the implemented amplifier allow us to gain in total a factor of about 23 in power in comparison with a single passage of the pulse </a:t>
            </a:r>
            <a:r>
              <a:rPr kumimoji="1" lang="en-US" sz="1800" b="1" i="1">
                <a:solidFill>
                  <a:srgbClr val="000099"/>
                </a:solidFill>
                <a:cs typeface="Times New Roman" pitchFamily="18" charset="0"/>
              </a:rPr>
              <a:t>(Efficiency)</a:t>
            </a:r>
          </a:p>
        </p:txBody>
      </p:sp>
      <p:sp>
        <p:nvSpPr>
          <p:cNvPr id="10262" name="Rectangle 22"/>
          <p:cNvSpPr>
            <a:spLocks noChangeArrowheads="1"/>
          </p:cNvSpPr>
          <p:nvPr/>
        </p:nvSpPr>
        <p:spPr bwMode="auto">
          <a:xfrm>
            <a:off x="381000" y="457200"/>
            <a:ext cx="8305800" cy="915988"/>
          </a:xfrm>
          <a:prstGeom prst="rect">
            <a:avLst/>
          </a:prstGeom>
          <a:noFill/>
          <a:ln w="9525">
            <a:noFill/>
            <a:miter lim="800000"/>
            <a:headEnd/>
            <a:tailEnd/>
          </a:ln>
          <a:effectLst/>
        </p:spPr>
        <p:txBody>
          <a:bodyPr>
            <a:spAutoFit/>
          </a:bodyPr>
          <a:lstStyle/>
          <a:p>
            <a:pPr algn="just"/>
            <a:r>
              <a:rPr kumimoji="1" lang="en-US">
                <a:solidFill>
                  <a:srgbClr val="CC3300"/>
                </a:solidFill>
                <a:cs typeface="Times New Roman" pitchFamily="18" charset="0"/>
              </a:rPr>
              <a:t>     </a:t>
            </a:r>
            <a:r>
              <a:rPr kumimoji="1" lang="en-US" sz="1800" i="1">
                <a:solidFill>
                  <a:srgbClr val="000099"/>
                </a:solidFill>
                <a:cs typeface="Times New Roman" pitchFamily="18" charset="0"/>
              </a:rPr>
              <a:t>A comparison of the optical laser ring with and without pumped amplifier (</a:t>
            </a:r>
            <a:r>
              <a:rPr kumimoji="1" lang="en-US" sz="1800" b="1" i="1">
                <a:solidFill>
                  <a:srgbClr val="000099"/>
                </a:solidFill>
                <a:cs typeface="Times New Roman" pitchFamily="18" charset="0"/>
              </a:rPr>
              <a:t>Amplification Parameter</a:t>
            </a:r>
            <a:r>
              <a:rPr kumimoji="1" lang="en-US" sz="1800" i="1">
                <a:solidFill>
                  <a:srgbClr val="000099"/>
                </a:solidFill>
                <a:cs typeface="Times New Roman" pitchFamily="18" charset="0"/>
              </a:rPr>
              <a:t>), allows us to conclude that the implemented dye amplifier increases the effective power inside the optical laser ring by about 6 times:</a:t>
            </a:r>
          </a:p>
        </p:txBody>
      </p:sp>
      <p:sp>
        <p:nvSpPr>
          <p:cNvPr id="10268" name="Rectangle 28"/>
          <p:cNvSpPr>
            <a:spLocks noChangeArrowheads="1"/>
          </p:cNvSpPr>
          <p:nvPr/>
        </p:nvSpPr>
        <p:spPr bwMode="auto">
          <a:xfrm>
            <a:off x="2457450" y="3224213"/>
            <a:ext cx="9144000" cy="0"/>
          </a:xfrm>
          <a:prstGeom prst="rect">
            <a:avLst/>
          </a:prstGeom>
          <a:noFill/>
          <a:ln w="9525">
            <a:noFill/>
            <a:miter lim="800000"/>
            <a:headEnd/>
            <a:tailEnd/>
          </a:ln>
          <a:effectLst/>
        </p:spPr>
        <p:txBody>
          <a:bodyPr>
            <a:spAutoFit/>
          </a:bodyPr>
          <a:lstStyle/>
          <a:p>
            <a:endParaRPr lang="sv-SE"/>
          </a:p>
        </p:txBody>
      </p:sp>
      <p:graphicFrame>
        <p:nvGraphicFramePr>
          <p:cNvPr id="146433" name="Object 1025"/>
          <p:cNvGraphicFramePr>
            <a:graphicFrameLocks noChangeAspect="1"/>
          </p:cNvGraphicFramePr>
          <p:nvPr/>
        </p:nvGraphicFramePr>
        <p:xfrm>
          <a:off x="2590800" y="4572000"/>
          <a:ext cx="3168650" cy="717550"/>
        </p:xfrm>
        <a:graphic>
          <a:graphicData uri="http://schemas.openxmlformats.org/presentationml/2006/ole">
            <p:oleObj spid="_x0000_s146433" name="Formel" r:id="rId5" imgW="2158920" imgH="482400" progId="Equation.3">
              <p:embed/>
            </p:oleObj>
          </a:graphicData>
        </a:graphic>
      </p:graphicFrame>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1030"/>
          <p:cNvPicPr>
            <a:picLocks noChangeAspect="1" noChangeArrowheads="1"/>
          </p:cNvPicPr>
          <p:nvPr/>
        </p:nvPicPr>
        <p:blipFill>
          <a:blip r:embed="rId2" cstate="print"/>
          <a:srcRect/>
          <a:stretch>
            <a:fillRect/>
          </a:stretch>
        </p:blipFill>
        <p:spPr bwMode="auto">
          <a:xfrm>
            <a:off x="203482" y="180737"/>
            <a:ext cx="8711917" cy="6524863"/>
          </a:xfrm>
          <a:prstGeom prst="rect">
            <a:avLst/>
          </a:prstGeom>
          <a:noFill/>
        </p:spPr>
      </p:pic>
      <p:sp>
        <p:nvSpPr>
          <p:cNvPr id="40964" name="Text Box 1028"/>
          <p:cNvSpPr txBox="1">
            <a:spLocks noChangeArrowheads="1"/>
          </p:cNvSpPr>
          <p:nvPr/>
        </p:nvSpPr>
        <p:spPr bwMode="auto">
          <a:xfrm>
            <a:off x="304800" y="152400"/>
            <a:ext cx="2362200" cy="519113"/>
          </a:xfrm>
          <a:prstGeom prst="rect">
            <a:avLst/>
          </a:prstGeom>
          <a:noFill/>
          <a:ln w="9525">
            <a:noFill/>
            <a:miter lim="800000"/>
            <a:headEnd/>
            <a:tailEnd/>
          </a:ln>
          <a:effectLst/>
        </p:spPr>
        <p:txBody>
          <a:bodyPr>
            <a:spAutoFit/>
          </a:bodyPr>
          <a:lstStyle/>
          <a:p>
            <a:pPr algn="just">
              <a:buFontTx/>
              <a:buBlip>
                <a:blip r:embed="rId3"/>
              </a:buBlip>
            </a:pPr>
            <a:r>
              <a:rPr lang="sv-SE" sz="2800" b="1" i="1">
                <a:solidFill>
                  <a:srgbClr val="FF3300"/>
                </a:solidFill>
              </a:rPr>
              <a:t>Introduction</a:t>
            </a:r>
            <a:endParaRPr lang="en-GB" sz="2800" b="1" i="1">
              <a:solidFill>
                <a:srgbClr val="FF3300"/>
              </a:solidFill>
            </a:endParaRPr>
          </a:p>
        </p:txBody>
      </p:sp>
      <p:sp>
        <p:nvSpPr>
          <p:cNvPr id="40965" name="Text Box 1029"/>
          <p:cNvSpPr txBox="1">
            <a:spLocks noChangeArrowheads="1"/>
          </p:cNvSpPr>
          <p:nvPr/>
        </p:nvSpPr>
        <p:spPr bwMode="auto">
          <a:xfrm>
            <a:off x="5867400" y="3657600"/>
            <a:ext cx="3124200" cy="2308324"/>
          </a:xfrm>
          <a:prstGeom prst="rect">
            <a:avLst/>
          </a:prstGeom>
          <a:solidFill>
            <a:srgbClr val="FFC000">
              <a:alpha val="50000"/>
            </a:srgbClr>
          </a:solidFill>
          <a:ln w="9525">
            <a:noFill/>
            <a:miter lim="800000"/>
            <a:headEnd/>
            <a:tailEnd/>
          </a:ln>
          <a:effectLst/>
        </p:spPr>
        <p:txBody>
          <a:bodyPr wrap="square">
            <a:spAutoFit/>
          </a:bodyPr>
          <a:lstStyle/>
          <a:p>
            <a:pPr algn="just"/>
            <a:r>
              <a:rPr lang="sv-SE" sz="1200" b="1" dirty="0">
                <a:solidFill>
                  <a:schemeClr val="hlink"/>
                </a:solidFill>
              </a:rPr>
              <a:t>Laser </a:t>
            </a:r>
            <a:r>
              <a:rPr lang="sv-SE" sz="1200" b="1" dirty="0" err="1">
                <a:solidFill>
                  <a:schemeClr val="hlink"/>
                </a:solidFill>
              </a:rPr>
              <a:t>Induced</a:t>
            </a:r>
            <a:r>
              <a:rPr lang="sv-SE" sz="1200" b="1" dirty="0">
                <a:solidFill>
                  <a:schemeClr val="hlink"/>
                </a:solidFill>
              </a:rPr>
              <a:t> </a:t>
            </a:r>
            <a:r>
              <a:rPr lang="sv-SE" sz="1200" b="1" dirty="0" err="1">
                <a:solidFill>
                  <a:schemeClr val="hlink"/>
                </a:solidFill>
              </a:rPr>
              <a:t>Recombination</a:t>
            </a:r>
            <a:r>
              <a:rPr lang="sv-SE" sz="1200" b="1" dirty="0">
                <a:solidFill>
                  <a:schemeClr val="hlink"/>
                </a:solidFill>
              </a:rPr>
              <a:t>(LIR)</a:t>
            </a:r>
            <a:r>
              <a:rPr lang="sv-SE" sz="1200" dirty="0">
                <a:solidFill>
                  <a:schemeClr val="hlink"/>
                </a:solidFill>
              </a:rPr>
              <a:t> Experiments </a:t>
            </a:r>
            <a:r>
              <a:rPr lang="sv-SE" sz="1200" dirty="0" err="1">
                <a:solidFill>
                  <a:schemeClr val="hlink"/>
                </a:solidFill>
              </a:rPr>
              <a:t>demands</a:t>
            </a:r>
            <a:r>
              <a:rPr lang="sv-SE" sz="1200" dirty="0">
                <a:solidFill>
                  <a:schemeClr val="hlink"/>
                </a:solidFill>
              </a:rPr>
              <a:t> </a:t>
            </a:r>
            <a:r>
              <a:rPr lang="sv-SE" sz="1200" dirty="0" err="1">
                <a:solidFill>
                  <a:schemeClr val="hlink"/>
                </a:solidFill>
              </a:rPr>
              <a:t>delivering</a:t>
            </a:r>
            <a:r>
              <a:rPr lang="sv-SE" sz="1200" dirty="0">
                <a:solidFill>
                  <a:schemeClr val="hlink"/>
                </a:solidFill>
              </a:rPr>
              <a:t> and </a:t>
            </a:r>
            <a:r>
              <a:rPr lang="sv-SE" sz="1200" dirty="0" err="1">
                <a:solidFill>
                  <a:schemeClr val="hlink"/>
                </a:solidFill>
              </a:rPr>
              <a:t>focusing</a:t>
            </a:r>
            <a:r>
              <a:rPr lang="sv-SE" sz="1200" dirty="0">
                <a:solidFill>
                  <a:schemeClr val="hlink"/>
                </a:solidFill>
              </a:rPr>
              <a:t> of high power </a:t>
            </a:r>
            <a:r>
              <a:rPr lang="sv-SE" sz="1200" dirty="0" err="1">
                <a:solidFill>
                  <a:schemeClr val="hlink"/>
                </a:solidFill>
              </a:rPr>
              <a:t>inside</a:t>
            </a:r>
            <a:r>
              <a:rPr lang="sv-SE" sz="1200" dirty="0">
                <a:solidFill>
                  <a:schemeClr val="hlink"/>
                </a:solidFill>
              </a:rPr>
              <a:t> the </a:t>
            </a:r>
            <a:r>
              <a:rPr lang="sv-SE" sz="1200" dirty="0" err="1">
                <a:solidFill>
                  <a:schemeClr val="hlink"/>
                </a:solidFill>
              </a:rPr>
              <a:t>e-cooler</a:t>
            </a:r>
            <a:r>
              <a:rPr lang="sv-SE" sz="1200" dirty="0">
                <a:solidFill>
                  <a:schemeClr val="hlink"/>
                </a:solidFill>
              </a:rPr>
              <a:t>, </a:t>
            </a:r>
            <a:r>
              <a:rPr lang="sv-SE" sz="1200" dirty="0" err="1">
                <a:solidFill>
                  <a:schemeClr val="hlink"/>
                </a:solidFill>
              </a:rPr>
              <a:t>where</a:t>
            </a:r>
            <a:r>
              <a:rPr lang="sv-SE" sz="1200" dirty="0">
                <a:solidFill>
                  <a:schemeClr val="hlink"/>
                </a:solidFill>
              </a:rPr>
              <a:t> </a:t>
            </a:r>
            <a:r>
              <a:rPr lang="sv-SE" sz="1200" dirty="0" err="1">
                <a:solidFill>
                  <a:schemeClr val="hlink"/>
                </a:solidFill>
              </a:rPr>
              <a:t>ions</a:t>
            </a:r>
            <a:r>
              <a:rPr lang="sv-SE" sz="1200" dirty="0">
                <a:solidFill>
                  <a:schemeClr val="hlink"/>
                </a:solidFill>
              </a:rPr>
              <a:t> and </a:t>
            </a:r>
            <a:r>
              <a:rPr lang="sv-SE" sz="1200" dirty="0" err="1">
                <a:solidFill>
                  <a:schemeClr val="hlink"/>
                </a:solidFill>
              </a:rPr>
              <a:t>electrons</a:t>
            </a:r>
            <a:r>
              <a:rPr lang="sv-SE" sz="1200" dirty="0">
                <a:solidFill>
                  <a:schemeClr val="hlink"/>
                </a:solidFill>
              </a:rPr>
              <a:t> </a:t>
            </a:r>
            <a:r>
              <a:rPr lang="sv-SE" sz="1200" dirty="0" err="1">
                <a:solidFill>
                  <a:schemeClr val="hlink"/>
                </a:solidFill>
              </a:rPr>
              <a:t>interact</a:t>
            </a:r>
            <a:r>
              <a:rPr lang="sv-SE" sz="1200" dirty="0">
                <a:solidFill>
                  <a:schemeClr val="hlink"/>
                </a:solidFill>
              </a:rPr>
              <a:t> by the </a:t>
            </a:r>
            <a:r>
              <a:rPr lang="sv-SE" sz="1200" dirty="0" err="1">
                <a:solidFill>
                  <a:schemeClr val="hlink"/>
                </a:solidFill>
              </a:rPr>
              <a:t>influence</a:t>
            </a:r>
            <a:r>
              <a:rPr lang="sv-SE" sz="1200" dirty="0">
                <a:solidFill>
                  <a:schemeClr val="hlink"/>
                </a:solidFill>
              </a:rPr>
              <a:t> of laser </a:t>
            </a:r>
            <a:r>
              <a:rPr lang="sv-SE" sz="1200" dirty="0" err="1">
                <a:solidFill>
                  <a:schemeClr val="hlink"/>
                </a:solidFill>
              </a:rPr>
              <a:t>field</a:t>
            </a:r>
            <a:r>
              <a:rPr lang="sv-SE" sz="1200" dirty="0">
                <a:solidFill>
                  <a:schemeClr val="hlink"/>
                </a:solidFill>
              </a:rPr>
              <a:t>, </a:t>
            </a:r>
            <a:r>
              <a:rPr lang="sv-SE" sz="1200" dirty="0" err="1">
                <a:solidFill>
                  <a:schemeClr val="hlink"/>
                </a:solidFill>
              </a:rPr>
              <a:t>creating</a:t>
            </a:r>
            <a:r>
              <a:rPr lang="sv-SE" sz="1200" dirty="0">
                <a:solidFill>
                  <a:schemeClr val="hlink"/>
                </a:solidFill>
              </a:rPr>
              <a:t> neutral </a:t>
            </a:r>
            <a:r>
              <a:rPr lang="sv-SE" sz="1200" dirty="0" err="1">
                <a:solidFill>
                  <a:schemeClr val="hlink"/>
                </a:solidFill>
              </a:rPr>
              <a:t>particles</a:t>
            </a:r>
            <a:r>
              <a:rPr lang="sv-SE" sz="1200" dirty="0">
                <a:solidFill>
                  <a:schemeClr val="hlink"/>
                </a:solidFill>
              </a:rPr>
              <a:t> in the </a:t>
            </a:r>
            <a:r>
              <a:rPr lang="sv-SE" sz="1200" dirty="0" err="1">
                <a:solidFill>
                  <a:schemeClr val="hlink"/>
                </a:solidFill>
              </a:rPr>
              <a:t>recombination</a:t>
            </a:r>
            <a:r>
              <a:rPr lang="sv-SE" sz="1200" dirty="0">
                <a:solidFill>
                  <a:schemeClr val="hlink"/>
                </a:solidFill>
              </a:rPr>
              <a:t> process. </a:t>
            </a:r>
            <a:r>
              <a:rPr lang="sv-SE" sz="1200" b="1" dirty="0">
                <a:solidFill>
                  <a:schemeClr val="hlink"/>
                </a:solidFill>
              </a:rPr>
              <a:t>The Laser </a:t>
            </a:r>
            <a:r>
              <a:rPr lang="sv-SE" sz="1200" b="1" dirty="0" err="1">
                <a:solidFill>
                  <a:schemeClr val="hlink"/>
                </a:solidFill>
              </a:rPr>
              <a:t>Duty</a:t>
            </a:r>
            <a:r>
              <a:rPr lang="sv-SE" sz="1200" b="1" dirty="0">
                <a:solidFill>
                  <a:schemeClr val="hlink"/>
                </a:solidFill>
              </a:rPr>
              <a:t> </a:t>
            </a:r>
            <a:r>
              <a:rPr lang="sv-SE" sz="1200" b="1" dirty="0" err="1">
                <a:solidFill>
                  <a:schemeClr val="hlink"/>
                </a:solidFill>
              </a:rPr>
              <a:t>factor</a:t>
            </a:r>
            <a:r>
              <a:rPr lang="sv-SE" sz="1200" dirty="0">
                <a:solidFill>
                  <a:schemeClr val="hlink"/>
                </a:solidFill>
              </a:rPr>
              <a:t> is </a:t>
            </a:r>
            <a:r>
              <a:rPr lang="sv-SE" sz="1200" dirty="0" err="1">
                <a:solidFill>
                  <a:schemeClr val="hlink"/>
                </a:solidFill>
              </a:rPr>
              <a:t>low</a:t>
            </a:r>
            <a:r>
              <a:rPr lang="sv-SE" sz="1200" dirty="0">
                <a:solidFill>
                  <a:schemeClr val="hlink"/>
                </a:solidFill>
              </a:rPr>
              <a:t>. </a:t>
            </a:r>
            <a:r>
              <a:rPr lang="sv-SE" sz="1200" dirty="0" err="1">
                <a:solidFill>
                  <a:schemeClr val="hlink"/>
                </a:solidFill>
              </a:rPr>
              <a:t>Some</a:t>
            </a:r>
            <a:r>
              <a:rPr lang="sv-SE" sz="1200" dirty="0">
                <a:solidFill>
                  <a:schemeClr val="hlink"/>
                </a:solidFill>
              </a:rPr>
              <a:t> Schemas for </a:t>
            </a:r>
            <a:r>
              <a:rPr lang="sv-SE" sz="1200" dirty="0" err="1">
                <a:solidFill>
                  <a:schemeClr val="hlink"/>
                </a:solidFill>
              </a:rPr>
              <a:t>reusing</a:t>
            </a:r>
            <a:r>
              <a:rPr lang="sv-SE" sz="1200" dirty="0">
                <a:solidFill>
                  <a:schemeClr val="hlink"/>
                </a:solidFill>
              </a:rPr>
              <a:t> the </a:t>
            </a:r>
            <a:r>
              <a:rPr lang="sv-SE" sz="1200" dirty="0" err="1">
                <a:solidFill>
                  <a:schemeClr val="hlink"/>
                </a:solidFill>
              </a:rPr>
              <a:t>energy</a:t>
            </a:r>
            <a:r>
              <a:rPr lang="sv-SE" sz="1200" dirty="0">
                <a:solidFill>
                  <a:schemeClr val="hlink"/>
                </a:solidFill>
              </a:rPr>
              <a:t> in </a:t>
            </a:r>
            <a:r>
              <a:rPr lang="sv-SE" sz="1200" dirty="0" err="1">
                <a:solidFill>
                  <a:schemeClr val="hlink"/>
                </a:solidFill>
              </a:rPr>
              <a:t>Optical</a:t>
            </a:r>
            <a:r>
              <a:rPr lang="sv-SE" sz="1200" dirty="0">
                <a:solidFill>
                  <a:schemeClr val="hlink"/>
                </a:solidFill>
              </a:rPr>
              <a:t> </a:t>
            </a:r>
            <a:r>
              <a:rPr lang="sv-SE" sz="1200" dirty="0" err="1">
                <a:solidFill>
                  <a:schemeClr val="hlink"/>
                </a:solidFill>
              </a:rPr>
              <a:t>Traps</a:t>
            </a:r>
            <a:r>
              <a:rPr lang="sv-SE" sz="1200" dirty="0">
                <a:solidFill>
                  <a:schemeClr val="hlink"/>
                </a:solidFill>
              </a:rPr>
              <a:t> </a:t>
            </a:r>
            <a:r>
              <a:rPr lang="sv-SE" sz="1200" dirty="0" err="1">
                <a:solidFill>
                  <a:schemeClr val="hlink"/>
                </a:solidFill>
              </a:rPr>
              <a:t>around</a:t>
            </a:r>
            <a:r>
              <a:rPr lang="sv-SE" sz="1200" dirty="0">
                <a:solidFill>
                  <a:schemeClr val="hlink"/>
                </a:solidFill>
              </a:rPr>
              <a:t> the </a:t>
            </a:r>
            <a:r>
              <a:rPr lang="sv-SE" sz="1200" dirty="0" err="1">
                <a:solidFill>
                  <a:schemeClr val="hlink"/>
                </a:solidFill>
              </a:rPr>
              <a:t>e-cooler</a:t>
            </a:r>
            <a:r>
              <a:rPr lang="sv-SE" sz="1200" dirty="0">
                <a:solidFill>
                  <a:schemeClr val="hlink"/>
                </a:solidFill>
              </a:rPr>
              <a:t> are </a:t>
            </a:r>
            <a:r>
              <a:rPr lang="sv-SE" sz="1200" dirty="0" err="1">
                <a:solidFill>
                  <a:schemeClr val="hlink"/>
                </a:solidFill>
              </a:rPr>
              <a:t>presented</a:t>
            </a:r>
            <a:r>
              <a:rPr lang="sv-SE" sz="1200" dirty="0">
                <a:solidFill>
                  <a:schemeClr val="hlink"/>
                </a:solidFill>
              </a:rPr>
              <a:t>:</a:t>
            </a:r>
          </a:p>
          <a:p>
            <a:pPr algn="just"/>
            <a:r>
              <a:rPr lang="sv-SE" sz="1200" b="1" dirty="0">
                <a:solidFill>
                  <a:schemeClr val="hlink"/>
                </a:solidFill>
              </a:rPr>
              <a:t>1. </a:t>
            </a:r>
            <a:r>
              <a:rPr lang="sv-SE" sz="1200" b="1" dirty="0" err="1">
                <a:solidFill>
                  <a:schemeClr val="hlink"/>
                </a:solidFill>
              </a:rPr>
              <a:t>Optical</a:t>
            </a:r>
            <a:r>
              <a:rPr lang="sv-SE" sz="1200" b="1" dirty="0">
                <a:solidFill>
                  <a:schemeClr val="hlink"/>
                </a:solidFill>
              </a:rPr>
              <a:t> Laser Ring.</a:t>
            </a:r>
          </a:p>
          <a:p>
            <a:pPr algn="just"/>
            <a:r>
              <a:rPr lang="sv-SE" sz="1200" b="1" dirty="0">
                <a:solidFill>
                  <a:schemeClr val="hlink"/>
                </a:solidFill>
              </a:rPr>
              <a:t>2. </a:t>
            </a:r>
            <a:r>
              <a:rPr lang="sv-SE" sz="1200" b="1" dirty="0" err="1">
                <a:solidFill>
                  <a:schemeClr val="hlink"/>
                </a:solidFill>
              </a:rPr>
              <a:t>Linear</a:t>
            </a:r>
            <a:r>
              <a:rPr lang="sv-SE" sz="1200" b="1" dirty="0">
                <a:solidFill>
                  <a:schemeClr val="hlink"/>
                </a:solidFill>
              </a:rPr>
              <a:t> </a:t>
            </a:r>
            <a:r>
              <a:rPr lang="sv-SE" sz="1200" b="1" dirty="0" err="1">
                <a:solidFill>
                  <a:schemeClr val="hlink"/>
                </a:solidFill>
              </a:rPr>
              <a:t>Storage</a:t>
            </a:r>
            <a:r>
              <a:rPr lang="sv-SE" sz="1200" b="1" dirty="0">
                <a:solidFill>
                  <a:schemeClr val="hlink"/>
                </a:solidFill>
              </a:rPr>
              <a:t> </a:t>
            </a:r>
            <a:r>
              <a:rPr lang="sv-SE" sz="1200" b="1" dirty="0" err="1">
                <a:solidFill>
                  <a:schemeClr val="hlink"/>
                </a:solidFill>
              </a:rPr>
              <a:t>Device</a:t>
            </a:r>
            <a:r>
              <a:rPr lang="sv-SE" sz="1200" b="1" dirty="0">
                <a:solidFill>
                  <a:schemeClr val="hlink"/>
                </a:solidFill>
              </a:rPr>
              <a:t>.</a:t>
            </a:r>
          </a:p>
          <a:p>
            <a:pPr algn="just"/>
            <a:r>
              <a:rPr lang="sv-SE" sz="1200" b="1" dirty="0">
                <a:solidFill>
                  <a:schemeClr val="hlink"/>
                </a:solidFill>
              </a:rPr>
              <a:t>3. </a:t>
            </a:r>
            <a:r>
              <a:rPr lang="sv-SE" sz="1200" b="1" dirty="0" err="1">
                <a:solidFill>
                  <a:schemeClr val="hlink"/>
                </a:solidFill>
              </a:rPr>
              <a:t>Seeded</a:t>
            </a:r>
            <a:r>
              <a:rPr lang="sv-SE" sz="1200" b="1" dirty="0">
                <a:solidFill>
                  <a:schemeClr val="hlink"/>
                </a:solidFill>
              </a:rPr>
              <a:t> Laser for </a:t>
            </a:r>
            <a:r>
              <a:rPr lang="sv-SE" sz="1200" b="1" dirty="0" err="1" smtClean="0">
                <a:solidFill>
                  <a:schemeClr val="hlink"/>
                </a:solidFill>
              </a:rPr>
              <a:t>IntracavityExperiments</a:t>
            </a:r>
            <a:r>
              <a:rPr lang="sv-SE" sz="1200" b="1" dirty="0">
                <a:solidFill>
                  <a:schemeClr val="hlink"/>
                </a:solidFill>
              </a:rPr>
              <a:t>.</a:t>
            </a:r>
            <a:endParaRPr lang="en-GB" sz="1200" b="1" dirty="0">
              <a:solidFill>
                <a:schemeClr val="hlink"/>
              </a:solidFill>
            </a:endParaRPr>
          </a:p>
        </p:txBody>
      </p:sp>
      <p:sp>
        <p:nvSpPr>
          <p:cNvPr id="40967" name="Rectangle 1031"/>
          <p:cNvSpPr>
            <a:spLocks noChangeArrowheads="1"/>
          </p:cNvSpPr>
          <p:nvPr/>
        </p:nvSpPr>
        <p:spPr bwMode="auto">
          <a:xfrm>
            <a:off x="2524125" y="1895475"/>
            <a:ext cx="9144000" cy="0"/>
          </a:xfrm>
          <a:prstGeom prst="rect">
            <a:avLst/>
          </a:prstGeom>
          <a:noFill/>
          <a:ln w="9525">
            <a:noFill/>
            <a:miter lim="800000"/>
            <a:headEnd/>
            <a:tailEnd/>
          </a:ln>
          <a:effectLst/>
        </p:spPr>
        <p:txBody>
          <a:bodyPr>
            <a:spAutoFit/>
          </a:bodyPr>
          <a:lstStyle/>
          <a:p>
            <a:endParaRPr lang="sv-SE"/>
          </a:p>
        </p:txBody>
      </p:sp>
      <p:sp>
        <p:nvSpPr>
          <p:cNvPr id="40970" name="Text Box 1034"/>
          <p:cNvSpPr txBox="1">
            <a:spLocks noChangeArrowheads="1"/>
          </p:cNvSpPr>
          <p:nvPr/>
        </p:nvSpPr>
        <p:spPr bwMode="auto">
          <a:xfrm>
            <a:off x="152400" y="6172200"/>
            <a:ext cx="7239000" cy="307777"/>
          </a:xfrm>
          <a:prstGeom prst="rect">
            <a:avLst/>
          </a:prstGeom>
          <a:solidFill>
            <a:srgbClr val="CCFFFF">
              <a:alpha val="50000"/>
            </a:srgbClr>
          </a:solidFill>
          <a:ln w="9525">
            <a:noFill/>
            <a:miter lim="800000"/>
            <a:headEnd/>
            <a:tailEnd/>
          </a:ln>
          <a:effectLst/>
        </p:spPr>
        <p:txBody>
          <a:bodyPr wrap="square">
            <a:spAutoFit/>
          </a:bodyPr>
          <a:lstStyle/>
          <a:p>
            <a:pPr algn="just">
              <a:spcBef>
                <a:spcPct val="50000"/>
              </a:spcBef>
            </a:pPr>
            <a:r>
              <a:rPr lang="sv-SE" b="1">
                <a:solidFill>
                  <a:schemeClr val="bg1"/>
                </a:solidFill>
              </a:rPr>
              <a:t>Fig.1.</a:t>
            </a:r>
            <a:r>
              <a:rPr lang="sv-SE">
                <a:solidFill>
                  <a:schemeClr val="bg1"/>
                </a:solidFill>
              </a:rPr>
              <a:t> Layout of CRYRING with high power lasers for Laser Induced Recombination Experiments</a:t>
            </a:r>
            <a:endParaRPr lang="en-GB">
              <a:solidFill>
                <a:schemeClr val="bg1"/>
              </a:solidFill>
            </a:endParaRPr>
          </a:p>
        </p:txBody>
      </p:sp>
      <p:graphicFrame>
        <p:nvGraphicFramePr>
          <p:cNvPr id="7" name="Tabell 6"/>
          <p:cNvGraphicFramePr>
            <a:graphicFrameLocks noGrp="1"/>
          </p:cNvGraphicFramePr>
          <p:nvPr/>
        </p:nvGraphicFramePr>
        <p:xfrm>
          <a:off x="5181600" y="381000"/>
          <a:ext cx="3733800" cy="640080"/>
        </p:xfrm>
        <a:graphic>
          <a:graphicData uri="http://schemas.openxmlformats.org/drawingml/2006/table">
            <a:tbl>
              <a:tblPr firstRow="1" bandRow="1">
                <a:tableStyleId>{5C22544A-7EE6-4342-B048-85BDC9FD1C3A}</a:tableStyleId>
              </a:tblPr>
              <a:tblGrid>
                <a:gridCol w="3733800"/>
              </a:tblGrid>
              <a:tr h="457200">
                <a:tc>
                  <a:txBody>
                    <a:bodyPr/>
                    <a:lstStyle/>
                    <a:p>
                      <a:pPr algn="just"/>
                      <a:r>
                        <a:rPr lang="sv-SE" i="1" dirty="0" smtClean="0">
                          <a:solidFill>
                            <a:schemeClr val="bg1"/>
                          </a:solidFill>
                          <a:latin typeface="Times New Roman" pitchFamily="18" charset="0"/>
                          <a:cs typeface="Times New Roman" pitchFamily="18" charset="0"/>
                        </a:rPr>
                        <a:t>   </a:t>
                      </a:r>
                      <a:r>
                        <a:rPr lang="sv-SE" b="0" i="1" dirty="0" smtClean="0">
                          <a:solidFill>
                            <a:schemeClr val="bg1"/>
                          </a:solidFill>
                          <a:latin typeface="Times New Roman" pitchFamily="18" charset="0"/>
                          <a:cs typeface="Times New Roman" pitchFamily="18" charset="0"/>
                        </a:rPr>
                        <a:t>Schema av befintliga laser system vid CRYRING.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additive="base">
                                        <p:cTn id="7" dur="500" fill="hold"/>
                                        <p:tgtEl>
                                          <p:spTgt spid="40965"/>
                                        </p:tgtEl>
                                        <p:attrNameLst>
                                          <p:attrName>ppt_x</p:attrName>
                                        </p:attrNameLst>
                                      </p:cBhvr>
                                      <p:tavLst>
                                        <p:tav tm="0">
                                          <p:val>
                                            <p:strVal val="0-#ppt_w/2"/>
                                          </p:val>
                                        </p:tav>
                                        <p:tav tm="100000">
                                          <p:val>
                                            <p:strVal val="#ppt_x"/>
                                          </p:val>
                                        </p:tav>
                                      </p:tavLst>
                                    </p:anim>
                                    <p:anim calcmode="lin" valueType="num">
                                      <p:cBhvr additive="base">
                                        <p:cTn id="8" dur="500" fill="hold"/>
                                        <p:tgtEl>
                                          <p:spTgt spid="409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0" name="Text Box 1030"/>
          <p:cNvSpPr txBox="1">
            <a:spLocks noChangeArrowheads="1"/>
          </p:cNvSpPr>
          <p:nvPr/>
        </p:nvSpPr>
        <p:spPr bwMode="auto">
          <a:xfrm>
            <a:off x="5562600" y="1447800"/>
            <a:ext cx="2971800" cy="1739900"/>
          </a:xfrm>
          <a:prstGeom prst="rect">
            <a:avLst/>
          </a:prstGeom>
          <a:noFill/>
          <a:ln w="9525">
            <a:noFill/>
            <a:miter lim="800000"/>
            <a:headEnd/>
            <a:tailEnd/>
          </a:ln>
          <a:effectLst/>
        </p:spPr>
        <p:txBody>
          <a:bodyPr>
            <a:spAutoFit/>
          </a:bodyPr>
          <a:lstStyle/>
          <a:p>
            <a:pPr algn="just"/>
            <a:r>
              <a:rPr lang="sv-SE" sz="1800">
                <a:solidFill>
                  <a:srgbClr val="CC3300"/>
                </a:solidFill>
              </a:rPr>
              <a:t>      </a:t>
            </a:r>
            <a:r>
              <a:rPr lang="sv-SE" sz="1800" i="1">
                <a:solidFill>
                  <a:srgbClr val="000099"/>
                </a:solidFill>
              </a:rPr>
              <a:t>Improvement of the Efficiency of the optical system demands increasing of the Gain of the amplifying media and  optimization of optical losses</a:t>
            </a:r>
            <a:endParaRPr lang="en-GB" sz="1800" i="1">
              <a:solidFill>
                <a:srgbClr val="000099"/>
              </a:solidFill>
            </a:endParaRPr>
          </a:p>
        </p:txBody>
      </p:sp>
      <p:sp>
        <p:nvSpPr>
          <p:cNvPr id="108551" name="Text Box 1031"/>
          <p:cNvSpPr txBox="1">
            <a:spLocks noChangeArrowheads="1"/>
          </p:cNvSpPr>
          <p:nvPr/>
        </p:nvSpPr>
        <p:spPr bwMode="auto">
          <a:xfrm>
            <a:off x="5334000" y="4953000"/>
            <a:ext cx="3505200" cy="685800"/>
          </a:xfrm>
          <a:prstGeom prst="rect">
            <a:avLst/>
          </a:prstGeom>
          <a:solidFill>
            <a:srgbClr val="CCFFFF">
              <a:alpha val="50000"/>
            </a:srgbClr>
          </a:solidFill>
          <a:ln w="9525">
            <a:noFill/>
            <a:miter lim="800000"/>
            <a:headEnd/>
            <a:tailEnd/>
          </a:ln>
        </p:spPr>
        <p:txBody>
          <a:bodyPr/>
          <a:lstStyle/>
          <a:p>
            <a:pPr algn="just" eaLnBrk="0" hangingPunct="0"/>
            <a:r>
              <a:rPr lang="en-US" b="1">
                <a:solidFill>
                  <a:schemeClr val="bg1"/>
                </a:solidFill>
              </a:rPr>
              <a:t>Fig.20</a:t>
            </a:r>
            <a:r>
              <a:rPr lang="en-US">
                <a:solidFill>
                  <a:schemeClr val="bg1"/>
                </a:solidFill>
              </a:rPr>
              <a:t>. Efficiency of the Optical Trap in dependence of the Gain of amplifying media and optical losses.</a:t>
            </a:r>
          </a:p>
        </p:txBody>
      </p:sp>
      <p:graphicFrame>
        <p:nvGraphicFramePr>
          <p:cNvPr id="147456" name="Object 1024"/>
          <p:cNvGraphicFramePr>
            <a:graphicFrameLocks noChangeAspect="1"/>
          </p:cNvGraphicFramePr>
          <p:nvPr/>
        </p:nvGraphicFramePr>
        <p:xfrm>
          <a:off x="719138" y="5943600"/>
          <a:ext cx="7170737" cy="671513"/>
        </p:xfrm>
        <a:graphic>
          <a:graphicData uri="http://schemas.openxmlformats.org/presentationml/2006/ole">
            <p:oleObj spid="_x0000_s147456" name="Formel" r:id="rId3" imgW="2692080" imgH="266400" progId="Equation.3">
              <p:embed/>
            </p:oleObj>
          </a:graphicData>
        </a:graphic>
      </p:graphicFrame>
      <p:sp>
        <p:nvSpPr>
          <p:cNvPr id="108553" name="Text Box 1033"/>
          <p:cNvSpPr txBox="1">
            <a:spLocks noChangeArrowheads="1"/>
          </p:cNvSpPr>
          <p:nvPr/>
        </p:nvSpPr>
        <p:spPr bwMode="auto">
          <a:xfrm>
            <a:off x="838200" y="381000"/>
            <a:ext cx="4114800" cy="519113"/>
          </a:xfrm>
          <a:prstGeom prst="rect">
            <a:avLst/>
          </a:prstGeom>
          <a:noFill/>
          <a:ln w="9525">
            <a:noFill/>
            <a:miter lim="800000"/>
            <a:headEnd/>
            <a:tailEnd/>
          </a:ln>
          <a:effectLst/>
        </p:spPr>
        <p:txBody>
          <a:bodyPr>
            <a:spAutoFit/>
          </a:bodyPr>
          <a:lstStyle/>
          <a:p>
            <a:pPr algn="just"/>
            <a:r>
              <a:rPr lang="sv-SE" sz="2800" b="1" i="1">
                <a:solidFill>
                  <a:srgbClr val="FF3300"/>
                </a:solidFill>
              </a:rPr>
              <a:t>Efficieny of Optical Trap </a:t>
            </a:r>
            <a:endParaRPr lang="en-GB" sz="2800" b="1" i="1">
              <a:solidFill>
                <a:srgbClr val="FF3300"/>
              </a:solidFill>
            </a:endParaRPr>
          </a:p>
        </p:txBody>
      </p:sp>
      <p:grpSp>
        <p:nvGrpSpPr>
          <p:cNvPr id="108555" name="Group 1035"/>
          <p:cNvGrpSpPr>
            <a:grpSpLocks/>
          </p:cNvGrpSpPr>
          <p:nvPr/>
        </p:nvGrpSpPr>
        <p:grpSpPr bwMode="auto">
          <a:xfrm>
            <a:off x="457200" y="1371600"/>
            <a:ext cx="4767263" cy="4343400"/>
            <a:chOff x="384" y="864"/>
            <a:chExt cx="3003" cy="2736"/>
          </a:xfrm>
        </p:grpSpPr>
        <p:graphicFrame>
          <p:nvGraphicFramePr>
            <p:cNvPr id="147457" name="Object 1025"/>
            <p:cNvGraphicFramePr>
              <a:graphicFrameLocks noChangeAspect="1"/>
            </p:cNvGraphicFramePr>
            <p:nvPr/>
          </p:nvGraphicFramePr>
          <p:xfrm>
            <a:off x="384" y="864"/>
            <a:ext cx="3003" cy="2736"/>
          </p:xfrm>
          <a:graphic>
            <a:graphicData uri="http://schemas.openxmlformats.org/presentationml/2006/ole">
              <p:oleObj spid="_x0000_s147457" name="Diagram" r:id="rId4" imgW="4489920" imgH="4101120" progId="Excel.Sheet.8">
                <p:embed/>
              </p:oleObj>
            </a:graphicData>
          </a:graphic>
        </p:graphicFrame>
        <p:graphicFrame>
          <p:nvGraphicFramePr>
            <p:cNvPr id="147458" name="Object 1026"/>
            <p:cNvGraphicFramePr>
              <a:graphicFrameLocks noChangeAspect="1"/>
            </p:cNvGraphicFramePr>
            <p:nvPr/>
          </p:nvGraphicFramePr>
          <p:xfrm>
            <a:off x="2592" y="3264"/>
            <a:ext cx="528" cy="217"/>
          </p:xfrm>
          <a:graphic>
            <a:graphicData uri="http://schemas.openxmlformats.org/presentationml/2006/ole">
              <p:oleObj spid="_x0000_s147458" name="Formel" r:id="rId5" imgW="583920" imgH="253800" progId="Equation.3">
                <p:embed/>
              </p:oleObj>
            </a:graphicData>
          </a:graphic>
        </p:graphicFrame>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609600" y="533400"/>
            <a:ext cx="7620000" cy="519113"/>
          </a:xfrm>
          <a:prstGeom prst="rect">
            <a:avLst/>
          </a:prstGeom>
          <a:noFill/>
          <a:ln w="9525">
            <a:noFill/>
            <a:miter lim="800000"/>
            <a:headEnd/>
            <a:tailEnd/>
          </a:ln>
          <a:effectLst/>
        </p:spPr>
        <p:txBody>
          <a:bodyPr>
            <a:spAutoFit/>
          </a:bodyPr>
          <a:lstStyle/>
          <a:p>
            <a:pPr algn="l">
              <a:buFontTx/>
              <a:buBlip>
                <a:blip r:embed="rId2"/>
              </a:buBlip>
            </a:pPr>
            <a:r>
              <a:rPr lang="en-GB" sz="2800" b="1" i="1">
                <a:solidFill>
                  <a:srgbClr val="FF3300"/>
                </a:solidFill>
                <a:cs typeface="Times New Roman" pitchFamily="18" charset="0"/>
              </a:rPr>
              <a:t>Linear Storage Device</a:t>
            </a:r>
            <a:r>
              <a:rPr lang="sv-SE" sz="2800" b="1" i="1">
                <a:solidFill>
                  <a:srgbClr val="FF3300"/>
                </a:solidFill>
                <a:cs typeface="Times New Roman" pitchFamily="18" charset="0"/>
              </a:rPr>
              <a:t> with an amplifying cell</a:t>
            </a:r>
            <a:endParaRPr lang="en-GB" sz="2800" i="1">
              <a:solidFill>
                <a:srgbClr val="FF3300"/>
              </a:solidFill>
            </a:endParaRPr>
          </a:p>
        </p:txBody>
      </p:sp>
      <p:sp>
        <p:nvSpPr>
          <p:cNvPr id="35845" name="Text Box 5"/>
          <p:cNvSpPr txBox="1">
            <a:spLocks noChangeArrowheads="1"/>
          </p:cNvSpPr>
          <p:nvPr/>
        </p:nvSpPr>
        <p:spPr bwMode="auto">
          <a:xfrm>
            <a:off x="304800" y="1828800"/>
            <a:ext cx="8534400" cy="2563813"/>
          </a:xfrm>
          <a:prstGeom prst="rect">
            <a:avLst/>
          </a:prstGeom>
          <a:noFill/>
          <a:ln w="9525">
            <a:noFill/>
            <a:miter lim="800000"/>
            <a:headEnd/>
            <a:tailEnd/>
          </a:ln>
          <a:effectLst/>
        </p:spPr>
        <p:txBody>
          <a:bodyPr>
            <a:spAutoFit/>
          </a:bodyPr>
          <a:lstStyle/>
          <a:p>
            <a:pPr algn="just" eaLnBrk="0" hangingPunct="0"/>
            <a:r>
              <a:rPr lang="sv-SE" sz="1800" i="1">
                <a:solidFill>
                  <a:schemeClr val="accent2"/>
                </a:solidFill>
                <a:cs typeface="Times New Roman" pitchFamily="18" charset="0"/>
              </a:rPr>
              <a:t>     </a:t>
            </a:r>
            <a:r>
              <a:rPr lang="en-GB" sz="1800" i="1">
                <a:solidFill>
                  <a:srgbClr val="0033CC"/>
                </a:solidFill>
                <a:cs typeface="Times New Roman" pitchFamily="18" charset="0"/>
              </a:rPr>
              <a:t>An </a:t>
            </a:r>
            <a:r>
              <a:rPr lang="sv-SE" sz="1800" b="1" i="1">
                <a:solidFill>
                  <a:srgbClr val="0033CC"/>
                </a:solidFill>
                <a:cs typeface="Times New Roman" pitchFamily="18" charset="0"/>
              </a:rPr>
              <a:t>A</a:t>
            </a:r>
            <a:r>
              <a:rPr lang="en-GB" sz="1800" b="1" i="1">
                <a:solidFill>
                  <a:srgbClr val="0033CC"/>
                </a:solidFill>
                <a:cs typeface="Times New Roman" pitchFamily="18" charset="0"/>
              </a:rPr>
              <a:t>mplifying </a:t>
            </a:r>
            <a:r>
              <a:rPr lang="sv-SE" sz="1800" b="1" i="1">
                <a:solidFill>
                  <a:srgbClr val="0033CC"/>
                </a:solidFill>
                <a:cs typeface="Times New Roman" pitchFamily="18" charset="0"/>
              </a:rPr>
              <a:t>C</a:t>
            </a:r>
            <a:r>
              <a:rPr lang="en-GB" sz="1800" b="1" i="1">
                <a:solidFill>
                  <a:srgbClr val="0033CC"/>
                </a:solidFill>
                <a:cs typeface="Times New Roman" pitchFamily="18" charset="0"/>
              </a:rPr>
              <a:t>ell</a:t>
            </a:r>
            <a:r>
              <a:rPr lang="en-GB" sz="1800" i="1">
                <a:solidFill>
                  <a:srgbClr val="0033CC"/>
                </a:solidFill>
                <a:cs typeface="Times New Roman" pitchFamily="18" charset="0"/>
              </a:rPr>
              <a:t> has been introduced into the </a:t>
            </a:r>
            <a:r>
              <a:rPr lang="sv-SE" sz="1800" b="1" i="1">
                <a:solidFill>
                  <a:srgbClr val="0033CC"/>
                </a:solidFill>
                <a:cs typeface="Times New Roman" pitchFamily="18" charset="0"/>
              </a:rPr>
              <a:t>Linear S</a:t>
            </a:r>
            <a:r>
              <a:rPr lang="en-GB" sz="1800" b="1" i="1">
                <a:solidFill>
                  <a:srgbClr val="0033CC"/>
                </a:solidFill>
                <a:cs typeface="Times New Roman" pitchFamily="18" charset="0"/>
              </a:rPr>
              <a:t>torage </a:t>
            </a:r>
            <a:r>
              <a:rPr lang="sv-SE" sz="1800" b="1" i="1">
                <a:solidFill>
                  <a:srgbClr val="0033CC"/>
                </a:solidFill>
                <a:cs typeface="Times New Roman" pitchFamily="18" charset="0"/>
              </a:rPr>
              <a:t>D</a:t>
            </a:r>
            <a:r>
              <a:rPr lang="en-GB" sz="1800" b="1" i="1">
                <a:solidFill>
                  <a:srgbClr val="0033CC"/>
                </a:solidFill>
                <a:cs typeface="Times New Roman" pitchFamily="18" charset="0"/>
              </a:rPr>
              <a:t>evice</a:t>
            </a:r>
            <a:r>
              <a:rPr lang="en-GB" sz="1800" i="1">
                <a:solidFill>
                  <a:srgbClr val="0033CC"/>
                </a:solidFill>
                <a:cs typeface="Times New Roman" pitchFamily="18" charset="0"/>
              </a:rPr>
              <a:t>. The </a:t>
            </a:r>
            <a:r>
              <a:rPr lang="sv-SE" sz="1800" b="1" i="1">
                <a:solidFill>
                  <a:srgbClr val="0033CC"/>
                </a:solidFill>
                <a:cs typeface="Times New Roman" pitchFamily="18" charset="0"/>
              </a:rPr>
              <a:t>E</a:t>
            </a:r>
            <a:r>
              <a:rPr lang="en-GB" sz="1800" b="1" i="1">
                <a:solidFill>
                  <a:srgbClr val="0033CC"/>
                </a:solidFill>
                <a:cs typeface="Times New Roman" pitchFamily="18" charset="0"/>
              </a:rPr>
              <a:t>fficiency </a:t>
            </a:r>
            <a:r>
              <a:rPr lang="en-GB" sz="1800" i="1">
                <a:solidFill>
                  <a:srgbClr val="0033CC"/>
                </a:solidFill>
                <a:cs typeface="Times New Roman" pitchFamily="18" charset="0"/>
              </a:rPr>
              <a:t>of the linear storage device with an amplifying cell was about 24 times compared with the one pass configuration, where back and forward train of lasers pulses were taking into account. The performance of the storage device depends </a:t>
            </a:r>
            <a:r>
              <a:rPr lang="sv-SE" sz="1800" i="1">
                <a:solidFill>
                  <a:srgbClr val="0033CC"/>
                </a:solidFill>
                <a:cs typeface="Times New Roman" pitchFamily="18" charset="0"/>
              </a:rPr>
              <a:t>basically </a:t>
            </a:r>
            <a:r>
              <a:rPr lang="en-GB" sz="1800" i="1">
                <a:solidFill>
                  <a:srgbClr val="0033CC"/>
                </a:solidFill>
                <a:cs typeface="Times New Roman" pitchFamily="18" charset="0"/>
              </a:rPr>
              <a:t>on the optical losses and gain in the amplifying media. </a:t>
            </a:r>
            <a:endParaRPr lang="sv-SE" sz="1800" i="1">
              <a:solidFill>
                <a:srgbClr val="0033CC"/>
              </a:solidFill>
              <a:cs typeface="Times New Roman" pitchFamily="18" charset="0"/>
            </a:endParaRPr>
          </a:p>
          <a:p>
            <a:pPr algn="just" eaLnBrk="0" hangingPunct="0"/>
            <a:r>
              <a:rPr lang="sv-SE" sz="1800" i="1">
                <a:solidFill>
                  <a:srgbClr val="0033CC"/>
                </a:solidFill>
                <a:cs typeface="Times New Roman" pitchFamily="18" charset="0"/>
              </a:rPr>
              <a:t>    A dye cell has been used as amplifying media.</a:t>
            </a:r>
          </a:p>
          <a:p>
            <a:pPr algn="just" eaLnBrk="0" hangingPunct="0"/>
            <a:r>
              <a:rPr lang="sv-SE" sz="1800" i="1">
                <a:solidFill>
                  <a:srgbClr val="0033CC"/>
                </a:solidFill>
                <a:cs typeface="Times New Roman" pitchFamily="18" charset="0"/>
              </a:rPr>
              <a:t>    The injected pulse is travelling twice through all the optical elements inside the trap, which means higher losses but on the other side the stored pulse pass twice the experimental section.</a:t>
            </a:r>
            <a:endParaRPr lang="en-GB" sz="2400" i="1">
              <a:solidFill>
                <a:srgbClr val="0033CC"/>
              </a:solidFill>
            </a:endParaRPr>
          </a:p>
        </p:txBody>
      </p:sp>
    </p:spTree>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9" name="Text Box 13"/>
          <p:cNvSpPr txBox="1">
            <a:spLocks noChangeArrowheads="1"/>
          </p:cNvSpPr>
          <p:nvPr/>
        </p:nvSpPr>
        <p:spPr bwMode="auto">
          <a:xfrm>
            <a:off x="0" y="4724400"/>
            <a:ext cx="5181600" cy="914400"/>
          </a:xfrm>
          <a:prstGeom prst="rect">
            <a:avLst/>
          </a:prstGeom>
          <a:solidFill>
            <a:srgbClr val="CCECFF">
              <a:alpha val="50000"/>
            </a:srgbClr>
          </a:solidFill>
          <a:ln w="9525">
            <a:noFill/>
            <a:miter lim="800000"/>
            <a:headEnd/>
            <a:tailEnd/>
          </a:ln>
        </p:spPr>
        <p:txBody>
          <a:bodyPr/>
          <a:lstStyle/>
          <a:p>
            <a:pPr algn="just" eaLnBrk="0" hangingPunct="0"/>
            <a:r>
              <a:rPr lang="en-US" b="1">
                <a:solidFill>
                  <a:schemeClr val="bg1"/>
                </a:solidFill>
              </a:rPr>
              <a:t>Fig.21</a:t>
            </a:r>
            <a:r>
              <a:rPr lang="en-US">
                <a:solidFill>
                  <a:schemeClr val="bg1"/>
                </a:solidFill>
              </a:rPr>
              <a:t>. Linear Storage Device with implemented Amplifying Cell (AC). WP-Wollaston Prism, PC-Pockels Cell, HVP-High Voltage Pulser, PD-PhotoDiode, FS-Focusing System, BS-Beam Splitter, M..- High Reflecting Mirrors</a:t>
            </a:r>
          </a:p>
        </p:txBody>
      </p:sp>
      <p:grpSp>
        <p:nvGrpSpPr>
          <p:cNvPr id="45173" name="Group 117"/>
          <p:cNvGrpSpPr>
            <a:grpSpLocks/>
          </p:cNvGrpSpPr>
          <p:nvPr/>
        </p:nvGrpSpPr>
        <p:grpSpPr bwMode="auto">
          <a:xfrm>
            <a:off x="152400" y="1143000"/>
            <a:ext cx="5105400" cy="3581400"/>
            <a:chOff x="96" y="240"/>
            <a:chExt cx="3265" cy="2256"/>
          </a:xfrm>
        </p:grpSpPr>
        <p:grpSp>
          <p:nvGrpSpPr>
            <p:cNvPr id="45170" name="Group 114"/>
            <p:cNvGrpSpPr>
              <a:grpSpLocks/>
            </p:cNvGrpSpPr>
            <p:nvPr/>
          </p:nvGrpSpPr>
          <p:grpSpPr bwMode="auto">
            <a:xfrm>
              <a:off x="2248" y="1138"/>
              <a:ext cx="263" cy="302"/>
              <a:chOff x="2248" y="1138"/>
              <a:chExt cx="263" cy="302"/>
            </a:xfrm>
          </p:grpSpPr>
          <p:sp>
            <p:nvSpPr>
              <p:cNvPr id="45062" name="Text Box 6"/>
              <p:cNvSpPr txBox="1">
                <a:spLocks noChangeArrowheads="1"/>
              </p:cNvSpPr>
              <p:nvPr/>
            </p:nvSpPr>
            <p:spPr bwMode="auto">
              <a:xfrm>
                <a:off x="2304" y="1344"/>
                <a:ext cx="192" cy="96"/>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1"/>
                    </a:solidFill>
                  </a:rPr>
                  <a:t>WP</a:t>
                </a:r>
              </a:p>
            </p:txBody>
          </p:sp>
          <p:sp>
            <p:nvSpPr>
              <p:cNvPr id="45063" name="Text Box 7" descr="5 %"/>
              <p:cNvSpPr txBox="1">
                <a:spLocks noChangeArrowheads="1"/>
              </p:cNvSpPr>
              <p:nvPr/>
            </p:nvSpPr>
            <p:spPr bwMode="auto">
              <a:xfrm>
                <a:off x="2248" y="1138"/>
                <a:ext cx="263" cy="146"/>
              </a:xfrm>
              <a:prstGeom prst="rect">
                <a:avLst/>
              </a:prstGeom>
              <a:pattFill prst="pct5">
                <a:fgClr>
                  <a:srgbClr val="FF6600"/>
                </a:fgClr>
                <a:bgClr>
                  <a:srgbClr val="FFCC99"/>
                </a:bgClr>
              </a:pattFill>
              <a:ln w="9525">
                <a:solidFill>
                  <a:srgbClr val="339966"/>
                </a:solidFill>
                <a:miter lim="800000"/>
                <a:headEnd/>
                <a:tailEnd/>
              </a:ln>
            </p:spPr>
            <p:txBody>
              <a:bodyPr lIns="0" tIns="0" rIns="0" bIns="0"/>
              <a:lstStyle/>
              <a:p>
                <a:pPr algn="l" eaLnBrk="0" hangingPunct="0"/>
                <a:endParaRPr lang="en-US" sz="600" i="1"/>
              </a:p>
            </p:txBody>
          </p:sp>
          <p:sp>
            <p:nvSpPr>
              <p:cNvPr id="45064" name="Line 8"/>
              <p:cNvSpPr>
                <a:spLocks noChangeShapeType="1"/>
              </p:cNvSpPr>
              <p:nvPr/>
            </p:nvSpPr>
            <p:spPr bwMode="auto">
              <a:xfrm flipH="1">
                <a:off x="2252" y="1146"/>
                <a:ext cx="259" cy="139"/>
              </a:xfrm>
              <a:prstGeom prst="line">
                <a:avLst/>
              </a:prstGeom>
              <a:noFill/>
              <a:ln w="9525">
                <a:solidFill>
                  <a:srgbClr val="800000"/>
                </a:solidFill>
                <a:round/>
                <a:headEnd/>
                <a:tailEnd/>
              </a:ln>
            </p:spPr>
            <p:txBody>
              <a:bodyPr lIns="0" tIns="0" rIns="0" bIns="0"/>
              <a:lstStyle/>
              <a:p>
                <a:endParaRPr lang="sv-SE"/>
              </a:p>
            </p:txBody>
          </p:sp>
        </p:grpSp>
        <p:sp>
          <p:nvSpPr>
            <p:cNvPr id="45065" name="Rectangle 9"/>
            <p:cNvSpPr>
              <a:spLocks noChangeArrowheads="1"/>
            </p:cNvSpPr>
            <p:nvPr/>
          </p:nvSpPr>
          <p:spPr bwMode="auto">
            <a:xfrm rot="-608652">
              <a:off x="1255" y="1104"/>
              <a:ext cx="341" cy="234"/>
            </a:xfrm>
            <a:prstGeom prst="rect">
              <a:avLst/>
            </a:prstGeom>
            <a:solidFill>
              <a:srgbClr val="FFFF00"/>
            </a:solidFill>
            <a:ln w="9525">
              <a:solidFill>
                <a:srgbClr val="000000"/>
              </a:solidFill>
              <a:miter lim="800000"/>
              <a:headEnd/>
              <a:tailEnd/>
            </a:ln>
            <a:effectLst/>
          </p:spPr>
          <p:txBody>
            <a:bodyPr/>
            <a:lstStyle/>
            <a:p>
              <a:endParaRPr lang="sv-SE"/>
            </a:p>
          </p:txBody>
        </p:sp>
        <p:sp>
          <p:nvSpPr>
            <p:cNvPr id="45066" name="Text Box 10"/>
            <p:cNvSpPr txBox="1">
              <a:spLocks noChangeArrowheads="1"/>
            </p:cNvSpPr>
            <p:nvPr/>
          </p:nvSpPr>
          <p:spPr bwMode="auto">
            <a:xfrm>
              <a:off x="96" y="960"/>
              <a:ext cx="144" cy="133"/>
            </a:xfrm>
            <a:prstGeom prst="rect">
              <a:avLst/>
            </a:prstGeom>
            <a:noFill/>
            <a:ln w="9525">
              <a:noFill/>
              <a:miter lim="800000"/>
              <a:headEnd/>
              <a:tailEnd/>
            </a:ln>
          </p:spPr>
          <p:txBody>
            <a:bodyPr lIns="0" tIns="0" rIns="0" bIns="0"/>
            <a:lstStyle/>
            <a:p>
              <a:pPr algn="l" eaLnBrk="0" hangingPunct="0"/>
              <a:r>
                <a:rPr lang="en-US" sz="1200">
                  <a:solidFill>
                    <a:schemeClr val="bg1"/>
                  </a:solidFill>
                </a:rPr>
                <a:t>M2</a:t>
              </a:r>
            </a:p>
          </p:txBody>
        </p:sp>
        <p:sp>
          <p:nvSpPr>
            <p:cNvPr id="45067" name="Text Box 11"/>
            <p:cNvSpPr txBox="1">
              <a:spLocks noChangeArrowheads="1"/>
            </p:cNvSpPr>
            <p:nvPr/>
          </p:nvSpPr>
          <p:spPr bwMode="auto">
            <a:xfrm>
              <a:off x="391" y="960"/>
              <a:ext cx="144" cy="96"/>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1"/>
                  </a:solidFill>
                </a:rPr>
                <a:t>FS</a:t>
              </a:r>
            </a:p>
          </p:txBody>
        </p:sp>
        <p:sp>
          <p:nvSpPr>
            <p:cNvPr id="45068" name="Line 12"/>
            <p:cNvSpPr>
              <a:spLocks noChangeShapeType="1"/>
            </p:cNvSpPr>
            <p:nvPr/>
          </p:nvSpPr>
          <p:spPr bwMode="auto">
            <a:xfrm rot="1506465">
              <a:off x="2830" y="964"/>
              <a:ext cx="127" cy="113"/>
            </a:xfrm>
            <a:prstGeom prst="line">
              <a:avLst/>
            </a:prstGeom>
            <a:noFill/>
            <a:ln w="25400" cmpd="thinThick">
              <a:solidFill>
                <a:srgbClr val="0000FF"/>
              </a:solidFill>
              <a:round/>
              <a:headEnd/>
              <a:tailEnd/>
            </a:ln>
          </p:spPr>
          <p:txBody>
            <a:bodyPr/>
            <a:lstStyle/>
            <a:p>
              <a:endParaRPr lang="sv-SE"/>
            </a:p>
          </p:txBody>
        </p:sp>
        <p:sp>
          <p:nvSpPr>
            <p:cNvPr id="45070" name="Line 14"/>
            <p:cNvSpPr>
              <a:spLocks noChangeShapeType="1"/>
            </p:cNvSpPr>
            <p:nvPr/>
          </p:nvSpPr>
          <p:spPr bwMode="auto">
            <a:xfrm>
              <a:off x="847" y="1201"/>
              <a:ext cx="152" cy="0"/>
            </a:xfrm>
            <a:prstGeom prst="line">
              <a:avLst/>
            </a:prstGeom>
            <a:noFill/>
            <a:ln w="9525">
              <a:solidFill>
                <a:srgbClr val="FF0000"/>
              </a:solidFill>
              <a:round/>
              <a:headEnd type="triangle" w="med" len="med"/>
              <a:tailEnd/>
            </a:ln>
          </p:spPr>
          <p:txBody>
            <a:bodyPr/>
            <a:lstStyle/>
            <a:p>
              <a:endParaRPr lang="sv-SE"/>
            </a:p>
          </p:txBody>
        </p:sp>
        <p:sp>
          <p:nvSpPr>
            <p:cNvPr id="45071" name="Line 15"/>
            <p:cNvSpPr>
              <a:spLocks noChangeShapeType="1"/>
            </p:cNvSpPr>
            <p:nvPr/>
          </p:nvSpPr>
          <p:spPr bwMode="auto">
            <a:xfrm flipH="1">
              <a:off x="669" y="1199"/>
              <a:ext cx="152" cy="0"/>
            </a:xfrm>
            <a:prstGeom prst="line">
              <a:avLst/>
            </a:prstGeom>
            <a:noFill/>
            <a:ln w="9525">
              <a:solidFill>
                <a:srgbClr val="FF0000"/>
              </a:solidFill>
              <a:round/>
              <a:headEnd type="triangle" w="med" len="med"/>
              <a:tailEnd/>
            </a:ln>
          </p:spPr>
          <p:txBody>
            <a:bodyPr/>
            <a:lstStyle/>
            <a:p>
              <a:endParaRPr lang="sv-SE"/>
            </a:p>
          </p:txBody>
        </p:sp>
        <p:sp>
          <p:nvSpPr>
            <p:cNvPr id="45072" name="Text Box 16"/>
            <p:cNvSpPr txBox="1">
              <a:spLocks noChangeArrowheads="1"/>
            </p:cNvSpPr>
            <p:nvPr/>
          </p:nvSpPr>
          <p:spPr bwMode="auto">
            <a:xfrm>
              <a:off x="929" y="990"/>
              <a:ext cx="234" cy="182"/>
            </a:xfrm>
            <a:prstGeom prst="rect">
              <a:avLst/>
            </a:prstGeom>
            <a:solidFill>
              <a:srgbClr val="FFFFFF"/>
            </a:solidFill>
            <a:ln w="9525">
              <a:noFill/>
              <a:miter lim="800000"/>
              <a:headEnd/>
              <a:tailEnd/>
            </a:ln>
            <a:effectLst/>
          </p:spPr>
          <p:txBody>
            <a:bodyPr/>
            <a:lstStyle/>
            <a:p>
              <a:pPr algn="l" eaLnBrk="0" hangingPunct="0"/>
              <a:r>
                <a:rPr lang="en-US" sz="1200"/>
                <a:t>BS</a:t>
              </a:r>
            </a:p>
          </p:txBody>
        </p:sp>
        <p:sp>
          <p:nvSpPr>
            <p:cNvPr id="45073" name="Line 17"/>
            <p:cNvSpPr>
              <a:spLocks noChangeShapeType="1"/>
            </p:cNvSpPr>
            <p:nvPr/>
          </p:nvSpPr>
          <p:spPr bwMode="auto">
            <a:xfrm flipH="1" flipV="1">
              <a:off x="2317" y="1196"/>
              <a:ext cx="573" cy="161"/>
            </a:xfrm>
            <a:prstGeom prst="line">
              <a:avLst/>
            </a:prstGeom>
            <a:noFill/>
            <a:ln w="28575">
              <a:solidFill>
                <a:srgbClr val="FF0000"/>
              </a:solidFill>
              <a:round/>
              <a:headEnd/>
              <a:tailEnd type="triangle" w="sm" len="lg"/>
            </a:ln>
          </p:spPr>
          <p:txBody>
            <a:bodyPr/>
            <a:lstStyle/>
            <a:p>
              <a:endParaRPr lang="sv-SE"/>
            </a:p>
          </p:txBody>
        </p:sp>
        <p:sp>
          <p:nvSpPr>
            <p:cNvPr id="45074" name="Line 18"/>
            <p:cNvSpPr>
              <a:spLocks noChangeShapeType="1"/>
            </p:cNvSpPr>
            <p:nvPr/>
          </p:nvSpPr>
          <p:spPr bwMode="auto">
            <a:xfrm flipH="1" flipV="1">
              <a:off x="2884" y="1326"/>
              <a:ext cx="6" cy="794"/>
            </a:xfrm>
            <a:prstGeom prst="line">
              <a:avLst/>
            </a:prstGeom>
            <a:noFill/>
            <a:ln w="28575">
              <a:solidFill>
                <a:srgbClr val="FF0000"/>
              </a:solidFill>
              <a:round/>
              <a:headEnd/>
              <a:tailEnd type="triangle" w="sm" len="lg"/>
            </a:ln>
          </p:spPr>
          <p:txBody>
            <a:bodyPr/>
            <a:lstStyle/>
            <a:p>
              <a:endParaRPr lang="sv-SE"/>
            </a:p>
          </p:txBody>
        </p:sp>
        <p:sp>
          <p:nvSpPr>
            <p:cNvPr id="45075" name="Line 19"/>
            <p:cNvSpPr>
              <a:spLocks noChangeShapeType="1"/>
            </p:cNvSpPr>
            <p:nvPr/>
          </p:nvSpPr>
          <p:spPr bwMode="auto">
            <a:xfrm rot="10899042">
              <a:off x="2848" y="1292"/>
              <a:ext cx="86" cy="131"/>
            </a:xfrm>
            <a:prstGeom prst="line">
              <a:avLst/>
            </a:prstGeom>
            <a:noFill/>
            <a:ln w="25400" cmpd="thickThin">
              <a:solidFill>
                <a:srgbClr val="0000FF"/>
              </a:solidFill>
              <a:round/>
              <a:headEnd/>
              <a:tailEnd/>
            </a:ln>
          </p:spPr>
          <p:txBody>
            <a:bodyPr/>
            <a:lstStyle/>
            <a:p>
              <a:endParaRPr lang="sv-SE"/>
            </a:p>
          </p:txBody>
        </p:sp>
        <p:sp>
          <p:nvSpPr>
            <p:cNvPr id="45076" name="Line 20"/>
            <p:cNvSpPr>
              <a:spLocks noChangeShapeType="1"/>
            </p:cNvSpPr>
            <p:nvPr/>
          </p:nvSpPr>
          <p:spPr bwMode="auto">
            <a:xfrm rot="8633" flipH="1">
              <a:off x="2365" y="1021"/>
              <a:ext cx="520" cy="201"/>
            </a:xfrm>
            <a:prstGeom prst="line">
              <a:avLst/>
            </a:prstGeom>
            <a:noFill/>
            <a:ln w="28575">
              <a:solidFill>
                <a:srgbClr val="FF0000"/>
              </a:solidFill>
              <a:round/>
              <a:headEnd type="stealth" w="med" len="med"/>
              <a:tailEnd type="stealth" w="med" len="med"/>
            </a:ln>
          </p:spPr>
          <p:txBody>
            <a:bodyPr/>
            <a:lstStyle/>
            <a:p>
              <a:endParaRPr lang="sv-SE"/>
            </a:p>
          </p:txBody>
        </p:sp>
        <p:grpSp>
          <p:nvGrpSpPr>
            <p:cNvPr id="45077" name="Group 21"/>
            <p:cNvGrpSpPr>
              <a:grpSpLocks/>
            </p:cNvGrpSpPr>
            <p:nvPr/>
          </p:nvGrpSpPr>
          <p:grpSpPr bwMode="auto">
            <a:xfrm>
              <a:off x="2836" y="1594"/>
              <a:ext cx="96" cy="473"/>
              <a:chOff x="8916" y="6049"/>
              <a:chExt cx="228" cy="1091"/>
            </a:xfrm>
          </p:grpSpPr>
          <p:sp>
            <p:nvSpPr>
              <p:cNvPr id="45078" name="Oval 22"/>
              <p:cNvSpPr>
                <a:spLocks noChangeArrowheads="1"/>
              </p:cNvSpPr>
              <p:nvPr/>
            </p:nvSpPr>
            <p:spPr bwMode="auto">
              <a:xfrm rot="5400000">
                <a:off x="8484" y="6538"/>
                <a:ext cx="1091" cy="114"/>
              </a:xfrm>
              <a:prstGeom prst="ellipse">
                <a:avLst/>
              </a:prstGeom>
              <a:solidFill>
                <a:srgbClr val="FF9999"/>
              </a:solidFill>
              <a:ln w="9525">
                <a:solidFill>
                  <a:srgbClr val="FF9999"/>
                </a:solidFill>
                <a:round/>
                <a:headEnd/>
                <a:tailEnd/>
              </a:ln>
            </p:spPr>
            <p:txBody>
              <a:bodyPr/>
              <a:lstStyle/>
              <a:p>
                <a:endParaRPr lang="sv-SE"/>
              </a:p>
            </p:txBody>
          </p:sp>
          <p:sp>
            <p:nvSpPr>
              <p:cNvPr id="45079" name="Line 23"/>
              <p:cNvSpPr>
                <a:spLocks noChangeShapeType="1"/>
              </p:cNvSpPr>
              <p:nvPr/>
            </p:nvSpPr>
            <p:spPr bwMode="auto">
              <a:xfrm>
                <a:off x="8916" y="6163"/>
                <a:ext cx="228" cy="855"/>
              </a:xfrm>
              <a:prstGeom prst="line">
                <a:avLst/>
              </a:prstGeom>
              <a:noFill/>
              <a:ln w="9525">
                <a:solidFill>
                  <a:srgbClr val="FF9999"/>
                </a:solidFill>
                <a:prstDash val="dash"/>
                <a:round/>
                <a:headEnd/>
                <a:tailEnd/>
              </a:ln>
            </p:spPr>
            <p:txBody>
              <a:bodyPr/>
              <a:lstStyle/>
              <a:p>
                <a:endParaRPr lang="sv-SE"/>
              </a:p>
            </p:txBody>
          </p:sp>
          <p:sp>
            <p:nvSpPr>
              <p:cNvPr id="45080" name="Line 24"/>
              <p:cNvSpPr>
                <a:spLocks noChangeShapeType="1"/>
              </p:cNvSpPr>
              <p:nvPr/>
            </p:nvSpPr>
            <p:spPr bwMode="auto">
              <a:xfrm flipH="1">
                <a:off x="8916" y="6163"/>
                <a:ext cx="228" cy="855"/>
              </a:xfrm>
              <a:prstGeom prst="line">
                <a:avLst/>
              </a:prstGeom>
              <a:noFill/>
              <a:ln w="9525">
                <a:solidFill>
                  <a:srgbClr val="FF9999"/>
                </a:solidFill>
                <a:prstDash val="dash"/>
                <a:round/>
                <a:headEnd/>
                <a:tailEnd/>
              </a:ln>
            </p:spPr>
            <p:txBody>
              <a:bodyPr/>
              <a:lstStyle/>
              <a:p>
                <a:endParaRPr lang="sv-SE"/>
              </a:p>
            </p:txBody>
          </p:sp>
        </p:grpSp>
        <p:sp>
          <p:nvSpPr>
            <p:cNvPr id="45081" name="Text Box 25"/>
            <p:cNvSpPr txBox="1">
              <a:spLocks noChangeArrowheads="1"/>
            </p:cNvSpPr>
            <p:nvPr/>
          </p:nvSpPr>
          <p:spPr bwMode="auto">
            <a:xfrm>
              <a:off x="2647" y="2112"/>
              <a:ext cx="480" cy="384"/>
            </a:xfrm>
            <a:prstGeom prst="rect">
              <a:avLst/>
            </a:prstGeom>
            <a:solidFill>
              <a:srgbClr val="FF99CC"/>
            </a:solidFill>
            <a:ln w="9525">
              <a:solidFill>
                <a:srgbClr val="800000"/>
              </a:solidFill>
              <a:miter lim="800000"/>
              <a:headEnd/>
              <a:tailEnd/>
            </a:ln>
          </p:spPr>
          <p:txBody>
            <a:bodyPr/>
            <a:lstStyle/>
            <a:p>
              <a:pPr algn="l" eaLnBrk="0" hangingPunct="0"/>
              <a:r>
                <a:rPr lang="en-US" sz="1200" b="1">
                  <a:solidFill>
                    <a:schemeClr val="bg1"/>
                  </a:solidFill>
                </a:rPr>
                <a:t>Excimer-dye laser</a:t>
              </a:r>
            </a:p>
          </p:txBody>
        </p:sp>
        <p:grpSp>
          <p:nvGrpSpPr>
            <p:cNvPr id="45171" name="Group 115"/>
            <p:cNvGrpSpPr>
              <a:grpSpLocks/>
            </p:cNvGrpSpPr>
            <p:nvPr/>
          </p:nvGrpSpPr>
          <p:grpSpPr bwMode="auto">
            <a:xfrm>
              <a:off x="1870" y="887"/>
              <a:ext cx="355" cy="706"/>
              <a:chOff x="1870" y="887"/>
              <a:chExt cx="355" cy="706"/>
            </a:xfrm>
          </p:grpSpPr>
          <p:sp>
            <p:nvSpPr>
              <p:cNvPr id="45083" name="Line 27"/>
              <p:cNvSpPr>
                <a:spLocks noChangeShapeType="1"/>
              </p:cNvSpPr>
              <p:nvPr/>
            </p:nvSpPr>
            <p:spPr bwMode="auto">
              <a:xfrm>
                <a:off x="1979" y="1124"/>
                <a:ext cx="237" cy="0"/>
              </a:xfrm>
              <a:prstGeom prst="line">
                <a:avLst/>
              </a:prstGeom>
              <a:noFill/>
              <a:ln w="9525">
                <a:solidFill>
                  <a:srgbClr val="000000"/>
                </a:solidFill>
                <a:round/>
                <a:headEnd/>
                <a:tailEnd/>
              </a:ln>
            </p:spPr>
            <p:txBody>
              <a:bodyPr lIns="0" tIns="0" rIns="0" bIns="0"/>
              <a:lstStyle/>
              <a:p>
                <a:endParaRPr lang="sv-SE"/>
              </a:p>
            </p:txBody>
          </p:sp>
          <p:sp>
            <p:nvSpPr>
              <p:cNvPr id="45084" name="Line 28"/>
              <p:cNvSpPr>
                <a:spLocks noChangeShapeType="1"/>
              </p:cNvSpPr>
              <p:nvPr/>
            </p:nvSpPr>
            <p:spPr bwMode="auto">
              <a:xfrm>
                <a:off x="1979" y="1295"/>
                <a:ext cx="238" cy="0"/>
              </a:xfrm>
              <a:prstGeom prst="line">
                <a:avLst/>
              </a:prstGeom>
              <a:noFill/>
              <a:ln w="9525">
                <a:solidFill>
                  <a:srgbClr val="000000"/>
                </a:solidFill>
                <a:round/>
                <a:headEnd/>
                <a:tailEnd/>
              </a:ln>
            </p:spPr>
            <p:txBody>
              <a:bodyPr lIns="0" tIns="0" rIns="0" bIns="0"/>
              <a:lstStyle/>
              <a:p>
                <a:endParaRPr lang="sv-SE"/>
              </a:p>
            </p:txBody>
          </p:sp>
          <p:sp>
            <p:nvSpPr>
              <p:cNvPr id="45085" name="Line 29"/>
              <p:cNvSpPr>
                <a:spLocks noChangeShapeType="1"/>
              </p:cNvSpPr>
              <p:nvPr/>
            </p:nvSpPr>
            <p:spPr bwMode="auto">
              <a:xfrm flipH="1" flipV="1">
                <a:off x="2092" y="1301"/>
                <a:ext cx="0" cy="77"/>
              </a:xfrm>
              <a:prstGeom prst="line">
                <a:avLst/>
              </a:prstGeom>
              <a:noFill/>
              <a:ln w="9525">
                <a:solidFill>
                  <a:srgbClr val="000000"/>
                </a:solidFill>
                <a:round/>
                <a:headEnd/>
                <a:tailEnd/>
              </a:ln>
            </p:spPr>
            <p:txBody>
              <a:bodyPr lIns="0" tIns="0" rIns="0" bIns="0"/>
              <a:lstStyle/>
              <a:p>
                <a:endParaRPr lang="sv-SE"/>
              </a:p>
            </p:txBody>
          </p:sp>
          <p:sp>
            <p:nvSpPr>
              <p:cNvPr id="45086" name="Line 30"/>
              <p:cNvSpPr>
                <a:spLocks noChangeShapeType="1"/>
              </p:cNvSpPr>
              <p:nvPr/>
            </p:nvSpPr>
            <p:spPr bwMode="auto">
              <a:xfrm flipH="1" flipV="1">
                <a:off x="1883" y="1050"/>
                <a:ext cx="0" cy="328"/>
              </a:xfrm>
              <a:prstGeom prst="line">
                <a:avLst/>
              </a:prstGeom>
              <a:noFill/>
              <a:ln w="9525">
                <a:solidFill>
                  <a:srgbClr val="000000"/>
                </a:solidFill>
                <a:round/>
                <a:headEnd/>
                <a:tailEnd/>
              </a:ln>
            </p:spPr>
            <p:txBody>
              <a:bodyPr lIns="0" tIns="0" rIns="0" bIns="0"/>
              <a:lstStyle/>
              <a:p>
                <a:endParaRPr lang="sv-SE"/>
              </a:p>
            </p:txBody>
          </p:sp>
          <p:sp>
            <p:nvSpPr>
              <p:cNvPr id="45087" name="Line 31"/>
              <p:cNvSpPr>
                <a:spLocks noChangeShapeType="1"/>
              </p:cNvSpPr>
              <p:nvPr/>
            </p:nvSpPr>
            <p:spPr bwMode="auto">
              <a:xfrm flipV="1">
                <a:off x="2086" y="1050"/>
                <a:ext cx="0" cy="74"/>
              </a:xfrm>
              <a:prstGeom prst="line">
                <a:avLst/>
              </a:prstGeom>
              <a:noFill/>
              <a:ln w="9525">
                <a:solidFill>
                  <a:srgbClr val="000000"/>
                </a:solidFill>
                <a:round/>
                <a:headEnd/>
                <a:tailEnd/>
              </a:ln>
            </p:spPr>
            <p:txBody>
              <a:bodyPr lIns="0" tIns="0" rIns="0" bIns="0"/>
              <a:lstStyle/>
              <a:p>
                <a:endParaRPr lang="sv-SE"/>
              </a:p>
            </p:txBody>
          </p:sp>
          <p:sp>
            <p:nvSpPr>
              <p:cNvPr id="45088" name="Line 32"/>
              <p:cNvSpPr>
                <a:spLocks noChangeShapeType="1"/>
              </p:cNvSpPr>
              <p:nvPr/>
            </p:nvSpPr>
            <p:spPr bwMode="auto">
              <a:xfrm flipH="1" flipV="1">
                <a:off x="1883" y="1050"/>
                <a:ext cx="203" cy="0"/>
              </a:xfrm>
              <a:prstGeom prst="line">
                <a:avLst/>
              </a:prstGeom>
              <a:noFill/>
              <a:ln w="9525">
                <a:solidFill>
                  <a:srgbClr val="000000"/>
                </a:solidFill>
                <a:round/>
                <a:headEnd/>
                <a:tailEnd/>
              </a:ln>
            </p:spPr>
            <p:txBody>
              <a:bodyPr lIns="0" tIns="0" rIns="0" bIns="0"/>
              <a:lstStyle/>
              <a:p>
                <a:endParaRPr lang="sv-SE"/>
              </a:p>
            </p:txBody>
          </p:sp>
          <p:sp>
            <p:nvSpPr>
              <p:cNvPr id="45089" name="Text Box 33" descr="Diagonalrand från vänster smal"/>
              <p:cNvSpPr txBox="1">
                <a:spLocks noChangeArrowheads="1"/>
              </p:cNvSpPr>
              <p:nvPr/>
            </p:nvSpPr>
            <p:spPr bwMode="auto">
              <a:xfrm>
                <a:off x="1979" y="1149"/>
                <a:ext cx="232" cy="127"/>
              </a:xfrm>
              <a:prstGeom prst="rect">
                <a:avLst/>
              </a:prstGeom>
              <a:pattFill prst="ltDnDiag">
                <a:fgClr>
                  <a:srgbClr val="FF9900"/>
                </a:fgClr>
                <a:bgClr>
                  <a:srgbClr val="FFFFFF"/>
                </a:bgClr>
              </a:pattFill>
              <a:ln w="9525">
                <a:solidFill>
                  <a:srgbClr val="FF9900"/>
                </a:solidFill>
                <a:miter lim="800000"/>
                <a:headEnd/>
                <a:tailEnd/>
              </a:ln>
            </p:spPr>
            <p:txBody>
              <a:bodyPr lIns="0" tIns="0" rIns="0" bIns="0"/>
              <a:lstStyle/>
              <a:p>
                <a:pPr algn="l" eaLnBrk="0" hangingPunct="0"/>
                <a:endParaRPr lang="en-US" sz="600"/>
              </a:p>
            </p:txBody>
          </p:sp>
          <p:sp>
            <p:nvSpPr>
              <p:cNvPr id="45090" name="Text Box 34"/>
              <p:cNvSpPr txBox="1">
                <a:spLocks noChangeArrowheads="1"/>
              </p:cNvSpPr>
              <p:nvPr/>
            </p:nvSpPr>
            <p:spPr bwMode="auto">
              <a:xfrm>
                <a:off x="1870" y="1384"/>
                <a:ext cx="355" cy="209"/>
              </a:xfrm>
              <a:prstGeom prst="rect">
                <a:avLst/>
              </a:prstGeom>
              <a:solidFill>
                <a:srgbClr val="CCFFFF"/>
              </a:solidFill>
              <a:ln w="9525">
                <a:solidFill>
                  <a:srgbClr val="0000FF"/>
                </a:solidFill>
                <a:miter lim="800000"/>
                <a:headEnd/>
                <a:tailEnd/>
              </a:ln>
            </p:spPr>
            <p:txBody>
              <a:bodyPr lIns="0" tIns="0" rIns="0" bIns="0"/>
              <a:lstStyle/>
              <a:p>
                <a:pPr eaLnBrk="0" hangingPunct="0">
                  <a:spcBef>
                    <a:spcPts val="500"/>
                  </a:spcBef>
                  <a:spcAft>
                    <a:spcPts val="500"/>
                  </a:spcAft>
                </a:pPr>
                <a:r>
                  <a:rPr lang="sv-SE" sz="1200" b="1">
                    <a:solidFill>
                      <a:schemeClr val="bg1"/>
                    </a:solidFill>
                  </a:rPr>
                  <a:t>HVP</a:t>
                </a:r>
              </a:p>
            </p:txBody>
          </p:sp>
          <p:sp>
            <p:nvSpPr>
              <p:cNvPr id="45091" name="Text Box 35"/>
              <p:cNvSpPr txBox="1">
                <a:spLocks noChangeArrowheads="1"/>
              </p:cNvSpPr>
              <p:nvPr/>
            </p:nvSpPr>
            <p:spPr bwMode="auto">
              <a:xfrm>
                <a:off x="1983" y="887"/>
                <a:ext cx="234" cy="143"/>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1"/>
                    </a:solidFill>
                  </a:rPr>
                  <a:t>PC</a:t>
                </a:r>
                <a:endParaRPr lang="en-US" sz="1200" b="1"/>
              </a:p>
            </p:txBody>
          </p:sp>
        </p:grpSp>
        <p:sp>
          <p:nvSpPr>
            <p:cNvPr id="45092" name="Line 36"/>
            <p:cNvSpPr>
              <a:spLocks noChangeShapeType="1"/>
            </p:cNvSpPr>
            <p:nvPr/>
          </p:nvSpPr>
          <p:spPr bwMode="auto">
            <a:xfrm flipH="1">
              <a:off x="177" y="1206"/>
              <a:ext cx="2168" cy="0"/>
            </a:xfrm>
            <a:prstGeom prst="line">
              <a:avLst/>
            </a:prstGeom>
            <a:noFill/>
            <a:ln w="28575">
              <a:solidFill>
                <a:srgbClr val="FF0000"/>
              </a:solidFill>
              <a:round/>
              <a:headEnd/>
              <a:tailEnd type="stealth" w="med" len="med"/>
            </a:ln>
          </p:spPr>
          <p:txBody>
            <a:bodyPr/>
            <a:lstStyle/>
            <a:p>
              <a:endParaRPr lang="sv-SE"/>
            </a:p>
          </p:txBody>
        </p:sp>
        <p:grpSp>
          <p:nvGrpSpPr>
            <p:cNvPr id="45093" name="Group 37"/>
            <p:cNvGrpSpPr>
              <a:grpSpLocks/>
            </p:cNvGrpSpPr>
            <p:nvPr/>
          </p:nvGrpSpPr>
          <p:grpSpPr bwMode="auto">
            <a:xfrm>
              <a:off x="366" y="1136"/>
              <a:ext cx="198" cy="148"/>
              <a:chOff x="4653" y="3052"/>
              <a:chExt cx="513" cy="342"/>
            </a:xfrm>
          </p:grpSpPr>
          <p:sp>
            <p:nvSpPr>
              <p:cNvPr id="45094" name="AutoShape 38"/>
              <p:cNvSpPr>
                <a:spLocks noChangeArrowheads="1"/>
              </p:cNvSpPr>
              <p:nvPr/>
            </p:nvSpPr>
            <p:spPr bwMode="auto">
              <a:xfrm>
                <a:off x="5052" y="3052"/>
                <a:ext cx="114" cy="342"/>
              </a:xfrm>
              <a:prstGeom prst="flowChartDelay">
                <a:avLst/>
              </a:prstGeom>
              <a:solidFill>
                <a:srgbClr val="CC99FF"/>
              </a:solidFill>
              <a:ln w="9525">
                <a:solidFill>
                  <a:srgbClr val="000000"/>
                </a:solidFill>
                <a:miter lim="800000"/>
                <a:headEnd/>
                <a:tailEnd/>
              </a:ln>
            </p:spPr>
            <p:txBody>
              <a:bodyPr/>
              <a:lstStyle/>
              <a:p>
                <a:endParaRPr lang="sv-SE"/>
              </a:p>
            </p:txBody>
          </p:sp>
          <p:sp>
            <p:nvSpPr>
              <p:cNvPr id="45095" name="AutoShape 39"/>
              <p:cNvSpPr>
                <a:spLocks noChangeArrowheads="1"/>
              </p:cNvSpPr>
              <p:nvPr/>
            </p:nvSpPr>
            <p:spPr bwMode="auto">
              <a:xfrm>
                <a:off x="4653" y="3052"/>
                <a:ext cx="171" cy="342"/>
              </a:xfrm>
              <a:prstGeom prst="flowChartOnlineStorage">
                <a:avLst/>
              </a:prstGeom>
              <a:solidFill>
                <a:srgbClr val="CC99FF"/>
              </a:solidFill>
              <a:ln w="9525">
                <a:solidFill>
                  <a:srgbClr val="000000"/>
                </a:solidFill>
                <a:miter lim="800000"/>
                <a:headEnd/>
                <a:tailEnd/>
              </a:ln>
            </p:spPr>
            <p:txBody>
              <a:bodyPr/>
              <a:lstStyle/>
              <a:p>
                <a:endParaRPr lang="sv-SE"/>
              </a:p>
            </p:txBody>
          </p:sp>
        </p:grpSp>
        <p:sp>
          <p:nvSpPr>
            <p:cNvPr id="45096" name="Line 40"/>
            <p:cNvSpPr>
              <a:spLocks noChangeShapeType="1"/>
            </p:cNvSpPr>
            <p:nvPr/>
          </p:nvSpPr>
          <p:spPr bwMode="auto">
            <a:xfrm rot="2698265">
              <a:off x="105" y="1123"/>
              <a:ext cx="159" cy="163"/>
            </a:xfrm>
            <a:prstGeom prst="line">
              <a:avLst/>
            </a:prstGeom>
            <a:noFill/>
            <a:ln w="25400" cmpd="thickThin">
              <a:solidFill>
                <a:srgbClr val="0000FF"/>
              </a:solidFill>
              <a:round/>
              <a:headEnd/>
              <a:tailEnd/>
            </a:ln>
          </p:spPr>
          <p:txBody>
            <a:bodyPr/>
            <a:lstStyle/>
            <a:p>
              <a:endParaRPr lang="sv-SE"/>
            </a:p>
          </p:txBody>
        </p:sp>
        <p:sp>
          <p:nvSpPr>
            <p:cNvPr id="45097" name="Line 41"/>
            <p:cNvSpPr>
              <a:spLocks noChangeShapeType="1"/>
            </p:cNvSpPr>
            <p:nvPr/>
          </p:nvSpPr>
          <p:spPr bwMode="auto">
            <a:xfrm rot="3648614">
              <a:off x="788" y="1085"/>
              <a:ext cx="71" cy="242"/>
            </a:xfrm>
            <a:prstGeom prst="line">
              <a:avLst/>
            </a:prstGeom>
            <a:noFill/>
            <a:ln w="19050" cap="rnd">
              <a:solidFill>
                <a:srgbClr val="000000"/>
              </a:solidFill>
              <a:prstDash val="sysDot"/>
              <a:round/>
              <a:headEnd/>
              <a:tailEnd/>
            </a:ln>
          </p:spPr>
          <p:txBody>
            <a:bodyPr/>
            <a:lstStyle/>
            <a:p>
              <a:endParaRPr lang="sv-SE"/>
            </a:p>
          </p:txBody>
        </p:sp>
        <p:sp>
          <p:nvSpPr>
            <p:cNvPr id="45098" name="Line 42"/>
            <p:cNvSpPr>
              <a:spLocks noChangeShapeType="1"/>
            </p:cNvSpPr>
            <p:nvPr/>
          </p:nvSpPr>
          <p:spPr bwMode="auto">
            <a:xfrm rot="-10800000" flipH="1" flipV="1">
              <a:off x="834" y="539"/>
              <a:ext cx="0" cy="1418"/>
            </a:xfrm>
            <a:prstGeom prst="line">
              <a:avLst/>
            </a:prstGeom>
            <a:noFill/>
            <a:ln w="9525" cap="rnd">
              <a:solidFill>
                <a:srgbClr val="FF0000"/>
              </a:solidFill>
              <a:prstDash val="sysDot"/>
              <a:round/>
              <a:headEnd type="triangle" w="med" len="med"/>
              <a:tailEnd type="triangle" w="med" len="med"/>
            </a:ln>
          </p:spPr>
          <p:txBody>
            <a:bodyPr/>
            <a:lstStyle/>
            <a:p>
              <a:endParaRPr lang="sv-SE"/>
            </a:p>
          </p:txBody>
        </p:sp>
        <p:sp>
          <p:nvSpPr>
            <p:cNvPr id="45099" name="Text Box 43"/>
            <p:cNvSpPr txBox="1">
              <a:spLocks noChangeArrowheads="1"/>
            </p:cNvSpPr>
            <p:nvPr/>
          </p:nvSpPr>
          <p:spPr bwMode="auto">
            <a:xfrm>
              <a:off x="2935" y="912"/>
              <a:ext cx="185" cy="96"/>
            </a:xfrm>
            <a:prstGeom prst="rect">
              <a:avLst/>
            </a:prstGeom>
            <a:noFill/>
            <a:ln w="9525">
              <a:noFill/>
              <a:miter lim="800000"/>
              <a:headEnd/>
              <a:tailEnd/>
            </a:ln>
          </p:spPr>
          <p:txBody>
            <a:bodyPr lIns="0" tIns="0" rIns="0" bIns="0"/>
            <a:lstStyle/>
            <a:p>
              <a:pPr algn="l" eaLnBrk="0" hangingPunct="0"/>
              <a:r>
                <a:rPr lang="en-US" sz="1200">
                  <a:solidFill>
                    <a:schemeClr val="bg1"/>
                  </a:solidFill>
                </a:rPr>
                <a:t>M3</a:t>
              </a:r>
            </a:p>
          </p:txBody>
        </p:sp>
        <p:sp>
          <p:nvSpPr>
            <p:cNvPr id="45100" name="Text Box 44"/>
            <p:cNvSpPr txBox="1">
              <a:spLocks noChangeArrowheads="1"/>
            </p:cNvSpPr>
            <p:nvPr/>
          </p:nvSpPr>
          <p:spPr bwMode="auto">
            <a:xfrm>
              <a:off x="2935" y="1296"/>
              <a:ext cx="185" cy="96"/>
            </a:xfrm>
            <a:prstGeom prst="rect">
              <a:avLst/>
            </a:prstGeom>
            <a:noFill/>
            <a:ln w="9525">
              <a:noFill/>
              <a:miter lim="800000"/>
              <a:headEnd/>
              <a:tailEnd/>
            </a:ln>
          </p:spPr>
          <p:txBody>
            <a:bodyPr lIns="0" tIns="0" rIns="0" bIns="0"/>
            <a:lstStyle/>
            <a:p>
              <a:pPr algn="l" eaLnBrk="0" hangingPunct="0"/>
              <a:r>
                <a:rPr lang="en-US" sz="1200">
                  <a:solidFill>
                    <a:schemeClr val="bg1"/>
                  </a:solidFill>
                </a:rPr>
                <a:t>M1</a:t>
              </a:r>
            </a:p>
          </p:txBody>
        </p:sp>
        <p:grpSp>
          <p:nvGrpSpPr>
            <p:cNvPr id="45166" name="Group 110"/>
            <p:cNvGrpSpPr>
              <a:grpSpLocks/>
            </p:cNvGrpSpPr>
            <p:nvPr/>
          </p:nvGrpSpPr>
          <p:grpSpPr bwMode="auto">
            <a:xfrm>
              <a:off x="720" y="1968"/>
              <a:ext cx="229" cy="315"/>
              <a:chOff x="733" y="1974"/>
              <a:chExt cx="229" cy="315"/>
            </a:xfrm>
          </p:grpSpPr>
          <p:sp>
            <p:nvSpPr>
              <p:cNvPr id="45102" name="Text Box 46"/>
              <p:cNvSpPr txBox="1">
                <a:spLocks noChangeArrowheads="1"/>
              </p:cNvSpPr>
              <p:nvPr/>
            </p:nvSpPr>
            <p:spPr bwMode="auto">
              <a:xfrm>
                <a:off x="768" y="2160"/>
                <a:ext cx="194" cy="129"/>
              </a:xfrm>
              <a:prstGeom prst="rect">
                <a:avLst/>
              </a:prstGeom>
              <a:solidFill>
                <a:srgbClr val="FFFFFF"/>
              </a:solidFill>
              <a:ln w="9525">
                <a:noFill/>
                <a:miter lim="800000"/>
                <a:headEnd/>
                <a:tailEnd/>
              </a:ln>
              <a:effectLst/>
            </p:spPr>
            <p:txBody>
              <a:bodyPr lIns="0" tIns="0" rIns="0" bIns="0"/>
              <a:lstStyle/>
              <a:p>
                <a:pPr algn="l" eaLnBrk="0" hangingPunct="0"/>
                <a:r>
                  <a:rPr lang="en-US" sz="1200">
                    <a:solidFill>
                      <a:schemeClr val="bg1"/>
                    </a:solidFill>
                  </a:rPr>
                  <a:t>PD1</a:t>
                </a:r>
              </a:p>
            </p:txBody>
          </p:sp>
          <p:sp>
            <p:nvSpPr>
              <p:cNvPr id="45103" name="Rectangle 47"/>
              <p:cNvSpPr>
                <a:spLocks noChangeArrowheads="1"/>
              </p:cNvSpPr>
              <p:nvPr/>
            </p:nvSpPr>
            <p:spPr bwMode="auto">
              <a:xfrm>
                <a:off x="733" y="2036"/>
                <a:ext cx="228" cy="85"/>
              </a:xfrm>
              <a:prstGeom prst="rect">
                <a:avLst/>
              </a:prstGeom>
              <a:solidFill>
                <a:srgbClr val="00FFFF"/>
              </a:solidFill>
              <a:ln w="9525">
                <a:solidFill>
                  <a:srgbClr val="0000FF"/>
                </a:solidFill>
                <a:miter lim="800000"/>
                <a:headEnd/>
                <a:tailEnd/>
              </a:ln>
            </p:spPr>
            <p:txBody>
              <a:bodyPr lIns="0" tIns="0" rIns="0" bIns="0"/>
              <a:lstStyle/>
              <a:p>
                <a:endParaRPr lang="sv-SE"/>
              </a:p>
            </p:txBody>
          </p:sp>
          <p:sp>
            <p:nvSpPr>
              <p:cNvPr id="45104" name="Rectangle 48"/>
              <p:cNvSpPr>
                <a:spLocks noChangeArrowheads="1"/>
              </p:cNvSpPr>
              <p:nvPr/>
            </p:nvSpPr>
            <p:spPr bwMode="auto">
              <a:xfrm>
                <a:off x="778" y="1974"/>
                <a:ext cx="139" cy="62"/>
              </a:xfrm>
              <a:prstGeom prst="rect">
                <a:avLst/>
              </a:prstGeom>
              <a:solidFill>
                <a:srgbClr val="00FFFF"/>
              </a:solidFill>
              <a:ln w="9525">
                <a:solidFill>
                  <a:srgbClr val="0000FF"/>
                </a:solidFill>
                <a:miter lim="800000"/>
                <a:headEnd/>
                <a:tailEnd/>
              </a:ln>
            </p:spPr>
            <p:txBody>
              <a:bodyPr lIns="0" tIns="0" rIns="0" bIns="0"/>
              <a:lstStyle/>
              <a:p>
                <a:endParaRPr lang="sv-SE"/>
              </a:p>
            </p:txBody>
          </p:sp>
        </p:grpSp>
        <p:grpSp>
          <p:nvGrpSpPr>
            <p:cNvPr id="45167" name="Group 111"/>
            <p:cNvGrpSpPr>
              <a:grpSpLocks/>
            </p:cNvGrpSpPr>
            <p:nvPr/>
          </p:nvGrpSpPr>
          <p:grpSpPr bwMode="auto">
            <a:xfrm>
              <a:off x="720" y="240"/>
              <a:ext cx="240" cy="286"/>
              <a:chOff x="720" y="240"/>
              <a:chExt cx="240" cy="286"/>
            </a:xfrm>
          </p:grpSpPr>
          <p:sp>
            <p:nvSpPr>
              <p:cNvPr id="45106" name="Text Box 50"/>
              <p:cNvSpPr txBox="1">
                <a:spLocks noChangeArrowheads="1"/>
              </p:cNvSpPr>
              <p:nvPr/>
            </p:nvSpPr>
            <p:spPr bwMode="auto">
              <a:xfrm>
                <a:off x="768" y="240"/>
                <a:ext cx="192" cy="96"/>
              </a:xfrm>
              <a:prstGeom prst="rect">
                <a:avLst/>
              </a:prstGeom>
              <a:solidFill>
                <a:srgbClr val="FFFFFF"/>
              </a:solidFill>
              <a:ln w="9525">
                <a:noFill/>
                <a:miter lim="800000"/>
                <a:headEnd/>
                <a:tailEnd/>
              </a:ln>
              <a:effectLst/>
            </p:spPr>
            <p:txBody>
              <a:bodyPr lIns="0" tIns="0" rIns="0" bIns="0"/>
              <a:lstStyle/>
              <a:p>
                <a:pPr algn="just" eaLnBrk="0" hangingPunct="0"/>
                <a:r>
                  <a:rPr lang="en-US" sz="1200">
                    <a:solidFill>
                      <a:schemeClr val="bg1"/>
                    </a:solidFill>
                  </a:rPr>
                  <a:t>PD2</a:t>
                </a:r>
              </a:p>
            </p:txBody>
          </p:sp>
          <p:sp>
            <p:nvSpPr>
              <p:cNvPr id="45107" name="Rectangle 51"/>
              <p:cNvSpPr>
                <a:spLocks noChangeArrowheads="1"/>
              </p:cNvSpPr>
              <p:nvPr/>
            </p:nvSpPr>
            <p:spPr bwMode="auto">
              <a:xfrm>
                <a:off x="720" y="379"/>
                <a:ext cx="228" cy="91"/>
              </a:xfrm>
              <a:prstGeom prst="rect">
                <a:avLst/>
              </a:prstGeom>
              <a:solidFill>
                <a:srgbClr val="00FFFF"/>
              </a:solidFill>
              <a:ln w="9525">
                <a:solidFill>
                  <a:srgbClr val="0000FF"/>
                </a:solidFill>
                <a:miter lim="800000"/>
                <a:headEnd/>
                <a:tailEnd/>
              </a:ln>
            </p:spPr>
            <p:txBody>
              <a:bodyPr lIns="0" tIns="0" rIns="0" bIns="0"/>
              <a:lstStyle/>
              <a:p>
                <a:endParaRPr lang="sv-SE"/>
              </a:p>
            </p:txBody>
          </p:sp>
          <p:sp>
            <p:nvSpPr>
              <p:cNvPr id="45108" name="Rectangle 52"/>
              <p:cNvSpPr>
                <a:spLocks noChangeArrowheads="1"/>
              </p:cNvSpPr>
              <p:nvPr/>
            </p:nvSpPr>
            <p:spPr bwMode="auto">
              <a:xfrm>
                <a:off x="771" y="464"/>
                <a:ext cx="126" cy="62"/>
              </a:xfrm>
              <a:prstGeom prst="rect">
                <a:avLst/>
              </a:prstGeom>
              <a:solidFill>
                <a:srgbClr val="00FFFF"/>
              </a:solidFill>
              <a:ln w="9525">
                <a:solidFill>
                  <a:srgbClr val="0000FF"/>
                </a:solidFill>
                <a:miter lim="800000"/>
                <a:headEnd/>
                <a:tailEnd/>
              </a:ln>
            </p:spPr>
            <p:txBody>
              <a:bodyPr lIns="0" tIns="0" rIns="0" bIns="0"/>
              <a:lstStyle/>
              <a:p>
                <a:endParaRPr lang="sv-SE"/>
              </a:p>
            </p:txBody>
          </p:sp>
        </p:grpSp>
        <p:sp>
          <p:nvSpPr>
            <p:cNvPr id="45109" name="AutoShape 53"/>
            <p:cNvSpPr>
              <a:spLocks/>
            </p:cNvSpPr>
            <p:nvPr/>
          </p:nvSpPr>
          <p:spPr bwMode="auto">
            <a:xfrm rot="5337008" flipV="1">
              <a:off x="437" y="998"/>
              <a:ext cx="73" cy="246"/>
            </a:xfrm>
            <a:prstGeom prst="leftBrace">
              <a:avLst>
                <a:gd name="adj1" fmla="val 28082"/>
                <a:gd name="adj2" fmla="val 50000"/>
              </a:avLst>
            </a:prstGeom>
            <a:noFill/>
            <a:ln w="9525">
              <a:solidFill>
                <a:srgbClr val="000000"/>
              </a:solidFill>
              <a:round/>
              <a:headEnd/>
              <a:tailEnd/>
            </a:ln>
            <a:effectLst/>
          </p:spPr>
          <p:txBody>
            <a:bodyPr/>
            <a:lstStyle/>
            <a:p>
              <a:endParaRPr lang="sv-SE"/>
            </a:p>
          </p:txBody>
        </p:sp>
        <p:sp>
          <p:nvSpPr>
            <p:cNvPr id="45110" name="Text Box 54"/>
            <p:cNvSpPr txBox="1">
              <a:spLocks noChangeArrowheads="1"/>
            </p:cNvSpPr>
            <p:nvPr/>
          </p:nvSpPr>
          <p:spPr bwMode="auto">
            <a:xfrm>
              <a:off x="1339" y="1348"/>
              <a:ext cx="156" cy="92"/>
            </a:xfrm>
            <a:prstGeom prst="rect">
              <a:avLst/>
            </a:prstGeom>
            <a:solidFill>
              <a:srgbClr val="FFFFFF"/>
            </a:solidFill>
            <a:ln w="9525">
              <a:solidFill>
                <a:srgbClr val="FFFFFF"/>
              </a:solidFill>
              <a:miter lim="800000"/>
              <a:headEnd/>
              <a:tailEnd/>
            </a:ln>
          </p:spPr>
          <p:txBody>
            <a:bodyPr lIns="0" tIns="0" rIns="0" bIns="0"/>
            <a:lstStyle/>
            <a:p>
              <a:pPr algn="l" eaLnBrk="0" hangingPunct="0"/>
              <a:r>
                <a:rPr lang="en-US" sz="1200" b="1">
                  <a:solidFill>
                    <a:schemeClr val="bg1"/>
                  </a:solidFill>
                </a:rPr>
                <a:t>AC</a:t>
              </a:r>
            </a:p>
            <a:p>
              <a:pPr algn="l" eaLnBrk="0" hangingPunct="0"/>
              <a:endParaRPr lang="en-US" sz="1200">
                <a:solidFill>
                  <a:schemeClr val="bg1"/>
                </a:solidFill>
              </a:endParaRPr>
            </a:p>
          </p:txBody>
        </p:sp>
        <p:sp>
          <p:nvSpPr>
            <p:cNvPr id="45111" name="Line 55"/>
            <p:cNvSpPr>
              <a:spLocks noChangeShapeType="1"/>
            </p:cNvSpPr>
            <p:nvPr/>
          </p:nvSpPr>
          <p:spPr bwMode="auto">
            <a:xfrm flipH="1">
              <a:off x="1024" y="847"/>
              <a:ext cx="1796" cy="469"/>
            </a:xfrm>
            <a:prstGeom prst="line">
              <a:avLst/>
            </a:prstGeom>
            <a:noFill/>
            <a:ln w="38100">
              <a:solidFill>
                <a:srgbClr val="339966"/>
              </a:solidFill>
              <a:round/>
              <a:headEnd/>
              <a:tailEnd type="triangle" w="med" len="med"/>
            </a:ln>
            <a:effectLst/>
          </p:spPr>
          <p:txBody>
            <a:bodyPr/>
            <a:lstStyle/>
            <a:p>
              <a:endParaRPr lang="sv-SE"/>
            </a:p>
          </p:txBody>
        </p:sp>
        <p:sp>
          <p:nvSpPr>
            <p:cNvPr id="45112" name="Text Box 56"/>
            <p:cNvSpPr txBox="1">
              <a:spLocks noChangeArrowheads="1"/>
            </p:cNvSpPr>
            <p:nvPr/>
          </p:nvSpPr>
          <p:spPr bwMode="auto">
            <a:xfrm>
              <a:off x="2561" y="288"/>
              <a:ext cx="487" cy="273"/>
            </a:xfrm>
            <a:prstGeom prst="rect">
              <a:avLst/>
            </a:prstGeom>
            <a:solidFill>
              <a:srgbClr val="00FF00"/>
            </a:solidFill>
            <a:ln w="9525">
              <a:solidFill>
                <a:srgbClr val="339966"/>
              </a:solidFill>
              <a:miter lim="800000"/>
              <a:headEnd/>
              <a:tailEnd/>
            </a:ln>
            <a:effectLst/>
          </p:spPr>
          <p:txBody>
            <a:bodyPr lIns="0" tIns="0" rIns="0" bIns="0"/>
            <a:lstStyle/>
            <a:p>
              <a:pPr algn="l" eaLnBrk="0" hangingPunct="0"/>
              <a:r>
                <a:rPr lang="en-US" sz="1200" b="1">
                  <a:solidFill>
                    <a:schemeClr val="bg1"/>
                  </a:solidFill>
                </a:rPr>
                <a:t>Nd:YAG</a:t>
              </a:r>
            </a:p>
            <a:p>
              <a:pPr algn="l" eaLnBrk="0" hangingPunct="0"/>
              <a:r>
                <a:rPr lang="en-US" sz="1200" b="1">
                  <a:solidFill>
                    <a:schemeClr val="bg1"/>
                  </a:solidFill>
                </a:rPr>
                <a:t>2nd harm</a:t>
              </a:r>
            </a:p>
          </p:txBody>
        </p:sp>
        <p:sp>
          <p:nvSpPr>
            <p:cNvPr id="45113" name="Line 57"/>
            <p:cNvSpPr>
              <a:spLocks noChangeShapeType="1"/>
            </p:cNvSpPr>
            <p:nvPr/>
          </p:nvSpPr>
          <p:spPr bwMode="auto">
            <a:xfrm>
              <a:off x="2814" y="555"/>
              <a:ext cx="0" cy="292"/>
            </a:xfrm>
            <a:prstGeom prst="line">
              <a:avLst/>
            </a:prstGeom>
            <a:noFill/>
            <a:ln w="38100">
              <a:solidFill>
                <a:srgbClr val="339966"/>
              </a:solidFill>
              <a:round/>
              <a:headEnd/>
              <a:tailEnd type="triangle" w="med" len="med"/>
            </a:ln>
            <a:effectLst/>
          </p:spPr>
          <p:txBody>
            <a:bodyPr/>
            <a:lstStyle/>
            <a:p>
              <a:endParaRPr lang="sv-SE"/>
            </a:p>
          </p:txBody>
        </p:sp>
        <p:sp>
          <p:nvSpPr>
            <p:cNvPr id="45114" name="Line 58"/>
            <p:cNvSpPr>
              <a:spLocks noChangeShapeType="1"/>
            </p:cNvSpPr>
            <p:nvPr/>
          </p:nvSpPr>
          <p:spPr bwMode="auto">
            <a:xfrm rot="1506465" flipH="1">
              <a:off x="2788" y="777"/>
              <a:ext cx="63" cy="140"/>
            </a:xfrm>
            <a:prstGeom prst="line">
              <a:avLst/>
            </a:prstGeom>
            <a:noFill/>
            <a:ln w="25400" cmpd="thinThick">
              <a:solidFill>
                <a:srgbClr val="0000FF"/>
              </a:solidFill>
              <a:round/>
              <a:headEnd/>
              <a:tailEnd/>
            </a:ln>
          </p:spPr>
          <p:txBody>
            <a:bodyPr/>
            <a:lstStyle/>
            <a:p>
              <a:endParaRPr lang="sv-SE"/>
            </a:p>
          </p:txBody>
        </p:sp>
        <p:sp>
          <p:nvSpPr>
            <p:cNvPr id="45115" name="Line 59"/>
            <p:cNvSpPr>
              <a:spLocks noChangeShapeType="1"/>
            </p:cNvSpPr>
            <p:nvPr/>
          </p:nvSpPr>
          <p:spPr bwMode="auto">
            <a:xfrm rot="-10800000" flipH="1" flipV="1">
              <a:off x="2491" y="1189"/>
              <a:ext cx="797" cy="117"/>
            </a:xfrm>
            <a:prstGeom prst="line">
              <a:avLst/>
            </a:prstGeom>
            <a:noFill/>
            <a:ln w="9525" cap="rnd">
              <a:solidFill>
                <a:srgbClr val="FF0000"/>
              </a:solidFill>
              <a:prstDash val="sysDot"/>
              <a:round/>
              <a:headEnd/>
              <a:tailEnd type="triangle" w="med" len="med"/>
            </a:ln>
          </p:spPr>
          <p:txBody>
            <a:bodyPr/>
            <a:lstStyle/>
            <a:p>
              <a:endParaRPr lang="sv-SE"/>
            </a:p>
          </p:txBody>
        </p:sp>
        <p:sp>
          <p:nvSpPr>
            <p:cNvPr id="45116" name="Line 60"/>
            <p:cNvSpPr>
              <a:spLocks noChangeShapeType="1"/>
            </p:cNvSpPr>
            <p:nvPr/>
          </p:nvSpPr>
          <p:spPr bwMode="auto">
            <a:xfrm rot="10800000" flipH="1">
              <a:off x="2510" y="1052"/>
              <a:ext cx="784" cy="202"/>
            </a:xfrm>
            <a:prstGeom prst="line">
              <a:avLst/>
            </a:prstGeom>
            <a:noFill/>
            <a:ln w="9525" cap="rnd">
              <a:solidFill>
                <a:srgbClr val="FF0000"/>
              </a:solidFill>
              <a:prstDash val="sysDot"/>
              <a:round/>
              <a:headEnd/>
              <a:tailEnd type="triangle" w="med" len="med"/>
            </a:ln>
          </p:spPr>
          <p:txBody>
            <a:bodyPr/>
            <a:lstStyle/>
            <a:p>
              <a:endParaRPr lang="sv-SE"/>
            </a:p>
          </p:txBody>
        </p:sp>
        <p:sp>
          <p:nvSpPr>
            <p:cNvPr id="45117" name="Line 61"/>
            <p:cNvSpPr>
              <a:spLocks noChangeShapeType="1"/>
            </p:cNvSpPr>
            <p:nvPr/>
          </p:nvSpPr>
          <p:spPr bwMode="auto">
            <a:xfrm rot="10800000" flipH="1">
              <a:off x="1593" y="844"/>
              <a:ext cx="1689" cy="332"/>
            </a:xfrm>
            <a:prstGeom prst="line">
              <a:avLst/>
            </a:prstGeom>
            <a:noFill/>
            <a:ln w="9525" cap="rnd">
              <a:solidFill>
                <a:srgbClr val="339966"/>
              </a:solidFill>
              <a:prstDash val="sysDot"/>
              <a:round/>
              <a:headEnd/>
              <a:tailEnd type="triangle" w="med" len="med"/>
            </a:ln>
          </p:spPr>
          <p:txBody>
            <a:bodyPr/>
            <a:lstStyle/>
            <a:p>
              <a:endParaRPr lang="sv-SE"/>
            </a:p>
          </p:txBody>
        </p:sp>
        <p:sp>
          <p:nvSpPr>
            <p:cNvPr id="45118" name="Line 62"/>
            <p:cNvSpPr>
              <a:spLocks noChangeShapeType="1"/>
            </p:cNvSpPr>
            <p:nvPr/>
          </p:nvSpPr>
          <p:spPr bwMode="auto">
            <a:xfrm rot="10899042">
              <a:off x="3221" y="1221"/>
              <a:ext cx="124" cy="116"/>
            </a:xfrm>
            <a:prstGeom prst="line">
              <a:avLst/>
            </a:prstGeom>
            <a:noFill/>
            <a:ln w="25400" cmpd="thickThin">
              <a:solidFill>
                <a:srgbClr val="0000FF"/>
              </a:solidFill>
              <a:round/>
              <a:headEnd/>
              <a:tailEnd/>
            </a:ln>
          </p:spPr>
          <p:txBody>
            <a:bodyPr/>
            <a:lstStyle/>
            <a:p>
              <a:endParaRPr lang="sv-SE"/>
            </a:p>
          </p:txBody>
        </p:sp>
        <p:sp>
          <p:nvSpPr>
            <p:cNvPr id="45119" name="Line 63"/>
            <p:cNvSpPr>
              <a:spLocks noChangeShapeType="1"/>
            </p:cNvSpPr>
            <p:nvPr/>
          </p:nvSpPr>
          <p:spPr bwMode="auto">
            <a:xfrm rot="10899042">
              <a:off x="3208" y="974"/>
              <a:ext cx="118" cy="103"/>
            </a:xfrm>
            <a:prstGeom prst="line">
              <a:avLst/>
            </a:prstGeom>
            <a:noFill/>
            <a:ln w="25400" cmpd="thickThin">
              <a:solidFill>
                <a:srgbClr val="0000FF"/>
              </a:solidFill>
              <a:round/>
              <a:headEnd/>
              <a:tailEnd/>
            </a:ln>
          </p:spPr>
          <p:txBody>
            <a:bodyPr/>
            <a:lstStyle/>
            <a:p>
              <a:endParaRPr lang="sv-SE"/>
            </a:p>
          </p:txBody>
        </p:sp>
        <p:sp>
          <p:nvSpPr>
            <p:cNvPr id="45120" name="Line 64"/>
            <p:cNvSpPr>
              <a:spLocks noChangeShapeType="1"/>
            </p:cNvSpPr>
            <p:nvPr/>
          </p:nvSpPr>
          <p:spPr bwMode="auto">
            <a:xfrm rot="10899042">
              <a:off x="3208" y="772"/>
              <a:ext cx="124" cy="110"/>
            </a:xfrm>
            <a:prstGeom prst="line">
              <a:avLst/>
            </a:prstGeom>
            <a:noFill/>
            <a:ln w="25400" cmpd="thickThin">
              <a:solidFill>
                <a:srgbClr val="0000FF"/>
              </a:solidFill>
              <a:round/>
              <a:headEnd/>
              <a:tailEnd/>
            </a:ln>
          </p:spPr>
          <p:txBody>
            <a:bodyPr/>
            <a:lstStyle/>
            <a:p>
              <a:endParaRPr lang="sv-SE"/>
            </a:p>
          </p:txBody>
        </p:sp>
        <p:sp>
          <p:nvSpPr>
            <p:cNvPr id="45121" name="Line 65"/>
            <p:cNvSpPr>
              <a:spLocks noChangeShapeType="1"/>
            </p:cNvSpPr>
            <p:nvPr/>
          </p:nvSpPr>
          <p:spPr bwMode="auto">
            <a:xfrm rot="10800000" flipV="1">
              <a:off x="3256" y="844"/>
              <a:ext cx="13" cy="742"/>
            </a:xfrm>
            <a:prstGeom prst="line">
              <a:avLst/>
            </a:prstGeom>
            <a:noFill/>
            <a:ln w="9525" cap="rnd">
              <a:solidFill>
                <a:srgbClr val="3366FF"/>
              </a:solidFill>
              <a:prstDash val="sysDot"/>
              <a:round/>
              <a:headEnd/>
              <a:tailEnd type="triangle" w="med" len="med"/>
            </a:ln>
          </p:spPr>
          <p:txBody>
            <a:bodyPr/>
            <a:lstStyle/>
            <a:p>
              <a:endParaRPr lang="sv-SE"/>
            </a:p>
          </p:txBody>
        </p:sp>
        <p:grpSp>
          <p:nvGrpSpPr>
            <p:cNvPr id="45172" name="Group 116"/>
            <p:cNvGrpSpPr>
              <a:grpSpLocks/>
            </p:cNvGrpSpPr>
            <p:nvPr/>
          </p:nvGrpSpPr>
          <p:grpSpPr bwMode="auto">
            <a:xfrm>
              <a:off x="3133" y="1584"/>
              <a:ext cx="228" cy="288"/>
              <a:chOff x="3133" y="1584"/>
              <a:chExt cx="228" cy="288"/>
            </a:xfrm>
          </p:grpSpPr>
          <p:grpSp>
            <p:nvGrpSpPr>
              <p:cNvPr id="45123" name="Group 67"/>
              <p:cNvGrpSpPr>
                <a:grpSpLocks/>
              </p:cNvGrpSpPr>
              <p:nvPr/>
            </p:nvGrpSpPr>
            <p:grpSpPr bwMode="auto">
              <a:xfrm>
                <a:off x="3133" y="1584"/>
                <a:ext cx="228" cy="147"/>
                <a:chOff x="9795" y="11358"/>
                <a:chExt cx="540" cy="338"/>
              </a:xfrm>
            </p:grpSpPr>
            <p:sp>
              <p:nvSpPr>
                <p:cNvPr id="45124" name="Rectangle 68"/>
                <p:cNvSpPr>
                  <a:spLocks noChangeArrowheads="1"/>
                </p:cNvSpPr>
                <p:nvPr/>
              </p:nvSpPr>
              <p:spPr bwMode="auto">
                <a:xfrm>
                  <a:off x="9795" y="11501"/>
                  <a:ext cx="540" cy="195"/>
                </a:xfrm>
                <a:prstGeom prst="rect">
                  <a:avLst/>
                </a:prstGeom>
                <a:solidFill>
                  <a:srgbClr val="00FFFF"/>
                </a:solidFill>
                <a:ln w="9525">
                  <a:solidFill>
                    <a:srgbClr val="0000FF"/>
                  </a:solidFill>
                  <a:miter lim="800000"/>
                  <a:headEnd/>
                  <a:tailEnd/>
                </a:ln>
              </p:spPr>
              <p:txBody>
                <a:bodyPr lIns="0" tIns="0" rIns="0" bIns="0"/>
                <a:lstStyle/>
                <a:p>
                  <a:endParaRPr lang="sv-SE"/>
                </a:p>
              </p:txBody>
            </p:sp>
            <p:sp>
              <p:nvSpPr>
                <p:cNvPr id="45125" name="Rectangle 69"/>
                <p:cNvSpPr>
                  <a:spLocks noChangeArrowheads="1"/>
                </p:cNvSpPr>
                <p:nvPr/>
              </p:nvSpPr>
              <p:spPr bwMode="auto">
                <a:xfrm>
                  <a:off x="9900" y="11358"/>
                  <a:ext cx="330" cy="143"/>
                </a:xfrm>
                <a:prstGeom prst="rect">
                  <a:avLst/>
                </a:prstGeom>
                <a:solidFill>
                  <a:srgbClr val="00FFFF"/>
                </a:solidFill>
                <a:ln w="9525">
                  <a:solidFill>
                    <a:srgbClr val="0000FF"/>
                  </a:solidFill>
                  <a:miter lim="800000"/>
                  <a:headEnd/>
                  <a:tailEnd/>
                </a:ln>
              </p:spPr>
              <p:txBody>
                <a:bodyPr lIns="0" tIns="0" rIns="0" bIns="0"/>
                <a:lstStyle/>
                <a:p>
                  <a:endParaRPr lang="sv-SE"/>
                </a:p>
              </p:txBody>
            </p:sp>
          </p:grpSp>
          <p:sp>
            <p:nvSpPr>
              <p:cNvPr id="45126" name="Text Box 70"/>
              <p:cNvSpPr txBox="1">
                <a:spLocks noChangeArrowheads="1"/>
              </p:cNvSpPr>
              <p:nvPr/>
            </p:nvSpPr>
            <p:spPr bwMode="auto">
              <a:xfrm>
                <a:off x="3168" y="1776"/>
                <a:ext cx="192" cy="96"/>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PD3</a:t>
                </a:r>
              </a:p>
            </p:txBody>
          </p:sp>
        </p:grpSp>
        <p:grpSp>
          <p:nvGrpSpPr>
            <p:cNvPr id="45127" name="Group 71"/>
            <p:cNvGrpSpPr>
              <a:grpSpLocks/>
            </p:cNvGrpSpPr>
            <p:nvPr/>
          </p:nvGrpSpPr>
          <p:grpSpPr bwMode="auto">
            <a:xfrm>
              <a:off x="993" y="1878"/>
              <a:ext cx="303" cy="305"/>
              <a:chOff x="4695" y="12035"/>
              <a:chExt cx="720" cy="705"/>
            </a:xfrm>
          </p:grpSpPr>
          <p:sp>
            <p:nvSpPr>
              <p:cNvPr id="45128" name="Oval 72"/>
              <p:cNvSpPr>
                <a:spLocks noChangeArrowheads="1"/>
              </p:cNvSpPr>
              <p:nvPr/>
            </p:nvSpPr>
            <p:spPr bwMode="auto">
              <a:xfrm>
                <a:off x="4695" y="12035"/>
                <a:ext cx="705" cy="705"/>
              </a:xfrm>
              <a:prstGeom prst="ellipse">
                <a:avLst/>
              </a:prstGeom>
              <a:solidFill>
                <a:srgbClr val="CCFFCC"/>
              </a:solidFill>
              <a:ln w="9525">
                <a:solidFill>
                  <a:srgbClr val="000000"/>
                </a:solidFill>
                <a:round/>
                <a:headEnd/>
                <a:tailEnd/>
              </a:ln>
              <a:effectLst/>
            </p:spPr>
            <p:txBody>
              <a:bodyPr/>
              <a:lstStyle/>
              <a:p>
                <a:endParaRPr lang="sv-SE"/>
              </a:p>
            </p:txBody>
          </p:sp>
          <p:sp>
            <p:nvSpPr>
              <p:cNvPr id="45129" name="Line 73"/>
              <p:cNvSpPr>
                <a:spLocks noChangeShapeType="1"/>
              </p:cNvSpPr>
              <p:nvPr/>
            </p:nvSpPr>
            <p:spPr bwMode="auto">
              <a:xfrm>
                <a:off x="4785" y="12485"/>
                <a:ext cx="630" cy="0"/>
              </a:xfrm>
              <a:prstGeom prst="line">
                <a:avLst/>
              </a:prstGeom>
              <a:noFill/>
              <a:ln w="9525">
                <a:solidFill>
                  <a:srgbClr val="000000"/>
                </a:solidFill>
                <a:round/>
                <a:headEnd/>
                <a:tailEnd type="triangle" w="med" len="med"/>
              </a:ln>
              <a:effectLst/>
            </p:spPr>
            <p:txBody>
              <a:bodyPr/>
              <a:lstStyle/>
              <a:p>
                <a:endParaRPr lang="sv-SE"/>
              </a:p>
            </p:txBody>
          </p:sp>
          <p:sp>
            <p:nvSpPr>
              <p:cNvPr id="45130" name="Line 74"/>
              <p:cNvSpPr>
                <a:spLocks noChangeShapeType="1"/>
              </p:cNvSpPr>
              <p:nvPr/>
            </p:nvSpPr>
            <p:spPr bwMode="auto">
              <a:xfrm flipH="1" flipV="1">
                <a:off x="4770" y="12095"/>
                <a:ext cx="0" cy="390"/>
              </a:xfrm>
              <a:prstGeom prst="line">
                <a:avLst/>
              </a:prstGeom>
              <a:noFill/>
              <a:ln w="9525">
                <a:solidFill>
                  <a:srgbClr val="000000"/>
                </a:solidFill>
                <a:round/>
                <a:headEnd/>
                <a:tailEnd type="triangle" w="med" len="med"/>
              </a:ln>
              <a:effectLst/>
            </p:spPr>
            <p:txBody>
              <a:bodyPr/>
              <a:lstStyle/>
              <a:p>
                <a:endParaRPr lang="sv-SE"/>
              </a:p>
            </p:txBody>
          </p:sp>
          <p:sp>
            <p:nvSpPr>
              <p:cNvPr id="45131" name="Line 75"/>
              <p:cNvSpPr>
                <a:spLocks noChangeShapeType="1"/>
              </p:cNvSpPr>
              <p:nvPr/>
            </p:nvSpPr>
            <p:spPr bwMode="auto">
              <a:xfrm>
                <a:off x="4860" y="12140"/>
                <a:ext cx="0" cy="345"/>
              </a:xfrm>
              <a:prstGeom prst="line">
                <a:avLst/>
              </a:prstGeom>
              <a:noFill/>
              <a:ln w="9525">
                <a:solidFill>
                  <a:srgbClr val="000000"/>
                </a:solidFill>
                <a:round/>
                <a:headEnd/>
                <a:tailEnd/>
              </a:ln>
              <a:effectLst/>
            </p:spPr>
            <p:txBody>
              <a:bodyPr/>
              <a:lstStyle/>
              <a:p>
                <a:endParaRPr lang="sv-SE"/>
              </a:p>
            </p:txBody>
          </p:sp>
          <p:sp>
            <p:nvSpPr>
              <p:cNvPr id="45132" name="Line 76"/>
              <p:cNvSpPr>
                <a:spLocks noChangeShapeType="1"/>
              </p:cNvSpPr>
              <p:nvPr/>
            </p:nvSpPr>
            <p:spPr bwMode="auto">
              <a:xfrm flipH="1">
                <a:off x="4935" y="12200"/>
                <a:ext cx="0" cy="300"/>
              </a:xfrm>
              <a:prstGeom prst="line">
                <a:avLst/>
              </a:prstGeom>
              <a:noFill/>
              <a:ln w="9525">
                <a:solidFill>
                  <a:srgbClr val="000000"/>
                </a:solidFill>
                <a:round/>
                <a:headEnd/>
                <a:tailEnd/>
              </a:ln>
              <a:effectLst/>
            </p:spPr>
            <p:txBody>
              <a:bodyPr/>
              <a:lstStyle/>
              <a:p>
                <a:endParaRPr lang="sv-SE"/>
              </a:p>
            </p:txBody>
          </p:sp>
          <p:sp>
            <p:nvSpPr>
              <p:cNvPr id="45133" name="Line 77"/>
              <p:cNvSpPr>
                <a:spLocks noChangeShapeType="1"/>
              </p:cNvSpPr>
              <p:nvPr/>
            </p:nvSpPr>
            <p:spPr bwMode="auto">
              <a:xfrm flipH="1">
                <a:off x="5010" y="12245"/>
                <a:ext cx="0" cy="255"/>
              </a:xfrm>
              <a:prstGeom prst="line">
                <a:avLst/>
              </a:prstGeom>
              <a:noFill/>
              <a:ln w="9525">
                <a:solidFill>
                  <a:srgbClr val="000000"/>
                </a:solidFill>
                <a:round/>
                <a:headEnd/>
                <a:tailEnd/>
              </a:ln>
              <a:effectLst/>
            </p:spPr>
            <p:txBody>
              <a:bodyPr/>
              <a:lstStyle/>
              <a:p>
                <a:endParaRPr lang="sv-SE"/>
              </a:p>
            </p:txBody>
          </p:sp>
          <p:sp>
            <p:nvSpPr>
              <p:cNvPr id="45134" name="Line 78"/>
              <p:cNvSpPr>
                <a:spLocks noChangeShapeType="1"/>
              </p:cNvSpPr>
              <p:nvPr/>
            </p:nvSpPr>
            <p:spPr bwMode="auto">
              <a:xfrm>
                <a:off x="5085" y="12320"/>
                <a:ext cx="0" cy="180"/>
              </a:xfrm>
              <a:prstGeom prst="line">
                <a:avLst/>
              </a:prstGeom>
              <a:noFill/>
              <a:ln w="9525">
                <a:solidFill>
                  <a:srgbClr val="000000"/>
                </a:solidFill>
                <a:round/>
                <a:headEnd/>
                <a:tailEnd/>
              </a:ln>
              <a:effectLst/>
            </p:spPr>
            <p:txBody>
              <a:bodyPr/>
              <a:lstStyle/>
              <a:p>
                <a:endParaRPr lang="sv-SE"/>
              </a:p>
            </p:txBody>
          </p:sp>
          <p:sp>
            <p:nvSpPr>
              <p:cNvPr id="45135" name="Line 79"/>
              <p:cNvSpPr>
                <a:spLocks noChangeShapeType="1"/>
              </p:cNvSpPr>
              <p:nvPr/>
            </p:nvSpPr>
            <p:spPr bwMode="auto">
              <a:xfrm>
                <a:off x="5160" y="12155"/>
                <a:ext cx="0" cy="345"/>
              </a:xfrm>
              <a:prstGeom prst="line">
                <a:avLst/>
              </a:prstGeom>
              <a:noFill/>
              <a:ln w="9525">
                <a:solidFill>
                  <a:srgbClr val="000000"/>
                </a:solidFill>
                <a:round/>
                <a:headEnd/>
                <a:tailEnd/>
              </a:ln>
              <a:effectLst/>
            </p:spPr>
            <p:txBody>
              <a:bodyPr/>
              <a:lstStyle/>
              <a:p>
                <a:endParaRPr lang="sv-SE"/>
              </a:p>
            </p:txBody>
          </p:sp>
          <p:sp>
            <p:nvSpPr>
              <p:cNvPr id="45136" name="Line 80"/>
              <p:cNvSpPr>
                <a:spLocks noChangeShapeType="1"/>
              </p:cNvSpPr>
              <p:nvPr/>
            </p:nvSpPr>
            <p:spPr bwMode="auto">
              <a:xfrm>
                <a:off x="5235" y="12215"/>
                <a:ext cx="0" cy="300"/>
              </a:xfrm>
              <a:prstGeom prst="line">
                <a:avLst/>
              </a:prstGeom>
              <a:noFill/>
              <a:ln w="9525">
                <a:solidFill>
                  <a:srgbClr val="000000"/>
                </a:solidFill>
                <a:round/>
                <a:headEnd/>
                <a:tailEnd/>
              </a:ln>
              <a:effectLst/>
            </p:spPr>
            <p:txBody>
              <a:bodyPr/>
              <a:lstStyle/>
              <a:p>
                <a:endParaRPr lang="sv-SE"/>
              </a:p>
            </p:txBody>
          </p:sp>
          <p:sp>
            <p:nvSpPr>
              <p:cNvPr id="45137" name="Line 81"/>
              <p:cNvSpPr>
                <a:spLocks noChangeShapeType="1"/>
              </p:cNvSpPr>
              <p:nvPr/>
            </p:nvSpPr>
            <p:spPr bwMode="auto">
              <a:xfrm>
                <a:off x="5385" y="12350"/>
                <a:ext cx="0" cy="120"/>
              </a:xfrm>
              <a:prstGeom prst="line">
                <a:avLst/>
              </a:prstGeom>
              <a:noFill/>
              <a:ln w="9525">
                <a:solidFill>
                  <a:srgbClr val="000000"/>
                </a:solidFill>
                <a:round/>
                <a:headEnd/>
                <a:tailEnd/>
              </a:ln>
              <a:effectLst/>
            </p:spPr>
            <p:txBody>
              <a:bodyPr/>
              <a:lstStyle/>
              <a:p>
                <a:endParaRPr lang="sv-SE"/>
              </a:p>
            </p:txBody>
          </p:sp>
          <p:sp>
            <p:nvSpPr>
              <p:cNvPr id="45138" name="Line 82"/>
              <p:cNvSpPr>
                <a:spLocks noChangeShapeType="1"/>
              </p:cNvSpPr>
              <p:nvPr/>
            </p:nvSpPr>
            <p:spPr bwMode="auto">
              <a:xfrm>
                <a:off x="5310" y="12290"/>
                <a:ext cx="0" cy="195"/>
              </a:xfrm>
              <a:prstGeom prst="line">
                <a:avLst/>
              </a:prstGeom>
              <a:noFill/>
              <a:ln w="9525">
                <a:solidFill>
                  <a:srgbClr val="000000"/>
                </a:solidFill>
                <a:round/>
                <a:headEnd/>
                <a:tailEnd/>
              </a:ln>
              <a:effectLst/>
            </p:spPr>
            <p:txBody>
              <a:bodyPr/>
              <a:lstStyle/>
              <a:p>
                <a:endParaRPr lang="sv-SE"/>
              </a:p>
            </p:txBody>
          </p:sp>
        </p:grpSp>
        <p:grpSp>
          <p:nvGrpSpPr>
            <p:cNvPr id="45139" name="Group 83"/>
            <p:cNvGrpSpPr>
              <a:grpSpLocks/>
            </p:cNvGrpSpPr>
            <p:nvPr/>
          </p:nvGrpSpPr>
          <p:grpSpPr bwMode="auto">
            <a:xfrm>
              <a:off x="980" y="317"/>
              <a:ext cx="304" cy="305"/>
              <a:chOff x="4695" y="12035"/>
              <a:chExt cx="720" cy="705"/>
            </a:xfrm>
          </p:grpSpPr>
          <p:sp>
            <p:nvSpPr>
              <p:cNvPr id="45140" name="Oval 84"/>
              <p:cNvSpPr>
                <a:spLocks noChangeArrowheads="1"/>
              </p:cNvSpPr>
              <p:nvPr/>
            </p:nvSpPr>
            <p:spPr bwMode="auto">
              <a:xfrm>
                <a:off x="4695" y="12035"/>
                <a:ext cx="705" cy="705"/>
              </a:xfrm>
              <a:prstGeom prst="ellipse">
                <a:avLst/>
              </a:prstGeom>
              <a:solidFill>
                <a:srgbClr val="CCFFCC"/>
              </a:solidFill>
              <a:ln w="9525">
                <a:solidFill>
                  <a:srgbClr val="000000"/>
                </a:solidFill>
                <a:round/>
                <a:headEnd/>
                <a:tailEnd/>
              </a:ln>
              <a:effectLst/>
            </p:spPr>
            <p:txBody>
              <a:bodyPr/>
              <a:lstStyle/>
              <a:p>
                <a:endParaRPr lang="sv-SE"/>
              </a:p>
            </p:txBody>
          </p:sp>
          <p:sp>
            <p:nvSpPr>
              <p:cNvPr id="45141" name="Line 85"/>
              <p:cNvSpPr>
                <a:spLocks noChangeShapeType="1"/>
              </p:cNvSpPr>
              <p:nvPr/>
            </p:nvSpPr>
            <p:spPr bwMode="auto">
              <a:xfrm>
                <a:off x="4785" y="12485"/>
                <a:ext cx="630" cy="0"/>
              </a:xfrm>
              <a:prstGeom prst="line">
                <a:avLst/>
              </a:prstGeom>
              <a:noFill/>
              <a:ln w="9525">
                <a:solidFill>
                  <a:srgbClr val="000000"/>
                </a:solidFill>
                <a:round/>
                <a:headEnd/>
                <a:tailEnd type="triangle" w="med" len="med"/>
              </a:ln>
              <a:effectLst/>
            </p:spPr>
            <p:txBody>
              <a:bodyPr/>
              <a:lstStyle/>
              <a:p>
                <a:endParaRPr lang="sv-SE"/>
              </a:p>
            </p:txBody>
          </p:sp>
          <p:sp>
            <p:nvSpPr>
              <p:cNvPr id="45142" name="Line 86"/>
              <p:cNvSpPr>
                <a:spLocks noChangeShapeType="1"/>
              </p:cNvSpPr>
              <p:nvPr/>
            </p:nvSpPr>
            <p:spPr bwMode="auto">
              <a:xfrm flipH="1" flipV="1">
                <a:off x="4770" y="12095"/>
                <a:ext cx="0" cy="390"/>
              </a:xfrm>
              <a:prstGeom prst="line">
                <a:avLst/>
              </a:prstGeom>
              <a:noFill/>
              <a:ln w="9525">
                <a:solidFill>
                  <a:srgbClr val="000000"/>
                </a:solidFill>
                <a:round/>
                <a:headEnd/>
                <a:tailEnd type="triangle" w="med" len="med"/>
              </a:ln>
              <a:effectLst/>
            </p:spPr>
            <p:txBody>
              <a:bodyPr/>
              <a:lstStyle/>
              <a:p>
                <a:endParaRPr lang="sv-SE"/>
              </a:p>
            </p:txBody>
          </p:sp>
          <p:sp>
            <p:nvSpPr>
              <p:cNvPr id="45143" name="Line 87"/>
              <p:cNvSpPr>
                <a:spLocks noChangeShapeType="1"/>
              </p:cNvSpPr>
              <p:nvPr/>
            </p:nvSpPr>
            <p:spPr bwMode="auto">
              <a:xfrm>
                <a:off x="4860" y="12140"/>
                <a:ext cx="0" cy="345"/>
              </a:xfrm>
              <a:prstGeom prst="line">
                <a:avLst/>
              </a:prstGeom>
              <a:noFill/>
              <a:ln w="9525">
                <a:solidFill>
                  <a:srgbClr val="000000"/>
                </a:solidFill>
                <a:round/>
                <a:headEnd/>
                <a:tailEnd/>
              </a:ln>
              <a:effectLst/>
            </p:spPr>
            <p:txBody>
              <a:bodyPr/>
              <a:lstStyle/>
              <a:p>
                <a:endParaRPr lang="sv-SE"/>
              </a:p>
            </p:txBody>
          </p:sp>
          <p:sp>
            <p:nvSpPr>
              <p:cNvPr id="45144" name="Line 88"/>
              <p:cNvSpPr>
                <a:spLocks noChangeShapeType="1"/>
              </p:cNvSpPr>
              <p:nvPr/>
            </p:nvSpPr>
            <p:spPr bwMode="auto">
              <a:xfrm flipH="1">
                <a:off x="4935" y="12200"/>
                <a:ext cx="0" cy="300"/>
              </a:xfrm>
              <a:prstGeom prst="line">
                <a:avLst/>
              </a:prstGeom>
              <a:noFill/>
              <a:ln w="9525">
                <a:solidFill>
                  <a:srgbClr val="000000"/>
                </a:solidFill>
                <a:round/>
                <a:headEnd/>
                <a:tailEnd/>
              </a:ln>
              <a:effectLst/>
            </p:spPr>
            <p:txBody>
              <a:bodyPr/>
              <a:lstStyle/>
              <a:p>
                <a:endParaRPr lang="sv-SE"/>
              </a:p>
            </p:txBody>
          </p:sp>
          <p:sp>
            <p:nvSpPr>
              <p:cNvPr id="45145" name="Line 89"/>
              <p:cNvSpPr>
                <a:spLocks noChangeShapeType="1"/>
              </p:cNvSpPr>
              <p:nvPr/>
            </p:nvSpPr>
            <p:spPr bwMode="auto">
              <a:xfrm flipH="1">
                <a:off x="5010" y="12245"/>
                <a:ext cx="0" cy="255"/>
              </a:xfrm>
              <a:prstGeom prst="line">
                <a:avLst/>
              </a:prstGeom>
              <a:noFill/>
              <a:ln w="9525">
                <a:solidFill>
                  <a:srgbClr val="000000"/>
                </a:solidFill>
                <a:round/>
                <a:headEnd/>
                <a:tailEnd/>
              </a:ln>
              <a:effectLst/>
            </p:spPr>
            <p:txBody>
              <a:bodyPr/>
              <a:lstStyle/>
              <a:p>
                <a:endParaRPr lang="sv-SE"/>
              </a:p>
            </p:txBody>
          </p:sp>
          <p:sp>
            <p:nvSpPr>
              <p:cNvPr id="45146" name="Line 90"/>
              <p:cNvSpPr>
                <a:spLocks noChangeShapeType="1"/>
              </p:cNvSpPr>
              <p:nvPr/>
            </p:nvSpPr>
            <p:spPr bwMode="auto">
              <a:xfrm>
                <a:off x="5085" y="12320"/>
                <a:ext cx="0" cy="180"/>
              </a:xfrm>
              <a:prstGeom prst="line">
                <a:avLst/>
              </a:prstGeom>
              <a:noFill/>
              <a:ln w="9525">
                <a:solidFill>
                  <a:srgbClr val="000000"/>
                </a:solidFill>
                <a:round/>
                <a:headEnd/>
                <a:tailEnd/>
              </a:ln>
              <a:effectLst/>
            </p:spPr>
            <p:txBody>
              <a:bodyPr/>
              <a:lstStyle/>
              <a:p>
                <a:endParaRPr lang="sv-SE"/>
              </a:p>
            </p:txBody>
          </p:sp>
          <p:sp>
            <p:nvSpPr>
              <p:cNvPr id="45147" name="Line 91"/>
              <p:cNvSpPr>
                <a:spLocks noChangeShapeType="1"/>
              </p:cNvSpPr>
              <p:nvPr/>
            </p:nvSpPr>
            <p:spPr bwMode="auto">
              <a:xfrm>
                <a:off x="5160" y="12155"/>
                <a:ext cx="0" cy="345"/>
              </a:xfrm>
              <a:prstGeom prst="line">
                <a:avLst/>
              </a:prstGeom>
              <a:noFill/>
              <a:ln w="9525">
                <a:solidFill>
                  <a:srgbClr val="000000"/>
                </a:solidFill>
                <a:round/>
                <a:headEnd/>
                <a:tailEnd/>
              </a:ln>
              <a:effectLst/>
            </p:spPr>
            <p:txBody>
              <a:bodyPr/>
              <a:lstStyle/>
              <a:p>
                <a:endParaRPr lang="sv-SE"/>
              </a:p>
            </p:txBody>
          </p:sp>
          <p:sp>
            <p:nvSpPr>
              <p:cNvPr id="45148" name="Line 92"/>
              <p:cNvSpPr>
                <a:spLocks noChangeShapeType="1"/>
              </p:cNvSpPr>
              <p:nvPr/>
            </p:nvSpPr>
            <p:spPr bwMode="auto">
              <a:xfrm>
                <a:off x="5235" y="12215"/>
                <a:ext cx="0" cy="300"/>
              </a:xfrm>
              <a:prstGeom prst="line">
                <a:avLst/>
              </a:prstGeom>
              <a:noFill/>
              <a:ln w="9525">
                <a:solidFill>
                  <a:srgbClr val="000000"/>
                </a:solidFill>
                <a:round/>
                <a:headEnd/>
                <a:tailEnd/>
              </a:ln>
              <a:effectLst/>
            </p:spPr>
            <p:txBody>
              <a:bodyPr/>
              <a:lstStyle/>
              <a:p>
                <a:endParaRPr lang="sv-SE"/>
              </a:p>
            </p:txBody>
          </p:sp>
          <p:sp>
            <p:nvSpPr>
              <p:cNvPr id="45149" name="Line 93"/>
              <p:cNvSpPr>
                <a:spLocks noChangeShapeType="1"/>
              </p:cNvSpPr>
              <p:nvPr/>
            </p:nvSpPr>
            <p:spPr bwMode="auto">
              <a:xfrm>
                <a:off x="5385" y="12350"/>
                <a:ext cx="0" cy="120"/>
              </a:xfrm>
              <a:prstGeom prst="line">
                <a:avLst/>
              </a:prstGeom>
              <a:noFill/>
              <a:ln w="9525">
                <a:solidFill>
                  <a:srgbClr val="000000"/>
                </a:solidFill>
                <a:round/>
                <a:headEnd/>
                <a:tailEnd/>
              </a:ln>
              <a:effectLst/>
            </p:spPr>
            <p:txBody>
              <a:bodyPr/>
              <a:lstStyle/>
              <a:p>
                <a:endParaRPr lang="sv-SE"/>
              </a:p>
            </p:txBody>
          </p:sp>
          <p:sp>
            <p:nvSpPr>
              <p:cNvPr id="45150" name="Line 94"/>
              <p:cNvSpPr>
                <a:spLocks noChangeShapeType="1"/>
              </p:cNvSpPr>
              <p:nvPr/>
            </p:nvSpPr>
            <p:spPr bwMode="auto">
              <a:xfrm>
                <a:off x="5310" y="12290"/>
                <a:ext cx="0" cy="195"/>
              </a:xfrm>
              <a:prstGeom prst="line">
                <a:avLst/>
              </a:prstGeom>
              <a:noFill/>
              <a:ln w="9525">
                <a:solidFill>
                  <a:srgbClr val="000000"/>
                </a:solidFill>
                <a:round/>
                <a:headEnd/>
                <a:tailEnd/>
              </a:ln>
              <a:effectLst/>
            </p:spPr>
            <p:txBody>
              <a:bodyPr/>
              <a:lstStyle/>
              <a:p>
                <a:endParaRPr lang="sv-SE"/>
              </a:p>
            </p:txBody>
          </p:sp>
        </p:grpSp>
        <p:sp>
          <p:nvSpPr>
            <p:cNvPr id="45151" name="Line 95"/>
            <p:cNvSpPr>
              <a:spLocks noChangeShapeType="1"/>
            </p:cNvSpPr>
            <p:nvPr/>
          </p:nvSpPr>
          <p:spPr bwMode="auto">
            <a:xfrm rot="10800000" flipV="1">
              <a:off x="581" y="1215"/>
              <a:ext cx="639" cy="215"/>
            </a:xfrm>
            <a:prstGeom prst="line">
              <a:avLst/>
            </a:prstGeom>
            <a:noFill/>
            <a:ln w="9525" cap="rnd">
              <a:solidFill>
                <a:srgbClr val="FF0000"/>
              </a:solidFill>
              <a:prstDash val="sysDot"/>
              <a:round/>
              <a:headEnd/>
              <a:tailEnd type="triangle" w="med" len="med"/>
            </a:ln>
          </p:spPr>
          <p:txBody>
            <a:bodyPr/>
            <a:lstStyle/>
            <a:p>
              <a:endParaRPr lang="sv-SE"/>
            </a:p>
          </p:txBody>
        </p:sp>
        <p:grpSp>
          <p:nvGrpSpPr>
            <p:cNvPr id="45169" name="Group 113"/>
            <p:cNvGrpSpPr>
              <a:grpSpLocks/>
            </p:cNvGrpSpPr>
            <p:nvPr/>
          </p:nvGrpSpPr>
          <p:grpSpPr bwMode="auto">
            <a:xfrm>
              <a:off x="96" y="1309"/>
              <a:ext cx="607" cy="555"/>
              <a:chOff x="96" y="1309"/>
              <a:chExt cx="607" cy="555"/>
            </a:xfrm>
          </p:grpSpPr>
          <p:sp>
            <p:nvSpPr>
              <p:cNvPr id="45153" name="AutoShape 97"/>
              <p:cNvSpPr>
                <a:spLocks noChangeArrowheads="1"/>
              </p:cNvSpPr>
              <p:nvPr/>
            </p:nvSpPr>
            <p:spPr bwMode="auto">
              <a:xfrm rot="-6505393">
                <a:off x="509" y="1340"/>
                <a:ext cx="225" cy="163"/>
              </a:xfrm>
              <a:custGeom>
                <a:avLst/>
                <a:gdLst>
                  <a:gd name="G0" fmla="+- 5102 0 0"/>
                  <a:gd name="G1" fmla="+- 8688589 0 0"/>
                  <a:gd name="G2" fmla="+- 0 0 8688589"/>
                  <a:gd name="T0" fmla="*/ 0 256 1"/>
                  <a:gd name="T1" fmla="*/ 180 256 1"/>
                  <a:gd name="G3" fmla="+- 8688589 T0 T1"/>
                  <a:gd name="T2" fmla="*/ 0 256 1"/>
                  <a:gd name="T3" fmla="*/ 90 256 1"/>
                  <a:gd name="G4" fmla="+- 8688589 T2 T3"/>
                  <a:gd name="G5" fmla="*/ G4 2 1"/>
                  <a:gd name="T4" fmla="*/ 90 256 1"/>
                  <a:gd name="T5" fmla="*/ 0 256 1"/>
                  <a:gd name="G6" fmla="+- 8688589 T4 T5"/>
                  <a:gd name="G7" fmla="*/ G6 2 1"/>
                  <a:gd name="G8" fmla="abs 86885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102"/>
                  <a:gd name="G18" fmla="*/ 5102 1 2"/>
                  <a:gd name="G19" fmla="+- G18 5400 0"/>
                  <a:gd name="G20" fmla="cos G19 8688589"/>
                  <a:gd name="G21" fmla="sin G19 8688589"/>
                  <a:gd name="G22" fmla="+- G20 10800 0"/>
                  <a:gd name="G23" fmla="+- G21 10800 0"/>
                  <a:gd name="G24" fmla="+- 10800 0 G20"/>
                  <a:gd name="G25" fmla="+- 5102 10800 0"/>
                  <a:gd name="G26" fmla="?: G9 G17 G25"/>
                  <a:gd name="G27" fmla="?: G9 0 21600"/>
                  <a:gd name="G28" fmla="cos 10800 8688589"/>
                  <a:gd name="G29" fmla="sin 10800 8688589"/>
                  <a:gd name="G30" fmla="sin 5102 8688589"/>
                  <a:gd name="G31" fmla="+- G28 10800 0"/>
                  <a:gd name="G32" fmla="+- G29 10800 0"/>
                  <a:gd name="G33" fmla="+- G30 10800 0"/>
                  <a:gd name="G34" fmla="?: G4 0 G31"/>
                  <a:gd name="G35" fmla="?: 8688589 G34 0"/>
                  <a:gd name="G36" fmla="?: G6 G35 G31"/>
                  <a:gd name="G37" fmla="+- 21600 0 G36"/>
                  <a:gd name="G38" fmla="?: G4 0 G33"/>
                  <a:gd name="G39" fmla="?: 8688589 G38 G32"/>
                  <a:gd name="G40" fmla="?: G6 G39 0"/>
                  <a:gd name="G41" fmla="?: G4 G32 21600"/>
                  <a:gd name="G42" fmla="?: G6 G41 G33"/>
                  <a:gd name="T12" fmla="*/ 10800 w 21600"/>
                  <a:gd name="T13" fmla="*/ 0 h 21600"/>
                  <a:gd name="T14" fmla="*/ 5420 w 21600"/>
                  <a:gd name="T15" fmla="*/ 16654 h 21600"/>
                  <a:gd name="T16" fmla="*/ 10800 w 21600"/>
                  <a:gd name="T17" fmla="*/ 5698 h 21600"/>
                  <a:gd name="T18" fmla="*/ 16180 w 21600"/>
                  <a:gd name="T19" fmla="*/ 1665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48" y="14556"/>
                    </a:moveTo>
                    <a:cubicBezTo>
                      <a:pt x="6296" y="13590"/>
                      <a:pt x="5698" y="12228"/>
                      <a:pt x="5698" y="10800"/>
                    </a:cubicBezTo>
                    <a:cubicBezTo>
                      <a:pt x="5698" y="7982"/>
                      <a:pt x="7982" y="5698"/>
                      <a:pt x="10800" y="5698"/>
                    </a:cubicBezTo>
                    <a:cubicBezTo>
                      <a:pt x="13617" y="5698"/>
                      <a:pt x="15902" y="7982"/>
                      <a:pt x="15902" y="10800"/>
                    </a:cubicBezTo>
                    <a:cubicBezTo>
                      <a:pt x="15902" y="12228"/>
                      <a:pt x="15303" y="13590"/>
                      <a:pt x="14251" y="14556"/>
                    </a:cubicBezTo>
                    <a:lnTo>
                      <a:pt x="18107" y="18752"/>
                    </a:lnTo>
                    <a:cubicBezTo>
                      <a:pt x="20333" y="16707"/>
                      <a:pt x="21600" y="13822"/>
                      <a:pt x="21600" y="10800"/>
                    </a:cubicBezTo>
                    <a:cubicBezTo>
                      <a:pt x="21600" y="4835"/>
                      <a:pt x="16764" y="0"/>
                      <a:pt x="10800" y="0"/>
                    </a:cubicBezTo>
                    <a:cubicBezTo>
                      <a:pt x="4835" y="0"/>
                      <a:pt x="0" y="4835"/>
                      <a:pt x="0" y="10800"/>
                    </a:cubicBezTo>
                    <a:cubicBezTo>
                      <a:pt x="-1" y="13822"/>
                      <a:pt x="1266" y="16707"/>
                      <a:pt x="3492" y="18752"/>
                    </a:cubicBezTo>
                    <a:close/>
                  </a:path>
                </a:pathLst>
              </a:custGeom>
              <a:solidFill>
                <a:srgbClr val="99CCFF"/>
              </a:solidFill>
              <a:ln w="9525">
                <a:solidFill>
                  <a:srgbClr val="3366FF"/>
                </a:solidFill>
                <a:miter lim="800000"/>
                <a:headEnd/>
                <a:tailEnd/>
              </a:ln>
              <a:effectLst/>
            </p:spPr>
            <p:txBody>
              <a:bodyPr/>
              <a:lstStyle/>
              <a:p>
                <a:endParaRPr lang="sv-SE"/>
              </a:p>
            </p:txBody>
          </p:sp>
          <p:grpSp>
            <p:nvGrpSpPr>
              <p:cNvPr id="45168" name="Group 112"/>
              <p:cNvGrpSpPr>
                <a:grpSpLocks/>
              </p:cNvGrpSpPr>
              <p:nvPr/>
            </p:nvGrpSpPr>
            <p:grpSpPr bwMode="auto">
              <a:xfrm>
                <a:off x="96" y="1440"/>
                <a:ext cx="435" cy="424"/>
                <a:chOff x="96" y="1440"/>
                <a:chExt cx="435" cy="424"/>
              </a:xfrm>
            </p:grpSpPr>
            <p:sp>
              <p:nvSpPr>
                <p:cNvPr id="45152" name="Text Box 96"/>
                <p:cNvSpPr txBox="1">
                  <a:spLocks noChangeArrowheads="1"/>
                </p:cNvSpPr>
                <p:nvPr/>
              </p:nvSpPr>
              <p:spPr bwMode="auto">
                <a:xfrm>
                  <a:off x="96" y="1584"/>
                  <a:ext cx="384" cy="280"/>
                </a:xfrm>
                <a:prstGeom prst="rect">
                  <a:avLst/>
                </a:prstGeom>
                <a:solidFill>
                  <a:srgbClr val="99CCFF"/>
                </a:solidFill>
                <a:ln w="9525">
                  <a:solidFill>
                    <a:srgbClr val="000000"/>
                  </a:solidFill>
                  <a:miter lim="800000"/>
                  <a:headEnd/>
                  <a:tailEnd/>
                </a:ln>
                <a:effectLst/>
              </p:spPr>
              <p:txBody>
                <a:bodyPr/>
                <a:lstStyle/>
                <a:p>
                  <a:pPr algn="l" eaLnBrk="0" hangingPunct="0"/>
                  <a:r>
                    <a:rPr lang="en-US" sz="1200">
                      <a:solidFill>
                        <a:schemeClr val="bg1"/>
                      </a:solidFill>
                    </a:rPr>
                    <a:t>Power</a:t>
                  </a:r>
                </a:p>
                <a:p>
                  <a:pPr algn="l" eaLnBrk="0" hangingPunct="0"/>
                  <a:r>
                    <a:rPr lang="en-US" sz="1200">
                      <a:solidFill>
                        <a:schemeClr val="bg1"/>
                      </a:solidFill>
                    </a:rPr>
                    <a:t>meter</a:t>
                  </a:r>
                </a:p>
              </p:txBody>
            </p:sp>
            <p:sp>
              <p:nvSpPr>
                <p:cNvPr id="45154" name="Line 98"/>
                <p:cNvSpPr>
                  <a:spLocks noChangeShapeType="1"/>
                </p:cNvSpPr>
                <p:nvPr/>
              </p:nvSpPr>
              <p:spPr bwMode="auto">
                <a:xfrm flipH="1" flipV="1">
                  <a:off x="288" y="1440"/>
                  <a:ext cx="243" cy="2"/>
                </a:xfrm>
                <a:prstGeom prst="line">
                  <a:avLst/>
                </a:prstGeom>
                <a:noFill/>
                <a:ln w="9525">
                  <a:solidFill>
                    <a:srgbClr val="3366FF"/>
                  </a:solidFill>
                  <a:round/>
                  <a:headEnd/>
                  <a:tailEnd/>
                </a:ln>
                <a:effectLst/>
              </p:spPr>
              <p:txBody>
                <a:bodyPr/>
                <a:lstStyle/>
                <a:p>
                  <a:endParaRPr lang="sv-SE"/>
                </a:p>
              </p:txBody>
            </p:sp>
            <p:sp>
              <p:nvSpPr>
                <p:cNvPr id="45155" name="Line 99"/>
                <p:cNvSpPr>
                  <a:spLocks noChangeShapeType="1"/>
                </p:cNvSpPr>
                <p:nvPr/>
              </p:nvSpPr>
              <p:spPr bwMode="auto">
                <a:xfrm>
                  <a:off x="288" y="1440"/>
                  <a:ext cx="0" cy="163"/>
                </a:xfrm>
                <a:prstGeom prst="line">
                  <a:avLst/>
                </a:prstGeom>
                <a:noFill/>
                <a:ln w="9525">
                  <a:solidFill>
                    <a:srgbClr val="3366FF"/>
                  </a:solidFill>
                  <a:round/>
                  <a:headEnd/>
                  <a:tailEnd/>
                </a:ln>
                <a:effectLst/>
              </p:spPr>
              <p:txBody>
                <a:bodyPr/>
                <a:lstStyle/>
                <a:p>
                  <a:endParaRPr lang="sv-SE"/>
                </a:p>
              </p:txBody>
            </p:sp>
          </p:grpSp>
        </p:grpSp>
      </p:grpSp>
      <p:sp>
        <p:nvSpPr>
          <p:cNvPr id="45157" name="Rectangle 101"/>
          <p:cNvSpPr>
            <a:spLocks noChangeArrowheads="1"/>
          </p:cNvSpPr>
          <p:nvPr/>
        </p:nvSpPr>
        <p:spPr bwMode="auto">
          <a:xfrm>
            <a:off x="2757488" y="1914525"/>
            <a:ext cx="9144000" cy="0"/>
          </a:xfrm>
          <a:prstGeom prst="rect">
            <a:avLst/>
          </a:prstGeom>
          <a:noFill/>
          <a:ln w="9525">
            <a:noFill/>
            <a:miter lim="800000"/>
            <a:headEnd/>
            <a:tailEnd/>
          </a:ln>
          <a:effectLst/>
        </p:spPr>
        <p:txBody>
          <a:bodyPr>
            <a:spAutoFit/>
          </a:bodyPr>
          <a:lstStyle/>
          <a:p>
            <a:endParaRPr lang="sv-SE"/>
          </a:p>
        </p:txBody>
      </p:sp>
      <p:sp>
        <p:nvSpPr>
          <p:cNvPr id="45160" name="Text Box 104"/>
          <p:cNvSpPr txBox="1">
            <a:spLocks noChangeArrowheads="1"/>
          </p:cNvSpPr>
          <p:nvPr/>
        </p:nvSpPr>
        <p:spPr bwMode="auto">
          <a:xfrm>
            <a:off x="1295400" y="5943600"/>
            <a:ext cx="3810000" cy="730250"/>
          </a:xfrm>
          <a:prstGeom prst="rect">
            <a:avLst/>
          </a:prstGeom>
          <a:solidFill>
            <a:srgbClr val="CCFFFF">
              <a:alpha val="50000"/>
            </a:srgbClr>
          </a:solidFill>
          <a:ln w="9525">
            <a:noFill/>
            <a:miter lim="800000"/>
            <a:headEnd/>
            <a:tailEnd/>
          </a:ln>
          <a:effectLst/>
        </p:spPr>
        <p:txBody>
          <a:bodyPr>
            <a:spAutoFit/>
          </a:bodyPr>
          <a:lstStyle/>
          <a:p>
            <a:pPr algn="just"/>
            <a:r>
              <a:rPr lang="en-US" b="1">
                <a:solidFill>
                  <a:schemeClr val="bg1"/>
                </a:solidFill>
                <a:cs typeface="Times New Roman" pitchFamily="18" charset="0"/>
              </a:rPr>
              <a:t>Fig.22.</a:t>
            </a:r>
            <a:r>
              <a:rPr lang="en-US">
                <a:solidFill>
                  <a:schemeClr val="bg1"/>
                </a:solidFill>
                <a:cs typeface="Times New Roman" pitchFamily="18" charset="0"/>
              </a:rPr>
              <a:t> Photodiode signals.</a:t>
            </a:r>
          </a:p>
          <a:p>
            <a:pPr algn="just"/>
            <a:r>
              <a:rPr lang="en-US">
                <a:solidFill>
                  <a:schemeClr val="bg1"/>
                </a:solidFill>
                <a:cs typeface="Times New Roman" pitchFamily="18" charset="0"/>
              </a:rPr>
              <a:t>a. Amplifying Cell pumped by the Nd:YAG laser.</a:t>
            </a:r>
          </a:p>
          <a:p>
            <a:pPr algn="just"/>
            <a:r>
              <a:rPr lang="en-US">
                <a:solidFill>
                  <a:schemeClr val="bg1"/>
                </a:solidFill>
                <a:cs typeface="Times New Roman" pitchFamily="18" charset="0"/>
              </a:rPr>
              <a:t>b  Without pump of Amplifying Cell.</a:t>
            </a:r>
            <a:endParaRPr lang="en-GB">
              <a:solidFill>
                <a:schemeClr val="bg1"/>
              </a:solidFill>
            </a:endParaRPr>
          </a:p>
        </p:txBody>
      </p:sp>
      <p:sp>
        <p:nvSpPr>
          <p:cNvPr id="45175" name="Text Box 119"/>
          <p:cNvSpPr txBox="1">
            <a:spLocks noChangeArrowheads="1"/>
          </p:cNvSpPr>
          <p:nvPr/>
        </p:nvSpPr>
        <p:spPr bwMode="auto">
          <a:xfrm>
            <a:off x="152400" y="152400"/>
            <a:ext cx="6629400" cy="519113"/>
          </a:xfrm>
          <a:prstGeom prst="rect">
            <a:avLst/>
          </a:prstGeom>
          <a:noFill/>
          <a:ln w="9525">
            <a:noFill/>
            <a:miter lim="800000"/>
            <a:headEnd/>
            <a:tailEnd/>
          </a:ln>
          <a:effectLst/>
        </p:spPr>
        <p:txBody>
          <a:bodyPr>
            <a:spAutoFit/>
          </a:bodyPr>
          <a:lstStyle/>
          <a:p>
            <a:pPr algn="l"/>
            <a:r>
              <a:rPr lang="en-GB" sz="2800" b="1" i="1">
                <a:solidFill>
                  <a:srgbClr val="FF3300"/>
                </a:solidFill>
                <a:cs typeface="Times New Roman" pitchFamily="18" charset="0"/>
              </a:rPr>
              <a:t>Linear Storage Device</a:t>
            </a:r>
            <a:r>
              <a:rPr lang="sv-SE" sz="2800" b="1" i="1">
                <a:solidFill>
                  <a:srgbClr val="FF3300"/>
                </a:solidFill>
                <a:cs typeface="Times New Roman" pitchFamily="18" charset="0"/>
              </a:rPr>
              <a:t> with Amplifying Cell</a:t>
            </a:r>
            <a:endParaRPr lang="en-GB" sz="2800" i="1">
              <a:solidFill>
                <a:srgbClr val="FF3300"/>
              </a:solidFill>
            </a:endParaRPr>
          </a:p>
        </p:txBody>
      </p:sp>
      <p:grpSp>
        <p:nvGrpSpPr>
          <p:cNvPr id="45182" name="Group 126"/>
          <p:cNvGrpSpPr>
            <a:grpSpLocks/>
          </p:cNvGrpSpPr>
          <p:nvPr/>
        </p:nvGrpSpPr>
        <p:grpSpPr bwMode="auto">
          <a:xfrm>
            <a:off x="5334000" y="609600"/>
            <a:ext cx="3638550" cy="6086475"/>
            <a:chOff x="3360" y="384"/>
            <a:chExt cx="2292" cy="3834"/>
          </a:xfrm>
        </p:grpSpPr>
        <p:grpSp>
          <p:nvGrpSpPr>
            <p:cNvPr id="45178" name="Group 122"/>
            <p:cNvGrpSpPr>
              <a:grpSpLocks/>
            </p:cNvGrpSpPr>
            <p:nvPr/>
          </p:nvGrpSpPr>
          <p:grpSpPr bwMode="auto">
            <a:xfrm>
              <a:off x="3360" y="384"/>
              <a:ext cx="2292" cy="3834"/>
              <a:chOff x="3360" y="384"/>
              <a:chExt cx="2292" cy="3834"/>
            </a:xfrm>
          </p:grpSpPr>
          <p:grpSp>
            <p:nvGrpSpPr>
              <p:cNvPr id="45174" name="Group 118"/>
              <p:cNvGrpSpPr>
                <a:grpSpLocks/>
              </p:cNvGrpSpPr>
              <p:nvPr/>
            </p:nvGrpSpPr>
            <p:grpSpPr bwMode="auto">
              <a:xfrm>
                <a:off x="3360" y="384"/>
                <a:ext cx="2292" cy="3834"/>
                <a:chOff x="3468" y="0"/>
                <a:chExt cx="2292" cy="3834"/>
              </a:xfrm>
            </p:grpSpPr>
            <p:pic>
              <p:nvPicPr>
                <p:cNvPr id="45156" name="Picture 100" descr="D003"/>
                <p:cNvPicPr>
                  <a:picLocks noChangeAspect="1" noChangeArrowheads="1"/>
                </p:cNvPicPr>
                <p:nvPr/>
              </p:nvPicPr>
              <p:blipFill>
                <a:blip r:embed="rId2" cstate="print"/>
                <a:srcRect/>
                <a:stretch>
                  <a:fillRect/>
                </a:stretch>
              </p:blipFill>
              <p:spPr bwMode="auto">
                <a:xfrm>
                  <a:off x="3474" y="0"/>
                  <a:ext cx="2286" cy="1908"/>
                </a:xfrm>
                <a:prstGeom prst="rect">
                  <a:avLst/>
                </a:prstGeom>
                <a:noFill/>
              </p:spPr>
            </p:pic>
            <p:pic>
              <p:nvPicPr>
                <p:cNvPr id="45158" name="Picture 102" descr="D001"/>
                <p:cNvPicPr>
                  <a:picLocks noChangeAspect="1" noChangeArrowheads="1"/>
                </p:cNvPicPr>
                <p:nvPr/>
              </p:nvPicPr>
              <p:blipFill>
                <a:blip r:embed="rId3" cstate="print"/>
                <a:srcRect/>
                <a:stretch>
                  <a:fillRect/>
                </a:stretch>
              </p:blipFill>
              <p:spPr bwMode="auto">
                <a:xfrm>
                  <a:off x="3468" y="1920"/>
                  <a:ext cx="2292" cy="1914"/>
                </a:xfrm>
                <a:prstGeom prst="rect">
                  <a:avLst/>
                </a:prstGeom>
                <a:noFill/>
              </p:spPr>
            </p:pic>
          </p:grpSp>
          <p:sp>
            <p:nvSpPr>
              <p:cNvPr id="45176" name="Text Box 120"/>
              <p:cNvSpPr txBox="1">
                <a:spLocks noChangeArrowheads="1"/>
              </p:cNvSpPr>
              <p:nvPr/>
            </p:nvSpPr>
            <p:spPr bwMode="auto">
              <a:xfrm>
                <a:off x="4847" y="583"/>
                <a:ext cx="194" cy="192"/>
              </a:xfrm>
              <a:prstGeom prst="rect">
                <a:avLst/>
              </a:prstGeom>
              <a:noFill/>
              <a:ln w="9525">
                <a:noFill/>
                <a:miter lim="800000"/>
                <a:headEnd/>
                <a:tailEnd/>
              </a:ln>
              <a:effectLst/>
            </p:spPr>
            <p:txBody>
              <a:bodyPr wrap="none">
                <a:spAutoFit/>
              </a:bodyPr>
              <a:lstStyle/>
              <a:p>
                <a:r>
                  <a:rPr lang="sv-SE">
                    <a:solidFill>
                      <a:schemeClr val="bg1"/>
                    </a:solidFill>
                  </a:rPr>
                  <a:t>a.</a:t>
                </a:r>
                <a:endParaRPr lang="en-GB">
                  <a:solidFill>
                    <a:schemeClr val="bg1"/>
                  </a:solidFill>
                </a:endParaRPr>
              </a:p>
            </p:txBody>
          </p:sp>
          <p:sp>
            <p:nvSpPr>
              <p:cNvPr id="45177" name="Text Box 121"/>
              <p:cNvSpPr txBox="1">
                <a:spLocks noChangeArrowheads="1"/>
              </p:cNvSpPr>
              <p:nvPr/>
            </p:nvSpPr>
            <p:spPr bwMode="auto">
              <a:xfrm>
                <a:off x="4796" y="2503"/>
                <a:ext cx="200" cy="192"/>
              </a:xfrm>
              <a:prstGeom prst="rect">
                <a:avLst/>
              </a:prstGeom>
              <a:noFill/>
              <a:ln w="9525">
                <a:noFill/>
                <a:miter lim="800000"/>
                <a:headEnd/>
                <a:tailEnd/>
              </a:ln>
              <a:effectLst/>
            </p:spPr>
            <p:txBody>
              <a:bodyPr wrap="none">
                <a:spAutoFit/>
              </a:bodyPr>
              <a:lstStyle/>
              <a:p>
                <a:r>
                  <a:rPr lang="sv-SE">
                    <a:solidFill>
                      <a:schemeClr val="bg1"/>
                    </a:solidFill>
                  </a:rPr>
                  <a:t>b.</a:t>
                </a:r>
                <a:endParaRPr lang="en-GB">
                  <a:solidFill>
                    <a:schemeClr val="bg1"/>
                  </a:solidFill>
                </a:endParaRPr>
              </a:p>
            </p:txBody>
          </p:sp>
        </p:grpSp>
        <p:sp>
          <p:nvSpPr>
            <p:cNvPr id="45179" name="AutoShape 123"/>
            <p:cNvSpPr>
              <a:spLocks/>
            </p:cNvSpPr>
            <p:nvPr/>
          </p:nvSpPr>
          <p:spPr bwMode="auto">
            <a:xfrm>
              <a:off x="4984" y="2112"/>
              <a:ext cx="344" cy="96"/>
            </a:xfrm>
            <a:prstGeom prst="callout1">
              <a:avLst>
                <a:gd name="adj1" fmla="val 75000"/>
                <a:gd name="adj2" fmla="val -13954"/>
                <a:gd name="adj3" fmla="val 75000"/>
                <a:gd name="adj4" fmla="val -13954"/>
              </a:avLst>
            </a:prstGeom>
            <a:solidFill>
              <a:srgbClr val="CCFFFF">
                <a:alpha val="50000"/>
              </a:srgbClr>
            </a:solidFill>
            <a:ln w="9525">
              <a:solidFill>
                <a:schemeClr val="tx1"/>
              </a:solidFill>
              <a:miter lim="800000"/>
              <a:headEnd/>
              <a:tailEnd/>
            </a:ln>
            <a:effectLst/>
          </p:spPr>
          <p:txBody>
            <a:bodyPr lIns="0" tIns="0" rIns="0" bIns="0" anchorCtr="1"/>
            <a:lstStyle/>
            <a:p>
              <a:r>
                <a:rPr lang="sv-SE">
                  <a:solidFill>
                    <a:srgbClr val="CC3300"/>
                  </a:solidFill>
                </a:rPr>
                <a:t>5-turn</a:t>
              </a:r>
              <a:endParaRPr lang="en-GB">
                <a:solidFill>
                  <a:srgbClr val="CC3300"/>
                </a:solidFill>
              </a:endParaRPr>
            </a:p>
          </p:txBody>
        </p:sp>
        <p:sp>
          <p:nvSpPr>
            <p:cNvPr id="45180" name="Line 124"/>
            <p:cNvSpPr>
              <a:spLocks noChangeShapeType="1"/>
            </p:cNvSpPr>
            <p:nvPr/>
          </p:nvSpPr>
          <p:spPr bwMode="auto">
            <a:xfrm flipH="1">
              <a:off x="4368" y="2208"/>
              <a:ext cx="624" cy="864"/>
            </a:xfrm>
            <a:prstGeom prst="line">
              <a:avLst/>
            </a:prstGeom>
            <a:noFill/>
            <a:ln w="9525">
              <a:solidFill>
                <a:srgbClr val="CC3300"/>
              </a:solidFill>
              <a:round/>
              <a:headEnd/>
              <a:tailEnd type="triangle" w="med" len="med"/>
            </a:ln>
            <a:effectLst/>
          </p:spPr>
          <p:txBody>
            <a:bodyPr wrap="none" anchor="ctr"/>
            <a:lstStyle/>
            <a:p>
              <a:endParaRPr lang="sv-SE"/>
            </a:p>
          </p:txBody>
        </p:sp>
        <p:sp>
          <p:nvSpPr>
            <p:cNvPr id="45181" name="Line 125"/>
            <p:cNvSpPr>
              <a:spLocks noChangeShapeType="1"/>
            </p:cNvSpPr>
            <p:nvPr/>
          </p:nvSpPr>
          <p:spPr bwMode="auto">
            <a:xfrm flipH="1" flipV="1">
              <a:off x="4368" y="576"/>
              <a:ext cx="624" cy="1584"/>
            </a:xfrm>
            <a:prstGeom prst="line">
              <a:avLst/>
            </a:prstGeom>
            <a:noFill/>
            <a:ln w="9525">
              <a:solidFill>
                <a:srgbClr val="CC3300"/>
              </a:solidFill>
              <a:round/>
              <a:headEnd/>
              <a:tailEnd type="triangle" w="med" len="med"/>
            </a:ln>
            <a:effectLst/>
          </p:spPr>
          <p:txBody>
            <a:bodyPr wrap="none" anchor="ctr"/>
            <a:lstStyle/>
            <a:p>
              <a:endParaRPr lang="sv-SE"/>
            </a:p>
          </p:txBody>
        </p:sp>
      </p:grpSp>
    </p:spTree>
  </p:cSld>
  <p:clrMapOvr>
    <a:masterClrMapping/>
  </p:clrMapOvr>
  <p:transition spd="slow">
    <p:cover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Text Box 4"/>
          <p:cNvSpPr txBox="1">
            <a:spLocks noChangeArrowheads="1"/>
          </p:cNvSpPr>
          <p:nvPr/>
        </p:nvSpPr>
        <p:spPr bwMode="auto">
          <a:xfrm>
            <a:off x="304800" y="304800"/>
            <a:ext cx="8534400" cy="946150"/>
          </a:xfrm>
          <a:prstGeom prst="rect">
            <a:avLst/>
          </a:prstGeom>
          <a:noFill/>
          <a:ln w="9525">
            <a:noFill/>
            <a:miter lim="800000"/>
            <a:headEnd/>
            <a:tailEnd/>
          </a:ln>
          <a:effectLst/>
        </p:spPr>
        <p:txBody>
          <a:bodyPr>
            <a:spAutoFit/>
          </a:bodyPr>
          <a:lstStyle/>
          <a:p>
            <a:r>
              <a:rPr lang="sv-SE" sz="2800" b="1" i="1">
                <a:solidFill>
                  <a:srgbClr val="FF3300"/>
                </a:solidFill>
              </a:rPr>
              <a:t>Power considerations for the Linear Storage Device with Implemented Amplifier </a:t>
            </a:r>
            <a:endParaRPr lang="en-GB" sz="2800" b="1" i="1">
              <a:solidFill>
                <a:srgbClr val="FF3300"/>
              </a:solidFill>
            </a:endParaRPr>
          </a:p>
        </p:txBody>
      </p:sp>
      <p:graphicFrame>
        <p:nvGraphicFramePr>
          <p:cNvPr id="148480" name="Object 1024"/>
          <p:cNvGraphicFramePr>
            <a:graphicFrameLocks noChangeAspect="1"/>
          </p:cNvGraphicFramePr>
          <p:nvPr/>
        </p:nvGraphicFramePr>
        <p:xfrm>
          <a:off x="1119188" y="3276600"/>
          <a:ext cx="6069012" cy="496888"/>
        </p:xfrm>
        <a:graphic>
          <a:graphicData uri="http://schemas.openxmlformats.org/presentationml/2006/ole">
            <p:oleObj spid="_x0000_s148480" name="Formel" r:id="rId3" imgW="3149280" imgH="253800" progId="Equation.3">
              <p:embed/>
            </p:oleObj>
          </a:graphicData>
        </a:graphic>
      </p:graphicFrame>
      <p:graphicFrame>
        <p:nvGraphicFramePr>
          <p:cNvPr id="148481" name="Object 1025"/>
          <p:cNvGraphicFramePr>
            <a:graphicFrameLocks noChangeAspect="1"/>
          </p:cNvGraphicFramePr>
          <p:nvPr/>
        </p:nvGraphicFramePr>
        <p:xfrm>
          <a:off x="663575" y="4648200"/>
          <a:ext cx="7575550" cy="474663"/>
        </p:xfrm>
        <a:graphic>
          <a:graphicData uri="http://schemas.openxmlformats.org/presentationml/2006/ole">
            <p:oleObj spid="_x0000_s148481" name="Formel" r:id="rId4" imgW="4228920" imgH="253800" progId="Equation.3">
              <p:embed/>
            </p:oleObj>
          </a:graphicData>
        </a:graphic>
      </p:graphicFrame>
      <p:graphicFrame>
        <p:nvGraphicFramePr>
          <p:cNvPr id="148482" name="Object 1026"/>
          <p:cNvGraphicFramePr>
            <a:graphicFrameLocks noChangeAspect="1"/>
          </p:cNvGraphicFramePr>
          <p:nvPr/>
        </p:nvGraphicFramePr>
        <p:xfrm>
          <a:off x="1371600" y="5867400"/>
          <a:ext cx="6153150" cy="465138"/>
        </p:xfrm>
        <a:graphic>
          <a:graphicData uri="http://schemas.openxmlformats.org/presentationml/2006/ole">
            <p:oleObj spid="_x0000_s148482" name="Formel" r:id="rId5" imgW="2933640" imgH="253800" progId="Equation.3">
              <p:embed/>
            </p:oleObj>
          </a:graphicData>
        </a:graphic>
      </p:graphicFrame>
      <p:sp>
        <p:nvSpPr>
          <p:cNvPr id="69653" name="Text Box 21"/>
          <p:cNvSpPr txBox="1">
            <a:spLocks noChangeArrowheads="1"/>
          </p:cNvSpPr>
          <p:nvPr/>
        </p:nvSpPr>
        <p:spPr bwMode="auto">
          <a:xfrm>
            <a:off x="146050" y="2667000"/>
            <a:ext cx="5745163" cy="366713"/>
          </a:xfrm>
          <a:prstGeom prst="rect">
            <a:avLst/>
          </a:prstGeom>
          <a:noFill/>
          <a:ln w="9525">
            <a:noFill/>
            <a:miter lim="800000"/>
            <a:headEnd/>
            <a:tailEnd/>
          </a:ln>
          <a:effectLst/>
        </p:spPr>
        <p:txBody>
          <a:bodyPr wrap="none">
            <a:spAutoFit/>
          </a:bodyPr>
          <a:lstStyle/>
          <a:p>
            <a:r>
              <a:rPr lang="sv-SE" sz="1800" b="1" i="1">
                <a:solidFill>
                  <a:schemeClr val="accent2"/>
                </a:solidFill>
              </a:rPr>
              <a:t>1. Collinear case</a:t>
            </a:r>
            <a:r>
              <a:rPr lang="sv-SE" sz="1800" i="1">
                <a:solidFill>
                  <a:schemeClr val="accent2"/>
                </a:solidFill>
              </a:rPr>
              <a:t>, train of pulses going in forward direction</a:t>
            </a:r>
            <a:r>
              <a:rPr lang="sv-SE" sz="1600" i="1">
                <a:solidFill>
                  <a:schemeClr val="accent2"/>
                </a:solidFill>
              </a:rPr>
              <a:t>:</a:t>
            </a:r>
            <a:endParaRPr lang="en-GB" sz="1600" i="1">
              <a:solidFill>
                <a:schemeClr val="accent2"/>
              </a:solidFill>
            </a:endParaRPr>
          </a:p>
        </p:txBody>
      </p:sp>
      <p:sp>
        <p:nvSpPr>
          <p:cNvPr id="69654" name="Text Box 22"/>
          <p:cNvSpPr txBox="1">
            <a:spLocks noChangeArrowheads="1"/>
          </p:cNvSpPr>
          <p:nvPr/>
        </p:nvSpPr>
        <p:spPr bwMode="auto">
          <a:xfrm>
            <a:off x="133350" y="4114800"/>
            <a:ext cx="6350000" cy="366713"/>
          </a:xfrm>
          <a:prstGeom prst="rect">
            <a:avLst/>
          </a:prstGeom>
          <a:noFill/>
          <a:ln w="9525">
            <a:noFill/>
            <a:miter lim="800000"/>
            <a:headEnd/>
            <a:tailEnd/>
          </a:ln>
          <a:effectLst/>
        </p:spPr>
        <p:txBody>
          <a:bodyPr wrap="none">
            <a:spAutoFit/>
          </a:bodyPr>
          <a:lstStyle/>
          <a:p>
            <a:r>
              <a:rPr lang="sv-SE" sz="1800" b="1" i="1">
                <a:solidFill>
                  <a:schemeClr val="accent2"/>
                </a:solidFill>
              </a:rPr>
              <a:t>2. Anti-collinear case</a:t>
            </a:r>
            <a:r>
              <a:rPr lang="sv-SE" sz="1800" i="1">
                <a:solidFill>
                  <a:schemeClr val="accent2"/>
                </a:solidFill>
              </a:rPr>
              <a:t>, train of pulses going in backward direction:</a:t>
            </a:r>
            <a:endParaRPr lang="en-GB" sz="1800" i="1">
              <a:solidFill>
                <a:schemeClr val="accent2"/>
              </a:solidFill>
            </a:endParaRPr>
          </a:p>
        </p:txBody>
      </p:sp>
      <p:sp>
        <p:nvSpPr>
          <p:cNvPr id="69655" name="Text Box 23"/>
          <p:cNvSpPr txBox="1">
            <a:spLocks noChangeArrowheads="1"/>
          </p:cNvSpPr>
          <p:nvPr/>
        </p:nvSpPr>
        <p:spPr bwMode="auto">
          <a:xfrm>
            <a:off x="152400" y="5410200"/>
            <a:ext cx="6661150" cy="366713"/>
          </a:xfrm>
          <a:prstGeom prst="rect">
            <a:avLst/>
          </a:prstGeom>
          <a:noFill/>
          <a:ln w="9525">
            <a:noFill/>
            <a:miter lim="800000"/>
            <a:headEnd/>
            <a:tailEnd/>
          </a:ln>
          <a:effectLst/>
        </p:spPr>
        <p:txBody>
          <a:bodyPr wrap="none">
            <a:spAutoFit/>
          </a:bodyPr>
          <a:lstStyle/>
          <a:p>
            <a:r>
              <a:rPr lang="sv-SE" sz="1800" b="1" i="1">
                <a:solidFill>
                  <a:schemeClr val="accent2"/>
                </a:solidFill>
              </a:rPr>
              <a:t>3. General case,</a:t>
            </a:r>
            <a:r>
              <a:rPr lang="sv-SE" sz="1800" i="1">
                <a:solidFill>
                  <a:schemeClr val="accent2"/>
                </a:solidFill>
              </a:rPr>
              <a:t> both trains (back and forward) of pulses can be used:</a:t>
            </a:r>
            <a:endParaRPr lang="en-GB" sz="1800" i="1">
              <a:solidFill>
                <a:schemeClr val="accent2"/>
              </a:solidFill>
            </a:endParaRPr>
          </a:p>
        </p:txBody>
      </p:sp>
      <p:sp>
        <p:nvSpPr>
          <p:cNvPr id="69656" name="Text Box 24"/>
          <p:cNvSpPr txBox="1">
            <a:spLocks noChangeArrowheads="1"/>
          </p:cNvSpPr>
          <p:nvPr/>
        </p:nvSpPr>
        <p:spPr bwMode="auto">
          <a:xfrm>
            <a:off x="304800" y="1295400"/>
            <a:ext cx="8610600" cy="1190625"/>
          </a:xfrm>
          <a:prstGeom prst="rect">
            <a:avLst/>
          </a:prstGeom>
          <a:noFill/>
          <a:ln w="9525">
            <a:noFill/>
            <a:miter lim="800000"/>
            <a:headEnd/>
            <a:tailEnd/>
          </a:ln>
          <a:effectLst/>
        </p:spPr>
        <p:txBody>
          <a:bodyPr>
            <a:spAutoFit/>
          </a:bodyPr>
          <a:lstStyle/>
          <a:p>
            <a:pPr algn="just"/>
            <a:r>
              <a:rPr lang="en-US" sz="1800" i="1">
                <a:solidFill>
                  <a:schemeClr val="accent2"/>
                </a:solidFill>
                <a:cs typeface="Times New Roman" pitchFamily="18" charset="0"/>
              </a:rPr>
              <a:t>   In the linear storage device we have to consider that  the power  seen at the beam splitter is formed by two train of pulses going in opposite directions: forward and backward. So that the </a:t>
            </a:r>
            <a:r>
              <a:rPr lang="en-US" sz="1800" b="1" i="1">
                <a:solidFill>
                  <a:schemeClr val="accent2"/>
                </a:solidFill>
                <a:cs typeface="Times New Roman" pitchFamily="18" charset="0"/>
              </a:rPr>
              <a:t>Accumulated power, </a:t>
            </a:r>
            <a:r>
              <a:rPr lang="en-US" sz="1800" i="1">
                <a:solidFill>
                  <a:schemeClr val="accent2"/>
                </a:solidFill>
                <a:cs typeface="Times New Roman" pitchFamily="18" charset="0"/>
              </a:rPr>
              <a:t>pumped at the m-th turn,</a:t>
            </a:r>
            <a:r>
              <a:rPr lang="en-US" sz="1800" b="1" i="1">
                <a:solidFill>
                  <a:schemeClr val="accent2"/>
                </a:solidFill>
                <a:cs typeface="Times New Roman" pitchFamily="18" charset="0"/>
              </a:rPr>
              <a:t> </a:t>
            </a:r>
            <a:r>
              <a:rPr lang="en-US" sz="1800" i="1">
                <a:solidFill>
                  <a:schemeClr val="accent2"/>
                </a:solidFill>
                <a:cs typeface="Times New Roman" pitchFamily="18" charset="0"/>
              </a:rPr>
              <a:t>seen at the experimental section will be different for different cases.</a:t>
            </a:r>
            <a:endParaRPr lang="en-GB"/>
          </a:p>
        </p:txBody>
      </p:sp>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5" name="Text Box 5"/>
          <p:cNvSpPr txBox="1">
            <a:spLocks noChangeArrowheads="1"/>
          </p:cNvSpPr>
          <p:nvPr/>
        </p:nvSpPr>
        <p:spPr bwMode="auto">
          <a:xfrm>
            <a:off x="533400" y="1676400"/>
            <a:ext cx="7440613" cy="396875"/>
          </a:xfrm>
          <a:prstGeom prst="rect">
            <a:avLst/>
          </a:prstGeom>
          <a:noFill/>
          <a:ln w="9525">
            <a:noFill/>
            <a:miter lim="800000"/>
            <a:headEnd/>
            <a:tailEnd/>
          </a:ln>
          <a:effectLst/>
        </p:spPr>
        <p:txBody>
          <a:bodyPr wrap="none">
            <a:spAutoFit/>
          </a:bodyPr>
          <a:lstStyle/>
          <a:p>
            <a:pPr algn="l"/>
            <a:r>
              <a:rPr lang="en-US" sz="2000" b="1" i="1">
                <a:solidFill>
                  <a:schemeClr val="bg1"/>
                </a:solidFill>
                <a:cs typeface="Times New Roman" pitchFamily="18" charset="0"/>
              </a:rPr>
              <a:t>Table 13. Optical Losses of the  Linear Storage Device with Amplifier</a:t>
            </a:r>
            <a:endParaRPr lang="en-GB">
              <a:solidFill>
                <a:schemeClr val="bg1"/>
              </a:solidFill>
            </a:endParaRPr>
          </a:p>
        </p:txBody>
      </p:sp>
      <p:graphicFrame>
        <p:nvGraphicFramePr>
          <p:cNvPr id="66674" name="Group 114"/>
          <p:cNvGraphicFramePr>
            <a:graphicFrameLocks noGrp="1"/>
          </p:cNvGraphicFramePr>
          <p:nvPr/>
        </p:nvGraphicFramePr>
        <p:xfrm>
          <a:off x="228600" y="2209800"/>
          <a:ext cx="8763000" cy="3067368"/>
        </p:xfrm>
        <a:graphic>
          <a:graphicData uri="http://schemas.openxmlformats.org/drawingml/2006/table">
            <a:tbl>
              <a:tblPr/>
              <a:tblGrid>
                <a:gridCol w="1812925"/>
                <a:gridCol w="6270625"/>
                <a:gridCol w="679450"/>
              </a:tblGrid>
              <a:tr h="82232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Optical Losses in the Linear Storage Device with a monitoring beam splitter in one turn</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1"/>
                          </a:solidFill>
                          <a:effectLst/>
                          <a:latin typeface="Times New Roman" pitchFamily="18" charset="0"/>
                        </a:rPr>
                        <a:t>30%</a:t>
                      </a:r>
                      <a:endParaRPr kumimoji="0" lang="en-GB" sz="16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7508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Optical Losses in the Amplifying cell</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1"/>
                          </a:solidFill>
                          <a:effectLst/>
                          <a:latin typeface="Times New Roman" pitchFamily="18" charset="0"/>
                        </a:rPr>
                        <a:t>8%</a:t>
                      </a:r>
                      <a:endParaRPr kumimoji="0" lang="en-GB" sz="16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720725">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2"/>
                          </a:solidFill>
                          <a:effectLst/>
                          <a:latin typeface="Times New Roman" pitchFamily="18" charset="0"/>
                        </a:rPr>
                        <a:t>Optical Losses in the Linear Storage Device with a mon. beam splitter and Amplifying cell</a:t>
                      </a:r>
                      <a:endParaRPr kumimoji="0" lang="en-GB" sz="1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1"/>
                          </a:solidFill>
                          <a:effectLst/>
                          <a:latin typeface="Times New Roman" pitchFamily="18" charset="0"/>
                        </a:rPr>
                        <a:t>46%</a:t>
                      </a:r>
                      <a:endParaRPr kumimoji="0" lang="en-GB" sz="1600" b="0"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bl>
          </a:graphicData>
        </a:graphic>
      </p:graphicFrame>
      <p:graphicFrame>
        <p:nvGraphicFramePr>
          <p:cNvPr id="149504" name="Object 0"/>
          <p:cNvGraphicFramePr>
            <a:graphicFrameLocks noChangeAspect="1"/>
          </p:cNvGraphicFramePr>
          <p:nvPr/>
        </p:nvGraphicFramePr>
        <p:xfrm>
          <a:off x="2133600" y="2514600"/>
          <a:ext cx="6102350" cy="457200"/>
        </p:xfrm>
        <a:graphic>
          <a:graphicData uri="http://schemas.openxmlformats.org/presentationml/2006/ole">
            <p:oleObj spid="_x0000_s149504" name="Formel" r:id="rId3" imgW="4406760" imgH="241200" progId="Equation.3">
              <p:embed/>
            </p:oleObj>
          </a:graphicData>
        </a:graphic>
      </p:graphicFrame>
      <p:graphicFrame>
        <p:nvGraphicFramePr>
          <p:cNvPr id="149505" name="Object 1"/>
          <p:cNvGraphicFramePr>
            <a:graphicFrameLocks noChangeAspect="1"/>
          </p:cNvGraphicFramePr>
          <p:nvPr/>
        </p:nvGraphicFramePr>
        <p:xfrm>
          <a:off x="4114800" y="3505200"/>
          <a:ext cx="990600" cy="534988"/>
        </p:xfrm>
        <a:graphic>
          <a:graphicData uri="http://schemas.openxmlformats.org/presentationml/2006/ole">
            <p:oleObj spid="_x0000_s149505" name="Formel" r:id="rId4" imgW="469800" imgH="253800" progId="Equation.3">
              <p:embed/>
            </p:oleObj>
          </a:graphicData>
        </a:graphic>
      </p:graphicFrame>
      <p:graphicFrame>
        <p:nvGraphicFramePr>
          <p:cNvPr id="149506" name="Object 2"/>
          <p:cNvGraphicFramePr>
            <a:graphicFrameLocks noChangeAspect="1"/>
          </p:cNvGraphicFramePr>
          <p:nvPr/>
        </p:nvGraphicFramePr>
        <p:xfrm>
          <a:off x="3200400" y="4343400"/>
          <a:ext cx="3581400" cy="533400"/>
        </p:xfrm>
        <a:graphic>
          <a:graphicData uri="http://schemas.openxmlformats.org/presentationml/2006/ole">
            <p:oleObj spid="_x0000_s149506" name="Formel" r:id="rId5" imgW="2222280" imgH="253800" progId="Equation.3">
              <p:embed/>
            </p:oleObj>
          </a:graphicData>
        </a:graphic>
      </p:graphicFrame>
      <p:sp>
        <p:nvSpPr>
          <p:cNvPr id="66593" name="Rectangle 33"/>
          <p:cNvSpPr>
            <a:spLocks noChangeArrowheads="1"/>
          </p:cNvSpPr>
          <p:nvPr/>
        </p:nvSpPr>
        <p:spPr bwMode="auto">
          <a:xfrm>
            <a:off x="2266950" y="3228975"/>
            <a:ext cx="9144000" cy="0"/>
          </a:xfrm>
          <a:prstGeom prst="rect">
            <a:avLst/>
          </a:prstGeom>
          <a:noFill/>
          <a:ln w="9525">
            <a:noFill/>
            <a:miter lim="800000"/>
            <a:headEnd/>
            <a:tailEnd/>
          </a:ln>
          <a:effectLst/>
        </p:spPr>
        <p:txBody>
          <a:bodyPr>
            <a:spAutoFit/>
          </a:bodyPr>
          <a:lstStyle/>
          <a:p>
            <a:endParaRPr lang="sv-SE"/>
          </a:p>
        </p:txBody>
      </p:sp>
      <p:graphicFrame>
        <p:nvGraphicFramePr>
          <p:cNvPr id="149507" name="Object 3"/>
          <p:cNvGraphicFramePr>
            <a:graphicFrameLocks noChangeAspect="1"/>
          </p:cNvGraphicFramePr>
          <p:nvPr/>
        </p:nvGraphicFramePr>
        <p:xfrm>
          <a:off x="4514850" y="3321050"/>
          <a:ext cx="114300" cy="215900"/>
        </p:xfrm>
        <a:graphic>
          <a:graphicData uri="http://schemas.openxmlformats.org/presentationml/2006/ole">
            <p:oleObj spid="_x0000_s149507" name="Formel" r:id="rId6" imgW="114120" imgH="215640" progId="Equation.3">
              <p:embed/>
            </p:oleObj>
          </a:graphicData>
        </a:graphic>
      </p:graphicFrame>
      <p:graphicFrame>
        <p:nvGraphicFramePr>
          <p:cNvPr id="149508" name="Object 4"/>
          <p:cNvGraphicFramePr>
            <a:graphicFrameLocks noChangeAspect="1"/>
          </p:cNvGraphicFramePr>
          <p:nvPr/>
        </p:nvGraphicFramePr>
        <p:xfrm>
          <a:off x="4514850" y="3321050"/>
          <a:ext cx="114300" cy="215900"/>
        </p:xfrm>
        <a:graphic>
          <a:graphicData uri="http://schemas.openxmlformats.org/presentationml/2006/ole">
            <p:oleObj spid="_x0000_s149508" name="Formel" r:id="rId7" imgW="114120" imgH="215640" progId="Equation.3">
              <p:embed/>
            </p:oleObj>
          </a:graphicData>
        </a:graphic>
      </p:graphicFrame>
      <p:sp>
        <p:nvSpPr>
          <p:cNvPr id="66675" name="Text Box 115"/>
          <p:cNvSpPr txBox="1">
            <a:spLocks noChangeArrowheads="1"/>
          </p:cNvSpPr>
          <p:nvPr/>
        </p:nvSpPr>
        <p:spPr bwMode="auto">
          <a:xfrm>
            <a:off x="533400" y="457200"/>
            <a:ext cx="8305800" cy="519113"/>
          </a:xfrm>
          <a:prstGeom prst="rect">
            <a:avLst/>
          </a:prstGeom>
          <a:noFill/>
          <a:ln w="9525">
            <a:noFill/>
            <a:miter lim="800000"/>
            <a:headEnd/>
            <a:tailEnd/>
          </a:ln>
          <a:effectLst/>
        </p:spPr>
        <p:txBody>
          <a:bodyPr>
            <a:spAutoFit/>
          </a:bodyPr>
          <a:lstStyle/>
          <a:p>
            <a:pPr algn="l"/>
            <a:r>
              <a:rPr lang="sv-SE" sz="2800" b="1" i="1">
                <a:solidFill>
                  <a:srgbClr val="FF3300"/>
                </a:solidFill>
                <a:cs typeface="Times New Roman" pitchFamily="18" charset="0"/>
              </a:rPr>
              <a:t>Losses in </a:t>
            </a:r>
            <a:r>
              <a:rPr lang="en-GB" sz="2800" b="1" i="1">
                <a:solidFill>
                  <a:srgbClr val="FF3300"/>
                </a:solidFill>
                <a:cs typeface="Times New Roman" pitchFamily="18" charset="0"/>
              </a:rPr>
              <a:t>Linear Storage Device</a:t>
            </a:r>
            <a:r>
              <a:rPr lang="sv-SE" sz="2800" b="1" i="1">
                <a:solidFill>
                  <a:srgbClr val="FF3300"/>
                </a:solidFill>
                <a:cs typeface="Times New Roman" pitchFamily="18" charset="0"/>
              </a:rPr>
              <a:t> with Amplifying Cell</a:t>
            </a:r>
            <a:endParaRPr lang="en-GB" sz="2800" i="1">
              <a:solidFill>
                <a:srgbClr val="FF3300"/>
              </a:solidFill>
            </a:endParaRPr>
          </a:p>
        </p:txBody>
      </p:sp>
    </p:spTree>
  </p:cSld>
  <p:clrMapOvr>
    <a:masterClrMapping/>
  </p:clrMapOvr>
  <p:transition>
    <p:pull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656" name="Group 144"/>
          <p:cNvGraphicFramePr>
            <a:graphicFrameLocks noGrp="1"/>
          </p:cNvGraphicFramePr>
          <p:nvPr/>
        </p:nvGraphicFramePr>
        <p:xfrm>
          <a:off x="457200" y="609600"/>
          <a:ext cx="8305800" cy="5806441"/>
        </p:xfrm>
        <a:graphic>
          <a:graphicData uri="http://schemas.openxmlformats.org/drawingml/2006/table">
            <a:tbl>
              <a:tblPr/>
              <a:tblGrid>
                <a:gridCol w="2844800"/>
                <a:gridCol w="4546600"/>
                <a:gridCol w="914400"/>
              </a:tblGrid>
              <a:tr h="4445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Parameter of Losses</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0.54</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952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Param reduced at the 5</a:t>
                      </a:r>
                      <a:r>
                        <a:rPr kumimoji="0" lang="en-US" sz="1400" b="1" i="0" u="none" strike="noStrike" cap="none" normalizeH="0" baseline="30000" smtClean="0">
                          <a:ln>
                            <a:noFill/>
                          </a:ln>
                          <a:solidFill>
                            <a:srgbClr val="CC3300"/>
                          </a:solidFill>
                          <a:effectLst/>
                          <a:latin typeface="Times New Roman" pitchFamily="18" charset="0"/>
                          <a:cs typeface="Times New Roman" pitchFamily="18" charset="0"/>
                        </a:rPr>
                        <a:t>th</a:t>
                      </a: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 turn </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0.085</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43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Gain of the dye amplifier pumped at the 5</a:t>
                      </a:r>
                      <a:r>
                        <a:rPr kumimoji="1" lang="en-US" sz="1400" b="1" i="0" u="none" strike="noStrike" cap="none" normalizeH="0" baseline="30000" smtClean="0">
                          <a:ln>
                            <a:noFill/>
                          </a:ln>
                          <a:solidFill>
                            <a:srgbClr val="CC3300"/>
                          </a:solidFill>
                          <a:effectLst/>
                          <a:latin typeface="Times New Roman" pitchFamily="18" charset="0"/>
                          <a:cs typeface="Times New Roman" pitchFamily="18" charset="0"/>
                        </a:rPr>
                        <a:t>th</a:t>
                      </a: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 turn (measured)</a:t>
                      </a:r>
                      <a:endParaRPr kumimoji="0" lang="en-GB"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50</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524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sv-SE" sz="1400" b="1" i="0" u="none" strike="noStrike" cap="none" normalizeH="0" baseline="0" smtClean="0">
                          <a:ln>
                            <a:noFill/>
                          </a:ln>
                          <a:solidFill>
                            <a:srgbClr val="CC3300"/>
                          </a:solidFill>
                          <a:effectLst/>
                          <a:latin typeface="Times New Roman" pitchFamily="18" charset="0"/>
                          <a:cs typeface="Times New Roman" pitchFamily="18" charset="0"/>
                        </a:rPr>
                        <a:t>Energy of the injected pulse</a:t>
                      </a:r>
                      <a:endParaRPr kumimoji="1"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1.0mJ</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Energy of the pulse at 5</a:t>
                      </a:r>
                      <a:r>
                        <a:rPr kumimoji="1" lang="en-US" sz="1400" b="1" i="0" u="none" strike="noStrike" cap="none" normalizeH="0" baseline="30000" smtClean="0">
                          <a:ln>
                            <a:noFill/>
                          </a:ln>
                          <a:solidFill>
                            <a:srgbClr val="CC3300"/>
                          </a:solidFill>
                          <a:effectLst/>
                          <a:latin typeface="Times New Roman" pitchFamily="18" charset="0"/>
                          <a:cs typeface="Times New Roman" pitchFamily="18" charset="0"/>
                        </a:rPr>
                        <a:t>th </a:t>
                      </a: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turn before amplification </a:t>
                      </a:r>
                      <a:endParaRPr kumimoji="1"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0.085mJ</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27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Energy of the pulse at 5</a:t>
                      </a:r>
                      <a:r>
                        <a:rPr kumimoji="1" lang="en-US" sz="1400" b="1" i="0" u="none" strike="noStrike" cap="none" normalizeH="0" baseline="30000" smtClean="0">
                          <a:ln>
                            <a:noFill/>
                          </a:ln>
                          <a:solidFill>
                            <a:srgbClr val="CC3300"/>
                          </a:solidFill>
                          <a:effectLst/>
                          <a:latin typeface="Times New Roman" pitchFamily="18" charset="0"/>
                          <a:cs typeface="Times New Roman" pitchFamily="18" charset="0"/>
                        </a:rPr>
                        <a:t>th </a:t>
                      </a:r>
                      <a:r>
                        <a:rPr kumimoji="1" lang="en-US" sz="1400" b="1" i="0" u="none" strike="noStrike" cap="none" normalizeH="0" baseline="0" smtClean="0">
                          <a:ln>
                            <a:noFill/>
                          </a:ln>
                          <a:solidFill>
                            <a:srgbClr val="CC3300"/>
                          </a:solidFill>
                          <a:effectLst/>
                          <a:latin typeface="Times New Roman" pitchFamily="18" charset="0"/>
                          <a:cs typeface="Times New Roman" pitchFamily="18" charset="0"/>
                        </a:rPr>
                        <a:t>turn after amplification </a:t>
                      </a:r>
                      <a:endParaRPr kumimoji="1"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4mJ</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286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rPr>
                        <a:t>Accum. Factor upp to 4</a:t>
                      </a:r>
                      <a:r>
                        <a:rPr kumimoji="0" lang="sv-SE" sz="1400" b="1" i="0" u="none" strike="noStrike" cap="none" normalizeH="0" baseline="30000" smtClean="0">
                          <a:ln>
                            <a:noFill/>
                          </a:ln>
                          <a:solidFill>
                            <a:srgbClr val="CC3300"/>
                          </a:solidFill>
                          <a:effectLst/>
                          <a:latin typeface="Times New Roman" pitchFamily="18" charset="0"/>
                        </a:rPr>
                        <a:t>th</a:t>
                      </a:r>
                      <a:r>
                        <a:rPr kumimoji="0" lang="sv-SE" sz="1400" b="1" i="0" u="none" strike="noStrike" cap="none" normalizeH="0" baseline="0" smtClean="0">
                          <a:ln>
                            <a:noFill/>
                          </a:ln>
                          <a:solidFill>
                            <a:srgbClr val="CC3300"/>
                          </a:solidFill>
                          <a:effectLst/>
                          <a:latin typeface="Times New Roman" pitchFamily="18" charset="0"/>
                        </a:rPr>
                        <a:t> turn</a:t>
                      </a:r>
                      <a:endParaRPr kumimoji="0" lang="en-GB" sz="1400" b="1" i="0" u="none" strike="noStrike" cap="none" normalizeH="0" baseline="0" smtClean="0">
                        <a:ln>
                          <a:noFill/>
                        </a:ln>
                        <a:solidFill>
                          <a:srgbClr val="CC3300"/>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2.1</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55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1400" b="1" i="0" u="none" strike="noStrike" cap="none" normalizeH="0" baseline="0" smtClean="0">
                          <a:ln>
                            <a:noFill/>
                          </a:ln>
                          <a:solidFill>
                            <a:srgbClr val="CC3300"/>
                          </a:solidFill>
                          <a:effectLst/>
                          <a:latin typeface="Times New Roman" pitchFamily="18" charset="0"/>
                        </a:rPr>
                        <a:t>Accum. Factor for 5</a:t>
                      </a:r>
                      <a:r>
                        <a:rPr kumimoji="0" lang="sv-SE" sz="1400" b="1" i="0" u="none" strike="noStrike" cap="none" normalizeH="0" baseline="30000" smtClean="0">
                          <a:ln>
                            <a:noFill/>
                          </a:ln>
                          <a:solidFill>
                            <a:srgbClr val="CC3300"/>
                          </a:solidFill>
                          <a:effectLst/>
                          <a:latin typeface="Times New Roman" pitchFamily="18" charset="0"/>
                        </a:rPr>
                        <a:t>th</a:t>
                      </a:r>
                      <a:r>
                        <a:rPr kumimoji="0" lang="sv-SE" sz="1400" b="1" i="0" u="none" strike="noStrike" cap="none" normalizeH="0" baseline="0" smtClean="0">
                          <a:ln>
                            <a:noFill/>
                          </a:ln>
                          <a:solidFill>
                            <a:srgbClr val="CC3300"/>
                          </a:solidFill>
                          <a:effectLst/>
                          <a:latin typeface="Times New Roman" pitchFamily="18" charset="0"/>
                        </a:rPr>
                        <a:t>turn  upp:</a:t>
                      </a:r>
                      <a:endParaRPr kumimoji="0" lang="en-GB" sz="2400" b="1"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2.33</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4350">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Accum.Power at beam splitter for forward pulse train</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120mW</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2763">
                <a:tc>
                  <a:txBody>
                    <a:bodyPr/>
                    <a:lstStyle/>
                    <a:p>
                      <a:pPr marL="0" marR="0" lvl="0" indent="0" algn="just"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Accum.Power at beam splitter for backward pulse train</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114mW</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5143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rgbClr val="CC3300"/>
                          </a:solidFill>
                          <a:effectLst/>
                          <a:latin typeface="Times New Roman" pitchFamily="18" charset="0"/>
                          <a:cs typeface="Times New Roman" pitchFamily="18" charset="0"/>
                        </a:rPr>
                        <a:t>Total Power seen at Experimental Section (Beam Splitter) Back/Forw</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234mW</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8143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n-US" sz="1400" b="1" i="0" u="none" strike="noStrike" cap="none" normalizeH="0" baseline="0" smtClean="0">
                          <a:ln>
                            <a:noFill/>
                          </a:ln>
                          <a:solidFill>
                            <a:srgbClr val="CC3300"/>
                          </a:solidFill>
                          <a:effectLst/>
                          <a:latin typeface="Times New Roman" pitchFamily="18" charset="0"/>
                          <a:cs typeface="Times New Roman" pitchFamily="18" charset="0"/>
                        </a:rPr>
                        <a:t>Total Efficiency of the storage device with an amplifying cell</a:t>
                      </a:r>
                      <a:endParaRPr kumimoji="0" lang="en-GB" sz="1400" b="1" i="0" u="none" strike="noStrike" cap="none" normalizeH="0" baseline="0" smtClean="0">
                        <a:ln>
                          <a:noFill/>
                        </a:ln>
                        <a:solidFill>
                          <a:srgbClr val="CC3300"/>
                        </a:solidFill>
                        <a:effectLst/>
                        <a:latin typeface="Times New Roman" pitchFamily="18" charset="0"/>
                        <a:cs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400" b="0" i="0" u="none" strike="noStrike" cap="none" normalizeH="0" baseline="0" smtClean="0">
                        <a:ln>
                          <a:noFill/>
                        </a:ln>
                        <a:solidFill>
                          <a:srgbClr val="CC3300"/>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CC">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1" i="0" u="none" strike="noStrike" cap="none" normalizeH="0" baseline="0" smtClean="0">
                          <a:ln>
                            <a:noFill/>
                          </a:ln>
                          <a:solidFill>
                            <a:schemeClr val="bg1"/>
                          </a:solidFill>
                          <a:effectLst/>
                          <a:latin typeface="Times New Roman" pitchFamily="18" charset="0"/>
                        </a:rPr>
                        <a:t>23</a:t>
                      </a:r>
                      <a:endParaRPr kumimoji="0" lang="en-GB" sz="1600" b="1" i="0" u="none" strike="noStrike" cap="none" normalizeH="0" baseline="0" smtClean="0">
                        <a:ln>
                          <a:noFill/>
                        </a:ln>
                        <a:solidFill>
                          <a:schemeClr val="bg1"/>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CC">
                        <a:alpha val="50000"/>
                      </a:srgbClr>
                    </a:solidFill>
                  </a:tcPr>
                </a:tc>
              </a:tr>
            </a:tbl>
          </a:graphicData>
        </a:graphic>
      </p:graphicFrame>
      <p:sp>
        <p:nvSpPr>
          <p:cNvPr id="64551" name="Text Box 39"/>
          <p:cNvSpPr txBox="1">
            <a:spLocks noChangeArrowheads="1"/>
          </p:cNvSpPr>
          <p:nvPr/>
        </p:nvSpPr>
        <p:spPr bwMode="auto">
          <a:xfrm>
            <a:off x="228600" y="152400"/>
            <a:ext cx="8534400" cy="396875"/>
          </a:xfrm>
          <a:prstGeom prst="rect">
            <a:avLst/>
          </a:prstGeom>
          <a:noFill/>
          <a:ln w="9525">
            <a:noFill/>
            <a:miter lim="800000"/>
            <a:headEnd/>
            <a:tailEnd/>
          </a:ln>
          <a:effectLst/>
        </p:spPr>
        <p:txBody>
          <a:bodyPr>
            <a:spAutoFit/>
          </a:bodyPr>
          <a:lstStyle/>
          <a:p>
            <a:pPr algn="l"/>
            <a:r>
              <a:rPr lang="en-US" sz="2000" b="1" i="1">
                <a:solidFill>
                  <a:schemeClr val="bg1"/>
                </a:solidFill>
                <a:cs typeface="Times New Roman" pitchFamily="18" charset="0"/>
              </a:rPr>
              <a:t>Table 14. Efficiency of the  Linear Storage Device with Implemented Amplifier</a:t>
            </a:r>
            <a:endParaRPr lang="en-GB">
              <a:solidFill>
                <a:schemeClr val="bg1"/>
              </a:solidFill>
            </a:endParaRPr>
          </a:p>
        </p:txBody>
      </p:sp>
      <p:graphicFrame>
        <p:nvGraphicFramePr>
          <p:cNvPr id="150528" name="Object 0"/>
          <p:cNvGraphicFramePr>
            <a:graphicFrameLocks noChangeAspect="1"/>
          </p:cNvGraphicFramePr>
          <p:nvPr/>
        </p:nvGraphicFramePr>
        <p:xfrm>
          <a:off x="4876800" y="1066800"/>
          <a:ext cx="330200" cy="417513"/>
        </p:xfrm>
        <a:graphic>
          <a:graphicData uri="http://schemas.openxmlformats.org/presentationml/2006/ole">
            <p:oleObj spid="_x0000_s150528" name="Formel" r:id="rId3" imgW="177480" imgH="228600" progId="Equation.3">
              <p:embed/>
            </p:oleObj>
          </a:graphicData>
        </a:graphic>
      </p:graphicFrame>
      <p:graphicFrame>
        <p:nvGraphicFramePr>
          <p:cNvPr id="150529" name="Object 1"/>
          <p:cNvGraphicFramePr>
            <a:graphicFrameLocks noChangeAspect="1"/>
          </p:cNvGraphicFramePr>
          <p:nvPr/>
        </p:nvGraphicFramePr>
        <p:xfrm>
          <a:off x="4495800" y="1524000"/>
          <a:ext cx="1150938" cy="406400"/>
        </p:xfrm>
        <a:graphic>
          <a:graphicData uri="http://schemas.openxmlformats.org/presentationml/2006/ole">
            <p:oleObj spid="_x0000_s150529" name="Formel" r:id="rId4" imgW="533160" imgH="241200" progId="Equation.3">
              <p:embed/>
            </p:oleObj>
          </a:graphicData>
        </a:graphic>
      </p:graphicFrame>
      <p:graphicFrame>
        <p:nvGraphicFramePr>
          <p:cNvPr id="150530" name="Object 2"/>
          <p:cNvGraphicFramePr>
            <a:graphicFrameLocks noChangeAspect="1"/>
          </p:cNvGraphicFramePr>
          <p:nvPr/>
        </p:nvGraphicFramePr>
        <p:xfrm>
          <a:off x="4343400" y="2438400"/>
          <a:ext cx="1379538" cy="400050"/>
        </p:xfrm>
        <a:graphic>
          <a:graphicData uri="http://schemas.openxmlformats.org/presentationml/2006/ole">
            <p:oleObj spid="_x0000_s150530" name="Formel" r:id="rId5" imgW="799920" imgH="241200" progId="Equation.3">
              <p:embed/>
            </p:oleObj>
          </a:graphicData>
        </a:graphic>
      </p:graphicFrame>
      <p:graphicFrame>
        <p:nvGraphicFramePr>
          <p:cNvPr id="150531" name="Object 3"/>
          <p:cNvGraphicFramePr>
            <a:graphicFrameLocks noChangeAspect="1"/>
          </p:cNvGraphicFramePr>
          <p:nvPr/>
        </p:nvGraphicFramePr>
        <p:xfrm>
          <a:off x="4800600" y="3352800"/>
          <a:ext cx="650875" cy="352425"/>
        </p:xfrm>
        <a:graphic>
          <a:graphicData uri="http://schemas.openxmlformats.org/presentationml/2006/ole">
            <p:oleObj spid="_x0000_s150531" name="Formel" r:id="rId6" imgW="380880" imgH="241200" progId="Equation.3">
              <p:embed/>
            </p:oleObj>
          </a:graphicData>
        </a:graphic>
      </p:graphicFrame>
      <p:graphicFrame>
        <p:nvGraphicFramePr>
          <p:cNvPr id="150532" name="Object 4"/>
          <p:cNvGraphicFramePr>
            <a:graphicFrameLocks noChangeAspect="1"/>
          </p:cNvGraphicFramePr>
          <p:nvPr/>
        </p:nvGraphicFramePr>
        <p:xfrm>
          <a:off x="4800600" y="3657600"/>
          <a:ext cx="747713" cy="401638"/>
        </p:xfrm>
        <a:graphic>
          <a:graphicData uri="http://schemas.openxmlformats.org/presentationml/2006/ole">
            <p:oleObj spid="_x0000_s150532" name="Formel" r:id="rId7" imgW="393480" imgH="241200" progId="Equation.3">
              <p:embed/>
            </p:oleObj>
          </a:graphicData>
        </a:graphic>
      </p:graphicFrame>
      <p:graphicFrame>
        <p:nvGraphicFramePr>
          <p:cNvPr id="150533" name="Object 5"/>
          <p:cNvGraphicFramePr>
            <a:graphicFrameLocks noChangeAspect="1"/>
          </p:cNvGraphicFramePr>
          <p:nvPr/>
        </p:nvGraphicFramePr>
        <p:xfrm>
          <a:off x="3352800" y="4114800"/>
          <a:ext cx="4343400" cy="384175"/>
        </p:xfrm>
        <a:graphic>
          <a:graphicData uri="http://schemas.openxmlformats.org/presentationml/2006/ole">
            <p:oleObj spid="_x0000_s150533" name="Formel" r:id="rId8" imgW="3022560" imgH="253800" progId="Equation.3">
              <p:embed/>
            </p:oleObj>
          </a:graphicData>
        </a:graphic>
      </p:graphicFrame>
      <p:graphicFrame>
        <p:nvGraphicFramePr>
          <p:cNvPr id="150534" name="Object 6"/>
          <p:cNvGraphicFramePr>
            <a:graphicFrameLocks noChangeAspect="1"/>
          </p:cNvGraphicFramePr>
          <p:nvPr/>
        </p:nvGraphicFramePr>
        <p:xfrm>
          <a:off x="3886200" y="2971800"/>
          <a:ext cx="2159000" cy="396875"/>
        </p:xfrm>
        <a:graphic>
          <a:graphicData uri="http://schemas.openxmlformats.org/presentationml/2006/ole">
            <p:oleObj spid="_x0000_s150534" name="Formel" r:id="rId9" imgW="1295280" imgH="241200" progId="Equation.3">
              <p:embed/>
            </p:oleObj>
          </a:graphicData>
        </a:graphic>
      </p:graphicFrame>
      <p:graphicFrame>
        <p:nvGraphicFramePr>
          <p:cNvPr id="150535" name="Object 7"/>
          <p:cNvGraphicFramePr>
            <a:graphicFrameLocks noChangeAspect="1"/>
          </p:cNvGraphicFramePr>
          <p:nvPr/>
        </p:nvGraphicFramePr>
        <p:xfrm>
          <a:off x="4876800" y="1981200"/>
          <a:ext cx="336550" cy="376238"/>
        </p:xfrm>
        <a:graphic>
          <a:graphicData uri="http://schemas.openxmlformats.org/presentationml/2006/ole">
            <p:oleObj spid="_x0000_s150535" name="Formel" r:id="rId10" imgW="203040" imgH="228600" progId="Equation.3">
              <p:embed/>
            </p:oleObj>
          </a:graphicData>
        </a:graphic>
      </p:graphicFrame>
      <p:graphicFrame>
        <p:nvGraphicFramePr>
          <p:cNvPr id="150536" name="Object 8"/>
          <p:cNvGraphicFramePr>
            <a:graphicFrameLocks noChangeAspect="1"/>
          </p:cNvGraphicFramePr>
          <p:nvPr/>
        </p:nvGraphicFramePr>
        <p:xfrm>
          <a:off x="4343400" y="609600"/>
          <a:ext cx="1317625" cy="465138"/>
        </p:xfrm>
        <a:graphic>
          <a:graphicData uri="http://schemas.openxmlformats.org/presentationml/2006/ole">
            <p:oleObj spid="_x0000_s150536" name="Formel" r:id="rId11" imgW="1206360" imgH="419040" progId="Equation.3">
              <p:embed/>
            </p:oleObj>
          </a:graphicData>
        </a:graphic>
      </p:graphicFrame>
      <p:graphicFrame>
        <p:nvGraphicFramePr>
          <p:cNvPr id="150537" name="Object 9"/>
          <p:cNvGraphicFramePr>
            <a:graphicFrameLocks noChangeAspect="1"/>
          </p:cNvGraphicFramePr>
          <p:nvPr/>
        </p:nvGraphicFramePr>
        <p:xfrm>
          <a:off x="4343400" y="4648200"/>
          <a:ext cx="2043113" cy="390525"/>
        </p:xfrm>
        <a:graphic>
          <a:graphicData uri="http://schemas.openxmlformats.org/presentationml/2006/ole">
            <p:oleObj spid="_x0000_s150537" name="Formel" r:id="rId12" imgW="1384200" imgH="253800" progId="Equation.3">
              <p:embed/>
            </p:oleObj>
          </a:graphicData>
        </a:graphic>
      </p:graphicFrame>
      <p:graphicFrame>
        <p:nvGraphicFramePr>
          <p:cNvPr id="150538" name="Object 10"/>
          <p:cNvGraphicFramePr>
            <a:graphicFrameLocks noChangeAspect="1"/>
          </p:cNvGraphicFramePr>
          <p:nvPr/>
        </p:nvGraphicFramePr>
        <p:xfrm>
          <a:off x="3810000" y="5181600"/>
          <a:ext cx="2830513" cy="377825"/>
        </p:xfrm>
        <a:graphic>
          <a:graphicData uri="http://schemas.openxmlformats.org/presentationml/2006/ole">
            <p:oleObj spid="_x0000_s150538" name="Formel" r:id="rId13" imgW="1663560" imgH="253800" progId="Equation.3">
              <p:embed/>
            </p:oleObj>
          </a:graphicData>
        </a:graphic>
      </p:graphicFrame>
      <p:graphicFrame>
        <p:nvGraphicFramePr>
          <p:cNvPr id="150539" name="Object 11"/>
          <p:cNvGraphicFramePr>
            <a:graphicFrameLocks noChangeAspect="1"/>
          </p:cNvGraphicFramePr>
          <p:nvPr/>
        </p:nvGraphicFramePr>
        <p:xfrm>
          <a:off x="3352800" y="5638800"/>
          <a:ext cx="4419600" cy="712788"/>
        </p:xfrm>
        <a:graphic>
          <a:graphicData uri="http://schemas.openxmlformats.org/presentationml/2006/ole">
            <p:oleObj spid="_x0000_s150539" name="Formel" r:id="rId14" imgW="3352680" imgH="457200" progId="Equation.3">
              <p:embed/>
            </p:oleObj>
          </a:graphicData>
        </a:graphic>
      </p:graphicFrame>
      <p:graphicFrame>
        <p:nvGraphicFramePr>
          <p:cNvPr id="150540" name="Object 12"/>
          <p:cNvGraphicFramePr>
            <a:graphicFrameLocks noChangeAspect="1"/>
          </p:cNvGraphicFramePr>
          <p:nvPr/>
        </p:nvGraphicFramePr>
        <p:xfrm>
          <a:off x="1981200" y="762000"/>
          <a:ext cx="1295400" cy="314325"/>
        </p:xfrm>
        <a:graphic>
          <a:graphicData uri="http://schemas.openxmlformats.org/presentationml/2006/ole">
            <p:oleObj spid="_x0000_s150540" name="Formel" r:id="rId15" imgW="990360" imgH="241200" progId="Equation.3">
              <p:embed/>
            </p:oleObj>
          </a:graphicData>
        </a:graphic>
      </p:graphicFrame>
      <p:graphicFrame>
        <p:nvGraphicFramePr>
          <p:cNvPr id="150541" name="Object 13"/>
          <p:cNvGraphicFramePr>
            <a:graphicFrameLocks noChangeAspect="1"/>
          </p:cNvGraphicFramePr>
          <p:nvPr/>
        </p:nvGraphicFramePr>
        <p:xfrm>
          <a:off x="2514600" y="4800600"/>
          <a:ext cx="685800" cy="244475"/>
        </p:xfrm>
        <a:graphic>
          <a:graphicData uri="http://schemas.openxmlformats.org/presentationml/2006/ole">
            <p:oleObj spid="_x0000_s150541" name="Formel" r:id="rId16" imgW="571320" imgH="203040" progId="Equation.3">
              <p:embed/>
            </p:oleObj>
          </a:graphicData>
        </a:graphic>
      </p:graphicFrame>
    </p:spTree>
  </p:cSld>
  <p:clrMapOvr>
    <a:masterClrMapping/>
  </p:clrMapOvr>
  <p:transition spd="slow">
    <p:cover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5"/>
          <p:cNvSpPr>
            <a:spLocks noChangeArrowheads="1"/>
          </p:cNvSpPr>
          <p:nvPr/>
        </p:nvSpPr>
        <p:spPr bwMode="auto">
          <a:xfrm>
            <a:off x="3405188" y="3252788"/>
            <a:ext cx="9144000" cy="0"/>
          </a:xfrm>
          <a:prstGeom prst="rect">
            <a:avLst/>
          </a:prstGeom>
          <a:noFill/>
          <a:ln w="9525">
            <a:noFill/>
            <a:miter lim="800000"/>
            <a:headEnd/>
            <a:tailEnd/>
          </a:ln>
          <a:effectLst/>
        </p:spPr>
        <p:txBody>
          <a:bodyPr>
            <a:spAutoFit/>
          </a:bodyPr>
          <a:lstStyle/>
          <a:p>
            <a:endParaRPr lang="sv-SE"/>
          </a:p>
        </p:txBody>
      </p:sp>
      <p:graphicFrame>
        <p:nvGraphicFramePr>
          <p:cNvPr id="151552" name="Object 0"/>
          <p:cNvGraphicFramePr>
            <a:graphicFrameLocks noChangeAspect="1"/>
          </p:cNvGraphicFramePr>
          <p:nvPr/>
        </p:nvGraphicFramePr>
        <p:xfrm>
          <a:off x="906463" y="1752600"/>
          <a:ext cx="6372225" cy="781050"/>
        </p:xfrm>
        <a:graphic>
          <a:graphicData uri="http://schemas.openxmlformats.org/presentationml/2006/ole">
            <p:oleObj spid="_x0000_s151552" name="Formel" r:id="rId3" imgW="3352680" imgH="482400" progId="Equation.3">
              <p:embed/>
            </p:oleObj>
          </a:graphicData>
        </a:graphic>
      </p:graphicFrame>
      <p:sp>
        <p:nvSpPr>
          <p:cNvPr id="68614" name="Text Box 6"/>
          <p:cNvSpPr txBox="1">
            <a:spLocks noChangeArrowheads="1"/>
          </p:cNvSpPr>
          <p:nvPr/>
        </p:nvSpPr>
        <p:spPr bwMode="auto">
          <a:xfrm>
            <a:off x="152400" y="457200"/>
            <a:ext cx="8686800" cy="641350"/>
          </a:xfrm>
          <a:prstGeom prst="rect">
            <a:avLst/>
          </a:prstGeom>
          <a:noFill/>
          <a:ln w="9525">
            <a:noFill/>
            <a:miter lim="800000"/>
            <a:headEnd/>
            <a:tailEnd/>
          </a:ln>
          <a:effectLst/>
        </p:spPr>
        <p:txBody>
          <a:bodyPr>
            <a:spAutoFit/>
          </a:bodyPr>
          <a:lstStyle/>
          <a:p>
            <a:pPr algn="just"/>
            <a:r>
              <a:rPr lang="en-US" sz="1600" b="1" i="1">
                <a:solidFill>
                  <a:schemeClr val="tx2"/>
                </a:solidFill>
                <a:cs typeface="Times New Roman" pitchFamily="18" charset="0"/>
              </a:rPr>
              <a:t>    </a:t>
            </a:r>
            <a:r>
              <a:rPr lang="en-US" sz="1800" b="1" i="1">
                <a:solidFill>
                  <a:schemeClr val="accent2"/>
                </a:solidFill>
                <a:cs typeface="Times New Roman" pitchFamily="18" charset="0"/>
              </a:rPr>
              <a:t>Amplification Parameter</a:t>
            </a:r>
            <a:r>
              <a:rPr lang="en-US" sz="1800" i="1">
                <a:solidFill>
                  <a:schemeClr val="accent2"/>
                </a:solidFill>
                <a:cs typeface="Times New Roman" pitchFamily="18" charset="0"/>
              </a:rPr>
              <a:t> , defined as the ratio between accumulated power with the amplifier pumped at the 5</a:t>
            </a:r>
            <a:r>
              <a:rPr lang="en-US" sz="1800" i="1" baseline="30000">
                <a:solidFill>
                  <a:schemeClr val="accent2"/>
                </a:solidFill>
                <a:cs typeface="Times New Roman" pitchFamily="18" charset="0"/>
              </a:rPr>
              <a:t>th</a:t>
            </a:r>
            <a:r>
              <a:rPr lang="en-US" sz="1800" i="1">
                <a:solidFill>
                  <a:schemeClr val="accent2"/>
                </a:solidFill>
                <a:cs typeface="Times New Roman" pitchFamily="18" charset="0"/>
              </a:rPr>
              <a:t> turn and accumulated power with the amplifier no pumped.</a:t>
            </a:r>
            <a:endParaRPr lang="en-GB" sz="1800" i="1">
              <a:solidFill>
                <a:schemeClr val="accent2"/>
              </a:solidFill>
            </a:endParaRPr>
          </a:p>
        </p:txBody>
      </p:sp>
      <p:sp>
        <p:nvSpPr>
          <p:cNvPr id="68616" name="Rectangle 8"/>
          <p:cNvSpPr>
            <a:spLocks noChangeArrowheads="1"/>
          </p:cNvSpPr>
          <p:nvPr/>
        </p:nvSpPr>
        <p:spPr bwMode="auto">
          <a:xfrm>
            <a:off x="1928813" y="3248025"/>
            <a:ext cx="9144000" cy="0"/>
          </a:xfrm>
          <a:prstGeom prst="rect">
            <a:avLst/>
          </a:prstGeom>
          <a:noFill/>
          <a:ln w="9525">
            <a:noFill/>
            <a:miter lim="800000"/>
            <a:headEnd/>
            <a:tailEnd/>
          </a:ln>
          <a:effectLst/>
        </p:spPr>
        <p:txBody>
          <a:bodyPr>
            <a:spAutoFit/>
          </a:bodyPr>
          <a:lstStyle/>
          <a:p>
            <a:endParaRPr lang="sv-SE"/>
          </a:p>
        </p:txBody>
      </p:sp>
      <p:graphicFrame>
        <p:nvGraphicFramePr>
          <p:cNvPr id="151553" name="Object 1"/>
          <p:cNvGraphicFramePr>
            <a:graphicFrameLocks noChangeAspect="1"/>
          </p:cNvGraphicFramePr>
          <p:nvPr/>
        </p:nvGraphicFramePr>
        <p:xfrm>
          <a:off x="1065213" y="4876800"/>
          <a:ext cx="6176962" cy="736600"/>
        </p:xfrm>
        <a:graphic>
          <a:graphicData uri="http://schemas.openxmlformats.org/presentationml/2006/ole">
            <p:oleObj spid="_x0000_s151553" name="Formel" r:id="rId4" imgW="4000320" imgH="457200" progId="Equation.3">
              <p:embed/>
            </p:oleObj>
          </a:graphicData>
        </a:graphic>
      </p:graphicFrame>
      <p:sp>
        <p:nvSpPr>
          <p:cNvPr id="68619" name="Rectangle 11"/>
          <p:cNvSpPr>
            <a:spLocks noChangeArrowheads="1"/>
          </p:cNvSpPr>
          <p:nvPr/>
        </p:nvSpPr>
        <p:spPr bwMode="auto">
          <a:xfrm>
            <a:off x="1928813" y="3248025"/>
            <a:ext cx="9144000" cy="0"/>
          </a:xfrm>
          <a:prstGeom prst="rect">
            <a:avLst/>
          </a:prstGeom>
          <a:noFill/>
          <a:ln w="9525">
            <a:noFill/>
            <a:miter lim="800000"/>
            <a:headEnd/>
            <a:tailEnd/>
          </a:ln>
          <a:effectLst/>
        </p:spPr>
        <p:txBody>
          <a:bodyPr>
            <a:spAutoFit/>
          </a:bodyPr>
          <a:lstStyle/>
          <a:p>
            <a:endParaRPr lang="sv-SE"/>
          </a:p>
        </p:txBody>
      </p:sp>
      <p:sp>
        <p:nvSpPr>
          <p:cNvPr id="68621" name="Rectangle 13"/>
          <p:cNvSpPr>
            <a:spLocks noChangeArrowheads="1"/>
          </p:cNvSpPr>
          <p:nvPr/>
        </p:nvSpPr>
        <p:spPr bwMode="auto">
          <a:xfrm>
            <a:off x="1928813" y="3248025"/>
            <a:ext cx="9144000" cy="0"/>
          </a:xfrm>
          <a:prstGeom prst="rect">
            <a:avLst/>
          </a:prstGeom>
          <a:noFill/>
          <a:ln w="9525">
            <a:noFill/>
            <a:miter lim="800000"/>
            <a:headEnd/>
            <a:tailEnd/>
          </a:ln>
          <a:effectLst/>
        </p:spPr>
        <p:txBody>
          <a:bodyPr>
            <a:spAutoFit/>
          </a:bodyPr>
          <a:lstStyle/>
          <a:p>
            <a:endParaRPr lang="sv-SE"/>
          </a:p>
        </p:txBody>
      </p:sp>
      <p:sp>
        <p:nvSpPr>
          <p:cNvPr id="68622" name="Text Box 14"/>
          <p:cNvSpPr txBox="1">
            <a:spLocks noChangeArrowheads="1"/>
          </p:cNvSpPr>
          <p:nvPr/>
        </p:nvSpPr>
        <p:spPr bwMode="auto">
          <a:xfrm>
            <a:off x="146050" y="1219200"/>
            <a:ext cx="5753100" cy="366713"/>
          </a:xfrm>
          <a:prstGeom prst="rect">
            <a:avLst/>
          </a:prstGeom>
          <a:noFill/>
          <a:ln w="9525">
            <a:noFill/>
            <a:miter lim="800000"/>
            <a:headEnd/>
            <a:tailEnd/>
          </a:ln>
          <a:effectLst/>
        </p:spPr>
        <p:txBody>
          <a:bodyPr wrap="none">
            <a:spAutoFit/>
          </a:bodyPr>
          <a:lstStyle/>
          <a:p>
            <a:pPr algn="just"/>
            <a:r>
              <a:rPr lang="sv-SE" sz="1800" b="1" i="1">
                <a:solidFill>
                  <a:schemeClr val="accent2"/>
                </a:solidFill>
              </a:rPr>
              <a:t>1. Collinear case,</a:t>
            </a:r>
            <a:r>
              <a:rPr lang="sv-SE" sz="1800" i="1">
                <a:solidFill>
                  <a:schemeClr val="accent2"/>
                </a:solidFill>
              </a:rPr>
              <a:t> train of pulses going in forward direction:</a:t>
            </a:r>
            <a:endParaRPr lang="en-GB" sz="1800" i="1">
              <a:solidFill>
                <a:schemeClr val="accent2"/>
              </a:solidFill>
            </a:endParaRPr>
          </a:p>
        </p:txBody>
      </p:sp>
      <p:sp>
        <p:nvSpPr>
          <p:cNvPr id="68623" name="Text Box 15"/>
          <p:cNvSpPr txBox="1">
            <a:spLocks noChangeArrowheads="1"/>
          </p:cNvSpPr>
          <p:nvPr/>
        </p:nvSpPr>
        <p:spPr bwMode="auto">
          <a:xfrm>
            <a:off x="152400" y="2743200"/>
            <a:ext cx="6350000" cy="366713"/>
          </a:xfrm>
          <a:prstGeom prst="rect">
            <a:avLst/>
          </a:prstGeom>
          <a:noFill/>
          <a:ln w="9525">
            <a:noFill/>
            <a:miter lim="800000"/>
            <a:headEnd/>
            <a:tailEnd/>
          </a:ln>
          <a:effectLst/>
        </p:spPr>
        <p:txBody>
          <a:bodyPr wrap="none">
            <a:spAutoFit/>
          </a:bodyPr>
          <a:lstStyle/>
          <a:p>
            <a:pPr algn="just"/>
            <a:r>
              <a:rPr lang="sv-SE" sz="1800" b="1" i="1">
                <a:solidFill>
                  <a:schemeClr val="accent2"/>
                </a:solidFill>
              </a:rPr>
              <a:t>2. Anti-collinear case,</a:t>
            </a:r>
            <a:r>
              <a:rPr lang="sv-SE" sz="1800" i="1">
                <a:solidFill>
                  <a:schemeClr val="accent2"/>
                </a:solidFill>
              </a:rPr>
              <a:t> train of pulses going in backward direction:</a:t>
            </a:r>
            <a:endParaRPr lang="en-GB" sz="1800" i="1">
              <a:solidFill>
                <a:schemeClr val="accent2"/>
              </a:solidFill>
            </a:endParaRPr>
          </a:p>
        </p:txBody>
      </p:sp>
      <p:sp>
        <p:nvSpPr>
          <p:cNvPr id="68624" name="Text Box 16"/>
          <p:cNvSpPr txBox="1">
            <a:spLocks noChangeArrowheads="1"/>
          </p:cNvSpPr>
          <p:nvPr/>
        </p:nvSpPr>
        <p:spPr bwMode="auto">
          <a:xfrm>
            <a:off x="222250" y="4267200"/>
            <a:ext cx="6661150" cy="366713"/>
          </a:xfrm>
          <a:prstGeom prst="rect">
            <a:avLst/>
          </a:prstGeom>
          <a:noFill/>
          <a:ln w="9525">
            <a:noFill/>
            <a:miter lim="800000"/>
            <a:headEnd/>
            <a:tailEnd/>
          </a:ln>
          <a:effectLst/>
        </p:spPr>
        <p:txBody>
          <a:bodyPr wrap="none">
            <a:spAutoFit/>
          </a:bodyPr>
          <a:lstStyle/>
          <a:p>
            <a:r>
              <a:rPr lang="sv-SE" sz="1800" b="1" i="1">
                <a:solidFill>
                  <a:schemeClr val="accent2"/>
                </a:solidFill>
              </a:rPr>
              <a:t>3. General case</a:t>
            </a:r>
            <a:r>
              <a:rPr lang="sv-SE" sz="1800" i="1">
                <a:solidFill>
                  <a:schemeClr val="accent2"/>
                </a:solidFill>
              </a:rPr>
              <a:t>, both trains of pulses (back and forward) can be used:</a:t>
            </a:r>
            <a:endParaRPr lang="en-GB" sz="1800" i="1">
              <a:solidFill>
                <a:schemeClr val="accent2"/>
              </a:solidFill>
            </a:endParaRPr>
          </a:p>
        </p:txBody>
      </p:sp>
      <p:graphicFrame>
        <p:nvGraphicFramePr>
          <p:cNvPr id="151554" name="Object 2"/>
          <p:cNvGraphicFramePr>
            <a:graphicFrameLocks noChangeAspect="1"/>
          </p:cNvGraphicFramePr>
          <p:nvPr/>
        </p:nvGraphicFramePr>
        <p:xfrm>
          <a:off x="746125" y="3276600"/>
          <a:ext cx="6907213" cy="749300"/>
        </p:xfrm>
        <a:graphic>
          <a:graphicData uri="http://schemas.openxmlformats.org/presentationml/2006/ole">
            <p:oleObj spid="_x0000_s151554" name="Formel" r:id="rId5" imgW="3784320" imgH="482400" progId="Equation.3">
              <p:embed/>
            </p:oleObj>
          </a:graphicData>
        </a:graphic>
      </p:graphicFrame>
      <p:sp>
        <p:nvSpPr>
          <p:cNvPr id="68626" name="Text Box 18"/>
          <p:cNvSpPr txBox="1">
            <a:spLocks noChangeArrowheads="1"/>
          </p:cNvSpPr>
          <p:nvPr/>
        </p:nvSpPr>
        <p:spPr bwMode="auto">
          <a:xfrm>
            <a:off x="228600" y="5943600"/>
            <a:ext cx="8281988" cy="366713"/>
          </a:xfrm>
          <a:prstGeom prst="rect">
            <a:avLst/>
          </a:prstGeom>
          <a:noFill/>
          <a:ln w="9525">
            <a:noFill/>
            <a:miter lim="800000"/>
            <a:headEnd/>
            <a:tailEnd/>
          </a:ln>
          <a:effectLst/>
        </p:spPr>
        <p:txBody>
          <a:bodyPr>
            <a:spAutoFit/>
          </a:bodyPr>
          <a:lstStyle/>
          <a:p>
            <a:pPr algn="just"/>
            <a:r>
              <a:rPr lang="sv-SE" sz="1800" i="1">
                <a:solidFill>
                  <a:schemeClr val="accent2"/>
                </a:solidFill>
              </a:rPr>
              <a:t>  A gain of about 50 in the amplifier, gives an amplification of about 10 in power</a:t>
            </a:r>
            <a:endParaRPr lang="en-GB" sz="1800" i="1">
              <a:solidFill>
                <a:schemeClr val="accent2"/>
              </a:solidFill>
            </a:endParaRPr>
          </a:p>
        </p:txBody>
      </p:sp>
    </p:spTree>
  </p:cSld>
  <p:clrMapOvr>
    <a:masterClrMapping/>
  </p:clrMapOvr>
  <p:transition>
    <p:strips dir="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304800" y="304800"/>
            <a:ext cx="8458200" cy="946150"/>
          </a:xfrm>
          <a:prstGeom prst="rect">
            <a:avLst/>
          </a:prstGeom>
          <a:noFill/>
          <a:ln w="9525">
            <a:noFill/>
            <a:miter lim="800000"/>
            <a:headEnd/>
            <a:tailEnd/>
          </a:ln>
          <a:effectLst/>
        </p:spPr>
        <p:txBody>
          <a:bodyPr>
            <a:spAutoFit/>
          </a:bodyPr>
          <a:lstStyle/>
          <a:p>
            <a:r>
              <a:rPr lang="sv-SE" sz="2800" b="1" i="1">
                <a:solidFill>
                  <a:srgbClr val="FF3300"/>
                </a:solidFill>
              </a:rPr>
              <a:t>Power Measurements in Linear Storage Device with Amplifier </a:t>
            </a:r>
            <a:endParaRPr lang="en-GB" sz="2800" b="1" i="1">
              <a:solidFill>
                <a:srgbClr val="FF3300"/>
              </a:solidFill>
            </a:endParaRPr>
          </a:p>
        </p:txBody>
      </p:sp>
      <p:sp>
        <p:nvSpPr>
          <p:cNvPr id="74852" name="Text Box 100"/>
          <p:cNvSpPr txBox="1">
            <a:spLocks noChangeArrowheads="1"/>
          </p:cNvSpPr>
          <p:nvPr/>
        </p:nvSpPr>
        <p:spPr bwMode="auto">
          <a:xfrm>
            <a:off x="609600" y="5562600"/>
            <a:ext cx="7772400" cy="685800"/>
          </a:xfrm>
          <a:prstGeom prst="rect">
            <a:avLst/>
          </a:prstGeom>
          <a:solidFill>
            <a:srgbClr val="CCFFFF">
              <a:alpha val="50000"/>
            </a:srgbClr>
          </a:solidFill>
          <a:ln w="9525">
            <a:noFill/>
            <a:miter lim="800000"/>
            <a:headEnd/>
            <a:tailEnd/>
          </a:ln>
        </p:spPr>
        <p:txBody>
          <a:bodyPr/>
          <a:lstStyle/>
          <a:p>
            <a:pPr algn="just" eaLnBrk="0" hangingPunct="0"/>
            <a:r>
              <a:rPr lang="en-US" b="1">
                <a:solidFill>
                  <a:schemeClr val="bg1"/>
                </a:solidFill>
              </a:rPr>
              <a:t>Fig.23</a:t>
            </a:r>
            <a:r>
              <a:rPr lang="en-US">
                <a:solidFill>
                  <a:schemeClr val="bg1"/>
                </a:solidFill>
              </a:rPr>
              <a:t>. Power Measurements in the Linear Storage Device with an implemented Amplifying Cell (AC)- WP-Wollaston Prism, PC-Pockels Cell, HVP-High Voltage Pulser, PD-PhotoDiode, FS-Focusing System, BS-Beam Splitter, M.. - High Reflecting Mirrors.</a:t>
            </a:r>
          </a:p>
        </p:txBody>
      </p:sp>
      <p:grpSp>
        <p:nvGrpSpPr>
          <p:cNvPr id="74879" name="Group 127"/>
          <p:cNvGrpSpPr>
            <a:grpSpLocks/>
          </p:cNvGrpSpPr>
          <p:nvPr/>
        </p:nvGrpSpPr>
        <p:grpSpPr bwMode="auto">
          <a:xfrm>
            <a:off x="1905000" y="1600200"/>
            <a:ext cx="5329238" cy="3671888"/>
            <a:chOff x="288" y="960"/>
            <a:chExt cx="3357" cy="2313"/>
          </a:xfrm>
        </p:grpSpPr>
        <p:grpSp>
          <p:nvGrpSpPr>
            <p:cNvPr id="74758" name="Group 6"/>
            <p:cNvGrpSpPr>
              <a:grpSpLocks/>
            </p:cNvGrpSpPr>
            <p:nvPr/>
          </p:nvGrpSpPr>
          <p:grpSpPr bwMode="auto">
            <a:xfrm>
              <a:off x="2485" y="1810"/>
              <a:ext cx="266" cy="323"/>
              <a:chOff x="10440" y="10960"/>
              <a:chExt cx="630" cy="744"/>
            </a:xfrm>
          </p:grpSpPr>
          <p:sp>
            <p:nvSpPr>
              <p:cNvPr id="74759" name="Text Box 7"/>
              <p:cNvSpPr txBox="1">
                <a:spLocks noChangeArrowheads="1"/>
              </p:cNvSpPr>
              <p:nvPr/>
            </p:nvSpPr>
            <p:spPr bwMode="auto">
              <a:xfrm>
                <a:off x="10440" y="11389"/>
                <a:ext cx="615" cy="315"/>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1"/>
                    </a:solidFill>
                  </a:rPr>
                  <a:t>WP</a:t>
                </a:r>
              </a:p>
            </p:txBody>
          </p:sp>
          <p:sp>
            <p:nvSpPr>
              <p:cNvPr id="74760" name="Text Box 8" descr="5 %"/>
              <p:cNvSpPr txBox="1">
                <a:spLocks noChangeArrowheads="1"/>
              </p:cNvSpPr>
              <p:nvPr/>
            </p:nvSpPr>
            <p:spPr bwMode="auto">
              <a:xfrm>
                <a:off x="10446" y="10960"/>
                <a:ext cx="624" cy="336"/>
              </a:xfrm>
              <a:prstGeom prst="rect">
                <a:avLst/>
              </a:prstGeom>
              <a:pattFill prst="pct5">
                <a:fgClr>
                  <a:srgbClr val="FF6600"/>
                </a:fgClr>
                <a:bgClr>
                  <a:srgbClr val="FFCC99"/>
                </a:bgClr>
              </a:pattFill>
              <a:ln w="9525">
                <a:solidFill>
                  <a:srgbClr val="339966"/>
                </a:solidFill>
                <a:miter lim="800000"/>
                <a:headEnd/>
                <a:tailEnd/>
              </a:ln>
            </p:spPr>
            <p:txBody>
              <a:bodyPr lIns="0" tIns="0" rIns="0" bIns="0"/>
              <a:lstStyle/>
              <a:p>
                <a:pPr algn="l" eaLnBrk="0" hangingPunct="0"/>
                <a:endParaRPr lang="en-US" sz="600" i="1"/>
              </a:p>
            </p:txBody>
          </p:sp>
          <p:sp>
            <p:nvSpPr>
              <p:cNvPr id="74761" name="Line 9"/>
              <p:cNvSpPr>
                <a:spLocks noChangeShapeType="1"/>
              </p:cNvSpPr>
              <p:nvPr/>
            </p:nvSpPr>
            <p:spPr bwMode="auto">
              <a:xfrm flipH="1">
                <a:off x="10456" y="10978"/>
                <a:ext cx="614" cy="321"/>
              </a:xfrm>
              <a:prstGeom prst="line">
                <a:avLst/>
              </a:prstGeom>
              <a:noFill/>
              <a:ln w="9525">
                <a:solidFill>
                  <a:srgbClr val="800000"/>
                </a:solidFill>
                <a:round/>
                <a:headEnd/>
                <a:tailEnd/>
              </a:ln>
            </p:spPr>
            <p:txBody>
              <a:bodyPr lIns="0" tIns="0" rIns="0" bIns="0"/>
              <a:lstStyle/>
              <a:p>
                <a:endParaRPr lang="sv-SE"/>
              </a:p>
            </p:txBody>
          </p:sp>
        </p:grpSp>
        <p:sp>
          <p:nvSpPr>
            <p:cNvPr id="74762" name="Rectangle 10"/>
            <p:cNvSpPr>
              <a:spLocks noChangeArrowheads="1"/>
            </p:cNvSpPr>
            <p:nvPr/>
          </p:nvSpPr>
          <p:spPr bwMode="auto">
            <a:xfrm rot="-608652">
              <a:off x="1495" y="1776"/>
              <a:ext cx="341" cy="234"/>
            </a:xfrm>
            <a:prstGeom prst="rect">
              <a:avLst/>
            </a:prstGeom>
            <a:solidFill>
              <a:srgbClr val="FFFF00"/>
            </a:solidFill>
            <a:ln w="9525">
              <a:solidFill>
                <a:srgbClr val="000000"/>
              </a:solidFill>
              <a:miter lim="800000"/>
              <a:headEnd/>
              <a:tailEnd/>
            </a:ln>
            <a:effectLst/>
          </p:spPr>
          <p:txBody>
            <a:bodyPr/>
            <a:lstStyle/>
            <a:p>
              <a:endParaRPr lang="sv-SE"/>
            </a:p>
          </p:txBody>
        </p:sp>
        <p:sp>
          <p:nvSpPr>
            <p:cNvPr id="74763" name="Text Box 11"/>
            <p:cNvSpPr txBox="1">
              <a:spLocks noChangeArrowheads="1"/>
            </p:cNvSpPr>
            <p:nvPr/>
          </p:nvSpPr>
          <p:spPr bwMode="auto">
            <a:xfrm>
              <a:off x="295" y="1824"/>
              <a:ext cx="144" cy="133"/>
            </a:xfrm>
            <a:prstGeom prst="rect">
              <a:avLst/>
            </a:prstGeom>
            <a:noFill/>
            <a:ln w="9525">
              <a:noFill/>
              <a:miter lim="800000"/>
              <a:headEnd/>
              <a:tailEnd/>
            </a:ln>
          </p:spPr>
          <p:txBody>
            <a:bodyPr lIns="0" tIns="0" rIns="0" bIns="0"/>
            <a:lstStyle/>
            <a:p>
              <a:pPr algn="l" eaLnBrk="0" hangingPunct="0"/>
              <a:r>
                <a:rPr lang="en-US" sz="1000">
                  <a:solidFill>
                    <a:schemeClr val="bg1"/>
                  </a:solidFill>
                </a:rPr>
                <a:t>M2</a:t>
              </a:r>
            </a:p>
          </p:txBody>
        </p:sp>
        <p:sp>
          <p:nvSpPr>
            <p:cNvPr id="74764" name="Text Box 12"/>
            <p:cNvSpPr txBox="1">
              <a:spLocks noChangeArrowheads="1"/>
            </p:cNvSpPr>
            <p:nvPr/>
          </p:nvSpPr>
          <p:spPr bwMode="auto">
            <a:xfrm>
              <a:off x="631" y="1632"/>
              <a:ext cx="144" cy="96"/>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1"/>
                  </a:solidFill>
                </a:rPr>
                <a:t>FS</a:t>
              </a:r>
            </a:p>
          </p:txBody>
        </p:sp>
        <p:sp>
          <p:nvSpPr>
            <p:cNvPr id="74765" name="Line 13"/>
            <p:cNvSpPr>
              <a:spLocks noChangeShapeType="1"/>
            </p:cNvSpPr>
            <p:nvPr/>
          </p:nvSpPr>
          <p:spPr bwMode="auto">
            <a:xfrm rot="1506465">
              <a:off x="3070" y="1636"/>
              <a:ext cx="127" cy="113"/>
            </a:xfrm>
            <a:prstGeom prst="line">
              <a:avLst/>
            </a:prstGeom>
            <a:noFill/>
            <a:ln w="25400" cmpd="thinThick">
              <a:solidFill>
                <a:srgbClr val="0000FF"/>
              </a:solidFill>
              <a:round/>
              <a:headEnd/>
              <a:tailEnd/>
            </a:ln>
          </p:spPr>
          <p:txBody>
            <a:bodyPr/>
            <a:lstStyle/>
            <a:p>
              <a:endParaRPr lang="sv-SE"/>
            </a:p>
          </p:txBody>
        </p:sp>
        <p:sp>
          <p:nvSpPr>
            <p:cNvPr id="74766" name="Line 14"/>
            <p:cNvSpPr>
              <a:spLocks noChangeShapeType="1"/>
            </p:cNvSpPr>
            <p:nvPr/>
          </p:nvSpPr>
          <p:spPr bwMode="auto">
            <a:xfrm>
              <a:off x="1087" y="1873"/>
              <a:ext cx="152" cy="0"/>
            </a:xfrm>
            <a:prstGeom prst="line">
              <a:avLst/>
            </a:prstGeom>
            <a:noFill/>
            <a:ln w="9525">
              <a:solidFill>
                <a:srgbClr val="FF0000"/>
              </a:solidFill>
              <a:round/>
              <a:headEnd type="triangle" w="med" len="med"/>
              <a:tailEnd/>
            </a:ln>
          </p:spPr>
          <p:txBody>
            <a:bodyPr/>
            <a:lstStyle/>
            <a:p>
              <a:endParaRPr lang="sv-SE"/>
            </a:p>
          </p:txBody>
        </p:sp>
        <p:sp>
          <p:nvSpPr>
            <p:cNvPr id="74767" name="Line 15"/>
            <p:cNvSpPr>
              <a:spLocks noChangeShapeType="1"/>
            </p:cNvSpPr>
            <p:nvPr/>
          </p:nvSpPr>
          <p:spPr bwMode="auto">
            <a:xfrm flipH="1">
              <a:off x="909" y="1871"/>
              <a:ext cx="152" cy="0"/>
            </a:xfrm>
            <a:prstGeom prst="line">
              <a:avLst/>
            </a:prstGeom>
            <a:noFill/>
            <a:ln w="9525">
              <a:solidFill>
                <a:srgbClr val="FF0000"/>
              </a:solidFill>
              <a:round/>
              <a:headEnd type="triangle" w="med" len="med"/>
              <a:tailEnd/>
            </a:ln>
          </p:spPr>
          <p:txBody>
            <a:bodyPr/>
            <a:lstStyle/>
            <a:p>
              <a:endParaRPr lang="sv-SE"/>
            </a:p>
          </p:txBody>
        </p:sp>
        <p:sp>
          <p:nvSpPr>
            <p:cNvPr id="74768" name="Text Box 16"/>
            <p:cNvSpPr txBox="1">
              <a:spLocks noChangeArrowheads="1"/>
            </p:cNvSpPr>
            <p:nvPr/>
          </p:nvSpPr>
          <p:spPr bwMode="auto">
            <a:xfrm>
              <a:off x="1169" y="1662"/>
              <a:ext cx="234" cy="182"/>
            </a:xfrm>
            <a:prstGeom prst="rect">
              <a:avLst/>
            </a:prstGeom>
            <a:solidFill>
              <a:srgbClr val="FFFFFF"/>
            </a:solidFill>
            <a:ln w="9525">
              <a:noFill/>
              <a:miter lim="800000"/>
              <a:headEnd/>
              <a:tailEnd/>
            </a:ln>
            <a:effectLst/>
          </p:spPr>
          <p:txBody>
            <a:bodyPr/>
            <a:lstStyle/>
            <a:p>
              <a:pPr algn="l" eaLnBrk="0" hangingPunct="0"/>
              <a:r>
                <a:rPr lang="en-US" sz="1200"/>
                <a:t>BS</a:t>
              </a:r>
            </a:p>
          </p:txBody>
        </p:sp>
        <p:sp>
          <p:nvSpPr>
            <p:cNvPr id="74769" name="Line 17"/>
            <p:cNvSpPr>
              <a:spLocks noChangeShapeType="1"/>
            </p:cNvSpPr>
            <p:nvPr/>
          </p:nvSpPr>
          <p:spPr bwMode="auto">
            <a:xfrm flipH="1" flipV="1">
              <a:off x="2557" y="1868"/>
              <a:ext cx="573" cy="161"/>
            </a:xfrm>
            <a:prstGeom prst="line">
              <a:avLst/>
            </a:prstGeom>
            <a:noFill/>
            <a:ln w="28575">
              <a:solidFill>
                <a:srgbClr val="FF0000"/>
              </a:solidFill>
              <a:round/>
              <a:headEnd/>
              <a:tailEnd type="triangle" w="sm" len="lg"/>
            </a:ln>
          </p:spPr>
          <p:txBody>
            <a:bodyPr/>
            <a:lstStyle/>
            <a:p>
              <a:endParaRPr lang="sv-SE"/>
            </a:p>
          </p:txBody>
        </p:sp>
        <p:sp>
          <p:nvSpPr>
            <p:cNvPr id="74770" name="Line 18"/>
            <p:cNvSpPr>
              <a:spLocks noChangeShapeType="1"/>
            </p:cNvSpPr>
            <p:nvPr/>
          </p:nvSpPr>
          <p:spPr bwMode="auto">
            <a:xfrm flipH="1" flipV="1">
              <a:off x="3124" y="1998"/>
              <a:ext cx="6" cy="794"/>
            </a:xfrm>
            <a:prstGeom prst="line">
              <a:avLst/>
            </a:prstGeom>
            <a:noFill/>
            <a:ln w="28575">
              <a:solidFill>
                <a:srgbClr val="FF0000"/>
              </a:solidFill>
              <a:round/>
              <a:headEnd/>
              <a:tailEnd type="triangle" w="sm" len="lg"/>
            </a:ln>
          </p:spPr>
          <p:txBody>
            <a:bodyPr/>
            <a:lstStyle/>
            <a:p>
              <a:endParaRPr lang="sv-SE"/>
            </a:p>
          </p:txBody>
        </p:sp>
        <p:sp>
          <p:nvSpPr>
            <p:cNvPr id="74771" name="Line 19"/>
            <p:cNvSpPr>
              <a:spLocks noChangeShapeType="1"/>
            </p:cNvSpPr>
            <p:nvPr/>
          </p:nvSpPr>
          <p:spPr bwMode="auto">
            <a:xfrm rot="10899042">
              <a:off x="3088" y="1964"/>
              <a:ext cx="86" cy="131"/>
            </a:xfrm>
            <a:prstGeom prst="line">
              <a:avLst/>
            </a:prstGeom>
            <a:noFill/>
            <a:ln w="25400" cmpd="thickThin">
              <a:solidFill>
                <a:srgbClr val="0000FF"/>
              </a:solidFill>
              <a:round/>
              <a:headEnd/>
              <a:tailEnd/>
            </a:ln>
          </p:spPr>
          <p:txBody>
            <a:bodyPr/>
            <a:lstStyle/>
            <a:p>
              <a:endParaRPr lang="sv-SE"/>
            </a:p>
          </p:txBody>
        </p:sp>
        <p:sp>
          <p:nvSpPr>
            <p:cNvPr id="74772" name="Line 20"/>
            <p:cNvSpPr>
              <a:spLocks noChangeShapeType="1"/>
            </p:cNvSpPr>
            <p:nvPr/>
          </p:nvSpPr>
          <p:spPr bwMode="auto">
            <a:xfrm rot="8633" flipH="1">
              <a:off x="2605" y="1693"/>
              <a:ext cx="520" cy="201"/>
            </a:xfrm>
            <a:prstGeom prst="line">
              <a:avLst/>
            </a:prstGeom>
            <a:noFill/>
            <a:ln w="28575">
              <a:solidFill>
                <a:srgbClr val="FF0000"/>
              </a:solidFill>
              <a:round/>
              <a:headEnd type="stealth" w="med" len="med"/>
              <a:tailEnd type="stealth" w="med" len="med"/>
            </a:ln>
          </p:spPr>
          <p:txBody>
            <a:bodyPr/>
            <a:lstStyle/>
            <a:p>
              <a:endParaRPr lang="sv-SE"/>
            </a:p>
          </p:txBody>
        </p:sp>
        <p:grpSp>
          <p:nvGrpSpPr>
            <p:cNvPr id="74773" name="Group 21"/>
            <p:cNvGrpSpPr>
              <a:grpSpLocks/>
            </p:cNvGrpSpPr>
            <p:nvPr/>
          </p:nvGrpSpPr>
          <p:grpSpPr bwMode="auto">
            <a:xfrm>
              <a:off x="3076" y="2266"/>
              <a:ext cx="96" cy="473"/>
              <a:chOff x="8916" y="6049"/>
              <a:chExt cx="228" cy="1091"/>
            </a:xfrm>
          </p:grpSpPr>
          <p:sp>
            <p:nvSpPr>
              <p:cNvPr id="74774" name="Oval 22"/>
              <p:cNvSpPr>
                <a:spLocks noChangeArrowheads="1"/>
              </p:cNvSpPr>
              <p:nvPr/>
            </p:nvSpPr>
            <p:spPr bwMode="auto">
              <a:xfrm rot="5400000">
                <a:off x="8484" y="6538"/>
                <a:ext cx="1091" cy="114"/>
              </a:xfrm>
              <a:prstGeom prst="ellipse">
                <a:avLst/>
              </a:prstGeom>
              <a:solidFill>
                <a:srgbClr val="FF9999"/>
              </a:solidFill>
              <a:ln w="9525">
                <a:solidFill>
                  <a:srgbClr val="FF9999"/>
                </a:solidFill>
                <a:round/>
                <a:headEnd/>
                <a:tailEnd/>
              </a:ln>
            </p:spPr>
            <p:txBody>
              <a:bodyPr/>
              <a:lstStyle/>
              <a:p>
                <a:endParaRPr lang="sv-SE"/>
              </a:p>
            </p:txBody>
          </p:sp>
          <p:sp>
            <p:nvSpPr>
              <p:cNvPr id="74775" name="Line 23"/>
              <p:cNvSpPr>
                <a:spLocks noChangeShapeType="1"/>
              </p:cNvSpPr>
              <p:nvPr/>
            </p:nvSpPr>
            <p:spPr bwMode="auto">
              <a:xfrm>
                <a:off x="8916" y="6163"/>
                <a:ext cx="228" cy="855"/>
              </a:xfrm>
              <a:prstGeom prst="line">
                <a:avLst/>
              </a:prstGeom>
              <a:noFill/>
              <a:ln w="9525">
                <a:solidFill>
                  <a:srgbClr val="FF9999"/>
                </a:solidFill>
                <a:prstDash val="dash"/>
                <a:round/>
                <a:headEnd/>
                <a:tailEnd/>
              </a:ln>
            </p:spPr>
            <p:txBody>
              <a:bodyPr/>
              <a:lstStyle/>
              <a:p>
                <a:endParaRPr lang="sv-SE"/>
              </a:p>
            </p:txBody>
          </p:sp>
          <p:sp>
            <p:nvSpPr>
              <p:cNvPr id="74776" name="Line 24"/>
              <p:cNvSpPr>
                <a:spLocks noChangeShapeType="1"/>
              </p:cNvSpPr>
              <p:nvPr/>
            </p:nvSpPr>
            <p:spPr bwMode="auto">
              <a:xfrm flipH="1">
                <a:off x="8916" y="6163"/>
                <a:ext cx="228" cy="855"/>
              </a:xfrm>
              <a:prstGeom prst="line">
                <a:avLst/>
              </a:prstGeom>
              <a:noFill/>
              <a:ln w="9525">
                <a:solidFill>
                  <a:srgbClr val="FF9999"/>
                </a:solidFill>
                <a:prstDash val="dash"/>
                <a:round/>
                <a:headEnd/>
                <a:tailEnd/>
              </a:ln>
            </p:spPr>
            <p:txBody>
              <a:bodyPr/>
              <a:lstStyle/>
              <a:p>
                <a:endParaRPr lang="sv-SE"/>
              </a:p>
            </p:txBody>
          </p:sp>
        </p:grpSp>
        <p:sp>
          <p:nvSpPr>
            <p:cNvPr id="74777" name="Text Box 25"/>
            <p:cNvSpPr txBox="1">
              <a:spLocks noChangeArrowheads="1"/>
            </p:cNvSpPr>
            <p:nvPr/>
          </p:nvSpPr>
          <p:spPr bwMode="auto">
            <a:xfrm>
              <a:off x="2887" y="2784"/>
              <a:ext cx="480" cy="489"/>
            </a:xfrm>
            <a:prstGeom prst="rect">
              <a:avLst/>
            </a:prstGeom>
            <a:solidFill>
              <a:srgbClr val="FF99CC"/>
            </a:solidFill>
            <a:ln w="9525">
              <a:solidFill>
                <a:srgbClr val="800000"/>
              </a:solidFill>
              <a:miter lim="800000"/>
              <a:headEnd/>
              <a:tailEnd/>
            </a:ln>
          </p:spPr>
          <p:txBody>
            <a:bodyPr/>
            <a:lstStyle/>
            <a:p>
              <a:pPr algn="l" eaLnBrk="0" hangingPunct="0"/>
              <a:r>
                <a:rPr lang="en-US" sz="1200" b="1">
                  <a:solidFill>
                    <a:schemeClr val="bg1"/>
                  </a:solidFill>
                </a:rPr>
                <a:t>Excimer-dye laser</a:t>
              </a:r>
            </a:p>
          </p:txBody>
        </p:sp>
        <p:grpSp>
          <p:nvGrpSpPr>
            <p:cNvPr id="74778" name="Group 26"/>
            <p:cNvGrpSpPr>
              <a:grpSpLocks/>
            </p:cNvGrpSpPr>
            <p:nvPr/>
          </p:nvGrpSpPr>
          <p:grpSpPr bwMode="auto">
            <a:xfrm>
              <a:off x="2110" y="1559"/>
              <a:ext cx="355" cy="706"/>
              <a:chOff x="10212" y="10081"/>
              <a:chExt cx="840" cy="1628"/>
            </a:xfrm>
          </p:grpSpPr>
          <p:sp>
            <p:nvSpPr>
              <p:cNvPr id="74779" name="Line 27"/>
              <p:cNvSpPr>
                <a:spLocks noChangeShapeType="1"/>
              </p:cNvSpPr>
              <p:nvPr/>
            </p:nvSpPr>
            <p:spPr bwMode="auto">
              <a:xfrm>
                <a:off x="10470" y="10628"/>
                <a:ext cx="561" cy="0"/>
              </a:xfrm>
              <a:prstGeom prst="line">
                <a:avLst/>
              </a:prstGeom>
              <a:noFill/>
              <a:ln w="9525">
                <a:solidFill>
                  <a:srgbClr val="000000"/>
                </a:solidFill>
                <a:round/>
                <a:headEnd/>
                <a:tailEnd/>
              </a:ln>
            </p:spPr>
            <p:txBody>
              <a:bodyPr lIns="0" tIns="0" rIns="0" bIns="0"/>
              <a:lstStyle/>
              <a:p>
                <a:endParaRPr lang="sv-SE"/>
              </a:p>
            </p:txBody>
          </p:sp>
          <p:sp>
            <p:nvSpPr>
              <p:cNvPr id="74780" name="Line 28"/>
              <p:cNvSpPr>
                <a:spLocks noChangeShapeType="1"/>
              </p:cNvSpPr>
              <p:nvPr/>
            </p:nvSpPr>
            <p:spPr bwMode="auto">
              <a:xfrm>
                <a:off x="10470" y="11021"/>
                <a:ext cx="564" cy="0"/>
              </a:xfrm>
              <a:prstGeom prst="line">
                <a:avLst/>
              </a:prstGeom>
              <a:noFill/>
              <a:ln w="9525">
                <a:solidFill>
                  <a:srgbClr val="000000"/>
                </a:solidFill>
                <a:round/>
                <a:headEnd/>
                <a:tailEnd/>
              </a:ln>
            </p:spPr>
            <p:txBody>
              <a:bodyPr lIns="0" tIns="0" rIns="0" bIns="0"/>
              <a:lstStyle/>
              <a:p>
                <a:endParaRPr lang="sv-SE"/>
              </a:p>
            </p:txBody>
          </p:sp>
          <p:sp>
            <p:nvSpPr>
              <p:cNvPr id="74781" name="Line 29"/>
              <p:cNvSpPr>
                <a:spLocks noChangeShapeType="1"/>
              </p:cNvSpPr>
              <p:nvPr/>
            </p:nvSpPr>
            <p:spPr bwMode="auto">
              <a:xfrm flipH="1" flipV="1">
                <a:off x="10737" y="11036"/>
                <a:ext cx="0" cy="177"/>
              </a:xfrm>
              <a:prstGeom prst="line">
                <a:avLst/>
              </a:prstGeom>
              <a:noFill/>
              <a:ln w="9525">
                <a:solidFill>
                  <a:srgbClr val="000000"/>
                </a:solidFill>
                <a:round/>
                <a:headEnd/>
                <a:tailEnd/>
              </a:ln>
            </p:spPr>
            <p:txBody>
              <a:bodyPr lIns="0" tIns="0" rIns="0" bIns="0"/>
              <a:lstStyle/>
              <a:p>
                <a:endParaRPr lang="sv-SE"/>
              </a:p>
            </p:txBody>
          </p:sp>
          <p:sp>
            <p:nvSpPr>
              <p:cNvPr id="74782" name="Line 30"/>
              <p:cNvSpPr>
                <a:spLocks noChangeShapeType="1"/>
              </p:cNvSpPr>
              <p:nvPr/>
            </p:nvSpPr>
            <p:spPr bwMode="auto">
              <a:xfrm flipH="1" flipV="1">
                <a:off x="10242" y="10457"/>
                <a:ext cx="0" cy="756"/>
              </a:xfrm>
              <a:prstGeom prst="line">
                <a:avLst/>
              </a:prstGeom>
              <a:noFill/>
              <a:ln w="9525">
                <a:solidFill>
                  <a:srgbClr val="000000"/>
                </a:solidFill>
                <a:round/>
                <a:headEnd/>
                <a:tailEnd/>
              </a:ln>
            </p:spPr>
            <p:txBody>
              <a:bodyPr lIns="0" tIns="0" rIns="0" bIns="0"/>
              <a:lstStyle/>
              <a:p>
                <a:endParaRPr lang="sv-SE"/>
              </a:p>
            </p:txBody>
          </p:sp>
          <p:sp>
            <p:nvSpPr>
              <p:cNvPr id="74783" name="Line 31"/>
              <p:cNvSpPr>
                <a:spLocks noChangeShapeType="1"/>
              </p:cNvSpPr>
              <p:nvPr/>
            </p:nvSpPr>
            <p:spPr bwMode="auto">
              <a:xfrm flipV="1">
                <a:off x="10722" y="10457"/>
                <a:ext cx="0" cy="171"/>
              </a:xfrm>
              <a:prstGeom prst="line">
                <a:avLst/>
              </a:prstGeom>
              <a:noFill/>
              <a:ln w="9525">
                <a:solidFill>
                  <a:srgbClr val="000000"/>
                </a:solidFill>
                <a:round/>
                <a:headEnd/>
                <a:tailEnd/>
              </a:ln>
            </p:spPr>
            <p:txBody>
              <a:bodyPr lIns="0" tIns="0" rIns="0" bIns="0"/>
              <a:lstStyle/>
              <a:p>
                <a:endParaRPr lang="sv-SE"/>
              </a:p>
            </p:txBody>
          </p:sp>
          <p:sp>
            <p:nvSpPr>
              <p:cNvPr id="74784" name="Line 32"/>
              <p:cNvSpPr>
                <a:spLocks noChangeShapeType="1"/>
              </p:cNvSpPr>
              <p:nvPr/>
            </p:nvSpPr>
            <p:spPr bwMode="auto">
              <a:xfrm flipH="1" flipV="1">
                <a:off x="10242" y="10457"/>
                <a:ext cx="480" cy="0"/>
              </a:xfrm>
              <a:prstGeom prst="line">
                <a:avLst/>
              </a:prstGeom>
              <a:noFill/>
              <a:ln w="9525">
                <a:solidFill>
                  <a:srgbClr val="000000"/>
                </a:solidFill>
                <a:round/>
                <a:headEnd/>
                <a:tailEnd/>
              </a:ln>
            </p:spPr>
            <p:txBody>
              <a:bodyPr lIns="0" tIns="0" rIns="0" bIns="0"/>
              <a:lstStyle/>
              <a:p>
                <a:endParaRPr lang="sv-SE"/>
              </a:p>
            </p:txBody>
          </p:sp>
          <p:sp>
            <p:nvSpPr>
              <p:cNvPr id="74785" name="Text Box 33" descr="Diagonalrand från vänster smal"/>
              <p:cNvSpPr txBox="1">
                <a:spLocks noChangeArrowheads="1"/>
              </p:cNvSpPr>
              <p:nvPr/>
            </p:nvSpPr>
            <p:spPr bwMode="auto">
              <a:xfrm>
                <a:off x="10470" y="10685"/>
                <a:ext cx="549" cy="294"/>
              </a:xfrm>
              <a:prstGeom prst="rect">
                <a:avLst/>
              </a:prstGeom>
              <a:pattFill prst="ltDnDiag">
                <a:fgClr>
                  <a:srgbClr val="FF9900"/>
                </a:fgClr>
                <a:bgClr>
                  <a:srgbClr val="FFFFFF"/>
                </a:bgClr>
              </a:pattFill>
              <a:ln w="9525">
                <a:solidFill>
                  <a:srgbClr val="FF9900"/>
                </a:solidFill>
                <a:miter lim="800000"/>
                <a:headEnd/>
                <a:tailEnd/>
              </a:ln>
            </p:spPr>
            <p:txBody>
              <a:bodyPr lIns="0" tIns="0" rIns="0" bIns="0"/>
              <a:lstStyle/>
              <a:p>
                <a:pPr algn="l" eaLnBrk="0" hangingPunct="0"/>
                <a:endParaRPr lang="en-US" sz="600"/>
              </a:p>
            </p:txBody>
          </p:sp>
          <p:sp>
            <p:nvSpPr>
              <p:cNvPr id="74786" name="Text Box 34"/>
              <p:cNvSpPr txBox="1">
                <a:spLocks noChangeArrowheads="1"/>
              </p:cNvSpPr>
              <p:nvPr/>
            </p:nvSpPr>
            <p:spPr bwMode="auto">
              <a:xfrm>
                <a:off x="10212" y="11227"/>
                <a:ext cx="840" cy="482"/>
              </a:xfrm>
              <a:prstGeom prst="rect">
                <a:avLst/>
              </a:prstGeom>
              <a:solidFill>
                <a:srgbClr val="CCFFFF"/>
              </a:solidFill>
              <a:ln w="9525">
                <a:solidFill>
                  <a:srgbClr val="0000FF"/>
                </a:solidFill>
                <a:miter lim="800000"/>
                <a:headEnd/>
                <a:tailEnd/>
              </a:ln>
            </p:spPr>
            <p:txBody>
              <a:bodyPr lIns="0" tIns="0" rIns="0" bIns="0"/>
              <a:lstStyle/>
              <a:p>
                <a:pPr eaLnBrk="0" hangingPunct="0">
                  <a:spcBef>
                    <a:spcPts val="500"/>
                  </a:spcBef>
                  <a:spcAft>
                    <a:spcPts val="500"/>
                  </a:spcAft>
                </a:pPr>
                <a:r>
                  <a:rPr lang="sv-SE" sz="1000" b="1">
                    <a:solidFill>
                      <a:schemeClr val="bg1"/>
                    </a:solidFill>
                  </a:rPr>
                  <a:t>HVP</a:t>
                </a:r>
              </a:p>
            </p:txBody>
          </p:sp>
          <p:sp>
            <p:nvSpPr>
              <p:cNvPr id="74787" name="Text Box 35"/>
              <p:cNvSpPr txBox="1">
                <a:spLocks noChangeArrowheads="1"/>
              </p:cNvSpPr>
              <p:nvPr/>
            </p:nvSpPr>
            <p:spPr bwMode="auto">
              <a:xfrm>
                <a:off x="10479" y="10081"/>
                <a:ext cx="555" cy="330"/>
              </a:xfrm>
              <a:prstGeom prst="rect">
                <a:avLst/>
              </a:prstGeom>
              <a:solidFill>
                <a:srgbClr val="FFFFFF"/>
              </a:solidFill>
              <a:ln w="9525">
                <a:noFill/>
                <a:miter lim="800000"/>
                <a:headEnd/>
                <a:tailEnd/>
              </a:ln>
              <a:effectLst/>
            </p:spPr>
            <p:txBody>
              <a:bodyPr lIns="0" tIns="0" rIns="0" bIns="0"/>
              <a:lstStyle/>
              <a:p>
                <a:pPr algn="l" eaLnBrk="0" hangingPunct="0"/>
                <a:r>
                  <a:rPr lang="en-US" sz="1200" b="1">
                    <a:solidFill>
                      <a:schemeClr val="bg1"/>
                    </a:solidFill>
                  </a:rPr>
                  <a:t>PC</a:t>
                </a:r>
                <a:endParaRPr lang="en-US" sz="1200" b="1"/>
              </a:p>
            </p:txBody>
          </p:sp>
        </p:grpSp>
        <p:sp>
          <p:nvSpPr>
            <p:cNvPr id="74788" name="Line 36"/>
            <p:cNvSpPr>
              <a:spLocks noChangeShapeType="1"/>
            </p:cNvSpPr>
            <p:nvPr/>
          </p:nvSpPr>
          <p:spPr bwMode="auto">
            <a:xfrm flipH="1">
              <a:off x="417" y="1878"/>
              <a:ext cx="2168" cy="0"/>
            </a:xfrm>
            <a:prstGeom prst="line">
              <a:avLst/>
            </a:prstGeom>
            <a:noFill/>
            <a:ln w="28575">
              <a:solidFill>
                <a:srgbClr val="FF0000"/>
              </a:solidFill>
              <a:round/>
              <a:headEnd/>
              <a:tailEnd type="stealth" w="med" len="med"/>
            </a:ln>
          </p:spPr>
          <p:txBody>
            <a:bodyPr/>
            <a:lstStyle/>
            <a:p>
              <a:endParaRPr lang="sv-SE"/>
            </a:p>
          </p:txBody>
        </p:sp>
        <p:grpSp>
          <p:nvGrpSpPr>
            <p:cNvPr id="74789" name="Group 37"/>
            <p:cNvGrpSpPr>
              <a:grpSpLocks/>
            </p:cNvGrpSpPr>
            <p:nvPr/>
          </p:nvGrpSpPr>
          <p:grpSpPr bwMode="auto">
            <a:xfrm>
              <a:off x="606" y="1808"/>
              <a:ext cx="198" cy="148"/>
              <a:chOff x="4653" y="3052"/>
              <a:chExt cx="513" cy="342"/>
            </a:xfrm>
          </p:grpSpPr>
          <p:sp>
            <p:nvSpPr>
              <p:cNvPr id="74790" name="AutoShape 38"/>
              <p:cNvSpPr>
                <a:spLocks noChangeArrowheads="1"/>
              </p:cNvSpPr>
              <p:nvPr/>
            </p:nvSpPr>
            <p:spPr bwMode="auto">
              <a:xfrm>
                <a:off x="5052" y="3052"/>
                <a:ext cx="114" cy="342"/>
              </a:xfrm>
              <a:prstGeom prst="flowChartDelay">
                <a:avLst/>
              </a:prstGeom>
              <a:solidFill>
                <a:srgbClr val="CC99FF"/>
              </a:solidFill>
              <a:ln w="9525">
                <a:solidFill>
                  <a:srgbClr val="000000"/>
                </a:solidFill>
                <a:miter lim="800000"/>
                <a:headEnd/>
                <a:tailEnd/>
              </a:ln>
            </p:spPr>
            <p:txBody>
              <a:bodyPr/>
              <a:lstStyle/>
              <a:p>
                <a:endParaRPr lang="sv-SE"/>
              </a:p>
            </p:txBody>
          </p:sp>
          <p:sp>
            <p:nvSpPr>
              <p:cNvPr id="74791" name="AutoShape 39"/>
              <p:cNvSpPr>
                <a:spLocks noChangeArrowheads="1"/>
              </p:cNvSpPr>
              <p:nvPr/>
            </p:nvSpPr>
            <p:spPr bwMode="auto">
              <a:xfrm>
                <a:off x="4653" y="3052"/>
                <a:ext cx="171" cy="342"/>
              </a:xfrm>
              <a:prstGeom prst="flowChartOnlineStorage">
                <a:avLst/>
              </a:prstGeom>
              <a:solidFill>
                <a:srgbClr val="CC99FF"/>
              </a:solidFill>
              <a:ln w="9525">
                <a:solidFill>
                  <a:srgbClr val="000000"/>
                </a:solidFill>
                <a:miter lim="800000"/>
                <a:headEnd/>
                <a:tailEnd/>
              </a:ln>
            </p:spPr>
            <p:txBody>
              <a:bodyPr/>
              <a:lstStyle/>
              <a:p>
                <a:endParaRPr lang="sv-SE"/>
              </a:p>
            </p:txBody>
          </p:sp>
        </p:grpSp>
        <p:sp>
          <p:nvSpPr>
            <p:cNvPr id="74792" name="Line 40"/>
            <p:cNvSpPr>
              <a:spLocks noChangeShapeType="1"/>
            </p:cNvSpPr>
            <p:nvPr/>
          </p:nvSpPr>
          <p:spPr bwMode="auto">
            <a:xfrm rot="2698265">
              <a:off x="353" y="1798"/>
              <a:ext cx="152" cy="156"/>
            </a:xfrm>
            <a:prstGeom prst="line">
              <a:avLst/>
            </a:prstGeom>
            <a:noFill/>
            <a:ln w="25400" cmpd="thickThin">
              <a:solidFill>
                <a:srgbClr val="0000FF"/>
              </a:solidFill>
              <a:round/>
              <a:headEnd/>
              <a:tailEnd/>
            </a:ln>
          </p:spPr>
          <p:txBody>
            <a:bodyPr/>
            <a:lstStyle/>
            <a:p>
              <a:endParaRPr lang="sv-SE"/>
            </a:p>
          </p:txBody>
        </p:sp>
        <p:sp>
          <p:nvSpPr>
            <p:cNvPr id="74793" name="Line 41"/>
            <p:cNvSpPr>
              <a:spLocks noChangeShapeType="1"/>
            </p:cNvSpPr>
            <p:nvPr/>
          </p:nvSpPr>
          <p:spPr bwMode="auto">
            <a:xfrm rot="3648614">
              <a:off x="1028" y="1757"/>
              <a:ext cx="71" cy="242"/>
            </a:xfrm>
            <a:prstGeom prst="line">
              <a:avLst/>
            </a:prstGeom>
            <a:noFill/>
            <a:ln w="19050" cap="rnd">
              <a:solidFill>
                <a:srgbClr val="000000"/>
              </a:solidFill>
              <a:prstDash val="sysDot"/>
              <a:round/>
              <a:headEnd/>
              <a:tailEnd/>
            </a:ln>
          </p:spPr>
          <p:txBody>
            <a:bodyPr/>
            <a:lstStyle/>
            <a:p>
              <a:endParaRPr lang="sv-SE"/>
            </a:p>
          </p:txBody>
        </p:sp>
        <p:sp>
          <p:nvSpPr>
            <p:cNvPr id="74794" name="Line 42"/>
            <p:cNvSpPr>
              <a:spLocks noChangeShapeType="1"/>
            </p:cNvSpPr>
            <p:nvPr/>
          </p:nvSpPr>
          <p:spPr bwMode="auto">
            <a:xfrm rot="-10800000" flipH="1" flipV="1">
              <a:off x="1056" y="2208"/>
              <a:ext cx="288" cy="613"/>
            </a:xfrm>
            <a:prstGeom prst="line">
              <a:avLst/>
            </a:prstGeom>
            <a:noFill/>
            <a:ln w="9525" cap="rnd">
              <a:solidFill>
                <a:srgbClr val="FF0000"/>
              </a:solidFill>
              <a:prstDash val="sysDot"/>
              <a:round/>
              <a:headEnd/>
              <a:tailEnd type="triangle" w="med" len="med"/>
            </a:ln>
          </p:spPr>
          <p:txBody>
            <a:bodyPr/>
            <a:lstStyle/>
            <a:p>
              <a:endParaRPr lang="sv-SE"/>
            </a:p>
          </p:txBody>
        </p:sp>
        <p:sp>
          <p:nvSpPr>
            <p:cNvPr id="74795" name="Text Box 43"/>
            <p:cNvSpPr txBox="1">
              <a:spLocks noChangeArrowheads="1"/>
            </p:cNvSpPr>
            <p:nvPr/>
          </p:nvSpPr>
          <p:spPr bwMode="auto">
            <a:xfrm>
              <a:off x="3175" y="1584"/>
              <a:ext cx="128" cy="105"/>
            </a:xfrm>
            <a:prstGeom prst="rect">
              <a:avLst/>
            </a:prstGeom>
            <a:noFill/>
            <a:ln w="9525">
              <a:noFill/>
              <a:miter lim="800000"/>
              <a:headEnd/>
              <a:tailEnd/>
            </a:ln>
          </p:spPr>
          <p:txBody>
            <a:bodyPr lIns="0" tIns="0" rIns="0" bIns="0"/>
            <a:lstStyle/>
            <a:p>
              <a:pPr algn="l" eaLnBrk="0" hangingPunct="0"/>
              <a:r>
                <a:rPr lang="en-US" sz="1000">
                  <a:solidFill>
                    <a:schemeClr val="bg1"/>
                  </a:solidFill>
                </a:rPr>
                <a:t>M3</a:t>
              </a:r>
            </a:p>
          </p:txBody>
        </p:sp>
        <p:sp>
          <p:nvSpPr>
            <p:cNvPr id="74796" name="Text Box 44"/>
            <p:cNvSpPr txBox="1">
              <a:spLocks noChangeArrowheads="1"/>
            </p:cNvSpPr>
            <p:nvPr/>
          </p:nvSpPr>
          <p:spPr bwMode="auto">
            <a:xfrm>
              <a:off x="3175" y="1968"/>
              <a:ext cx="128" cy="115"/>
            </a:xfrm>
            <a:prstGeom prst="rect">
              <a:avLst/>
            </a:prstGeom>
            <a:noFill/>
            <a:ln w="9525">
              <a:noFill/>
              <a:miter lim="800000"/>
              <a:headEnd/>
              <a:tailEnd/>
            </a:ln>
          </p:spPr>
          <p:txBody>
            <a:bodyPr lIns="0" tIns="0" rIns="0" bIns="0"/>
            <a:lstStyle/>
            <a:p>
              <a:pPr algn="l" eaLnBrk="0" hangingPunct="0"/>
              <a:r>
                <a:rPr lang="en-US" sz="1000">
                  <a:solidFill>
                    <a:schemeClr val="bg1"/>
                  </a:solidFill>
                </a:rPr>
                <a:t>M1</a:t>
              </a:r>
            </a:p>
          </p:txBody>
        </p:sp>
        <p:sp>
          <p:nvSpPr>
            <p:cNvPr id="74805" name="AutoShape 53"/>
            <p:cNvSpPr>
              <a:spLocks/>
            </p:cNvSpPr>
            <p:nvPr/>
          </p:nvSpPr>
          <p:spPr bwMode="auto">
            <a:xfrm rot="5337008" flipV="1">
              <a:off x="677" y="1670"/>
              <a:ext cx="73" cy="246"/>
            </a:xfrm>
            <a:prstGeom prst="leftBrace">
              <a:avLst>
                <a:gd name="adj1" fmla="val 28082"/>
                <a:gd name="adj2" fmla="val 50000"/>
              </a:avLst>
            </a:prstGeom>
            <a:noFill/>
            <a:ln w="9525">
              <a:solidFill>
                <a:srgbClr val="000000"/>
              </a:solidFill>
              <a:round/>
              <a:headEnd/>
              <a:tailEnd/>
            </a:ln>
            <a:effectLst/>
          </p:spPr>
          <p:txBody>
            <a:bodyPr/>
            <a:lstStyle/>
            <a:p>
              <a:endParaRPr lang="sv-SE"/>
            </a:p>
          </p:txBody>
        </p:sp>
        <p:sp>
          <p:nvSpPr>
            <p:cNvPr id="74806" name="Text Box 54"/>
            <p:cNvSpPr txBox="1">
              <a:spLocks noChangeArrowheads="1"/>
            </p:cNvSpPr>
            <p:nvPr/>
          </p:nvSpPr>
          <p:spPr bwMode="auto">
            <a:xfrm>
              <a:off x="1579" y="2020"/>
              <a:ext cx="156" cy="92"/>
            </a:xfrm>
            <a:prstGeom prst="rect">
              <a:avLst/>
            </a:prstGeom>
            <a:solidFill>
              <a:srgbClr val="FFFFFF"/>
            </a:solidFill>
            <a:ln w="9525">
              <a:solidFill>
                <a:srgbClr val="FFFFFF"/>
              </a:solidFill>
              <a:miter lim="800000"/>
              <a:headEnd/>
              <a:tailEnd/>
            </a:ln>
          </p:spPr>
          <p:txBody>
            <a:bodyPr lIns="0" tIns="0" rIns="0" bIns="0"/>
            <a:lstStyle/>
            <a:p>
              <a:pPr algn="l" eaLnBrk="0" hangingPunct="0"/>
              <a:r>
                <a:rPr lang="en-US" sz="1200" b="1">
                  <a:solidFill>
                    <a:schemeClr val="bg1"/>
                  </a:solidFill>
                </a:rPr>
                <a:t>AC</a:t>
              </a:r>
            </a:p>
            <a:p>
              <a:pPr algn="l" eaLnBrk="0" hangingPunct="0"/>
              <a:endParaRPr lang="en-US" sz="1200">
                <a:solidFill>
                  <a:schemeClr val="bg1"/>
                </a:solidFill>
              </a:endParaRPr>
            </a:p>
          </p:txBody>
        </p:sp>
        <p:sp>
          <p:nvSpPr>
            <p:cNvPr id="74807" name="Line 55"/>
            <p:cNvSpPr>
              <a:spLocks noChangeShapeType="1"/>
            </p:cNvSpPr>
            <p:nvPr/>
          </p:nvSpPr>
          <p:spPr bwMode="auto">
            <a:xfrm flipH="1">
              <a:off x="1264" y="1519"/>
              <a:ext cx="1796" cy="469"/>
            </a:xfrm>
            <a:prstGeom prst="line">
              <a:avLst/>
            </a:prstGeom>
            <a:noFill/>
            <a:ln w="38100">
              <a:solidFill>
                <a:srgbClr val="339966"/>
              </a:solidFill>
              <a:round/>
              <a:headEnd/>
              <a:tailEnd type="triangle" w="med" len="med"/>
            </a:ln>
            <a:effectLst/>
          </p:spPr>
          <p:txBody>
            <a:bodyPr/>
            <a:lstStyle/>
            <a:p>
              <a:endParaRPr lang="sv-SE"/>
            </a:p>
          </p:txBody>
        </p:sp>
        <p:sp>
          <p:nvSpPr>
            <p:cNvPr id="74808" name="Text Box 56"/>
            <p:cNvSpPr txBox="1">
              <a:spLocks noChangeArrowheads="1"/>
            </p:cNvSpPr>
            <p:nvPr/>
          </p:nvSpPr>
          <p:spPr bwMode="auto">
            <a:xfrm>
              <a:off x="2801" y="960"/>
              <a:ext cx="487" cy="273"/>
            </a:xfrm>
            <a:prstGeom prst="rect">
              <a:avLst/>
            </a:prstGeom>
            <a:solidFill>
              <a:srgbClr val="00FF00"/>
            </a:solidFill>
            <a:ln w="9525">
              <a:solidFill>
                <a:srgbClr val="339966"/>
              </a:solidFill>
              <a:miter lim="800000"/>
              <a:headEnd/>
              <a:tailEnd/>
            </a:ln>
            <a:effectLst/>
          </p:spPr>
          <p:txBody>
            <a:bodyPr lIns="0" tIns="0" rIns="0" bIns="0"/>
            <a:lstStyle/>
            <a:p>
              <a:pPr algn="l" eaLnBrk="0" hangingPunct="0"/>
              <a:r>
                <a:rPr lang="en-US" sz="1200" b="1">
                  <a:solidFill>
                    <a:schemeClr val="bg1"/>
                  </a:solidFill>
                </a:rPr>
                <a:t>Nd:YAG</a:t>
              </a:r>
            </a:p>
            <a:p>
              <a:pPr algn="l" eaLnBrk="0" hangingPunct="0"/>
              <a:r>
                <a:rPr lang="en-US" sz="1200" b="1">
                  <a:solidFill>
                    <a:schemeClr val="bg1"/>
                  </a:solidFill>
                </a:rPr>
                <a:t>2nd harm</a:t>
              </a:r>
            </a:p>
          </p:txBody>
        </p:sp>
        <p:sp>
          <p:nvSpPr>
            <p:cNvPr id="74809" name="Line 57"/>
            <p:cNvSpPr>
              <a:spLocks noChangeShapeType="1"/>
            </p:cNvSpPr>
            <p:nvPr/>
          </p:nvSpPr>
          <p:spPr bwMode="auto">
            <a:xfrm>
              <a:off x="3054" y="1227"/>
              <a:ext cx="0" cy="292"/>
            </a:xfrm>
            <a:prstGeom prst="line">
              <a:avLst/>
            </a:prstGeom>
            <a:noFill/>
            <a:ln w="38100">
              <a:solidFill>
                <a:srgbClr val="339966"/>
              </a:solidFill>
              <a:round/>
              <a:headEnd/>
              <a:tailEnd type="triangle" w="med" len="med"/>
            </a:ln>
            <a:effectLst/>
          </p:spPr>
          <p:txBody>
            <a:bodyPr/>
            <a:lstStyle/>
            <a:p>
              <a:endParaRPr lang="sv-SE"/>
            </a:p>
          </p:txBody>
        </p:sp>
        <p:sp>
          <p:nvSpPr>
            <p:cNvPr id="74810" name="Line 58"/>
            <p:cNvSpPr>
              <a:spLocks noChangeShapeType="1"/>
            </p:cNvSpPr>
            <p:nvPr/>
          </p:nvSpPr>
          <p:spPr bwMode="auto">
            <a:xfrm rot="1506465" flipH="1">
              <a:off x="3028" y="1449"/>
              <a:ext cx="63" cy="140"/>
            </a:xfrm>
            <a:prstGeom prst="line">
              <a:avLst/>
            </a:prstGeom>
            <a:noFill/>
            <a:ln w="25400" cmpd="thinThick">
              <a:solidFill>
                <a:srgbClr val="0000FF"/>
              </a:solidFill>
              <a:round/>
              <a:headEnd/>
              <a:tailEnd/>
            </a:ln>
          </p:spPr>
          <p:txBody>
            <a:bodyPr/>
            <a:lstStyle/>
            <a:p>
              <a:endParaRPr lang="sv-SE"/>
            </a:p>
          </p:txBody>
        </p:sp>
        <p:sp>
          <p:nvSpPr>
            <p:cNvPr id="74811" name="Line 59"/>
            <p:cNvSpPr>
              <a:spLocks noChangeShapeType="1"/>
            </p:cNvSpPr>
            <p:nvPr/>
          </p:nvSpPr>
          <p:spPr bwMode="auto">
            <a:xfrm rot="-10800000" flipH="1" flipV="1">
              <a:off x="2731" y="1861"/>
              <a:ext cx="797" cy="117"/>
            </a:xfrm>
            <a:prstGeom prst="line">
              <a:avLst/>
            </a:prstGeom>
            <a:noFill/>
            <a:ln w="9525" cap="rnd">
              <a:solidFill>
                <a:srgbClr val="FF0000"/>
              </a:solidFill>
              <a:prstDash val="sysDot"/>
              <a:round/>
              <a:headEnd/>
              <a:tailEnd type="triangle" w="med" len="med"/>
            </a:ln>
          </p:spPr>
          <p:txBody>
            <a:bodyPr/>
            <a:lstStyle/>
            <a:p>
              <a:endParaRPr lang="sv-SE"/>
            </a:p>
          </p:txBody>
        </p:sp>
        <p:sp>
          <p:nvSpPr>
            <p:cNvPr id="74812" name="Line 60"/>
            <p:cNvSpPr>
              <a:spLocks noChangeShapeType="1"/>
            </p:cNvSpPr>
            <p:nvPr/>
          </p:nvSpPr>
          <p:spPr bwMode="auto">
            <a:xfrm rot="10800000" flipH="1">
              <a:off x="2750" y="1724"/>
              <a:ext cx="784" cy="202"/>
            </a:xfrm>
            <a:prstGeom prst="line">
              <a:avLst/>
            </a:prstGeom>
            <a:noFill/>
            <a:ln w="9525" cap="rnd">
              <a:solidFill>
                <a:srgbClr val="FF0000"/>
              </a:solidFill>
              <a:prstDash val="sysDot"/>
              <a:round/>
              <a:headEnd/>
              <a:tailEnd type="triangle" w="med" len="med"/>
            </a:ln>
          </p:spPr>
          <p:txBody>
            <a:bodyPr/>
            <a:lstStyle/>
            <a:p>
              <a:endParaRPr lang="sv-SE"/>
            </a:p>
          </p:txBody>
        </p:sp>
        <p:sp>
          <p:nvSpPr>
            <p:cNvPr id="74813" name="Line 61"/>
            <p:cNvSpPr>
              <a:spLocks noChangeShapeType="1"/>
            </p:cNvSpPr>
            <p:nvPr/>
          </p:nvSpPr>
          <p:spPr bwMode="auto">
            <a:xfrm rot="10800000" flipH="1">
              <a:off x="1833" y="1516"/>
              <a:ext cx="1689" cy="332"/>
            </a:xfrm>
            <a:prstGeom prst="line">
              <a:avLst/>
            </a:prstGeom>
            <a:noFill/>
            <a:ln w="9525" cap="rnd">
              <a:solidFill>
                <a:srgbClr val="339966"/>
              </a:solidFill>
              <a:prstDash val="sysDot"/>
              <a:round/>
              <a:headEnd/>
              <a:tailEnd type="triangle" w="med" len="med"/>
            </a:ln>
          </p:spPr>
          <p:txBody>
            <a:bodyPr/>
            <a:lstStyle/>
            <a:p>
              <a:endParaRPr lang="sv-SE"/>
            </a:p>
          </p:txBody>
        </p:sp>
        <p:sp>
          <p:nvSpPr>
            <p:cNvPr id="74814" name="Line 62"/>
            <p:cNvSpPr>
              <a:spLocks noChangeShapeType="1"/>
            </p:cNvSpPr>
            <p:nvPr/>
          </p:nvSpPr>
          <p:spPr bwMode="auto">
            <a:xfrm rot="10899042">
              <a:off x="3461" y="1893"/>
              <a:ext cx="124" cy="116"/>
            </a:xfrm>
            <a:prstGeom prst="line">
              <a:avLst/>
            </a:prstGeom>
            <a:noFill/>
            <a:ln w="25400" cmpd="thickThin">
              <a:solidFill>
                <a:srgbClr val="0000FF"/>
              </a:solidFill>
              <a:round/>
              <a:headEnd/>
              <a:tailEnd/>
            </a:ln>
          </p:spPr>
          <p:txBody>
            <a:bodyPr/>
            <a:lstStyle/>
            <a:p>
              <a:endParaRPr lang="sv-SE"/>
            </a:p>
          </p:txBody>
        </p:sp>
        <p:sp>
          <p:nvSpPr>
            <p:cNvPr id="74815" name="Line 63"/>
            <p:cNvSpPr>
              <a:spLocks noChangeShapeType="1"/>
            </p:cNvSpPr>
            <p:nvPr/>
          </p:nvSpPr>
          <p:spPr bwMode="auto">
            <a:xfrm rot="10899042">
              <a:off x="3448" y="1646"/>
              <a:ext cx="118" cy="103"/>
            </a:xfrm>
            <a:prstGeom prst="line">
              <a:avLst/>
            </a:prstGeom>
            <a:noFill/>
            <a:ln w="25400" cmpd="thickThin">
              <a:solidFill>
                <a:srgbClr val="0000FF"/>
              </a:solidFill>
              <a:round/>
              <a:headEnd/>
              <a:tailEnd/>
            </a:ln>
          </p:spPr>
          <p:txBody>
            <a:bodyPr/>
            <a:lstStyle/>
            <a:p>
              <a:endParaRPr lang="sv-SE"/>
            </a:p>
          </p:txBody>
        </p:sp>
        <p:sp>
          <p:nvSpPr>
            <p:cNvPr id="74816" name="Line 64"/>
            <p:cNvSpPr>
              <a:spLocks noChangeShapeType="1"/>
            </p:cNvSpPr>
            <p:nvPr/>
          </p:nvSpPr>
          <p:spPr bwMode="auto">
            <a:xfrm rot="10899042">
              <a:off x="3448" y="1444"/>
              <a:ext cx="124" cy="110"/>
            </a:xfrm>
            <a:prstGeom prst="line">
              <a:avLst/>
            </a:prstGeom>
            <a:noFill/>
            <a:ln w="25400" cmpd="thickThin">
              <a:solidFill>
                <a:srgbClr val="0000FF"/>
              </a:solidFill>
              <a:round/>
              <a:headEnd/>
              <a:tailEnd/>
            </a:ln>
          </p:spPr>
          <p:txBody>
            <a:bodyPr/>
            <a:lstStyle/>
            <a:p>
              <a:endParaRPr lang="sv-SE"/>
            </a:p>
          </p:txBody>
        </p:sp>
        <p:sp>
          <p:nvSpPr>
            <p:cNvPr id="74817" name="Line 65"/>
            <p:cNvSpPr>
              <a:spLocks noChangeShapeType="1"/>
            </p:cNvSpPr>
            <p:nvPr/>
          </p:nvSpPr>
          <p:spPr bwMode="auto">
            <a:xfrm rot="10800000" flipV="1">
              <a:off x="3496" y="1516"/>
              <a:ext cx="13" cy="742"/>
            </a:xfrm>
            <a:prstGeom prst="line">
              <a:avLst/>
            </a:prstGeom>
            <a:noFill/>
            <a:ln w="9525" cap="rnd">
              <a:solidFill>
                <a:srgbClr val="3366FF"/>
              </a:solidFill>
              <a:prstDash val="sysDot"/>
              <a:round/>
              <a:headEnd/>
              <a:tailEnd type="triangle" w="med" len="med"/>
            </a:ln>
          </p:spPr>
          <p:txBody>
            <a:bodyPr/>
            <a:lstStyle/>
            <a:p>
              <a:endParaRPr lang="sv-SE"/>
            </a:p>
          </p:txBody>
        </p:sp>
        <p:grpSp>
          <p:nvGrpSpPr>
            <p:cNvPr id="74818" name="Group 66"/>
            <p:cNvGrpSpPr>
              <a:grpSpLocks/>
            </p:cNvGrpSpPr>
            <p:nvPr/>
          </p:nvGrpSpPr>
          <p:grpSpPr bwMode="auto">
            <a:xfrm>
              <a:off x="3360" y="2256"/>
              <a:ext cx="285" cy="350"/>
              <a:chOff x="9765" y="11358"/>
              <a:chExt cx="675" cy="807"/>
            </a:xfrm>
          </p:grpSpPr>
          <p:grpSp>
            <p:nvGrpSpPr>
              <p:cNvPr id="74819" name="Group 67"/>
              <p:cNvGrpSpPr>
                <a:grpSpLocks/>
              </p:cNvGrpSpPr>
              <p:nvPr/>
            </p:nvGrpSpPr>
            <p:grpSpPr bwMode="auto">
              <a:xfrm>
                <a:off x="9795" y="11358"/>
                <a:ext cx="540" cy="338"/>
                <a:chOff x="9795" y="11358"/>
                <a:chExt cx="540" cy="338"/>
              </a:xfrm>
            </p:grpSpPr>
            <p:sp>
              <p:nvSpPr>
                <p:cNvPr id="74820" name="Rectangle 68"/>
                <p:cNvSpPr>
                  <a:spLocks noChangeArrowheads="1"/>
                </p:cNvSpPr>
                <p:nvPr/>
              </p:nvSpPr>
              <p:spPr bwMode="auto">
                <a:xfrm>
                  <a:off x="9795" y="11501"/>
                  <a:ext cx="540" cy="195"/>
                </a:xfrm>
                <a:prstGeom prst="rect">
                  <a:avLst/>
                </a:prstGeom>
                <a:solidFill>
                  <a:srgbClr val="00FFFF"/>
                </a:solidFill>
                <a:ln w="9525">
                  <a:solidFill>
                    <a:srgbClr val="0000FF"/>
                  </a:solidFill>
                  <a:miter lim="800000"/>
                  <a:headEnd/>
                  <a:tailEnd/>
                </a:ln>
              </p:spPr>
              <p:txBody>
                <a:bodyPr lIns="0" tIns="0" rIns="0" bIns="0"/>
                <a:lstStyle/>
                <a:p>
                  <a:endParaRPr lang="sv-SE"/>
                </a:p>
              </p:txBody>
            </p:sp>
            <p:sp>
              <p:nvSpPr>
                <p:cNvPr id="74821" name="Rectangle 69"/>
                <p:cNvSpPr>
                  <a:spLocks noChangeArrowheads="1"/>
                </p:cNvSpPr>
                <p:nvPr/>
              </p:nvSpPr>
              <p:spPr bwMode="auto">
                <a:xfrm>
                  <a:off x="9900" y="11358"/>
                  <a:ext cx="330" cy="143"/>
                </a:xfrm>
                <a:prstGeom prst="rect">
                  <a:avLst/>
                </a:prstGeom>
                <a:solidFill>
                  <a:srgbClr val="00FFFF"/>
                </a:solidFill>
                <a:ln w="9525">
                  <a:solidFill>
                    <a:srgbClr val="0000FF"/>
                  </a:solidFill>
                  <a:miter lim="800000"/>
                  <a:headEnd/>
                  <a:tailEnd/>
                </a:ln>
              </p:spPr>
              <p:txBody>
                <a:bodyPr lIns="0" tIns="0" rIns="0" bIns="0"/>
                <a:lstStyle/>
                <a:p>
                  <a:endParaRPr lang="sv-SE"/>
                </a:p>
              </p:txBody>
            </p:sp>
          </p:grpSp>
          <p:sp>
            <p:nvSpPr>
              <p:cNvPr id="74822" name="Text Box 70"/>
              <p:cNvSpPr txBox="1">
                <a:spLocks noChangeArrowheads="1"/>
              </p:cNvSpPr>
              <p:nvPr/>
            </p:nvSpPr>
            <p:spPr bwMode="auto">
              <a:xfrm>
                <a:off x="9765" y="11775"/>
                <a:ext cx="675" cy="390"/>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PD3</a:t>
                </a:r>
              </a:p>
            </p:txBody>
          </p:sp>
        </p:grpSp>
        <p:sp>
          <p:nvSpPr>
            <p:cNvPr id="74847" name="Line 95"/>
            <p:cNvSpPr>
              <a:spLocks noChangeShapeType="1"/>
            </p:cNvSpPr>
            <p:nvPr/>
          </p:nvSpPr>
          <p:spPr bwMode="auto">
            <a:xfrm rot="10800000" flipV="1">
              <a:off x="768" y="1887"/>
              <a:ext cx="692" cy="225"/>
            </a:xfrm>
            <a:prstGeom prst="line">
              <a:avLst/>
            </a:prstGeom>
            <a:noFill/>
            <a:ln w="9525" cap="rnd">
              <a:solidFill>
                <a:srgbClr val="FF0000"/>
              </a:solidFill>
              <a:prstDash val="sysDot"/>
              <a:round/>
              <a:headEnd/>
              <a:tailEnd type="triangle" w="med" len="med"/>
            </a:ln>
          </p:spPr>
          <p:txBody>
            <a:bodyPr/>
            <a:lstStyle/>
            <a:p>
              <a:endParaRPr lang="sv-SE"/>
            </a:p>
          </p:txBody>
        </p:sp>
        <p:sp>
          <p:nvSpPr>
            <p:cNvPr id="74848" name="Text Box 96"/>
            <p:cNvSpPr txBox="1">
              <a:spLocks noChangeArrowheads="1"/>
            </p:cNvSpPr>
            <p:nvPr/>
          </p:nvSpPr>
          <p:spPr bwMode="auto">
            <a:xfrm>
              <a:off x="432" y="2976"/>
              <a:ext cx="480" cy="288"/>
            </a:xfrm>
            <a:prstGeom prst="rect">
              <a:avLst/>
            </a:prstGeom>
            <a:solidFill>
              <a:srgbClr val="99CCFF"/>
            </a:solidFill>
            <a:ln w="9525">
              <a:solidFill>
                <a:srgbClr val="000000"/>
              </a:solidFill>
              <a:miter lim="800000"/>
              <a:headEnd/>
              <a:tailEnd/>
            </a:ln>
            <a:effectLst/>
          </p:spPr>
          <p:txBody>
            <a:bodyPr/>
            <a:lstStyle/>
            <a:p>
              <a:pPr algn="l" eaLnBrk="0" hangingPunct="0"/>
              <a:r>
                <a:rPr lang="en-US" sz="1200">
                  <a:solidFill>
                    <a:schemeClr val="bg1"/>
                  </a:solidFill>
                </a:rPr>
                <a:t>Power</a:t>
              </a:r>
            </a:p>
            <a:p>
              <a:pPr algn="l" eaLnBrk="0" hangingPunct="0"/>
              <a:r>
                <a:rPr lang="en-US" sz="1200">
                  <a:solidFill>
                    <a:schemeClr val="bg1"/>
                  </a:solidFill>
                </a:rPr>
                <a:t>meter</a:t>
              </a:r>
            </a:p>
          </p:txBody>
        </p:sp>
        <p:sp>
          <p:nvSpPr>
            <p:cNvPr id="74849" name="AutoShape 97"/>
            <p:cNvSpPr>
              <a:spLocks noChangeArrowheads="1"/>
            </p:cNvSpPr>
            <p:nvPr/>
          </p:nvSpPr>
          <p:spPr bwMode="auto">
            <a:xfrm rot="-11580827">
              <a:off x="1200" y="2736"/>
              <a:ext cx="225" cy="163"/>
            </a:xfrm>
            <a:custGeom>
              <a:avLst/>
              <a:gdLst>
                <a:gd name="G0" fmla="+- 5102 0 0"/>
                <a:gd name="G1" fmla="+- 8688589 0 0"/>
                <a:gd name="G2" fmla="+- 0 0 8688589"/>
                <a:gd name="T0" fmla="*/ 0 256 1"/>
                <a:gd name="T1" fmla="*/ 180 256 1"/>
                <a:gd name="G3" fmla="+- 8688589 T0 T1"/>
                <a:gd name="T2" fmla="*/ 0 256 1"/>
                <a:gd name="T3" fmla="*/ 90 256 1"/>
                <a:gd name="G4" fmla="+- 8688589 T2 T3"/>
                <a:gd name="G5" fmla="*/ G4 2 1"/>
                <a:gd name="T4" fmla="*/ 90 256 1"/>
                <a:gd name="T5" fmla="*/ 0 256 1"/>
                <a:gd name="G6" fmla="+- 8688589 T4 T5"/>
                <a:gd name="G7" fmla="*/ G6 2 1"/>
                <a:gd name="G8" fmla="abs 868858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102"/>
                <a:gd name="G18" fmla="*/ 5102 1 2"/>
                <a:gd name="G19" fmla="+- G18 5400 0"/>
                <a:gd name="G20" fmla="cos G19 8688589"/>
                <a:gd name="G21" fmla="sin G19 8688589"/>
                <a:gd name="G22" fmla="+- G20 10800 0"/>
                <a:gd name="G23" fmla="+- G21 10800 0"/>
                <a:gd name="G24" fmla="+- 10800 0 G20"/>
                <a:gd name="G25" fmla="+- 5102 10800 0"/>
                <a:gd name="G26" fmla="?: G9 G17 G25"/>
                <a:gd name="G27" fmla="?: G9 0 21600"/>
                <a:gd name="G28" fmla="cos 10800 8688589"/>
                <a:gd name="G29" fmla="sin 10800 8688589"/>
                <a:gd name="G30" fmla="sin 5102 8688589"/>
                <a:gd name="G31" fmla="+- G28 10800 0"/>
                <a:gd name="G32" fmla="+- G29 10800 0"/>
                <a:gd name="G33" fmla="+- G30 10800 0"/>
                <a:gd name="G34" fmla="?: G4 0 G31"/>
                <a:gd name="G35" fmla="?: 8688589 G34 0"/>
                <a:gd name="G36" fmla="?: G6 G35 G31"/>
                <a:gd name="G37" fmla="+- 21600 0 G36"/>
                <a:gd name="G38" fmla="?: G4 0 G33"/>
                <a:gd name="G39" fmla="?: 8688589 G38 G32"/>
                <a:gd name="G40" fmla="?: G6 G39 0"/>
                <a:gd name="G41" fmla="?: G4 G32 21600"/>
                <a:gd name="G42" fmla="?: G6 G41 G33"/>
                <a:gd name="T12" fmla="*/ 10800 w 21600"/>
                <a:gd name="T13" fmla="*/ 0 h 21600"/>
                <a:gd name="T14" fmla="*/ 5420 w 21600"/>
                <a:gd name="T15" fmla="*/ 16654 h 21600"/>
                <a:gd name="T16" fmla="*/ 10800 w 21600"/>
                <a:gd name="T17" fmla="*/ 5698 h 21600"/>
                <a:gd name="T18" fmla="*/ 16180 w 21600"/>
                <a:gd name="T19" fmla="*/ 16654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348" y="14556"/>
                  </a:moveTo>
                  <a:cubicBezTo>
                    <a:pt x="6296" y="13590"/>
                    <a:pt x="5698" y="12228"/>
                    <a:pt x="5698" y="10800"/>
                  </a:cubicBezTo>
                  <a:cubicBezTo>
                    <a:pt x="5698" y="7982"/>
                    <a:pt x="7982" y="5698"/>
                    <a:pt x="10800" y="5698"/>
                  </a:cubicBezTo>
                  <a:cubicBezTo>
                    <a:pt x="13617" y="5698"/>
                    <a:pt x="15902" y="7982"/>
                    <a:pt x="15902" y="10800"/>
                  </a:cubicBezTo>
                  <a:cubicBezTo>
                    <a:pt x="15902" y="12228"/>
                    <a:pt x="15303" y="13590"/>
                    <a:pt x="14251" y="14556"/>
                  </a:cubicBezTo>
                  <a:lnTo>
                    <a:pt x="18107" y="18752"/>
                  </a:lnTo>
                  <a:cubicBezTo>
                    <a:pt x="20333" y="16707"/>
                    <a:pt x="21600" y="13822"/>
                    <a:pt x="21600" y="10800"/>
                  </a:cubicBezTo>
                  <a:cubicBezTo>
                    <a:pt x="21600" y="4835"/>
                    <a:pt x="16764" y="0"/>
                    <a:pt x="10800" y="0"/>
                  </a:cubicBezTo>
                  <a:cubicBezTo>
                    <a:pt x="4835" y="0"/>
                    <a:pt x="0" y="4835"/>
                    <a:pt x="0" y="10800"/>
                  </a:cubicBezTo>
                  <a:cubicBezTo>
                    <a:pt x="-1" y="13822"/>
                    <a:pt x="1266" y="16707"/>
                    <a:pt x="3492" y="18752"/>
                  </a:cubicBezTo>
                  <a:close/>
                </a:path>
              </a:pathLst>
            </a:custGeom>
            <a:solidFill>
              <a:srgbClr val="99CCFF"/>
            </a:solidFill>
            <a:ln w="9525">
              <a:solidFill>
                <a:srgbClr val="3366FF"/>
              </a:solidFill>
              <a:miter lim="800000"/>
              <a:headEnd/>
              <a:tailEnd/>
            </a:ln>
            <a:effectLst/>
          </p:spPr>
          <p:txBody>
            <a:bodyPr/>
            <a:lstStyle/>
            <a:p>
              <a:endParaRPr lang="sv-SE"/>
            </a:p>
          </p:txBody>
        </p:sp>
        <p:sp>
          <p:nvSpPr>
            <p:cNvPr id="74850" name="Line 98"/>
            <p:cNvSpPr>
              <a:spLocks noChangeShapeType="1"/>
            </p:cNvSpPr>
            <p:nvPr/>
          </p:nvSpPr>
          <p:spPr bwMode="auto">
            <a:xfrm flipH="1">
              <a:off x="912" y="3120"/>
              <a:ext cx="421" cy="0"/>
            </a:xfrm>
            <a:prstGeom prst="line">
              <a:avLst/>
            </a:prstGeom>
            <a:noFill/>
            <a:ln w="9525">
              <a:solidFill>
                <a:srgbClr val="3366FF"/>
              </a:solidFill>
              <a:round/>
              <a:headEnd/>
              <a:tailEnd/>
            </a:ln>
            <a:effectLst/>
          </p:spPr>
          <p:txBody>
            <a:bodyPr/>
            <a:lstStyle/>
            <a:p>
              <a:endParaRPr lang="sv-SE"/>
            </a:p>
          </p:txBody>
        </p:sp>
        <p:sp>
          <p:nvSpPr>
            <p:cNvPr id="74851" name="Line 99"/>
            <p:cNvSpPr>
              <a:spLocks noChangeShapeType="1"/>
            </p:cNvSpPr>
            <p:nvPr/>
          </p:nvSpPr>
          <p:spPr bwMode="auto">
            <a:xfrm>
              <a:off x="1344" y="2880"/>
              <a:ext cx="0" cy="240"/>
            </a:xfrm>
            <a:prstGeom prst="line">
              <a:avLst/>
            </a:prstGeom>
            <a:noFill/>
            <a:ln w="9525">
              <a:solidFill>
                <a:srgbClr val="3366FF"/>
              </a:solidFill>
              <a:round/>
              <a:headEnd/>
              <a:tailEnd/>
            </a:ln>
            <a:effectLst/>
          </p:spPr>
          <p:txBody>
            <a:bodyPr/>
            <a:lstStyle/>
            <a:p>
              <a:endParaRPr lang="sv-SE"/>
            </a:p>
          </p:txBody>
        </p:sp>
        <p:sp>
          <p:nvSpPr>
            <p:cNvPr id="74853" name="Line 101"/>
            <p:cNvSpPr>
              <a:spLocks noChangeShapeType="1"/>
            </p:cNvSpPr>
            <p:nvPr/>
          </p:nvSpPr>
          <p:spPr bwMode="auto">
            <a:xfrm rot="-10800000" flipH="1" flipV="1">
              <a:off x="1056" y="1152"/>
              <a:ext cx="0" cy="1056"/>
            </a:xfrm>
            <a:prstGeom prst="line">
              <a:avLst/>
            </a:prstGeom>
            <a:noFill/>
            <a:ln w="9525" cap="rnd">
              <a:solidFill>
                <a:srgbClr val="FF0000"/>
              </a:solidFill>
              <a:prstDash val="sysDot"/>
              <a:round/>
              <a:headEnd type="triangle" w="med" len="med"/>
              <a:tailEnd type="triangle" w="med" len="med"/>
            </a:ln>
          </p:spPr>
          <p:txBody>
            <a:bodyPr/>
            <a:lstStyle/>
            <a:p>
              <a:endParaRPr lang="sv-SE"/>
            </a:p>
          </p:txBody>
        </p:sp>
        <p:sp>
          <p:nvSpPr>
            <p:cNvPr id="74854" name="Line 102"/>
            <p:cNvSpPr>
              <a:spLocks noChangeShapeType="1"/>
            </p:cNvSpPr>
            <p:nvPr/>
          </p:nvSpPr>
          <p:spPr bwMode="auto">
            <a:xfrm rot="-10800000" flipH="1" flipV="1">
              <a:off x="1056" y="1200"/>
              <a:ext cx="288" cy="1632"/>
            </a:xfrm>
            <a:prstGeom prst="line">
              <a:avLst/>
            </a:prstGeom>
            <a:noFill/>
            <a:ln w="9525" cap="rnd">
              <a:solidFill>
                <a:srgbClr val="FF0000"/>
              </a:solidFill>
              <a:prstDash val="sysDot"/>
              <a:round/>
              <a:headEnd/>
              <a:tailEnd type="triangle" w="med" len="med"/>
            </a:ln>
          </p:spPr>
          <p:txBody>
            <a:bodyPr/>
            <a:lstStyle/>
            <a:p>
              <a:endParaRPr lang="sv-SE"/>
            </a:p>
          </p:txBody>
        </p:sp>
        <p:sp>
          <p:nvSpPr>
            <p:cNvPr id="74855" name="Line 103"/>
            <p:cNvSpPr>
              <a:spLocks noChangeShapeType="1"/>
            </p:cNvSpPr>
            <p:nvPr/>
          </p:nvSpPr>
          <p:spPr bwMode="auto">
            <a:xfrm flipH="1" flipV="1">
              <a:off x="1008" y="2064"/>
              <a:ext cx="48" cy="240"/>
            </a:xfrm>
            <a:prstGeom prst="line">
              <a:avLst/>
            </a:prstGeom>
            <a:noFill/>
            <a:ln w="57150" cmpd="thinThick">
              <a:solidFill>
                <a:srgbClr val="FF33CC"/>
              </a:solidFill>
              <a:round/>
              <a:headEnd/>
              <a:tailEnd/>
            </a:ln>
            <a:effectLst/>
          </p:spPr>
          <p:txBody>
            <a:bodyPr/>
            <a:lstStyle/>
            <a:p>
              <a:endParaRPr lang="sv-SE"/>
            </a:p>
          </p:txBody>
        </p:sp>
        <p:sp>
          <p:nvSpPr>
            <p:cNvPr id="74856" name="Line 104"/>
            <p:cNvSpPr>
              <a:spLocks noChangeShapeType="1"/>
            </p:cNvSpPr>
            <p:nvPr/>
          </p:nvSpPr>
          <p:spPr bwMode="auto">
            <a:xfrm>
              <a:off x="864" y="1152"/>
              <a:ext cx="384" cy="0"/>
            </a:xfrm>
            <a:prstGeom prst="line">
              <a:avLst/>
            </a:prstGeom>
            <a:noFill/>
            <a:ln w="57150" cmpd="thickThin">
              <a:solidFill>
                <a:srgbClr val="FF33CC"/>
              </a:solidFill>
              <a:round/>
              <a:headEnd/>
              <a:tailEnd/>
            </a:ln>
            <a:effectLst/>
          </p:spPr>
          <p:txBody>
            <a:bodyPr/>
            <a:lstStyle/>
            <a:p>
              <a:endParaRPr lang="sv-SE"/>
            </a:p>
          </p:txBody>
        </p:sp>
        <p:sp>
          <p:nvSpPr>
            <p:cNvPr id="74857" name="Text Box 105"/>
            <p:cNvSpPr txBox="1">
              <a:spLocks noChangeArrowheads="1"/>
            </p:cNvSpPr>
            <p:nvPr/>
          </p:nvSpPr>
          <p:spPr bwMode="auto">
            <a:xfrm>
              <a:off x="960" y="960"/>
              <a:ext cx="175" cy="134"/>
            </a:xfrm>
            <a:prstGeom prst="rect">
              <a:avLst/>
            </a:prstGeom>
            <a:noFill/>
            <a:ln w="9525">
              <a:noFill/>
              <a:miter lim="800000"/>
              <a:headEnd/>
              <a:tailEnd/>
            </a:ln>
            <a:effectLst/>
          </p:spPr>
          <p:txBody>
            <a:bodyPr wrap="none" lIns="0" tIns="0" rIns="0" bIns="0">
              <a:spAutoFit/>
            </a:bodyPr>
            <a:lstStyle/>
            <a:p>
              <a:r>
                <a:rPr lang="sv-SE">
                  <a:solidFill>
                    <a:schemeClr val="bg1"/>
                  </a:solidFill>
                </a:rPr>
                <a:t>MB</a:t>
              </a:r>
              <a:endParaRPr lang="en-GB">
                <a:solidFill>
                  <a:schemeClr val="bg1"/>
                </a:solidFill>
              </a:endParaRPr>
            </a:p>
          </p:txBody>
        </p:sp>
        <p:sp>
          <p:nvSpPr>
            <p:cNvPr id="74858" name="Text Box 106"/>
            <p:cNvSpPr txBox="1">
              <a:spLocks noChangeArrowheads="1"/>
            </p:cNvSpPr>
            <p:nvPr/>
          </p:nvSpPr>
          <p:spPr bwMode="auto">
            <a:xfrm>
              <a:off x="816" y="2208"/>
              <a:ext cx="177" cy="134"/>
            </a:xfrm>
            <a:prstGeom prst="rect">
              <a:avLst/>
            </a:prstGeom>
            <a:noFill/>
            <a:ln w="9525">
              <a:noFill/>
              <a:miter lim="800000"/>
              <a:headEnd/>
              <a:tailEnd/>
            </a:ln>
            <a:effectLst/>
          </p:spPr>
          <p:txBody>
            <a:bodyPr lIns="0" tIns="0" rIns="0" bIns="0">
              <a:spAutoFit/>
            </a:bodyPr>
            <a:lstStyle/>
            <a:p>
              <a:r>
                <a:rPr lang="sv-SE">
                  <a:solidFill>
                    <a:schemeClr val="bg1"/>
                  </a:solidFill>
                </a:rPr>
                <a:t>MF</a:t>
              </a:r>
              <a:endParaRPr lang="en-GB">
                <a:solidFill>
                  <a:schemeClr val="bg1"/>
                </a:solidFill>
              </a:endParaRPr>
            </a:p>
          </p:txBody>
        </p:sp>
        <p:grpSp>
          <p:nvGrpSpPr>
            <p:cNvPr id="74859" name="Group 107"/>
            <p:cNvGrpSpPr>
              <a:grpSpLocks/>
            </p:cNvGrpSpPr>
            <p:nvPr/>
          </p:nvGrpSpPr>
          <p:grpSpPr bwMode="auto">
            <a:xfrm rot="3972250">
              <a:off x="464" y="2032"/>
              <a:ext cx="285" cy="350"/>
              <a:chOff x="9765" y="11358"/>
              <a:chExt cx="675" cy="807"/>
            </a:xfrm>
          </p:grpSpPr>
          <p:grpSp>
            <p:nvGrpSpPr>
              <p:cNvPr id="74860" name="Group 108"/>
              <p:cNvGrpSpPr>
                <a:grpSpLocks/>
              </p:cNvGrpSpPr>
              <p:nvPr/>
            </p:nvGrpSpPr>
            <p:grpSpPr bwMode="auto">
              <a:xfrm>
                <a:off x="9795" y="11358"/>
                <a:ext cx="540" cy="338"/>
                <a:chOff x="9795" y="11358"/>
                <a:chExt cx="540" cy="338"/>
              </a:xfrm>
            </p:grpSpPr>
            <p:sp>
              <p:nvSpPr>
                <p:cNvPr id="74861" name="Rectangle 109"/>
                <p:cNvSpPr>
                  <a:spLocks noChangeArrowheads="1"/>
                </p:cNvSpPr>
                <p:nvPr/>
              </p:nvSpPr>
              <p:spPr bwMode="auto">
                <a:xfrm>
                  <a:off x="9795" y="11501"/>
                  <a:ext cx="540" cy="195"/>
                </a:xfrm>
                <a:prstGeom prst="rect">
                  <a:avLst/>
                </a:prstGeom>
                <a:solidFill>
                  <a:srgbClr val="00FFFF"/>
                </a:solidFill>
                <a:ln w="9525">
                  <a:solidFill>
                    <a:srgbClr val="0000FF"/>
                  </a:solidFill>
                  <a:miter lim="800000"/>
                  <a:headEnd/>
                  <a:tailEnd/>
                </a:ln>
              </p:spPr>
              <p:txBody>
                <a:bodyPr lIns="0" tIns="0" rIns="0" bIns="0"/>
                <a:lstStyle/>
                <a:p>
                  <a:endParaRPr lang="sv-SE"/>
                </a:p>
              </p:txBody>
            </p:sp>
            <p:sp>
              <p:nvSpPr>
                <p:cNvPr id="74862" name="Rectangle 110"/>
                <p:cNvSpPr>
                  <a:spLocks noChangeArrowheads="1"/>
                </p:cNvSpPr>
                <p:nvPr/>
              </p:nvSpPr>
              <p:spPr bwMode="auto">
                <a:xfrm>
                  <a:off x="9900" y="11358"/>
                  <a:ext cx="330" cy="143"/>
                </a:xfrm>
                <a:prstGeom prst="rect">
                  <a:avLst/>
                </a:prstGeom>
                <a:solidFill>
                  <a:srgbClr val="00FFFF"/>
                </a:solidFill>
                <a:ln w="9525">
                  <a:solidFill>
                    <a:srgbClr val="0000FF"/>
                  </a:solidFill>
                  <a:miter lim="800000"/>
                  <a:headEnd/>
                  <a:tailEnd/>
                </a:ln>
              </p:spPr>
              <p:txBody>
                <a:bodyPr lIns="0" tIns="0" rIns="0" bIns="0"/>
                <a:lstStyle/>
                <a:p>
                  <a:endParaRPr lang="sv-SE"/>
                </a:p>
              </p:txBody>
            </p:sp>
          </p:grpSp>
          <p:sp>
            <p:nvSpPr>
              <p:cNvPr id="74863" name="Text Box 111"/>
              <p:cNvSpPr txBox="1">
                <a:spLocks noChangeArrowheads="1"/>
              </p:cNvSpPr>
              <p:nvPr/>
            </p:nvSpPr>
            <p:spPr bwMode="auto">
              <a:xfrm>
                <a:off x="9765" y="11775"/>
                <a:ext cx="675" cy="390"/>
              </a:xfrm>
              <a:prstGeom prst="rect">
                <a:avLst/>
              </a:prstGeom>
              <a:solidFill>
                <a:srgbClr val="FFFFFF"/>
              </a:solidFill>
              <a:ln w="9525">
                <a:solidFill>
                  <a:srgbClr val="FFFFFF"/>
                </a:solidFill>
                <a:miter lim="800000"/>
                <a:headEnd/>
                <a:tailEnd/>
              </a:ln>
              <a:effectLst/>
            </p:spPr>
            <p:txBody>
              <a:bodyPr lIns="0" tIns="0" rIns="0" bIns="0"/>
              <a:lstStyle/>
              <a:p>
                <a:pPr algn="l" eaLnBrk="0" hangingPunct="0"/>
                <a:r>
                  <a:rPr lang="en-US" sz="1200">
                    <a:solidFill>
                      <a:schemeClr val="bg1"/>
                    </a:solidFill>
                  </a:rPr>
                  <a:t>PDM</a:t>
                </a:r>
              </a:p>
            </p:txBody>
          </p:sp>
        </p:grpSp>
        <p:grpSp>
          <p:nvGrpSpPr>
            <p:cNvPr id="74865" name="Group 113"/>
            <p:cNvGrpSpPr>
              <a:grpSpLocks/>
            </p:cNvGrpSpPr>
            <p:nvPr/>
          </p:nvGrpSpPr>
          <p:grpSpPr bwMode="auto">
            <a:xfrm>
              <a:off x="288" y="2544"/>
              <a:ext cx="303" cy="305"/>
              <a:chOff x="4695" y="12035"/>
              <a:chExt cx="720" cy="705"/>
            </a:xfrm>
          </p:grpSpPr>
          <p:sp>
            <p:nvSpPr>
              <p:cNvPr id="74866" name="Oval 114"/>
              <p:cNvSpPr>
                <a:spLocks noChangeArrowheads="1"/>
              </p:cNvSpPr>
              <p:nvPr/>
            </p:nvSpPr>
            <p:spPr bwMode="auto">
              <a:xfrm>
                <a:off x="4695" y="12035"/>
                <a:ext cx="705" cy="705"/>
              </a:xfrm>
              <a:prstGeom prst="ellipse">
                <a:avLst/>
              </a:prstGeom>
              <a:solidFill>
                <a:srgbClr val="CCFFCC"/>
              </a:solidFill>
              <a:ln w="9525">
                <a:solidFill>
                  <a:srgbClr val="000000"/>
                </a:solidFill>
                <a:round/>
                <a:headEnd/>
                <a:tailEnd/>
              </a:ln>
              <a:effectLst/>
            </p:spPr>
            <p:txBody>
              <a:bodyPr/>
              <a:lstStyle/>
              <a:p>
                <a:endParaRPr lang="sv-SE"/>
              </a:p>
            </p:txBody>
          </p:sp>
          <p:sp>
            <p:nvSpPr>
              <p:cNvPr id="74867" name="Line 115"/>
              <p:cNvSpPr>
                <a:spLocks noChangeShapeType="1"/>
              </p:cNvSpPr>
              <p:nvPr/>
            </p:nvSpPr>
            <p:spPr bwMode="auto">
              <a:xfrm>
                <a:off x="4785" y="12485"/>
                <a:ext cx="630" cy="0"/>
              </a:xfrm>
              <a:prstGeom prst="line">
                <a:avLst/>
              </a:prstGeom>
              <a:noFill/>
              <a:ln w="9525">
                <a:solidFill>
                  <a:srgbClr val="000000"/>
                </a:solidFill>
                <a:round/>
                <a:headEnd/>
                <a:tailEnd type="triangle" w="med" len="med"/>
              </a:ln>
              <a:effectLst/>
            </p:spPr>
            <p:txBody>
              <a:bodyPr/>
              <a:lstStyle/>
              <a:p>
                <a:endParaRPr lang="sv-SE"/>
              </a:p>
            </p:txBody>
          </p:sp>
          <p:sp>
            <p:nvSpPr>
              <p:cNvPr id="74868" name="Line 116"/>
              <p:cNvSpPr>
                <a:spLocks noChangeShapeType="1"/>
              </p:cNvSpPr>
              <p:nvPr/>
            </p:nvSpPr>
            <p:spPr bwMode="auto">
              <a:xfrm flipH="1" flipV="1">
                <a:off x="4770" y="12095"/>
                <a:ext cx="0" cy="390"/>
              </a:xfrm>
              <a:prstGeom prst="line">
                <a:avLst/>
              </a:prstGeom>
              <a:noFill/>
              <a:ln w="9525">
                <a:solidFill>
                  <a:srgbClr val="000000"/>
                </a:solidFill>
                <a:round/>
                <a:headEnd/>
                <a:tailEnd type="triangle" w="med" len="med"/>
              </a:ln>
              <a:effectLst/>
            </p:spPr>
            <p:txBody>
              <a:bodyPr/>
              <a:lstStyle/>
              <a:p>
                <a:endParaRPr lang="sv-SE"/>
              </a:p>
            </p:txBody>
          </p:sp>
          <p:sp>
            <p:nvSpPr>
              <p:cNvPr id="74869" name="Line 117"/>
              <p:cNvSpPr>
                <a:spLocks noChangeShapeType="1"/>
              </p:cNvSpPr>
              <p:nvPr/>
            </p:nvSpPr>
            <p:spPr bwMode="auto">
              <a:xfrm>
                <a:off x="4860" y="12140"/>
                <a:ext cx="0" cy="345"/>
              </a:xfrm>
              <a:prstGeom prst="line">
                <a:avLst/>
              </a:prstGeom>
              <a:noFill/>
              <a:ln w="9525">
                <a:solidFill>
                  <a:srgbClr val="000000"/>
                </a:solidFill>
                <a:round/>
                <a:headEnd/>
                <a:tailEnd/>
              </a:ln>
              <a:effectLst/>
            </p:spPr>
            <p:txBody>
              <a:bodyPr/>
              <a:lstStyle/>
              <a:p>
                <a:endParaRPr lang="sv-SE"/>
              </a:p>
            </p:txBody>
          </p:sp>
          <p:sp>
            <p:nvSpPr>
              <p:cNvPr id="74870" name="Line 118"/>
              <p:cNvSpPr>
                <a:spLocks noChangeShapeType="1"/>
              </p:cNvSpPr>
              <p:nvPr/>
            </p:nvSpPr>
            <p:spPr bwMode="auto">
              <a:xfrm flipH="1">
                <a:off x="4935" y="12200"/>
                <a:ext cx="0" cy="300"/>
              </a:xfrm>
              <a:prstGeom prst="line">
                <a:avLst/>
              </a:prstGeom>
              <a:noFill/>
              <a:ln w="9525">
                <a:solidFill>
                  <a:srgbClr val="000000"/>
                </a:solidFill>
                <a:round/>
                <a:headEnd/>
                <a:tailEnd/>
              </a:ln>
              <a:effectLst/>
            </p:spPr>
            <p:txBody>
              <a:bodyPr/>
              <a:lstStyle/>
              <a:p>
                <a:endParaRPr lang="sv-SE"/>
              </a:p>
            </p:txBody>
          </p:sp>
          <p:sp>
            <p:nvSpPr>
              <p:cNvPr id="74871" name="Line 119"/>
              <p:cNvSpPr>
                <a:spLocks noChangeShapeType="1"/>
              </p:cNvSpPr>
              <p:nvPr/>
            </p:nvSpPr>
            <p:spPr bwMode="auto">
              <a:xfrm flipH="1">
                <a:off x="5010" y="12245"/>
                <a:ext cx="0" cy="255"/>
              </a:xfrm>
              <a:prstGeom prst="line">
                <a:avLst/>
              </a:prstGeom>
              <a:noFill/>
              <a:ln w="9525">
                <a:solidFill>
                  <a:srgbClr val="000000"/>
                </a:solidFill>
                <a:round/>
                <a:headEnd/>
                <a:tailEnd/>
              </a:ln>
              <a:effectLst/>
            </p:spPr>
            <p:txBody>
              <a:bodyPr/>
              <a:lstStyle/>
              <a:p>
                <a:endParaRPr lang="sv-SE"/>
              </a:p>
            </p:txBody>
          </p:sp>
          <p:sp>
            <p:nvSpPr>
              <p:cNvPr id="74872" name="Line 120"/>
              <p:cNvSpPr>
                <a:spLocks noChangeShapeType="1"/>
              </p:cNvSpPr>
              <p:nvPr/>
            </p:nvSpPr>
            <p:spPr bwMode="auto">
              <a:xfrm>
                <a:off x="5085" y="12320"/>
                <a:ext cx="0" cy="180"/>
              </a:xfrm>
              <a:prstGeom prst="line">
                <a:avLst/>
              </a:prstGeom>
              <a:noFill/>
              <a:ln w="9525">
                <a:solidFill>
                  <a:srgbClr val="000000"/>
                </a:solidFill>
                <a:round/>
                <a:headEnd/>
                <a:tailEnd/>
              </a:ln>
              <a:effectLst/>
            </p:spPr>
            <p:txBody>
              <a:bodyPr/>
              <a:lstStyle/>
              <a:p>
                <a:endParaRPr lang="sv-SE"/>
              </a:p>
            </p:txBody>
          </p:sp>
          <p:sp>
            <p:nvSpPr>
              <p:cNvPr id="74873" name="Line 121"/>
              <p:cNvSpPr>
                <a:spLocks noChangeShapeType="1"/>
              </p:cNvSpPr>
              <p:nvPr/>
            </p:nvSpPr>
            <p:spPr bwMode="auto">
              <a:xfrm>
                <a:off x="5160" y="12155"/>
                <a:ext cx="0" cy="345"/>
              </a:xfrm>
              <a:prstGeom prst="line">
                <a:avLst/>
              </a:prstGeom>
              <a:noFill/>
              <a:ln w="9525">
                <a:solidFill>
                  <a:srgbClr val="000000"/>
                </a:solidFill>
                <a:round/>
                <a:headEnd/>
                <a:tailEnd/>
              </a:ln>
              <a:effectLst/>
            </p:spPr>
            <p:txBody>
              <a:bodyPr/>
              <a:lstStyle/>
              <a:p>
                <a:endParaRPr lang="sv-SE"/>
              </a:p>
            </p:txBody>
          </p:sp>
          <p:sp>
            <p:nvSpPr>
              <p:cNvPr id="74874" name="Line 122"/>
              <p:cNvSpPr>
                <a:spLocks noChangeShapeType="1"/>
              </p:cNvSpPr>
              <p:nvPr/>
            </p:nvSpPr>
            <p:spPr bwMode="auto">
              <a:xfrm>
                <a:off x="5235" y="12215"/>
                <a:ext cx="0" cy="300"/>
              </a:xfrm>
              <a:prstGeom prst="line">
                <a:avLst/>
              </a:prstGeom>
              <a:noFill/>
              <a:ln w="9525">
                <a:solidFill>
                  <a:srgbClr val="000000"/>
                </a:solidFill>
                <a:round/>
                <a:headEnd/>
                <a:tailEnd/>
              </a:ln>
              <a:effectLst/>
            </p:spPr>
            <p:txBody>
              <a:bodyPr/>
              <a:lstStyle/>
              <a:p>
                <a:endParaRPr lang="sv-SE"/>
              </a:p>
            </p:txBody>
          </p:sp>
          <p:sp>
            <p:nvSpPr>
              <p:cNvPr id="74875" name="Line 123"/>
              <p:cNvSpPr>
                <a:spLocks noChangeShapeType="1"/>
              </p:cNvSpPr>
              <p:nvPr/>
            </p:nvSpPr>
            <p:spPr bwMode="auto">
              <a:xfrm>
                <a:off x="5385" y="12350"/>
                <a:ext cx="0" cy="120"/>
              </a:xfrm>
              <a:prstGeom prst="line">
                <a:avLst/>
              </a:prstGeom>
              <a:noFill/>
              <a:ln w="9525">
                <a:solidFill>
                  <a:srgbClr val="000000"/>
                </a:solidFill>
                <a:round/>
                <a:headEnd/>
                <a:tailEnd/>
              </a:ln>
              <a:effectLst/>
            </p:spPr>
            <p:txBody>
              <a:bodyPr/>
              <a:lstStyle/>
              <a:p>
                <a:endParaRPr lang="sv-SE"/>
              </a:p>
            </p:txBody>
          </p:sp>
          <p:sp>
            <p:nvSpPr>
              <p:cNvPr id="74876" name="Line 124"/>
              <p:cNvSpPr>
                <a:spLocks noChangeShapeType="1"/>
              </p:cNvSpPr>
              <p:nvPr/>
            </p:nvSpPr>
            <p:spPr bwMode="auto">
              <a:xfrm>
                <a:off x="5310" y="12290"/>
                <a:ext cx="0" cy="195"/>
              </a:xfrm>
              <a:prstGeom prst="line">
                <a:avLst/>
              </a:prstGeom>
              <a:noFill/>
              <a:ln w="9525">
                <a:solidFill>
                  <a:srgbClr val="000000"/>
                </a:solidFill>
                <a:round/>
                <a:headEnd/>
                <a:tailEnd/>
              </a:ln>
              <a:effectLst/>
            </p:spPr>
            <p:txBody>
              <a:bodyPr/>
              <a:lstStyle/>
              <a:p>
                <a:endParaRPr lang="sv-SE"/>
              </a:p>
            </p:txBody>
          </p:sp>
        </p:grpSp>
        <p:sp>
          <p:nvSpPr>
            <p:cNvPr id="74877" name="Line 125"/>
            <p:cNvSpPr>
              <a:spLocks noChangeShapeType="1"/>
            </p:cNvSpPr>
            <p:nvPr/>
          </p:nvSpPr>
          <p:spPr bwMode="auto">
            <a:xfrm flipH="1">
              <a:off x="432" y="2208"/>
              <a:ext cx="192" cy="96"/>
            </a:xfrm>
            <a:prstGeom prst="line">
              <a:avLst/>
            </a:prstGeom>
            <a:noFill/>
            <a:ln w="9525">
              <a:solidFill>
                <a:schemeClr val="accent2"/>
              </a:solidFill>
              <a:round/>
              <a:headEnd/>
              <a:tailEnd/>
            </a:ln>
            <a:effectLst/>
          </p:spPr>
          <p:txBody>
            <a:bodyPr/>
            <a:lstStyle/>
            <a:p>
              <a:endParaRPr lang="sv-SE"/>
            </a:p>
          </p:txBody>
        </p:sp>
        <p:sp>
          <p:nvSpPr>
            <p:cNvPr id="74878" name="Line 126"/>
            <p:cNvSpPr>
              <a:spLocks noChangeShapeType="1"/>
            </p:cNvSpPr>
            <p:nvPr/>
          </p:nvSpPr>
          <p:spPr bwMode="auto">
            <a:xfrm>
              <a:off x="432" y="2304"/>
              <a:ext cx="0" cy="240"/>
            </a:xfrm>
            <a:prstGeom prst="line">
              <a:avLst/>
            </a:prstGeom>
            <a:noFill/>
            <a:ln w="9525">
              <a:solidFill>
                <a:schemeClr val="accent2"/>
              </a:solidFill>
              <a:round/>
              <a:headEnd/>
              <a:tailEnd/>
            </a:ln>
            <a:effectLst/>
          </p:spPr>
          <p:txBody>
            <a:bodyPr/>
            <a:lstStyle/>
            <a:p>
              <a:endParaRPr lang="sv-SE"/>
            </a:p>
          </p:txBody>
        </p:sp>
      </p:grpSp>
    </p:spTree>
  </p:cSld>
  <p:clrMapOvr>
    <a:masterClrMapping/>
  </p:clrMapOvr>
  <p:transition spd="slow">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6" name="Text Box 100"/>
          <p:cNvSpPr txBox="1">
            <a:spLocks noChangeArrowheads="1"/>
          </p:cNvSpPr>
          <p:nvPr/>
        </p:nvSpPr>
        <p:spPr bwMode="auto">
          <a:xfrm>
            <a:off x="990600" y="1295400"/>
            <a:ext cx="6781800" cy="701675"/>
          </a:xfrm>
          <a:prstGeom prst="rect">
            <a:avLst/>
          </a:prstGeom>
          <a:noFill/>
          <a:ln w="9525">
            <a:noFill/>
            <a:miter lim="800000"/>
            <a:headEnd/>
            <a:tailEnd/>
          </a:ln>
          <a:effectLst/>
        </p:spPr>
        <p:txBody>
          <a:bodyPr wrap="square">
            <a:spAutoFit/>
          </a:bodyPr>
          <a:lstStyle/>
          <a:p>
            <a:pPr algn="just"/>
            <a:r>
              <a:rPr lang="en-US" sz="2000" b="1" i="1" dirty="0">
                <a:solidFill>
                  <a:schemeClr val="bg1"/>
                </a:solidFill>
                <a:cs typeface="Times New Roman" pitchFamily="18" charset="0"/>
              </a:rPr>
              <a:t>Table 15. Power Measurements  in the Linear Storage Device with Amplifier</a:t>
            </a:r>
            <a:endParaRPr lang="en-GB" dirty="0">
              <a:solidFill>
                <a:schemeClr val="bg1"/>
              </a:solidFill>
            </a:endParaRPr>
          </a:p>
        </p:txBody>
      </p:sp>
      <p:graphicFrame>
        <p:nvGraphicFramePr>
          <p:cNvPr id="76038" name="Group 262"/>
          <p:cNvGraphicFramePr>
            <a:graphicFrameLocks noGrp="1"/>
          </p:cNvGraphicFramePr>
          <p:nvPr/>
        </p:nvGraphicFramePr>
        <p:xfrm>
          <a:off x="1143000" y="2438400"/>
          <a:ext cx="6477000" cy="2849880"/>
        </p:xfrm>
        <a:graphic>
          <a:graphicData uri="http://schemas.openxmlformats.org/drawingml/2006/table">
            <a:tbl>
              <a:tblPr/>
              <a:tblGrid>
                <a:gridCol w="4191000"/>
                <a:gridCol w="1295400"/>
                <a:gridCol w="990600"/>
              </a:tblGrid>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dirty="0" smtClean="0">
                          <a:ln>
                            <a:noFill/>
                          </a:ln>
                          <a:solidFill>
                            <a:schemeClr val="bg2"/>
                          </a:solidFill>
                          <a:effectLst/>
                          <a:latin typeface="Times New Roman" pitchFamily="18" charset="0"/>
                        </a:rPr>
                        <a:t>One Pass </a:t>
                      </a:r>
                      <a:r>
                        <a:rPr kumimoji="0" lang="sv-SE" sz="1800" b="1" i="0" u="none" strike="noStrike" cap="none" normalizeH="0" baseline="0" dirty="0" err="1" smtClean="0">
                          <a:ln>
                            <a:noFill/>
                          </a:ln>
                          <a:solidFill>
                            <a:schemeClr val="bg2"/>
                          </a:solidFill>
                          <a:effectLst/>
                          <a:latin typeface="Times New Roman" pitchFamily="18" charset="0"/>
                        </a:rPr>
                        <a:t>Configuration</a:t>
                      </a:r>
                      <a:endParaRPr kumimoji="0" lang="en-GB" sz="1800" b="1" i="0" u="none" strike="noStrike" cap="none" normalizeH="0" baseline="0" dirty="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0.1mW</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685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Linear Storage Device with amplifier no pumped</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dirty="0" smtClean="0">
                          <a:ln>
                            <a:noFill/>
                          </a:ln>
                          <a:solidFill>
                            <a:schemeClr val="bg2"/>
                          </a:solidFill>
                          <a:effectLst/>
                          <a:latin typeface="Times New Roman" pitchFamily="18" charset="0"/>
                        </a:rPr>
                        <a:t>0.3mW</a:t>
                      </a:r>
                      <a:endParaRPr kumimoji="0" lang="en-GB" sz="1800" b="1"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Linear Storage Device with amplifier pumped, collinear case</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dirty="0" smtClean="0">
                          <a:ln>
                            <a:noFill/>
                          </a:ln>
                          <a:solidFill>
                            <a:schemeClr val="bg2"/>
                          </a:solidFill>
                          <a:effectLst/>
                          <a:latin typeface="Times New Roman" pitchFamily="18" charset="0"/>
                        </a:rPr>
                        <a:t>1.5mW</a:t>
                      </a:r>
                      <a:endParaRPr kumimoji="0" lang="en-GB" sz="1800" b="1"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609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Linear Storage Device with amplifier pumped, summa of collinear and anti-collinear</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dirty="0" smtClean="0">
                          <a:ln>
                            <a:noFill/>
                          </a:ln>
                          <a:solidFill>
                            <a:schemeClr val="bg2"/>
                          </a:solidFill>
                          <a:effectLst/>
                          <a:latin typeface="Times New Roman" pitchFamily="18" charset="0"/>
                        </a:rPr>
                        <a:t>2.8 mW</a:t>
                      </a:r>
                      <a:endParaRPr kumimoji="0" lang="en-GB" sz="1800" b="1"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bl>
          </a:graphicData>
        </a:graphic>
      </p:graphicFrame>
      <p:graphicFrame>
        <p:nvGraphicFramePr>
          <p:cNvPr id="152576" name="Object 0"/>
          <p:cNvGraphicFramePr>
            <a:graphicFrameLocks noChangeAspect="1"/>
          </p:cNvGraphicFramePr>
          <p:nvPr/>
        </p:nvGraphicFramePr>
        <p:xfrm>
          <a:off x="5486400" y="2514600"/>
          <a:ext cx="838200" cy="479425"/>
        </p:xfrm>
        <a:graphic>
          <a:graphicData uri="http://schemas.openxmlformats.org/presentationml/2006/ole">
            <p:oleObj spid="_x0000_s152576" name="Formel" r:id="rId3" imgW="444240" imgH="253800" progId="Equation.3">
              <p:embed/>
            </p:oleObj>
          </a:graphicData>
        </a:graphic>
      </p:graphicFrame>
      <p:graphicFrame>
        <p:nvGraphicFramePr>
          <p:cNvPr id="152577" name="Object 1"/>
          <p:cNvGraphicFramePr>
            <a:graphicFrameLocks noChangeAspect="1"/>
          </p:cNvGraphicFramePr>
          <p:nvPr/>
        </p:nvGraphicFramePr>
        <p:xfrm>
          <a:off x="5486400" y="3200400"/>
          <a:ext cx="914400" cy="457200"/>
        </p:xfrm>
        <a:graphic>
          <a:graphicData uri="http://schemas.openxmlformats.org/presentationml/2006/ole">
            <p:oleObj spid="_x0000_s152577" name="Formel" r:id="rId4" imgW="507960" imgH="253800" progId="Equation.3">
              <p:embed/>
            </p:oleObj>
          </a:graphicData>
        </a:graphic>
      </p:graphicFrame>
      <p:graphicFrame>
        <p:nvGraphicFramePr>
          <p:cNvPr id="152578" name="Object 2"/>
          <p:cNvGraphicFramePr>
            <a:graphicFrameLocks noChangeAspect="1"/>
          </p:cNvGraphicFramePr>
          <p:nvPr/>
        </p:nvGraphicFramePr>
        <p:xfrm>
          <a:off x="5410200" y="3810000"/>
          <a:ext cx="990600" cy="495300"/>
        </p:xfrm>
        <a:graphic>
          <a:graphicData uri="http://schemas.openxmlformats.org/presentationml/2006/ole">
            <p:oleObj spid="_x0000_s152578" name="Formel" r:id="rId5" imgW="507960" imgH="253800" progId="Equation.3">
              <p:embed/>
            </p:oleObj>
          </a:graphicData>
        </a:graphic>
      </p:graphicFrame>
      <p:graphicFrame>
        <p:nvGraphicFramePr>
          <p:cNvPr id="152580" name="Object 4"/>
          <p:cNvGraphicFramePr>
            <a:graphicFrameLocks noChangeAspect="1"/>
          </p:cNvGraphicFramePr>
          <p:nvPr/>
        </p:nvGraphicFramePr>
        <p:xfrm>
          <a:off x="5410200" y="4495800"/>
          <a:ext cx="990600" cy="495300"/>
        </p:xfrm>
        <a:graphic>
          <a:graphicData uri="http://schemas.openxmlformats.org/presentationml/2006/ole">
            <p:oleObj spid="_x0000_s152580" name="Formel" r:id="rId6" imgW="507960" imgH="253800" progId="Equation.3">
              <p:embed/>
            </p:oleObj>
          </a:graphicData>
        </a:graphic>
      </p:graphicFrame>
    </p:spTree>
  </p:cSld>
  <p:clrMapOvr>
    <a:masterClrMapping/>
  </p:clrMapOvr>
  <p:transition spd="slow">
    <p:strips/>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8" name="Text Box 4"/>
          <p:cNvSpPr txBox="1">
            <a:spLocks noChangeArrowheads="1"/>
          </p:cNvSpPr>
          <p:nvPr/>
        </p:nvSpPr>
        <p:spPr bwMode="auto">
          <a:xfrm>
            <a:off x="685800" y="838200"/>
            <a:ext cx="7848600" cy="646331"/>
          </a:xfrm>
          <a:prstGeom prst="rect">
            <a:avLst/>
          </a:prstGeom>
          <a:noFill/>
          <a:ln w="9525">
            <a:noFill/>
            <a:miter lim="800000"/>
            <a:headEnd/>
            <a:tailEnd/>
          </a:ln>
          <a:effectLst/>
        </p:spPr>
        <p:txBody>
          <a:bodyPr wrap="square">
            <a:spAutoFit/>
          </a:bodyPr>
          <a:lstStyle/>
          <a:p>
            <a:pPr algn="just"/>
            <a:r>
              <a:rPr lang="en-US" sz="1800" b="1" i="1" dirty="0">
                <a:solidFill>
                  <a:schemeClr val="bg1"/>
                </a:solidFill>
                <a:cs typeface="Times New Roman" pitchFamily="18" charset="0"/>
              </a:rPr>
              <a:t>Table 16. Enhancement Factor, Amplification Parameter and Efficiency of  the Linear Storage Device with an Implemented Amplifier, based on measurements</a:t>
            </a:r>
            <a:endParaRPr lang="en-GB" sz="1800" dirty="0">
              <a:solidFill>
                <a:schemeClr val="bg1"/>
              </a:solidFill>
            </a:endParaRPr>
          </a:p>
        </p:txBody>
      </p:sp>
      <p:graphicFrame>
        <p:nvGraphicFramePr>
          <p:cNvPr id="77875" name="Group 51"/>
          <p:cNvGraphicFramePr>
            <a:graphicFrameLocks noGrp="1"/>
          </p:cNvGraphicFramePr>
          <p:nvPr/>
        </p:nvGraphicFramePr>
        <p:xfrm>
          <a:off x="762000" y="1828800"/>
          <a:ext cx="7848600" cy="4200144"/>
        </p:xfrm>
        <a:graphic>
          <a:graphicData uri="http://schemas.openxmlformats.org/drawingml/2006/table">
            <a:tbl>
              <a:tblPr/>
              <a:tblGrid>
                <a:gridCol w="2360809"/>
                <a:gridCol w="2497848"/>
                <a:gridCol w="2989943"/>
              </a:tblGrid>
              <a:tr h="304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2400" b="1" i="0" u="none" strike="noStrike" cap="none" normalizeH="0" baseline="0" smtClean="0">
                          <a:ln>
                            <a:noFill/>
                          </a:ln>
                          <a:solidFill>
                            <a:schemeClr val="bg2"/>
                          </a:solidFill>
                          <a:effectLst/>
                          <a:latin typeface="Times New Roman" pitchFamily="18" charset="0"/>
                        </a:rPr>
                        <a:t>Parameter</a:t>
                      </a:r>
                      <a:endParaRPr kumimoji="0" lang="en-GB" sz="24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Based on measurements</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Computed</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Enhancement Factor</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Amplification Parameter, collinear case</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Efficiency, collinear case</a:t>
                      </a:r>
                      <a:endParaRPr kumimoji="0" lang="en-GB" sz="1800" b="1" i="0" u="none" strike="noStrike" cap="none" normalizeH="0" baseline="0" smtClean="0">
                        <a:ln>
                          <a:noFill/>
                        </a:ln>
                        <a:solidFill>
                          <a:schemeClr val="bg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800" b="1" i="0" u="none" strike="noStrike" cap="none" normalizeH="0" baseline="0" smtClean="0">
                          <a:ln>
                            <a:noFill/>
                          </a:ln>
                          <a:solidFill>
                            <a:schemeClr val="bg2"/>
                          </a:solidFill>
                          <a:effectLst/>
                          <a:latin typeface="Times New Roman" pitchFamily="18" charset="0"/>
                        </a:rPr>
                        <a:t>Total Efficiency, general case</a:t>
                      </a:r>
                      <a:endParaRPr kumimoji="0" lang="en-GB" sz="1800" b="1"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800" b="0" i="0" u="none" strike="noStrike" cap="none" normalizeH="0" baseline="0" dirty="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ECFF">
                        <a:alpha val="50000"/>
                      </a:srgbClr>
                    </a:solidFill>
                  </a:tcPr>
                </a:tc>
              </a:tr>
            </a:tbl>
          </a:graphicData>
        </a:graphic>
      </p:graphicFrame>
      <p:graphicFrame>
        <p:nvGraphicFramePr>
          <p:cNvPr id="77851" name="Object 27"/>
          <p:cNvGraphicFramePr>
            <a:graphicFrameLocks noChangeAspect="1"/>
          </p:cNvGraphicFramePr>
          <p:nvPr/>
        </p:nvGraphicFramePr>
        <p:xfrm>
          <a:off x="3200400" y="2514600"/>
          <a:ext cx="1752600" cy="812800"/>
        </p:xfrm>
        <a:graphic>
          <a:graphicData uri="http://schemas.openxmlformats.org/presentationml/2006/ole">
            <p:oleObj spid="_x0000_s77851" name="Formel" r:id="rId3" imgW="1028520" imgH="482400" progId="Equation.3">
              <p:embed/>
            </p:oleObj>
          </a:graphicData>
        </a:graphic>
      </p:graphicFrame>
      <p:graphicFrame>
        <p:nvGraphicFramePr>
          <p:cNvPr id="77852" name="Object 28"/>
          <p:cNvGraphicFramePr>
            <a:graphicFrameLocks noChangeAspect="1"/>
          </p:cNvGraphicFramePr>
          <p:nvPr/>
        </p:nvGraphicFramePr>
        <p:xfrm>
          <a:off x="3124200" y="3352800"/>
          <a:ext cx="2209800" cy="769938"/>
        </p:xfrm>
        <a:graphic>
          <a:graphicData uri="http://schemas.openxmlformats.org/presentationml/2006/ole">
            <p:oleObj spid="_x0000_s77852" name="Formel" r:id="rId4" imgW="1117440" imgH="457200" progId="Equation.3">
              <p:embed/>
            </p:oleObj>
          </a:graphicData>
        </a:graphic>
      </p:graphicFrame>
      <p:graphicFrame>
        <p:nvGraphicFramePr>
          <p:cNvPr id="77853" name="Object 29"/>
          <p:cNvGraphicFramePr>
            <a:graphicFrameLocks noChangeAspect="1"/>
          </p:cNvGraphicFramePr>
          <p:nvPr/>
        </p:nvGraphicFramePr>
        <p:xfrm>
          <a:off x="3124200" y="4267200"/>
          <a:ext cx="1905000" cy="801688"/>
        </p:xfrm>
        <a:graphic>
          <a:graphicData uri="http://schemas.openxmlformats.org/presentationml/2006/ole">
            <p:oleObj spid="_x0000_s77853" name="Formel" r:id="rId5" imgW="1155600" imgH="482400" progId="Equation.3">
              <p:embed/>
            </p:oleObj>
          </a:graphicData>
        </a:graphic>
      </p:graphicFrame>
      <p:graphicFrame>
        <p:nvGraphicFramePr>
          <p:cNvPr id="77854" name="Object 30"/>
          <p:cNvGraphicFramePr>
            <a:graphicFrameLocks noChangeAspect="1"/>
          </p:cNvGraphicFramePr>
          <p:nvPr/>
        </p:nvGraphicFramePr>
        <p:xfrm>
          <a:off x="5638800" y="2667000"/>
          <a:ext cx="2514600" cy="393700"/>
        </p:xfrm>
        <a:graphic>
          <a:graphicData uri="http://schemas.openxmlformats.org/presentationml/2006/ole">
            <p:oleObj spid="_x0000_s77854" name="Formel" r:id="rId6" imgW="1295280" imgH="228600" progId="Equation.3">
              <p:embed/>
            </p:oleObj>
          </a:graphicData>
        </a:graphic>
      </p:graphicFrame>
      <p:graphicFrame>
        <p:nvGraphicFramePr>
          <p:cNvPr id="77855" name="Object 31"/>
          <p:cNvGraphicFramePr>
            <a:graphicFrameLocks noChangeAspect="1"/>
          </p:cNvGraphicFramePr>
          <p:nvPr/>
        </p:nvGraphicFramePr>
        <p:xfrm>
          <a:off x="5638800" y="3276600"/>
          <a:ext cx="2971800" cy="850900"/>
        </p:xfrm>
        <a:graphic>
          <a:graphicData uri="http://schemas.openxmlformats.org/presentationml/2006/ole">
            <p:oleObj spid="_x0000_s77855" name="Formel" r:id="rId7" imgW="1434960" imgH="482400" progId="Equation.3">
              <p:embed/>
            </p:oleObj>
          </a:graphicData>
        </a:graphic>
      </p:graphicFrame>
      <p:graphicFrame>
        <p:nvGraphicFramePr>
          <p:cNvPr id="77856" name="Object 32"/>
          <p:cNvGraphicFramePr>
            <a:graphicFrameLocks noChangeAspect="1"/>
          </p:cNvGraphicFramePr>
          <p:nvPr/>
        </p:nvGraphicFramePr>
        <p:xfrm>
          <a:off x="5638800" y="4191000"/>
          <a:ext cx="2971800" cy="796925"/>
        </p:xfrm>
        <a:graphic>
          <a:graphicData uri="http://schemas.openxmlformats.org/presentationml/2006/ole">
            <p:oleObj spid="_x0000_s77856" name="Formel" r:id="rId8" imgW="1498320" imgH="469800" progId="Equation.3">
              <p:embed/>
            </p:oleObj>
          </a:graphicData>
        </a:graphic>
      </p:graphicFrame>
      <p:graphicFrame>
        <p:nvGraphicFramePr>
          <p:cNvPr id="77869" name="Object 45"/>
          <p:cNvGraphicFramePr>
            <a:graphicFrameLocks noChangeAspect="1"/>
          </p:cNvGraphicFramePr>
          <p:nvPr/>
        </p:nvGraphicFramePr>
        <p:xfrm>
          <a:off x="3124200" y="5181600"/>
          <a:ext cx="1998663" cy="823913"/>
        </p:xfrm>
        <a:graphic>
          <a:graphicData uri="http://schemas.openxmlformats.org/presentationml/2006/ole">
            <p:oleObj spid="_x0000_s77869" name="Formel" r:id="rId9" imgW="1180800" imgH="482400" progId="Equation.3">
              <p:embed/>
            </p:oleObj>
          </a:graphicData>
        </a:graphic>
      </p:graphicFrame>
      <p:graphicFrame>
        <p:nvGraphicFramePr>
          <p:cNvPr id="77870" name="Object 46"/>
          <p:cNvGraphicFramePr>
            <a:graphicFrameLocks noChangeAspect="1"/>
          </p:cNvGraphicFramePr>
          <p:nvPr/>
        </p:nvGraphicFramePr>
        <p:xfrm>
          <a:off x="5638800" y="5257800"/>
          <a:ext cx="2906713" cy="750888"/>
        </p:xfrm>
        <a:graphic>
          <a:graphicData uri="http://schemas.openxmlformats.org/presentationml/2006/ole">
            <p:oleObj spid="_x0000_s77870" name="Formel" r:id="rId10" imgW="1511280" imgH="457200" progId="Equation.3">
              <p:embed/>
            </p:oleObj>
          </a:graphicData>
        </a:graphic>
      </p:graphicFrame>
    </p:spTree>
  </p:cSld>
  <p:clrMapOvr>
    <a:masterClrMapping/>
  </p:clrMapOvr>
  <p:transition spd="slow">
    <p:strips/>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024" name="Group 752"/>
          <p:cNvGraphicFramePr>
            <a:graphicFrameLocks noGrp="1"/>
          </p:cNvGraphicFramePr>
          <p:nvPr/>
        </p:nvGraphicFramePr>
        <p:xfrm>
          <a:off x="381000" y="1295400"/>
          <a:ext cx="8382000" cy="4530789"/>
        </p:xfrm>
        <a:graphic>
          <a:graphicData uri="http://schemas.openxmlformats.org/drawingml/2006/table">
            <a:tbl>
              <a:tblPr/>
              <a:tblGrid>
                <a:gridCol w="1447800"/>
                <a:gridCol w="912179"/>
                <a:gridCol w="1546195"/>
                <a:gridCol w="1220679"/>
                <a:gridCol w="1546195"/>
                <a:gridCol w="1708952"/>
              </a:tblGrid>
              <a:tr h="1143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bg1"/>
                          </a:solidFill>
                          <a:effectLst/>
                          <a:latin typeface="Times New Roman" pitchFamily="18" charset="0"/>
                        </a:rPr>
                        <a:t>Laser </a:t>
                      </a:r>
                      <a:r>
                        <a:rPr kumimoji="0" lang="sv-SE" sz="1400" b="1" i="0" u="none" strike="noStrike" cap="none" normalizeH="0" baseline="0" dirty="0" err="1" smtClean="0">
                          <a:ln>
                            <a:noFill/>
                          </a:ln>
                          <a:solidFill>
                            <a:schemeClr val="bg1"/>
                          </a:solidFill>
                          <a:effectLst/>
                          <a:latin typeface="Times New Roman" pitchFamily="18" charset="0"/>
                        </a:rPr>
                        <a:t>type</a:t>
                      </a:r>
                      <a:endParaRPr kumimoji="0" lang="en-GB" sz="1400" b="1"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AU" sz="1400" b="1" i="0" u="none" strike="noStrike" cap="none" normalizeH="0" baseline="0" dirty="0" err="1" smtClean="0">
                          <a:ln>
                            <a:noFill/>
                          </a:ln>
                          <a:solidFill>
                            <a:schemeClr val="bg1"/>
                          </a:solidFill>
                          <a:effectLst/>
                          <a:latin typeface="Times New Roman" pitchFamily="18" charset="0"/>
                          <a:ea typeface="Arial Unicode MS" pitchFamily="34" charset="-128"/>
                          <a:cs typeface="Arial Unicode MS" pitchFamily="34" charset="-128"/>
                        </a:rPr>
                        <a:t>Excimer</a:t>
                      </a:r>
                      <a:r>
                        <a:rPr kumimoji="1" lang="en-AU" sz="1400" b="1" i="0" u="none" strike="noStrike" cap="none" normalizeH="0" baseline="0" dirty="0" smtClean="0">
                          <a:ln>
                            <a:noFill/>
                          </a:ln>
                          <a:solidFill>
                            <a:schemeClr val="bg1"/>
                          </a:solidFill>
                          <a:effectLst/>
                          <a:latin typeface="Times New Roman" pitchFamily="18" charset="0"/>
                          <a:ea typeface="Arial Unicode MS" pitchFamily="34" charset="-128"/>
                          <a:cs typeface="Arial Unicode MS" pitchFamily="34" charset="-128"/>
                        </a:rPr>
                        <a:t> laser</a:t>
                      </a:r>
                      <a:r>
                        <a:rPr kumimoji="1" lang="en-AU" sz="1400" b="0" i="0" u="none" strike="noStrike" cap="none" normalizeH="0" baseline="0" dirty="0" smtClean="0">
                          <a:ln>
                            <a:noFill/>
                          </a:ln>
                          <a:solidFill>
                            <a:schemeClr val="bg1"/>
                          </a:solidFill>
                          <a:effectLst/>
                          <a:latin typeface="Times New Roman" pitchFamily="18" charset="0"/>
                          <a:ea typeface="Arial Unicode MS" pitchFamily="34" charset="-128"/>
                          <a:cs typeface="Arial Unicode MS" pitchFamily="34" charset="-128"/>
                        </a:rPr>
                        <a:t> (Lambda </a:t>
                      </a:r>
                      <a:r>
                        <a:rPr kumimoji="1" lang="en-AU" sz="1400" b="0" i="0" u="none" strike="noStrike" cap="none" normalizeH="0" baseline="0" dirty="0" err="1" smtClean="0">
                          <a:ln>
                            <a:noFill/>
                          </a:ln>
                          <a:solidFill>
                            <a:schemeClr val="bg1"/>
                          </a:solidFill>
                          <a:effectLst/>
                          <a:latin typeface="Times New Roman" pitchFamily="18" charset="0"/>
                          <a:ea typeface="Arial Unicode MS" pitchFamily="34" charset="-128"/>
                          <a:cs typeface="Arial Unicode MS" pitchFamily="34" charset="-128"/>
                        </a:rPr>
                        <a:t>Physik</a:t>
                      </a:r>
                      <a:r>
                        <a:rPr kumimoji="1" lang="en-AU" sz="1400" b="0" i="0" u="none" strike="noStrike" cap="none" normalizeH="0" baseline="0" dirty="0" smtClean="0">
                          <a:ln>
                            <a:noFill/>
                          </a:ln>
                          <a:solidFill>
                            <a:schemeClr val="bg1"/>
                          </a:solidFill>
                          <a:effectLst/>
                          <a:latin typeface="Times New Roman" pitchFamily="18" charset="0"/>
                          <a:ea typeface="Arial Unicode MS" pitchFamily="34" charset="-128"/>
                          <a:cs typeface="Arial Unicode MS" pitchFamily="34" charset="-128"/>
                        </a:rPr>
                        <a:t> LPX220)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AU" sz="1400" b="1" i="0" u="none" strike="noStrike" cap="none" normalizeH="0" baseline="0" dirty="0" smtClean="0">
                          <a:ln>
                            <a:noFill/>
                          </a:ln>
                          <a:solidFill>
                            <a:schemeClr val="bg1"/>
                          </a:solidFill>
                          <a:effectLst/>
                          <a:latin typeface="Times New Roman" pitchFamily="18" charset="0"/>
                          <a:ea typeface="Arial Unicode MS" pitchFamily="34" charset="-128"/>
                          <a:cs typeface="Arial Unicode MS" pitchFamily="34" charset="-128"/>
                        </a:rPr>
                        <a:t>Dye laser  </a:t>
                      </a:r>
                    </a:p>
                    <a:p>
                      <a:pPr marL="0" marR="0" lvl="0" indent="0" algn="l" defTabSz="914400" rtl="0" eaLnBrk="1" fontAlgn="base" latinLnBrk="0" hangingPunct="1">
                        <a:lnSpc>
                          <a:spcPct val="100000"/>
                        </a:lnSpc>
                        <a:spcBef>
                          <a:spcPct val="0"/>
                        </a:spcBef>
                        <a:spcAft>
                          <a:spcPct val="0"/>
                        </a:spcAft>
                        <a:buClrTx/>
                        <a:buSzTx/>
                        <a:buFontTx/>
                        <a:buNone/>
                        <a:tabLst/>
                      </a:pPr>
                      <a:r>
                        <a:rPr kumimoji="1" lang="en-AU" sz="1400" b="0" i="0" u="none" strike="noStrike" cap="none" normalizeH="0" baseline="0" dirty="0" smtClean="0">
                          <a:ln>
                            <a:noFill/>
                          </a:ln>
                          <a:solidFill>
                            <a:schemeClr val="bg1"/>
                          </a:solidFill>
                          <a:effectLst/>
                          <a:latin typeface="Times New Roman" pitchFamily="18" charset="0"/>
                          <a:ea typeface="Arial Unicode MS" pitchFamily="34" charset="-128"/>
                          <a:cs typeface="Arial Unicode MS" pitchFamily="34" charset="-128"/>
                        </a:rPr>
                        <a:t>(Lambda </a:t>
                      </a:r>
                      <a:r>
                        <a:rPr kumimoji="1" lang="en-AU" sz="1400" b="0" i="0" u="none" strike="noStrike" cap="none" normalizeH="0" baseline="0" dirty="0" err="1" smtClean="0">
                          <a:ln>
                            <a:noFill/>
                          </a:ln>
                          <a:solidFill>
                            <a:schemeClr val="bg1"/>
                          </a:solidFill>
                          <a:effectLst/>
                          <a:latin typeface="Times New Roman" pitchFamily="18" charset="0"/>
                          <a:ea typeface="Arial Unicode MS" pitchFamily="34" charset="-128"/>
                          <a:cs typeface="Arial Unicode MS" pitchFamily="34" charset="-128"/>
                        </a:rPr>
                        <a:t>Physik</a:t>
                      </a:r>
                      <a:r>
                        <a:rPr kumimoji="1" lang="en-AU" sz="1400" b="0" i="0" u="none" strike="noStrike" cap="none" normalizeH="0" baseline="0" dirty="0" smtClean="0">
                          <a:ln>
                            <a:noFill/>
                          </a:ln>
                          <a:solidFill>
                            <a:schemeClr val="bg1"/>
                          </a:solidFill>
                          <a:effectLst/>
                          <a:latin typeface="Times New Roman" pitchFamily="18" charset="0"/>
                          <a:ea typeface="Arial Unicode MS" pitchFamily="34" charset="-128"/>
                          <a:cs typeface="Arial Unicode MS" pitchFamily="34" charset="-128"/>
                        </a:rPr>
                        <a:t> LPD3002)</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Nd: YAG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laser </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(Quanta-Ray</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 DCR-3)</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Nd: YAG</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1"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 laser</a:t>
                      </a:r>
                    </a:p>
                    <a:p>
                      <a:pPr marL="0" marR="0" lvl="0" indent="0" algn="just" defTabSz="914400" rtl="0" eaLnBrk="1" fontAlgn="base" latinLnBrk="0" hangingPunct="1">
                        <a:lnSpc>
                          <a:spcPct val="100000"/>
                        </a:lnSpc>
                        <a:spcBef>
                          <a:spcPct val="0"/>
                        </a:spcBef>
                        <a:spcAft>
                          <a:spcPct val="0"/>
                        </a:spcAft>
                        <a:buClrTx/>
                        <a:buSzTx/>
                        <a:buFontTx/>
                        <a:buNone/>
                        <a:tabLst/>
                      </a:pPr>
                      <a:r>
                        <a:rPr kumimoji="1" lang="en-AU" sz="1400" b="0" i="0" u="none" strike="noStrike" cap="none" normalizeH="0" baseline="0" smtClean="0">
                          <a:ln>
                            <a:noFill/>
                          </a:ln>
                          <a:solidFill>
                            <a:schemeClr val="bg1"/>
                          </a:solidFill>
                          <a:effectLst/>
                          <a:latin typeface="Times New Roman" pitchFamily="18" charset="0"/>
                          <a:ea typeface="Arial Unicode MS" pitchFamily="34" charset="-128"/>
                          <a:cs typeface="Arial Unicode MS" pitchFamily="34" charset="-128"/>
                        </a:rPr>
                        <a:t>(Spectra-Physics GCR-270)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Optical Parametrical Oscillator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(Spectra-Physics</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MOPO-730)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432816">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bg1"/>
                          </a:solidFill>
                          <a:effectLst/>
                          <a:latin typeface="Times New Roman" pitchFamily="18" charset="0"/>
                        </a:rPr>
                        <a:t>Active</a:t>
                      </a:r>
                      <a:r>
                        <a:rPr kumimoji="0" lang="sv-SE" sz="1400" b="1" i="0" u="none" strike="noStrike" cap="none" normalizeH="0" baseline="0" dirty="0" smtClean="0">
                          <a:ln>
                            <a:noFill/>
                          </a:ln>
                          <a:solidFill>
                            <a:schemeClr val="bg1"/>
                          </a:solidFill>
                          <a:effectLst/>
                          <a:latin typeface="Times New Roman" pitchFamily="18" charset="0"/>
                        </a:rPr>
                        <a:t> medium</a:t>
                      </a:r>
                      <a:endParaRPr kumimoji="0" lang="en-GB" sz="1400" b="1"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err="1" smtClean="0">
                          <a:ln>
                            <a:noFill/>
                          </a:ln>
                          <a:solidFill>
                            <a:schemeClr val="bg1"/>
                          </a:solidFill>
                          <a:effectLst/>
                          <a:latin typeface="Times New Roman" pitchFamily="18" charset="0"/>
                        </a:rPr>
                        <a:t>XeCl</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Organic dye</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Nd:YAG</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 crystal</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Nd:YAG</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 crystal</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BBO </a:t>
                      </a:r>
                      <a:r>
                        <a:rPr kumimoji="0" lang="sv-SE" sz="1400" b="0" i="0" u="none" strike="noStrike" cap="none" normalizeH="0" baseline="0" dirty="0" err="1" smtClean="0">
                          <a:ln>
                            <a:noFill/>
                          </a:ln>
                          <a:solidFill>
                            <a:schemeClr val="bg1"/>
                          </a:solidFill>
                          <a:effectLst/>
                          <a:latin typeface="Times New Roman" pitchFamily="18" charset="0"/>
                        </a:rPr>
                        <a:t>crystal</a:t>
                      </a:r>
                      <a:endParaRPr kumimoji="0" lang="sv-SE" sz="1400" b="0" i="0" u="none" strike="noStrike" cap="none" normalizeH="0" baseline="0" dirty="0" smtClean="0">
                        <a:ln>
                          <a:noFill/>
                        </a:ln>
                        <a:solidFill>
                          <a:schemeClr val="bg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Beta Barium </a:t>
                      </a:r>
                      <a:r>
                        <a:rPr kumimoji="0" lang="sv-SE" sz="1400" b="0" i="0" u="none" strike="noStrike" cap="none" normalizeH="0" baseline="0" dirty="0" err="1" smtClean="0">
                          <a:ln>
                            <a:noFill/>
                          </a:ln>
                          <a:solidFill>
                            <a:schemeClr val="bg1"/>
                          </a:solidFill>
                          <a:effectLst/>
                          <a:latin typeface="Times New Roman" pitchFamily="18" charset="0"/>
                        </a:rPr>
                        <a:t>Borate</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288925">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Wavelength [nm]</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308</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400-800nm</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2-nd harm:</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200-400nm</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1</a:t>
                      </a:r>
                      <a:r>
                        <a:rPr kumimoji="0" lang="sv-SE" sz="1400" b="0" i="0" u="none" strike="noStrike" cap="none" normalizeH="0" baseline="30000" smtClean="0">
                          <a:ln>
                            <a:noFill/>
                          </a:ln>
                          <a:solidFill>
                            <a:schemeClr val="bg1"/>
                          </a:solidFill>
                          <a:effectLst/>
                          <a:latin typeface="Times New Roman" pitchFamily="18" charset="0"/>
                        </a:rPr>
                        <a:t>st</a:t>
                      </a:r>
                      <a:r>
                        <a:rPr kumimoji="0" lang="sv-SE" sz="1400" b="0" i="0" u="none" strike="noStrike" cap="none" normalizeH="0" baseline="0" smtClean="0">
                          <a:ln>
                            <a:noFill/>
                          </a:ln>
                          <a:solidFill>
                            <a:schemeClr val="bg1"/>
                          </a:solidFill>
                          <a:effectLst/>
                          <a:latin typeface="Times New Roman" pitchFamily="18" charset="0"/>
                        </a:rPr>
                        <a:t>: 1064</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1</a:t>
                      </a:r>
                      <a:r>
                        <a:rPr kumimoji="0" lang="sv-SE" sz="1400" b="0" i="0" u="none" strike="noStrike" cap="none" normalizeH="0" baseline="30000" smtClean="0">
                          <a:ln>
                            <a:noFill/>
                          </a:ln>
                          <a:solidFill>
                            <a:schemeClr val="bg1"/>
                          </a:solidFill>
                          <a:effectLst/>
                          <a:latin typeface="Times New Roman" pitchFamily="18" charset="0"/>
                        </a:rPr>
                        <a:t>st</a:t>
                      </a:r>
                      <a:r>
                        <a:rPr kumimoji="0" lang="sv-SE" sz="1400" b="0" i="0" u="none" strike="noStrike" cap="none" normalizeH="0" baseline="0" smtClean="0">
                          <a:ln>
                            <a:noFill/>
                          </a:ln>
                          <a:solidFill>
                            <a:schemeClr val="bg1"/>
                          </a:solidFill>
                          <a:effectLst/>
                          <a:latin typeface="Times New Roman" pitchFamily="18" charset="0"/>
                        </a:rPr>
                        <a:t>: 1064</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Signal:400-700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0480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a:t>
                      </a:r>
                      <a:r>
                        <a:rPr kumimoji="0" lang="sv-SE" sz="1400" b="0" i="0" u="none" strike="noStrike" cap="none" normalizeH="0" baseline="30000" smtClean="0">
                          <a:ln>
                            <a:noFill/>
                          </a:ln>
                          <a:solidFill>
                            <a:schemeClr val="bg1"/>
                          </a:solidFill>
                          <a:effectLst/>
                          <a:latin typeface="Times New Roman" pitchFamily="18" charset="0"/>
                        </a:rPr>
                        <a:t>nd</a:t>
                      </a:r>
                      <a:r>
                        <a:rPr kumimoji="0" lang="sv-SE" sz="1400" b="0" i="0" u="none" strike="noStrike" cap="none" normalizeH="0" baseline="0" smtClean="0">
                          <a:ln>
                            <a:noFill/>
                          </a:ln>
                          <a:solidFill>
                            <a:schemeClr val="bg1"/>
                          </a:solidFill>
                          <a:effectLst/>
                          <a:latin typeface="Times New Roman" pitchFamily="18" charset="0"/>
                        </a:rPr>
                        <a:t>: 532</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a:t>
                      </a:r>
                      <a:r>
                        <a:rPr kumimoji="0" lang="sv-SE" sz="1400" b="0" i="0" u="none" strike="noStrike" cap="none" normalizeH="0" baseline="30000" smtClean="0">
                          <a:ln>
                            <a:noFill/>
                          </a:ln>
                          <a:solidFill>
                            <a:schemeClr val="bg1"/>
                          </a:solidFill>
                          <a:effectLst/>
                          <a:latin typeface="Times New Roman" pitchFamily="18" charset="0"/>
                        </a:rPr>
                        <a:t>nd</a:t>
                      </a:r>
                      <a:r>
                        <a:rPr kumimoji="0" lang="sv-SE" sz="1400" b="0" i="0" u="none" strike="noStrike" cap="none" normalizeH="0" baseline="0" smtClean="0">
                          <a:ln>
                            <a:noFill/>
                          </a:ln>
                          <a:solidFill>
                            <a:schemeClr val="bg1"/>
                          </a:solidFill>
                          <a:effectLst/>
                          <a:latin typeface="Times New Roman" pitchFamily="18" charset="0"/>
                        </a:rPr>
                        <a:t>: 532</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rowSpan="2">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Idler: 700-2000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3</a:t>
                      </a:r>
                      <a:r>
                        <a:rPr kumimoji="0" lang="sv-SE" sz="1400" b="0" i="0" u="none" strike="noStrike" cap="none" normalizeH="0" baseline="30000" smtClean="0">
                          <a:ln>
                            <a:noFill/>
                          </a:ln>
                          <a:solidFill>
                            <a:schemeClr val="bg1"/>
                          </a:solidFill>
                          <a:effectLst/>
                          <a:latin typeface="Times New Roman" pitchFamily="18" charset="0"/>
                        </a:rPr>
                        <a:t>th</a:t>
                      </a:r>
                      <a:r>
                        <a:rPr kumimoji="0" lang="sv-SE" sz="1400" b="0" i="0" u="none" strike="noStrike" cap="none" normalizeH="0" baseline="0" smtClean="0">
                          <a:ln>
                            <a:noFill/>
                          </a:ln>
                          <a:solidFill>
                            <a:schemeClr val="bg1"/>
                          </a:solidFill>
                          <a:effectLst/>
                          <a:latin typeface="Times New Roman" pitchFamily="18" charset="0"/>
                        </a:rPr>
                        <a:t>: 355</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3</a:t>
                      </a:r>
                      <a:r>
                        <a:rPr kumimoji="0" lang="sv-SE" sz="1400" b="0" i="0" u="none" strike="noStrike" cap="none" normalizeH="0" baseline="30000" smtClean="0">
                          <a:ln>
                            <a:noFill/>
                          </a:ln>
                          <a:solidFill>
                            <a:schemeClr val="bg1"/>
                          </a:solidFill>
                          <a:effectLst/>
                          <a:latin typeface="Times New Roman" pitchFamily="18" charset="0"/>
                        </a:rPr>
                        <a:t>th</a:t>
                      </a:r>
                      <a:r>
                        <a:rPr kumimoji="0" lang="sv-SE" sz="1400" b="0" i="0" u="none" strike="noStrike" cap="none" normalizeH="0" baseline="0" smtClean="0">
                          <a:ln>
                            <a:noFill/>
                          </a:ln>
                          <a:solidFill>
                            <a:schemeClr val="bg1"/>
                          </a:solidFill>
                          <a:effectLst/>
                          <a:latin typeface="Times New Roman" pitchFamily="18" charset="0"/>
                        </a:rPr>
                        <a:t>: 355</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vMerge="1">
                  <a:txBody>
                    <a:bodyPr/>
                    <a:lstStyle/>
                    <a:p>
                      <a:endParaRPr lang="sv-SE"/>
                    </a:p>
                  </a:txBody>
                  <a:tcPr/>
                </a:tc>
              </a:tr>
              <a:tr h="339725">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bg1"/>
                          </a:solidFill>
                          <a:effectLst/>
                          <a:latin typeface="Times New Roman" pitchFamily="18" charset="0"/>
                        </a:rPr>
                        <a:t>Pulse Energy [mJ]</a:t>
                      </a:r>
                      <a:endParaRPr kumimoji="0" lang="en-GB" sz="1400" b="1" i="0" u="none" strike="noStrike" cap="none" normalizeH="0" baseline="0" smtClean="0">
                        <a:ln>
                          <a:noFill/>
                        </a:ln>
                        <a:solidFill>
                          <a:schemeClr val="bg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250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10 - 25</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1</a:t>
                      </a:r>
                      <a:r>
                        <a:rPr kumimoji="0" lang="sv-SE" sz="1400" b="0" i="0" u="none" strike="noStrike" cap="none" normalizeH="0" baseline="30000" smtClean="0">
                          <a:ln>
                            <a:noFill/>
                          </a:ln>
                          <a:solidFill>
                            <a:schemeClr val="bg1"/>
                          </a:solidFill>
                          <a:effectLst/>
                          <a:latin typeface="Times New Roman" pitchFamily="18" charset="0"/>
                        </a:rPr>
                        <a:t>st</a:t>
                      </a:r>
                      <a:r>
                        <a:rPr kumimoji="0" lang="sv-SE" sz="1400" b="0" i="0" u="none" strike="noStrike" cap="none" normalizeH="0" baseline="0" smtClean="0">
                          <a:ln>
                            <a:noFill/>
                          </a:ln>
                          <a:solidFill>
                            <a:schemeClr val="bg1"/>
                          </a:solidFill>
                          <a:effectLst/>
                          <a:latin typeface="Times New Roman" pitchFamily="18" charset="0"/>
                        </a:rPr>
                        <a:t>: 1000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1</a:t>
                      </a:r>
                      <a:r>
                        <a:rPr kumimoji="0" lang="sv-SE" sz="1400" b="0" i="0" u="none" strike="noStrike" cap="none" normalizeH="0" baseline="30000" smtClean="0">
                          <a:ln>
                            <a:noFill/>
                          </a:ln>
                          <a:solidFill>
                            <a:schemeClr val="bg1"/>
                          </a:solidFill>
                          <a:effectLst/>
                          <a:latin typeface="Times New Roman" pitchFamily="18" charset="0"/>
                        </a:rPr>
                        <a:t>st</a:t>
                      </a:r>
                      <a:r>
                        <a:rPr kumimoji="0" lang="sv-SE" sz="1400" b="0" i="0" u="none" strike="noStrike" cap="none" normalizeH="0" baseline="0" smtClean="0">
                          <a:ln>
                            <a:noFill/>
                          </a:ln>
                          <a:solidFill>
                            <a:schemeClr val="bg1"/>
                          </a:solidFill>
                          <a:effectLst/>
                          <a:latin typeface="Times New Roman" pitchFamily="18" charset="0"/>
                        </a:rPr>
                        <a:t>: 2000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rowSpan="3">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100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203200">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a:t>
                      </a:r>
                      <a:r>
                        <a:rPr kumimoji="0" lang="sv-SE" sz="1400" b="0" i="0" u="none" strike="noStrike" cap="none" normalizeH="0" baseline="30000" smtClean="0">
                          <a:ln>
                            <a:noFill/>
                          </a:ln>
                          <a:solidFill>
                            <a:schemeClr val="bg1"/>
                          </a:solidFill>
                          <a:effectLst/>
                          <a:latin typeface="Times New Roman" pitchFamily="18" charset="0"/>
                        </a:rPr>
                        <a:t>nd</a:t>
                      </a:r>
                      <a:r>
                        <a:rPr kumimoji="0" lang="sv-SE" sz="1400" b="0" i="0" u="none" strike="noStrike" cap="none" normalizeH="0" baseline="0" smtClean="0">
                          <a:ln>
                            <a:noFill/>
                          </a:ln>
                          <a:solidFill>
                            <a:schemeClr val="bg1"/>
                          </a:solidFill>
                          <a:effectLst/>
                          <a:latin typeface="Times New Roman" pitchFamily="18" charset="0"/>
                        </a:rPr>
                        <a:t>: 350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2</a:t>
                      </a:r>
                      <a:r>
                        <a:rPr kumimoji="0" lang="sv-SE" sz="1400" b="0" i="0" u="none" strike="noStrike" cap="none" normalizeH="0" baseline="30000" smtClean="0">
                          <a:ln>
                            <a:noFill/>
                          </a:ln>
                          <a:solidFill>
                            <a:schemeClr val="bg1"/>
                          </a:solidFill>
                          <a:effectLst/>
                          <a:latin typeface="Times New Roman" pitchFamily="18" charset="0"/>
                        </a:rPr>
                        <a:t>nd</a:t>
                      </a:r>
                      <a:r>
                        <a:rPr kumimoji="0" lang="sv-SE" sz="1400" b="0" i="0" u="none" strike="noStrike" cap="none" normalizeH="0" baseline="0" smtClean="0">
                          <a:ln>
                            <a:noFill/>
                          </a:ln>
                          <a:solidFill>
                            <a:schemeClr val="bg1"/>
                          </a:solidFill>
                          <a:effectLst/>
                          <a:latin typeface="Times New Roman" pitchFamily="18" charset="0"/>
                        </a:rPr>
                        <a:t>: 1200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vMerge="1">
                  <a:txBody>
                    <a:bodyPr/>
                    <a:lstStyle/>
                    <a:p>
                      <a:endParaRPr lang="sv-SE"/>
                    </a:p>
                  </a:txBody>
                  <a:tcPr/>
                </a:tc>
              </a:tr>
              <a:tr h="134938">
                <a:tc vMerge="1">
                  <a:txBody>
                    <a:bodyPr/>
                    <a:lstStyle/>
                    <a:p>
                      <a:endParaRPr lang="sv-SE"/>
                    </a:p>
                  </a:txBody>
                  <a:tcPr/>
                </a:tc>
                <a:tc vMerge="1">
                  <a:txBody>
                    <a:bodyPr/>
                    <a:lstStyle/>
                    <a:p>
                      <a:endParaRPr lang="sv-SE"/>
                    </a:p>
                  </a:txBody>
                  <a:tcPr/>
                </a:tc>
                <a:tc vMerge="1">
                  <a:txBody>
                    <a:bodyPr/>
                    <a:lstStyle/>
                    <a:p>
                      <a:endParaRPr lang="sv-SE"/>
                    </a:p>
                  </a:txBody>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3</a:t>
                      </a:r>
                      <a:r>
                        <a:rPr kumimoji="0" lang="sv-SE" sz="1400" b="0" i="0" u="none" strike="noStrike" cap="none" normalizeH="0" baseline="30000" smtClean="0">
                          <a:ln>
                            <a:noFill/>
                          </a:ln>
                          <a:solidFill>
                            <a:schemeClr val="bg1"/>
                          </a:solidFill>
                          <a:effectLst/>
                          <a:latin typeface="Times New Roman" pitchFamily="18" charset="0"/>
                        </a:rPr>
                        <a:t>th</a:t>
                      </a:r>
                      <a:r>
                        <a:rPr kumimoji="0" lang="sv-SE" sz="1400" b="0" i="0" u="none" strike="noStrike" cap="none" normalizeH="0" baseline="0" smtClean="0">
                          <a:ln>
                            <a:noFill/>
                          </a:ln>
                          <a:solidFill>
                            <a:schemeClr val="bg1"/>
                          </a:solidFill>
                          <a:effectLst/>
                          <a:latin typeface="Times New Roman" pitchFamily="18" charset="0"/>
                        </a:rPr>
                        <a:t>: 100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smtClean="0">
                          <a:ln>
                            <a:noFill/>
                          </a:ln>
                          <a:solidFill>
                            <a:schemeClr val="bg1"/>
                          </a:solidFill>
                          <a:effectLst/>
                          <a:latin typeface="Times New Roman" pitchFamily="18" charset="0"/>
                        </a:rPr>
                        <a:t>3</a:t>
                      </a:r>
                      <a:r>
                        <a:rPr kumimoji="0" lang="sv-SE" sz="1400" b="0" i="0" u="none" strike="noStrike" cap="none" normalizeH="0" baseline="30000" smtClean="0">
                          <a:ln>
                            <a:noFill/>
                          </a:ln>
                          <a:solidFill>
                            <a:schemeClr val="bg1"/>
                          </a:solidFill>
                          <a:effectLst/>
                          <a:latin typeface="Times New Roman" pitchFamily="18" charset="0"/>
                        </a:rPr>
                        <a:t>th</a:t>
                      </a:r>
                      <a:r>
                        <a:rPr kumimoji="0" lang="sv-SE" sz="1400" b="0" i="0" u="none" strike="noStrike" cap="none" normalizeH="0" baseline="0" smtClean="0">
                          <a:ln>
                            <a:noFill/>
                          </a:ln>
                          <a:solidFill>
                            <a:schemeClr val="bg1"/>
                          </a:solidFill>
                          <a:effectLst/>
                          <a:latin typeface="Times New Roman" pitchFamily="18" charset="0"/>
                        </a:rPr>
                        <a:t>: 420</a:t>
                      </a:r>
                      <a:endParaRPr kumimoji="0" lang="en-GB" sz="1400" b="0" i="0" u="none" strike="noStrike" cap="none" normalizeH="0" baseline="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vMerge="1">
                  <a:txBody>
                    <a:bodyPr/>
                    <a:lstStyle/>
                    <a:p>
                      <a:endParaRPr lang="sv-SE"/>
                    </a:p>
                  </a:txBody>
                  <a:tcPr/>
                </a:tc>
              </a:tr>
              <a:tr h="48520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bg1"/>
                          </a:solidFill>
                          <a:effectLst/>
                          <a:latin typeface="Times New Roman" pitchFamily="18" charset="0"/>
                        </a:rPr>
                        <a:t>Maximum rep rate[Hz]</a:t>
                      </a:r>
                      <a:endParaRPr kumimoji="0" lang="en-GB" sz="1400" b="1"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200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Determ. by pump </a:t>
                      </a:r>
                      <a:r>
                        <a:rPr kumimoji="0" lang="sv-SE" sz="1400" b="0" i="0" u="none" strike="noStrike" cap="none" normalizeH="0" baseline="0" dirty="0" err="1" smtClean="0">
                          <a:ln>
                            <a:noFill/>
                          </a:ln>
                          <a:solidFill>
                            <a:schemeClr val="bg1"/>
                          </a:solidFill>
                          <a:effectLst/>
                          <a:latin typeface="Times New Roman" pitchFamily="18" charset="0"/>
                        </a:rPr>
                        <a:t>source</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1 - 10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30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30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3444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bg1"/>
                          </a:solidFill>
                          <a:effectLst/>
                          <a:latin typeface="Times New Roman" pitchFamily="18" charset="0"/>
                        </a:rPr>
                        <a:t>Pulse</a:t>
                      </a:r>
                      <a:r>
                        <a:rPr kumimoji="0" lang="sv-SE" sz="1400" b="1" i="0" u="none" strike="noStrike" cap="none" normalizeH="0" baseline="0" dirty="0" smtClean="0">
                          <a:ln>
                            <a:noFill/>
                          </a:ln>
                          <a:solidFill>
                            <a:schemeClr val="bg1"/>
                          </a:solidFill>
                          <a:effectLst/>
                          <a:latin typeface="Times New Roman" pitchFamily="18" charset="0"/>
                        </a:rPr>
                        <a:t> </a:t>
                      </a:r>
                      <a:r>
                        <a:rPr kumimoji="0" lang="sv-SE" sz="1400" b="1" i="0" u="none" strike="noStrike" cap="none" normalizeH="0" baseline="0" dirty="0" err="1" smtClean="0">
                          <a:ln>
                            <a:noFill/>
                          </a:ln>
                          <a:solidFill>
                            <a:schemeClr val="bg1"/>
                          </a:solidFill>
                          <a:effectLst/>
                          <a:latin typeface="Times New Roman" pitchFamily="18" charset="0"/>
                        </a:rPr>
                        <a:t>length</a:t>
                      </a:r>
                      <a:r>
                        <a:rPr kumimoji="0" lang="sv-SE" sz="1400" b="1" i="0" u="none" strike="noStrike" cap="none" normalizeH="0" baseline="0" dirty="0" smtClean="0">
                          <a:ln>
                            <a:noFill/>
                          </a:ln>
                          <a:solidFill>
                            <a:schemeClr val="bg1"/>
                          </a:solidFill>
                          <a:effectLst/>
                          <a:latin typeface="Times New Roman" pitchFamily="18" charset="0"/>
                        </a:rPr>
                        <a:t>,[ns]</a:t>
                      </a:r>
                      <a:endParaRPr kumimoji="0" lang="en-GB" sz="1400" b="1" i="0" u="none" strike="noStrike" cap="none" normalizeH="0" baseline="0" dirty="0" smtClean="0">
                        <a:ln>
                          <a:noFill/>
                        </a:ln>
                        <a:solidFill>
                          <a:schemeClr val="bg1"/>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7 - 10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7 - 10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5 - 10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5 - 10</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19050"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0" i="0" u="none" strike="noStrike" cap="none" normalizeH="0" baseline="0" dirty="0" smtClean="0">
                          <a:ln>
                            <a:noFill/>
                          </a:ln>
                          <a:solidFill>
                            <a:schemeClr val="bg1"/>
                          </a:solidFill>
                          <a:effectLst/>
                          <a:latin typeface="Times New Roman" pitchFamily="18" charset="0"/>
                        </a:rPr>
                        <a:t>5 - 7</a:t>
                      </a:r>
                      <a:endParaRPr kumimoji="0" lang="en-GB" sz="1400" b="0" i="0" u="none" strike="noStrike" cap="none" normalizeH="0" baseline="0" dirty="0" smtClean="0">
                        <a:ln>
                          <a:noFill/>
                        </a:ln>
                        <a:solidFill>
                          <a:schemeClr val="bg1"/>
                        </a:solidFill>
                        <a:effectLst/>
                        <a:latin typeface="Times New Roman" pitchFamily="18" charset="0"/>
                      </a:endParaRPr>
                    </a:p>
                  </a:txBody>
                  <a:tcPr horzOverflow="overflow">
                    <a:lnL w="1905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905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bl>
          </a:graphicData>
        </a:graphic>
      </p:graphicFrame>
      <p:sp>
        <p:nvSpPr>
          <p:cNvPr id="54327" name="Text Box 55"/>
          <p:cNvSpPr txBox="1">
            <a:spLocks noChangeArrowheads="1"/>
          </p:cNvSpPr>
          <p:nvPr/>
        </p:nvSpPr>
        <p:spPr bwMode="auto">
          <a:xfrm>
            <a:off x="685800" y="762000"/>
            <a:ext cx="7616825" cy="396875"/>
          </a:xfrm>
          <a:prstGeom prst="rect">
            <a:avLst/>
          </a:prstGeom>
          <a:solidFill>
            <a:srgbClr val="CCFFFF"/>
          </a:solidFill>
          <a:ln w="9525">
            <a:noFill/>
            <a:miter lim="800000"/>
            <a:headEnd/>
            <a:tailEnd/>
          </a:ln>
          <a:effectLst/>
        </p:spPr>
        <p:txBody>
          <a:bodyPr wrap="none">
            <a:spAutoFit/>
          </a:bodyPr>
          <a:lstStyle/>
          <a:p>
            <a:pPr algn="l"/>
            <a:r>
              <a:rPr lang="en-AU" sz="2000" b="1" i="1">
                <a:solidFill>
                  <a:schemeClr val="bg1"/>
                </a:solidFill>
                <a:effectLst>
                  <a:outerShdw blurRad="38100" dist="38100" dir="2700000" algn="tl">
                    <a:srgbClr val="FFFFFF"/>
                  </a:outerShdw>
                </a:effectLst>
                <a:cs typeface="Times New Roman" pitchFamily="18" charset="0"/>
              </a:rPr>
              <a:t>Table 1. Parameters of the high power laser systems</a:t>
            </a:r>
            <a:r>
              <a:rPr lang="en-GB" sz="2000" b="1">
                <a:solidFill>
                  <a:schemeClr val="bg1"/>
                </a:solidFill>
                <a:effectLst>
                  <a:outerShdw blurRad="38100" dist="38100" dir="2700000" algn="tl">
                    <a:srgbClr val="FFFFFF"/>
                  </a:outerShdw>
                </a:effectLst>
              </a:rPr>
              <a:t> </a:t>
            </a:r>
            <a:r>
              <a:rPr lang="sv-SE" sz="2000" b="1">
                <a:solidFill>
                  <a:schemeClr val="bg1"/>
                </a:solidFill>
                <a:effectLst>
                  <a:outerShdw blurRad="38100" dist="38100" dir="2700000" algn="tl">
                    <a:srgbClr val="FFFFFF"/>
                  </a:outerShdw>
                </a:effectLst>
              </a:rPr>
              <a:t> available for LIR</a:t>
            </a:r>
            <a:endParaRPr lang="en-GB" sz="2000" b="1">
              <a:solidFill>
                <a:schemeClr val="bg1"/>
              </a:solidFill>
              <a:effectLst>
                <a:outerShdw blurRad="38100" dist="38100" dir="2700000" algn="tl">
                  <a:srgbClr val="FFFFFF"/>
                </a:outerShdw>
              </a:effectLst>
            </a:endParaRPr>
          </a:p>
        </p:txBody>
      </p:sp>
      <p:graphicFrame>
        <p:nvGraphicFramePr>
          <p:cNvPr id="4" name="Tabell 3"/>
          <p:cNvGraphicFramePr>
            <a:graphicFrameLocks noGrp="1"/>
          </p:cNvGraphicFramePr>
          <p:nvPr/>
        </p:nvGraphicFramePr>
        <p:xfrm>
          <a:off x="3581400" y="76200"/>
          <a:ext cx="5257800" cy="640080"/>
        </p:xfrm>
        <a:graphic>
          <a:graphicData uri="http://schemas.openxmlformats.org/drawingml/2006/table">
            <a:tbl>
              <a:tblPr firstRow="1" bandRow="1">
                <a:tableStyleId>{5C22544A-7EE6-4342-B048-85BDC9FD1C3A}</a:tableStyleId>
              </a:tblPr>
              <a:tblGrid>
                <a:gridCol w="5257800"/>
              </a:tblGrid>
              <a:tr h="457200">
                <a:tc>
                  <a:txBody>
                    <a:bodyPr/>
                    <a:lstStyle/>
                    <a:p>
                      <a:pPr algn="just"/>
                      <a:r>
                        <a:rPr lang="sv-SE" i="1" dirty="0" smtClean="0">
                          <a:solidFill>
                            <a:schemeClr val="bg1"/>
                          </a:solidFill>
                          <a:latin typeface="Times New Roman" pitchFamily="18" charset="0"/>
                          <a:cs typeface="Times New Roman" pitchFamily="18" charset="0"/>
                        </a:rPr>
                        <a:t>   </a:t>
                      </a:r>
                      <a:r>
                        <a:rPr lang="sv-SE" b="0" i="1" dirty="0" smtClean="0">
                          <a:solidFill>
                            <a:schemeClr val="bg1"/>
                          </a:solidFill>
                          <a:latin typeface="Times New Roman" pitchFamily="18" charset="0"/>
                          <a:cs typeface="Times New Roman" pitchFamily="18" charset="0"/>
                        </a:rPr>
                        <a:t>Parametrar av befintliga laser system tillgängliga för </a:t>
                      </a:r>
                      <a:r>
                        <a:rPr lang="sv-SE" b="0" i="1" dirty="0" err="1" smtClean="0">
                          <a:solidFill>
                            <a:schemeClr val="bg1"/>
                          </a:solidFill>
                          <a:latin typeface="Times New Roman" pitchFamily="18" charset="0"/>
                          <a:cs typeface="Times New Roman" pitchFamily="18" charset="0"/>
                        </a:rPr>
                        <a:t>experimenter</a:t>
                      </a:r>
                      <a:r>
                        <a:rPr lang="sv-SE" b="0" i="1" dirty="0" smtClean="0">
                          <a:solidFill>
                            <a:schemeClr val="bg1"/>
                          </a:solidFill>
                          <a:latin typeface="Times New Roman" pitchFamily="18" charset="0"/>
                          <a:cs typeface="Times New Roman" pitchFamily="18" charset="0"/>
                        </a:rPr>
                        <a:t> vid CRYRING.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304800" y="762000"/>
            <a:ext cx="8610600" cy="5632311"/>
          </a:xfrm>
          <a:prstGeom prst="rect">
            <a:avLst/>
          </a:prstGeom>
          <a:noFill/>
          <a:ln w="9525">
            <a:noFill/>
            <a:miter lim="800000"/>
            <a:headEnd/>
            <a:tailEnd/>
          </a:ln>
          <a:effectLst/>
        </p:spPr>
        <p:txBody>
          <a:bodyPr>
            <a:spAutoFit/>
          </a:bodyPr>
          <a:lstStyle/>
          <a:p>
            <a:pPr algn="just"/>
            <a:r>
              <a:rPr lang="en-GB" sz="2000" dirty="0">
                <a:cs typeface="Times New Roman" pitchFamily="18" charset="0"/>
              </a:rPr>
              <a:t> </a:t>
            </a:r>
            <a:r>
              <a:rPr lang="sv-SE" sz="2000" dirty="0">
                <a:cs typeface="Times New Roman" pitchFamily="18" charset="0"/>
              </a:rPr>
              <a:t>    </a:t>
            </a:r>
            <a:r>
              <a:rPr lang="en-US" sz="2000" b="1" i="1" dirty="0">
                <a:solidFill>
                  <a:schemeClr val="bg2"/>
                </a:solidFill>
                <a:cs typeface="Times New Roman" pitchFamily="18" charset="0"/>
              </a:rPr>
              <a:t>The time separation</a:t>
            </a:r>
            <a:r>
              <a:rPr lang="en-US" sz="2000" i="1" dirty="0">
                <a:solidFill>
                  <a:schemeClr val="bg2"/>
                </a:solidFill>
                <a:cs typeface="Times New Roman" pitchFamily="18" charset="0"/>
              </a:rPr>
              <a:t> between two laser turns can be done as short as 7 ns depending on the dimension of the storage device and the planning use of the device. </a:t>
            </a:r>
          </a:p>
          <a:p>
            <a:pPr algn="just"/>
            <a:r>
              <a:rPr lang="en-US" sz="2000" i="1" dirty="0">
                <a:solidFill>
                  <a:schemeClr val="bg2"/>
                </a:solidFill>
                <a:cs typeface="Times New Roman" pitchFamily="18" charset="0"/>
              </a:rPr>
              <a:t>    Implementing an amplifying medium could be possible to have very high laser intensity in the interaction region with an amplification factor of more than 200. </a:t>
            </a:r>
          </a:p>
          <a:p>
            <a:pPr algn="just"/>
            <a:r>
              <a:rPr lang="en-AU" sz="2000" i="1" dirty="0">
                <a:solidFill>
                  <a:schemeClr val="bg2"/>
                </a:solidFill>
                <a:cs typeface="Times New Roman" pitchFamily="18" charset="0"/>
              </a:rPr>
              <a:t>     </a:t>
            </a:r>
            <a:r>
              <a:rPr lang="en-AU" sz="2000" b="1" i="1" dirty="0">
                <a:solidFill>
                  <a:schemeClr val="bg2"/>
                </a:solidFill>
                <a:cs typeface="Times New Roman" pitchFamily="18" charset="0"/>
              </a:rPr>
              <a:t>The enhancement factor</a:t>
            </a:r>
            <a:r>
              <a:rPr lang="en-AU" sz="2000" i="1" dirty="0">
                <a:solidFill>
                  <a:schemeClr val="bg2"/>
                </a:solidFill>
                <a:cs typeface="Times New Roman" pitchFamily="18" charset="0"/>
              </a:rPr>
              <a:t> for the linear storage device with 46% optical losses is 2.3, and the </a:t>
            </a:r>
            <a:r>
              <a:rPr lang="en-AU" sz="2000" b="1" i="1" dirty="0">
                <a:solidFill>
                  <a:schemeClr val="bg2"/>
                </a:solidFill>
                <a:cs typeface="Times New Roman" pitchFamily="18" charset="0"/>
              </a:rPr>
              <a:t>Total Efficiency</a:t>
            </a:r>
            <a:r>
              <a:rPr lang="en-AU" sz="2000" i="1" dirty="0">
                <a:solidFill>
                  <a:schemeClr val="bg2"/>
                </a:solidFill>
                <a:cs typeface="Times New Roman" pitchFamily="18" charset="0"/>
              </a:rPr>
              <a:t> of the linear storage device with an amplifying cell with an amplification factor of about 50 is 23. </a:t>
            </a:r>
            <a:endParaRPr lang="en-US" sz="2000" i="1" dirty="0">
              <a:solidFill>
                <a:schemeClr val="bg2"/>
              </a:solidFill>
              <a:cs typeface="Times New Roman" pitchFamily="18" charset="0"/>
            </a:endParaRPr>
          </a:p>
          <a:p>
            <a:pPr algn="just"/>
            <a:r>
              <a:rPr lang="en-AU" sz="2000" i="1" dirty="0">
                <a:solidFill>
                  <a:schemeClr val="bg2"/>
                </a:solidFill>
                <a:cs typeface="Times New Roman" pitchFamily="18" charset="0"/>
              </a:rPr>
              <a:t>    The efficiency of the optical storage device depends in first place of optical losses and the possible amplification we can get from the amplifier .</a:t>
            </a:r>
            <a:endParaRPr lang="en-US" sz="2000" i="1" dirty="0">
              <a:solidFill>
                <a:schemeClr val="bg2"/>
              </a:solidFill>
              <a:cs typeface="Times New Roman" pitchFamily="18" charset="0"/>
            </a:endParaRPr>
          </a:p>
          <a:p>
            <a:pPr algn="just"/>
            <a:r>
              <a:rPr lang="en-US" sz="2000" i="1" dirty="0">
                <a:solidFill>
                  <a:schemeClr val="bg2"/>
                </a:solidFill>
                <a:cs typeface="Times New Roman" pitchFamily="18" charset="0"/>
              </a:rPr>
              <a:t>   The proposed electro-optical device in different configurations could be a good solution in different kind experiments with thin optical target, where it is necessary to increase the level of measuring signal by increasing the accumulated power.</a:t>
            </a:r>
          </a:p>
          <a:p>
            <a:pPr algn="just"/>
            <a:r>
              <a:rPr lang="en-US" sz="2000" i="1" dirty="0">
                <a:solidFill>
                  <a:schemeClr val="bg2"/>
                </a:solidFill>
                <a:cs typeface="Times New Roman" pitchFamily="18" charset="0"/>
              </a:rPr>
              <a:t>     In case of LIR experiments the Doppler shift for the collinear and anti-collinear pulses has to be taken into account. </a:t>
            </a:r>
          </a:p>
          <a:p>
            <a:pPr algn="just"/>
            <a:r>
              <a:rPr lang="en-US" sz="2000" i="1" dirty="0">
                <a:solidFill>
                  <a:schemeClr val="bg2"/>
                </a:solidFill>
                <a:cs typeface="Times New Roman" pitchFamily="18" charset="0"/>
              </a:rPr>
              <a:t>    The choose of the configuration for trapping a high power laser pulse, to use depends of the particular case, as the efficiency of both proposed configurations are about the same.</a:t>
            </a:r>
            <a:endParaRPr lang="en-GB" sz="2000" i="1" dirty="0">
              <a:solidFill>
                <a:schemeClr val="bg2"/>
              </a:solidFill>
            </a:endParaRPr>
          </a:p>
        </p:txBody>
      </p:sp>
      <p:sp>
        <p:nvSpPr>
          <p:cNvPr id="49158" name="Rectangle 6"/>
          <p:cNvSpPr>
            <a:spLocks noChangeArrowheads="1"/>
          </p:cNvSpPr>
          <p:nvPr/>
        </p:nvSpPr>
        <p:spPr bwMode="auto">
          <a:xfrm>
            <a:off x="3271838" y="3309938"/>
            <a:ext cx="9144000" cy="0"/>
          </a:xfrm>
          <a:prstGeom prst="rect">
            <a:avLst/>
          </a:prstGeom>
          <a:noFill/>
          <a:ln w="9525">
            <a:noFill/>
            <a:miter lim="800000"/>
            <a:headEnd/>
            <a:tailEnd/>
          </a:ln>
          <a:effectLst/>
        </p:spPr>
        <p:txBody>
          <a:bodyPr>
            <a:spAutoFit/>
          </a:bodyPr>
          <a:lstStyle/>
          <a:p>
            <a:endParaRPr lang="sv-SE"/>
          </a:p>
        </p:txBody>
      </p:sp>
    </p:spTree>
  </p:cSld>
  <p:clrMapOvr>
    <a:masterClrMapping/>
  </p:clrMapOvr>
  <p:transition spd="slow">
    <p:pull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Text Box 4"/>
          <p:cNvSpPr txBox="1">
            <a:spLocks noChangeArrowheads="1"/>
          </p:cNvSpPr>
          <p:nvPr/>
        </p:nvSpPr>
        <p:spPr bwMode="auto">
          <a:xfrm>
            <a:off x="762000" y="381000"/>
            <a:ext cx="7194550" cy="519113"/>
          </a:xfrm>
          <a:prstGeom prst="rect">
            <a:avLst/>
          </a:prstGeom>
          <a:noFill/>
          <a:ln w="9525">
            <a:noFill/>
            <a:miter lim="800000"/>
            <a:headEnd/>
            <a:tailEnd/>
          </a:ln>
          <a:effectLst/>
        </p:spPr>
        <p:txBody>
          <a:bodyPr wrap="none">
            <a:spAutoFit/>
          </a:bodyPr>
          <a:lstStyle/>
          <a:p>
            <a:pPr algn="l">
              <a:buFontTx/>
              <a:buBlip>
                <a:blip r:embed="rId3"/>
              </a:buBlip>
            </a:pPr>
            <a:r>
              <a:rPr lang="sv-SE" sz="2800" b="1" i="1">
                <a:solidFill>
                  <a:srgbClr val="FF3300"/>
                </a:solidFill>
              </a:rPr>
              <a:t>Seeded Dye Laser for Intracavity Experiments</a:t>
            </a:r>
            <a:endParaRPr lang="en-GB" sz="2800" b="1" i="1">
              <a:solidFill>
                <a:srgbClr val="FF3300"/>
              </a:solidFill>
            </a:endParaRPr>
          </a:p>
        </p:txBody>
      </p:sp>
      <p:sp>
        <p:nvSpPr>
          <p:cNvPr id="78853" name="Text Box 5"/>
          <p:cNvSpPr txBox="1">
            <a:spLocks noChangeArrowheads="1"/>
          </p:cNvSpPr>
          <p:nvPr/>
        </p:nvSpPr>
        <p:spPr bwMode="auto">
          <a:xfrm>
            <a:off x="457200" y="990600"/>
            <a:ext cx="8229600" cy="2014538"/>
          </a:xfrm>
          <a:prstGeom prst="rect">
            <a:avLst/>
          </a:prstGeom>
          <a:noFill/>
          <a:ln w="9525">
            <a:noFill/>
            <a:miter lim="800000"/>
            <a:headEnd/>
            <a:tailEnd/>
          </a:ln>
          <a:effectLst/>
        </p:spPr>
        <p:txBody>
          <a:bodyPr>
            <a:spAutoFit/>
          </a:bodyPr>
          <a:lstStyle/>
          <a:p>
            <a:pPr algn="just"/>
            <a:r>
              <a:rPr lang="sv-SE" sz="1800" b="1" i="1">
                <a:cs typeface="Times New Roman" pitchFamily="18" charset="0"/>
              </a:rPr>
              <a:t>   </a:t>
            </a:r>
            <a:r>
              <a:rPr lang="en-GB" sz="1800" b="1" i="1">
                <a:solidFill>
                  <a:schemeClr val="accent2"/>
                </a:solidFill>
                <a:cs typeface="Times New Roman" pitchFamily="18" charset="0"/>
              </a:rPr>
              <a:t>A </a:t>
            </a:r>
            <a:r>
              <a:rPr lang="sv-SE" sz="1800" b="1" i="1">
                <a:solidFill>
                  <a:schemeClr val="accent2"/>
                </a:solidFill>
                <a:cs typeface="Times New Roman" pitchFamily="18" charset="0"/>
              </a:rPr>
              <a:t>S</a:t>
            </a:r>
            <a:r>
              <a:rPr lang="en-GB" sz="1800" b="1" i="1">
                <a:solidFill>
                  <a:schemeClr val="accent2"/>
                </a:solidFill>
                <a:cs typeface="Times New Roman" pitchFamily="18" charset="0"/>
              </a:rPr>
              <a:t>eeded </a:t>
            </a:r>
            <a:r>
              <a:rPr lang="sv-SE" sz="1800" b="1" i="1">
                <a:solidFill>
                  <a:schemeClr val="accent2"/>
                </a:solidFill>
                <a:cs typeface="Times New Roman" pitchFamily="18" charset="0"/>
              </a:rPr>
              <a:t>D</a:t>
            </a:r>
            <a:r>
              <a:rPr lang="en-GB" sz="1800" b="1" i="1">
                <a:solidFill>
                  <a:schemeClr val="accent2"/>
                </a:solidFill>
                <a:cs typeface="Times New Roman" pitchFamily="18" charset="0"/>
              </a:rPr>
              <a:t>ye </a:t>
            </a:r>
            <a:r>
              <a:rPr lang="sv-SE" sz="1800" b="1" i="1">
                <a:solidFill>
                  <a:schemeClr val="accent2"/>
                </a:solidFill>
                <a:cs typeface="Times New Roman" pitchFamily="18" charset="0"/>
              </a:rPr>
              <a:t>L</a:t>
            </a:r>
            <a:r>
              <a:rPr lang="en-GB" sz="1800" b="1" i="1">
                <a:solidFill>
                  <a:schemeClr val="accent2"/>
                </a:solidFill>
                <a:cs typeface="Times New Roman" pitchFamily="18" charset="0"/>
              </a:rPr>
              <a:t>aser</a:t>
            </a:r>
            <a:r>
              <a:rPr lang="en-GB" sz="1800" i="1">
                <a:solidFill>
                  <a:schemeClr val="accent2"/>
                </a:solidFill>
                <a:cs typeface="Times New Roman" pitchFamily="18" charset="0"/>
              </a:rPr>
              <a:t> synchronously pumped by the 2-nd harmonic of a  Nd:YAG laser has been designed and experimentally tested. The seeding signal used was the well defined narrow linewidth output laser signal from an Excimer-dye laser system.  Power considerations show that the intracavity laser power that can be used for experiments inside of the cavity can have an efficiency as high as 20%  of the pump power. The wavelength and bandwidth is fully controlled by the wavelength and bandwidth of the well designed resonator from the seeding laser. </a:t>
            </a:r>
            <a:endParaRPr lang="en-GB" sz="1800">
              <a:solidFill>
                <a:schemeClr val="accent2"/>
              </a:solidFill>
            </a:endParaRPr>
          </a:p>
        </p:txBody>
      </p:sp>
      <p:sp>
        <p:nvSpPr>
          <p:cNvPr id="78854" name="Text Box 6"/>
          <p:cNvSpPr txBox="1">
            <a:spLocks noChangeArrowheads="1"/>
          </p:cNvSpPr>
          <p:nvPr/>
        </p:nvSpPr>
        <p:spPr bwMode="auto">
          <a:xfrm>
            <a:off x="381000" y="3124200"/>
            <a:ext cx="8382000" cy="3114675"/>
          </a:xfrm>
          <a:prstGeom prst="rect">
            <a:avLst/>
          </a:prstGeom>
          <a:noFill/>
          <a:ln w="9525">
            <a:noFill/>
            <a:miter lim="800000"/>
            <a:headEnd/>
            <a:tailEnd/>
          </a:ln>
          <a:effectLst/>
        </p:spPr>
        <p:txBody>
          <a:bodyPr>
            <a:spAutoFit/>
          </a:bodyPr>
          <a:lstStyle/>
          <a:p>
            <a:pPr algn="just">
              <a:spcBef>
                <a:spcPct val="50000"/>
              </a:spcBef>
            </a:pPr>
            <a:r>
              <a:rPr lang="en-GB" b="1" dirty="0">
                <a:cs typeface="Times New Roman" pitchFamily="18" charset="0"/>
              </a:rPr>
              <a:t> </a:t>
            </a:r>
            <a:r>
              <a:rPr lang="sv-SE" b="1" dirty="0">
                <a:cs typeface="Times New Roman" pitchFamily="18" charset="0"/>
              </a:rPr>
              <a:t>     </a:t>
            </a:r>
            <a:r>
              <a:rPr lang="en-GB" sz="1800" dirty="0">
                <a:solidFill>
                  <a:schemeClr val="accent2"/>
                </a:solidFill>
                <a:cs typeface="Times New Roman" pitchFamily="18" charset="0"/>
              </a:rPr>
              <a:t>In a laser, most of the excited laser energy is concentrated inside of the resonator, especially in a dye laser where a retro-reflecting grating and a high reflecting mirror are used. Without complementary optical elements, the bandwidth of the laser emission will be broad</a:t>
            </a:r>
            <a:r>
              <a:rPr lang="sv-SE" sz="1800" dirty="0">
                <a:solidFill>
                  <a:schemeClr val="accent2"/>
                </a:solidFill>
                <a:cs typeface="Times New Roman" pitchFamily="18" charset="0"/>
              </a:rPr>
              <a:t> and </a:t>
            </a:r>
            <a:r>
              <a:rPr lang="sv-SE" sz="1800" dirty="0" err="1">
                <a:solidFill>
                  <a:schemeClr val="accent2"/>
                </a:solidFill>
                <a:cs typeface="Times New Roman" pitchFamily="18" charset="0"/>
              </a:rPr>
              <a:t>will</a:t>
            </a:r>
            <a:r>
              <a:rPr lang="sv-SE" sz="1800" dirty="0">
                <a:solidFill>
                  <a:schemeClr val="accent2"/>
                </a:solidFill>
                <a:cs typeface="Times New Roman" pitchFamily="18" charset="0"/>
              </a:rPr>
              <a:t> </a:t>
            </a:r>
            <a:r>
              <a:rPr lang="sv-SE" sz="1800" dirty="0" err="1">
                <a:solidFill>
                  <a:schemeClr val="accent2"/>
                </a:solidFill>
                <a:cs typeface="Times New Roman" pitchFamily="18" charset="0"/>
              </a:rPr>
              <a:t>depend</a:t>
            </a:r>
            <a:r>
              <a:rPr lang="sv-SE" sz="1800" dirty="0">
                <a:solidFill>
                  <a:schemeClr val="accent2"/>
                </a:solidFill>
                <a:cs typeface="Times New Roman" pitchFamily="18" charset="0"/>
              </a:rPr>
              <a:t> on the </a:t>
            </a:r>
            <a:r>
              <a:rPr lang="sv-SE" sz="1800" dirty="0" err="1">
                <a:solidFill>
                  <a:schemeClr val="accent2"/>
                </a:solidFill>
                <a:cs typeface="Times New Roman" pitchFamily="18" charset="0"/>
              </a:rPr>
              <a:t>number</a:t>
            </a:r>
            <a:r>
              <a:rPr lang="sv-SE" sz="1800" dirty="0">
                <a:solidFill>
                  <a:schemeClr val="accent2"/>
                </a:solidFill>
                <a:cs typeface="Times New Roman" pitchFamily="18" charset="0"/>
              </a:rPr>
              <a:t> of </a:t>
            </a:r>
            <a:r>
              <a:rPr lang="sv-SE" sz="1800" dirty="0" err="1">
                <a:solidFill>
                  <a:schemeClr val="accent2"/>
                </a:solidFill>
                <a:cs typeface="Times New Roman" pitchFamily="18" charset="0"/>
              </a:rPr>
              <a:t>lines/mm</a:t>
            </a:r>
            <a:r>
              <a:rPr lang="sv-SE" sz="1800" dirty="0">
                <a:solidFill>
                  <a:schemeClr val="accent2"/>
                </a:solidFill>
                <a:cs typeface="Times New Roman" pitchFamily="18" charset="0"/>
              </a:rPr>
              <a:t> of the </a:t>
            </a:r>
            <a:r>
              <a:rPr lang="sv-SE" sz="1800" dirty="0" err="1">
                <a:solidFill>
                  <a:schemeClr val="accent2"/>
                </a:solidFill>
                <a:cs typeface="Times New Roman" pitchFamily="18" charset="0"/>
              </a:rPr>
              <a:t>grating</a:t>
            </a:r>
            <a:r>
              <a:rPr lang="sv-SE" sz="1800" dirty="0">
                <a:solidFill>
                  <a:schemeClr val="accent2"/>
                </a:solidFill>
                <a:cs typeface="Times New Roman" pitchFamily="18" charset="0"/>
              </a:rPr>
              <a:t>.</a:t>
            </a:r>
            <a:r>
              <a:rPr lang="en-GB" sz="1800" dirty="0">
                <a:solidFill>
                  <a:schemeClr val="accent2"/>
                </a:solidFill>
                <a:cs typeface="Times New Roman" pitchFamily="18" charset="0"/>
              </a:rPr>
              <a:t> A seeding laser signal can control the bandwidth keeping the high level of intra-cavity power </a:t>
            </a:r>
            <a:r>
              <a:rPr lang="sv-SE" sz="1800" dirty="0">
                <a:solidFill>
                  <a:schemeClr val="accent2"/>
                </a:solidFill>
                <a:cs typeface="Times New Roman" pitchFamily="18" charset="0"/>
              </a:rPr>
              <a:t>that </a:t>
            </a:r>
            <a:r>
              <a:rPr lang="sv-SE" sz="1800" dirty="0" err="1">
                <a:solidFill>
                  <a:schemeClr val="accent2"/>
                </a:solidFill>
                <a:cs typeface="Times New Roman" pitchFamily="18" charset="0"/>
              </a:rPr>
              <a:t>can</a:t>
            </a:r>
            <a:r>
              <a:rPr lang="sv-SE" sz="1800" dirty="0">
                <a:solidFill>
                  <a:schemeClr val="accent2"/>
                </a:solidFill>
                <a:cs typeface="Times New Roman" pitchFamily="18" charset="0"/>
              </a:rPr>
              <a:t> be </a:t>
            </a:r>
            <a:r>
              <a:rPr lang="sv-SE" sz="1800" dirty="0" err="1">
                <a:solidFill>
                  <a:schemeClr val="accent2"/>
                </a:solidFill>
                <a:cs typeface="Times New Roman" pitchFamily="18" charset="0"/>
              </a:rPr>
              <a:t>used</a:t>
            </a:r>
            <a:r>
              <a:rPr lang="sv-SE" sz="1800" dirty="0">
                <a:solidFill>
                  <a:schemeClr val="accent2"/>
                </a:solidFill>
                <a:cs typeface="Times New Roman" pitchFamily="18" charset="0"/>
              </a:rPr>
              <a:t> </a:t>
            </a:r>
            <a:r>
              <a:rPr lang="en-GB" sz="1800" dirty="0">
                <a:solidFill>
                  <a:schemeClr val="accent2"/>
                </a:solidFill>
                <a:cs typeface="Times New Roman" pitchFamily="18" charset="0"/>
              </a:rPr>
              <a:t>for photon interactions in a thin optical target (atomic or molecular beam, ion beam,</a:t>
            </a:r>
            <a:r>
              <a:rPr lang="sv-SE" sz="1800" dirty="0">
                <a:solidFill>
                  <a:schemeClr val="accent2"/>
                </a:solidFill>
                <a:cs typeface="Times New Roman" pitchFamily="18" charset="0"/>
              </a:rPr>
              <a:t> </a:t>
            </a:r>
            <a:r>
              <a:rPr lang="sv-SE" sz="1800" dirty="0" err="1">
                <a:solidFill>
                  <a:schemeClr val="accent2"/>
                </a:solidFill>
                <a:cs typeface="Times New Roman" pitchFamily="18" charset="0"/>
              </a:rPr>
              <a:t>etc</a:t>
            </a:r>
            <a:r>
              <a:rPr lang="en-GB" sz="1800" dirty="0">
                <a:solidFill>
                  <a:schemeClr val="accent2"/>
                </a:solidFill>
                <a:cs typeface="Times New Roman" pitchFamily="18" charset="0"/>
              </a:rPr>
              <a:t>) that is introduced in the cavity. </a:t>
            </a:r>
            <a:endParaRPr lang="sv-SE" sz="1800" dirty="0">
              <a:solidFill>
                <a:schemeClr val="accent2"/>
              </a:solidFill>
              <a:cs typeface="Times New Roman" pitchFamily="18" charset="0"/>
            </a:endParaRPr>
          </a:p>
          <a:p>
            <a:pPr algn="just">
              <a:spcBef>
                <a:spcPct val="50000"/>
              </a:spcBef>
            </a:pPr>
            <a:r>
              <a:rPr lang="sv-SE" sz="1800" dirty="0">
                <a:solidFill>
                  <a:schemeClr val="accent2"/>
                </a:solidFill>
                <a:cs typeface="Times New Roman" pitchFamily="18" charset="0"/>
              </a:rPr>
              <a:t>   A </a:t>
            </a:r>
            <a:r>
              <a:rPr lang="en-GB" sz="1800" dirty="0">
                <a:solidFill>
                  <a:schemeClr val="accent2"/>
                </a:solidFill>
                <a:cs typeface="Times New Roman" pitchFamily="18" charset="0"/>
              </a:rPr>
              <a:t>host dye laser transversally pumped by the 2</a:t>
            </a:r>
            <a:r>
              <a:rPr lang="en-GB" sz="1800" baseline="30000" dirty="0">
                <a:solidFill>
                  <a:schemeClr val="accent2"/>
                </a:solidFill>
                <a:cs typeface="Times New Roman" pitchFamily="18" charset="0"/>
              </a:rPr>
              <a:t>nd</a:t>
            </a:r>
            <a:r>
              <a:rPr lang="en-GB" sz="1800" dirty="0">
                <a:solidFill>
                  <a:schemeClr val="accent2"/>
                </a:solidFill>
                <a:cs typeface="Times New Roman" pitchFamily="18" charset="0"/>
              </a:rPr>
              <a:t> harm</a:t>
            </a:r>
            <a:r>
              <a:rPr lang="sv-SE" sz="1800" dirty="0" err="1">
                <a:solidFill>
                  <a:schemeClr val="accent2"/>
                </a:solidFill>
                <a:cs typeface="Times New Roman" pitchFamily="18" charset="0"/>
              </a:rPr>
              <a:t>onic</a:t>
            </a:r>
            <a:r>
              <a:rPr lang="en-GB" sz="1800" dirty="0">
                <a:solidFill>
                  <a:schemeClr val="accent2"/>
                </a:solidFill>
                <a:cs typeface="Times New Roman" pitchFamily="18" charset="0"/>
              </a:rPr>
              <a:t> of a  </a:t>
            </a:r>
            <a:r>
              <a:rPr lang="en-GB" sz="1800" dirty="0" err="1">
                <a:solidFill>
                  <a:schemeClr val="accent2"/>
                </a:solidFill>
                <a:cs typeface="Times New Roman" pitchFamily="18" charset="0"/>
              </a:rPr>
              <a:t>Nd:YAG</a:t>
            </a:r>
            <a:r>
              <a:rPr lang="en-GB" sz="1800" dirty="0">
                <a:solidFill>
                  <a:schemeClr val="accent2"/>
                </a:solidFill>
                <a:cs typeface="Times New Roman" pitchFamily="18" charset="0"/>
              </a:rPr>
              <a:t> laser has been seeded by an </a:t>
            </a:r>
            <a:r>
              <a:rPr lang="en-GB" sz="1800" dirty="0" err="1">
                <a:solidFill>
                  <a:schemeClr val="accent2"/>
                </a:solidFill>
                <a:cs typeface="Times New Roman" pitchFamily="18" charset="0"/>
              </a:rPr>
              <a:t>excimer</a:t>
            </a:r>
            <a:r>
              <a:rPr lang="en-GB" sz="1800" dirty="0">
                <a:solidFill>
                  <a:schemeClr val="accent2"/>
                </a:solidFill>
                <a:cs typeface="Times New Roman" pitchFamily="18" charset="0"/>
              </a:rPr>
              <a:t> dye laser with narrow </a:t>
            </a:r>
            <a:r>
              <a:rPr lang="en-GB" sz="1800" dirty="0" err="1">
                <a:solidFill>
                  <a:schemeClr val="accent2"/>
                </a:solidFill>
                <a:cs typeface="Times New Roman" pitchFamily="18" charset="0"/>
              </a:rPr>
              <a:t>linewidth</a:t>
            </a:r>
            <a:r>
              <a:rPr lang="en-GB" sz="1800" dirty="0">
                <a:solidFill>
                  <a:schemeClr val="accent2"/>
                </a:solidFill>
                <a:cs typeface="Times New Roman" pitchFamily="18" charset="0"/>
              </a:rPr>
              <a:t> </a:t>
            </a:r>
            <a:endParaRPr lang="sv-SE" sz="1800" dirty="0">
              <a:solidFill>
                <a:schemeClr val="accent2"/>
              </a:solidFill>
              <a:cs typeface="Times New Roman" pitchFamily="18" charset="0"/>
            </a:endParaRPr>
          </a:p>
          <a:p>
            <a:pPr algn="just">
              <a:spcBef>
                <a:spcPct val="50000"/>
              </a:spcBef>
            </a:pPr>
            <a:r>
              <a:rPr lang="sv-SE" sz="1800" dirty="0">
                <a:solidFill>
                  <a:schemeClr val="accent2"/>
                </a:solidFill>
                <a:cs typeface="Times New Roman" pitchFamily="18" charset="0"/>
              </a:rPr>
              <a:t>                               </a:t>
            </a:r>
            <a:r>
              <a:rPr lang="en-GB" sz="1800" dirty="0">
                <a:solidFill>
                  <a:schemeClr val="accent2"/>
                </a:solidFill>
                <a:cs typeface="Times New Roman" pitchFamily="18" charset="0"/>
              </a:rPr>
              <a:t>,</a:t>
            </a:r>
            <a:r>
              <a:rPr lang="sv-SE" sz="1800" dirty="0">
                <a:solidFill>
                  <a:schemeClr val="accent2"/>
                </a:solidFill>
                <a:cs typeface="Times New Roman" pitchFamily="18" charset="0"/>
              </a:rPr>
              <a:t>                                      </a:t>
            </a:r>
            <a:r>
              <a:rPr lang="en-GB" sz="1800" dirty="0">
                <a:solidFill>
                  <a:schemeClr val="accent2"/>
                </a:solidFill>
                <a:cs typeface="Times New Roman" pitchFamily="18" charset="0"/>
              </a:rPr>
              <a:t>. </a:t>
            </a:r>
            <a:endParaRPr lang="en-GB" sz="1800" dirty="0">
              <a:solidFill>
                <a:schemeClr val="accent2"/>
              </a:solidFill>
            </a:endParaRPr>
          </a:p>
        </p:txBody>
      </p:sp>
      <p:sp>
        <p:nvSpPr>
          <p:cNvPr id="78856" name="Rectangle 8"/>
          <p:cNvSpPr>
            <a:spLocks noChangeArrowheads="1"/>
          </p:cNvSpPr>
          <p:nvPr/>
        </p:nvSpPr>
        <p:spPr bwMode="auto">
          <a:xfrm>
            <a:off x="4148138" y="3328988"/>
            <a:ext cx="9144000" cy="0"/>
          </a:xfrm>
          <a:prstGeom prst="rect">
            <a:avLst/>
          </a:prstGeom>
          <a:noFill/>
          <a:ln w="9525">
            <a:noFill/>
            <a:miter lim="800000"/>
            <a:headEnd/>
            <a:tailEnd/>
          </a:ln>
          <a:effectLst/>
        </p:spPr>
        <p:txBody>
          <a:bodyPr>
            <a:spAutoFit/>
          </a:bodyPr>
          <a:lstStyle/>
          <a:p>
            <a:endParaRPr lang="sv-SE"/>
          </a:p>
        </p:txBody>
      </p:sp>
      <p:graphicFrame>
        <p:nvGraphicFramePr>
          <p:cNvPr id="78855" name="Object 7"/>
          <p:cNvGraphicFramePr>
            <a:graphicFrameLocks noChangeAspect="1"/>
          </p:cNvGraphicFramePr>
          <p:nvPr/>
        </p:nvGraphicFramePr>
        <p:xfrm>
          <a:off x="2362200" y="5867400"/>
          <a:ext cx="1447800" cy="341313"/>
        </p:xfrm>
        <a:graphic>
          <a:graphicData uri="http://schemas.openxmlformats.org/presentationml/2006/ole">
            <p:oleObj spid="_x0000_s78855" r:id="rId4" imgW="850531" imgH="203112" progId="Equation.3">
              <p:embed/>
            </p:oleObj>
          </a:graphicData>
        </a:graphic>
      </p:graphicFrame>
      <p:sp>
        <p:nvSpPr>
          <p:cNvPr id="78858" name="Rectangle 10"/>
          <p:cNvSpPr>
            <a:spLocks noChangeArrowheads="1"/>
          </p:cNvSpPr>
          <p:nvPr/>
        </p:nvSpPr>
        <p:spPr bwMode="auto">
          <a:xfrm>
            <a:off x="4062413" y="3319463"/>
            <a:ext cx="9144000" cy="0"/>
          </a:xfrm>
          <a:prstGeom prst="rect">
            <a:avLst/>
          </a:prstGeom>
          <a:noFill/>
          <a:ln w="9525">
            <a:noFill/>
            <a:miter lim="800000"/>
            <a:headEnd/>
            <a:tailEnd/>
          </a:ln>
          <a:effectLst/>
        </p:spPr>
        <p:txBody>
          <a:bodyPr>
            <a:spAutoFit/>
          </a:bodyPr>
          <a:lstStyle/>
          <a:p>
            <a:endParaRPr lang="sv-SE"/>
          </a:p>
        </p:txBody>
      </p:sp>
      <p:graphicFrame>
        <p:nvGraphicFramePr>
          <p:cNvPr id="78857" name="Object 9"/>
          <p:cNvGraphicFramePr>
            <a:graphicFrameLocks noChangeAspect="1"/>
          </p:cNvGraphicFramePr>
          <p:nvPr/>
        </p:nvGraphicFramePr>
        <p:xfrm>
          <a:off x="5181600" y="5867400"/>
          <a:ext cx="1600200" cy="342900"/>
        </p:xfrm>
        <a:graphic>
          <a:graphicData uri="http://schemas.openxmlformats.org/presentationml/2006/ole">
            <p:oleObj spid="_x0000_s78857" r:id="rId5" imgW="1015559" imgH="215806" progId="Equation.3">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1" name="Text Box 97"/>
          <p:cNvSpPr txBox="1">
            <a:spLocks noChangeArrowheads="1"/>
          </p:cNvSpPr>
          <p:nvPr/>
        </p:nvSpPr>
        <p:spPr bwMode="auto">
          <a:xfrm>
            <a:off x="1066800" y="5334000"/>
            <a:ext cx="6705600" cy="517525"/>
          </a:xfrm>
          <a:prstGeom prst="rect">
            <a:avLst/>
          </a:prstGeom>
          <a:solidFill>
            <a:srgbClr val="CCFFFF">
              <a:alpha val="50000"/>
            </a:srgbClr>
          </a:solidFill>
          <a:ln w="9525">
            <a:noFill/>
            <a:miter lim="800000"/>
            <a:headEnd/>
            <a:tailEnd/>
          </a:ln>
          <a:effectLst/>
        </p:spPr>
        <p:txBody>
          <a:bodyPr>
            <a:spAutoFit/>
          </a:bodyPr>
          <a:lstStyle/>
          <a:p>
            <a:pPr algn="just"/>
            <a:r>
              <a:rPr lang="en-GB" b="1">
                <a:solidFill>
                  <a:schemeClr val="bg1"/>
                </a:solidFill>
                <a:cs typeface="Times New Roman" pitchFamily="18" charset="0"/>
              </a:rPr>
              <a:t>Fig. </a:t>
            </a:r>
            <a:r>
              <a:rPr lang="sv-SE" b="1">
                <a:solidFill>
                  <a:schemeClr val="bg1"/>
                </a:solidFill>
                <a:cs typeface="Times New Roman" pitchFamily="18" charset="0"/>
              </a:rPr>
              <a:t>24</a:t>
            </a:r>
            <a:r>
              <a:rPr lang="en-GB" b="1">
                <a:solidFill>
                  <a:schemeClr val="bg1"/>
                </a:solidFill>
                <a:cs typeface="Times New Roman" pitchFamily="18" charset="0"/>
              </a:rPr>
              <a:t>.</a:t>
            </a:r>
            <a:r>
              <a:rPr lang="en-GB">
                <a:solidFill>
                  <a:schemeClr val="bg1"/>
                </a:solidFill>
                <a:cs typeface="Times New Roman" pitchFamily="18" charset="0"/>
              </a:rPr>
              <a:t> O</a:t>
            </a:r>
            <a:r>
              <a:rPr lang="en-AU">
                <a:solidFill>
                  <a:schemeClr val="bg1"/>
                </a:solidFill>
                <a:cs typeface="Times New Roman" pitchFamily="18" charset="0"/>
              </a:rPr>
              <a:t>ptical layout of the seeded dye laser, pumped by the 2</a:t>
            </a:r>
            <a:r>
              <a:rPr lang="en-AU" baseline="30000">
                <a:solidFill>
                  <a:schemeClr val="bg1"/>
                </a:solidFill>
                <a:cs typeface="Times New Roman" pitchFamily="18" charset="0"/>
              </a:rPr>
              <a:t>nd</a:t>
            </a:r>
            <a:r>
              <a:rPr lang="en-AU">
                <a:solidFill>
                  <a:schemeClr val="bg1"/>
                </a:solidFill>
                <a:cs typeface="Times New Roman" pitchFamily="18" charset="0"/>
              </a:rPr>
              <a:t> harmonic of the Nd:YAG and  seeded by the excimer dye laser. ES denotes a possible experimental section.</a:t>
            </a:r>
            <a:endParaRPr lang="en-GB">
              <a:solidFill>
                <a:schemeClr val="bg1"/>
              </a:solidFill>
            </a:endParaRPr>
          </a:p>
        </p:txBody>
      </p:sp>
      <p:grpSp>
        <p:nvGrpSpPr>
          <p:cNvPr id="31856" name="Group 112"/>
          <p:cNvGrpSpPr>
            <a:grpSpLocks/>
          </p:cNvGrpSpPr>
          <p:nvPr/>
        </p:nvGrpSpPr>
        <p:grpSpPr bwMode="auto">
          <a:xfrm>
            <a:off x="1600200" y="1219200"/>
            <a:ext cx="5410200" cy="3962400"/>
            <a:chOff x="1008" y="768"/>
            <a:chExt cx="3408" cy="2496"/>
          </a:xfrm>
        </p:grpSpPr>
        <p:sp>
          <p:nvSpPr>
            <p:cNvPr id="31752" name="Oval 8"/>
            <p:cNvSpPr>
              <a:spLocks noChangeArrowheads="1"/>
            </p:cNvSpPr>
            <p:nvPr/>
          </p:nvSpPr>
          <p:spPr bwMode="auto">
            <a:xfrm>
              <a:off x="1657" y="1223"/>
              <a:ext cx="394" cy="385"/>
            </a:xfrm>
            <a:prstGeom prst="ellipse">
              <a:avLst/>
            </a:prstGeom>
            <a:solidFill>
              <a:srgbClr val="FFFFFF"/>
            </a:solidFill>
            <a:ln w="9525">
              <a:solidFill>
                <a:srgbClr val="FF00FF"/>
              </a:solidFill>
              <a:prstDash val="sysDot"/>
              <a:round/>
              <a:headEnd/>
              <a:tailEnd/>
            </a:ln>
          </p:spPr>
          <p:txBody>
            <a:bodyPr lIns="0" tIns="0" rIns="0" bIns="0"/>
            <a:lstStyle/>
            <a:p>
              <a:endParaRPr lang="sv-SE"/>
            </a:p>
          </p:txBody>
        </p:sp>
        <p:sp>
          <p:nvSpPr>
            <p:cNvPr id="31753" name="Text Box 9"/>
            <p:cNvSpPr txBox="1">
              <a:spLocks noChangeArrowheads="1"/>
            </p:cNvSpPr>
            <p:nvPr/>
          </p:nvSpPr>
          <p:spPr bwMode="auto">
            <a:xfrm>
              <a:off x="1008" y="1554"/>
              <a:ext cx="426" cy="154"/>
            </a:xfrm>
            <a:prstGeom prst="rect">
              <a:avLst/>
            </a:prstGeom>
            <a:solidFill>
              <a:srgbClr val="FFFFFF"/>
            </a:solidFill>
            <a:ln w="9525">
              <a:noFill/>
              <a:miter lim="800000"/>
              <a:headEnd/>
              <a:tailEnd/>
            </a:ln>
          </p:spPr>
          <p:txBody>
            <a:bodyPr lIns="0" tIns="0" rIns="0" bIns="0"/>
            <a:lstStyle/>
            <a:p>
              <a:pPr algn="l" eaLnBrk="0" hangingPunct="0"/>
              <a:r>
                <a:rPr lang="en-US" sz="1200">
                  <a:solidFill>
                    <a:schemeClr val="bg1"/>
                  </a:solidFill>
                </a:rPr>
                <a:t>Grating</a:t>
              </a:r>
            </a:p>
          </p:txBody>
        </p:sp>
        <p:sp>
          <p:nvSpPr>
            <p:cNvPr id="31754" name="Text Box 10" descr="40 %"/>
            <p:cNvSpPr txBox="1">
              <a:spLocks noChangeArrowheads="1"/>
            </p:cNvSpPr>
            <p:nvPr/>
          </p:nvSpPr>
          <p:spPr bwMode="auto">
            <a:xfrm rot="511846">
              <a:off x="3625" y="1274"/>
              <a:ext cx="309" cy="173"/>
            </a:xfrm>
            <a:prstGeom prst="rect">
              <a:avLst/>
            </a:prstGeom>
            <a:pattFill prst="pct40">
              <a:fgClr>
                <a:srgbClr val="FFCC00"/>
              </a:fgClr>
              <a:bgClr>
                <a:srgbClr val="FFFFFF"/>
              </a:bgClr>
            </a:pattFill>
            <a:ln w="9525">
              <a:solidFill>
                <a:srgbClr val="FF6600"/>
              </a:solidFill>
              <a:miter lim="800000"/>
              <a:headEnd/>
              <a:tailEnd/>
            </a:ln>
          </p:spPr>
          <p:txBody>
            <a:bodyPr lIns="0" tIns="0" rIns="0" bIns="0"/>
            <a:lstStyle/>
            <a:p>
              <a:pPr algn="l" eaLnBrk="0" hangingPunct="0"/>
              <a:endParaRPr lang="en-US" sz="1200"/>
            </a:p>
          </p:txBody>
        </p:sp>
        <p:sp>
          <p:nvSpPr>
            <p:cNvPr id="31755" name="Line 11"/>
            <p:cNvSpPr>
              <a:spLocks noChangeShapeType="1"/>
            </p:cNvSpPr>
            <p:nvPr/>
          </p:nvSpPr>
          <p:spPr bwMode="auto">
            <a:xfrm flipH="1" flipV="1">
              <a:off x="1434" y="1891"/>
              <a:ext cx="0" cy="450"/>
            </a:xfrm>
            <a:prstGeom prst="line">
              <a:avLst/>
            </a:prstGeom>
            <a:noFill/>
            <a:ln w="28575">
              <a:solidFill>
                <a:srgbClr val="FF0000"/>
              </a:solidFill>
              <a:round/>
              <a:headEnd/>
              <a:tailEnd type="triangle" w="med" len="med"/>
            </a:ln>
          </p:spPr>
          <p:txBody>
            <a:bodyPr lIns="0" tIns="0" rIns="0" bIns="0"/>
            <a:lstStyle/>
            <a:p>
              <a:endParaRPr lang="sv-SE"/>
            </a:p>
          </p:txBody>
        </p:sp>
        <p:sp>
          <p:nvSpPr>
            <p:cNvPr id="31756" name="Line 12"/>
            <p:cNvSpPr>
              <a:spLocks noChangeShapeType="1"/>
            </p:cNvSpPr>
            <p:nvPr/>
          </p:nvSpPr>
          <p:spPr bwMode="auto">
            <a:xfrm flipH="1">
              <a:off x="1251" y="1779"/>
              <a:ext cx="244" cy="337"/>
            </a:xfrm>
            <a:prstGeom prst="line">
              <a:avLst/>
            </a:prstGeom>
            <a:noFill/>
            <a:ln w="57150" cmpd="thinThick">
              <a:solidFill>
                <a:srgbClr val="0000FF"/>
              </a:solidFill>
              <a:round/>
              <a:headEnd/>
              <a:tailEnd/>
            </a:ln>
          </p:spPr>
          <p:txBody>
            <a:bodyPr lIns="0" tIns="0" rIns="0" bIns="0"/>
            <a:lstStyle/>
            <a:p>
              <a:endParaRPr lang="sv-SE"/>
            </a:p>
          </p:txBody>
        </p:sp>
        <p:sp>
          <p:nvSpPr>
            <p:cNvPr id="31757" name="Line 13"/>
            <p:cNvSpPr>
              <a:spLocks noChangeShapeType="1"/>
            </p:cNvSpPr>
            <p:nvPr/>
          </p:nvSpPr>
          <p:spPr bwMode="auto">
            <a:xfrm flipV="1">
              <a:off x="1434" y="1217"/>
              <a:ext cx="2982" cy="731"/>
            </a:xfrm>
            <a:prstGeom prst="line">
              <a:avLst/>
            </a:prstGeom>
            <a:noFill/>
            <a:ln w="28575">
              <a:solidFill>
                <a:srgbClr val="FF0000"/>
              </a:solidFill>
              <a:round/>
              <a:headEnd/>
              <a:tailEnd type="triangle" w="med" len="med"/>
            </a:ln>
          </p:spPr>
          <p:txBody>
            <a:bodyPr lIns="0" tIns="0" rIns="0" bIns="0"/>
            <a:lstStyle/>
            <a:p>
              <a:endParaRPr lang="sv-SE"/>
            </a:p>
          </p:txBody>
        </p:sp>
        <p:sp>
          <p:nvSpPr>
            <p:cNvPr id="31758" name="Line 14"/>
            <p:cNvSpPr>
              <a:spLocks noChangeShapeType="1"/>
            </p:cNvSpPr>
            <p:nvPr/>
          </p:nvSpPr>
          <p:spPr bwMode="auto">
            <a:xfrm flipV="1">
              <a:off x="1434" y="2622"/>
              <a:ext cx="1" cy="374"/>
            </a:xfrm>
            <a:prstGeom prst="line">
              <a:avLst/>
            </a:prstGeom>
            <a:noFill/>
            <a:ln w="76200">
              <a:solidFill>
                <a:srgbClr val="0000FF"/>
              </a:solidFill>
              <a:round/>
              <a:headEnd/>
              <a:tailEnd type="triangle" w="med" len="med"/>
            </a:ln>
          </p:spPr>
          <p:txBody>
            <a:bodyPr lIns="0" tIns="0" rIns="0" bIns="0"/>
            <a:lstStyle/>
            <a:p>
              <a:endParaRPr lang="sv-SE"/>
            </a:p>
          </p:txBody>
        </p:sp>
        <p:sp>
          <p:nvSpPr>
            <p:cNvPr id="31759" name="Line 15"/>
            <p:cNvSpPr>
              <a:spLocks noChangeShapeType="1"/>
            </p:cNvSpPr>
            <p:nvPr/>
          </p:nvSpPr>
          <p:spPr bwMode="auto">
            <a:xfrm rot="3789898" flipH="1">
              <a:off x="1096" y="1404"/>
              <a:ext cx="310" cy="43"/>
            </a:xfrm>
            <a:prstGeom prst="line">
              <a:avLst/>
            </a:prstGeom>
            <a:noFill/>
            <a:ln w="82550" cmpd="tri">
              <a:solidFill>
                <a:srgbClr val="FF00FF"/>
              </a:solidFill>
              <a:round/>
              <a:headEnd/>
              <a:tailEnd/>
            </a:ln>
          </p:spPr>
          <p:txBody>
            <a:bodyPr lIns="0" tIns="0" rIns="0" bIns="0"/>
            <a:lstStyle/>
            <a:p>
              <a:endParaRPr lang="sv-SE"/>
            </a:p>
          </p:txBody>
        </p:sp>
        <p:sp>
          <p:nvSpPr>
            <p:cNvPr id="31760" name="Line 16"/>
            <p:cNvSpPr>
              <a:spLocks noChangeShapeType="1"/>
            </p:cNvSpPr>
            <p:nvPr/>
          </p:nvSpPr>
          <p:spPr bwMode="auto">
            <a:xfrm flipH="1" flipV="1">
              <a:off x="1251" y="1386"/>
              <a:ext cx="3104" cy="0"/>
            </a:xfrm>
            <a:prstGeom prst="line">
              <a:avLst/>
            </a:prstGeom>
            <a:noFill/>
            <a:ln w="28575">
              <a:solidFill>
                <a:srgbClr val="FF0000"/>
              </a:solidFill>
              <a:round/>
              <a:headEnd type="triangle" w="med" len="med"/>
              <a:tailEnd type="triangle" w="med" len="med"/>
            </a:ln>
          </p:spPr>
          <p:txBody>
            <a:bodyPr lIns="0" tIns="0" rIns="0" bIns="0"/>
            <a:lstStyle/>
            <a:p>
              <a:endParaRPr lang="sv-SE"/>
            </a:p>
          </p:txBody>
        </p:sp>
        <p:sp>
          <p:nvSpPr>
            <p:cNvPr id="31761" name="Text Box 17"/>
            <p:cNvSpPr txBox="1">
              <a:spLocks noChangeArrowheads="1"/>
            </p:cNvSpPr>
            <p:nvPr/>
          </p:nvSpPr>
          <p:spPr bwMode="auto">
            <a:xfrm>
              <a:off x="1008" y="2959"/>
              <a:ext cx="823" cy="305"/>
            </a:xfrm>
            <a:prstGeom prst="rect">
              <a:avLst/>
            </a:prstGeom>
            <a:solidFill>
              <a:srgbClr val="3366FF"/>
            </a:solidFill>
            <a:ln w="9525">
              <a:solidFill>
                <a:srgbClr val="00FF00"/>
              </a:solidFill>
              <a:miter lim="800000"/>
              <a:headEnd/>
              <a:tailEnd/>
            </a:ln>
          </p:spPr>
          <p:txBody>
            <a:bodyPr lIns="0" tIns="0" rIns="0" bIns="0"/>
            <a:lstStyle/>
            <a:p>
              <a:pPr eaLnBrk="0" hangingPunct="0"/>
              <a:r>
                <a:rPr lang="en-US" sz="1200">
                  <a:solidFill>
                    <a:schemeClr val="bg1"/>
                  </a:solidFill>
                </a:rPr>
                <a:t>Excimer </a:t>
              </a:r>
            </a:p>
            <a:p>
              <a:pPr eaLnBrk="0" hangingPunct="0"/>
              <a:r>
                <a:rPr lang="en-US" sz="1200">
                  <a:solidFill>
                    <a:schemeClr val="bg1"/>
                  </a:solidFill>
                </a:rPr>
                <a:t>Laser</a:t>
              </a:r>
            </a:p>
          </p:txBody>
        </p:sp>
        <p:sp>
          <p:nvSpPr>
            <p:cNvPr id="31762" name="Text Box 18"/>
            <p:cNvSpPr txBox="1">
              <a:spLocks noChangeArrowheads="1"/>
            </p:cNvSpPr>
            <p:nvPr/>
          </p:nvSpPr>
          <p:spPr bwMode="auto">
            <a:xfrm>
              <a:off x="1130" y="2341"/>
              <a:ext cx="616" cy="271"/>
            </a:xfrm>
            <a:prstGeom prst="rect">
              <a:avLst/>
            </a:prstGeom>
            <a:solidFill>
              <a:srgbClr val="FFFF00"/>
            </a:solidFill>
            <a:ln w="9525">
              <a:solidFill>
                <a:srgbClr val="FF0000"/>
              </a:solidFill>
              <a:miter lim="800000"/>
              <a:headEnd/>
              <a:tailEnd/>
            </a:ln>
          </p:spPr>
          <p:txBody>
            <a:bodyPr lIns="0" tIns="0" rIns="0" bIns="0"/>
            <a:lstStyle/>
            <a:p>
              <a:pPr eaLnBrk="0" hangingPunct="0"/>
              <a:r>
                <a:rPr lang="en-US" sz="1200">
                  <a:solidFill>
                    <a:schemeClr val="bg1"/>
                  </a:solidFill>
                </a:rPr>
                <a:t>Dye </a:t>
              </a:r>
            </a:p>
            <a:p>
              <a:pPr eaLnBrk="0" hangingPunct="0"/>
              <a:r>
                <a:rPr lang="en-US" sz="1200">
                  <a:solidFill>
                    <a:schemeClr val="bg1"/>
                  </a:solidFill>
                </a:rPr>
                <a:t>Laser</a:t>
              </a:r>
            </a:p>
          </p:txBody>
        </p:sp>
        <p:sp>
          <p:nvSpPr>
            <p:cNvPr id="31763" name="Line 19"/>
            <p:cNvSpPr>
              <a:spLocks noChangeShapeType="1"/>
            </p:cNvSpPr>
            <p:nvPr/>
          </p:nvSpPr>
          <p:spPr bwMode="auto">
            <a:xfrm flipH="1">
              <a:off x="1805" y="3095"/>
              <a:ext cx="423" cy="2"/>
            </a:xfrm>
            <a:prstGeom prst="line">
              <a:avLst/>
            </a:prstGeom>
            <a:noFill/>
            <a:ln w="9525">
              <a:solidFill>
                <a:srgbClr val="800000"/>
              </a:solidFill>
              <a:round/>
              <a:headEnd/>
              <a:tailEnd type="triangle" w="med" len="med"/>
            </a:ln>
          </p:spPr>
          <p:txBody>
            <a:bodyPr lIns="0" tIns="0" rIns="0" bIns="0"/>
            <a:lstStyle/>
            <a:p>
              <a:endParaRPr lang="sv-SE"/>
            </a:p>
          </p:txBody>
        </p:sp>
        <p:sp>
          <p:nvSpPr>
            <p:cNvPr id="31764" name="Line 20"/>
            <p:cNvSpPr>
              <a:spLocks noChangeShapeType="1"/>
            </p:cNvSpPr>
            <p:nvPr/>
          </p:nvSpPr>
          <p:spPr bwMode="auto">
            <a:xfrm flipH="1" flipV="1">
              <a:off x="3747" y="1386"/>
              <a:ext cx="0" cy="899"/>
            </a:xfrm>
            <a:prstGeom prst="line">
              <a:avLst/>
            </a:prstGeom>
            <a:noFill/>
            <a:ln w="38100" cmpd="dbl">
              <a:solidFill>
                <a:srgbClr val="339966"/>
              </a:solidFill>
              <a:round/>
              <a:headEnd/>
              <a:tailEnd type="triangle" w="med" len="med"/>
            </a:ln>
          </p:spPr>
          <p:txBody>
            <a:bodyPr lIns="0" tIns="0" rIns="0" bIns="0"/>
            <a:lstStyle/>
            <a:p>
              <a:endParaRPr lang="sv-SE"/>
            </a:p>
          </p:txBody>
        </p:sp>
        <p:sp>
          <p:nvSpPr>
            <p:cNvPr id="31765" name="Text Box 21"/>
            <p:cNvSpPr txBox="1">
              <a:spLocks noChangeArrowheads="1"/>
            </p:cNvSpPr>
            <p:nvPr/>
          </p:nvSpPr>
          <p:spPr bwMode="auto">
            <a:xfrm>
              <a:off x="3321" y="2902"/>
              <a:ext cx="857" cy="328"/>
            </a:xfrm>
            <a:prstGeom prst="rect">
              <a:avLst/>
            </a:prstGeom>
            <a:solidFill>
              <a:srgbClr val="FF00FF"/>
            </a:solidFill>
            <a:ln w="9525">
              <a:solidFill>
                <a:srgbClr val="800000"/>
              </a:solidFill>
              <a:miter lim="800000"/>
              <a:headEnd/>
              <a:tailEnd/>
            </a:ln>
          </p:spPr>
          <p:txBody>
            <a:bodyPr lIns="0" tIns="0" rIns="0" bIns="0"/>
            <a:lstStyle/>
            <a:p>
              <a:pPr eaLnBrk="0" hangingPunct="0"/>
              <a:r>
                <a:rPr lang="en-US" sz="1200">
                  <a:solidFill>
                    <a:schemeClr val="bg1"/>
                  </a:solidFill>
                </a:rPr>
                <a:t>Nd:YAG</a:t>
              </a:r>
            </a:p>
            <a:p>
              <a:pPr eaLnBrk="0" hangingPunct="0"/>
              <a:r>
                <a:rPr lang="en-US" sz="1200">
                  <a:solidFill>
                    <a:schemeClr val="bg1"/>
                  </a:solidFill>
                </a:rPr>
                <a:t>Laser</a:t>
              </a:r>
            </a:p>
          </p:txBody>
        </p:sp>
        <p:sp>
          <p:nvSpPr>
            <p:cNvPr id="31766" name="Line 22"/>
            <p:cNvSpPr>
              <a:spLocks noChangeShapeType="1"/>
            </p:cNvSpPr>
            <p:nvPr/>
          </p:nvSpPr>
          <p:spPr bwMode="auto">
            <a:xfrm flipV="1">
              <a:off x="3747" y="2565"/>
              <a:ext cx="5" cy="355"/>
            </a:xfrm>
            <a:prstGeom prst="line">
              <a:avLst/>
            </a:prstGeom>
            <a:noFill/>
            <a:ln w="76200">
              <a:solidFill>
                <a:srgbClr val="FF0000"/>
              </a:solidFill>
              <a:round/>
              <a:headEnd/>
              <a:tailEnd type="triangle" w="med" len="med"/>
            </a:ln>
          </p:spPr>
          <p:txBody>
            <a:bodyPr lIns="0" tIns="0" rIns="0" bIns="0"/>
            <a:lstStyle/>
            <a:p>
              <a:endParaRPr lang="sv-SE"/>
            </a:p>
          </p:txBody>
        </p:sp>
        <p:sp>
          <p:nvSpPr>
            <p:cNvPr id="31767" name="Text Box 23"/>
            <p:cNvSpPr txBox="1">
              <a:spLocks noChangeArrowheads="1"/>
            </p:cNvSpPr>
            <p:nvPr/>
          </p:nvSpPr>
          <p:spPr bwMode="auto">
            <a:xfrm>
              <a:off x="3381" y="2285"/>
              <a:ext cx="712" cy="279"/>
            </a:xfrm>
            <a:prstGeom prst="rect">
              <a:avLst/>
            </a:prstGeom>
            <a:solidFill>
              <a:srgbClr val="00CCFF"/>
            </a:solidFill>
            <a:ln w="9525">
              <a:solidFill>
                <a:srgbClr val="0000FF"/>
              </a:solidFill>
              <a:miter lim="800000"/>
              <a:headEnd/>
              <a:tailEnd/>
            </a:ln>
          </p:spPr>
          <p:txBody>
            <a:bodyPr lIns="0" tIns="0" rIns="0" bIns="0"/>
            <a:lstStyle/>
            <a:p>
              <a:pPr eaLnBrk="0" hangingPunct="0"/>
              <a:r>
                <a:rPr lang="en-US" sz="1200">
                  <a:solidFill>
                    <a:schemeClr val="bg1"/>
                  </a:solidFill>
                </a:rPr>
                <a:t>2-rd harm</a:t>
              </a:r>
            </a:p>
            <a:p>
              <a:pPr eaLnBrk="0" hangingPunct="0"/>
              <a:r>
                <a:rPr lang="en-US" sz="1200">
                  <a:solidFill>
                    <a:schemeClr val="bg1"/>
                  </a:solidFill>
                </a:rPr>
                <a:t>Nd:YAG</a:t>
              </a:r>
            </a:p>
          </p:txBody>
        </p:sp>
        <p:sp>
          <p:nvSpPr>
            <p:cNvPr id="31768" name="Line 24"/>
            <p:cNvSpPr>
              <a:spLocks noChangeShapeType="1"/>
            </p:cNvSpPr>
            <p:nvPr/>
          </p:nvSpPr>
          <p:spPr bwMode="auto">
            <a:xfrm flipH="1">
              <a:off x="2870" y="3071"/>
              <a:ext cx="451" cy="1"/>
            </a:xfrm>
            <a:prstGeom prst="line">
              <a:avLst/>
            </a:prstGeom>
            <a:noFill/>
            <a:ln w="9525">
              <a:solidFill>
                <a:srgbClr val="993366"/>
              </a:solidFill>
              <a:round/>
              <a:headEnd/>
              <a:tailEnd type="triangle" w="med" len="med"/>
            </a:ln>
          </p:spPr>
          <p:txBody>
            <a:bodyPr lIns="0" tIns="0" rIns="0" bIns="0"/>
            <a:lstStyle/>
            <a:p>
              <a:endParaRPr lang="sv-SE"/>
            </a:p>
          </p:txBody>
        </p:sp>
        <p:sp>
          <p:nvSpPr>
            <p:cNvPr id="31769" name="Line 25"/>
            <p:cNvSpPr>
              <a:spLocks noChangeShapeType="1"/>
            </p:cNvSpPr>
            <p:nvPr/>
          </p:nvSpPr>
          <p:spPr bwMode="auto">
            <a:xfrm>
              <a:off x="4355" y="1274"/>
              <a:ext cx="0" cy="280"/>
            </a:xfrm>
            <a:prstGeom prst="line">
              <a:avLst/>
            </a:prstGeom>
            <a:noFill/>
            <a:ln w="57150" cmpd="thickThin">
              <a:solidFill>
                <a:srgbClr val="33CCCC"/>
              </a:solidFill>
              <a:round/>
              <a:headEnd/>
              <a:tailEnd/>
            </a:ln>
          </p:spPr>
          <p:txBody>
            <a:bodyPr lIns="0" tIns="0" rIns="0" bIns="0"/>
            <a:lstStyle/>
            <a:p>
              <a:endParaRPr lang="sv-SE"/>
            </a:p>
          </p:txBody>
        </p:sp>
        <p:sp>
          <p:nvSpPr>
            <p:cNvPr id="31770" name="Text Box 26"/>
            <p:cNvSpPr txBox="1">
              <a:spLocks noChangeArrowheads="1"/>
            </p:cNvSpPr>
            <p:nvPr/>
          </p:nvSpPr>
          <p:spPr bwMode="auto">
            <a:xfrm>
              <a:off x="2225" y="3015"/>
              <a:ext cx="671" cy="168"/>
            </a:xfrm>
            <a:prstGeom prst="rect">
              <a:avLst/>
            </a:prstGeom>
            <a:solidFill>
              <a:srgbClr val="FFCC00"/>
            </a:solidFill>
            <a:ln w="9525">
              <a:solidFill>
                <a:srgbClr val="993300"/>
              </a:solidFill>
              <a:miter lim="800000"/>
              <a:headEnd/>
              <a:tailEnd/>
            </a:ln>
          </p:spPr>
          <p:txBody>
            <a:bodyPr lIns="0" tIns="0" rIns="0" bIns="0"/>
            <a:lstStyle/>
            <a:p>
              <a:pPr eaLnBrk="0" hangingPunct="0"/>
              <a:r>
                <a:rPr lang="en-US" sz="1200">
                  <a:solidFill>
                    <a:schemeClr val="bg1"/>
                  </a:solidFill>
                </a:rPr>
                <a:t>Delay</a:t>
              </a:r>
            </a:p>
          </p:txBody>
        </p:sp>
        <p:sp>
          <p:nvSpPr>
            <p:cNvPr id="31771" name="Line 27"/>
            <p:cNvSpPr>
              <a:spLocks noChangeShapeType="1"/>
            </p:cNvSpPr>
            <p:nvPr/>
          </p:nvSpPr>
          <p:spPr bwMode="auto">
            <a:xfrm flipV="1">
              <a:off x="2793" y="1214"/>
              <a:ext cx="405" cy="530"/>
            </a:xfrm>
            <a:prstGeom prst="line">
              <a:avLst/>
            </a:prstGeom>
            <a:noFill/>
            <a:ln w="9525">
              <a:solidFill>
                <a:srgbClr val="FF0000"/>
              </a:solidFill>
              <a:prstDash val="sysDot"/>
              <a:round/>
              <a:headEnd/>
              <a:tailEnd type="triangle" w="med" len="med"/>
            </a:ln>
          </p:spPr>
          <p:txBody>
            <a:bodyPr lIns="0" tIns="0" rIns="0" bIns="0"/>
            <a:lstStyle/>
            <a:p>
              <a:endParaRPr lang="sv-SE"/>
            </a:p>
          </p:txBody>
        </p:sp>
        <p:sp>
          <p:nvSpPr>
            <p:cNvPr id="31772" name="Line 28"/>
            <p:cNvSpPr>
              <a:spLocks noChangeShapeType="1"/>
            </p:cNvSpPr>
            <p:nvPr/>
          </p:nvSpPr>
          <p:spPr bwMode="auto">
            <a:xfrm flipH="1">
              <a:off x="2793" y="1488"/>
              <a:ext cx="519" cy="266"/>
            </a:xfrm>
            <a:prstGeom prst="line">
              <a:avLst/>
            </a:prstGeom>
            <a:noFill/>
            <a:ln w="9525">
              <a:solidFill>
                <a:srgbClr val="FF0000"/>
              </a:solidFill>
              <a:prstDash val="sysDot"/>
              <a:round/>
              <a:headEnd/>
              <a:tailEnd type="triangle" w="med" len="med"/>
            </a:ln>
          </p:spPr>
          <p:txBody>
            <a:bodyPr lIns="0" tIns="0" rIns="0" bIns="0"/>
            <a:lstStyle/>
            <a:p>
              <a:endParaRPr lang="sv-SE"/>
            </a:p>
          </p:txBody>
        </p:sp>
        <p:sp>
          <p:nvSpPr>
            <p:cNvPr id="31773" name="Line 29"/>
            <p:cNvSpPr>
              <a:spLocks noChangeShapeType="1"/>
            </p:cNvSpPr>
            <p:nvPr/>
          </p:nvSpPr>
          <p:spPr bwMode="auto">
            <a:xfrm>
              <a:off x="2963" y="1767"/>
              <a:ext cx="249" cy="230"/>
            </a:xfrm>
            <a:prstGeom prst="line">
              <a:avLst/>
            </a:prstGeom>
            <a:noFill/>
            <a:ln w="57150" cmpd="thinThick">
              <a:solidFill>
                <a:srgbClr val="0000FF"/>
              </a:solidFill>
              <a:round/>
              <a:headEnd/>
              <a:tailEnd/>
            </a:ln>
          </p:spPr>
          <p:txBody>
            <a:bodyPr lIns="0" tIns="0" rIns="0" bIns="0"/>
            <a:lstStyle/>
            <a:p>
              <a:endParaRPr lang="sv-SE"/>
            </a:p>
          </p:txBody>
        </p:sp>
        <p:sp>
          <p:nvSpPr>
            <p:cNvPr id="31774" name="Line 30"/>
            <p:cNvSpPr>
              <a:spLocks noChangeShapeType="1"/>
            </p:cNvSpPr>
            <p:nvPr/>
          </p:nvSpPr>
          <p:spPr bwMode="auto">
            <a:xfrm>
              <a:off x="3632" y="1788"/>
              <a:ext cx="208" cy="135"/>
            </a:xfrm>
            <a:prstGeom prst="line">
              <a:avLst/>
            </a:prstGeom>
            <a:noFill/>
            <a:ln w="9525">
              <a:solidFill>
                <a:srgbClr val="993300"/>
              </a:solidFill>
              <a:prstDash val="sysDot"/>
              <a:round/>
              <a:headEnd/>
              <a:tailEnd/>
            </a:ln>
          </p:spPr>
          <p:txBody>
            <a:bodyPr lIns="0" tIns="0" rIns="0" bIns="0"/>
            <a:lstStyle/>
            <a:p>
              <a:endParaRPr lang="sv-SE"/>
            </a:p>
          </p:txBody>
        </p:sp>
        <p:sp>
          <p:nvSpPr>
            <p:cNvPr id="31775" name="Line 31"/>
            <p:cNvSpPr>
              <a:spLocks noChangeShapeType="1"/>
            </p:cNvSpPr>
            <p:nvPr/>
          </p:nvSpPr>
          <p:spPr bwMode="auto">
            <a:xfrm flipH="1">
              <a:off x="3080" y="1854"/>
              <a:ext cx="674" cy="3"/>
            </a:xfrm>
            <a:prstGeom prst="line">
              <a:avLst/>
            </a:prstGeom>
            <a:noFill/>
            <a:ln w="38100" cap="rnd" cmpd="dbl">
              <a:solidFill>
                <a:srgbClr val="339966"/>
              </a:solidFill>
              <a:prstDash val="sysDot"/>
              <a:round/>
              <a:headEnd/>
              <a:tailEnd type="triangle" w="med" len="med"/>
            </a:ln>
          </p:spPr>
          <p:txBody>
            <a:bodyPr lIns="0" tIns="0" rIns="0" bIns="0"/>
            <a:lstStyle/>
            <a:p>
              <a:endParaRPr lang="sv-SE"/>
            </a:p>
          </p:txBody>
        </p:sp>
        <p:sp>
          <p:nvSpPr>
            <p:cNvPr id="31776" name="Line 32"/>
            <p:cNvSpPr>
              <a:spLocks noChangeShapeType="1"/>
            </p:cNvSpPr>
            <p:nvPr/>
          </p:nvSpPr>
          <p:spPr bwMode="auto">
            <a:xfrm flipV="1">
              <a:off x="3111" y="1211"/>
              <a:ext cx="93" cy="634"/>
            </a:xfrm>
            <a:prstGeom prst="line">
              <a:avLst/>
            </a:prstGeom>
            <a:noFill/>
            <a:ln w="38100" cap="rnd" cmpd="dbl">
              <a:solidFill>
                <a:srgbClr val="339966"/>
              </a:solidFill>
              <a:prstDash val="sysDot"/>
              <a:round/>
              <a:headEnd/>
              <a:tailEnd type="triangle" w="med" len="med"/>
            </a:ln>
          </p:spPr>
          <p:txBody>
            <a:bodyPr lIns="0" tIns="0" rIns="0" bIns="0"/>
            <a:lstStyle/>
            <a:p>
              <a:endParaRPr lang="sv-SE"/>
            </a:p>
          </p:txBody>
        </p:sp>
        <p:sp>
          <p:nvSpPr>
            <p:cNvPr id="31777" name="Line 33"/>
            <p:cNvSpPr>
              <a:spLocks noChangeShapeType="1"/>
            </p:cNvSpPr>
            <p:nvPr/>
          </p:nvSpPr>
          <p:spPr bwMode="auto">
            <a:xfrm>
              <a:off x="2649" y="1690"/>
              <a:ext cx="218" cy="172"/>
            </a:xfrm>
            <a:prstGeom prst="line">
              <a:avLst/>
            </a:prstGeom>
            <a:noFill/>
            <a:ln w="57150" cmpd="thinThick">
              <a:solidFill>
                <a:srgbClr val="0000FF"/>
              </a:solidFill>
              <a:round/>
              <a:headEnd/>
              <a:tailEnd/>
            </a:ln>
          </p:spPr>
          <p:txBody>
            <a:bodyPr lIns="0" tIns="0" rIns="0" bIns="0"/>
            <a:lstStyle/>
            <a:p>
              <a:endParaRPr lang="sv-SE"/>
            </a:p>
          </p:txBody>
        </p:sp>
        <p:sp>
          <p:nvSpPr>
            <p:cNvPr id="31778" name="Line 34"/>
            <p:cNvSpPr>
              <a:spLocks noChangeShapeType="1"/>
            </p:cNvSpPr>
            <p:nvPr/>
          </p:nvSpPr>
          <p:spPr bwMode="auto">
            <a:xfrm>
              <a:off x="3264" y="1440"/>
              <a:ext cx="124" cy="155"/>
            </a:xfrm>
            <a:prstGeom prst="line">
              <a:avLst/>
            </a:prstGeom>
            <a:noFill/>
            <a:ln w="9525">
              <a:solidFill>
                <a:srgbClr val="993300"/>
              </a:solidFill>
              <a:prstDash val="dashDot"/>
              <a:round/>
              <a:headEnd/>
              <a:tailEnd/>
            </a:ln>
          </p:spPr>
          <p:txBody>
            <a:bodyPr lIns="0" tIns="0" rIns="0" bIns="0"/>
            <a:lstStyle/>
            <a:p>
              <a:endParaRPr lang="sv-SE"/>
            </a:p>
          </p:txBody>
        </p:sp>
        <p:grpSp>
          <p:nvGrpSpPr>
            <p:cNvPr id="31847" name="Group 103"/>
            <p:cNvGrpSpPr>
              <a:grpSpLocks/>
            </p:cNvGrpSpPr>
            <p:nvPr/>
          </p:nvGrpSpPr>
          <p:grpSpPr bwMode="auto">
            <a:xfrm>
              <a:off x="3016" y="880"/>
              <a:ext cx="365" cy="337"/>
              <a:chOff x="1776" y="96"/>
              <a:chExt cx="288" cy="288"/>
            </a:xfrm>
          </p:grpSpPr>
          <p:sp>
            <p:nvSpPr>
              <p:cNvPr id="31780" name="Text Box 36"/>
              <p:cNvSpPr txBox="1">
                <a:spLocks noChangeArrowheads="1"/>
              </p:cNvSpPr>
              <p:nvPr/>
            </p:nvSpPr>
            <p:spPr bwMode="auto">
              <a:xfrm>
                <a:off x="1776" y="96"/>
                <a:ext cx="288" cy="240"/>
              </a:xfrm>
              <a:prstGeom prst="rect">
                <a:avLst/>
              </a:prstGeom>
              <a:solidFill>
                <a:srgbClr val="FFFFCC"/>
              </a:solidFill>
              <a:ln w="9525">
                <a:solidFill>
                  <a:srgbClr val="000000"/>
                </a:solidFill>
                <a:miter lim="800000"/>
                <a:headEnd/>
                <a:tailEnd/>
              </a:ln>
            </p:spPr>
            <p:txBody>
              <a:bodyPr lIns="0" tIns="0" rIns="0" bIns="0"/>
              <a:lstStyle/>
              <a:p>
                <a:pPr eaLnBrk="0" hangingPunct="0"/>
                <a:r>
                  <a:rPr lang="en-US" sz="1200">
                    <a:solidFill>
                      <a:schemeClr val="bg2"/>
                    </a:solidFill>
                  </a:rPr>
                  <a:t>Photo-</a:t>
                </a:r>
              </a:p>
              <a:p>
                <a:pPr eaLnBrk="0" hangingPunct="0"/>
                <a:r>
                  <a:rPr lang="en-US" sz="1200">
                    <a:solidFill>
                      <a:schemeClr val="bg2"/>
                    </a:solidFill>
                  </a:rPr>
                  <a:t>diode</a:t>
                </a:r>
              </a:p>
            </p:txBody>
          </p:sp>
          <p:sp>
            <p:nvSpPr>
              <p:cNvPr id="31781" name="Rectangle 37"/>
              <p:cNvSpPr>
                <a:spLocks noChangeArrowheads="1"/>
              </p:cNvSpPr>
              <p:nvPr/>
            </p:nvSpPr>
            <p:spPr bwMode="auto">
              <a:xfrm>
                <a:off x="1824" y="336"/>
                <a:ext cx="192" cy="48"/>
              </a:xfrm>
              <a:prstGeom prst="rect">
                <a:avLst/>
              </a:prstGeom>
              <a:solidFill>
                <a:srgbClr val="FFFFCC"/>
              </a:solidFill>
              <a:ln w="9525">
                <a:solidFill>
                  <a:srgbClr val="000000"/>
                </a:solidFill>
                <a:miter lim="800000"/>
                <a:headEnd/>
                <a:tailEnd/>
              </a:ln>
            </p:spPr>
            <p:txBody>
              <a:bodyPr lIns="0" tIns="0" rIns="0" bIns="0"/>
              <a:lstStyle/>
              <a:p>
                <a:endParaRPr lang="sv-SE"/>
              </a:p>
            </p:txBody>
          </p:sp>
        </p:grpSp>
        <p:sp>
          <p:nvSpPr>
            <p:cNvPr id="31782" name="Line 38"/>
            <p:cNvSpPr>
              <a:spLocks noChangeShapeType="1"/>
            </p:cNvSpPr>
            <p:nvPr/>
          </p:nvSpPr>
          <p:spPr bwMode="auto">
            <a:xfrm flipH="1">
              <a:off x="2101" y="1297"/>
              <a:ext cx="270" cy="232"/>
            </a:xfrm>
            <a:prstGeom prst="line">
              <a:avLst/>
            </a:prstGeom>
            <a:noFill/>
            <a:ln w="9525">
              <a:solidFill>
                <a:srgbClr val="993300"/>
              </a:solidFill>
              <a:prstDash val="sysDot"/>
              <a:round/>
              <a:headEnd/>
              <a:tailEnd/>
            </a:ln>
          </p:spPr>
          <p:txBody>
            <a:bodyPr lIns="0" tIns="0" rIns="0" bIns="0"/>
            <a:lstStyle/>
            <a:p>
              <a:endParaRPr lang="sv-SE"/>
            </a:p>
          </p:txBody>
        </p:sp>
        <p:sp>
          <p:nvSpPr>
            <p:cNvPr id="31783" name="Line 39"/>
            <p:cNvSpPr>
              <a:spLocks noChangeShapeType="1"/>
            </p:cNvSpPr>
            <p:nvPr/>
          </p:nvSpPr>
          <p:spPr bwMode="auto">
            <a:xfrm flipV="1">
              <a:off x="1273" y="867"/>
              <a:ext cx="62" cy="531"/>
            </a:xfrm>
            <a:prstGeom prst="line">
              <a:avLst/>
            </a:prstGeom>
            <a:noFill/>
            <a:ln w="9525">
              <a:solidFill>
                <a:srgbClr val="FF0000"/>
              </a:solidFill>
              <a:prstDash val="sysDot"/>
              <a:round/>
              <a:headEnd/>
              <a:tailEnd type="triangle" w="med" len="med"/>
            </a:ln>
          </p:spPr>
          <p:txBody>
            <a:bodyPr lIns="0" tIns="0" rIns="0" bIns="0"/>
            <a:lstStyle/>
            <a:p>
              <a:endParaRPr lang="sv-SE"/>
            </a:p>
          </p:txBody>
        </p:sp>
        <p:sp>
          <p:nvSpPr>
            <p:cNvPr id="31784" name="Line 40"/>
            <p:cNvSpPr>
              <a:spLocks noChangeShapeType="1"/>
            </p:cNvSpPr>
            <p:nvPr/>
          </p:nvSpPr>
          <p:spPr bwMode="auto">
            <a:xfrm>
              <a:off x="2238" y="1407"/>
              <a:ext cx="0" cy="694"/>
            </a:xfrm>
            <a:prstGeom prst="line">
              <a:avLst/>
            </a:prstGeom>
            <a:noFill/>
            <a:ln w="9525">
              <a:solidFill>
                <a:srgbClr val="FF0000"/>
              </a:solidFill>
              <a:prstDash val="sysDot"/>
              <a:round/>
              <a:headEnd/>
              <a:tailEnd type="triangle" w="med" len="med"/>
            </a:ln>
          </p:spPr>
          <p:txBody>
            <a:bodyPr lIns="0" tIns="0" rIns="0" bIns="0"/>
            <a:lstStyle/>
            <a:p>
              <a:endParaRPr lang="sv-SE"/>
            </a:p>
          </p:txBody>
        </p:sp>
        <p:sp>
          <p:nvSpPr>
            <p:cNvPr id="31786" name="Line 42"/>
            <p:cNvSpPr>
              <a:spLocks noChangeShapeType="1"/>
            </p:cNvSpPr>
            <p:nvPr/>
          </p:nvSpPr>
          <p:spPr bwMode="auto">
            <a:xfrm flipV="1">
              <a:off x="1357" y="897"/>
              <a:ext cx="260" cy="0"/>
            </a:xfrm>
            <a:prstGeom prst="line">
              <a:avLst/>
            </a:prstGeom>
            <a:noFill/>
            <a:ln w="9525">
              <a:solidFill>
                <a:srgbClr val="FF0000"/>
              </a:solidFill>
              <a:prstDash val="sysDot"/>
              <a:round/>
              <a:headEnd/>
              <a:tailEnd type="triangle" w="med" len="med"/>
            </a:ln>
          </p:spPr>
          <p:txBody>
            <a:bodyPr lIns="0" tIns="0" rIns="0" bIns="0"/>
            <a:lstStyle/>
            <a:p>
              <a:endParaRPr lang="sv-SE"/>
            </a:p>
          </p:txBody>
        </p:sp>
        <p:sp>
          <p:nvSpPr>
            <p:cNvPr id="31787" name="Line 43"/>
            <p:cNvSpPr>
              <a:spLocks noChangeShapeType="1"/>
            </p:cNvSpPr>
            <p:nvPr/>
          </p:nvSpPr>
          <p:spPr bwMode="auto">
            <a:xfrm flipV="1">
              <a:off x="1215" y="809"/>
              <a:ext cx="218" cy="145"/>
            </a:xfrm>
            <a:prstGeom prst="line">
              <a:avLst/>
            </a:prstGeom>
            <a:noFill/>
            <a:ln w="57150" cmpd="thickThin">
              <a:solidFill>
                <a:srgbClr val="0000FF"/>
              </a:solidFill>
              <a:round/>
              <a:headEnd/>
              <a:tailEnd/>
            </a:ln>
          </p:spPr>
          <p:txBody>
            <a:bodyPr lIns="0" tIns="0" rIns="0" bIns="0"/>
            <a:lstStyle/>
            <a:p>
              <a:endParaRPr lang="sv-SE"/>
            </a:p>
          </p:txBody>
        </p:sp>
        <p:sp>
          <p:nvSpPr>
            <p:cNvPr id="31788" name="Text Box 44"/>
            <p:cNvSpPr txBox="1">
              <a:spLocks noChangeArrowheads="1"/>
            </p:cNvSpPr>
            <p:nvPr/>
          </p:nvSpPr>
          <p:spPr bwMode="auto">
            <a:xfrm>
              <a:off x="1982" y="2453"/>
              <a:ext cx="487" cy="317"/>
            </a:xfrm>
            <a:prstGeom prst="rect">
              <a:avLst/>
            </a:prstGeom>
            <a:solidFill>
              <a:srgbClr val="C0C0C0"/>
            </a:solidFill>
            <a:ln w="9525">
              <a:solidFill>
                <a:srgbClr val="808080"/>
              </a:solidFill>
              <a:miter lim="800000"/>
              <a:headEnd/>
              <a:tailEnd/>
            </a:ln>
          </p:spPr>
          <p:txBody>
            <a:bodyPr lIns="0" tIns="0" rIns="0" bIns="0"/>
            <a:lstStyle/>
            <a:p>
              <a:pPr eaLnBrk="0" hangingPunct="0"/>
              <a:r>
                <a:rPr lang="en-US" sz="1200">
                  <a:solidFill>
                    <a:srgbClr val="333333"/>
                  </a:solidFill>
                </a:rPr>
                <a:t>Power meter</a:t>
              </a:r>
            </a:p>
          </p:txBody>
        </p:sp>
        <p:sp>
          <p:nvSpPr>
            <p:cNvPr id="31789" name="AutoShape 45"/>
            <p:cNvSpPr>
              <a:spLocks noChangeArrowheads="1"/>
            </p:cNvSpPr>
            <p:nvPr/>
          </p:nvSpPr>
          <p:spPr bwMode="auto">
            <a:xfrm flipV="1">
              <a:off x="2106" y="1956"/>
              <a:ext cx="260" cy="221"/>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C0C0C0"/>
            </a:solidFill>
            <a:ln w="9525">
              <a:solidFill>
                <a:srgbClr val="808080"/>
              </a:solidFill>
              <a:miter lim="800000"/>
              <a:headEnd/>
              <a:tailEnd/>
            </a:ln>
          </p:spPr>
          <p:txBody>
            <a:bodyPr lIns="0" tIns="0" rIns="0" bIns="0"/>
            <a:lstStyle/>
            <a:p>
              <a:endParaRPr lang="sv-SE"/>
            </a:p>
          </p:txBody>
        </p:sp>
        <p:sp>
          <p:nvSpPr>
            <p:cNvPr id="31790" name="Line 46"/>
            <p:cNvSpPr>
              <a:spLocks noChangeShapeType="1"/>
            </p:cNvSpPr>
            <p:nvPr/>
          </p:nvSpPr>
          <p:spPr bwMode="auto">
            <a:xfrm flipH="1">
              <a:off x="2225" y="2168"/>
              <a:ext cx="6" cy="285"/>
            </a:xfrm>
            <a:prstGeom prst="line">
              <a:avLst/>
            </a:prstGeom>
            <a:noFill/>
            <a:ln w="9525">
              <a:solidFill>
                <a:srgbClr val="808080"/>
              </a:solidFill>
              <a:round/>
              <a:headEnd/>
              <a:tailEnd type="triangle" w="med" len="med"/>
            </a:ln>
          </p:spPr>
          <p:txBody>
            <a:bodyPr lIns="0" tIns="0" rIns="0" bIns="0"/>
            <a:lstStyle/>
            <a:p>
              <a:endParaRPr lang="sv-SE"/>
            </a:p>
          </p:txBody>
        </p:sp>
        <p:sp>
          <p:nvSpPr>
            <p:cNvPr id="31791" name="Text Box 47"/>
            <p:cNvSpPr txBox="1">
              <a:spLocks noChangeArrowheads="1"/>
            </p:cNvSpPr>
            <p:nvPr/>
          </p:nvSpPr>
          <p:spPr bwMode="auto">
            <a:xfrm>
              <a:off x="4051" y="1611"/>
              <a:ext cx="365" cy="112"/>
            </a:xfrm>
            <a:prstGeom prst="rect">
              <a:avLst/>
            </a:prstGeom>
            <a:solidFill>
              <a:srgbClr val="FFFFFF"/>
            </a:solidFill>
            <a:ln w="9525">
              <a:solidFill>
                <a:srgbClr val="FFFFFF"/>
              </a:solidFill>
              <a:miter lim="800000"/>
              <a:headEnd/>
              <a:tailEnd/>
            </a:ln>
          </p:spPr>
          <p:txBody>
            <a:bodyPr lIns="0" tIns="0" rIns="0" bIns="0"/>
            <a:lstStyle/>
            <a:p>
              <a:pPr algn="l" eaLnBrk="0" hangingPunct="0"/>
              <a:r>
                <a:rPr lang="en-US" sz="1200">
                  <a:solidFill>
                    <a:schemeClr val="bg1"/>
                  </a:solidFill>
                </a:rPr>
                <a:t>Mirror</a:t>
              </a:r>
            </a:p>
          </p:txBody>
        </p:sp>
        <p:sp>
          <p:nvSpPr>
            <p:cNvPr id="31792" name="Text Box 48"/>
            <p:cNvSpPr txBox="1">
              <a:spLocks noChangeArrowheads="1"/>
            </p:cNvSpPr>
            <p:nvPr/>
          </p:nvSpPr>
          <p:spPr bwMode="auto">
            <a:xfrm>
              <a:off x="1738" y="1611"/>
              <a:ext cx="183" cy="168"/>
            </a:xfrm>
            <a:prstGeom prst="rect">
              <a:avLst/>
            </a:prstGeom>
            <a:noFill/>
            <a:ln w="9525">
              <a:noFill/>
              <a:miter lim="800000"/>
              <a:headEnd/>
              <a:tailEnd/>
            </a:ln>
          </p:spPr>
          <p:txBody>
            <a:bodyPr lIns="0" tIns="0" rIns="0" bIns="0"/>
            <a:lstStyle/>
            <a:p>
              <a:pPr algn="l" eaLnBrk="0" hangingPunct="0"/>
              <a:r>
                <a:rPr lang="en-US" sz="1200">
                  <a:solidFill>
                    <a:schemeClr val="bg1"/>
                  </a:solidFill>
                </a:rPr>
                <a:t>ES</a:t>
              </a:r>
            </a:p>
          </p:txBody>
        </p:sp>
        <p:grpSp>
          <p:nvGrpSpPr>
            <p:cNvPr id="31849" name="Group 105"/>
            <p:cNvGrpSpPr>
              <a:grpSpLocks/>
            </p:cNvGrpSpPr>
            <p:nvPr/>
          </p:nvGrpSpPr>
          <p:grpSpPr bwMode="auto">
            <a:xfrm>
              <a:off x="1617" y="768"/>
              <a:ext cx="669" cy="300"/>
              <a:chOff x="768" y="240"/>
              <a:chExt cx="539" cy="256"/>
            </a:xfrm>
          </p:grpSpPr>
          <p:sp>
            <p:nvSpPr>
              <p:cNvPr id="31785" name="Text Box 41"/>
              <p:cNvSpPr txBox="1">
                <a:spLocks noChangeArrowheads="1"/>
              </p:cNvSpPr>
              <p:nvPr/>
            </p:nvSpPr>
            <p:spPr bwMode="auto">
              <a:xfrm>
                <a:off x="816" y="240"/>
                <a:ext cx="491" cy="256"/>
              </a:xfrm>
              <a:prstGeom prst="rect">
                <a:avLst/>
              </a:prstGeom>
              <a:solidFill>
                <a:srgbClr val="FFFF00"/>
              </a:solidFill>
              <a:ln w="9525">
                <a:solidFill>
                  <a:srgbClr val="0000FF"/>
                </a:solidFill>
                <a:miter lim="800000"/>
                <a:headEnd/>
                <a:tailEnd/>
              </a:ln>
            </p:spPr>
            <p:txBody>
              <a:bodyPr lIns="0" tIns="0" rIns="0" bIns="0"/>
              <a:lstStyle/>
              <a:p>
                <a:pPr eaLnBrk="0" hangingPunct="0"/>
                <a:r>
                  <a:rPr lang="en-US" sz="1200">
                    <a:solidFill>
                      <a:schemeClr val="bg1"/>
                    </a:solidFill>
                  </a:rPr>
                  <a:t>Pulsed </a:t>
                </a:r>
              </a:p>
              <a:p>
                <a:pPr eaLnBrk="0" hangingPunct="0"/>
                <a:r>
                  <a:rPr lang="en-US" sz="1200">
                    <a:solidFill>
                      <a:schemeClr val="bg1"/>
                    </a:solidFill>
                  </a:rPr>
                  <a:t>Wavemeter</a:t>
                </a:r>
              </a:p>
            </p:txBody>
          </p:sp>
          <p:sp>
            <p:nvSpPr>
              <p:cNvPr id="31848" name="Rectangle 104"/>
              <p:cNvSpPr>
                <a:spLocks noChangeArrowheads="1"/>
              </p:cNvSpPr>
              <p:nvPr/>
            </p:nvSpPr>
            <p:spPr bwMode="auto">
              <a:xfrm>
                <a:off x="768" y="288"/>
                <a:ext cx="48" cy="144"/>
              </a:xfrm>
              <a:prstGeom prst="rect">
                <a:avLst/>
              </a:prstGeom>
              <a:solidFill>
                <a:schemeClr val="tx2"/>
              </a:solidFill>
              <a:ln w="9525">
                <a:solidFill>
                  <a:schemeClr val="accent2"/>
                </a:solidFill>
                <a:miter lim="800000"/>
                <a:headEnd/>
                <a:tailEnd/>
              </a:ln>
              <a:effectLst/>
            </p:spPr>
            <p:txBody>
              <a:bodyPr wrap="none" anchor="ctr"/>
              <a:lstStyle/>
              <a:p>
                <a:endParaRPr lang="sv-SE"/>
              </a:p>
            </p:txBody>
          </p:sp>
        </p:grpSp>
        <p:sp>
          <p:nvSpPr>
            <p:cNvPr id="31850" name="Text Box 106"/>
            <p:cNvSpPr txBox="1">
              <a:spLocks noChangeArrowheads="1"/>
            </p:cNvSpPr>
            <p:nvPr/>
          </p:nvSpPr>
          <p:spPr bwMode="auto">
            <a:xfrm>
              <a:off x="3613" y="1049"/>
              <a:ext cx="377" cy="134"/>
            </a:xfrm>
            <a:prstGeom prst="rect">
              <a:avLst/>
            </a:prstGeom>
            <a:noFill/>
            <a:ln w="9525">
              <a:noFill/>
              <a:miter lim="800000"/>
              <a:headEnd/>
              <a:tailEnd/>
            </a:ln>
            <a:effectLst/>
          </p:spPr>
          <p:txBody>
            <a:bodyPr wrap="none" lIns="0" tIns="0" rIns="0" bIns="0">
              <a:spAutoFit/>
            </a:bodyPr>
            <a:lstStyle/>
            <a:p>
              <a:r>
                <a:rPr lang="sv-SE">
                  <a:solidFill>
                    <a:schemeClr val="bg1"/>
                  </a:solidFill>
                </a:rPr>
                <a:t>Dye cell</a:t>
              </a:r>
              <a:endParaRPr lang="en-GB">
                <a:solidFill>
                  <a:schemeClr val="bg1"/>
                </a:solidFill>
              </a:endParaRPr>
            </a:p>
          </p:txBody>
        </p:sp>
      </p:grpSp>
      <p:sp>
        <p:nvSpPr>
          <p:cNvPr id="31853" name="Text Box 109"/>
          <p:cNvSpPr txBox="1">
            <a:spLocks noChangeArrowheads="1"/>
          </p:cNvSpPr>
          <p:nvPr/>
        </p:nvSpPr>
        <p:spPr bwMode="auto">
          <a:xfrm>
            <a:off x="304800" y="152400"/>
            <a:ext cx="8839200" cy="915988"/>
          </a:xfrm>
          <a:prstGeom prst="rect">
            <a:avLst/>
          </a:prstGeom>
          <a:noFill/>
          <a:ln w="9525">
            <a:noFill/>
            <a:miter lim="800000"/>
            <a:headEnd/>
            <a:tailEnd/>
          </a:ln>
          <a:effectLst/>
        </p:spPr>
        <p:txBody>
          <a:bodyPr>
            <a:spAutoFit/>
          </a:bodyPr>
          <a:lstStyle/>
          <a:p>
            <a:pPr algn="just"/>
            <a:r>
              <a:rPr lang="en-GB">
                <a:cs typeface="Times New Roman" pitchFamily="18" charset="0"/>
              </a:rPr>
              <a:t> </a:t>
            </a:r>
            <a:r>
              <a:rPr lang="sv-SE">
                <a:cs typeface="Times New Roman" pitchFamily="18" charset="0"/>
              </a:rPr>
              <a:t>   </a:t>
            </a:r>
            <a:r>
              <a:rPr lang="en-GB" sz="1800">
                <a:solidFill>
                  <a:schemeClr val="accent2"/>
                </a:solidFill>
                <a:cs typeface="Times New Roman" pitchFamily="18" charset="0"/>
              </a:rPr>
              <a:t>The host dye laser was composed by a diffraction grating in Littrow retro-reflecting mounting (1200 lines/mm), a high reflecting mirror and a dye cell (R6G in Methanol: resonator  adjusted at 586 nm, around the maximum of the emission spectrum). </a:t>
            </a:r>
          </a:p>
        </p:txBody>
      </p:sp>
      <p:sp>
        <p:nvSpPr>
          <p:cNvPr id="31855" name="Text Box 111"/>
          <p:cNvSpPr txBox="1">
            <a:spLocks noChangeArrowheads="1"/>
          </p:cNvSpPr>
          <p:nvPr/>
        </p:nvSpPr>
        <p:spPr bwMode="auto">
          <a:xfrm>
            <a:off x="304800" y="6096000"/>
            <a:ext cx="8610600" cy="641350"/>
          </a:xfrm>
          <a:prstGeom prst="rect">
            <a:avLst/>
          </a:prstGeom>
          <a:noFill/>
          <a:ln w="9525">
            <a:noFill/>
            <a:miter lim="800000"/>
            <a:headEnd/>
            <a:tailEnd/>
          </a:ln>
          <a:effectLst/>
        </p:spPr>
        <p:txBody>
          <a:bodyPr>
            <a:spAutoFit/>
          </a:bodyPr>
          <a:lstStyle/>
          <a:p>
            <a:pPr algn="just"/>
            <a:r>
              <a:rPr lang="sv-SE" sz="1800">
                <a:solidFill>
                  <a:schemeClr val="accent2"/>
                </a:solidFill>
                <a:cs typeface="Times New Roman" pitchFamily="18" charset="0"/>
              </a:rPr>
              <a:t>N</a:t>
            </a:r>
            <a:r>
              <a:rPr lang="en-GB" sz="1800">
                <a:solidFill>
                  <a:schemeClr val="accent2"/>
                </a:solidFill>
                <a:cs typeface="Times New Roman" pitchFamily="18" charset="0"/>
              </a:rPr>
              <a:t>o efforts were made to decrease the linewidth, in order to use as much as </a:t>
            </a:r>
            <a:r>
              <a:rPr lang="sv-SE" sz="1800">
                <a:solidFill>
                  <a:schemeClr val="accent2"/>
                </a:solidFill>
                <a:cs typeface="Times New Roman" pitchFamily="18" charset="0"/>
              </a:rPr>
              <a:t>possible</a:t>
            </a:r>
            <a:r>
              <a:rPr lang="en-GB" sz="1800">
                <a:solidFill>
                  <a:schemeClr val="accent2"/>
                </a:solidFill>
                <a:cs typeface="Times New Roman" pitchFamily="18" charset="0"/>
              </a:rPr>
              <a:t> of the </a:t>
            </a:r>
            <a:r>
              <a:rPr lang="sv-SE" sz="1800">
                <a:solidFill>
                  <a:schemeClr val="accent2"/>
                </a:solidFill>
                <a:cs typeface="Times New Roman" pitchFamily="18" charset="0"/>
              </a:rPr>
              <a:t>generated </a:t>
            </a:r>
            <a:r>
              <a:rPr lang="en-GB" sz="1800">
                <a:solidFill>
                  <a:schemeClr val="accent2"/>
                </a:solidFill>
                <a:cs typeface="Times New Roman" pitchFamily="18" charset="0"/>
              </a:rPr>
              <a:t>intracavity power.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4"/>
          <p:cNvPicPr>
            <a:picLocks noChangeAspect="1" noChangeArrowheads="1"/>
          </p:cNvPicPr>
          <p:nvPr/>
        </p:nvPicPr>
        <p:blipFill>
          <a:blip r:embed="rId3" cstate="print"/>
          <a:srcRect/>
          <a:stretch>
            <a:fillRect/>
          </a:stretch>
        </p:blipFill>
        <p:spPr bwMode="auto">
          <a:xfrm>
            <a:off x="228600" y="1371600"/>
            <a:ext cx="4114800" cy="3251200"/>
          </a:xfrm>
          <a:prstGeom prst="rect">
            <a:avLst/>
          </a:prstGeom>
          <a:noFill/>
        </p:spPr>
      </p:pic>
      <p:pic>
        <p:nvPicPr>
          <p:cNvPr id="80901" name="Picture 5"/>
          <p:cNvPicPr>
            <a:picLocks noChangeAspect="1" noChangeArrowheads="1"/>
          </p:cNvPicPr>
          <p:nvPr/>
        </p:nvPicPr>
        <p:blipFill>
          <a:blip r:embed="rId4" cstate="print"/>
          <a:srcRect/>
          <a:stretch>
            <a:fillRect/>
          </a:stretch>
        </p:blipFill>
        <p:spPr bwMode="auto">
          <a:xfrm>
            <a:off x="4648200" y="1371600"/>
            <a:ext cx="4038600" cy="3200400"/>
          </a:xfrm>
          <a:prstGeom prst="rect">
            <a:avLst/>
          </a:prstGeom>
          <a:noFill/>
        </p:spPr>
      </p:pic>
      <p:sp>
        <p:nvSpPr>
          <p:cNvPr id="80902" name="Text Box 6"/>
          <p:cNvSpPr txBox="1">
            <a:spLocks noChangeArrowheads="1"/>
          </p:cNvSpPr>
          <p:nvPr/>
        </p:nvSpPr>
        <p:spPr bwMode="auto">
          <a:xfrm>
            <a:off x="609600" y="4800600"/>
            <a:ext cx="7086600" cy="738664"/>
          </a:xfrm>
          <a:prstGeom prst="rect">
            <a:avLst/>
          </a:prstGeom>
          <a:solidFill>
            <a:srgbClr val="CCFFFF">
              <a:alpha val="50000"/>
            </a:srgbClr>
          </a:solidFill>
          <a:ln w="9525">
            <a:noFill/>
            <a:miter lim="800000"/>
            <a:headEnd/>
            <a:tailEnd/>
          </a:ln>
          <a:effectLst/>
        </p:spPr>
        <p:txBody>
          <a:bodyPr wrap="square">
            <a:spAutoFit/>
          </a:bodyPr>
          <a:lstStyle/>
          <a:p>
            <a:pPr algn="l"/>
            <a:r>
              <a:rPr lang="en-AU" b="1">
                <a:solidFill>
                  <a:schemeClr val="bg1"/>
                </a:solidFill>
                <a:cs typeface="Times New Roman" pitchFamily="18" charset="0"/>
              </a:rPr>
              <a:t>Fig.25.</a:t>
            </a:r>
            <a:r>
              <a:rPr lang="en-AU">
                <a:solidFill>
                  <a:schemeClr val="bg1"/>
                </a:solidFill>
                <a:cs typeface="Times New Roman" pitchFamily="18" charset="0"/>
              </a:rPr>
              <a:t> </a:t>
            </a:r>
            <a:r>
              <a:rPr lang="sv-SE">
                <a:solidFill>
                  <a:schemeClr val="bg1"/>
                </a:solidFill>
                <a:cs typeface="Times New Roman" pitchFamily="18" charset="0"/>
              </a:rPr>
              <a:t>Host dye laser generation: </a:t>
            </a:r>
            <a:r>
              <a:rPr lang="en-AU">
                <a:solidFill>
                  <a:schemeClr val="bg1"/>
                </a:solidFill>
                <a:cs typeface="Times New Roman" pitchFamily="18" charset="0"/>
              </a:rPr>
              <a:t> </a:t>
            </a:r>
            <a:r>
              <a:rPr lang="en-AU" b="1">
                <a:solidFill>
                  <a:schemeClr val="bg1"/>
                </a:solidFill>
                <a:cs typeface="Times New Roman" pitchFamily="18" charset="0"/>
              </a:rPr>
              <a:t>Not seeded</a:t>
            </a:r>
            <a:r>
              <a:rPr lang="en-AU">
                <a:solidFill>
                  <a:schemeClr val="bg1"/>
                </a:solidFill>
                <a:cs typeface="Times New Roman" pitchFamily="18" charset="0"/>
              </a:rPr>
              <a:t>:                             , </a:t>
            </a:r>
          </a:p>
          <a:p>
            <a:pPr algn="l"/>
            <a:r>
              <a:rPr lang="en-GB">
                <a:solidFill>
                  <a:schemeClr val="bg1"/>
                </a:solidFill>
                <a:cs typeface="Times New Roman" pitchFamily="18" charset="0"/>
              </a:rPr>
              <a:t>    </a:t>
            </a:r>
            <a:r>
              <a:rPr lang="sv-SE">
                <a:solidFill>
                  <a:schemeClr val="bg1"/>
                </a:solidFill>
                <a:cs typeface="Times New Roman" pitchFamily="18" charset="0"/>
              </a:rPr>
              <a:t>                                                    </a:t>
            </a:r>
            <a:r>
              <a:rPr lang="sv-SE" b="1">
                <a:solidFill>
                  <a:schemeClr val="bg1"/>
                </a:solidFill>
                <a:cs typeface="Times New Roman" pitchFamily="18" charset="0"/>
              </a:rPr>
              <a:t> </a:t>
            </a:r>
            <a:r>
              <a:rPr lang="en-GB" b="1">
                <a:solidFill>
                  <a:schemeClr val="bg1"/>
                </a:solidFill>
                <a:cs typeface="Times New Roman" pitchFamily="18" charset="0"/>
              </a:rPr>
              <a:t>Seeded</a:t>
            </a:r>
            <a:r>
              <a:rPr lang="en-GB">
                <a:solidFill>
                  <a:schemeClr val="bg1"/>
                </a:solidFill>
                <a:cs typeface="Times New Roman" pitchFamily="18" charset="0"/>
              </a:rPr>
              <a:t>:</a:t>
            </a:r>
            <a:r>
              <a:rPr lang="sv-SE">
                <a:solidFill>
                  <a:schemeClr val="bg1"/>
                </a:solidFill>
                <a:cs typeface="Times New Roman" pitchFamily="18" charset="0"/>
              </a:rPr>
              <a:t>                                </a:t>
            </a:r>
            <a:r>
              <a:rPr lang="en-AU">
                <a:solidFill>
                  <a:schemeClr val="bg1"/>
                </a:solidFill>
                <a:cs typeface="Times New Roman" pitchFamily="18" charset="0"/>
              </a:rPr>
              <a:t>;                                        </a:t>
            </a:r>
            <a:r>
              <a:rPr lang="en-GB">
                <a:solidFill>
                  <a:schemeClr val="bg1"/>
                </a:solidFill>
                <a:cs typeface="Times New Roman" pitchFamily="18" charset="0"/>
              </a:rPr>
              <a:t>.</a:t>
            </a:r>
            <a:endParaRPr lang="sv-SE">
              <a:solidFill>
                <a:schemeClr val="bg1"/>
              </a:solidFill>
              <a:cs typeface="Times New Roman" pitchFamily="18" charset="0"/>
            </a:endParaRPr>
          </a:p>
          <a:p>
            <a:pPr algn="l"/>
            <a:endParaRPr lang="en-GB">
              <a:solidFill>
                <a:schemeClr val="bg1"/>
              </a:solidFill>
            </a:endParaRPr>
          </a:p>
        </p:txBody>
      </p:sp>
      <p:graphicFrame>
        <p:nvGraphicFramePr>
          <p:cNvPr id="80903" name="Object 7"/>
          <p:cNvGraphicFramePr>
            <a:graphicFrameLocks noChangeAspect="1"/>
          </p:cNvGraphicFramePr>
          <p:nvPr/>
        </p:nvGraphicFramePr>
        <p:xfrm>
          <a:off x="4114800" y="4876800"/>
          <a:ext cx="1143000" cy="250825"/>
        </p:xfrm>
        <a:graphic>
          <a:graphicData uri="http://schemas.openxmlformats.org/presentationml/2006/ole">
            <p:oleObj spid="_x0000_s80903" name="Formel" r:id="rId5" imgW="812520" imgH="177480" progId="Equation.3">
              <p:embed/>
            </p:oleObj>
          </a:graphicData>
        </a:graphic>
      </p:graphicFrame>
      <p:graphicFrame>
        <p:nvGraphicFramePr>
          <p:cNvPr id="80904" name="Object 8"/>
          <p:cNvGraphicFramePr>
            <a:graphicFrameLocks noChangeAspect="1"/>
          </p:cNvGraphicFramePr>
          <p:nvPr/>
        </p:nvGraphicFramePr>
        <p:xfrm>
          <a:off x="5562600" y="4876800"/>
          <a:ext cx="1295400" cy="249238"/>
        </p:xfrm>
        <a:graphic>
          <a:graphicData uri="http://schemas.openxmlformats.org/presentationml/2006/ole">
            <p:oleObj spid="_x0000_s80904" name="Formel" r:id="rId6" imgW="927000" imgH="177480" progId="Equation.3">
              <p:embed/>
            </p:oleObj>
          </a:graphicData>
        </a:graphic>
      </p:graphicFrame>
      <p:graphicFrame>
        <p:nvGraphicFramePr>
          <p:cNvPr id="80905" name="Object 9"/>
          <p:cNvGraphicFramePr>
            <a:graphicFrameLocks noChangeAspect="1"/>
          </p:cNvGraphicFramePr>
          <p:nvPr/>
        </p:nvGraphicFramePr>
        <p:xfrm>
          <a:off x="3886200" y="5105400"/>
          <a:ext cx="1295400" cy="252413"/>
        </p:xfrm>
        <a:graphic>
          <a:graphicData uri="http://schemas.openxmlformats.org/presentationml/2006/ole">
            <p:oleObj spid="_x0000_s80905" name="Formel" r:id="rId7" imgW="914400" imgH="177480" progId="Equation.3">
              <p:embed/>
            </p:oleObj>
          </a:graphicData>
        </a:graphic>
      </p:graphicFrame>
      <p:graphicFrame>
        <p:nvGraphicFramePr>
          <p:cNvPr id="80906" name="Object 10"/>
          <p:cNvGraphicFramePr>
            <a:graphicFrameLocks noChangeAspect="1"/>
          </p:cNvGraphicFramePr>
          <p:nvPr/>
        </p:nvGraphicFramePr>
        <p:xfrm>
          <a:off x="5562600" y="5105400"/>
          <a:ext cx="1295400" cy="249238"/>
        </p:xfrm>
        <a:graphic>
          <a:graphicData uri="http://schemas.openxmlformats.org/presentationml/2006/ole">
            <p:oleObj spid="_x0000_s80906" name="Formel" r:id="rId8" imgW="927000" imgH="177480" progId="Equation.3">
              <p:embed/>
            </p:oleObj>
          </a:graphicData>
        </a:graphic>
      </p:graphicFrame>
      <p:sp>
        <p:nvSpPr>
          <p:cNvPr id="80907" name="Text Box 11"/>
          <p:cNvSpPr txBox="1">
            <a:spLocks noChangeArrowheads="1"/>
          </p:cNvSpPr>
          <p:nvPr/>
        </p:nvSpPr>
        <p:spPr bwMode="auto">
          <a:xfrm>
            <a:off x="990600" y="533400"/>
            <a:ext cx="6781800" cy="519113"/>
          </a:xfrm>
          <a:prstGeom prst="rect">
            <a:avLst/>
          </a:prstGeom>
          <a:noFill/>
          <a:ln w="9525">
            <a:noFill/>
            <a:miter lim="800000"/>
            <a:headEnd/>
            <a:tailEnd/>
          </a:ln>
          <a:effectLst/>
        </p:spPr>
        <p:txBody>
          <a:bodyPr>
            <a:spAutoFit/>
          </a:bodyPr>
          <a:lstStyle/>
          <a:p>
            <a:pPr algn="just"/>
            <a:r>
              <a:rPr lang="sv-SE" sz="2800" b="1" i="1">
                <a:solidFill>
                  <a:srgbClr val="FF3300"/>
                </a:solidFill>
              </a:rPr>
              <a:t>Spectrum of generation of the host dye laser </a:t>
            </a:r>
            <a:endParaRPr lang="en-GB" sz="2800" b="1" i="1">
              <a:solidFill>
                <a:srgbClr val="FF33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5" name="Rectangle 5"/>
          <p:cNvSpPr>
            <a:spLocks noChangeArrowheads="1"/>
          </p:cNvSpPr>
          <p:nvPr/>
        </p:nvSpPr>
        <p:spPr bwMode="auto">
          <a:xfrm>
            <a:off x="2252663" y="1690688"/>
            <a:ext cx="9144000" cy="0"/>
          </a:xfrm>
          <a:prstGeom prst="rect">
            <a:avLst/>
          </a:prstGeom>
          <a:noFill/>
          <a:ln w="9525">
            <a:noFill/>
            <a:miter lim="800000"/>
            <a:headEnd/>
            <a:tailEnd/>
          </a:ln>
          <a:effectLst/>
        </p:spPr>
        <p:txBody>
          <a:bodyPr>
            <a:spAutoFit/>
          </a:bodyPr>
          <a:lstStyle/>
          <a:p>
            <a:endParaRPr lang="sv-SE"/>
          </a:p>
        </p:txBody>
      </p:sp>
      <p:pic>
        <p:nvPicPr>
          <p:cNvPr id="51204" name="Picture 4"/>
          <p:cNvPicPr>
            <a:picLocks noChangeAspect="1" noChangeArrowheads="1"/>
          </p:cNvPicPr>
          <p:nvPr/>
        </p:nvPicPr>
        <p:blipFill>
          <a:blip r:embed="rId2" cstate="print"/>
          <a:srcRect/>
          <a:stretch>
            <a:fillRect/>
          </a:stretch>
        </p:blipFill>
        <p:spPr bwMode="auto">
          <a:xfrm>
            <a:off x="1828800" y="838200"/>
            <a:ext cx="5334000" cy="3997325"/>
          </a:xfrm>
          <a:prstGeom prst="rect">
            <a:avLst/>
          </a:prstGeom>
          <a:noFill/>
        </p:spPr>
      </p:pic>
      <p:sp>
        <p:nvSpPr>
          <p:cNvPr id="51206" name="Rectangle 6"/>
          <p:cNvSpPr>
            <a:spLocks noChangeArrowheads="1"/>
          </p:cNvSpPr>
          <p:nvPr/>
        </p:nvSpPr>
        <p:spPr bwMode="auto">
          <a:xfrm>
            <a:off x="228600" y="4876800"/>
            <a:ext cx="8686800" cy="730250"/>
          </a:xfrm>
          <a:prstGeom prst="rect">
            <a:avLst/>
          </a:prstGeom>
          <a:noFill/>
          <a:ln w="9525">
            <a:noFill/>
            <a:miter lim="800000"/>
            <a:headEnd/>
            <a:tailEnd/>
          </a:ln>
          <a:effectLst/>
        </p:spPr>
        <p:txBody>
          <a:bodyPr>
            <a:spAutoFit/>
          </a:bodyPr>
          <a:lstStyle/>
          <a:p>
            <a:pPr algn="just"/>
            <a:r>
              <a:rPr kumimoji="1" lang="en-AU" b="1">
                <a:solidFill>
                  <a:schemeClr val="bg1"/>
                </a:solidFill>
                <a:cs typeface="Times New Roman" pitchFamily="18" charset="0"/>
              </a:rPr>
              <a:t>Fig. 26.</a:t>
            </a:r>
            <a:r>
              <a:rPr kumimoji="1" lang="en-AU">
                <a:solidFill>
                  <a:schemeClr val="bg1"/>
                </a:solidFill>
                <a:cs typeface="Times New Roman" pitchFamily="18" charset="0"/>
              </a:rPr>
              <a:t>  Histogram of the seeded and unseeded host dye laser, synchronously pumped by the 2-nd harmonic of the Nd:YAG laser and seeded by the narrow linewidth signal from the Excimer-dye laser system.  </a:t>
            </a:r>
            <a:r>
              <a:rPr kumimoji="1" lang="sv-SE">
                <a:solidFill>
                  <a:schemeClr val="bg1"/>
                </a:solidFill>
                <a:cs typeface="Times New Roman" pitchFamily="18" charset="0"/>
              </a:rPr>
              <a:t>For comparison it has been taken 10 shoots seeded and ten shots unseeded. </a:t>
            </a:r>
            <a:endParaRPr kumimoji="1" lang="sv-SE">
              <a:solidFill>
                <a:schemeClr val="bg1"/>
              </a:solidFill>
            </a:endParaRPr>
          </a:p>
        </p:txBody>
      </p:sp>
      <p:sp>
        <p:nvSpPr>
          <p:cNvPr id="51207" name="Text Box 7"/>
          <p:cNvSpPr txBox="1">
            <a:spLocks noChangeArrowheads="1"/>
          </p:cNvSpPr>
          <p:nvPr/>
        </p:nvSpPr>
        <p:spPr bwMode="auto">
          <a:xfrm>
            <a:off x="152400" y="5638800"/>
            <a:ext cx="8763000" cy="915988"/>
          </a:xfrm>
          <a:prstGeom prst="rect">
            <a:avLst/>
          </a:prstGeom>
          <a:noFill/>
          <a:ln w="9525">
            <a:noFill/>
            <a:miter lim="800000"/>
            <a:headEnd/>
            <a:tailEnd/>
          </a:ln>
          <a:effectLst/>
        </p:spPr>
        <p:txBody>
          <a:bodyPr>
            <a:spAutoFit/>
          </a:bodyPr>
          <a:lstStyle/>
          <a:p>
            <a:pPr algn="just"/>
            <a:r>
              <a:rPr lang="en-AU" sz="1800">
                <a:cs typeface="Times New Roman" pitchFamily="18" charset="0"/>
              </a:rPr>
              <a:t>    </a:t>
            </a:r>
            <a:r>
              <a:rPr lang="en-AU" sz="1800" i="1">
                <a:solidFill>
                  <a:srgbClr val="000099"/>
                </a:solidFill>
                <a:cs typeface="Times New Roman" pitchFamily="18" charset="0"/>
              </a:rPr>
              <a:t>It has been shown that seeding a host dye laser formed by a retro-reflecting in Littrow configuration grating, an active dye cell and a high reflecting mirror, the wavelength and linewidth of generation can be  fully controlled by the seeding laser. </a:t>
            </a:r>
            <a:endParaRPr lang="en-GB" sz="1800" i="1">
              <a:solidFill>
                <a:srgbClr val="000099"/>
              </a:solidFill>
            </a:endParaRPr>
          </a:p>
        </p:txBody>
      </p:sp>
      <p:sp>
        <p:nvSpPr>
          <p:cNvPr id="51209" name="Text Box 9"/>
          <p:cNvSpPr txBox="1">
            <a:spLocks noChangeArrowheads="1"/>
          </p:cNvSpPr>
          <p:nvPr/>
        </p:nvSpPr>
        <p:spPr bwMode="auto">
          <a:xfrm>
            <a:off x="838200" y="152400"/>
            <a:ext cx="7086600" cy="519113"/>
          </a:xfrm>
          <a:prstGeom prst="rect">
            <a:avLst/>
          </a:prstGeom>
          <a:noFill/>
          <a:ln w="9525">
            <a:noFill/>
            <a:miter lim="800000"/>
            <a:headEnd/>
            <a:tailEnd/>
          </a:ln>
          <a:effectLst/>
        </p:spPr>
        <p:txBody>
          <a:bodyPr>
            <a:spAutoFit/>
          </a:bodyPr>
          <a:lstStyle/>
          <a:p>
            <a:pPr algn="just"/>
            <a:r>
              <a:rPr lang="sv-SE" sz="2800" b="1" i="1">
                <a:solidFill>
                  <a:srgbClr val="FF3300"/>
                </a:solidFill>
              </a:rPr>
              <a:t>Histogram of generation of the host dye laser </a:t>
            </a:r>
            <a:endParaRPr lang="en-GB" sz="2800" b="1" i="1">
              <a:solidFill>
                <a:srgbClr val="FF3300"/>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381000" y="381000"/>
            <a:ext cx="8382000" cy="946150"/>
          </a:xfrm>
          <a:prstGeom prst="rect">
            <a:avLst/>
          </a:prstGeom>
          <a:noFill/>
          <a:ln w="9525">
            <a:noFill/>
            <a:miter lim="800000"/>
            <a:headEnd/>
            <a:tailEnd/>
          </a:ln>
          <a:effectLst/>
        </p:spPr>
        <p:txBody>
          <a:bodyPr>
            <a:spAutoFit/>
          </a:bodyPr>
          <a:lstStyle/>
          <a:p>
            <a:r>
              <a:rPr lang="sv-SE" sz="2800" b="1" i="1">
                <a:solidFill>
                  <a:srgbClr val="FF3300"/>
                </a:solidFill>
              </a:rPr>
              <a:t>Measurements of the intracavity power in the host dye laser </a:t>
            </a:r>
            <a:endParaRPr lang="en-GB" sz="2800" b="1" i="1">
              <a:solidFill>
                <a:srgbClr val="FF3300"/>
              </a:solidFill>
            </a:endParaRPr>
          </a:p>
        </p:txBody>
      </p:sp>
      <p:sp>
        <p:nvSpPr>
          <p:cNvPr id="79878" name="Rectangle 6"/>
          <p:cNvSpPr>
            <a:spLocks noChangeArrowheads="1"/>
          </p:cNvSpPr>
          <p:nvPr/>
        </p:nvSpPr>
        <p:spPr bwMode="auto">
          <a:xfrm>
            <a:off x="3009900" y="2071688"/>
            <a:ext cx="9144000" cy="0"/>
          </a:xfrm>
          <a:prstGeom prst="rect">
            <a:avLst/>
          </a:prstGeom>
          <a:noFill/>
          <a:ln w="9525">
            <a:noFill/>
            <a:miter lim="800000"/>
            <a:headEnd/>
            <a:tailEnd/>
          </a:ln>
          <a:effectLst/>
        </p:spPr>
        <p:txBody>
          <a:bodyPr>
            <a:spAutoFit/>
          </a:bodyPr>
          <a:lstStyle/>
          <a:p>
            <a:endParaRPr lang="sv-SE"/>
          </a:p>
        </p:txBody>
      </p:sp>
      <p:graphicFrame>
        <p:nvGraphicFramePr>
          <p:cNvPr id="79877" name="Object 5"/>
          <p:cNvGraphicFramePr>
            <a:graphicFrameLocks noChangeAspect="1"/>
          </p:cNvGraphicFramePr>
          <p:nvPr/>
        </p:nvGraphicFramePr>
        <p:xfrm>
          <a:off x="4648200" y="1447800"/>
          <a:ext cx="4267200" cy="3706813"/>
        </p:xfrm>
        <a:graphic>
          <a:graphicData uri="http://schemas.openxmlformats.org/presentationml/2006/ole">
            <p:oleObj spid="_x0000_s79877" r:id="rId3" imgW="3124200" imgH="2714625" progId="Excel.Sheet.8">
              <p:embed/>
            </p:oleObj>
          </a:graphicData>
        </a:graphic>
      </p:graphicFrame>
      <p:sp>
        <p:nvSpPr>
          <p:cNvPr id="79879" name="Text Box 7"/>
          <p:cNvSpPr txBox="1">
            <a:spLocks noChangeArrowheads="1"/>
          </p:cNvSpPr>
          <p:nvPr/>
        </p:nvSpPr>
        <p:spPr bwMode="auto">
          <a:xfrm>
            <a:off x="4648200" y="5257800"/>
            <a:ext cx="4267200" cy="730250"/>
          </a:xfrm>
          <a:prstGeom prst="rect">
            <a:avLst/>
          </a:prstGeom>
          <a:solidFill>
            <a:srgbClr val="CCFFFF">
              <a:alpha val="50000"/>
            </a:srgbClr>
          </a:solidFill>
          <a:ln w="9525">
            <a:noFill/>
            <a:miter lim="800000"/>
            <a:headEnd/>
            <a:tailEnd/>
          </a:ln>
          <a:effectLst/>
        </p:spPr>
        <p:txBody>
          <a:bodyPr>
            <a:spAutoFit/>
          </a:bodyPr>
          <a:lstStyle/>
          <a:p>
            <a:pPr algn="just"/>
            <a:r>
              <a:rPr lang="en-AU" b="1">
                <a:solidFill>
                  <a:schemeClr val="bg1"/>
                </a:solidFill>
                <a:cs typeface="Times New Roman" pitchFamily="18" charset="0"/>
              </a:rPr>
              <a:t>Fig.27.</a:t>
            </a:r>
            <a:r>
              <a:rPr lang="en-AU">
                <a:solidFill>
                  <a:schemeClr val="bg1"/>
                </a:solidFill>
                <a:cs typeface="Times New Roman" pitchFamily="18" charset="0"/>
              </a:rPr>
              <a:t> The energy excited inside of the host laser cavity in dependence of the pumping energy of the 2-nd harmonic of the Nd:YAG laser.</a:t>
            </a:r>
            <a:endParaRPr lang="en-GB">
              <a:solidFill>
                <a:schemeClr val="bg1"/>
              </a:solidFill>
            </a:endParaRPr>
          </a:p>
        </p:txBody>
      </p:sp>
      <p:sp>
        <p:nvSpPr>
          <p:cNvPr id="79880" name="Text Box 8"/>
          <p:cNvSpPr txBox="1">
            <a:spLocks noChangeArrowheads="1"/>
          </p:cNvSpPr>
          <p:nvPr/>
        </p:nvSpPr>
        <p:spPr bwMode="auto">
          <a:xfrm>
            <a:off x="152400" y="1371600"/>
            <a:ext cx="4343400" cy="4760913"/>
          </a:xfrm>
          <a:prstGeom prst="rect">
            <a:avLst/>
          </a:prstGeom>
          <a:noFill/>
          <a:ln w="9525">
            <a:noFill/>
            <a:miter lim="800000"/>
            <a:headEnd/>
            <a:tailEnd/>
          </a:ln>
          <a:effectLst/>
        </p:spPr>
        <p:txBody>
          <a:bodyPr>
            <a:spAutoFit/>
          </a:bodyPr>
          <a:lstStyle/>
          <a:p>
            <a:pPr algn="just"/>
            <a:r>
              <a:rPr lang="en-AU" dirty="0">
                <a:cs typeface="Times New Roman" pitchFamily="18" charset="0"/>
              </a:rPr>
              <a:t>      </a:t>
            </a:r>
            <a:r>
              <a:rPr lang="en-AU" sz="1800" i="1" dirty="0">
                <a:solidFill>
                  <a:srgbClr val="000099"/>
                </a:solidFill>
                <a:cs typeface="Times New Roman" pitchFamily="18" charset="0"/>
              </a:rPr>
              <a:t>Measurements of  power inside of the host dye laser cavity were done with help of a beam splitter plate (8% reflection) for different pumping energies. </a:t>
            </a:r>
          </a:p>
          <a:p>
            <a:pPr algn="just"/>
            <a:r>
              <a:rPr lang="en-AU" sz="1800" i="1" dirty="0">
                <a:solidFill>
                  <a:srgbClr val="000099"/>
                </a:solidFill>
                <a:cs typeface="Times New Roman" pitchFamily="18" charset="0"/>
              </a:rPr>
              <a:t>    The ratio between pump energy and laser energy excited inside the optical cavity was about 20%. </a:t>
            </a:r>
          </a:p>
          <a:p>
            <a:pPr algn="just"/>
            <a:r>
              <a:rPr lang="en-AU" sz="1800" i="1" dirty="0">
                <a:solidFill>
                  <a:srgbClr val="000099"/>
                </a:solidFill>
                <a:cs typeface="Times New Roman" pitchFamily="18" charset="0"/>
              </a:rPr>
              <a:t>   In the case of a normal dye laser the output power  has an efficiency no more than 10 % in the best case for the case of narrow bandwidth. Everything depends on the pumping arrangements and number of amplifiers. Just the quantum oscillator has some % of efficiency and in order to improve the efficiency of the all laser, some quantum amplifiers are needed: low signal amplifier and large signal one (last stage).</a:t>
            </a:r>
            <a:endParaRPr lang="en-GB" sz="1800" i="1" dirty="0">
              <a:solidFill>
                <a:srgbClr val="000099"/>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4" name="Text Box 4"/>
          <p:cNvSpPr txBox="1">
            <a:spLocks noChangeArrowheads="1"/>
          </p:cNvSpPr>
          <p:nvPr/>
        </p:nvSpPr>
        <p:spPr bwMode="auto">
          <a:xfrm>
            <a:off x="457200" y="1524000"/>
            <a:ext cx="8305800" cy="1938992"/>
          </a:xfrm>
          <a:prstGeom prst="rect">
            <a:avLst/>
          </a:prstGeom>
          <a:noFill/>
          <a:ln w="9525">
            <a:noFill/>
            <a:miter lim="800000"/>
            <a:headEnd/>
            <a:tailEnd/>
          </a:ln>
          <a:effectLst/>
        </p:spPr>
        <p:txBody>
          <a:bodyPr>
            <a:spAutoFit/>
          </a:bodyPr>
          <a:lstStyle/>
          <a:p>
            <a:pPr algn="just"/>
            <a:r>
              <a:rPr lang="en-AU" sz="2000" dirty="0">
                <a:cs typeface="Times New Roman" pitchFamily="18" charset="0"/>
              </a:rPr>
              <a:t>    </a:t>
            </a:r>
            <a:r>
              <a:rPr lang="en-AU" sz="2000" i="1" dirty="0">
                <a:solidFill>
                  <a:schemeClr val="accent2"/>
                </a:solidFill>
                <a:cs typeface="Times New Roman" pitchFamily="18" charset="0"/>
              </a:rPr>
              <a:t>It has been shown that seeding a host dye laser formed by a retro-reflecting in </a:t>
            </a:r>
            <a:r>
              <a:rPr lang="en-AU" sz="2000" i="1" dirty="0" err="1">
                <a:solidFill>
                  <a:schemeClr val="accent2"/>
                </a:solidFill>
                <a:cs typeface="Times New Roman" pitchFamily="18" charset="0"/>
              </a:rPr>
              <a:t>Littrow</a:t>
            </a:r>
            <a:r>
              <a:rPr lang="en-AU" sz="2000" i="1" dirty="0">
                <a:solidFill>
                  <a:schemeClr val="accent2"/>
                </a:solidFill>
                <a:cs typeface="Times New Roman" pitchFamily="18" charset="0"/>
              </a:rPr>
              <a:t> configuration grating, an active dye cell and a high reflecting mirror, can develop inside of the cavity an energy with an efficiency more than 20%, and with the wavelength and </a:t>
            </a:r>
            <a:r>
              <a:rPr lang="en-AU" sz="2000" i="1" dirty="0" err="1">
                <a:solidFill>
                  <a:schemeClr val="accent2"/>
                </a:solidFill>
                <a:cs typeface="Times New Roman" pitchFamily="18" charset="0"/>
              </a:rPr>
              <a:t>linewidth</a:t>
            </a:r>
            <a:r>
              <a:rPr lang="en-AU" sz="2000" i="1" dirty="0">
                <a:solidFill>
                  <a:schemeClr val="accent2"/>
                </a:solidFill>
                <a:cs typeface="Times New Roman" pitchFamily="18" charset="0"/>
              </a:rPr>
              <a:t>  fully controlled by the seeding laser. </a:t>
            </a:r>
          </a:p>
          <a:p>
            <a:pPr algn="just"/>
            <a:r>
              <a:rPr lang="en-AU" sz="2000" i="1" dirty="0">
                <a:solidFill>
                  <a:schemeClr val="accent2"/>
                </a:solidFill>
                <a:cs typeface="Times New Roman" pitchFamily="18" charset="0"/>
              </a:rPr>
              <a:t>    As it has been pointed out, this efficient laser energy can be used for </a:t>
            </a:r>
            <a:r>
              <a:rPr lang="en-AU" sz="2000" i="1" dirty="0" err="1">
                <a:solidFill>
                  <a:schemeClr val="accent2"/>
                </a:solidFill>
                <a:cs typeface="Times New Roman" pitchFamily="18" charset="0"/>
              </a:rPr>
              <a:t>intracavity</a:t>
            </a:r>
            <a:r>
              <a:rPr lang="en-AU" sz="2000" i="1" dirty="0">
                <a:solidFill>
                  <a:schemeClr val="accent2"/>
                </a:solidFill>
                <a:cs typeface="Times New Roman" pitchFamily="18" charset="0"/>
              </a:rPr>
              <a:t> experiments.</a:t>
            </a:r>
            <a:endParaRPr lang="en-GB" sz="2000" i="1" dirty="0">
              <a:solidFill>
                <a:schemeClr val="accent2"/>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1" name="Text Box 31"/>
          <p:cNvSpPr txBox="1">
            <a:spLocks noChangeArrowheads="1"/>
          </p:cNvSpPr>
          <p:nvPr/>
        </p:nvSpPr>
        <p:spPr bwMode="auto">
          <a:xfrm>
            <a:off x="838200" y="5486400"/>
            <a:ext cx="7620000" cy="304800"/>
          </a:xfrm>
          <a:prstGeom prst="rect">
            <a:avLst/>
          </a:prstGeom>
          <a:solidFill>
            <a:srgbClr val="CCFFFF">
              <a:alpha val="50000"/>
            </a:srgbClr>
          </a:solidFill>
          <a:ln w="9525">
            <a:noFill/>
            <a:miter lim="800000"/>
            <a:headEnd/>
            <a:tailEnd/>
          </a:ln>
        </p:spPr>
        <p:txBody>
          <a:bodyPr/>
          <a:lstStyle/>
          <a:p>
            <a:pPr algn="just" eaLnBrk="0" hangingPunct="0"/>
            <a:r>
              <a:rPr lang="en-US" b="1">
                <a:solidFill>
                  <a:schemeClr val="bg1"/>
                </a:solidFill>
              </a:rPr>
              <a:t>Fig.28.</a:t>
            </a:r>
            <a:r>
              <a:rPr lang="en-US">
                <a:solidFill>
                  <a:schemeClr val="bg1"/>
                </a:solidFill>
              </a:rPr>
              <a:t> Layout of the optical path for the proposed Intracavity LIR-experiment with a seeded dye laser.</a:t>
            </a:r>
          </a:p>
        </p:txBody>
      </p:sp>
      <p:grpSp>
        <p:nvGrpSpPr>
          <p:cNvPr id="81985" name="Group 65"/>
          <p:cNvGrpSpPr>
            <a:grpSpLocks/>
          </p:cNvGrpSpPr>
          <p:nvPr/>
        </p:nvGrpSpPr>
        <p:grpSpPr bwMode="auto">
          <a:xfrm>
            <a:off x="1143000" y="1371600"/>
            <a:ext cx="6680200" cy="3632200"/>
            <a:chOff x="768" y="336"/>
            <a:chExt cx="4208" cy="2288"/>
          </a:xfrm>
        </p:grpSpPr>
        <p:sp>
          <p:nvSpPr>
            <p:cNvPr id="81925" name="Text Box 5"/>
            <p:cNvSpPr txBox="1">
              <a:spLocks noChangeArrowheads="1"/>
            </p:cNvSpPr>
            <p:nvPr/>
          </p:nvSpPr>
          <p:spPr bwMode="auto">
            <a:xfrm>
              <a:off x="768" y="336"/>
              <a:ext cx="432" cy="157"/>
            </a:xfrm>
            <a:prstGeom prst="rect">
              <a:avLst/>
            </a:prstGeom>
            <a:solidFill>
              <a:srgbClr val="FFFFFF"/>
            </a:solidFill>
            <a:ln w="9525">
              <a:noFill/>
              <a:miter lim="800000"/>
              <a:headEnd/>
              <a:tailEnd/>
            </a:ln>
          </p:spPr>
          <p:txBody>
            <a:bodyPr lIns="0" tIns="0" rIns="0" bIns="0"/>
            <a:lstStyle/>
            <a:p>
              <a:pPr algn="l" eaLnBrk="0" hangingPunct="0"/>
              <a:r>
                <a:rPr lang="en-US" b="1">
                  <a:solidFill>
                    <a:schemeClr val="bg1"/>
                  </a:solidFill>
                </a:rPr>
                <a:t>Grating</a:t>
              </a:r>
            </a:p>
          </p:txBody>
        </p:sp>
        <p:sp>
          <p:nvSpPr>
            <p:cNvPr id="81926" name="Text Box 6" descr="40 %"/>
            <p:cNvSpPr txBox="1">
              <a:spLocks noChangeArrowheads="1"/>
            </p:cNvSpPr>
            <p:nvPr/>
          </p:nvSpPr>
          <p:spPr bwMode="auto">
            <a:xfrm>
              <a:off x="3840" y="912"/>
              <a:ext cx="268" cy="124"/>
            </a:xfrm>
            <a:prstGeom prst="rect">
              <a:avLst/>
            </a:prstGeom>
            <a:pattFill prst="pct40">
              <a:fgClr>
                <a:srgbClr val="FFCC00"/>
              </a:fgClr>
              <a:bgClr>
                <a:srgbClr val="FFFFFF"/>
              </a:bgClr>
            </a:pattFill>
            <a:ln w="9525">
              <a:solidFill>
                <a:srgbClr val="FF6600"/>
              </a:solidFill>
              <a:miter lim="800000"/>
              <a:headEnd/>
              <a:tailEnd/>
            </a:ln>
          </p:spPr>
          <p:txBody>
            <a:bodyPr/>
            <a:lstStyle/>
            <a:p>
              <a:pPr algn="l" eaLnBrk="0" hangingPunct="0"/>
              <a:endParaRPr lang="en-US" sz="1200"/>
            </a:p>
          </p:txBody>
        </p:sp>
        <p:sp>
          <p:nvSpPr>
            <p:cNvPr id="81929" name="Line 9"/>
            <p:cNvSpPr>
              <a:spLocks noChangeShapeType="1"/>
            </p:cNvSpPr>
            <p:nvPr/>
          </p:nvSpPr>
          <p:spPr bwMode="auto">
            <a:xfrm flipH="1" flipV="1">
              <a:off x="1640" y="1423"/>
              <a:ext cx="0" cy="220"/>
            </a:xfrm>
            <a:prstGeom prst="line">
              <a:avLst/>
            </a:prstGeom>
            <a:noFill/>
            <a:ln w="28575">
              <a:solidFill>
                <a:srgbClr val="FF0000"/>
              </a:solidFill>
              <a:round/>
              <a:headEnd/>
              <a:tailEnd type="triangle" w="med" len="med"/>
            </a:ln>
          </p:spPr>
          <p:txBody>
            <a:bodyPr/>
            <a:lstStyle/>
            <a:p>
              <a:endParaRPr lang="sv-SE"/>
            </a:p>
          </p:txBody>
        </p:sp>
        <p:sp>
          <p:nvSpPr>
            <p:cNvPr id="81930" name="Line 10"/>
            <p:cNvSpPr>
              <a:spLocks noChangeShapeType="1"/>
            </p:cNvSpPr>
            <p:nvPr/>
          </p:nvSpPr>
          <p:spPr bwMode="auto">
            <a:xfrm flipH="1">
              <a:off x="1525" y="1359"/>
              <a:ext cx="190" cy="140"/>
            </a:xfrm>
            <a:prstGeom prst="line">
              <a:avLst/>
            </a:prstGeom>
            <a:noFill/>
            <a:ln w="57150" cmpd="thinThick">
              <a:solidFill>
                <a:srgbClr val="0000FF"/>
              </a:solidFill>
              <a:round/>
              <a:headEnd/>
              <a:tailEnd/>
            </a:ln>
          </p:spPr>
          <p:txBody>
            <a:bodyPr/>
            <a:lstStyle/>
            <a:p>
              <a:endParaRPr lang="sv-SE"/>
            </a:p>
          </p:txBody>
        </p:sp>
        <p:sp>
          <p:nvSpPr>
            <p:cNvPr id="81931" name="Line 11"/>
            <p:cNvSpPr>
              <a:spLocks noChangeShapeType="1"/>
            </p:cNvSpPr>
            <p:nvPr/>
          </p:nvSpPr>
          <p:spPr bwMode="auto">
            <a:xfrm>
              <a:off x="1626" y="1429"/>
              <a:ext cx="2742" cy="11"/>
            </a:xfrm>
            <a:prstGeom prst="line">
              <a:avLst/>
            </a:prstGeom>
            <a:noFill/>
            <a:ln w="28575">
              <a:solidFill>
                <a:srgbClr val="FF0000"/>
              </a:solidFill>
              <a:round/>
              <a:headEnd/>
              <a:tailEnd type="triangle" w="med" len="med"/>
            </a:ln>
          </p:spPr>
          <p:txBody>
            <a:bodyPr/>
            <a:lstStyle/>
            <a:p>
              <a:endParaRPr lang="sv-SE"/>
            </a:p>
          </p:txBody>
        </p:sp>
        <p:sp>
          <p:nvSpPr>
            <p:cNvPr id="81932" name="Line 12"/>
            <p:cNvSpPr>
              <a:spLocks noChangeShapeType="1"/>
            </p:cNvSpPr>
            <p:nvPr/>
          </p:nvSpPr>
          <p:spPr bwMode="auto">
            <a:xfrm rot="1506465">
              <a:off x="4309" y="1101"/>
              <a:ext cx="192" cy="96"/>
            </a:xfrm>
            <a:prstGeom prst="line">
              <a:avLst/>
            </a:prstGeom>
            <a:noFill/>
            <a:ln w="57150" cmpd="thinThick">
              <a:solidFill>
                <a:srgbClr val="0000FF"/>
              </a:solidFill>
              <a:round/>
              <a:headEnd/>
              <a:tailEnd/>
            </a:ln>
          </p:spPr>
          <p:txBody>
            <a:bodyPr/>
            <a:lstStyle/>
            <a:p>
              <a:endParaRPr lang="sv-SE"/>
            </a:p>
          </p:txBody>
        </p:sp>
        <p:sp>
          <p:nvSpPr>
            <p:cNvPr id="81937" name="Line 17"/>
            <p:cNvSpPr>
              <a:spLocks noChangeShapeType="1"/>
            </p:cNvSpPr>
            <p:nvPr/>
          </p:nvSpPr>
          <p:spPr bwMode="auto">
            <a:xfrm flipV="1">
              <a:off x="3073" y="610"/>
              <a:ext cx="298" cy="351"/>
            </a:xfrm>
            <a:prstGeom prst="line">
              <a:avLst/>
            </a:prstGeom>
            <a:noFill/>
            <a:ln w="9525">
              <a:solidFill>
                <a:srgbClr val="000000"/>
              </a:solidFill>
              <a:round/>
              <a:headEnd/>
              <a:tailEnd/>
            </a:ln>
          </p:spPr>
          <p:txBody>
            <a:bodyPr/>
            <a:lstStyle/>
            <a:p>
              <a:endParaRPr lang="sv-SE"/>
            </a:p>
          </p:txBody>
        </p:sp>
        <p:sp>
          <p:nvSpPr>
            <p:cNvPr id="81938" name="Line 18"/>
            <p:cNvSpPr>
              <a:spLocks noChangeShapeType="1"/>
            </p:cNvSpPr>
            <p:nvPr/>
          </p:nvSpPr>
          <p:spPr bwMode="auto">
            <a:xfrm flipH="1" flipV="1">
              <a:off x="1775" y="610"/>
              <a:ext cx="379" cy="351"/>
            </a:xfrm>
            <a:prstGeom prst="line">
              <a:avLst/>
            </a:prstGeom>
            <a:noFill/>
            <a:ln w="9525">
              <a:solidFill>
                <a:srgbClr val="000000"/>
              </a:solidFill>
              <a:round/>
              <a:headEnd/>
              <a:tailEnd/>
            </a:ln>
          </p:spPr>
          <p:txBody>
            <a:bodyPr/>
            <a:lstStyle/>
            <a:p>
              <a:endParaRPr lang="sv-SE"/>
            </a:p>
          </p:txBody>
        </p:sp>
        <p:sp>
          <p:nvSpPr>
            <p:cNvPr id="81939" name="Line 19"/>
            <p:cNvSpPr>
              <a:spLocks noChangeShapeType="1"/>
            </p:cNvSpPr>
            <p:nvPr/>
          </p:nvSpPr>
          <p:spPr bwMode="auto">
            <a:xfrm flipV="1">
              <a:off x="1655" y="1952"/>
              <a:ext cx="0" cy="326"/>
            </a:xfrm>
            <a:prstGeom prst="line">
              <a:avLst/>
            </a:prstGeom>
            <a:noFill/>
            <a:ln w="76200">
              <a:solidFill>
                <a:srgbClr val="0000FF"/>
              </a:solidFill>
              <a:round/>
              <a:headEnd/>
              <a:tailEnd type="triangle" w="med" len="med"/>
            </a:ln>
          </p:spPr>
          <p:txBody>
            <a:bodyPr/>
            <a:lstStyle/>
            <a:p>
              <a:endParaRPr lang="sv-SE"/>
            </a:p>
          </p:txBody>
        </p:sp>
        <p:sp>
          <p:nvSpPr>
            <p:cNvPr id="81940" name="Line 20"/>
            <p:cNvSpPr>
              <a:spLocks noChangeShapeType="1"/>
            </p:cNvSpPr>
            <p:nvPr/>
          </p:nvSpPr>
          <p:spPr bwMode="auto">
            <a:xfrm flipV="1">
              <a:off x="4368" y="1104"/>
              <a:ext cx="0" cy="336"/>
            </a:xfrm>
            <a:prstGeom prst="line">
              <a:avLst/>
            </a:prstGeom>
            <a:noFill/>
            <a:ln w="28575">
              <a:solidFill>
                <a:srgbClr val="FF0000"/>
              </a:solidFill>
              <a:round/>
              <a:headEnd/>
              <a:tailEnd type="triangle" w="med" len="med"/>
            </a:ln>
          </p:spPr>
          <p:txBody>
            <a:bodyPr/>
            <a:lstStyle/>
            <a:p>
              <a:endParaRPr lang="sv-SE"/>
            </a:p>
          </p:txBody>
        </p:sp>
        <p:sp>
          <p:nvSpPr>
            <p:cNvPr id="81941" name="Line 21"/>
            <p:cNvSpPr>
              <a:spLocks noChangeShapeType="1"/>
            </p:cNvSpPr>
            <p:nvPr/>
          </p:nvSpPr>
          <p:spPr bwMode="auto">
            <a:xfrm>
              <a:off x="1008" y="912"/>
              <a:ext cx="136" cy="177"/>
            </a:xfrm>
            <a:prstGeom prst="line">
              <a:avLst/>
            </a:prstGeom>
            <a:noFill/>
            <a:ln w="57150" cmpd="thickThin">
              <a:solidFill>
                <a:schemeClr val="bg2"/>
              </a:solidFill>
              <a:round/>
              <a:headEnd/>
              <a:tailEnd/>
            </a:ln>
          </p:spPr>
          <p:txBody>
            <a:bodyPr/>
            <a:lstStyle/>
            <a:p>
              <a:endParaRPr lang="sv-SE"/>
            </a:p>
          </p:txBody>
        </p:sp>
        <p:sp>
          <p:nvSpPr>
            <p:cNvPr id="81942" name="Line 22"/>
            <p:cNvSpPr>
              <a:spLocks noChangeShapeType="1"/>
            </p:cNvSpPr>
            <p:nvPr/>
          </p:nvSpPr>
          <p:spPr bwMode="auto">
            <a:xfrm rot="116561" flipH="1" flipV="1">
              <a:off x="1104" y="528"/>
              <a:ext cx="16" cy="485"/>
            </a:xfrm>
            <a:prstGeom prst="line">
              <a:avLst/>
            </a:prstGeom>
            <a:noFill/>
            <a:ln w="28575">
              <a:solidFill>
                <a:srgbClr val="FF0000"/>
              </a:solidFill>
              <a:round/>
              <a:headEnd/>
              <a:tailEnd type="triangle" w="med" len="med"/>
            </a:ln>
          </p:spPr>
          <p:txBody>
            <a:bodyPr/>
            <a:lstStyle/>
            <a:p>
              <a:endParaRPr lang="sv-SE"/>
            </a:p>
          </p:txBody>
        </p:sp>
        <p:sp>
          <p:nvSpPr>
            <p:cNvPr id="81943" name="Line 23"/>
            <p:cNvSpPr>
              <a:spLocks noChangeShapeType="1"/>
            </p:cNvSpPr>
            <p:nvPr/>
          </p:nvSpPr>
          <p:spPr bwMode="auto">
            <a:xfrm rot="3789898" flipV="1">
              <a:off x="1106" y="430"/>
              <a:ext cx="17" cy="213"/>
            </a:xfrm>
            <a:prstGeom prst="line">
              <a:avLst/>
            </a:prstGeom>
            <a:noFill/>
            <a:ln w="82550" cmpd="tri">
              <a:solidFill>
                <a:srgbClr val="FF00FF"/>
              </a:solidFill>
              <a:round/>
              <a:headEnd/>
              <a:tailEnd/>
            </a:ln>
          </p:spPr>
          <p:txBody>
            <a:bodyPr/>
            <a:lstStyle/>
            <a:p>
              <a:endParaRPr lang="sv-SE"/>
            </a:p>
          </p:txBody>
        </p:sp>
        <p:grpSp>
          <p:nvGrpSpPr>
            <p:cNvPr id="81982" name="Group 62"/>
            <p:cNvGrpSpPr>
              <a:grpSpLocks/>
            </p:cNvGrpSpPr>
            <p:nvPr/>
          </p:nvGrpSpPr>
          <p:grpSpPr bwMode="auto">
            <a:xfrm>
              <a:off x="1632" y="632"/>
              <a:ext cx="1901" cy="664"/>
              <a:chOff x="1632" y="632"/>
              <a:chExt cx="1901" cy="664"/>
            </a:xfrm>
          </p:grpSpPr>
          <p:sp>
            <p:nvSpPr>
              <p:cNvPr id="81927" name="Rectangle 7"/>
              <p:cNvSpPr>
                <a:spLocks noChangeArrowheads="1"/>
              </p:cNvSpPr>
              <p:nvPr/>
            </p:nvSpPr>
            <p:spPr bwMode="auto">
              <a:xfrm>
                <a:off x="1906" y="926"/>
                <a:ext cx="1404" cy="211"/>
              </a:xfrm>
              <a:prstGeom prst="rect">
                <a:avLst/>
              </a:prstGeom>
              <a:solidFill>
                <a:srgbClr val="CCFFFF"/>
              </a:solidFill>
              <a:ln w="9525">
                <a:solidFill>
                  <a:srgbClr val="000000"/>
                </a:solidFill>
                <a:prstDash val="sysDot"/>
                <a:miter lim="800000"/>
                <a:headEnd/>
                <a:tailEnd/>
              </a:ln>
            </p:spPr>
            <p:txBody>
              <a:bodyPr/>
              <a:lstStyle/>
              <a:p>
                <a:endParaRPr lang="sv-SE"/>
              </a:p>
            </p:txBody>
          </p:sp>
          <p:sp>
            <p:nvSpPr>
              <p:cNvPr id="81928" name="Line 8"/>
              <p:cNvSpPr>
                <a:spLocks noChangeShapeType="1"/>
              </p:cNvSpPr>
              <p:nvPr/>
            </p:nvSpPr>
            <p:spPr bwMode="auto">
              <a:xfrm flipH="1">
                <a:off x="1938" y="1029"/>
                <a:ext cx="1311" cy="0"/>
              </a:xfrm>
              <a:prstGeom prst="line">
                <a:avLst/>
              </a:prstGeom>
              <a:noFill/>
              <a:ln w="38100" cap="rnd">
                <a:solidFill>
                  <a:srgbClr val="CC99FF"/>
                </a:solidFill>
                <a:prstDash val="sysDot"/>
                <a:round/>
                <a:headEnd/>
                <a:tailEnd type="arrow" w="sm" len="med"/>
              </a:ln>
            </p:spPr>
            <p:txBody>
              <a:bodyPr/>
              <a:lstStyle/>
              <a:p>
                <a:endParaRPr lang="sv-SE"/>
              </a:p>
            </p:txBody>
          </p:sp>
          <p:sp>
            <p:nvSpPr>
              <p:cNvPr id="81933" name="Line 13"/>
              <p:cNvSpPr>
                <a:spLocks noChangeShapeType="1"/>
              </p:cNvSpPr>
              <p:nvPr/>
            </p:nvSpPr>
            <p:spPr bwMode="auto">
              <a:xfrm flipH="1">
                <a:off x="2100" y="1102"/>
                <a:ext cx="1028" cy="0"/>
              </a:xfrm>
              <a:prstGeom prst="line">
                <a:avLst/>
              </a:prstGeom>
              <a:noFill/>
              <a:ln w="9525">
                <a:solidFill>
                  <a:srgbClr val="000000"/>
                </a:solidFill>
                <a:round/>
                <a:headEnd/>
                <a:tailEnd/>
              </a:ln>
            </p:spPr>
            <p:txBody>
              <a:bodyPr/>
              <a:lstStyle/>
              <a:p>
                <a:endParaRPr lang="sv-SE"/>
              </a:p>
            </p:txBody>
          </p:sp>
          <p:sp>
            <p:nvSpPr>
              <p:cNvPr id="81934" name="Line 14"/>
              <p:cNvSpPr>
                <a:spLocks noChangeShapeType="1"/>
              </p:cNvSpPr>
              <p:nvPr/>
            </p:nvSpPr>
            <p:spPr bwMode="auto">
              <a:xfrm flipH="1" flipV="1">
                <a:off x="1667" y="726"/>
                <a:ext cx="433" cy="376"/>
              </a:xfrm>
              <a:prstGeom prst="line">
                <a:avLst/>
              </a:prstGeom>
              <a:noFill/>
              <a:ln w="9525">
                <a:solidFill>
                  <a:srgbClr val="000000"/>
                </a:solidFill>
                <a:round/>
                <a:headEnd/>
                <a:tailEnd/>
              </a:ln>
            </p:spPr>
            <p:txBody>
              <a:bodyPr/>
              <a:lstStyle/>
              <a:p>
                <a:endParaRPr lang="sv-SE"/>
              </a:p>
            </p:txBody>
          </p:sp>
          <p:sp>
            <p:nvSpPr>
              <p:cNvPr id="81935" name="Line 15"/>
              <p:cNvSpPr>
                <a:spLocks noChangeShapeType="1"/>
              </p:cNvSpPr>
              <p:nvPr/>
            </p:nvSpPr>
            <p:spPr bwMode="auto">
              <a:xfrm flipV="1">
                <a:off x="3128" y="656"/>
                <a:ext cx="405" cy="446"/>
              </a:xfrm>
              <a:prstGeom prst="line">
                <a:avLst/>
              </a:prstGeom>
              <a:noFill/>
              <a:ln w="9525">
                <a:solidFill>
                  <a:srgbClr val="000000"/>
                </a:solidFill>
                <a:round/>
                <a:headEnd/>
                <a:tailEnd/>
              </a:ln>
            </p:spPr>
            <p:txBody>
              <a:bodyPr/>
              <a:lstStyle/>
              <a:p>
                <a:endParaRPr lang="sv-SE"/>
              </a:p>
            </p:txBody>
          </p:sp>
          <p:sp>
            <p:nvSpPr>
              <p:cNvPr id="81936" name="Line 16"/>
              <p:cNvSpPr>
                <a:spLocks noChangeShapeType="1"/>
              </p:cNvSpPr>
              <p:nvPr/>
            </p:nvSpPr>
            <p:spPr bwMode="auto">
              <a:xfrm flipH="1">
                <a:off x="2154" y="961"/>
                <a:ext cx="919" cy="0"/>
              </a:xfrm>
              <a:prstGeom prst="line">
                <a:avLst/>
              </a:prstGeom>
              <a:noFill/>
              <a:ln w="9525">
                <a:solidFill>
                  <a:srgbClr val="000000"/>
                </a:solidFill>
                <a:round/>
                <a:headEnd/>
                <a:tailEnd/>
              </a:ln>
            </p:spPr>
            <p:txBody>
              <a:bodyPr/>
              <a:lstStyle/>
              <a:p>
                <a:endParaRPr lang="sv-SE"/>
              </a:p>
            </p:txBody>
          </p:sp>
          <p:sp>
            <p:nvSpPr>
              <p:cNvPr id="81944" name="Line 24"/>
              <p:cNvSpPr>
                <a:spLocks noChangeShapeType="1"/>
              </p:cNvSpPr>
              <p:nvPr/>
            </p:nvSpPr>
            <p:spPr bwMode="auto">
              <a:xfrm flipH="1">
                <a:off x="3073" y="632"/>
                <a:ext cx="389" cy="423"/>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81945" name="Line 25"/>
              <p:cNvSpPr>
                <a:spLocks noChangeShapeType="1"/>
              </p:cNvSpPr>
              <p:nvPr/>
            </p:nvSpPr>
            <p:spPr bwMode="auto">
              <a:xfrm flipH="1" flipV="1">
                <a:off x="2127" y="1029"/>
                <a:ext cx="973" cy="0"/>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81946" name="Line 26"/>
              <p:cNvSpPr>
                <a:spLocks noChangeShapeType="1"/>
              </p:cNvSpPr>
              <p:nvPr/>
            </p:nvSpPr>
            <p:spPr bwMode="auto">
              <a:xfrm flipH="1" flipV="1">
                <a:off x="1732" y="670"/>
                <a:ext cx="395" cy="359"/>
              </a:xfrm>
              <a:prstGeom prst="line">
                <a:avLst/>
              </a:prstGeom>
              <a:noFill/>
              <a:ln w="76200" cap="rnd" cmpd="tri">
                <a:solidFill>
                  <a:srgbClr val="00FF00"/>
                </a:solidFill>
                <a:prstDash val="sysDot"/>
                <a:round/>
                <a:headEnd/>
                <a:tailEnd type="triangle" w="sm" len="med"/>
              </a:ln>
            </p:spPr>
            <p:txBody>
              <a:bodyPr/>
              <a:lstStyle/>
              <a:p>
                <a:endParaRPr lang="sv-SE"/>
              </a:p>
            </p:txBody>
          </p:sp>
          <p:sp>
            <p:nvSpPr>
              <p:cNvPr id="81947" name="Line 27"/>
              <p:cNvSpPr>
                <a:spLocks noChangeShapeType="1"/>
              </p:cNvSpPr>
              <p:nvPr/>
            </p:nvSpPr>
            <p:spPr bwMode="auto">
              <a:xfrm flipH="1" flipV="1">
                <a:off x="3222" y="1012"/>
                <a:ext cx="282" cy="236"/>
              </a:xfrm>
              <a:prstGeom prst="line">
                <a:avLst/>
              </a:prstGeom>
              <a:noFill/>
              <a:ln w="38100" cap="rnd">
                <a:solidFill>
                  <a:srgbClr val="CC99FF"/>
                </a:solidFill>
                <a:prstDash val="sysDot"/>
                <a:round/>
                <a:headEnd/>
                <a:tailEnd type="arrow" w="sm" len="med"/>
              </a:ln>
            </p:spPr>
            <p:txBody>
              <a:bodyPr/>
              <a:lstStyle/>
              <a:p>
                <a:endParaRPr lang="sv-SE"/>
              </a:p>
            </p:txBody>
          </p:sp>
          <p:sp>
            <p:nvSpPr>
              <p:cNvPr id="81948" name="Line 28"/>
              <p:cNvSpPr>
                <a:spLocks noChangeShapeType="1"/>
              </p:cNvSpPr>
              <p:nvPr/>
            </p:nvSpPr>
            <p:spPr bwMode="auto">
              <a:xfrm flipH="1">
                <a:off x="1632" y="1029"/>
                <a:ext cx="334" cy="267"/>
              </a:xfrm>
              <a:prstGeom prst="line">
                <a:avLst/>
              </a:prstGeom>
              <a:noFill/>
              <a:ln w="38100" cap="rnd">
                <a:solidFill>
                  <a:srgbClr val="CC99FF"/>
                </a:solidFill>
                <a:prstDash val="sysDot"/>
                <a:round/>
                <a:headEnd/>
                <a:tailEnd type="arrow" w="sm" len="med"/>
              </a:ln>
            </p:spPr>
            <p:txBody>
              <a:bodyPr/>
              <a:lstStyle/>
              <a:p>
                <a:endParaRPr lang="sv-SE"/>
              </a:p>
            </p:txBody>
          </p:sp>
        </p:grpSp>
        <p:sp>
          <p:nvSpPr>
            <p:cNvPr id="81949" name="Line 29"/>
            <p:cNvSpPr>
              <a:spLocks noChangeShapeType="1"/>
            </p:cNvSpPr>
            <p:nvPr/>
          </p:nvSpPr>
          <p:spPr bwMode="auto">
            <a:xfrm flipH="1" flipV="1">
              <a:off x="1104" y="1008"/>
              <a:ext cx="3696" cy="0"/>
            </a:xfrm>
            <a:prstGeom prst="line">
              <a:avLst/>
            </a:prstGeom>
            <a:noFill/>
            <a:ln w="28575">
              <a:solidFill>
                <a:srgbClr val="FF0000"/>
              </a:solidFill>
              <a:round/>
              <a:headEnd/>
              <a:tailEnd type="triangle" w="med" len="med"/>
            </a:ln>
          </p:spPr>
          <p:txBody>
            <a:bodyPr/>
            <a:lstStyle/>
            <a:p>
              <a:endParaRPr lang="sv-SE"/>
            </a:p>
          </p:txBody>
        </p:sp>
        <p:sp>
          <p:nvSpPr>
            <p:cNvPr id="81950" name="Line 30"/>
            <p:cNvSpPr>
              <a:spLocks noChangeShapeType="1"/>
            </p:cNvSpPr>
            <p:nvPr/>
          </p:nvSpPr>
          <p:spPr bwMode="auto">
            <a:xfrm flipH="1">
              <a:off x="4320" y="1344"/>
              <a:ext cx="135" cy="188"/>
            </a:xfrm>
            <a:prstGeom prst="line">
              <a:avLst/>
            </a:prstGeom>
            <a:noFill/>
            <a:ln w="57150" cmpd="thickThin">
              <a:solidFill>
                <a:srgbClr val="0000FF"/>
              </a:solidFill>
              <a:round/>
              <a:headEnd/>
              <a:tailEnd/>
            </a:ln>
          </p:spPr>
          <p:txBody>
            <a:bodyPr/>
            <a:lstStyle/>
            <a:p>
              <a:endParaRPr lang="sv-SE"/>
            </a:p>
          </p:txBody>
        </p:sp>
        <p:sp>
          <p:nvSpPr>
            <p:cNvPr id="81952" name="Text Box 32"/>
            <p:cNvSpPr txBox="1">
              <a:spLocks noChangeArrowheads="1"/>
            </p:cNvSpPr>
            <p:nvPr/>
          </p:nvSpPr>
          <p:spPr bwMode="auto">
            <a:xfrm>
              <a:off x="1392" y="2304"/>
              <a:ext cx="509" cy="320"/>
            </a:xfrm>
            <a:prstGeom prst="rect">
              <a:avLst/>
            </a:prstGeom>
            <a:solidFill>
              <a:srgbClr val="3366FF"/>
            </a:solidFill>
            <a:ln w="9525">
              <a:solidFill>
                <a:srgbClr val="00FF00"/>
              </a:solidFill>
              <a:miter lim="800000"/>
              <a:headEnd/>
              <a:tailEnd/>
            </a:ln>
          </p:spPr>
          <p:txBody>
            <a:bodyPr/>
            <a:lstStyle/>
            <a:p>
              <a:pPr eaLnBrk="0" hangingPunct="0"/>
              <a:r>
                <a:rPr lang="en-US">
                  <a:solidFill>
                    <a:schemeClr val="bg1"/>
                  </a:solidFill>
                </a:rPr>
                <a:t>Excimer </a:t>
              </a:r>
            </a:p>
            <a:p>
              <a:pPr eaLnBrk="0" hangingPunct="0"/>
              <a:r>
                <a:rPr lang="en-US">
                  <a:solidFill>
                    <a:schemeClr val="bg1"/>
                  </a:solidFill>
                </a:rPr>
                <a:t>Laser</a:t>
              </a:r>
            </a:p>
          </p:txBody>
        </p:sp>
        <p:sp>
          <p:nvSpPr>
            <p:cNvPr id="81953" name="Text Box 33"/>
            <p:cNvSpPr txBox="1">
              <a:spLocks noChangeArrowheads="1"/>
            </p:cNvSpPr>
            <p:nvPr/>
          </p:nvSpPr>
          <p:spPr bwMode="auto">
            <a:xfrm>
              <a:off x="1440" y="1632"/>
              <a:ext cx="387" cy="320"/>
            </a:xfrm>
            <a:prstGeom prst="rect">
              <a:avLst/>
            </a:prstGeom>
            <a:solidFill>
              <a:srgbClr val="FFFF00"/>
            </a:solidFill>
            <a:ln w="9525">
              <a:solidFill>
                <a:srgbClr val="FF0000"/>
              </a:solidFill>
              <a:miter lim="800000"/>
              <a:headEnd/>
              <a:tailEnd/>
            </a:ln>
          </p:spPr>
          <p:txBody>
            <a:bodyPr/>
            <a:lstStyle/>
            <a:p>
              <a:pPr eaLnBrk="0" hangingPunct="0"/>
              <a:r>
                <a:rPr lang="en-US">
                  <a:solidFill>
                    <a:schemeClr val="bg1"/>
                  </a:solidFill>
                </a:rPr>
                <a:t>Dye </a:t>
              </a:r>
            </a:p>
            <a:p>
              <a:pPr eaLnBrk="0" hangingPunct="0"/>
              <a:r>
                <a:rPr lang="en-US">
                  <a:solidFill>
                    <a:schemeClr val="bg1"/>
                  </a:solidFill>
                </a:rPr>
                <a:t>Laser</a:t>
              </a:r>
            </a:p>
          </p:txBody>
        </p:sp>
        <p:sp>
          <p:nvSpPr>
            <p:cNvPr id="81954" name="Oval 34"/>
            <p:cNvSpPr>
              <a:spLocks noChangeArrowheads="1"/>
            </p:cNvSpPr>
            <p:nvPr/>
          </p:nvSpPr>
          <p:spPr bwMode="auto">
            <a:xfrm>
              <a:off x="1966" y="1400"/>
              <a:ext cx="1043" cy="58"/>
            </a:xfrm>
            <a:prstGeom prst="ellipse">
              <a:avLst/>
            </a:prstGeom>
            <a:solidFill>
              <a:srgbClr val="FF0000"/>
            </a:solidFill>
            <a:ln w="9525">
              <a:solidFill>
                <a:srgbClr val="000000"/>
              </a:solidFill>
              <a:round/>
              <a:headEnd/>
              <a:tailEnd/>
            </a:ln>
          </p:spPr>
          <p:txBody>
            <a:bodyPr/>
            <a:lstStyle/>
            <a:p>
              <a:endParaRPr lang="sv-SE"/>
            </a:p>
          </p:txBody>
        </p:sp>
        <p:sp>
          <p:nvSpPr>
            <p:cNvPr id="81955" name="Line 35"/>
            <p:cNvSpPr>
              <a:spLocks noChangeShapeType="1"/>
            </p:cNvSpPr>
            <p:nvPr/>
          </p:nvSpPr>
          <p:spPr bwMode="auto">
            <a:xfrm flipV="1">
              <a:off x="2212" y="1372"/>
              <a:ext cx="612" cy="109"/>
            </a:xfrm>
            <a:prstGeom prst="line">
              <a:avLst/>
            </a:prstGeom>
            <a:noFill/>
            <a:ln w="9525">
              <a:solidFill>
                <a:srgbClr val="FF0000"/>
              </a:solidFill>
              <a:prstDash val="dash"/>
              <a:round/>
              <a:headEnd/>
              <a:tailEnd/>
            </a:ln>
          </p:spPr>
          <p:txBody>
            <a:bodyPr/>
            <a:lstStyle/>
            <a:p>
              <a:endParaRPr lang="sv-SE"/>
            </a:p>
          </p:txBody>
        </p:sp>
        <p:sp>
          <p:nvSpPr>
            <p:cNvPr id="81956" name="Line 36"/>
            <p:cNvSpPr>
              <a:spLocks noChangeShapeType="1"/>
            </p:cNvSpPr>
            <p:nvPr/>
          </p:nvSpPr>
          <p:spPr bwMode="auto">
            <a:xfrm>
              <a:off x="2211" y="1387"/>
              <a:ext cx="650" cy="111"/>
            </a:xfrm>
            <a:prstGeom prst="line">
              <a:avLst/>
            </a:prstGeom>
            <a:noFill/>
            <a:ln w="9525">
              <a:solidFill>
                <a:srgbClr val="FF0000"/>
              </a:solidFill>
              <a:prstDash val="dash"/>
              <a:round/>
              <a:headEnd/>
              <a:tailEnd/>
            </a:ln>
          </p:spPr>
          <p:txBody>
            <a:bodyPr/>
            <a:lstStyle/>
            <a:p>
              <a:endParaRPr lang="sv-SE"/>
            </a:p>
          </p:txBody>
        </p:sp>
        <p:sp>
          <p:nvSpPr>
            <p:cNvPr id="81957" name="Line 37"/>
            <p:cNvSpPr>
              <a:spLocks noChangeShapeType="1"/>
            </p:cNvSpPr>
            <p:nvPr/>
          </p:nvSpPr>
          <p:spPr bwMode="auto">
            <a:xfrm>
              <a:off x="2508" y="1340"/>
              <a:ext cx="0" cy="189"/>
            </a:xfrm>
            <a:prstGeom prst="line">
              <a:avLst/>
            </a:prstGeom>
            <a:noFill/>
            <a:ln w="9525">
              <a:solidFill>
                <a:srgbClr val="FF0000"/>
              </a:solidFill>
              <a:prstDash val="dash"/>
              <a:round/>
              <a:headEnd/>
              <a:tailEnd/>
            </a:ln>
          </p:spPr>
          <p:txBody>
            <a:bodyPr/>
            <a:lstStyle/>
            <a:p>
              <a:endParaRPr lang="sv-SE"/>
            </a:p>
          </p:txBody>
        </p:sp>
        <p:sp>
          <p:nvSpPr>
            <p:cNvPr id="81958" name="Text Box 38"/>
            <p:cNvSpPr txBox="1">
              <a:spLocks noChangeArrowheads="1"/>
            </p:cNvSpPr>
            <p:nvPr/>
          </p:nvSpPr>
          <p:spPr bwMode="auto">
            <a:xfrm>
              <a:off x="2064" y="2304"/>
              <a:ext cx="576" cy="320"/>
            </a:xfrm>
            <a:prstGeom prst="rect">
              <a:avLst/>
            </a:prstGeom>
            <a:solidFill>
              <a:srgbClr val="FFCC99"/>
            </a:solidFill>
            <a:ln w="9525">
              <a:solidFill>
                <a:srgbClr val="800000"/>
              </a:solidFill>
              <a:miter lim="800000"/>
              <a:headEnd/>
              <a:tailEnd/>
            </a:ln>
          </p:spPr>
          <p:txBody>
            <a:bodyPr/>
            <a:lstStyle/>
            <a:p>
              <a:pPr eaLnBrk="0" hangingPunct="0"/>
              <a:r>
                <a:rPr lang="en-US">
                  <a:solidFill>
                    <a:schemeClr val="bg1"/>
                  </a:solidFill>
                </a:rPr>
                <a:t>Master</a:t>
              </a:r>
            </a:p>
            <a:p>
              <a:pPr eaLnBrk="0" hangingPunct="0"/>
              <a:r>
                <a:rPr lang="en-US">
                  <a:solidFill>
                    <a:schemeClr val="bg1"/>
                  </a:solidFill>
                </a:rPr>
                <a:t>Generator</a:t>
              </a:r>
            </a:p>
          </p:txBody>
        </p:sp>
        <p:sp>
          <p:nvSpPr>
            <p:cNvPr id="81959" name="Line 39"/>
            <p:cNvSpPr>
              <a:spLocks noChangeShapeType="1"/>
            </p:cNvSpPr>
            <p:nvPr/>
          </p:nvSpPr>
          <p:spPr bwMode="auto">
            <a:xfrm flipH="1">
              <a:off x="1872" y="2448"/>
              <a:ext cx="168" cy="0"/>
            </a:xfrm>
            <a:prstGeom prst="line">
              <a:avLst/>
            </a:prstGeom>
            <a:noFill/>
            <a:ln w="9525">
              <a:solidFill>
                <a:srgbClr val="800000"/>
              </a:solidFill>
              <a:round/>
              <a:headEnd/>
              <a:tailEnd type="triangle" w="med" len="med"/>
            </a:ln>
          </p:spPr>
          <p:txBody>
            <a:bodyPr/>
            <a:lstStyle/>
            <a:p>
              <a:endParaRPr lang="sv-SE"/>
            </a:p>
          </p:txBody>
        </p:sp>
        <p:sp>
          <p:nvSpPr>
            <p:cNvPr id="81960" name="Line 40"/>
            <p:cNvSpPr>
              <a:spLocks noChangeShapeType="1"/>
            </p:cNvSpPr>
            <p:nvPr/>
          </p:nvSpPr>
          <p:spPr bwMode="auto">
            <a:xfrm flipH="1" flipV="1">
              <a:off x="3984" y="1008"/>
              <a:ext cx="0" cy="550"/>
            </a:xfrm>
            <a:prstGeom prst="line">
              <a:avLst/>
            </a:prstGeom>
            <a:noFill/>
            <a:ln w="38100" cmpd="dbl">
              <a:solidFill>
                <a:srgbClr val="339966"/>
              </a:solidFill>
              <a:round/>
              <a:headEnd/>
              <a:tailEnd type="triangle" w="med" len="med"/>
            </a:ln>
          </p:spPr>
          <p:txBody>
            <a:bodyPr/>
            <a:lstStyle/>
            <a:p>
              <a:endParaRPr lang="sv-SE"/>
            </a:p>
          </p:txBody>
        </p:sp>
        <p:sp>
          <p:nvSpPr>
            <p:cNvPr id="81961" name="Text Box 41"/>
            <p:cNvSpPr txBox="1">
              <a:spLocks noChangeArrowheads="1"/>
            </p:cNvSpPr>
            <p:nvPr/>
          </p:nvSpPr>
          <p:spPr bwMode="auto">
            <a:xfrm>
              <a:off x="3696" y="2256"/>
              <a:ext cx="538" cy="321"/>
            </a:xfrm>
            <a:prstGeom prst="rect">
              <a:avLst/>
            </a:prstGeom>
            <a:solidFill>
              <a:srgbClr val="FF00FF"/>
            </a:solidFill>
            <a:ln w="9525">
              <a:solidFill>
                <a:srgbClr val="800000"/>
              </a:solidFill>
              <a:miter lim="800000"/>
              <a:headEnd/>
              <a:tailEnd/>
            </a:ln>
          </p:spPr>
          <p:txBody>
            <a:bodyPr/>
            <a:lstStyle/>
            <a:p>
              <a:pPr eaLnBrk="0" hangingPunct="0"/>
              <a:r>
                <a:rPr lang="en-US">
                  <a:solidFill>
                    <a:schemeClr val="bg1"/>
                  </a:solidFill>
                </a:rPr>
                <a:t>Nd:YAG</a:t>
              </a:r>
            </a:p>
            <a:p>
              <a:pPr eaLnBrk="0" hangingPunct="0"/>
              <a:r>
                <a:rPr lang="en-US">
                  <a:solidFill>
                    <a:schemeClr val="bg1"/>
                  </a:solidFill>
                </a:rPr>
                <a:t>Laser</a:t>
              </a:r>
            </a:p>
          </p:txBody>
        </p:sp>
        <p:sp>
          <p:nvSpPr>
            <p:cNvPr id="81962" name="Line 42"/>
            <p:cNvSpPr>
              <a:spLocks noChangeShapeType="1"/>
            </p:cNvSpPr>
            <p:nvPr/>
          </p:nvSpPr>
          <p:spPr bwMode="auto">
            <a:xfrm flipH="1" flipV="1">
              <a:off x="3984" y="1776"/>
              <a:ext cx="0" cy="480"/>
            </a:xfrm>
            <a:prstGeom prst="line">
              <a:avLst/>
            </a:prstGeom>
            <a:noFill/>
            <a:ln w="76200">
              <a:solidFill>
                <a:srgbClr val="FF0000"/>
              </a:solidFill>
              <a:round/>
              <a:headEnd/>
              <a:tailEnd type="triangle" w="med" len="med"/>
            </a:ln>
          </p:spPr>
          <p:txBody>
            <a:bodyPr/>
            <a:lstStyle/>
            <a:p>
              <a:endParaRPr lang="sv-SE"/>
            </a:p>
          </p:txBody>
        </p:sp>
        <p:sp>
          <p:nvSpPr>
            <p:cNvPr id="81963" name="Text Box 43"/>
            <p:cNvSpPr txBox="1">
              <a:spLocks noChangeArrowheads="1"/>
            </p:cNvSpPr>
            <p:nvPr/>
          </p:nvSpPr>
          <p:spPr bwMode="auto">
            <a:xfrm>
              <a:off x="3744" y="1536"/>
              <a:ext cx="515" cy="288"/>
            </a:xfrm>
            <a:prstGeom prst="rect">
              <a:avLst/>
            </a:prstGeom>
            <a:solidFill>
              <a:srgbClr val="00CCFF"/>
            </a:solidFill>
            <a:ln w="9525">
              <a:solidFill>
                <a:srgbClr val="0000FF"/>
              </a:solidFill>
              <a:miter lim="800000"/>
              <a:headEnd/>
              <a:tailEnd/>
            </a:ln>
          </p:spPr>
          <p:txBody>
            <a:bodyPr/>
            <a:lstStyle/>
            <a:p>
              <a:pPr eaLnBrk="0" hangingPunct="0"/>
              <a:r>
                <a:rPr lang="en-US" sz="1200">
                  <a:solidFill>
                    <a:schemeClr val="bg1"/>
                  </a:solidFill>
                </a:rPr>
                <a:t>2-rd harm</a:t>
              </a:r>
            </a:p>
            <a:p>
              <a:pPr eaLnBrk="0" hangingPunct="0"/>
              <a:r>
                <a:rPr lang="en-US" sz="1200">
                  <a:solidFill>
                    <a:schemeClr val="bg1"/>
                  </a:solidFill>
                </a:rPr>
                <a:t>Nd:YAG</a:t>
              </a:r>
            </a:p>
          </p:txBody>
        </p:sp>
        <p:sp>
          <p:nvSpPr>
            <p:cNvPr id="81964" name="Line 44"/>
            <p:cNvSpPr>
              <a:spLocks noChangeShapeType="1"/>
            </p:cNvSpPr>
            <p:nvPr/>
          </p:nvSpPr>
          <p:spPr bwMode="auto">
            <a:xfrm>
              <a:off x="3264" y="2448"/>
              <a:ext cx="432" cy="0"/>
            </a:xfrm>
            <a:prstGeom prst="line">
              <a:avLst/>
            </a:prstGeom>
            <a:noFill/>
            <a:ln w="9525">
              <a:solidFill>
                <a:srgbClr val="993366"/>
              </a:solidFill>
              <a:round/>
              <a:headEnd/>
              <a:tailEnd type="triangle" w="med" len="med"/>
            </a:ln>
          </p:spPr>
          <p:txBody>
            <a:bodyPr/>
            <a:lstStyle/>
            <a:p>
              <a:endParaRPr lang="sv-SE"/>
            </a:p>
          </p:txBody>
        </p:sp>
        <p:sp>
          <p:nvSpPr>
            <p:cNvPr id="81965" name="Line 45"/>
            <p:cNvSpPr>
              <a:spLocks noChangeShapeType="1"/>
            </p:cNvSpPr>
            <p:nvPr/>
          </p:nvSpPr>
          <p:spPr bwMode="auto">
            <a:xfrm>
              <a:off x="4800" y="864"/>
              <a:ext cx="0" cy="240"/>
            </a:xfrm>
            <a:prstGeom prst="line">
              <a:avLst/>
            </a:prstGeom>
            <a:noFill/>
            <a:ln w="57150" cmpd="thickThin">
              <a:solidFill>
                <a:schemeClr val="bg2"/>
              </a:solidFill>
              <a:round/>
              <a:headEnd/>
              <a:tailEnd/>
            </a:ln>
          </p:spPr>
          <p:txBody>
            <a:bodyPr/>
            <a:lstStyle/>
            <a:p>
              <a:endParaRPr lang="sv-SE"/>
            </a:p>
          </p:txBody>
        </p:sp>
        <p:sp>
          <p:nvSpPr>
            <p:cNvPr id="81966" name="Text Box 46"/>
            <p:cNvSpPr txBox="1">
              <a:spLocks noChangeArrowheads="1"/>
            </p:cNvSpPr>
            <p:nvPr/>
          </p:nvSpPr>
          <p:spPr bwMode="auto">
            <a:xfrm>
              <a:off x="2832" y="2352"/>
              <a:ext cx="429" cy="191"/>
            </a:xfrm>
            <a:prstGeom prst="rect">
              <a:avLst/>
            </a:prstGeom>
            <a:solidFill>
              <a:srgbClr val="FFCC00"/>
            </a:solidFill>
            <a:ln w="9525">
              <a:solidFill>
                <a:srgbClr val="993300"/>
              </a:solidFill>
              <a:miter lim="800000"/>
              <a:headEnd/>
              <a:tailEnd/>
            </a:ln>
          </p:spPr>
          <p:txBody>
            <a:bodyPr/>
            <a:lstStyle/>
            <a:p>
              <a:pPr algn="l" eaLnBrk="0" hangingPunct="0"/>
              <a:r>
                <a:rPr lang="en-US">
                  <a:solidFill>
                    <a:schemeClr val="bg1"/>
                  </a:solidFill>
                </a:rPr>
                <a:t>Delay</a:t>
              </a:r>
            </a:p>
          </p:txBody>
        </p:sp>
        <p:sp>
          <p:nvSpPr>
            <p:cNvPr id="81967" name="Line 47"/>
            <p:cNvSpPr>
              <a:spLocks noChangeShapeType="1"/>
            </p:cNvSpPr>
            <p:nvPr/>
          </p:nvSpPr>
          <p:spPr bwMode="auto">
            <a:xfrm>
              <a:off x="2640" y="2448"/>
              <a:ext cx="203" cy="0"/>
            </a:xfrm>
            <a:prstGeom prst="line">
              <a:avLst/>
            </a:prstGeom>
            <a:noFill/>
            <a:ln w="9525">
              <a:solidFill>
                <a:srgbClr val="993300"/>
              </a:solidFill>
              <a:round/>
              <a:headEnd/>
              <a:tailEnd type="triangle" w="med" len="med"/>
            </a:ln>
          </p:spPr>
          <p:txBody>
            <a:bodyPr/>
            <a:lstStyle/>
            <a:p>
              <a:endParaRPr lang="sv-SE"/>
            </a:p>
          </p:txBody>
        </p:sp>
        <p:sp>
          <p:nvSpPr>
            <p:cNvPr id="81968" name="Line 48"/>
            <p:cNvSpPr>
              <a:spLocks noChangeShapeType="1"/>
            </p:cNvSpPr>
            <p:nvPr/>
          </p:nvSpPr>
          <p:spPr bwMode="auto">
            <a:xfrm flipH="1" flipV="1">
              <a:off x="3792" y="912"/>
              <a:ext cx="564" cy="215"/>
            </a:xfrm>
            <a:prstGeom prst="line">
              <a:avLst/>
            </a:prstGeom>
            <a:noFill/>
            <a:ln w="28575">
              <a:solidFill>
                <a:srgbClr val="FF0000"/>
              </a:solidFill>
              <a:round/>
              <a:headEnd/>
              <a:tailEnd type="triangle" w="med" len="med"/>
            </a:ln>
          </p:spPr>
          <p:txBody>
            <a:bodyPr/>
            <a:lstStyle/>
            <a:p>
              <a:endParaRPr lang="sv-SE"/>
            </a:p>
          </p:txBody>
        </p:sp>
        <p:sp>
          <p:nvSpPr>
            <p:cNvPr id="81969" name="Text Box 49"/>
            <p:cNvSpPr txBox="1">
              <a:spLocks noChangeArrowheads="1"/>
            </p:cNvSpPr>
            <p:nvPr/>
          </p:nvSpPr>
          <p:spPr bwMode="auto">
            <a:xfrm>
              <a:off x="1968" y="384"/>
              <a:ext cx="1278" cy="384"/>
            </a:xfrm>
            <a:prstGeom prst="rect">
              <a:avLst/>
            </a:prstGeom>
            <a:solidFill>
              <a:srgbClr val="FFFFFF"/>
            </a:solidFill>
            <a:ln w="9525">
              <a:noFill/>
              <a:miter lim="800000"/>
              <a:headEnd/>
              <a:tailEnd/>
            </a:ln>
          </p:spPr>
          <p:txBody>
            <a:bodyPr lIns="0" tIns="0" rIns="0" bIns="0"/>
            <a:lstStyle/>
            <a:p>
              <a:pPr eaLnBrk="0" hangingPunct="0"/>
              <a:r>
                <a:rPr lang="en-US">
                  <a:solidFill>
                    <a:schemeClr val="bg1"/>
                  </a:solidFill>
                </a:rPr>
                <a:t>Experimental section: Ion beam, e-beam and laser beam</a:t>
              </a:r>
            </a:p>
          </p:txBody>
        </p:sp>
        <p:sp>
          <p:nvSpPr>
            <p:cNvPr id="81970" name="Text Box 50"/>
            <p:cNvSpPr txBox="1">
              <a:spLocks noChangeArrowheads="1"/>
            </p:cNvSpPr>
            <p:nvPr/>
          </p:nvSpPr>
          <p:spPr bwMode="auto">
            <a:xfrm>
              <a:off x="4464" y="720"/>
              <a:ext cx="512" cy="132"/>
            </a:xfrm>
            <a:prstGeom prst="rect">
              <a:avLst/>
            </a:prstGeom>
            <a:solidFill>
              <a:srgbClr val="FFFFFF"/>
            </a:solidFill>
            <a:ln w="9525">
              <a:solidFill>
                <a:srgbClr val="FFFFFF"/>
              </a:solidFill>
              <a:miter lim="800000"/>
              <a:headEnd/>
              <a:tailEnd/>
            </a:ln>
          </p:spPr>
          <p:txBody>
            <a:bodyPr lIns="0" tIns="0" rIns="0" bIns="0"/>
            <a:lstStyle/>
            <a:p>
              <a:pPr algn="l" eaLnBrk="0" hangingPunct="0"/>
              <a:r>
                <a:rPr lang="en-US" sz="1200" b="1">
                  <a:solidFill>
                    <a:schemeClr val="bg1"/>
                  </a:solidFill>
                </a:rPr>
                <a:t>HR mirror</a:t>
              </a:r>
            </a:p>
          </p:txBody>
        </p:sp>
        <p:sp>
          <p:nvSpPr>
            <p:cNvPr id="81971" name="Text Box 51"/>
            <p:cNvSpPr txBox="1">
              <a:spLocks noChangeArrowheads="1"/>
            </p:cNvSpPr>
            <p:nvPr/>
          </p:nvSpPr>
          <p:spPr bwMode="auto">
            <a:xfrm>
              <a:off x="768" y="1104"/>
              <a:ext cx="535" cy="134"/>
            </a:xfrm>
            <a:prstGeom prst="rect">
              <a:avLst/>
            </a:prstGeom>
            <a:noFill/>
            <a:ln w="9525">
              <a:noFill/>
              <a:miter lim="800000"/>
              <a:headEnd/>
              <a:tailEnd/>
            </a:ln>
            <a:effectLst/>
          </p:spPr>
          <p:txBody>
            <a:bodyPr wrap="none" lIns="0" tIns="0" rIns="0" bIns="0">
              <a:spAutoFit/>
            </a:bodyPr>
            <a:lstStyle/>
            <a:p>
              <a:r>
                <a:rPr lang="sv-SE" b="1">
                  <a:solidFill>
                    <a:schemeClr val="bg1"/>
                  </a:solidFill>
                </a:rPr>
                <a:t>HR-mirror</a:t>
              </a:r>
              <a:endParaRPr lang="en-GB" b="1">
                <a:solidFill>
                  <a:schemeClr val="bg1"/>
                </a:solidFill>
              </a:endParaRPr>
            </a:p>
          </p:txBody>
        </p:sp>
        <p:grpSp>
          <p:nvGrpSpPr>
            <p:cNvPr id="81978" name="Group 58"/>
            <p:cNvGrpSpPr>
              <a:grpSpLocks/>
            </p:cNvGrpSpPr>
            <p:nvPr/>
          </p:nvGrpSpPr>
          <p:grpSpPr bwMode="auto">
            <a:xfrm>
              <a:off x="3504" y="816"/>
              <a:ext cx="240" cy="336"/>
              <a:chOff x="3120" y="3840"/>
              <a:chExt cx="240" cy="336"/>
            </a:xfrm>
          </p:grpSpPr>
          <p:sp>
            <p:nvSpPr>
              <p:cNvPr id="81972" name="AutoShape 52"/>
              <p:cNvSpPr>
                <a:spLocks noChangeArrowheads="1"/>
              </p:cNvSpPr>
              <p:nvPr/>
            </p:nvSpPr>
            <p:spPr bwMode="auto">
              <a:xfrm flipH="1">
                <a:off x="3120" y="3840"/>
                <a:ext cx="96" cy="336"/>
              </a:xfrm>
              <a:prstGeom prst="flowChartDelay">
                <a:avLst/>
              </a:prstGeom>
              <a:solidFill>
                <a:srgbClr val="CCFFCC"/>
              </a:solidFill>
              <a:ln w="9525">
                <a:solidFill>
                  <a:schemeClr val="bg2"/>
                </a:solidFill>
                <a:miter lim="800000"/>
                <a:headEnd/>
                <a:tailEnd/>
              </a:ln>
              <a:effectLst/>
            </p:spPr>
            <p:txBody>
              <a:bodyPr wrap="none" anchor="ctr"/>
              <a:lstStyle/>
              <a:p>
                <a:endParaRPr lang="sv-SE"/>
              </a:p>
            </p:txBody>
          </p:sp>
          <p:sp>
            <p:nvSpPr>
              <p:cNvPr id="81977" name="AutoShape 57"/>
              <p:cNvSpPr>
                <a:spLocks noChangeArrowheads="1"/>
              </p:cNvSpPr>
              <p:nvPr/>
            </p:nvSpPr>
            <p:spPr bwMode="auto">
              <a:xfrm>
                <a:off x="3264" y="3840"/>
                <a:ext cx="96" cy="336"/>
              </a:xfrm>
              <a:prstGeom prst="flowChartOnlineStorage">
                <a:avLst/>
              </a:prstGeom>
              <a:solidFill>
                <a:srgbClr val="CCFFCC"/>
              </a:solidFill>
              <a:ln w="9525">
                <a:solidFill>
                  <a:schemeClr val="bg2"/>
                </a:solidFill>
                <a:miter lim="800000"/>
                <a:headEnd/>
                <a:tailEnd/>
              </a:ln>
              <a:effectLst/>
            </p:spPr>
            <p:txBody>
              <a:bodyPr wrap="none" anchor="ctr"/>
              <a:lstStyle/>
              <a:p>
                <a:endParaRPr lang="sv-SE"/>
              </a:p>
            </p:txBody>
          </p:sp>
        </p:grpSp>
        <p:grpSp>
          <p:nvGrpSpPr>
            <p:cNvPr id="81979" name="Group 59"/>
            <p:cNvGrpSpPr>
              <a:grpSpLocks/>
            </p:cNvGrpSpPr>
            <p:nvPr/>
          </p:nvGrpSpPr>
          <p:grpSpPr bwMode="auto">
            <a:xfrm flipH="1">
              <a:off x="1392" y="816"/>
              <a:ext cx="240" cy="336"/>
              <a:chOff x="3120" y="3840"/>
              <a:chExt cx="240" cy="336"/>
            </a:xfrm>
          </p:grpSpPr>
          <p:sp>
            <p:nvSpPr>
              <p:cNvPr id="81980" name="AutoShape 60"/>
              <p:cNvSpPr>
                <a:spLocks noChangeArrowheads="1"/>
              </p:cNvSpPr>
              <p:nvPr/>
            </p:nvSpPr>
            <p:spPr bwMode="auto">
              <a:xfrm flipH="1">
                <a:off x="3120" y="3840"/>
                <a:ext cx="96" cy="336"/>
              </a:xfrm>
              <a:prstGeom prst="flowChartDelay">
                <a:avLst/>
              </a:prstGeom>
              <a:solidFill>
                <a:srgbClr val="CCFFCC"/>
              </a:solidFill>
              <a:ln w="9525">
                <a:solidFill>
                  <a:schemeClr val="bg2"/>
                </a:solidFill>
                <a:miter lim="800000"/>
                <a:headEnd/>
                <a:tailEnd/>
              </a:ln>
              <a:effectLst/>
            </p:spPr>
            <p:txBody>
              <a:bodyPr wrap="none" anchor="ctr"/>
              <a:lstStyle/>
              <a:p>
                <a:endParaRPr lang="sv-SE"/>
              </a:p>
            </p:txBody>
          </p:sp>
          <p:sp>
            <p:nvSpPr>
              <p:cNvPr id="81981" name="AutoShape 61"/>
              <p:cNvSpPr>
                <a:spLocks noChangeArrowheads="1"/>
              </p:cNvSpPr>
              <p:nvPr/>
            </p:nvSpPr>
            <p:spPr bwMode="auto">
              <a:xfrm>
                <a:off x="3264" y="3840"/>
                <a:ext cx="96" cy="336"/>
              </a:xfrm>
              <a:prstGeom prst="flowChartOnlineStorage">
                <a:avLst/>
              </a:prstGeom>
              <a:solidFill>
                <a:srgbClr val="CCFFCC"/>
              </a:solidFill>
              <a:ln w="9525">
                <a:solidFill>
                  <a:schemeClr val="bg2"/>
                </a:solidFill>
                <a:miter lim="800000"/>
                <a:headEnd/>
                <a:tailEnd/>
              </a:ln>
              <a:effectLst/>
            </p:spPr>
            <p:txBody>
              <a:bodyPr wrap="none" anchor="ctr"/>
              <a:lstStyle/>
              <a:p>
                <a:endParaRPr lang="sv-SE"/>
              </a:p>
            </p:txBody>
          </p:sp>
        </p:grpSp>
        <p:sp>
          <p:nvSpPr>
            <p:cNvPr id="81983" name="Text Box 63"/>
            <p:cNvSpPr txBox="1">
              <a:spLocks noChangeArrowheads="1"/>
            </p:cNvSpPr>
            <p:nvPr/>
          </p:nvSpPr>
          <p:spPr bwMode="auto">
            <a:xfrm>
              <a:off x="1440" y="672"/>
              <a:ext cx="124" cy="134"/>
            </a:xfrm>
            <a:prstGeom prst="rect">
              <a:avLst/>
            </a:prstGeom>
            <a:noFill/>
            <a:ln w="9525">
              <a:noFill/>
              <a:miter lim="800000"/>
              <a:headEnd/>
              <a:tailEnd/>
            </a:ln>
            <a:effectLst/>
          </p:spPr>
          <p:txBody>
            <a:bodyPr wrap="none" lIns="0" tIns="0" rIns="0" bIns="0">
              <a:spAutoFit/>
            </a:bodyPr>
            <a:lstStyle/>
            <a:p>
              <a:r>
                <a:rPr lang="sv-SE">
                  <a:solidFill>
                    <a:schemeClr val="bg1"/>
                  </a:solidFill>
                </a:rPr>
                <a:t>FS</a:t>
              </a:r>
              <a:endParaRPr lang="en-GB">
                <a:solidFill>
                  <a:schemeClr val="bg1"/>
                </a:solidFill>
              </a:endParaRPr>
            </a:p>
          </p:txBody>
        </p:sp>
        <p:sp>
          <p:nvSpPr>
            <p:cNvPr id="81984" name="Text Box 64"/>
            <p:cNvSpPr txBox="1">
              <a:spLocks noChangeArrowheads="1"/>
            </p:cNvSpPr>
            <p:nvPr/>
          </p:nvSpPr>
          <p:spPr bwMode="auto">
            <a:xfrm>
              <a:off x="3600" y="672"/>
              <a:ext cx="124" cy="134"/>
            </a:xfrm>
            <a:prstGeom prst="rect">
              <a:avLst/>
            </a:prstGeom>
            <a:noFill/>
            <a:ln w="9525">
              <a:noFill/>
              <a:miter lim="800000"/>
              <a:headEnd/>
              <a:tailEnd/>
            </a:ln>
            <a:effectLst/>
          </p:spPr>
          <p:txBody>
            <a:bodyPr wrap="none" lIns="0" tIns="0" rIns="0" bIns="0">
              <a:spAutoFit/>
            </a:bodyPr>
            <a:lstStyle/>
            <a:p>
              <a:r>
                <a:rPr lang="sv-SE">
                  <a:solidFill>
                    <a:schemeClr val="bg1"/>
                  </a:solidFill>
                </a:rPr>
                <a:t>FS</a:t>
              </a:r>
              <a:endParaRPr lang="en-GB">
                <a:solidFill>
                  <a:schemeClr val="bg1"/>
                </a:solidFill>
              </a:endParaRPr>
            </a:p>
          </p:txBody>
        </p:sp>
      </p:grpSp>
      <p:sp>
        <p:nvSpPr>
          <p:cNvPr id="81987" name="Text Box 67"/>
          <p:cNvSpPr txBox="1">
            <a:spLocks noChangeArrowheads="1"/>
          </p:cNvSpPr>
          <p:nvPr/>
        </p:nvSpPr>
        <p:spPr bwMode="auto">
          <a:xfrm>
            <a:off x="152400" y="381000"/>
            <a:ext cx="8839200" cy="946150"/>
          </a:xfrm>
          <a:prstGeom prst="rect">
            <a:avLst/>
          </a:prstGeom>
          <a:noFill/>
          <a:ln w="9525">
            <a:noFill/>
            <a:miter lim="800000"/>
            <a:headEnd/>
            <a:tailEnd/>
          </a:ln>
          <a:effectLst/>
        </p:spPr>
        <p:txBody>
          <a:bodyPr>
            <a:spAutoFit/>
          </a:bodyPr>
          <a:lstStyle/>
          <a:p>
            <a:r>
              <a:rPr lang="sv-SE" sz="2800" b="1" i="1">
                <a:solidFill>
                  <a:srgbClr val="FF3300"/>
                </a:solidFill>
              </a:rPr>
              <a:t>Proposed layout for Intracavity LIR experiments with a seeded host dye laser</a:t>
            </a:r>
            <a:endParaRPr lang="en-GB" sz="2800" b="1" i="1">
              <a:solidFill>
                <a:srgbClr val="FF3300"/>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381000" y="609600"/>
            <a:ext cx="8229600" cy="4401205"/>
          </a:xfrm>
          <a:prstGeom prst="rect">
            <a:avLst/>
          </a:prstGeom>
          <a:noFill/>
          <a:ln w="9525">
            <a:noFill/>
            <a:miter lim="800000"/>
            <a:headEnd/>
            <a:tailEnd/>
          </a:ln>
          <a:effectLst/>
        </p:spPr>
        <p:txBody>
          <a:bodyPr wrap="square">
            <a:spAutoFit/>
          </a:bodyPr>
          <a:lstStyle/>
          <a:p>
            <a:pPr lvl="6">
              <a:buFontTx/>
              <a:buBlip>
                <a:blip r:embed="rId2"/>
              </a:buBlip>
            </a:pPr>
            <a:r>
              <a:rPr lang="en-GB" sz="2800" b="1" i="1" dirty="0">
                <a:solidFill>
                  <a:srgbClr val="FF3300"/>
                </a:solidFill>
                <a:cs typeface="Times New Roman" pitchFamily="18" charset="0"/>
              </a:rPr>
              <a:t>Conclusions</a:t>
            </a:r>
            <a:endParaRPr lang="sv-SE" sz="2800" b="1" i="1" dirty="0">
              <a:solidFill>
                <a:srgbClr val="FF3300"/>
              </a:solidFill>
              <a:cs typeface="Times New Roman" pitchFamily="18" charset="0"/>
            </a:endParaRPr>
          </a:p>
          <a:p>
            <a:pPr>
              <a:buFont typeface="Wingdings" pitchFamily="2" charset="2"/>
              <a:buChar char="v"/>
            </a:pPr>
            <a:endParaRPr lang="en-US" dirty="0">
              <a:solidFill>
                <a:schemeClr val="accent2"/>
              </a:solidFill>
              <a:cs typeface="Times New Roman" pitchFamily="18" charset="0"/>
            </a:endParaRPr>
          </a:p>
          <a:p>
            <a:pPr marL="342900" indent="-342900" algn="just"/>
            <a:r>
              <a:rPr lang="en-AU" dirty="0" smtClean="0">
                <a:solidFill>
                  <a:schemeClr val="accent2"/>
                </a:solidFill>
                <a:cs typeface="Times New Roman" pitchFamily="18" charset="0"/>
              </a:rPr>
              <a:t>1.    </a:t>
            </a:r>
            <a:r>
              <a:rPr lang="en-AU" i="1" dirty="0" smtClean="0">
                <a:solidFill>
                  <a:srgbClr val="0000CC"/>
                </a:solidFill>
                <a:cs typeface="Times New Roman" pitchFamily="18" charset="0"/>
              </a:rPr>
              <a:t>The </a:t>
            </a:r>
            <a:r>
              <a:rPr lang="en-AU" b="1" i="1" dirty="0">
                <a:solidFill>
                  <a:srgbClr val="0000CC"/>
                </a:solidFill>
                <a:cs typeface="Times New Roman" pitchFamily="18" charset="0"/>
              </a:rPr>
              <a:t>storage devices</a:t>
            </a:r>
            <a:r>
              <a:rPr lang="en-AU" i="1" dirty="0">
                <a:solidFill>
                  <a:srgbClr val="0000CC"/>
                </a:solidFill>
                <a:cs typeface="Times New Roman" pitchFamily="18" charset="0"/>
              </a:rPr>
              <a:t> provide optical systems that recirculate the laser pulse increasing the repetition rate of the used laser system to about </a:t>
            </a:r>
            <a:r>
              <a:rPr lang="en-AU" b="1" i="1" dirty="0">
                <a:solidFill>
                  <a:srgbClr val="0000CC"/>
                </a:solidFill>
                <a:cs typeface="Times New Roman" pitchFamily="18" charset="0"/>
              </a:rPr>
              <a:t>10 MHz</a:t>
            </a:r>
            <a:r>
              <a:rPr lang="en-AU" i="1" dirty="0">
                <a:solidFill>
                  <a:srgbClr val="0000CC"/>
                </a:solidFill>
                <a:cs typeface="Times New Roman" pitchFamily="18" charset="0"/>
              </a:rPr>
              <a:t> determined by the optical path length in the ring. The length of the pulse train is limited by optical losses. </a:t>
            </a:r>
            <a:r>
              <a:rPr lang="en-AU" i="1" dirty="0" smtClean="0">
                <a:solidFill>
                  <a:srgbClr val="0000CC"/>
                </a:solidFill>
                <a:cs typeface="Times New Roman" pitchFamily="18" charset="0"/>
              </a:rPr>
              <a:t>The </a:t>
            </a:r>
            <a:r>
              <a:rPr lang="en-AU" i="1" dirty="0">
                <a:solidFill>
                  <a:srgbClr val="0000CC"/>
                </a:solidFill>
                <a:cs typeface="Times New Roman" pitchFamily="18" charset="0"/>
              </a:rPr>
              <a:t>reported </a:t>
            </a:r>
            <a:r>
              <a:rPr lang="en-AU" b="1" i="1" dirty="0">
                <a:solidFill>
                  <a:srgbClr val="0000CC"/>
                </a:solidFill>
                <a:cs typeface="Times New Roman" pitchFamily="18" charset="0"/>
              </a:rPr>
              <a:t>lifetime of the laser pulse</a:t>
            </a:r>
            <a:r>
              <a:rPr lang="en-AU" i="1" dirty="0">
                <a:solidFill>
                  <a:srgbClr val="0000CC"/>
                </a:solidFill>
                <a:cs typeface="Times New Roman" pitchFamily="18" charset="0"/>
              </a:rPr>
              <a:t> inside the ring was about </a:t>
            </a:r>
            <a:r>
              <a:rPr lang="en-AU" b="1" i="1" dirty="0">
                <a:solidFill>
                  <a:srgbClr val="0000CC"/>
                </a:solidFill>
                <a:cs typeface="Times New Roman" pitchFamily="18" charset="0"/>
              </a:rPr>
              <a:t>5000ns</a:t>
            </a:r>
            <a:r>
              <a:rPr lang="en-AU" i="1" dirty="0">
                <a:solidFill>
                  <a:srgbClr val="0000CC"/>
                </a:solidFill>
                <a:cs typeface="Times New Roman" pitchFamily="18" charset="0"/>
              </a:rPr>
              <a:t>, </a:t>
            </a:r>
            <a:r>
              <a:rPr lang="en-AU" b="1" i="1" dirty="0">
                <a:solidFill>
                  <a:srgbClr val="0000CC"/>
                </a:solidFill>
                <a:cs typeface="Times New Roman" pitchFamily="18" charset="0"/>
              </a:rPr>
              <a:t>enhancing the integrated laser power</a:t>
            </a:r>
            <a:r>
              <a:rPr lang="en-AU" i="1" dirty="0">
                <a:solidFill>
                  <a:srgbClr val="0000CC"/>
                </a:solidFill>
                <a:cs typeface="Times New Roman" pitchFamily="18" charset="0"/>
              </a:rPr>
              <a:t> in the interaction region by a factor of </a:t>
            </a:r>
            <a:r>
              <a:rPr lang="en-AU" b="1" i="1" dirty="0">
                <a:solidFill>
                  <a:srgbClr val="0000CC"/>
                </a:solidFill>
                <a:cs typeface="Times New Roman" pitchFamily="18" charset="0"/>
              </a:rPr>
              <a:t>4.</a:t>
            </a:r>
            <a:r>
              <a:rPr lang="en-AU" i="1" dirty="0">
                <a:solidFill>
                  <a:srgbClr val="0000CC"/>
                </a:solidFill>
                <a:cs typeface="Times New Roman" pitchFamily="18" charset="0"/>
              </a:rPr>
              <a:t> </a:t>
            </a:r>
          </a:p>
          <a:p>
            <a:pPr algn="just">
              <a:buFont typeface="Wingdings" pitchFamily="2" charset="2"/>
              <a:buChar char="v"/>
            </a:pPr>
            <a:endParaRPr lang="en-AU" i="1" dirty="0">
              <a:solidFill>
                <a:srgbClr val="0000CC"/>
              </a:solidFill>
              <a:cs typeface="Times New Roman" pitchFamily="18" charset="0"/>
            </a:endParaRPr>
          </a:p>
          <a:p>
            <a:pPr marL="342900" indent="-342900" algn="just">
              <a:buAutoNum type="arabicPeriod" startAt="2"/>
            </a:pPr>
            <a:r>
              <a:rPr lang="en-AU" i="1" dirty="0" smtClean="0">
                <a:solidFill>
                  <a:srgbClr val="0000CC"/>
                </a:solidFill>
                <a:cs typeface="Times New Roman" pitchFamily="18" charset="0"/>
              </a:rPr>
              <a:t>W</a:t>
            </a:r>
            <a:r>
              <a:rPr lang="en-US" i="1" dirty="0">
                <a:solidFill>
                  <a:srgbClr val="0000CC"/>
                </a:solidFill>
                <a:cs typeface="Times New Roman" pitchFamily="18" charset="0"/>
              </a:rPr>
              <a:t>e have amplified the injected and stored laser pulse from the </a:t>
            </a:r>
            <a:r>
              <a:rPr lang="en-US" i="1" dirty="0" err="1">
                <a:solidFill>
                  <a:srgbClr val="0000CC"/>
                </a:solidFill>
                <a:cs typeface="Times New Roman" pitchFamily="18" charset="0"/>
              </a:rPr>
              <a:t>excimer</a:t>
            </a:r>
            <a:r>
              <a:rPr lang="en-US" i="1" dirty="0">
                <a:solidFill>
                  <a:srgbClr val="0000CC"/>
                </a:solidFill>
                <a:cs typeface="Times New Roman" pitchFamily="18" charset="0"/>
              </a:rPr>
              <a:t>-dye laser system in an optical ring and in a Linear Setup. </a:t>
            </a:r>
            <a:r>
              <a:rPr lang="en-US" i="1" dirty="0" smtClean="0">
                <a:solidFill>
                  <a:srgbClr val="0000CC"/>
                </a:solidFill>
                <a:cs typeface="Times New Roman" pitchFamily="18" charset="0"/>
              </a:rPr>
              <a:t>The </a:t>
            </a:r>
            <a:r>
              <a:rPr lang="en-US" i="1" dirty="0">
                <a:solidFill>
                  <a:srgbClr val="0000CC"/>
                </a:solidFill>
                <a:cs typeface="Times New Roman" pitchFamily="18" charset="0"/>
              </a:rPr>
              <a:t>stored high power laser pulse could be </a:t>
            </a:r>
            <a:r>
              <a:rPr lang="en-US" b="1" i="1" dirty="0">
                <a:solidFill>
                  <a:srgbClr val="0000CC"/>
                </a:solidFill>
                <a:cs typeface="Times New Roman" pitchFamily="18" charset="0"/>
              </a:rPr>
              <a:t>amplified by 30-200 times</a:t>
            </a:r>
            <a:r>
              <a:rPr lang="en-US" i="1" dirty="0">
                <a:solidFill>
                  <a:srgbClr val="0000CC"/>
                </a:solidFill>
                <a:cs typeface="Times New Roman" pitchFamily="18" charset="0"/>
              </a:rPr>
              <a:t> by a complementary inserted amplifying cell with the proper dye concentration pumped by an external synchronized laser source. With t</a:t>
            </a:r>
            <a:r>
              <a:rPr lang="en-AU" i="1" dirty="0">
                <a:solidFill>
                  <a:srgbClr val="0000CC"/>
                </a:solidFill>
                <a:cs typeface="Times New Roman" pitchFamily="18" charset="0"/>
              </a:rPr>
              <a:t>hat device we could increase the </a:t>
            </a:r>
            <a:r>
              <a:rPr lang="en-AU" b="1" i="1" dirty="0">
                <a:solidFill>
                  <a:srgbClr val="0000CC"/>
                </a:solidFill>
                <a:cs typeface="Times New Roman" pitchFamily="18" charset="0"/>
              </a:rPr>
              <a:t>integrated laser power</a:t>
            </a:r>
            <a:r>
              <a:rPr lang="en-AU" i="1" dirty="0">
                <a:solidFill>
                  <a:srgbClr val="0000CC"/>
                </a:solidFill>
                <a:cs typeface="Times New Roman" pitchFamily="18" charset="0"/>
              </a:rPr>
              <a:t> in the interaction region by an additional </a:t>
            </a:r>
            <a:r>
              <a:rPr lang="en-AU" b="1" i="1" dirty="0">
                <a:solidFill>
                  <a:srgbClr val="0000CC"/>
                </a:solidFill>
                <a:cs typeface="Times New Roman" pitchFamily="18" charset="0"/>
              </a:rPr>
              <a:t>factor of 6</a:t>
            </a:r>
            <a:r>
              <a:rPr lang="en-AU" i="1" dirty="0">
                <a:solidFill>
                  <a:srgbClr val="0000CC"/>
                </a:solidFill>
                <a:cs typeface="Times New Roman" pitchFamily="18" charset="0"/>
              </a:rPr>
              <a:t>. </a:t>
            </a:r>
            <a:r>
              <a:rPr lang="en-AU" i="1" dirty="0" smtClean="0">
                <a:solidFill>
                  <a:srgbClr val="0000CC"/>
                </a:solidFill>
                <a:cs typeface="Times New Roman" pitchFamily="18" charset="0"/>
              </a:rPr>
              <a:t>By </a:t>
            </a:r>
            <a:r>
              <a:rPr lang="en-AU" i="1" dirty="0">
                <a:solidFill>
                  <a:srgbClr val="0000CC"/>
                </a:solidFill>
                <a:cs typeface="Times New Roman" pitchFamily="18" charset="0"/>
              </a:rPr>
              <a:t>choosing different delays, we can amplify the stored laser pulse at different turns, which is an advantage in case of time resolved experiments. </a:t>
            </a:r>
            <a:endParaRPr lang="en-AU" i="1" dirty="0" smtClean="0">
              <a:solidFill>
                <a:srgbClr val="0000CC"/>
              </a:solidFill>
              <a:cs typeface="Times New Roman" pitchFamily="18" charset="0"/>
            </a:endParaRPr>
          </a:p>
          <a:p>
            <a:pPr marL="342900" indent="-342900" algn="just"/>
            <a:endParaRPr lang="en-AU" i="1" dirty="0" smtClean="0">
              <a:solidFill>
                <a:srgbClr val="0000CC"/>
              </a:solidFill>
              <a:cs typeface="Times New Roman" pitchFamily="18" charset="0"/>
            </a:endParaRPr>
          </a:p>
          <a:p>
            <a:pPr marL="342900" indent="-342900" algn="just"/>
            <a:r>
              <a:rPr lang="en-AU" i="1" dirty="0" smtClean="0">
                <a:solidFill>
                  <a:srgbClr val="0000CC"/>
                </a:solidFill>
                <a:cs typeface="Times New Roman" pitchFamily="18" charset="0"/>
              </a:rPr>
              <a:t>3.   It has been </a:t>
            </a:r>
            <a:r>
              <a:rPr lang="en-AU" i="1" dirty="0" smtClean="0">
                <a:solidFill>
                  <a:schemeClr val="accent2"/>
                </a:solidFill>
                <a:cs typeface="Times New Roman" pitchFamily="18" charset="0"/>
              </a:rPr>
              <a:t>shown that seeding a </a:t>
            </a:r>
            <a:r>
              <a:rPr lang="en-AU" b="1" i="1" dirty="0" smtClean="0">
                <a:solidFill>
                  <a:schemeClr val="accent2"/>
                </a:solidFill>
                <a:cs typeface="Times New Roman" pitchFamily="18" charset="0"/>
              </a:rPr>
              <a:t>host dye laser</a:t>
            </a:r>
            <a:r>
              <a:rPr lang="en-AU" i="1" dirty="0" smtClean="0">
                <a:solidFill>
                  <a:schemeClr val="accent2"/>
                </a:solidFill>
                <a:cs typeface="Times New Roman" pitchFamily="18" charset="0"/>
              </a:rPr>
              <a:t> formed by a retro-reflecting in </a:t>
            </a:r>
            <a:r>
              <a:rPr lang="en-AU" i="1" dirty="0" err="1" smtClean="0">
                <a:solidFill>
                  <a:schemeClr val="accent2"/>
                </a:solidFill>
                <a:cs typeface="Times New Roman" pitchFamily="18" charset="0"/>
              </a:rPr>
              <a:t>Littrow</a:t>
            </a:r>
            <a:r>
              <a:rPr lang="en-AU" i="1" dirty="0" smtClean="0">
                <a:solidFill>
                  <a:schemeClr val="accent2"/>
                </a:solidFill>
                <a:cs typeface="Times New Roman" pitchFamily="18" charset="0"/>
              </a:rPr>
              <a:t> configuration grating, an active dye cell and a high reflecting mirror, can develop inside of the cavity an energy with an </a:t>
            </a:r>
            <a:r>
              <a:rPr lang="en-AU" b="1" i="1" dirty="0" smtClean="0">
                <a:solidFill>
                  <a:schemeClr val="accent2"/>
                </a:solidFill>
                <a:cs typeface="Times New Roman" pitchFamily="18" charset="0"/>
              </a:rPr>
              <a:t>efficiency more than 20%,</a:t>
            </a:r>
            <a:r>
              <a:rPr lang="en-AU" i="1" dirty="0" smtClean="0">
                <a:solidFill>
                  <a:schemeClr val="accent2"/>
                </a:solidFill>
                <a:cs typeface="Times New Roman" pitchFamily="18" charset="0"/>
              </a:rPr>
              <a:t> and with the </a:t>
            </a:r>
            <a:r>
              <a:rPr lang="en-AU" b="1" i="1" dirty="0" smtClean="0">
                <a:solidFill>
                  <a:schemeClr val="accent2"/>
                </a:solidFill>
                <a:cs typeface="Times New Roman" pitchFamily="18" charset="0"/>
              </a:rPr>
              <a:t>wavelength and </a:t>
            </a:r>
            <a:r>
              <a:rPr lang="en-AU" b="1" i="1" dirty="0" err="1" smtClean="0">
                <a:solidFill>
                  <a:schemeClr val="accent2"/>
                </a:solidFill>
                <a:cs typeface="Times New Roman" pitchFamily="18" charset="0"/>
              </a:rPr>
              <a:t>linewidth</a:t>
            </a:r>
            <a:r>
              <a:rPr lang="en-AU" i="1" dirty="0" smtClean="0">
                <a:solidFill>
                  <a:schemeClr val="accent2"/>
                </a:solidFill>
                <a:cs typeface="Times New Roman" pitchFamily="18" charset="0"/>
              </a:rPr>
              <a:t>  fully controlled by the seeding laser. This efficient laser energy can be used for </a:t>
            </a:r>
            <a:r>
              <a:rPr lang="en-AU" i="1" dirty="0" err="1" smtClean="0">
                <a:solidFill>
                  <a:schemeClr val="accent2"/>
                </a:solidFill>
                <a:cs typeface="Times New Roman" pitchFamily="18" charset="0"/>
              </a:rPr>
              <a:t>intracavity</a:t>
            </a:r>
            <a:r>
              <a:rPr lang="en-AU" i="1" dirty="0" smtClean="0">
                <a:solidFill>
                  <a:schemeClr val="accent2"/>
                </a:solidFill>
                <a:cs typeface="Times New Roman" pitchFamily="18" charset="0"/>
              </a:rPr>
              <a:t> experiments.</a:t>
            </a:r>
            <a:endParaRPr lang="en-AU" i="1" dirty="0" smtClean="0">
              <a:solidFill>
                <a:srgbClr val="0000CC"/>
              </a:solidFill>
              <a:cs typeface="Times New Roman" pitchFamily="18" charset="0"/>
            </a:endParaRPr>
          </a:p>
          <a:p>
            <a:pPr algn="just"/>
            <a:r>
              <a:rPr lang="en-AU" i="1" dirty="0" smtClean="0">
                <a:solidFill>
                  <a:srgbClr val="0000CC"/>
                </a:solidFill>
                <a:cs typeface="Times New Roman" pitchFamily="18" charset="0"/>
              </a:rPr>
              <a:t>      </a:t>
            </a:r>
            <a:endParaRPr lang="en-GB" dirty="0">
              <a:solidFill>
                <a:srgbClr val="0000CC"/>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152400" y="6172200"/>
            <a:ext cx="3429000" cy="517525"/>
          </a:xfrm>
          <a:prstGeom prst="rect">
            <a:avLst/>
          </a:prstGeom>
          <a:noFill/>
          <a:ln w="9525">
            <a:noFill/>
            <a:miter lim="800000"/>
            <a:headEnd/>
            <a:tailEnd/>
          </a:ln>
          <a:effectLst/>
        </p:spPr>
        <p:txBody>
          <a:bodyPr>
            <a:spAutoFit/>
          </a:bodyPr>
          <a:lstStyle/>
          <a:p>
            <a:pPr marL="457200" indent="-457200" algn="just"/>
            <a:r>
              <a:rPr lang="en-AU" b="1">
                <a:solidFill>
                  <a:schemeClr val="bg1"/>
                </a:solidFill>
                <a:cs typeface="Times New Roman" pitchFamily="18" charset="0"/>
              </a:rPr>
              <a:t>Fig.29.</a:t>
            </a:r>
            <a:r>
              <a:rPr lang="en-AU">
                <a:solidFill>
                  <a:schemeClr val="bg1"/>
                </a:solidFill>
                <a:cs typeface="Times New Roman" pitchFamily="18" charset="0"/>
              </a:rPr>
              <a:t> Photodiode signal from the laser pulse for different configurations.</a:t>
            </a:r>
            <a:endParaRPr lang="en-GB">
              <a:solidFill>
                <a:schemeClr val="bg1"/>
              </a:solidFill>
              <a:cs typeface="Times New Roman" pitchFamily="18" charset="0"/>
            </a:endParaRPr>
          </a:p>
        </p:txBody>
      </p:sp>
      <p:graphicFrame>
        <p:nvGraphicFramePr>
          <p:cNvPr id="88067" name="Group 3"/>
          <p:cNvGraphicFramePr>
            <a:graphicFrameLocks noGrp="1"/>
          </p:cNvGraphicFramePr>
          <p:nvPr/>
        </p:nvGraphicFramePr>
        <p:xfrm>
          <a:off x="3581400" y="1524000"/>
          <a:ext cx="5181600" cy="4495800"/>
        </p:xfrm>
        <a:graphic>
          <a:graphicData uri="http://schemas.openxmlformats.org/drawingml/2006/table">
            <a:tbl>
              <a:tblPr/>
              <a:tblGrid>
                <a:gridCol w="1066800"/>
                <a:gridCol w="1554163"/>
                <a:gridCol w="1417637"/>
                <a:gridCol w="1143000"/>
              </a:tblGrid>
              <a:tr h="14478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One Pass Configura-tion</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Integrated Power</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28575"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152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Optical </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Laser</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 Ring</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Integrated Power</a:t>
                      </a:r>
                      <a:endParaRPr kumimoji="0" lang="en-GB" sz="1600" b="0" i="0" u="none" strike="noStrike" cap="none" normalizeH="0" baseline="0" smtClean="0">
                        <a:ln>
                          <a:noFill/>
                        </a:ln>
                        <a:solidFill>
                          <a:schemeClr val="bg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Enhancement</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 Factor</a:t>
                      </a:r>
                      <a:endParaRPr kumimoji="0" lang="en-GB" sz="1600" b="0" i="0" u="none" strike="noStrike" cap="none" normalizeH="0" baseline="0" smtClean="0">
                        <a:ln>
                          <a:noFill/>
                        </a:ln>
                        <a:solidFill>
                          <a:schemeClr val="bg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r h="1524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Optical</a:t>
                      </a: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Laser Ring with Amplifier</a:t>
                      </a: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28575"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Integrated Power</a:t>
                      </a:r>
                      <a:endParaRPr kumimoji="0" lang="en-GB" sz="1600" b="0" i="0" u="none" strike="noStrike" cap="none" normalizeH="0" baseline="0" smtClean="0">
                        <a:ln>
                          <a:noFill/>
                        </a:ln>
                        <a:solidFill>
                          <a:schemeClr val="bg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600" b="0" i="0" u="none" strike="noStrike" cap="none" normalizeH="0" baseline="0" smtClean="0">
                          <a:ln>
                            <a:noFill/>
                          </a:ln>
                          <a:solidFill>
                            <a:schemeClr val="bg2"/>
                          </a:solidFill>
                          <a:effectLst/>
                          <a:latin typeface="Times New Roman" pitchFamily="18" charset="0"/>
                        </a:rPr>
                        <a:t>Efficiency</a:t>
                      </a:r>
                      <a:endParaRPr kumimoji="0" lang="en-GB" sz="1600" b="0" i="0" u="none" strike="noStrike" cap="none" normalizeH="0" baseline="0" smtClean="0">
                        <a:ln>
                          <a:noFill/>
                        </a:ln>
                        <a:solidFill>
                          <a:schemeClr val="bg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en-GB" sz="1600" b="0" i="0" u="none" strike="noStrike" cap="none" normalizeH="0" baseline="0" smtClean="0">
                        <a:ln>
                          <a:noFill/>
                        </a:ln>
                        <a:solidFill>
                          <a:schemeClr val="bg2"/>
                        </a:solidFill>
                        <a:effectLst/>
                        <a:latin typeface="Times New Roman" pitchFamily="18" charset="0"/>
                      </a:endParaRPr>
                    </a:p>
                  </a:txBody>
                  <a:tcPr horzOverflow="overflow">
                    <a:lnL w="12700" cap="flat" cmpd="sng" algn="ctr">
                      <a:solidFill>
                        <a:schemeClr val="bg2"/>
                      </a:solidFill>
                      <a:prstDash val="solid"/>
                      <a:round/>
                      <a:headEnd type="none" w="med" len="med"/>
                      <a:tailEnd type="none" w="med" len="med"/>
                    </a:lnL>
                    <a:lnR w="28575"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28575" cap="flat" cmpd="sng" algn="ctr">
                      <a:solidFill>
                        <a:schemeClr val="bg2"/>
                      </a:solidFill>
                      <a:prstDash val="solid"/>
                      <a:round/>
                      <a:headEnd type="none" w="med" len="med"/>
                      <a:tailEnd type="none" w="med" len="med"/>
                    </a:lnB>
                    <a:lnTlToBr>
                      <a:noFill/>
                    </a:lnTlToBr>
                    <a:lnBlToTr>
                      <a:noFill/>
                    </a:lnBlToTr>
                    <a:solidFill>
                      <a:srgbClr val="CCFFFF">
                        <a:alpha val="50000"/>
                      </a:srgbClr>
                    </a:solidFill>
                  </a:tcPr>
                </a:tc>
              </a:tr>
            </a:tbl>
          </a:graphicData>
        </a:graphic>
      </p:graphicFrame>
      <p:graphicFrame>
        <p:nvGraphicFramePr>
          <p:cNvPr id="88089" name="Object 25"/>
          <p:cNvGraphicFramePr>
            <a:graphicFrameLocks noChangeAspect="1"/>
          </p:cNvGraphicFramePr>
          <p:nvPr/>
        </p:nvGraphicFramePr>
        <p:xfrm>
          <a:off x="3581400" y="2438400"/>
          <a:ext cx="1100138" cy="322263"/>
        </p:xfrm>
        <a:graphic>
          <a:graphicData uri="http://schemas.openxmlformats.org/presentationml/2006/ole">
            <p:oleObj spid="_x0000_s88089" name="Formel" r:id="rId3" imgW="825480" imgH="241200" progId="Equation.3">
              <p:embed/>
            </p:oleObj>
          </a:graphicData>
        </a:graphic>
      </p:graphicFrame>
      <p:graphicFrame>
        <p:nvGraphicFramePr>
          <p:cNvPr id="88090" name="Object 26"/>
          <p:cNvGraphicFramePr>
            <a:graphicFrameLocks noChangeAspect="1"/>
          </p:cNvGraphicFramePr>
          <p:nvPr/>
        </p:nvGraphicFramePr>
        <p:xfrm>
          <a:off x="4724400" y="2362200"/>
          <a:ext cx="1270000" cy="304800"/>
        </p:xfrm>
        <a:graphic>
          <a:graphicData uri="http://schemas.openxmlformats.org/presentationml/2006/ole">
            <p:oleObj spid="_x0000_s88090" name="Formel" r:id="rId4" imgW="952200" imgH="228600" progId="Equation.3">
              <p:embed/>
            </p:oleObj>
          </a:graphicData>
        </a:graphic>
      </p:graphicFrame>
      <p:graphicFrame>
        <p:nvGraphicFramePr>
          <p:cNvPr id="88091" name="Object 27"/>
          <p:cNvGraphicFramePr>
            <a:graphicFrameLocks noChangeAspect="1"/>
          </p:cNvGraphicFramePr>
          <p:nvPr/>
        </p:nvGraphicFramePr>
        <p:xfrm>
          <a:off x="4648200" y="3733800"/>
          <a:ext cx="1524000" cy="381000"/>
        </p:xfrm>
        <a:graphic>
          <a:graphicData uri="http://schemas.openxmlformats.org/presentationml/2006/ole">
            <p:oleObj spid="_x0000_s88091" name="Formel" r:id="rId5" imgW="1155600" imgH="241200" progId="Equation.3">
              <p:embed/>
            </p:oleObj>
          </a:graphicData>
        </a:graphic>
      </p:graphicFrame>
      <p:graphicFrame>
        <p:nvGraphicFramePr>
          <p:cNvPr id="88092" name="Object 28"/>
          <p:cNvGraphicFramePr>
            <a:graphicFrameLocks noChangeAspect="1"/>
          </p:cNvGraphicFramePr>
          <p:nvPr/>
        </p:nvGraphicFramePr>
        <p:xfrm>
          <a:off x="4724400" y="5181600"/>
          <a:ext cx="1447800" cy="381000"/>
        </p:xfrm>
        <a:graphic>
          <a:graphicData uri="http://schemas.openxmlformats.org/presentationml/2006/ole">
            <p:oleObj spid="_x0000_s88092" name="Formel" r:id="rId6" imgW="1218960" imgH="253800" progId="Equation.3">
              <p:embed/>
            </p:oleObj>
          </a:graphicData>
        </a:graphic>
      </p:graphicFrame>
      <p:graphicFrame>
        <p:nvGraphicFramePr>
          <p:cNvPr id="88093" name="Object 29"/>
          <p:cNvGraphicFramePr>
            <a:graphicFrameLocks noChangeAspect="1"/>
          </p:cNvGraphicFramePr>
          <p:nvPr/>
        </p:nvGraphicFramePr>
        <p:xfrm>
          <a:off x="6553200" y="3886200"/>
          <a:ext cx="609600" cy="334963"/>
        </p:xfrm>
        <a:graphic>
          <a:graphicData uri="http://schemas.openxmlformats.org/presentationml/2006/ole">
            <p:oleObj spid="_x0000_s88093" name="Formel" r:id="rId7" imgW="368280" imgH="203040" progId="Equation.3">
              <p:embed/>
            </p:oleObj>
          </a:graphicData>
        </a:graphic>
      </p:graphicFrame>
      <p:graphicFrame>
        <p:nvGraphicFramePr>
          <p:cNvPr id="88094" name="Object 30"/>
          <p:cNvGraphicFramePr>
            <a:graphicFrameLocks noChangeAspect="1"/>
          </p:cNvGraphicFramePr>
          <p:nvPr/>
        </p:nvGraphicFramePr>
        <p:xfrm>
          <a:off x="7772400" y="5181600"/>
          <a:ext cx="685800" cy="312738"/>
        </p:xfrm>
        <a:graphic>
          <a:graphicData uri="http://schemas.openxmlformats.org/presentationml/2006/ole">
            <p:oleObj spid="_x0000_s88094" name="Formel" r:id="rId8" imgW="444240" imgH="203040" progId="Equation.3">
              <p:embed/>
            </p:oleObj>
          </a:graphicData>
        </a:graphic>
      </p:graphicFrame>
      <p:grpSp>
        <p:nvGrpSpPr>
          <p:cNvPr id="88095" name="Group 31"/>
          <p:cNvGrpSpPr>
            <a:grpSpLocks/>
          </p:cNvGrpSpPr>
          <p:nvPr/>
        </p:nvGrpSpPr>
        <p:grpSpPr bwMode="auto">
          <a:xfrm>
            <a:off x="228600" y="1447800"/>
            <a:ext cx="3303588" cy="4724400"/>
            <a:chOff x="0" y="432"/>
            <a:chExt cx="2081" cy="2976"/>
          </a:xfrm>
        </p:grpSpPr>
        <p:pic>
          <p:nvPicPr>
            <p:cNvPr id="88096" name="Picture 32" descr="C:\Minadokument\MSLSeminar\Conclusion1.tif"/>
            <p:cNvPicPr>
              <a:picLocks noChangeAspect="1" noChangeArrowheads="1"/>
            </p:cNvPicPr>
            <p:nvPr/>
          </p:nvPicPr>
          <p:blipFill>
            <a:blip r:embed="rId9" cstate="print"/>
            <a:srcRect/>
            <a:stretch>
              <a:fillRect/>
            </a:stretch>
          </p:blipFill>
          <p:spPr bwMode="auto">
            <a:xfrm>
              <a:off x="0" y="432"/>
              <a:ext cx="2081" cy="2976"/>
            </a:xfrm>
            <a:prstGeom prst="rect">
              <a:avLst/>
            </a:prstGeom>
            <a:noFill/>
          </p:spPr>
        </p:pic>
        <p:sp>
          <p:nvSpPr>
            <p:cNvPr id="88097" name="Text Box 33"/>
            <p:cNvSpPr txBox="1">
              <a:spLocks noChangeArrowheads="1"/>
            </p:cNvSpPr>
            <p:nvPr/>
          </p:nvSpPr>
          <p:spPr bwMode="auto">
            <a:xfrm>
              <a:off x="624" y="768"/>
              <a:ext cx="1156" cy="192"/>
            </a:xfrm>
            <a:prstGeom prst="rect">
              <a:avLst/>
            </a:prstGeom>
            <a:solidFill>
              <a:srgbClr val="FFCCFF">
                <a:alpha val="50000"/>
              </a:srgbClr>
            </a:solidFill>
            <a:ln w="9525">
              <a:noFill/>
              <a:miter lim="800000"/>
              <a:headEnd/>
              <a:tailEnd/>
            </a:ln>
            <a:effectLst/>
          </p:spPr>
          <p:txBody>
            <a:bodyPr wrap="none">
              <a:spAutoFit/>
            </a:bodyPr>
            <a:lstStyle/>
            <a:p>
              <a:r>
                <a:rPr lang="sv-SE">
                  <a:solidFill>
                    <a:schemeClr val="accent2"/>
                  </a:solidFill>
                </a:rPr>
                <a:t>One pass configuration</a:t>
              </a:r>
              <a:endParaRPr lang="en-GB">
                <a:solidFill>
                  <a:schemeClr val="accent2"/>
                </a:solidFill>
              </a:endParaRPr>
            </a:p>
          </p:txBody>
        </p:sp>
        <p:sp>
          <p:nvSpPr>
            <p:cNvPr id="88098" name="Text Box 34"/>
            <p:cNvSpPr txBox="1">
              <a:spLocks noChangeArrowheads="1"/>
            </p:cNvSpPr>
            <p:nvPr/>
          </p:nvSpPr>
          <p:spPr bwMode="auto">
            <a:xfrm>
              <a:off x="816" y="1728"/>
              <a:ext cx="969" cy="192"/>
            </a:xfrm>
            <a:prstGeom prst="rect">
              <a:avLst/>
            </a:prstGeom>
            <a:solidFill>
              <a:srgbClr val="FF99FF">
                <a:alpha val="50000"/>
              </a:srgbClr>
            </a:solidFill>
            <a:ln w="9525">
              <a:noFill/>
              <a:miter lim="800000"/>
              <a:headEnd/>
              <a:tailEnd/>
            </a:ln>
            <a:effectLst/>
          </p:spPr>
          <p:txBody>
            <a:bodyPr wrap="none">
              <a:spAutoFit/>
            </a:bodyPr>
            <a:lstStyle/>
            <a:p>
              <a:r>
                <a:rPr lang="sv-SE">
                  <a:solidFill>
                    <a:schemeClr val="accent2"/>
                  </a:solidFill>
                </a:rPr>
                <a:t>Optical Laser Ring</a:t>
              </a:r>
              <a:endParaRPr lang="en-GB">
                <a:solidFill>
                  <a:schemeClr val="accent2"/>
                </a:solidFill>
              </a:endParaRPr>
            </a:p>
          </p:txBody>
        </p:sp>
        <p:sp>
          <p:nvSpPr>
            <p:cNvPr id="88099" name="Text Box 35"/>
            <p:cNvSpPr txBox="1">
              <a:spLocks noChangeArrowheads="1"/>
            </p:cNvSpPr>
            <p:nvPr/>
          </p:nvSpPr>
          <p:spPr bwMode="auto">
            <a:xfrm>
              <a:off x="384" y="2640"/>
              <a:ext cx="1008" cy="268"/>
            </a:xfrm>
            <a:prstGeom prst="rect">
              <a:avLst/>
            </a:prstGeom>
            <a:solidFill>
              <a:srgbClr val="FF99FF">
                <a:alpha val="50000"/>
              </a:srgbClr>
            </a:solidFill>
            <a:ln w="9525">
              <a:noFill/>
              <a:miter lim="800000"/>
              <a:headEnd/>
              <a:tailEnd/>
            </a:ln>
            <a:effectLst/>
          </p:spPr>
          <p:txBody>
            <a:bodyPr lIns="0" tIns="0" rIns="0" bIns="0">
              <a:spAutoFit/>
            </a:bodyPr>
            <a:lstStyle/>
            <a:p>
              <a:r>
                <a:rPr lang="sv-SE">
                  <a:solidFill>
                    <a:schemeClr val="accent2"/>
                  </a:solidFill>
                </a:rPr>
                <a:t>Optical Laser Ring with Amplifier</a:t>
              </a:r>
              <a:endParaRPr lang="en-GB">
                <a:solidFill>
                  <a:schemeClr val="accent2"/>
                </a:solidFill>
              </a:endParaRPr>
            </a:p>
          </p:txBody>
        </p:sp>
      </p:grpSp>
      <p:sp>
        <p:nvSpPr>
          <p:cNvPr id="88100" name="Text Box 36"/>
          <p:cNvSpPr txBox="1">
            <a:spLocks noChangeArrowheads="1"/>
          </p:cNvSpPr>
          <p:nvPr/>
        </p:nvSpPr>
        <p:spPr bwMode="auto">
          <a:xfrm>
            <a:off x="228600" y="381000"/>
            <a:ext cx="8610600" cy="915988"/>
          </a:xfrm>
          <a:prstGeom prst="rect">
            <a:avLst/>
          </a:prstGeom>
          <a:noFill/>
          <a:ln w="9525">
            <a:noFill/>
            <a:miter lim="800000"/>
            <a:headEnd/>
            <a:tailEnd/>
          </a:ln>
          <a:effectLst/>
        </p:spPr>
        <p:txBody>
          <a:bodyPr>
            <a:spAutoFit/>
          </a:bodyPr>
          <a:lstStyle/>
          <a:p>
            <a:pPr marL="457200" indent="-457200" algn="just"/>
            <a:r>
              <a:rPr lang="en-US" sz="1800" i="1" dirty="0">
                <a:solidFill>
                  <a:srgbClr val="FF0000"/>
                </a:solidFill>
                <a:cs typeface="Times New Roman" pitchFamily="18" charset="0"/>
              </a:rPr>
              <a:t>   </a:t>
            </a:r>
            <a:r>
              <a:rPr lang="en-US" sz="1800" i="1" dirty="0">
                <a:solidFill>
                  <a:schemeClr val="accent2"/>
                </a:solidFill>
                <a:cs typeface="Times New Roman" pitchFamily="18" charset="0"/>
              </a:rPr>
              <a:t> </a:t>
            </a:r>
            <a:r>
              <a:rPr lang="en-US" sz="1800" i="1" dirty="0" smtClean="0">
                <a:solidFill>
                  <a:srgbClr val="0000CC"/>
                </a:solidFill>
                <a:cs typeface="Times New Roman" pitchFamily="18" charset="0"/>
              </a:rPr>
              <a:t>The </a:t>
            </a:r>
            <a:r>
              <a:rPr lang="en-US" sz="1800" b="1" i="1" dirty="0">
                <a:solidFill>
                  <a:srgbClr val="0000CC"/>
                </a:solidFill>
                <a:cs typeface="Times New Roman" pitchFamily="18" charset="0"/>
              </a:rPr>
              <a:t>optical laser ring</a:t>
            </a:r>
            <a:r>
              <a:rPr lang="en-US" sz="1800" i="1" dirty="0">
                <a:solidFill>
                  <a:srgbClr val="0000CC"/>
                </a:solidFill>
                <a:cs typeface="Times New Roman" pitchFamily="18" charset="0"/>
              </a:rPr>
              <a:t> with the implemented amplifier allows us to gain a </a:t>
            </a:r>
            <a:r>
              <a:rPr lang="en-US" sz="1800" b="1" i="1" dirty="0">
                <a:solidFill>
                  <a:srgbClr val="0000CC"/>
                </a:solidFill>
                <a:cs typeface="Times New Roman" pitchFamily="18" charset="0"/>
              </a:rPr>
              <a:t>factor of </a:t>
            </a:r>
          </a:p>
          <a:p>
            <a:pPr marL="457200" indent="-457200" algn="just"/>
            <a:r>
              <a:rPr lang="en-US" sz="1800" b="1" i="1" dirty="0">
                <a:solidFill>
                  <a:srgbClr val="0000CC"/>
                </a:solidFill>
                <a:cs typeface="Times New Roman" pitchFamily="18" charset="0"/>
              </a:rPr>
              <a:t>about 23</a:t>
            </a:r>
            <a:r>
              <a:rPr lang="en-US" sz="1800" i="1" dirty="0">
                <a:solidFill>
                  <a:srgbClr val="0000CC"/>
                </a:solidFill>
                <a:cs typeface="Times New Roman" pitchFamily="18" charset="0"/>
              </a:rPr>
              <a:t> in comparison with single passage of the laser pulse through an optical thin</a:t>
            </a:r>
          </a:p>
          <a:p>
            <a:pPr marL="457200" indent="-457200" algn="just"/>
            <a:r>
              <a:rPr lang="en-US" sz="1800" i="1" dirty="0">
                <a:solidFill>
                  <a:srgbClr val="0000CC"/>
                </a:solidFill>
                <a:cs typeface="Times New Roman" pitchFamily="18" charset="0"/>
              </a:rPr>
              <a:t>experimental section.</a:t>
            </a:r>
            <a:endParaRPr lang="en-GB" sz="1800" i="1" dirty="0">
              <a:solidFill>
                <a:srgbClr val="0000CC"/>
              </a:solidFill>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03" name="Text Box 19"/>
          <p:cNvSpPr txBox="1">
            <a:spLocks noChangeArrowheads="1"/>
          </p:cNvSpPr>
          <p:nvPr/>
        </p:nvSpPr>
        <p:spPr bwMode="auto">
          <a:xfrm>
            <a:off x="685800" y="5867400"/>
            <a:ext cx="7696200" cy="730250"/>
          </a:xfrm>
          <a:prstGeom prst="rect">
            <a:avLst/>
          </a:prstGeom>
          <a:solidFill>
            <a:srgbClr val="CCFFFF">
              <a:alpha val="50000"/>
            </a:srgbClr>
          </a:solidFill>
          <a:ln w="9525">
            <a:noFill/>
            <a:miter lim="800000"/>
            <a:headEnd/>
            <a:tailEnd/>
          </a:ln>
          <a:effectLst/>
        </p:spPr>
        <p:txBody>
          <a:bodyPr>
            <a:spAutoFit/>
          </a:bodyPr>
          <a:lstStyle/>
          <a:p>
            <a:pPr algn="just"/>
            <a:r>
              <a:rPr lang="en-US" b="1">
                <a:solidFill>
                  <a:schemeClr val="bg1"/>
                </a:solidFill>
                <a:cs typeface="Times New Roman" pitchFamily="18" charset="0"/>
              </a:rPr>
              <a:t>Fig.2</a:t>
            </a:r>
            <a:r>
              <a:rPr lang="en-US">
                <a:solidFill>
                  <a:schemeClr val="bg1"/>
                </a:solidFill>
                <a:cs typeface="Times New Roman" pitchFamily="18" charset="0"/>
              </a:rPr>
              <a:t>. Layout of the optical path for the laser beam during the transport and detection setup. M1, M2, M3, and M4 are highly reflecting mirrors, M5 is a thin quartz mirror, FS1 and FS2 are the focusing systems, and SBD is the surface barrier detector.</a:t>
            </a:r>
            <a:r>
              <a:rPr lang="en-GB"/>
              <a:t> </a:t>
            </a:r>
          </a:p>
        </p:txBody>
      </p:sp>
      <p:sp>
        <p:nvSpPr>
          <p:cNvPr id="93204" name="Text Box 20"/>
          <p:cNvSpPr txBox="1">
            <a:spLocks noChangeArrowheads="1"/>
          </p:cNvSpPr>
          <p:nvPr/>
        </p:nvSpPr>
        <p:spPr bwMode="auto">
          <a:xfrm>
            <a:off x="228600" y="685800"/>
            <a:ext cx="8458200" cy="400110"/>
          </a:xfrm>
          <a:prstGeom prst="rect">
            <a:avLst/>
          </a:prstGeom>
          <a:noFill/>
          <a:ln w="9525">
            <a:noFill/>
            <a:miter lim="800000"/>
            <a:headEnd/>
            <a:tailEnd/>
          </a:ln>
          <a:effectLst/>
        </p:spPr>
        <p:txBody>
          <a:bodyPr wrap="square">
            <a:spAutoFit/>
          </a:bodyPr>
          <a:lstStyle/>
          <a:p>
            <a:pPr algn="just"/>
            <a:r>
              <a:rPr lang="sv-SE" sz="1800" dirty="0">
                <a:solidFill>
                  <a:srgbClr val="000099"/>
                </a:solidFill>
              </a:rPr>
              <a:t>   </a:t>
            </a:r>
            <a:r>
              <a:rPr lang="sv-SE" sz="2000" dirty="0">
                <a:solidFill>
                  <a:srgbClr val="000099"/>
                </a:solidFill>
              </a:rPr>
              <a:t>Experimental </a:t>
            </a:r>
            <a:r>
              <a:rPr lang="sv-SE" sz="2000" dirty="0" err="1">
                <a:solidFill>
                  <a:srgbClr val="000099"/>
                </a:solidFill>
              </a:rPr>
              <a:t>section</a:t>
            </a:r>
            <a:r>
              <a:rPr lang="sv-SE" sz="2000" dirty="0">
                <a:solidFill>
                  <a:srgbClr val="000099"/>
                </a:solidFill>
              </a:rPr>
              <a:t> in the </a:t>
            </a:r>
            <a:r>
              <a:rPr lang="sv-SE" sz="2000" dirty="0" err="1">
                <a:solidFill>
                  <a:srgbClr val="000099"/>
                </a:solidFill>
              </a:rPr>
              <a:t>e-cooler</a:t>
            </a:r>
            <a:r>
              <a:rPr lang="sv-SE" sz="2000" dirty="0">
                <a:solidFill>
                  <a:srgbClr val="000099"/>
                </a:solidFill>
              </a:rPr>
              <a:t> at CRYRING and transport of laser </a:t>
            </a:r>
            <a:r>
              <a:rPr lang="sv-SE" sz="2000" dirty="0" err="1">
                <a:solidFill>
                  <a:srgbClr val="000099"/>
                </a:solidFill>
              </a:rPr>
              <a:t>beam</a:t>
            </a:r>
            <a:endParaRPr lang="en-GB" sz="2000" dirty="0">
              <a:solidFill>
                <a:srgbClr val="000099"/>
              </a:solidFill>
            </a:endParaRPr>
          </a:p>
        </p:txBody>
      </p:sp>
      <p:grpSp>
        <p:nvGrpSpPr>
          <p:cNvPr id="93229" name="Group 45"/>
          <p:cNvGrpSpPr>
            <a:grpSpLocks/>
          </p:cNvGrpSpPr>
          <p:nvPr/>
        </p:nvGrpSpPr>
        <p:grpSpPr bwMode="auto">
          <a:xfrm>
            <a:off x="533400" y="1066800"/>
            <a:ext cx="7924800" cy="4667250"/>
            <a:chOff x="336" y="672"/>
            <a:chExt cx="4992" cy="2940"/>
          </a:xfrm>
        </p:grpSpPr>
        <p:graphicFrame>
          <p:nvGraphicFramePr>
            <p:cNvPr id="134144" name="Object 0"/>
            <p:cNvGraphicFramePr>
              <a:graphicFrameLocks noChangeAspect="1"/>
            </p:cNvGraphicFramePr>
            <p:nvPr/>
          </p:nvGraphicFramePr>
          <p:xfrm>
            <a:off x="384" y="1632"/>
            <a:ext cx="4944" cy="1980"/>
          </p:xfrm>
          <a:graphic>
            <a:graphicData uri="http://schemas.openxmlformats.org/presentationml/2006/ole">
              <p:oleObj spid="_x0000_s134144" r:id="rId3" imgW="5304762" imgH="2123810" progId="PBrush">
                <p:embed/>
              </p:oleObj>
            </a:graphicData>
          </a:graphic>
        </p:graphicFrame>
        <p:sp>
          <p:nvSpPr>
            <p:cNvPr id="93189" name="Line 5"/>
            <p:cNvSpPr>
              <a:spLocks noChangeShapeType="1"/>
            </p:cNvSpPr>
            <p:nvPr/>
          </p:nvSpPr>
          <p:spPr bwMode="auto">
            <a:xfrm>
              <a:off x="672" y="2352"/>
              <a:ext cx="144" cy="192"/>
            </a:xfrm>
            <a:prstGeom prst="line">
              <a:avLst/>
            </a:prstGeom>
            <a:noFill/>
            <a:ln w="57150" cmpd="thinThick">
              <a:solidFill>
                <a:schemeClr val="bg2"/>
              </a:solidFill>
              <a:round/>
              <a:headEnd/>
              <a:tailEnd/>
            </a:ln>
            <a:effectLst/>
          </p:spPr>
          <p:txBody>
            <a:bodyPr wrap="none" anchor="ctr"/>
            <a:lstStyle/>
            <a:p>
              <a:endParaRPr lang="sv-SE"/>
            </a:p>
          </p:txBody>
        </p:sp>
        <p:sp>
          <p:nvSpPr>
            <p:cNvPr id="93190" name="Line 6"/>
            <p:cNvSpPr>
              <a:spLocks noChangeShapeType="1"/>
            </p:cNvSpPr>
            <p:nvPr/>
          </p:nvSpPr>
          <p:spPr bwMode="auto">
            <a:xfrm flipV="1">
              <a:off x="672" y="1728"/>
              <a:ext cx="192" cy="192"/>
            </a:xfrm>
            <a:prstGeom prst="line">
              <a:avLst/>
            </a:prstGeom>
            <a:noFill/>
            <a:ln w="57150" cmpd="thickThin">
              <a:solidFill>
                <a:schemeClr val="bg2"/>
              </a:solidFill>
              <a:round/>
              <a:headEnd/>
              <a:tailEnd/>
            </a:ln>
            <a:effectLst/>
          </p:spPr>
          <p:txBody>
            <a:bodyPr wrap="none" anchor="ctr"/>
            <a:lstStyle/>
            <a:p>
              <a:endParaRPr lang="sv-SE"/>
            </a:p>
          </p:txBody>
        </p:sp>
        <p:sp>
          <p:nvSpPr>
            <p:cNvPr id="93191" name="Line 7"/>
            <p:cNvSpPr>
              <a:spLocks noChangeShapeType="1"/>
            </p:cNvSpPr>
            <p:nvPr/>
          </p:nvSpPr>
          <p:spPr bwMode="auto">
            <a:xfrm flipH="1">
              <a:off x="4176" y="1728"/>
              <a:ext cx="192" cy="192"/>
            </a:xfrm>
            <a:prstGeom prst="line">
              <a:avLst/>
            </a:prstGeom>
            <a:noFill/>
            <a:ln w="57150" cmpd="thinThick">
              <a:solidFill>
                <a:schemeClr val="bg2"/>
              </a:solidFill>
              <a:round/>
              <a:headEnd/>
              <a:tailEnd/>
            </a:ln>
            <a:effectLst/>
          </p:spPr>
          <p:txBody>
            <a:bodyPr wrap="none" anchor="ctr"/>
            <a:lstStyle/>
            <a:p>
              <a:endParaRPr lang="sv-SE"/>
            </a:p>
          </p:txBody>
        </p:sp>
        <p:sp>
          <p:nvSpPr>
            <p:cNvPr id="93192" name="Line 8"/>
            <p:cNvSpPr>
              <a:spLocks noChangeShapeType="1"/>
            </p:cNvSpPr>
            <p:nvPr/>
          </p:nvSpPr>
          <p:spPr bwMode="auto">
            <a:xfrm>
              <a:off x="4464" y="2400"/>
              <a:ext cx="96" cy="144"/>
            </a:xfrm>
            <a:prstGeom prst="line">
              <a:avLst/>
            </a:prstGeom>
            <a:noFill/>
            <a:ln w="57150" cmpd="thickThin">
              <a:solidFill>
                <a:schemeClr val="bg2"/>
              </a:solidFill>
              <a:round/>
              <a:headEnd/>
              <a:tailEnd/>
            </a:ln>
            <a:effectLst/>
          </p:spPr>
          <p:txBody>
            <a:bodyPr wrap="none" anchor="ctr"/>
            <a:lstStyle/>
            <a:p>
              <a:endParaRPr lang="sv-SE"/>
            </a:p>
          </p:txBody>
        </p:sp>
        <p:sp>
          <p:nvSpPr>
            <p:cNvPr id="93193" name="Line 9"/>
            <p:cNvSpPr>
              <a:spLocks noChangeShapeType="1"/>
            </p:cNvSpPr>
            <p:nvPr/>
          </p:nvSpPr>
          <p:spPr bwMode="auto">
            <a:xfrm>
              <a:off x="768" y="1824"/>
              <a:ext cx="0" cy="624"/>
            </a:xfrm>
            <a:prstGeom prst="line">
              <a:avLst/>
            </a:prstGeom>
            <a:noFill/>
            <a:ln w="38100">
              <a:solidFill>
                <a:srgbClr val="CC3300"/>
              </a:solidFill>
              <a:round/>
              <a:headEnd/>
              <a:tailEnd type="triangle" w="med" len="med"/>
            </a:ln>
            <a:effectLst/>
          </p:spPr>
          <p:txBody>
            <a:bodyPr wrap="none" anchor="ctr"/>
            <a:lstStyle/>
            <a:p>
              <a:endParaRPr lang="sv-SE"/>
            </a:p>
          </p:txBody>
        </p:sp>
        <p:sp>
          <p:nvSpPr>
            <p:cNvPr id="93194" name="Line 10"/>
            <p:cNvSpPr>
              <a:spLocks noChangeShapeType="1"/>
            </p:cNvSpPr>
            <p:nvPr/>
          </p:nvSpPr>
          <p:spPr bwMode="auto">
            <a:xfrm flipH="1" flipV="1">
              <a:off x="768" y="1824"/>
              <a:ext cx="3504" cy="0"/>
            </a:xfrm>
            <a:prstGeom prst="line">
              <a:avLst/>
            </a:prstGeom>
            <a:noFill/>
            <a:ln w="38100">
              <a:solidFill>
                <a:srgbClr val="CC3300"/>
              </a:solidFill>
              <a:round/>
              <a:headEnd/>
              <a:tailEnd type="triangle" w="med" len="med"/>
            </a:ln>
            <a:effectLst/>
          </p:spPr>
          <p:txBody>
            <a:bodyPr wrap="none" anchor="ctr"/>
            <a:lstStyle/>
            <a:p>
              <a:endParaRPr lang="sv-SE"/>
            </a:p>
          </p:txBody>
        </p:sp>
        <p:sp>
          <p:nvSpPr>
            <p:cNvPr id="93195" name="Line 11"/>
            <p:cNvSpPr>
              <a:spLocks noChangeShapeType="1"/>
            </p:cNvSpPr>
            <p:nvPr/>
          </p:nvSpPr>
          <p:spPr bwMode="auto">
            <a:xfrm>
              <a:off x="4272" y="1536"/>
              <a:ext cx="0" cy="288"/>
            </a:xfrm>
            <a:prstGeom prst="line">
              <a:avLst/>
            </a:prstGeom>
            <a:noFill/>
            <a:ln w="38100">
              <a:solidFill>
                <a:srgbClr val="CC3300"/>
              </a:solidFill>
              <a:round/>
              <a:headEnd/>
              <a:tailEnd type="triangle" w="med" len="med"/>
            </a:ln>
            <a:effectLst/>
          </p:spPr>
          <p:txBody>
            <a:bodyPr wrap="none" anchor="ctr"/>
            <a:lstStyle/>
            <a:p>
              <a:endParaRPr lang="sv-SE"/>
            </a:p>
          </p:txBody>
        </p:sp>
        <p:sp>
          <p:nvSpPr>
            <p:cNvPr id="93196" name="Text Box 12"/>
            <p:cNvSpPr txBox="1">
              <a:spLocks noChangeArrowheads="1"/>
            </p:cNvSpPr>
            <p:nvPr/>
          </p:nvSpPr>
          <p:spPr bwMode="auto">
            <a:xfrm>
              <a:off x="3972" y="1344"/>
              <a:ext cx="568" cy="198"/>
            </a:xfrm>
            <a:prstGeom prst="rect">
              <a:avLst/>
            </a:prstGeom>
            <a:solidFill>
              <a:srgbClr val="FFCCFF"/>
            </a:solidFill>
            <a:ln w="9525">
              <a:solidFill>
                <a:srgbClr val="800000"/>
              </a:solidFill>
              <a:miter lim="800000"/>
              <a:headEnd/>
              <a:tailEnd/>
            </a:ln>
            <a:effectLst/>
          </p:spPr>
          <p:txBody>
            <a:bodyPr wrap="none">
              <a:spAutoFit/>
            </a:bodyPr>
            <a:lstStyle/>
            <a:p>
              <a:r>
                <a:rPr lang="sv-SE" b="1">
                  <a:solidFill>
                    <a:srgbClr val="CC3300"/>
                  </a:solidFill>
                </a:rPr>
                <a:t>Dye laser</a:t>
              </a:r>
              <a:endParaRPr lang="en-GB" b="1">
                <a:solidFill>
                  <a:srgbClr val="CC3300"/>
                </a:solidFill>
              </a:endParaRPr>
            </a:p>
          </p:txBody>
        </p:sp>
        <p:sp>
          <p:nvSpPr>
            <p:cNvPr id="93197" name="Line 13"/>
            <p:cNvSpPr>
              <a:spLocks noChangeShapeType="1"/>
            </p:cNvSpPr>
            <p:nvPr/>
          </p:nvSpPr>
          <p:spPr bwMode="auto">
            <a:xfrm>
              <a:off x="4512" y="2496"/>
              <a:ext cx="0" cy="432"/>
            </a:xfrm>
            <a:prstGeom prst="line">
              <a:avLst/>
            </a:prstGeom>
            <a:noFill/>
            <a:ln w="38100">
              <a:solidFill>
                <a:srgbClr val="CC3300"/>
              </a:solidFill>
              <a:round/>
              <a:headEnd/>
              <a:tailEnd type="triangle" w="med" len="med"/>
            </a:ln>
            <a:effectLst/>
          </p:spPr>
          <p:txBody>
            <a:bodyPr wrap="none" anchor="ctr"/>
            <a:lstStyle/>
            <a:p>
              <a:endParaRPr lang="sv-SE"/>
            </a:p>
          </p:txBody>
        </p:sp>
        <p:sp>
          <p:nvSpPr>
            <p:cNvPr id="93198" name="Text Box 14"/>
            <p:cNvSpPr txBox="1">
              <a:spLocks noChangeArrowheads="1"/>
            </p:cNvSpPr>
            <p:nvPr/>
          </p:nvSpPr>
          <p:spPr bwMode="auto">
            <a:xfrm>
              <a:off x="3984" y="672"/>
              <a:ext cx="576" cy="332"/>
            </a:xfrm>
            <a:prstGeom prst="rect">
              <a:avLst/>
            </a:prstGeom>
            <a:solidFill>
              <a:srgbClr val="CCFFFF"/>
            </a:solidFill>
            <a:ln w="9525">
              <a:solidFill>
                <a:srgbClr val="000099"/>
              </a:solidFill>
              <a:miter lim="800000"/>
              <a:headEnd/>
              <a:tailEnd/>
            </a:ln>
            <a:effectLst/>
          </p:spPr>
          <p:txBody>
            <a:bodyPr>
              <a:spAutoFit/>
            </a:bodyPr>
            <a:lstStyle/>
            <a:p>
              <a:r>
                <a:rPr lang="sv-SE" b="1">
                  <a:solidFill>
                    <a:srgbClr val="0000CC"/>
                  </a:solidFill>
                </a:rPr>
                <a:t>Excimer laser</a:t>
              </a:r>
              <a:endParaRPr lang="en-GB" b="1">
                <a:solidFill>
                  <a:srgbClr val="0000CC"/>
                </a:solidFill>
              </a:endParaRPr>
            </a:p>
          </p:txBody>
        </p:sp>
        <p:sp>
          <p:nvSpPr>
            <p:cNvPr id="93199" name="Line 15"/>
            <p:cNvSpPr>
              <a:spLocks noChangeShapeType="1"/>
            </p:cNvSpPr>
            <p:nvPr/>
          </p:nvSpPr>
          <p:spPr bwMode="auto">
            <a:xfrm>
              <a:off x="4272" y="1008"/>
              <a:ext cx="0" cy="336"/>
            </a:xfrm>
            <a:prstGeom prst="line">
              <a:avLst/>
            </a:prstGeom>
            <a:noFill/>
            <a:ln w="57150">
              <a:solidFill>
                <a:schemeClr val="accent2"/>
              </a:solidFill>
              <a:round/>
              <a:headEnd/>
              <a:tailEnd type="triangle" w="med" len="med"/>
            </a:ln>
            <a:effectLst/>
          </p:spPr>
          <p:txBody>
            <a:bodyPr wrap="none" anchor="ctr"/>
            <a:lstStyle/>
            <a:p>
              <a:endParaRPr lang="sv-SE"/>
            </a:p>
          </p:txBody>
        </p:sp>
        <p:sp>
          <p:nvSpPr>
            <p:cNvPr id="93200" name="Line 16"/>
            <p:cNvSpPr>
              <a:spLocks noChangeShapeType="1"/>
            </p:cNvSpPr>
            <p:nvPr/>
          </p:nvSpPr>
          <p:spPr bwMode="auto">
            <a:xfrm>
              <a:off x="768" y="2448"/>
              <a:ext cx="3744" cy="0"/>
            </a:xfrm>
            <a:prstGeom prst="line">
              <a:avLst/>
            </a:prstGeom>
            <a:noFill/>
            <a:ln w="38100">
              <a:solidFill>
                <a:srgbClr val="CC3300"/>
              </a:solidFill>
              <a:round/>
              <a:headEnd/>
              <a:tailEnd type="triangle" w="med" len="med"/>
            </a:ln>
            <a:effectLst/>
          </p:spPr>
          <p:txBody>
            <a:bodyPr wrap="none" anchor="ctr"/>
            <a:lstStyle/>
            <a:p>
              <a:endParaRPr lang="sv-SE"/>
            </a:p>
          </p:txBody>
        </p:sp>
        <p:sp>
          <p:nvSpPr>
            <p:cNvPr id="93201" name="Line 17"/>
            <p:cNvSpPr>
              <a:spLocks noChangeShapeType="1"/>
            </p:cNvSpPr>
            <p:nvPr/>
          </p:nvSpPr>
          <p:spPr bwMode="auto">
            <a:xfrm>
              <a:off x="768" y="1584"/>
              <a:ext cx="1296" cy="768"/>
            </a:xfrm>
            <a:prstGeom prst="line">
              <a:avLst/>
            </a:prstGeom>
            <a:noFill/>
            <a:ln w="76200">
              <a:solidFill>
                <a:srgbClr val="33CC33"/>
              </a:solidFill>
              <a:prstDash val="sysDot"/>
              <a:round/>
              <a:headEnd/>
              <a:tailEnd type="triangle" w="med" len="med"/>
            </a:ln>
            <a:effectLst/>
          </p:spPr>
          <p:txBody>
            <a:bodyPr wrap="none" anchor="ctr"/>
            <a:lstStyle/>
            <a:p>
              <a:endParaRPr lang="sv-SE"/>
            </a:p>
          </p:txBody>
        </p:sp>
        <p:sp>
          <p:nvSpPr>
            <p:cNvPr id="93202" name="Text Box 18"/>
            <p:cNvSpPr txBox="1">
              <a:spLocks noChangeArrowheads="1"/>
            </p:cNvSpPr>
            <p:nvPr/>
          </p:nvSpPr>
          <p:spPr bwMode="auto">
            <a:xfrm>
              <a:off x="559" y="1399"/>
              <a:ext cx="420" cy="134"/>
            </a:xfrm>
            <a:prstGeom prst="rect">
              <a:avLst/>
            </a:prstGeom>
            <a:noFill/>
            <a:ln w="9525">
              <a:noFill/>
              <a:miter lim="800000"/>
              <a:headEnd/>
              <a:tailEnd/>
            </a:ln>
            <a:effectLst/>
          </p:spPr>
          <p:txBody>
            <a:bodyPr wrap="none" lIns="0" tIns="0" rIns="0" bIns="0">
              <a:spAutoFit/>
            </a:bodyPr>
            <a:lstStyle/>
            <a:p>
              <a:r>
                <a:rPr lang="sv-SE">
                  <a:solidFill>
                    <a:schemeClr val="bg1"/>
                  </a:solidFill>
                </a:rPr>
                <a:t>Ion beam</a:t>
              </a:r>
              <a:endParaRPr lang="en-GB">
                <a:solidFill>
                  <a:schemeClr val="bg1"/>
                </a:solidFill>
              </a:endParaRPr>
            </a:p>
          </p:txBody>
        </p:sp>
        <p:grpSp>
          <p:nvGrpSpPr>
            <p:cNvPr id="93216" name="Group 32"/>
            <p:cNvGrpSpPr>
              <a:grpSpLocks/>
            </p:cNvGrpSpPr>
            <p:nvPr/>
          </p:nvGrpSpPr>
          <p:grpSpPr bwMode="auto">
            <a:xfrm>
              <a:off x="2688" y="1392"/>
              <a:ext cx="288" cy="576"/>
              <a:chOff x="2688" y="1392"/>
              <a:chExt cx="288" cy="576"/>
            </a:xfrm>
          </p:grpSpPr>
          <p:grpSp>
            <p:nvGrpSpPr>
              <p:cNvPr id="93209" name="Group 25"/>
              <p:cNvGrpSpPr>
                <a:grpSpLocks/>
              </p:cNvGrpSpPr>
              <p:nvPr/>
            </p:nvGrpSpPr>
            <p:grpSpPr bwMode="auto">
              <a:xfrm flipH="1">
                <a:off x="2736" y="1680"/>
                <a:ext cx="192" cy="288"/>
                <a:chOff x="1584" y="672"/>
                <a:chExt cx="192" cy="288"/>
              </a:xfrm>
            </p:grpSpPr>
            <p:sp>
              <p:nvSpPr>
                <p:cNvPr id="93210" name="AutoShape 26"/>
                <p:cNvSpPr>
                  <a:spLocks noChangeArrowheads="1"/>
                </p:cNvSpPr>
                <p:nvPr/>
              </p:nvSpPr>
              <p:spPr bwMode="auto">
                <a:xfrm>
                  <a:off x="1728" y="672"/>
                  <a:ext cx="48" cy="288"/>
                </a:xfrm>
                <a:prstGeom prst="flowChartDelay">
                  <a:avLst/>
                </a:prstGeom>
                <a:solidFill>
                  <a:srgbClr val="CCFFFF"/>
                </a:solidFill>
                <a:ln w="9525">
                  <a:solidFill>
                    <a:srgbClr val="0000CC"/>
                  </a:solidFill>
                  <a:miter lim="800000"/>
                  <a:headEnd/>
                  <a:tailEnd/>
                </a:ln>
                <a:effectLst/>
              </p:spPr>
              <p:txBody>
                <a:bodyPr wrap="none" anchor="ctr"/>
                <a:lstStyle/>
                <a:p>
                  <a:endParaRPr lang="sv-SE"/>
                </a:p>
              </p:txBody>
            </p:sp>
            <p:sp>
              <p:nvSpPr>
                <p:cNvPr id="93211" name="AutoShape 27"/>
                <p:cNvSpPr>
                  <a:spLocks noChangeArrowheads="1"/>
                </p:cNvSpPr>
                <p:nvPr/>
              </p:nvSpPr>
              <p:spPr bwMode="auto">
                <a:xfrm>
                  <a:off x="1584" y="672"/>
                  <a:ext cx="48" cy="288"/>
                </a:xfrm>
                <a:prstGeom prst="flowChartOnlineStorage">
                  <a:avLst/>
                </a:prstGeom>
                <a:solidFill>
                  <a:srgbClr val="CCFFFF"/>
                </a:solidFill>
                <a:ln w="9525">
                  <a:solidFill>
                    <a:srgbClr val="0000CC"/>
                  </a:solidFill>
                  <a:miter lim="800000"/>
                  <a:headEnd/>
                  <a:tailEnd/>
                </a:ln>
                <a:effectLst/>
              </p:spPr>
              <p:txBody>
                <a:bodyPr wrap="none" anchor="ctr"/>
                <a:lstStyle/>
                <a:p>
                  <a:endParaRPr lang="sv-SE"/>
                </a:p>
              </p:txBody>
            </p:sp>
          </p:grpSp>
          <p:sp>
            <p:nvSpPr>
              <p:cNvPr id="93212" name="Text Box 28"/>
              <p:cNvSpPr txBox="1">
                <a:spLocks noChangeArrowheads="1"/>
              </p:cNvSpPr>
              <p:nvPr/>
            </p:nvSpPr>
            <p:spPr bwMode="auto">
              <a:xfrm>
                <a:off x="2736" y="1392"/>
                <a:ext cx="180" cy="134"/>
              </a:xfrm>
              <a:prstGeom prst="rect">
                <a:avLst/>
              </a:prstGeom>
              <a:noFill/>
              <a:ln w="9525">
                <a:noFill/>
                <a:miter lim="800000"/>
                <a:headEnd/>
                <a:tailEnd/>
              </a:ln>
              <a:effectLst/>
            </p:spPr>
            <p:txBody>
              <a:bodyPr wrap="none" lIns="0" tIns="0" rIns="0" bIns="0">
                <a:spAutoFit/>
              </a:bodyPr>
              <a:lstStyle/>
              <a:p>
                <a:r>
                  <a:rPr lang="sv-SE">
                    <a:solidFill>
                      <a:schemeClr val="bg1"/>
                    </a:solidFill>
                  </a:rPr>
                  <a:t>FS1</a:t>
                </a:r>
                <a:endParaRPr lang="en-GB">
                  <a:solidFill>
                    <a:schemeClr val="bg1"/>
                  </a:solidFill>
                </a:endParaRPr>
              </a:p>
            </p:txBody>
          </p:sp>
          <p:sp>
            <p:nvSpPr>
              <p:cNvPr id="93213" name="AutoShape 29"/>
              <p:cNvSpPr>
                <a:spLocks/>
              </p:cNvSpPr>
              <p:nvPr/>
            </p:nvSpPr>
            <p:spPr bwMode="auto">
              <a:xfrm rot="-5400000">
                <a:off x="2796" y="1476"/>
                <a:ext cx="72" cy="288"/>
              </a:xfrm>
              <a:prstGeom prst="rightBrace">
                <a:avLst>
                  <a:gd name="adj1" fmla="val 33333"/>
                  <a:gd name="adj2" fmla="val 50000"/>
                </a:avLst>
              </a:prstGeom>
              <a:noFill/>
              <a:ln w="9525">
                <a:solidFill>
                  <a:srgbClr val="0000CC"/>
                </a:solidFill>
                <a:round/>
                <a:headEnd/>
                <a:tailEnd/>
              </a:ln>
              <a:effectLst/>
            </p:spPr>
            <p:txBody>
              <a:bodyPr vert="eaVert" wrap="none" anchor="ctr"/>
              <a:lstStyle/>
              <a:p>
                <a:endParaRPr lang="sv-SE">
                  <a:solidFill>
                    <a:schemeClr val="bg1"/>
                  </a:solidFill>
                </a:endParaRPr>
              </a:p>
            </p:txBody>
          </p:sp>
        </p:grpSp>
        <p:grpSp>
          <p:nvGrpSpPr>
            <p:cNvPr id="93217" name="Group 33"/>
            <p:cNvGrpSpPr>
              <a:grpSpLocks/>
            </p:cNvGrpSpPr>
            <p:nvPr/>
          </p:nvGrpSpPr>
          <p:grpSpPr bwMode="auto">
            <a:xfrm>
              <a:off x="336" y="1872"/>
              <a:ext cx="576" cy="288"/>
              <a:chOff x="336" y="1968"/>
              <a:chExt cx="576" cy="288"/>
            </a:xfrm>
          </p:grpSpPr>
          <p:grpSp>
            <p:nvGrpSpPr>
              <p:cNvPr id="93208" name="Group 24"/>
              <p:cNvGrpSpPr>
                <a:grpSpLocks/>
              </p:cNvGrpSpPr>
              <p:nvPr/>
            </p:nvGrpSpPr>
            <p:grpSpPr bwMode="auto">
              <a:xfrm rot="5400000">
                <a:off x="672" y="1968"/>
                <a:ext cx="192" cy="288"/>
                <a:chOff x="1584" y="672"/>
                <a:chExt cx="192" cy="288"/>
              </a:xfrm>
            </p:grpSpPr>
            <p:sp>
              <p:nvSpPr>
                <p:cNvPr id="93205" name="AutoShape 21"/>
                <p:cNvSpPr>
                  <a:spLocks noChangeArrowheads="1"/>
                </p:cNvSpPr>
                <p:nvPr/>
              </p:nvSpPr>
              <p:spPr bwMode="auto">
                <a:xfrm>
                  <a:off x="1728" y="672"/>
                  <a:ext cx="48" cy="288"/>
                </a:xfrm>
                <a:prstGeom prst="flowChartDelay">
                  <a:avLst/>
                </a:prstGeom>
                <a:solidFill>
                  <a:srgbClr val="CCFFFF"/>
                </a:solidFill>
                <a:ln w="9525">
                  <a:solidFill>
                    <a:srgbClr val="0000CC"/>
                  </a:solidFill>
                  <a:miter lim="800000"/>
                  <a:headEnd/>
                  <a:tailEnd/>
                </a:ln>
                <a:effectLst/>
              </p:spPr>
              <p:txBody>
                <a:bodyPr wrap="none" anchor="ctr"/>
                <a:lstStyle/>
                <a:p>
                  <a:endParaRPr lang="sv-SE"/>
                </a:p>
              </p:txBody>
            </p:sp>
            <p:sp>
              <p:nvSpPr>
                <p:cNvPr id="93207" name="AutoShape 23"/>
                <p:cNvSpPr>
                  <a:spLocks noChangeArrowheads="1"/>
                </p:cNvSpPr>
                <p:nvPr/>
              </p:nvSpPr>
              <p:spPr bwMode="auto">
                <a:xfrm>
                  <a:off x="1584" y="672"/>
                  <a:ext cx="48" cy="288"/>
                </a:xfrm>
                <a:prstGeom prst="flowChartOnlineStorage">
                  <a:avLst/>
                </a:prstGeom>
                <a:solidFill>
                  <a:srgbClr val="CCFFFF"/>
                </a:solidFill>
                <a:ln w="9525">
                  <a:solidFill>
                    <a:srgbClr val="0000CC"/>
                  </a:solidFill>
                  <a:miter lim="800000"/>
                  <a:headEnd/>
                  <a:tailEnd/>
                </a:ln>
                <a:effectLst/>
              </p:spPr>
              <p:txBody>
                <a:bodyPr wrap="none" anchor="ctr"/>
                <a:lstStyle/>
                <a:p>
                  <a:endParaRPr lang="sv-SE"/>
                </a:p>
              </p:txBody>
            </p:sp>
          </p:grpSp>
          <p:sp>
            <p:nvSpPr>
              <p:cNvPr id="93214" name="AutoShape 30"/>
              <p:cNvSpPr>
                <a:spLocks/>
              </p:cNvSpPr>
              <p:nvPr/>
            </p:nvSpPr>
            <p:spPr bwMode="auto">
              <a:xfrm rot="-10800000">
                <a:off x="528" y="1968"/>
                <a:ext cx="48" cy="288"/>
              </a:xfrm>
              <a:prstGeom prst="rightBrace">
                <a:avLst>
                  <a:gd name="adj1" fmla="val 50000"/>
                  <a:gd name="adj2" fmla="val 50000"/>
                </a:avLst>
              </a:prstGeom>
              <a:noFill/>
              <a:ln w="9525">
                <a:solidFill>
                  <a:srgbClr val="0000CC"/>
                </a:solidFill>
                <a:round/>
                <a:headEnd/>
                <a:tailEnd/>
              </a:ln>
              <a:effectLst/>
            </p:spPr>
            <p:txBody>
              <a:bodyPr rot="10800000" wrap="none" anchor="ctr"/>
              <a:lstStyle/>
              <a:p>
                <a:endParaRPr lang="sv-SE">
                  <a:solidFill>
                    <a:schemeClr val="bg1"/>
                  </a:solidFill>
                </a:endParaRPr>
              </a:p>
            </p:txBody>
          </p:sp>
          <p:sp>
            <p:nvSpPr>
              <p:cNvPr id="93215" name="Text Box 31"/>
              <p:cNvSpPr txBox="1">
                <a:spLocks noChangeArrowheads="1"/>
              </p:cNvSpPr>
              <p:nvPr/>
            </p:nvSpPr>
            <p:spPr bwMode="auto">
              <a:xfrm>
                <a:off x="336" y="2064"/>
                <a:ext cx="180" cy="134"/>
              </a:xfrm>
              <a:prstGeom prst="rect">
                <a:avLst/>
              </a:prstGeom>
              <a:noFill/>
              <a:ln w="9525">
                <a:noFill/>
                <a:miter lim="800000"/>
                <a:headEnd/>
                <a:tailEnd/>
              </a:ln>
              <a:effectLst/>
            </p:spPr>
            <p:txBody>
              <a:bodyPr wrap="none" lIns="0" tIns="0" rIns="0" bIns="0">
                <a:spAutoFit/>
              </a:bodyPr>
              <a:lstStyle/>
              <a:p>
                <a:r>
                  <a:rPr lang="sv-SE">
                    <a:solidFill>
                      <a:schemeClr val="bg1"/>
                    </a:solidFill>
                  </a:rPr>
                  <a:t>FS2</a:t>
                </a:r>
                <a:endParaRPr lang="en-GB">
                  <a:solidFill>
                    <a:schemeClr val="bg1"/>
                  </a:solidFill>
                </a:endParaRPr>
              </a:p>
            </p:txBody>
          </p:sp>
        </p:grpSp>
        <p:sp>
          <p:nvSpPr>
            <p:cNvPr id="93218" name="Line 34"/>
            <p:cNvSpPr>
              <a:spLocks noChangeShapeType="1"/>
            </p:cNvSpPr>
            <p:nvPr/>
          </p:nvSpPr>
          <p:spPr bwMode="auto">
            <a:xfrm>
              <a:off x="2208" y="2448"/>
              <a:ext cx="1440" cy="0"/>
            </a:xfrm>
            <a:prstGeom prst="line">
              <a:avLst/>
            </a:prstGeom>
            <a:noFill/>
            <a:ln w="76200">
              <a:solidFill>
                <a:srgbClr val="33CC33"/>
              </a:solidFill>
              <a:prstDash val="sysDot"/>
              <a:round/>
              <a:headEnd/>
              <a:tailEnd type="triangle" w="med" len="med"/>
            </a:ln>
            <a:effectLst/>
          </p:spPr>
          <p:txBody>
            <a:bodyPr wrap="none" anchor="ctr"/>
            <a:lstStyle/>
            <a:p>
              <a:endParaRPr lang="sv-SE"/>
            </a:p>
          </p:txBody>
        </p:sp>
        <p:sp>
          <p:nvSpPr>
            <p:cNvPr id="93219" name="Line 35"/>
            <p:cNvSpPr>
              <a:spLocks noChangeShapeType="1"/>
            </p:cNvSpPr>
            <p:nvPr/>
          </p:nvSpPr>
          <p:spPr bwMode="auto">
            <a:xfrm flipV="1">
              <a:off x="3648" y="1824"/>
              <a:ext cx="1200" cy="624"/>
            </a:xfrm>
            <a:prstGeom prst="line">
              <a:avLst/>
            </a:prstGeom>
            <a:noFill/>
            <a:ln w="76200">
              <a:solidFill>
                <a:srgbClr val="33CC33"/>
              </a:solidFill>
              <a:prstDash val="sysDot"/>
              <a:round/>
              <a:headEnd/>
              <a:tailEnd type="triangle" w="med" len="med"/>
            </a:ln>
            <a:effectLst/>
          </p:spPr>
          <p:txBody>
            <a:bodyPr wrap="none" anchor="ctr"/>
            <a:lstStyle/>
            <a:p>
              <a:endParaRPr lang="sv-SE"/>
            </a:p>
          </p:txBody>
        </p:sp>
        <p:sp>
          <p:nvSpPr>
            <p:cNvPr id="93220" name="AutoShape 36"/>
            <p:cNvSpPr>
              <a:spLocks noChangeArrowheads="1"/>
            </p:cNvSpPr>
            <p:nvPr/>
          </p:nvSpPr>
          <p:spPr bwMode="auto">
            <a:xfrm flipV="1">
              <a:off x="4368" y="2688"/>
              <a:ext cx="288" cy="288"/>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chemeClr val="tx2"/>
            </a:solidFill>
            <a:ln w="28575">
              <a:solidFill>
                <a:srgbClr val="0000CC"/>
              </a:solidFill>
              <a:miter lim="800000"/>
              <a:headEnd/>
              <a:tailEnd/>
            </a:ln>
            <a:effectLst/>
          </p:spPr>
          <p:txBody>
            <a:bodyPr wrap="none" anchor="ctr"/>
            <a:lstStyle/>
            <a:p>
              <a:endParaRPr lang="sv-SE"/>
            </a:p>
          </p:txBody>
        </p:sp>
        <p:sp>
          <p:nvSpPr>
            <p:cNvPr id="93221" name="Text Box 37"/>
            <p:cNvSpPr txBox="1">
              <a:spLocks noChangeArrowheads="1"/>
            </p:cNvSpPr>
            <p:nvPr/>
          </p:nvSpPr>
          <p:spPr bwMode="auto">
            <a:xfrm>
              <a:off x="4320" y="3072"/>
              <a:ext cx="384" cy="292"/>
            </a:xfrm>
            <a:prstGeom prst="rect">
              <a:avLst/>
            </a:prstGeom>
            <a:solidFill>
              <a:schemeClr val="tx2"/>
            </a:solidFill>
            <a:ln w="38100">
              <a:solidFill>
                <a:srgbClr val="0000CC"/>
              </a:solidFill>
              <a:miter lim="800000"/>
              <a:headEnd/>
              <a:tailEnd/>
            </a:ln>
            <a:effectLst/>
          </p:spPr>
          <p:txBody>
            <a:bodyPr lIns="0" tIns="0" rIns="0" bIns="0">
              <a:spAutoFit/>
            </a:bodyPr>
            <a:lstStyle/>
            <a:p>
              <a:r>
                <a:rPr lang="sv-SE">
                  <a:solidFill>
                    <a:srgbClr val="000099"/>
                  </a:solidFill>
                </a:rPr>
                <a:t>Power-meter</a:t>
              </a:r>
              <a:endParaRPr lang="en-GB">
                <a:solidFill>
                  <a:srgbClr val="000099"/>
                </a:solidFill>
              </a:endParaRPr>
            </a:p>
          </p:txBody>
        </p:sp>
        <p:sp>
          <p:nvSpPr>
            <p:cNvPr id="93222" name="Line 38"/>
            <p:cNvSpPr>
              <a:spLocks noChangeShapeType="1"/>
            </p:cNvSpPr>
            <p:nvPr/>
          </p:nvSpPr>
          <p:spPr bwMode="auto">
            <a:xfrm>
              <a:off x="4512" y="2976"/>
              <a:ext cx="0" cy="96"/>
            </a:xfrm>
            <a:prstGeom prst="line">
              <a:avLst/>
            </a:prstGeom>
            <a:noFill/>
            <a:ln w="28575">
              <a:solidFill>
                <a:srgbClr val="0000CC"/>
              </a:solidFill>
              <a:round/>
              <a:headEnd/>
              <a:tailEnd/>
            </a:ln>
            <a:effectLst/>
          </p:spPr>
          <p:txBody>
            <a:bodyPr wrap="none" anchor="ctr"/>
            <a:lstStyle/>
            <a:p>
              <a:endParaRPr lang="sv-SE"/>
            </a:p>
          </p:txBody>
        </p:sp>
        <p:sp>
          <p:nvSpPr>
            <p:cNvPr id="93223" name="Text Box 39"/>
            <p:cNvSpPr txBox="1">
              <a:spLocks noChangeArrowheads="1"/>
            </p:cNvSpPr>
            <p:nvPr/>
          </p:nvSpPr>
          <p:spPr bwMode="auto">
            <a:xfrm>
              <a:off x="4320" y="1776"/>
              <a:ext cx="162" cy="134"/>
            </a:xfrm>
            <a:prstGeom prst="rect">
              <a:avLst/>
            </a:prstGeom>
            <a:noFill/>
            <a:ln w="9525">
              <a:noFill/>
              <a:miter lim="800000"/>
              <a:headEnd/>
              <a:tailEnd/>
            </a:ln>
            <a:effectLst/>
          </p:spPr>
          <p:txBody>
            <a:bodyPr wrap="none" lIns="0" tIns="0" rIns="0" bIns="0">
              <a:spAutoFit/>
            </a:bodyPr>
            <a:lstStyle/>
            <a:p>
              <a:r>
                <a:rPr lang="sv-SE" b="1">
                  <a:solidFill>
                    <a:schemeClr val="bg1"/>
                  </a:solidFill>
                </a:rPr>
                <a:t>M1</a:t>
              </a:r>
              <a:endParaRPr lang="en-GB" b="1">
                <a:solidFill>
                  <a:schemeClr val="bg1"/>
                </a:solidFill>
              </a:endParaRPr>
            </a:p>
          </p:txBody>
        </p:sp>
        <p:sp>
          <p:nvSpPr>
            <p:cNvPr id="93224" name="Text Box 40"/>
            <p:cNvSpPr txBox="1">
              <a:spLocks noChangeArrowheads="1"/>
            </p:cNvSpPr>
            <p:nvPr/>
          </p:nvSpPr>
          <p:spPr bwMode="auto">
            <a:xfrm>
              <a:off x="576" y="1680"/>
              <a:ext cx="162" cy="134"/>
            </a:xfrm>
            <a:prstGeom prst="rect">
              <a:avLst/>
            </a:prstGeom>
            <a:noFill/>
            <a:ln w="9525">
              <a:noFill/>
              <a:miter lim="800000"/>
              <a:headEnd/>
              <a:tailEnd/>
            </a:ln>
            <a:effectLst/>
          </p:spPr>
          <p:txBody>
            <a:bodyPr wrap="none" lIns="0" tIns="0" rIns="0" bIns="0">
              <a:spAutoFit/>
            </a:bodyPr>
            <a:lstStyle/>
            <a:p>
              <a:r>
                <a:rPr lang="sv-SE" b="1">
                  <a:solidFill>
                    <a:schemeClr val="bg1"/>
                  </a:solidFill>
                </a:rPr>
                <a:t>M2</a:t>
              </a:r>
              <a:endParaRPr lang="en-GB" b="1">
                <a:solidFill>
                  <a:schemeClr val="bg1"/>
                </a:solidFill>
              </a:endParaRPr>
            </a:p>
          </p:txBody>
        </p:sp>
        <p:sp>
          <p:nvSpPr>
            <p:cNvPr id="93225" name="Text Box 41"/>
            <p:cNvSpPr txBox="1">
              <a:spLocks noChangeArrowheads="1"/>
            </p:cNvSpPr>
            <p:nvPr/>
          </p:nvSpPr>
          <p:spPr bwMode="auto">
            <a:xfrm>
              <a:off x="480" y="2160"/>
              <a:ext cx="162" cy="134"/>
            </a:xfrm>
            <a:prstGeom prst="rect">
              <a:avLst/>
            </a:prstGeom>
            <a:noFill/>
            <a:ln w="9525">
              <a:noFill/>
              <a:miter lim="800000"/>
              <a:headEnd/>
              <a:tailEnd/>
            </a:ln>
            <a:effectLst/>
          </p:spPr>
          <p:txBody>
            <a:bodyPr wrap="none" lIns="0" tIns="0" rIns="0" bIns="0">
              <a:spAutoFit/>
            </a:bodyPr>
            <a:lstStyle/>
            <a:p>
              <a:r>
                <a:rPr lang="sv-SE" b="1">
                  <a:solidFill>
                    <a:schemeClr val="bg1"/>
                  </a:solidFill>
                </a:rPr>
                <a:t>M3</a:t>
              </a:r>
              <a:endParaRPr lang="en-GB" b="1">
                <a:solidFill>
                  <a:schemeClr val="bg1"/>
                </a:solidFill>
              </a:endParaRPr>
            </a:p>
          </p:txBody>
        </p:sp>
        <p:sp>
          <p:nvSpPr>
            <p:cNvPr id="93226" name="Text Box 42"/>
            <p:cNvSpPr txBox="1">
              <a:spLocks noChangeArrowheads="1"/>
            </p:cNvSpPr>
            <p:nvPr/>
          </p:nvSpPr>
          <p:spPr bwMode="auto">
            <a:xfrm>
              <a:off x="576" y="2496"/>
              <a:ext cx="162" cy="134"/>
            </a:xfrm>
            <a:prstGeom prst="rect">
              <a:avLst/>
            </a:prstGeom>
            <a:noFill/>
            <a:ln w="9525">
              <a:noFill/>
              <a:miter lim="800000"/>
              <a:headEnd/>
              <a:tailEnd/>
            </a:ln>
            <a:effectLst/>
          </p:spPr>
          <p:txBody>
            <a:bodyPr wrap="none" lIns="0" tIns="0" rIns="0" bIns="0">
              <a:spAutoFit/>
            </a:bodyPr>
            <a:lstStyle/>
            <a:p>
              <a:r>
                <a:rPr lang="sv-SE" b="1">
                  <a:solidFill>
                    <a:schemeClr val="bg1"/>
                  </a:solidFill>
                </a:rPr>
                <a:t>M4</a:t>
              </a:r>
              <a:endParaRPr lang="en-GB" b="1">
                <a:solidFill>
                  <a:schemeClr val="bg1"/>
                </a:solidFill>
              </a:endParaRPr>
            </a:p>
          </p:txBody>
        </p:sp>
        <p:sp>
          <p:nvSpPr>
            <p:cNvPr id="93227" name="Line 43"/>
            <p:cNvSpPr>
              <a:spLocks noChangeShapeType="1"/>
            </p:cNvSpPr>
            <p:nvPr/>
          </p:nvSpPr>
          <p:spPr bwMode="auto">
            <a:xfrm>
              <a:off x="672" y="2208"/>
              <a:ext cx="192" cy="0"/>
            </a:xfrm>
            <a:prstGeom prst="line">
              <a:avLst/>
            </a:prstGeom>
            <a:noFill/>
            <a:ln w="57150" cmpd="thinThick">
              <a:solidFill>
                <a:schemeClr val="bg2"/>
              </a:solidFill>
              <a:round/>
              <a:headEnd/>
              <a:tailEnd/>
            </a:ln>
            <a:effectLst/>
          </p:spPr>
          <p:txBody>
            <a:bodyPr wrap="none" anchor="ctr"/>
            <a:lstStyle/>
            <a:p>
              <a:endParaRPr lang="sv-SE"/>
            </a:p>
          </p:txBody>
        </p:sp>
        <p:sp>
          <p:nvSpPr>
            <p:cNvPr id="93228" name="Text Box 44"/>
            <p:cNvSpPr txBox="1">
              <a:spLocks noChangeArrowheads="1"/>
            </p:cNvSpPr>
            <p:nvPr/>
          </p:nvSpPr>
          <p:spPr bwMode="auto">
            <a:xfrm>
              <a:off x="4512" y="2208"/>
              <a:ext cx="162" cy="134"/>
            </a:xfrm>
            <a:prstGeom prst="rect">
              <a:avLst/>
            </a:prstGeom>
            <a:noFill/>
            <a:ln w="9525">
              <a:noFill/>
              <a:miter lim="800000"/>
              <a:headEnd/>
              <a:tailEnd/>
            </a:ln>
            <a:effectLst/>
          </p:spPr>
          <p:txBody>
            <a:bodyPr wrap="none" lIns="0" tIns="0" rIns="0" bIns="0">
              <a:spAutoFit/>
            </a:bodyPr>
            <a:lstStyle/>
            <a:p>
              <a:r>
                <a:rPr lang="sv-SE" b="1">
                  <a:solidFill>
                    <a:schemeClr val="bg1"/>
                  </a:solidFill>
                </a:rPr>
                <a:t>M5</a:t>
              </a:r>
              <a:endParaRPr lang="en-GB" b="1">
                <a:solidFill>
                  <a:schemeClr val="bg1"/>
                </a:solidFill>
              </a:endParaRPr>
            </a:p>
          </p:txBody>
        </p:sp>
      </p:grpSp>
      <p:graphicFrame>
        <p:nvGraphicFramePr>
          <p:cNvPr id="43" name="Tabell 42"/>
          <p:cNvGraphicFramePr>
            <a:graphicFrameLocks noGrp="1"/>
          </p:cNvGraphicFramePr>
          <p:nvPr/>
        </p:nvGraphicFramePr>
        <p:xfrm>
          <a:off x="2971800" y="228600"/>
          <a:ext cx="5486400" cy="457200"/>
        </p:xfrm>
        <a:graphic>
          <a:graphicData uri="http://schemas.openxmlformats.org/drawingml/2006/table">
            <a:tbl>
              <a:tblPr firstRow="1" bandRow="1">
                <a:tableStyleId>{5C22544A-7EE6-4342-B048-85BDC9FD1C3A}</a:tableStyleId>
              </a:tblPr>
              <a:tblGrid>
                <a:gridCol w="5486400"/>
              </a:tblGrid>
              <a:tr h="457200">
                <a:tc>
                  <a:txBody>
                    <a:bodyPr/>
                    <a:lstStyle/>
                    <a:p>
                      <a:pPr algn="just"/>
                      <a:r>
                        <a:rPr lang="sv-SE" i="1" dirty="0" smtClean="0">
                          <a:solidFill>
                            <a:schemeClr val="bg1"/>
                          </a:solidFill>
                          <a:latin typeface="Times New Roman" pitchFamily="18" charset="0"/>
                          <a:cs typeface="Times New Roman" pitchFamily="18" charset="0"/>
                        </a:rPr>
                        <a:t>   LIR </a:t>
                      </a:r>
                      <a:r>
                        <a:rPr lang="sv-SE" b="0" i="1" dirty="0" smtClean="0">
                          <a:solidFill>
                            <a:schemeClr val="bg1"/>
                          </a:solidFill>
                          <a:latin typeface="Times New Roman" pitchFamily="18" charset="0"/>
                          <a:cs typeface="Times New Roman" pitchFamily="18" charset="0"/>
                        </a:rPr>
                        <a:t>Experiment</a:t>
                      </a:r>
                      <a:r>
                        <a:rPr lang="sv-SE" b="0" i="1" baseline="0" dirty="0" smtClean="0">
                          <a:solidFill>
                            <a:schemeClr val="bg1"/>
                          </a:solidFill>
                          <a:latin typeface="Times New Roman" pitchFamily="18" charset="0"/>
                          <a:cs typeface="Times New Roman" pitchFamily="18" charset="0"/>
                        </a:rPr>
                        <a:t> vid elektron kylaren </a:t>
                      </a:r>
                      <a:r>
                        <a:rPr lang="sv-SE" b="0" i="1" dirty="0" smtClean="0">
                          <a:solidFill>
                            <a:schemeClr val="bg1"/>
                          </a:solidFill>
                          <a:latin typeface="Times New Roman" pitchFamily="18" charset="0"/>
                          <a:cs typeface="Times New Roman" pitchFamily="18" charset="0"/>
                        </a:rPr>
                        <a:t>vid CRYRING.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3204"/>
                                        </p:tgtEl>
                                        <p:attrNameLst>
                                          <p:attrName>style.visibility</p:attrName>
                                        </p:attrNameLst>
                                      </p:cBhvr>
                                      <p:to>
                                        <p:strVal val="visible"/>
                                      </p:to>
                                    </p:set>
                                    <p:anim calcmode="lin" valueType="num">
                                      <p:cBhvr additive="base">
                                        <p:cTn id="7" dur="500" fill="hold"/>
                                        <p:tgtEl>
                                          <p:spTgt spid="93204"/>
                                        </p:tgtEl>
                                        <p:attrNameLst>
                                          <p:attrName>ppt_x</p:attrName>
                                        </p:attrNameLst>
                                      </p:cBhvr>
                                      <p:tavLst>
                                        <p:tav tm="0">
                                          <p:val>
                                            <p:strVal val="0-#ppt_w/2"/>
                                          </p:val>
                                        </p:tav>
                                        <p:tav tm="100000">
                                          <p:val>
                                            <p:strVal val="#ppt_x"/>
                                          </p:val>
                                        </p:tav>
                                      </p:tavLst>
                                    </p:anim>
                                    <p:anim calcmode="lin" valueType="num">
                                      <p:cBhvr additive="base">
                                        <p:cTn id="8" dur="500" fill="hold"/>
                                        <p:tgtEl>
                                          <p:spTgt spid="9320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3229"/>
                                        </p:tgtEl>
                                        <p:attrNameLst>
                                          <p:attrName>style.visibility</p:attrName>
                                        </p:attrNameLst>
                                      </p:cBhvr>
                                      <p:to>
                                        <p:strVal val="visible"/>
                                      </p:to>
                                    </p:set>
                                    <p:anim calcmode="lin" valueType="num">
                                      <p:cBhvr additive="base">
                                        <p:cTn id="13" dur="500" fill="hold"/>
                                        <p:tgtEl>
                                          <p:spTgt spid="93229"/>
                                        </p:tgtEl>
                                        <p:attrNameLst>
                                          <p:attrName>ppt_x</p:attrName>
                                        </p:attrNameLst>
                                      </p:cBhvr>
                                      <p:tavLst>
                                        <p:tav tm="0">
                                          <p:val>
                                            <p:strVal val="0-#ppt_w/2"/>
                                          </p:val>
                                        </p:tav>
                                        <p:tav tm="100000">
                                          <p:val>
                                            <p:strVal val="#ppt_x"/>
                                          </p:val>
                                        </p:tav>
                                      </p:tavLst>
                                    </p:anim>
                                    <p:anim calcmode="lin" valueType="num">
                                      <p:cBhvr additive="base">
                                        <p:cTn id="14" dur="500" fill="hold"/>
                                        <p:tgtEl>
                                          <p:spTgt spid="9322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3203"/>
                                        </p:tgtEl>
                                        <p:attrNameLst>
                                          <p:attrName>style.visibility</p:attrName>
                                        </p:attrNameLst>
                                      </p:cBhvr>
                                      <p:to>
                                        <p:strVal val="visible"/>
                                      </p:to>
                                    </p:set>
                                    <p:anim calcmode="lin" valueType="num">
                                      <p:cBhvr additive="base">
                                        <p:cTn id="19" dur="500" fill="hold"/>
                                        <p:tgtEl>
                                          <p:spTgt spid="93203"/>
                                        </p:tgtEl>
                                        <p:attrNameLst>
                                          <p:attrName>ppt_x</p:attrName>
                                        </p:attrNameLst>
                                      </p:cBhvr>
                                      <p:tavLst>
                                        <p:tav tm="0">
                                          <p:val>
                                            <p:strVal val="0-#ppt_w/2"/>
                                          </p:val>
                                        </p:tav>
                                        <p:tav tm="100000">
                                          <p:val>
                                            <p:strVal val="#ppt_x"/>
                                          </p:val>
                                        </p:tav>
                                      </p:tavLst>
                                    </p:anim>
                                    <p:anim calcmode="lin" valueType="num">
                                      <p:cBhvr additive="base">
                                        <p:cTn id="20" dur="500" fill="hold"/>
                                        <p:tgtEl>
                                          <p:spTgt spid="93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03" grpId="0" animBg="1" autoUpdateAnimBg="0"/>
      <p:bldP spid="9320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ext Box 4"/>
          <p:cNvSpPr txBox="1">
            <a:spLocks noChangeArrowheads="1"/>
          </p:cNvSpPr>
          <p:nvPr/>
        </p:nvSpPr>
        <p:spPr bwMode="auto">
          <a:xfrm>
            <a:off x="609600" y="1981200"/>
            <a:ext cx="7924800" cy="1908215"/>
          </a:xfrm>
          <a:prstGeom prst="rect">
            <a:avLst/>
          </a:prstGeom>
          <a:noFill/>
          <a:ln w="9525">
            <a:noFill/>
            <a:miter lim="800000"/>
            <a:headEnd/>
            <a:tailEnd/>
          </a:ln>
          <a:effectLst/>
        </p:spPr>
        <p:txBody>
          <a:bodyPr>
            <a:spAutoFit/>
          </a:bodyPr>
          <a:lstStyle/>
          <a:p>
            <a:pPr algn="just"/>
            <a:r>
              <a:rPr lang="sv-SE" sz="2000" i="1" dirty="0">
                <a:solidFill>
                  <a:srgbClr val="3333FF"/>
                </a:solidFill>
              </a:rPr>
              <a:t>    </a:t>
            </a:r>
            <a:r>
              <a:rPr lang="sv-SE" i="1" dirty="0" smtClean="0">
                <a:solidFill>
                  <a:srgbClr val="3333FF"/>
                </a:solidFill>
              </a:rPr>
              <a:t>The </a:t>
            </a:r>
            <a:r>
              <a:rPr lang="sv-SE" i="1" dirty="0" err="1" smtClean="0">
                <a:solidFill>
                  <a:srgbClr val="3333FF"/>
                </a:solidFill>
              </a:rPr>
              <a:t>known</a:t>
            </a:r>
            <a:r>
              <a:rPr lang="sv-SE" i="1" dirty="0" smtClean="0">
                <a:solidFill>
                  <a:srgbClr val="3333FF"/>
                </a:solidFill>
              </a:rPr>
              <a:t> </a:t>
            </a:r>
            <a:r>
              <a:rPr lang="sv-SE" i="1" dirty="0" err="1">
                <a:solidFill>
                  <a:srgbClr val="3333FF"/>
                </a:solidFill>
              </a:rPr>
              <a:t>optical</a:t>
            </a:r>
            <a:r>
              <a:rPr lang="sv-SE" i="1" dirty="0">
                <a:solidFill>
                  <a:srgbClr val="3333FF"/>
                </a:solidFill>
              </a:rPr>
              <a:t> systems, </a:t>
            </a:r>
            <a:r>
              <a:rPr lang="sv-SE" i="1" dirty="0" err="1">
                <a:solidFill>
                  <a:srgbClr val="3333FF"/>
                </a:solidFill>
              </a:rPr>
              <a:t>developed</a:t>
            </a:r>
            <a:r>
              <a:rPr lang="sv-SE" i="1" dirty="0">
                <a:solidFill>
                  <a:srgbClr val="3333FF"/>
                </a:solidFill>
              </a:rPr>
              <a:t> to </a:t>
            </a:r>
            <a:r>
              <a:rPr lang="sv-SE" i="1" dirty="0" err="1">
                <a:solidFill>
                  <a:srgbClr val="3333FF"/>
                </a:solidFill>
              </a:rPr>
              <a:t>increase</a:t>
            </a:r>
            <a:r>
              <a:rPr lang="sv-SE" i="1" dirty="0">
                <a:solidFill>
                  <a:srgbClr val="3333FF"/>
                </a:solidFill>
              </a:rPr>
              <a:t> the power in the interaction region, are </a:t>
            </a:r>
            <a:r>
              <a:rPr lang="sv-SE" i="1" dirty="0" err="1">
                <a:solidFill>
                  <a:srgbClr val="3333FF"/>
                </a:solidFill>
              </a:rPr>
              <a:t>designed</a:t>
            </a:r>
            <a:r>
              <a:rPr lang="sv-SE" i="1" dirty="0">
                <a:solidFill>
                  <a:srgbClr val="3333FF"/>
                </a:solidFill>
              </a:rPr>
              <a:t> for </a:t>
            </a:r>
            <a:r>
              <a:rPr lang="sv-SE" b="1" i="1" dirty="0" err="1">
                <a:solidFill>
                  <a:srgbClr val="3333FF"/>
                </a:solidFill>
              </a:rPr>
              <a:t>one</a:t>
            </a:r>
            <a:r>
              <a:rPr lang="sv-SE" b="1" i="1" dirty="0">
                <a:solidFill>
                  <a:srgbClr val="3333FF"/>
                </a:solidFill>
              </a:rPr>
              <a:t> </a:t>
            </a:r>
            <a:r>
              <a:rPr lang="sv-SE" b="1" i="1" dirty="0" err="1">
                <a:solidFill>
                  <a:srgbClr val="3333FF"/>
                </a:solidFill>
              </a:rPr>
              <a:t>wavelength</a:t>
            </a:r>
            <a:r>
              <a:rPr lang="sv-SE" b="1" i="1" dirty="0">
                <a:solidFill>
                  <a:srgbClr val="3333FF"/>
                </a:solidFill>
              </a:rPr>
              <a:t> or for an small band of </a:t>
            </a:r>
            <a:r>
              <a:rPr lang="sv-SE" b="1" i="1" dirty="0" err="1">
                <a:solidFill>
                  <a:srgbClr val="3333FF"/>
                </a:solidFill>
              </a:rPr>
              <a:t>wavelengths</a:t>
            </a:r>
            <a:r>
              <a:rPr lang="sv-SE" i="1" dirty="0">
                <a:solidFill>
                  <a:srgbClr val="3333FF"/>
                </a:solidFill>
              </a:rPr>
              <a:t>. In the </a:t>
            </a:r>
            <a:r>
              <a:rPr lang="sv-SE" i="1" dirty="0" err="1">
                <a:solidFill>
                  <a:srgbClr val="3333FF"/>
                </a:solidFill>
              </a:rPr>
              <a:t>most</a:t>
            </a:r>
            <a:r>
              <a:rPr lang="sv-SE" i="1" dirty="0">
                <a:solidFill>
                  <a:srgbClr val="3333FF"/>
                </a:solidFill>
              </a:rPr>
              <a:t> of the </a:t>
            </a:r>
            <a:r>
              <a:rPr lang="sv-SE" i="1" dirty="0" err="1">
                <a:solidFill>
                  <a:srgbClr val="3333FF"/>
                </a:solidFill>
              </a:rPr>
              <a:t>cases</a:t>
            </a:r>
            <a:r>
              <a:rPr lang="sv-SE" i="1" dirty="0">
                <a:solidFill>
                  <a:srgbClr val="3333FF"/>
                </a:solidFill>
              </a:rPr>
              <a:t> for interaction of high power </a:t>
            </a:r>
            <a:r>
              <a:rPr lang="sv-SE" i="1" dirty="0" err="1">
                <a:solidFill>
                  <a:srgbClr val="3333FF"/>
                </a:solidFill>
              </a:rPr>
              <a:t>pulses</a:t>
            </a:r>
            <a:r>
              <a:rPr lang="sv-SE" i="1" dirty="0">
                <a:solidFill>
                  <a:srgbClr val="3333FF"/>
                </a:solidFill>
              </a:rPr>
              <a:t> with </a:t>
            </a:r>
            <a:r>
              <a:rPr lang="sv-SE" i="1" dirty="0" err="1">
                <a:solidFill>
                  <a:srgbClr val="3333FF"/>
                </a:solidFill>
              </a:rPr>
              <a:t>electron</a:t>
            </a:r>
            <a:r>
              <a:rPr lang="sv-SE" i="1" dirty="0">
                <a:solidFill>
                  <a:srgbClr val="3333FF"/>
                </a:solidFill>
              </a:rPr>
              <a:t> </a:t>
            </a:r>
            <a:r>
              <a:rPr lang="sv-SE" i="1" dirty="0" err="1">
                <a:solidFill>
                  <a:srgbClr val="3333FF"/>
                </a:solidFill>
              </a:rPr>
              <a:t>beams</a:t>
            </a:r>
            <a:r>
              <a:rPr lang="sv-SE" i="1" dirty="0">
                <a:solidFill>
                  <a:srgbClr val="3333FF"/>
                </a:solidFill>
              </a:rPr>
              <a:t>. For </a:t>
            </a:r>
            <a:r>
              <a:rPr lang="sv-SE" i="1" dirty="0" err="1">
                <a:solidFill>
                  <a:srgbClr val="3333FF"/>
                </a:solidFill>
              </a:rPr>
              <a:t>these</a:t>
            </a:r>
            <a:r>
              <a:rPr lang="sv-SE" i="1" dirty="0">
                <a:solidFill>
                  <a:srgbClr val="3333FF"/>
                </a:solidFill>
              </a:rPr>
              <a:t> </a:t>
            </a:r>
            <a:r>
              <a:rPr lang="sv-SE" i="1" dirty="0" err="1">
                <a:solidFill>
                  <a:srgbClr val="3333FF"/>
                </a:solidFill>
              </a:rPr>
              <a:t>cases</a:t>
            </a:r>
            <a:r>
              <a:rPr lang="sv-SE" i="1" dirty="0">
                <a:solidFill>
                  <a:srgbClr val="3333FF"/>
                </a:solidFill>
              </a:rPr>
              <a:t> it is </a:t>
            </a:r>
            <a:r>
              <a:rPr lang="sv-SE" i="1" dirty="0" err="1">
                <a:solidFill>
                  <a:srgbClr val="3333FF"/>
                </a:solidFill>
              </a:rPr>
              <a:t>possible</a:t>
            </a:r>
            <a:r>
              <a:rPr lang="sv-SE" i="1" dirty="0">
                <a:solidFill>
                  <a:srgbClr val="3333FF"/>
                </a:solidFill>
              </a:rPr>
              <a:t> to </a:t>
            </a:r>
            <a:r>
              <a:rPr lang="sv-SE" i="1" dirty="0" err="1">
                <a:solidFill>
                  <a:srgbClr val="3333FF"/>
                </a:solidFill>
              </a:rPr>
              <a:t>use</a:t>
            </a:r>
            <a:r>
              <a:rPr lang="sv-SE" i="1" dirty="0">
                <a:solidFill>
                  <a:srgbClr val="3333FF"/>
                </a:solidFill>
              </a:rPr>
              <a:t> </a:t>
            </a:r>
            <a:r>
              <a:rPr lang="sv-SE" i="1" dirty="0" err="1">
                <a:solidFill>
                  <a:srgbClr val="3333FF"/>
                </a:solidFill>
              </a:rPr>
              <a:t>polarization</a:t>
            </a:r>
            <a:r>
              <a:rPr lang="sv-SE" i="1" dirty="0">
                <a:solidFill>
                  <a:srgbClr val="3333FF"/>
                </a:solidFill>
              </a:rPr>
              <a:t> sensitive </a:t>
            </a:r>
            <a:r>
              <a:rPr lang="sv-SE" i="1" dirty="0" err="1">
                <a:solidFill>
                  <a:srgbClr val="3333FF"/>
                </a:solidFill>
              </a:rPr>
              <a:t>plates</a:t>
            </a:r>
            <a:r>
              <a:rPr lang="sv-SE" i="1" dirty="0">
                <a:solidFill>
                  <a:srgbClr val="3333FF"/>
                </a:solidFill>
              </a:rPr>
              <a:t> </a:t>
            </a:r>
            <a:r>
              <a:rPr lang="sv-SE" i="1" dirty="0" err="1">
                <a:solidFill>
                  <a:srgbClr val="3333FF"/>
                </a:solidFill>
              </a:rPr>
              <a:t>designed</a:t>
            </a:r>
            <a:r>
              <a:rPr lang="sv-SE" i="1" dirty="0">
                <a:solidFill>
                  <a:srgbClr val="3333FF"/>
                </a:solidFill>
              </a:rPr>
              <a:t> to work in an small band of </a:t>
            </a:r>
            <a:r>
              <a:rPr lang="sv-SE" i="1" dirty="0" err="1">
                <a:solidFill>
                  <a:srgbClr val="3333FF"/>
                </a:solidFill>
              </a:rPr>
              <a:t>wavelengths</a:t>
            </a:r>
            <a:r>
              <a:rPr lang="sv-SE" i="1" dirty="0">
                <a:solidFill>
                  <a:srgbClr val="3333FF"/>
                </a:solidFill>
              </a:rPr>
              <a:t> to get high </a:t>
            </a:r>
            <a:r>
              <a:rPr lang="sv-SE" i="1" dirty="0" err="1">
                <a:solidFill>
                  <a:srgbClr val="3333FF"/>
                </a:solidFill>
              </a:rPr>
              <a:t>reflection</a:t>
            </a:r>
            <a:r>
              <a:rPr lang="sv-SE" i="1" dirty="0">
                <a:solidFill>
                  <a:srgbClr val="3333FF"/>
                </a:solidFill>
              </a:rPr>
              <a:t> of the </a:t>
            </a:r>
            <a:r>
              <a:rPr lang="sv-SE" i="1" dirty="0" err="1">
                <a:solidFill>
                  <a:srgbClr val="3333FF"/>
                </a:solidFill>
              </a:rPr>
              <a:t>polarized</a:t>
            </a:r>
            <a:r>
              <a:rPr lang="sv-SE" i="1" dirty="0">
                <a:solidFill>
                  <a:srgbClr val="3333FF"/>
                </a:solidFill>
              </a:rPr>
              <a:t> </a:t>
            </a:r>
            <a:r>
              <a:rPr lang="sv-SE" i="1" dirty="0" err="1">
                <a:solidFill>
                  <a:srgbClr val="3333FF"/>
                </a:solidFill>
              </a:rPr>
              <a:t>injected</a:t>
            </a:r>
            <a:r>
              <a:rPr lang="sv-SE" i="1" dirty="0">
                <a:solidFill>
                  <a:srgbClr val="3333FF"/>
                </a:solidFill>
              </a:rPr>
              <a:t> laser </a:t>
            </a:r>
            <a:r>
              <a:rPr lang="sv-SE" i="1" dirty="0" err="1">
                <a:solidFill>
                  <a:srgbClr val="3333FF"/>
                </a:solidFill>
              </a:rPr>
              <a:t>beam</a:t>
            </a:r>
            <a:r>
              <a:rPr lang="sv-SE" i="1" dirty="0">
                <a:solidFill>
                  <a:srgbClr val="3333FF"/>
                </a:solidFill>
              </a:rPr>
              <a:t>. The </a:t>
            </a:r>
            <a:r>
              <a:rPr lang="sv-SE" i="1" dirty="0" err="1">
                <a:solidFill>
                  <a:srgbClr val="3333FF"/>
                </a:solidFill>
              </a:rPr>
              <a:t>most</a:t>
            </a:r>
            <a:r>
              <a:rPr lang="sv-SE" i="1" dirty="0">
                <a:solidFill>
                  <a:srgbClr val="3333FF"/>
                </a:solidFill>
              </a:rPr>
              <a:t> of </a:t>
            </a:r>
            <a:r>
              <a:rPr lang="sv-SE" i="1" dirty="0" err="1">
                <a:solidFill>
                  <a:srgbClr val="3333FF"/>
                </a:solidFill>
              </a:rPr>
              <a:t>these</a:t>
            </a:r>
            <a:r>
              <a:rPr lang="sv-SE" i="1" dirty="0">
                <a:solidFill>
                  <a:srgbClr val="3333FF"/>
                </a:solidFill>
              </a:rPr>
              <a:t> schemas  </a:t>
            </a:r>
            <a:r>
              <a:rPr lang="sv-SE" i="1" dirty="0" err="1">
                <a:solidFill>
                  <a:srgbClr val="3333FF"/>
                </a:solidFill>
              </a:rPr>
              <a:t>works</a:t>
            </a:r>
            <a:r>
              <a:rPr lang="sv-SE" i="1" dirty="0">
                <a:solidFill>
                  <a:srgbClr val="3333FF"/>
                </a:solidFill>
              </a:rPr>
              <a:t> in the NIR (</a:t>
            </a:r>
            <a:r>
              <a:rPr lang="sv-SE" i="1" dirty="0" err="1">
                <a:solidFill>
                  <a:srgbClr val="3333FF"/>
                </a:solidFill>
              </a:rPr>
              <a:t>wavelength</a:t>
            </a:r>
            <a:r>
              <a:rPr lang="sv-SE" i="1" dirty="0">
                <a:solidFill>
                  <a:srgbClr val="3333FF"/>
                </a:solidFill>
              </a:rPr>
              <a:t> </a:t>
            </a:r>
            <a:r>
              <a:rPr lang="sv-SE" i="1" dirty="0" err="1">
                <a:solidFill>
                  <a:srgbClr val="3333FF"/>
                </a:solidFill>
              </a:rPr>
              <a:t>around</a:t>
            </a:r>
            <a:r>
              <a:rPr lang="sv-SE" i="1" dirty="0">
                <a:solidFill>
                  <a:srgbClr val="3333FF"/>
                </a:solidFill>
              </a:rPr>
              <a:t> 1 </a:t>
            </a:r>
            <a:r>
              <a:rPr lang="sv-SE" i="1" dirty="0" err="1">
                <a:solidFill>
                  <a:srgbClr val="3333FF"/>
                </a:solidFill>
              </a:rPr>
              <a:t>micron</a:t>
            </a:r>
            <a:r>
              <a:rPr lang="sv-SE" i="1" dirty="0">
                <a:solidFill>
                  <a:srgbClr val="3333FF"/>
                </a:solidFill>
              </a:rPr>
              <a:t>). </a:t>
            </a:r>
          </a:p>
          <a:p>
            <a:pPr algn="just"/>
            <a:r>
              <a:rPr lang="sv-SE" i="1" dirty="0">
                <a:solidFill>
                  <a:srgbClr val="3333FF"/>
                </a:solidFill>
              </a:rPr>
              <a:t>     For </a:t>
            </a:r>
            <a:r>
              <a:rPr lang="sv-SE" b="1" i="1" dirty="0">
                <a:solidFill>
                  <a:srgbClr val="3333FF"/>
                </a:solidFill>
              </a:rPr>
              <a:t>Laser </a:t>
            </a:r>
            <a:r>
              <a:rPr lang="sv-SE" b="1" i="1" dirty="0" err="1">
                <a:solidFill>
                  <a:srgbClr val="3333FF"/>
                </a:solidFill>
              </a:rPr>
              <a:t>Induced</a:t>
            </a:r>
            <a:r>
              <a:rPr lang="sv-SE" b="1" i="1" dirty="0">
                <a:solidFill>
                  <a:srgbClr val="3333FF"/>
                </a:solidFill>
              </a:rPr>
              <a:t> </a:t>
            </a:r>
            <a:r>
              <a:rPr lang="sv-SE" b="1" i="1" dirty="0" err="1">
                <a:solidFill>
                  <a:srgbClr val="3333FF"/>
                </a:solidFill>
              </a:rPr>
              <a:t>Recombination</a:t>
            </a:r>
            <a:r>
              <a:rPr lang="sv-SE" b="1" i="1" dirty="0">
                <a:solidFill>
                  <a:srgbClr val="3333FF"/>
                </a:solidFill>
              </a:rPr>
              <a:t> at CRYRING</a:t>
            </a:r>
            <a:r>
              <a:rPr lang="sv-SE" i="1" dirty="0">
                <a:solidFill>
                  <a:srgbClr val="3333FF"/>
                </a:solidFill>
              </a:rPr>
              <a:t>, </a:t>
            </a:r>
            <a:r>
              <a:rPr lang="sv-SE" i="1" dirty="0" err="1">
                <a:solidFill>
                  <a:srgbClr val="3333FF"/>
                </a:solidFill>
              </a:rPr>
              <a:t>we</a:t>
            </a:r>
            <a:r>
              <a:rPr lang="sv-SE" i="1" dirty="0">
                <a:solidFill>
                  <a:srgbClr val="3333FF"/>
                </a:solidFill>
              </a:rPr>
              <a:t> </a:t>
            </a:r>
            <a:r>
              <a:rPr lang="sv-SE" i="1" dirty="0" err="1">
                <a:solidFill>
                  <a:srgbClr val="3333FF"/>
                </a:solidFill>
              </a:rPr>
              <a:t>need</a:t>
            </a:r>
            <a:r>
              <a:rPr lang="sv-SE" i="1" dirty="0">
                <a:solidFill>
                  <a:srgbClr val="3333FF"/>
                </a:solidFill>
              </a:rPr>
              <a:t> a system </a:t>
            </a:r>
            <a:r>
              <a:rPr lang="sv-SE" i="1" dirty="0" err="1">
                <a:solidFill>
                  <a:srgbClr val="3333FF"/>
                </a:solidFill>
              </a:rPr>
              <a:t>which</a:t>
            </a:r>
            <a:r>
              <a:rPr lang="sv-SE" i="1" dirty="0">
                <a:solidFill>
                  <a:srgbClr val="3333FF"/>
                </a:solidFill>
              </a:rPr>
              <a:t> </a:t>
            </a:r>
            <a:r>
              <a:rPr lang="sv-SE" i="1" dirty="0" err="1">
                <a:solidFill>
                  <a:srgbClr val="3333FF"/>
                </a:solidFill>
              </a:rPr>
              <a:t>can</a:t>
            </a:r>
            <a:r>
              <a:rPr lang="sv-SE" i="1" dirty="0">
                <a:solidFill>
                  <a:srgbClr val="3333FF"/>
                </a:solidFill>
              </a:rPr>
              <a:t> </a:t>
            </a:r>
            <a:r>
              <a:rPr lang="sv-SE" i="1" dirty="0" err="1">
                <a:solidFill>
                  <a:srgbClr val="3333FF"/>
                </a:solidFill>
              </a:rPr>
              <a:t>inject</a:t>
            </a:r>
            <a:r>
              <a:rPr lang="sv-SE" i="1" dirty="0">
                <a:solidFill>
                  <a:srgbClr val="3333FF"/>
                </a:solidFill>
              </a:rPr>
              <a:t> and </a:t>
            </a:r>
            <a:r>
              <a:rPr lang="sv-SE" i="1" dirty="0" err="1">
                <a:solidFill>
                  <a:srgbClr val="3333FF"/>
                </a:solidFill>
              </a:rPr>
              <a:t>handle</a:t>
            </a:r>
            <a:r>
              <a:rPr lang="sv-SE" i="1" dirty="0">
                <a:solidFill>
                  <a:srgbClr val="3333FF"/>
                </a:solidFill>
              </a:rPr>
              <a:t> a high power laser </a:t>
            </a:r>
            <a:r>
              <a:rPr lang="sv-SE" i="1" dirty="0" err="1">
                <a:solidFill>
                  <a:srgbClr val="3333FF"/>
                </a:solidFill>
              </a:rPr>
              <a:t>pulse</a:t>
            </a:r>
            <a:r>
              <a:rPr lang="sv-SE" i="1" dirty="0">
                <a:solidFill>
                  <a:srgbClr val="3333FF"/>
                </a:solidFill>
              </a:rPr>
              <a:t> in a broad band of </a:t>
            </a:r>
            <a:r>
              <a:rPr lang="sv-SE" i="1" dirty="0" err="1">
                <a:solidFill>
                  <a:srgbClr val="3333FF"/>
                </a:solidFill>
              </a:rPr>
              <a:t>wavelengths</a:t>
            </a:r>
            <a:r>
              <a:rPr lang="sv-SE" i="1" dirty="0">
                <a:solidFill>
                  <a:srgbClr val="3333FF"/>
                </a:solidFill>
              </a:rPr>
              <a:t> (400 – 800 </a:t>
            </a:r>
            <a:r>
              <a:rPr lang="sv-SE" i="1" dirty="0" err="1">
                <a:solidFill>
                  <a:srgbClr val="3333FF"/>
                </a:solidFill>
              </a:rPr>
              <a:t>nm</a:t>
            </a:r>
            <a:r>
              <a:rPr lang="sv-SE" i="1" dirty="0">
                <a:solidFill>
                  <a:srgbClr val="3333FF"/>
                </a:solidFill>
              </a:rPr>
              <a:t>). For this </a:t>
            </a:r>
            <a:r>
              <a:rPr lang="sv-SE" i="1" dirty="0" err="1">
                <a:solidFill>
                  <a:srgbClr val="3333FF"/>
                </a:solidFill>
              </a:rPr>
              <a:t>purpouse</a:t>
            </a:r>
            <a:r>
              <a:rPr lang="sv-SE" i="1" dirty="0">
                <a:solidFill>
                  <a:srgbClr val="3333FF"/>
                </a:solidFill>
              </a:rPr>
              <a:t> a </a:t>
            </a:r>
            <a:r>
              <a:rPr lang="sv-SE" i="1" dirty="0" err="1">
                <a:solidFill>
                  <a:srgbClr val="3333FF"/>
                </a:solidFill>
              </a:rPr>
              <a:t>Wollaston</a:t>
            </a:r>
            <a:r>
              <a:rPr lang="sv-SE" i="1" dirty="0">
                <a:solidFill>
                  <a:srgbClr val="3333FF"/>
                </a:solidFill>
              </a:rPr>
              <a:t> </a:t>
            </a:r>
            <a:r>
              <a:rPr lang="sv-SE" i="1" dirty="0" err="1">
                <a:solidFill>
                  <a:srgbClr val="3333FF"/>
                </a:solidFill>
              </a:rPr>
              <a:t>Prism</a:t>
            </a:r>
            <a:r>
              <a:rPr lang="sv-SE" i="1" dirty="0">
                <a:solidFill>
                  <a:srgbClr val="3333FF"/>
                </a:solidFill>
              </a:rPr>
              <a:t> in </a:t>
            </a:r>
            <a:r>
              <a:rPr lang="sv-SE" i="1" dirty="0" err="1">
                <a:solidFill>
                  <a:srgbClr val="3333FF"/>
                </a:solidFill>
              </a:rPr>
              <a:t>combining</a:t>
            </a:r>
            <a:r>
              <a:rPr lang="sv-SE" i="1" dirty="0">
                <a:solidFill>
                  <a:srgbClr val="3333FF"/>
                </a:solidFill>
              </a:rPr>
              <a:t> </a:t>
            </a:r>
            <a:r>
              <a:rPr lang="sv-SE" i="1" dirty="0" err="1">
                <a:solidFill>
                  <a:srgbClr val="3333FF"/>
                </a:solidFill>
              </a:rPr>
              <a:t>setup</a:t>
            </a:r>
            <a:r>
              <a:rPr lang="sv-SE" i="1" dirty="0">
                <a:solidFill>
                  <a:srgbClr val="3333FF"/>
                </a:solidFill>
              </a:rPr>
              <a:t> </a:t>
            </a:r>
            <a:r>
              <a:rPr lang="sv-SE" i="1" dirty="0" err="1">
                <a:solidFill>
                  <a:srgbClr val="3333FF"/>
                </a:solidFill>
              </a:rPr>
              <a:t>seems</a:t>
            </a:r>
            <a:r>
              <a:rPr lang="sv-SE" i="1" dirty="0">
                <a:solidFill>
                  <a:srgbClr val="3333FF"/>
                </a:solidFill>
              </a:rPr>
              <a:t> to be the best </a:t>
            </a:r>
            <a:r>
              <a:rPr lang="sv-SE" i="1" dirty="0" err="1">
                <a:solidFill>
                  <a:srgbClr val="3333FF"/>
                </a:solidFill>
              </a:rPr>
              <a:t>choise</a:t>
            </a:r>
            <a:r>
              <a:rPr lang="sv-SE" i="1" dirty="0">
                <a:solidFill>
                  <a:srgbClr val="3333FF"/>
                </a:solidFill>
              </a:rPr>
              <a:t> as </a:t>
            </a:r>
            <a:r>
              <a:rPr lang="sv-SE" i="1" dirty="0" err="1">
                <a:solidFill>
                  <a:srgbClr val="3333FF"/>
                </a:solidFill>
              </a:rPr>
              <a:t>injecting</a:t>
            </a:r>
            <a:r>
              <a:rPr lang="sv-SE" i="1" dirty="0">
                <a:solidFill>
                  <a:srgbClr val="3333FF"/>
                </a:solidFill>
              </a:rPr>
              <a:t> element.</a:t>
            </a:r>
            <a:endParaRPr lang="en-GB" i="1" dirty="0">
              <a:solidFill>
                <a:srgbClr val="3333FF"/>
              </a:solidFill>
            </a:endParaRPr>
          </a:p>
        </p:txBody>
      </p:sp>
      <p:graphicFrame>
        <p:nvGraphicFramePr>
          <p:cNvPr id="3" name="Tabell 2"/>
          <p:cNvGraphicFramePr>
            <a:graphicFrameLocks noGrp="1"/>
          </p:cNvGraphicFramePr>
          <p:nvPr/>
        </p:nvGraphicFramePr>
        <p:xfrm>
          <a:off x="609600" y="685800"/>
          <a:ext cx="7924800" cy="1188720"/>
        </p:xfrm>
        <a:graphic>
          <a:graphicData uri="http://schemas.openxmlformats.org/drawingml/2006/table">
            <a:tbl>
              <a:tblPr firstRow="1" bandRow="1">
                <a:tableStyleId>{5C22544A-7EE6-4342-B048-85BDC9FD1C3A}</a:tableStyleId>
              </a:tblPr>
              <a:tblGrid>
                <a:gridCol w="7924800"/>
              </a:tblGrid>
              <a:tr h="914400">
                <a:tc>
                  <a:txBody>
                    <a:bodyPr/>
                    <a:lstStyle/>
                    <a:p>
                      <a:pPr algn="just"/>
                      <a:r>
                        <a:rPr lang="sv-SE" i="1" dirty="0" smtClean="0">
                          <a:solidFill>
                            <a:schemeClr val="bg1"/>
                          </a:solidFill>
                          <a:latin typeface="Times New Roman" pitchFamily="18" charset="0"/>
                          <a:cs typeface="Times New Roman" pitchFamily="18" charset="0"/>
                        </a:rPr>
                        <a:t>   De optiska system som finns för </a:t>
                      </a:r>
                      <a:r>
                        <a:rPr lang="sv-SE" i="1" dirty="0" err="1" smtClean="0">
                          <a:solidFill>
                            <a:schemeClr val="bg1"/>
                          </a:solidFill>
                          <a:latin typeface="Times New Roman" pitchFamily="18" charset="0"/>
                          <a:cs typeface="Times New Roman" pitchFamily="18" charset="0"/>
                        </a:rPr>
                        <a:t>intrakavitetsexperiment</a:t>
                      </a:r>
                      <a:r>
                        <a:rPr lang="sv-SE" i="1" baseline="0" dirty="0" smtClean="0">
                          <a:solidFill>
                            <a:schemeClr val="bg1"/>
                          </a:solidFill>
                          <a:latin typeface="Times New Roman" pitchFamily="18" charset="0"/>
                          <a:cs typeface="Times New Roman" pitchFamily="18" charset="0"/>
                        </a:rPr>
                        <a:t> baseras på optiska elementer optimerade till en våglängd </a:t>
                      </a:r>
                      <a:r>
                        <a:rPr lang="sv-SE" i="1" baseline="0" dirty="0" err="1" smtClean="0">
                          <a:solidFill>
                            <a:schemeClr val="bg1"/>
                          </a:solidFill>
                          <a:latin typeface="Times New Roman" pitchFamily="18" charset="0"/>
                          <a:cs typeface="Times New Roman" pitchFamily="18" charset="0"/>
                        </a:rPr>
                        <a:t>opch</a:t>
                      </a:r>
                      <a:r>
                        <a:rPr lang="sv-SE" i="1" baseline="0" dirty="0" smtClean="0">
                          <a:solidFill>
                            <a:schemeClr val="bg1"/>
                          </a:solidFill>
                          <a:latin typeface="Times New Roman" pitchFamily="18" charset="0"/>
                          <a:cs typeface="Times New Roman" pitchFamily="18" charset="0"/>
                        </a:rPr>
                        <a:t> i de flesta fallet fungerar i infrared området av våglängden. De optiska fällan för hög effektlasrar som vi föreslår är bredbandig</a:t>
                      </a:r>
                      <a:r>
                        <a:rPr lang="sv-SE" b="0" i="1" baseline="0" dirty="0" smtClean="0">
                          <a:solidFill>
                            <a:schemeClr val="bg1"/>
                          </a:solidFill>
                          <a:latin typeface="Times New Roman" pitchFamily="18" charset="0"/>
                          <a:cs typeface="Times New Roman" pitchFamily="18" charset="0"/>
                        </a:rPr>
                        <a:t>.</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strips/>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35" name="Rectangle 67"/>
          <p:cNvSpPr>
            <a:spLocks noChangeArrowheads="1"/>
          </p:cNvSpPr>
          <p:nvPr/>
        </p:nvSpPr>
        <p:spPr bwMode="auto">
          <a:xfrm>
            <a:off x="3124200" y="2209800"/>
            <a:ext cx="9144000" cy="0"/>
          </a:xfrm>
          <a:prstGeom prst="rect">
            <a:avLst/>
          </a:prstGeom>
          <a:noFill/>
          <a:ln w="9525">
            <a:noFill/>
            <a:miter lim="800000"/>
            <a:headEnd/>
            <a:tailEnd/>
          </a:ln>
          <a:effectLst/>
        </p:spPr>
        <p:txBody>
          <a:bodyPr>
            <a:spAutoFit/>
          </a:bodyPr>
          <a:lstStyle/>
          <a:p>
            <a:endParaRPr lang="sv-SE"/>
          </a:p>
        </p:txBody>
      </p:sp>
      <p:sp>
        <p:nvSpPr>
          <p:cNvPr id="7239" name="Rectangle 71"/>
          <p:cNvSpPr>
            <a:spLocks noChangeArrowheads="1"/>
          </p:cNvSpPr>
          <p:nvPr/>
        </p:nvSpPr>
        <p:spPr bwMode="auto">
          <a:xfrm>
            <a:off x="1905000" y="3314700"/>
            <a:ext cx="9144000" cy="0"/>
          </a:xfrm>
          <a:prstGeom prst="rect">
            <a:avLst/>
          </a:prstGeom>
          <a:noFill/>
          <a:ln w="9525">
            <a:noFill/>
            <a:miter lim="800000"/>
            <a:headEnd/>
            <a:tailEnd/>
          </a:ln>
          <a:effectLst/>
        </p:spPr>
        <p:txBody>
          <a:bodyPr>
            <a:spAutoFit/>
          </a:bodyPr>
          <a:lstStyle/>
          <a:p>
            <a:endParaRPr lang="sv-SE"/>
          </a:p>
        </p:txBody>
      </p:sp>
      <p:sp>
        <p:nvSpPr>
          <p:cNvPr id="7244" name="Rectangle 76"/>
          <p:cNvSpPr>
            <a:spLocks noChangeArrowheads="1"/>
          </p:cNvSpPr>
          <p:nvPr/>
        </p:nvSpPr>
        <p:spPr bwMode="auto">
          <a:xfrm>
            <a:off x="304800" y="5943600"/>
            <a:ext cx="4648200" cy="730250"/>
          </a:xfrm>
          <a:prstGeom prst="rect">
            <a:avLst/>
          </a:prstGeom>
          <a:solidFill>
            <a:srgbClr val="CCFFFF">
              <a:alpha val="50000"/>
            </a:srgbClr>
          </a:solidFill>
          <a:ln w="9525">
            <a:noFill/>
            <a:miter lim="800000"/>
            <a:headEnd/>
            <a:tailEnd/>
          </a:ln>
          <a:effectLst/>
        </p:spPr>
        <p:txBody>
          <a:bodyPr>
            <a:spAutoFit/>
          </a:bodyPr>
          <a:lstStyle/>
          <a:p>
            <a:pPr algn="just"/>
            <a:r>
              <a:rPr kumimoji="1" lang="en-US" b="1" dirty="0">
                <a:solidFill>
                  <a:schemeClr val="bg1"/>
                </a:solidFill>
                <a:cs typeface="Times New Roman" pitchFamily="18" charset="0"/>
              </a:rPr>
              <a:t>Fig.7.</a:t>
            </a:r>
            <a:r>
              <a:rPr kumimoji="1" lang="en-US" dirty="0">
                <a:solidFill>
                  <a:schemeClr val="bg1"/>
                </a:solidFill>
                <a:cs typeface="Times New Roman" pitchFamily="18" charset="0"/>
              </a:rPr>
              <a:t> Layout of the laser ring. FS- Focusing System, PC-  </a:t>
            </a:r>
            <a:r>
              <a:rPr kumimoji="1" lang="en-US" dirty="0" err="1">
                <a:solidFill>
                  <a:schemeClr val="bg1"/>
                </a:solidFill>
                <a:cs typeface="Times New Roman" pitchFamily="18" charset="0"/>
              </a:rPr>
              <a:t>Pockels</a:t>
            </a:r>
            <a:r>
              <a:rPr kumimoji="1" lang="en-US" dirty="0">
                <a:solidFill>
                  <a:schemeClr val="bg1"/>
                </a:solidFill>
                <a:cs typeface="Times New Roman" pitchFamily="18" charset="0"/>
              </a:rPr>
              <a:t> cell, WP- Wollaston prism, PD- Photodiode, HVP- High Voltage </a:t>
            </a:r>
            <a:r>
              <a:rPr kumimoji="1" lang="en-US" dirty="0" err="1">
                <a:solidFill>
                  <a:schemeClr val="bg1"/>
                </a:solidFill>
                <a:cs typeface="Times New Roman" pitchFamily="18" charset="0"/>
              </a:rPr>
              <a:t>Pulser</a:t>
            </a:r>
            <a:r>
              <a:rPr kumimoji="1" lang="en-US" dirty="0">
                <a:solidFill>
                  <a:schemeClr val="bg1"/>
                </a:solidFill>
                <a:cs typeface="Times New Roman" pitchFamily="18" charset="0"/>
              </a:rPr>
              <a:t>, and BS- Beam splitter.</a:t>
            </a:r>
            <a:endParaRPr kumimoji="1" lang="en-US" dirty="0">
              <a:solidFill>
                <a:schemeClr val="bg1"/>
              </a:solidFill>
            </a:endParaRPr>
          </a:p>
        </p:txBody>
      </p:sp>
      <p:sp>
        <p:nvSpPr>
          <p:cNvPr id="7246" name="Text Box 78"/>
          <p:cNvSpPr txBox="1">
            <a:spLocks noChangeArrowheads="1"/>
          </p:cNvSpPr>
          <p:nvPr/>
        </p:nvSpPr>
        <p:spPr bwMode="auto">
          <a:xfrm>
            <a:off x="1219200" y="152400"/>
            <a:ext cx="2066925" cy="519113"/>
          </a:xfrm>
          <a:prstGeom prst="rect">
            <a:avLst/>
          </a:prstGeom>
          <a:noFill/>
          <a:ln w="9525">
            <a:noFill/>
            <a:miter lim="800000"/>
            <a:headEnd/>
            <a:tailEnd/>
          </a:ln>
          <a:effectLst/>
        </p:spPr>
        <p:txBody>
          <a:bodyPr wrap="none">
            <a:spAutoFit/>
          </a:bodyPr>
          <a:lstStyle/>
          <a:p>
            <a:pPr algn="l">
              <a:buFontTx/>
              <a:buBlip>
                <a:blip r:embed="rId4"/>
              </a:buBlip>
            </a:pPr>
            <a:r>
              <a:rPr lang="sv-SE" sz="2800" b="1" i="1" dirty="0">
                <a:solidFill>
                  <a:srgbClr val="FF3300"/>
                </a:solidFill>
              </a:rPr>
              <a:t>Laser Ring</a:t>
            </a:r>
            <a:endParaRPr lang="en-GB" sz="2800" b="1" i="1" dirty="0">
              <a:solidFill>
                <a:srgbClr val="FF3300"/>
              </a:solidFill>
            </a:endParaRPr>
          </a:p>
        </p:txBody>
      </p:sp>
      <p:sp>
        <p:nvSpPr>
          <p:cNvPr id="7248" name="Text Box 80"/>
          <p:cNvSpPr txBox="1">
            <a:spLocks noChangeArrowheads="1"/>
          </p:cNvSpPr>
          <p:nvPr/>
        </p:nvSpPr>
        <p:spPr bwMode="auto">
          <a:xfrm>
            <a:off x="152400" y="990600"/>
            <a:ext cx="8839200" cy="1384995"/>
          </a:xfrm>
          <a:prstGeom prst="rect">
            <a:avLst/>
          </a:prstGeom>
          <a:noFill/>
          <a:ln w="9525">
            <a:noFill/>
            <a:miter lim="800000"/>
            <a:headEnd/>
            <a:tailEnd/>
          </a:ln>
          <a:effectLst/>
        </p:spPr>
        <p:txBody>
          <a:bodyPr>
            <a:spAutoFit/>
          </a:bodyPr>
          <a:lstStyle/>
          <a:p>
            <a:pPr algn="just"/>
            <a:r>
              <a:rPr lang="en-US" dirty="0">
                <a:solidFill>
                  <a:schemeClr val="accent2"/>
                </a:solidFill>
                <a:cs typeface="Times New Roman" pitchFamily="18" charset="0"/>
              </a:rPr>
              <a:t>   </a:t>
            </a:r>
            <a:r>
              <a:rPr lang="en-US" b="1" i="1" dirty="0">
                <a:solidFill>
                  <a:schemeClr val="accent2"/>
                </a:solidFill>
                <a:cs typeface="Times New Roman" pitchFamily="18" charset="0"/>
              </a:rPr>
              <a:t>The Optical Laser Ring</a:t>
            </a:r>
            <a:r>
              <a:rPr lang="en-US" i="1" dirty="0">
                <a:solidFill>
                  <a:schemeClr val="accent2"/>
                </a:solidFill>
                <a:cs typeface="Times New Roman" pitchFamily="18" charset="0"/>
              </a:rPr>
              <a:t> consists of an </a:t>
            </a:r>
            <a:r>
              <a:rPr lang="en-US" b="1" i="1" dirty="0">
                <a:solidFill>
                  <a:schemeClr val="accent2"/>
                </a:solidFill>
                <a:cs typeface="Times New Roman" pitchFamily="18" charset="0"/>
              </a:rPr>
              <a:t>electro-optical switch</a:t>
            </a:r>
            <a:r>
              <a:rPr lang="en-US" i="1" dirty="0">
                <a:solidFill>
                  <a:schemeClr val="accent2"/>
                </a:solidFill>
                <a:cs typeface="Times New Roman" pitchFamily="18" charset="0"/>
              </a:rPr>
              <a:t>, 4 </a:t>
            </a:r>
            <a:r>
              <a:rPr lang="en-US" b="1" i="1" dirty="0">
                <a:solidFill>
                  <a:schemeClr val="accent2"/>
                </a:solidFill>
                <a:cs typeface="Times New Roman" pitchFamily="18" charset="0"/>
              </a:rPr>
              <a:t>high reflecting mirrors</a:t>
            </a:r>
            <a:r>
              <a:rPr lang="en-US" i="1" dirty="0">
                <a:solidFill>
                  <a:schemeClr val="accent2"/>
                </a:solidFill>
                <a:cs typeface="Times New Roman" pitchFamily="18" charset="0"/>
              </a:rPr>
              <a:t> and a </a:t>
            </a:r>
            <a:r>
              <a:rPr lang="en-US" b="1" i="1" dirty="0">
                <a:solidFill>
                  <a:schemeClr val="accent2"/>
                </a:solidFill>
                <a:cs typeface="Times New Roman" pitchFamily="18" charset="0"/>
              </a:rPr>
              <a:t>focusing system</a:t>
            </a:r>
            <a:r>
              <a:rPr lang="en-US" i="1" dirty="0">
                <a:solidFill>
                  <a:schemeClr val="accent2"/>
                </a:solidFill>
                <a:cs typeface="Times New Roman" pitchFamily="18" charset="0"/>
              </a:rPr>
              <a:t>. A </a:t>
            </a:r>
            <a:r>
              <a:rPr lang="en-US" b="1" i="1" dirty="0">
                <a:solidFill>
                  <a:schemeClr val="accent2"/>
                </a:solidFill>
                <a:cs typeface="Times New Roman" pitchFamily="18" charset="0"/>
              </a:rPr>
              <a:t>Wollaston prism</a:t>
            </a:r>
            <a:r>
              <a:rPr lang="en-US" i="1" dirty="0">
                <a:solidFill>
                  <a:schemeClr val="accent2"/>
                </a:solidFill>
                <a:cs typeface="Times New Roman" pitchFamily="18" charset="0"/>
              </a:rPr>
              <a:t> and a </a:t>
            </a:r>
            <a:r>
              <a:rPr lang="en-US" b="1" i="1" dirty="0" err="1">
                <a:solidFill>
                  <a:schemeClr val="accent2"/>
                </a:solidFill>
                <a:cs typeface="Times New Roman" pitchFamily="18" charset="0"/>
              </a:rPr>
              <a:t>Pockels</a:t>
            </a:r>
            <a:r>
              <a:rPr lang="en-US" b="1" i="1" dirty="0">
                <a:solidFill>
                  <a:schemeClr val="accent2"/>
                </a:solidFill>
                <a:cs typeface="Times New Roman" pitchFamily="18" charset="0"/>
              </a:rPr>
              <a:t> cell</a:t>
            </a:r>
            <a:r>
              <a:rPr lang="en-US" i="1" dirty="0">
                <a:solidFill>
                  <a:schemeClr val="accent2"/>
                </a:solidFill>
                <a:cs typeface="Times New Roman" pitchFamily="18" charset="0"/>
              </a:rPr>
              <a:t> driven by a high voltage </a:t>
            </a:r>
            <a:r>
              <a:rPr lang="en-US" i="1" dirty="0" err="1">
                <a:solidFill>
                  <a:schemeClr val="accent2"/>
                </a:solidFill>
                <a:cs typeface="Times New Roman" pitchFamily="18" charset="0"/>
              </a:rPr>
              <a:t>pulser</a:t>
            </a:r>
            <a:r>
              <a:rPr lang="en-US" i="1" dirty="0">
                <a:solidFill>
                  <a:schemeClr val="accent2"/>
                </a:solidFill>
                <a:cs typeface="Times New Roman" pitchFamily="18" charset="0"/>
              </a:rPr>
              <a:t> form the </a:t>
            </a:r>
            <a:r>
              <a:rPr lang="en-US" b="1" i="1" dirty="0">
                <a:solidFill>
                  <a:schemeClr val="accent2"/>
                </a:solidFill>
                <a:cs typeface="Times New Roman" pitchFamily="18" charset="0"/>
              </a:rPr>
              <a:t>electro-optical injector.</a:t>
            </a:r>
            <a:r>
              <a:rPr lang="en-US" i="1" dirty="0">
                <a:solidFill>
                  <a:schemeClr val="accent2"/>
                </a:solidFill>
                <a:cs typeface="Times New Roman" pitchFamily="18" charset="0"/>
              </a:rPr>
              <a:t> The </a:t>
            </a:r>
            <a:r>
              <a:rPr lang="en-US" i="1" dirty="0" err="1">
                <a:solidFill>
                  <a:schemeClr val="accent2"/>
                </a:solidFill>
                <a:cs typeface="Times New Roman" pitchFamily="18" charset="0"/>
              </a:rPr>
              <a:t>Pockels</a:t>
            </a:r>
            <a:r>
              <a:rPr lang="en-US" i="1" dirty="0">
                <a:solidFill>
                  <a:schemeClr val="accent2"/>
                </a:solidFill>
                <a:cs typeface="Times New Roman" pitchFamily="18" charset="0"/>
              </a:rPr>
              <a:t> cell  rotates the plane of polarization of the (vertically) incoming beam by 90 </a:t>
            </a:r>
            <a:r>
              <a:rPr lang="en-US" i="1" baseline="30000" dirty="0">
                <a:solidFill>
                  <a:schemeClr val="accent2"/>
                </a:solidFill>
                <a:cs typeface="Times New Roman" pitchFamily="18" charset="0"/>
              </a:rPr>
              <a:t>0</a:t>
            </a:r>
            <a:r>
              <a:rPr lang="en-US" i="1" dirty="0">
                <a:solidFill>
                  <a:schemeClr val="accent2"/>
                </a:solidFill>
                <a:cs typeface="Times New Roman" pitchFamily="18" charset="0"/>
              </a:rPr>
              <a:t>. Between two pulses the </a:t>
            </a:r>
            <a:r>
              <a:rPr lang="en-US" i="1" dirty="0" err="1">
                <a:solidFill>
                  <a:schemeClr val="accent2"/>
                </a:solidFill>
                <a:cs typeface="Times New Roman" pitchFamily="18" charset="0"/>
              </a:rPr>
              <a:t>Pockels</a:t>
            </a:r>
            <a:r>
              <a:rPr lang="en-US" i="1" dirty="0">
                <a:solidFill>
                  <a:schemeClr val="accent2"/>
                </a:solidFill>
                <a:cs typeface="Times New Roman" pitchFamily="18" charset="0"/>
              </a:rPr>
              <a:t> cell is inactive until the next pulse from the source comes. The Wollaston prism combines the paths of orthogonally polarized beams (the vertically polarized pulse from the laser source and the horizontally polarized circulating in the ring). These pulse paths are aligned to propagate collinearly  after the Wollaston prism.</a:t>
            </a:r>
            <a:endParaRPr lang="en-GB" i="1" dirty="0">
              <a:solidFill>
                <a:schemeClr val="accent2"/>
              </a:solidFill>
            </a:endParaRPr>
          </a:p>
        </p:txBody>
      </p:sp>
      <p:grpSp>
        <p:nvGrpSpPr>
          <p:cNvPr id="7280" name="Group 112"/>
          <p:cNvGrpSpPr>
            <a:grpSpLocks/>
          </p:cNvGrpSpPr>
          <p:nvPr/>
        </p:nvGrpSpPr>
        <p:grpSpPr bwMode="auto">
          <a:xfrm>
            <a:off x="381000" y="2514600"/>
            <a:ext cx="4419600" cy="3352800"/>
            <a:chOff x="48" y="1632"/>
            <a:chExt cx="2784" cy="2112"/>
          </a:xfrm>
        </p:grpSpPr>
        <p:grpSp>
          <p:nvGrpSpPr>
            <p:cNvPr id="7255" name="Group 87"/>
            <p:cNvGrpSpPr>
              <a:grpSpLocks/>
            </p:cNvGrpSpPr>
            <p:nvPr/>
          </p:nvGrpSpPr>
          <p:grpSpPr bwMode="auto">
            <a:xfrm>
              <a:off x="1872" y="2262"/>
              <a:ext cx="270" cy="234"/>
              <a:chOff x="1872" y="2262"/>
              <a:chExt cx="270" cy="234"/>
            </a:xfrm>
          </p:grpSpPr>
          <p:sp>
            <p:nvSpPr>
              <p:cNvPr id="7177" name="Text Box 9" descr="5 %"/>
              <p:cNvSpPr txBox="1">
                <a:spLocks noChangeArrowheads="1"/>
              </p:cNvSpPr>
              <p:nvPr/>
            </p:nvSpPr>
            <p:spPr bwMode="auto">
              <a:xfrm>
                <a:off x="1872" y="2262"/>
                <a:ext cx="270" cy="220"/>
              </a:xfrm>
              <a:prstGeom prst="rect">
                <a:avLst/>
              </a:prstGeom>
              <a:pattFill prst="pct5">
                <a:fgClr>
                  <a:srgbClr val="FF6600"/>
                </a:fgClr>
                <a:bgClr>
                  <a:srgbClr val="FFCC99"/>
                </a:bgClr>
              </a:pattFill>
              <a:ln w="19050">
                <a:solidFill>
                  <a:srgbClr val="339966"/>
                </a:solidFill>
                <a:miter lim="800000"/>
                <a:headEnd/>
                <a:tailEnd/>
              </a:ln>
            </p:spPr>
            <p:txBody>
              <a:bodyPr/>
              <a:lstStyle/>
              <a:p>
                <a:pPr algn="l" eaLnBrk="0" hangingPunct="0"/>
                <a:endParaRPr lang="sv-SE" sz="600" i="1"/>
              </a:p>
            </p:txBody>
          </p:sp>
          <p:sp>
            <p:nvSpPr>
              <p:cNvPr id="7188" name="Line 20"/>
              <p:cNvSpPr>
                <a:spLocks noChangeShapeType="1"/>
              </p:cNvSpPr>
              <p:nvPr/>
            </p:nvSpPr>
            <p:spPr bwMode="auto">
              <a:xfrm flipH="1">
                <a:off x="1872" y="2262"/>
                <a:ext cx="270" cy="234"/>
              </a:xfrm>
              <a:prstGeom prst="line">
                <a:avLst/>
              </a:prstGeom>
              <a:noFill/>
              <a:ln w="9525">
                <a:solidFill>
                  <a:srgbClr val="800000"/>
                </a:solidFill>
                <a:round/>
                <a:headEnd/>
                <a:tailEnd/>
              </a:ln>
            </p:spPr>
            <p:txBody>
              <a:bodyPr/>
              <a:lstStyle/>
              <a:p>
                <a:endParaRPr lang="sv-SE"/>
              </a:p>
            </p:txBody>
          </p:sp>
        </p:grpSp>
        <p:sp>
          <p:nvSpPr>
            <p:cNvPr id="7179" name="AutoShape 11"/>
            <p:cNvSpPr>
              <a:spLocks noChangeArrowheads="1"/>
            </p:cNvSpPr>
            <p:nvPr/>
          </p:nvSpPr>
          <p:spPr bwMode="auto">
            <a:xfrm>
              <a:off x="2400" y="2448"/>
              <a:ext cx="90" cy="68"/>
            </a:xfrm>
            <a:prstGeom prst="flowChartConnector">
              <a:avLst/>
            </a:prstGeom>
            <a:solidFill>
              <a:srgbClr val="FFFFFF"/>
            </a:solidFill>
            <a:ln w="28575">
              <a:solidFill>
                <a:srgbClr val="FF0000"/>
              </a:solidFill>
              <a:round/>
              <a:headEnd/>
              <a:tailEnd/>
            </a:ln>
          </p:spPr>
          <p:txBody>
            <a:bodyPr/>
            <a:lstStyle/>
            <a:p>
              <a:endParaRPr lang="sv-SE"/>
            </a:p>
          </p:txBody>
        </p:sp>
        <p:sp>
          <p:nvSpPr>
            <p:cNvPr id="7180" name="Line 12"/>
            <p:cNvSpPr>
              <a:spLocks noChangeShapeType="1"/>
            </p:cNvSpPr>
            <p:nvPr/>
          </p:nvSpPr>
          <p:spPr bwMode="auto">
            <a:xfrm rot="1506465">
              <a:off x="2524" y="2487"/>
              <a:ext cx="226" cy="84"/>
            </a:xfrm>
            <a:prstGeom prst="line">
              <a:avLst/>
            </a:prstGeom>
            <a:noFill/>
            <a:ln w="25400" cmpd="thinThick">
              <a:solidFill>
                <a:srgbClr val="0000FF"/>
              </a:solidFill>
              <a:round/>
              <a:headEnd/>
              <a:tailEnd/>
            </a:ln>
          </p:spPr>
          <p:txBody>
            <a:bodyPr/>
            <a:lstStyle/>
            <a:p>
              <a:endParaRPr lang="sv-SE"/>
            </a:p>
          </p:txBody>
        </p:sp>
        <p:sp>
          <p:nvSpPr>
            <p:cNvPr id="7181" name="Line 13"/>
            <p:cNvSpPr>
              <a:spLocks noChangeShapeType="1"/>
            </p:cNvSpPr>
            <p:nvPr/>
          </p:nvSpPr>
          <p:spPr bwMode="auto">
            <a:xfrm flipV="1">
              <a:off x="2640" y="2544"/>
              <a:ext cx="0" cy="768"/>
            </a:xfrm>
            <a:prstGeom prst="line">
              <a:avLst/>
            </a:prstGeom>
            <a:noFill/>
            <a:ln w="28575">
              <a:solidFill>
                <a:srgbClr val="FF0000"/>
              </a:solidFill>
              <a:round/>
              <a:headEnd/>
              <a:tailEnd type="triangle" w="sm" len="lg"/>
            </a:ln>
          </p:spPr>
          <p:txBody>
            <a:bodyPr/>
            <a:lstStyle/>
            <a:p>
              <a:endParaRPr lang="sv-SE"/>
            </a:p>
          </p:txBody>
        </p:sp>
        <p:sp>
          <p:nvSpPr>
            <p:cNvPr id="7182" name="Line 14"/>
            <p:cNvSpPr>
              <a:spLocks noChangeShapeType="1"/>
            </p:cNvSpPr>
            <p:nvPr/>
          </p:nvSpPr>
          <p:spPr bwMode="auto">
            <a:xfrm flipH="1" flipV="1">
              <a:off x="2016" y="2352"/>
              <a:ext cx="611" cy="190"/>
            </a:xfrm>
            <a:prstGeom prst="line">
              <a:avLst/>
            </a:prstGeom>
            <a:noFill/>
            <a:ln w="28575">
              <a:solidFill>
                <a:srgbClr val="FF0000"/>
              </a:solidFill>
              <a:round/>
              <a:headEnd/>
              <a:tailEnd type="triangle" w="sm" len="lg"/>
            </a:ln>
          </p:spPr>
          <p:txBody>
            <a:bodyPr/>
            <a:lstStyle/>
            <a:p>
              <a:endParaRPr lang="sv-SE"/>
            </a:p>
          </p:txBody>
        </p:sp>
        <p:sp>
          <p:nvSpPr>
            <p:cNvPr id="7183" name="Line 15"/>
            <p:cNvSpPr>
              <a:spLocks noChangeShapeType="1"/>
            </p:cNvSpPr>
            <p:nvPr/>
          </p:nvSpPr>
          <p:spPr bwMode="auto">
            <a:xfrm>
              <a:off x="96" y="2304"/>
              <a:ext cx="171" cy="141"/>
            </a:xfrm>
            <a:prstGeom prst="line">
              <a:avLst/>
            </a:prstGeom>
            <a:noFill/>
            <a:ln w="25400" cmpd="thickThin">
              <a:solidFill>
                <a:srgbClr val="0000FF"/>
              </a:solidFill>
              <a:round/>
              <a:headEnd/>
              <a:tailEnd/>
            </a:ln>
          </p:spPr>
          <p:txBody>
            <a:bodyPr/>
            <a:lstStyle/>
            <a:p>
              <a:endParaRPr lang="sv-SE"/>
            </a:p>
          </p:txBody>
        </p:sp>
        <p:sp>
          <p:nvSpPr>
            <p:cNvPr id="7184" name="Line 16"/>
            <p:cNvSpPr>
              <a:spLocks noChangeShapeType="1"/>
            </p:cNvSpPr>
            <p:nvPr/>
          </p:nvSpPr>
          <p:spPr bwMode="auto">
            <a:xfrm flipH="1" flipV="1">
              <a:off x="193" y="1767"/>
              <a:ext cx="0" cy="605"/>
            </a:xfrm>
            <a:prstGeom prst="line">
              <a:avLst/>
            </a:prstGeom>
            <a:noFill/>
            <a:ln w="28575">
              <a:solidFill>
                <a:srgbClr val="FF0000"/>
              </a:solidFill>
              <a:round/>
              <a:headEnd/>
              <a:tailEnd type="triangle" w="sm" len="lg"/>
            </a:ln>
          </p:spPr>
          <p:txBody>
            <a:bodyPr/>
            <a:lstStyle/>
            <a:p>
              <a:endParaRPr lang="sv-SE"/>
            </a:p>
          </p:txBody>
        </p:sp>
        <p:sp>
          <p:nvSpPr>
            <p:cNvPr id="7185" name="Line 17"/>
            <p:cNvSpPr>
              <a:spLocks noChangeShapeType="1"/>
            </p:cNvSpPr>
            <p:nvPr/>
          </p:nvSpPr>
          <p:spPr bwMode="auto">
            <a:xfrm>
              <a:off x="199" y="1772"/>
              <a:ext cx="2359" cy="0"/>
            </a:xfrm>
            <a:prstGeom prst="line">
              <a:avLst/>
            </a:prstGeom>
            <a:noFill/>
            <a:ln w="28575">
              <a:solidFill>
                <a:srgbClr val="FF0000"/>
              </a:solidFill>
              <a:round/>
              <a:headEnd/>
              <a:tailEnd type="triangle" w="sm" len="lg"/>
            </a:ln>
          </p:spPr>
          <p:txBody>
            <a:bodyPr/>
            <a:lstStyle/>
            <a:p>
              <a:endParaRPr lang="sv-SE"/>
            </a:p>
          </p:txBody>
        </p:sp>
        <p:sp>
          <p:nvSpPr>
            <p:cNvPr id="7186" name="Line 18"/>
            <p:cNvSpPr>
              <a:spLocks noChangeShapeType="1"/>
            </p:cNvSpPr>
            <p:nvPr/>
          </p:nvSpPr>
          <p:spPr bwMode="auto">
            <a:xfrm rot="14971185">
              <a:off x="2510" y="2100"/>
              <a:ext cx="101" cy="246"/>
            </a:xfrm>
            <a:prstGeom prst="line">
              <a:avLst/>
            </a:prstGeom>
            <a:noFill/>
            <a:ln w="25400" cmpd="thickThin">
              <a:solidFill>
                <a:srgbClr val="0000FF"/>
              </a:solidFill>
              <a:round/>
              <a:headEnd/>
              <a:tailEnd/>
            </a:ln>
          </p:spPr>
          <p:txBody>
            <a:bodyPr/>
            <a:lstStyle/>
            <a:p>
              <a:endParaRPr lang="sv-SE"/>
            </a:p>
          </p:txBody>
        </p:sp>
        <p:sp>
          <p:nvSpPr>
            <p:cNvPr id="7187" name="Line 19"/>
            <p:cNvSpPr>
              <a:spLocks noChangeShapeType="1"/>
            </p:cNvSpPr>
            <p:nvPr/>
          </p:nvSpPr>
          <p:spPr bwMode="auto">
            <a:xfrm rot="243525">
              <a:off x="2490" y="1690"/>
              <a:ext cx="174" cy="163"/>
            </a:xfrm>
            <a:prstGeom prst="line">
              <a:avLst/>
            </a:prstGeom>
            <a:noFill/>
            <a:ln w="25400" cmpd="thinThick">
              <a:solidFill>
                <a:srgbClr val="0000FF"/>
              </a:solidFill>
              <a:round/>
              <a:headEnd/>
              <a:tailEnd/>
            </a:ln>
          </p:spPr>
          <p:txBody>
            <a:bodyPr/>
            <a:lstStyle/>
            <a:p>
              <a:endParaRPr lang="sv-SE"/>
            </a:p>
          </p:txBody>
        </p:sp>
        <p:sp>
          <p:nvSpPr>
            <p:cNvPr id="7190" name="Line 22"/>
            <p:cNvSpPr>
              <a:spLocks noChangeShapeType="1"/>
            </p:cNvSpPr>
            <p:nvPr/>
          </p:nvSpPr>
          <p:spPr bwMode="auto">
            <a:xfrm rot="116561" flipH="1">
              <a:off x="2015" y="2207"/>
              <a:ext cx="527" cy="145"/>
            </a:xfrm>
            <a:prstGeom prst="line">
              <a:avLst/>
            </a:prstGeom>
            <a:noFill/>
            <a:ln w="28575">
              <a:solidFill>
                <a:srgbClr val="FF0000"/>
              </a:solidFill>
              <a:round/>
              <a:headEnd/>
              <a:tailEnd type="triangle" w="sm" len="lg"/>
            </a:ln>
          </p:spPr>
          <p:txBody>
            <a:bodyPr/>
            <a:lstStyle/>
            <a:p>
              <a:endParaRPr lang="sv-SE"/>
            </a:p>
          </p:txBody>
        </p:sp>
        <p:sp>
          <p:nvSpPr>
            <p:cNvPr id="7191" name="Line 23"/>
            <p:cNvSpPr>
              <a:spLocks noChangeShapeType="1"/>
            </p:cNvSpPr>
            <p:nvPr/>
          </p:nvSpPr>
          <p:spPr bwMode="auto">
            <a:xfrm flipV="1">
              <a:off x="432" y="2304"/>
              <a:ext cx="171" cy="137"/>
            </a:xfrm>
            <a:prstGeom prst="line">
              <a:avLst/>
            </a:prstGeom>
            <a:noFill/>
            <a:ln w="9525" cap="rnd">
              <a:solidFill>
                <a:srgbClr val="0000FF"/>
              </a:solidFill>
              <a:prstDash val="sysDot"/>
              <a:round/>
              <a:headEnd/>
              <a:tailEnd/>
            </a:ln>
          </p:spPr>
          <p:txBody>
            <a:bodyPr/>
            <a:lstStyle/>
            <a:p>
              <a:endParaRPr lang="sv-SE"/>
            </a:p>
          </p:txBody>
        </p:sp>
        <p:sp>
          <p:nvSpPr>
            <p:cNvPr id="7193" name="Line 25"/>
            <p:cNvSpPr>
              <a:spLocks noChangeShapeType="1"/>
            </p:cNvSpPr>
            <p:nvPr/>
          </p:nvSpPr>
          <p:spPr bwMode="auto">
            <a:xfrm>
              <a:off x="528" y="2352"/>
              <a:ext cx="0" cy="528"/>
            </a:xfrm>
            <a:prstGeom prst="line">
              <a:avLst/>
            </a:prstGeom>
            <a:noFill/>
            <a:ln w="12700" cap="rnd">
              <a:solidFill>
                <a:srgbClr val="FF0000"/>
              </a:solidFill>
              <a:prstDash val="sysDot"/>
              <a:round/>
              <a:headEnd/>
              <a:tailEnd type="triangle" w="med" len="med"/>
            </a:ln>
          </p:spPr>
          <p:txBody>
            <a:bodyPr/>
            <a:lstStyle/>
            <a:p>
              <a:endParaRPr lang="sv-SE"/>
            </a:p>
          </p:txBody>
        </p:sp>
        <p:grpSp>
          <p:nvGrpSpPr>
            <p:cNvPr id="7253" name="Group 85"/>
            <p:cNvGrpSpPr>
              <a:grpSpLocks/>
            </p:cNvGrpSpPr>
            <p:nvPr/>
          </p:nvGrpSpPr>
          <p:grpSpPr bwMode="auto">
            <a:xfrm>
              <a:off x="2544" y="2736"/>
              <a:ext cx="192" cy="526"/>
              <a:chOff x="2558" y="2734"/>
              <a:chExt cx="137" cy="526"/>
            </a:xfrm>
          </p:grpSpPr>
          <p:sp>
            <p:nvSpPr>
              <p:cNvPr id="7195" name="Oval 27"/>
              <p:cNvSpPr>
                <a:spLocks noChangeArrowheads="1"/>
              </p:cNvSpPr>
              <p:nvPr/>
            </p:nvSpPr>
            <p:spPr bwMode="auto">
              <a:xfrm rot="5400000">
                <a:off x="2364" y="2963"/>
                <a:ext cx="526" cy="68"/>
              </a:xfrm>
              <a:prstGeom prst="ellipse">
                <a:avLst/>
              </a:prstGeom>
              <a:solidFill>
                <a:srgbClr val="FF9999"/>
              </a:solidFill>
              <a:ln w="9525">
                <a:solidFill>
                  <a:srgbClr val="FF9999"/>
                </a:solidFill>
                <a:round/>
                <a:headEnd/>
                <a:tailEnd/>
              </a:ln>
            </p:spPr>
            <p:txBody>
              <a:bodyPr/>
              <a:lstStyle/>
              <a:p>
                <a:endParaRPr lang="sv-SE"/>
              </a:p>
            </p:txBody>
          </p:sp>
          <p:sp>
            <p:nvSpPr>
              <p:cNvPr id="7196" name="Line 28"/>
              <p:cNvSpPr>
                <a:spLocks noChangeShapeType="1"/>
              </p:cNvSpPr>
              <p:nvPr/>
            </p:nvSpPr>
            <p:spPr bwMode="auto">
              <a:xfrm>
                <a:off x="2558" y="2789"/>
                <a:ext cx="137" cy="412"/>
              </a:xfrm>
              <a:prstGeom prst="line">
                <a:avLst/>
              </a:prstGeom>
              <a:noFill/>
              <a:ln w="9525">
                <a:solidFill>
                  <a:srgbClr val="FF9999"/>
                </a:solidFill>
                <a:prstDash val="dash"/>
                <a:round/>
                <a:headEnd/>
                <a:tailEnd/>
              </a:ln>
            </p:spPr>
            <p:txBody>
              <a:bodyPr/>
              <a:lstStyle/>
              <a:p>
                <a:endParaRPr lang="sv-SE"/>
              </a:p>
            </p:txBody>
          </p:sp>
          <p:sp>
            <p:nvSpPr>
              <p:cNvPr id="7197" name="Line 29"/>
              <p:cNvSpPr>
                <a:spLocks noChangeShapeType="1"/>
              </p:cNvSpPr>
              <p:nvPr/>
            </p:nvSpPr>
            <p:spPr bwMode="auto">
              <a:xfrm flipH="1">
                <a:off x="2558" y="2789"/>
                <a:ext cx="137" cy="412"/>
              </a:xfrm>
              <a:prstGeom prst="line">
                <a:avLst/>
              </a:prstGeom>
              <a:noFill/>
              <a:ln w="9525">
                <a:solidFill>
                  <a:srgbClr val="FF9999"/>
                </a:solidFill>
                <a:prstDash val="dash"/>
                <a:round/>
                <a:headEnd/>
                <a:tailEnd/>
              </a:ln>
            </p:spPr>
            <p:txBody>
              <a:bodyPr/>
              <a:lstStyle/>
              <a:p>
                <a:endParaRPr lang="sv-SE"/>
              </a:p>
            </p:txBody>
          </p:sp>
          <p:sp>
            <p:nvSpPr>
              <p:cNvPr id="7198" name="Line 30"/>
              <p:cNvSpPr>
                <a:spLocks noChangeShapeType="1"/>
              </p:cNvSpPr>
              <p:nvPr/>
            </p:nvSpPr>
            <p:spPr bwMode="auto">
              <a:xfrm flipH="1">
                <a:off x="2558" y="2981"/>
                <a:ext cx="137" cy="0"/>
              </a:xfrm>
              <a:prstGeom prst="line">
                <a:avLst/>
              </a:prstGeom>
              <a:noFill/>
              <a:ln w="9525">
                <a:solidFill>
                  <a:srgbClr val="FF9999"/>
                </a:solidFill>
                <a:prstDash val="dash"/>
                <a:round/>
                <a:headEnd/>
                <a:tailEnd/>
              </a:ln>
            </p:spPr>
            <p:txBody>
              <a:bodyPr/>
              <a:lstStyle/>
              <a:p>
                <a:endParaRPr lang="sv-SE"/>
              </a:p>
            </p:txBody>
          </p:sp>
        </p:grpSp>
        <p:grpSp>
          <p:nvGrpSpPr>
            <p:cNvPr id="7254" name="Group 86"/>
            <p:cNvGrpSpPr>
              <a:grpSpLocks/>
            </p:cNvGrpSpPr>
            <p:nvPr/>
          </p:nvGrpSpPr>
          <p:grpSpPr bwMode="auto">
            <a:xfrm>
              <a:off x="1632" y="1717"/>
              <a:ext cx="619" cy="110"/>
              <a:chOff x="1567" y="1717"/>
              <a:chExt cx="684" cy="110"/>
            </a:xfrm>
          </p:grpSpPr>
          <p:sp>
            <p:nvSpPr>
              <p:cNvPr id="7199" name="Oval 31"/>
              <p:cNvSpPr>
                <a:spLocks noChangeArrowheads="1"/>
              </p:cNvSpPr>
              <p:nvPr/>
            </p:nvSpPr>
            <p:spPr bwMode="auto">
              <a:xfrm>
                <a:off x="1567" y="1745"/>
                <a:ext cx="684" cy="55"/>
              </a:xfrm>
              <a:prstGeom prst="ellipse">
                <a:avLst/>
              </a:prstGeom>
              <a:solidFill>
                <a:srgbClr val="FF9999"/>
              </a:solidFill>
              <a:ln w="9525">
                <a:solidFill>
                  <a:srgbClr val="FF9999"/>
                </a:solidFill>
                <a:round/>
                <a:headEnd/>
                <a:tailEnd/>
              </a:ln>
            </p:spPr>
            <p:txBody>
              <a:bodyPr/>
              <a:lstStyle/>
              <a:p>
                <a:endParaRPr lang="sv-SE"/>
              </a:p>
            </p:txBody>
          </p:sp>
          <p:sp>
            <p:nvSpPr>
              <p:cNvPr id="7200" name="Line 32"/>
              <p:cNvSpPr>
                <a:spLocks noChangeShapeType="1"/>
              </p:cNvSpPr>
              <p:nvPr/>
            </p:nvSpPr>
            <p:spPr bwMode="auto">
              <a:xfrm>
                <a:off x="1669" y="1717"/>
                <a:ext cx="445" cy="110"/>
              </a:xfrm>
              <a:prstGeom prst="line">
                <a:avLst/>
              </a:prstGeom>
              <a:noFill/>
              <a:ln w="9525">
                <a:solidFill>
                  <a:srgbClr val="FF9999"/>
                </a:solidFill>
                <a:prstDash val="dash"/>
                <a:round/>
                <a:headEnd/>
                <a:tailEnd/>
              </a:ln>
            </p:spPr>
            <p:txBody>
              <a:bodyPr/>
              <a:lstStyle/>
              <a:p>
                <a:endParaRPr lang="sv-SE"/>
              </a:p>
            </p:txBody>
          </p:sp>
          <p:sp>
            <p:nvSpPr>
              <p:cNvPr id="7201" name="Line 33"/>
              <p:cNvSpPr>
                <a:spLocks noChangeShapeType="1"/>
              </p:cNvSpPr>
              <p:nvPr/>
            </p:nvSpPr>
            <p:spPr bwMode="auto">
              <a:xfrm flipV="1">
                <a:off x="1669" y="1717"/>
                <a:ext cx="479" cy="110"/>
              </a:xfrm>
              <a:prstGeom prst="line">
                <a:avLst/>
              </a:prstGeom>
              <a:noFill/>
              <a:ln w="9525">
                <a:solidFill>
                  <a:srgbClr val="FF9999"/>
                </a:solidFill>
                <a:prstDash val="dash"/>
                <a:round/>
                <a:headEnd/>
                <a:tailEnd/>
              </a:ln>
            </p:spPr>
            <p:txBody>
              <a:bodyPr/>
              <a:lstStyle/>
              <a:p>
                <a:endParaRPr lang="sv-SE"/>
              </a:p>
            </p:txBody>
          </p:sp>
          <p:sp>
            <p:nvSpPr>
              <p:cNvPr id="7202" name="Line 34"/>
              <p:cNvSpPr>
                <a:spLocks noChangeShapeType="1"/>
              </p:cNvSpPr>
              <p:nvPr/>
            </p:nvSpPr>
            <p:spPr bwMode="auto">
              <a:xfrm>
                <a:off x="1874" y="1717"/>
                <a:ext cx="0" cy="110"/>
              </a:xfrm>
              <a:prstGeom prst="line">
                <a:avLst/>
              </a:prstGeom>
              <a:noFill/>
              <a:ln w="9525">
                <a:solidFill>
                  <a:srgbClr val="FF9999"/>
                </a:solidFill>
                <a:prstDash val="dash"/>
                <a:round/>
                <a:headEnd/>
                <a:tailEnd/>
              </a:ln>
            </p:spPr>
            <p:txBody>
              <a:bodyPr/>
              <a:lstStyle/>
              <a:p>
                <a:endParaRPr lang="sv-SE"/>
              </a:p>
            </p:txBody>
          </p:sp>
        </p:grpSp>
        <p:sp>
          <p:nvSpPr>
            <p:cNvPr id="7206" name="Line 38"/>
            <p:cNvSpPr>
              <a:spLocks noChangeShapeType="1"/>
            </p:cNvSpPr>
            <p:nvPr/>
          </p:nvSpPr>
          <p:spPr bwMode="auto">
            <a:xfrm>
              <a:off x="172" y="2782"/>
              <a:ext cx="0" cy="0"/>
            </a:xfrm>
            <a:prstGeom prst="line">
              <a:avLst/>
            </a:prstGeom>
            <a:noFill/>
            <a:ln w="9525">
              <a:solidFill>
                <a:srgbClr val="000000"/>
              </a:solidFill>
              <a:round/>
              <a:headEnd/>
              <a:tailEnd/>
            </a:ln>
          </p:spPr>
          <p:txBody>
            <a:bodyPr/>
            <a:lstStyle/>
            <a:p>
              <a:endParaRPr lang="sv-SE"/>
            </a:p>
          </p:txBody>
        </p:sp>
        <p:grpSp>
          <p:nvGrpSpPr>
            <p:cNvPr id="7257" name="Group 89"/>
            <p:cNvGrpSpPr>
              <a:grpSpLocks/>
            </p:cNvGrpSpPr>
            <p:nvPr/>
          </p:nvGrpSpPr>
          <p:grpSpPr bwMode="auto">
            <a:xfrm>
              <a:off x="1344" y="2160"/>
              <a:ext cx="531" cy="636"/>
              <a:chOff x="1344" y="2160"/>
              <a:chExt cx="531" cy="636"/>
            </a:xfrm>
          </p:grpSpPr>
          <p:sp>
            <p:nvSpPr>
              <p:cNvPr id="7205" name="Text Box 37"/>
              <p:cNvSpPr txBox="1">
                <a:spLocks noChangeArrowheads="1"/>
              </p:cNvSpPr>
              <p:nvPr/>
            </p:nvSpPr>
            <p:spPr bwMode="auto">
              <a:xfrm>
                <a:off x="1344" y="2592"/>
                <a:ext cx="531" cy="204"/>
              </a:xfrm>
              <a:prstGeom prst="rect">
                <a:avLst/>
              </a:prstGeom>
              <a:solidFill>
                <a:srgbClr val="CCFFFF"/>
              </a:solidFill>
              <a:ln w="19050">
                <a:solidFill>
                  <a:srgbClr val="0000FF"/>
                </a:solidFill>
                <a:miter lim="800000"/>
                <a:headEnd/>
                <a:tailEnd/>
              </a:ln>
            </p:spPr>
            <p:txBody>
              <a:bodyPr/>
              <a:lstStyle/>
              <a:p>
                <a:pPr eaLnBrk="0" hangingPunct="0"/>
                <a:r>
                  <a:rPr lang="en-US" b="1">
                    <a:solidFill>
                      <a:srgbClr val="FF3300"/>
                    </a:solidFill>
                  </a:rPr>
                  <a:t>HVP</a:t>
                </a:r>
              </a:p>
            </p:txBody>
          </p:sp>
          <p:grpSp>
            <p:nvGrpSpPr>
              <p:cNvPr id="7256" name="Group 88"/>
              <p:cNvGrpSpPr>
                <a:grpSpLocks/>
              </p:cNvGrpSpPr>
              <p:nvPr/>
            </p:nvGrpSpPr>
            <p:grpSpPr bwMode="auto">
              <a:xfrm>
                <a:off x="1488" y="2160"/>
                <a:ext cx="307" cy="432"/>
                <a:chOff x="951" y="2157"/>
                <a:chExt cx="547" cy="495"/>
              </a:xfrm>
            </p:grpSpPr>
            <p:sp>
              <p:nvSpPr>
                <p:cNvPr id="7178" name="Text Box 10" descr="Diagonalrand från vänster smal"/>
                <p:cNvSpPr txBox="1">
                  <a:spLocks noChangeArrowheads="1"/>
                </p:cNvSpPr>
                <p:nvPr/>
              </p:nvSpPr>
              <p:spPr bwMode="auto">
                <a:xfrm>
                  <a:off x="1088" y="2267"/>
                  <a:ext cx="410" cy="192"/>
                </a:xfrm>
                <a:prstGeom prst="rect">
                  <a:avLst/>
                </a:prstGeom>
                <a:pattFill prst="ltDnDiag">
                  <a:fgClr>
                    <a:srgbClr val="FF9900"/>
                  </a:fgClr>
                  <a:bgClr>
                    <a:srgbClr val="FFFFFF"/>
                  </a:bgClr>
                </a:pattFill>
                <a:ln w="9525">
                  <a:solidFill>
                    <a:srgbClr val="FF9900"/>
                  </a:solidFill>
                  <a:miter lim="800000"/>
                  <a:headEnd/>
                  <a:tailEnd/>
                </a:ln>
              </p:spPr>
              <p:txBody>
                <a:bodyPr/>
                <a:lstStyle/>
                <a:p>
                  <a:pPr algn="l" eaLnBrk="0" hangingPunct="0"/>
                  <a:endParaRPr lang="sv-SE" sz="600"/>
                </a:p>
              </p:txBody>
            </p:sp>
            <p:sp>
              <p:nvSpPr>
                <p:cNvPr id="7203" name="Line 35"/>
                <p:cNvSpPr>
                  <a:spLocks noChangeShapeType="1"/>
                </p:cNvSpPr>
                <p:nvPr/>
              </p:nvSpPr>
              <p:spPr bwMode="auto">
                <a:xfrm>
                  <a:off x="1088" y="2239"/>
                  <a:ext cx="408" cy="0"/>
                </a:xfrm>
                <a:prstGeom prst="line">
                  <a:avLst/>
                </a:prstGeom>
                <a:noFill/>
                <a:ln w="9525">
                  <a:solidFill>
                    <a:srgbClr val="000000"/>
                  </a:solidFill>
                  <a:round/>
                  <a:headEnd/>
                  <a:tailEnd/>
                </a:ln>
              </p:spPr>
              <p:txBody>
                <a:bodyPr/>
                <a:lstStyle/>
                <a:p>
                  <a:endParaRPr lang="sv-SE"/>
                </a:p>
              </p:txBody>
            </p:sp>
            <p:sp>
              <p:nvSpPr>
                <p:cNvPr id="7204" name="Line 36"/>
                <p:cNvSpPr>
                  <a:spLocks noChangeShapeType="1"/>
                </p:cNvSpPr>
                <p:nvPr/>
              </p:nvSpPr>
              <p:spPr bwMode="auto">
                <a:xfrm>
                  <a:off x="1088" y="2487"/>
                  <a:ext cx="410" cy="0"/>
                </a:xfrm>
                <a:prstGeom prst="line">
                  <a:avLst/>
                </a:prstGeom>
                <a:noFill/>
                <a:ln w="9525">
                  <a:solidFill>
                    <a:srgbClr val="000000"/>
                  </a:solidFill>
                  <a:round/>
                  <a:headEnd/>
                  <a:tailEnd/>
                </a:ln>
              </p:spPr>
              <p:txBody>
                <a:bodyPr/>
                <a:lstStyle/>
                <a:p>
                  <a:endParaRPr lang="sv-SE"/>
                </a:p>
              </p:txBody>
            </p:sp>
            <p:sp>
              <p:nvSpPr>
                <p:cNvPr id="7207" name="Line 39"/>
                <p:cNvSpPr>
                  <a:spLocks noChangeShapeType="1"/>
                </p:cNvSpPr>
                <p:nvPr/>
              </p:nvSpPr>
              <p:spPr bwMode="auto">
                <a:xfrm flipH="1" flipV="1">
                  <a:off x="1293" y="2487"/>
                  <a:ext cx="0" cy="165"/>
                </a:xfrm>
                <a:prstGeom prst="line">
                  <a:avLst/>
                </a:prstGeom>
                <a:noFill/>
                <a:ln w="9525">
                  <a:solidFill>
                    <a:srgbClr val="000000"/>
                  </a:solidFill>
                  <a:round/>
                  <a:headEnd/>
                  <a:tailEnd/>
                </a:ln>
              </p:spPr>
              <p:txBody>
                <a:bodyPr/>
                <a:lstStyle/>
                <a:p>
                  <a:endParaRPr lang="sv-SE"/>
                </a:p>
              </p:txBody>
            </p:sp>
            <p:sp>
              <p:nvSpPr>
                <p:cNvPr id="7208" name="Line 40"/>
                <p:cNvSpPr>
                  <a:spLocks noChangeShapeType="1"/>
                </p:cNvSpPr>
                <p:nvPr/>
              </p:nvSpPr>
              <p:spPr bwMode="auto">
                <a:xfrm flipH="1" flipV="1">
                  <a:off x="951" y="2157"/>
                  <a:ext cx="0" cy="495"/>
                </a:xfrm>
                <a:prstGeom prst="line">
                  <a:avLst/>
                </a:prstGeom>
                <a:noFill/>
                <a:ln w="9525">
                  <a:solidFill>
                    <a:srgbClr val="000000"/>
                  </a:solidFill>
                  <a:round/>
                  <a:headEnd/>
                  <a:tailEnd/>
                </a:ln>
              </p:spPr>
              <p:txBody>
                <a:bodyPr/>
                <a:lstStyle/>
                <a:p>
                  <a:endParaRPr lang="sv-SE"/>
                </a:p>
              </p:txBody>
            </p:sp>
            <p:sp>
              <p:nvSpPr>
                <p:cNvPr id="7209" name="Line 41"/>
                <p:cNvSpPr>
                  <a:spLocks noChangeShapeType="1"/>
                </p:cNvSpPr>
                <p:nvPr/>
              </p:nvSpPr>
              <p:spPr bwMode="auto">
                <a:xfrm flipV="1">
                  <a:off x="1293" y="2157"/>
                  <a:ext cx="0" cy="82"/>
                </a:xfrm>
                <a:prstGeom prst="line">
                  <a:avLst/>
                </a:prstGeom>
                <a:noFill/>
                <a:ln w="9525">
                  <a:solidFill>
                    <a:srgbClr val="000000"/>
                  </a:solidFill>
                  <a:round/>
                  <a:headEnd/>
                  <a:tailEnd/>
                </a:ln>
              </p:spPr>
              <p:txBody>
                <a:bodyPr/>
                <a:lstStyle/>
                <a:p>
                  <a:endParaRPr lang="sv-SE"/>
                </a:p>
              </p:txBody>
            </p:sp>
            <p:sp>
              <p:nvSpPr>
                <p:cNvPr id="7210" name="Line 42"/>
                <p:cNvSpPr>
                  <a:spLocks noChangeShapeType="1"/>
                </p:cNvSpPr>
                <p:nvPr/>
              </p:nvSpPr>
              <p:spPr bwMode="auto">
                <a:xfrm flipH="1" flipV="1">
                  <a:off x="951" y="2157"/>
                  <a:ext cx="342" cy="0"/>
                </a:xfrm>
                <a:prstGeom prst="line">
                  <a:avLst/>
                </a:prstGeom>
                <a:noFill/>
                <a:ln w="9525">
                  <a:solidFill>
                    <a:srgbClr val="000000"/>
                  </a:solidFill>
                  <a:round/>
                  <a:headEnd/>
                  <a:tailEnd/>
                </a:ln>
              </p:spPr>
              <p:txBody>
                <a:bodyPr/>
                <a:lstStyle/>
                <a:p>
                  <a:endParaRPr lang="sv-SE"/>
                </a:p>
              </p:txBody>
            </p:sp>
          </p:grpSp>
        </p:grpSp>
        <p:grpSp>
          <p:nvGrpSpPr>
            <p:cNvPr id="7272" name="Group 104"/>
            <p:cNvGrpSpPr>
              <a:grpSpLocks/>
            </p:cNvGrpSpPr>
            <p:nvPr/>
          </p:nvGrpSpPr>
          <p:grpSpPr bwMode="auto">
            <a:xfrm>
              <a:off x="384" y="2880"/>
              <a:ext cx="288" cy="248"/>
              <a:chOff x="336" y="2872"/>
              <a:chExt cx="336" cy="265"/>
            </a:xfrm>
          </p:grpSpPr>
          <p:sp>
            <p:nvSpPr>
              <p:cNvPr id="7194" name="Rectangle 26"/>
              <p:cNvSpPr>
                <a:spLocks noChangeArrowheads="1"/>
              </p:cNvSpPr>
              <p:nvPr/>
            </p:nvSpPr>
            <p:spPr bwMode="auto">
              <a:xfrm>
                <a:off x="406" y="2872"/>
                <a:ext cx="199" cy="65"/>
              </a:xfrm>
              <a:prstGeom prst="rect">
                <a:avLst/>
              </a:prstGeom>
              <a:solidFill>
                <a:srgbClr val="CCFFFF"/>
              </a:solidFill>
              <a:ln w="9525">
                <a:solidFill>
                  <a:srgbClr val="3366FF"/>
                </a:solidFill>
                <a:miter lim="800000"/>
                <a:headEnd/>
                <a:tailEnd/>
              </a:ln>
            </p:spPr>
            <p:txBody>
              <a:bodyPr/>
              <a:lstStyle/>
              <a:p>
                <a:endParaRPr lang="sv-SE"/>
              </a:p>
            </p:txBody>
          </p:sp>
          <p:sp>
            <p:nvSpPr>
              <p:cNvPr id="7211" name="Text Box 43"/>
              <p:cNvSpPr txBox="1">
                <a:spLocks noChangeArrowheads="1"/>
              </p:cNvSpPr>
              <p:nvPr/>
            </p:nvSpPr>
            <p:spPr bwMode="auto">
              <a:xfrm>
                <a:off x="336" y="2928"/>
                <a:ext cx="336" cy="209"/>
              </a:xfrm>
              <a:prstGeom prst="rect">
                <a:avLst/>
              </a:prstGeom>
              <a:solidFill>
                <a:srgbClr val="CCFFFF"/>
              </a:solidFill>
              <a:ln w="9525">
                <a:solidFill>
                  <a:srgbClr val="0000FF"/>
                </a:solidFill>
                <a:miter lim="800000"/>
                <a:headEnd/>
                <a:tailEnd/>
              </a:ln>
            </p:spPr>
            <p:txBody>
              <a:bodyPr/>
              <a:lstStyle/>
              <a:p>
                <a:pPr eaLnBrk="0" hangingPunct="0"/>
                <a:r>
                  <a:rPr lang="en-US" b="1">
                    <a:solidFill>
                      <a:srgbClr val="FF3300"/>
                    </a:solidFill>
                  </a:rPr>
                  <a:t>PD</a:t>
                </a:r>
              </a:p>
            </p:txBody>
          </p:sp>
        </p:grpSp>
        <p:grpSp>
          <p:nvGrpSpPr>
            <p:cNvPr id="7267" name="Group 99"/>
            <p:cNvGrpSpPr>
              <a:grpSpLocks/>
            </p:cNvGrpSpPr>
            <p:nvPr/>
          </p:nvGrpSpPr>
          <p:grpSpPr bwMode="auto">
            <a:xfrm>
              <a:off x="2456" y="1937"/>
              <a:ext cx="205" cy="83"/>
              <a:chOff x="2456" y="1937"/>
              <a:chExt cx="205" cy="83"/>
            </a:xfrm>
          </p:grpSpPr>
          <p:sp>
            <p:nvSpPr>
              <p:cNvPr id="7192" name="Line 24"/>
              <p:cNvSpPr>
                <a:spLocks noChangeShapeType="1"/>
              </p:cNvSpPr>
              <p:nvPr/>
            </p:nvSpPr>
            <p:spPr bwMode="auto">
              <a:xfrm rot="16200000" flipV="1">
                <a:off x="2559" y="1917"/>
                <a:ext cx="0" cy="205"/>
              </a:xfrm>
              <a:prstGeom prst="line">
                <a:avLst/>
              </a:prstGeom>
              <a:noFill/>
              <a:ln w="12700">
                <a:solidFill>
                  <a:srgbClr val="FF0000"/>
                </a:solidFill>
                <a:round/>
                <a:headEnd type="triangle" w="sm" len="sm"/>
                <a:tailEnd type="triangle" w="sm" len="sm"/>
              </a:ln>
            </p:spPr>
            <p:txBody>
              <a:bodyPr/>
              <a:lstStyle/>
              <a:p>
                <a:endParaRPr lang="sv-SE"/>
              </a:p>
            </p:txBody>
          </p:sp>
          <p:sp>
            <p:nvSpPr>
              <p:cNvPr id="7212" name="Line 44"/>
              <p:cNvSpPr>
                <a:spLocks noChangeShapeType="1"/>
              </p:cNvSpPr>
              <p:nvPr/>
            </p:nvSpPr>
            <p:spPr bwMode="auto">
              <a:xfrm rot="16200000" flipV="1">
                <a:off x="2559" y="1834"/>
                <a:ext cx="0" cy="205"/>
              </a:xfrm>
              <a:prstGeom prst="line">
                <a:avLst/>
              </a:prstGeom>
              <a:noFill/>
              <a:ln w="12700">
                <a:solidFill>
                  <a:srgbClr val="FF0000"/>
                </a:solidFill>
                <a:round/>
                <a:headEnd type="triangle" w="sm" len="sm"/>
                <a:tailEnd type="triangle" w="sm" len="sm"/>
              </a:ln>
            </p:spPr>
            <p:txBody>
              <a:bodyPr/>
              <a:lstStyle/>
              <a:p>
                <a:endParaRPr lang="sv-SE"/>
              </a:p>
            </p:txBody>
          </p:sp>
        </p:grpSp>
        <p:sp>
          <p:nvSpPr>
            <p:cNvPr id="7213" name="Text Box 45"/>
            <p:cNvSpPr txBox="1">
              <a:spLocks noChangeArrowheads="1"/>
            </p:cNvSpPr>
            <p:nvPr/>
          </p:nvSpPr>
          <p:spPr bwMode="auto">
            <a:xfrm>
              <a:off x="2387" y="3311"/>
              <a:ext cx="445" cy="433"/>
            </a:xfrm>
            <a:prstGeom prst="rect">
              <a:avLst/>
            </a:prstGeom>
            <a:solidFill>
              <a:srgbClr val="FF99CC"/>
            </a:solidFill>
            <a:ln w="9525">
              <a:solidFill>
                <a:srgbClr val="800000"/>
              </a:solidFill>
              <a:miter lim="800000"/>
              <a:headEnd/>
              <a:tailEnd/>
            </a:ln>
          </p:spPr>
          <p:txBody>
            <a:bodyPr/>
            <a:lstStyle/>
            <a:p>
              <a:pPr algn="l" eaLnBrk="0" hangingPunct="0"/>
              <a:r>
                <a:rPr lang="en-US" b="1">
                  <a:solidFill>
                    <a:srgbClr val="FF3300"/>
                  </a:solidFill>
                </a:rPr>
                <a:t>High Power Laser</a:t>
              </a:r>
            </a:p>
          </p:txBody>
        </p:sp>
        <p:sp>
          <p:nvSpPr>
            <p:cNvPr id="7216" name="Line 48"/>
            <p:cNvSpPr>
              <a:spLocks noChangeShapeType="1"/>
            </p:cNvSpPr>
            <p:nvPr/>
          </p:nvSpPr>
          <p:spPr bwMode="auto">
            <a:xfrm>
              <a:off x="2558" y="1772"/>
              <a:ext cx="0" cy="467"/>
            </a:xfrm>
            <a:prstGeom prst="line">
              <a:avLst/>
            </a:prstGeom>
            <a:noFill/>
            <a:ln w="28575">
              <a:solidFill>
                <a:srgbClr val="FF0000"/>
              </a:solidFill>
              <a:round/>
              <a:headEnd/>
              <a:tailEnd type="triangle" w="sm" len="lg"/>
            </a:ln>
          </p:spPr>
          <p:txBody>
            <a:bodyPr/>
            <a:lstStyle/>
            <a:p>
              <a:endParaRPr lang="sv-SE"/>
            </a:p>
          </p:txBody>
        </p:sp>
        <p:grpSp>
          <p:nvGrpSpPr>
            <p:cNvPr id="7263" name="Group 95"/>
            <p:cNvGrpSpPr>
              <a:grpSpLocks/>
            </p:cNvGrpSpPr>
            <p:nvPr/>
          </p:nvGrpSpPr>
          <p:grpSpPr bwMode="auto">
            <a:xfrm>
              <a:off x="1156" y="1690"/>
              <a:ext cx="103" cy="169"/>
              <a:chOff x="1156" y="1690"/>
              <a:chExt cx="103" cy="169"/>
            </a:xfrm>
          </p:grpSpPr>
          <p:sp>
            <p:nvSpPr>
              <p:cNvPr id="7218" name="Line 50"/>
              <p:cNvSpPr>
                <a:spLocks noChangeShapeType="1"/>
              </p:cNvSpPr>
              <p:nvPr/>
            </p:nvSpPr>
            <p:spPr bwMode="auto">
              <a:xfrm flipH="1" flipV="1">
                <a:off x="1259" y="1690"/>
                <a:ext cx="0" cy="169"/>
              </a:xfrm>
              <a:prstGeom prst="line">
                <a:avLst/>
              </a:prstGeom>
              <a:noFill/>
              <a:ln w="12700">
                <a:solidFill>
                  <a:srgbClr val="FF0000"/>
                </a:solidFill>
                <a:round/>
                <a:headEnd type="triangle" w="sm" len="sm"/>
                <a:tailEnd type="triangle" w="sm" len="sm"/>
              </a:ln>
            </p:spPr>
            <p:txBody>
              <a:bodyPr/>
              <a:lstStyle/>
              <a:p>
                <a:endParaRPr lang="sv-SE"/>
              </a:p>
            </p:txBody>
          </p:sp>
          <p:sp>
            <p:nvSpPr>
              <p:cNvPr id="7219" name="Line 51"/>
              <p:cNvSpPr>
                <a:spLocks noChangeShapeType="1"/>
              </p:cNvSpPr>
              <p:nvPr/>
            </p:nvSpPr>
            <p:spPr bwMode="auto">
              <a:xfrm flipH="1" flipV="1">
                <a:off x="1156" y="1690"/>
                <a:ext cx="0" cy="169"/>
              </a:xfrm>
              <a:prstGeom prst="line">
                <a:avLst/>
              </a:prstGeom>
              <a:noFill/>
              <a:ln w="12700">
                <a:solidFill>
                  <a:srgbClr val="FF0000"/>
                </a:solidFill>
                <a:round/>
                <a:headEnd type="triangle" w="sm" len="sm"/>
                <a:tailEnd type="triangle" w="sm" len="sm"/>
              </a:ln>
            </p:spPr>
            <p:txBody>
              <a:bodyPr/>
              <a:lstStyle/>
              <a:p>
                <a:endParaRPr lang="sv-SE"/>
              </a:p>
            </p:txBody>
          </p:sp>
        </p:grpSp>
        <p:sp>
          <p:nvSpPr>
            <p:cNvPr id="7221" name="Line 53"/>
            <p:cNvSpPr>
              <a:spLocks noChangeShapeType="1"/>
            </p:cNvSpPr>
            <p:nvPr/>
          </p:nvSpPr>
          <p:spPr bwMode="auto">
            <a:xfrm flipH="1">
              <a:off x="102" y="1690"/>
              <a:ext cx="171" cy="141"/>
            </a:xfrm>
            <a:prstGeom prst="line">
              <a:avLst/>
            </a:prstGeom>
            <a:noFill/>
            <a:ln w="25400" cmpd="thickThin">
              <a:solidFill>
                <a:srgbClr val="0000FF"/>
              </a:solidFill>
              <a:round/>
              <a:headEnd/>
              <a:tailEnd/>
            </a:ln>
          </p:spPr>
          <p:txBody>
            <a:bodyPr/>
            <a:lstStyle/>
            <a:p>
              <a:endParaRPr lang="sv-SE"/>
            </a:p>
          </p:txBody>
        </p:sp>
        <p:sp>
          <p:nvSpPr>
            <p:cNvPr id="7222" name="Line 54"/>
            <p:cNvSpPr>
              <a:spLocks noChangeShapeType="1"/>
            </p:cNvSpPr>
            <p:nvPr/>
          </p:nvSpPr>
          <p:spPr bwMode="auto">
            <a:xfrm flipV="1">
              <a:off x="672" y="3072"/>
              <a:ext cx="384" cy="0"/>
            </a:xfrm>
            <a:prstGeom prst="line">
              <a:avLst/>
            </a:prstGeom>
            <a:noFill/>
            <a:ln w="12700">
              <a:solidFill>
                <a:srgbClr val="339966"/>
              </a:solidFill>
              <a:round/>
              <a:headEnd/>
              <a:tailEnd type="triangle" w="med" len="med"/>
            </a:ln>
          </p:spPr>
          <p:txBody>
            <a:bodyPr/>
            <a:lstStyle/>
            <a:p>
              <a:endParaRPr lang="sv-SE"/>
            </a:p>
          </p:txBody>
        </p:sp>
        <p:sp>
          <p:nvSpPr>
            <p:cNvPr id="7223" name="Oval 55"/>
            <p:cNvSpPr>
              <a:spLocks noChangeArrowheads="1"/>
            </p:cNvSpPr>
            <p:nvPr/>
          </p:nvSpPr>
          <p:spPr bwMode="auto">
            <a:xfrm>
              <a:off x="1056" y="2880"/>
              <a:ext cx="336" cy="347"/>
            </a:xfrm>
            <a:prstGeom prst="ellipse">
              <a:avLst/>
            </a:prstGeom>
            <a:solidFill>
              <a:srgbClr val="CCFFCC"/>
            </a:solidFill>
            <a:ln w="9525">
              <a:solidFill>
                <a:srgbClr val="33CC33"/>
              </a:solidFill>
              <a:round/>
              <a:headEnd/>
              <a:tailEnd/>
            </a:ln>
          </p:spPr>
          <p:txBody>
            <a:bodyPr/>
            <a:lstStyle/>
            <a:p>
              <a:endParaRPr lang="sv-SE"/>
            </a:p>
          </p:txBody>
        </p:sp>
        <p:grpSp>
          <p:nvGrpSpPr>
            <p:cNvPr id="7250" name="Group 82"/>
            <p:cNvGrpSpPr>
              <a:grpSpLocks/>
            </p:cNvGrpSpPr>
            <p:nvPr/>
          </p:nvGrpSpPr>
          <p:grpSpPr bwMode="auto">
            <a:xfrm>
              <a:off x="1104" y="2928"/>
              <a:ext cx="240" cy="240"/>
              <a:chOff x="1104" y="3024"/>
              <a:chExt cx="402" cy="341"/>
            </a:xfrm>
          </p:grpSpPr>
          <p:grpSp>
            <p:nvGrpSpPr>
              <p:cNvPr id="7249" name="Group 81"/>
              <p:cNvGrpSpPr>
                <a:grpSpLocks/>
              </p:cNvGrpSpPr>
              <p:nvPr/>
            </p:nvGrpSpPr>
            <p:grpSpPr bwMode="auto">
              <a:xfrm>
                <a:off x="1104" y="3024"/>
                <a:ext cx="402" cy="336"/>
                <a:chOff x="1104" y="3168"/>
                <a:chExt cx="402" cy="192"/>
              </a:xfrm>
            </p:grpSpPr>
            <p:sp>
              <p:nvSpPr>
                <p:cNvPr id="7224" name="Line 56"/>
                <p:cNvSpPr>
                  <a:spLocks noChangeShapeType="1"/>
                </p:cNvSpPr>
                <p:nvPr/>
              </p:nvSpPr>
              <p:spPr bwMode="auto">
                <a:xfrm>
                  <a:off x="1104" y="3360"/>
                  <a:ext cx="402" cy="0"/>
                </a:xfrm>
                <a:prstGeom prst="line">
                  <a:avLst/>
                </a:prstGeom>
                <a:noFill/>
                <a:ln w="28575">
                  <a:solidFill>
                    <a:srgbClr val="000000"/>
                  </a:solidFill>
                  <a:round/>
                  <a:headEnd/>
                  <a:tailEnd type="triangle" w="sm" len="sm"/>
                </a:ln>
              </p:spPr>
              <p:txBody>
                <a:bodyPr/>
                <a:lstStyle/>
                <a:p>
                  <a:endParaRPr lang="sv-SE"/>
                </a:p>
              </p:txBody>
            </p:sp>
            <p:sp>
              <p:nvSpPr>
                <p:cNvPr id="7225" name="Line 57"/>
                <p:cNvSpPr>
                  <a:spLocks noChangeShapeType="1"/>
                </p:cNvSpPr>
                <p:nvPr/>
              </p:nvSpPr>
              <p:spPr bwMode="auto">
                <a:xfrm flipH="1" flipV="1">
                  <a:off x="1104" y="3168"/>
                  <a:ext cx="0" cy="192"/>
                </a:xfrm>
                <a:prstGeom prst="line">
                  <a:avLst/>
                </a:prstGeom>
                <a:noFill/>
                <a:ln w="19050">
                  <a:solidFill>
                    <a:srgbClr val="000000"/>
                  </a:solidFill>
                  <a:round/>
                  <a:headEnd/>
                  <a:tailEnd type="triangle" w="sm" len="sm"/>
                </a:ln>
              </p:spPr>
              <p:txBody>
                <a:bodyPr/>
                <a:lstStyle/>
                <a:p>
                  <a:endParaRPr lang="sv-SE"/>
                </a:p>
              </p:txBody>
            </p:sp>
          </p:grpSp>
          <p:sp>
            <p:nvSpPr>
              <p:cNvPr id="7226" name="Line 58"/>
              <p:cNvSpPr>
                <a:spLocks noChangeShapeType="1"/>
              </p:cNvSpPr>
              <p:nvPr/>
            </p:nvSpPr>
            <p:spPr bwMode="auto">
              <a:xfrm>
                <a:off x="1152" y="3072"/>
                <a:ext cx="0" cy="291"/>
              </a:xfrm>
              <a:prstGeom prst="line">
                <a:avLst/>
              </a:prstGeom>
              <a:noFill/>
              <a:ln w="9525">
                <a:solidFill>
                  <a:srgbClr val="000000"/>
                </a:solidFill>
                <a:round/>
                <a:headEnd/>
                <a:tailEnd/>
              </a:ln>
            </p:spPr>
            <p:txBody>
              <a:bodyPr/>
              <a:lstStyle/>
              <a:p>
                <a:endParaRPr lang="sv-SE"/>
              </a:p>
            </p:txBody>
          </p:sp>
          <p:sp>
            <p:nvSpPr>
              <p:cNvPr id="7227" name="Line 59"/>
              <p:cNvSpPr>
                <a:spLocks noChangeShapeType="1"/>
              </p:cNvSpPr>
              <p:nvPr/>
            </p:nvSpPr>
            <p:spPr bwMode="auto">
              <a:xfrm>
                <a:off x="1200" y="3120"/>
                <a:ext cx="0" cy="240"/>
              </a:xfrm>
              <a:prstGeom prst="line">
                <a:avLst/>
              </a:prstGeom>
              <a:noFill/>
              <a:ln w="9525">
                <a:solidFill>
                  <a:srgbClr val="000000"/>
                </a:solidFill>
                <a:round/>
                <a:headEnd/>
                <a:tailEnd/>
              </a:ln>
            </p:spPr>
            <p:txBody>
              <a:bodyPr/>
              <a:lstStyle/>
              <a:p>
                <a:endParaRPr lang="sv-SE"/>
              </a:p>
            </p:txBody>
          </p:sp>
          <p:sp>
            <p:nvSpPr>
              <p:cNvPr id="7228" name="Line 60"/>
              <p:cNvSpPr>
                <a:spLocks noChangeShapeType="1"/>
              </p:cNvSpPr>
              <p:nvPr/>
            </p:nvSpPr>
            <p:spPr bwMode="auto">
              <a:xfrm>
                <a:off x="1248" y="3168"/>
                <a:ext cx="0" cy="192"/>
              </a:xfrm>
              <a:prstGeom prst="line">
                <a:avLst/>
              </a:prstGeom>
              <a:noFill/>
              <a:ln w="9525">
                <a:solidFill>
                  <a:srgbClr val="000000"/>
                </a:solidFill>
                <a:round/>
                <a:headEnd/>
                <a:tailEnd/>
              </a:ln>
            </p:spPr>
            <p:txBody>
              <a:bodyPr/>
              <a:lstStyle/>
              <a:p>
                <a:endParaRPr lang="sv-SE"/>
              </a:p>
            </p:txBody>
          </p:sp>
          <p:sp>
            <p:nvSpPr>
              <p:cNvPr id="7229" name="Line 61"/>
              <p:cNvSpPr>
                <a:spLocks noChangeShapeType="1"/>
              </p:cNvSpPr>
              <p:nvPr/>
            </p:nvSpPr>
            <p:spPr bwMode="auto">
              <a:xfrm>
                <a:off x="1296" y="3216"/>
                <a:ext cx="0" cy="149"/>
              </a:xfrm>
              <a:prstGeom prst="line">
                <a:avLst/>
              </a:prstGeom>
              <a:noFill/>
              <a:ln w="9525">
                <a:solidFill>
                  <a:srgbClr val="000000"/>
                </a:solidFill>
                <a:round/>
                <a:headEnd/>
                <a:tailEnd/>
              </a:ln>
            </p:spPr>
            <p:txBody>
              <a:bodyPr/>
              <a:lstStyle/>
              <a:p>
                <a:endParaRPr lang="sv-SE"/>
              </a:p>
            </p:txBody>
          </p:sp>
          <p:sp>
            <p:nvSpPr>
              <p:cNvPr id="7230" name="Line 62"/>
              <p:cNvSpPr>
                <a:spLocks noChangeShapeType="1"/>
              </p:cNvSpPr>
              <p:nvPr/>
            </p:nvSpPr>
            <p:spPr bwMode="auto">
              <a:xfrm>
                <a:off x="1344" y="3264"/>
                <a:ext cx="0" cy="82"/>
              </a:xfrm>
              <a:prstGeom prst="line">
                <a:avLst/>
              </a:prstGeom>
              <a:noFill/>
              <a:ln w="9525">
                <a:solidFill>
                  <a:srgbClr val="000000"/>
                </a:solidFill>
                <a:round/>
                <a:headEnd/>
                <a:tailEnd/>
              </a:ln>
            </p:spPr>
            <p:txBody>
              <a:bodyPr/>
              <a:lstStyle/>
              <a:p>
                <a:endParaRPr lang="sv-SE"/>
              </a:p>
            </p:txBody>
          </p:sp>
          <p:sp>
            <p:nvSpPr>
              <p:cNvPr id="7231" name="Line 63"/>
              <p:cNvSpPr>
                <a:spLocks noChangeShapeType="1"/>
              </p:cNvSpPr>
              <p:nvPr/>
            </p:nvSpPr>
            <p:spPr bwMode="auto">
              <a:xfrm>
                <a:off x="1392" y="3312"/>
                <a:ext cx="0" cy="48"/>
              </a:xfrm>
              <a:prstGeom prst="line">
                <a:avLst/>
              </a:prstGeom>
              <a:noFill/>
              <a:ln w="9525">
                <a:solidFill>
                  <a:srgbClr val="000000"/>
                </a:solidFill>
                <a:round/>
                <a:headEnd/>
                <a:tailEnd/>
              </a:ln>
            </p:spPr>
            <p:txBody>
              <a:bodyPr/>
              <a:lstStyle/>
              <a:p>
                <a:endParaRPr lang="sv-SE"/>
              </a:p>
            </p:txBody>
          </p:sp>
        </p:grpSp>
        <p:sp>
          <p:nvSpPr>
            <p:cNvPr id="7251" name="Text Box 83"/>
            <p:cNvSpPr txBox="1">
              <a:spLocks noChangeArrowheads="1"/>
            </p:cNvSpPr>
            <p:nvPr/>
          </p:nvSpPr>
          <p:spPr bwMode="auto">
            <a:xfrm>
              <a:off x="2640" y="2400"/>
              <a:ext cx="156" cy="134"/>
            </a:xfrm>
            <a:prstGeom prst="rect">
              <a:avLst/>
            </a:prstGeom>
            <a:noFill/>
            <a:ln w="9525">
              <a:noFill/>
              <a:miter lim="800000"/>
              <a:headEnd/>
              <a:tailEnd/>
            </a:ln>
            <a:effectLst/>
          </p:spPr>
          <p:txBody>
            <a:bodyPr wrap="none" lIns="0" tIns="0" rIns="0" bIns="0">
              <a:spAutoFit/>
            </a:bodyPr>
            <a:lstStyle/>
            <a:p>
              <a:r>
                <a:rPr lang="sv-SE">
                  <a:solidFill>
                    <a:schemeClr val="bg1"/>
                  </a:solidFill>
                </a:rPr>
                <a:t>M1</a:t>
              </a:r>
              <a:endParaRPr lang="en-GB">
                <a:solidFill>
                  <a:schemeClr val="bg1"/>
                </a:solidFill>
              </a:endParaRPr>
            </a:p>
          </p:txBody>
        </p:sp>
        <p:sp>
          <p:nvSpPr>
            <p:cNvPr id="7252" name="Text Box 84"/>
            <p:cNvSpPr txBox="1">
              <a:spLocks noChangeArrowheads="1"/>
            </p:cNvSpPr>
            <p:nvPr/>
          </p:nvSpPr>
          <p:spPr bwMode="auto">
            <a:xfrm>
              <a:off x="1920" y="2112"/>
              <a:ext cx="168" cy="134"/>
            </a:xfrm>
            <a:prstGeom prst="rect">
              <a:avLst/>
            </a:prstGeom>
            <a:noFill/>
            <a:ln w="9525">
              <a:noFill/>
              <a:miter lim="800000"/>
              <a:headEnd/>
              <a:tailEnd/>
            </a:ln>
            <a:effectLst/>
          </p:spPr>
          <p:txBody>
            <a:bodyPr wrap="none" lIns="0" tIns="0" rIns="0" bIns="0">
              <a:spAutoFit/>
            </a:bodyPr>
            <a:lstStyle/>
            <a:p>
              <a:r>
                <a:rPr lang="sv-SE">
                  <a:solidFill>
                    <a:schemeClr val="bg1"/>
                  </a:solidFill>
                </a:rPr>
                <a:t>WP</a:t>
              </a:r>
              <a:endParaRPr lang="en-GB">
                <a:solidFill>
                  <a:schemeClr val="bg1"/>
                </a:solidFill>
              </a:endParaRPr>
            </a:p>
          </p:txBody>
        </p:sp>
        <p:sp>
          <p:nvSpPr>
            <p:cNvPr id="7189" name="Line 21"/>
            <p:cNvSpPr>
              <a:spLocks noChangeShapeType="1"/>
            </p:cNvSpPr>
            <p:nvPr/>
          </p:nvSpPr>
          <p:spPr bwMode="auto">
            <a:xfrm flipH="1">
              <a:off x="192" y="2352"/>
              <a:ext cx="1872" cy="0"/>
            </a:xfrm>
            <a:prstGeom prst="line">
              <a:avLst/>
            </a:prstGeom>
            <a:noFill/>
            <a:ln w="28575">
              <a:solidFill>
                <a:srgbClr val="FF0000"/>
              </a:solidFill>
              <a:round/>
              <a:headEnd/>
              <a:tailEnd type="triangle" w="sm" len="lg"/>
            </a:ln>
          </p:spPr>
          <p:txBody>
            <a:bodyPr/>
            <a:lstStyle/>
            <a:p>
              <a:endParaRPr lang="sv-SE"/>
            </a:p>
          </p:txBody>
        </p:sp>
        <p:sp>
          <p:nvSpPr>
            <p:cNvPr id="7258" name="Text Box 90"/>
            <p:cNvSpPr txBox="1">
              <a:spLocks noChangeArrowheads="1"/>
            </p:cNvSpPr>
            <p:nvPr/>
          </p:nvSpPr>
          <p:spPr bwMode="auto">
            <a:xfrm>
              <a:off x="1632" y="2016"/>
              <a:ext cx="137" cy="134"/>
            </a:xfrm>
            <a:prstGeom prst="rect">
              <a:avLst/>
            </a:prstGeom>
            <a:noFill/>
            <a:ln w="9525">
              <a:noFill/>
              <a:miter lim="800000"/>
              <a:headEnd/>
              <a:tailEnd/>
            </a:ln>
            <a:effectLst/>
          </p:spPr>
          <p:txBody>
            <a:bodyPr wrap="none" lIns="0" tIns="0" rIns="0" bIns="0">
              <a:spAutoFit/>
            </a:bodyPr>
            <a:lstStyle/>
            <a:p>
              <a:r>
                <a:rPr lang="sv-SE">
                  <a:solidFill>
                    <a:schemeClr val="bg1"/>
                  </a:solidFill>
                </a:rPr>
                <a:t>PC</a:t>
              </a:r>
              <a:endParaRPr lang="en-GB">
                <a:solidFill>
                  <a:schemeClr val="bg1"/>
                </a:solidFill>
              </a:endParaRPr>
            </a:p>
          </p:txBody>
        </p:sp>
        <p:grpSp>
          <p:nvGrpSpPr>
            <p:cNvPr id="7262" name="Group 94"/>
            <p:cNvGrpSpPr>
              <a:grpSpLocks/>
            </p:cNvGrpSpPr>
            <p:nvPr/>
          </p:nvGrpSpPr>
          <p:grpSpPr bwMode="auto">
            <a:xfrm>
              <a:off x="384" y="1632"/>
              <a:ext cx="144" cy="288"/>
              <a:chOff x="384" y="1632"/>
              <a:chExt cx="144" cy="288"/>
            </a:xfrm>
          </p:grpSpPr>
          <p:grpSp>
            <p:nvGrpSpPr>
              <p:cNvPr id="7261" name="Group 93"/>
              <p:cNvGrpSpPr>
                <a:grpSpLocks/>
              </p:cNvGrpSpPr>
              <p:nvPr/>
            </p:nvGrpSpPr>
            <p:grpSpPr bwMode="auto">
              <a:xfrm>
                <a:off x="384" y="1632"/>
                <a:ext cx="144" cy="246"/>
                <a:chOff x="384" y="1632"/>
                <a:chExt cx="144" cy="246"/>
              </a:xfrm>
            </p:grpSpPr>
            <p:sp>
              <p:nvSpPr>
                <p:cNvPr id="7232" name="AutoShape 64"/>
                <p:cNvSpPr>
                  <a:spLocks noChangeArrowheads="1"/>
                </p:cNvSpPr>
                <p:nvPr/>
              </p:nvSpPr>
              <p:spPr bwMode="auto">
                <a:xfrm>
                  <a:off x="384" y="1632"/>
                  <a:ext cx="47" cy="246"/>
                </a:xfrm>
                <a:prstGeom prst="flowChartOnlineStorage">
                  <a:avLst/>
                </a:prstGeom>
                <a:solidFill>
                  <a:srgbClr val="FF99CC"/>
                </a:solidFill>
                <a:ln w="9525">
                  <a:solidFill>
                    <a:srgbClr val="FF0000"/>
                  </a:solidFill>
                  <a:miter lim="800000"/>
                  <a:headEnd/>
                  <a:tailEnd/>
                </a:ln>
              </p:spPr>
              <p:txBody>
                <a:bodyPr/>
                <a:lstStyle/>
                <a:p>
                  <a:endParaRPr lang="sv-SE"/>
                </a:p>
              </p:txBody>
            </p:sp>
            <p:sp>
              <p:nvSpPr>
                <p:cNvPr id="7233" name="AutoShape 65"/>
                <p:cNvSpPr>
                  <a:spLocks noChangeArrowheads="1"/>
                </p:cNvSpPr>
                <p:nvPr/>
              </p:nvSpPr>
              <p:spPr bwMode="auto">
                <a:xfrm>
                  <a:off x="480" y="1632"/>
                  <a:ext cx="48" cy="240"/>
                </a:xfrm>
                <a:prstGeom prst="flowChartDelay">
                  <a:avLst/>
                </a:prstGeom>
                <a:solidFill>
                  <a:srgbClr val="FF99CC"/>
                </a:solidFill>
                <a:ln w="9525">
                  <a:solidFill>
                    <a:srgbClr val="FF0000"/>
                  </a:solidFill>
                  <a:miter lim="800000"/>
                  <a:headEnd/>
                  <a:tailEnd/>
                </a:ln>
              </p:spPr>
              <p:txBody>
                <a:bodyPr/>
                <a:lstStyle/>
                <a:p>
                  <a:endParaRPr lang="sv-SE"/>
                </a:p>
              </p:txBody>
            </p:sp>
          </p:grpSp>
          <p:sp>
            <p:nvSpPr>
              <p:cNvPr id="7259" name="AutoShape 91"/>
              <p:cNvSpPr>
                <a:spLocks/>
              </p:cNvSpPr>
              <p:nvPr/>
            </p:nvSpPr>
            <p:spPr bwMode="auto">
              <a:xfrm rot="5400000">
                <a:off x="432" y="1824"/>
                <a:ext cx="48" cy="144"/>
              </a:xfrm>
              <a:prstGeom prst="rightBrace">
                <a:avLst>
                  <a:gd name="adj1" fmla="val 25000"/>
                  <a:gd name="adj2" fmla="val 50000"/>
                </a:avLst>
              </a:prstGeom>
              <a:noFill/>
              <a:ln w="9525">
                <a:solidFill>
                  <a:schemeClr val="bg1"/>
                </a:solidFill>
                <a:round/>
                <a:headEnd/>
                <a:tailEnd/>
              </a:ln>
              <a:effectLst/>
            </p:spPr>
            <p:txBody>
              <a:bodyPr wrap="none" anchor="ctr"/>
              <a:lstStyle/>
              <a:p>
                <a:endParaRPr lang="sv-SE"/>
              </a:p>
            </p:txBody>
          </p:sp>
        </p:grpSp>
        <p:sp>
          <p:nvSpPr>
            <p:cNvPr id="7260" name="Text Box 92"/>
            <p:cNvSpPr txBox="1">
              <a:spLocks noChangeArrowheads="1"/>
            </p:cNvSpPr>
            <p:nvPr/>
          </p:nvSpPr>
          <p:spPr bwMode="auto">
            <a:xfrm>
              <a:off x="384" y="1920"/>
              <a:ext cx="124" cy="134"/>
            </a:xfrm>
            <a:prstGeom prst="rect">
              <a:avLst/>
            </a:prstGeom>
            <a:noFill/>
            <a:ln w="9525">
              <a:noFill/>
              <a:miter lim="800000"/>
              <a:headEnd/>
              <a:tailEnd/>
            </a:ln>
            <a:effectLst/>
          </p:spPr>
          <p:txBody>
            <a:bodyPr wrap="none" lIns="0" tIns="0" rIns="0" bIns="0">
              <a:spAutoFit/>
            </a:bodyPr>
            <a:lstStyle/>
            <a:p>
              <a:r>
                <a:rPr lang="sv-SE">
                  <a:solidFill>
                    <a:schemeClr val="bg1"/>
                  </a:solidFill>
                </a:rPr>
                <a:t>FS</a:t>
              </a:r>
              <a:endParaRPr lang="en-GB">
                <a:solidFill>
                  <a:schemeClr val="bg1"/>
                </a:solidFill>
              </a:endParaRPr>
            </a:p>
          </p:txBody>
        </p:sp>
        <p:grpSp>
          <p:nvGrpSpPr>
            <p:cNvPr id="7264" name="Group 96"/>
            <p:cNvGrpSpPr>
              <a:grpSpLocks/>
            </p:cNvGrpSpPr>
            <p:nvPr/>
          </p:nvGrpSpPr>
          <p:grpSpPr bwMode="auto">
            <a:xfrm>
              <a:off x="1200" y="2256"/>
              <a:ext cx="103" cy="169"/>
              <a:chOff x="1156" y="1690"/>
              <a:chExt cx="103" cy="169"/>
            </a:xfrm>
          </p:grpSpPr>
          <p:sp>
            <p:nvSpPr>
              <p:cNvPr id="7265" name="Line 97"/>
              <p:cNvSpPr>
                <a:spLocks noChangeShapeType="1"/>
              </p:cNvSpPr>
              <p:nvPr/>
            </p:nvSpPr>
            <p:spPr bwMode="auto">
              <a:xfrm flipH="1" flipV="1">
                <a:off x="1259" y="1690"/>
                <a:ext cx="0" cy="169"/>
              </a:xfrm>
              <a:prstGeom prst="line">
                <a:avLst/>
              </a:prstGeom>
              <a:noFill/>
              <a:ln w="12700">
                <a:solidFill>
                  <a:srgbClr val="FF0000"/>
                </a:solidFill>
                <a:round/>
                <a:headEnd type="triangle" w="sm" len="sm"/>
                <a:tailEnd type="triangle" w="sm" len="sm"/>
              </a:ln>
            </p:spPr>
            <p:txBody>
              <a:bodyPr/>
              <a:lstStyle/>
              <a:p>
                <a:endParaRPr lang="sv-SE"/>
              </a:p>
            </p:txBody>
          </p:sp>
          <p:sp>
            <p:nvSpPr>
              <p:cNvPr id="7266" name="Line 98"/>
              <p:cNvSpPr>
                <a:spLocks noChangeShapeType="1"/>
              </p:cNvSpPr>
              <p:nvPr/>
            </p:nvSpPr>
            <p:spPr bwMode="auto">
              <a:xfrm flipH="1" flipV="1">
                <a:off x="1156" y="1690"/>
                <a:ext cx="0" cy="169"/>
              </a:xfrm>
              <a:prstGeom prst="line">
                <a:avLst/>
              </a:prstGeom>
              <a:noFill/>
              <a:ln w="12700">
                <a:solidFill>
                  <a:srgbClr val="FF0000"/>
                </a:solidFill>
                <a:round/>
                <a:headEnd type="triangle" w="sm" len="sm"/>
                <a:tailEnd type="triangle" w="sm" len="sm"/>
              </a:ln>
            </p:spPr>
            <p:txBody>
              <a:bodyPr/>
              <a:lstStyle/>
              <a:p>
                <a:endParaRPr lang="sv-SE"/>
              </a:p>
            </p:txBody>
          </p:sp>
        </p:grpSp>
        <p:grpSp>
          <p:nvGrpSpPr>
            <p:cNvPr id="7269" name="Group 101"/>
            <p:cNvGrpSpPr>
              <a:grpSpLocks/>
            </p:cNvGrpSpPr>
            <p:nvPr/>
          </p:nvGrpSpPr>
          <p:grpSpPr bwMode="auto">
            <a:xfrm>
              <a:off x="96" y="2016"/>
              <a:ext cx="205" cy="83"/>
              <a:chOff x="2456" y="1937"/>
              <a:chExt cx="205" cy="83"/>
            </a:xfrm>
          </p:grpSpPr>
          <p:sp>
            <p:nvSpPr>
              <p:cNvPr id="7270" name="Line 102"/>
              <p:cNvSpPr>
                <a:spLocks noChangeShapeType="1"/>
              </p:cNvSpPr>
              <p:nvPr/>
            </p:nvSpPr>
            <p:spPr bwMode="auto">
              <a:xfrm rot="16200000" flipV="1">
                <a:off x="2559" y="1917"/>
                <a:ext cx="0" cy="205"/>
              </a:xfrm>
              <a:prstGeom prst="line">
                <a:avLst/>
              </a:prstGeom>
              <a:noFill/>
              <a:ln w="12700">
                <a:solidFill>
                  <a:srgbClr val="FF0000"/>
                </a:solidFill>
                <a:round/>
                <a:headEnd type="triangle" w="sm" len="sm"/>
                <a:tailEnd type="triangle" w="sm" len="sm"/>
              </a:ln>
            </p:spPr>
            <p:txBody>
              <a:bodyPr/>
              <a:lstStyle/>
              <a:p>
                <a:endParaRPr lang="sv-SE"/>
              </a:p>
            </p:txBody>
          </p:sp>
          <p:sp>
            <p:nvSpPr>
              <p:cNvPr id="7271" name="Line 103"/>
              <p:cNvSpPr>
                <a:spLocks noChangeShapeType="1"/>
              </p:cNvSpPr>
              <p:nvPr/>
            </p:nvSpPr>
            <p:spPr bwMode="auto">
              <a:xfrm rot="16200000" flipV="1">
                <a:off x="2559" y="1834"/>
                <a:ext cx="0" cy="205"/>
              </a:xfrm>
              <a:prstGeom prst="line">
                <a:avLst/>
              </a:prstGeom>
              <a:noFill/>
              <a:ln w="12700">
                <a:solidFill>
                  <a:srgbClr val="FF0000"/>
                </a:solidFill>
                <a:round/>
                <a:headEnd type="triangle" w="sm" len="sm"/>
                <a:tailEnd type="triangle" w="sm" len="sm"/>
              </a:ln>
            </p:spPr>
            <p:txBody>
              <a:bodyPr/>
              <a:lstStyle/>
              <a:p>
                <a:endParaRPr lang="sv-SE"/>
              </a:p>
            </p:txBody>
          </p:sp>
        </p:grpSp>
        <p:sp>
          <p:nvSpPr>
            <p:cNvPr id="7274" name="Rectangle 106"/>
            <p:cNvSpPr>
              <a:spLocks noChangeArrowheads="1"/>
            </p:cNvSpPr>
            <p:nvPr/>
          </p:nvSpPr>
          <p:spPr bwMode="auto">
            <a:xfrm>
              <a:off x="48" y="2400"/>
              <a:ext cx="156" cy="134"/>
            </a:xfrm>
            <a:prstGeom prst="rect">
              <a:avLst/>
            </a:prstGeom>
            <a:noFill/>
            <a:ln w="9525">
              <a:noFill/>
              <a:miter lim="800000"/>
              <a:headEnd/>
              <a:tailEnd/>
            </a:ln>
            <a:effectLst/>
          </p:spPr>
          <p:txBody>
            <a:bodyPr wrap="none" lIns="0" tIns="0" rIns="0" bIns="0">
              <a:spAutoFit/>
            </a:bodyPr>
            <a:lstStyle/>
            <a:p>
              <a:r>
                <a:rPr lang="sv-SE">
                  <a:solidFill>
                    <a:schemeClr val="bg1"/>
                  </a:solidFill>
                </a:rPr>
                <a:t>M2</a:t>
              </a:r>
              <a:endParaRPr lang="en-GB">
                <a:solidFill>
                  <a:schemeClr val="bg1"/>
                </a:solidFill>
              </a:endParaRPr>
            </a:p>
          </p:txBody>
        </p:sp>
        <p:sp>
          <p:nvSpPr>
            <p:cNvPr id="7275" name="Text Box 107"/>
            <p:cNvSpPr txBox="1">
              <a:spLocks noChangeArrowheads="1"/>
            </p:cNvSpPr>
            <p:nvPr/>
          </p:nvSpPr>
          <p:spPr bwMode="auto">
            <a:xfrm>
              <a:off x="48" y="1632"/>
              <a:ext cx="156" cy="134"/>
            </a:xfrm>
            <a:prstGeom prst="rect">
              <a:avLst/>
            </a:prstGeom>
            <a:noFill/>
            <a:ln w="9525">
              <a:noFill/>
              <a:miter lim="800000"/>
              <a:headEnd/>
              <a:tailEnd/>
            </a:ln>
            <a:effectLst/>
          </p:spPr>
          <p:txBody>
            <a:bodyPr wrap="none" lIns="0" tIns="0" rIns="0" bIns="0">
              <a:spAutoFit/>
            </a:bodyPr>
            <a:lstStyle/>
            <a:p>
              <a:r>
                <a:rPr lang="sv-SE">
                  <a:solidFill>
                    <a:schemeClr val="bg1"/>
                  </a:solidFill>
                </a:rPr>
                <a:t>M3</a:t>
              </a:r>
              <a:endParaRPr lang="en-GB">
                <a:solidFill>
                  <a:schemeClr val="bg1"/>
                </a:solidFill>
              </a:endParaRPr>
            </a:p>
          </p:txBody>
        </p:sp>
        <p:sp>
          <p:nvSpPr>
            <p:cNvPr id="7276" name="Text Box 108"/>
            <p:cNvSpPr txBox="1">
              <a:spLocks noChangeArrowheads="1"/>
            </p:cNvSpPr>
            <p:nvPr/>
          </p:nvSpPr>
          <p:spPr bwMode="auto">
            <a:xfrm>
              <a:off x="2592" y="2208"/>
              <a:ext cx="156" cy="134"/>
            </a:xfrm>
            <a:prstGeom prst="rect">
              <a:avLst/>
            </a:prstGeom>
            <a:noFill/>
            <a:ln w="9525">
              <a:noFill/>
              <a:miter lim="800000"/>
              <a:headEnd/>
              <a:tailEnd/>
            </a:ln>
            <a:effectLst/>
          </p:spPr>
          <p:txBody>
            <a:bodyPr wrap="none" lIns="0" tIns="0" rIns="0" bIns="0">
              <a:spAutoFit/>
            </a:bodyPr>
            <a:lstStyle/>
            <a:p>
              <a:r>
                <a:rPr lang="sv-SE">
                  <a:solidFill>
                    <a:schemeClr val="bg1"/>
                  </a:solidFill>
                </a:rPr>
                <a:t>M5</a:t>
              </a:r>
              <a:endParaRPr lang="en-GB">
                <a:solidFill>
                  <a:schemeClr val="bg1"/>
                </a:solidFill>
              </a:endParaRPr>
            </a:p>
          </p:txBody>
        </p:sp>
        <p:sp>
          <p:nvSpPr>
            <p:cNvPr id="7277" name="Text Box 109"/>
            <p:cNvSpPr txBox="1">
              <a:spLocks noChangeArrowheads="1"/>
            </p:cNvSpPr>
            <p:nvPr/>
          </p:nvSpPr>
          <p:spPr bwMode="auto">
            <a:xfrm>
              <a:off x="2544" y="1632"/>
              <a:ext cx="156" cy="134"/>
            </a:xfrm>
            <a:prstGeom prst="rect">
              <a:avLst/>
            </a:prstGeom>
            <a:noFill/>
            <a:ln w="9525">
              <a:noFill/>
              <a:miter lim="800000"/>
              <a:headEnd/>
              <a:tailEnd/>
            </a:ln>
            <a:effectLst/>
          </p:spPr>
          <p:txBody>
            <a:bodyPr wrap="none" lIns="0" tIns="0" rIns="0" bIns="0">
              <a:spAutoFit/>
            </a:bodyPr>
            <a:lstStyle/>
            <a:p>
              <a:r>
                <a:rPr lang="sv-SE">
                  <a:solidFill>
                    <a:schemeClr val="bg1"/>
                  </a:solidFill>
                </a:rPr>
                <a:t>M4</a:t>
              </a:r>
              <a:endParaRPr lang="en-GB">
                <a:solidFill>
                  <a:schemeClr val="bg1"/>
                </a:solidFill>
              </a:endParaRPr>
            </a:p>
          </p:txBody>
        </p:sp>
        <p:sp>
          <p:nvSpPr>
            <p:cNvPr id="7278" name="Oval 110"/>
            <p:cNvSpPr>
              <a:spLocks noChangeArrowheads="1"/>
            </p:cNvSpPr>
            <p:nvPr/>
          </p:nvSpPr>
          <p:spPr bwMode="auto">
            <a:xfrm>
              <a:off x="720" y="2208"/>
              <a:ext cx="240" cy="288"/>
            </a:xfrm>
            <a:prstGeom prst="ellipse">
              <a:avLst/>
            </a:prstGeom>
            <a:noFill/>
            <a:ln w="19050">
              <a:solidFill>
                <a:srgbClr val="FF9966"/>
              </a:solidFill>
              <a:prstDash val="sysDot"/>
              <a:round/>
              <a:headEnd/>
              <a:tailEnd/>
            </a:ln>
            <a:effectLst/>
          </p:spPr>
          <p:txBody>
            <a:bodyPr wrap="none" anchor="ctr"/>
            <a:lstStyle/>
            <a:p>
              <a:endParaRPr lang="sv-SE"/>
            </a:p>
          </p:txBody>
        </p:sp>
        <p:sp>
          <p:nvSpPr>
            <p:cNvPr id="7279" name="Text Box 111"/>
            <p:cNvSpPr txBox="1">
              <a:spLocks noChangeArrowheads="1"/>
            </p:cNvSpPr>
            <p:nvPr/>
          </p:nvSpPr>
          <p:spPr bwMode="auto">
            <a:xfrm>
              <a:off x="576" y="2064"/>
              <a:ext cx="544" cy="134"/>
            </a:xfrm>
            <a:prstGeom prst="rect">
              <a:avLst/>
            </a:prstGeom>
            <a:noFill/>
            <a:ln w="9525">
              <a:noFill/>
              <a:miter lim="800000"/>
              <a:headEnd/>
              <a:tailEnd/>
            </a:ln>
            <a:effectLst/>
          </p:spPr>
          <p:txBody>
            <a:bodyPr wrap="none" lIns="0" tIns="0" rIns="0" bIns="0">
              <a:spAutoFit/>
            </a:bodyPr>
            <a:lstStyle/>
            <a:p>
              <a:r>
                <a:rPr lang="sv-SE">
                  <a:solidFill>
                    <a:schemeClr val="bg1"/>
                  </a:solidFill>
                </a:rPr>
                <a:t>Exp.Section</a:t>
              </a:r>
              <a:endParaRPr lang="en-GB">
                <a:solidFill>
                  <a:schemeClr val="bg1"/>
                </a:solidFill>
              </a:endParaRPr>
            </a:p>
          </p:txBody>
        </p:sp>
      </p:grpSp>
      <p:graphicFrame>
        <p:nvGraphicFramePr>
          <p:cNvPr id="135168" name="Object 0"/>
          <p:cNvGraphicFramePr>
            <a:graphicFrameLocks noChangeAspect="1"/>
          </p:cNvGraphicFramePr>
          <p:nvPr/>
        </p:nvGraphicFramePr>
        <p:xfrm>
          <a:off x="4514850" y="3321050"/>
          <a:ext cx="114300" cy="215900"/>
        </p:xfrm>
        <a:graphic>
          <a:graphicData uri="http://schemas.openxmlformats.org/presentationml/2006/ole">
            <p:oleObj spid="_x0000_s135168" name="Formel" r:id="rId5" imgW="114120" imgH="215640" progId="Equation.3">
              <p:embed/>
            </p:oleObj>
          </a:graphicData>
        </a:graphic>
      </p:graphicFrame>
      <p:grpSp>
        <p:nvGrpSpPr>
          <p:cNvPr id="7515" name="Group 347"/>
          <p:cNvGrpSpPr>
            <a:grpSpLocks/>
          </p:cNvGrpSpPr>
          <p:nvPr/>
        </p:nvGrpSpPr>
        <p:grpSpPr bwMode="auto">
          <a:xfrm>
            <a:off x="5715000" y="2819401"/>
            <a:ext cx="2895600" cy="3217258"/>
            <a:chOff x="3600" y="1776"/>
            <a:chExt cx="1824" cy="2160"/>
          </a:xfrm>
        </p:grpSpPr>
        <p:sp>
          <p:nvSpPr>
            <p:cNvPr id="7300" name="Rectangle 132"/>
            <p:cNvSpPr>
              <a:spLocks noChangeArrowheads="1"/>
            </p:cNvSpPr>
            <p:nvPr/>
          </p:nvSpPr>
          <p:spPr bwMode="auto">
            <a:xfrm>
              <a:off x="5040" y="3600"/>
              <a:ext cx="38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sz="1600" b="1" dirty="0">
                  <a:solidFill>
                    <a:schemeClr val="hlink"/>
                  </a:solidFill>
                </a:rPr>
                <a:t>16</a:t>
              </a:r>
              <a:endParaRPr lang="en-GB" sz="1600" b="1" dirty="0">
                <a:solidFill>
                  <a:schemeClr val="hlink"/>
                </a:solidFill>
              </a:endParaRPr>
            </a:p>
          </p:txBody>
        </p:sp>
        <p:sp>
          <p:nvSpPr>
            <p:cNvPr id="7298" name="Rectangle 130"/>
            <p:cNvSpPr>
              <a:spLocks noChangeArrowheads="1"/>
            </p:cNvSpPr>
            <p:nvPr/>
          </p:nvSpPr>
          <p:spPr bwMode="auto">
            <a:xfrm>
              <a:off x="3600" y="3600"/>
              <a:ext cx="768" cy="325"/>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Total </a:t>
              </a:r>
              <a:r>
                <a:rPr lang="sv-SE" b="1" dirty="0" err="1">
                  <a:solidFill>
                    <a:schemeClr val="hlink"/>
                  </a:solidFill>
                </a:rPr>
                <a:t>Opt.Losses</a:t>
              </a:r>
              <a:endParaRPr lang="en-GB" b="1" dirty="0">
                <a:solidFill>
                  <a:schemeClr val="hlink"/>
                </a:solidFill>
              </a:endParaRPr>
            </a:p>
          </p:txBody>
        </p:sp>
        <p:sp>
          <p:nvSpPr>
            <p:cNvPr id="7297" name="Rectangle 129"/>
            <p:cNvSpPr>
              <a:spLocks noChangeArrowheads="1"/>
            </p:cNvSpPr>
            <p:nvPr/>
          </p:nvSpPr>
          <p:spPr bwMode="auto">
            <a:xfrm>
              <a:off x="5040" y="3312"/>
              <a:ext cx="38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sz="1600" b="1" dirty="0">
                  <a:solidFill>
                    <a:schemeClr val="hlink"/>
                  </a:solidFill>
                </a:rPr>
                <a:t>4*1</a:t>
              </a:r>
              <a:endParaRPr lang="en-GB" sz="1600" b="1" dirty="0">
                <a:solidFill>
                  <a:schemeClr val="hlink"/>
                </a:solidFill>
              </a:endParaRPr>
            </a:p>
          </p:txBody>
        </p:sp>
        <p:sp>
          <p:nvSpPr>
            <p:cNvPr id="7296" name="Rectangle 128"/>
            <p:cNvSpPr>
              <a:spLocks noChangeArrowheads="1"/>
            </p:cNvSpPr>
            <p:nvPr/>
          </p:nvSpPr>
          <p:spPr bwMode="auto">
            <a:xfrm>
              <a:off x="4368" y="3538"/>
              <a:ext cx="672"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7295" name="Rectangle 127"/>
            <p:cNvSpPr>
              <a:spLocks noChangeArrowheads="1"/>
            </p:cNvSpPr>
            <p:nvPr/>
          </p:nvSpPr>
          <p:spPr bwMode="auto">
            <a:xfrm>
              <a:off x="3600" y="3312"/>
              <a:ext cx="768"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a:solidFill>
                    <a:schemeClr val="hlink"/>
                  </a:solidFill>
                </a:rPr>
                <a:t>HR </a:t>
              </a:r>
              <a:r>
                <a:rPr lang="sv-SE" b="1" dirty="0" err="1">
                  <a:solidFill>
                    <a:schemeClr val="hlink"/>
                  </a:solidFill>
                </a:rPr>
                <a:t>mirrors</a:t>
              </a:r>
              <a:endParaRPr lang="en-GB" b="1" dirty="0">
                <a:solidFill>
                  <a:schemeClr val="hlink"/>
                </a:solidFill>
              </a:endParaRPr>
            </a:p>
          </p:txBody>
        </p:sp>
        <p:sp>
          <p:nvSpPr>
            <p:cNvPr id="7294" name="Rectangle 126"/>
            <p:cNvSpPr>
              <a:spLocks noChangeArrowheads="1"/>
            </p:cNvSpPr>
            <p:nvPr/>
          </p:nvSpPr>
          <p:spPr bwMode="auto">
            <a:xfrm>
              <a:off x="5040" y="2976"/>
              <a:ext cx="38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sz="1600" b="1" dirty="0">
                  <a:solidFill>
                    <a:schemeClr val="hlink"/>
                  </a:solidFill>
                </a:rPr>
                <a:t>4</a:t>
              </a:r>
              <a:endParaRPr lang="en-GB" sz="1600" b="1" dirty="0">
                <a:solidFill>
                  <a:schemeClr val="hlink"/>
                </a:solidFill>
              </a:endParaRPr>
            </a:p>
          </p:txBody>
        </p:sp>
        <p:sp>
          <p:nvSpPr>
            <p:cNvPr id="7293" name="Rectangle 125"/>
            <p:cNvSpPr>
              <a:spLocks noChangeArrowheads="1"/>
            </p:cNvSpPr>
            <p:nvPr/>
          </p:nvSpPr>
          <p:spPr bwMode="auto">
            <a:xfrm>
              <a:off x="4368" y="3142"/>
              <a:ext cx="672"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7292" name="Rectangle 124"/>
            <p:cNvSpPr>
              <a:spLocks noChangeArrowheads="1"/>
            </p:cNvSpPr>
            <p:nvPr/>
          </p:nvSpPr>
          <p:spPr bwMode="auto">
            <a:xfrm>
              <a:off x="3600" y="2976"/>
              <a:ext cx="768"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Focusing</a:t>
              </a:r>
              <a:endParaRPr lang="sv-SE" b="1" dirty="0">
                <a:solidFill>
                  <a:schemeClr val="hlink"/>
                </a:solidFill>
              </a:endParaRPr>
            </a:p>
            <a:p>
              <a:pPr algn="l">
                <a:spcBef>
                  <a:spcPct val="20000"/>
                </a:spcBef>
                <a:buClr>
                  <a:schemeClr val="hlink"/>
                </a:buClr>
                <a:buSzPct val="60000"/>
                <a:buFont typeface="Wingdings" pitchFamily="2" charset="2"/>
                <a:buNone/>
              </a:pPr>
              <a:r>
                <a:rPr lang="sv-SE" b="1" dirty="0">
                  <a:solidFill>
                    <a:schemeClr val="hlink"/>
                  </a:solidFill>
                </a:rPr>
                <a:t>System</a:t>
              </a:r>
              <a:endParaRPr lang="en-GB" b="1" dirty="0">
                <a:solidFill>
                  <a:schemeClr val="hlink"/>
                </a:solidFill>
              </a:endParaRPr>
            </a:p>
          </p:txBody>
        </p:sp>
        <p:sp>
          <p:nvSpPr>
            <p:cNvPr id="7291" name="Rectangle 123"/>
            <p:cNvSpPr>
              <a:spLocks noChangeArrowheads="1"/>
            </p:cNvSpPr>
            <p:nvPr/>
          </p:nvSpPr>
          <p:spPr bwMode="auto">
            <a:xfrm>
              <a:off x="5040" y="2736"/>
              <a:ext cx="384" cy="240"/>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sz="1600" b="1" dirty="0">
                  <a:solidFill>
                    <a:schemeClr val="hlink"/>
                  </a:solidFill>
                </a:rPr>
                <a:t>4</a:t>
              </a:r>
              <a:endParaRPr lang="en-GB" sz="1600" b="1" dirty="0">
                <a:solidFill>
                  <a:schemeClr val="hlink"/>
                </a:solidFill>
              </a:endParaRPr>
            </a:p>
          </p:txBody>
        </p:sp>
        <p:sp>
          <p:nvSpPr>
            <p:cNvPr id="7290" name="Rectangle 122"/>
            <p:cNvSpPr>
              <a:spLocks noChangeArrowheads="1"/>
            </p:cNvSpPr>
            <p:nvPr/>
          </p:nvSpPr>
          <p:spPr bwMode="auto">
            <a:xfrm>
              <a:off x="4368" y="2777"/>
              <a:ext cx="672" cy="365"/>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7289" name="Rectangle 121"/>
            <p:cNvSpPr>
              <a:spLocks noChangeArrowheads="1"/>
            </p:cNvSpPr>
            <p:nvPr/>
          </p:nvSpPr>
          <p:spPr bwMode="auto">
            <a:xfrm>
              <a:off x="3600" y="2688"/>
              <a:ext cx="768" cy="365"/>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Pockels</a:t>
              </a:r>
              <a:r>
                <a:rPr lang="sv-SE" b="1" dirty="0">
                  <a:solidFill>
                    <a:schemeClr val="hlink"/>
                  </a:solidFill>
                </a:rPr>
                <a:t> Cell</a:t>
              </a:r>
              <a:endParaRPr lang="en-GB" b="1" dirty="0">
                <a:solidFill>
                  <a:schemeClr val="hlink"/>
                </a:solidFill>
              </a:endParaRPr>
            </a:p>
          </p:txBody>
        </p:sp>
        <p:sp>
          <p:nvSpPr>
            <p:cNvPr id="7288" name="Rectangle 120"/>
            <p:cNvSpPr>
              <a:spLocks noChangeArrowheads="1"/>
            </p:cNvSpPr>
            <p:nvPr/>
          </p:nvSpPr>
          <p:spPr bwMode="auto">
            <a:xfrm>
              <a:off x="5040" y="2412"/>
              <a:ext cx="384" cy="365"/>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sz="1600" b="1">
                  <a:solidFill>
                    <a:schemeClr val="hlink"/>
                  </a:solidFill>
                </a:rPr>
                <a:t>4</a:t>
              </a:r>
              <a:endParaRPr lang="en-GB" sz="1600" b="1">
                <a:solidFill>
                  <a:schemeClr val="hlink"/>
                </a:solidFill>
              </a:endParaRPr>
            </a:p>
          </p:txBody>
        </p:sp>
        <p:sp>
          <p:nvSpPr>
            <p:cNvPr id="7287" name="Rectangle 119"/>
            <p:cNvSpPr>
              <a:spLocks noChangeArrowheads="1"/>
            </p:cNvSpPr>
            <p:nvPr/>
          </p:nvSpPr>
          <p:spPr bwMode="auto">
            <a:xfrm>
              <a:off x="4368" y="2412"/>
              <a:ext cx="672" cy="365"/>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7286" name="Rectangle 118"/>
            <p:cNvSpPr>
              <a:spLocks noChangeArrowheads="1"/>
            </p:cNvSpPr>
            <p:nvPr/>
          </p:nvSpPr>
          <p:spPr bwMode="auto">
            <a:xfrm>
              <a:off x="3600" y="2400"/>
              <a:ext cx="768" cy="28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Wollaston</a:t>
              </a:r>
              <a:r>
                <a:rPr lang="sv-SE" b="1" dirty="0">
                  <a:solidFill>
                    <a:schemeClr val="hlink"/>
                  </a:solidFill>
                </a:rPr>
                <a:t> </a:t>
              </a:r>
              <a:r>
                <a:rPr lang="sv-SE" b="1" dirty="0" err="1">
                  <a:solidFill>
                    <a:schemeClr val="hlink"/>
                  </a:solidFill>
                </a:rPr>
                <a:t>prism</a:t>
              </a:r>
              <a:endParaRPr lang="en-GB" b="1" dirty="0">
                <a:solidFill>
                  <a:schemeClr val="hlink"/>
                </a:solidFill>
              </a:endParaRPr>
            </a:p>
          </p:txBody>
        </p:sp>
        <p:sp>
          <p:nvSpPr>
            <p:cNvPr id="7285" name="Rectangle 117"/>
            <p:cNvSpPr>
              <a:spLocks noChangeArrowheads="1"/>
            </p:cNvSpPr>
            <p:nvPr/>
          </p:nvSpPr>
          <p:spPr bwMode="auto">
            <a:xfrm>
              <a:off x="5040" y="2016"/>
              <a:ext cx="384"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sz="1600" b="1">
                  <a:solidFill>
                    <a:schemeClr val="hlink"/>
                  </a:solidFill>
                </a:rPr>
                <a:t>[%]</a:t>
              </a:r>
              <a:endParaRPr lang="en-GB" sz="1600" b="1">
                <a:solidFill>
                  <a:schemeClr val="hlink"/>
                </a:solidFill>
              </a:endParaRPr>
            </a:p>
          </p:txBody>
        </p:sp>
        <p:sp>
          <p:nvSpPr>
            <p:cNvPr id="7284" name="Rectangle 116"/>
            <p:cNvSpPr>
              <a:spLocks noChangeArrowheads="1"/>
            </p:cNvSpPr>
            <p:nvPr/>
          </p:nvSpPr>
          <p:spPr bwMode="auto">
            <a:xfrm>
              <a:off x="4368" y="2016"/>
              <a:ext cx="672"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sz="1600" b="1">
                <a:solidFill>
                  <a:schemeClr val="hlink"/>
                </a:solidFill>
              </a:endParaRPr>
            </a:p>
          </p:txBody>
        </p:sp>
        <p:sp>
          <p:nvSpPr>
            <p:cNvPr id="7283" name="Rectangle 115"/>
            <p:cNvSpPr>
              <a:spLocks noChangeArrowheads="1"/>
            </p:cNvSpPr>
            <p:nvPr/>
          </p:nvSpPr>
          <p:spPr bwMode="auto">
            <a:xfrm>
              <a:off x="3600" y="2016"/>
              <a:ext cx="768" cy="396"/>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b="1" dirty="0" err="1">
                  <a:solidFill>
                    <a:schemeClr val="hlink"/>
                  </a:solidFill>
                </a:rPr>
                <a:t>Optical</a:t>
              </a:r>
              <a:endParaRPr lang="sv-SE" b="1" dirty="0">
                <a:solidFill>
                  <a:schemeClr val="hlink"/>
                </a:solidFill>
              </a:endParaRPr>
            </a:p>
            <a:p>
              <a:pPr algn="l">
                <a:spcBef>
                  <a:spcPct val="20000"/>
                </a:spcBef>
                <a:buClr>
                  <a:schemeClr val="hlink"/>
                </a:buClr>
                <a:buSzPct val="60000"/>
                <a:buFont typeface="Wingdings" pitchFamily="2" charset="2"/>
                <a:buNone/>
              </a:pPr>
              <a:r>
                <a:rPr lang="sv-SE" b="1" dirty="0">
                  <a:solidFill>
                    <a:schemeClr val="hlink"/>
                  </a:solidFill>
                </a:rPr>
                <a:t>element</a:t>
              </a:r>
              <a:endParaRPr lang="en-GB" b="1" dirty="0">
                <a:solidFill>
                  <a:schemeClr val="hlink"/>
                </a:solidFill>
              </a:endParaRPr>
            </a:p>
          </p:txBody>
        </p:sp>
        <p:sp>
          <p:nvSpPr>
            <p:cNvPr id="7301" name="Line 133"/>
            <p:cNvSpPr>
              <a:spLocks noChangeShapeType="1"/>
            </p:cNvSpPr>
            <p:nvPr/>
          </p:nvSpPr>
          <p:spPr bwMode="auto">
            <a:xfrm>
              <a:off x="3600" y="2016"/>
              <a:ext cx="1824" cy="0"/>
            </a:xfrm>
            <a:prstGeom prst="line">
              <a:avLst/>
            </a:prstGeom>
            <a:noFill/>
            <a:ln w="28575" cap="sq">
              <a:solidFill>
                <a:schemeClr val="hlink"/>
              </a:solidFill>
              <a:round/>
              <a:headEnd/>
              <a:tailEnd/>
            </a:ln>
            <a:effectLst/>
          </p:spPr>
          <p:txBody>
            <a:bodyPr wrap="none" anchor="ctr"/>
            <a:lstStyle/>
            <a:p>
              <a:endParaRPr lang="sv-SE"/>
            </a:p>
          </p:txBody>
        </p:sp>
        <p:sp>
          <p:nvSpPr>
            <p:cNvPr id="7302" name="Line 134"/>
            <p:cNvSpPr>
              <a:spLocks noChangeShapeType="1"/>
            </p:cNvSpPr>
            <p:nvPr/>
          </p:nvSpPr>
          <p:spPr bwMode="auto">
            <a:xfrm flipV="1">
              <a:off x="3600" y="2352"/>
              <a:ext cx="1824" cy="0"/>
            </a:xfrm>
            <a:prstGeom prst="line">
              <a:avLst/>
            </a:prstGeom>
            <a:noFill/>
            <a:ln w="12700">
              <a:solidFill>
                <a:schemeClr val="hlink"/>
              </a:solidFill>
              <a:round/>
              <a:headEnd/>
              <a:tailEnd/>
            </a:ln>
            <a:effectLst/>
          </p:spPr>
          <p:txBody>
            <a:bodyPr wrap="none" anchor="ctr"/>
            <a:lstStyle/>
            <a:p>
              <a:endParaRPr lang="sv-SE"/>
            </a:p>
          </p:txBody>
        </p:sp>
        <p:sp>
          <p:nvSpPr>
            <p:cNvPr id="7303" name="Line 135"/>
            <p:cNvSpPr>
              <a:spLocks noChangeShapeType="1"/>
            </p:cNvSpPr>
            <p:nvPr/>
          </p:nvSpPr>
          <p:spPr bwMode="auto">
            <a:xfrm>
              <a:off x="3600" y="2688"/>
              <a:ext cx="1776" cy="0"/>
            </a:xfrm>
            <a:prstGeom prst="line">
              <a:avLst/>
            </a:prstGeom>
            <a:noFill/>
            <a:ln w="12700">
              <a:solidFill>
                <a:schemeClr val="hlink"/>
              </a:solidFill>
              <a:round/>
              <a:headEnd/>
              <a:tailEnd/>
            </a:ln>
            <a:effectLst/>
          </p:spPr>
          <p:txBody>
            <a:bodyPr wrap="none" anchor="ctr"/>
            <a:lstStyle/>
            <a:p>
              <a:endParaRPr lang="sv-SE"/>
            </a:p>
          </p:txBody>
        </p:sp>
        <p:sp>
          <p:nvSpPr>
            <p:cNvPr id="7304" name="Line 136"/>
            <p:cNvSpPr>
              <a:spLocks noChangeShapeType="1"/>
            </p:cNvSpPr>
            <p:nvPr/>
          </p:nvSpPr>
          <p:spPr bwMode="auto">
            <a:xfrm>
              <a:off x="3600" y="2976"/>
              <a:ext cx="1824" cy="0"/>
            </a:xfrm>
            <a:prstGeom prst="line">
              <a:avLst/>
            </a:prstGeom>
            <a:noFill/>
            <a:ln w="12700">
              <a:solidFill>
                <a:schemeClr val="hlink"/>
              </a:solidFill>
              <a:round/>
              <a:headEnd/>
              <a:tailEnd/>
            </a:ln>
            <a:effectLst/>
          </p:spPr>
          <p:txBody>
            <a:bodyPr wrap="none" anchor="ctr"/>
            <a:lstStyle/>
            <a:p>
              <a:endParaRPr lang="sv-SE"/>
            </a:p>
          </p:txBody>
        </p:sp>
        <p:sp>
          <p:nvSpPr>
            <p:cNvPr id="7305" name="Line 137"/>
            <p:cNvSpPr>
              <a:spLocks noChangeShapeType="1"/>
            </p:cNvSpPr>
            <p:nvPr/>
          </p:nvSpPr>
          <p:spPr bwMode="auto">
            <a:xfrm>
              <a:off x="3600" y="3312"/>
              <a:ext cx="1824" cy="0"/>
            </a:xfrm>
            <a:prstGeom prst="line">
              <a:avLst/>
            </a:prstGeom>
            <a:noFill/>
            <a:ln w="12700">
              <a:solidFill>
                <a:schemeClr val="hlink"/>
              </a:solidFill>
              <a:round/>
              <a:headEnd/>
              <a:tailEnd/>
            </a:ln>
            <a:effectLst/>
          </p:spPr>
          <p:txBody>
            <a:bodyPr wrap="none" anchor="ctr"/>
            <a:lstStyle/>
            <a:p>
              <a:endParaRPr lang="sv-SE"/>
            </a:p>
          </p:txBody>
        </p:sp>
        <p:sp>
          <p:nvSpPr>
            <p:cNvPr id="7306" name="Line 138"/>
            <p:cNvSpPr>
              <a:spLocks noChangeShapeType="1"/>
            </p:cNvSpPr>
            <p:nvPr/>
          </p:nvSpPr>
          <p:spPr bwMode="auto">
            <a:xfrm flipV="1">
              <a:off x="3600" y="3600"/>
              <a:ext cx="1824" cy="0"/>
            </a:xfrm>
            <a:prstGeom prst="line">
              <a:avLst/>
            </a:prstGeom>
            <a:noFill/>
            <a:ln w="12700">
              <a:solidFill>
                <a:schemeClr val="hlink"/>
              </a:solidFill>
              <a:round/>
              <a:headEnd/>
              <a:tailEnd/>
            </a:ln>
            <a:effectLst/>
          </p:spPr>
          <p:txBody>
            <a:bodyPr wrap="none" anchor="ctr"/>
            <a:lstStyle/>
            <a:p>
              <a:endParaRPr lang="sv-SE"/>
            </a:p>
          </p:txBody>
        </p:sp>
        <p:sp>
          <p:nvSpPr>
            <p:cNvPr id="7307" name="Line 139"/>
            <p:cNvSpPr>
              <a:spLocks noChangeShapeType="1"/>
            </p:cNvSpPr>
            <p:nvPr/>
          </p:nvSpPr>
          <p:spPr bwMode="auto">
            <a:xfrm>
              <a:off x="3600" y="3936"/>
              <a:ext cx="1824" cy="0"/>
            </a:xfrm>
            <a:prstGeom prst="line">
              <a:avLst/>
            </a:prstGeom>
            <a:noFill/>
            <a:ln w="28575" cap="sq">
              <a:solidFill>
                <a:schemeClr val="hlink"/>
              </a:solidFill>
              <a:round/>
              <a:headEnd/>
              <a:tailEnd/>
            </a:ln>
            <a:effectLst/>
          </p:spPr>
          <p:txBody>
            <a:bodyPr wrap="none" anchor="ctr"/>
            <a:lstStyle/>
            <a:p>
              <a:endParaRPr lang="sv-SE"/>
            </a:p>
          </p:txBody>
        </p:sp>
        <p:sp>
          <p:nvSpPr>
            <p:cNvPr id="7308" name="Line 140"/>
            <p:cNvSpPr>
              <a:spLocks noChangeShapeType="1"/>
            </p:cNvSpPr>
            <p:nvPr/>
          </p:nvSpPr>
          <p:spPr bwMode="auto">
            <a:xfrm>
              <a:off x="3600" y="2016"/>
              <a:ext cx="0" cy="1920"/>
            </a:xfrm>
            <a:prstGeom prst="line">
              <a:avLst/>
            </a:prstGeom>
            <a:noFill/>
            <a:ln w="28575" cap="sq">
              <a:solidFill>
                <a:schemeClr val="hlink"/>
              </a:solidFill>
              <a:round/>
              <a:headEnd/>
              <a:tailEnd/>
            </a:ln>
            <a:effectLst/>
          </p:spPr>
          <p:txBody>
            <a:bodyPr wrap="none" anchor="ctr"/>
            <a:lstStyle/>
            <a:p>
              <a:endParaRPr lang="sv-SE"/>
            </a:p>
          </p:txBody>
        </p:sp>
        <p:sp>
          <p:nvSpPr>
            <p:cNvPr id="7309" name="Line 141"/>
            <p:cNvSpPr>
              <a:spLocks noChangeShapeType="1"/>
            </p:cNvSpPr>
            <p:nvPr/>
          </p:nvSpPr>
          <p:spPr bwMode="auto">
            <a:xfrm>
              <a:off x="4368" y="2016"/>
              <a:ext cx="0" cy="1920"/>
            </a:xfrm>
            <a:prstGeom prst="line">
              <a:avLst/>
            </a:prstGeom>
            <a:noFill/>
            <a:ln w="12700">
              <a:solidFill>
                <a:schemeClr val="hlink"/>
              </a:solidFill>
              <a:round/>
              <a:headEnd/>
              <a:tailEnd/>
            </a:ln>
            <a:effectLst/>
          </p:spPr>
          <p:txBody>
            <a:bodyPr wrap="none" anchor="ctr"/>
            <a:lstStyle/>
            <a:p>
              <a:endParaRPr lang="sv-SE"/>
            </a:p>
          </p:txBody>
        </p:sp>
        <p:sp>
          <p:nvSpPr>
            <p:cNvPr id="7310" name="Line 142"/>
            <p:cNvSpPr>
              <a:spLocks noChangeShapeType="1"/>
            </p:cNvSpPr>
            <p:nvPr/>
          </p:nvSpPr>
          <p:spPr bwMode="auto">
            <a:xfrm>
              <a:off x="5040" y="2016"/>
              <a:ext cx="0" cy="1920"/>
            </a:xfrm>
            <a:prstGeom prst="line">
              <a:avLst/>
            </a:prstGeom>
            <a:noFill/>
            <a:ln w="12700">
              <a:solidFill>
                <a:schemeClr val="hlink"/>
              </a:solidFill>
              <a:round/>
              <a:headEnd/>
              <a:tailEnd/>
            </a:ln>
            <a:effectLst/>
          </p:spPr>
          <p:txBody>
            <a:bodyPr wrap="none" anchor="ctr"/>
            <a:lstStyle/>
            <a:p>
              <a:endParaRPr lang="sv-SE"/>
            </a:p>
          </p:txBody>
        </p:sp>
        <p:sp>
          <p:nvSpPr>
            <p:cNvPr id="7311" name="Line 143"/>
            <p:cNvSpPr>
              <a:spLocks noChangeShapeType="1"/>
            </p:cNvSpPr>
            <p:nvPr/>
          </p:nvSpPr>
          <p:spPr bwMode="auto">
            <a:xfrm>
              <a:off x="5424" y="2016"/>
              <a:ext cx="0" cy="1920"/>
            </a:xfrm>
            <a:prstGeom prst="line">
              <a:avLst/>
            </a:prstGeom>
            <a:noFill/>
            <a:ln w="28575" cap="sq">
              <a:solidFill>
                <a:schemeClr val="hlink"/>
              </a:solidFill>
              <a:round/>
              <a:headEnd/>
              <a:tailEnd/>
            </a:ln>
            <a:effectLst/>
          </p:spPr>
          <p:txBody>
            <a:bodyPr wrap="none" anchor="ctr"/>
            <a:lstStyle/>
            <a:p>
              <a:endParaRPr lang="sv-SE"/>
            </a:p>
          </p:txBody>
        </p:sp>
        <p:graphicFrame>
          <p:nvGraphicFramePr>
            <p:cNvPr id="135169" name="Object 1"/>
            <p:cNvGraphicFramePr>
              <a:graphicFrameLocks noChangeAspect="1"/>
            </p:cNvGraphicFramePr>
            <p:nvPr/>
          </p:nvGraphicFramePr>
          <p:xfrm>
            <a:off x="4512" y="3024"/>
            <a:ext cx="288" cy="260"/>
          </p:xfrm>
          <a:graphic>
            <a:graphicData uri="http://schemas.openxmlformats.org/presentationml/2006/ole">
              <p:oleObj spid="_x0000_s135169" name="Formel" r:id="rId6" imgW="253800" imgH="228600" progId="Equation.3">
                <p:embed/>
              </p:oleObj>
            </a:graphicData>
          </a:graphic>
        </p:graphicFrame>
        <p:graphicFrame>
          <p:nvGraphicFramePr>
            <p:cNvPr id="135170" name="Object 2"/>
            <p:cNvGraphicFramePr>
              <a:graphicFrameLocks noChangeAspect="1"/>
            </p:cNvGraphicFramePr>
            <p:nvPr/>
          </p:nvGraphicFramePr>
          <p:xfrm>
            <a:off x="4464" y="3360"/>
            <a:ext cx="432" cy="224"/>
          </p:xfrm>
          <a:graphic>
            <a:graphicData uri="http://schemas.openxmlformats.org/presentationml/2006/ole">
              <p:oleObj spid="_x0000_s135170" name="Formel" r:id="rId7" imgW="419040" imgH="215640" progId="Equation.3">
                <p:embed/>
              </p:oleObj>
            </a:graphicData>
          </a:graphic>
        </p:graphicFrame>
        <p:graphicFrame>
          <p:nvGraphicFramePr>
            <p:cNvPr id="135171" name="Object 3"/>
            <p:cNvGraphicFramePr>
              <a:graphicFrameLocks noChangeAspect="1"/>
            </p:cNvGraphicFramePr>
            <p:nvPr/>
          </p:nvGraphicFramePr>
          <p:xfrm>
            <a:off x="4512" y="2400"/>
            <a:ext cx="288" cy="247"/>
          </p:xfrm>
          <a:graphic>
            <a:graphicData uri="http://schemas.openxmlformats.org/presentationml/2006/ole">
              <p:oleObj spid="_x0000_s135171" name="Formel" r:id="rId8" imgW="266400" imgH="228600" progId="Equation.3">
                <p:embed/>
              </p:oleObj>
            </a:graphicData>
          </a:graphic>
        </p:graphicFrame>
        <p:graphicFrame>
          <p:nvGraphicFramePr>
            <p:cNvPr id="135172" name="Object 4"/>
            <p:cNvGraphicFramePr>
              <a:graphicFrameLocks noChangeAspect="1"/>
            </p:cNvGraphicFramePr>
            <p:nvPr/>
          </p:nvGraphicFramePr>
          <p:xfrm>
            <a:off x="4416" y="3600"/>
            <a:ext cx="576" cy="234"/>
          </p:xfrm>
          <a:graphic>
            <a:graphicData uri="http://schemas.openxmlformats.org/presentationml/2006/ole">
              <p:oleObj spid="_x0000_s135172" name="Formel" r:id="rId9" imgW="596880" imgH="241200" progId="Equation.3">
                <p:embed/>
              </p:oleObj>
            </a:graphicData>
          </a:graphic>
        </p:graphicFrame>
        <p:graphicFrame>
          <p:nvGraphicFramePr>
            <p:cNvPr id="135173" name="Object 5"/>
            <p:cNvGraphicFramePr>
              <a:graphicFrameLocks noChangeAspect="1"/>
            </p:cNvGraphicFramePr>
            <p:nvPr/>
          </p:nvGraphicFramePr>
          <p:xfrm>
            <a:off x="4512" y="2736"/>
            <a:ext cx="288" cy="247"/>
          </p:xfrm>
          <a:graphic>
            <a:graphicData uri="http://schemas.openxmlformats.org/presentationml/2006/ole">
              <p:oleObj spid="_x0000_s135173" name="Formel" r:id="rId10" imgW="266400" imgH="228600" progId="Equation.3">
                <p:embed/>
              </p:oleObj>
            </a:graphicData>
          </a:graphic>
        </p:graphicFrame>
        <p:sp>
          <p:nvSpPr>
            <p:cNvPr id="7514" name="Text Box 346"/>
            <p:cNvSpPr txBox="1">
              <a:spLocks noChangeArrowheads="1"/>
            </p:cNvSpPr>
            <p:nvPr/>
          </p:nvSpPr>
          <p:spPr bwMode="auto">
            <a:xfrm>
              <a:off x="3600" y="1776"/>
              <a:ext cx="1824" cy="194"/>
            </a:xfrm>
            <a:prstGeom prst="rect">
              <a:avLst/>
            </a:prstGeom>
            <a:solidFill>
              <a:srgbClr val="CCFFFF"/>
            </a:solidFill>
            <a:ln w="9525">
              <a:noFill/>
              <a:miter lim="800000"/>
              <a:headEnd/>
              <a:tailEnd/>
            </a:ln>
            <a:effectLst/>
          </p:spPr>
          <p:txBody>
            <a:bodyPr>
              <a:spAutoFit/>
            </a:bodyPr>
            <a:lstStyle/>
            <a:p>
              <a:pPr algn="l"/>
              <a:r>
                <a:rPr lang="en-AU" b="1" i="1" dirty="0">
                  <a:solidFill>
                    <a:schemeClr val="bg1"/>
                  </a:solidFill>
                  <a:effectLst>
                    <a:outerShdw blurRad="38100" dist="38100" dir="2700000" algn="tl">
                      <a:srgbClr val="FFFFFF"/>
                    </a:outerShdw>
                  </a:effectLst>
                  <a:cs typeface="Times New Roman" pitchFamily="18" charset="0"/>
                </a:rPr>
                <a:t>Table 2. Optical Losses in the Ring </a:t>
              </a:r>
              <a:endParaRPr lang="en-GB" b="1" dirty="0">
                <a:solidFill>
                  <a:schemeClr val="bg1"/>
                </a:solidFill>
                <a:effectLst>
                  <a:outerShdw blurRad="38100" dist="38100" dir="2700000" algn="tl">
                    <a:srgbClr val="FFFFFF"/>
                  </a:outerShdw>
                </a:effectLst>
              </a:endParaRPr>
            </a:p>
          </p:txBody>
        </p:sp>
      </p:grpSp>
      <p:graphicFrame>
        <p:nvGraphicFramePr>
          <p:cNvPr id="127" name="Tabell 126"/>
          <p:cNvGraphicFramePr>
            <a:graphicFrameLocks noGrp="1"/>
          </p:cNvGraphicFramePr>
          <p:nvPr/>
        </p:nvGraphicFramePr>
        <p:xfrm>
          <a:off x="3352800" y="152400"/>
          <a:ext cx="5638800" cy="914400"/>
        </p:xfrm>
        <a:graphic>
          <a:graphicData uri="http://schemas.openxmlformats.org/drawingml/2006/table">
            <a:tbl>
              <a:tblPr firstRow="1" bandRow="1">
                <a:tableStyleId>{5C22544A-7EE6-4342-B048-85BDC9FD1C3A}</a:tableStyleId>
              </a:tblPr>
              <a:tblGrid>
                <a:gridCol w="5638800"/>
              </a:tblGrid>
              <a:tr h="457200">
                <a:tc>
                  <a:txBody>
                    <a:bodyPr/>
                    <a:lstStyle/>
                    <a:p>
                      <a:pPr algn="just"/>
                      <a:r>
                        <a:rPr lang="sv-SE" b="0" i="1" dirty="0" smtClean="0">
                          <a:solidFill>
                            <a:schemeClr val="bg1"/>
                          </a:solidFill>
                          <a:latin typeface="Times New Roman" pitchFamily="18" charset="0"/>
                          <a:cs typeface="Times New Roman" pitchFamily="18" charset="0"/>
                        </a:rPr>
                        <a:t> Schema</a:t>
                      </a:r>
                      <a:r>
                        <a:rPr lang="sv-SE" b="0" i="1" baseline="0" dirty="0" smtClean="0">
                          <a:solidFill>
                            <a:schemeClr val="bg1"/>
                          </a:solidFill>
                          <a:latin typeface="Times New Roman" pitchFamily="18" charset="0"/>
                          <a:cs typeface="Times New Roman" pitchFamily="18" charset="0"/>
                        </a:rPr>
                        <a:t> av</a:t>
                      </a:r>
                      <a:r>
                        <a:rPr lang="sv-SE" b="0" i="1" dirty="0" smtClean="0">
                          <a:solidFill>
                            <a:schemeClr val="bg1"/>
                          </a:solidFill>
                          <a:latin typeface="Times New Roman" pitchFamily="18" charset="0"/>
                          <a:cs typeface="Times New Roman" pitchFamily="18" charset="0"/>
                        </a:rPr>
                        <a:t>  Optisk</a:t>
                      </a:r>
                      <a:r>
                        <a:rPr lang="sv-SE" b="0" i="1" baseline="0" dirty="0" smtClean="0">
                          <a:solidFill>
                            <a:schemeClr val="bg1"/>
                          </a:solidFill>
                          <a:latin typeface="Times New Roman" pitchFamily="18" charset="0"/>
                          <a:cs typeface="Times New Roman" pitchFamily="18" charset="0"/>
                        </a:rPr>
                        <a:t> fälla som består av en </a:t>
                      </a:r>
                      <a:r>
                        <a:rPr lang="sv-SE" b="0" i="1" baseline="0" dirty="0" err="1" smtClean="0">
                          <a:solidFill>
                            <a:schemeClr val="bg1"/>
                          </a:solidFill>
                          <a:latin typeface="Times New Roman" pitchFamily="18" charset="0"/>
                          <a:cs typeface="Times New Roman" pitchFamily="18" charset="0"/>
                        </a:rPr>
                        <a:t>Wollaston</a:t>
                      </a:r>
                      <a:r>
                        <a:rPr lang="sv-SE" b="0" i="1" baseline="0" dirty="0" smtClean="0">
                          <a:solidFill>
                            <a:schemeClr val="bg1"/>
                          </a:solidFill>
                          <a:latin typeface="Times New Roman" pitchFamily="18" charset="0"/>
                          <a:cs typeface="Times New Roman" pitchFamily="18" charset="0"/>
                        </a:rPr>
                        <a:t> prisma, fyra speglar, fokuserande </a:t>
                      </a:r>
                      <a:r>
                        <a:rPr lang="sv-SE" b="0" i="1" baseline="0" dirty="0" err="1" smtClean="0">
                          <a:solidFill>
                            <a:schemeClr val="bg1"/>
                          </a:solidFill>
                          <a:latin typeface="Times New Roman" pitchFamily="18" charset="0"/>
                          <a:cs typeface="Times New Roman" pitchFamily="18" charset="0"/>
                        </a:rPr>
                        <a:t>linsar</a:t>
                      </a:r>
                      <a:r>
                        <a:rPr lang="sv-SE" b="0" i="1" baseline="0" dirty="0" smtClean="0">
                          <a:solidFill>
                            <a:schemeClr val="bg1"/>
                          </a:solidFill>
                          <a:latin typeface="Times New Roman" pitchFamily="18" charset="0"/>
                          <a:cs typeface="Times New Roman" pitchFamily="18" charset="0"/>
                        </a:rPr>
                        <a:t> och en </a:t>
                      </a:r>
                      <a:r>
                        <a:rPr lang="sv-SE" b="0" i="1" baseline="0" dirty="0" err="1" smtClean="0">
                          <a:solidFill>
                            <a:schemeClr val="bg1"/>
                          </a:solidFill>
                          <a:latin typeface="Times New Roman" pitchFamily="18" charset="0"/>
                          <a:cs typeface="Times New Roman" pitchFamily="18" charset="0"/>
                        </a:rPr>
                        <a:t>Pockel</a:t>
                      </a:r>
                      <a:r>
                        <a:rPr lang="sv-SE" b="0" i="1" baseline="0" dirty="0" smtClean="0">
                          <a:solidFill>
                            <a:schemeClr val="bg1"/>
                          </a:solidFill>
                          <a:latin typeface="Times New Roman" pitchFamily="18" charset="0"/>
                          <a:cs typeface="Times New Roman" pitchFamily="18" charset="0"/>
                        </a:rPr>
                        <a:t> Cell.</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246"/>
                                        </p:tgtEl>
                                        <p:attrNameLst>
                                          <p:attrName>style.visibility</p:attrName>
                                        </p:attrNameLst>
                                      </p:cBhvr>
                                      <p:to>
                                        <p:strVal val="visible"/>
                                      </p:to>
                                    </p:set>
                                    <p:anim calcmode="lin" valueType="num">
                                      <p:cBhvr additive="base">
                                        <p:cTn id="7" dur="500" fill="hold"/>
                                        <p:tgtEl>
                                          <p:spTgt spid="7246"/>
                                        </p:tgtEl>
                                        <p:attrNameLst>
                                          <p:attrName>ppt_x</p:attrName>
                                        </p:attrNameLst>
                                      </p:cBhvr>
                                      <p:tavLst>
                                        <p:tav tm="0">
                                          <p:val>
                                            <p:strVal val="0-#ppt_w/2"/>
                                          </p:val>
                                        </p:tav>
                                        <p:tav tm="100000">
                                          <p:val>
                                            <p:strVal val="#ppt_x"/>
                                          </p:val>
                                        </p:tav>
                                      </p:tavLst>
                                    </p:anim>
                                    <p:anim calcmode="lin" valueType="num">
                                      <p:cBhvr additive="base">
                                        <p:cTn id="8" dur="500" fill="hold"/>
                                        <p:tgtEl>
                                          <p:spTgt spid="72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280"/>
                                        </p:tgtEl>
                                        <p:attrNameLst>
                                          <p:attrName>style.visibility</p:attrName>
                                        </p:attrNameLst>
                                      </p:cBhvr>
                                      <p:to>
                                        <p:strVal val="visible"/>
                                      </p:to>
                                    </p:set>
                                    <p:anim calcmode="lin" valueType="num">
                                      <p:cBhvr additive="base">
                                        <p:cTn id="13" dur="500" fill="hold"/>
                                        <p:tgtEl>
                                          <p:spTgt spid="7280"/>
                                        </p:tgtEl>
                                        <p:attrNameLst>
                                          <p:attrName>ppt_x</p:attrName>
                                        </p:attrNameLst>
                                      </p:cBhvr>
                                      <p:tavLst>
                                        <p:tav tm="0">
                                          <p:val>
                                            <p:strVal val="0-#ppt_w/2"/>
                                          </p:val>
                                        </p:tav>
                                        <p:tav tm="100000">
                                          <p:val>
                                            <p:strVal val="#ppt_x"/>
                                          </p:val>
                                        </p:tav>
                                      </p:tavLst>
                                    </p:anim>
                                    <p:anim calcmode="lin" valueType="num">
                                      <p:cBhvr additive="base">
                                        <p:cTn id="14" dur="500" fill="hold"/>
                                        <p:tgtEl>
                                          <p:spTgt spid="728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244"/>
                                        </p:tgtEl>
                                        <p:attrNameLst>
                                          <p:attrName>style.visibility</p:attrName>
                                        </p:attrNameLst>
                                      </p:cBhvr>
                                      <p:to>
                                        <p:strVal val="visible"/>
                                      </p:to>
                                    </p:set>
                                    <p:anim calcmode="lin" valueType="num">
                                      <p:cBhvr additive="base">
                                        <p:cTn id="19" dur="500" fill="hold"/>
                                        <p:tgtEl>
                                          <p:spTgt spid="7244"/>
                                        </p:tgtEl>
                                        <p:attrNameLst>
                                          <p:attrName>ppt_x</p:attrName>
                                        </p:attrNameLst>
                                      </p:cBhvr>
                                      <p:tavLst>
                                        <p:tav tm="0">
                                          <p:val>
                                            <p:strVal val="0-#ppt_w/2"/>
                                          </p:val>
                                        </p:tav>
                                        <p:tav tm="100000">
                                          <p:val>
                                            <p:strVal val="#ppt_x"/>
                                          </p:val>
                                        </p:tav>
                                      </p:tavLst>
                                    </p:anim>
                                    <p:anim calcmode="lin" valueType="num">
                                      <p:cBhvr additive="base">
                                        <p:cTn id="20" dur="500" fill="hold"/>
                                        <p:tgtEl>
                                          <p:spTgt spid="724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248"/>
                                        </p:tgtEl>
                                        <p:attrNameLst>
                                          <p:attrName>style.visibility</p:attrName>
                                        </p:attrNameLst>
                                      </p:cBhvr>
                                      <p:to>
                                        <p:strVal val="visible"/>
                                      </p:to>
                                    </p:set>
                                    <p:anim calcmode="lin" valueType="num">
                                      <p:cBhvr additive="base">
                                        <p:cTn id="25" dur="500" fill="hold"/>
                                        <p:tgtEl>
                                          <p:spTgt spid="7248"/>
                                        </p:tgtEl>
                                        <p:attrNameLst>
                                          <p:attrName>ppt_x</p:attrName>
                                        </p:attrNameLst>
                                      </p:cBhvr>
                                      <p:tavLst>
                                        <p:tav tm="0">
                                          <p:val>
                                            <p:strVal val="0-#ppt_w/2"/>
                                          </p:val>
                                        </p:tav>
                                        <p:tav tm="100000">
                                          <p:val>
                                            <p:strVal val="#ppt_x"/>
                                          </p:val>
                                        </p:tav>
                                      </p:tavLst>
                                    </p:anim>
                                    <p:anim calcmode="lin" valueType="num">
                                      <p:cBhvr additive="base">
                                        <p:cTn id="26" dur="500" fill="hold"/>
                                        <p:tgtEl>
                                          <p:spTgt spid="724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5168"/>
                                        </p:tgtEl>
                                        <p:attrNameLst>
                                          <p:attrName>style.visibility</p:attrName>
                                        </p:attrNameLst>
                                      </p:cBhvr>
                                      <p:to>
                                        <p:strVal val="visible"/>
                                      </p:to>
                                    </p:set>
                                    <p:anim calcmode="lin" valueType="num">
                                      <p:cBhvr additive="base">
                                        <p:cTn id="31" dur="500" fill="hold"/>
                                        <p:tgtEl>
                                          <p:spTgt spid="135168"/>
                                        </p:tgtEl>
                                        <p:attrNameLst>
                                          <p:attrName>ppt_x</p:attrName>
                                        </p:attrNameLst>
                                      </p:cBhvr>
                                      <p:tavLst>
                                        <p:tav tm="0">
                                          <p:val>
                                            <p:strVal val="0-#ppt_w/2"/>
                                          </p:val>
                                        </p:tav>
                                        <p:tav tm="100000">
                                          <p:val>
                                            <p:strVal val="#ppt_x"/>
                                          </p:val>
                                        </p:tav>
                                      </p:tavLst>
                                    </p:anim>
                                    <p:anim calcmode="lin" valueType="num">
                                      <p:cBhvr additive="base">
                                        <p:cTn id="32" dur="500" fill="hold"/>
                                        <p:tgtEl>
                                          <p:spTgt spid="13516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7515"/>
                                        </p:tgtEl>
                                        <p:attrNameLst>
                                          <p:attrName>style.visibility</p:attrName>
                                        </p:attrNameLst>
                                      </p:cBhvr>
                                      <p:to>
                                        <p:strVal val="visible"/>
                                      </p:to>
                                    </p:set>
                                    <p:anim calcmode="lin" valueType="num">
                                      <p:cBhvr additive="base">
                                        <p:cTn id="37" dur="500" fill="hold"/>
                                        <p:tgtEl>
                                          <p:spTgt spid="7515"/>
                                        </p:tgtEl>
                                        <p:attrNameLst>
                                          <p:attrName>ppt_x</p:attrName>
                                        </p:attrNameLst>
                                      </p:cBhvr>
                                      <p:tavLst>
                                        <p:tav tm="0">
                                          <p:val>
                                            <p:strVal val="0-#ppt_w/2"/>
                                          </p:val>
                                        </p:tav>
                                        <p:tav tm="100000">
                                          <p:val>
                                            <p:strVal val="#ppt_x"/>
                                          </p:val>
                                        </p:tav>
                                      </p:tavLst>
                                    </p:anim>
                                    <p:anim calcmode="lin" valueType="num">
                                      <p:cBhvr additive="base">
                                        <p:cTn id="38" dur="500" fill="hold"/>
                                        <p:tgtEl>
                                          <p:spTgt spid="75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4" grpId="0" animBg="1" autoUpdateAnimBg="0"/>
      <p:bldP spid="7246" grpId="0" autoUpdateAnimBg="0"/>
      <p:bldP spid="7248"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2" name="Picture 4" descr="D014"/>
          <p:cNvPicPr>
            <a:picLocks noChangeAspect="1" noChangeArrowheads="1"/>
          </p:cNvPicPr>
          <p:nvPr/>
        </p:nvPicPr>
        <p:blipFill>
          <a:blip r:embed="rId3" cstate="print"/>
          <a:srcRect/>
          <a:stretch>
            <a:fillRect/>
          </a:stretch>
        </p:blipFill>
        <p:spPr bwMode="auto">
          <a:xfrm>
            <a:off x="3657600" y="990600"/>
            <a:ext cx="5257800" cy="3992563"/>
          </a:xfrm>
          <a:prstGeom prst="rect">
            <a:avLst/>
          </a:prstGeom>
          <a:noFill/>
        </p:spPr>
      </p:pic>
      <p:sp>
        <p:nvSpPr>
          <p:cNvPr id="124933" name="Rectangle 5"/>
          <p:cNvSpPr>
            <a:spLocks noChangeArrowheads="1"/>
          </p:cNvSpPr>
          <p:nvPr/>
        </p:nvSpPr>
        <p:spPr bwMode="auto">
          <a:xfrm>
            <a:off x="304800" y="3962400"/>
            <a:ext cx="3352800" cy="942975"/>
          </a:xfrm>
          <a:prstGeom prst="rect">
            <a:avLst/>
          </a:prstGeom>
          <a:solidFill>
            <a:srgbClr val="CCFFFF">
              <a:alpha val="50000"/>
            </a:srgbClr>
          </a:solidFill>
          <a:ln w="9525">
            <a:noFill/>
            <a:miter lim="800000"/>
            <a:headEnd/>
            <a:tailEnd/>
          </a:ln>
          <a:effectLst/>
        </p:spPr>
        <p:txBody>
          <a:bodyPr>
            <a:spAutoFit/>
          </a:bodyPr>
          <a:lstStyle/>
          <a:p>
            <a:pPr algn="just"/>
            <a:r>
              <a:rPr kumimoji="1" lang="en-US" b="1" dirty="0">
                <a:solidFill>
                  <a:schemeClr val="bg1"/>
                </a:solidFill>
                <a:cs typeface="Times New Roman" pitchFamily="18" charset="0"/>
              </a:rPr>
              <a:t>Fig.8.</a:t>
            </a:r>
            <a:r>
              <a:rPr kumimoji="1" lang="en-US" dirty="0">
                <a:solidFill>
                  <a:schemeClr val="bg1"/>
                </a:solidFill>
                <a:cs typeface="Times New Roman" pitchFamily="18" charset="0"/>
              </a:rPr>
              <a:t>  Photo-Diode signal showing the number of times the laser pulse passes through the beam splitter plate. Physical dimension of the ring was about 12 m.</a:t>
            </a:r>
            <a:r>
              <a:rPr kumimoji="1" lang="en-GB" dirty="0">
                <a:solidFill>
                  <a:schemeClr val="bg1"/>
                </a:solidFill>
              </a:rPr>
              <a:t> </a:t>
            </a:r>
          </a:p>
        </p:txBody>
      </p:sp>
      <p:sp>
        <p:nvSpPr>
          <p:cNvPr id="124934" name="Text Box 6"/>
          <p:cNvSpPr txBox="1">
            <a:spLocks noChangeArrowheads="1"/>
          </p:cNvSpPr>
          <p:nvPr/>
        </p:nvSpPr>
        <p:spPr bwMode="auto">
          <a:xfrm>
            <a:off x="304800" y="533400"/>
            <a:ext cx="4991100" cy="457200"/>
          </a:xfrm>
          <a:prstGeom prst="rect">
            <a:avLst/>
          </a:prstGeom>
          <a:noFill/>
          <a:ln w="9525">
            <a:noFill/>
            <a:miter lim="800000"/>
            <a:headEnd/>
            <a:tailEnd/>
          </a:ln>
          <a:effectLst/>
        </p:spPr>
        <p:txBody>
          <a:bodyPr wrap="none">
            <a:spAutoFit/>
          </a:bodyPr>
          <a:lstStyle/>
          <a:p>
            <a:r>
              <a:rPr lang="sv-SE" sz="2400" b="1" i="1" dirty="0">
                <a:solidFill>
                  <a:schemeClr val="bg1"/>
                </a:solidFill>
              </a:rPr>
              <a:t>Stored </a:t>
            </a:r>
            <a:r>
              <a:rPr lang="sv-SE" sz="2400" b="1" i="1" dirty="0" err="1">
                <a:solidFill>
                  <a:schemeClr val="bg1"/>
                </a:solidFill>
              </a:rPr>
              <a:t>pulse</a:t>
            </a:r>
            <a:r>
              <a:rPr lang="sv-SE" sz="2400" b="1" i="1" dirty="0">
                <a:solidFill>
                  <a:schemeClr val="bg1"/>
                </a:solidFill>
              </a:rPr>
              <a:t> in the </a:t>
            </a:r>
            <a:r>
              <a:rPr lang="sv-SE" sz="2400" b="1" i="1" dirty="0" err="1">
                <a:solidFill>
                  <a:schemeClr val="bg1"/>
                </a:solidFill>
              </a:rPr>
              <a:t>Optical</a:t>
            </a:r>
            <a:r>
              <a:rPr lang="sv-SE" sz="2400" b="1" i="1" dirty="0">
                <a:solidFill>
                  <a:schemeClr val="bg1"/>
                </a:solidFill>
              </a:rPr>
              <a:t> Laser Ring</a:t>
            </a:r>
            <a:endParaRPr lang="en-GB" sz="2400" b="1" i="1" dirty="0">
              <a:solidFill>
                <a:schemeClr val="bg1"/>
              </a:solidFill>
            </a:endParaRPr>
          </a:p>
        </p:txBody>
      </p:sp>
      <p:grpSp>
        <p:nvGrpSpPr>
          <p:cNvPr id="125009" name="Group 81"/>
          <p:cNvGrpSpPr>
            <a:grpSpLocks/>
          </p:cNvGrpSpPr>
          <p:nvPr/>
        </p:nvGrpSpPr>
        <p:grpSpPr bwMode="auto">
          <a:xfrm>
            <a:off x="152400" y="5029200"/>
            <a:ext cx="8763000" cy="1666875"/>
            <a:chOff x="96" y="3168"/>
            <a:chExt cx="5520" cy="1050"/>
          </a:xfrm>
        </p:grpSpPr>
        <p:sp>
          <p:nvSpPr>
            <p:cNvPr id="124941" name="Rectangle 13"/>
            <p:cNvSpPr>
              <a:spLocks noChangeArrowheads="1"/>
            </p:cNvSpPr>
            <p:nvPr/>
          </p:nvSpPr>
          <p:spPr bwMode="auto">
            <a:xfrm>
              <a:off x="2352" y="3808"/>
              <a:ext cx="3264" cy="40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a:solidFill>
                  <a:schemeClr val="hlink"/>
                </a:solidFill>
              </a:endParaRPr>
            </a:p>
          </p:txBody>
        </p:sp>
        <p:sp>
          <p:nvSpPr>
            <p:cNvPr id="124940" name="Rectangle 12"/>
            <p:cNvSpPr>
              <a:spLocks noChangeArrowheads="1"/>
            </p:cNvSpPr>
            <p:nvPr/>
          </p:nvSpPr>
          <p:spPr bwMode="auto">
            <a:xfrm>
              <a:off x="96" y="3808"/>
              <a:ext cx="2256" cy="408"/>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a:solidFill>
                    <a:schemeClr val="hlink"/>
                  </a:solidFill>
                </a:rPr>
                <a:t>Integrated power Optical Laser Ring</a:t>
              </a:r>
              <a:endParaRPr lang="en-GB">
                <a:solidFill>
                  <a:schemeClr val="hlink"/>
                </a:solidFill>
              </a:endParaRPr>
            </a:p>
          </p:txBody>
        </p:sp>
        <p:sp>
          <p:nvSpPr>
            <p:cNvPr id="124939" name="Rectangle 11"/>
            <p:cNvSpPr>
              <a:spLocks noChangeArrowheads="1"/>
            </p:cNvSpPr>
            <p:nvPr/>
          </p:nvSpPr>
          <p:spPr bwMode="auto">
            <a:xfrm>
              <a:off x="2352" y="3456"/>
              <a:ext cx="3264" cy="35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endParaRPr lang="sv-SE">
                <a:solidFill>
                  <a:schemeClr val="hlink"/>
                </a:solidFill>
              </a:endParaRPr>
            </a:p>
          </p:txBody>
        </p:sp>
        <p:sp>
          <p:nvSpPr>
            <p:cNvPr id="124938" name="Rectangle 10"/>
            <p:cNvSpPr>
              <a:spLocks noChangeArrowheads="1"/>
            </p:cNvSpPr>
            <p:nvPr/>
          </p:nvSpPr>
          <p:spPr bwMode="auto">
            <a:xfrm>
              <a:off x="96" y="3456"/>
              <a:ext cx="2256" cy="352"/>
            </a:xfrm>
            <a:prstGeom prst="rect">
              <a:avLst/>
            </a:prstGeom>
            <a:noFill/>
            <a:ln w="9525">
              <a:noFill/>
              <a:miter lim="800000"/>
              <a:headEnd/>
              <a:tailEnd/>
            </a:ln>
            <a:effectLst/>
          </p:spPr>
          <p:txBody>
            <a:bodyPr/>
            <a:lstStyle/>
            <a:p>
              <a:pPr algn="l">
                <a:spcBef>
                  <a:spcPct val="20000"/>
                </a:spcBef>
                <a:buClr>
                  <a:schemeClr val="hlink"/>
                </a:buClr>
                <a:buSzPct val="60000"/>
                <a:buFont typeface="Wingdings" pitchFamily="2" charset="2"/>
                <a:buNone/>
              </a:pPr>
              <a:r>
                <a:rPr lang="sv-SE" dirty="0" err="1">
                  <a:solidFill>
                    <a:schemeClr val="hlink"/>
                  </a:solidFill>
                </a:rPr>
                <a:t>Integrated</a:t>
              </a:r>
              <a:r>
                <a:rPr lang="sv-SE" dirty="0">
                  <a:solidFill>
                    <a:schemeClr val="hlink"/>
                  </a:solidFill>
                </a:rPr>
                <a:t> </a:t>
              </a:r>
              <a:r>
                <a:rPr lang="sv-SE" dirty="0" smtClean="0">
                  <a:solidFill>
                    <a:schemeClr val="hlink"/>
                  </a:solidFill>
                </a:rPr>
                <a:t>Power,  </a:t>
              </a:r>
              <a:r>
                <a:rPr lang="sv-SE" dirty="0" err="1">
                  <a:solidFill>
                    <a:schemeClr val="hlink"/>
                  </a:solidFill>
                </a:rPr>
                <a:t>one</a:t>
              </a:r>
              <a:r>
                <a:rPr lang="sv-SE" dirty="0">
                  <a:solidFill>
                    <a:schemeClr val="hlink"/>
                  </a:solidFill>
                </a:rPr>
                <a:t> pass </a:t>
              </a:r>
              <a:r>
                <a:rPr lang="sv-SE" dirty="0" err="1">
                  <a:solidFill>
                    <a:schemeClr val="hlink"/>
                  </a:solidFill>
                </a:rPr>
                <a:t>configuration</a:t>
              </a:r>
              <a:endParaRPr lang="sv-SE" dirty="0">
                <a:solidFill>
                  <a:schemeClr val="hlink"/>
                </a:solidFill>
              </a:endParaRPr>
            </a:p>
            <a:p>
              <a:pPr algn="l">
                <a:spcBef>
                  <a:spcPct val="20000"/>
                </a:spcBef>
                <a:buClr>
                  <a:schemeClr val="hlink"/>
                </a:buClr>
                <a:buSzPct val="60000"/>
                <a:buFont typeface="Wingdings" pitchFamily="2" charset="2"/>
                <a:buNone/>
              </a:pPr>
              <a:r>
                <a:rPr lang="sv-SE" dirty="0">
                  <a:solidFill>
                    <a:schemeClr val="hlink"/>
                  </a:solidFill>
                </a:rPr>
                <a:t>1mJ </a:t>
              </a:r>
              <a:r>
                <a:rPr lang="sv-SE" dirty="0" err="1">
                  <a:solidFill>
                    <a:schemeClr val="hlink"/>
                  </a:solidFill>
                </a:rPr>
                <a:t>trapped</a:t>
              </a:r>
              <a:r>
                <a:rPr lang="sv-SE" dirty="0">
                  <a:solidFill>
                    <a:schemeClr val="hlink"/>
                  </a:solidFill>
                </a:rPr>
                <a:t> </a:t>
              </a:r>
              <a:r>
                <a:rPr lang="sv-SE" dirty="0" err="1">
                  <a:solidFill>
                    <a:schemeClr val="hlink"/>
                  </a:solidFill>
                </a:rPr>
                <a:t>pulse</a:t>
              </a:r>
              <a:endParaRPr lang="en-GB" dirty="0">
                <a:solidFill>
                  <a:schemeClr val="hlink"/>
                </a:solidFill>
              </a:endParaRPr>
            </a:p>
          </p:txBody>
        </p:sp>
        <p:sp>
          <p:nvSpPr>
            <p:cNvPr id="124942" name="Line 14"/>
            <p:cNvSpPr>
              <a:spLocks noChangeShapeType="1"/>
            </p:cNvSpPr>
            <p:nvPr/>
          </p:nvSpPr>
          <p:spPr bwMode="auto">
            <a:xfrm>
              <a:off x="96" y="3456"/>
              <a:ext cx="5520" cy="0"/>
            </a:xfrm>
            <a:prstGeom prst="line">
              <a:avLst/>
            </a:prstGeom>
            <a:noFill/>
            <a:ln w="28575" cap="sq">
              <a:solidFill>
                <a:schemeClr val="hlink"/>
              </a:solidFill>
              <a:round/>
              <a:headEnd/>
              <a:tailEnd/>
            </a:ln>
            <a:effectLst/>
          </p:spPr>
          <p:txBody>
            <a:bodyPr wrap="none" anchor="ctr"/>
            <a:lstStyle/>
            <a:p>
              <a:endParaRPr lang="sv-SE"/>
            </a:p>
          </p:txBody>
        </p:sp>
        <p:sp>
          <p:nvSpPr>
            <p:cNvPr id="124943" name="Line 15"/>
            <p:cNvSpPr>
              <a:spLocks noChangeShapeType="1"/>
            </p:cNvSpPr>
            <p:nvPr/>
          </p:nvSpPr>
          <p:spPr bwMode="auto">
            <a:xfrm>
              <a:off x="96" y="3808"/>
              <a:ext cx="5520" cy="0"/>
            </a:xfrm>
            <a:prstGeom prst="line">
              <a:avLst/>
            </a:prstGeom>
            <a:noFill/>
            <a:ln w="12700">
              <a:solidFill>
                <a:schemeClr val="hlink"/>
              </a:solidFill>
              <a:round/>
              <a:headEnd/>
              <a:tailEnd/>
            </a:ln>
            <a:effectLst/>
          </p:spPr>
          <p:txBody>
            <a:bodyPr wrap="none" anchor="ctr"/>
            <a:lstStyle/>
            <a:p>
              <a:endParaRPr lang="sv-SE"/>
            </a:p>
          </p:txBody>
        </p:sp>
        <p:sp>
          <p:nvSpPr>
            <p:cNvPr id="124944" name="Line 16"/>
            <p:cNvSpPr>
              <a:spLocks noChangeShapeType="1"/>
            </p:cNvSpPr>
            <p:nvPr/>
          </p:nvSpPr>
          <p:spPr bwMode="auto">
            <a:xfrm>
              <a:off x="96" y="4216"/>
              <a:ext cx="5520" cy="0"/>
            </a:xfrm>
            <a:prstGeom prst="line">
              <a:avLst/>
            </a:prstGeom>
            <a:noFill/>
            <a:ln w="28575" cap="sq">
              <a:solidFill>
                <a:schemeClr val="hlink"/>
              </a:solidFill>
              <a:round/>
              <a:headEnd/>
              <a:tailEnd/>
            </a:ln>
            <a:effectLst/>
          </p:spPr>
          <p:txBody>
            <a:bodyPr wrap="none" anchor="ctr"/>
            <a:lstStyle/>
            <a:p>
              <a:endParaRPr lang="sv-SE"/>
            </a:p>
          </p:txBody>
        </p:sp>
        <p:sp>
          <p:nvSpPr>
            <p:cNvPr id="124945" name="Line 17"/>
            <p:cNvSpPr>
              <a:spLocks noChangeShapeType="1"/>
            </p:cNvSpPr>
            <p:nvPr/>
          </p:nvSpPr>
          <p:spPr bwMode="auto">
            <a:xfrm>
              <a:off x="96" y="3456"/>
              <a:ext cx="0" cy="760"/>
            </a:xfrm>
            <a:prstGeom prst="line">
              <a:avLst/>
            </a:prstGeom>
            <a:noFill/>
            <a:ln w="28575" cap="sq">
              <a:solidFill>
                <a:schemeClr val="hlink"/>
              </a:solidFill>
              <a:round/>
              <a:headEnd/>
              <a:tailEnd/>
            </a:ln>
            <a:effectLst/>
          </p:spPr>
          <p:txBody>
            <a:bodyPr wrap="none" anchor="ctr"/>
            <a:lstStyle/>
            <a:p>
              <a:endParaRPr lang="sv-SE"/>
            </a:p>
          </p:txBody>
        </p:sp>
        <p:sp>
          <p:nvSpPr>
            <p:cNvPr id="124946" name="Line 18"/>
            <p:cNvSpPr>
              <a:spLocks noChangeShapeType="1"/>
            </p:cNvSpPr>
            <p:nvPr/>
          </p:nvSpPr>
          <p:spPr bwMode="auto">
            <a:xfrm>
              <a:off x="2352" y="3456"/>
              <a:ext cx="0" cy="760"/>
            </a:xfrm>
            <a:prstGeom prst="line">
              <a:avLst/>
            </a:prstGeom>
            <a:noFill/>
            <a:ln w="12700">
              <a:solidFill>
                <a:schemeClr val="hlink"/>
              </a:solidFill>
              <a:round/>
              <a:headEnd/>
              <a:tailEnd/>
            </a:ln>
            <a:effectLst/>
          </p:spPr>
          <p:txBody>
            <a:bodyPr wrap="none" anchor="ctr"/>
            <a:lstStyle/>
            <a:p>
              <a:endParaRPr lang="sv-SE"/>
            </a:p>
          </p:txBody>
        </p:sp>
        <p:sp>
          <p:nvSpPr>
            <p:cNvPr id="124947" name="Line 19"/>
            <p:cNvSpPr>
              <a:spLocks noChangeShapeType="1"/>
            </p:cNvSpPr>
            <p:nvPr/>
          </p:nvSpPr>
          <p:spPr bwMode="auto">
            <a:xfrm>
              <a:off x="5616" y="3456"/>
              <a:ext cx="0" cy="760"/>
            </a:xfrm>
            <a:prstGeom prst="line">
              <a:avLst/>
            </a:prstGeom>
            <a:noFill/>
            <a:ln w="28575" cap="sq">
              <a:solidFill>
                <a:schemeClr val="hlink"/>
              </a:solidFill>
              <a:round/>
              <a:headEnd/>
              <a:tailEnd/>
            </a:ln>
            <a:effectLst/>
          </p:spPr>
          <p:txBody>
            <a:bodyPr wrap="none" anchor="ctr"/>
            <a:lstStyle/>
            <a:p>
              <a:endParaRPr lang="sv-SE"/>
            </a:p>
          </p:txBody>
        </p:sp>
        <p:graphicFrame>
          <p:nvGraphicFramePr>
            <p:cNvPr id="136192" name="Object 0"/>
            <p:cNvGraphicFramePr>
              <a:graphicFrameLocks noChangeAspect="1"/>
            </p:cNvGraphicFramePr>
            <p:nvPr/>
          </p:nvGraphicFramePr>
          <p:xfrm>
            <a:off x="2420" y="3840"/>
            <a:ext cx="3091" cy="220"/>
          </p:xfrm>
          <a:graphic>
            <a:graphicData uri="http://schemas.openxmlformats.org/presentationml/2006/ole">
              <p:oleObj spid="_x0000_s136192" name="Formel" r:id="rId4" imgW="3403440" imgH="228600" progId="Equation.3">
                <p:embed/>
              </p:oleObj>
            </a:graphicData>
          </a:graphic>
        </p:graphicFrame>
        <p:graphicFrame>
          <p:nvGraphicFramePr>
            <p:cNvPr id="136193" name="Object 1"/>
            <p:cNvGraphicFramePr>
              <a:graphicFrameLocks noChangeAspect="1"/>
            </p:cNvGraphicFramePr>
            <p:nvPr/>
          </p:nvGraphicFramePr>
          <p:xfrm>
            <a:off x="3312" y="3504"/>
            <a:ext cx="1978" cy="224"/>
          </p:xfrm>
          <a:graphic>
            <a:graphicData uri="http://schemas.openxmlformats.org/presentationml/2006/ole">
              <p:oleObj spid="_x0000_s136193" name="Formel" r:id="rId5" imgW="2133360" imgH="228600" progId="Equation.3">
                <p:embed/>
              </p:oleObj>
            </a:graphicData>
          </a:graphic>
        </p:graphicFrame>
        <p:graphicFrame>
          <p:nvGraphicFramePr>
            <p:cNvPr id="136194" name="Object 2"/>
            <p:cNvGraphicFramePr>
              <a:graphicFrameLocks noChangeAspect="1"/>
            </p:cNvGraphicFramePr>
            <p:nvPr/>
          </p:nvGraphicFramePr>
          <p:xfrm>
            <a:off x="288" y="3984"/>
            <a:ext cx="1005" cy="234"/>
          </p:xfrm>
          <a:graphic>
            <a:graphicData uri="http://schemas.openxmlformats.org/presentationml/2006/ole">
              <p:oleObj spid="_x0000_s136194" name="Formel" r:id="rId6" imgW="1041120" imgH="241200" progId="Equation.3">
                <p:embed/>
              </p:oleObj>
            </a:graphicData>
          </a:graphic>
        </p:graphicFrame>
        <p:sp>
          <p:nvSpPr>
            <p:cNvPr id="124978" name="Text Box 50"/>
            <p:cNvSpPr txBox="1">
              <a:spLocks noChangeArrowheads="1"/>
            </p:cNvSpPr>
            <p:nvPr/>
          </p:nvSpPr>
          <p:spPr bwMode="auto">
            <a:xfrm>
              <a:off x="144" y="3168"/>
              <a:ext cx="3840" cy="250"/>
            </a:xfrm>
            <a:prstGeom prst="rect">
              <a:avLst/>
            </a:prstGeom>
            <a:solidFill>
              <a:srgbClr val="CCFFFF"/>
            </a:solidFill>
            <a:ln w="9525">
              <a:noFill/>
              <a:miter lim="800000"/>
              <a:headEnd/>
              <a:tailEnd/>
            </a:ln>
            <a:effectLst/>
          </p:spPr>
          <p:txBody>
            <a:bodyPr>
              <a:spAutoFit/>
            </a:bodyPr>
            <a:lstStyle/>
            <a:p>
              <a:pPr algn="l"/>
              <a:r>
                <a:rPr lang="en-AU" sz="2000" b="1" i="1">
                  <a:solidFill>
                    <a:schemeClr val="bg1"/>
                  </a:solidFill>
                  <a:effectLst>
                    <a:outerShdw blurRad="38100" dist="38100" dir="2700000" algn="tl">
                      <a:srgbClr val="FFFFFF"/>
                    </a:outerShdw>
                  </a:effectLst>
                  <a:cs typeface="Times New Roman" pitchFamily="18" charset="0"/>
                </a:rPr>
                <a:t>Table 3. Accumulated power in the Optical Laser Ring </a:t>
              </a:r>
              <a:endParaRPr lang="en-GB" sz="2000" b="1">
                <a:solidFill>
                  <a:schemeClr val="bg1"/>
                </a:solidFill>
                <a:effectLst>
                  <a:outerShdw blurRad="38100" dist="38100" dir="2700000" algn="tl">
                    <a:srgbClr val="FFFFFF"/>
                  </a:outerShdw>
                </a:effectLst>
              </a:endParaRPr>
            </a:p>
          </p:txBody>
        </p:sp>
      </p:grpSp>
      <p:grpSp>
        <p:nvGrpSpPr>
          <p:cNvPr id="125008" name="Group 80"/>
          <p:cNvGrpSpPr>
            <a:grpSpLocks/>
          </p:cNvGrpSpPr>
          <p:nvPr/>
        </p:nvGrpSpPr>
        <p:grpSpPr bwMode="auto">
          <a:xfrm>
            <a:off x="990600" y="1981200"/>
            <a:ext cx="1608137" cy="1143000"/>
            <a:chOff x="235" y="720"/>
            <a:chExt cx="1013" cy="720"/>
          </a:xfrm>
        </p:grpSpPr>
        <p:grpSp>
          <p:nvGrpSpPr>
            <p:cNvPr id="124980" name="Group 52"/>
            <p:cNvGrpSpPr>
              <a:grpSpLocks/>
            </p:cNvGrpSpPr>
            <p:nvPr/>
          </p:nvGrpSpPr>
          <p:grpSpPr bwMode="auto">
            <a:xfrm>
              <a:off x="575" y="1035"/>
              <a:ext cx="285" cy="405"/>
              <a:chOff x="3696" y="1418"/>
              <a:chExt cx="321" cy="494"/>
            </a:xfrm>
          </p:grpSpPr>
          <p:grpSp>
            <p:nvGrpSpPr>
              <p:cNvPr id="124981" name="Group 53"/>
              <p:cNvGrpSpPr>
                <a:grpSpLocks/>
              </p:cNvGrpSpPr>
              <p:nvPr/>
            </p:nvGrpSpPr>
            <p:grpSpPr bwMode="auto">
              <a:xfrm>
                <a:off x="3777" y="1418"/>
                <a:ext cx="234" cy="370"/>
                <a:chOff x="5328" y="4490"/>
                <a:chExt cx="922" cy="1031"/>
              </a:xfrm>
            </p:grpSpPr>
            <p:sp>
              <p:nvSpPr>
                <p:cNvPr id="124982" name="Line 54"/>
                <p:cNvSpPr>
                  <a:spLocks noChangeShapeType="1"/>
                </p:cNvSpPr>
                <p:nvPr/>
              </p:nvSpPr>
              <p:spPr bwMode="auto">
                <a:xfrm>
                  <a:off x="5559" y="4652"/>
                  <a:ext cx="688" cy="0"/>
                </a:xfrm>
                <a:prstGeom prst="line">
                  <a:avLst/>
                </a:prstGeom>
                <a:noFill/>
                <a:ln w="19050">
                  <a:solidFill>
                    <a:srgbClr val="000000"/>
                  </a:solidFill>
                  <a:round/>
                  <a:headEnd/>
                  <a:tailEnd/>
                </a:ln>
              </p:spPr>
              <p:txBody>
                <a:bodyPr/>
                <a:lstStyle/>
                <a:p>
                  <a:endParaRPr lang="sv-SE"/>
                </a:p>
              </p:txBody>
            </p:sp>
            <p:sp>
              <p:nvSpPr>
                <p:cNvPr id="124983" name="Line 55"/>
                <p:cNvSpPr>
                  <a:spLocks noChangeShapeType="1"/>
                </p:cNvSpPr>
                <p:nvPr/>
              </p:nvSpPr>
              <p:spPr bwMode="auto">
                <a:xfrm>
                  <a:off x="5559" y="5177"/>
                  <a:ext cx="691" cy="0"/>
                </a:xfrm>
                <a:prstGeom prst="line">
                  <a:avLst/>
                </a:prstGeom>
                <a:noFill/>
                <a:ln w="19050">
                  <a:solidFill>
                    <a:srgbClr val="000000"/>
                  </a:solidFill>
                  <a:round/>
                  <a:headEnd/>
                  <a:tailEnd/>
                </a:ln>
              </p:spPr>
              <p:txBody>
                <a:bodyPr/>
                <a:lstStyle/>
                <a:p>
                  <a:endParaRPr lang="sv-SE"/>
                </a:p>
              </p:txBody>
            </p:sp>
            <p:sp>
              <p:nvSpPr>
                <p:cNvPr id="124984" name="Line 56"/>
                <p:cNvSpPr>
                  <a:spLocks noChangeShapeType="1"/>
                </p:cNvSpPr>
                <p:nvPr/>
              </p:nvSpPr>
              <p:spPr bwMode="auto">
                <a:xfrm flipH="1" flipV="1">
                  <a:off x="5904" y="5177"/>
                  <a:ext cx="0" cy="344"/>
                </a:xfrm>
                <a:prstGeom prst="line">
                  <a:avLst/>
                </a:prstGeom>
                <a:noFill/>
                <a:ln w="9525">
                  <a:solidFill>
                    <a:srgbClr val="000000"/>
                  </a:solidFill>
                  <a:round/>
                  <a:headEnd/>
                  <a:tailEnd/>
                </a:ln>
              </p:spPr>
              <p:txBody>
                <a:bodyPr/>
                <a:lstStyle/>
                <a:p>
                  <a:endParaRPr lang="sv-SE"/>
                </a:p>
              </p:txBody>
            </p:sp>
            <p:sp>
              <p:nvSpPr>
                <p:cNvPr id="124985" name="Line 57"/>
                <p:cNvSpPr>
                  <a:spLocks noChangeShapeType="1"/>
                </p:cNvSpPr>
                <p:nvPr/>
              </p:nvSpPr>
              <p:spPr bwMode="auto">
                <a:xfrm flipH="1" flipV="1">
                  <a:off x="5328" y="4490"/>
                  <a:ext cx="0" cy="1031"/>
                </a:xfrm>
                <a:prstGeom prst="line">
                  <a:avLst/>
                </a:prstGeom>
                <a:noFill/>
                <a:ln w="9525">
                  <a:solidFill>
                    <a:srgbClr val="000000"/>
                  </a:solidFill>
                  <a:round/>
                  <a:headEnd/>
                  <a:tailEnd/>
                </a:ln>
              </p:spPr>
              <p:txBody>
                <a:bodyPr/>
                <a:lstStyle/>
                <a:p>
                  <a:endParaRPr lang="sv-SE"/>
                </a:p>
              </p:txBody>
            </p:sp>
            <p:sp>
              <p:nvSpPr>
                <p:cNvPr id="124986" name="Line 58"/>
                <p:cNvSpPr>
                  <a:spLocks noChangeShapeType="1"/>
                </p:cNvSpPr>
                <p:nvPr/>
              </p:nvSpPr>
              <p:spPr bwMode="auto">
                <a:xfrm flipV="1">
                  <a:off x="5904" y="4490"/>
                  <a:ext cx="0" cy="172"/>
                </a:xfrm>
                <a:prstGeom prst="line">
                  <a:avLst/>
                </a:prstGeom>
                <a:noFill/>
                <a:ln w="9525">
                  <a:solidFill>
                    <a:srgbClr val="000000"/>
                  </a:solidFill>
                  <a:round/>
                  <a:headEnd/>
                  <a:tailEnd/>
                </a:ln>
              </p:spPr>
              <p:txBody>
                <a:bodyPr/>
                <a:lstStyle/>
                <a:p>
                  <a:endParaRPr lang="sv-SE"/>
                </a:p>
              </p:txBody>
            </p:sp>
            <p:sp>
              <p:nvSpPr>
                <p:cNvPr id="124987" name="Line 59"/>
                <p:cNvSpPr>
                  <a:spLocks noChangeShapeType="1"/>
                </p:cNvSpPr>
                <p:nvPr/>
              </p:nvSpPr>
              <p:spPr bwMode="auto">
                <a:xfrm flipH="1" flipV="1">
                  <a:off x="5328" y="4490"/>
                  <a:ext cx="576" cy="0"/>
                </a:xfrm>
                <a:prstGeom prst="line">
                  <a:avLst/>
                </a:prstGeom>
                <a:noFill/>
                <a:ln w="9525">
                  <a:solidFill>
                    <a:srgbClr val="000000"/>
                  </a:solidFill>
                  <a:round/>
                  <a:headEnd/>
                  <a:tailEnd/>
                </a:ln>
              </p:spPr>
              <p:txBody>
                <a:bodyPr/>
                <a:lstStyle/>
                <a:p>
                  <a:endParaRPr lang="sv-SE"/>
                </a:p>
              </p:txBody>
            </p:sp>
            <p:sp>
              <p:nvSpPr>
                <p:cNvPr id="124988" name="Text Box 60" descr="Diagonalrand från vänster smal"/>
                <p:cNvSpPr txBox="1">
                  <a:spLocks noChangeArrowheads="1"/>
                </p:cNvSpPr>
                <p:nvPr/>
              </p:nvSpPr>
              <p:spPr bwMode="auto">
                <a:xfrm>
                  <a:off x="5558" y="4719"/>
                  <a:ext cx="692" cy="401"/>
                </a:xfrm>
                <a:prstGeom prst="rect">
                  <a:avLst/>
                </a:prstGeom>
                <a:pattFill prst="ltDnDiag">
                  <a:fgClr>
                    <a:srgbClr val="FF9900"/>
                  </a:fgClr>
                  <a:bgClr>
                    <a:srgbClr val="FFFFFF"/>
                  </a:bgClr>
                </a:pattFill>
                <a:ln w="9525">
                  <a:solidFill>
                    <a:srgbClr val="FF9900"/>
                  </a:solidFill>
                  <a:miter lim="800000"/>
                  <a:headEnd/>
                  <a:tailEnd/>
                </a:ln>
              </p:spPr>
              <p:txBody>
                <a:bodyPr/>
                <a:lstStyle/>
                <a:p>
                  <a:pPr algn="l" eaLnBrk="0" hangingPunct="0"/>
                  <a:endParaRPr lang="sv-SE" sz="600"/>
                </a:p>
              </p:txBody>
            </p:sp>
          </p:grpSp>
          <p:sp>
            <p:nvSpPr>
              <p:cNvPr id="124989" name="Text Box 61"/>
              <p:cNvSpPr txBox="1">
                <a:spLocks noChangeArrowheads="1"/>
              </p:cNvSpPr>
              <p:nvPr/>
            </p:nvSpPr>
            <p:spPr bwMode="auto">
              <a:xfrm>
                <a:off x="3696" y="1776"/>
                <a:ext cx="321" cy="136"/>
              </a:xfrm>
              <a:prstGeom prst="rect">
                <a:avLst/>
              </a:prstGeom>
              <a:solidFill>
                <a:srgbClr val="FFFF99"/>
              </a:solidFill>
              <a:ln w="9525">
                <a:solidFill>
                  <a:srgbClr val="0000FF"/>
                </a:solidFill>
                <a:miter lim="800000"/>
                <a:headEnd/>
                <a:tailEnd/>
              </a:ln>
            </p:spPr>
            <p:txBody>
              <a:bodyPr lIns="0" tIns="0" rIns="0" bIns="0"/>
              <a:lstStyle/>
              <a:p>
                <a:pPr eaLnBrk="0" hangingPunct="0">
                  <a:spcBef>
                    <a:spcPts val="500"/>
                  </a:spcBef>
                  <a:spcAft>
                    <a:spcPts val="500"/>
                  </a:spcAft>
                </a:pPr>
                <a:r>
                  <a:rPr lang="sv-SE" sz="1000" b="1">
                    <a:solidFill>
                      <a:schemeClr val="bg1"/>
                    </a:solidFill>
                  </a:rPr>
                  <a:t>HVP</a:t>
                </a:r>
              </a:p>
            </p:txBody>
          </p:sp>
        </p:grpSp>
        <p:grpSp>
          <p:nvGrpSpPr>
            <p:cNvPr id="124991" name="Group 63"/>
            <p:cNvGrpSpPr>
              <a:grpSpLocks/>
            </p:cNvGrpSpPr>
            <p:nvPr/>
          </p:nvGrpSpPr>
          <p:grpSpPr bwMode="auto">
            <a:xfrm>
              <a:off x="575" y="720"/>
              <a:ext cx="157" cy="102"/>
              <a:chOff x="4606" y="3501"/>
              <a:chExt cx="519" cy="344"/>
            </a:xfrm>
          </p:grpSpPr>
          <p:sp>
            <p:nvSpPr>
              <p:cNvPr id="124992" name="AutoShape 64"/>
              <p:cNvSpPr>
                <a:spLocks noChangeArrowheads="1"/>
              </p:cNvSpPr>
              <p:nvPr/>
            </p:nvSpPr>
            <p:spPr bwMode="auto">
              <a:xfrm>
                <a:off x="5010" y="3501"/>
                <a:ext cx="115" cy="344"/>
              </a:xfrm>
              <a:prstGeom prst="flowChartDelay">
                <a:avLst/>
              </a:prstGeom>
              <a:solidFill>
                <a:srgbClr val="CC99FF"/>
              </a:solidFill>
              <a:ln w="9525">
                <a:solidFill>
                  <a:srgbClr val="000000"/>
                </a:solidFill>
                <a:miter lim="800000"/>
                <a:headEnd/>
                <a:tailEnd/>
              </a:ln>
            </p:spPr>
            <p:txBody>
              <a:bodyPr/>
              <a:lstStyle/>
              <a:p>
                <a:endParaRPr lang="sv-SE"/>
              </a:p>
            </p:txBody>
          </p:sp>
          <p:sp>
            <p:nvSpPr>
              <p:cNvPr id="124993" name="AutoShape 65"/>
              <p:cNvSpPr>
                <a:spLocks noChangeArrowheads="1"/>
              </p:cNvSpPr>
              <p:nvPr/>
            </p:nvSpPr>
            <p:spPr bwMode="auto">
              <a:xfrm>
                <a:off x="4606" y="3501"/>
                <a:ext cx="173" cy="344"/>
              </a:xfrm>
              <a:prstGeom prst="flowChartOnlineStorage">
                <a:avLst/>
              </a:prstGeom>
              <a:solidFill>
                <a:srgbClr val="CC99FF"/>
              </a:solidFill>
              <a:ln w="9525">
                <a:solidFill>
                  <a:srgbClr val="000000"/>
                </a:solidFill>
                <a:miter lim="800000"/>
                <a:headEnd/>
                <a:tailEnd/>
              </a:ln>
            </p:spPr>
            <p:txBody>
              <a:bodyPr/>
              <a:lstStyle/>
              <a:p>
                <a:endParaRPr lang="sv-SE"/>
              </a:p>
            </p:txBody>
          </p:sp>
        </p:grpSp>
        <p:sp>
          <p:nvSpPr>
            <p:cNvPr id="124994" name="Line 66"/>
            <p:cNvSpPr>
              <a:spLocks noChangeShapeType="1"/>
            </p:cNvSpPr>
            <p:nvPr/>
          </p:nvSpPr>
          <p:spPr bwMode="auto">
            <a:xfrm>
              <a:off x="235" y="1114"/>
              <a:ext cx="85" cy="78"/>
            </a:xfrm>
            <a:prstGeom prst="line">
              <a:avLst/>
            </a:prstGeom>
            <a:noFill/>
            <a:ln w="25400" cmpd="thickThin">
              <a:solidFill>
                <a:srgbClr val="0000FF"/>
              </a:solidFill>
              <a:round/>
              <a:headEnd/>
              <a:tailEnd/>
            </a:ln>
          </p:spPr>
          <p:txBody>
            <a:bodyPr/>
            <a:lstStyle/>
            <a:p>
              <a:endParaRPr lang="sv-SE"/>
            </a:p>
          </p:txBody>
        </p:sp>
        <p:sp>
          <p:nvSpPr>
            <p:cNvPr id="124995" name="Line 67"/>
            <p:cNvSpPr>
              <a:spLocks noChangeShapeType="1"/>
            </p:cNvSpPr>
            <p:nvPr/>
          </p:nvSpPr>
          <p:spPr bwMode="auto">
            <a:xfrm flipH="1" flipV="1">
              <a:off x="277" y="759"/>
              <a:ext cx="0" cy="388"/>
            </a:xfrm>
            <a:prstGeom prst="line">
              <a:avLst/>
            </a:prstGeom>
            <a:noFill/>
            <a:ln w="28575">
              <a:solidFill>
                <a:srgbClr val="FF0000"/>
              </a:solidFill>
              <a:round/>
              <a:headEnd/>
              <a:tailEnd type="triangle" w="sm" len="lg"/>
            </a:ln>
          </p:spPr>
          <p:txBody>
            <a:bodyPr/>
            <a:lstStyle/>
            <a:p>
              <a:endParaRPr lang="sv-SE"/>
            </a:p>
          </p:txBody>
        </p:sp>
        <p:sp>
          <p:nvSpPr>
            <p:cNvPr id="124996" name="Line 68"/>
            <p:cNvSpPr>
              <a:spLocks noChangeShapeType="1"/>
            </p:cNvSpPr>
            <p:nvPr/>
          </p:nvSpPr>
          <p:spPr bwMode="auto">
            <a:xfrm flipV="1">
              <a:off x="277" y="759"/>
              <a:ext cx="895" cy="0"/>
            </a:xfrm>
            <a:prstGeom prst="line">
              <a:avLst/>
            </a:prstGeom>
            <a:noFill/>
            <a:ln w="28575">
              <a:solidFill>
                <a:srgbClr val="FF0000"/>
              </a:solidFill>
              <a:round/>
              <a:headEnd/>
              <a:tailEnd type="triangle" w="sm" len="lg"/>
            </a:ln>
          </p:spPr>
          <p:txBody>
            <a:bodyPr/>
            <a:lstStyle/>
            <a:p>
              <a:endParaRPr lang="sv-SE"/>
            </a:p>
          </p:txBody>
        </p:sp>
        <p:sp>
          <p:nvSpPr>
            <p:cNvPr id="124997" name="Line 69"/>
            <p:cNvSpPr>
              <a:spLocks noChangeShapeType="1"/>
            </p:cNvSpPr>
            <p:nvPr/>
          </p:nvSpPr>
          <p:spPr bwMode="auto">
            <a:xfrm rot="14971185">
              <a:off x="1150" y="975"/>
              <a:ext cx="78" cy="119"/>
            </a:xfrm>
            <a:prstGeom prst="line">
              <a:avLst/>
            </a:prstGeom>
            <a:noFill/>
            <a:ln w="25400" cmpd="thickThin">
              <a:solidFill>
                <a:srgbClr val="0000FF"/>
              </a:solidFill>
              <a:round/>
              <a:headEnd/>
              <a:tailEnd/>
            </a:ln>
          </p:spPr>
          <p:txBody>
            <a:bodyPr/>
            <a:lstStyle/>
            <a:p>
              <a:endParaRPr lang="sv-SE"/>
            </a:p>
          </p:txBody>
        </p:sp>
        <p:sp>
          <p:nvSpPr>
            <p:cNvPr id="124998" name="Line 70"/>
            <p:cNvSpPr>
              <a:spLocks noChangeShapeType="1"/>
            </p:cNvSpPr>
            <p:nvPr/>
          </p:nvSpPr>
          <p:spPr bwMode="auto">
            <a:xfrm rot="243525">
              <a:off x="1129" y="720"/>
              <a:ext cx="86" cy="80"/>
            </a:xfrm>
            <a:prstGeom prst="line">
              <a:avLst/>
            </a:prstGeom>
            <a:noFill/>
            <a:ln w="25400" cmpd="thinThick">
              <a:solidFill>
                <a:srgbClr val="0000FF"/>
              </a:solidFill>
              <a:round/>
              <a:headEnd/>
              <a:tailEnd/>
            </a:ln>
          </p:spPr>
          <p:txBody>
            <a:bodyPr/>
            <a:lstStyle/>
            <a:p>
              <a:endParaRPr lang="sv-SE"/>
            </a:p>
          </p:txBody>
        </p:sp>
        <p:grpSp>
          <p:nvGrpSpPr>
            <p:cNvPr id="124999" name="Group 71"/>
            <p:cNvGrpSpPr>
              <a:grpSpLocks/>
            </p:cNvGrpSpPr>
            <p:nvPr/>
          </p:nvGrpSpPr>
          <p:grpSpPr bwMode="auto">
            <a:xfrm>
              <a:off x="874" y="1074"/>
              <a:ext cx="202" cy="170"/>
              <a:chOff x="6487" y="7730"/>
              <a:chExt cx="817" cy="458"/>
            </a:xfrm>
          </p:grpSpPr>
          <p:sp>
            <p:nvSpPr>
              <p:cNvPr id="125000" name="Text Box 72" descr="5 %"/>
              <p:cNvSpPr txBox="1">
                <a:spLocks noChangeArrowheads="1"/>
              </p:cNvSpPr>
              <p:nvPr/>
            </p:nvSpPr>
            <p:spPr bwMode="auto">
              <a:xfrm>
                <a:off x="6491" y="7730"/>
                <a:ext cx="813" cy="458"/>
              </a:xfrm>
              <a:prstGeom prst="rect">
                <a:avLst/>
              </a:prstGeom>
              <a:pattFill prst="pct5">
                <a:fgClr>
                  <a:srgbClr val="FF6600"/>
                </a:fgClr>
                <a:bgClr>
                  <a:srgbClr val="FFCC99"/>
                </a:bgClr>
              </a:pattFill>
              <a:ln w="9525">
                <a:solidFill>
                  <a:srgbClr val="339966"/>
                </a:solidFill>
                <a:miter lim="800000"/>
                <a:headEnd/>
                <a:tailEnd/>
              </a:ln>
            </p:spPr>
            <p:txBody>
              <a:bodyPr/>
              <a:lstStyle/>
              <a:p>
                <a:pPr algn="l" eaLnBrk="0" hangingPunct="0"/>
                <a:endParaRPr lang="en-US" sz="600" i="1"/>
              </a:p>
            </p:txBody>
          </p:sp>
          <p:sp>
            <p:nvSpPr>
              <p:cNvPr id="125001" name="Line 73"/>
              <p:cNvSpPr>
                <a:spLocks noChangeShapeType="1"/>
              </p:cNvSpPr>
              <p:nvPr/>
            </p:nvSpPr>
            <p:spPr bwMode="auto">
              <a:xfrm flipH="1">
                <a:off x="6487" y="7730"/>
                <a:ext cx="817" cy="458"/>
              </a:xfrm>
              <a:prstGeom prst="line">
                <a:avLst/>
              </a:prstGeom>
              <a:noFill/>
              <a:ln w="9525">
                <a:solidFill>
                  <a:srgbClr val="800000"/>
                </a:solidFill>
                <a:round/>
                <a:headEnd/>
                <a:tailEnd/>
              </a:ln>
            </p:spPr>
            <p:txBody>
              <a:bodyPr/>
              <a:lstStyle/>
              <a:p>
                <a:endParaRPr lang="sv-SE"/>
              </a:p>
            </p:txBody>
          </p:sp>
        </p:grpSp>
        <p:sp>
          <p:nvSpPr>
            <p:cNvPr id="125002" name="Line 74"/>
            <p:cNvSpPr>
              <a:spLocks noChangeShapeType="1"/>
            </p:cNvSpPr>
            <p:nvPr/>
          </p:nvSpPr>
          <p:spPr bwMode="auto">
            <a:xfrm flipH="1">
              <a:off x="277" y="1153"/>
              <a:ext cx="670" cy="0"/>
            </a:xfrm>
            <a:prstGeom prst="line">
              <a:avLst/>
            </a:prstGeom>
            <a:noFill/>
            <a:ln w="28575">
              <a:solidFill>
                <a:srgbClr val="FF0000"/>
              </a:solidFill>
              <a:round/>
              <a:headEnd/>
              <a:tailEnd type="triangle" w="sm" len="lg"/>
            </a:ln>
          </p:spPr>
          <p:txBody>
            <a:bodyPr/>
            <a:lstStyle/>
            <a:p>
              <a:endParaRPr lang="sv-SE"/>
            </a:p>
          </p:txBody>
        </p:sp>
        <p:sp>
          <p:nvSpPr>
            <p:cNvPr id="125003" name="Line 75"/>
            <p:cNvSpPr>
              <a:spLocks noChangeShapeType="1"/>
            </p:cNvSpPr>
            <p:nvPr/>
          </p:nvSpPr>
          <p:spPr bwMode="auto">
            <a:xfrm rot="116561" flipH="1">
              <a:off x="957" y="1033"/>
              <a:ext cx="214" cy="122"/>
            </a:xfrm>
            <a:prstGeom prst="line">
              <a:avLst/>
            </a:prstGeom>
            <a:noFill/>
            <a:ln w="28575">
              <a:solidFill>
                <a:srgbClr val="FF0000"/>
              </a:solidFill>
              <a:round/>
              <a:headEnd/>
              <a:tailEnd type="triangle" w="sm" len="lg"/>
            </a:ln>
          </p:spPr>
          <p:txBody>
            <a:bodyPr/>
            <a:lstStyle/>
            <a:p>
              <a:endParaRPr lang="sv-SE"/>
            </a:p>
          </p:txBody>
        </p:sp>
        <p:sp>
          <p:nvSpPr>
            <p:cNvPr id="125004" name="Line 76"/>
            <p:cNvSpPr>
              <a:spLocks noChangeShapeType="1"/>
            </p:cNvSpPr>
            <p:nvPr/>
          </p:nvSpPr>
          <p:spPr bwMode="auto">
            <a:xfrm>
              <a:off x="1172" y="759"/>
              <a:ext cx="0" cy="287"/>
            </a:xfrm>
            <a:prstGeom prst="line">
              <a:avLst/>
            </a:prstGeom>
            <a:noFill/>
            <a:ln w="28575">
              <a:solidFill>
                <a:srgbClr val="FF0000"/>
              </a:solidFill>
              <a:round/>
              <a:headEnd/>
              <a:tailEnd type="triangle" w="sm" len="lg"/>
            </a:ln>
          </p:spPr>
          <p:txBody>
            <a:bodyPr/>
            <a:lstStyle/>
            <a:p>
              <a:endParaRPr lang="sv-SE"/>
            </a:p>
          </p:txBody>
        </p:sp>
        <p:sp>
          <p:nvSpPr>
            <p:cNvPr id="125005" name="Line 77"/>
            <p:cNvSpPr>
              <a:spLocks noChangeShapeType="1"/>
            </p:cNvSpPr>
            <p:nvPr/>
          </p:nvSpPr>
          <p:spPr bwMode="auto">
            <a:xfrm flipH="1">
              <a:off x="235" y="720"/>
              <a:ext cx="112" cy="87"/>
            </a:xfrm>
            <a:prstGeom prst="line">
              <a:avLst/>
            </a:prstGeom>
            <a:noFill/>
            <a:ln w="25400" cmpd="thickThin">
              <a:solidFill>
                <a:srgbClr val="0000FF"/>
              </a:solidFill>
              <a:round/>
              <a:headEnd/>
              <a:tailEnd/>
            </a:ln>
          </p:spPr>
          <p:txBody>
            <a:bodyPr/>
            <a:lstStyle/>
            <a:p>
              <a:endParaRPr lang="sv-SE"/>
            </a:p>
          </p:txBody>
        </p:sp>
        <p:sp>
          <p:nvSpPr>
            <p:cNvPr id="125007" name="Line 79"/>
            <p:cNvSpPr>
              <a:spLocks noChangeShapeType="1"/>
            </p:cNvSpPr>
            <p:nvPr/>
          </p:nvSpPr>
          <p:spPr bwMode="auto">
            <a:xfrm flipH="1" flipV="1">
              <a:off x="959" y="1153"/>
              <a:ext cx="213" cy="79"/>
            </a:xfrm>
            <a:prstGeom prst="line">
              <a:avLst/>
            </a:prstGeom>
            <a:noFill/>
            <a:ln w="28575">
              <a:solidFill>
                <a:srgbClr val="FF0000"/>
              </a:solidFill>
              <a:round/>
              <a:headEnd/>
              <a:tailEnd type="triangle" w="sm" len="lg"/>
            </a:ln>
          </p:spPr>
          <p:txBody>
            <a:bodyPr/>
            <a:lstStyle/>
            <a:p>
              <a:endParaRPr lang="sv-SE"/>
            </a:p>
          </p:txBody>
        </p:sp>
      </p:grpSp>
      <p:graphicFrame>
        <p:nvGraphicFramePr>
          <p:cNvPr id="47" name="Tabell 46"/>
          <p:cNvGraphicFramePr>
            <a:graphicFrameLocks noGrp="1"/>
          </p:cNvGraphicFramePr>
          <p:nvPr/>
        </p:nvGraphicFramePr>
        <p:xfrm>
          <a:off x="4495800" y="152400"/>
          <a:ext cx="4495800" cy="457200"/>
        </p:xfrm>
        <a:graphic>
          <a:graphicData uri="http://schemas.openxmlformats.org/drawingml/2006/table">
            <a:tbl>
              <a:tblPr firstRow="1" bandRow="1">
                <a:tableStyleId>{5C22544A-7EE6-4342-B048-85BDC9FD1C3A}</a:tableStyleId>
              </a:tblPr>
              <a:tblGrid>
                <a:gridCol w="4495800"/>
              </a:tblGrid>
              <a:tr h="457200">
                <a:tc>
                  <a:txBody>
                    <a:bodyPr/>
                    <a:lstStyle/>
                    <a:p>
                      <a:pPr algn="just"/>
                      <a:r>
                        <a:rPr lang="sv-SE" b="0" i="1" dirty="0" smtClean="0">
                          <a:solidFill>
                            <a:schemeClr val="bg1"/>
                          </a:solidFill>
                          <a:latin typeface="Times New Roman" pitchFamily="18" charset="0"/>
                          <a:cs typeface="Times New Roman" pitchFamily="18" charset="0"/>
                        </a:rPr>
                        <a:t> Lagrad hög effekt laser puls i en optisk ring</a:t>
                      </a:r>
                      <a:r>
                        <a:rPr lang="sv-SE" b="0" i="1" baseline="0" dirty="0" smtClean="0">
                          <a:solidFill>
                            <a:schemeClr val="bg1"/>
                          </a:solidFill>
                          <a:latin typeface="Times New Roman" pitchFamily="18" charset="0"/>
                          <a:cs typeface="Times New Roman" pitchFamily="18" charset="0"/>
                        </a:rPr>
                        <a:t>.</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4934"/>
                                        </p:tgtEl>
                                        <p:attrNameLst>
                                          <p:attrName>style.visibility</p:attrName>
                                        </p:attrNameLst>
                                      </p:cBhvr>
                                      <p:to>
                                        <p:strVal val="visible"/>
                                      </p:to>
                                    </p:set>
                                    <p:anim calcmode="lin" valueType="num">
                                      <p:cBhvr additive="base">
                                        <p:cTn id="7" dur="500" fill="hold"/>
                                        <p:tgtEl>
                                          <p:spTgt spid="124934"/>
                                        </p:tgtEl>
                                        <p:attrNameLst>
                                          <p:attrName>ppt_x</p:attrName>
                                        </p:attrNameLst>
                                      </p:cBhvr>
                                      <p:tavLst>
                                        <p:tav tm="0">
                                          <p:val>
                                            <p:strVal val="0-#ppt_w/2"/>
                                          </p:val>
                                        </p:tav>
                                        <p:tav tm="100000">
                                          <p:val>
                                            <p:strVal val="#ppt_x"/>
                                          </p:val>
                                        </p:tav>
                                      </p:tavLst>
                                    </p:anim>
                                    <p:anim calcmode="lin" valueType="num">
                                      <p:cBhvr additive="base">
                                        <p:cTn id="8" dur="500" fill="hold"/>
                                        <p:tgtEl>
                                          <p:spTgt spid="1249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25008"/>
                                        </p:tgtEl>
                                        <p:attrNameLst>
                                          <p:attrName>style.visibility</p:attrName>
                                        </p:attrNameLst>
                                      </p:cBhvr>
                                      <p:to>
                                        <p:strVal val="visible"/>
                                      </p:to>
                                    </p:set>
                                    <p:anim calcmode="lin" valueType="num">
                                      <p:cBhvr additive="base">
                                        <p:cTn id="13" dur="500" fill="hold"/>
                                        <p:tgtEl>
                                          <p:spTgt spid="125008"/>
                                        </p:tgtEl>
                                        <p:attrNameLst>
                                          <p:attrName>ppt_x</p:attrName>
                                        </p:attrNameLst>
                                      </p:cBhvr>
                                      <p:tavLst>
                                        <p:tav tm="0">
                                          <p:val>
                                            <p:strVal val="0-#ppt_w/2"/>
                                          </p:val>
                                        </p:tav>
                                        <p:tav tm="100000">
                                          <p:val>
                                            <p:strVal val="#ppt_x"/>
                                          </p:val>
                                        </p:tav>
                                      </p:tavLst>
                                    </p:anim>
                                    <p:anim calcmode="lin" valueType="num">
                                      <p:cBhvr additive="base">
                                        <p:cTn id="14" dur="500" fill="hold"/>
                                        <p:tgtEl>
                                          <p:spTgt spid="1250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25009"/>
                                        </p:tgtEl>
                                        <p:attrNameLst>
                                          <p:attrName>style.visibility</p:attrName>
                                        </p:attrNameLst>
                                      </p:cBhvr>
                                      <p:to>
                                        <p:strVal val="visible"/>
                                      </p:to>
                                    </p:set>
                                    <p:anim calcmode="lin" valueType="num">
                                      <p:cBhvr additive="base">
                                        <p:cTn id="19" dur="500" fill="hold"/>
                                        <p:tgtEl>
                                          <p:spTgt spid="125009"/>
                                        </p:tgtEl>
                                        <p:attrNameLst>
                                          <p:attrName>ppt_x</p:attrName>
                                        </p:attrNameLst>
                                      </p:cBhvr>
                                      <p:tavLst>
                                        <p:tav tm="0">
                                          <p:val>
                                            <p:strVal val="0-#ppt_w/2"/>
                                          </p:val>
                                        </p:tav>
                                        <p:tav tm="100000">
                                          <p:val>
                                            <p:strVal val="#ppt_x"/>
                                          </p:val>
                                        </p:tav>
                                      </p:tavLst>
                                    </p:anim>
                                    <p:anim calcmode="lin" valueType="num">
                                      <p:cBhvr additive="base">
                                        <p:cTn id="20" dur="500" fill="hold"/>
                                        <p:tgtEl>
                                          <p:spTgt spid="12500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24932"/>
                                        </p:tgtEl>
                                        <p:attrNameLst>
                                          <p:attrName>style.visibility</p:attrName>
                                        </p:attrNameLst>
                                      </p:cBhvr>
                                      <p:to>
                                        <p:strVal val="visible"/>
                                      </p:to>
                                    </p:set>
                                    <p:anim calcmode="lin" valueType="num">
                                      <p:cBhvr additive="base">
                                        <p:cTn id="25" dur="500" fill="hold"/>
                                        <p:tgtEl>
                                          <p:spTgt spid="124932"/>
                                        </p:tgtEl>
                                        <p:attrNameLst>
                                          <p:attrName>ppt_x</p:attrName>
                                        </p:attrNameLst>
                                      </p:cBhvr>
                                      <p:tavLst>
                                        <p:tav tm="0">
                                          <p:val>
                                            <p:strVal val="0-#ppt_w/2"/>
                                          </p:val>
                                        </p:tav>
                                        <p:tav tm="100000">
                                          <p:val>
                                            <p:strVal val="#ppt_x"/>
                                          </p:val>
                                        </p:tav>
                                      </p:tavLst>
                                    </p:anim>
                                    <p:anim calcmode="lin" valueType="num">
                                      <p:cBhvr additive="base">
                                        <p:cTn id="26" dur="500" fill="hold"/>
                                        <p:tgtEl>
                                          <p:spTgt spid="12493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24933"/>
                                        </p:tgtEl>
                                        <p:attrNameLst>
                                          <p:attrName>style.visibility</p:attrName>
                                        </p:attrNameLst>
                                      </p:cBhvr>
                                      <p:to>
                                        <p:strVal val="visible"/>
                                      </p:to>
                                    </p:set>
                                    <p:anim calcmode="lin" valueType="num">
                                      <p:cBhvr additive="base">
                                        <p:cTn id="31" dur="500" fill="hold"/>
                                        <p:tgtEl>
                                          <p:spTgt spid="124933"/>
                                        </p:tgtEl>
                                        <p:attrNameLst>
                                          <p:attrName>ppt_x</p:attrName>
                                        </p:attrNameLst>
                                      </p:cBhvr>
                                      <p:tavLst>
                                        <p:tav tm="0">
                                          <p:val>
                                            <p:strVal val="0-#ppt_w/2"/>
                                          </p:val>
                                        </p:tav>
                                        <p:tav tm="100000">
                                          <p:val>
                                            <p:strVal val="#ppt_x"/>
                                          </p:val>
                                        </p:tav>
                                      </p:tavLst>
                                    </p:anim>
                                    <p:anim calcmode="lin" valueType="num">
                                      <p:cBhvr additive="base">
                                        <p:cTn id="32" dur="500" fill="hold"/>
                                        <p:tgtEl>
                                          <p:spTgt spid="1249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3" grpId="0" animBg="1" autoUpdateAnimBg="0"/>
      <p:bldP spid="12493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5" name="Rectangle 9"/>
          <p:cNvSpPr>
            <a:spLocks noChangeArrowheads="1"/>
          </p:cNvSpPr>
          <p:nvPr/>
        </p:nvSpPr>
        <p:spPr bwMode="auto">
          <a:xfrm>
            <a:off x="3181350" y="2195513"/>
            <a:ext cx="9144000" cy="0"/>
          </a:xfrm>
          <a:prstGeom prst="rect">
            <a:avLst/>
          </a:prstGeom>
          <a:noFill/>
          <a:ln w="9525">
            <a:noFill/>
            <a:miter lim="800000"/>
            <a:headEnd/>
            <a:tailEnd/>
          </a:ln>
          <a:effectLst/>
        </p:spPr>
        <p:txBody>
          <a:bodyPr>
            <a:spAutoFit/>
          </a:bodyPr>
          <a:lstStyle/>
          <a:p>
            <a:endParaRPr lang="sv-SE"/>
          </a:p>
        </p:txBody>
      </p:sp>
      <p:pic>
        <p:nvPicPr>
          <p:cNvPr id="34824" name="Picture 8" descr="Picture8"/>
          <p:cNvPicPr>
            <a:picLocks noChangeAspect="1" noChangeArrowheads="1"/>
          </p:cNvPicPr>
          <p:nvPr/>
        </p:nvPicPr>
        <p:blipFill>
          <a:blip r:embed="rId3" cstate="print"/>
          <a:srcRect/>
          <a:stretch>
            <a:fillRect/>
          </a:stretch>
        </p:blipFill>
        <p:spPr bwMode="auto">
          <a:xfrm>
            <a:off x="4267200" y="609600"/>
            <a:ext cx="4343400" cy="3241675"/>
          </a:xfrm>
          <a:prstGeom prst="rect">
            <a:avLst/>
          </a:prstGeom>
          <a:noFill/>
        </p:spPr>
      </p:pic>
      <p:sp>
        <p:nvSpPr>
          <p:cNvPr id="34826" name="Text Box 10"/>
          <p:cNvSpPr txBox="1">
            <a:spLocks noChangeArrowheads="1"/>
          </p:cNvSpPr>
          <p:nvPr/>
        </p:nvSpPr>
        <p:spPr bwMode="auto">
          <a:xfrm>
            <a:off x="4114800" y="3962400"/>
            <a:ext cx="4419600" cy="942975"/>
          </a:xfrm>
          <a:prstGeom prst="rect">
            <a:avLst/>
          </a:prstGeom>
          <a:solidFill>
            <a:srgbClr val="CCFFFF">
              <a:alpha val="50000"/>
            </a:srgbClr>
          </a:solidFill>
          <a:ln w="9525">
            <a:noFill/>
            <a:miter lim="800000"/>
            <a:headEnd/>
            <a:tailEnd/>
          </a:ln>
          <a:effectLst/>
        </p:spPr>
        <p:txBody>
          <a:bodyPr>
            <a:spAutoFit/>
          </a:bodyPr>
          <a:lstStyle/>
          <a:p>
            <a:pPr algn="just"/>
            <a:r>
              <a:rPr lang="en-GB" b="1" dirty="0">
                <a:solidFill>
                  <a:schemeClr val="bg1"/>
                </a:solidFill>
                <a:latin typeface="Times" pitchFamily="18" charset="0"/>
                <a:cs typeface="Times New Roman" pitchFamily="18" charset="0"/>
              </a:rPr>
              <a:t>Fig.</a:t>
            </a:r>
            <a:r>
              <a:rPr lang="sv-SE" b="1" dirty="0">
                <a:solidFill>
                  <a:schemeClr val="bg1"/>
                </a:solidFill>
                <a:latin typeface="Times" pitchFamily="18" charset="0"/>
                <a:cs typeface="Times New Roman" pitchFamily="18" charset="0"/>
              </a:rPr>
              <a:t>9</a:t>
            </a:r>
            <a:r>
              <a:rPr lang="en-GB" b="1" dirty="0">
                <a:solidFill>
                  <a:schemeClr val="bg1"/>
                </a:solidFill>
                <a:latin typeface="Times" pitchFamily="18" charset="0"/>
                <a:cs typeface="Times New Roman" pitchFamily="18" charset="0"/>
              </a:rPr>
              <a:t>.</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Layout </a:t>
            </a:r>
            <a:r>
              <a:rPr lang="en-GB" dirty="0">
                <a:solidFill>
                  <a:schemeClr val="bg1"/>
                </a:solidFill>
                <a:latin typeface="Times" pitchFamily="18" charset="0"/>
                <a:cs typeface="Times New Roman" pitchFamily="18" charset="0"/>
              </a:rPr>
              <a:t>of the </a:t>
            </a:r>
            <a:r>
              <a:rPr lang="sv-SE" dirty="0">
                <a:solidFill>
                  <a:schemeClr val="bg1"/>
                </a:solidFill>
                <a:latin typeface="Times" pitchFamily="18" charset="0"/>
                <a:cs typeface="Times New Roman" pitchFamily="18" charset="0"/>
              </a:rPr>
              <a:t>laser </a:t>
            </a:r>
            <a:r>
              <a:rPr lang="en-GB" dirty="0">
                <a:solidFill>
                  <a:schemeClr val="bg1"/>
                </a:solidFill>
                <a:latin typeface="Times" pitchFamily="18" charset="0"/>
                <a:cs typeface="Times New Roman" pitchFamily="18" charset="0"/>
              </a:rPr>
              <a:t>ring</a:t>
            </a:r>
            <a:r>
              <a:rPr lang="sv-SE" dirty="0">
                <a:solidFill>
                  <a:schemeClr val="bg1"/>
                </a:solidFill>
                <a:latin typeface="Times" pitchFamily="18" charset="0"/>
                <a:cs typeface="Times New Roman" pitchFamily="18" charset="0"/>
              </a:rPr>
              <a:t> with </a:t>
            </a:r>
            <a:r>
              <a:rPr lang="sv-SE" dirty="0" err="1">
                <a:solidFill>
                  <a:schemeClr val="bg1"/>
                </a:solidFill>
                <a:latin typeface="Times" pitchFamily="18" charset="0"/>
                <a:cs typeface="Times New Roman" pitchFamily="18" charset="0"/>
              </a:rPr>
              <a:t>three</a:t>
            </a:r>
            <a:r>
              <a:rPr lang="sv-SE" dirty="0">
                <a:solidFill>
                  <a:schemeClr val="bg1"/>
                </a:solidFill>
                <a:latin typeface="Times" pitchFamily="18" charset="0"/>
                <a:cs typeface="Times New Roman" pitchFamily="18" charset="0"/>
              </a:rPr>
              <a:t> </a:t>
            </a:r>
            <a:r>
              <a:rPr lang="sv-SE" dirty="0" err="1">
                <a:solidFill>
                  <a:schemeClr val="bg1"/>
                </a:solidFill>
                <a:latin typeface="Times" pitchFamily="18" charset="0"/>
                <a:cs typeface="Times New Roman" pitchFamily="18" charset="0"/>
              </a:rPr>
              <a:t>mirrors</a:t>
            </a:r>
            <a:r>
              <a:rPr lang="en-GB" dirty="0">
                <a:solidFill>
                  <a:schemeClr val="bg1"/>
                </a:solidFill>
                <a:latin typeface="Times" pitchFamily="18" charset="0"/>
                <a:cs typeface="Times New Roman" pitchFamily="18" charset="0"/>
              </a:rPr>
              <a:t>. FS</a:t>
            </a:r>
            <a:r>
              <a:rPr lang="sv-SE" dirty="0">
                <a:solidFill>
                  <a:schemeClr val="bg1"/>
                </a:solidFill>
                <a:latin typeface="Times" pitchFamily="18" charset="0"/>
                <a:cs typeface="Times New Roman" pitchFamily="18" charset="0"/>
              </a:rPr>
              <a:t>-</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F</a:t>
            </a:r>
            <a:r>
              <a:rPr lang="en-GB" dirty="0" err="1">
                <a:solidFill>
                  <a:schemeClr val="bg1"/>
                </a:solidFill>
                <a:latin typeface="Times" pitchFamily="18" charset="0"/>
                <a:cs typeface="Times New Roman" pitchFamily="18" charset="0"/>
              </a:rPr>
              <a:t>ocusing</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S</a:t>
            </a:r>
            <a:r>
              <a:rPr lang="en-GB" dirty="0" err="1">
                <a:solidFill>
                  <a:schemeClr val="bg1"/>
                </a:solidFill>
                <a:latin typeface="Times" pitchFamily="18" charset="0"/>
                <a:cs typeface="Times New Roman" pitchFamily="18" charset="0"/>
              </a:rPr>
              <a:t>ystem</a:t>
            </a:r>
            <a:r>
              <a:rPr lang="en-GB" dirty="0">
                <a:solidFill>
                  <a:schemeClr val="bg1"/>
                </a:solidFill>
                <a:latin typeface="Times" pitchFamily="18" charset="0"/>
                <a:cs typeface="Times New Roman" pitchFamily="18" charset="0"/>
              </a:rPr>
              <a:t>, PC</a:t>
            </a:r>
            <a:r>
              <a:rPr lang="sv-SE" dirty="0">
                <a:solidFill>
                  <a:schemeClr val="bg1"/>
                </a:solidFill>
                <a:latin typeface="Times" pitchFamily="18" charset="0"/>
                <a:cs typeface="Times New Roman" pitchFamily="18" charset="0"/>
              </a:rPr>
              <a:t>- </a:t>
            </a:r>
            <a:r>
              <a:rPr lang="en-GB" dirty="0" err="1">
                <a:solidFill>
                  <a:schemeClr val="bg1"/>
                </a:solidFill>
                <a:latin typeface="Times" pitchFamily="18" charset="0"/>
                <a:cs typeface="Times New Roman" pitchFamily="18" charset="0"/>
              </a:rPr>
              <a:t>Pockels</a:t>
            </a:r>
            <a:r>
              <a:rPr lang="en-GB" dirty="0">
                <a:solidFill>
                  <a:schemeClr val="bg1"/>
                </a:solidFill>
                <a:latin typeface="Times" pitchFamily="18" charset="0"/>
                <a:cs typeface="Times New Roman" pitchFamily="18" charset="0"/>
              </a:rPr>
              <a:t> cell, WP</a:t>
            </a:r>
            <a:r>
              <a:rPr lang="sv-SE" dirty="0">
                <a:solidFill>
                  <a:schemeClr val="bg1"/>
                </a:solidFill>
                <a:latin typeface="Times" pitchFamily="18" charset="0"/>
                <a:cs typeface="Times New Roman" pitchFamily="18" charset="0"/>
              </a:rPr>
              <a:t>-</a:t>
            </a:r>
            <a:r>
              <a:rPr lang="en-GB" dirty="0">
                <a:solidFill>
                  <a:schemeClr val="bg1"/>
                </a:solidFill>
                <a:latin typeface="Times" pitchFamily="18" charset="0"/>
                <a:cs typeface="Times New Roman" pitchFamily="18" charset="0"/>
              </a:rPr>
              <a:t> Wollaston prism, PD</a:t>
            </a:r>
            <a:r>
              <a:rPr lang="sv-SE" dirty="0">
                <a:solidFill>
                  <a:schemeClr val="bg1"/>
                </a:solidFill>
                <a:latin typeface="Times" pitchFamily="18" charset="0"/>
                <a:cs typeface="Times New Roman" pitchFamily="18" charset="0"/>
              </a:rPr>
              <a:t>-</a:t>
            </a:r>
            <a:r>
              <a:rPr lang="en-GB" dirty="0">
                <a:solidFill>
                  <a:schemeClr val="bg1"/>
                </a:solidFill>
                <a:latin typeface="Times" pitchFamily="18" charset="0"/>
                <a:cs typeface="Times New Roman" pitchFamily="18" charset="0"/>
              </a:rPr>
              <a:t> Photodiode, HVP</a:t>
            </a:r>
            <a:r>
              <a:rPr lang="sv-SE" dirty="0">
                <a:solidFill>
                  <a:schemeClr val="bg1"/>
                </a:solidFill>
                <a:latin typeface="Times" pitchFamily="18" charset="0"/>
                <a:cs typeface="Times New Roman" pitchFamily="18" charset="0"/>
              </a:rPr>
              <a:t>-</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H</a:t>
            </a:r>
            <a:r>
              <a:rPr lang="en-GB" dirty="0" err="1">
                <a:solidFill>
                  <a:schemeClr val="bg1"/>
                </a:solidFill>
                <a:latin typeface="Times" pitchFamily="18" charset="0"/>
                <a:cs typeface="Times New Roman" pitchFamily="18" charset="0"/>
              </a:rPr>
              <a:t>igh</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V</a:t>
            </a:r>
            <a:r>
              <a:rPr lang="en-GB" dirty="0" err="1">
                <a:solidFill>
                  <a:schemeClr val="bg1"/>
                </a:solidFill>
                <a:latin typeface="Times" pitchFamily="18" charset="0"/>
                <a:cs typeface="Times New Roman" pitchFamily="18" charset="0"/>
              </a:rPr>
              <a:t>oltage</a:t>
            </a:r>
            <a:r>
              <a:rPr lang="en-GB" dirty="0">
                <a:solidFill>
                  <a:schemeClr val="bg1"/>
                </a:solidFill>
                <a:latin typeface="Times" pitchFamily="18" charset="0"/>
                <a:cs typeface="Times New Roman" pitchFamily="18" charset="0"/>
              </a:rPr>
              <a:t> </a:t>
            </a:r>
            <a:r>
              <a:rPr lang="en-GB" dirty="0" err="1">
                <a:solidFill>
                  <a:schemeClr val="bg1"/>
                </a:solidFill>
                <a:latin typeface="Times" pitchFamily="18" charset="0"/>
                <a:cs typeface="Times New Roman" pitchFamily="18" charset="0"/>
              </a:rPr>
              <a:t>Pulser</a:t>
            </a:r>
            <a:r>
              <a:rPr lang="en-GB" dirty="0">
                <a:solidFill>
                  <a:schemeClr val="bg1"/>
                </a:solidFill>
                <a:latin typeface="Times" pitchFamily="18" charset="0"/>
                <a:cs typeface="Times New Roman" pitchFamily="18" charset="0"/>
              </a:rPr>
              <a:t>, and BS</a:t>
            </a:r>
            <a:r>
              <a:rPr lang="sv-SE" dirty="0">
                <a:solidFill>
                  <a:schemeClr val="bg1"/>
                </a:solidFill>
                <a:latin typeface="Times" pitchFamily="18" charset="0"/>
                <a:cs typeface="Times New Roman" pitchFamily="18" charset="0"/>
              </a:rPr>
              <a:t>-</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B</a:t>
            </a:r>
            <a:r>
              <a:rPr lang="en-GB" dirty="0" err="1">
                <a:solidFill>
                  <a:schemeClr val="bg1"/>
                </a:solidFill>
                <a:latin typeface="Times" pitchFamily="18" charset="0"/>
                <a:cs typeface="Times New Roman" pitchFamily="18" charset="0"/>
              </a:rPr>
              <a:t>eam</a:t>
            </a:r>
            <a:r>
              <a:rPr lang="en-GB" dirty="0">
                <a:solidFill>
                  <a:schemeClr val="bg1"/>
                </a:solidFill>
                <a:latin typeface="Times" pitchFamily="18" charset="0"/>
                <a:cs typeface="Times New Roman" pitchFamily="18" charset="0"/>
              </a:rPr>
              <a:t> </a:t>
            </a:r>
            <a:r>
              <a:rPr lang="sv-SE" dirty="0">
                <a:solidFill>
                  <a:schemeClr val="bg1"/>
                </a:solidFill>
                <a:latin typeface="Times" pitchFamily="18" charset="0"/>
                <a:cs typeface="Times New Roman" pitchFamily="18" charset="0"/>
              </a:rPr>
              <a:t>S</a:t>
            </a:r>
            <a:r>
              <a:rPr lang="en-GB" dirty="0" err="1">
                <a:solidFill>
                  <a:schemeClr val="bg1"/>
                </a:solidFill>
                <a:latin typeface="Times" pitchFamily="18" charset="0"/>
                <a:cs typeface="Times New Roman" pitchFamily="18" charset="0"/>
              </a:rPr>
              <a:t>plitter</a:t>
            </a:r>
            <a:r>
              <a:rPr lang="en-GB" dirty="0">
                <a:solidFill>
                  <a:schemeClr val="bg1"/>
                </a:solidFill>
                <a:latin typeface="Times" pitchFamily="18" charset="0"/>
                <a:cs typeface="Times New Roman" pitchFamily="18" charset="0"/>
              </a:rPr>
              <a:t>.</a:t>
            </a:r>
            <a:endParaRPr lang="en-GB" dirty="0">
              <a:solidFill>
                <a:schemeClr val="bg1"/>
              </a:solidFill>
            </a:endParaRPr>
          </a:p>
        </p:txBody>
      </p:sp>
      <p:sp>
        <p:nvSpPr>
          <p:cNvPr id="34828" name="Rectangle 12"/>
          <p:cNvSpPr>
            <a:spLocks noChangeArrowheads="1"/>
          </p:cNvSpPr>
          <p:nvPr/>
        </p:nvSpPr>
        <p:spPr bwMode="auto">
          <a:xfrm>
            <a:off x="3095625" y="2190750"/>
            <a:ext cx="9144000" cy="0"/>
          </a:xfrm>
          <a:prstGeom prst="rect">
            <a:avLst/>
          </a:prstGeom>
          <a:noFill/>
          <a:ln w="9525">
            <a:noFill/>
            <a:miter lim="800000"/>
            <a:headEnd/>
            <a:tailEnd/>
          </a:ln>
          <a:effectLst/>
        </p:spPr>
        <p:txBody>
          <a:bodyPr>
            <a:spAutoFit/>
          </a:bodyPr>
          <a:lstStyle/>
          <a:p>
            <a:endParaRPr lang="sv-SE"/>
          </a:p>
        </p:txBody>
      </p:sp>
      <p:sp>
        <p:nvSpPr>
          <p:cNvPr id="34830" name="Rectangle 14"/>
          <p:cNvSpPr>
            <a:spLocks noChangeArrowheads="1"/>
          </p:cNvSpPr>
          <p:nvPr/>
        </p:nvSpPr>
        <p:spPr bwMode="auto">
          <a:xfrm>
            <a:off x="3090863" y="2181225"/>
            <a:ext cx="9144000" cy="0"/>
          </a:xfrm>
          <a:prstGeom prst="rect">
            <a:avLst/>
          </a:prstGeom>
          <a:noFill/>
          <a:ln w="9525">
            <a:noFill/>
            <a:miter lim="800000"/>
            <a:headEnd/>
            <a:tailEnd/>
          </a:ln>
          <a:effectLst/>
        </p:spPr>
        <p:txBody>
          <a:bodyPr>
            <a:spAutoFit/>
          </a:bodyPr>
          <a:lstStyle/>
          <a:p>
            <a:endParaRPr lang="sv-SE"/>
          </a:p>
        </p:txBody>
      </p:sp>
      <p:sp>
        <p:nvSpPr>
          <p:cNvPr id="34834" name="Text Box 18"/>
          <p:cNvSpPr txBox="1">
            <a:spLocks noChangeArrowheads="1"/>
          </p:cNvSpPr>
          <p:nvPr/>
        </p:nvSpPr>
        <p:spPr bwMode="auto">
          <a:xfrm>
            <a:off x="228600" y="533400"/>
            <a:ext cx="3835400" cy="822325"/>
          </a:xfrm>
          <a:prstGeom prst="rect">
            <a:avLst/>
          </a:prstGeom>
          <a:noFill/>
          <a:ln w="9525">
            <a:noFill/>
            <a:miter lim="800000"/>
            <a:headEnd/>
            <a:tailEnd/>
          </a:ln>
          <a:effectLst/>
        </p:spPr>
        <p:txBody>
          <a:bodyPr>
            <a:spAutoFit/>
          </a:bodyPr>
          <a:lstStyle/>
          <a:p>
            <a:r>
              <a:rPr lang="sv-SE" sz="2400" b="1" i="1">
                <a:solidFill>
                  <a:schemeClr val="bg1"/>
                </a:solidFill>
              </a:rPr>
              <a:t>Three mirrors configuration of the laser ring</a:t>
            </a:r>
            <a:endParaRPr lang="en-GB" sz="2400" b="1" i="1">
              <a:solidFill>
                <a:schemeClr val="bg1"/>
              </a:solidFill>
            </a:endParaRPr>
          </a:p>
        </p:txBody>
      </p:sp>
      <p:graphicFrame>
        <p:nvGraphicFramePr>
          <p:cNvPr id="34835" name="Group 19"/>
          <p:cNvGraphicFramePr>
            <a:graphicFrameLocks noGrp="1"/>
          </p:cNvGraphicFramePr>
          <p:nvPr/>
        </p:nvGraphicFramePr>
        <p:xfrm>
          <a:off x="381000" y="2057400"/>
          <a:ext cx="2819400" cy="3054287"/>
        </p:xfrm>
        <a:graphic>
          <a:graphicData uri="http://schemas.openxmlformats.org/drawingml/2006/table">
            <a:tbl>
              <a:tblPr/>
              <a:tblGrid>
                <a:gridCol w="1253067"/>
                <a:gridCol w="1096433"/>
                <a:gridCol w="469900"/>
              </a:tblGrid>
              <a:tr h="4826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Optical</a:t>
                      </a:r>
                      <a:endParaRPr kumimoji="0" lang="sv-SE" sz="1400" b="1" i="0" u="none" strike="noStrike" cap="none" normalizeH="0" baseline="0" dirty="0" smtClean="0">
                        <a:ln>
                          <a:noFill/>
                        </a:ln>
                        <a:solidFill>
                          <a:schemeClr val="hlink"/>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element</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hlink"/>
                          </a:solidFill>
                          <a:effectLst/>
                          <a:latin typeface="Times New Roman" pitchFamily="18" charset="0"/>
                        </a:rPr>
                        <a:t>[%]</a:t>
                      </a:r>
                      <a:endParaRPr kumimoji="0" lang="en-GB" sz="1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28575"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Wollaston</a:t>
                      </a:r>
                      <a:r>
                        <a:rPr kumimoji="0" lang="sv-SE" sz="1400" b="1" i="0" u="none" strike="noStrike" cap="none" normalizeH="0" baseline="0" dirty="0" smtClean="0">
                          <a:ln>
                            <a:noFill/>
                          </a:ln>
                          <a:solidFill>
                            <a:schemeClr val="hlink"/>
                          </a:solidFill>
                          <a:effectLst/>
                          <a:latin typeface="Times New Roman" pitchFamily="18" charset="0"/>
                        </a:rPr>
                        <a:t> </a:t>
                      </a:r>
                      <a:r>
                        <a:rPr kumimoji="0" lang="sv-SE" sz="1400" b="1" i="0" u="none" strike="noStrike" cap="none" normalizeH="0" baseline="0" dirty="0" err="1" smtClean="0">
                          <a:ln>
                            <a:noFill/>
                          </a:ln>
                          <a:solidFill>
                            <a:schemeClr val="hlink"/>
                          </a:solidFill>
                          <a:effectLst/>
                          <a:latin typeface="Times New Roman" pitchFamily="18" charset="0"/>
                        </a:rPr>
                        <a:t>prism</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hlink"/>
                          </a:solidFill>
                          <a:effectLst/>
                          <a:latin typeface="Times New Roman" pitchFamily="18" charset="0"/>
                        </a:rPr>
                        <a:t>4</a:t>
                      </a:r>
                      <a:endParaRPr kumimoji="0" lang="en-GB" sz="1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Pockels</a:t>
                      </a:r>
                      <a:r>
                        <a:rPr kumimoji="0" lang="sv-SE" sz="1400" b="1" i="0" u="none" strike="noStrike" cap="none" normalizeH="0" baseline="0" dirty="0" smtClean="0">
                          <a:ln>
                            <a:noFill/>
                          </a:ln>
                          <a:solidFill>
                            <a:schemeClr val="hlink"/>
                          </a:solidFill>
                          <a:effectLst/>
                          <a:latin typeface="Times New Roman" pitchFamily="18" charset="0"/>
                        </a:rPr>
                        <a:t> Cell</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hlink"/>
                          </a:solidFill>
                          <a:effectLst/>
                          <a:latin typeface="Times New Roman" pitchFamily="18" charset="0"/>
                        </a:rPr>
                        <a:t>4</a:t>
                      </a:r>
                      <a:endParaRPr kumimoji="0" lang="en-GB" sz="1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err="1" smtClean="0">
                          <a:ln>
                            <a:noFill/>
                          </a:ln>
                          <a:solidFill>
                            <a:schemeClr val="hlink"/>
                          </a:solidFill>
                          <a:effectLst/>
                          <a:latin typeface="Times New Roman" pitchFamily="18" charset="0"/>
                        </a:rPr>
                        <a:t>Focusing</a:t>
                      </a:r>
                      <a:endParaRPr kumimoji="0" lang="sv-SE" sz="1400" b="1" i="0" u="none" strike="noStrike" cap="none" normalizeH="0" baseline="0" dirty="0" smtClean="0">
                        <a:ln>
                          <a:noFill/>
                        </a:ln>
                        <a:solidFill>
                          <a:schemeClr val="hlink"/>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System</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hlink"/>
                          </a:solidFill>
                          <a:effectLst/>
                          <a:latin typeface="Times New Roman" pitchFamily="18" charset="0"/>
                        </a:rPr>
                        <a:t>4</a:t>
                      </a:r>
                      <a:endParaRPr kumimoji="0" lang="en-GB" sz="1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3810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HR </a:t>
                      </a:r>
                      <a:r>
                        <a:rPr kumimoji="0" lang="sv-SE" sz="1400" b="1" i="0" u="none" strike="noStrike" cap="none" normalizeH="0" baseline="0" dirty="0" err="1" smtClean="0">
                          <a:ln>
                            <a:noFill/>
                          </a:ln>
                          <a:solidFill>
                            <a:schemeClr val="hlink"/>
                          </a:solidFill>
                          <a:effectLst/>
                          <a:latin typeface="Times New Roman" pitchFamily="18" charset="0"/>
                        </a:rPr>
                        <a:t>mirrors</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smtClean="0">
                          <a:ln>
                            <a:noFill/>
                          </a:ln>
                          <a:solidFill>
                            <a:schemeClr val="hlink"/>
                          </a:solidFill>
                          <a:effectLst/>
                          <a:latin typeface="Times New Roman" pitchFamily="18" charset="0"/>
                        </a:rPr>
                        <a:t>3*1</a:t>
                      </a:r>
                      <a:endParaRPr kumimoji="0" lang="en-GB" sz="14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12700" cap="flat" cmpd="sng" algn="ctr">
                      <a:solidFill>
                        <a:schemeClr val="hlink"/>
                      </a:solidFill>
                      <a:prstDash val="solid"/>
                      <a:round/>
                      <a:headEnd type="none" w="med" len="med"/>
                      <a:tailEnd type="none" w="med" len="med"/>
                    </a:lnB>
                    <a:lnTlToBr>
                      <a:noFill/>
                    </a:lnTlToBr>
                    <a:lnBlToTr>
                      <a:noFill/>
                    </a:lnBlToTr>
                    <a:noFill/>
                  </a:tcPr>
                </a:tc>
              </a:tr>
              <a:tr h="51187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Total </a:t>
                      </a:r>
                      <a:r>
                        <a:rPr kumimoji="0" lang="sv-SE" sz="1400" b="1" i="0" u="none" strike="noStrike" cap="none" normalizeH="0" baseline="0" dirty="0" err="1" smtClean="0">
                          <a:ln>
                            <a:noFill/>
                          </a:ln>
                          <a:solidFill>
                            <a:schemeClr val="hlink"/>
                          </a:solidFill>
                          <a:effectLst/>
                          <a:latin typeface="Times New Roman" pitchFamily="18" charset="0"/>
                        </a:rPr>
                        <a:t>Opt.Losses</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28575"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endParaRPr kumimoji="0" lang="sv-SE" sz="1600" b="1" i="0" u="none" strike="noStrike" cap="none" normalizeH="0" baseline="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12700"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sv-SE" sz="1400" b="1" i="0" u="none" strike="noStrike" cap="none" normalizeH="0" baseline="0" dirty="0" smtClean="0">
                          <a:ln>
                            <a:noFill/>
                          </a:ln>
                          <a:solidFill>
                            <a:schemeClr val="hlink"/>
                          </a:solidFill>
                          <a:effectLst/>
                          <a:latin typeface="Times New Roman" pitchFamily="18" charset="0"/>
                        </a:rPr>
                        <a:t>15</a:t>
                      </a:r>
                      <a:endParaRPr kumimoji="0" lang="en-GB" sz="1400" b="1" i="0" u="none" strike="noStrike" cap="none" normalizeH="0" baseline="0" dirty="0" smtClean="0">
                        <a:ln>
                          <a:noFill/>
                        </a:ln>
                        <a:solidFill>
                          <a:schemeClr val="hlink"/>
                        </a:solidFill>
                        <a:effectLst/>
                        <a:latin typeface="Times New Roman" pitchFamily="18" charset="0"/>
                      </a:endParaRPr>
                    </a:p>
                  </a:txBody>
                  <a:tcPr horzOverflow="overflow">
                    <a:lnL w="12700" cap="flat" cmpd="sng" algn="ctr">
                      <a:solidFill>
                        <a:schemeClr val="hlink"/>
                      </a:solidFill>
                      <a:prstDash val="solid"/>
                      <a:round/>
                      <a:headEnd type="none" w="med" len="med"/>
                      <a:tailEnd type="none" w="med" len="med"/>
                    </a:lnL>
                    <a:lnR w="28575" cap="flat" cmpd="sng" algn="ctr">
                      <a:solidFill>
                        <a:schemeClr val="hlink"/>
                      </a:solidFill>
                      <a:prstDash val="solid"/>
                      <a:round/>
                      <a:headEnd type="none" w="med" len="med"/>
                      <a:tailEnd type="none" w="med" len="med"/>
                    </a:lnR>
                    <a:lnT w="12700" cap="flat" cmpd="sng" algn="ctr">
                      <a:solidFill>
                        <a:schemeClr val="hlink"/>
                      </a:solidFill>
                      <a:prstDash val="solid"/>
                      <a:round/>
                      <a:headEnd type="none" w="med" len="med"/>
                      <a:tailEnd type="none" w="med" len="med"/>
                    </a:lnT>
                    <a:lnB w="28575" cap="flat" cmpd="sng" algn="ctr">
                      <a:solidFill>
                        <a:schemeClr val="hlink"/>
                      </a:solidFill>
                      <a:prstDash val="solid"/>
                      <a:round/>
                      <a:headEnd type="none" w="med" len="med"/>
                      <a:tailEnd type="none" w="med" len="med"/>
                    </a:lnB>
                    <a:lnTlToBr>
                      <a:noFill/>
                    </a:lnTlToBr>
                    <a:lnBlToTr>
                      <a:noFill/>
                    </a:lnBlToTr>
                    <a:noFill/>
                  </a:tcPr>
                </a:tc>
              </a:tr>
            </a:tbl>
          </a:graphicData>
        </a:graphic>
      </p:graphicFrame>
      <p:graphicFrame>
        <p:nvGraphicFramePr>
          <p:cNvPr id="137216" name="Object 1024"/>
          <p:cNvGraphicFramePr>
            <a:graphicFrameLocks noChangeAspect="1"/>
          </p:cNvGraphicFramePr>
          <p:nvPr/>
        </p:nvGraphicFramePr>
        <p:xfrm>
          <a:off x="1676400" y="2673286"/>
          <a:ext cx="457200" cy="392113"/>
        </p:xfrm>
        <a:graphic>
          <a:graphicData uri="http://schemas.openxmlformats.org/presentationml/2006/ole">
            <p:oleObj spid="_x0000_s137216" name="Formel" r:id="rId4" imgW="266400" imgH="228600" progId="Equation.3">
              <p:embed/>
            </p:oleObj>
          </a:graphicData>
        </a:graphic>
      </p:graphicFrame>
      <p:graphicFrame>
        <p:nvGraphicFramePr>
          <p:cNvPr id="137217" name="Object 1025"/>
          <p:cNvGraphicFramePr>
            <a:graphicFrameLocks noChangeAspect="1"/>
          </p:cNvGraphicFramePr>
          <p:nvPr/>
        </p:nvGraphicFramePr>
        <p:xfrm>
          <a:off x="1676400" y="3282886"/>
          <a:ext cx="457200" cy="392113"/>
        </p:xfrm>
        <a:graphic>
          <a:graphicData uri="http://schemas.openxmlformats.org/presentationml/2006/ole">
            <p:oleObj spid="_x0000_s137217" name="Formel" r:id="rId5" imgW="266400" imgH="228600" progId="Equation.3">
              <p:embed/>
            </p:oleObj>
          </a:graphicData>
        </a:graphic>
      </p:graphicFrame>
      <p:graphicFrame>
        <p:nvGraphicFramePr>
          <p:cNvPr id="137218" name="Object 1026"/>
          <p:cNvGraphicFramePr>
            <a:graphicFrameLocks noChangeAspect="1"/>
          </p:cNvGraphicFramePr>
          <p:nvPr/>
        </p:nvGraphicFramePr>
        <p:xfrm>
          <a:off x="1676400" y="3740086"/>
          <a:ext cx="457200" cy="412750"/>
        </p:xfrm>
        <a:graphic>
          <a:graphicData uri="http://schemas.openxmlformats.org/presentationml/2006/ole">
            <p:oleObj spid="_x0000_s137218" name="Formel" r:id="rId6" imgW="253800" imgH="228600" progId="Equation.3">
              <p:embed/>
            </p:oleObj>
          </a:graphicData>
        </a:graphic>
      </p:graphicFrame>
      <p:graphicFrame>
        <p:nvGraphicFramePr>
          <p:cNvPr id="137219" name="Object 1027"/>
          <p:cNvGraphicFramePr>
            <a:graphicFrameLocks noChangeAspect="1"/>
          </p:cNvGraphicFramePr>
          <p:nvPr/>
        </p:nvGraphicFramePr>
        <p:xfrm>
          <a:off x="1676400" y="4197286"/>
          <a:ext cx="685800" cy="355600"/>
        </p:xfrm>
        <a:graphic>
          <a:graphicData uri="http://schemas.openxmlformats.org/presentationml/2006/ole">
            <p:oleObj spid="_x0000_s137219" name="Formel" r:id="rId7" imgW="419040" imgH="215640" progId="Equation.3">
              <p:embed/>
            </p:oleObj>
          </a:graphicData>
        </a:graphic>
      </p:graphicFrame>
      <p:graphicFrame>
        <p:nvGraphicFramePr>
          <p:cNvPr id="137220" name="Object 1028"/>
          <p:cNvGraphicFramePr>
            <a:graphicFrameLocks noChangeAspect="1"/>
          </p:cNvGraphicFramePr>
          <p:nvPr/>
        </p:nvGraphicFramePr>
        <p:xfrm>
          <a:off x="1676400" y="4654486"/>
          <a:ext cx="914400" cy="371475"/>
        </p:xfrm>
        <a:graphic>
          <a:graphicData uri="http://schemas.openxmlformats.org/presentationml/2006/ole">
            <p:oleObj spid="_x0000_s137220" name="Formel" r:id="rId8" imgW="596880" imgH="241200" progId="Equation.3">
              <p:embed/>
            </p:oleObj>
          </a:graphicData>
        </a:graphic>
      </p:graphicFrame>
      <p:sp>
        <p:nvSpPr>
          <p:cNvPr id="34870" name="Text Box 54"/>
          <p:cNvSpPr txBox="1">
            <a:spLocks noChangeArrowheads="1"/>
          </p:cNvSpPr>
          <p:nvPr/>
        </p:nvSpPr>
        <p:spPr bwMode="auto">
          <a:xfrm>
            <a:off x="304800" y="1524000"/>
            <a:ext cx="2895600" cy="523220"/>
          </a:xfrm>
          <a:prstGeom prst="rect">
            <a:avLst/>
          </a:prstGeom>
          <a:solidFill>
            <a:srgbClr val="CCFFFF"/>
          </a:solidFill>
          <a:ln w="9525">
            <a:noFill/>
            <a:miter lim="800000"/>
            <a:headEnd/>
            <a:tailEnd/>
          </a:ln>
          <a:effectLst/>
        </p:spPr>
        <p:txBody>
          <a:bodyPr>
            <a:spAutoFit/>
          </a:bodyPr>
          <a:lstStyle/>
          <a:p>
            <a:pPr algn="l"/>
            <a:r>
              <a:rPr lang="en-AU" b="1" i="1" dirty="0">
                <a:solidFill>
                  <a:schemeClr val="bg1"/>
                </a:solidFill>
                <a:effectLst>
                  <a:outerShdw blurRad="38100" dist="38100" dir="2700000" algn="tl">
                    <a:srgbClr val="FFFFFF"/>
                  </a:outerShdw>
                </a:effectLst>
                <a:cs typeface="Times New Roman" pitchFamily="18" charset="0"/>
              </a:rPr>
              <a:t>Table 4. Optical Losses in a 3 mirrors Ring </a:t>
            </a:r>
            <a:endParaRPr lang="en-GB" b="1" dirty="0">
              <a:solidFill>
                <a:schemeClr val="bg1"/>
              </a:solidFill>
              <a:effectLst>
                <a:outerShdw blurRad="38100" dist="38100" dir="2700000" algn="tl">
                  <a:srgbClr val="FFFFFF"/>
                </a:outerShdw>
              </a:effectLst>
            </a:endParaRPr>
          </a:p>
        </p:txBody>
      </p:sp>
      <p:sp>
        <p:nvSpPr>
          <p:cNvPr id="34871" name="Rectangle 55"/>
          <p:cNvSpPr>
            <a:spLocks noChangeArrowheads="1"/>
          </p:cNvSpPr>
          <p:nvPr/>
        </p:nvSpPr>
        <p:spPr bwMode="auto">
          <a:xfrm>
            <a:off x="381000" y="5257800"/>
            <a:ext cx="3852863" cy="304800"/>
          </a:xfrm>
          <a:prstGeom prst="rect">
            <a:avLst/>
          </a:prstGeom>
          <a:noFill/>
          <a:ln w="9525">
            <a:noFill/>
            <a:miter lim="800000"/>
            <a:headEnd/>
            <a:tailEnd/>
          </a:ln>
          <a:effectLst/>
        </p:spPr>
        <p:txBody>
          <a:bodyPr wrap="none">
            <a:spAutoFit/>
          </a:bodyPr>
          <a:lstStyle/>
          <a:p>
            <a:r>
              <a:rPr lang="sv-SE">
                <a:solidFill>
                  <a:schemeClr val="hlink"/>
                </a:solidFill>
              </a:rPr>
              <a:t>Integrated power Optical Laser Ring with 3 mirrors</a:t>
            </a:r>
            <a:endParaRPr lang="en-GB">
              <a:solidFill>
                <a:schemeClr val="hlink"/>
              </a:solidFill>
            </a:endParaRPr>
          </a:p>
        </p:txBody>
      </p:sp>
      <p:graphicFrame>
        <p:nvGraphicFramePr>
          <p:cNvPr id="137221" name="Object 1029"/>
          <p:cNvGraphicFramePr>
            <a:graphicFrameLocks noChangeAspect="1"/>
          </p:cNvGraphicFramePr>
          <p:nvPr/>
        </p:nvGraphicFramePr>
        <p:xfrm>
          <a:off x="457200" y="5562600"/>
          <a:ext cx="4889500" cy="349250"/>
        </p:xfrm>
        <a:graphic>
          <a:graphicData uri="http://schemas.openxmlformats.org/presentationml/2006/ole">
            <p:oleObj spid="_x0000_s137221" name="Formel" r:id="rId9" imgW="3390840" imgH="228600" progId="Equation.3">
              <p:embed/>
            </p:oleObj>
          </a:graphicData>
        </a:graphic>
      </p:graphicFrame>
      <p:graphicFrame>
        <p:nvGraphicFramePr>
          <p:cNvPr id="17" name="Tabell 16"/>
          <p:cNvGraphicFramePr>
            <a:graphicFrameLocks noGrp="1"/>
          </p:cNvGraphicFramePr>
          <p:nvPr/>
        </p:nvGraphicFramePr>
        <p:xfrm>
          <a:off x="2286000" y="6096000"/>
          <a:ext cx="6629400" cy="457200"/>
        </p:xfrm>
        <a:graphic>
          <a:graphicData uri="http://schemas.openxmlformats.org/drawingml/2006/table">
            <a:tbl>
              <a:tblPr firstRow="1" bandRow="1">
                <a:tableStyleId>{5C22544A-7EE6-4342-B048-85BDC9FD1C3A}</a:tableStyleId>
              </a:tblPr>
              <a:tblGrid>
                <a:gridCol w="6629400"/>
              </a:tblGrid>
              <a:tr h="457200">
                <a:tc>
                  <a:txBody>
                    <a:bodyPr/>
                    <a:lstStyle/>
                    <a:p>
                      <a:pPr algn="just"/>
                      <a:r>
                        <a:rPr lang="sv-SE" b="0" i="1" dirty="0" smtClean="0">
                          <a:solidFill>
                            <a:schemeClr val="bg1"/>
                          </a:solidFill>
                          <a:latin typeface="Times New Roman" pitchFamily="18" charset="0"/>
                          <a:cs typeface="Times New Roman" pitchFamily="18" charset="0"/>
                        </a:rPr>
                        <a:t> Schema</a:t>
                      </a:r>
                      <a:r>
                        <a:rPr lang="sv-SE" b="0" i="1" baseline="0" dirty="0" smtClean="0">
                          <a:solidFill>
                            <a:schemeClr val="bg1"/>
                          </a:solidFill>
                          <a:latin typeface="Times New Roman" pitchFamily="18" charset="0"/>
                          <a:cs typeface="Times New Roman" pitchFamily="18" charset="0"/>
                        </a:rPr>
                        <a:t> av</a:t>
                      </a:r>
                      <a:r>
                        <a:rPr lang="sv-SE" b="0" i="1" dirty="0" smtClean="0">
                          <a:solidFill>
                            <a:schemeClr val="bg1"/>
                          </a:solidFill>
                          <a:latin typeface="Times New Roman" pitchFamily="18" charset="0"/>
                          <a:cs typeface="Times New Roman" pitchFamily="18" charset="0"/>
                        </a:rPr>
                        <a:t>  Optisk</a:t>
                      </a:r>
                      <a:r>
                        <a:rPr lang="sv-SE" b="0" i="1" baseline="0" dirty="0" smtClean="0">
                          <a:solidFill>
                            <a:schemeClr val="bg1"/>
                          </a:solidFill>
                          <a:latin typeface="Times New Roman" pitchFamily="18" charset="0"/>
                          <a:cs typeface="Times New Roman" pitchFamily="18" charset="0"/>
                        </a:rPr>
                        <a:t> fälla i form av en ring bestående av tre speglar.</a:t>
                      </a:r>
                      <a:r>
                        <a:rPr lang="sv-SE" b="0" i="1" dirty="0" smtClean="0">
                          <a:solidFill>
                            <a:schemeClr val="bg1"/>
                          </a:solidFill>
                          <a:latin typeface="Times New Roman" pitchFamily="18" charset="0"/>
                          <a:cs typeface="Times New Roman" pitchFamily="18" charset="0"/>
                        </a:rPr>
                        <a:t> </a:t>
                      </a:r>
                      <a:endParaRPr lang="sv-SE" b="0" i="1" dirty="0">
                        <a:solidFill>
                          <a:schemeClr val="bg1"/>
                        </a:solidFill>
                        <a:latin typeface="Times New Roman" pitchFamily="18" charset="0"/>
                        <a:cs typeface="Times New Roman" pitchFamily="18" charset="0"/>
                      </a:endParaRPr>
                    </a:p>
                  </a:txBody>
                  <a:tcPr>
                    <a:solidFill>
                      <a:schemeClr val="tx2">
                        <a:lumMod val="75000"/>
                      </a:schemeClr>
                    </a:solidFill>
                  </a:tcPr>
                </a:tc>
              </a:tr>
            </a:tbl>
          </a:graphicData>
        </a:graphic>
      </p:graphicFrame>
    </p:spTree>
  </p:cSld>
  <p:clrMapOvr>
    <a:masterClrMapping/>
  </p:clrMapOvr>
  <p:transition spd="slow">
    <p:wipe dir="r"/>
  </p:transition>
</p:sld>
</file>

<file path=ppt/theme/theme1.xml><?xml version="1.0" encoding="utf-8"?>
<a:theme xmlns:a="http://schemas.openxmlformats.org/drawingml/2006/main" name="Allmänt">
  <a:themeElements>
    <a:clrScheme name="Allmänt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fontScheme name="Allmä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0000"/>
        </a:solidFill>
        <a:ln w="9525" cap="flat"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llmänt 1">
        <a:dk1>
          <a:srgbClr val="800000"/>
        </a:dk1>
        <a:lt1>
          <a:srgbClr val="FFFFFF"/>
        </a:lt1>
        <a:dk2>
          <a:srgbClr val="000000"/>
        </a:dk2>
        <a:lt2>
          <a:srgbClr val="FFFFCC"/>
        </a:lt2>
        <a:accent1>
          <a:srgbClr val="000000"/>
        </a:accent1>
        <a:accent2>
          <a:srgbClr val="0033CC"/>
        </a:accent2>
        <a:accent3>
          <a:srgbClr val="AAAAAA"/>
        </a:accent3>
        <a:accent4>
          <a:srgbClr val="DADADA"/>
        </a:accent4>
        <a:accent5>
          <a:srgbClr val="AAAAAA"/>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Allmänt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Allmänt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C:\Program\Microsoft Office\Templates\1053\Allmänt.pot</Template>
  <TotalTime>45714</TotalTime>
  <Words>5260</Words>
  <Application>Microsoft Office PowerPoint</Application>
  <PresentationFormat>On-screen Show (4:3)</PresentationFormat>
  <Paragraphs>621</Paragraphs>
  <Slides>49</Slides>
  <Notes>4</Notes>
  <HiddenSlides>0</HiddenSlides>
  <MMClips>0</MMClips>
  <ScaleCrop>false</ScaleCrop>
  <HeadingPairs>
    <vt:vector size="6" baseType="variant">
      <vt:variant>
        <vt:lpstr>Theme</vt:lpstr>
      </vt:variant>
      <vt:variant>
        <vt:i4>1</vt:i4>
      </vt:variant>
      <vt:variant>
        <vt:lpstr>Embedded OLE Servers</vt:lpstr>
      </vt:variant>
      <vt:variant>
        <vt:i4>6</vt:i4>
      </vt:variant>
      <vt:variant>
        <vt:lpstr>Slide Titles</vt:lpstr>
      </vt:variant>
      <vt:variant>
        <vt:i4>49</vt:i4>
      </vt:variant>
    </vt:vector>
  </HeadingPairs>
  <TitlesOfParts>
    <vt:vector size="56" baseType="lpstr">
      <vt:lpstr>Allmänt</vt:lpstr>
      <vt:lpstr>Paintbrush Picture</vt:lpstr>
      <vt:lpstr>Formel</vt:lpstr>
      <vt:lpstr>Microsoft Equation 3.0</vt:lpstr>
      <vt:lpstr>Kalkylblad</vt:lpstr>
      <vt:lpstr>Microsoft Office Excel 97-2003 Worksheet</vt:lpstr>
      <vt:lpstr>Diagram</vt:lpstr>
      <vt:lpstr>Erfarenhet av laserfysik att Manne Siegbahn Laboratory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Guillermo Andler</dc:creator>
  <cp:lastModifiedBy>xxxx</cp:lastModifiedBy>
  <cp:revision>831</cp:revision>
  <cp:lastPrinted>1601-01-01T00:00:00Z</cp:lastPrinted>
  <dcterms:created xsi:type="dcterms:W3CDTF">1601-01-01T00:00:00Z</dcterms:created>
  <dcterms:modified xsi:type="dcterms:W3CDTF">2011-08-26T12:20:19Z</dcterms:modified>
</cp:coreProperties>
</file>