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72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036" autoAdjust="0"/>
    <p:restoredTop sz="78077" autoAdjust="0"/>
  </p:normalViewPr>
  <p:slideViewPr>
    <p:cSldViewPr>
      <p:cViewPr varScale="1">
        <p:scale>
          <a:sx n="29" d="100"/>
          <a:sy n="29" d="100"/>
        </p:scale>
        <p:origin x="-8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7F6F3-8995-4762-B944-64CC5E9E1A3C}" type="datetimeFigureOut">
              <a:rPr lang="sv-SE" smtClean="0"/>
              <a:pPr/>
              <a:t>2012-11-26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EDBB-AA2F-4ADF-AF0F-5C2A35E6B59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195464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8E353-1FC2-40DD-B2D0-391D2F3B611A}" type="slidenum">
              <a:rPr lang="sv-SE" smtClean="0"/>
              <a:pPr/>
              <a:t>2</a:t>
            </a:fld>
            <a:endParaRPr lang="sv-S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68E353-1FC2-40DD-B2D0-391D2F3B611A}" type="slidenum">
              <a:rPr lang="sv-SE" smtClean="0"/>
              <a:pPr/>
              <a:t>3</a:t>
            </a:fld>
            <a:endParaRPr lang="sv-SE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ö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EDBB-AA2F-4ADF-AF0F-5C2A35E6B59D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3874025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5A185-64F4-4652-9E08-5CB44F0028AF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172156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Varför tre steg för ett kriterium</a:t>
            </a:r>
            <a:r>
              <a:rPr lang="sv-SE" b="0" baseline="0" dirty="0" smtClean="0"/>
              <a:t>: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Svårdefinierat på 7-gradig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Lockelsen att summera och medelvärdesbilda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Genomförbarhet är ett kriterium som skulle kunna vara 2-gradigt, men finns en gråzon</a:t>
            </a:r>
            <a:endParaRPr lang="sv-SE" b="1" dirty="0" smtClean="0"/>
          </a:p>
          <a:p>
            <a:r>
              <a:rPr lang="sv-SE" dirty="0" smtClean="0"/>
              <a:t>”ett nytt kliv” har haft liknande men inte gemensamt formulerade</a:t>
            </a:r>
          </a:p>
          <a:p>
            <a:r>
              <a:rPr lang="sv-SE" dirty="0" smtClean="0"/>
              <a:t>Hitta kärnan i VRs formulering av vetenskaplig kvalitet</a:t>
            </a:r>
          </a:p>
          <a:p>
            <a:r>
              <a:rPr lang="sv-SE" dirty="0" smtClean="0"/>
              <a:t>Vilken grad av specificering gäller alla områden</a:t>
            </a:r>
          </a:p>
          <a:p>
            <a:r>
              <a:rPr lang="sv-SE" dirty="0" smtClean="0"/>
              <a:t>Nytt är originaliteten – VR gör ett ställningstagande genom att lyfta fram detta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5A185-64F4-4652-9E08-5CB44F0028AF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655317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Varför tre steg för ett kriterium</a:t>
            </a:r>
            <a:r>
              <a:rPr lang="sv-SE" b="0" baseline="0" dirty="0" smtClean="0"/>
              <a:t>: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Svårdefinierat på 7-gradig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Lockelsen att summera och medelvärdesbilda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Genomförbarhet är ett kriterium som skulle kunna vara 2-gradigt, men finns en gråzon</a:t>
            </a:r>
            <a:endParaRPr lang="sv-SE" b="1" dirty="0" smtClean="0"/>
          </a:p>
          <a:p>
            <a:r>
              <a:rPr lang="sv-SE" dirty="0" smtClean="0"/>
              <a:t>”ett nytt kliv” har haft liknande men inte gemensamt formulerade</a:t>
            </a:r>
          </a:p>
          <a:p>
            <a:r>
              <a:rPr lang="sv-SE" dirty="0" smtClean="0"/>
              <a:t>Hitta kärnan i VRs formulering av vetenskaplig kvalitet</a:t>
            </a:r>
          </a:p>
          <a:p>
            <a:r>
              <a:rPr lang="sv-SE" dirty="0" smtClean="0"/>
              <a:t>Vilken grad av specificering gäller alla områden</a:t>
            </a:r>
          </a:p>
          <a:p>
            <a:r>
              <a:rPr lang="sv-SE" dirty="0" smtClean="0"/>
              <a:t>Nytt är originaliteten – VR gör ett ställningstagande genom att lyfta fram detta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5A185-64F4-4652-9E08-5CB44F0028AF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655317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Varför tre steg för ett kriterium</a:t>
            </a:r>
            <a:r>
              <a:rPr lang="sv-SE" b="0" baseline="0" dirty="0" smtClean="0"/>
              <a:t>: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Svårdefinierat på 7-gradig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Lockelsen att summera och medelvärdesbilda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Genomförbarhet är ett kriterium som skulle kunna vara 2-gradigt, men finns en gråzon</a:t>
            </a:r>
            <a:endParaRPr lang="sv-SE" b="1" dirty="0" smtClean="0"/>
          </a:p>
          <a:p>
            <a:r>
              <a:rPr lang="sv-SE" dirty="0" smtClean="0"/>
              <a:t>”ett nytt kliv” har haft liknande men inte gemensamt formulerade</a:t>
            </a:r>
          </a:p>
          <a:p>
            <a:r>
              <a:rPr lang="sv-SE" dirty="0" smtClean="0"/>
              <a:t>Hitta kärnan i VRs formulering av vetenskaplig kvalitet</a:t>
            </a:r>
          </a:p>
          <a:p>
            <a:r>
              <a:rPr lang="sv-SE" dirty="0" smtClean="0"/>
              <a:t>Vilken grad av specificering gäller alla områden</a:t>
            </a:r>
          </a:p>
          <a:p>
            <a:r>
              <a:rPr lang="sv-SE" dirty="0" smtClean="0"/>
              <a:t>Nytt är originaliteten – VR gör ett ställningstagande genom att lyfta fram detta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5A185-64F4-4652-9E08-5CB44F0028AF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655317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 smtClean="0"/>
              <a:t>Varför tre steg för ett kriterium</a:t>
            </a:r>
            <a:r>
              <a:rPr lang="sv-SE" b="0" baseline="0" dirty="0" smtClean="0"/>
              <a:t>: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Svårdefinierat på 7-gradig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Lockelsen att summera och medelvärdesbilda</a:t>
            </a:r>
          </a:p>
          <a:p>
            <a:pPr marL="228600" indent="-228600">
              <a:buAutoNum type="arabicParenR"/>
            </a:pPr>
            <a:r>
              <a:rPr lang="sv-SE" b="0" baseline="0" dirty="0" smtClean="0"/>
              <a:t>Genomförbarhet är ett kriterium som skulle kunna vara 2-gradigt, men finns en gråzon</a:t>
            </a:r>
            <a:endParaRPr lang="sv-SE" b="1" dirty="0" smtClean="0"/>
          </a:p>
          <a:p>
            <a:r>
              <a:rPr lang="sv-SE" dirty="0" smtClean="0"/>
              <a:t>”ett nytt kliv” har haft liknande men inte gemensamt formulerade</a:t>
            </a:r>
          </a:p>
          <a:p>
            <a:r>
              <a:rPr lang="sv-SE" dirty="0" smtClean="0"/>
              <a:t>Hitta kärnan i VRs formulering av vetenskaplig kvalitet</a:t>
            </a:r>
          </a:p>
          <a:p>
            <a:r>
              <a:rPr lang="sv-SE" dirty="0" smtClean="0"/>
              <a:t>Vilken grad av specificering gäller alla områden</a:t>
            </a:r>
          </a:p>
          <a:p>
            <a:r>
              <a:rPr lang="sv-SE" dirty="0" smtClean="0"/>
              <a:t>Nytt är originaliteten – VR gör ett ställningstagande genom att lyfta fram detta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5A185-64F4-4652-9E08-5CB44F0028AF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655317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Efter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financed</a:t>
            </a:r>
            <a:r>
              <a:rPr lang="sv-SE" baseline="0" dirty="0" smtClean="0"/>
              <a:t> är angivet fördelning av overall </a:t>
            </a:r>
            <a:r>
              <a:rPr lang="sv-SE" baseline="0" dirty="0" err="1" smtClean="0"/>
              <a:t>grade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EDBB-AA2F-4ADF-AF0F-5C2A35E6B59D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3082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(re)views on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/>
              <a:t>VR 2012</a:t>
            </a:r>
            <a:br>
              <a:rPr lang="en-US" dirty="0" smtClean="0"/>
            </a:br>
            <a:r>
              <a:rPr lang="en-US" dirty="0" err="1"/>
              <a:t>b</a:t>
            </a:r>
            <a:r>
              <a:rPr lang="en-US" dirty="0" err="1" smtClean="0"/>
              <a:t>eredningsgrupp</a:t>
            </a:r>
            <a:r>
              <a:rPr lang="en-US" dirty="0" smtClean="0"/>
              <a:t> MN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3357562"/>
            <a:ext cx="8001056" cy="150019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Allan Hallgren</a:t>
            </a:r>
          </a:p>
          <a:p>
            <a:r>
              <a:rPr lang="en-US" dirty="0" smtClean="0"/>
              <a:t>Many (most!) slides from Dirk Rudolph, LU, (chair)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675596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Most relevant for 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breakthrough</a:t>
            </a:r>
            <a:b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project applications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1331913" y="1600200"/>
            <a:ext cx="73548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+mj-lt"/>
              </a:rPr>
              <a:t>Sjugradig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skala</a:t>
            </a:r>
            <a:r>
              <a:rPr lang="en-US" sz="2400" b="1" dirty="0" smtClean="0">
                <a:latin typeface="+mj-lt"/>
              </a:rPr>
              <a:t> (1-7):</a:t>
            </a:r>
            <a:endParaRPr lang="sv-SE" sz="2400" b="1" dirty="0">
              <a:latin typeface="+mj-lt"/>
            </a:endParaRPr>
          </a:p>
          <a:p>
            <a:pPr lvl="0"/>
            <a:r>
              <a:rPr lang="en-US" sz="2400" b="1" dirty="0">
                <a:solidFill>
                  <a:schemeClr val="tx2"/>
                </a:solidFill>
                <a:latin typeface="+mj-lt"/>
              </a:rPr>
              <a:t>Novelty and originality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  	</a:t>
            </a:r>
            <a:r>
              <a:rPr lang="en-US" sz="2400" i="1" dirty="0" err="1" smtClean="0">
                <a:solidFill>
                  <a:schemeClr val="tx2"/>
                </a:solidFill>
                <a:latin typeface="+mj-lt"/>
              </a:rPr>
              <a:t>Nytänkande</a:t>
            </a:r>
            <a:r>
              <a:rPr lang="en-US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+mj-lt"/>
              </a:rPr>
              <a:t>och</a:t>
            </a:r>
            <a:r>
              <a:rPr lang="en-US" sz="24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latin typeface="+mj-lt"/>
              </a:rPr>
              <a:t>originalitet</a:t>
            </a:r>
            <a:endParaRPr lang="sv-SE" sz="2400" dirty="0">
              <a:solidFill>
                <a:schemeClr val="tx2"/>
              </a:solidFill>
              <a:latin typeface="+mj-lt"/>
            </a:endParaRPr>
          </a:p>
          <a:p>
            <a:pPr lvl="0"/>
            <a:r>
              <a:rPr lang="en-US" sz="2400" b="1" dirty="0">
                <a:latin typeface="+mj-lt"/>
              </a:rPr>
              <a:t>Scientific quality of the proposed research </a:t>
            </a:r>
            <a:endParaRPr lang="en-US" sz="2400" b="1" dirty="0" smtClean="0">
              <a:latin typeface="+mj-lt"/>
            </a:endParaRP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US" sz="2400" b="1" dirty="0" smtClean="0">
                <a:latin typeface="+mj-lt"/>
              </a:rPr>
              <a:t>Merits </a:t>
            </a:r>
            <a:r>
              <a:rPr lang="en-US" sz="2400" b="1" dirty="0">
                <a:latin typeface="+mj-lt"/>
              </a:rPr>
              <a:t>of applicant(s) </a:t>
            </a:r>
            <a:r>
              <a:rPr lang="en-US" sz="2400" b="1" dirty="0" smtClean="0">
                <a:latin typeface="+mj-lt"/>
              </a:rPr>
              <a:t>        </a:t>
            </a:r>
            <a:r>
              <a:rPr lang="en-US" sz="2400" i="1" dirty="0" err="1" smtClean="0">
                <a:latin typeface="+mj-lt"/>
              </a:rPr>
              <a:t>Sökandes</a:t>
            </a:r>
            <a:r>
              <a:rPr lang="en-US" sz="2400" i="1" dirty="0" smtClean="0">
                <a:latin typeface="+mj-lt"/>
              </a:rPr>
              <a:t> </a:t>
            </a:r>
            <a:r>
              <a:rPr lang="sv-SE" sz="2400" i="1" dirty="0" smtClean="0">
                <a:latin typeface="+mj-lt"/>
              </a:rPr>
              <a:t>kompetens</a:t>
            </a:r>
          </a:p>
          <a:p>
            <a:pPr marL="0" lvl="0" indent="0">
              <a:lnSpc>
                <a:spcPct val="110000"/>
              </a:lnSpc>
              <a:spcAft>
                <a:spcPts val="1200"/>
              </a:spcAft>
              <a:buNone/>
            </a:pPr>
            <a:endParaRPr lang="sv-SE" sz="800" b="1" dirty="0" smtClean="0">
              <a:latin typeface="+mj-lt"/>
            </a:endParaRPr>
          </a:p>
          <a:p>
            <a:pPr marL="0" indent="0">
              <a:buNone/>
            </a:pPr>
            <a:r>
              <a:rPr lang="sv-SE" sz="2400" b="1" dirty="0">
                <a:latin typeface="+mj-lt"/>
              </a:rPr>
              <a:t>Tregradig </a:t>
            </a:r>
            <a:r>
              <a:rPr lang="sv-SE" sz="2400" b="1" dirty="0" smtClean="0">
                <a:latin typeface="+mj-lt"/>
              </a:rPr>
              <a:t>skala (1-3): </a:t>
            </a:r>
            <a:endParaRPr lang="sv-SE" sz="2400" b="1" dirty="0">
              <a:latin typeface="+mj-lt"/>
            </a:endParaRPr>
          </a:p>
          <a:p>
            <a:pPr lvl="0">
              <a:spcAft>
                <a:spcPts val="1200"/>
              </a:spcAft>
            </a:pPr>
            <a:r>
              <a:rPr lang="sv-SE" sz="2400" b="1" dirty="0">
                <a:solidFill>
                  <a:schemeClr val="tx2"/>
                </a:solidFill>
                <a:latin typeface="+mj-lt"/>
              </a:rPr>
              <a:t>Feasibility </a:t>
            </a:r>
            <a:r>
              <a:rPr lang="sv-SE" sz="2400" b="1" dirty="0" smtClean="0">
                <a:solidFill>
                  <a:schemeClr val="tx2"/>
                </a:solidFill>
                <a:latin typeface="+mj-lt"/>
              </a:rPr>
              <a:t>	=   2 !!	</a:t>
            </a:r>
            <a:r>
              <a:rPr lang="sv-SE" sz="2400" b="1" dirty="0" smtClean="0">
                <a:latin typeface="+mj-lt"/>
              </a:rPr>
              <a:t>	</a:t>
            </a:r>
            <a:r>
              <a:rPr lang="sv-SE" sz="2400" i="1" dirty="0" smtClean="0">
                <a:latin typeface="+mj-lt"/>
              </a:rPr>
              <a:t>Genomförbarhet</a:t>
            </a:r>
          </a:p>
          <a:p>
            <a:pPr marL="0" lvl="0" indent="0">
              <a:spcAft>
                <a:spcPts val="1200"/>
              </a:spcAft>
              <a:buNone/>
            </a:pPr>
            <a:endParaRPr lang="sv-SE" sz="800" i="1" dirty="0" smtClean="0">
              <a:latin typeface="+mj-lt"/>
            </a:endParaRPr>
          </a:p>
          <a:p>
            <a:pPr marL="0" lvl="0" indent="0">
              <a:buNone/>
            </a:pPr>
            <a:r>
              <a:rPr lang="sv-SE" sz="24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Betygen vägs samman till </a:t>
            </a:r>
            <a:r>
              <a:rPr lang="sv-SE" sz="2400" b="1" i="1" u="sng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ett</a:t>
            </a:r>
            <a:r>
              <a:rPr lang="sv-SE" sz="24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sammanvägt betyg (1-7)</a:t>
            </a:r>
            <a:endParaRPr lang="sv-SE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251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Large infrastructure 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RFI applications</a:t>
            </a:r>
            <a:endParaRPr lang="sv-S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1331913" y="1600200"/>
            <a:ext cx="7354887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+mj-lt"/>
              </a:rPr>
              <a:t>Sjugradig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skala</a:t>
            </a:r>
            <a:r>
              <a:rPr lang="en-US" sz="2400" b="1" dirty="0" smtClean="0">
                <a:latin typeface="+mj-lt"/>
              </a:rPr>
              <a:t> (1-7):</a:t>
            </a:r>
            <a:endParaRPr lang="sv-SE" sz="2400" b="1" dirty="0">
              <a:latin typeface="+mj-lt"/>
            </a:endParaRPr>
          </a:p>
          <a:p>
            <a:pPr lvl="0"/>
            <a:r>
              <a:rPr lang="en-US" sz="2400" b="1" dirty="0">
                <a:latin typeface="+mj-lt"/>
              </a:rPr>
              <a:t>Novelty and originality</a:t>
            </a:r>
            <a:r>
              <a:rPr lang="en-US" sz="2400" dirty="0">
                <a:latin typeface="+mj-lt"/>
              </a:rPr>
              <a:t>   	</a:t>
            </a:r>
            <a:r>
              <a:rPr lang="en-US" sz="2400" i="1" dirty="0" err="1" smtClean="0">
                <a:latin typeface="+mj-lt"/>
              </a:rPr>
              <a:t>Nytänkande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och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originalitet</a:t>
            </a:r>
            <a:endParaRPr lang="sv-SE" sz="2400" dirty="0">
              <a:latin typeface="+mj-lt"/>
            </a:endParaRPr>
          </a:p>
          <a:p>
            <a:pPr lvl="0"/>
            <a:r>
              <a:rPr lang="en-US" sz="2400" b="1" dirty="0">
                <a:latin typeface="+mj-lt"/>
              </a:rPr>
              <a:t>Scientific quality of the proposed research </a:t>
            </a:r>
            <a:endParaRPr lang="en-US" sz="2400" b="1" dirty="0" smtClean="0">
              <a:latin typeface="+mj-lt"/>
            </a:endParaRP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US" sz="2400" b="1" dirty="0" smtClean="0">
                <a:latin typeface="+mj-lt"/>
              </a:rPr>
              <a:t>Merits </a:t>
            </a:r>
            <a:r>
              <a:rPr lang="en-US" sz="2400" b="1" dirty="0">
                <a:latin typeface="+mj-lt"/>
              </a:rPr>
              <a:t>of applicant(s) </a:t>
            </a:r>
            <a:r>
              <a:rPr lang="en-US" sz="2400" b="1" dirty="0" smtClean="0">
                <a:latin typeface="+mj-lt"/>
              </a:rPr>
              <a:t>        </a:t>
            </a:r>
            <a:r>
              <a:rPr lang="en-US" sz="2400" i="1" dirty="0" err="1" smtClean="0">
                <a:latin typeface="+mj-lt"/>
              </a:rPr>
              <a:t>Sökandes</a:t>
            </a:r>
            <a:r>
              <a:rPr lang="en-US" sz="2400" i="1" dirty="0" smtClean="0">
                <a:latin typeface="+mj-lt"/>
              </a:rPr>
              <a:t> </a:t>
            </a:r>
            <a:r>
              <a:rPr lang="sv-SE" sz="2400" i="1" dirty="0" smtClean="0">
                <a:latin typeface="+mj-lt"/>
              </a:rPr>
              <a:t>kompetens</a:t>
            </a:r>
            <a:endParaRPr lang="sv-SE" sz="800" b="1" dirty="0" smtClean="0">
              <a:latin typeface="+mj-lt"/>
            </a:endParaRPr>
          </a:p>
          <a:p>
            <a:pPr marL="0" indent="0">
              <a:buNone/>
            </a:pPr>
            <a:r>
              <a:rPr lang="sv-SE" sz="2400" b="1" dirty="0">
                <a:latin typeface="+mj-lt"/>
              </a:rPr>
              <a:t>Tregradig </a:t>
            </a:r>
            <a:r>
              <a:rPr lang="sv-SE" sz="2400" b="1" dirty="0" smtClean="0">
                <a:latin typeface="+mj-lt"/>
              </a:rPr>
              <a:t>skala (1-3): </a:t>
            </a:r>
            <a:endParaRPr lang="sv-SE" sz="2400" b="1" dirty="0">
              <a:latin typeface="+mj-lt"/>
            </a:endParaRPr>
          </a:p>
          <a:p>
            <a:pPr lvl="0"/>
            <a:r>
              <a:rPr lang="en-US" sz="2400" b="1" dirty="0" smtClean="0"/>
              <a:t>Feasibility</a:t>
            </a:r>
            <a:r>
              <a:rPr lang="en-US" sz="2400" dirty="0"/>
              <a:t>	</a:t>
            </a:r>
            <a:endParaRPr lang="en-US" sz="2400" dirty="0" smtClean="0"/>
          </a:p>
          <a:p>
            <a:pPr lvl="0"/>
            <a:r>
              <a:rPr lang="en-US" sz="2400" b="1" dirty="0" smtClean="0"/>
              <a:t>Potential users (national &amp; international)</a:t>
            </a: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US" sz="2400" b="1" dirty="0" smtClean="0"/>
              <a:t>Relevance of infrastructure (for science case)</a:t>
            </a:r>
            <a:endParaRPr lang="sv-SE" sz="800" i="1" dirty="0" smtClean="0">
              <a:latin typeface="+mj-lt"/>
            </a:endParaRPr>
          </a:p>
          <a:p>
            <a:pPr marL="0" lvl="0" indent="0">
              <a:buNone/>
            </a:pPr>
            <a:r>
              <a:rPr lang="sv-SE" sz="24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Betygen vägs samman till </a:t>
            </a:r>
            <a:r>
              <a:rPr lang="sv-SE" sz="2400" b="1" i="1" u="sng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ett</a:t>
            </a:r>
            <a:r>
              <a:rPr lang="sv-SE" sz="24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sammanvägt betyg (1-7)</a:t>
            </a:r>
            <a:endParaRPr lang="sv-SE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92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process I: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… more or less identical to previous years …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three evaluators (May-August), one of which 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resents application at the BG meeting  (September) </a:t>
            </a:r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renormalisation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of evaluators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of use of evaluation criteria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across research fields,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ollowed by discussion of each application,</a:t>
            </a:r>
          </a:p>
          <a:p>
            <a:r>
              <a:rPr lang="en-US" sz="2400" dirty="0"/>
              <a:t>l</a:t>
            </a:r>
            <a:r>
              <a:rPr lang="en-US" sz="2400" dirty="0" smtClean="0"/>
              <a:t>eading to proposed and subsequent final ranking and financing scheme within respective BG</a:t>
            </a:r>
          </a:p>
        </p:txBody>
      </p:sp>
    </p:spTree>
    <p:extLst>
      <p:ext uri="{BB962C8B-B14F-4D97-AF65-F5344CB8AC3E}">
        <p14:creationId xmlns="" xmlns:p14="http://schemas.microsoft.com/office/powerpoint/2010/main" val="1198883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process II: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… more or less identical to previous years …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2400" dirty="0" smtClean="0"/>
              <a:t>RFI applications are only evaluated and marked, ranking and financing done in respective RFI-BGs</a:t>
            </a:r>
          </a:p>
          <a:p>
            <a:r>
              <a:rPr lang="en-US" sz="2400" dirty="0" smtClean="0"/>
              <a:t>Project and Project Young just below the line are forwarded to meeting of Reference </a:t>
            </a:r>
            <a:r>
              <a:rPr lang="en-US" sz="2400" dirty="0"/>
              <a:t>G</a:t>
            </a:r>
            <a:r>
              <a:rPr lang="en-US" sz="2400" dirty="0" smtClean="0"/>
              <a:t>roup 3 (all physics,  meeting mid October), there competing with each other</a:t>
            </a:r>
          </a:p>
          <a:p>
            <a:r>
              <a:rPr lang="en-US" sz="2400" dirty="0" smtClean="0"/>
              <a:t>Ref. Group 3 ranked and proposed also the  Breakthrough Grants</a:t>
            </a:r>
          </a:p>
        </p:txBody>
      </p:sp>
    </p:spTree>
    <p:extLst>
      <p:ext uri="{BB962C8B-B14F-4D97-AF65-F5344CB8AC3E}">
        <p14:creationId xmlns="" xmlns:p14="http://schemas.microsoft.com/office/powerpoint/2010/main" val="477467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numbers for BG-MN 2012: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b="1" dirty="0"/>
              <a:t>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tandard project applications</a:t>
            </a:r>
            <a:r>
              <a:rPr lang="en-US" sz="3600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Regular:   54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smtClean="0"/>
              <a:t> </a:t>
            </a:r>
            <a:r>
              <a:rPr lang="en-US" sz="2400" dirty="0" smtClean="0"/>
              <a:t>of which 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19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plus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2600" dirty="0" err="1" smtClean="0">
                <a:solidFill>
                  <a:schemeClr val="accent4">
                    <a:lumMod val="50000"/>
                  </a:schemeClr>
                </a:solidFill>
              </a:rPr>
              <a:t>redistr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./</a:t>
            </a:r>
            <a:r>
              <a:rPr lang="en-US" sz="2600" dirty="0" err="1" smtClean="0">
                <a:solidFill>
                  <a:schemeClr val="accent4">
                    <a:lumMod val="50000"/>
                  </a:schemeClr>
                </a:solidFill>
              </a:rPr>
              <a:t>avlyft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)	</a:t>
            </a: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</a:rPr>
              <a:t>financed</a:t>
            </a:r>
          </a:p>
          <a:p>
            <a:pPr marL="0" indent="0">
              <a:buNone/>
            </a:pPr>
            <a:r>
              <a:rPr lang="en-US" dirty="0" smtClean="0"/>
              <a:t>LHC-K:        8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 smtClean="0"/>
              <a:t> </a:t>
            </a:r>
            <a:r>
              <a:rPr lang="en-US" sz="2400" dirty="0"/>
              <a:t>of which  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r>
              <a:rPr lang="en-US" dirty="0" smtClean="0"/>
              <a:t>				</a:t>
            </a: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</a:rPr>
              <a:t>financed</a:t>
            </a:r>
            <a:endParaRPr lang="en-US" sz="35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9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Grades (regular </a:t>
            </a:r>
            <a:r>
              <a:rPr lang="en-US" sz="2300" dirty="0" smtClean="0">
                <a:solidFill>
                  <a:srgbClr val="FF0000"/>
                </a:solidFill>
              </a:rPr>
              <a:t>(not LHC-K)</a:t>
            </a:r>
            <a:r>
              <a:rPr lang="en-US" dirty="0" smtClean="0"/>
              <a:t>):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7 (1 appl.), 6 (14), 5 (13), </a:t>
            </a:r>
            <a:r>
              <a:rPr lang="en-US" dirty="0" smtClean="0">
                <a:solidFill>
                  <a:srgbClr val="FF0000"/>
                </a:solidFill>
              </a:rPr>
              <a:t>5 (4), …</a:t>
            </a:r>
          </a:p>
          <a:p>
            <a:pPr marL="800100" lvl="2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“VERY GOOD TO EXCELLENT” is NOT always enough!</a:t>
            </a:r>
            <a:endParaRPr lang="sv-S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			/=Very strong (application) with minor weaknesses/</a:t>
            </a:r>
          </a:p>
          <a:p>
            <a:pPr marL="0" indent="0">
              <a:buNone/>
            </a:pPr>
            <a:r>
              <a:rPr lang="en-US" sz="2800" dirty="0" smtClean="0"/>
              <a:t>Money:    Requested: 	~62 MSEK	Available: ~19 MSEK   </a:t>
            </a:r>
            <a:r>
              <a:rPr lang="sv-SE" sz="2800" dirty="0" smtClean="0"/>
              <a:t>2013 </a:t>
            </a:r>
          </a:p>
          <a:p>
            <a:pPr marL="0" indent="0">
              <a:buNone/>
            </a:pPr>
            <a:r>
              <a:rPr lang="sv-SE" sz="2800" dirty="0" smtClean="0"/>
              <a:t>					</a:t>
            </a:r>
            <a:r>
              <a:rPr lang="sv-SE" sz="2600" dirty="0" smtClean="0"/>
              <a:t>(of </a:t>
            </a:r>
            <a:r>
              <a:rPr lang="sv-SE" sz="2600" dirty="0" err="1" smtClean="0"/>
              <a:t>which</a:t>
            </a:r>
            <a:r>
              <a:rPr lang="sv-SE" sz="2600" dirty="0" smtClean="0"/>
              <a:t> LHC-K: 5.5 MSEK)</a:t>
            </a:r>
            <a:endParaRPr lang="en-US" sz="2600" dirty="0" smtClean="0"/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VR quote: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“Still too many approved with too low average amount of financing!” 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… causing problems already in RefG3 redistribution meeting!  (DR)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(though average is exceeding some 700 </a:t>
            </a:r>
            <a:r>
              <a:rPr lang="en-US" sz="2800" b="1" dirty="0" err="1" smtClean="0">
                <a:solidFill>
                  <a:schemeClr val="accent3">
                    <a:lumMod val="50000"/>
                  </a:schemeClr>
                </a:solidFill>
              </a:rPr>
              <a:t>kSEK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9615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numbers for BG-MN 2012: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P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</a:rPr>
              <a:t>roject Young applications: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smtClean="0"/>
              <a:t>25 applications, </a:t>
            </a:r>
            <a:r>
              <a:rPr lang="en-US" sz="2600" dirty="0" smtClean="0"/>
              <a:t>of which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6</a:t>
            </a:r>
            <a:r>
              <a:rPr lang="en-US" dirty="0" smtClean="0"/>
              <a:t> +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	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via </a:t>
            </a:r>
            <a:r>
              <a:rPr lang="en-US" sz="2600" dirty="0" err="1" smtClean="0">
                <a:solidFill>
                  <a:schemeClr val="accent4">
                    <a:lumMod val="50000"/>
                  </a:schemeClr>
                </a:solidFill>
              </a:rPr>
              <a:t>redistr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. 	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financed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Grades: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7 (1 appl.) , 6 (3), 5 (3), </a:t>
            </a:r>
            <a:r>
              <a:rPr lang="en-US" dirty="0" smtClean="0">
                <a:solidFill>
                  <a:srgbClr val="FF0000"/>
                </a:solidFill>
              </a:rPr>
              <a:t>5 (2), …</a:t>
            </a:r>
          </a:p>
          <a:p>
            <a:pPr marL="0" indent="0">
              <a:buNone/>
            </a:pPr>
            <a:r>
              <a:rPr lang="en-US" dirty="0" smtClean="0"/>
              <a:t>Money: </a:t>
            </a:r>
            <a:r>
              <a:rPr lang="en-US" sz="2600" b="1" dirty="0" smtClean="0">
                <a:solidFill>
                  <a:schemeClr val="accent1"/>
                </a:solidFill>
              </a:rPr>
              <a:t>separate for the 6, 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competitive in </a:t>
            </a:r>
            <a:r>
              <a:rPr lang="en-US" sz="2600" b="1" dirty="0" err="1" smtClean="0">
                <a:solidFill>
                  <a:schemeClr val="accent4">
                    <a:lumMod val="50000"/>
                  </a:schemeClr>
                </a:solidFill>
              </a:rPr>
              <a:t>redistr</a:t>
            </a:r>
            <a:r>
              <a:rPr lang="en-US" sz="2600" b="1" dirty="0" smtClean="0">
                <a:solidFill>
                  <a:schemeClr val="accent4">
                    <a:lumMod val="50000"/>
                  </a:schemeClr>
                </a:solidFill>
              </a:rPr>
              <a:t>. process</a:t>
            </a:r>
            <a:endParaRPr lang="en-US" sz="2600" dirty="0" smtClean="0"/>
          </a:p>
          <a:p>
            <a:pPr marL="0" indent="0">
              <a:buNone/>
            </a:pPr>
            <a:endParaRPr lang="en-US" sz="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000" b="1" dirty="0" smtClean="0"/>
              <a:t>Breakthrough</a:t>
            </a:r>
            <a:r>
              <a:rPr lang="en-US" sz="3000" b="1" dirty="0" smtClean="0">
                <a:solidFill>
                  <a:schemeClr val="tx2">
                    <a:lumMod val="50000"/>
                  </a:schemeClr>
                </a:solidFill>
              </a:rPr>
              <a:t> applications</a:t>
            </a:r>
            <a:r>
              <a:rPr lang="en-US" sz="3000" dirty="0" smtClean="0"/>
              <a:t>: </a:t>
            </a:r>
          </a:p>
          <a:p>
            <a:pPr marL="0" indent="0">
              <a:buNone/>
            </a:pPr>
            <a:r>
              <a:rPr lang="en-US" sz="2800" dirty="0" smtClean="0"/>
              <a:t>5 appl., of which 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en-US" sz="2800" dirty="0" smtClean="0"/>
              <a:t>  </a:t>
            </a:r>
            <a:r>
              <a:rPr lang="en-US" sz="2000" b="1" dirty="0" smtClean="0">
                <a:solidFill>
                  <a:schemeClr val="accent1"/>
                </a:solidFill>
              </a:rPr>
              <a:t>of 4 in RefG3 	</a:t>
            </a:r>
            <a:r>
              <a:rPr lang="en-US" sz="3000" b="1" dirty="0" smtClean="0">
                <a:solidFill>
                  <a:schemeClr val="accent3">
                    <a:lumMod val="50000"/>
                  </a:schemeClr>
                </a:solidFill>
              </a:rPr>
              <a:t>financed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   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7 (1), </a:t>
            </a:r>
            <a:r>
              <a:rPr lang="en-US" sz="2800" dirty="0" smtClean="0">
                <a:solidFill>
                  <a:srgbClr val="FF0000"/>
                </a:solidFill>
              </a:rPr>
              <a:t>6 (2), …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800" b="1" dirty="0" smtClean="0"/>
              <a:t>RFI applications handled: </a:t>
            </a:r>
            <a:r>
              <a:rPr lang="en-US" sz="2800" dirty="0" smtClean="0"/>
              <a:t>			14 </a:t>
            </a:r>
          </a:p>
          <a:p>
            <a:pPr marL="0" indent="0">
              <a:buNone/>
            </a:pPr>
            <a:r>
              <a:rPr lang="en-US" sz="2800" b="1" dirty="0" smtClean="0"/>
              <a:t>Framework Grant Energy </a:t>
            </a:r>
            <a:r>
              <a:rPr lang="en-US" sz="2800" b="1" dirty="0"/>
              <a:t>handled: </a:t>
            </a:r>
            <a:r>
              <a:rPr lang="en-US" sz="2800" dirty="0"/>
              <a:t>	3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Altogether: 					109 applications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5639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Notes/Problems (by DR):</a:t>
            </a:r>
            <a:br>
              <a:rPr lang="en-US" dirty="0" smtClean="0"/>
            </a:br>
            <a:r>
              <a:rPr lang="en-US" sz="4000" dirty="0" smtClean="0"/>
              <a:t>(for NP, valid also for P-AP physics, T+E) 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VR aims at 4-year financing …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2011: 25% 	2012: 50%	2013: 75%	2014: 100%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… which is highly compatible with NP physics, but …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/>
              <a:t>… of </a:t>
            </a:r>
            <a:r>
              <a:rPr lang="en-US" sz="2800" b="1" dirty="0"/>
              <a:t>fewer but larger </a:t>
            </a:r>
            <a:r>
              <a:rPr lang="en-US" sz="2800" b="1" dirty="0" smtClean="0"/>
              <a:t>grants …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… which is highly INCOMPATIBLE with NP physics …</a:t>
            </a:r>
          </a:p>
          <a:p>
            <a:pPr marL="0" indent="0" algn="ctr">
              <a:buNone/>
            </a:pPr>
            <a:r>
              <a:rPr lang="en-US" sz="2400" dirty="0" smtClean="0"/>
              <a:t>in particular in view of on average modest base financing of salaries by the Universities and the fact that other funding agencies/sources are difficult to access (in fact by most of the BG-MN project applicants!)</a:t>
            </a:r>
            <a:endParaRPr lang="en-US" sz="2400" dirty="0"/>
          </a:p>
          <a:p>
            <a:pPr marL="0" indent="0">
              <a:buNone/>
            </a:pP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9274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779"/>
            <a:ext cx="8229600" cy="46974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v-SE" dirty="0" smtClean="0"/>
              <a:t>”</a:t>
            </a:r>
            <a:r>
              <a:rPr lang="sv-SE" dirty="0" err="1" smtClean="0"/>
              <a:t>Redistribution</a:t>
            </a:r>
            <a:r>
              <a:rPr lang="sv-SE" dirty="0" smtClean="0"/>
              <a:t> process …….</a:t>
            </a:r>
            <a:r>
              <a:rPr lang="en-US" dirty="0" smtClean="0"/>
              <a:t>…..</a:t>
            </a:r>
            <a:r>
              <a:rPr lang="en-US" dirty="0" err="1" smtClean="0"/>
              <a:t>continous</a:t>
            </a:r>
            <a:r>
              <a:rPr lang="en-US" dirty="0" smtClean="0"/>
              <a:t> "picks" on </a:t>
            </a:r>
            <a:r>
              <a:rPr lang="en-US" dirty="0" smtClean="0">
                <a:solidFill>
                  <a:srgbClr val="FF0000"/>
                </a:solidFill>
              </a:rPr>
              <a:t>our small grant numbers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FF0000"/>
                </a:solidFill>
              </a:rPr>
              <a:t>(too) high approval rate</a:t>
            </a:r>
            <a:r>
              <a:rPr lang="en-US" dirty="0" smtClean="0"/>
              <a:t>, ….. ignoring that </a:t>
            </a:r>
            <a:r>
              <a:rPr lang="en-US" dirty="0" smtClean="0">
                <a:solidFill>
                  <a:srgbClr val="FF0000"/>
                </a:solidFill>
              </a:rPr>
              <a:t>for many </a:t>
            </a:r>
            <a:r>
              <a:rPr lang="en-US" dirty="0" smtClean="0"/>
              <a:t>…….</a:t>
            </a:r>
            <a:r>
              <a:rPr lang="en-US" dirty="0" smtClean="0">
                <a:solidFill>
                  <a:srgbClr val="FF0000"/>
                </a:solidFill>
              </a:rPr>
              <a:t>600-700kSEK grant is much more valuable</a:t>
            </a:r>
            <a:r>
              <a:rPr lang="en-US" dirty="0" smtClean="0"/>
              <a:t> that fewer and fewer bigger grants. This holds, in my opinion, </a:t>
            </a:r>
            <a:r>
              <a:rPr lang="en-US" dirty="0" smtClean="0">
                <a:solidFill>
                  <a:srgbClr val="FF0000"/>
                </a:solidFill>
              </a:rPr>
              <a:t>both for members of experimental groups but in particular for the theorists</a:t>
            </a:r>
            <a:r>
              <a:rPr lang="en-US" dirty="0" smtClean="0"/>
              <a:t>. ……..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become </a:t>
            </a:r>
            <a:r>
              <a:rPr lang="en-US" dirty="0" smtClean="0">
                <a:solidFill>
                  <a:srgbClr val="FF0000"/>
                </a:solidFill>
              </a:rPr>
              <a:t>more and more severe in the future</a:t>
            </a:r>
            <a:r>
              <a:rPr lang="en-US" dirty="0" smtClean="0"/>
              <a:t>, also in view of the in the end relatively high "intake" rate of the young researchers.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Projekt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Unga</a:t>
            </a:r>
            <a:r>
              <a:rPr lang="en-US" dirty="0" smtClean="0">
                <a:solidFill>
                  <a:srgbClr val="FF0000"/>
                </a:solidFill>
              </a:rPr>
              <a:t> is good in principle</a:t>
            </a:r>
            <a:r>
              <a:rPr lang="en-US" dirty="0" smtClean="0"/>
              <a:t>, but in my view </a:t>
            </a:r>
            <a:r>
              <a:rPr lang="en-US" dirty="0" smtClean="0">
                <a:solidFill>
                  <a:srgbClr val="FF0000"/>
                </a:solidFill>
              </a:rPr>
              <a:t>about a factor of two too large in volume and number of people.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Another problem we have is NORDITA, which in principle is financed already by other means, similarly I consider it doubtful that BG-MN cannot account for parallel applications to, e.g., </a:t>
            </a:r>
            <a:r>
              <a:rPr lang="en-US" dirty="0" err="1" smtClean="0"/>
              <a:t>rymdstyrelsen</a:t>
            </a:r>
            <a:r>
              <a:rPr lang="en-US" dirty="0" smtClean="0"/>
              <a:t>.”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714356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Dirk Rudolph (from </a:t>
            </a:r>
            <a:r>
              <a:rPr lang="sv-SE" sz="2800" dirty="0" err="1" smtClean="0"/>
              <a:t>mail</a:t>
            </a:r>
            <a:r>
              <a:rPr lang="sv-SE" sz="2800" dirty="0" smtClean="0"/>
              <a:t>, </a:t>
            </a:r>
            <a:r>
              <a:rPr lang="sv-SE" dirty="0" err="1" smtClean="0"/>
              <a:t>cuts</a:t>
            </a:r>
            <a:r>
              <a:rPr lang="sv-SE" dirty="0" smtClean="0"/>
              <a:t> and </a:t>
            </a:r>
            <a:r>
              <a:rPr lang="sv-SE" dirty="0" err="1" smtClean="0"/>
              <a:t>colors</a:t>
            </a:r>
            <a:r>
              <a:rPr lang="sv-SE" dirty="0" smtClean="0"/>
              <a:t> by AH</a:t>
            </a:r>
            <a:r>
              <a:rPr lang="sv-SE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 </a:t>
            </a:r>
            <a:r>
              <a:rPr lang="sv-SE" dirty="0" err="1" smtClean="0"/>
              <a:t>provocative</a:t>
            </a:r>
            <a:r>
              <a:rPr lang="sv-SE" dirty="0" smtClean="0"/>
              <a:t> solution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Team up, make </a:t>
            </a:r>
            <a:r>
              <a:rPr lang="sv-SE" dirty="0" err="1" smtClean="0"/>
              <a:t>applications</a:t>
            </a:r>
            <a:r>
              <a:rPr lang="sv-SE" dirty="0" smtClean="0"/>
              <a:t> for </a:t>
            </a:r>
            <a:r>
              <a:rPr lang="sv-SE" dirty="0" err="1" smtClean="0"/>
              <a:t>larger</a:t>
            </a:r>
            <a:r>
              <a:rPr lang="sv-SE" dirty="0" smtClean="0"/>
              <a:t> </a:t>
            </a:r>
            <a:r>
              <a:rPr lang="sv-SE" dirty="0" err="1" smtClean="0"/>
              <a:t>sums</a:t>
            </a:r>
            <a:r>
              <a:rPr lang="sv-SE" dirty="0" smtClean="0"/>
              <a:t>!</a:t>
            </a:r>
          </a:p>
          <a:p>
            <a:pPr lvl="1"/>
            <a:r>
              <a:rPr lang="sv-SE" dirty="0" smtClean="0"/>
              <a:t>Ex. the friköp </a:t>
            </a:r>
            <a:r>
              <a:rPr lang="sv-SE" dirty="0" err="1" smtClean="0"/>
              <a:t>applications</a:t>
            </a:r>
            <a:r>
              <a:rPr lang="sv-SE" dirty="0" smtClean="0"/>
              <a:t>, Form a group, </a:t>
            </a:r>
            <a:r>
              <a:rPr lang="sv-SE" dirty="0" err="1" smtClean="0"/>
              <a:t>e.g</a:t>
            </a:r>
            <a:r>
              <a:rPr lang="sv-SE" dirty="0" smtClean="0"/>
              <a:t>. 4 persons,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application</a:t>
            </a:r>
            <a:r>
              <a:rPr lang="sv-SE" dirty="0" smtClean="0"/>
              <a:t>, </a:t>
            </a:r>
            <a:r>
              <a:rPr lang="sv-SE" dirty="0" err="1" smtClean="0"/>
              <a:t>main</a:t>
            </a:r>
            <a:r>
              <a:rPr lang="sv-SE" dirty="0" smtClean="0"/>
              <a:t> </a:t>
            </a:r>
            <a:r>
              <a:rPr lang="sv-SE" dirty="0" err="1" smtClean="0"/>
              <a:t>applicant</a:t>
            </a:r>
            <a:r>
              <a:rPr lang="sv-SE" dirty="0" smtClean="0"/>
              <a:t> A, for 4 friköp. </a:t>
            </a:r>
            <a:r>
              <a:rPr lang="sv-SE" dirty="0" err="1" smtClean="0"/>
              <a:t>Assume</a:t>
            </a:r>
            <a:r>
              <a:rPr lang="sv-SE" dirty="0" smtClean="0"/>
              <a:t> you get </a:t>
            </a:r>
            <a:r>
              <a:rPr lang="sv-SE" dirty="0" err="1" smtClean="0"/>
              <a:t>half</a:t>
            </a:r>
            <a:r>
              <a:rPr lang="sv-SE" dirty="0" smtClean="0"/>
              <a:t>. </a:t>
            </a:r>
          </a:p>
          <a:p>
            <a:pPr lvl="1"/>
            <a:r>
              <a:rPr lang="sv-SE" dirty="0" err="1" smtClean="0"/>
              <a:t>Next</a:t>
            </a:r>
            <a:r>
              <a:rPr lang="sv-SE" dirty="0" smtClean="0"/>
              <a:t> </a:t>
            </a:r>
            <a:r>
              <a:rPr lang="sv-SE" dirty="0" err="1" smtClean="0"/>
              <a:t>year</a:t>
            </a:r>
            <a:r>
              <a:rPr lang="sv-SE" dirty="0" smtClean="0"/>
              <a:t>, B is </a:t>
            </a:r>
            <a:r>
              <a:rPr lang="sv-SE" dirty="0" err="1" smtClean="0"/>
              <a:t>main</a:t>
            </a:r>
            <a:r>
              <a:rPr lang="sv-SE" dirty="0" smtClean="0"/>
              <a:t> </a:t>
            </a:r>
            <a:r>
              <a:rPr lang="sv-SE" dirty="0" err="1" smtClean="0"/>
              <a:t>applicant</a:t>
            </a:r>
            <a:r>
              <a:rPr lang="sv-SE" dirty="0" smtClean="0"/>
              <a:t>, get </a:t>
            </a:r>
            <a:r>
              <a:rPr lang="sv-SE" dirty="0" err="1" smtClean="0"/>
              <a:t>half</a:t>
            </a:r>
            <a:r>
              <a:rPr lang="sv-SE" dirty="0" smtClean="0"/>
              <a:t>, </a:t>
            </a:r>
          </a:p>
          <a:p>
            <a:pPr lvl="1"/>
            <a:r>
              <a:rPr lang="sv-SE" dirty="0" err="1" smtClean="0"/>
              <a:t>Year</a:t>
            </a:r>
            <a:r>
              <a:rPr lang="sv-SE" dirty="0" smtClean="0"/>
              <a:t> 3 and 4. C and D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main</a:t>
            </a:r>
            <a:r>
              <a:rPr lang="sv-SE" dirty="0" smtClean="0"/>
              <a:t> </a:t>
            </a:r>
            <a:r>
              <a:rPr lang="sv-SE" dirty="0" err="1" smtClean="0"/>
              <a:t>applicants</a:t>
            </a:r>
            <a:r>
              <a:rPr lang="sv-SE" dirty="0" smtClean="0"/>
              <a:t>, </a:t>
            </a:r>
            <a:r>
              <a:rPr lang="sv-SE" dirty="0" err="1" smtClean="0"/>
              <a:t>if</a:t>
            </a:r>
            <a:r>
              <a:rPr lang="sv-SE" dirty="0" smtClean="0"/>
              <a:t> </a:t>
            </a:r>
            <a:r>
              <a:rPr lang="sv-SE" dirty="0" err="1" smtClean="0"/>
              <a:t>needed</a:t>
            </a:r>
            <a:r>
              <a:rPr lang="sv-SE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69088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VR struktur</a:t>
            </a:r>
            <a:br>
              <a:rPr lang="sv-SE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sv-SE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2" name="Grupp 20"/>
          <p:cNvGrpSpPr>
            <a:grpSpLocks/>
          </p:cNvGrpSpPr>
          <p:nvPr/>
        </p:nvGrpSpPr>
        <p:grpSpPr bwMode="auto">
          <a:xfrm>
            <a:off x="0" y="1844675"/>
            <a:ext cx="8281988" cy="4011613"/>
            <a:chOff x="611188" y="1844824"/>
            <a:chExt cx="8281987" cy="4011464"/>
          </a:xfrm>
        </p:grpSpPr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3131840" y="1844824"/>
              <a:ext cx="3168650" cy="1511300"/>
            </a:xfrm>
            <a:prstGeom prst="ellipse">
              <a:avLst/>
            </a:prstGeom>
            <a:noFill/>
            <a:ln w="42926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3146425" y="2060575"/>
              <a:ext cx="3290888" cy="830263"/>
            </a:xfrm>
            <a:prstGeom prst="rect">
              <a:avLst/>
            </a:prstGeom>
            <a:noFill/>
            <a:ln w="42863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sv-SE" b="1" i="0">
                  <a:solidFill>
                    <a:srgbClr val="FF0000"/>
                  </a:solidFill>
                </a:rPr>
                <a:t>VR;s styrelse </a:t>
              </a:r>
            </a:p>
            <a:p>
              <a:pPr algn="ctr"/>
              <a:r>
                <a:rPr lang="sv-SE" b="1" i="0">
                  <a:solidFill>
                    <a:srgbClr val="FF0000"/>
                  </a:solidFill>
                </a:rPr>
                <a:t>Generaldirektören</a:t>
              </a:r>
              <a:r>
                <a:rPr lang="sv-SE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611188" y="4868863"/>
              <a:ext cx="1584325" cy="914400"/>
            </a:xfrm>
            <a:prstGeom prst="ellipse">
              <a:avLst/>
            </a:prstGeom>
            <a:noFill/>
            <a:ln w="42926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900113" y="5013325"/>
              <a:ext cx="935037" cy="461963"/>
            </a:xfrm>
            <a:prstGeom prst="rect">
              <a:avLst/>
            </a:prstGeom>
            <a:noFill/>
            <a:ln w="42926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v-SE" b="1" i="0">
                  <a:solidFill>
                    <a:srgbClr val="00B050"/>
                  </a:solidFill>
                </a:rPr>
                <a:t>HS</a:t>
              </a:r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076825" y="4868863"/>
              <a:ext cx="1584325" cy="914400"/>
            </a:xfrm>
            <a:prstGeom prst="ellipse">
              <a:avLst/>
            </a:prstGeom>
            <a:noFill/>
            <a:ln w="42926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2916238" y="4941888"/>
              <a:ext cx="1584325" cy="914400"/>
            </a:xfrm>
            <a:prstGeom prst="ellipse">
              <a:avLst/>
            </a:prstGeom>
            <a:noFill/>
            <a:ln w="42926" algn="ctr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3419475" y="5084763"/>
              <a:ext cx="576263" cy="461962"/>
            </a:xfrm>
            <a:prstGeom prst="rect">
              <a:avLst/>
            </a:prstGeom>
            <a:noFill/>
            <a:ln w="42926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v-SE" b="1" i="0">
                  <a:solidFill>
                    <a:srgbClr val="00B050"/>
                  </a:solidFill>
                </a:rPr>
                <a:t>M</a:t>
              </a:r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5435600" y="5084763"/>
              <a:ext cx="863600" cy="461962"/>
            </a:xfrm>
            <a:prstGeom prst="rect">
              <a:avLst/>
            </a:prstGeom>
            <a:noFill/>
            <a:ln w="42926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v-SE" b="1" i="0" dirty="0">
                  <a:solidFill>
                    <a:srgbClr val="00B050"/>
                  </a:solidFill>
                </a:rPr>
                <a:t>NT</a:t>
              </a:r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 flipH="1">
              <a:off x="1619250" y="3068638"/>
              <a:ext cx="1944688" cy="1728787"/>
            </a:xfrm>
            <a:prstGeom prst="line">
              <a:avLst/>
            </a:prstGeom>
            <a:noFill/>
            <a:ln w="42926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 flipH="1">
              <a:off x="3779838" y="3357563"/>
              <a:ext cx="576262" cy="1511300"/>
            </a:xfrm>
            <a:prstGeom prst="line">
              <a:avLst/>
            </a:prstGeom>
            <a:noFill/>
            <a:ln w="42926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5364163" y="3284538"/>
              <a:ext cx="503237" cy="1584325"/>
            </a:xfrm>
            <a:prstGeom prst="line">
              <a:avLst/>
            </a:prstGeom>
            <a:noFill/>
            <a:ln w="42926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7451725" y="4868863"/>
              <a:ext cx="1441450" cy="914400"/>
            </a:xfrm>
            <a:prstGeom prst="ellipse">
              <a:avLst/>
            </a:prstGeom>
            <a:noFill/>
            <a:ln w="42926" algn="ctr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7740650" y="5013325"/>
              <a:ext cx="863600" cy="461963"/>
            </a:xfrm>
            <a:prstGeom prst="rect">
              <a:avLst/>
            </a:prstGeom>
            <a:noFill/>
            <a:ln w="42926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v-SE" b="1" i="0">
                  <a:solidFill>
                    <a:srgbClr val="0070C0"/>
                  </a:solidFill>
                </a:rPr>
                <a:t>UK</a:t>
              </a:r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7451725" y="3214688"/>
              <a:ext cx="1441450" cy="912812"/>
            </a:xfrm>
            <a:prstGeom prst="ellipse">
              <a:avLst/>
            </a:prstGeom>
            <a:noFill/>
            <a:ln w="42926" algn="ctr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sv-SE"/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7740650" y="3429000"/>
              <a:ext cx="863600" cy="461963"/>
            </a:xfrm>
            <a:prstGeom prst="rect">
              <a:avLst/>
            </a:prstGeom>
            <a:noFill/>
            <a:ln w="42926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v-SE" b="1" i="0" dirty="0">
                  <a:solidFill>
                    <a:srgbClr val="0070C0"/>
                  </a:solidFill>
                </a:rPr>
                <a:t>RFI</a:t>
              </a:r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5867400" y="3141663"/>
              <a:ext cx="1944688" cy="1800225"/>
            </a:xfrm>
            <a:prstGeom prst="line">
              <a:avLst/>
            </a:prstGeom>
            <a:noFill/>
            <a:ln w="42926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6227763" y="2781300"/>
              <a:ext cx="1512887" cy="504825"/>
            </a:xfrm>
            <a:prstGeom prst="line">
              <a:avLst/>
            </a:prstGeom>
            <a:noFill/>
            <a:ln w="42926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00" name="Bildobjekt 19" descr="vetenskapsradet-logotyp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8100" y="0"/>
            <a:ext cx="14859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5" name="Group 74"/>
          <p:cNvGrpSpPr/>
          <p:nvPr/>
        </p:nvGrpSpPr>
        <p:grpSpPr>
          <a:xfrm>
            <a:off x="3929058" y="5429263"/>
            <a:ext cx="976314" cy="1333505"/>
            <a:chOff x="3929058" y="5429263"/>
            <a:chExt cx="976314" cy="1333505"/>
          </a:xfrm>
        </p:grpSpPr>
        <p:grpSp>
          <p:nvGrpSpPr>
            <p:cNvPr id="28" name="Group 27"/>
            <p:cNvGrpSpPr/>
            <p:nvPr/>
          </p:nvGrpSpPr>
          <p:grpSpPr>
            <a:xfrm>
              <a:off x="3929058" y="5715016"/>
              <a:ext cx="976314" cy="1047752"/>
              <a:chOff x="3286116" y="6215082"/>
              <a:chExt cx="976314" cy="1047752"/>
            </a:xfrm>
          </p:grpSpPr>
          <p:sp>
            <p:nvSpPr>
              <p:cNvPr id="22" name="Oval 21"/>
              <p:cNvSpPr/>
              <p:nvPr/>
            </p:nvSpPr>
            <p:spPr>
              <a:xfrm>
                <a:off x="3286116" y="62150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438516" y="63674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3590916" y="65198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743316" y="66722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3895716" y="68246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048116" y="69770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9" name="Straight Arrow Connector 38"/>
            <p:cNvCxnSpPr>
              <a:endCxn id="22" idx="7"/>
            </p:cNvCxnSpPr>
            <p:nvPr/>
          </p:nvCxnSpPr>
          <p:spPr>
            <a:xfrm rot="10800000" flipV="1">
              <a:off x="4111986" y="5429263"/>
              <a:ext cx="388576" cy="32759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>
              <a:off x="4249632" y="5586894"/>
              <a:ext cx="337123" cy="30761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105" idx="3"/>
            </p:cNvCxnSpPr>
            <p:nvPr/>
          </p:nvCxnSpPr>
          <p:spPr>
            <a:xfrm rot="5400000">
              <a:off x="4351063" y="5715068"/>
              <a:ext cx="412319" cy="28087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5400000">
              <a:off x="4463747" y="5823269"/>
              <a:ext cx="502258" cy="28575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5400000">
              <a:off x="4463946" y="5972656"/>
              <a:ext cx="651447" cy="13616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H="1">
              <a:off x="4463946" y="6108822"/>
              <a:ext cx="803847" cy="1623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5817943" y="5326043"/>
            <a:ext cx="1087693" cy="1293849"/>
            <a:chOff x="5817943" y="5326043"/>
            <a:chExt cx="1087693" cy="1293849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5893603" y="5607859"/>
              <a:ext cx="976314" cy="1047752"/>
              <a:chOff x="3286116" y="6215082"/>
              <a:chExt cx="976314" cy="1047752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3286116" y="62150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3438516" y="63674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3590916" y="65198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3743316" y="66722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895716" y="68246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048116" y="6977082"/>
                <a:ext cx="214314" cy="28575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4" name="Straight Arrow Connector 53"/>
            <p:cNvCxnSpPr>
              <a:stCxn id="4105" idx="6"/>
              <a:endCxn id="31" idx="3"/>
            </p:cNvCxnSpPr>
            <p:nvPr/>
          </p:nvCxnSpPr>
          <p:spPr>
            <a:xfrm>
              <a:off x="6049963" y="5326043"/>
              <a:ext cx="611768" cy="34892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105" idx="6"/>
            </p:cNvCxnSpPr>
            <p:nvPr/>
          </p:nvCxnSpPr>
          <p:spPr>
            <a:xfrm>
              <a:off x="6049963" y="5326043"/>
              <a:ext cx="419689" cy="53184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rot="16200000" flipH="1">
              <a:off x="5739277" y="5690750"/>
              <a:ext cx="634670" cy="25457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105" idx="6"/>
            </p:cNvCxnSpPr>
            <p:nvPr/>
          </p:nvCxnSpPr>
          <p:spPr>
            <a:xfrm>
              <a:off x="6049963" y="5326043"/>
              <a:ext cx="276813" cy="66645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105" idx="5"/>
            </p:cNvCxnSpPr>
            <p:nvPr/>
          </p:nvCxnSpPr>
          <p:spPr>
            <a:xfrm rot="16200000" flipH="1">
              <a:off x="5630618" y="5836669"/>
              <a:ext cx="628906" cy="25425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105" idx="5"/>
            </p:cNvCxnSpPr>
            <p:nvPr/>
          </p:nvCxnSpPr>
          <p:spPr>
            <a:xfrm rot="16200000" flipH="1">
              <a:off x="5412169" y="6055119"/>
              <a:ext cx="851490" cy="3994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4929190" y="5786454"/>
            <a:ext cx="857256" cy="928692"/>
            <a:chOff x="4929190" y="5786456"/>
            <a:chExt cx="857256" cy="928692"/>
          </a:xfrm>
        </p:grpSpPr>
        <p:grpSp>
          <p:nvGrpSpPr>
            <p:cNvPr id="70" name="Group 69"/>
            <p:cNvGrpSpPr/>
            <p:nvPr/>
          </p:nvGrpSpPr>
          <p:grpSpPr>
            <a:xfrm>
              <a:off x="4929190" y="5929330"/>
              <a:ext cx="857256" cy="785818"/>
              <a:chOff x="4929190" y="5857892"/>
              <a:chExt cx="857256" cy="785818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4929190" y="5857892"/>
                <a:ext cx="857256" cy="785818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072066" y="5929331"/>
                <a:ext cx="57150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b="1" dirty="0" smtClean="0">
                    <a:solidFill>
                      <a:srgbClr val="FF0000"/>
                    </a:solidFill>
                  </a:rPr>
                  <a:t>BG-MN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69" name="Straight Arrow Connector 68"/>
            <p:cNvCxnSpPr>
              <a:endCxn id="29" idx="0"/>
            </p:cNvCxnSpPr>
            <p:nvPr/>
          </p:nvCxnSpPr>
          <p:spPr>
            <a:xfrm rot="5400000">
              <a:off x="5286382" y="5857892"/>
              <a:ext cx="142874" cy="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7643834" y="291679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solidFill>
                  <a:srgbClr val="0070C0"/>
                </a:solidFill>
              </a:rPr>
              <a:t>Infra-struktur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69088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VR struktur</a:t>
            </a:r>
            <a:br>
              <a:rPr lang="sv-SE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sv-SE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4100" name="Bildobjekt 19" descr="vetenskapsradet-logotyp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58100" y="0"/>
            <a:ext cx="14859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" name="Group 62"/>
          <p:cNvGrpSpPr/>
          <p:nvPr/>
        </p:nvGrpSpPr>
        <p:grpSpPr>
          <a:xfrm>
            <a:off x="428596" y="1214422"/>
            <a:ext cx="8501122" cy="4703779"/>
            <a:chOff x="0" y="1868493"/>
            <a:chExt cx="9215506" cy="4918093"/>
          </a:xfrm>
        </p:grpSpPr>
        <p:grpSp>
          <p:nvGrpSpPr>
            <p:cNvPr id="62" name="Group 61"/>
            <p:cNvGrpSpPr/>
            <p:nvPr/>
          </p:nvGrpSpPr>
          <p:grpSpPr>
            <a:xfrm>
              <a:off x="0" y="1868493"/>
              <a:ext cx="8281988" cy="4918093"/>
              <a:chOff x="0" y="1844675"/>
              <a:chExt cx="8281988" cy="4918093"/>
            </a:xfrm>
          </p:grpSpPr>
          <p:grpSp>
            <p:nvGrpSpPr>
              <p:cNvPr id="2" name="Grupp 20"/>
              <p:cNvGrpSpPr>
                <a:grpSpLocks/>
              </p:cNvGrpSpPr>
              <p:nvPr/>
            </p:nvGrpSpPr>
            <p:grpSpPr bwMode="auto">
              <a:xfrm>
                <a:off x="0" y="1844675"/>
                <a:ext cx="8281988" cy="4011613"/>
                <a:chOff x="611188" y="1844824"/>
                <a:chExt cx="8281987" cy="4011464"/>
              </a:xfrm>
            </p:grpSpPr>
            <p:sp>
              <p:nvSpPr>
                <p:cNvPr id="4101" name="Oval 5"/>
                <p:cNvSpPr>
                  <a:spLocks noChangeArrowheads="1"/>
                </p:cNvSpPr>
                <p:nvPr/>
              </p:nvSpPr>
              <p:spPr bwMode="auto">
                <a:xfrm>
                  <a:off x="3131840" y="1844824"/>
                  <a:ext cx="3168650" cy="1511300"/>
                </a:xfrm>
                <a:prstGeom prst="ellipse">
                  <a:avLst/>
                </a:prstGeom>
                <a:noFill/>
                <a:ln w="42926" algn="ctr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0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3146425" y="2060575"/>
                  <a:ext cx="3290888" cy="830263"/>
                </a:xfrm>
                <a:prstGeom prst="rect">
                  <a:avLst/>
                </a:prstGeom>
                <a:noFill/>
                <a:ln w="42863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sv-SE" b="1" i="0">
                      <a:solidFill>
                        <a:srgbClr val="FF0000"/>
                      </a:solidFill>
                    </a:rPr>
                    <a:t>VR;s styrelse </a:t>
                  </a:r>
                </a:p>
                <a:p>
                  <a:pPr algn="ctr"/>
                  <a:r>
                    <a:rPr lang="sv-SE" b="1" i="0">
                      <a:solidFill>
                        <a:srgbClr val="FF0000"/>
                      </a:solidFill>
                    </a:rPr>
                    <a:t>Generaldirektören</a:t>
                  </a:r>
                  <a:r>
                    <a:rPr lang="sv-SE">
                      <a:solidFill>
                        <a:srgbClr val="FF0000"/>
                      </a:solidFill>
                    </a:rPr>
                    <a:t> </a:t>
                  </a:r>
                </a:p>
              </p:txBody>
            </p:sp>
            <p:sp>
              <p:nvSpPr>
                <p:cNvPr id="4103" name="Oval 7"/>
                <p:cNvSpPr>
                  <a:spLocks noChangeArrowheads="1"/>
                </p:cNvSpPr>
                <p:nvPr/>
              </p:nvSpPr>
              <p:spPr bwMode="auto">
                <a:xfrm>
                  <a:off x="611188" y="4868863"/>
                  <a:ext cx="1584325" cy="914400"/>
                </a:xfrm>
                <a:prstGeom prst="ellipse">
                  <a:avLst/>
                </a:prstGeom>
                <a:noFill/>
                <a:ln w="42926" algn="ctr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0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00113" y="5013325"/>
                  <a:ext cx="935037" cy="461963"/>
                </a:xfrm>
                <a:prstGeom prst="rect">
                  <a:avLst/>
                </a:prstGeom>
                <a:noFill/>
                <a:ln w="42926" algn="ctr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sv-SE" b="1" i="0">
                      <a:solidFill>
                        <a:srgbClr val="00B050"/>
                      </a:solidFill>
                    </a:rPr>
                    <a:t>HS</a:t>
                  </a:r>
                </a:p>
              </p:txBody>
            </p:sp>
            <p:sp>
              <p:nvSpPr>
                <p:cNvPr id="4105" name="Oval 9"/>
                <p:cNvSpPr>
                  <a:spLocks noChangeArrowheads="1"/>
                </p:cNvSpPr>
                <p:nvPr/>
              </p:nvSpPr>
              <p:spPr bwMode="auto">
                <a:xfrm>
                  <a:off x="5076825" y="4868863"/>
                  <a:ext cx="1584325" cy="914400"/>
                </a:xfrm>
                <a:prstGeom prst="ellipse">
                  <a:avLst/>
                </a:prstGeom>
                <a:noFill/>
                <a:ln w="42926" algn="ctr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06" name="Oval 10"/>
                <p:cNvSpPr>
                  <a:spLocks noChangeArrowheads="1"/>
                </p:cNvSpPr>
                <p:nvPr/>
              </p:nvSpPr>
              <p:spPr bwMode="auto">
                <a:xfrm>
                  <a:off x="2916238" y="4941888"/>
                  <a:ext cx="1584325" cy="914400"/>
                </a:xfrm>
                <a:prstGeom prst="ellipse">
                  <a:avLst/>
                </a:prstGeom>
                <a:noFill/>
                <a:ln w="42926" algn="ctr">
                  <a:solidFill>
                    <a:srgbClr val="00B05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0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419475" y="5084763"/>
                  <a:ext cx="576263" cy="461962"/>
                </a:xfrm>
                <a:prstGeom prst="rect">
                  <a:avLst/>
                </a:prstGeom>
                <a:noFill/>
                <a:ln w="42926" algn="ctr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sv-SE" b="1" i="0">
                      <a:solidFill>
                        <a:srgbClr val="00B050"/>
                      </a:solidFill>
                    </a:rPr>
                    <a:t>M</a:t>
                  </a:r>
                </a:p>
              </p:txBody>
            </p:sp>
            <p:sp>
              <p:nvSpPr>
                <p:cNvPr id="410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435600" y="5084763"/>
                  <a:ext cx="863600" cy="461962"/>
                </a:xfrm>
                <a:prstGeom prst="rect">
                  <a:avLst/>
                </a:prstGeom>
                <a:noFill/>
                <a:ln w="42926" algn="ctr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sv-SE" b="1" i="0" dirty="0">
                      <a:solidFill>
                        <a:srgbClr val="00B050"/>
                      </a:solidFill>
                    </a:rPr>
                    <a:t>NT</a:t>
                  </a:r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619250" y="3068638"/>
                  <a:ext cx="1944688" cy="1728787"/>
                </a:xfrm>
                <a:prstGeom prst="line">
                  <a:avLst/>
                </a:prstGeom>
                <a:noFill/>
                <a:ln w="42926">
                  <a:solidFill>
                    <a:srgbClr val="00B05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779838" y="3357563"/>
                  <a:ext cx="576262" cy="1511300"/>
                </a:xfrm>
                <a:prstGeom prst="line">
                  <a:avLst/>
                </a:prstGeom>
                <a:noFill/>
                <a:ln w="42926">
                  <a:solidFill>
                    <a:srgbClr val="00B05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auto">
                <a:xfrm>
                  <a:off x="5364163" y="3284538"/>
                  <a:ext cx="503237" cy="1584325"/>
                </a:xfrm>
                <a:prstGeom prst="line">
                  <a:avLst/>
                </a:prstGeom>
                <a:noFill/>
                <a:ln w="42926">
                  <a:solidFill>
                    <a:srgbClr val="00B05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2" name="Oval 16"/>
                <p:cNvSpPr>
                  <a:spLocks noChangeArrowheads="1"/>
                </p:cNvSpPr>
                <p:nvPr/>
              </p:nvSpPr>
              <p:spPr bwMode="auto">
                <a:xfrm>
                  <a:off x="7451725" y="4868863"/>
                  <a:ext cx="1441450" cy="914400"/>
                </a:xfrm>
                <a:prstGeom prst="ellipse">
                  <a:avLst/>
                </a:prstGeom>
                <a:noFill/>
                <a:ln w="42926" algn="ctr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1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740650" y="5013325"/>
                  <a:ext cx="863600" cy="461963"/>
                </a:xfrm>
                <a:prstGeom prst="rect">
                  <a:avLst/>
                </a:prstGeom>
                <a:noFill/>
                <a:ln w="42926" algn="ctr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sv-SE" b="1" i="0">
                      <a:solidFill>
                        <a:srgbClr val="0070C0"/>
                      </a:solidFill>
                    </a:rPr>
                    <a:t>UK</a:t>
                  </a:r>
                </a:p>
              </p:txBody>
            </p:sp>
            <p:sp>
              <p:nvSpPr>
                <p:cNvPr id="4114" name="Oval 18"/>
                <p:cNvSpPr>
                  <a:spLocks noChangeArrowheads="1"/>
                </p:cNvSpPr>
                <p:nvPr/>
              </p:nvSpPr>
              <p:spPr bwMode="auto">
                <a:xfrm>
                  <a:off x="7451725" y="3214688"/>
                  <a:ext cx="1441450" cy="912812"/>
                </a:xfrm>
                <a:prstGeom prst="ellipse">
                  <a:avLst/>
                </a:prstGeom>
                <a:noFill/>
                <a:ln w="42926" algn="ctr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411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740650" y="3429000"/>
                  <a:ext cx="863600" cy="461963"/>
                </a:xfrm>
                <a:prstGeom prst="rect">
                  <a:avLst/>
                </a:prstGeom>
                <a:noFill/>
                <a:ln w="42926" algn="ctr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sv-SE" b="1" i="0" dirty="0">
                      <a:solidFill>
                        <a:srgbClr val="0070C0"/>
                      </a:solidFill>
                    </a:rPr>
                    <a:t>RFI</a:t>
                  </a:r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auto">
                <a:xfrm>
                  <a:off x="5867400" y="3141663"/>
                  <a:ext cx="1944688" cy="1800225"/>
                </a:xfrm>
                <a:prstGeom prst="line">
                  <a:avLst/>
                </a:prstGeom>
                <a:noFill/>
                <a:ln w="42926">
                  <a:solidFill>
                    <a:srgbClr val="0070C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auto">
                <a:xfrm>
                  <a:off x="6227763" y="2781300"/>
                  <a:ext cx="1512887" cy="504825"/>
                </a:xfrm>
                <a:prstGeom prst="line">
                  <a:avLst/>
                </a:prstGeom>
                <a:noFill/>
                <a:ln w="42926">
                  <a:solidFill>
                    <a:srgbClr val="0070C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" name="Group 74"/>
              <p:cNvGrpSpPr/>
              <p:nvPr/>
            </p:nvGrpSpPr>
            <p:grpSpPr>
              <a:xfrm>
                <a:off x="3929058" y="5429263"/>
                <a:ext cx="976314" cy="1333505"/>
                <a:chOff x="3929058" y="5429263"/>
                <a:chExt cx="976314" cy="1333505"/>
              </a:xfrm>
            </p:grpSpPr>
            <p:grpSp>
              <p:nvGrpSpPr>
                <p:cNvPr id="4" name="Group 27"/>
                <p:cNvGrpSpPr/>
                <p:nvPr/>
              </p:nvGrpSpPr>
              <p:grpSpPr>
                <a:xfrm>
                  <a:off x="3929058" y="5715016"/>
                  <a:ext cx="976314" cy="1047752"/>
                  <a:chOff x="3286116" y="6215082"/>
                  <a:chExt cx="976314" cy="1047752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>
                    <a:off x="3286116" y="62150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3438516" y="63674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3590916" y="65198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3743316" y="66722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3895716" y="68246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>
                  <a:xfrm>
                    <a:off x="4048116" y="69770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39" name="Straight Arrow Connector 38"/>
                <p:cNvCxnSpPr>
                  <a:endCxn id="22" idx="7"/>
                </p:cNvCxnSpPr>
                <p:nvPr/>
              </p:nvCxnSpPr>
              <p:spPr>
                <a:xfrm rot="10800000" flipV="1">
                  <a:off x="4111986" y="5429263"/>
                  <a:ext cx="388576" cy="327599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/>
                <p:nvPr/>
              </p:nvCxnSpPr>
              <p:spPr>
                <a:xfrm rot="5400000">
                  <a:off x="4249632" y="5586894"/>
                  <a:ext cx="337123" cy="307614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>
                  <a:stCxn id="4105" idx="3"/>
                </p:cNvCxnSpPr>
                <p:nvPr/>
              </p:nvCxnSpPr>
              <p:spPr>
                <a:xfrm rot="5400000">
                  <a:off x="4351063" y="5715068"/>
                  <a:ext cx="412319" cy="280871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 rot="5400000">
                  <a:off x="4463747" y="5823269"/>
                  <a:ext cx="502258" cy="285752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Arrow Connector 42"/>
                <p:cNvCxnSpPr/>
                <p:nvPr/>
              </p:nvCxnSpPr>
              <p:spPr>
                <a:xfrm rot="5400000">
                  <a:off x="4463946" y="5972656"/>
                  <a:ext cx="651447" cy="136166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/>
                <p:cNvCxnSpPr/>
                <p:nvPr/>
              </p:nvCxnSpPr>
              <p:spPr>
                <a:xfrm rot="16200000" flipH="1">
                  <a:off x="4463946" y="6108822"/>
                  <a:ext cx="803847" cy="16234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73"/>
              <p:cNvGrpSpPr/>
              <p:nvPr/>
            </p:nvGrpSpPr>
            <p:grpSpPr>
              <a:xfrm>
                <a:off x="5817943" y="5326043"/>
                <a:ext cx="1087693" cy="1293849"/>
                <a:chOff x="5817943" y="5326043"/>
                <a:chExt cx="1087693" cy="1293849"/>
              </a:xfrm>
            </p:grpSpPr>
            <p:grpSp>
              <p:nvGrpSpPr>
                <p:cNvPr id="6" name="Group 29"/>
                <p:cNvGrpSpPr/>
                <p:nvPr/>
              </p:nvGrpSpPr>
              <p:grpSpPr>
                <a:xfrm rot="5400000">
                  <a:off x="5893603" y="5607859"/>
                  <a:ext cx="976314" cy="1047752"/>
                  <a:chOff x="3286116" y="6215082"/>
                  <a:chExt cx="976314" cy="1047752"/>
                </a:xfrm>
              </p:grpSpPr>
              <p:sp>
                <p:nvSpPr>
                  <p:cNvPr id="31" name="Oval 30"/>
                  <p:cNvSpPr/>
                  <p:nvPr/>
                </p:nvSpPr>
                <p:spPr>
                  <a:xfrm>
                    <a:off x="3286116" y="62150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3438516" y="63674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3590916" y="65198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3743316" y="66722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3895716" y="68246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4048116" y="6977082"/>
                    <a:ext cx="214314" cy="28575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54" name="Straight Arrow Connector 53"/>
                <p:cNvCxnSpPr>
                  <a:stCxn id="4105" idx="6"/>
                  <a:endCxn id="31" idx="3"/>
                </p:cNvCxnSpPr>
                <p:nvPr/>
              </p:nvCxnSpPr>
              <p:spPr>
                <a:xfrm>
                  <a:off x="6049963" y="5326043"/>
                  <a:ext cx="611768" cy="348921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Arrow Connector 55"/>
                <p:cNvCxnSpPr>
                  <a:stCxn id="4105" idx="6"/>
                </p:cNvCxnSpPr>
                <p:nvPr/>
              </p:nvCxnSpPr>
              <p:spPr>
                <a:xfrm>
                  <a:off x="6049963" y="5326043"/>
                  <a:ext cx="419689" cy="531849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/>
                <p:cNvCxnSpPr/>
                <p:nvPr/>
              </p:nvCxnSpPr>
              <p:spPr>
                <a:xfrm rot="16200000" flipH="1">
                  <a:off x="5739277" y="5690750"/>
                  <a:ext cx="634670" cy="254577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Arrow Connector 57"/>
                <p:cNvCxnSpPr>
                  <a:stCxn id="4105" idx="6"/>
                </p:cNvCxnSpPr>
                <p:nvPr/>
              </p:nvCxnSpPr>
              <p:spPr>
                <a:xfrm>
                  <a:off x="6049963" y="5326043"/>
                  <a:ext cx="276813" cy="666456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Arrow Connector 58"/>
                <p:cNvCxnSpPr>
                  <a:stCxn id="4105" idx="5"/>
                </p:cNvCxnSpPr>
                <p:nvPr/>
              </p:nvCxnSpPr>
              <p:spPr>
                <a:xfrm rot="16200000" flipH="1">
                  <a:off x="5630618" y="5836669"/>
                  <a:ext cx="628906" cy="254255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Arrow Connector 59"/>
                <p:cNvCxnSpPr>
                  <a:stCxn id="4105" idx="5"/>
                </p:cNvCxnSpPr>
                <p:nvPr/>
              </p:nvCxnSpPr>
              <p:spPr>
                <a:xfrm rot="16200000" flipH="1">
                  <a:off x="5412169" y="6055119"/>
                  <a:ext cx="851490" cy="3994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75"/>
              <p:cNvGrpSpPr/>
              <p:nvPr/>
            </p:nvGrpSpPr>
            <p:grpSpPr>
              <a:xfrm>
                <a:off x="4929190" y="5786454"/>
                <a:ext cx="878902" cy="928692"/>
                <a:chOff x="4929190" y="5786456"/>
                <a:chExt cx="878902" cy="928692"/>
              </a:xfrm>
            </p:grpSpPr>
            <p:grpSp>
              <p:nvGrpSpPr>
                <p:cNvPr id="8" name="Group 69"/>
                <p:cNvGrpSpPr/>
                <p:nvPr/>
              </p:nvGrpSpPr>
              <p:grpSpPr>
                <a:xfrm>
                  <a:off x="4929190" y="5929330"/>
                  <a:ext cx="878902" cy="785818"/>
                  <a:chOff x="4929190" y="5857892"/>
                  <a:chExt cx="878902" cy="785818"/>
                </a:xfrm>
              </p:grpSpPr>
              <p:sp>
                <p:nvSpPr>
                  <p:cNvPr id="29" name="Oval 28"/>
                  <p:cNvSpPr/>
                  <p:nvPr/>
                </p:nvSpPr>
                <p:spPr>
                  <a:xfrm>
                    <a:off x="4929190" y="5857892"/>
                    <a:ext cx="857256" cy="785818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5072067" y="5929331"/>
                    <a:ext cx="736025" cy="67577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sv-SE" b="1" dirty="0" smtClean="0">
                        <a:solidFill>
                          <a:srgbClr val="FF0000"/>
                        </a:solidFill>
                      </a:rPr>
                      <a:t>BG-MN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cxnSp>
              <p:nvCxnSpPr>
                <p:cNvPr id="69" name="Straight Arrow Connector 68"/>
                <p:cNvCxnSpPr>
                  <a:endCxn id="29" idx="0"/>
                </p:cNvCxnSpPr>
                <p:nvPr/>
              </p:nvCxnSpPr>
              <p:spPr>
                <a:xfrm rot="5400000">
                  <a:off x="5286382" y="5857892"/>
                  <a:ext cx="142874" cy="2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7" name="TextBox 76"/>
            <p:cNvSpPr txBox="1"/>
            <p:nvPr/>
          </p:nvSpPr>
          <p:spPr>
            <a:xfrm>
              <a:off x="7356917" y="2901498"/>
              <a:ext cx="1858589" cy="386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b="1" dirty="0" err="1" smtClean="0">
                  <a:solidFill>
                    <a:srgbClr val="0070C0"/>
                  </a:solidFill>
                </a:rPr>
                <a:t>Infra-struktur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785918" y="5786454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NT lists 30 ’beredningsgrupper’</a:t>
            </a:r>
          </a:p>
          <a:p>
            <a:r>
              <a:rPr lang="sv-SE" dirty="0" smtClean="0"/>
              <a:t>(</a:t>
            </a:r>
            <a:r>
              <a:rPr lang="sv-SE" dirty="0" err="1" smtClean="0"/>
              <a:t>includes</a:t>
            </a:r>
            <a:r>
              <a:rPr lang="sv-SE" dirty="0" smtClean="0"/>
              <a:t> LHC-K, 4 ’</a:t>
            </a:r>
            <a:r>
              <a:rPr lang="sv-SE" dirty="0" err="1" smtClean="0"/>
              <a:t>referens-grupper</a:t>
            </a:r>
            <a:r>
              <a:rPr lang="sv-SE" dirty="0" smtClean="0"/>
              <a:t>’, ’strategisk forskning’, ’strategisk energiforskning’)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2012 subjects of BG-MN: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Astrophysics</a:t>
            </a:r>
          </a:p>
          <a:p>
            <a:r>
              <a:rPr lang="en-US" sz="2400" dirty="0" err="1" smtClean="0"/>
              <a:t>Astro</a:t>
            </a:r>
            <a:r>
              <a:rPr lang="en-US" sz="2400" dirty="0" smtClean="0"/>
              <a:t>-particle physics</a:t>
            </a:r>
          </a:p>
          <a:p>
            <a:r>
              <a:rPr lang="en-US" sz="2400" dirty="0" smtClean="0"/>
              <a:t>Cosmology</a:t>
            </a:r>
          </a:p>
          <a:p>
            <a:r>
              <a:rPr lang="en-US" sz="2400" dirty="0" smtClean="0"/>
              <a:t>Mathematical physics (relativity &amp; strings)</a:t>
            </a:r>
          </a:p>
          <a:p>
            <a:r>
              <a:rPr lang="en-US" sz="2400" dirty="0" smtClean="0"/>
              <a:t>Space- &amp; </a:t>
            </a:r>
            <a:r>
              <a:rPr lang="en-US" sz="2400" dirty="0" err="1"/>
              <a:t>p</a:t>
            </a:r>
            <a:r>
              <a:rPr lang="en-US" sz="2400" dirty="0" err="1" smtClean="0"/>
              <a:t>lasmaphysics</a:t>
            </a:r>
            <a:endParaRPr lang="sv-SE" dirty="0" smtClean="0"/>
          </a:p>
          <a:p>
            <a:r>
              <a:rPr lang="en-US" sz="2400" dirty="0" smtClean="0"/>
              <a:t>Fusion</a:t>
            </a:r>
          </a:p>
          <a:p>
            <a:r>
              <a:rPr lang="en-US" sz="2400" dirty="0" smtClean="0"/>
              <a:t>Nuclear physics</a:t>
            </a:r>
          </a:p>
          <a:p>
            <a:r>
              <a:rPr lang="en-US" sz="2400" dirty="0" smtClean="0"/>
              <a:t>Particle physics</a:t>
            </a:r>
          </a:p>
          <a:p>
            <a:r>
              <a:rPr lang="en-US" sz="2400" dirty="0" smtClean="0"/>
              <a:t>(respective) instrumentation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1670" y="6000769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Will be </a:t>
            </a:r>
            <a:r>
              <a:rPr lang="sv-SE" sz="2400" b="1" dirty="0" err="1" smtClean="0"/>
              <a:t>modified</a:t>
            </a:r>
            <a:r>
              <a:rPr lang="sv-SE" sz="2400" b="1" dirty="0" smtClean="0"/>
              <a:t> for 2013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55932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2012 BG-MN members (13):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Dirk Rudolph </a:t>
            </a:r>
            <a:r>
              <a:rPr lang="en-US" sz="2000" b="1" dirty="0" smtClean="0"/>
              <a:t>(chair)</a:t>
            </a:r>
            <a:r>
              <a:rPr lang="en-US" sz="2000" dirty="0" smtClean="0"/>
              <a:t>	LU 			nuclear (E)  </a:t>
            </a:r>
          </a:p>
          <a:p>
            <a:r>
              <a:rPr lang="en-US" sz="2000" dirty="0" err="1" smtClean="0"/>
              <a:t>Jouni</a:t>
            </a:r>
            <a:r>
              <a:rPr lang="en-US" sz="2000" dirty="0" smtClean="0"/>
              <a:t> </a:t>
            </a:r>
            <a:r>
              <a:rPr lang="en-US" sz="2000" dirty="0" err="1" smtClean="0"/>
              <a:t>Suhonen</a:t>
            </a:r>
            <a:r>
              <a:rPr lang="en-US" sz="2000" dirty="0" smtClean="0"/>
              <a:t>	JYFL, Finland 		nuclear (T)</a:t>
            </a:r>
          </a:p>
          <a:p>
            <a:r>
              <a:rPr lang="en-US" sz="2000" dirty="0" smtClean="0"/>
              <a:t>Ian Bearden		NBI, CPH, Denmark	high-energy (E)</a:t>
            </a:r>
          </a:p>
          <a:p>
            <a:r>
              <a:rPr lang="en-US" sz="2000" dirty="0" smtClean="0"/>
              <a:t>Allan </a:t>
            </a:r>
            <a:r>
              <a:rPr lang="en-US" sz="2000" dirty="0" err="1" smtClean="0"/>
              <a:t>Hallgren</a:t>
            </a:r>
            <a:r>
              <a:rPr lang="en-US" sz="2000" dirty="0" smtClean="0"/>
              <a:t>		UU			high-energy (E)</a:t>
            </a:r>
          </a:p>
          <a:p>
            <a:r>
              <a:rPr lang="en-US" sz="2000" dirty="0" err="1" smtClean="0"/>
              <a:t>Poul</a:t>
            </a:r>
            <a:r>
              <a:rPr lang="en-US" sz="2000" dirty="0" smtClean="0"/>
              <a:t> </a:t>
            </a:r>
            <a:r>
              <a:rPr lang="en-US" sz="2000" dirty="0" err="1" smtClean="0"/>
              <a:t>Damgaard</a:t>
            </a:r>
            <a:r>
              <a:rPr lang="en-US" sz="2000" dirty="0" smtClean="0"/>
              <a:t> 	NBI, CPH, Denmark 	particle &amp; </a:t>
            </a:r>
            <a:r>
              <a:rPr lang="en-US" sz="2000" dirty="0" err="1" smtClean="0"/>
              <a:t>cosmo</a:t>
            </a:r>
            <a:r>
              <a:rPr lang="en-US" sz="2000" dirty="0" smtClean="0"/>
              <a:t> (T)</a:t>
            </a:r>
          </a:p>
          <a:p>
            <a:r>
              <a:rPr lang="en-US" sz="2000" dirty="0" err="1" smtClean="0"/>
              <a:t>Edvard</a:t>
            </a:r>
            <a:r>
              <a:rPr lang="en-US" sz="2000" dirty="0" smtClean="0"/>
              <a:t> </a:t>
            </a:r>
            <a:r>
              <a:rPr lang="en-US" sz="2000" dirty="0" err="1" smtClean="0"/>
              <a:t>Mörtsell</a:t>
            </a:r>
            <a:r>
              <a:rPr lang="en-US" sz="2000" dirty="0" smtClean="0"/>
              <a:t> 	SU 			</a:t>
            </a:r>
            <a:r>
              <a:rPr lang="en-US" sz="2000" dirty="0" err="1" smtClean="0"/>
              <a:t>cosmo</a:t>
            </a:r>
            <a:r>
              <a:rPr lang="en-US" sz="2000" dirty="0" smtClean="0"/>
              <a:t> &amp; </a:t>
            </a:r>
            <a:r>
              <a:rPr lang="en-US" sz="2000" dirty="0" err="1" smtClean="0"/>
              <a:t>astropart</a:t>
            </a:r>
            <a:r>
              <a:rPr lang="en-US" sz="2000" dirty="0" smtClean="0"/>
              <a:t> (T)</a:t>
            </a:r>
            <a:endParaRPr lang="sv-SE" sz="2000" dirty="0" smtClean="0"/>
          </a:p>
          <a:p>
            <a:r>
              <a:rPr lang="en-US" sz="2000" dirty="0" smtClean="0"/>
              <a:t>M</a:t>
            </a:r>
            <a:r>
              <a:rPr lang="sv-SE" sz="2000" dirty="0" smtClean="0"/>
              <a:t>åns Henningson	Chalmers		math &amp; strings (T)</a:t>
            </a:r>
            <a:endParaRPr lang="en-US" sz="2000" dirty="0" smtClean="0"/>
          </a:p>
          <a:p>
            <a:r>
              <a:rPr lang="en-US" sz="2000" dirty="0" err="1" smtClean="0"/>
              <a:t>Åshild</a:t>
            </a:r>
            <a:r>
              <a:rPr lang="en-US" sz="2000" dirty="0" smtClean="0"/>
              <a:t> </a:t>
            </a:r>
            <a:r>
              <a:rPr lang="en-US" sz="2000" dirty="0" err="1" smtClean="0"/>
              <a:t>Fredriksen</a:t>
            </a:r>
            <a:r>
              <a:rPr lang="en-US" sz="2000" dirty="0" smtClean="0"/>
              <a:t>	</a:t>
            </a:r>
            <a:r>
              <a:rPr lang="en-US" sz="2000" dirty="0" err="1" smtClean="0"/>
              <a:t>Tromsö</a:t>
            </a:r>
            <a:r>
              <a:rPr lang="en-US" sz="2000" dirty="0" smtClean="0"/>
              <a:t>, Norway		plasma &amp; space (E)</a:t>
            </a:r>
          </a:p>
          <a:p>
            <a:r>
              <a:rPr lang="en-US" sz="2000" dirty="0" smtClean="0"/>
              <a:t>Lars </a:t>
            </a:r>
            <a:r>
              <a:rPr lang="en-US" sz="2000" dirty="0" err="1" smtClean="0"/>
              <a:t>Blomberg</a:t>
            </a:r>
            <a:r>
              <a:rPr lang="en-US" sz="2000" dirty="0" smtClean="0"/>
              <a:t>		KTH			space &amp; plasma (E) </a:t>
            </a:r>
          </a:p>
          <a:p>
            <a:r>
              <a:rPr lang="en-US" sz="2000" dirty="0" smtClean="0"/>
              <a:t>Annika </a:t>
            </a:r>
            <a:r>
              <a:rPr lang="en-US" sz="2000" dirty="0" err="1" smtClean="0"/>
              <a:t>Ekedahl</a:t>
            </a:r>
            <a:r>
              <a:rPr lang="en-US" sz="2000" dirty="0" smtClean="0"/>
              <a:t>	CEA, France		fusion </a:t>
            </a:r>
            <a:r>
              <a:rPr lang="en-US" sz="2000" dirty="0"/>
              <a:t>(E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Jukka</a:t>
            </a:r>
            <a:r>
              <a:rPr lang="en-US" sz="2000" dirty="0" smtClean="0"/>
              <a:t> </a:t>
            </a:r>
            <a:r>
              <a:rPr lang="en-US" sz="2000" dirty="0" err="1" smtClean="0"/>
              <a:t>Heikkinen</a:t>
            </a:r>
            <a:r>
              <a:rPr lang="en-US" sz="2000" dirty="0" smtClean="0"/>
              <a:t>	VTT, Finland		fusion (T)</a:t>
            </a:r>
          </a:p>
          <a:p>
            <a:r>
              <a:rPr lang="en-US" sz="2000" dirty="0" smtClean="0"/>
              <a:t>John Conway </a:t>
            </a:r>
            <a:r>
              <a:rPr lang="en-US" sz="2000" b="1" dirty="0" smtClean="0"/>
              <a:t>(vice)</a:t>
            </a:r>
            <a:r>
              <a:rPr lang="en-US" sz="2000" dirty="0" smtClean="0"/>
              <a:t>	Chalmers, </a:t>
            </a:r>
            <a:r>
              <a:rPr lang="en-US" sz="2000" dirty="0" err="1" smtClean="0"/>
              <a:t>Onsala</a:t>
            </a:r>
            <a:r>
              <a:rPr lang="en-US" sz="2000" dirty="0" smtClean="0"/>
              <a:t>		</a:t>
            </a:r>
            <a:r>
              <a:rPr lang="en-US" sz="2000" dirty="0" err="1" smtClean="0"/>
              <a:t>astro</a:t>
            </a:r>
            <a:r>
              <a:rPr lang="en-US" sz="2000" dirty="0" smtClean="0"/>
              <a:t> (E)</a:t>
            </a:r>
          </a:p>
          <a:p>
            <a:r>
              <a:rPr lang="en-US" sz="2000" dirty="0" smtClean="0"/>
              <a:t>Sofia </a:t>
            </a:r>
            <a:r>
              <a:rPr lang="en-US" sz="2000" dirty="0" err="1" smtClean="0"/>
              <a:t>Feltzing</a:t>
            </a:r>
            <a:r>
              <a:rPr lang="en-US" sz="2000" dirty="0" smtClean="0"/>
              <a:t>		LU			</a:t>
            </a:r>
            <a:r>
              <a:rPr lang="en-US" sz="2000" dirty="0" err="1" smtClean="0"/>
              <a:t>astro</a:t>
            </a:r>
            <a:r>
              <a:rPr lang="en-US" sz="2000" dirty="0" smtClean="0"/>
              <a:t> (E)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73275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Evaluation Marks 2012: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2971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ntil 2011:</a:t>
            </a: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Tx/>
              <a:buChar char="-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</a:p>
          <a:p>
            <a:pPr algn="ctr">
              <a:buFontTx/>
              <a:buChar char="-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9600" y="14478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tarting 2012: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7	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6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128483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354887" cy="778098"/>
          </a:xfrm>
        </p:spPr>
        <p:txBody>
          <a:bodyPr/>
          <a:lstStyle/>
          <a:p>
            <a:r>
              <a:rPr lang="sv-SE" dirty="0" smtClean="0">
                <a:solidFill>
                  <a:schemeClr val="hlink"/>
                </a:solidFill>
              </a:rPr>
              <a:t>Betygsskala (VR slide)</a:t>
            </a:r>
            <a:endParaRPr lang="sv-SE" dirty="0">
              <a:solidFill>
                <a:srgbClr val="00CC99"/>
              </a:solidFill>
            </a:endParaRP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1043609" y="1052736"/>
            <a:ext cx="7643192" cy="5616624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+mj-lt"/>
              </a:rPr>
              <a:t>OUTSTANDING / </a:t>
            </a:r>
            <a:r>
              <a:rPr lang="en-US" sz="1600" b="1" dirty="0" err="1">
                <a:latin typeface="+mj-lt"/>
              </a:rPr>
              <a:t>Enastående</a:t>
            </a:r>
            <a:r>
              <a:rPr lang="en-US" sz="1600" b="1" dirty="0">
                <a:latin typeface="+mj-lt"/>
              </a:rPr>
              <a:t>	</a:t>
            </a:r>
            <a:r>
              <a:rPr lang="en-US" sz="1400" b="1" dirty="0">
                <a:latin typeface="+mj-lt"/>
              </a:rPr>
              <a:t>		</a:t>
            </a:r>
            <a:r>
              <a:rPr lang="en-US" sz="1400" b="1" dirty="0" smtClean="0">
                <a:latin typeface="+mj-lt"/>
              </a:rPr>
              <a:t>		</a:t>
            </a:r>
            <a:r>
              <a:rPr lang="en-US" sz="1600" b="1" dirty="0" smtClean="0">
                <a:latin typeface="+mj-lt"/>
              </a:rPr>
              <a:t>7</a:t>
            </a:r>
            <a:endParaRPr lang="sv-SE" sz="1600" dirty="0">
              <a:latin typeface="+mj-lt"/>
            </a:endParaRPr>
          </a:p>
          <a:p>
            <a:pPr marL="0" indent="0">
              <a:buNone/>
            </a:pPr>
            <a:r>
              <a:rPr lang="en-US" sz="1400" i="1" dirty="0">
                <a:latin typeface="+mj-lt"/>
              </a:rPr>
              <a:t>Exceptionally strong (application) with </a:t>
            </a:r>
            <a:r>
              <a:rPr lang="en-US" sz="1400" i="1" dirty="0" err="1">
                <a:latin typeface="+mj-lt"/>
              </a:rPr>
              <a:t>neglible</a:t>
            </a:r>
            <a:r>
              <a:rPr lang="en-US" sz="1400" i="1" dirty="0">
                <a:latin typeface="+mj-lt"/>
              </a:rPr>
              <a:t> weaknesses/</a:t>
            </a:r>
            <a:br>
              <a:rPr lang="en-US" sz="1400" i="1" dirty="0">
                <a:latin typeface="+mj-lt"/>
              </a:rPr>
            </a:br>
            <a:r>
              <a:rPr lang="en-US" sz="1400" i="1" dirty="0" err="1">
                <a:latin typeface="+mj-lt"/>
              </a:rPr>
              <a:t>Exceptionellt</a:t>
            </a:r>
            <a:r>
              <a:rPr lang="en-US" sz="1400" i="1" dirty="0">
                <a:latin typeface="+mj-lt"/>
              </a:rPr>
              <a:t> stark (</a:t>
            </a:r>
            <a:r>
              <a:rPr lang="en-US" sz="1400" i="1" dirty="0" err="1">
                <a:latin typeface="+mj-lt"/>
              </a:rPr>
              <a:t>ansökan</a:t>
            </a:r>
            <a:r>
              <a:rPr lang="en-US" sz="1400" i="1" dirty="0">
                <a:latin typeface="+mj-lt"/>
              </a:rPr>
              <a:t>) med </a:t>
            </a:r>
            <a:r>
              <a:rPr lang="en-US" sz="1400" i="1" dirty="0" err="1">
                <a:latin typeface="+mj-lt"/>
              </a:rPr>
              <a:t>försumbara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svagheter</a:t>
            </a:r>
            <a:r>
              <a:rPr lang="en-US" sz="1400" i="1" dirty="0">
                <a:latin typeface="+mj-lt"/>
              </a:rPr>
              <a:t>	</a:t>
            </a:r>
            <a:r>
              <a:rPr lang="en-US" sz="1400" dirty="0">
                <a:latin typeface="+mj-lt"/>
              </a:rPr>
              <a:t>	</a:t>
            </a:r>
            <a:endParaRPr lang="sv-SE" sz="1400" dirty="0">
              <a:latin typeface="+mj-lt"/>
            </a:endParaRPr>
          </a:p>
          <a:p>
            <a:pPr marL="0" indent="0">
              <a:buNone/>
            </a:pPr>
            <a:r>
              <a:rPr lang="en-US" sz="1600" b="1" dirty="0">
                <a:latin typeface="+mj-lt"/>
              </a:rPr>
              <a:t>EXCELLENT / </a:t>
            </a:r>
            <a:r>
              <a:rPr lang="en-US" sz="1600" b="1" dirty="0" err="1" smtClean="0">
                <a:latin typeface="+mj-lt"/>
              </a:rPr>
              <a:t>Utmärkt</a:t>
            </a:r>
            <a:r>
              <a:rPr lang="en-US" sz="1600" b="1" dirty="0">
                <a:latin typeface="+mj-lt"/>
              </a:rPr>
              <a:t>					</a:t>
            </a:r>
            <a:r>
              <a:rPr lang="en-US" sz="1600" b="1" dirty="0" smtClean="0">
                <a:latin typeface="+mj-lt"/>
              </a:rPr>
              <a:t>	6</a:t>
            </a:r>
            <a:endParaRPr lang="sv-SE" sz="1600" dirty="0">
              <a:latin typeface="+mj-lt"/>
            </a:endParaRPr>
          </a:p>
          <a:p>
            <a:pPr marL="0" indent="0">
              <a:buNone/>
            </a:pPr>
            <a:r>
              <a:rPr lang="en-US" sz="1400" i="1" dirty="0">
                <a:latin typeface="+mj-lt"/>
              </a:rPr>
              <a:t>Very strong (application) with negligible weaknesses / </a:t>
            </a:r>
            <a:br>
              <a:rPr lang="en-US" sz="1400" i="1" dirty="0">
                <a:latin typeface="+mj-lt"/>
              </a:rPr>
            </a:br>
            <a:r>
              <a:rPr lang="en-US" sz="1400" i="1" dirty="0" err="1">
                <a:latin typeface="+mj-lt"/>
              </a:rPr>
              <a:t>Mycket</a:t>
            </a:r>
            <a:r>
              <a:rPr lang="en-US" sz="1400" i="1" dirty="0">
                <a:latin typeface="+mj-lt"/>
              </a:rPr>
              <a:t> stark (</a:t>
            </a:r>
            <a:r>
              <a:rPr lang="en-US" sz="1400" i="1" dirty="0" err="1">
                <a:latin typeface="+mj-lt"/>
              </a:rPr>
              <a:t>ansökan</a:t>
            </a:r>
            <a:r>
              <a:rPr lang="en-US" sz="1400" i="1" dirty="0">
                <a:latin typeface="+mj-lt"/>
              </a:rPr>
              <a:t>) med </a:t>
            </a:r>
            <a:r>
              <a:rPr lang="en-US" sz="1400" i="1" dirty="0" err="1">
                <a:latin typeface="+mj-lt"/>
              </a:rPr>
              <a:t>försumbara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svagheter</a:t>
            </a:r>
            <a:r>
              <a:rPr lang="en-US" sz="1400" i="1" dirty="0">
                <a:latin typeface="+mj-lt"/>
              </a:rPr>
              <a:t> </a:t>
            </a:r>
            <a:endParaRPr lang="sv-SE" sz="1400" dirty="0">
              <a:latin typeface="+mj-lt"/>
            </a:endParaRPr>
          </a:p>
          <a:p>
            <a:pPr marL="0" indent="0">
              <a:buNone/>
            </a:pPr>
            <a:r>
              <a:rPr lang="en-US" sz="1600" b="1" dirty="0">
                <a:latin typeface="+mj-lt"/>
              </a:rPr>
              <a:t>VERY GOOD TO EXCELLENT / </a:t>
            </a:r>
            <a:r>
              <a:rPr lang="en-US" sz="1600" b="1" dirty="0" err="1">
                <a:latin typeface="+mj-lt"/>
              </a:rPr>
              <a:t>Mycket</a:t>
            </a:r>
            <a:r>
              <a:rPr lang="en-US" sz="1600" b="1" dirty="0">
                <a:latin typeface="+mj-lt"/>
              </a:rPr>
              <a:t> bra till </a:t>
            </a:r>
            <a:r>
              <a:rPr lang="en-US" sz="1600" b="1" dirty="0" err="1" smtClean="0">
                <a:latin typeface="+mj-lt"/>
              </a:rPr>
              <a:t>utmärkt</a:t>
            </a:r>
            <a:r>
              <a:rPr lang="en-US" sz="1600" dirty="0">
                <a:latin typeface="+mj-lt"/>
              </a:rPr>
              <a:t>	</a:t>
            </a:r>
            <a:r>
              <a:rPr lang="en-US" sz="1600" dirty="0" smtClean="0">
                <a:latin typeface="+mj-lt"/>
              </a:rPr>
              <a:t>		</a:t>
            </a:r>
            <a:r>
              <a:rPr lang="en-US" sz="1600" b="1" dirty="0" smtClean="0">
                <a:latin typeface="+mj-lt"/>
              </a:rPr>
              <a:t>5</a:t>
            </a:r>
            <a:endParaRPr lang="sv-SE" sz="1600" dirty="0">
              <a:latin typeface="+mj-lt"/>
            </a:endParaRPr>
          </a:p>
          <a:p>
            <a:pPr marL="0" indent="0">
              <a:buNone/>
            </a:pPr>
            <a:r>
              <a:rPr lang="en-US" sz="1400" i="1" dirty="0" smtClean="0">
                <a:latin typeface="+mj-lt"/>
              </a:rPr>
              <a:t>Very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i="1" dirty="0">
                <a:latin typeface="+mj-lt"/>
              </a:rPr>
              <a:t>strong (application) with minor weaknesses /</a:t>
            </a:r>
            <a:br>
              <a:rPr lang="en-US" sz="1400" i="1" dirty="0">
                <a:latin typeface="+mj-lt"/>
              </a:rPr>
            </a:br>
            <a:r>
              <a:rPr lang="en-US" sz="1400" i="1" dirty="0" err="1">
                <a:latin typeface="+mj-lt"/>
              </a:rPr>
              <a:t>Mycket</a:t>
            </a:r>
            <a:r>
              <a:rPr lang="en-US" sz="1400" i="1" dirty="0">
                <a:latin typeface="+mj-lt"/>
              </a:rPr>
              <a:t> stark (</a:t>
            </a:r>
            <a:r>
              <a:rPr lang="en-US" sz="1400" i="1" dirty="0" err="1">
                <a:latin typeface="+mj-lt"/>
              </a:rPr>
              <a:t>ansökan</a:t>
            </a:r>
            <a:r>
              <a:rPr lang="en-US" sz="1400" i="1" dirty="0">
                <a:latin typeface="+mj-lt"/>
              </a:rPr>
              <a:t>) med </a:t>
            </a:r>
            <a:r>
              <a:rPr lang="en-US" sz="1400" i="1" dirty="0" err="1">
                <a:latin typeface="+mj-lt"/>
              </a:rPr>
              <a:t>mindre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svagheter</a:t>
            </a:r>
            <a:r>
              <a:rPr lang="en-US" sz="1400" i="1" dirty="0">
                <a:latin typeface="+mj-lt"/>
              </a:rPr>
              <a:t>			</a:t>
            </a:r>
            <a:endParaRPr lang="sv-SE" sz="1400" dirty="0">
              <a:latin typeface="+mj-lt"/>
            </a:endParaRPr>
          </a:p>
          <a:p>
            <a:pPr marL="0" indent="0">
              <a:buNone/>
            </a:pPr>
            <a:r>
              <a:rPr lang="en-US" sz="1600" b="1" dirty="0">
                <a:latin typeface="+mj-lt"/>
              </a:rPr>
              <a:t>VERY GOOD / </a:t>
            </a:r>
            <a:r>
              <a:rPr lang="en-US" sz="1600" b="1" dirty="0" err="1">
                <a:latin typeface="+mj-lt"/>
              </a:rPr>
              <a:t>Mycket</a:t>
            </a:r>
            <a:r>
              <a:rPr lang="en-US" sz="1600" b="1" dirty="0">
                <a:latin typeface="+mj-lt"/>
              </a:rPr>
              <a:t> bra					4</a:t>
            </a:r>
            <a:endParaRPr lang="sv-SE" sz="1600" dirty="0">
              <a:latin typeface="+mj-lt"/>
            </a:endParaRPr>
          </a:p>
          <a:p>
            <a:pPr marL="0" indent="0">
              <a:buNone/>
            </a:pPr>
            <a:r>
              <a:rPr lang="en-US" sz="1400" i="1" dirty="0">
                <a:latin typeface="+mj-lt"/>
              </a:rPr>
              <a:t>Strong (application) with minor weaknesses </a:t>
            </a:r>
            <a:r>
              <a:rPr lang="en-US" sz="1400" dirty="0">
                <a:latin typeface="+mj-lt"/>
              </a:rPr>
              <a:t>/</a:t>
            </a:r>
            <a:br>
              <a:rPr lang="en-US" sz="1400" dirty="0">
                <a:latin typeface="+mj-lt"/>
              </a:rPr>
            </a:br>
            <a:r>
              <a:rPr lang="en-US" sz="1400" i="1" dirty="0">
                <a:latin typeface="+mj-lt"/>
              </a:rPr>
              <a:t>Stark (</a:t>
            </a:r>
            <a:r>
              <a:rPr lang="en-US" sz="1400" i="1" dirty="0" err="1">
                <a:latin typeface="+mj-lt"/>
              </a:rPr>
              <a:t>ansökan</a:t>
            </a:r>
            <a:r>
              <a:rPr lang="en-US" sz="1400" i="1" dirty="0">
                <a:latin typeface="+mj-lt"/>
              </a:rPr>
              <a:t>) med </a:t>
            </a:r>
            <a:r>
              <a:rPr lang="en-US" sz="1400" i="1" dirty="0" err="1">
                <a:latin typeface="+mj-lt"/>
              </a:rPr>
              <a:t>mindre</a:t>
            </a:r>
            <a:r>
              <a:rPr lang="en-US" sz="1400" i="1" dirty="0">
                <a:latin typeface="+mj-lt"/>
              </a:rPr>
              <a:t> </a:t>
            </a:r>
            <a:r>
              <a:rPr lang="en-US" sz="1400" i="1" dirty="0" err="1">
                <a:latin typeface="+mj-lt"/>
              </a:rPr>
              <a:t>svagheter</a:t>
            </a:r>
            <a:r>
              <a:rPr lang="en-US" sz="1400" dirty="0">
                <a:latin typeface="+mj-lt"/>
              </a:rPr>
              <a:t>				</a:t>
            </a:r>
            <a:endParaRPr lang="sv-SE" sz="1400" dirty="0">
              <a:latin typeface="+mj-lt"/>
            </a:endParaRPr>
          </a:p>
          <a:p>
            <a:pPr marL="0" indent="0">
              <a:buNone/>
            </a:pPr>
            <a:r>
              <a:rPr lang="en-US" sz="1600" b="1" dirty="0">
                <a:latin typeface="+mj-lt"/>
              </a:rPr>
              <a:t>GOOD / Bra</a:t>
            </a:r>
            <a:r>
              <a:rPr lang="en-US" sz="1600" dirty="0">
                <a:latin typeface="+mj-lt"/>
              </a:rPr>
              <a:t>						</a:t>
            </a:r>
            <a:r>
              <a:rPr lang="en-US" sz="1600" b="1" dirty="0">
                <a:latin typeface="+mj-lt"/>
              </a:rPr>
              <a:t>3</a:t>
            </a:r>
            <a:endParaRPr lang="sv-SE" sz="1600" dirty="0">
              <a:latin typeface="+mj-lt"/>
            </a:endParaRPr>
          </a:p>
          <a:p>
            <a:pPr marL="0" indent="0">
              <a:buNone/>
            </a:pPr>
            <a:r>
              <a:rPr lang="sv-SE" sz="1400" dirty="0" err="1">
                <a:latin typeface="+mj-lt"/>
              </a:rPr>
              <a:t>Some</a:t>
            </a:r>
            <a:r>
              <a:rPr lang="sv-SE" sz="1400" dirty="0">
                <a:latin typeface="+mj-lt"/>
              </a:rPr>
              <a:t> </a:t>
            </a:r>
            <a:r>
              <a:rPr lang="sv-SE" sz="1400" i="1" dirty="0" err="1">
                <a:latin typeface="+mj-lt"/>
              </a:rPr>
              <a:t>strengths</a:t>
            </a:r>
            <a:r>
              <a:rPr lang="sv-SE" sz="1400" i="1" dirty="0">
                <a:latin typeface="+mj-lt"/>
              </a:rPr>
              <a:t>, </a:t>
            </a:r>
            <a:r>
              <a:rPr lang="sv-SE" sz="1400" i="1" dirty="0" err="1">
                <a:latin typeface="+mj-lt"/>
              </a:rPr>
              <a:t>but</a:t>
            </a:r>
            <a:r>
              <a:rPr lang="sv-SE" sz="1400" i="1" dirty="0">
                <a:latin typeface="+mj-lt"/>
              </a:rPr>
              <a:t> </a:t>
            </a:r>
            <a:r>
              <a:rPr lang="sv-SE" sz="1400" i="1" dirty="0" err="1">
                <a:latin typeface="+mj-lt"/>
              </a:rPr>
              <a:t>also</a:t>
            </a:r>
            <a:r>
              <a:rPr lang="sv-SE" sz="1400" i="1" dirty="0">
                <a:latin typeface="+mj-lt"/>
              </a:rPr>
              <a:t> moderate </a:t>
            </a:r>
            <a:r>
              <a:rPr lang="sv-SE" sz="1400" i="1" dirty="0" err="1">
                <a:latin typeface="+mj-lt"/>
              </a:rPr>
              <a:t>weaknesses</a:t>
            </a:r>
            <a:r>
              <a:rPr lang="sv-SE" sz="1400" i="1" dirty="0">
                <a:latin typeface="+mj-lt"/>
              </a:rPr>
              <a:t> /</a:t>
            </a:r>
            <a:br>
              <a:rPr lang="sv-SE" sz="1400" i="1" dirty="0">
                <a:latin typeface="+mj-lt"/>
              </a:rPr>
            </a:br>
            <a:r>
              <a:rPr lang="sv-SE" sz="1400" i="1" dirty="0">
                <a:latin typeface="+mj-lt"/>
              </a:rPr>
              <a:t>Vissa styrkor men också vissa svagheter	</a:t>
            </a:r>
            <a:r>
              <a:rPr lang="sv-SE" sz="1400" dirty="0">
                <a:latin typeface="+mj-lt"/>
              </a:rPr>
              <a:t>			</a:t>
            </a:r>
          </a:p>
          <a:p>
            <a:pPr marL="0" indent="0">
              <a:buNone/>
            </a:pPr>
            <a:r>
              <a:rPr lang="sv-SE" sz="1600" b="1" dirty="0">
                <a:latin typeface="+mj-lt"/>
              </a:rPr>
              <a:t>WEAK/Svag </a:t>
            </a:r>
            <a:r>
              <a:rPr lang="sv-SE" sz="1600" b="1" dirty="0" smtClean="0">
                <a:latin typeface="+mj-lt"/>
              </a:rPr>
              <a:t>						2	</a:t>
            </a:r>
            <a:endParaRPr lang="sv-SE" sz="1600" dirty="0">
              <a:latin typeface="+mj-lt"/>
            </a:endParaRPr>
          </a:p>
          <a:p>
            <a:pPr marL="0" indent="0">
              <a:buNone/>
            </a:pPr>
            <a:r>
              <a:rPr lang="sv-SE" sz="1400" i="1" dirty="0">
                <a:latin typeface="+mj-lt"/>
              </a:rPr>
              <a:t>A </a:t>
            </a:r>
            <a:r>
              <a:rPr lang="sv-SE" sz="1400" i="1" dirty="0" err="1">
                <a:latin typeface="+mj-lt"/>
              </a:rPr>
              <a:t>few</a:t>
            </a:r>
            <a:r>
              <a:rPr lang="sv-SE" sz="1400" i="1" dirty="0">
                <a:latin typeface="+mj-lt"/>
              </a:rPr>
              <a:t> </a:t>
            </a:r>
            <a:r>
              <a:rPr lang="sv-SE" sz="1400" i="1" dirty="0" err="1">
                <a:latin typeface="+mj-lt"/>
              </a:rPr>
              <a:t>strengths</a:t>
            </a:r>
            <a:r>
              <a:rPr lang="sv-SE" sz="1400" i="1" dirty="0">
                <a:latin typeface="+mj-lt"/>
              </a:rPr>
              <a:t>, </a:t>
            </a:r>
            <a:r>
              <a:rPr lang="sv-SE" sz="1400" i="1" dirty="0" err="1">
                <a:latin typeface="+mj-lt"/>
              </a:rPr>
              <a:t>but</a:t>
            </a:r>
            <a:r>
              <a:rPr lang="sv-SE" sz="1400" i="1" dirty="0">
                <a:latin typeface="+mj-lt"/>
              </a:rPr>
              <a:t> </a:t>
            </a:r>
            <a:r>
              <a:rPr lang="sv-SE" sz="1400" i="1" dirty="0" err="1">
                <a:latin typeface="+mj-lt"/>
              </a:rPr>
              <a:t>also</a:t>
            </a:r>
            <a:r>
              <a:rPr lang="sv-SE" sz="1400" i="1" dirty="0">
                <a:latin typeface="+mj-lt"/>
              </a:rPr>
              <a:t> </a:t>
            </a:r>
            <a:r>
              <a:rPr lang="sv-SE" sz="1400" i="1" dirty="0" smtClean="0">
                <a:solidFill>
                  <a:srgbClr val="FF0000"/>
                </a:solidFill>
                <a:latin typeface="+mj-lt"/>
              </a:rPr>
              <a:t>at </a:t>
            </a:r>
            <a:r>
              <a:rPr lang="sv-SE" sz="1400" i="1" dirty="0" err="1" smtClean="0">
                <a:solidFill>
                  <a:srgbClr val="FF0000"/>
                </a:solidFill>
                <a:latin typeface="+mj-lt"/>
              </a:rPr>
              <a:t>least</a:t>
            </a:r>
            <a:r>
              <a:rPr lang="sv-SE" sz="1400" i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sv-SE" sz="1400" i="1" dirty="0" err="1" smtClean="0">
                <a:solidFill>
                  <a:srgbClr val="FF0000"/>
                </a:solidFill>
                <a:latin typeface="+mj-lt"/>
              </a:rPr>
              <a:t>one</a:t>
            </a:r>
            <a:r>
              <a:rPr lang="sv-SE" sz="1400" i="1" dirty="0" smtClean="0">
                <a:solidFill>
                  <a:srgbClr val="FF0000"/>
                </a:solidFill>
                <a:latin typeface="+mj-lt"/>
              </a:rPr>
              <a:t> major </a:t>
            </a:r>
            <a:r>
              <a:rPr lang="sv-SE" sz="1400" i="1" dirty="0" err="1">
                <a:solidFill>
                  <a:srgbClr val="FF0000"/>
                </a:solidFill>
                <a:latin typeface="+mj-lt"/>
              </a:rPr>
              <a:t>weakness</a:t>
            </a:r>
            <a:r>
              <a:rPr lang="sv-SE" sz="1400" i="1" dirty="0">
                <a:latin typeface="+mj-lt"/>
              </a:rPr>
              <a:t> or </a:t>
            </a:r>
            <a:r>
              <a:rPr lang="sv-SE" sz="1400" i="1" dirty="0" err="1">
                <a:latin typeface="+mj-lt"/>
              </a:rPr>
              <a:t>several</a:t>
            </a:r>
            <a:r>
              <a:rPr lang="sv-SE" sz="1400" i="1" dirty="0">
                <a:latin typeface="+mj-lt"/>
              </a:rPr>
              <a:t> minor </a:t>
            </a:r>
            <a:r>
              <a:rPr lang="sv-SE" sz="1400" i="1" dirty="0" err="1">
                <a:latin typeface="+mj-lt"/>
              </a:rPr>
              <a:t>weaknesses</a:t>
            </a:r>
            <a:r>
              <a:rPr lang="sv-SE" sz="1400" i="1" dirty="0">
                <a:latin typeface="+mj-lt"/>
              </a:rPr>
              <a:t> /	</a:t>
            </a:r>
            <a:r>
              <a:rPr lang="sv-SE" sz="1400" dirty="0">
                <a:latin typeface="+mj-lt"/>
              </a:rPr>
              <a:t/>
            </a:r>
            <a:br>
              <a:rPr lang="sv-SE" sz="1400" dirty="0">
                <a:latin typeface="+mj-lt"/>
              </a:rPr>
            </a:br>
            <a:r>
              <a:rPr lang="sv-SE" sz="1400" i="1" dirty="0">
                <a:latin typeface="+mj-lt"/>
              </a:rPr>
              <a:t>Några styrkor men åtminstone en större svaghet eller ett flertal mindre svagheter</a:t>
            </a:r>
            <a:r>
              <a:rPr lang="sv-SE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</a:p>
          <a:p>
            <a:pPr marL="0" indent="0">
              <a:buNone/>
            </a:pPr>
            <a:r>
              <a:rPr lang="sv-SE" sz="1600" b="1" dirty="0" smtClean="0">
                <a:latin typeface="+mj-lt"/>
              </a:rPr>
              <a:t>POOR/Dålig						1</a:t>
            </a:r>
            <a:r>
              <a:rPr lang="sv-SE" sz="1400" b="1" dirty="0">
                <a:latin typeface="+mj-lt"/>
              </a:rPr>
              <a:t/>
            </a:r>
            <a:br>
              <a:rPr lang="sv-SE" sz="1400" b="1" dirty="0">
                <a:latin typeface="+mj-lt"/>
              </a:rPr>
            </a:br>
            <a:r>
              <a:rPr lang="sv-SE" sz="1400" i="1" dirty="0" err="1">
                <a:latin typeface="+mj-lt"/>
              </a:rPr>
              <a:t>Very</a:t>
            </a:r>
            <a:r>
              <a:rPr lang="sv-SE" sz="1400" i="1" dirty="0">
                <a:latin typeface="+mj-lt"/>
              </a:rPr>
              <a:t> </a:t>
            </a:r>
            <a:r>
              <a:rPr lang="sv-SE" sz="1400" i="1" dirty="0" err="1">
                <a:latin typeface="+mj-lt"/>
              </a:rPr>
              <a:t>few</a:t>
            </a:r>
            <a:r>
              <a:rPr lang="sv-SE" sz="1400" i="1" dirty="0">
                <a:latin typeface="+mj-lt"/>
              </a:rPr>
              <a:t> </a:t>
            </a:r>
            <a:r>
              <a:rPr lang="sv-SE" sz="1400" i="1" dirty="0" err="1">
                <a:latin typeface="+mj-lt"/>
              </a:rPr>
              <a:t>strengths</a:t>
            </a:r>
            <a:r>
              <a:rPr lang="sv-SE" sz="1400" i="1" dirty="0">
                <a:latin typeface="+mj-lt"/>
              </a:rPr>
              <a:t> and </a:t>
            </a:r>
            <a:r>
              <a:rPr lang="sv-SE" sz="1400" i="1" dirty="0" err="1">
                <a:latin typeface="+mj-lt"/>
              </a:rPr>
              <a:t>numerous</a:t>
            </a:r>
            <a:r>
              <a:rPr lang="sv-SE" sz="1400" i="1" dirty="0">
                <a:latin typeface="+mj-lt"/>
              </a:rPr>
              <a:t> major </a:t>
            </a:r>
            <a:r>
              <a:rPr lang="sv-SE" sz="1400" i="1" dirty="0" err="1">
                <a:latin typeface="+mj-lt"/>
              </a:rPr>
              <a:t>weaknesses</a:t>
            </a:r>
            <a:r>
              <a:rPr lang="sv-SE" sz="1400" i="1" dirty="0">
                <a:latin typeface="+mj-lt"/>
              </a:rPr>
              <a:t> </a:t>
            </a:r>
            <a:r>
              <a:rPr lang="sv-SE" sz="1400" dirty="0">
                <a:latin typeface="+mj-lt"/>
              </a:rPr>
              <a:t>/ 			</a:t>
            </a:r>
            <a:br>
              <a:rPr lang="sv-SE" sz="1400" dirty="0">
                <a:latin typeface="+mj-lt"/>
              </a:rPr>
            </a:br>
            <a:r>
              <a:rPr lang="sv-SE" sz="1400" dirty="0">
                <a:latin typeface="+mj-lt"/>
              </a:rPr>
              <a:t>Mycket få styrkor och ett flertal större svagheter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2280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Evaluation criteria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(for project applications)</a:t>
            </a:r>
            <a:endParaRPr lang="sv-SE" dirty="0">
              <a:solidFill>
                <a:schemeClr val="tx2"/>
              </a:solidFill>
            </a:endParaRP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1331913" y="1600200"/>
            <a:ext cx="73548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+mj-lt"/>
              </a:rPr>
              <a:t>Sjugradig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skala</a:t>
            </a:r>
            <a:r>
              <a:rPr lang="en-US" sz="2400" b="1" dirty="0" smtClean="0">
                <a:latin typeface="+mj-lt"/>
              </a:rPr>
              <a:t> (1-7):</a:t>
            </a:r>
            <a:endParaRPr lang="sv-SE" sz="2400" b="1" dirty="0">
              <a:latin typeface="+mj-lt"/>
            </a:endParaRPr>
          </a:p>
          <a:p>
            <a:pPr lvl="0"/>
            <a:r>
              <a:rPr lang="en-US" sz="2400" b="1" dirty="0">
                <a:latin typeface="+mj-lt"/>
              </a:rPr>
              <a:t>Novelty and originality</a:t>
            </a:r>
            <a:r>
              <a:rPr lang="en-US" sz="2400" dirty="0">
                <a:latin typeface="+mj-lt"/>
              </a:rPr>
              <a:t>   	</a:t>
            </a:r>
            <a:r>
              <a:rPr lang="en-US" sz="2400" i="1" dirty="0" err="1" smtClean="0">
                <a:latin typeface="+mj-lt"/>
              </a:rPr>
              <a:t>Nytänkande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och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originalitet</a:t>
            </a:r>
            <a:endParaRPr lang="sv-SE" sz="2400" dirty="0">
              <a:latin typeface="+mj-lt"/>
            </a:endParaRPr>
          </a:p>
          <a:p>
            <a:pPr lvl="0"/>
            <a:r>
              <a:rPr lang="en-US" sz="2400" b="1" dirty="0">
                <a:latin typeface="+mj-lt"/>
              </a:rPr>
              <a:t>Scientific quality of the proposed research </a:t>
            </a:r>
            <a:endParaRPr lang="en-US" sz="2400" b="1" dirty="0" smtClean="0">
              <a:latin typeface="+mj-lt"/>
            </a:endParaRP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US" sz="2400" b="1" dirty="0" smtClean="0">
                <a:latin typeface="+mj-lt"/>
              </a:rPr>
              <a:t>Merits </a:t>
            </a:r>
            <a:r>
              <a:rPr lang="en-US" sz="2400" b="1" dirty="0">
                <a:latin typeface="+mj-lt"/>
              </a:rPr>
              <a:t>of applicant(s) </a:t>
            </a:r>
            <a:r>
              <a:rPr lang="en-US" sz="2400" b="1" dirty="0" smtClean="0">
                <a:latin typeface="+mj-lt"/>
              </a:rPr>
              <a:t>        </a:t>
            </a:r>
            <a:r>
              <a:rPr lang="en-US" sz="2400" i="1" dirty="0" err="1" smtClean="0">
                <a:latin typeface="+mj-lt"/>
              </a:rPr>
              <a:t>Sökandes</a:t>
            </a:r>
            <a:r>
              <a:rPr lang="en-US" sz="2400" i="1" dirty="0" smtClean="0">
                <a:latin typeface="+mj-lt"/>
              </a:rPr>
              <a:t> </a:t>
            </a:r>
            <a:r>
              <a:rPr lang="sv-SE" sz="2400" i="1" dirty="0" smtClean="0">
                <a:latin typeface="+mj-lt"/>
              </a:rPr>
              <a:t>kompetens</a:t>
            </a:r>
          </a:p>
          <a:p>
            <a:pPr marL="0" lvl="0" indent="0">
              <a:lnSpc>
                <a:spcPct val="110000"/>
              </a:lnSpc>
              <a:spcAft>
                <a:spcPts val="1200"/>
              </a:spcAft>
              <a:buNone/>
            </a:pPr>
            <a:endParaRPr lang="sv-SE" sz="800" b="1" dirty="0" smtClean="0">
              <a:latin typeface="+mj-lt"/>
            </a:endParaRPr>
          </a:p>
          <a:p>
            <a:pPr marL="0" indent="0">
              <a:buNone/>
            </a:pPr>
            <a:r>
              <a:rPr lang="sv-SE" sz="2400" b="1" dirty="0">
                <a:latin typeface="+mj-lt"/>
              </a:rPr>
              <a:t>Tregradig </a:t>
            </a:r>
            <a:r>
              <a:rPr lang="sv-SE" sz="2400" b="1" dirty="0" smtClean="0">
                <a:latin typeface="+mj-lt"/>
              </a:rPr>
              <a:t>skala (1-3): </a:t>
            </a:r>
            <a:endParaRPr lang="sv-SE" sz="2400" b="1" dirty="0">
              <a:latin typeface="+mj-lt"/>
            </a:endParaRPr>
          </a:p>
          <a:p>
            <a:pPr lvl="0">
              <a:spcAft>
                <a:spcPts val="1200"/>
              </a:spcAft>
            </a:pPr>
            <a:r>
              <a:rPr lang="sv-SE" sz="2400" b="1" dirty="0">
                <a:latin typeface="+mj-lt"/>
              </a:rPr>
              <a:t>Feasibility </a:t>
            </a:r>
            <a:r>
              <a:rPr lang="sv-SE" sz="2400" b="1" dirty="0" smtClean="0">
                <a:latin typeface="+mj-lt"/>
              </a:rPr>
              <a:t>			</a:t>
            </a:r>
            <a:r>
              <a:rPr lang="sv-SE" sz="2400" i="1" dirty="0" smtClean="0">
                <a:latin typeface="+mj-lt"/>
              </a:rPr>
              <a:t>Genomförbarhet</a:t>
            </a:r>
          </a:p>
          <a:p>
            <a:pPr marL="0" lvl="0" indent="0">
              <a:spcAft>
                <a:spcPts val="1200"/>
              </a:spcAft>
              <a:buNone/>
            </a:pPr>
            <a:endParaRPr lang="sv-SE" sz="800" i="1" dirty="0" smtClean="0">
              <a:latin typeface="+mj-lt"/>
            </a:endParaRPr>
          </a:p>
          <a:p>
            <a:pPr marL="0" lvl="0" indent="0">
              <a:buNone/>
            </a:pPr>
            <a:r>
              <a:rPr lang="sv-SE" sz="24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Betygen vägs samman till </a:t>
            </a:r>
            <a:r>
              <a:rPr lang="sv-SE" sz="2400" b="1" i="1" u="sng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ett</a:t>
            </a:r>
            <a:r>
              <a:rPr lang="sv-SE" sz="24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sammanvägt betyg (1-7)</a:t>
            </a:r>
            <a:endParaRPr lang="sv-SE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0541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Most relevant for </a:t>
            </a:r>
            <a: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  <a:t>standard</a:t>
            </a:r>
            <a:br>
              <a:rPr lang="sv-SE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project applications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1331913" y="1600200"/>
            <a:ext cx="735488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+mj-lt"/>
              </a:rPr>
              <a:t>Sjugradig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skala</a:t>
            </a:r>
            <a:r>
              <a:rPr lang="en-US" sz="2400" b="1" dirty="0" smtClean="0">
                <a:latin typeface="+mj-lt"/>
              </a:rPr>
              <a:t> (1-7):</a:t>
            </a:r>
            <a:endParaRPr lang="sv-SE" sz="2400" b="1" dirty="0">
              <a:latin typeface="+mj-lt"/>
            </a:endParaRPr>
          </a:p>
          <a:p>
            <a:pPr lvl="0"/>
            <a:r>
              <a:rPr lang="en-US" sz="2400" b="1" dirty="0">
                <a:latin typeface="+mj-lt"/>
              </a:rPr>
              <a:t>Novelty and originality</a:t>
            </a:r>
            <a:r>
              <a:rPr lang="en-US" sz="2400" dirty="0">
                <a:latin typeface="+mj-lt"/>
              </a:rPr>
              <a:t>   	</a:t>
            </a:r>
            <a:r>
              <a:rPr lang="en-US" sz="2400" i="1" dirty="0" err="1" smtClean="0">
                <a:latin typeface="+mj-lt"/>
              </a:rPr>
              <a:t>Nytänkande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och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 err="1">
                <a:latin typeface="+mj-lt"/>
              </a:rPr>
              <a:t>originalitet</a:t>
            </a:r>
            <a:endParaRPr lang="sv-SE" sz="2400" dirty="0">
              <a:latin typeface="+mj-lt"/>
            </a:endParaRPr>
          </a:p>
          <a:p>
            <a:pPr lvl="0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Scientific quality of the proposed research 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lvl="0">
              <a:lnSpc>
                <a:spcPct val="110000"/>
              </a:lnSpc>
              <a:spcAft>
                <a:spcPts val="1200"/>
              </a:spcAft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Merits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of applicant(s)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   </a:t>
            </a: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Sökandes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sv-SE" sz="2400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kompetens</a:t>
            </a:r>
          </a:p>
          <a:p>
            <a:pPr marL="0" lvl="0" indent="0">
              <a:lnSpc>
                <a:spcPct val="110000"/>
              </a:lnSpc>
              <a:spcAft>
                <a:spcPts val="1200"/>
              </a:spcAft>
              <a:buNone/>
            </a:pPr>
            <a:endParaRPr lang="sv-SE" sz="800" b="1" dirty="0" smtClean="0">
              <a:latin typeface="+mj-lt"/>
            </a:endParaRPr>
          </a:p>
          <a:p>
            <a:pPr marL="0" indent="0">
              <a:buNone/>
            </a:pPr>
            <a:r>
              <a:rPr lang="sv-SE" sz="2400" b="1" dirty="0">
                <a:latin typeface="+mj-lt"/>
              </a:rPr>
              <a:t>Tregradig </a:t>
            </a:r>
            <a:r>
              <a:rPr lang="sv-SE" sz="2400" b="1" dirty="0" smtClean="0">
                <a:latin typeface="+mj-lt"/>
              </a:rPr>
              <a:t>skala (1-3): </a:t>
            </a:r>
            <a:endParaRPr lang="sv-SE" sz="2400" b="1" dirty="0">
              <a:latin typeface="+mj-lt"/>
            </a:endParaRPr>
          </a:p>
          <a:p>
            <a:pPr lvl="0">
              <a:spcAft>
                <a:spcPts val="1200"/>
              </a:spcAft>
            </a:pPr>
            <a:r>
              <a:rPr lang="sv-SE" sz="2400" b="1" dirty="0">
                <a:solidFill>
                  <a:schemeClr val="tx2"/>
                </a:solidFill>
                <a:latin typeface="+mj-lt"/>
              </a:rPr>
              <a:t>Feasibility </a:t>
            </a:r>
            <a:r>
              <a:rPr lang="sv-SE" sz="2400" b="1" dirty="0" smtClean="0">
                <a:solidFill>
                  <a:schemeClr val="tx2"/>
                </a:solidFill>
                <a:latin typeface="+mj-lt"/>
              </a:rPr>
              <a:t>	=   3 !!	</a:t>
            </a:r>
            <a:r>
              <a:rPr lang="sv-SE" sz="2400" b="1" dirty="0" smtClean="0">
                <a:latin typeface="+mj-lt"/>
              </a:rPr>
              <a:t>	</a:t>
            </a:r>
            <a:r>
              <a:rPr lang="sv-SE" sz="2400" i="1" dirty="0" smtClean="0">
                <a:latin typeface="+mj-lt"/>
              </a:rPr>
              <a:t>Genomförbarhet</a:t>
            </a:r>
          </a:p>
          <a:p>
            <a:pPr marL="0" lvl="0" indent="0">
              <a:spcAft>
                <a:spcPts val="1200"/>
              </a:spcAft>
              <a:buNone/>
            </a:pPr>
            <a:endParaRPr lang="sv-SE" sz="800" i="1" dirty="0" smtClean="0">
              <a:latin typeface="+mj-lt"/>
            </a:endParaRPr>
          </a:p>
          <a:p>
            <a:pPr marL="0" lvl="0" indent="0">
              <a:buNone/>
            </a:pPr>
            <a:r>
              <a:rPr lang="sv-SE" sz="24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Betygen vägs samman till </a:t>
            </a:r>
            <a:r>
              <a:rPr lang="sv-SE" sz="2400" b="1" i="1" u="sng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ett</a:t>
            </a:r>
            <a:r>
              <a:rPr lang="sv-SE" sz="2400" b="1" i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sammanvägt betyg (1-7)</a:t>
            </a:r>
            <a:endParaRPr lang="sv-SE" sz="2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09673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858</Words>
  <Application>Microsoft Office PowerPoint</Application>
  <PresentationFormat>On-screen Show (4:3)</PresentationFormat>
  <Paragraphs>231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(re)views on VR 2012 beredningsgrupp MN</vt:lpstr>
      <vt:lpstr>VR struktur </vt:lpstr>
      <vt:lpstr>VR struktur </vt:lpstr>
      <vt:lpstr>The 2012 subjects of BG-MN:</vt:lpstr>
      <vt:lpstr>The 2012 BG-MN members (13):</vt:lpstr>
      <vt:lpstr>Modified Evaluation Marks 2012:</vt:lpstr>
      <vt:lpstr>Betygsskala (VR slide)</vt:lpstr>
      <vt:lpstr>Evaluation criteria  (for project applications)</vt:lpstr>
      <vt:lpstr>Most relevant for standard project applications</vt:lpstr>
      <vt:lpstr>Most relevant for breakthrough project applications</vt:lpstr>
      <vt:lpstr>Large infrastructure RFI applications</vt:lpstr>
      <vt:lpstr>Evaluation process I:</vt:lpstr>
      <vt:lpstr>Evaluation process II:</vt:lpstr>
      <vt:lpstr>Some numbers for BG-MN 2012:</vt:lpstr>
      <vt:lpstr>Some numbers for BG-MN 2012:</vt:lpstr>
      <vt:lpstr>Notes/Problems (by DR): (for NP, valid also for P-AP physics, T+E) </vt:lpstr>
      <vt:lpstr>Slide 17</vt:lpstr>
      <vt:lpstr>A provocative solution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(re)views on VR 2012 beredningsgrupp MN</dc:title>
  <dc:creator>dirkr</dc:creator>
  <cp:lastModifiedBy>Allan Hallgren</cp:lastModifiedBy>
  <cp:revision>29</cp:revision>
  <dcterms:created xsi:type="dcterms:W3CDTF">2006-08-16T00:00:00Z</dcterms:created>
  <dcterms:modified xsi:type="dcterms:W3CDTF">2012-11-26T23:07:35Z</dcterms:modified>
</cp:coreProperties>
</file>