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77" r:id="rId3"/>
    <p:sldId id="293" r:id="rId4"/>
    <p:sldId id="262" r:id="rId5"/>
    <p:sldId id="272" r:id="rId6"/>
    <p:sldId id="270" r:id="rId7"/>
    <p:sldId id="313" r:id="rId8"/>
    <p:sldId id="352" r:id="rId9"/>
    <p:sldId id="353" r:id="rId10"/>
    <p:sldId id="333" r:id="rId11"/>
    <p:sldId id="302" r:id="rId12"/>
    <p:sldId id="307" r:id="rId13"/>
    <p:sldId id="310" r:id="rId14"/>
    <p:sldId id="315" r:id="rId15"/>
    <p:sldId id="304" r:id="rId16"/>
    <p:sldId id="316" r:id="rId17"/>
    <p:sldId id="308" r:id="rId18"/>
    <p:sldId id="300" r:id="rId19"/>
    <p:sldId id="328" r:id="rId20"/>
    <p:sldId id="327" r:id="rId21"/>
    <p:sldId id="326" r:id="rId22"/>
    <p:sldId id="335" r:id="rId23"/>
    <p:sldId id="336" r:id="rId24"/>
    <p:sldId id="337" r:id="rId25"/>
    <p:sldId id="338" r:id="rId26"/>
    <p:sldId id="339" r:id="rId27"/>
    <p:sldId id="329" r:id="rId28"/>
    <p:sldId id="340" r:id="rId29"/>
    <p:sldId id="355" r:id="rId30"/>
    <p:sldId id="342" r:id="rId31"/>
    <p:sldId id="354" r:id="rId32"/>
    <p:sldId id="358" r:id="rId33"/>
    <p:sldId id="341" r:id="rId34"/>
    <p:sldId id="356" r:id="rId35"/>
    <p:sldId id="359" r:id="rId36"/>
    <p:sldId id="345" r:id="rId37"/>
    <p:sldId id="360" r:id="rId38"/>
    <p:sldId id="346" r:id="rId39"/>
    <p:sldId id="325" r:id="rId40"/>
    <p:sldId id="350" r:id="rId41"/>
    <p:sldId id="351" r:id="rId42"/>
    <p:sldId id="294" r:id="rId43"/>
    <p:sldId id="317" r:id="rId44"/>
    <p:sldId id="318" r:id="rId45"/>
    <p:sldId id="319" r:id="rId46"/>
    <p:sldId id="320" r:id="rId47"/>
    <p:sldId id="330" r:id="rId48"/>
    <p:sldId id="343" r:id="rId49"/>
    <p:sldId id="332" r:id="rId50"/>
    <p:sldId id="347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89" autoAdjust="0"/>
  </p:normalViewPr>
  <p:slideViewPr>
    <p:cSldViewPr>
      <p:cViewPr varScale="1">
        <p:scale>
          <a:sx n="67" d="100"/>
          <a:sy n="67" d="100"/>
        </p:scale>
        <p:origin x="-6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F13AF-C341-4796-B6EE-70D1C8F65A23}" type="datetimeFigureOut">
              <a:rPr lang="en-GB" smtClean="0"/>
              <a:t>24/07/2013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99350-01CB-4C76-8324-2FF4E0F3C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218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Purpose of these plots:</a:t>
            </a:r>
          </a:p>
          <a:p>
            <a:r>
              <a:rPr lang="en-GB" dirty="0" smtClean="0"/>
              <a:t>1) Interpretation</a:t>
            </a:r>
          </a:p>
          <a:p>
            <a:endParaRPr lang="en-GB" dirty="0" smtClean="0"/>
          </a:p>
          <a:p>
            <a:r>
              <a:rPr lang="en-GB" dirty="0" smtClean="0"/>
              <a:t>2) Benchmarking</a:t>
            </a:r>
          </a:p>
          <a:p>
            <a:r>
              <a:rPr lang="en-GB" dirty="0" smtClean="0"/>
              <a:t>Experiments compete to search for higher mass particles</a:t>
            </a:r>
          </a:p>
          <a:p>
            <a:r>
              <a:rPr lang="en-GB" dirty="0" smtClean="0"/>
              <a:t>Higher reach reflects “performance”</a:t>
            </a:r>
          </a:p>
          <a:p>
            <a:pPr lvl="1"/>
            <a:r>
              <a:rPr lang="en-GB" dirty="0" smtClean="0"/>
              <a:t>Operational efficiency</a:t>
            </a:r>
          </a:p>
          <a:p>
            <a:pPr lvl="1"/>
            <a:r>
              <a:rPr lang="en-GB" dirty="0" smtClean="0"/>
              <a:t>Sensitivity to invisibles</a:t>
            </a:r>
          </a:p>
          <a:p>
            <a:pPr lvl="1"/>
            <a:r>
              <a:rPr lang="en-GB" dirty="0" smtClean="0"/>
              <a:t>Particle ID</a:t>
            </a:r>
          </a:p>
          <a:p>
            <a:pPr lvl="1"/>
            <a:r>
              <a:rPr lang="en-GB" dirty="0" smtClean="0"/>
              <a:t>Kinematic discriminants</a:t>
            </a:r>
          </a:p>
          <a:p>
            <a:pPr lvl="1"/>
            <a:r>
              <a:rPr lang="en-GB" dirty="0" smtClean="0"/>
              <a:t>Statistical techniques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99350-01CB-4C76-8324-2FF4E0F3CC3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56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Complicated - lots of </a:t>
            </a:r>
            <a:r>
              <a:rPr lang="en-GB" dirty="0" smtClean="0"/>
              <a:t>decay</a:t>
            </a:r>
            <a:r>
              <a:rPr lang="en-GB" baseline="0" dirty="0" smtClean="0"/>
              <a:t> </a:t>
            </a:r>
            <a:r>
              <a:rPr lang="en-GB" dirty="0" smtClean="0"/>
              <a:t>final </a:t>
            </a:r>
            <a:r>
              <a:rPr lang="en-GB" dirty="0" smtClean="0"/>
              <a:t>states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99350-01CB-4C76-8324-2FF4E0F3CC3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490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Complicated - lots of decay </a:t>
            </a:r>
            <a:r>
              <a:rPr lang="en-GB" dirty="0" err="1" smtClean="0"/>
              <a:t>motefinal</a:t>
            </a:r>
            <a:r>
              <a:rPr lang="en-GB" dirty="0" smtClean="0"/>
              <a:t> states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99350-01CB-4C76-8324-2FF4E0F3CC3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490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99350-01CB-4C76-8324-2FF4E0F3CC33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077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F524-66B2-4F67-A933-0B22FA6AE326}" type="datetimeFigureOut">
              <a:rPr lang="en-GB" smtClean="0"/>
              <a:t>24/07/2013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4C16F-BA6F-40EC-BEC3-FD3F6F3D14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664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F524-66B2-4F67-A933-0B22FA6AE326}" type="datetimeFigureOut">
              <a:rPr lang="en-GB" smtClean="0"/>
              <a:t>24/07/2013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4C16F-BA6F-40EC-BEC3-FD3F6F3D14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563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F524-66B2-4F67-A933-0B22FA6AE326}" type="datetimeFigureOut">
              <a:rPr lang="en-GB" smtClean="0"/>
              <a:t>24/07/2013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4C16F-BA6F-40EC-BEC3-FD3F6F3D14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269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F524-66B2-4F67-A933-0B22FA6AE326}" type="datetimeFigureOut">
              <a:rPr lang="en-GB" smtClean="0"/>
              <a:t>24/07/2013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4C16F-BA6F-40EC-BEC3-FD3F6F3D14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504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F524-66B2-4F67-A933-0B22FA6AE326}" type="datetimeFigureOut">
              <a:rPr lang="en-GB" smtClean="0"/>
              <a:t>24/07/2013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4C16F-BA6F-40EC-BEC3-FD3F6F3D14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85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F524-66B2-4F67-A933-0B22FA6AE326}" type="datetimeFigureOut">
              <a:rPr lang="en-GB" smtClean="0"/>
              <a:t>24/07/2013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4C16F-BA6F-40EC-BEC3-FD3F6F3D14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8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F524-66B2-4F67-A933-0B22FA6AE326}" type="datetimeFigureOut">
              <a:rPr lang="en-GB" smtClean="0"/>
              <a:t>24/07/2013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4C16F-BA6F-40EC-BEC3-FD3F6F3D14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216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F524-66B2-4F67-A933-0B22FA6AE326}" type="datetimeFigureOut">
              <a:rPr lang="en-GB" smtClean="0"/>
              <a:t>24/07/2013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4C16F-BA6F-40EC-BEC3-FD3F6F3D14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107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F524-66B2-4F67-A933-0B22FA6AE326}" type="datetimeFigureOut">
              <a:rPr lang="en-GB" smtClean="0"/>
              <a:t>24/07/2013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4C16F-BA6F-40EC-BEC3-FD3F6F3D14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846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F524-66B2-4F67-A933-0B22FA6AE326}" type="datetimeFigureOut">
              <a:rPr lang="en-GB" smtClean="0"/>
              <a:t>24/07/2013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4C16F-BA6F-40EC-BEC3-FD3F6F3D14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138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F524-66B2-4F67-A933-0B22FA6AE326}" type="datetimeFigureOut">
              <a:rPr lang="en-GB" smtClean="0"/>
              <a:t>24/07/2013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4C16F-BA6F-40EC-BEC3-FD3F6F3D14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13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5F524-66B2-4F67-A933-0B22FA6AE326}" type="datetimeFigureOut">
              <a:rPr lang="en-GB" smtClean="0"/>
              <a:t>24/07/2013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4C16F-BA6F-40EC-BEC3-FD3F6F3D14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34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cds.cern.ch/record/1472518/files/ATL-PHYS-PUB-2012-001.pdf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arxiv.org/abs/1304.5462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5445224"/>
            <a:ext cx="6624736" cy="1268760"/>
          </a:xfr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SUSY post LHC-8: </a:t>
            </a:r>
            <a:br>
              <a:rPr lang="en-GB" b="1" dirty="0" smtClean="0">
                <a:solidFill>
                  <a:schemeClr val="tx2"/>
                </a:solidFill>
              </a:rPr>
            </a:br>
            <a:r>
              <a:rPr lang="en-GB" b="1" dirty="0" smtClean="0">
                <a:solidFill>
                  <a:schemeClr val="tx2"/>
                </a:solidFill>
              </a:rPr>
              <a:t>what’s </a:t>
            </a:r>
            <a:r>
              <a:rPr lang="en-GB" b="1" dirty="0" smtClean="0">
                <a:solidFill>
                  <a:schemeClr val="tx2"/>
                </a:solidFill>
              </a:rPr>
              <a:t>excluded, what’s not</a:t>
            </a: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38" y="61913"/>
            <a:ext cx="2990850" cy="91916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1283" y="152162"/>
            <a:ext cx="1773242" cy="584775"/>
          </a:xfrm>
          <a:prstGeom prst="rect">
            <a:avLst/>
          </a:prstGeom>
          <a:solidFill>
            <a:schemeClr val="tx2"/>
          </a:solidFill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3200" b="1" dirty="0" smtClean="0"/>
              <a:t>Alan Barr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58405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3808" y="5589240"/>
            <a:ext cx="16129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500 </a:t>
            </a:r>
            <a:r>
              <a:rPr lang="en-GB" sz="3200" b="1" dirty="0" err="1" smtClean="0"/>
              <a:t>GeV</a:t>
            </a:r>
            <a:endParaRPr lang="en-GB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2195736" y="548680"/>
            <a:ext cx="4392488" cy="496855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156176" y="5517232"/>
            <a:ext cx="1102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1 </a:t>
            </a:r>
            <a:r>
              <a:rPr lang="en-GB" sz="3200" b="1" dirty="0" err="1" smtClean="0"/>
              <a:t>TeV</a:t>
            </a:r>
            <a:endParaRPr lang="en-GB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1372706"/>
            <a:ext cx="16129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500 </a:t>
            </a:r>
            <a:r>
              <a:rPr lang="en-GB" sz="3200" b="1" dirty="0" err="1" smtClean="0"/>
              <a:t>GeV</a:t>
            </a:r>
            <a:endParaRPr lang="en-GB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40240" y="525716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0</a:t>
            </a:r>
            <a:endParaRPr lang="en-GB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56750" y="6179223"/>
            <a:ext cx="2587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err="1" smtClean="0"/>
              <a:t>Squark</a:t>
            </a:r>
            <a:r>
              <a:rPr lang="en-GB" sz="3600" b="1" dirty="0" smtClean="0"/>
              <a:t> mass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21654" y="692696"/>
            <a:ext cx="1342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LSP mass</a:t>
            </a:r>
            <a:endParaRPr lang="en-GB" sz="2400" b="1" dirty="0"/>
          </a:p>
        </p:txBody>
      </p:sp>
      <p:sp>
        <p:nvSpPr>
          <p:cNvPr id="10" name="Freeform 9"/>
          <p:cNvSpPr/>
          <p:nvPr/>
        </p:nvSpPr>
        <p:spPr>
          <a:xfrm>
            <a:off x="2257426" y="3073709"/>
            <a:ext cx="3414712" cy="2441266"/>
          </a:xfrm>
          <a:custGeom>
            <a:avLst/>
            <a:gdLst>
              <a:gd name="connsiteX0" fmla="*/ 0 w 3400425"/>
              <a:gd name="connsiteY0" fmla="*/ 302821 h 2274496"/>
              <a:gd name="connsiteX1" fmla="*/ 1743075 w 3400425"/>
              <a:gd name="connsiteY1" fmla="*/ 2784 h 2274496"/>
              <a:gd name="connsiteX2" fmla="*/ 2943225 w 3400425"/>
              <a:gd name="connsiteY2" fmla="*/ 459984 h 2274496"/>
              <a:gd name="connsiteX3" fmla="*/ 3400425 w 3400425"/>
              <a:gd name="connsiteY3" fmla="*/ 2274496 h 2274496"/>
              <a:gd name="connsiteX0" fmla="*/ 0 w 3414712"/>
              <a:gd name="connsiteY0" fmla="*/ 544305 h 2273092"/>
              <a:gd name="connsiteX1" fmla="*/ 1757362 w 3414712"/>
              <a:gd name="connsiteY1" fmla="*/ 1380 h 2273092"/>
              <a:gd name="connsiteX2" fmla="*/ 2957512 w 3414712"/>
              <a:gd name="connsiteY2" fmla="*/ 458580 h 2273092"/>
              <a:gd name="connsiteX3" fmla="*/ 3414712 w 3414712"/>
              <a:gd name="connsiteY3" fmla="*/ 2273092 h 2273092"/>
              <a:gd name="connsiteX0" fmla="*/ 0 w 3414712"/>
              <a:gd name="connsiteY0" fmla="*/ 573109 h 2301896"/>
              <a:gd name="connsiteX1" fmla="*/ 728662 w 3414712"/>
              <a:gd name="connsiteY1" fmla="*/ 101621 h 2301896"/>
              <a:gd name="connsiteX2" fmla="*/ 1757362 w 3414712"/>
              <a:gd name="connsiteY2" fmla="*/ 30184 h 2301896"/>
              <a:gd name="connsiteX3" fmla="*/ 2957512 w 3414712"/>
              <a:gd name="connsiteY3" fmla="*/ 487384 h 2301896"/>
              <a:gd name="connsiteX4" fmla="*/ 3414712 w 3414712"/>
              <a:gd name="connsiteY4" fmla="*/ 2301896 h 2301896"/>
              <a:gd name="connsiteX0" fmla="*/ 0 w 3414712"/>
              <a:gd name="connsiteY0" fmla="*/ 712479 h 2441266"/>
              <a:gd name="connsiteX1" fmla="*/ 728662 w 3414712"/>
              <a:gd name="connsiteY1" fmla="*/ 240991 h 2441266"/>
              <a:gd name="connsiteX2" fmla="*/ 1843087 w 3414712"/>
              <a:gd name="connsiteY2" fmla="*/ 12391 h 2441266"/>
              <a:gd name="connsiteX3" fmla="*/ 2957512 w 3414712"/>
              <a:gd name="connsiteY3" fmla="*/ 626754 h 2441266"/>
              <a:gd name="connsiteX4" fmla="*/ 3414712 w 3414712"/>
              <a:gd name="connsiteY4" fmla="*/ 2441266 h 244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4712" h="2441266">
                <a:moveTo>
                  <a:pt x="0" y="712479"/>
                </a:moveTo>
                <a:cubicBezTo>
                  <a:pt x="119062" y="674379"/>
                  <a:pt x="435768" y="331479"/>
                  <a:pt x="728662" y="240991"/>
                </a:cubicBezTo>
                <a:cubicBezTo>
                  <a:pt x="1021556" y="150504"/>
                  <a:pt x="1471612" y="-51903"/>
                  <a:pt x="1843087" y="12391"/>
                </a:cubicBezTo>
                <a:cubicBezTo>
                  <a:pt x="2214562" y="76685"/>
                  <a:pt x="2695575" y="221942"/>
                  <a:pt x="2957512" y="626754"/>
                </a:cubicBezTo>
                <a:cubicBezTo>
                  <a:pt x="3219449" y="1031566"/>
                  <a:pt x="3324224" y="1723319"/>
                  <a:pt x="3414712" y="2441266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2193155" y="596590"/>
            <a:ext cx="1872208" cy="2643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Isosceles Triangle 18"/>
          <p:cNvSpPr/>
          <p:nvPr/>
        </p:nvSpPr>
        <p:spPr>
          <a:xfrm flipV="1">
            <a:off x="2193155" y="596590"/>
            <a:ext cx="1872208" cy="2686328"/>
          </a:xfrm>
          <a:prstGeom prst="triangl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41ABCF5-CA0B-412E-A2BB-29CD34C638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56750" y="1665093"/>
            <a:ext cx="1364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Allowed</a:t>
            </a:r>
            <a:endParaRPr lang="en-GB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2708617" y="4437112"/>
            <a:ext cx="1486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Excluded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619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/>
          <a:lstStyle/>
          <a:p>
            <a:r>
              <a:rPr lang="en-GB" dirty="0" smtClean="0"/>
              <a:t>…but what about…</a:t>
            </a:r>
            <a:endParaRPr lang="en-GB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41ABCF5-CA0B-412E-A2BB-29CD34C638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3813036"/>
            <a:ext cx="60433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</a:rPr>
              <a:t>n</a:t>
            </a:r>
            <a:r>
              <a:rPr lang="en-GB" sz="4000" dirty="0" smtClean="0">
                <a:solidFill>
                  <a:srgbClr val="FF0000"/>
                </a:solidFill>
              </a:rPr>
              <a:t>on-degeneracy of </a:t>
            </a:r>
            <a:r>
              <a:rPr lang="en-GB" sz="4000" dirty="0" err="1" smtClean="0">
                <a:solidFill>
                  <a:srgbClr val="FF0000"/>
                </a:solidFill>
              </a:rPr>
              <a:t>squarks</a:t>
            </a:r>
            <a:r>
              <a:rPr lang="en-GB" sz="4000" dirty="0" smtClean="0">
                <a:solidFill>
                  <a:srgbClr val="FF0000"/>
                </a:solidFill>
              </a:rPr>
              <a:t>?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78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2"/>
          <a:stretch/>
        </p:blipFill>
        <p:spPr bwMode="auto">
          <a:xfrm>
            <a:off x="-9525" y="404664"/>
            <a:ext cx="9153525" cy="585753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6948264" y="1124744"/>
            <a:ext cx="2016224" cy="10801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41ABCF5-CA0B-412E-A2BB-29CD34C638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60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3808" y="5589240"/>
            <a:ext cx="16129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500 </a:t>
            </a:r>
            <a:r>
              <a:rPr lang="en-GB" sz="3200" b="1" dirty="0" err="1" smtClean="0"/>
              <a:t>GeV</a:t>
            </a:r>
            <a:endParaRPr lang="en-GB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2195736" y="548680"/>
            <a:ext cx="4392488" cy="496855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156176" y="5517232"/>
            <a:ext cx="1102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1 </a:t>
            </a:r>
            <a:r>
              <a:rPr lang="en-GB" sz="3200" b="1" dirty="0" err="1" smtClean="0"/>
              <a:t>TeV</a:t>
            </a:r>
            <a:endParaRPr lang="en-GB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1372706"/>
            <a:ext cx="16129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500 </a:t>
            </a:r>
            <a:r>
              <a:rPr lang="en-GB" sz="3200" b="1" dirty="0" err="1" smtClean="0"/>
              <a:t>GeV</a:t>
            </a:r>
            <a:endParaRPr lang="en-GB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40240" y="525716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0</a:t>
            </a:r>
            <a:endParaRPr lang="en-GB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76056" y="5991671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 smtClean="0"/>
              <a:t>Squark</a:t>
            </a:r>
            <a:r>
              <a:rPr lang="en-GB" sz="2400" b="1" dirty="0" smtClean="0"/>
              <a:t> mass</a:t>
            </a:r>
            <a:endParaRPr lang="en-GB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21654" y="692696"/>
            <a:ext cx="1342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LSP mass</a:t>
            </a:r>
            <a:endParaRPr lang="en-GB" sz="2400" b="1" dirty="0"/>
          </a:p>
        </p:txBody>
      </p:sp>
      <p:sp>
        <p:nvSpPr>
          <p:cNvPr id="10" name="Freeform 9"/>
          <p:cNvSpPr/>
          <p:nvPr/>
        </p:nvSpPr>
        <p:spPr>
          <a:xfrm>
            <a:off x="2271713" y="3240479"/>
            <a:ext cx="3400425" cy="2274496"/>
          </a:xfrm>
          <a:custGeom>
            <a:avLst/>
            <a:gdLst>
              <a:gd name="connsiteX0" fmla="*/ 0 w 3400425"/>
              <a:gd name="connsiteY0" fmla="*/ 302821 h 2274496"/>
              <a:gd name="connsiteX1" fmla="*/ 1743075 w 3400425"/>
              <a:gd name="connsiteY1" fmla="*/ 2784 h 2274496"/>
              <a:gd name="connsiteX2" fmla="*/ 2943225 w 3400425"/>
              <a:gd name="connsiteY2" fmla="*/ 459984 h 2274496"/>
              <a:gd name="connsiteX3" fmla="*/ 3400425 w 3400425"/>
              <a:gd name="connsiteY3" fmla="*/ 2274496 h 227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0425" h="2274496">
                <a:moveTo>
                  <a:pt x="0" y="302821"/>
                </a:moveTo>
                <a:cubicBezTo>
                  <a:pt x="626269" y="139705"/>
                  <a:pt x="1252538" y="-23410"/>
                  <a:pt x="1743075" y="2784"/>
                </a:cubicBezTo>
                <a:cubicBezTo>
                  <a:pt x="2233613" y="28978"/>
                  <a:pt x="2667000" y="81365"/>
                  <a:pt x="2943225" y="459984"/>
                </a:cubicBezTo>
                <a:cubicBezTo>
                  <a:pt x="3219450" y="838603"/>
                  <a:pt x="3309937" y="1556549"/>
                  <a:pt x="3400425" y="2274496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>
            <a:off x="2228850" y="4860820"/>
            <a:ext cx="1400175" cy="625580"/>
          </a:xfrm>
          <a:custGeom>
            <a:avLst/>
            <a:gdLst>
              <a:gd name="connsiteX0" fmla="*/ 0 w 1400175"/>
              <a:gd name="connsiteY0" fmla="*/ 11218 h 625580"/>
              <a:gd name="connsiteX1" fmla="*/ 1085850 w 1400175"/>
              <a:gd name="connsiteY1" fmla="*/ 82655 h 625580"/>
              <a:gd name="connsiteX2" fmla="*/ 1400175 w 1400175"/>
              <a:gd name="connsiteY2" fmla="*/ 625580 h 62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0175" h="625580">
                <a:moveTo>
                  <a:pt x="0" y="11218"/>
                </a:moveTo>
                <a:cubicBezTo>
                  <a:pt x="426244" y="-4261"/>
                  <a:pt x="852488" y="-19739"/>
                  <a:pt x="1085850" y="82655"/>
                </a:cubicBezTo>
                <a:cubicBezTo>
                  <a:pt x="1319213" y="185049"/>
                  <a:pt x="1359694" y="405314"/>
                  <a:pt x="1400175" y="62558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2193155" y="596590"/>
            <a:ext cx="1872208" cy="2643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Isosceles Triangle 18"/>
          <p:cNvSpPr/>
          <p:nvPr/>
        </p:nvSpPr>
        <p:spPr>
          <a:xfrm flipV="1">
            <a:off x="2193155" y="596590"/>
            <a:ext cx="1872208" cy="2686328"/>
          </a:xfrm>
          <a:prstGeom prst="triangl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41ABCF5-CA0B-412E-A2BB-29CD34C638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 rot="8372876">
            <a:off x="3206384" y="3750107"/>
            <a:ext cx="1928592" cy="104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83504" y="4399155"/>
            <a:ext cx="2214068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400" dirty="0" smtClean="0"/>
              <a:t>One </a:t>
            </a:r>
            <a:r>
              <a:rPr lang="en-GB" sz="2400" dirty="0" err="1" smtClean="0"/>
              <a:t>squark</a:t>
            </a:r>
            <a:r>
              <a:rPr lang="en-GB" sz="2400" dirty="0" smtClean="0"/>
              <a:t> only</a:t>
            </a:r>
            <a:endParaRPr lang="en-GB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576507" y="2571291"/>
            <a:ext cx="3810082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400" dirty="0" smtClean="0"/>
              <a:t>Eight-fold </a:t>
            </a:r>
            <a:r>
              <a:rPr lang="en-GB" sz="2400" dirty="0" err="1" smtClean="0"/>
              <a:t>squark</a:t>
            </a:r>
            <a:r>
              <a:rPr lang="en-GB" sz="2400" dirty="0" smtClean="0"/>
              <a:t> degeneracy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6038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/>
          <a:lstStyle/>
          <a:p>
            <a:r>
              <a:rPr lang="en-GB" dirty="0" smtClean="0"/>
              <a:t>…but what about…</a:t>
            </a:r>
            <a:endParaRPr lang="en-GB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41ABCF5-CA0B-412E-A2BB-29CD34C638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4155177"/>
            <a:ext cx="5427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err="1">
                <a:solidFill>
                  <a:srgbClr val="FF0000"/>
                </a:solidFill>
              </a:rPr>
              <a:t>s</a:t>
            </a:r>
            <a:r>
              <a:rPr lang="en-GB" sz="4000" dirty="0" err="1" smtClean="0">
                <a:solidFill>
                  <a:srgbClr val="FF0000"/>
                </a:solidFill>
              </a:rPr>
              <a:t>quarks</a:t>
            </a:r>
            <a:r>
              <a:rPr lang="en-GB" sz="4000" dirty="0" smtClean="0">
                <a:solidFill>
                  <a:srgbClr val="FF0000"/>
                </a:solidFill>
              </a:rPr>
              <a:t> far from </a:t>
            </a:r>
            <a:r>
              <a:rPr lang="en-GB" sz="4000" dirty="0" err="1" smtClean="0">
                <a:solidFill>
                  <a:srgbClr val="FF0000"/>
                </a:solidFill>
              </a:rPr>
              <a:t>gluinos</a:t>
            </a:r>
            <a:r>
              <a:rPr lang="en-GB" sz="4000" dirty="0" smtClean="0">
                <a:solidFill>
                  <a:srgbClr val="FF0000"/>
                </a:solidFill>
              </a:rPr>
              <a:t>?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16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5616" y="548680"/>
            <a:ext cx="7560840" cy="51125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06990" y="4869160"/>
            <a:ext cx="872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1 </a:t>
            </a:r>
            <a:r>
              <a:rPr lang="en-GB" sz="2400" b="1" dirty="0" err="1" smtClean="0"/>
              <a:t>TeV</a:t>
            </a:r>
            <a:endParaRPr lang="en-GB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44208" y="5733256"/>
            <a:ext cx="872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2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TeV</a:t>
            </a:r>
            <a:endParaRPr lang="en-GB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19672" y="5661248"/>
            <a:ext cx="872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1 </a:t>
            </a:r>
            <a:r>
              <a:rPr lang="en-GB" sz="2400" b="1" dirty="0" err="1" smtClean="0"/>
              <a:t>TeV</a:t>
            </a:r>
            <a:endParaRPr lang="en-GB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06990" y="2348880"/>
            <a:ext cx="872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2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TeV</a:t>
            </a:r>
            <a:endParaRPr lang="en-GB" sz="2400" b="1" dirty="0"/>
          </a:p>
        </p:txBody>
      </p:sp>
      <p:sp>
        <p:nvSpPr>
          <p:cNvPr id="6" name="Freeform 5"/>
          <p:cNvSpPr/>
          <p:nvPr/>
        </p:nvSpPr>
        <p:spPr>
          <a:xfrm>
            <a:off x="3200401" y="585788"/>
            <a:ext cx="5486400" cy="3614737"/>
          </a:xfrm>
          <a:custGeom>
            <a:avLst/>
            <a:gdLst>
              <a:gd name="connsiteX0" fmla="*/ 0 w 5472113"/>
              <a:gd name="connsiteY0" fmla="*/ 0 h 3386601"/>
              <a:gd name="connsiteX1" fmla="*/ 885825 w 5472113"/>
              <a:gd name="connsiteY1" fmla="*/ 1900237 h 3386601"/>
              <a:gd name="connsiteX2" fmla="*/ 3686175 w 5472113"/>
              <a:gd name="connsiteY2" fmla="*/ 3143250 h 3386601"/>
              <a:gd name="connsiteX3" fmla="*/ 5472113 w 5472113"/>
              <a:gd name="connsiteY3" fmla="*/ 3386137 h 3386601"/>
              <a:gd name="connsiteX0" fmla="*/ 0 w 5486400"/>
              <a:gd name="connsiteY0" fmla="*/ 0 h 3614759"/>
              <a:gd name="connsiteX1" fmla="*/ 885825 w 5486400"/>
              <a:gd name="connsiteY1" fmla="*/ 1900237 h 3614759"/>
              <a:gd name="connsiteX2" fmla="*/ 3686175 w 5486400"/>
              <a:gd name="connsiteY2" fmla="*/ 3143250 h 3614759"/>
              <a:gd name="connsiteX3" fmla="*/ 5486400 w 5486400"/>
              <a:gd name="connsiteY3" fmla="*/ 3614737 h 3614759"/>
              <a:gd name="connsiteX0" fmla="*/ 0 w 5486400"/>
              <a:gd name="connsiteY0" fmla="*/ 0 h 3614737"/>
              <a:gd name="connsiteX1" fmla="*/ 885825 w 5486400"/>
              <a:gd name="connsiteY1" fmla="*/ 1900237 h 3614737"/>
              <a:gd name="connsiteX2" fmla="*/ 3686175 w 5486400"/>
              <a:gd name="connsiteY2" fmla="*/ 3143250 h 3614737"/>
              <a:gd name="connsiteX3" fmla="*/ 5486400 w 5486400"/>
              <a:gd name="connsiteY3" fmla="*/ 3614737 h 3614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3614737">
                <a:moveTo>
                  <a:pt x="0" y="0"/>
                </a:moveTo>
                <a:cubicBezTo>
                  <a:pt x="135731" y="688181"/>
                  <a:pt x="271463" y="1376362"/>
                  <a:pt x="885825" y="1900237"/>
                </a:cubicBezTo>
                <a:cubicBezTo>
                  <a:pt x="1500187" y="2424112"/>
                  <a:pt x="2919412" y="2857500"/>
                  <a:pt x="3686175" y="3143250"/>
                </a:cubicBezTo>
                <a:cubicBezTo>
                  <a:pt x="4452938" y="3429000"/>
                  <a:pt x="4932758" y="3531393"/>
                  <a:pt x="5486400" y="3614737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>
          <a:xfrm>
            <a:off x="1085850" y="1628800"/>
            <a:ext cx="5794856" cy="4000475"/>
          </a:xfrm>
          <a:custGeom>
            <a:avLst/>
            <a:gdLst>
              <a:gd name="connsiteX0" fmla="*/ 0 w 5957888"/>
              <a:gd name="connsiteY0" fmla="*/ 0 h 4186237"/>
              <a:gd name="connsiteX1" fmla="*/ 2614613 w 5957888"/>
              <a:gd name="connsiteY1" fmla="*/ 1000125 h 4186237"/>
              <a:gd name="connsiteX2" fmla="*/ 4672013 w 5957888"/>
              <a:gd name="connsiteY2" fmla="*/ 2371725 h 4186237"/>
              <a:gd name="connsiteX3" fmla="*/ 5957888 w 5957888"/>
              <a:gd name="connsiteY3" fmla="*/ 4186237 h 4186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57888" h="4186237">
                <a:moveTo>
                  <a:pt x="0" y="0"/>
                </a:moveTo>
                <a:cubicBezTo>
                  <a:pt x="917972" y="302419"/>
                  <a:pt x="1835944" y="604838"/>
                  <a:pt x="2614613" y="1000125"/>
                </a:cubicBezTo>
                <a:cubicBezTo>
                  <a:pt x="3393282" y="1395412"/>
                  <a:pt x="4114801" y="1840706"/>
                  <a:pt x="4672013" y="2371725"/>
                </a:cubicBezTo>
                <a:cubicBezTo>
                  <a:pt x="5229226" y="2902744"/>
                  <a:pt x="5593557" y="3544490"/>
                  <a:pt x="5957888" y="4186237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07504" y="980728"/>
            <a:ext cx="1110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2.5 </a:t>
            </a:r>
            <a:r>
              <a:rPr lang="en-GB" sz="2400" b="1" dirty="0" err="1" smtClean="0"/>
              <a:t>TeV</a:t>
            </a:r>
            <a:endParaRPr lang="en-GB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851920" y="5703639"/>
            <a:ext cx="1110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1.5 </a:t>
            </a:r>
            <a:r>
              <a:rPr lang="en-GB" sz="2400" b="1" dirty="0" err="1" smtClean="0"/>
              <a:t>TeV</a:t>
            </a:r>
            <a:endParaRPr lang="en-GB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740352" y="5330825"/>
            <a:ext cx="1167307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800" b="1" dirty="0" err="1" smtClean="0"/>
              <a:t>Gluino</a:t>
            </a:r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800" b="1" dirty="0" smtClean="0"/>
              <a:t>Mass</a:t>
            </a:r>
            <a:endParaRPr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13037" y="71626"/>
            <a:ext cx="1218603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800" b="1" dirty="0" err="1" smtClean="0"/>
              <a:t>Squark</a:t>
            </a:r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800" b="1" dirty="0" smtClean="0"/>
              <a:t>Mass</a:t>
            </a:r>
            <a:endParaRPr lang="en-GB" sz="2800" b="1" dirty="0"/>
          </a:p>
        </p:txBody>
      </p:sp>
      <p:sp>
        <p:nvSpPr>
          <p:cNvPr id="17" name="TextBox 16"/>
          <p:cNvSpPr txBox="1"/>
          <p:nvPr/>
        </p:nvSpPr>
        <p:spPr>
          <a:xfrm rot="1017877">
            <a:off x="5185580" y="2876373"/>
            <a:ext cx="2111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Massless LSP</a:t>
            </a:r>
            <a:endParaRPr lang="en-GB" sz="2800" b="1" dirty="0"/>
          </a:p>
        </p:txBody>
      </p:sp>
      <p:sp>
        <p:nvSpPr>
          <p:cNvPr id="15" name="TextBox 14"/>
          <p:cNvSpPr txBox="1"/>
          <p:nvPr/>
        </p:nvSpPr>
        <p:spPr>
          <a:xfrm rot="1288076">
            <a:off x="2160723" y="2766118"/>
            <a:ext cx="2446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M(LSP) = 700 </a:t>
            </a:r>
            <a:r>
              <a:rPr lang="en-GB" sz="2400" b="1" dirty="0" err="1" smtClean="0"/>
              <a:t>GeV</a:t>
            </a:r>
            <a:endParaRPr lang="en-GB" sz="2400" b="1" dirty="0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41ABCF5-CA0B-412E-A2BB-29CD34C638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75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7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/>
          <a:lstStyle/>
          <a:p>
            <a:r>
              <a:rPr lang="en-GB" dirty="0" smtClean="0"/>
              <a:t>…but what about…</a:t>
            </a:r>
            <a:endParaRPr lang="en-GB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41ABCF5-CA0B-412E-A2BB-29CD34C638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3801234"/>
            <a:ext cx="53897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</a:rPr>
              <a:t>c</a:t>
            </a:r>
            <a:r>
              <a:rPr lang="en-GB" sz="4000" dirty="0" smtClean="0">
                <a:solidFill>
                  <a:srgbClr val="FF0000"/>
                </a:solidFill>
              </a:rPr>
              <a:t>ompeting decay chains?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70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2"/>
          <a:stretch/>
        </p:blipFill>
        <p:spPr bwMode="auto">
          <a:xfrm>
            <a:off x="-9525" y="404664"/>
            <a:ext cx="9153525" cy="585753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1331640" y="6262202"/>
            <a:ext cx="6435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Simplified model interpretations typically assume 100% BR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41ABCF5-CA0B-412E-A2BB-29CD34C638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26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90500"/>
            <a:ext cx="86487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41ABCF5-CA0B-412E-A2BB-29CD34C638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834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1305.6921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6841" y="0"/>
            <a:ext cx="3191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SLAC group : Cahill-Rowley et al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479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143000"/>
          </a:xfrm>
        </p:spPr>
        <p:txBody>
          <a:bodyPr/>
          <a:lstStyle/>
          <a:p>
            <a:r>
              <a:rPr lang="en-GB" dirty="0" err="1" smtClean="0"/>
              <a:t>Sleptons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27650" name="Picture 2" descr="https://atlas.web.cern.ch/Atlas/GROUPS/PHYSICS/SUSY/FeynmanGraphs/slsl-llN1N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04864"/>
            <a:ext cx="4596036" cy="376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41ABCF5-CA0B-412E-A2BB-29CD34C638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35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ula Mag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28" y="-20194"/>
            <a:ext cx="9178528" cy="687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41ABCF5-CA0B-412E-A2BB-29CD34C638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06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atlas.web.cern.ch/Atlas/GROUPS/PHYSICS/CONFNOTES/ATLAS-CONF-2013-049/fig_08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0"/>
            <a:ext cx="75512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72200" y="1700808"/>
            <a:ext cx="231364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3200" dirty="0" smtClean="0"/>
              <a:t>Left </a:t>
            </a:r>
            <a:r>
              <a:rPr lang="en-GB" sz="3200" dirty="0" err="1" smtClean="0"/>
              <a:t>sleptons</a:t>
            </a:r>
            <a:endParaRPr lang="en-GB" sz="3200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41ABCF5-CA0B-412E-A2BB-29CD34C638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85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atlas.web.cern.ch/Atlas/GROUPS/PHYSICS/CONFNOTES/ATLAS-CONF-2013-049/fig_08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74888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72200" y="1700808"/>
            <a:ext cx="253947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3200" dirty="0" smtClean="0"/>
              <a:t>Right </a:t>
            </a:r>
            <a:r>
              <a:rPr lang="en-GB" sz="3200" dirty="0" err="1" smtClean="0"/>
              <a:t>sleptons</a:t>
            </a:r>
            <a:endParaRPr lang="en-GB" sz="3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41ABCF5-CA0B-412E-A2BB-29CD34C638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43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1880" y="3789040"/>
            <a:ext cx="457734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It’s very easy to discovery </a:t>
            </a:r>
            <a:br>
              <a:rPr lang="en-GB" sz="3200" dirty="0" smtClean="0"/>
            </a:br>
            <a:r>
              <a:rPr lang="en-GB" sz="3200" dirty="0" smtClean="0"/>
              <a:t>things which are </a:t>
            </a:r>
            <a:r>
              <a:rPr lang="en-GB" sz="3200" b="1" i="1" dirty="0" smtClean="0"/>
              <a:t>not </a:t>
            </a:r>
            <a:r>
              <a:rPr lang="en-GB" sz="3200" dirty="0" smtClean="0"/>
              <a:t>there</a:t>
            </a:r>
          </a:p>
          <a:p>
            <a:endParaRPr lang="en-GB" sz="3200" dirty="0" smtClean="0"/>
          </a:p>
          <a:p>
            <a:r>
              <a:rPr lang="en-GB" sz="3200" dirty="0" smtClean="0"/>
              <a:t>Many examples…</a:t>
            </a:r>
            <a:endParaRPr lang="en-GB" sz="3200" dirty="0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41ABCF5-CA0B-412E-A2BB-29CD34C638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5026" y="2132856"/>
            <a:ext cx="254832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4000" b="1" dirty="0" smtClean="0"/>
              <a:t>Intermezzo</a:t>
            </a:r>
            <a:endParaRPr lang="en-GB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0556" y="9052"/>
            <a:ext cx="1790875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1300" dirty="0" smtClean="0"/>
              <a:t>(</a:t>
            </a:r>
            <a:endParaRPr lang="en-GB" sz="41300" dirty="0"/>
          </a:p>
        </p:txBody>
      </p:sp>
    </p:spTree>
    <p:extLst>
      <p:ext uri="{BB962C8B-B14F-4D97-AF65-F5344CB8AC3E}">
        <p14:creationId xmlns:p14="http://schemas.microsoft.com/office/powerpoint/2010/main" val="48000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0" y="1772816"/>
            <a:ext cx="9144000" cy="399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88224" y="188640"/>
            <a:ext cx="2404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PRL 106, 171801 (2011)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84281" y="5949280"/>
            <a:ext cx="280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CDF W + </a:t>
            </a:r>
            <a:r>
              <a:rPr lang="en-GB" b="1" dirty="0" err="1" smtClean="0"/>
              <a:t>dijet</a:t>
            </a:r>
            <a:r>
              <a:rPr lang="en-GB" b="1" dirty="0" smtClean="0"/>
              <a:t> analysis 2011</a:t>
            </a:r>
            <a:endParaRPr lang="en-GB" b="1" dirty="0"/>
          </a:p>
        </p:txBody>
      </p:sp>
      <p:sp>
        <p:nvSpPr>
          <p:cNvPr id="6" name="Rectangle 5"/>
          <p:cNvSpPr/>
          <p:nvPr/>
        </p:nvSpPr>
        <p:spPr>
          <a:xfrm>
            <a:off x="7524328" y="5949280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4 Apr 2011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342102"/>
            <a:ext cx="5639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smtClean="0"/>
              <a:t>CDF: new resonance?</a:t>
            </a:r>
            <a:endParaRPr lang="en-GB" sz="4800" b="1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41ABCF5-CA0B-412E-A2BB-29CD34C638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0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857250"/>
            <a:ext cx="79629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80567" y="233462"/>
            <a:ext cx="7272808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b="1" dirty="0" smtClean="0"/>
              <a:t>CDF: CERN Seminar Tuesday 23rd July</a:t>
            </a:r>
            <a:endParaRPr lang="en-GB" sz="2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762050" y="1791866"/>
            <a:ext cx="7509842" cy="4320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41ABCF5-CA0B-412E-A2BB-29CD34C638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93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3928" y="9052"/>
            <a:ext cx="1790875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1300" dirty="0" smtClean="0"/>
              <a:t>)</a:t>
            </a:r>
            <a:endParaRPr lang="en-GB" sz="41300" dirty="0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41ABCF5-CA0B-412E-A2BB-29CD34C638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51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Stop </a:t>
            </a:r>
            <a:r>
              <a:rPr lang="en-GB" dirty="0" err="1"/>
              <a:t>s</a:t>
            </a:r>
            <a:r>
              <a:rPr lang="en-GB" dirty="0" err="1" smtClean="0"/>
              <a:t>quarks</a:t>
            </a:r>
            <a:endParaRPr lang="en-GB" dirty="0"/>
          </a:p>
        </p:txBody>
      </p:sp>
      <p:pic>
        <p:nvPicPr>
          <p:cNvPr id="29698" name="Picture 2" descr="https://atlas.web.cern.ch/Atlas/GROUPS/PHYSICS/SUSY/FeynmanGraphs/stst-ttN1N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5328592" cy="427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41ABCF5-CA0B-412E-A2BB-29CD34C638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56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7704" y="692696"/>
            <a:ext cx="5616624" cy="50405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940152" y="6165304"/>
            <a:ext cx="2973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Stop mass (</a:t>
            </a:r>
            <a:r>
              <a:rPr lang="en-GB" sz="3200" b="1" dirty="0" err="1" smtClean="0"/>
              <a:t>GeV</a:t>
            </a:r>
            <a:r>
              <a:rPr lang="en-GB" sz="3200" b="1" dirty="0" smtClean="0"/>
              <a:t>)</a:t>
            </a:r>
            <a:endParaRPr lang="en-GB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7251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LSP mass</a:t>
            </a:r>
            <a:endParaRPr lang="en-GB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78910" y="55485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524108" y="579597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200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304138" y="583462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</a:t>
            </a:r>
            <a:r>
              <a:rPr lang="en-GB" dirty="0" smtClean="0"/>
              <a:t>00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156176" y="582090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600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171575" y="436510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100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211048" y="320134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200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207412" y="206084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</a:t>
            </a:r>
            <a:r>
              <a:rPr lang="en-GB" dirty="0" smtClean="0"/>
              <a:t>00</a:t>
            </a:r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907704" y="1700808"/>
            <a:ext cx="2932158" cy="367240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483768" y="2060848"/>
            <a:ext cx="2932158" cy="367240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888185" y="836712"/>
            <a:ext cx="2827831" cy="367240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2771775" y="2814638"/>
            <a:ext cx="4486275" cy="2900362"/>
          </a:xfrm>
          <a:custGeom>
            <a:avLst/>
            <a:gdLst>
              <a:gd name="connsiteX0" fmla="*/ 0 w 4486275"/>
              <a:gd name="connsiteY0" fmla="*/ 2857500 h 2900362"/>
              <a:gd name="connsiteX1" fmla="*/ 1714500 w 4486275"/>
              <a:gd name="connsiteY1" fmla="*/ 614362 h 2900362"/>
              <a:gd name="connsiteX2" fmla="*/ 2743200 w 4486275"/>
              <a:gd name="connsiteY2" fmla="*/ 0 h 2900362"/>
              <a:gd name="connsiteX3" fmla="*/ 3786188 w 4486275"/>
              <a:gd name="connsiteY3" fmla="*/ 300037 h 2900362"/>
              <a:gd name="connsiteX4" fmla="*/ 4486275 w 4486275"/>
              <a:gd name="connsiteY4" fmla="*/ 2243137 h 2900362"/>
              <a:gd name="connsiteX5" fmla="*/ 4471988 w 4486275"/>
              <a:gd name="connsiteY5" fmla="*/ 2900362 h 290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6275" h="2900362">
                <a:moveTo>
                  <a:pt x="0" y="2857500"/>
                </a:moveTo>
                <a:lnTo>
                  <a:pt x="1714500" y="614362"/>
                </a:lnTo>
                <a:lnTo>
                  <a:pt x="2743200" y="0"/>
                </a:lnTo>
                <a:lnTo>
                  <a:pt x="3786188" y="300037"/>
                </a:lnTo>
                <a:lnTo>
                  <a:pt x="4486275" y="2243137"/>
                </a:lnTo>
                <a:lnTo>
                  <a:pt x="4471988" y="2900362"/>
                </a:lnTo>
              </a:path>
            </a:pathLst>
          </a:cu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/>
        </p:nvSpPr>
        <p:spPr>
          <a:xfrm>
            <a:off x="1943100" y="4643437"/>
            <a:ext cx="1100138" cy="1100137"/>
          </a:xfrm>
          <a:custGeom>
            <a:avLst/>
            <a:gdLst>
              <a:gd name="connsiteX0" fmla="*/ 0 w 1100138"/>
              <a:gd name="connsiteY0" fmla="*/ 800100 h 1014412"/>
              <a:gd name="connsiteX1" fmla="*/ 428625 w 1100138"/>
              <a:gd name="connsiteY1" fmla="*/ 371475 h 1014412"/>
              <a:gd name="connsiteX2" fmla="*/ 742950 w 1100138"/>
              <a:gd name="connsiteY2" fmla="*/ 42862 h 1014412"/>
              <a:gd name="connsiteX3" fmla="*/ 1100138 w 1100138"/>
              <a:gd name="connsiteY3" fmla="*/ 0 h 1014412"/>
              <a:gd name="connsiteX4" fmla="*/ 1000125 w 1100138"/>
              <a:gd name="connsiteY4" fmla="*/ 342900 h 1014412"/>
              <a:gd name="connsiteX5" fmla="*/ 542925 w 1100138"/>
              <a:gd name="connsiteY5" fmla="*/ 1014412 h 1014412"/>
              <a:gd name="connsiteX0" fmla="*/ 0 w 1100138"/>
              <a:gd name="connsiteY0" fmla="*/ 800100 h 1014412"/>
              <a:gd name="connsiteX1" fmla="*/ 428625 w 1100138"/>
              <a:gd name="connsiteY1" fmla="*/ 371475 h 1014412"/>
              <a:gd name="connsiteX2" fmla="*/ 742950 w 1100138"/>
              <a:gd name="connsiteY2" fmla="*/ 42862 h 1014412"/>
              <a:gd name="connsiteX3" fmla="*/ 1100138 w 1100138"/>
              <a:gd name="connsiteY3" fmla="*/ 0 h 1014412"/>
              <a:gd name="connsiteX4" fmla="*/ 1000125 w 1100138"/>
              <a:gd name="connsiteY4" fmla="*/ 342900 h 1014412"/>
              <a:gd name="connsiteX5" fmla="*/ 585788 w 1100138"/>
              <a:gd name="connsiteY5" fmla="*/ 700087 h 1014412"/>
              <a:gd name="connsiteX6" fmla="*/ 542925 w 1100138"/>
              <a:gd name="connsiteY6" fmla="*/ 1014412 h 1014412"/>
              <a:gd name="connsiteX0" fmla="*/ 285750 w 1385888"/>
              <a:gd name="connsiteY0" fmla="*/ 800100 h 1228724"/>
              <a:gd name="connsiteX1" fmla="*/ 714375 w 1385888"/>
              <a:gd name="connsiteY1" fmla="*/ 371475 h 1228724"/>
              <a:gd name="connsiteX2" fmla="*/ 1028700 w 1385888"/>
              <a:gd name="connsiteY2" fmla="*/ 42862 h 1228724"/>
              <a:gd name="connsiteX3" fmla="*/ 1385888 w 1385888"/>
              <a:gd name="connsiteY3" fmla="*/ 0 h 1228724"/>
              <a:gd name="connsiteX4" fmla="*/ 1285875 w 1385888"/>
              <a:gd name="connsiteY4" fmla="*/ 342900 h 1228724"/>
              <a:gd name="connsiteX5" fmla="*/ 871538 w 1385888"/>
              <a:gd name="connsiteY5" fmla="*/ 700087 h 1228724"/>
              <a:gd name="connsiteX6" fmla="*/ 0 w 1385888"/>
              <a:gd name="connsiteY6" fmla="*/ 1228724 h 1228724"/>
              <a:gd name="connsiteX0" fmla="*/ 285750 w 1385888"/>
              <a:gd name="connsiteY0" fmla="*/ 800100 h 1228724"/>
              <a:gd name="connsiteX1" fmla="*/ 714375 w 1385888"/>
              <a:gd name="connsiteY1" fmla="*/ 371475 h 1228724"/>
              <a:gd name="connsiteX2" fmla="*/ 1028700 w 1385888"/>
              <a:gd name="connsiteY2" fmla="*/ 42862 h 1228724"/>
              <a:gd name="connsiteX3" fmla="*/ 1385888 w 1385888"/>
              <a:gd name="connsiteY3" fmla="*/ 0 h 1228724"/>
              <a:gd name="connsiteX4" fmla="*/ 1285875 w 1385888"/>
              <a:gd name="connsiteY4" fmla="*/ 342900 h 1228724"/>
              <a:gd name="connsiteX5" fmla="*/ 785813 w 1385888"/>
              <a:gd name="connsiteY5" fmla="*/ 1100137 h 1228724"/>
              <a:gd name="connsiteX6" fmla="*/ 0 w 1385888"/>
              <a:gd name="connsiteY6" fmla="*/ 1228724 h 1228724"/>
              <a:gd name="connsiteX0" fmla="*/ 71438 w 1171576"/>
              <a:gd name="connsiteY0" fmla="*/ 800100 h 1100137"/>
              <a:gd name="connsiteX1" fmla="*/ 500063 w 1171576"/>
              <a:gd name="connsiteY1" fmla="*/ 371475 h 1100137"/>
              <a:gd name="connsiteX2" fmla="*/ 814388 w 1171576"/>
              <a:gd name="connsiteY2" fmla="*/ 42862 h 1100137"/>
              <a:gd name="connsiteX3" fmla="*/ 1171576 w 1171576"/>
              <a:gd name="connsiteY3" fmla="*/ 0 h 1100137"/>
              <a:gd name="connsiteX4" fmla="*/ 1071563 w 1171576"/>
              <a:gd name="connsiteY4" fmla="*/ 342900 h 1100137"/>
              <a:gd name="connsiteX5" fmla="*/ 571501 w 1171576"/>
              <a:gd name="connsiteY5" fmla="*/ 1100137 h 1100137"/>
              <a:gd name="connsiteX6" fmla="*/ 0 w 1171576"/>
              <a:gd name="connsiteY6" fmla="*/ 1071562 h 1100137"/>
              <a:gd name="connsiteX0" fmla="*/ 0 w 1100138"/>
              <a:gd name="connsiteY0" fmla="*/ 800100 h 1100137"/>
              <a:gd name="connsiteX1" fmla="*/ 428625 w 1100138"/>
              <a:gd name="connsiteY1" fmla="*/ 371475 h 1100137"/>
              <a:gd name="connsiteX2" fmla="*/ 742950 w 1100138"/>
              <a:gd name="connsiteY2" fmla="*/ 42862 h 1100137"/>
              <a:gd name="connsiteX3" fmla="*/ 1100138 w 1100138"/>
              <a:gd name="connsiteY3" fmla="*/ 0 h 1100137"/>
              <a:gd name="connsiteX4" fmla="*/ 1000125 w 1100138"/>
              <a:gd name="connsiteY4" fmla="*/ 342900 h 1100137"/>
              <a:gd name="connsiteX5" fmla="*/ 500063 w 1100138"/>
              <a:gd name="connsiteY5" fmla="*/ 1100137 h 1100137"/>
              <a:gd name="connsiteX6" fmla="*/ 14287 w 1100138"/>
              <a:gd name="connsiteY6" fmla="*/ 1057275 h 1100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0138" h="1100137">
                <a:moveTo>
                  <a:pt x="0" y="800100"/>
                </a:moveTo>
                <a:lnTo>
                  <a:pt x="428625" y="371475"/>
                </a:lnTo>
                <a:lnTo>
                  <a:pt x="742950" y="42862"/>
                </a:lnTo>
                <a:lnTo>
                  <a:pt x="1100138" y="0"/>
                </a:lnTo>
                <a:lnTo>
                  <a:pt x="1000125" y="342900"/>
                </a:lnTo>
                <a:cubicBezTo>
                  <a:pt x="904875" y="485775"/>
                  <a:pt x="595313" y="957262"/>
                  <a:pt x="500063" y="1100137"/>
                </a:cubicBezTo>
                <a:lnTo>
                  <a:pt x="14287" y="1057275"/>
                </a:lnTo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 20"/>
          <p:cNvSpPr/>
          <p:nvPr/>
        </p:nvSpPr>
        <p:spPr>
          <a:xfrm>
            <a:off x="1871663" y="3257550"/>
            <a:ext cx="1214437" cy="2100263"/>
          </a:xfrm>
          <a:custGeom>
            <a:avLst/>
            <a:gdLst>
              <a:gd name="connsiteX0" fmla="*/ 0 w 1214437"/>
              <a:gd name="connsiteY0" fmla="*/ 2100263 h 2100263"/>
              <a:gd name="connsiteX1" fmla="*/ 28575 w 1214437"/>
              <a:gd name="connsiteY1" fmla="*/ 1243013 h 2100263"/>
              <a:gd name="connsiteX2" fmla="*/ 885825 w 1214437"/>
              <a:gd name="connsiteY2" fmla="*/ 128588 h 2100263"/>
              <a:gd name="connsiteX3" fmla="*/ 1171575 w 1214437"/>
              <a:gd name="connsiteY3" fmla="*/ 0 h 2100263"/>
              <a:gd name="connsiteX4" fmla="*/ 1214437 w 1214437"/>
              <a:gd name="connsiteY4" fmla="*/ 71438 h 2100263"/>
              <a:gd name="connsiteX5" fmla="*/ 1057275 w 1214437"/>
              <a:gd name="connsiteY5" fmla="*/ 485775 h 2100263"/>
              <a:gd name="connsiteX6" fmla="*/ 971550 w 1214437"/>
              <a:gd name="connsiteY6" fmla="*/ 942975 h 2100263"/>
              <a:gd name="connsiteX7" fmla="*/ 0 w 1214437"/>
              <a:gd name="connsiteY7" fmla="*/ 2100263 h 210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4437" h="2100263">
                <a:moveTo>
                  <a:pt x="0" y="2100263"/>
                </a:moveTo>
                <a:lnTo>
                  <a:pt x="28575" y="1243013"/>
                </a:lnTo>
                <a:lnTo>
                  <a:pt x="885825" y="128588"/>
                </a:lnTo>
                <a:lnTo>
                  <a:pt x="1171575" y="0"/>
                </a:lnTo>
                <a:lnTo>
                  <a:pt x="1214437" y="71438"/>
                </a:lnTo>
                <a:lnTo>
                  <a:pt x="1057275" y="485775"/>
                </a:lnTo>
                <a:lnTo>
                  <a:pt x="971550" y="942975"/>
                </a:lnTo>
                <a:lnTo>
                  <a:pt x="0" y="210026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4511402" y="1700808"/>
            <a:ext cx="832516" cy="9721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01996" y="1290826"/>
            <a:ext cx="214353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3200" b="1" dirty="0"/>
              <a:t>b</a:t>
            </a:r>
            <a:r>
              <a:rPr lang="en-GB" sz="3200" b="1" dirty="0" smtClean="0"/>
              <a:t> + W + LSP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142512" y="1475492"/>
            <a:ext cx="143212" cy="18112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575962" y="964545"/>
            <a:ext cx="133241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3200" b="1" dirty="0"/>
              <a:t>c</a:t>
            </a:r>
            <a:r>
              <a:rPr lang="en-GB" sz="3200" b="1" dirty="0" smtClean="0"/>
              <a:t> + LSP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6460240" y="3107025"/>
            <a:ext cx="832516" cy="9721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269518" y="2522250"/>
            <a:ext cx="130356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3200" b="1" dirty="0"/>
              <a:t>t</a:t>
            </a:r>
            <a:r>
              <a:rPr lang="en-GB" sz="3200" b="1" dirty="0" smtClean="0"/>
              <a:t> + LSP</a:t>
            </a:r>
          </a:p>
        </p:txBody>
      </p:sp>
    </p:spTree>
    <p:extLst>
      <p:ext uri="{BB962C8B-B14F-4D97-AF65-F5344CB8AC3E}">
        <p14:creationId xmlns:p14="http://schemas.microsoft.com/office/powerpoint/2010/main" val="280141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twiki.cern.ch/twiki/pub/AtlasPublic/CombinedSummaryPlots/ATLAS_directstop_tLSP_EPS20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6913439" cy="664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41ABCF5-CA0B-412E-A2BB-29CD34C638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96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/>
          <a:lstStyle/>
          <a:p>
            <a:r>
              <a:rPr lang="en-GB" dirty="0" smtClean="0"/>
              <a:t>Look at </a:t>
            </a:r>
            <a:r>
              <a:rPr lang="en-GB" dirty="0" err="1" smtClean="0"/>
              <a:t>pMSSM</a:t>
            </a:r>
            <a:r>
              <a:rPr lang="en-GB" dirty="0" smtClean="0"/>
              <a:t> exclusions…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54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" y="0"/>
            <a:ext cx="9123290" cy="6858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4139952" y="5736158"/>
            <a:ext cx="495437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Review:</a:t>
            </a:r>
            <a:br>
              <a:rPr lang="en-GB" sz="3200" b="1" dirty="0" smtClean="0">
                <a:solidFill>
                  <a:schemeClr val="bg1"/>
                </a:solidFill>
              </a:rPr>
            </a:br>
            <a:r>
              <a:rPr lang="en-GB" sz="3200" b="1" dirty="0" smtClean="0">
                <a:solidFill>
                  <a:schemeClr val="bg1"/>
                </a:solidFill>
              </a:rPr>
              <a:t>O. </a:t>
            </a:r>
            <a:r>
              <a:rPr lang="en-GB" sz="3200" b="1" dirty="0" err="1" smtClean="0">
                <a:solidFill>
                  <a:schemeClr val="bg1"/>
                </a:solidFill>
              </a:rPr>
              <a:t>Buchmueller</a:t>
            </a:r>
            <a:r>
              <a:rPr lang="en-GB" sz="3200" b="1" dirty="0" smtClean="0">
                <a:solidFill>
                  <a:schemeClr val="bg1"/>
                </a:solidFill>
              </a:rPr>
              <a:t>, EPS, 24 July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41ABCF5-CA0B-412E-A2BB-29CD34C638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25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23" y="242490"/>
            <a:ext cx="7834248" cy="540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834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1305.6921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6841" y="0"/>
            <a:ext cx="2534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SLAC: Cahill-Rowley et al </a:t>
            </a:r>
            <a:endParaRPr lang="en-GB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41ABCF5-CA0B-412E-A2BB-29CD34C638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6248" y="55892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i="1" dirty="0" smtClean="0"/>
              <a:t>More</a:t>
            </a:r>
            <a:r>
              <a:rPr lang="en-GB" dirty="0" smtClean="0"/>
              <a:t> sensitivity in </a:t>
            </a:r>
            <a:r>
              <a:rPr lang="en-GB" dirty="0" err="1" smtClean="0"/>
              <a:t>pMSSM</a:t>
            </a:r>
            <a:r>
              <a:rPr lang="en-GB" dirty="0" smtClean="0"/>
              <a:t> than</a:t>
            </a:r>
            <a:br>
              <a:rPr lang="en-GB" dirty="0" smtClean="0"/>
            </a:br>
            <a:r>
              <a:rPr lang="en-GB" dirty="0" smtClean="0"/>
              <a:t>for simplified model ??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466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3848" y="-243408"/>
            <a:ext cx="3132589" cy="772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9600" b="1" dirty="0" smtClean="0"/>
              <a:t>?</a:t>
            </a:r>
            <a:endParaRPr lang="en-GB" sz="49600" b="1" dirty="0"/>
          </a:p>
        </p:txBody>
      </p:sp>
    </p:spTree>
    <p:extLst>
      <p:ext uri="{BB962C8B-B14F-4D97-AF65-F5344CB8AC3E}">
        <p14:creationId xmlns:p14="http://schemas.microsoft.com/office/powerpoint/2010/main" val="239141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691680" y="548680"/>
            <a:ext cx="5038806" cy="489654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589149" y="1392062"/>
            <a:ext cx="3243868" cy="3209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113892" y="1941122"/>
            <a:ext cx="2194381" cy="211166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6121" y="2153572"/>
            <a:ext cx="194608" cy="216024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21207" y="3064624"/>
            <a:ext cx="194608" cy="216024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113892" y="2225580"/>
            <a:ext cx="1097191" cy="771372"/>
          </a:xfrm>
          <a:prstGeom prst="straightConnector1">
            <a:avLst/>
          </a:prstGeom>
          <a:ln w="57150">
            <a:solidFill>
              <a:srgbClr val="F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003045" y="2996953"/>
            <a:ext cx="1208038" cy="164731"/>
          </a:xfrm>
          <a:prstGeom prst="straightConnector1">
            <a:avLst/>
          </a:prstGeom>
          <a:ln w="57150">
            <a:solidFill>
              <a:srgbClr val="F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19384" y="1691907"/>
            <a:ext cx="938077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B Jet</a:t>
            </a:r>
            <a:endParaRPr lang="en-GB" sz="2400" b="1" baseline="30000" dirty="0">
              <a:solidFill>
                <a:schemeClr val="bg1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918510" y="3280648"/>
            <a:ext cx="195381" cy="177452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939927" y="2332018"/>
            <a:ext cx="131734" cy="144016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3046121" y="2369596"/>
            <a:ext cx="1178506" cy="640900"/>
          </a:xfrm>
          <a:prstGeom prst="straightConnector1">
            <a:avLst/>
          </a:prstGeom>
          <a:ln w="57150">
            <a:solidFill>
              <a:srgbClr val="F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015815" y="3010496"/>
            <a:ext cx="1196284" cy="367212"/>
          </a:xfrm>
          <a:prstGeom prst="straightConnector1">
            <a:avLst/>
          </a:prstGeom>
          <a:ln w="57150">
            <a:solidFill>
              <a:srgbClr val="F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121072" y="2906943"/>
            <a:ext cx="180020" cy="18002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262203" y="3035548"/>
            <a:ext cx="2854432" cy="662610"/>
          </a:xfrm>
          <a:prstGeom prst="straightConnector1">
            <a:avLst/>
          </a:prstGeom>
          <a:ln w="571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7246095" y="3467325"/>
            <a:ext cx="982961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 err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P</a:t>
            </a:r>
            <a:r>
              <a:rPr lang="en-GB" sz="2400" b="1" baseline="-25000" dirty="0" err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T</a:t>
            </a:r>
            <a:r>
              <a:rPr lang="en-GB" sz="2400" b="1" baseline="30000" dirty="0" err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miss</a:t>
            </a:r>
            <a:endParaRPr lang="en-GB" sz="2400" b="1" baseline="30000" dirty="0">
              <a:solidFill>
                <a:schemeClr val="bg1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64421" y="3115917"/>
            <a:ext cx="938077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B Jet</a:t>
            </a:r>
            <a:endParaRPr lang="en-GB" sz="2400" b="1" baseline="30000" dirty="0">
              <a:solidFill>
                <a:schemeClr val="bg1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78D6A-FBF5-451A-93F8-FD688E0F40C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26/07/2013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Alan Barr, University of Oxford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BCF5-CA0B-412E-A2BB-29CD34C638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77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atlas.web.cern.ch/Atlas/GROUPS/PHYSICS/SUSY/FeynmanGraphs/stst-bbWWN1N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6672"/>
            <a:ext cx="491958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67074" y="4950970"/>
            <a:ext cx="60387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/>
              <a:t>Competing  </a:t>
            </a:r>
            <a:r>
              <a:rPr lang="en-GB" sz="4000" b="1" dirty="0" smtClean="0">
                <a:solidFill>
                  <a:srgbClr val="002060"/>
                </a:solidFill>
              </a:rPr>
              <a:t>b + b + MET </a:t>
            </a:r>
            <a:r>
              <a:rPr lang="en-GB" sz="2800" b="1" dirty="0" smtClean="0"/>
              <a:t>final state</a:t>
            </a:r>
            <a:br>
              <a:rPr lang="en-GB" sz="2800" b="1" dirty="0" smtClean="0"/>
            </a:br>
            <a:r>
              <a:rPr lang="en-GB" sz="2800" b="1" dirty="0" smtClean="0"/>
              <a:t>often </a:t>
            </a:r>
            <a:r>
              <a:rPr lang="en-GB" sz="2800" b="1" i="1" dirty="0" smtClean="0"/>
              <a:t>more </a:t>
            </a:r>
            <a:r>
              <a:rPr lang="en-GB" sz="2800" b="1" dirty="0" smtClean="0"/>
              <a:t>sensitive</a:t>
            </a:r>
            <a:br>
              <a:rPr lang="en-GB" sz="2800" b="1" dirty="0" smtClean="0"/>
            </a:br>
            <a:r>
              <a:rPr lang="en-GB" sz="2800" b="1" dirty="0" smtClean="0"/>
              <a:t>(in </a:t>
            </a:r>
            <a:r>
              <a:rPr lang="en-GB" sz="2800" b="1" dirty="0" err="1" smtClean="0"/>
              <a:t>pMSSM</a:t>
            </a:r>
            <a:r>
              <a:rPr lang="en-GB" sz="2800" b="1" dirty="0" smtClean="0"/>
              <a:t>)</a:t>
            </a:r>
            <a:endParaRPr lang="en-GB" sz="2800" b="1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41ABCF5-CA0B-412E-A2BB-29CD34C638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93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475656" y="1772816"/>
            <a:ext cx="244827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70745" y="1124744"/>
            <a:ext cx="2181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Stop </a:t>
            </a:r>
            <a:r>
              <a:rPr lang="en-GB" sz="3200" dirty="0" err="1" smtClean="0"/>
              <a:t>Squark</a:t>
            </a:r>
            <a:endParaRPr lang="en-GB" sz="32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9712" y="5157192"/>
            <a:ext cx="244827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72000" y="5301208"/>
            <a:ext cx="244827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47700" y="4581128"/>
            <a:ext cx="1676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 smtClean="0"/>
              <a:t>Chargino</a:t>
            </a:r>
            <a:endParaRPr lang="en-GB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984004" y="4733528"/>
            <a:ext cx="1960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 smtClean="0"/>
              <a:t>Neutralino</a:t>
            </a:r>
            <a:endParaRPr lang="en-GB" sz="32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699792" y="1916832"/>
            <a:ext cx="1440160" cy="324036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203848" y="5165903"/>
            <a:ext cx="2016224" cy="152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Arrow 17"/>
          <p:cNvSpPr/>
          <p:nvPr/>
        </p:nvSpPr>
        <p:spPr>
          <a:xfrm>
            <a:off x="3419872" y="2852936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4283968" y="2710661"/>
            <a:ext cx="1092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B-jet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24936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In this case a competing decay process </a:t>
            </a:r>
            <a:r>
              <a:rPr lang="en-GB" b="1" i="1" dirty="0" smtClean="0"/>
              <a:t>extended</a:t>
            </a:r>
            <a:r>
              <a:rPr lang="en-GB" b="1" dirty="0" smtClean="0"/>
              <a:t> the reach!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5013176"/>
            <a:ext cx="6223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ym typeface="Wingdings" pitchFamily="2" charset="2"/>
              </a:rPr>
              <a:t> </a:t>
            </a:r>
            <a:r>
              <a:rPr lang="en-GB" sz="2800" dirty="0" smtClean="0"/>
              <a:t>Hard to draw </a:t>
            </a:r>
            <a:r>
              <a:rPr lang="en-GB" sz="2800" b="1" dirty="0" smtClean="0"/>
              <a:t>very</a:t>
            </a:r>
            <a:r>
              <a:rPr lang="en-GB" sz="2800" dirty="0" smtClean="0"/>
              <a:t> general conclusions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5145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are the gaps?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628800"/>
            <a:ext cx="6635080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GB" b="1" dirty="0" smtClean="0"/>
              <a:t>Near-degenerate particles</a:t>
            </a:r>
          </a:p>
          <a:p>
            <a:endParaRPr lang="en-GB" b="1" dirty="0"/>
          </a:p>
          <a:p>
            <a:r>
              <a:rPr lang="en-GB" b="1" dirty="0" smtClean="0"/>
              <a:t>Low cross sections</a:t>
            </a:r>
          </a:p>
          <a:p>
            <a:endParaRPr lang="en-GB" b="1" dirty="0"/>
          </a:p>
          <a:p>
            <a:r>
              <a:rPr lang="en-GB" b="1" dirty="0" smtClean="0"/>
              <a:t>Decays split between chains</a:t>
            </a:r>
          </a:p>
          <a:p>
            <a:endParaRPr lang="en-GB" b="1" dirty="0"/>
          </a:p>
          <a:p>
            <a:r>
              <a:rPr lang="en-GB" b="1" dirty="0" smtClean="0"/>
              <a:t>Combinations of these</a:t>
            </a:r>
          </a:p>
          <a:p>
            <a:endParaRPr lang="en-GB" b="1" dirty="0"/>
          </a:p>
          <a:p>
            <a:r>
              <a:rPr lang="en-GB" b="1" dirty="0" smtClean="0"/>
              <a:t>Or… help us find others!</a:t>
            </a:r>
            <a:endParaRPr lang="en-GB" b="1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41ABCF5-CA0B-412E-A2BB-29CD34C638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2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Beyond the LHC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Luminosity of LHC at </a:t>
            </a:r>
            <a:r>
              <a:rPr lang="en-GB" smtClean="0"/>
              <a:t>1%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Energy 8/14 of final design energy</a:t>
            </a:r>
          </a:p>
          <a:p>
            <a:endParaRPr lang="en-GB" dirty="0"/>
          </a:p>
          <a:p>
            <a:r>
              <a:rPr lang="en-GB" dirty="0" smtClean="0"/>
              <a:t>Lots more to do….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065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LHC: </a:t>
            </a:r>
            <a:r>
              <a:rPr lang="en-GB" dirty="0" err="1"/>
              <a:t>l</a:t>
            </a:r>
            <a:r>
              <a:rPr lang="en-GB" dirty="0" err="1" smtClean="0"/>
              <a:t>umi</a:t>
            </a:r>
            <a:r>
              <a:rPr lang="en-GB" dirty="0" smtClean="0"/>
              <a:t> upgrade?</a:t>
            </a:r>
            <a:endParaRPr lang="en-GB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41ABCF5-CA0B-412E-A2BB-29CD34C638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1759565"/>
            <a:ext cx="2967479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800" dirty="0" smtClean="0"/>
              <a:t>300/</a:t>
            </a:r>
            <a:r>
              <a:rPr lang="en-GB" sz="2800" dirty="0" err="1" smtClean="0"/>
              <a:t>fb</a:t>
            </a:r>
            <a:r>
              <a:rPr lang="en-GB" sz="2800" dirty="0" smtClean="0"/>
              <a:t> </a:t>
            </a:r>
            <a:r>
              <a:rPr lang="en-GB" sz="2800" dirty="0" smtClean="0">
                <a:sym typeface="Wingdings" pitchFamily="2" charset="2"/>
              </a:rPr>
              <a:t> 3000 /</a:t>
            </a:r>
            <a:r>
              <a:rPr lang="en-GB" sz="2800" dirty="0" err="1" smtClean="0">
                <a:sym typeface="Wingdings" pitchFamily="2" charset="2"/>
              </a:rPr>
              <a:t>fb</a:t>
            </a:r>
            <a:endParaRPr lang="en-GB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1115616" y="2708920"/>
            <a:ext cx="3600400" cy="15841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 err="1" smtClean="0"/>
              <a:t>Squarks</a:t>
            </a:r>
            <a:r>
              <a:rPr lang="en-GB" sz="4000" dirty="0" smtClean="0"/>
              <a:t> and </a:t>
            </a:r>
            <a:r>
              <a:rPr lang="en-GB" sz="4000" dirty="0" err="1" smtClean="0"/>
              <a:t>gluinos</a:t>
            </a:r>
            <a:endParaRPr lang="en-GB" sz="4000" dirty="0"/>
          </a:p>
        </p:txBody>
      </p:sp>
      <p:sp>
        <p:nvSpPr>
          <p:cNvPr id="12" name="Rounded Rectangle 11"/>
          <p:cNvSpPr/>
          <p:nvPr/>
        </p:nvSpPr>
        <p:spPr>
          <a:xfrm>
            <a:off x="2771800" y="4397474"/>
            <a:ext cx="3600400" cy="158417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 smtClean="0"/>
              <a:t>Sleptons</a:t>
            </a:r>
            <a:r>
              <a:rPr lang="en-GB" sz="4000" dirty="0" smtClean="0"/>
              <a:t> and </a:t>
            </a:r>
            <a:r>
              <a:rPr lang="en-GB" sz="4000" dirty="0" err="1" smtClean="0"/>
              <a:t>gauginos</a:t>
            </a:r>
            <a:endParaRPr lang="en-GB" sz="4000" dirty="0"/>
          </a:p>
        </p:txBody>
      </p:sp>
      <p:sp>
        <p:nvSpPr>
          <p:cNvPr id="13" name="Rounded Rectangle 12"/>
          <p:cNvSpPr/>
          <p:nvPr/>
        </p:nvSpPr>
        <p:spPr>
          <a:xfrm>
            <a:off x="5220072" y="2564904"/>
            <a:ext cx="3600400" cy="15841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 smtClean="0"/>
              <a:t>Stop </a:t>
            </a:r>
            <a:r>
              <a:rPr lang="en-GB" sz="4000" dirty="0" err="1" smtClean="0"/>
              <a:t>Squarks</a:t>
            </a:r>
            <a:endParaRPr lang="en-GB" sz="4000" dirty="0"/>
          </a:p>
        </p:txBody>
      </p:sp>
      <p:sp>
        <p:nvSpPr>
          <p:cNvPr id="10" name="Rectangle 9"/>
          <p:cNvSpPr/>
          <p:nvPr/>
        </p:nvSpPr>
        <p:spPr>
          <a:xfrm>
            <a:off x="467544" y="6175791"/>
            <a:ext cx="76391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cds.cern.ch/record/1472518/files/ATL-PHYS-PUB-2012-001.pdf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410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40" y="692696"/>
            <a:ext cx="7427491" cy="567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8640"/>
            <a:ext cx="1386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VLHC?</a:t>
            </a:r>
            <a:endParaRPr lang="en-GB" sz="3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E03B-B470-40FE-90E7-51EF16F235FC}" type="datetime1">
              <a:rPr lang="en-GB" smtClean="0"/>
              <a:t>25/07/2013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Alan Barr, University of Oxford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58AE-1F12-4F00-B762-4911DAC7E1BE}" type="slidenum">
              <a:rPr lang="en-GB" smtClean="0"/>
              <a:t>39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076056" y="188639"/>
            <a:ext cx="379321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3600" b="1" dirty="0" smtClean="0"/>
              <a:t>A 33 </a:t>
            </a:r>
            <a:r>
              <a:rPr lang="en-GB" sz="3600" b="1" dirty="0" err="1" smtClean="0"/>
              <a:t>TeV</a:t>
            </a:r>
            <a:r>
              <a:rPr lang="en-GB" sz="3600" b="1" dirty="0" smtClean="0"/>
              <a:t> machine?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64029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twiki.cern.ch/twiki/pub/AtlasPublic/CombinedSummaryPlots/AtlasSearchesSUSY_EPS201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1" y="0"/>
            <a:ext cx="9168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41ABCF5-CA0B-412E-A2BB-29CD34C638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50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atlas.web.cern.ch/Atlas/GROUPS/PHYSICS/CONFNOTES/ATLAS-CONF-2013-049/fig_08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/>
          <a:stretch/>
        </p:blipFill>
        <p:spPr bwMode="auto">
          <a:xfrm>
            <a:off x="827584" y="1548081"/>
            <a:ext cx="7488832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4614267" y="3491131"/>
            <a:ext cx="2520280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648547" y="3126933"/>
            <a:ext cx="2746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LHC LUMI UPGRADE</a:t>
            </a:r>
            <a:endParaRPr lang="en-GB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24128" y="5724545"/>
            <a:ext cx="24392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err="1" smtClean="0"/>
              <a:t>Slepton</a:t>
            </a:r>
            <a:r>
              <a:rPr lang="en-GB" sz="3200" b="1" dirty="0" smtClean="0"/>
              <a:t> mass</a:t>
            </a:r>
            <a:endParaRPr lang="en-GB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79512" y="755993"/>
            <a:ext cx="17251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LSP mass</a:t>
            </a:r>
            <a:endParaRPr lang="en-GB" sz="3200" b="1" dirty="0"/>
          </a:p>
        </p:txBody>
      </p:sp>
      <p:sp>
        <p:nvSpPr>
          <p:cNvPr id="15" name="Freeform 14"/>
          <p:cNvSpPr/>
          <p:nvPr/>
        </p:nvSpPr>
        <p:spPr>
          <a:xfrm>
            <a:off x="1914524" y="1386305"/>
            <a:ext cx="3386138" cy="3186112"/>
          </a:xfrm>
          <a:custGeom>
            <a:avLst/>
            <a:gdLst>
              <a:gd name="connsiteX0" fmla="*/ 28575 w 3386138"/>
              <a:gd name="connsiteY0" fmla="*/ 1557337 h 3186112"/>
              <a:gd name="connsiteX1" fmla="*/ 0 w 3386138"/>
              <a:gd name="connsiteY1" fmla="*/ 3186112 h 3186112"/>
              <a:gd name="connsiteX2" fmla="*/ 942975 w 3386138"/>
              <a:gd name="connsiteY2" fmla="*/ 2057400 h 3186112"/>
              <a:gd name="connsiteX3" fmla="*/ 2014538 w 3386138"/>
              <a:gd name="connsiteY3" fmla="*/ 1285875 h 3186112"/>
              <a:gd name="connsiteX4" fmla="*/ 2986088 w 3386138"/>
              <a:gd name="connsiteY4" fmla="*/ 400050 h 3186112"/>
              <a:gd name="connsiteX5" fmla="*/ 3386138 w 3386138"/>
              <a:gd name="connsiteY5" fmla="*/ 0 h 3186112"/>
              <a:gd name="connsiteX6" fmla="*/ 1543050 w 3386138"/>
              <a:gd name="connsiteY6" fmla="*/ 0 h 3186112"/>
              <a:gd name="connsiteX7" fmla="*/ 28575 w 3386138"/>
              <a:gd name="connsiteY7" fmla="*/ 1557337 h 318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86138" h="3186112">
                <a:moveTo>
                  <a:pt x="28575" y="1557337"/>
                </a:moveTo>
                <a:lnTo>
                  <a:pt x="0" y="3186112"/>
                </a:lnTo>
                <a:lnTo>
                  <a:pt x="942975" y="2057400"/>
                </a:lnTo>
                <a:lnTo>
                  <a:pt x="2014538" y="1285875"/>
                </a:lnTo>
                <a:lnTo>
                  <a:pt x="2986088" y="400050"/>
                </a:lnTo>
                <a:lnTo>
                  <a:pt x="3386138" y="0"/>
                </a:lnTo>
                <a:lnTo>
                  <a:pt x="1543050" y="0"/>
                </a:lnTo>
                <a:lnTo>
                  <a:pt x="28575" y="1557337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 rot="20057820">
            <a:off x="2571765" y="1796182"/>
            <a:ext cx="2071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ILC ONLY?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41ABCF5-CA0B-412E-A2BB-29CD34C638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79712" y="188640"/>
            <a:ext cx="5373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An e+ e- machine – the ILC?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80413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5" grpId="0" animBg="1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Summary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GB" b="1" dirty="0" smtClean="0">
                <a:solidFill>
                  <a:srgbClr val="FF0000"/>
                </a:solidFill>
              </a:rPr>
              <a:t>LHC experiments very sensitive to many BSM scenarios – excellent operation</a:t>
            </a:r>
          </a:p>
          <a:p>
            <a:pPr>
              <a:spcAft>
                <a:spcPts val="1200"/>
              </a:spcAft>
            </a:pPr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Limits inevitably depend on model assumptions</a:t>
            </a:r>
          </a:p>
          <a:p>
            <a:pPr>
              <a:spcAft>
                <a:spcPts val="1200"/>
              </a:spcAft>
            </a:pPr>
            <a:r>
              <a:rPr lang="en-GB" b="1" dirty="0" smtClean="0">
                <a:solidFill>
                  <a:schemeClr val="tx2">
                    <a:lumMod val="50000"/>
                  </a:schemeClr>
                </a:solidFill>
              </a:rPr>
              <a:t>Simplified models </a:t>
            </a:r>
            <a:r>
              <a:rPr lang="en-GB" b="1" i="1" dirty="0" smtClean="0">
                <a:solidFill>
                  <a:schemeClr val="tx2">
                    <a:lumMod val="50000"/>
                  </a:schemeClr>
                </a:solidFill>
              </a:rPr>
              <a:t>are models</a:t>
            </a:r>
          </a:p>
          <a:p>
            <a:pPr>
              <a:spcAft>
                <a:spcPts val="1200"/>
              </a:spcAft>
            </a:pPr>
            <a:r>
              <a:rPr lang="en-GB" b="1" dirty="0"/>
              <a:t>D</a:t>
            </a:r>
            <a:r>
              <a:rPr lang="en-GB" b="1" dirty="0" smtClean="0"/>
              <a:t>o </a:t>
            </a:r>
            <a:r>
              <a:rPr lang="en-GB" b="1" dirty="0"/>
              <a:t>t</a:t>
            </a:r>
            <a:r>
              <a:rPr lang="en-GB" b="1" dirty="0" smtClean="0"/>
              <a:t>est your own models</a:t>
            </a:r>
          </a:p>
          <a:p>
            <a:pPr>
              <a:spcAft>
                <a:spcPts val="1200"/>
              </a:spcAft>
            </a:pPr>
            <a:r>
              <a:rPr lang="en-GB" b="1" dirty="0" smtClean="0">
                <a:solidFill>
                  <a:srgbClr val="FF0000"/>
                </a:solidFill>
              </a:rPr>
              <a:t>Help us find gaps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41ABCF5-CA0B-412E-A2BB-29CD34C638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33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228"/>
            <a:ext cx="9063238" cy="650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93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89240"/>
            <a:ext cx="86391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46" y="404664"/>
            <a:ext cx="8175522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41ABCF5-CA0B-412E-A2BB-29CD34C638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00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36296" y="116632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2"/>
              </a:rPr>
              <a:t>arXiv:1304.5462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116632"/>
            <a:ext cx="2665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Allanach</a:t>
            </a:r>
            <a:r>
              <a:rPr lang="en-GB" dirty="0" smtClean="0"/>
              <a:t>, George, </a:t>
            </a:r>
            <a:r>
              <a:rPr lang="en-GB" dirty="0" err="1" smtClean="0"/>
              <a:t>Gripaios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2" y="764704"/>
            <a:ext cx="7237585" cy="489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87624" y="5949280"/>
            <a:ext cx="6734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Non-linear constraints at several different scales. Non-linear evolution</a:t>
            </a:r>
            <a:endParaRPr lang="en-GB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41ABCF5-CA0B-412E-A2BB-29CD34C638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79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9377"/>
            <a:ext cx="7848872" cy="501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2014" y="5622339"/>
            <a:ext cx="7585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/>
              <a:buChar char="è"/>
            </a:pPr>
            <a:r>
              <a:rPr lang="en-GB" sz="2400" dirty="0" smtClean="0"/>
              <a:t> Multiple solutions for particle masses at a single “point”</a:t>
            </a:r>
          </a:p>
          <a:p>
            <a:endParaRPr lang="en-GB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41ABCF5-CA0B-412E-A2BB-29CD34C638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86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atlas.web.cern.ch/Atlas/GROUPS/PHYSICS/CONFNOTES/ATLAS-CONF-2013-047/fig_07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3" y="388707"/>
            <a:ext cx="9182100" cy="621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twiki.cern.ch/twiki/pub/AtlasPublic/CombinedSummaryPlots/ATLAS_SUSY_Gtt_lp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78" y="123883"/>
            <a:ext cx="6754490" cy="655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30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atlas.web.cern.ch/Atlas/GROUPS/PHYSICS/CONFNOTES/ATLAS-CONF-2013-053/fig_05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202"/>
            <a:ext cx="6477000" cy="621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4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5"/>
            <a:ext cx="7848872" cy="536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41ABCF5-CA0B-412E-A2BB-29CD34C638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42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2"/>
          <a:stretch/>
        </p:blipFill>
        <p:spPr bwMode="auto">
          <a:xfrm>
            <a:off x="395536" y="836712"/>
            <a:ext cx="8101894" cy="518457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41ABCF5-CA0B-412E-A2BB-29CD34C638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1880" y="355521"/>
            <a:ext cx="2993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A “typically” model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6646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wiki.cern.ch/twiki/pub/AtlasPublic/CombinedSummaryPlots/AtlasSearchesSUSY_EPS201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0" r="64372" b="66769"/>
          <a:stretch/>
        </p:blipFill>
        <p:spPr bwMode="auto">
          <a:xfrm>
            <a:off x="549235" y="1556792"/>
            <a:ext cx="7906745" cy="43924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Rounded Rectangle 4"/>
          <p:cNvSpPr/>
          <p:nvPr/>
        </p:nvSpPr>
        <p:spPr>
          <a:xfrm>
            <a:off x="1489724" y="2262804"/>
            <a:ext cx="6768752" cy="2880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41ABCF5-CA0B-412E-A2BB-29CD34C638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80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56" y="2860508"/>
            <a:ext cx="3416096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8880"/>
            <a:ext cx="4368924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41ABCF5-CA0B-412E-A2BB-29CD34C638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37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691680" y="548680"/>
            <a:ext cx="5038806" cy="489654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589149" y="1392062"/>
            <a:ext cx="3243868" cy="3209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113892" y="1941122"/>
            <a:ext cx="2194381" cy="211166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6121" y="2153572"/>
            <a:ext cx="194608" cy="216024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21207" y="3064624"/>
            <a:ext cx="194608" cy="216024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113892" y="2225580"/>
            <a:ext cx="1097191" cy="771372"/>
          </a:xfrm>
          <a:prstGeom prst="straightConnector1">
            <a:avLst/>
          </a:prstGeom>
          <a:ln w="57150">
            <a:solidFill>
              <a:srgbClr val="F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003045" y="2996953"/>
            <a:ext cx="1208038" cy="164731"/>
          </a:xfrm>
          <a:prstGeom prst="straightConnector1">
            <a:avLst/>
          </a:prstGeom>
          <a:ln w="57150">
            <a:solidFill>
              <a:srgbClr val="F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19384" y="1691907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prstClr val="black"/>
                </a:solidFill>
                <a:latin typeface="Arial" charset="0"/>
                <a:ea typeface="ＭＳ Ｐゴシック" pitchFamily="1" charset="-128"/>
              </a:rPr>
              <a:t>Jet</a:t>
            </a:r>
            <a:endParaRPr lang="en-GB" sz="2400" b="1" baseline="30000" dirty="0">
              <a:solidFill>
                <a:prstClr val="black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918510" y="3280648"/>
            <a:ext cx="195381" cy="177452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939927" y="2332018"/>
            <a:ext cx="131734" cy="144016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3046121" y="2369596"/>
            <a:ext cx="1178506" cy="640900"/>
          </a:xfrm>
          <a:prstGeom prst="straightConnector1">
            <a:avLst/>
          </a:prstGeom>
          <a:ln w="57150">
            <a:solidFill>
              <a:srgbClr val="F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015815" y="3010496"/>
            <a:ext cx="1196284" cy="367212"/>
          </a:xfrm>
          <a:prstGeom prst="straightConnector1">
            <a:avLst/>
          </a:prstGeom>
          <a:ln w="57150">
            <a:solidFill>
              <a:srgbClr val="F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121072" y="2906943"/>
            <a:ext cx="180020" cy="18002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262203" y="3035548"/>
            <a:ext cx="2854432" cy="662610"/>
          </a:xfrm>
          <a:prstGeom prst="straightConnector1">
            <a:avLst/>
          </a:prstGeom>
          <a:ln w="571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7246095" y="3467325"/>
            <a:ext cx="982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 err="1">
                <a:solidFill>
                  <a:prstClr val="black"/>
                </a:solidFill>
                <a:latin typeface="Arial" charset="0"/>
                <a:ea typeface="ＭＳ Ｐゴシック" pitchFamily="1" charset="-128"/>
              </a:rPr>
              <a:t>P</a:t>
            </a:r>
            <a:r>
              <a:rPr lang="en-GB" sz="2400" b="1" baseline="-25000" dirty="0" err="1">
                <a:solidFill>
                  <a:prstClr val="black"/>
                </a:solidFill>
                <a:latin typeface="Arial" charset="0"/>
                <a:ea typeface="ＭＳ Ｐゴシック" pitchFamily="1" charset="-128"/>
              </a:rPr>
              <a:t>T</a:t>
            </a:r>
            <a:r>
              <a:rPr lang="en-GB" sz="2400" b="1" baseline="30000" dirty="0" err="1">
                <a:solidFill>
                  <a:prstClr val="black"/>
                </a:solidFill>
                <a:latin typeface="Arial" charset="0"/>
                <a:ea typeface="ＭＳ Ｐゴシック" pitchFamily="1" charset="-128"/>
              </a:rPr>
              <a:t>miss</a:t>
            </a:r>
            <a:endParaRPr lang="en-GB" sz="2400" b="1" baseline="30000" dirty="0">
              <a:solidFill>
                <a:prstClr val="black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64421" y="3115917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prstClr val="black"/>
                </a:solidFill>
                <a:latin typeface="Arial" charset="0"/>
                <a:ea typeface="ＭＳ Ｐゴシック" pitchFamily="1" charset="-128"/>
              </a:rPr>
              <a:t>Jet</a:t>
            </a:r>
            <a:endParaRPr lang="en-GB" sz="2400" b="1" baseline="30000" dirty="0">
              <a:solidFill>
                <a:prstClr val="black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78D6A-FBF5-451A-93F8-FD688E0F40C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25/07/2013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Alan Barr, University of Oxford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BCF5-CA0B-412E-A2BB-29CD34C638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3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62" y="3140968"/>
            <a:ext cx="8253994" cy="231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Brace 3"/>
          <p:cNvSpPr/>
          <p:nvPr/>
        </p:nvSpPr>
        <p:spPr>
          <a:xfrm rot="16200000">
            <a:off x="5760132" y="196652"/>
            <a:ext cx="360039" cy="5472608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885063" y="2080012"/>
            <a:ext cx="3734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Different Signal Regions</a:t>
            </a:r>
            <a:endParaRPr lang="en-GB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2462" y="476672"/>
            <a:ext cx="814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/>
              <a:t>A great deal of careful analysis later…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53342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92416" y="1916832"/>
            <a:ext cx="627825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 smtClean="0"/>
              <a:t>The experimentalists’ job could </a:t>
            </a:r>
            <a:br>
              <a:rPr lang="en-GB" sz="3600" b="1" dirty="0" smtClean="0"/>
            </a:br>
            <a:r>
              <a:rPr lang="en-GB" sz="3600" b="1" dirty="0" smtClean="0"/>
              <a:t>(should?)</a:t>
            </a:r>
            <a:br>
              <a:rPr lang="en-GB" sz="3600" b="1" dirty="0" smtClean="0"/>
            </a:br>
            <a:r>
              <a:rPr lang="en-GB" sz="3600" b="1" dirty="0" smtClean="0"/>
              <a:t>stop there</a:t>
            </a:r>
            <a:endParaRPr lang="en-GB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11760" y="4040107"/>
            <a:ext cx="45113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We provide the maximum </a:t>
            </a:r>
            <a:br>
              <a:rPr lang="en-GB" sz="2800" dirty="0" smtClean="0">
                <a:solidFill>
                  <a:srgbClr val="FF0000"/>
                </a:solidFill>
              </a:rPr>
            </a:br>
            <a:r>
              <a:rPr lang="en-GB" sz="2800" dirty="0" smtClean="0">
                <a:solidFill>
                  <a:srgbClr val="FF0000"/>
                </a:solidFill>
              </a:rPr>
              <a:t>cross-section for new physics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15831" y="5486439"/>
            <a:ext cx="6834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Everything from this point basically can be done by interested theorists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057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3684</TotalTime>
  <Words>524</Words>
  <Application>Microsoft Office PowerPoint</Application>
  <PresentationFormat>On-screen Show (4:3)</PresentationFormat>
  <Paragraphs>188</Paragraphs>
  <Slides>50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SUSY post LHC-8:  what’s excluded, what’s not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…but what about…</vt:lpstr>
      <vt:lpstr>PowerPoint Presentation</vt:lpstr>
      <vt:lpstr>PowerPoint Presentation</vt:lpstr>
      <vt:lpstr>…but what about…</vt:lpstr>
      <vt:lpstr>PowerPoint Presentation</vt:lpstr>
      <vt:lpstr>…but what about…</vt:lpstr>
      <vt:lpstr>PowerPoint Presentation</vt:lpstr>
      <vt:lpstr>PowerPoint Presentation</vt:lpstr>
      <vt:lpstr>Sleptons?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Stop squarks</vt:lpstr>
      <vt:lpstr>PowerPoint Presentation</vt:lpstr>
      <vt:lpstr>PowerPoint Presentation</vt:lpstr>
      <vt:lpstr>Look at pMSSM exclusions…</vt:lpstr>
      <vt:lpstr>More sensitivity in pMSSM than for simplified model ??</vt:lpstr>
      <vt:lpstr>PowerPoint Presentation</vt:lpstr>
      <vt:lpstr>PowerPoint Presentation</vt:lpstr>
      <vt:lpstr>PowerPoint Presentation</vt:lpstr>
      <vt:lpstr>PowerPoint Presentation</vt:lpstr>
      <vt:lpstr>In this case a competing decay process extended the reach!</vt:lpstr>
      <vt:lpstr>Where are the gaps?</vt:lpstr>
      <vt:lpstr>Beyond the LHC</vt:lpstr>
      <vt:lpstr>LHC: lumi upgrade?</vt:lpstr>
      <vt:lpstr>PowerPoint Presentation</vt:lpstr>
      <vt:lpstr>PowerPoint Presentation</vt:lpstr>
      <vt:lpstr>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Oxford University Department Of Physics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SUSY searches @ LHC</dc:title>
  <dc:creator>Alan Barr</dc:creator>
  <cp:lastModifiedBy>Alan Barr</cp:lastModifiedBy>
  <cp:revision>131</cp:revision>
  <dcterms:created xsi:type="dcterms:W3CDTF">2013-07-23T07:14:47Z</dcterms:created>
  <dcterms:modified xsi:type="dcterms:W3CDTF">2013-07-26T08:23:29Z</dcterms:modified>
</cp:coreProperties>
</file>