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60" r:id="rId4"/>
    <p:sldId id="267" r:id="rId5"/>
    <p:sldId id="278" r:id="rId6"/>
    <p:sldId id="261" r:id="rId7"/>
    <p:sldId id="262" r:id="rId8"/>
    <p:sldId id="280" r:id="rId9"/>
    <p:sldId id="281" r:id="rId10"/>
    <p:sldId id="279" r:id="rId11"/>
    <p:sldId id="263" r:id="rId12"/>
    <p:sldId id="282" r:id="rId13"/>
    <p:sldId id="264" r:id="rId14"/>
    <p:sldId id="266" r:id="rId15"/>
    <p:sldId id="259" r:id="rId16"/>
    <p:sldId id="283" r:id="rId17"/>
    <p:sldId id="286" r:id="rId18"/>
    <p:sldId id="287" r:id="rId19"/>
    <p:sldId id="288" r:id="rId20"/>
    <p:sldId id="285" r:id="rId21"/>
    <p:sldId id="294" r:id="rId22"/>
    <p:sldId id="290" r:id="rId23"/>
    <p:sldId id="289" r:id="rId24"/>
    <p:sldId id="291" r:id="rId25"/>
    <p:sldId id="292" r:id="rId26"/>
    <p:sldId id="258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84" d="100"/>
          <a:sy n="84" d="100"/>
        </p:scale>
        <p:origin x="-660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0A860-F215-4026-A0B5-A1E4FA68FBCA}" type="datetimeFigureOut">
              <a:rPr lang="en-GB" smtClean="0"/>
              <a:pPr/>
              <a:t>04/08/2013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B7ED7-7E3A-400D-8D58-EEF243703BD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7904" y="6381328"/>
            <a:ext cx="21336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81328"/>
            <a:ext cx="3168352" cy="365125"/>
          </a:xfrm>
        </p:spPr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00" descr="logo_1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1" y="5995338"/>
            <a:ext cx="832242" cy="85464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2474D7-BC42-491D-917E-3DF3B748F6D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823271" y="6361785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GB" smtClean="0"/>
              <a:t>05-08-2013</a:t>
            </a:r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947030" y="635884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fld id="{EF2474D7-BC42-491D-917E-3DF3B748F6D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8.emf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24.gif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10" Type="http://schemas.openxmlformats.org/officeDocument/2006/relationships/image" Target="../media/image40.emf"/><Relationship Id="rId4" Type="http://schemas.openxmlformats.org/officeDocument/2006/relationships/image" Target="../media/image25.gif"/><Relationship Id="rId9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nl/url?sa=i&amp;rct=j&amp;q=&amp;esrc=s&amp;frm=1&amp;source=images&amp;cd=&amp;cad=rja&amp;docid=gO5VYUM4MKWnEM&amp;tbnid=M9RdwWtQqeKtpM:&amp;ved=0CAUQjRw&amp;url=http://garimabatra2707.wordpress.com/category/life-like/&amp;ei=fw34UcTSDoXDswbbwIDIDw&amp;bvm=bv.49967636,d.Yms&amp;psig=AFQjCNFNPbUrS49eSmTkkDNeb4-2SCd0xg&amp;ust=137529717747432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//upload.wikimedia.org/wikipedia/commons/5/55/George_Westinghouse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851648" cy="1828800"/>
          </a:xfrm>
        </p:spPr>
        <p:txBody>
          <a:bodyPr/>
          <a:lstStyle/>
          <a:p>
            <a:r>
              <a:rPr lang="en-GB" dirty="0" smtClean="0"/>
              <a:t>Power network in large area detectors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6025944"/>
            <a:ext cx="7632848" cy="83205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dirty="0" smtClean="0">
                <a:latin typeface="+mj-lt"/>
              </a:rPr>
              <a:t>Eric Heine, </a:t>
            </a:r>
            <a:r>
              <a:rPr lang="en-GB" dirty="0" err="1" smtClean="0">
                <a:latin typeface="+mj-lt"/>
              </a:rPr>
              <a:t>Nikhef</a:t>
            </a:r>
            <a:r>
              <a:rPr lang="en-GB" dirty="0" smtClean="0">
                <a:latin typeface="+mj-lt"/>
              </a:rPr>
              <a:t>             KM3NeT power coordinator,</a:t>
            </a:r>
          </a:p>
          <a:p>
            <a:pPr algn="l"/>
            <a:r>
              <a:rPr lang="en-GB" dirty="0" smtClean="0">
                <a:latin typeface="+mj-lt"/>
              </a:rPr>
              <a:t>      on the behalf of the KM3NeT collaboration</a:t>
            </a:r>
            <a:endParaRPr lang="en-GB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092530" cy="1090482"/>
            <a:chOff x="4824028" y="2420888"/>
            <a:chExt cx="3689685" cy="3682770"/>
          </a:xfrm>
        </p:grpSpPr>
        <p:sp>
          <p:nvSpPr>
            <p:cNvPr id="8" name="Oval 7"/>
            <p:cNvSpPr/>
            <p:nvPr/>
          </p:nvSpPr>
          <p:spPr>
            <a:xfrm>
              <a:off x="4909510" y="2502913"/>
              <a:ext cx="3518720" cy="3518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age 6" descr="KM3NeT_logo_kl.jpg"/>
            <p:cNvPicPr preferRelativeResize="0">
              <a:picLocks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028" y="2420888"/>
              <a:ext cx="3689685" cy="3682770"/>
            </a:xfrm>
            <a:prstGeom prst="ellipse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6156176" y="3681663"/>
              <a:ext cx="864096" cy="8033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2" descr="http://www.km3net.org/images/KM3NeT-Telescope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27208" y="2132856"/>
            <a:ext cx="6006198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8" y="635848"/>
            <a:ext cx="8229600" cy="70868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AC – DC conversion</a:t>
            </a:r>
            <a:endParaRPr lang="en-GB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39552" y="1340768"/>
            <a:ext cx="3962400" cy="2286000"/>
            <a:chOff x="714375" y="1057275"/>
            <a:chExt cx="3962400" cy="2286000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714375" y="1057275"/>
              <a:ext cx="3962400" cy="2286000"/>
            </a:xfrm>
            <a:prstGeom prst="rect">
              <a:avLst/>
            </a:prstGeom>
            <a:solidFill>
              <a:srgbClr val="FFFFE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1">
                  <a:latin typeface="Arial" charset="0"/>
                </a:rPr>
                <a:t>Classic</a:t>
              </a: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1533525" y="2154238"/>
              <a:ext cx="150813" cy="352425"/>
            </a:xfrm>
            <a:prstGeom prst="rect">
              <a:avLst/>
            </a:prstGeom>
            <a:solidFill>
              <a:srgbClr val="7CC5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Rectangle 23"/>
            <p:cNvSpPr>
              <a:spLocks noChangeArrowheads="1"/>
            </p:cNvSpPr>
            <p:nvPr/>
          </p:nvSpPr>
          <p:spPr bwMode="auto">
            <a:xfrm>
              <a:off x="1928813" y="2154238"/>
              <a:ext cx="147637" cy="352425"/>
            </a:xfrm>
            <a:prstGeom prst="rect">
              <a:avLst/>
            </a:prstGeom>
            <a:solidFill>
              <a:srgbClr val="7CC5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2322513" y="2155825"/>
              <a:ext cx="150812" cy="352425"/>
            </a:xfrm>
            <a:prstGeom prst="rect">
              <a:avLst/>
            </a:prstGeom>
            <a:solidFill>
              <a:srgbClr val="7CC5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>
              <a:off x="4029075" y="1944688"/>
              <a:ext cx="1588" cy="1284287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2959100" y="1941513"/>
              <a:ext cx="558800" cy="603250"/>
            </a:xfrm>
            <a:custGeom>
              <a:avLst/>
              <a:gdLst>
                <a:gd name="T0" fmla="*/ 0 w 704"/>
                <a:gd name="T1" fmla="*/ 191 h 380"/>
                <a:gd name="T2" fmla="*/ 350 w 704"/>
                <a:gd name="T3" fmla="*/ 0 h 380"/>
                <a:gd name="T4" fmla="*/ 704 w 704"/>
                <a:gd name="T5" fmla="*/ 191 h 380"/>
                <a:gd name="T6" fmla="*/ 350 w 704"/>
                <a:gd name="T7" fmla="*/ 380 h 380"/>
                <a:gd name="T8" fmla="*/ 0 w 704"/>
                <a:gd name="T9" fmla="*/ 191 h 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4"/>
                <a:gd name="T16" fmla="*/ 0 h 380"/>
                <a:gd name="T17" fmla="*/ 704 w 704"/>
                <a:gd name="T18" fmla="*/ 380 h 3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4" h="380">
                  <a:moveTo>
                    <a:pt x="0" y="191"/>
                  </a:moveTo>
                  <a:lnTo>
                    <a:pt x="350" y="0"/>
                  </a:lnTo>
                  <a:lnTo>
                    <a:pt x="704" y="191"/>
                  </a:lnTo>
                  <a:lnTo>
                    <a:pt x="350" y="380"/>
                  </a:lnTo>
                  <a:lnTo>
                    <a:pt x="0" y="191"/>
                  </a:lnTo>
                  <a:close/>
                </a:path>
              </a:pathLst>
            </a:custGeom>
            <a:noFill/>
            <a:ln w="952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Rectangle 30"/>
            <p:cNvSpPr>
              <a:spLocks noChangeArrowheads="1"/>
            </p:cNvSpPr>
            <p:nvPr/>
          </p:nvSpPr>
          <p:spPr bwMode="auto">
            <a:xfrm>
              <a:off x="3851275" y="2508250"/>
              <a:ext cx="336550" cy="46038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3851275" y="2552700"/>
              <a:ext cx="336550" cy="460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Rectangle 33"/>
            <p:cNvSpPr>
              <a:spLocks noChangeArrowheads="1"/>
            </p:cNvSpPr>
            <p:nvPr/>
          </p:nvSpPr>
          <p:spPr bwMode="auto">
            <a:xfrm>
              <a:off x="3851275" y="2554288"/>
              <a:ext cx="338138" cy="49212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34"/>
            <p:cNvSpPr>
              <a:spLocks noChangeArrowheads="1"/>
            </p:cNvSpPr>
            <p:nvPr/>
          </p:nvSpPr>
          <p:spPr bwMode="auto">
            <a:xfrm>
              <a:off x="3851275" y="2601913"/>
              <a:ext cx="336550" cy="444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Line 36"/>
            <p:cNvSpPr>
              <a:spLocks noChangeShapeType="1"/>
            </p:cNvSpPr>
            <p:nvPr/>
          </p:nvSpPr>
          <p:spPr bwMode="auto">
            <a:xfrm>
              <a:off x="2597150" y="2241550"/>
              <a:ext cx="365125" cy="1588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2597150" y="2241550"/>
              <a:ext cx="920750" cy="717550"/>
            </a:xfrm>
            <a:custGeom>
              <a:avLst/>
              <a:gdLst>
                <a:gd name="T0" fmla="*/ 1159 w 1159"/>
                <a:gd name="T1" fmla="*/ 0 h 452"/>
                <a:gd name="T2" fmla="*/ 1159 w 1159"/>
                <a:gd name="T3" fmla="*/ 452 h 452"/>
                <a:gd name="T4" fmla="*/ 0 w 1159"/>
                <a:gd name="T5" fmla="*/ 452 h 452"/>
                <a:gd name="T6" fmla="*/ 0 60000 65536"/>
                <a:gd name="T7" fmla="*/ 0 60000 65536"/>
                <a:gd name="T8" fmla="*/ 0 60000 65536"/>
                <a:gd name="T9" fmla="*/ 0 w 1159"/>
                <a:gd name="T10" fmla="*/ 0 h 452"/>
                <a:gd name="T11" fmla="*/ 1159 w 1159"/>
                <a:gd name="T12" fmla="*/ 452 h 4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9" h="452">
                  <a:moveTo>
                    <a:pt x="1159" y="0"/>
                  </a:moveTo>
                  <a:lnTo>
                    <a:pt x="1159" y="452"/>
                  </a:lnTo>
                  <a:lnTo>
                    <a:pt x="0" y="452"/>
                  </a:lnTo>
                </a:path>
              </a:pathLst>
            </a:custGeom>
            <a:noFill/>
            <a:ln w="952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39"/>
            <p:cNvSpPr>
              <a:spLocks/>
            </p:cNvSpPr>
            <p:nvPr/>
          </p:nvSpPr>
          <p:spPr bwMode="auto">
            <a:xfrm>
              <a:off x="3005138" y="2058988"/>
              <a:ext cx="128587" cy="139700"/>
            </a:xfrm>
            <a:custGeom>
              <a:avLst/>
              <a:gdLst>
                <a:gd name="T0" fmla="*/ 0 w 162"/>
                <a:gd name="T1" fmla="*/ 0 h 88"/>
                <a:gd name="T2" fmla="*/ 162 w 162"/>
                <a:gd name="T3" fmla="*/ 0 h 88"/>
                <a:gd name="T4" fmla="*/ 162 w 162"/>
                <a:gd name="T5" fmla="*/ 88 h 88"/>
                <a:gd name="T6" fmla="*/ 0 w 162"/>
                <a:gd name="T7" fmla="*/ 0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2"/>
                <a:gd name="T13" fmla="*/ 0 h 88"/>
                <a:gd name="T14" fmla="*/ 162 w 162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" h="88">
                  <a:moveTo>
                    <a:pt x="0" y="0"/>
                  </a:moveTo>
                  <a:lnTo>
                    <a:pt x="162" y="0"/>
                  </a:lnTo>
                  <a:lnTo>
                    <a:pt x="162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Line 40"/>
            <p:cNvSpPr>
              <a:spLocks noChangeShapeType="1"/>
            </p:cNvSpPr>
            <p:nvPr/>
          </p:nvSpPr>
          <p:spPr bwMode="auto">
            <a:xfrm>
              <a:off x="3070225" y="1989138"/>
              <a:ext cx="125413" cy="138112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3073400" y="2368550"/>
              <a:ext cx="125413" cy="139700"/>
            </a:xfrm>
            <a:custGeom>
              <a:avLst/>
              <a:gdLst>
                <a:gd name="T0" fmla="*/ 158 w 158"/>
                <a:gd name="T1" fmla="*/ 1 h 88"/>
                <a:gd name="T2" fmla="*/ 0 w 158"/>
                <a:gd name="T3" fmla="*/ 0 h 88"/>
                <a:gd name="T4" fmla="*/ 0 w 158"/>
                <a:gd name="T5" fmla="*/ 88 h 88"/>
                <a:gd name="T6" fmla="*/ 158 w 158"/>
                <a:gd name="T7" fmla="*/ 1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"/>
                <a:gd name="T13" fmla="*/ 0 h 88"/>
                <a:gd name="T14" fmla="*/ 158 w 158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" h="88">
                  <a:moveTo>
                    <a:pt x="158" y="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3073400" y="2368550"/>
              <a:ext cx="125413" cy="139700"/>
            </a:xfrm>
            <a:custGeom>
              <a:avLst/>
              <a:gdLst>
                <a:gd name="T0" fmla="*/ 158 w 158"/>
                <a:gd name="T1" fmla="*/ 1 h 88"/>
                <a:gd name="T2" fmla="*/ 0 w 158"/>
                <a:gd name="T3" fmla="*/ 0 h 88"/>
                <a:gd name="T4" fmla="*/ 0 w 158"/>
                <a:gd name="T5" fmla="*/ 88 h 88"/>
                <a:gd name="T6" fmla="*/ 158 w 158"/>
                <a:gd name="T7" fmla="*/ 1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"/>
                <a:gd name="T13" fmla="*/ 0 h 88"/>
                <a:gd name="T14" fmla="*/ 158 w 158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" h="88">
                  <a:moveTo>
                    <a:pt x="158" y="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Line 43"/>
            <p:cNvSpPr>
              <a:spLocks noChangeShapeType="1"/>
            </p:cNvSpPr>
            <p:nvPr/>
          </p:nvSpPr>
          <p:spPr bwMode="auto">
            <a:xfrm flipH="1">
              <a:off x="3009900" y="2303463"/>
              <a:ext cx="127000" cy="136525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3343275" y="2055813"/>
              <a:ext cx="127000" cy="138112"/>
            </a:xfrm>
            <a:custGeom>
              <a:avLst/>
              <a:gdLst>
                <a:gd name="T0" fmla="*/ 160 w 160"/>
                <a:gd name="T1" fmla="*/ 0 h 87"/>
                <a:gd name="T2" fmla="*/ 0 w 160"/>
                <a:gd name="T3" fmla="*/ 0 h 87"/>
                <a:gd name="T4" fmla="*/ 0 w 160"/>
                <a:gd name="T5" fmla="*/ 87 h 87"/>
                <a:gd name="T6" fmla="*/ 160 w 160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"/>
                <a:gd name="T13" fmla="*/ 0 h 87"/>
                <a:gd name="T14" fmla="*/ 160 w 16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" h="87">
                  <a:moveTo>
                    <a:pt x="160" y="0"/>
                  </a:moveTo>
                  <a:lnTo>
                    <a:pt x="0" y="0"/>
                  </a:lnTo>
                  <a:lnTo>
                    <a:pt x="0" y="87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3343275" y="2055813"/>
              <a:ext cx="127000" cy="138112"/>
            </a:xfrm>
            <a:custGeom>
              <a:avLst/>
              <a:gdLst>
                <a:gd name="T0" fmla="*/ 160 w 160"/>
                <a:gd name="T1" fmla="*/ 0 h 87"/>
                <a:gd name="T2" fmla="*/ 0 w 160"/>
                <a:gd name="T3" fmla="*/ 0 h 87"/>
                <a:gd name="T4" fmla="*/ 0 w 160"/>
                <a:gd name="T5" fmla="*/ 87 h 87"/>
                <a:gd name="T6" fmla="*/ 160 w 160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"/>
                <a:gd name="T13" fmla="*/ 0 h 87"/>
                <a:gd name="T14" fmla="*/ 160 w 16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" h="87">
                  <a:moveTo>
                    <a:pt x="160" y="0"/>
                  </a:moveTo>
                  <a:lnTo>
                    <a:pt x="0" y="0"/>
                  </a:lnTo>
                  <a:lnTo>
                    <a:pt x="0" y="87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Line 46"/>
            <p:cNvSpPr>
              <a:spLocks noChangeShapeType="1"/>
            </p:cNvSpPr>
            <p:nvPr/>
          </p:nvSpPr>
          <p:spPr bwMode="auto">
            <a:xfrm flipH="1">
              <a:off x="3276600" y="1985963"/>
              <a:ext cx="128588" cy="138112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48"/>
            <p:cNvSpPr>
              <a:spLocks/>
            </p:cNvSpPr>
            <p:nvPr/>
          </p:nvSpPr>
          <p:spPr bwMode="auto">
            <a:xfrm>
              <a:off x="3276600" y="2368550"/>
              <a:ext cx="125413" cy="139700"/>
            </a:xfrm>
            <a:custGeom>
              <a:avLst/>
              <a:gdLst>
                <a:gd name="T0" fmla="*/ 0 w 158"/>
                <a:gd name="T1" fmla="*/ 1 h 88"/>
                <a:gd name="T2" fmla="*/ 158 w 158"/>
                <a:gd name="T3" fmla="*/ 0 h 88"/>
                <a:gd name="T4" fmla="*/ 158 w 158"/>
                <a:gd name="T5" fmla="*/ 88 h 88"/>
                <a:gd name="T6" fmla="*/ 0 w 158"/>
                <a:gd name="T7" fmla="*/ 1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"/>
                <a:gd name="T13" fmla="*/ 0 h 88"/>
                <a:gd name="T14" fmla="*/ 158 w 158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" h="88">
                  <a:moveTo>
                    <a:pt x="0" y="1"/>
                  </a:moveTo>
                  <a:lnTo>
                    <a:pt x="158" y="0"/>
                  </a:lnTo>
                  <a:lnTo>
                    <a:pt x="158" y="88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Line 49"/>
            <p:cNvSpPr>
              <a:spLocks noChangeShapeType="1"/>
            </p:cNvSpPr>
            <p:nvPr/>
          </p:nvSpPr>
          <p:spPr bwMode="auto">
            <a:xfrm>
              <a:off x="3340100" y="2303463"/>
              <a:ext cx="127000" cy="136525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>
              <a:off x="3236913" y="2909888"/>
              <a:ext cx="49212" cy="103187"/>
            </a:xfrm>
            <a:custGeom>
              <a:avLst/>
              <a:gdLst>
                <a:gd name="T0" fmla="*/ 0 w 63"/>
                <a:gd name="T1" fmla="*/ 0 h 65"/>
                <a:gd name="T2" fmla="*/ 15 w 63"/>
                <a:gd name="T3" fmla="*/ 2 h 65"/>
                <a:gd name="T4" fmla="*/ 27 w 63"/>
                <a:gd name="T5" fmla="*/ 4 h 65"/>
                <a:gd name="T6" fmla="*/ 36 w 63"/>
                <a:gd name="T7" fmla="*/ 6 h 65"/>
                <a:gd name="T8" fmla="*/ 44 w 63"/>
                <a:gd name="T9" fmla="*/ 10 h 65"/>
                <a:gd name="T10" fmla="*/ 51 w 63"/>
                <a:gd name="T11" fmla="*/ 16 h 65"/>
                <a:gd name="T12" fmla="*/ 59 w 63"/>
                <a:gd name="T13" fmla="*/ 20 h 65"/>
                <a:gd name="T14" fmla="*/ 59 w 63"/>
                <a:gd name="T15" fmla="*/ 27 h 65"/>
                <a:gd name="T16" fmla="*/ 63 w 63"/>
                <a:gd name="T17" fmla="*/ 33 h 65"/>
                <a:gd name="T18" fmla="*/ 59 w 63"/>
                <a:gd name="T19" fmla="*/ 39 h 65"/>
                <a:gd name="T20" fmla="*/ 59 w 63"/>
                <a:gd name="T21" fmla="*/ 45 h 65"/>
                <a:gd name="T22" fmla="*/ 51 w 63"/>
                <a:gd name="T23" fmla="*/ 50 h 65"/>
                <a:gd name="T24" fmla="*/ 44 w 63"/>
                <a:gd name="T25" fmla="*/ 56 h 65"/>
                <a:gd name="T26" fmla="*/ 36 w 63"/>
                <a:gd name="T27" fmla="*/ 61 h 65"/>
                <a:gd name="T28" fmla="*/ 27 w 63"/>
                <a:gd name="T29" fmla="*/ 63 h 65"/>
                <a:gd name="T30" fmla="*/ 15 w 63"/>
                <a:gd name="T31" fmla="*/ 65 h 65"/>
                <a:gd name="T32" fmla="*/ 0 w 63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65"/>
                <a:gd name="T53" fmla="*/ 63 w 6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65">
                  <a:moveTo>
                    <a:pt x="0" y="0"/>
                  </a:moveTo>
                  <a:lnTo>
                    <a:pt x="15" y="2"/>
                  </a:lnTo>
                  <a:lnTo>
                    <a:pt x="27" y="4"/>
                  </a:lnTo>
                  <a:lnTo>
                    <a:pt x="36" y="6"/>
                  </a:lnTo>
                  <a:lnTo>
                    <a:pt x="44" y="10"/>
                  </a:lnTo>
                  <a:lnTo>
                    <a:pt x="51" y="16"/>
                  </a:lnTo>
                  <a:lnTo>
                    <a:pt x="59" y="20"/>
                  </a:lnTo>
                  <a:lnTo>
                    <a:pt x="59" y="27"/>
                  </a:lnTo>
                  <a:lnTo>
                    <a:pt x="63" y="33"/>
                  </a:lnTo>
                  <a:lnTo>
                    <a:pt x="59" y="39"/>
                  </a:lnTo>
                  <a:lnTo>
                    <a:pt x="59" y="45"/>
                  </a:lnTo>
                  <a:lnTo>
                    <a:pt x="51" y="50"/>
                  </a:lnTo>
                  <a:lnTo>
                    <a:pt x="44" y="56"/>
                  </a:lnTo>
                  <a:lnTo>
                    <a:pt x="36" y="61"/>
                  </a:lnTo>
                  <a:lnTo>
                    <a:pt x="27" y="63"/>
                  </a:lnTo>
                  <a:lnTo>
                    <a:pt x="15" y="65"/>
                  </a:lnTo>
                  <a:lnTo>
                    <a:pt x="0" y="65"/>
                  </a:lnTo>
                </a:path>
              </a:pathLst>
            </a:custGeom>
            <a:noFill/>
            <a:ln w="952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Line 51"/>
            <p:cNvSpPr>
              <a:spLocks noChangeShapeType="1"/>
            </p:cNvSpPr>
            <p:nvPr/>
          </p:nvSpPr>
          <p:spPr bwMode="auto">
            <a:xfrm>
              <a:off x="3240088" y="2547938"/>
              <a:ext cx="1587" cy="361950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Freeform 52"/>
            <p:cNvSpPr>
              <a:spLocks/>
            </p:cNvSpPr>
            <p:nvPr/>
          </p:nvSpPr>
          <p:spPr bwMode="auto">
            <a:xfrm>
              <a:off x="3240088" y="3013075"/>
              <a:ext cx="1338262" cy="212725"/>
            </a:xfrm>
            <a:custGeom>
              <a:avLst/>
              <a:gdLst>
                <a:gd name="T0" fmla="*/ 0 w 1687"/>
                <a:gd name="T1" fmla="*/ 0 h 134"/>
                <a:gd name="T2" fmla="*/ 0 w 1687"/>
                <a:gd name="T3" fmla="*/ 134 h 134"/>
                <a:gd name="T4" fmla="*/ 1687 w 1687"/>
                <a:gd name="T5" fmla="*/ 134 h 134"/>
                <a:gd name="T6" fmla="*/ 0 60000 65536"/>
                <a:gd name="T7" fmla="*/ 0 60000 65536"/>
                <a:gd name="T8" fmla="*/ 0 60000 65536"/>
                <a:gd name="T9" fmla="*/ 0 w 1687"/>
                <a:gd name="T10" fmla="*/ 0 h 134"/>
                <a:gd name="T11" fmla="*/ 1687 w 1687"/>
                <a:gd name="T12" fmla="*/ 134 h 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7" h="134">
                  <a:moveTo>
                    <a:pt x="0" y="0"/>
                  </a:moveTo>
                  <a:lnTo>
                    <a:pt x="0" y="134"/>
                  </a:lnTo>
                  <a:lnTo>
                    <a:pt x="1687" y="134"/>
                  </a:lnTo>
                </a:path>
              </a:pathLst>
            </a:custGeom>
            <a:noFill/>
            <a:ln w="952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Line 53"/>
            <p:cNvSpPr>
              <a:spLocks noChangeShapeType="1"/>
            </p:cNvSpPr>
            <p:nvPr/>
          </p:nvSpPr>
          <p:spPr bwMode="auto">
            <a:xfrm>
              <a:off x="3240088" y="1941513"/>
              <a:ext cx="1341437" cy="1587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Freeform 54"/>
            <p:cNvSpPr>
              <a:spLocks/>
            </p:cNvSpPr>
            <p:nvPr/>
          </p:nvSpPr>
          <p:spPr bwMode="auto">
            <a:xfrm>
              <a:off x="3219450" y="1362075"/>
              <a:ext cx="206375" cy="449263"/>
            </a:xfrm>
            <a:custGeom>
              <a:avLst/>
              <a:gdLst>
                <a:gd name="T0" fmla="*/ 0 w 259"/>
                <a:gd name="T1" fmla="*/ 16 h 283"/>
                <a:gd name="T2" fmla="*/ 0 w 259"/>
                <a:gd name="T3" fmla="*/ 16 h 283"/>
                <a:gd name="T4" fmla="*/ 20 w 259"/>
                <a:gd name="T5" fmla="*/ 18 h 283"/>
                <a:gd name="T6" fmla="*/ 43 w 259"/>
                <a:gd name="T7" fmla="*/ 22 h 283"/>
                <a:gd name="T8" fmla="*/ 64 w 259"/>
                <a:gd name="T9" fmla="*/ 28 h 283"/>
                <a:gd name="T10" fmla="*/ 86 w 259"/>
                <a:gd name="T11" fmla="*/ 35 h 283"/>
                <a:gd name="T12" fmla="*/ 103 w 259"/>
                <a:gd name="T13" fmla="*/ 47 h 283"/>
                <a:gd name="T14" fmla="*/ 122 w 259"/>
                <a:gd name="T15" fmla="*/ 58 h 283"/>
                <a:gd name="T16" fmla="*/ 139 w 259"/>
                <a:gd name="T17" fmla="*/ 74 h 283"/>
                <a:gd name="T18" fmla="*/ 158 w 259"/>
                <a:gd name="T19" fmla="*/ 92 h 283"/>
                <a:gd name="T20" fmla="*/ 173 w 259"/>
                <a:gd name="T21" fmla="*/ 111 h 283"/>
                <a:gd name="T22" fmla="*/ 186 w 259"/>
                <a:gd name="T23" fmla="*/ 130 h 283"/>
                <a:gd name="T24" fmla="*/ 201 w 259"/>
                <a:gd name="T25" fmla="*/ 154 h 283"/>
                <a:gd name="T26" fmla="*/ 212 w 259"/>
                <a:gd name="T27" fmla="*/ 177 h 283"/>
                <a:gd name="T28" fmla="*/ 220 w 259"/>
                <a:gd name="T29" fmla="*/ 202 h 283"/>
                <a:gd name="T30" fmla="*/ 226 w 259"/>
                <a:gd name="T31" fmla="*/ 228 h 283"/>
                <a:gd name="T32" fmla="*/ 229 w 259"/>
                <a:gd name="T33" fmla="*/ 255 h 283"/>
                <a:gd name="T34" fmla="*/ 229 w 259"/>
                <a:gd name="T35" fmla="*/ 283 h 283"/>
                <a:gd name="T36" fmla="*/ 259 w 259"/>
                <a:gd name="T37" fmla="*/ 283 h 283"/>
                <a:gd name="T38" fmla="*/ 259 w 259"/>
                <a:gd name="T39" fmla="*/ 253 h 283"/>
                <a:gd name="T40" fmla="*/ 256 w 259"/>
                <a:gd name="T41" fmla="*/ 226 h 283"/>
                <a:gd name="T42" fmla="*/ 248 w 259"/>
                <a:gd name="T43" fmla="*/ 198 h 283"/>
                <a:gd name="T44" fmla="*/ 241 w 259"/>
                <a:gd name="T45" fmla="*/ 174 h 283"/>
                <a:gd name="T46" fmla="*/ 229 w 259"/>
                <a:gd name="T47" fmla="*/ 150 h 283"/>
                <a:gd name="T48" fmla="*/ 216 w 259"/>
                <a:gd name="T49" fmla="*/ 126 h 283"/>
                <a:gd name="T50" fmla="*/ 201 w 259"/>
                <a:gd name="T51" fmla="*/ 105 h 283"/>
                <a:gd name="T52" fmla="*/ 186 w 259"/>
                <a:gd name="T53" fmla="*/ 84 h 283"/>
                <a:gd name="T54" fmla="*/ 169 w 259"/>
                <a:gd name="T55" fmla="*/ 66 h 283"/>
                <a:gd name="T56" fmla="*/ 147 w 259"/>
                <a:gd name="T57" fmla="*/ 51 h 283"/>
                <a:gd name="T58" fmla="*/ 126 w 259"/>
                <a:gd name="T59" fmla="*/ 35 h 283"/>
                <a:gd name="T60" fmla="*/ 103 w 259"/>
                <a:gd name="T61" fmla="*/ 24 h 283"/>
                <a:gd name="T62" fmla="*/ 79 w 259"/>
                <a:gd name="T63" fmla="*/ 13 h 283"/>
                <a:gd name="T64" fmla="*/ 52 w 259"/>
                <a:gd name="T65" fmla="*/ 5 h 283"/>
                <a:gd name="T66" fmla="*/ 28 w 259"/>
                <a:gd name="T67" fmla="*/ 2 h 283"/>
                <a:gd name="T68" fmla="*/ 0 w 259"/>
                <a:gd name="T69" fmla="*/ 0 h 283"/>
                <a:gd name="T70" fmla="*/ 0 w 259"/>
                <a:gd name="T71" fmla="*/ 16 h 2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9"/>
                <a:gd name="T109" fmla="*/ 0 h 283"/>
                <a:gd name="T110" fmla="*/ 259 w 259"/>
                <a:gd name="T111" fmla="*/ 283 h 2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9" h="283">
                  <a:moveTo>
                    <a:pt x="0" y="16"/>
                  </a:moveTo>
                  <a:lnTo>
                    <a:pt x="0" y="16"/>
                  </a:lnTo>
                  <a:lnTo>
                    <a:pt x="20" y="18"/>
                  </a:lnTo>
                  <a:lnTo>
                    <a:pt x="43" y="22"/>
                  </a:lnTo>
                  <a:lnTo>
                    <a:pt x="64" y="28"/>
                  </a:lnTo>
                  <a:lnTo>
                    <a:pt x="86" y="35"/>
                  </a:lnTo>
                  <a:lnTo>
                    <a:pt x="103" y="47"/>
                  </a:lnTo>
                  <a:lnTo>
                    <a:pt x="122" y="58"/>
                  </a:lnTo>
                  <a:lnTo>
                    <a:pt x="139" y="74"/>
                  </a:lnTo>
                  <a:lnTo>
                    <a:pt x="158" y="92"/>
                  </a:lnTo>
                  <a:lnTo>
                    <a:pt x="173" y="111"/>
                  </a:lnTo>
                  <a:lnTo>
                    <a:pt x="186" y="130"/>
                  </a:lnTo>
                  <a:lnTo>
                    <a:pt x="201" y="154"/>
                  </a:lnTo>
                  <a:lnTo>
                    <a:pt x="212" y="177"/>
                  </a:lnTo>
                  <a:lnTo>
                    <a:pt x="220" y="202"/>
                  </a:lnTo>
                  <a:lnTo>
                    <a:pt x="226" y="228"/>
                  </a:lnTo>
                  <a:lnTo>
                    <a:pt x="229" y="255"/>
                  </a:lnTo>
                  <a:lnTo>
                    <a:pt x="229" y="283"/>
                  </a:lnTo>
                  <a:lnTo>
                    <a:pt x="259" y="283"/>
                  </a:lnTo>
                  <a:lnTo>
                    <a:pt x="259" y="253"/>
                  </a:lnTo>
                  <a:lnTo>
                    <a:pt x="256" y="226"/>
                  </a:lnTo>
                  <a:lnTo>
                    <a:pt x="248" y="198"/>
                  </a:lnTo>
                  <a:lnTo>
                    <a:pt x="241" y="174"/>
                  </a:lnTo>
                  <a:lnTo>
                    <a:pt x="229" y="150"/>
                  </a:lnTo>
                  <a:lnTo>
                    <a:pt x="216" y="126"/>
                  </a:lnTo>
                  <a:lnTo>
                    <a:pt x="201" y="105"/>
                  </a:lnTo>
                  <a:lnTo>
                    <a:pt x="186" y="84"/>
                  </a:lnTo>
                  <a:lnTo>
                    <a:pt x="169" y="66"/>
                  </a:lnTo>
                  <a:lnTo>
                    <a:pt x="147" y="51"/>
                  </a:lnTo>
                  <a:lnTo>
                    <a:pt x="126" y="35"/>
                  </a:lnTo>
                  <a:lnTo>
                    <a:pt x="103" y="24"/>
                  </a:lnTo>
                  <a:lnTo>
                    <a:pt x="79" y="13"/>
                  </a:lnTo>
                  <a:lnTo>
                    <a:pt x="52" y="5"/>
                  </a:lnTo>
                  <a:lnTo>
                    <a:pt x="28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Freeform 55"/>
            <p:cNvSpPr>
              <a:spLocks/>
            </p:cNvSpPr>
            <p:nvPr/>
          </p:nvSpPr>
          <p:spPr bwMode="auto">
            <a:xfrm>
              <a:off x="3013075" y="1362075"/>
              <a:ext cx="206375" cy="442913"/>
            </a:xfrm>
            <a:custGeom>
              <a:avLst/>
              <a:gdLst>
                <a:gd name="T0" fmla="*/ 30 w 262"/>
                <a:gd name="T1" fmla="*/ 279 h 279"/>
                <a:gd name="T2" fmla="*/ 30 w 262"/>
                <a:gd name="T3" fmla="*/ 251 h 279"/>
                <a:gd name="T4" fmla="*/ 34 w 262"/>
                <a:gd name="T5" fmla="*/ 224 h 279"/>
                <a:gd name="T6" fmla="*/ 40 w 262"/>
                <a:gd name="T7" fmla="*/ 198 h 279"/>
                <a:gd name="T8" fmla="*/ 51 w 262"/>
                <a:gd name="T9" fmla="*/ 174 h 279"/>
                <a:gd name="T10" fmla="*/ 58 w 262"/>
                <a:gd name="T11" fmla="*/ 150 h 279"/>
                <a:gd name="T12" fmla="*/ 73 w 262"/>
                <a:gd name="T13" fmla="*/ 128 h 279"/>
                <a:gd name="T14" fmla="*/ 87 w 262"/>
                <a:gd name="T15" fmla="*/ 109 h 279"/>
                <a:gd name="T16" fmla="*/ 102 w 262"/>
                <a:gd name="T17" fmla="*/ 90 h 279"/>
                <a:gd name="T18" fmla="*/ 121 w 262"/>
                <a:gd name="T19" fmla="*/ 74 h 279"/>
                <a:gd name="T20" fmla="*/ 137 w 262"/>
                <a:gd name="T21" fmla="*/ 58 h 279"/>
                <a:gd name="T22" fmla="*/ 156 w 262"/>
                <a:gd name="T23" fmla="*/ 45 h 279"/>
                <a:gd name="T24" fmla="*/ 173 w 262"/>
                <a:gd name="T25" fmla="*/ 35 h 279"/>
                <a:gd name="T26" fmla="*/ 196 w 262"/>
                <a:gd name="T27" fmla="*/ 28 h 279"/>
                <a:gd name="T28" fmla="*/ 218 w 262"/>
                <a:gd name="T29" fmla="*/ 22 h 279"/>
                <a:gd name="T30" fmla="*/ 239 w 262"/>
                <a:gd name="T31" fmla="*/ 18 h 279"/>
                <a:gd name="T32" fmla="*/ 262 w 262"/>
                <a:gd name="T33" fmla="*/ 16 h 279"/>
                <a:gd name="T34" fmla="*/ 262 w 262"/>
                <a:gd name="T35" fmla="*/ 0 h 279"/>
                <a:gd name="T36" fmla="*/ 232 w 262"/>
                <a:gd name="T37" fmla="*/ 2 h 279"/>
                <a:gd name="T38" fmla="*/ 207 w 262"/>
                <a:gd name="T39" fmla="*/ 5 h 279"/>
                <a:gd name="T40" fmla="*/ 181 w 262"/>
                <a:gd name="T41" fmla="*/ 13 h 279"/>
                <a:gd name="T42" fmla="*/ 156 w 262"/>
                <a:gd name="T43" fmla="*/ 24 h 279"/>
                <a:gd name="T44" fmla="*/ 134 w 262"/>
                <a:gd name="T45" fmla="*/ 35 h 279"/>
                <a:gd name="T46" fmla="*/ 113 w 262"/>
                <a:gd name="T47" fmla="*/ 49 h 279"/>
                <a:gd name="T48" fmla="*/ 90 w 262"/>
                <a:gd name="T49" fmla="*/ 64 h 279"/>
                <a:gd name="T50" fmla="*/ 77 w 262"/>
                <a:gd name="T51" fmla="*/ 84 h 279"/>
                <a:gd name="T52" fmla="*/ 58 w 262"/>
                <a:gd name="T53" fmla="*/ 103 h 279"/>
                <a:gd name="T54" fmla="*/ 43 w 262"/>
                <a:gd name="T55" fmla="*/ 125 h 279"/>
                <a:gd name="T56" fmla="*/ 30 w 262"/>
                <a:gd name="T57" fmla="*/ 147 h 279"/>
                <a:gd name="T58" fmla="*/ 19 w 262"/>
                <a:gd name="T59" fmla="*/ 172 h 279"/>
                <a:gd name="T60" fmla="*/ 11 w 262"/>
                <a:gd name="T61" fmla="*/ 197 h 279"/>
                <a:gd name="T62" fmla="*/ 4 w 262"/>
                <a:gd name="T63" fmla="*/ 222 h 279"/>
                <a:gd name="T64" fmla="*/ 0 w 262"/>
                <a:gd name="T65" fmla="*/ 249 h 279"/>
                <a:gd name="T66" fmla="*/ 0 w 262"/>
                <a:gd name="T67" fmla="*/ 279 h 279"/>
                <a:gd name="T68" fmla="*/ 30 w 262"/>
                <a:gd name="T69" fmla="*/ 279 h 2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2"/>
                <a:gd name="T106" fmla="*/ 0 h 279"/>
                <a:gd name="T107" fmla="*/ 262 w 262"/>
                <a:gd name="T108" fmla="*/ 279 h 2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2" h="279">
                  <a:moveTo>
                    <a:pt x="30" y="279"/>
                  </a:moveTo>
                  <a:lnTo>
                    <a:pt x="30" y="251"/>
                  </a:lnTo>
                  <a:lnTo>
                    <a:pt x="34" y="224"/>
                  </a:lnTo>
                  <a:lnTo>
                    <a:pt x="40" y="198"/>
                  </a:lnTo>
                  <a:lnTo>
                    <a:pt x="51" y="174"/>
                  </a:lnTo>
                  <a:lnTo>
                    <a:pt x="58" y="150"/>
                  </a:lnTo>
                  <a:lnTo>
                    <a:pt x="73" y="128"/>
                  </a:lnTo>
                  <a:lnTo>
                    <a:pt x="87" y="109"/>
                  </a:lnTo>
                  <a:lnTo>
                    <a:pt x="102" y="90"/>
                  </a:lnTo>
                  <a:lnTo>
                    <a:pt x="121" y="74"/>
                  </a:lnTo>
                  <a:lnTo>
                    <a:pt x="137" y="58"/>
                  </a:lnTo>
                  <a:lnTo>
                    <a:pt x="156" y="45"/>
                  </a:lnTo>
                  <a:lnTo>
                    <a:pt x="173" y="35"/>
                  </a:lnTo>
                  <a:lnTo>
                    <a:pt x="196" y="28"/>
                  </a:lnTo>
                  <a:lnTo>
                    <a:pt x="218" y="22"/>
                  </a:lnTo>
                  <a:lnTo>
                    <a:pt x="239" y="18"/>
                  </a:lnTo>
                  <a:lnTo>
                    <a:pt x="262" y="16"/>
                  </a:lnTo>
                  <a:lnTo>
                    <a:pt x="262" y="0"/>
                  </a:lnTo>
                  <a:lnTo>
                    <a:pt x="232" y="2"/>
                  </a:lnTo>
                  <a:lnTo>
                    <a:pt x="207" y="5"/>
                  </a:lnTo>
                  <a:lnTo>
                    <a:pt x="181" y="13"/>
                  </a:lnTo>
                  <a:lnTo>
                    <a:pt x="156" y="24"/>
                  </a:lnTo>
                  <a:lnTo>
                    <a:pt x="134" y="35"/>
                  </a:lnTo>
                  <a:lnTo>
                    <a:pt x="113" y="49"/>
                  </a:lnTo>
                  <a:lnTo>
                    <a:pt x="90" y="64"/>
                  </a:lnTo>
                  <a:lnTo>
                    <a:pt x="77" y="84"/>
                  </a:lnTo>
                  <a:lnTo>
                    <a:pt x="58" y="103"/>
                  </a:lnTo>
                  <a:lnTo>
                    <a:pt x="43" y="125"/>
                  </a:lnTo>
                  <a:lnTo>
                    <a:pt x="30" y="147"/>
                  </a:lnTo>
                  <a:lnTo>
                    <a:pt x="19" y="172"/>
                  </a:lnTo>
                  <a:lnTo>
                    <a:pt x="11" y="197"/>
                  </a:lnTo>
                  <a:lnTo>
                    <a:pt x="4" y="222"/>
                  </a:lnTo>
                  <a:lnTo>
                    <a:pt x="0" y="249"/>
                  </a:lnTo>
                  <a:lnTo>
                    <a:pt x="0" y="279"/>
                  </a:lnTo>
                  <a:lnTo>
                    <a:pt x="30" y="279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56"/>
            <p:cNvSpPr>
              <a:spLocks/>
            </p:cNvSpPr>
            <p:nvPr/>
          </p:nvSpPr>
          <p:spPr bwMode="auto">
            <a:xfrm>
              <a:off x="3613150" y="1355725"/>
              <a:ext cx="206375" cy="449263"/>
            </a:xfrm>
            <a:custGeom>
              <a:avLst/>
              <a:gdLst>
                <a:gd name="T0" fmla="*/ 0 w 260"/>
                <a:gd name="T1" fmla="*/ 17 h 283"/>
                <a:gd name="T2" fmla="*/ 0 w 260"/>
                <a:gd name="T3" fmla="*/ 17 h 283"/>
                <a:gd name="T4" fmla="*/ 20 w 260"/>
                <a:gd name="T5" fmla="*/ 17 h 283"/>
                <a:gd name="T6" fmla="*/ 43 w 260"/>
                <a:gd name="T7" fmla="*/ 22 h 283"/>
                <a:gd name="T8" fmla="*/ 60 w 260"/>
                <a:gd name="T9" fmla="*/ 28 h 283"/>
                <a:gd name="T10" fmla="*/ 83 w 260"/>
                <a:gd name="T11" fmla="*/ 37 h 283"/>
                <a:gd name="T12" fmla="*/ 103 w 260"/>
                <a:gd name="T13" fmla="*/ 47 h 283"/>
                <a:gd name="T14" fmla="*/ 122 w 260"/>
                <a:gd name="T15" fmla="*/ 60 h 283"/>
                <a:gd name="T16" fmla="*/ 139 w 260"/>
                <a:gd name="T17" fmla="*/ 76 h 283"/>
                <a:gd name="T18" fmla="*/ 158 w 260"/>
                <a:gd name="T19" fmla="*/ 92 h 283"/>
                <a:gd name="T20" fmla="*/ 173 w 260"/>
                <a:gd name="T21" fmla="*/ 111 h 283"/>
                <a:gd name="T22" fmla="*/ 186 w 260"/>
                <a:gd name="T23" fmla="*/ 132 h 283"/>
                <a:gd name="T24" fmla="*/ 197 w 260"/>
                <a:gd name="T25" fmla="*/ 154 h 283"/>
                <a:gd name="T26" fmla="*/ 209 w 260"/>
                <a:gd name="T27" fmla="*/ 178 h 283"/>
                <a:gd name="T28" fmla="*/ 216 w 260"/>
                <a:gd name="T29" fmla="*/ 202 h 283"/>
                <a:gd name="T30" fmla="*/ 224 w 260"/>
                <a:gd name="T31" fmla="*/ 228 h 283"/>
                <a:gd name="T32" fmla="*/ 226 w 260"/>
                <a:gd name="T33" fmla="*/ 253 h 283"/>
                <a:gd name="T34" fmla="*/ 229 w 260"/>
                <a:gd name="T35" fmla="*/ 283 h 283"/>
                <a:gd name="T36" fmla="*/ 260 w 260"/>
                <a:gd name="T37" fmla="*/ 283 h 283"/>
                <a:gd name="T38" fmla="*/ 260 w 260"/>
                <a:gd name="T39" fmla="*/ 253 h 283"/>
                <a:gd name="T40" fmla="*/ 252 w 260"/>
                <a:gd name="T41" fmla="*/ 226 h 283"/>
                <a:gd name="T42" fmla="*/ 248 w 260"/>
                <a:gd name="T43" fmla="*/ 199 h 283"/>
                <a:gd name="T44" fmla="*/ 237 w 260"/>
                <a:gd name="T45" fmla="*/ 174 h 283"/>
                <a:gd name="T46" fmla="*/ 226 w 260"/>
                <a:gd name="T47" fmla="*/ 151 h 283"/>
                <a:gd name="T48" fmla="*/ 216 w 260"/>
                <a:gd name="T49" fmla="*/ 127 h 283"/>
                <a:gd name="T50" fmla="*/ 201 w 260"/>
                <a:gd name="T51" fmla="*/ 105 h 283"/>
                <a:gd name="T52" fmla="*/ 182 w 260"/>
                <a:gd name="T53" fmla="*/ 86 h 283"/>
                <a:gd name="T54" fmla="*/ 165 w 260"/>
                <a:gd name="T55" fmla="*/ 68 h 283"/>
                <a:gd name="T56" fmla="*/ 147 w 260"/>
                <a:gd name="T57" fmla="*/ 51 h 283"/>
                <a:gd name="T58" fmla="*/ 126 w 260"/>
                <a:gd name="T59" fmla="*/ 37 h 283"/>
                <a:gd name="T60" fmla="*/ 103 w 260"/>
                <a:gd name="T61" fmla="*/ 26 h 283"/>
                <a:gd name="T62" fmla="*/ 79 w 260"/>
                <a:gd name="T63" fmla="*/ 13 h 283"/>
                <a:gd name="T64" fmla="*/ 52 w 260"/>
                <a:gd name="T65" fmla="*/ 7 h 283"/>
                <a:gd name="T66" fmla="*/ 24 w 260"/>
                <a:gd name="T67" fmla="*/ 2 h 283"/>
                <a:gd name="T68" fmla="*/ 0 w 260"/>
                <a:gd name="T69" fmla="*/ 0 h 283"/>
                <a:gd name="T70" fmla="*/ 0 w 260"/>
                <a:gd name="T71" fmla="*/ 17 h 2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0"/>
                <a:gd name="T109" fmla="*/ 0 h 283"/>
                <a:gd name="T110" fmla="*/ 260 w 260"/>
                <a:gd name="T111" fmla="*/ 283 h 2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0" h="283">
                  <a:moveTo>
                    <a:pt x="0" y="17"/>
                  </a:moveTo>
                  <a:lnTo>
                    <a:pt x="0" y="17"/>
                  </a:lnTo>
                  <a:lnTo>
                    <a:pt x="20" y="17"/>
                  </a:lnTo>
                  <a:lnTo>
                    <a:pt x="43" y="22"/>
                  </a:lnTo>
                  <a:lnTo>
                    <a:pt x="60" y="28"/>
                  </a:lnTo>
                  <a:lnTo>
                    <a:pt x="83" y="37"/>
                  </a:lnTo>
                  <a:lnTo>
                    <a:pt x="103" y="47"/>
                  </a:lnTo>
                  <a:lnTo>
                    <a:pt x="122" y="60"/>
                  </a:lnTo>
                  <a:lnTo>
                    <a:pt x="139" y="76"/>
                  </a:lnTo>
                  <a:lnTo>
                    <a:pt x="158" y="92"/>
                  </a:lnTo>
                  <a:lnTo>
                    <a:pt x="173" y="111"/>
                  </a:lnTo>
                  <a:lnTo>
                    <a:pt x="186" y="132"/>
                  </a:lnTo>
                  <a:lnTo>
                    <a:pt x="197" y="154"/>
                  </a:lnTo>
                  <a:lnTo>
                    <a:pt x="209" y="178"/>
                  </a:lnTo>
                  <a:lnTo>
                    <a:pt x="216" y="202"/>
                  </a:lnTo>
                  <a:lnTo>
                    <a:pt x="224" y="228"/>
                  </a:lnTo>
                  <a:lnTo>
                    <a:pt x="226" y="253"/>
                  </a:lnTo>
                  <a:lnTo>
                    <a:pt x="229" y="283"/>
                  </a:lnTo>
                  <a:lnTo>
                    <a:pt x="260" y="283"/>
                  </a:lnTo>
                  <a:lnTo>
                    <a:pt x="260" y="253"/>
                  </a:lnTo>
                  <a:lnTo>
                    <a:pt x="252" y="226"/>
                  </a:lnTo>
                  <a:lnTo>
                    <a:pt x="248" y="199"/>
                  </a:lnTo>
                  <a:lnTo>
                    <a:pt x="237" y="174"/>
                  </a:lnTo>
                  <a:lnTo>
                    <a:pt x="226" y="151"/>
                  </a:lnTo>
                  <a:lnTo>
                    <a:pt x="216" y="127"/>
                  </a:lnTo>
                  <a:lnTo>
                    <a:pt x="201" y="105"/>
                  </a:lnTo>
                  <a:lnTo>
                    <a:pt x="182" y="86"/>
                  </a:lnTo>
                  <a:lnTo>
                    <a:pt x="165" y="68"/>
                  </a:lnTo>
                  <a:lnTo>
                    <a:pt x="147" y="51"/>
                  </a:lnTo>
                  <a:lnTo>
                    <a:pt x="126" y="37"/>
                  </a:lnTo>
                  <a:lnTo>
                    <a:pt x="103" y="26"/>
                  </a:lnTo>
                  <a:lnTo>
                    <a:pt x="79" y="13"/>
                  </a:lnTo>
                  <a:lnTo>
                    <a:pt x="52" y="7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8" name="Freeform 57"/>
            <p:cNvSpPr>
              <a:spLocks/>
            </p:cNvSpPr>
            <p:nvPr/>
          </p:nvSpPr>
          <p:spPr bwMode="auto">
            <a:xfrm>
              <a:off x="3402013" y="1355725"/>
              <a:ext cx="211137" cy="455613"/>
            </a:xfrm>
            <a:custGeom>
              <a:avLst/>
              <a:gdLst>
                <a:gd name="T0" fmla="*/ 34 w 266"/>
                <a:gd name="T1" fmla="*/ 287 h 287"/>
                <a:gd name="T2" fmla="*/ 34 w 266"/>
                <a:gd name="T3" fmla="*/ 287 h 287"/>
                <a:gd name="T4" fmla="*/ 34 w 266"/>
                <a:gd name="T5" fmla="*/ 257 h 287"/>
                <a:gd name="T6" fmla="*/ 38 w 266"/>
                <a:gd name="T7" fmla="*/ 232 h 287"/>
                <a:gd name="T8" fmla="*/ 44 w 266"/>
                <a:gd name="T9" fmla="*/ 204 h 287"/>
                <a:gd name="T10" fmla="*/ 51 w 266"/>
                <a:gd name="T11" fmla="*/ 179 h 287"/>
                <a:gd name="T12" fmla="*/ 62 w 266"/>
                <a:gd name="T13" fmla="*/ 156 h 287"/>
                <a:gd name="T14" fmla="*/ 74 w 266"/>
                <a:gd name="T15" fmla="*/ 134 h 287"/>
                <a:gd name="T16" fmla="*/ 87 w 266"/>
                <a:gd name="T17" fmla="*/ 113 h 287"/>
                <a:gd name="T18" fmla="*/ 102 w 266"/>
                <a:gd name="T19" fmla="*/ 94 h 287"/>
                <a:gd name="T20" fmla="*/ 121 w 266"/>
                <a:gd name="T21" fmla="*/ 76 h 287"/>
                <a:gd name="T22" fmla="*/ 138 w 266"/>
                <a:gd name="T23" fmla="*/ 60 h 287"/>
                <a:gd name="T24" fmla="*/ 157 w 266"/>
                <a:gd name="T25" fmla="*/ 49 h 287"/>
                <a:gd name="T26" fmla="*/ 177 w 266"/>
                <a:gd name="T27" fmla="*/ 37 h 287"/>
                <a:gd name="T28" fmla="*/ 200 w 266"/>
                <a:gd name="T29" fmla="*/ 30 h 287"/>
                <a:gd name="T30" fmla="*/ 222 w 266"/>
                <a:gd name="T31" fmla="*/ 22 h 287"/>
                <a:gd name="T32" fmla="*/ 243 w 266"/>
                <a:gd name="T33" fmla="*/ 17 h 287"/>
                <a:gd name="T34" fmla="*/ 266 w 266"/>
                <a:gd name="T35" fmla="*/ 17 h 287"/>
                <a:gd name="T36" fmla="*/ 266 w 266"/>
                <a:gd name="T37" fmla="*/ 0 h 287"/>
                <a:gd name="T38" fmla="*/ 236 w 266"/>
                <a:gd name="T39" fmla="*/ 2 h 287"/>
                <a:gd name="T40" fmla="*/ 207 w 266"/>
                <a:gd name="T41" fmla="*/ 7 h 287"/>
                <a:gd name="T42" fmla="*/ 181 w 266"/>
                <a:gd name="T43" fmla="*/ 15 h 287"/>
                <a:gd name="T44" fmla="*/ 157 w 266"/>
                <a:gd name="T45" fmla="*/ 26 h 287"/>
                <a:gd name="T46" fmla="*/ 134 w 266"/>
                <a:gd name="T47" fmla="*/ 37 h 287"/>
                <a:gd name="T48" fmla="*/ 113 w 266"/>
                <a:gd name="T49" fmla="*/ 53 h 287"/>
                <a:gd name="T50" fmla="*/ 94 w 266"/>
                <a:gd name="T51" fmla="*/ 68 h 287"/>
                <a:gd name="T52" fmla="*/ 78 w 266"/>
                <a:gd name="T53" fmla="*/ 88 h 287"/>
                <a:gd name="T54" fmla="*/ 59 w 266"/>
                <a:gd name="T55" fmla="*/ 107 h 287"/>
                <a:gd name="T56" fmla="*/ 44 w 266"/>
                <a:gd name="T57" fmla="*/ 129 h 287"/>
                <a:gd name="T58" fmla="*/ 34 w 266"/>
                <a:gd name="T59" fmla="*/ 153 h 287"/>
                <a:gd name="T60" fmla="*/ 23 w 266"/>
                <a:gd name="T61" fmla="*/ 178 h 287"/>
                <a:gd name="T62" fmla="*/ 12 w 266"/>
                <a:gd name="T63" fmla="*/ 202 h 287"/>
                <a:gd name="T64" fmla="*/ 8 w 266"/>
                <a:gd name="T65" fmla="*/ 230 h 287"/>
                <a:gd name="T66" fmla="*/ 4 w 266"/>
                <a:gd name="T67" fmla="*/ 257 h 287"/>
                <a:gd name="T68" fmla="*/ 0 w 266"/>
                <a:gd name="T69" fmla="*/ 287 h 287"/>
                <a:gd name="T70" fmla="*/ 34 w 266"/>
                <a:gd name="T71" fmla="*/ 287 h 2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6"/>
                <a:gd name="T109" fmla="*/ 0 h 287"/>
                <a:gd name="T110" fmla="*/ 266 w 266"/>
                <a:gd name="T111" fmla="*/ 287 h 2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6" h="287">
                  <a:moveTo>
                    <a:pt x="34" y="287"/>
                  </a:moveTo>
                  <a:lnTo>
                    <a:pt x="34" y="287"/>
                  </a:lnTo>
                  <a:lnTo>
                    <a:pt x="34" y="257"/>
                  </a:lnTo>
                  <a:lnTo>
                    <a:pt x="38" y="232"/>
                  </a:lnTo>
                  <a:lnTo>
                    <a:pt x="44" y="204"/>
                  </a:lnTo>
                  <a:lnTo>
                    <a:pt x="51" y="179"/>
                  </a:lnTo>
                  <a:lnTo>
                    <a:pt x="62" y="156"/>
                  </a:lnTo>
                  <a:lnTo>
                    <a:pt x="74" y="134"/>
                  </a:lnTo>
                  <a:lnTo>
                    <a:pt x="87" y="113"/>
                  </a:lnTo>
                  <a:lnTo>
                    <a:pt x="102" y="94"/>
                  </a:lnTo>
                  <a:lnTo>
                    <a:pt x="121" y="76"/>
                  </a:lnTo>
                  <a:lnTo>
                    <a:pt x="138" y="60"/>
                  </a:lnTo>
                  <a:lnTo>
                    <a:pt x="157" y="49"/>
                  </a:lnTo>
                  <a:lnTo>
                    <a:pt x="177" y="37"/>
                  </a:lnTo>
                  <a:lnTo>
                    <a:pt x="200" y="30"/>
                  </a:lnTo>
                  <a:lnTo>
                    <a:pt x="222" y="22"/>
                  </a:lnTo>
                  <a:lnTo>
                    <a:pt x="243" y="17"/>
                  </a:lnTo>
                  <a:lnTo>
                    <a:pt x="266" y="17"/>
                  </a:lnTo>
                  <a:lnTo>
                    <a:pt x="266" y="0"/>
                  </a:lnTo>
                  <a:lnTo>
                    <a:pt x="236" y="2"/>
                  </a:lnTo>
                  <a:lnTo>
                    <a:pt x="207" y="7"/>
                  </a:lnTo>
                  <a:lnTo>
                    <a:pt x="181" y="15"/>
                  </a:lnTo>
                  <a:lnTo>
                    <a:pt x="157" y="26"/>
                  </a:lnTo>
                  <a:lnTo>
                    <a:pt x="134" y="37"/>
                  </a:lnTo>
                  <a:lnTo>
                    <a:pt x="113" y="53"/>
                  </a:lnTo>
                  <a:lnTo>
                    <a:pt x="94" y="68"/>
                  </a:lnTo>
                  <a:lnTo>
                    <a:pt x="78" y="88"/>
                  </a:lnTo>
                  <a:lnTo>
                    <a:pt x="59" y="107"/>
                  </a:lnTo>
                  <a:lnTo>
                    <a:pt x="44" y="129"/>
                  </a:lnTo>
                  <a:lnTo>
                    <a:pt x="34" y="153"/>
                  </a:lnTo>
                  <a:lnTo>
                    <a:pt x="23" y="178"/>
                  </a:lnTo>
                  <a:lnTo>
                    <a:pt x="12" y="202"/>
                  </a:lnTo>
                  <a:lnTo>
                    <a:pt x="8" y="230"/>
                  </a:lnTo>
                  <a:lnTo>
                    <a:pt x="4" y="257"/>
                  </a:lnTo>
                  <a:lnTo>
                    <a:pt x="0" y="287"/>
                  </a:lnTo>
                  <a:lnTo>
                    <a:pt x="34" y="287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9" name="Freeform 58"/>
            <p:cNvSpPr>
              <a:spLocks/>
            </p:cNvSpPr>
            <p:nvPr/>
          </p:nvSpPr>
          <p:spPr bwMode="auto">
            <a:xfrm>
              <a:off x="3449638" y="1744663"/>
              <a:ext cx="26987" cy="1587"/>
            </a:xfrm>
            <a:custGeom>
              <a:avLst/>
              <a:gdLst>
                <a:gd name="T0" fmla="*/ 34 w 34"/>
                <a:gd name="T1" fmla="*/ 0 h 1587"/>
                <a:gd name="T2" fmla="*/ 34 w 34"/>
                <a:gd name="T3" fmla="*/ 0 h 1587"/>
                <a:gd name="T4" fmla="*/ 0 w 34"/>
                <a:gd name="T5" fmla="*/ 0 h 1587"/>
                <a:gd name="T6" fmla="*/ 34 w 34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1587"/>
                <a:gd name="T14" fmla="*/ 34 w 34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1587">
                  <a:moveTo>
                    <a:pt x="34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0" name="Freeform 59"/>
            <p:cNvSpPr>
              <a:spLocks/>
            </p:cNvSpPr>
            <p:nvPr/>
          </p:nvSpPr>
          <p:spPr bwMode="auto">
            <a:xfrm>
              <a:off x="4184650" y="1801813"/>
              <a:ext cx="23813" cy="9525"/>
            </a:xfrm>
            <a:custGeom>
              <a:avLst/>
              <a:gdLst>
                <a:gd name="T0" fmla="*/ 0 w 30"/>
                <a:gd name="T1" fmla="*/ 0 h 6"/>
                <a:gd name="T2" fmla="*/ 0 w 30"/>
                <a:gd name="T3" fmla="*/ 0 h 6"/>
                <a:gd name="T4" fmla="*/ 0 w 30"/>
                <a:gd name="T5" fmla="*/ 4 h 6"/>
                <a:gd name="T6" fmla="*/ 0 w 30"/>
                <a:gd name="T7" fmla="*/ 6 h 6"/>
                <a:gd name="T8" fmla="*/ 30 w 30"/>
                <a:gd name="T9" fmla="*/ 6 h 6"/>
                <a:gd name="T10" fmla="*/ 30 w 30"/>
                <a:gd name="T11" fmla="*/ 4 h 6"/>
                <a:gd name="T12" fmla="*/ 30 w 30"/>
                <a:gd name="T13" fmla="*/ 0 h 6"/>
                <a:gd name="T14" fmla="*/ 0 w 30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6"/>
                <a:gd name="T26" fmla="*/ 30 w 30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1" name="Freeform 60"/>
            <p:cNvSpPr>
              <a:spLocks/>
            </p:cNvSpPr>
            <p:nvPr/>
          </p:nvSpPr>
          <p:spPr bwMode="auto">
            <a:xfrm>
              <a:off x="4003675" y="1349375"/>
              <a:ext cx="204788" cy="452438"/>
            </a:xfrm>
            <a:custGeom>
              <a:avLst/>
              <a:gdLst>
                <a:gd name="T0" fmla="*/ 0 w 260"/>
                <a:gd name="T1" fmla="*/ 15 h 285"/>
                <a:gd name="T2" fmla="*/ 0 w 260"/>
                <a:gd name="T3" fmla="*/ 15 h 285"/>
                <a:gd name="T4" fmla="*/ 21 w 260"/>
                <a:gd name="T5" fmla="*/ 17 h 285"/>
                <a:gd name="T6" fmla="*/ 43 w 260"/>
                <a:gd name="T7" fmla="*/ 21 h 285"/>
                <a:gd name="T8" fmla="*/ 64 w 260"/>
                <a:gd name="T9" fmla="*/ 28 h 285"/>
                <a:gd name="T10" fmla="*/ 87 w 260"/>
                <a:gd name="T11" fmla="*/ 36 h 285"/>
                <a:gd name="T12" fmla="*/ 104 w 260"/>
                <a:gd name="T13" fmla="*/ 47 h 285"/>
                <a:gd name="T14" fmla="*/ 126 w 260"/>
                <a:gd name="T15" fmla="*/ 60 h 285"/>
                <a:gd name="T16" fmla="*/ 143 w 260"/>
                <a:gd name="T17" fmla="*/ 76 h 285"/>
                <a:gd name="T18" fmla="*/ 162 w 260"/>
                <a:gd name="T19" fmla="*/ 94 h 285"/>
                <a:gd name="T20" fmla="*/ 177 w 260"/>
                <a:gd name="T21" fmla="*/ 111 h 285"/>
                <a:gd name="T22" fmla="*/ 190 w 260"/>
                <a:gd name="T23" fmla="*/ 133 h 285"/>
                <a:gd name="T24" fmla="*/ 201 w 260"/>
                <a:gd name="T25" fmla="*/ 157 h 285"/>
                <a:gd name="T26" fmla="*/ 213 w 260"/>
                <a:gd name="T27" fmla="*/ 180 h 285"/>
                <a:gd name="T28" fmla="*/ 220 w 260"/>
                <a:gd name="T29" fmla="*/ 205 h 285"/>
                <a:gd name="T30" fmla="*/ 228 w 260"/>
                <a:gd name="T31" fmla="*/ 230 h 285"/>
                <a:gd name="T32" fmla="*/ 230 w 260"/>
                <a:gd name="T33" fmla="*/ 257 h 285"/>
                <a:gd name="T34" fmla="*/ 230 w 260"/>
                <a:gd name="T35" fmla="*/ 285 h 285"/>
                <a:gd name="T36" fmla="*/ 260 w 260"/>
                <a:gd name="T37" fmla="*/ 285 h 285"/>
                <a:gd name="T38" fmla="*/ 260 w 260"/>
                <a:gd name="T39" fmla="*/ 257 h 285"/>
                <a:gd name="T40" fmla="*/ 256 w 260"/>
                <a:gd name="T41" fmla="*/ 229 h 285"/>
                <a:gd name="T42" fmla="*/ 249 w 260"/>
                <a:gd name="T43" fmla="*/ 201 h 285"/>
                <a:gd name="T44" fmla="*/ 241 w 260"/>
                <a:gd name="T45" fmla="*/ 176 h 285"/>
                <a:gd name="T46" fmla="*/ 230 w 260"/>
                <a:gd name="T47" fmla="*/ 153 h 285"/>
                <a:gd name="T48" fmla="*/ 220 w 260"/>
                <a:gd name="T49" fmla="*/ 129 h 285"/>
                <a:gd name="T50" fmla="*/ 205 w 260"/>
                <a:gd name="T51" fmla="*/ 106 h 285"/>
                <a:gd name="T52" fmla="*/ 186 w 260"/>
                <a:gd name="T53" fmla="*/ 85 h 285"/>
                <a:gd name="T54" fmla="*/ 169 w 260"/>
                <a:gd name="T55" fmla="*/ 68 h 285"/>
                <a:gd name="T56" fmla="*/ 151 w 260"/>
                <a:gd name="T57" fmla="*/ 51 h 285"/>
                <a:gd name="T58" fmla="*/ 130 w 260"/>
                <a:gd name="T59" fmla="*/ 37 h 285"/>
                <a:gd name="T60" fmla="*/ 104 w 260"/>
                <a:gd name="T61" fmla="*/ 24 h 285"/>
                <a:gd name="T62" fmla="*/ 83 w 260"/>
                <a:gd name="T63" fmla="*/ 13 h 285"/>
                <a:gd name="T64" fmla="*/ 53 w 260"/>
                <a:gd name="T65" fmla="*/ 6 h 285"/>
                <a:gd name="T66" fmla="*/ 28 w 260"/>
                <a:gd name="T67" fmla="*/ 2 h 285"/>
                <a:gd name="T68" fmla="*/ 0 w 260"/>
                <a:gd name="T69" fmla="*/ 0 h 285"/>
                <a:gd name="T70" fmla="*/ 0 w 260"/>
                <a:gd name="T71" fmla="*/ 15 h 2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0"/>
                <a:gd name="T109" fmla="*/ 0 h 285"/>
                <a:gd name="T110" fmla="*/ 260 w 260"/>
                <a:gd name="T111" fmla="*/ 285 h 2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0" h="285">
                  <a:moveTo>
                    <a:pt x="0" y="15"/>
                  </a:moveTo>
                  <a:lnTo>
                    <a:pt x="0" y="15"/>
                  </a:lnTo>
                  <a:lnTo>
                    <a:pt x="21" y="17"/>
                  </a:lnTo>
                  <a:lnTo>
                    <a:pt x="43" y="21"/>
                  </a:lnTo>
                  <a:lnTo>
                    <a:pt x="64" y="28"/>
                  </a:lnTo>
                  <a:lnTo>
                    <a:pt x="87" y="36"/>
                  </a:lnTo>
                  <a:lnTo>
                    <a:pt x="104" y="47"/>
                  </a:lnTo>
                  <a:lnTo>
                    <a:pt x="126" y="60"/>
                  </a:lnTo>
                  <a:lnTo>
                    <a:pt x="143" y="76"/>
                  </a:lnTo>
                  <a:lnTo>
                    <a:pt x="162" y="94"/>
                  </a:lnTo>
                  <a:lnTo>
                    <a:pt x="177" y="111"/>
                  </a:lnTo>
                  <a:lnTo>
                    <a:pt x="190" y="133"/>
                  </a:lnTo>
                  <a:lnTo>
                    <a:pt x="201" y="157"/>
                  </a:lnTo>
                  <a:lnTo>
                    <a:pt x="213" y="180"/>
                  </a:lnTo>
                  <a:lnTo>
                    <a:pt x="220" y="205"/>
                  </a:lnTo>
                  <a:lnTo>
                    <a:pt x="228" y="230"/>
                  </a:lnTo>
                  <a:lnTo>
                    <a:pt x="230" y="257"/>
                  </a:lnTo>
                  <a:lnTo>
                    <a:pt x="230" y="285"/>
                  </a:lnTo>
                  <a:lnTo>
                    <a:pt x="260" y="285"/>
                  </a:lnTo>
                  <a:lnTo>
                    <a:pt x="260" y="257"/>
                  </a:lnTo>
                  <a:lnTo>
                    <a:pt x="256" y="229"/>
                  </a:lnTo>
                  <a:lnTo>
                    <a:pt x="249" y="201"/>
                  </a:lnTo>
                  <a:lnTo>
                    <a:pt x="241" y="176"/>
                  </a:lnTo>
                  <a:lnTo>
                    <a:pt x="230" y="153"/>
                  </a:lnTo>
                  <a:lnTo>
                    <a:pt x="220" y="129"/>
                  </a:lnTo>
                  <a:lnTo>
                    <a:pt x="205" y="106"/>
                  </a:lnTo>
                  <a:lnTo>
                    <a:pt x="186" y="85"/>
                  </a:lnTo>
                  <a:lnTo>
                    <a:pt x="169" y="68"/>
                  </a:lnTo>
                  <a:lnTo>
                    <a:pt x="151" y="51"/>
                  </a:lnTo>
                  <a:lnTo>
                    <a:pt x="130" y="37"/>
                  </a:lnTo>
                  <a:lnTo>
                    <a:pt x="104" y="24"/>
                  </a:lnTo>
                  <a:lnTo>
                    <a:pt x="83" y="13"/>
                  </a:lnTo>
                  <a:lnTo>
                    <a:pt x="53" y="6"/>
                  </a:lnTo>
                  <a:lnTo>
                    <a:pt x="28" y="2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2" name="Freeform 61"/>
            <p:cNvSpPr>
              <a:spLocks/>
            </p:cNvSpPr>
            <p:nvPr/>
          </p:nvSpPr>
          <p:spPr bwMode="auto">
            <a:xfrm>
              <a:off x="3795713" y="1349375"/>
              <a:ext cx="207962" cy="452438"/>
            </a:xfrm>
            <a:custGeom>
              <a:avLst/>
              <a:gdLst>
                <a:gd name="T0" fmla="*/ 31 w 262"/>
                <a:gd name="T1" fmla="*/ 285 h 285"/>
                <a:gd name="T2" fmla="*/ 31 w 262"/>
                <a:gd name="T3" fmla="*/ 285 h 285"/>
                <a:gd name="T4" fmla="*/ 31 w 262"/>
                <a:gd name="T5" fmla="*/ 257 h 285"/>
                <a:gd name="T6" fmla="*/ 34 w 262"/>
                <a:gd name="T7" fmla="*/ 230 h 285"/>
                <a:gd name="T8" fmla="*/ 42 w 262"/>
                <a:gd name="T9" fmla="*/ 205 h 285"/>
                <a:gd name="T10" fmla="*/ 47 w 262"/>
                <a:gd name="T11" fmla="*/ 180 h 285"/>
                <a:gd name="T12" fmla="*/ 59 w 262"/>
                <a:gd name="T13" fmla="*/ 157 h 285"/>
                <a:gd name="T14" fmla="*/ 74 w 262"/>
                <a:gd name="T15" fmla="*/ 133 h 285"/>
                <a:gd name="T16" fmla="*/ 85 w 262"/>
                <a:gd name="T17" fmla="*/ 111 h 285"/>
                <a:gd name="T18" fmla="*/ 102 w 262"/>
                <a:gd name="T19" fmla="*/ 94 h 285"/>
                <a:gd name="T20" fmla="*/ 117 w 262"/>
                <a:gd name="T21" fmla="*/ 76 h 285"/>
                <a:gd name="T22" fmla="*/ 134 w 262"/>
                <a:gd name="T23" fmla="*/ 60 h 285"/>
                <a:gd name="T24" fmla="*/ 157 w 262"/>
                <a:gd name="T25" fmla="*/ 47 h 285"/>
                <a:gd name="T26" fmla="*/ 175 w 262"/>
                <a:gd name="T27" fmla="*/ 36 h 285"/>
                <a:gd name="T28" fmla="*/ 196 w 262"/>
                <a:gd name="T29" fmla="*/ 28 h 285"/>
                <a:gd name="T30" fmla="*/ 219 w 262"/>
                <a:gd name="T31" fmla="*/ 21 h 285"/>
                <a:gd name="T32" fmla="*/ 239 w 262"/>
                <a:gd name="T33" fmla="*/ 17 h 285"/>
                <a:gd name="T34" fmla="*/ 262 w 262"/>
                <a:gd name="T35" fmla="*/ 15 h 285"/>
                <a:gd name="T36" fmla="*/ 262 w 262"/>
                <a:gd name="T37" fmla="*/ 0 h 285"/>
                <a:gd name="T38" fmla="*/ 232 w 262"/>
                <a:gd name="T39" fmla="*/ 2 h 285"/>
                <a:gd name="T40" fmla="*/ 207 w 262"/>
                <a:gd name="T41" fmla="*/ 6 h 285"/>
                <a:gd name="T42" fmla="*/ 181 w 262"/>
                <a:gd name="T43" fmla="*/ 13 h 285"/>
                <a:gd name="T44" fmla="*/ 157 w 262"/>
                <a:gd name="T45" fmla="*/ 24 h 285"/>
                <a:gd name="T46" fmla="*/ 134 w 262"/>
                <a:gd name="T47" fmla="*/ 37 h 285"/>
                <a:gd name="T48" fmla="*/ 113 w 262"/>
                <a:gd name="T49" fmla="*/ 51 h 285"/>
                <a:gd name="T50" fmla="*/ 91 w 262"/>
                <a:gd name="T51" fmla="*/ 68 h 285"/>
                <a:gd name="T52" fmla="*/ 74 w 262"/>
                <a:gd name="T53" fmla="*/ 85 h 285"/>
                <a:gd name="T54" fmla="*/ 59 w 262"/>
                <a:gd name="T55" fmla="*/ 106 h 285"/>
                <a:gd name="T56" fmla="*/ 44 w 262"/>
                <a:gd name="T57" fmla="*/ 129 h 285"/>
                <a:gd name="T58" fmla="*/ 31 w 262"/>
                <a:gd name="T59" fmla="*/ 153 h 285"/>
                <a:gd name="T60" fmla="*/ 19 w 262"/>
                <a:gd name="T61" fmla="*/ 176 h 285"/>
                <a:gd name="T62" fmla="*/ 12 w 262"/>
                <a:gd name="T63" fmla="*/ 201 h 285"/>
                <a:gd name="T64" fmla="*/ 4 w 262"/>
                <a:gd name="T65" fmla="*/ 229 h 285"/>
                <a:gd name="T66" fmla="*/ 0 w 262"/>
                <a:gd name="T67" fmla="*/ 257 h 285"/>
                <a:gd name="T68" fmla="*/ 0 w 262"/>
                <a:gd name="T69" fmla="*/ 285 h 285"/>
                <a:gd name="T70" fmla="*/ 31 w 262"/>
                <a:gd name="T71" fmla="*/ 285 h 2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2"/>
                <a:gd name="T109" fmla="*/ 0 h 285"/>
                <a:gd name="T110" fmla="*/ 262 w 262"/>
                <a:gd name="T111" fmla="*/ 285 h 2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2" h="285">
                  <a:moveTo>
                    <a:pt x="31" y="285"/>
                  </a:moveTo>
                  <a:lnTo>
                    <a:pt x="31" y="285"/>
                  </a:lnTo>
                  <a:lnTo>
                    <a:pt x="31" y="257"/>
                  </a:lnTo>
                  <a:lnTo>
                    <a:pt x="34" y="230"/>
                  </a:lnTo>
                  <a:lnTo>
                    <a:pt x="42" y="205"/>
                  </a:lnTo>
                  <a:lnTo>
                    <a:pt x="47" y="180"/>
                  </a:lnTo>
                  <a:lnTo>
                    <a:pt x="59" y="157"/>
                  </a:lnTo>
                  <a:lnTo>
                    <a:pt x="74" y="133"/>
                  </a:lnTo>
                  <a:lnTo>
                    <a:pt x="85" y="111"/>
                  </a:lnTo>
                  <a:lnTo>
                    <a:pt x="102" y="94"/>
                  </a:lnTo>
                  <a:lnTo>
                    <a:pt x="117" y="76"/>
                  </a:lnTo>
                  <a:lnTo>
                    <a:pt x="134" y="60"/>
                  </a:lnTo>
                  <a:lnTo>
                    <a:pt x="157" y="47"/>
                  </a:lnTo>
                  <a:lnTo>
                    <a:pt x="175" y="36"/>
                  </a:lnTo>
                  <a:lnTo>
                    <a:pt x="196" y="28"/>
                  </a:lnTo>
                  <a:lnTo>
                    <a:pt x="219" y="21"/>
                  </a:lnTo>
                  <a:lnTo>
                    <a:pt x="239" y="17"/>
                  </a:lnTo>
                  <a:lnTo>
                    <a:pt x="262" y="15"/>
                  </a:lnTo>
                  <a:lnTo>
                    <a:pt x="262" y="0"/>
                  </a:lnTo>
                  <a:lnTo>
                    <a:pt x="232" y="2"/>
                  </a:lnTo>
                  <a:lnTo>
                    <a:pt x="207" y="6"/>
                  </a:lnTo>
                  <a:lnTo>
                    <a:pt x="181" y="13"/>
                  </a:lnTo>
                  <a:lnTo>
                    <a:pt x="157" y="24"/>
                  </a:lnTo>
                  <a:lnTo>
                    <a:pt x="134" y="37"/>
                  </a:lnTo>
                  <a:lnTo>
                    <a:pt x="113" y="51"/>
                  </a:lnTo>
                  <a:lnTo>
                    <a:pt x="91" y="68"/>
                  </a:lnTo>
                  <a:lnTo>
                    <a:pt x="74" y="85"/>
                  </a:lnTo>
                  <a:lnTo>
                    <a:pt x="59" y="106"/>
                  </a:lnTo>
                  <a:lnTo>
                    <a:pt x="44" y="129"/>
                  </a:lnTo>
                  <a:lnTo>
                    <a:pt x="31" y="153"/>
                  </a:lnTo>
                  <a:lnTo>
                    <a:pt x="19" y="176"/>
                  </a:lnTo>
                  <a:lnTo>
                    <a:pt x="12" y="201"/>
                  </a:lnTo>
                  <a:lnTo>
                    <a:pt x="4" y="229"/>
                  </a:lnTo>
                  <a:lnTo>
                    <a:pt x="0" y="257"/>
                  </a:lnTo>
                  <a:lnTo>
                    <a:pt x="0" y="285"/>
                  </a:lnTo>
                  <a:lnTo>
                    <a:pt x="31" y="285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3" name="Freeform 62"/>
            <p:cNvSpPr>
              <a:spLocks/>
            </p:cNvSpPr>
            <p:nvPr/>
          </p:nvSpPr>
          <p:spPr bwMode="auto">
            <a:xfrm>
              <a:off x="3795713" y="1801813"/>
              <a:ext cx="23812" cy="3175"/>
            </a:xfrm>
            <a:custGeom>
              <a:avLst/>
              <a:gdLst>
                <a:gd name="T0" fmla="*/ 31 w 31"/>
                <a:gd name="T1" fmla="*/ 2 h 2"/>
                <a:gd name="T2" fmla="*/ 31 w 31"/>
                <a:gd name="T3" fmla="*/ 2 h 2"/>
                <a:gd name="T4" fmla="*/ 31 w 31"/>
                <a:gd name="T5" fmla="*/ 0 h 2"/>
                <a:gd name="T6" fmla="*/ 0 w 31"/>
                <a:gd name="T7" fmla="*/ 0 h 2"/>
                <a:gd name="T8" fmla="*/ 0 w 31"/>
                <a:gd name="T9" fmla="*/ 2 h 2"/>
                <a:gd name="T10" fmla="*/ 31 w 31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"/>
                <a:gd name="T20" fmla="*/ 31 w 3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">
                  <a:moveTo>
                    <a:pt x="31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4" name="Line 63"/>
            <p:cNvSpPr>
              <a:spLocks noChangeShapeType="1"/>
            </p:cNvSpPr>
            <p:nvPr/>
          </p:nvSpPr>
          <p:spPr bwMode="auto">
            <a:xfrm flipH="1">
              <a:off x="2733675" y="1804988"/>
              <a:ext cx="1741488" cy="1587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5" name="Freeform 64"/>
            <p:cNvSpPr>
              <a:spLocks/>
            </p:cNvSpPr>
            <p:nvPr/>
          </p:nvSpPr>
          <p:spPr bwMode="auto">
            <a:xfrm>
              <a:off x="1616075" y="2063750"/>
              <a:ext cx="206375" cy="444500"/>
            </a:xfrm>
            <a:custGeom>
              <a:avLst/>
              <a:gdLst>
                <a:gd name="T0" fmla="*/ 0 w 262"/>
                <a:gd name="T1" fmla="*/ 15 h 280"/>
                <a:gd name="T2" fmla="*/ 0 w 262"/>
                <a:gd name="T3" fmla="*/ 15 h 280"/>
                <a:gd name="T4" fmla="*/ 23 w 262"/>
                <a:gd name="T5" fmla="*/ 17 h 280"/>
                <a:gd name="T6" fmla="*/ 43 w 262"/>
                <a:gd name="T7" fmla="*/ 19 h 280"/>
                <a:gd name="T8" fmla="*/ 66 w 262"/>
                <a:gd name="T9" fmla="*/ 27 h 280"/>
                <a:gd name="T10" fmla="*/ 85 w 262"/>
                <a:gd name="T11" fmla="*/ 35 h 280"/>
                <a:gd name="T12" fmla="*/ 105 w 262"/>
                <a:gd name="T13" fmla="*/ 45 h 280"/>
                <a:gd name="T14" fmla="*/ 124 w 262"/>
                <a:gd name="T15" fmla="*/ 58 h 280"/>
                <a:gd name="T16" fmla="*/ 141 w 262"/>
                <a:gd name="T17" fmla="*/ 74 h 280"/>
                <a:gd name="T18" fmla="*/ 160 w 262"/>
                <a:gd name="T19" fmla="*/ 91 h 280"/>
                <a:gd name="T20" fmla="*/ 175 w 262"/>
                <a:gd name="T21" fmla="*/ 109 h 280"/>
                <a:gd name="T22" fmla="*/ 188 w 262"/>
                <a:gd name="T23" fmla="*/ 130 h 280"/>
                <a:gd name="T24" fmla="*/ 200 w 262"/>
                <a:gd name="T25" fmla="*/ 151 h 280"/>
                <a:gd name="T26" fmla="*/ 211 w 262"/>
                <a:gd name="T27" fmla="*/ 176 h 280"/>
                <a:gd name="T28" fmla="*/ 222 w 262"/>
                <a:gd name="T29" fmla="*/ 200 h 280"/>
                <a:gd name="T30" fmla="*/ 224 w 262"/>
                <a:gd name="T31" fmla="*/ 226 h 280"/>
                <a:gd name="T32" fmla="*/ 232 w 262"/>
                <a:gd name="T33" fmla="*/ 253 h 280"/>
                <a:gd name="T34" fmla="*/ 232 w 262"/>
                <a:gd name="T35" fmla="*/ 280 h 280"/>
                <a:gd name="T36" fmla="*/ 262 w 262"/>
                <a:gd name="T37" fmla="*/ 280 h 280"/>
                <a:gd name="T38" fmla="*/ 262 w 262"/>
                <a:gd name="T39" fmla="*/ 251 h 280"/>
                <a:gd name="T40" fmla="*/ 258 w 262"/>
                <a:gd name="T41" fmla="*/ 225 h 280"/>
                <a:gd name="T42" fmla="*/ 250 w 262"/>
                <a:gd name="T43" fmla="*/ 197 h 280"/>
                <a:gd name="T44" fmla="*/ 243 w 262"/>
                <a:gd name="T45" fmla="*/ 172 h 280"/>
                <a:gd name="T46" fmla="*/ 232 w 262"/>
                <a:gd name="T47" fmla="*/ 148 h 280"/>
                <a:gd name="T48" fmla="*/ 218 w 262"/>
                <a:gd name="T49" fmla="*/ 125 h 280"/>
                <a:gd name="T50" fmla="*/ 203 w 262"/>
                <a:gd name="T51" fmla="*/ 104 h 280"/>
                <a:gd name="T52" fmla="*/ 185 w 262"/>
                <a:gd name="T53" fmla="*/ 83 h 280"/>
                <a:gd name="T54" fmla="*/ 168 w 262"/>
                <a:gd name="T55" fmla="*/ 66 h 280"/>
                <a:gd name="T56" fmla="*/ 149 w 262"/>
                <a:gd name="T57" fmla="*/ 49 h 280"/>
                <a:gd name="T58" fmla="*/ 128 w 262"/>
                <a:gd name="T59" fmla="*/ 35 h 280"/>
                <a:gd name="T60" fmla="*/ 105 w 262"/>
                <a:gd name="T61" fmla="*/ 23 h 280"/>
                <a:gd name="T62" fmla="*/ 81 w 262"/>
                <a:gd name="T63" fmla="*/ 13 h 280"/>
                <a:gd name="T64" fmla="*/ 55 w 262"/>
                <a:gd name="T65" fmla="*/ 6 h 280"/>
                <a:gd name="T66" fmla="*/ 30 w 262"/>
                <a:gd name="T67" fmla="*/ 0 h 280"/>
                <a:gd name="T68" fmla="*/ 0 w 262"/>
                <a:gd name="T69" fmla="*/ 0 h 280"/>
                <a:gd name="T70" fmla="*/ 0 w 262"/>
                <a:gd name="T71" fmla="*/ 15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2"/>
                <a:gd name="T109" fmla="*/ 0 h 280"/>
                <a:gd name="T110" fmla="*/ 262 w 262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2" h="280">
                  <a:moveTo>
                    <a:pt x="0" y="15"/>
                  </a:moveTo>
                  <a:lnTo>
                    <a:pt x="0" y="15"/>
                  </a:lnTo>
                  <a:lnTo>
                    <a:pt x="23" y="17"/>
                  </a:lnTo>
                  <a:lnTo>
                    <a:pt x="43" y="19"/>
                  </a:lnTo>
                  <a:lnTo>
                    <a:pt x="66" y="27"/>
                  </a:lnTo>
                  <a:lnTo>
                    <a:pt x="85" y="35"/>
                  </a:lnTo>
                  <a:lnTo>
                    <a:pt x="105" y="45"/>
                  </a:lnTo>
                  <a:lnTo>
                    <a:pt x="124" y="58"/>
                  </a:lnTo>
                  <a:lnTo>
                    <a:pt x="141" y="74"/>
                  </a:lnTo>
                  <a:lnTo>
                    <a:pt x="160" y="91"/>
                  </a:lnTo>
                  <a:lnTo>
                    <a:pt x="175" y="109"/>
                  </a:lnTo>
                  <a:lnTo>
                    <a:pt x="188" y="130"/>
                  </a:lnTo>
                  <a:lnTo>
                    <a:pt x="200" y="151"/>
                  </a:lnTo>
                  <a:lnTo>
                    <a:pt x="211" y="176"/>
                  </a:lnTo>
                  <a:lnTo>
                    <a:pt x="222" y="200"/>
                  </a:lnTo>
                  <a:lnTo>
                    <a:pt x="224" y="226"/>
                  </a:lnTo>
                  <a:lnTo>
                    <a:pt x="232" y="253"/>
                  </a:lnTo>
                  <a:lnTo>
                    <a:pt x="232" y="280"/>
                  </a:lnTo>
                  <a:lnTo>
                    <a:pt x="262" y="280"/>
                  </a:lnTo>
                  <a:lnTo>
                    <a:pt x="262" y="251"/>
                  </a:lnTo>
                  <a:lnTo>
                    <a:pt x="258" y="225"/>
                  </a:lnTo>
                  <a:lnTo>
                    <a:pt x="250" y="197"/>
                  </a:lnTo>
                  <a:lnTo>
                    <a:pt x="243" y="172"/>
                  </a:lnTo>
                  <a:lnTo>
                    <a:pt x="232" y="148"/>
                  </a:lnTo>
                  <a:lnTo>
                    <a:pt x="218" y="125"/>
                  </a:lnTo>
                  <a:lnTo>
                    <a:pt x="203" y="104"/>
                  </a:lnTo>
                  <a:lnTo>
                    <a:pt x="185" y="83"/>
                  </a:lnTo>
                  <a:lnTo>
                    <a:pt x="168" y="66"/>
                  </a:lnTo>
                  <a:lnTo>
                    <a:pt x="149" y="49"/>
                  </a:lnTo>
                  <a:lnTo>
                    <a:pt x="128" y="35"/>
                  </a:lnTo>
                  <a:lnTo>
                    <a:pt x="105" y="23"/>
                  </a:lnTo>
                  <a:lnTo>
                    <a:pt x="81" y="13"/>
                  </a:lnTo>
                  <a:lnTo>
                    <a:pt x="55" y="6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6" name="Freeform 65"/>
            <p:cNvSpPr>
              <a:spLocks/>
            </p:cNvSpPr>
            <p:nvPr/>
          </p:nvSpPr>
          <p:spPr bwMode="auto">
            <a:xfrm>
              <a:off x="1409700" y="2063750"/>
              <a:ext cx="206375" cy="444500"/>
            </a:xfrm>
            <a:custGeom>
              <a:avLst/>
              <a:gdLst>
                <a:gd name="T0" fmla="*/ 30 w 260"/>
                <a:gd name="T1" fmla="*/ 280 h 280"/>
                <a:gd name="T2" fmla="*/ 30 w 260"/>
                <a:gd name="T3" fmla="*/ 253 h 280"/>
                <a:gd name="T4" fmla="*/ 34 w 260"/>
                <a:gd name="T5" fmla="*/ 226 h 280"/>
                <a:gd name="T6" fmla="*/ 40 w 260"/>
                <a:gd name="T7" fmla="*/ 200 h 280"/>
                <a:gd name="T8" fmla="*/ 47 w 260"/>
                <a:gd name="T9" fmla="*/ 176 h 280"/>
                <a:gd name="T10" fmla="*/ 59 w 260"/>
                <a:gd name="T11" fmla="*/ 151 h 280"/>
                <a:gd name="T12" fmla="*/ 74 w 260"/>
                <a:gd name="T13" fmla="*/ 130 h 280"/>
                <a:gd name="T14" fmla="*/ 87 w 260"/>
                <a:gd name="T15" fmla="*/ 109 h 280"/>
                <a:gd name="T16" fmla="*/ 102 w 260"/>
                <a:gd name="T17" fmla="*/ 91 h 280"/>
                <a:gd name="T18" fmla="*/ 121 w 260"/>
                <a:gd name="T19" fmla="*/ 74 h 280"/>
                <a:gd name="T20" fmla="*/ 138 w 260"/>
                <a:gd name="T21" fmla="*/ 58 h 280"/>
                <a:gd name="T22" fmla="*/ 157 w 260"/>
                <a:gd name="T23" fmla="*/ 45 h 280"/>
                <a:gd name="T24" fmla="*/ 173 w 260"/>
                <a:gd name="T25" fmla="*/ 35 h 280"/>
                <a:gd name="T26" fmla="*/ 196 w 260"/>
                <a:gd name="T27" fmla="*/ 27 h 280"/>
                <a:gd name="T28" fmla="*/ 217 w 260"/>
                <a:gd name="T29" fmla="*/ 19 h 280"/>
                <a:gd name="T30" fmla="*/ 239 w 260"/>
                <a:gd name="T31" fmla="*/ 17 h 280"/>
                <a:gd name="T32" fmla="*/ 260 w 260"/>
                <a:gd name="T33" fmla="*/ 15 h 280"/>
                <a:gd name="T34" fmla="*/ 260 w 260"/>
                <a:gd name="T35" fmla="*/ 0 h 280"/>
                <a:gd name="T36" fmla="*/ 232 w 260"/>
                <a:gd name="T37" fmla="*/ 0 h 280"/>
                <a:gd name="T38" fmla="*/ 207 w 260"/>
                <a:gd name="T39" fmla="*/ 6 h 280"/>
                <a:gd name="T40" fmla="*/ 181 w 260"/>
                <a:gd name="T41" fmla="*/ 13 h 280"/>
                <a:gd name="T42" fmla="*/ 157 w 260"/>
                <a:gd name="T43" fmla="*/ 23 h 280"/>
                <a:gd name="T44" fmla="*/ 134 w 260"/>
                <a:gd name="T45" fmla="*/ 35 h 280"/>
                <a:gd name="T46" fmla="*/ 113 w 260"/>
                <a:gd name="T47" fmla="*/ 49 h 280"/>
                <a:gd name="T48" fmla="*/ 91 w 260"/>
                <a:gd name="T49" fmla="*/ 66 h 280"/>
                <a:gd name="T50" fmla="*/ 74 w 260"/>
                <a:gd name="T51" fmla="*/ 83 h 280"/>
                <a:gd name="T52" fmla="*/ 59 w 260"/>
                <a:gd name="T53" fmla="*/ 104 h 280"/>
                <a:gd name="T54" fmla="*/ 44 w 260"/>
                <a:gd name="T55" fmla="*/ 125 h 280"/>
                <a:gd name="T56" fmla="*/ 30 w 260"/>
                <a:gd name="T57" fmla="*/ 148 h 280"/>
                <a:gd name="T58" fmla="*/ 19 w 260"/>
                <a:gd name="T59" fmla="*/ 172 h 280"/>
                <a:gd name="T60" fmla="*/ 12 w 260"/>
                <a:gd name="T61" fmla="*/ 197 h 280"/>
                <a:gd name="T62" fmla="*/ 4 w 260"/>
                <a:gd name="T63" fmla="*/ 225 h 280"/>
                <a:gd name="T64" fmla="*/ 0 w 260"/>
                <a:gd name="T65" fmla="*/ 251 h 280"/>
                <a:gd name="T66" fmla="*/ 0 w 260"/>
                <a:gd name="T67" fmla="*/ 280 h 280"/>
                <a:gd name="T68" fmla="*/ 30 w 260"/>
                <a:gd name="T69" fmla="*/ 280 h 2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0"/>
                <a:gd name="T106" fmla="*/ 0 h 280"/>
                <a:gd name="T107" fmla="*/ 260 w 260"/>
                <a:gd name="T108" fmla="*/ 280 h 2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0" h="280">
                  <a:moveTo>
                    <a:pt x="30" y="280"/>
                  </a:moveTo>
                  <a:lnTo>
                    <a:pt x="30" y="253"/>
                  </a:lnTo>
                  <a:lnTo>
                    <a:pt x="34" y="226"/>
                  </a:lnTo>
                  <a:lnTo>
                    <a:pt x="40" y="200"/>
                  </a:lnTo>
                  <a:lnTo>
                    <a:pt x="47" y="176"/>
                  </a:lnTo>
                  <a:lnTo>
                    <a:pt x="59" y="151"/>
                  </a:lnTo>
                  <a:lnTo>
                    <a:pt x="74" y="130"/>
                  </a:lnTo>
                  <a:lnTo>
                    <a:pt x="87" y="109"/>
                  </a:lnTo>
                  <a:lnTo>
                    <a:pt x="102" y="91"/>
                  </a:lnTo>
                  <a:lnTo>
                    <a:pt x="121" y="74"/>
                  </a:lnTo>
                  <a:lnTo>
                    <a:pt x="138" y="58"/>
                  </a:lnTo>
                  <a:lnTo>
                    <a:pt x="157" y="45"/>
                  </a:lnTo>
                  <a:lnTo>
                    <a:pt x="173" y="35"/>
                  </a:lnTo>
                  <a:lnTo>
                    <a:pt x="196" y="27"/>
                  </a:lnTo>
                  <a:lnTo>
                    <a:pt x="217" y="19"/>
                  </a:lnTo>
                  <a:lnTo>
                    <a:pt x="239" y="17"/>
                  </a:lnTo>
                  <a:lnTo>
                    <a:pt x="260" y="15"/>
                  </a:lnTo>
                  <a:lnTo>
                    <a:pt x="260" y="0"/>
                  </a:lnTo>
                  <a:lnTo>
                    <a:pt x="232" y="0"/>
                  </a:lnTo>
                  <a:lnTo>
                    <a:pt x="207" y="6"/>
                  </a:lnTo>
                  <a:lnTo>
                    <a:pt x="181" y="13"/>
                  </a:lnTo>
                  <a:lnTo>
                    <a:pt x="157" y="23"/>
                  </a:lnTo>
                  <a:lnTo>
                    <a:pt x="134" y="35"/>
                  </a:lnTo>
                  <a:lnTo>
                    <a:pt x="113" y="49"/>
                  </a:lnTo>
                  <a:lnTo>
                    <a:pt x="91" y="66"/>
                  </a:lnTo>
                  <a:lnTo>
                    <a:pt x="74" y="83"/>
                  </a:lnTo>
                  <a:lnTo>
                    <a:pt x="59" y="104"/>
                  </a:lnTo>
                  <a:lnTo>
                    <a:pt x="44" y="125"/>
                  </a:lnTo>
                  <a:lnTo>
                    <a:pt x="30" y="148"/>
                  </a:lnTo>
                  <a:lnTo>
                    <a:pt x="19" y="172"/>
                  </a:lnTo>
                  <a:lnTo>
                    <a:pt x="12" y="197"/>
                  </a:lnTo>
                  <a:lnTo>
                    <a:pt x="4" y="225"/>
                  </a:lnTo>
                  <a:lnTo>
                    <a:pt x="0" y="251"/>
                  </a:lnTo>
                  <a:lnTo>
                    <a:pt x="0" y="280"/>
                  </a:lnTo>
                  <a:lnTo>
                    <a:pt x="30" y="28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7" name="Freeform 66"/>
            <p:cNvSpPr>
              <a:spLocks/>
            </p:cNvSpPr>
            <p:nvPr/>
          </p:nvSpPr>
          <p:spPr bwMode="auto">
            <a:xfrm>
              <a:off x="1798638" y="2501900"/>
              <a:ext cx="26987" cy="9525"/>
            </a:xfrm>
            <a:custGeom>
              <a:avLst/>
              <a:gdLst>
                <a:gd name="T0" fmla="*/ 33 w 33"/>
                <a:gd name="T1" fmla="*/ 6 h 6"/>
                <a:gd name="T2" fmla="*/ 33 w 33"/>
                <a:gd name="T3" fmla="*/ 6 h 6"/>
                <a:gd name="T4" fmla="*/ 33 w 33"/>
                <a:gd name="T5" fmla="*/ 2 h 6"/>
                <a:gd name="T6" fmla="*/ 33 w 33"/>
                <a:gd name="T7" fmla="*/ 0 h 6"/>
                <a:gd name="T8" fmla="*/ 0 w 33"/>
                <a:gd name="T9" fmla="*/ 0 h 6"/>
                <a:gd name="T10" fmla="*/ 0 w 33"/>
                <a:gd name="T11" fmla="*/ 2 h 6"/>
                <a:gd name="T12" fmla="*/ 0 w 33"/>
                <a:gd name="T13" fmla="*/ 6 h 6"/>
                <a:gd name="T14" fmla="*/ 33 w 33"/>
                <a:gd name="T15" fmla="*/ 6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6"/>
                <a:gd name="T26" fmla="*/ 33 w 33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6">
                  <a:moveTo>
                    <a:pt x="33" y="6"/>
                  </a:moveTo>
                  <a:lnTo>
                    <a:pt x="33" y="6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3" y="6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" name="Freeform 67"/>
            <p:cNvSpPr>
              <a:spLocks/>
            </p:cNvSpPr>
            <p:nvPr/>
          </p:nvSpPr>
          <p:spPr bwMode="auto">
            <a:xfrm>
              <a:off x="1795463" y="2509838"/>
              <a:ext cx="209550" cy="452437"/>
            </a:xfrm>
            <a:custGeom>
              <a:avLst/>
              <a:gdLst>
                <a:gd name="T0" fmla="*/ 263 w 263"/>
                <a:gd name="T1" fmla="*/ 270 h 285"/>
                <a:gd name="T2" fmla="*/ 263 w 263"/>
                <a:gd name="T3" fmla="*/ 270 h 285"/>
                <a:gd name="T4" fmla="*/ 243 w 263"/>
                <a:gd name="T5" fmla="*/ 268 h 285"/>
                <a:gd name="T6" fmla="*/ 220 w 263"/>
                <a:gd name="T7" fmla="*/ 264 h 285"/>
                <a:gd name="T8" fmla="*/ 199 w 263"/>
                <a:gd name="T9" fmla="*/ 258 h 285"/>
                <a:gd name="T10" fmla="*/ 177 w 263"/>
                <a:gd name="T11" fmla="*/ 248 h 285"/>
                <a:gd name="T12" fmla="*/ 156 w 263"/>
                <a:gd name="T13" fmla="*/ 238 h 285"/>
                <a:gd name="T14" fmla="*/ 137 w 263"/>
                <a:gd name="T15" fmla="*/ 225 h 285"/>
                <a:gd name="T16" fmla="*/ 120 w 263"/>
                <a:gd name="T17" fmla="*/ 210 h 285"/>
                <a:gd name="T18" fmla="*/ 101 w 263"/>
                <a:gd name="T19" fmla="*/ 191 h 285"/>
                <a:gd name="T20" fmla="*/ 86 w 263"/>
                <a:gd name="T21" fmla="*/ 172 h 285"/>
                <a:gd name="T22" fmla="*/ 73 w 263"/>
                <a:gd name="T23" fmla="*/ 153 h 285"/>
                <a:gd name="T24" fmla="*/ 62 w 263"/>
                <a:gd name="T25" fmla="*/ 129 h 285"/>
                <a:gd name="T26" fmla="*/ 51 w 263"/>
                <a:gd name="T27" fmla="*/ 106 h 285"/>
                <a:gd name="T28" fmla="*/ 43 w 263"/>
                <a:gd name="T29" fmla="*/ 81 h 285"/>
                <a:gd name="T30" fmla="*/ 37 w 263"/>
                <a:gd name="T31" fmla="*/ 55 h 285"/>
                <a:gd name="T32" fmla="*/ 34 w 263"/>
                <a:gd name="T33" fmla="*/ 28 h 285"/>
                <a:gd name="T34" fmla="*/ 34 w 263"/>
                <a:gd name="T35" fmla="*/ 0 h 285"/>
                <a:gd name="T36" fmla="*/ 0 w 263"/>
                <a:gd name="T37" fmla="*/ 0 h 285"/>
                <a:gd name="T38" fmla="*/ 4 w 263"/>
                <a:gd name="T39" fmla="*/ 28 h 285"/>
                <a:gd name="T40" fmla="*/ 7 w 263"/>
                <a:gd name="T41" fmla="*/ 57 h 285"/>
                <a:gd name="T42" fmla="*/ 11 w 263"/>
                <a:gd name="T43" fmla="*/ 83 h 285"/>
                <a:gd name="T44" fmla="*/ 22 w 263"/>
                <a:gd name="T45" fmla="*/ 110 h 285"/>
                <a:gd name="T46" fmla="*/ 34 w 263"/>
                <a:gd name="T47" fmla="*/ 133 h 285"/>
                <a:gd name="T48" fmla="*/ 43 w 263"/>
                <a:gd name="T49" fmla="*/ 157 h 285"/>
                <a:gd name="T50" fmla="*/ 58 w 263"/>
                <a:gd name="T51" fmla="*/ 178 h 285"/>
                <a:gd name="T52" fmla="*/ 77 w 263"/>
                <a:gd name="T53" fmla="*/ 200 h 285"/>
                <a:gd name="T54" fmla="*/ 94 w 263"/>
                <a:gd name="T55" fmla="*/ 217 h 285"/>
                <a:gd name="T56" fmla="*/ 113 w 263"/>
                <a:gd name="T57" fmla="*/ 234 h 285"/>
                <a:gd name="T58" fmla="*/ 133 w 263"/>
                <a:gd name="T59" fmla="*/ 248 h 285"/>
                <a:gd name="T60" fmla="*/ 156 w 263"/>
                <a:gd name="T61" fmla="*/ 262 h 285"/>
                <a:gd name="T62" fmla="*/ 181 w 263"/>
                <a:gd name="T63" fmla="*/ 272 h 285"/>
                <a:gd name="T64" fmla="*/ 207 w 263"/>
                <a:gd name="T65" fmla="*/ 280 h 285"/>
                <a:gd name="T66" fmla="*/ 235 w 263"/>
                <a:gd name="T67" fmla="*/ 283 h 285"/>
                <a:gd name="T68" fmla="*/ 263 w 263"/>
                <a:gd name="T69" fmla="*/ 285 h 285"/>
                <a:gd name="T70" fmla="*/ 263 w 263"/>
                <a:gd name="T71" fmla="*/ 270 h 2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3"/>
                <a:gd name="T109" fmla="*/ 0 h 285"/>
                <a:gd name="T110" fmla="*/ 263 w 263"/>
                <a:gd name="T111" fmla="*/ 285 h 2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3" h="285">
                  <a:moveTo>
                    <a:pt x="263" y="270"/>
                  </a:moveTo>
                  <a:lnTo>
                    <a:pt x="263" y="270"/>
                  </a:lnTo>
                  <a:lnTo>
                    <a:pt x="243" y="268"/>
                  </a:lnTo>
                  <a:lnTo>
                    <a:pt x="220" y="264"/>
                  </a:lnTo>
                  <a:lnTo>
                    <a:pt x="199" y="258"/>
                  </a:lnTo>
                  <a:lnTo>
                    <a:pt x="177" y="248"/>
                  </a:lnTo>
                  <a:lnTo>
                    <a:pt x="156" y="238"/>
                  </a:lnTo>
                  <a:lnTo>
                    <a:pt x="137" y="225"/>
                  </a:lnTo>
                  <a:lnTo>
                    <a:pt x="120" y="210"/>
                  </a:lnTo>
                  <a:lnTo>
                    <a:pt x="101" y="191"/>
                  </a:lnTo>
                  <a:lnTo>
                    <a:pt x="86" y="172"/>
                  </a:lnTo>
                  <a:lnTo>
                    <a:pt x="73" y="153"/>
                  </a:lnTo>
                  <a:lnTo>
                    <a:pt x="62" y="129"/>
                  </a:lnTo>
                  <a:lnTo>
                    <a:pt x="51" y="106"/>
                  </a:lnTo>
                  <a:lnTo>
                    <a:pt x="43" y="81"/>
                  </a:lnTo>
                  <a:lnTo>
                    <a:pt x="37" y="55"/>
                  </a:lnTo>
                  <a:lnTo>
                    <a:pt x="34" y="28"/>
                  </a:lnTo>
                  <a:lnTo>
                    <a:pt x="34" y="0"/>
                  </a:lnTo>
                  <a:lnTo>
                    <a:pt x="0" y="0"/>
                  </a:lnTo>
                  <a:lnTo>
                    <a:pt x="4" y="28"/>
                  </a:lnTo>
                  <a:lnTo>
                    <a:pt x="7" y="57"/>
                  </a:lnTo>
                  <a:lnTo>
                    <a:pt x="11" y="83"/>
                  </a:lnTo>
                  <a:lnTo>
                    <a:pt x="22" y="110"/>
                  </a:lnTo>
                  <a:lnTo>
                    <a:pt x="34" y="133"/>
                  </a:lnTo>
                  <a:lnTo>
                    <a:pt x="43" y="157"/>
                  </a:lnTo>
                  <a:lnTo>
                    <a:pt x="58" y="178"/>
                  </a:lnTo>
                  <a:lnTo>
                    <a:pt x="77" y="200"/>
                  </a:lnTo>
                  <a:lnTo>
                    <a:pt x="94" y="217"/>
                  </a:lnTo>
                  <a:lnTo>
                    <a:pt x="113" y="234"/>
                  </a:lnTo>
                  <a:lnTo>
                    <a:pt x="133" y="248"/>
                  </a:lnTo>
                  <a:lnTo>
                    <a:pt x="156" y="262"/>
                  </a:lnTo>
                  <a:lnTo>
                    <a:pt x="181" y="272"/>
                  </a:lnTo>
                  <a:lnTo>
                    <a:pt x="207" y="280"/>
                  </a:lnTo>
                  <a:lnTo>
                    <a:pt x="235" y="283"/>
                  </a:lnTo>
                  <a:lnTo>
                    <a:pt x="263" y="285"/>
                  </a:lnTo>
                  <a:lnTo>
                    <a:pt x="263" y="27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9" name="Freeform 68"/>
            <p:cNvSpPr>
              <a:spLocks/>
            </p:cNvSpPr>
            <p:nvPr/>
          </p:nvSpPr>
          <p:spPr bwMode="auto">
            <a:xfrm>
              <a:off x="2008188" y="2511425"/>
              <a:ext cx="207962" cy="452438"/>
            </a:xfrm>
            <a:custGeom>
              <a:avLst/>
              <a:gdLst>
                <a:gd name="T0" fmla="*/ 232 w 262"/>
                <a:gd name="T1" fmla="*/ 0 h 285"/>
                <a:gd name="T2" fmla="*/ 228 w 262"/>
                <a:gd name="T3" fmla="*/ 28 h 285"/>
                <a:gd name="T4" fmla="*/ 224 w 262"/>
                <a:gd name="T5" fmla="*/ 55 h 285"/>
                <a:gd name="T6" fmla="*/ 222 w 262"/>
                <a:gd name="T7" fmla="*/ 83 h 285"/>
                <a:gd name="T8" fmla="*/ 211 w 262"/>
                <a:gd name="T9" fmla="*/ 106 h 285"/>
                <a:gd name="T10" fmla="*/ 203 w 262"/>
                <a:gd name="T11" fmla="*/ 131 h 285"/>
                <a:gd name="T12" fmla="*/ 188 w 262"/>
                <a:gd name="T13" fmla="*/ 153 h 285"/>
                <a:gd name="T14" fmla="*/ 175 w 262"/>
                <a:gd name="T15" fmla="*/ 174 h 285"/>
                <a:gd name="T16" fmla="*/ 160 w 262"/>
                <a:gd name="T17" fmla="*/ 191 h 285"/>
                <a:gd name="T18" fmla="*/ 141 w 262"/>
                <a:gd name="T19" fmla="*/ 210 h 285"/>
                <a:gd name="T20" fmla="*/ 124 w 262"/>
                <a:gd name="T21" fmla="*/ 225 h 285"/>
                <a:gd name="T22" fmla="*/ 106 w 262"/>
                <a:gd name="T23" fmla="*/ 238 h 285"/>
                <a:gd name="T24" fmla="*/ 85 w 262"/>
                <a:gd name="T25" fmla="*/ 248 h 285"/>
                <a:gd name="T26" fmla="*/ 66 w 262"/>
                <a:gd name="T27" fmla="*/ 258 h 285"/>
                <a:gd name="T28" fmla="*/ 43 w 262"/>
                <a:gd name="T29" fmla="*/ 264 h 285"/>
                <a:gd name="T30" fmla="*/ 23 w 262"/>
                <a:gd name="T31" fmla="*/ 268 h 285"/>
                <a:gd name="T32" fmla="*/ 0 w 262"/>
                <a:gd name="T33" fmla="*/ 270 h 285"/>
                <a:gd name="T34" fmla="*/ 0 w 262"/>
                <a:gd name="T35" fmla="*/ 285 h 285"/>
                <a:gd name="T36" fmla="*/ 26 w 262"/>
                <a:gd name="T37" fmla="*/ 283 h 285"/>
                <a:gd name="T38" fmla="*/ 55 w 262"/>
                <a:gd name="T39" fmla="*/ 280 h 285"/>
                <a:gd name="T40" fmla="*/ 81 w 262"/>
                <a:gd name="T41" fmla="*/ 272 h 285"/>
                <a:gd name="T42" fmla="*/ 106 w 262"/>
                <a:gd name="T43" fmla="*/ 262 h 285"/>
                <a:gd name="T44" fmla="*/ 128 w 262"/>
                <a:gd name="T45" fmla="*/ 248 h 285"/>
                <a:gd name="T46" fmla="*/ 149 w 262"/>
                <a:gd name="T47" fmla="*/ 234 h 285"/>
                <a:gd name="T48" fmla="*/ 171 w 262"/>
                <a:gd name="T49" fmla="*/ 219 h 285"/>
                <a:gd name="T50" fmla="*/ 188 w 262"/>
                <a:gd name="T51" fmla="*/ 200 h 285"/>
                <a:gd name="T52" fmla="*/ 203 w 262"/>
                <a:gd name="T53" fmla="*/ 180 h 285"/>
                <a:gd name="T54" fmla="*/ 218 w 262"/>
                <a:gd name="T55" fmla="*/ 159 h 285"/>
                <a:gd name="T56" fmla="*/ 232 w 262"/>
                <a:gd name="T57" fmla="*/ 136 h 285"/>
                <a:gd name="T58" fmla="*/ 243 w 262"/>
                <a:gd name="T59" fmla="*/ 110 h 285"/>
                <a:gd name="T60" fmla="*/ 250 w 262"/>
                <a:gd name="T61" fmla="*/ 85 h 285"/>
                <a:gd name="T62" fmla="*/ 258 w 262"/>
                <a:gd name="T63" fmla="*/ 57 h 285"/>
                <a:gd name="T64" fmla="*/ 262 w 262"/>
                <a:gd name="T65" fmla="*/ 30 h 285"/>
                <a:gd name="T66" fmla="*/ 262 w 262"/>
                <a:gd name="T67" fmla="*/ 0 h 285"/>
                <a:gd name="T68" fmla="*/ 232 w 262"/>
                <a:gd name="T69" fmla="*/ 0 h 2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2"/>
                <a:gd name="T106" fmla="*/ 0 h 285"/>
                <a:gd name="T107" fmla="*/ 262 w 262"/>
                <a:gd name="T108" fmla="*/ 285 h 2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2" h="285">
                  <a:moveTo>
                    <a:pt x="232" y="0"/>
                  </a:moveTo>
                  <a:lnTo>
                    <a:pt x="228" y="28"/>
                  </a:lnTo>
                  <a:lnTo>
                    <a:pt x="224" y="55"/>
                  </a:lnTo>
                  <a:lnTo>
                    <a:pt x="222" y="83"/>
                  </a:lnTo>
                  <a:lnTo>
                    <a:pt x="211" y="106"/>
                  </a:lnTo>
                  <a:lnTo>
                    <a:pt x="203" y="131"/>
                  </a:lnTo>
                  <a:lnTo>
                    <a:pt x="188" y="153"/>
                  </a:lnTo>
                  <a:lnTo>
                    <a:pt x="175" y="174"/>
                  </a:lnTo>
                  <a:lnTo>
                    <a:pt x="160" y="191"/>
                  </a:lnTo>
                  <a:lnTo>
                    <a:pt x="141" y="210"/>
                  </a:lnTo>
                  <a:lnTo>
                    <a:pt x="124" y="225"/>
                  </a:lnTo>
                  <a:lnTo>
                    <a:pt x="106" y="238"/>
                  </a:lnTo>
                  <a:lnTo>
                    <a:pt x="85" y="248"/>
                  </a:lnTo>
                  <a:lnTo>
                    <a:pt x="66" y="258"/>
                  </a:lnTo>
                  <a:lnTo>
                    <a:pt x="43" y="264"/>
                  </a:lnTo>
                  <a:lnTo>
                    <a:pt x="23" y="268"/>
                  </a:lnTo>
                  <a:lnTo>
                    <a:pt x="0" y="270"/>
                  </a:lnTo>
                  <a:lnTo>
                    <a:pt x="0" y="285"/>
                  </a:lnTo>
                  <a:lnTo>
                    <a:pt x="26" y="283"/>
                  </a:lnTo>
                  <a:lnTo>
                    <a:pt x="55" y="280"/>
                  </a:lnTo>
                  <a:lnTo>
                    <a:pt x="81" y="272"/>
                  </a:lnTo>
                  <a:lnTo>
                    <a:pt x="106" y="262"/>
                  </a:lnTo>
                  <a:lnTo>
                    <a:pt x="128" y="248"/>
                  </a:lnTo>
                  <a:lnTo>
                    <a:pt x="149" y="234"/>
                  </a:lnTo>
                  <a:lnTo>
                    <a:pt x="171" y="219"/>
                  </a:lnTo>
                  <a:lnTo>
                    <a:pt x="188" y="200"/>
                  </a:lnTo>
                  <a:lnTo>
                    <a:pt x="203" y="180"/>
                  </a:lnTo>
                  <a:lnTo>
                    <a:pt x="218" y="159"/>
                  </a:lnTo>
                  <a:lnTo>
                    <a:pt x="232" y="136"/>
                  </a:lnTo>
                  <a:lnTo>
                    <a:pt x="243" y="110"/>
                  </a:lnTo>
                  <a:lnTo>
                    <a:pt x="250" y="85"/>
                  </a:lnTo>
                  <a:lnTo>
                    <a:pt x="258" y="57"/>
                  </a:lnTo>
                  <a:lnTo>
                    <a:pt x="262" y="30"/>
                  </a:lnTo>
                  <a:lnTo>
                    <a:pt x="262" y="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2581275" y="2501900"/>
              <a:ext cx="25400" cy="3175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0 h 2"/>
                <a:gd name="T4" fmla="*/ 0 w 30"/>
                <a:gd name="T5" fmla="*/ 2 h 2"/>
                <a:gd name="T6" fmla="*/ 30 w 30"/>
                <a:gd name="T7" fmla="*/ 2 h 2"/>
                <a:gd name="T8" fmla="*/ 30 w 30"/>
                <a:gd name="T9" fmla="*/ 0 h 2"/>
                <a:gd name="T10" fmla="*/ 0 w 30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"/>
                <a:gd name="T20" fmla="*/ 30 w 30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" name="Freeform 70"/>
            <p:cNvSpPr>
              <a:spLocks/>
            </p:cNvSpPr>
            <p:nvPr/>
          </p:nvSpPr>
          <p:spPr bwMode="auto">
            <a:xfrm>
              <a:off x="2400300" y="2051050"/>
              <a:ext cx="206375" cy="450850"/>
            </a:xfrm>
            <a:custGeom>
              <a:avLst/>
              <a:gdLst>
                <a:gd name="T0" fmla="*/ 0 w 260"/>
                <a:gd name="T1" fmla="*/ 15 h 284"/>
                <a:gd name="T2" fmla="*/ 0 w 260"/>
                <a:gd name="T3" fmla="*/ 15 h 284"/>
                <a:gd name="T4" fmla="*/ 21 w 260"/>
                <a:gd name="T5" fmla="*/ 17 h 284"/>
                <a:gd name="T6" fmla="*/ 44 w 260"/>
                <a:gd name="T7" fmla="*/ 21 h 284"/>
                <a:gd name="T8" fmla="*/ 64 w 260"/>
                <a:gd name="T9" fmla="*/ 27 h 284"/>
                <a:gd name="T10" fmla="*/ 87 w 260"/>
                <a:gd name="T11" fmla="*/ 35 h 284"/>
                <a:gd name="T12" fmla="*/ 104 w 260"/>
                <a:gd name="T13" fmla="*/ 47 h 284"/>
                <a:gd name="T14" fmla="*/ 126 w 260"/>
                <a:gd name="T15" fmla="*/ 61 h 284"/>
                <a:gd name="T16" fmla="*/ 143 w 260"/>
                <a:gd name="T17" fmla="*/ 76 h 284"/>
                <a:gd name="T18" fmla="*/ 162 w 260"/>
                <a:gd name="T19" fmla="*/ 91 h 284"/>
                <a:gd name="T20" fmla="*/ 177 w 260"/>
                <a:gd name="T21" fmla="*/ 112 h 284"/>
                <a:gd name="T22" fmla="*/ 190 w 260"/>
                <a:gd name="T23" fmla="*/ 133 h 284"/>
                <a:gd name="T24" fmla="*/ 202 w 260"/>
                <a:gd name="T25" fmla="*/ 154 h 284"/>
                <a:gd name="T26" fmla="*/ 213 w 260"/>
                <a:gd name="T27" fmla="*/ 180 h 284"/>
                <a:gd name="T28" fmla="*/ 221 w 260"/>
                <a:gd name="T29" fmla="*/ 205 h 284"/>
                <a:gd name="T30" fmla="*/ 226 w 260"/>
                <a:gd name="T31" fmla="*/ 230 h 284"/>
                <a:gd name="T32" fmla="*/ 230 w 260"/>
                <a:gd name="T33" fmla="*/ 257 h 284"/>
                <a:gd name="T34" fmla="*/ 230 w 260"/>
                <a:gd name="T35" fmla="*/ 284 h 284"/>
                <a:gd name="T36" fmla="*/ 260 w 260"/>
                <a:gd name="T37" fmla="*/ 284 h 284"/>
                <a:gd name="T38" fmla="*/ 260 w 260"/>
                <a:gd name="T39" fmla="*/ 256 h 284"/>
                <a:gd name="T40" fmla="*/ 256 w 260"/>
                <a:gd name="T41" fmla="*/ 228 h 284"/>
                <a:gd name="T42" fmla="*/ 249 w 260"/>
                <a:gd name="T43" fmla="*/ 201 h 284"/>
                <a:gd name="T44" fmla="*/ 241 w 260"/>
                <a:gd name="T45" fmla="*/ 176 h 284"/>
                <a:gd name="T46" fmla="*/ 230 w 260"/>
                <a:gd name="T47" fmla="*/ 150 h 284"/>
                <a:gd name="T48" fmla="*/ 221 w 260"/>
                <a:gd name="T49" fmla="*/ 127 h 284"/>
                <a:gd name="T50" fmla="*/ 205 w 260"/>
                <a:gd name="T51" fmla="*/ 106 h 284"/>
                <a:gd name="T52" fmla="*/ 187 w 260"/>
                <a:gd name="T53" fmla="*/ 86 h 284"/>
                <a:gd name="T54" fmla="*/ 170 w 260"/>
                <a:gd name="T55" fmla="*/ 66 h 284"/>
                <a:gd name="T56" fmla="*/ 151 w 260"/>
                <a:gd name="T57" fmla="*/ 51 h 284"/>
                <a:gd name="T58" fmla="*/ 130 w 260"/>
                <a:gd name="T59" fmla="*/ 35 h 284"/>
                <a:gd name="T60" fmla="*/ 104 w 260"/>
                <a:gd name="T61" fmla="*/ 23 h 284"/>
                <a:gd name="T62" fmla="*/ 83 w 260"/>
                <a:gd name="T63" fmla="*/ 14 h 284"/>
                <a:gd name="T64" fmla="*/ 53 w 260"/>
                <a:gd name="T65" fmla="*/ 6 h 284"/>
                <a:gd name="T66" fmla="*/ 29 w 260"/>
                <a:gd name="T67" fmla="*/ 2 h 284"/>
                <a:gd name="T68" fmla="*/ 0 w 260"/>
                <a:gd name="T69" fmla="*/ 0 h 284"/>
                <a:gd name="T70" fmla="*/ 0 w 260"/>
                <a:gd name="T71" fmla="*/ 15 h 2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0"/>
                <a:gd name="T109" fmla="*/ 0 h 284"/>
                <a:gd name="T110" fmla="*/ 260 w 260"/>
                <a:gd name="T111" fmla="*/ 284 h 2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0" h="284">
                  <a:moveTo>
                    <a:pt x="0" y="15"/>
                  </a:moveTo>
                  <a:lnTo>
                    <a:pt x="0" y="15"/>
                  </a:lnTo>
                  <a:lnTo>
                    <a:pt x="21" y="17"/>
                  </a:lnTo>
                  <a:lnTo>
                    <a:pt x="44" y="21"/>
                  </a:lnTo>
                  <a:lnTo>
                    <a:pt x="64" y="27"/>
                  </a:lnTo>
                  <a:lnTo>
                    <a:pt x="87" y="35"/>
                  </a:lnTo>
                  <a:lnTo>
                    <a:pt x="104" y="47"/>
                  </a:lnTo>
                  <a:lnTo>
                    <a:pt x="126" y="61"/>
                  </a:lnTo>
                  <a:lnTo>
                    <a:pt x="143" y="76"/>
                  </a:lnTo>
                  <a:lnTo>
                    <a:pt x="162" y="91"/>
                  </a:lnTo>
                  <a:lnTo>
                    <a:pt x="177" y="112"/>
                  </a:lnTo>
                  <a:lnTo>
                    <a:pt x="190" y="133"/>
                  </a:lnTo>
                  <a:lnTo>
                    <a:pt x="202" y="154"/>
                  </a:lnTo>
                  <a:lnTo>
                    <a:pt x="213" y="180"/>
                  </a:lnTo>
                  <a:lnTo>
                    <a:pt x="221" y="205"/>
                  </a:lnTo>
                  <a:lnTo>
                    <a:pt x="226" y="230"/>
                  </a:lnTo>
                  <a:lnTo>
                    <a:pt x="230" y="257"/>
                  </a:lnTo>
                  <a:lnTo>
                    <a:pt x="230" y="284"/>
                  </a:lnTo>
                  <a:lnTo>
                    <a:pt x="260" y="284"/>
                  </a:lnTo>
                  <a:lnTo>
                    <a:pt x="260" y="256"/>
                  </a:lnTo>
                  <a:lnTo>
                    <a:pt x="256" y="228"/>
                  </a:lnTo>
                  <a:lnTo>
                    <a:pt x="249" y="201"/>
                  </a:lnTo>
                  <a:lnTo>
                    <a:pt x="241" y="176"/>
                  </a:lnTo>
                  <a:lnTo>
                    <a:pt x="230" y="150"/>
                  </a:lnTo>
                  <a:lnTo>
                    <a:pt x="221" y="127"/>
                  </a:lnTo>
                  <a:lnTo>
                    <a:pt x="205" y="106"/>
                  </a:lnTo>
                  <a:lnTo>
                    <a:pt x="187" y="86"/>
                  </a:lnTo>
                  <a:lnTo>
                    <a:pt x="170" y="66"/>
                  </a:lnTo>
                  <a:lnTo>
                    <a:pt x="151" y="51"/>
                  </a:lnTo>
                  <a:lnTo>
                    <a:pt x="130" y="35"/>
                  </a:lnTo>
                  <a:lnTo>
                    <a:pt x="104" y="23"/>
                  </a:lnTo>
                  <a:lnTo>
                    <a:pt x="83" y="14"/>
                  </a:lnTo>
                  <a:lnTo>
                    <a:pt x="53" y="6"/>
                  </a:lnTo>
                  <a:lnTo>
                    <a:pt x="29" y="2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2" name="Freeform 71"/>
            <p:cNvSpPr>
              <a:spLocks/>
            </p:cNvSpPr>
            <p:nvPr/>
          </p:nvSpPr>
          <p:spPr bwMode="auto">
            <a:xfrm>
              <a:off x="2192338" y="2051050"/>
              <a:ext cx="207962" cy="450850"/>
            </a:xfrm>
            <a:custGeom>
              <a:avLst/>
              <a:gdLst>
                <a:gd name="T0" fmla="*/ 30 w 261"/>
                <a:gd name="T1" fmla="*/ 284 h 284"/>
                <a:gd name="T2" fmla="*/ 30 w 261"/>
                <a:gd name="T3" fmla="*/ 284 h 284"/>
                <a:gd name="T4" fmla="*/ 30 w 261"/>
                <a:gd name="T5" fmla="*/ 257 h 284"/>
                <a:gd name="T6" fmla="*/ 34 w 261"/>
                <a:gd name="T7" fmla="*/ 230 h 284"/>
                <a:gd name="T8" fmla="*/ 39 w 261"/>
                <a:gd name="T9" fmla="*/ 205 h 284"/>
                <a:gd name="T10" fmla="*/ 47 w 261"/>
                <a:gd name="T11" fmla="*/ 180 h 284"/>
                <a:gd name="T12" fmla="*/ 58 w 261"/>
                <a:gd name="T13" fmla="*/ 154 h 284"/>
                <a:gd name="T14" fmla="*/ 73 w 261"/>
                <a:gd name="T15" fmla="*/ 133 h 284"/>
                <a:gd name="T16" fmla="*/ 82 w 261"/>
                <a:gd name="T17" fmla="*/ 112 h 284"/>
                <a:gd name="T18" fmla="*/ 101 w 261"/>
                <a:gd name="T19" fmla="*/ 91 h 284"/>
                <a:gd name="T20" fmla="*/ 116 w 261"/>
                <a:gd name="T21" fmla="*/ 76 h 284"/>
                <a:gd name="T22" fmla="*/ 133 w 261"/>
                <a:gd name="T23" fmla="*/ 61 h 284"/>
                <a:gd name="T24" fmla="*/ 156 w 261"/>
                <a:gd name="T25" fmla="*/ 47 h 284"/>
                <a:gd name="T26" fmla="*/ 173 w 261"/>
                <a:gd name="T27" fmla="*/ 35 h 284"/>
                <a:gd name="T28" fmla="*/ 195 w 261"/>
                <a:gd name="T29" fmla="*/ 27 h 284"/>
                <a:gd name="T30" fmla="*/ 216 w 261"/>
                <a:gd name="T31" fmla="*/ 21 h 284"/>
                <a:gd name="T32" fmla="*/ 239 w 261"/>
                <a:gd name="T33" fmla="*/ 17 h 284"/>
                <a:gd name="T34" fmla="*/ 261 w 261"/>
                <a:gd name="T35" fmla="*/ 15 h 284"/>
                <a:gd name="T36" fmla="*/ 261 w 261"/>
                <a:gd name="T37" fmla="*/ 0 h 284"/>
                <a:gd name="T38" fmla="*/ 231 w 261"/>
                <a:gd name="T39" fmla="*/ 2 h 284"/>
                <a:gd name="T40" fmla="*/ 207 w 261"/>
                <a:gd name="T41" fmla="*/ 6 h 284"/>
                <a:gd name="T42" fmla="*/ 180 w 261"/>
                <a:gd name="T43" fmla="*/ 14 h 284"/>
                <a:gd name="T44" fmla="*/ 156 w 261"/>
                <a:gd name="T45" fmla="*/ 23 h 284"/>
                <a:gd name="T46" fmla="*/ 133 w 261"/>
                <a:gd name="T47" fmla="*/ 35 h 284"/>
                <a:gd name="T48" fmla="*/ 113 w 261"/>
                <a:gd name="T49" fmla="*/ 51 h 284"/>
                <a:gd name="T50" fmla="*/ 90 w 261"/>
                <a:gd name="T51" fmla="*/ 66 h 284"/>
                <a:gd name="T52" fmla="*/ 73 w 261"/>
                <a:gd name="T53" fmla="*/ 86 h 284"/>
                <a:gd name="T54" fmla="*/ 58 w 261"/>
                <a:gd name="T55" fmla="*/ 106 h 284"/>
                <a:gd name="T56" fmla="*/ 43 w 261"/>
                <a:gd name="T57" fmla="*/ 127 h 284"/>
                <a:gd name="T58" fmla="*/ 30 w 261"/>
                <a:gd name="T59" fmla="*/ 150 h 284"/>
                <a:gd name="T60" fmla="*/ 18 w 261"/>
                <a:gd name="T61" fmla="*/ 176 h 284"/>
                <a:gd name="T62" fmla="*/ 11 w 261"/>
                <a:gd name="T63" fmla="*/ 201 h 284"/>
                <a:gd name="T64" fmla="*/ 3 w 261"/>
                <a:gd name="T65" fmla="*/ 228 h 284"/>
                <a:gd name="T66" fmla="*/ 0 w 261"/>
                <a:gd name="T67" fmla="*/ 256 h 284"/>
                <a:gd name="T68" fmla="*/ 0 w 261"/>
                <a:gd name="T69" fmla="*/ 284 h 284"/>
                <a:gd name="T70" fmla="*/ 30 w 261"/>
                <a:gd name="T71" fmla="*/ 284 h 2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1"/>
                <a:gd name="T109" fmla="*/ 0 h 284"/>
                <a:gd name="T110" fmla="*/ 261 w 261"/>
                <a:gd name="T111" fmla="*/ 284 h 2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1" h="284">
                  <a:moveTo>
                    <a:pt x="30" y="284"/>
                  </a:moveTo>
                  <a:lnTo>
                    <a:pt x="30" y="284"/>
                  </a:lnTo>
                  <a:lnTo>
                    <a:pt x="30" y="257"/>
                  </a:lnTo>
                  <a:lnTo>
                    <a:pt x="34" y="230"/>
                  </a:lnTo>
                  <a:lnTo>
                    <a:pt x="39" y="205"/>
                  </a:lnTo>
                  <a:lnTo>
                    <a:pt x="47" y="180"/>
                  </a:lnTo>
                  <a:lnTo>
                    <a:pt x="58" y="154"/>
                  </a:lnTo>
                  <a:lnTo>
                    <a:pt x="73" y="133"/>
                  </a:lnTo>
                  <a:lnTo>
                    <a:pt x="82" y="112"/>
                  </a:lnTo>
                  <a:lnTo>
                    <a:pt x="101" y="91"/>
                  </a:lnTo>
                  <a:lnTo>
                    <a:pt x="116" y="76"/>
                  </a:lnTo>
                  <a:lnTo>
                    <a:pt x="133" y="61"/>
                  </a:lnTo>
                  <a:lnTo>
                    <a:pt x="156" y="47"/>
                  </a:lnTo>
                  <a:lnTo>
                    <a:pt x="173" y="35"/>
                  </a:lnTo>
                  <a:lnTo>
                    <a:pt x="195" y="27"/>
                  </a:lnTo>
                  <a:lnTo>
                    <a:pt x="216" y="21"/>
                  </a:lnTo>
                  <a:lnTo>
                    <a:pt x="239" y="17"/>
                  </a:lnTo>
                  <a:lnTo>
                    <a:pt x="261" y="15"/>
                  </a:lnTo>
                  <a:lnTo>
                    <a:pt x="261" y="0"/>
                  </a:lnTo>
                  <a:lnTo>
                    <a:pt x="231" y="2"/>
                  </a:lnTo>
                  <a:lnTo>
                    <a:pt x="207" y="6"/>
                  </a:lnTo>
                  <a:lnTo>
                    <a:pt x="180" y="14"/>
                  </a:lnTo>
                  <a:lnTo>
                    <a:pt x="156" y="23"/>
                  </a:lnTo>
                  <a:lnTo>
                    <a:pt x="133" y="35"/>
                  </a:lnTo>
                  <a:lnTo>
                    <a:pt x="113" y="51"/>
                  </a:lnTo>
                  <a:lnTo>
                    <a:pt x="90" y="66"/>
                  </a:lnTo>
                  <a:lnTo>
                    <a:pt x="73" y="86"/>
                  </a:lnTo>
                  <a:lnTo>
                    <a:pt x="58" y="106"/>
                  </a:lnTo>
                  <a:lnTo>
                    <a:pt x="43" y="127"/>
                  </a:lnTo>
                  <a:lnTo>
                    <a:pt x="30" y="150"/>
                  </a:lnTo>
                  <a:lnTo>
                    <a:pt x="18" y="176"/>
                  </a:lnTo>
                  <a:lnTo>
                    <a:pt x="11" y="201"/>
                  </a:lnTo>
                  <a:lnTo>
                    <a:pt x="3" y="228"/>
                  </a:lnTo>
                  <a:lnTo>
                    <a:pt x="0" y="256"/>
                  </a:lnTo>
                  <a:lnTo>
                    <a:pt x="0" y="284"/>
                  </a:lnTo>
                  <a:lnTo>
                    <a:pt x="30" y="28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3" name="Freeform 72"/>
            <p:cNvSpPr>
              <a:spLocks/>
            </p:cNvSpPr>
            <p:nvPr/>
          </p:nvSpPr>
          <p:spPr bwMode="auto">
            <a:xfrm>
              <a:off x="2192338" y="2501900"/>
              <a:ext cx="23812" cy="6350"/>
            </a:xfrm>
            <a:custGeom>
              <a:avLst/>
              <a:gdLst>
                <a:gd name="T0" fmla="*/ 30 w 30"/>
                <a:gd name="T1" fmla="*/ 4 h 4"/>
                <a:gd name="T2" fmla="*/ 30 w 30"/>
                <a:gd name="T3" fmla="*/ 2 h 4"/>
                <a:gd name="T4" fmla="*/ 30 w 30"/>
                <a:gd name="T5" fmla="*/ 0 h 4"/>
                <a:gd name="T6" fmla="*/ 0 w 30"/>
                <a:gd name="T7" fmla="*/ 0 h 4"/>
                <a:gd name="T8" fmla="*/ 0 w 30"/>
                <a:gd name="T9" fmla="*/ 2 h 4"/>
                <a:gd name="T10" fmla="*/ 0 w 30"/>
                <a:gd name="T11" fmla="*/ 4 h 4"/>
                <a:gd name="T12" fmla="*/ 30 w 30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"/>
                <a:gd name="T23" fmla="*/ 30 w 3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">
                  <a:moveTo>
                    <a:pt x="30" y="4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4" name="Line 73"/>
            <p:cNvSpPr>
              <a:spLocks noChangeShapeType="1"/>
            </p:cNvSpPr>
            <p:nvPr/>
          </p:nvSpPr>
          <p:spPr bwMode="auto">
            <a:xfrm flipH="1">
              <a:off x="1131888" y="2505075"/>
              <a:ext cx="1739900" cy="1588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5" name="Freeform 74"/>
            <p:cNvSpPr>
              <a:spLocks/>
            </p:cNvSpPr>
            <p:nvPr/>
          </p:nvSpPr>
          <p:spPr bwMode="auto">
            <a:xfrm>
              <a:off x="1608138" y="1838325"/>
              <a:ext cx="77787" cy="669925"/>
            </a:xfrm>
            <a:custGeom>
              <a:avLst/>
              <a:gdLst>
                <a:gd name="T0" fmla="*/ 3 w 98"/>
                <a:gd name="T1" fmla="*/ 15 h 422"/>
                <a:gd name="T2" fmla="*/ 3 w 98"/>
                <a:gd name="T3" fmla="*/ 15 h 422"/>
                <a:gd name="T4" fmla="*/ 0 w 98"/>
                <a:gd name="T5" fmla="*/ 15 h 422"/>
                <a:gd name="T6" fmla="*/ 7 w 98"/>
                <a:gd name="T7" fmla="*/ 19 h 422"/>
                <a:gd name="T8" fmla="*/ 13 w 98"/>
                <a:gd name="T9" fmla="*/ 28 h 422"/>
                <a:gd name="T10" fmla="*/ 17 w 98"/>
                <a:gd name="T11" fmla="*/ 42 h 422"/>
                <a:gd name="T12" fmla="*/ 32 w 98"/>
                <a:gd name="T13" fmla="*/ 79 h 422"/>
                <a:gd name="T14" fmla="*/ 43 w 98"/>
                <a:gd name="T15" fmla="*/ 130 h 422"/>
                <a:gd name="T16" fmla="*/ 52 w 98"/>
                <a:gd name="T17" fmla="*/ 191 h 422"/>
                <a:gd name="T18" fmla="*/ 60 w 98"/>
                <a:gd name="T19" fmla="*/ 261 h 422"/>
                <a:gd name="T20" fmla="*/ 64 w 98"/>
                <a:gd name="T21" fmla="*/ 339 h 422"/>
                <a:gd name="T22" fmla="*/ 67 w 98"/>
                <a:gd name="T23" fmla="*/ 422 h 422"/>
                <a:gd name="T24" fmla="*/ 98 w 98"/>
                <a:gd name="T25" fmla="*/ 422 h 422"/>
                <a:gd name="T26" fmla="*/ 98 w 98"/>
                <a:gd name="T27" fmla="*/ 339 h 422"/>
                <a:gd name="T28" fmla="*/ 90 w 98"/>
                <a:gd name="T29" fmla="*/ 261 h 422"/>
                <a:gd name="T30" fmla="*/ 82 w 98"/>
                <a:gd name="T31" fmla="*/ 191 h 422"/>
                <a:gd name="T32" fmla="*/ 75 w 98"/>
                <a:gd name="T33" fmla="*/ 128 h 422"/>
                <a:gd name="T34" fmla="*/ 60 w 98"/>
                <a:gd name="T35" fmla="*/ 77 h 422"/>
                <a:gd name="T36" fmla="*/ 50 w 98"/>
                <a:gd name="T37" fmla="*/ 38 h 422"/>
                <a:gd name="T38" fmla="*/ 39 w 98"/>
                <a:gd name="T39" fmla="*/ 23 h 422"/>
                <a:gd name="T40" fmla="*/ 32 w 98"/>
                <a:gd name="T41" fmla="*/ 13 h 422"/>
                <a:gd name="T42" fmla="*/ 20 w 98"/>
                <a:gd name="T43" fmla="*/ 3 h 422"/>
                <a:gd name="T44" fmla="*/ 3 w 98"/>
                <a:gd name="T45" fmla="*/ 0 h 422"/>
                <a:gd name="T46" fmla="*/ 3 w 98"/>
                <a:gd name="T47" fmla="*/ 15 h 4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8"/>
                <a:gd name="T73" fmla="*/ 0 h 422"/>
                <a:gd name="T74" fmla="*/ 98 w 98"/>
                <a:gd name="T75" fmla="*/ 422 h 4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8" h="422">
                  <a:moveTo>
                    <a:pt x="3" y="15"/>
                  </a:moveTo>
                  <a:lnTo>
                    <a:pt x="3" y="15"/>
                  </a:lnTo>
                  <a:lnTo>
                    <a:pt x="0" y="15"/>
                  </a:lnTo>
                  <a:lnTo>
                    <a:pt x="7" y="19"/>
                  </a:lnTo>
                  <a:lnTo>
                    <a:pt x="13" y="28"/>
                  </a:lnTo>
                  <a:lnTo>
                    <a:pt x="17" y="42"/>
                  </a:lnTo>
                  <a:lnTo>
                    <a:pt x="32" y="79"/>
                  </a:lnTo>
                  <a:lnTo>
                    <a:pt x="43" y="130"/>
                  </a:lnTo>
                  <a:lnTo>
                    <a:pt x="52" y="191"/>
                  </a:lnTo>
                  <a:lnTo>
                    <a:pt x="60" y="261"/>
                  </a:lnTo>
                  <a:lnTo>
                    <a:pt x="64" y="339"/>
                  </a:lnTo>
                  <a:lnTo>
                    <a:pt x="67" y="422"/>
                  </a:lnTo>
                  <a:lnTo>
                    <a:pt x="98" y="422"/>
                  </a:lnTo>
                  <a:lnTo>
                    <a:pt x="98" y="339"/>
                  </a:lnTo>
                  <a:lnTo>
                    <a:pt x="90" y="261"/>
                  </a:lnTo>
                  <a:lnTo>
                    <a:pt x="82" y="191"/>
                  </a:lnTo>
                  <a:lnTo>
                    <a:pt x="75" y="128"/>
                  </a:lnTo>
                  <a:lnTo>
                    <a:pt x="60" y="77"/>
                  </a:lnTo>
                  <a:lnTo>
                    <a:pt x="50" y="38"/>
                  </a:lnTo>
                  <a:lnTo>
                    <a:pt x="39" y="23"/>
                  </a:lnTo>
                  <a:lnTo>
                    <a:pt x="32" y="13"/>
                  </a:lnTo>
                  <a:lnTo>
                    <a:pt x="20" y="3"/>
                  </a:lnTo>
                  <a:lnTo>
                    <a:pt x="3" y="0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2916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6" name="Freeform 75"/>
            <p:cNvSpPr>
              <a:spLocks/>
            </p:cNvSpPr>
            <p:nvPr/>
          </p:nvSpPr>
          <p:spPr bwMode="auto">
            <a:xfrm>
              <a:off x="1536700" y="1838325"/>
              <a:ext cx="77788" cy="669925"/>
            </a:xfrm>
            <a:custGeom>
              <a:avLst/>
              <a:gdLst>
                <a:gd name="T0" fmla="*/ 29 w 98"/>
                <a:gd name="T1" fmla="*/ 422 h 422"/>
                <a:gd name="T2" fmla="*/ 32 w 98"/>
                <a:gd name="T3" fmla="*/ 339 h 422"/>
                <a:gd name="T4" fmla="*/ 36 w 98"/>
                <a:gd name="T5" fmla="*/ 261 h 422"/>
                <a:gd name="T6" fmla="*/ 44 w 98"/>
                <a:gd name="T7" fmla="*/ 191 h 422"/>
                <a:gd name="T8" fmla="*/ 55 w 98"/>
                <a:gd name="T9" fmla="*/ 130 h 422"/>
                <a:gd name="T10" fmla="*/ 64 w 98"/>
                <a:gd name="T11" fmla="*/ 79 h 422"/>
                <a:gd name="T12" fmla="*/ 79 w 98"/>
                <a:gd name="T13" fmla="*/ 42 h 422"/>
                <a:gd name="T14" fmla="*/ 87 w 98"/>
                <a:gd name="T15" fmla="*/ 28 h 422"/>
                <a:gd name="T16" fmla="*/ 91 w 98"/>
                <a:gd name="T17" fmla="*/ 19 h 422"/>
                <a:gd name="T18" fmla="*/ 98 w 98"/>
                <a:gd name="T19" fmla="*/ 15 h 422"/>
                <a:gd name="T20" fmla="*/ 94 w 98"/>
                <a:gd name="T21" fmla="*/ 15 h 422"/>
                <a:gd name="T22" fmla="*/ 94 w 98"/>
                <a:gd name="T23" fmla="*/ 0 h 422"/>
                <a:gd name="T24" fmla="*/ 76 w 98"/>
                <a:gd name="T25" fmla="*/ 3 h 422"/>
                <a:gd name="T26" fmla="*/ 64 w 98"/>
                <a:gd name="T27" fmla="*/ 13 h 422"/>
                <a:gd name="T28" fmla="*/ 57 w 98"/>
                <a:gd name="T29" fmla="*/ 23 h 422"/>
                <a:gd name="T30" fmla="*/ 51 w 98"/>
                <a:gd name="T31" fmla="*/ 38 h 422"/>
                <a:gd name="T32" fmla="*/ 36 w 98"/>
                <a:gd name="T33" fmla="*/ 77 h 422"/>
                <a:gd name="T34" fmla="*/ 25 w 98"/>
                <a:gd name="T35" fmla="*/ 128 h 422"/>
                <a:gd name="T36" fmla="*/ 13 w 98"/>
                <a:gd name="T37" fmla="*/ 191 h 422"/>
                <a:gd name="T38" fmla="*/ 8 w 98"/>
                <a:gd name="T39" fmla="*/ 261 h 422"/>
                <a:gd name="T40" fmla="*/ 4 w 98"/>
                <a:gd name="T41" fmla="*/ 339 h 422"/>
                <a:gd name="T42" fmla="*/ 0 w 98"/>
                <a:gd name="T43" fmla="*/ 422 h 422"/>
                <a:gd name="T44" fmla="*/ 29 w 98"/>
                <a:gd name="T45" fmla="*/ 422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8"/>
                <a:gd name="T70" fmla="*/ 0 h 422"/>
                <a:gd name="T71" fmla="*/ 98 w 98"/>
                <a:gd name="T72" fmla="*/ 422 h 4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8" h="422">
                  <a:moveTo>
                    <a:pt x="29" y="422"/>
                  </a:moveTo>
                  <a:lnTo>
                    <a:pt x="32" y="339"/>
                  </a:lnTo>
                  <a:lnTo>
                    <a:pt x="36" y="261"/>
                  </a:lnTo>
                  <a:lnTo>
                    <a:pt x="44" y="191"/>
                  </a:lnTo>
                  <a:lnTo>
                    <a:pt x="55" y="130"/>
                  </a:lnTo>
                  <a:lnTo>
                    <a:pt x="64" y="79"/>
                  </a:lnTo>
                  <a:lnTo>
                    <a:pt x="79" y="42"/>
                  </a:lnTo>
                  <a:lnTo>
                    <a:pt x="87" y="28"/>
                  </a:lnTo>
                  <a:lnTo>
                    <a:pt x="91" y="19"/>
                  </a:lnTo>
                  <a:lnTo>
                    <a:pt x="98" y="15"/>
                  </a:lnTo>
                  <a:lnTo>
                    <a:pt x="94" y="15"/>
                  </a:lnTo>
                  <a:lnTo>
                    <a:pt x="94" y="0"/>
                  </a:lnTo>
                  <a:lnTo>
                    <a:pt x="76" y="3"/>
                  </a:lnTo>
                  <a:lnTo>
                    <a:pt x="64" y="13"/>
                  </a:lnTo>
                  <a:lnTo>
                    <a:pt x="57" y="23"/>
                  </a:lnTo>
                  <a:lnTo>
                    <a:pt x="51" y="38"/>
                  </a:lnTo>
                  <a:lnTo>
                    <a:pt x="36" y="77"/>
                  </a:lnTo>
                  <a:lnTo>
                    <a:pt x="25" y="128"/>
                  </a:lnTo>
                  <a:lnTo>
                    <a:pt x="13" y="191"/>
                  </a:lnTo>
                  <a:lnTo>
                    <a:pt x="8" y="261"/>
                  </a:lnTo>
                  <a:lnTo>
                    <a:pt x="4" y="339"/>
                  </a:lnTo>
                  <a:lnTo>
                    <a:pt x="0" y="422"/>
                  </a:lnTo>
                  <a:lnTo>
                    <a:pt x="29" y="422"/>
                  </a:lnTo>
                  <a:close/>
                </a:path>
              </a:pathLst>
            </a:custGeom>
            <a:solidFill>
              <a:srgbClr val="2916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7" name="Freeform 76"/>
            <p:cNvSpPr>
              <a:spLocks/>
            </p:cNvSpPr>
            <p:nvPr/>
          </p:nvSpPr>
          <p:spPr bwMode="auto">
            <a:xfrm>
              <a:off x="2000250" y="2505075"/>
              <a:ext cx="77788" cy="673100"/>
            </a:xfrm>
            <a:custGeom>
              <a:avLst/>
              <a:gdLst>
                <a:gd name="T0" fmla="*/ 3 w 98"/>
                <a:gd name="T1" fmla="*/ 424 h 424"/>
                <a:gd name="T2" fmla="*/ 3 w 98"/>
                <a:gd name="T3" fmla="*/ 424 h 424"/>
                <a:gd name="T4" fmla="*/ 20 w 98"/>
                <a:gd name="T5" fmla="*/ 420 h 424"/>
                <a:gd name="T6" fmla="*/ 32 w 98"/>
                <a:gd name="T7" fmla="*/ 410 h 424"/>
                <a:gd name="T8" fmla="*/ 39 w 98"/>
                <a:gd name="T9" fmla="*/ 401 h 424"/>
                <a:gd name="T10" fmla="*/ 47 w 98"/>
                <a:gd name="T11" fmla="*/ 384 h 424"/>
                <a:gd name="T12" fmla="*/ 60 w 98"/>
                <a:gd name="T13" fmla="*/ 346 h 424"/>
                <a:gd name="T14" fmla="*/ 71 w 98"/>
                <a:gd name="T15" fmla="*/ 295 h 424"/>
                <a:gd name="T16" fmla="*/ 83 w 98"/>
                <a:gd name="T17" fmla="*/ 233 h 424"/>
                <a:gd name="T18" fmla="*/ 90 w 98"/>
                <a:gd name="T19" fmla="*/ 163 h 424"/>
                <a:gd name="T20" fmla="*/ 94 w 98"/>
                <a:gd name="T21" fmla="*/ 85 h 424"/>
                <a:gd name="T22" fmla="*/ 98 w 98"/>
                <a:gd name="T23" fmla="*/ 0 h 424"/>
                <a:gd name="T24" fmla="*/ 64 w 98"/>
                <a:gd name="T25" fmla="*/ 0 h 424"/>
                <a:gd name="T26" fmla="*/ 64 w 98"/>
                <a:gd name="T27" fmla="*/ 85 h 424"/>
                <a:gd name="T28" fmla="*/ 56 w 98"/>
                <a:gd name="T29" fmla="*/ 163 h 424"/>
                <a:gd name="T30" fmla="*/ 51 w 98"/>
                <a:gd name="T31" fmla="*/ 233 h 424"/>
                <a:gd name="T32" fmla="*/ 43 w 98"/>
                <a:gd name="T33" fmla="*/ 293 h 424"/>
                <a:gd name="T34" fmla="*/ 28 w 98"/>
                <a:gd name="T35" fmla="*/ 344 h 424"/>
                <a:gd name="T36" fmla="*/ 17 w 98"/>
                <a:gd name="T37" fmla="*/ 381 h 424"/>
                <a:gd name="T38" fmla="*/ 9 w 98"/>
                <a:gd name="T39" fmla="*/ 395 h 424"/>
                <a:gd name="T40" fmla="*/ 3 w 98"/>
                <a:gd name="T41" fmla="*/ 405 h 424"/>
                <a:gd name="T42" fmla="*/ 0 w 98"/>
                <a:gd name="T43" fmla="*/ 408 h 424"/>
                <a:gd name="T44" fmla="*/ 3 w 98"/>
                <a:gd name="T45" fmla="*/ 408 h 424"/>
                <a:gd name="T46" fmla="*/ 3 w 98"/>
                <a:gd name="T47" fmla="*/ 424 h 4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8"/>
                <a:gd name="T73" fmla="*/ 0 h 424"/>
                <a:gd name="T74" fmla="*/ 98 w 98"/>
                <a:gd name="T75" fmla="*/ 424 h 4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8" h="424">
                  <a:moveTo>
                    <a:pt x="3" y="424"/>
                  </a:moveTo>
                  <a:lnTo>
                    <a:pt x="3" y="424"/>
                  </a:lnTo>
                  <a:lnTo>
                    <a:pt x="20" y="420"/>
                  </a:lnTo>
                  <a:lnTo>
                    <a:pt x="32" y="410"/>
                  </a:lnTo>
                  <a:lnTo>
                    <a:pt x="39" y="401"/>
                  </a:lnTo>
                  <a:lnTo>
                    <a:pt x="47" y="384"/>
                  </a:lnTo>
                  <a:lnTo>
                    <a:pt x="60" y="346"/>
                  </a:lnTo>
                  <a:lnTo>
                    <a:pt x="71" y="295"/>
                  </a:lnTo>
                  <a:lnTo>
                    <a:pt x="83" y="233"/>
                  </a:lnTo>
                  <a:lnTo>
                    <a:pt x="90" y="163"/>
                  </a:lnTo>
                  <a:lnTo>
                    <a:pt x="94" y="85"/>
                  </a:lnTo>
                  <a:lnTo>
                    <a:pt x="98" y="0"/>
                  </a:lnTo>
                  <a:lnTo>
                    <a:pt x="64" y="0"/>
                  </a:lnTo>
                  <a:lnTo>
                    <a:pt x="64" y="85"/>
                  </a:lnTo>
                  <a:lnTo>
                    <a:pt x="56" y="163"/>
                  </a:lnTo>
                  <a:lnTo>
                    <a:pt x="51" y="233"/>
                  </a:lnTo>
                  <a:lnTo>
                    <a:pt x="43" y="293"/>
                  </a:lnTo>
                  <a:lnTo>
                    <a:pt x="28" y="344"/>
                  </a:lnTo>
                  <a:lnTo>
                    <a:pt x="17" y="381"/>
                  </a:lnTo>
                  <a:lnTo>
                    <a:pt x="9" y="395"/>
                  </a:lnTo>
                  <a:lnTo>
                    <a:pt x="3" y="405"/>
                  </a:lnTo>
                  <a:lnTo>
                    <a:pt x="0" y="408"/>
                  </a:lnTo>
                  <a:lnTo>
                    <a:pt x="3" y="408"/>
                  </a:lnTo>
                  <a:lnTo>
                    <a:pt x="3" y="424"/>
                  </a:lnTo>
                  <a:close/>
                </a:path>
              </a:pathLst>
            </a:custGeom>
            <a:solidFill>
              <a:srgbClr val="2916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Freeform 77"/>
            <p:cNvSpPr>
              <a:spLocks/>
            </p:cNvSpPr>
            <p:nvPr/>
          </p:nvSpPr>
          <p:spPr bwMode="auto">
            <a:xfrm>
              <a:off x="1928813" y="2505075"/>
              <a:ext cx="74612" cy="673100"/>
            </a:xfrm>
            <a:custGeom>
              <a:avLst/>
              <a:gdLst>
                <a:gd name="T0" fmla="*/ 0 w 94"/>
                <a:gd name="T1" fmla="*/ 0 h 424"/>
                <a:gd name="T2" fmla="*/ 0 w 94"/>
                <a:gd name="T3" fmla="*/ 85 h 424"/>
                <a:gd name="T4" fmla="*/ 4 w 94"/>
                <a:gd name="T5" fmla="*/ 163 h 424"/>
                <a:gd name="T6" fmla="*/ 10 w 94"/>
                <a:gd name="T7" fmla="*/ 233 h 424"/>
                <a:gd name="T8" fmla="*/ 21 w 94"/>
                <a:gd name="T9" fmla="*/ 295 h 424"/>
                <a:gd name="T10" fmla="*/ 32 w 94"/>
                <a:gd name="T11" fmla="*/ 346 h 424"/>
                <a:gd name="T12" fmla="*/ 47 w 94"/>
                <a:gd name="T13" fmla="*/ 384 h 424"/>
                <a:gd name="T14" fmla="*/ 55 w 94"/>
                <a:gd name="T15" fmla="*/ 401 h 424"/>
                <a:gd name="T16" fmla="*/ 61 w 94"/>
                <a:gd name="T17" fmla="*/ 410 h 424"/>
                <a:gd name="T18" fmla="*/ 72 w 94"/>
                <a:gd name="T19" fmla="*/ 420 h 424"/>
                <a:gd name="T20" fmla="*/ 94 w 94"/>
                <a:gd name="T21" fmla="*/ 424 h 424"/>
                <a:gd name="T22" fmla="*/ 94 w 94"/>
                <a:gd name="T23" fmla="*/ 408 h 424"/>
                <a:gd name="T24" fmla="*/ 91 w 94"/>
                <a:gd name="T25" fmla="*/ 405 h 424"/>
                <a:gd name="T26" fmla="*/ 83 w 94"/>
                <a:gd name="T27" fmla="*/ 395 h 424"/>
                <a:gd name="T28" fmla="*/ 76 w 94"/>
                <a:gd name="T29" fmla="*/ 381 h 424"/>
                <a:gd name="T30" fmla="*/ 64 w 94"/>
                <a:gd name="T31" fmla="*/ 344 h 424"/>
                <a:gd name="T32" fmla="*/ 51 w 94"/>
                <a:gd name="T33" fmla="*/ 293 h 424"/>
                <a:gd name="T34" fmla="*/ 44 w 94"/>
                <a:gd name="T35" fmla="*/ 233 h 424"/>
                <a:gd name="T36" fmla="*/ 36 w 94"/>
                <a:gd name="T37" fmla="*/ 163 h 424"/>
                <a:gd name="T38" fmla="*/ 29 w 94"/>
                <a:gd name="T39" fmla="*/ 85 h 424"/>
                <a:gd name="T40" fmla="*/ 29 w 94"/>
                <a:gd name="T41" fmla="*/ 0 h 424"/>
                <a:gd name="T42" fmla="*/ 0 w 94"/>
                <a:gd name="T43" fmla="*/ 0 h 4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4"/>
                <a:gd name="T67" fmla="*/ 0 h 424"/>
                <a:gd name="T68" fmla="*/ 94 w 94"/>
                <a:gd name="T69" fmla="*/ 424 h 4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4" h="424">
                  <a:moveTo>
                    <a:pt x="0" y="0"/>
                  </a:moveTo>
                  <a:lnTo>
                    <a:pt x="0" y="85"/>
                  </a:lnTo>
                  <a:lnTo>
                    <a:pt x="4" y="163"/>
                  </a:lnTo>
                  <a:lnTo>
                    <a:pt x="10" y="233"/>
                  </a:lnTo>
                  <a:lnTo>
                    <a:pt x="21" y="295"/>
                  </a:lnTo>
                  <a:lnTo>
                    <a:pt x="32" y="346"/>
                  </a:lnTo>
                  <a:lnTo>
                    <a:pt x="47" y="384"/>
                  </a:lnTo>
                  <a:lnTo>
                    <a:pt x="55" y="401"/>
                  </a:lnTo>
                  <a:lnTo>
                    <a:pt x="61" y="410"/>
                  </a:lnTo>
                  <a:lnTo>
                    <a:pt x="72" y="420"/>
                  </a:lnTo>
                  <a:lnTo>
                    <a:pt x="94" y="424"/>
                  </a:lnTo>
                  <a:lnTo>
                    <a:pt x="94" y="408"/>
                  </a:lnTo>
                  <a:lnTo>
                    <a:pt x="91" y="405"/>
                  </a:lnTo>
                  <a:lnTo>
                    <a:pt x="83" y="395"/>
                  </a:lnTo>
                  <a:lnTo>
                    <a:pt x="76" y="381"/>
                  </a:lnTo>
                  <a:lnTo>
                    <a:pt x="64" y="344"/>
                  </a:lnTo>
                  <a:lnTo>
                    <a:pt x="51" y="293"/>
                  </a:lnTo>
                  <a:lnTo>
                    <a:pt x="44" y="233"/>
                  </a:lnTo>
                  <a:lnTo>
                    <a:pt x="36" y="163"/>
                  </a:lnTo>
                  <a:lnTo>
                    <a:pt x="29" y="85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16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9" name="Freeform 78"/>
            <p:cNvSpPr>
              <a:spLocks/>
            </p:cNvSpPr>
            <p:nvPr/>
          </p:nvSpPr>
          <p:spPr bwMode="auto">
            <a:xfrm>
              <a:off x="2397125" y="1838325"/>
              <a:ext cx="76200" cy="669925"/>
            </a:xfrm>
            <a:custGeom>
              <a:avLst/>
              <a:gdLst>
                <a:gd name="T0" fmla="*/ 3 w 96"/>
                <a:gd name="T1" fmla="*/ 15 h 422"/>
                <a:gd name="T2" fmla="*/ 3 w 96"/>
                <a:gd name="T3" fmla="*/ 15 h 422"/>
                <a:gd name="T4" fmla="*/ 0 w 96"/>
                <a:gd name="T5" fmla="*/ 15 h 422"/>
                <a:gd name="T6" fmla="*/ 3 w 96"/>
                <a:gd name="T7" fmla="*/ 19 h 422"/>
                <a:gd name="T8" fmla="*/ 9 w 96"/>
                <a:gd name="T9" fmla="*/ 28 h 422"/>
                <a:gd name="T10" fmla="*/ 16 w 96"/>
                <a:gd name="T11" fmla="*/ 42 h 422"/>
                <a:gd name="T12" fmla="*/ 32 w 96"/>
                <a:gd name="T13" fmla="*/ 79 h 422"/>
                <a:gd name="T14" fmla="*/ 43 w 96"/>
                <a:gd name="T15" fmla="*/ 130 h 422"/>
                <a:gd name="T16" fmla="*/ 52 w 96"/>
                <a:gd name="T17" fmla="*/ 191 h 422"/>
                <a:gd name="T18" fmla="*/ 60 w 96"/>
                <a:gd name="T19" fmla="*/ 261 h 422"/>
                <a:gd name="T20" fmla="*/ 64 w 96"/>
                <a:gd name="T21" fmla="*/ 339 h 422"/>
                <a:gd name="T22" fmla="*/ 67 w 96"/>
                <a:gd name="T23" fmla="*/ 422 h 422"/>
                <a:gd name="T24" fmla="*/ 96 w 96"/>
                <a:gd name="T25" fmla="*/ 422 h 422"/>
                <a:gd name="T26" fmla="*/ 94 w 96"/>
                <a:gd name="T27" fmla="*/ 339 h 422"/>
                <a:gd name="T28" fmla="*/ 90 w 96"/>
                <a:gd name="T29" fmla="*/ 261 h 422"/>
                <a:gd name="T30" fmla="*/ 82 w 96"/>
                <a:gd name="T31" fmla="*/ 191 h 422"/>
                <a:gd name="T32" fmla="*/ 71 w 96"/>
                <a:gd name="T33" fmla="*/ 128 h 422"/>
                <a:gd name="T34" fmla="*/ 60 w 96"/>
                <a:gd name="T35" fmla="*/ 77 h 422"/>
                <a:gd name="T36" fmla="*/ 47 w 96"/>
                <a:gd name="T37" fmla="*/ 38 h 422"/>
                <a:gd name="T38" fmla="*/ 39 w 96"/>
                <a:gd name="T39" fmla="*/ 23 h 422"/>
                <a:gd name="T40" fmla="*/ 32 w 96"/>
                <a:gd name="T41" fmla="*/ 13 h 422"/>
                <a:gd name="T42" fmla="*/ 20 w 96"/>
                <a:gd name="T43" fmla="*/ 3 h 422"/>
                <a:gd name="T44" fmla="*/ 3 w 96"/>
                <a:gd name="T45" fmla="*/ 0 h 422"/>
                <a:gd name="T46" fmla="*/ 3 w 96"/>
                <a:gd name="T47" fmla="*/ 15 h 4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6"/>
                <a:gd name="T73" fmla="*/ 0 h 422"/>
                <a:gd name="T74" fmla="*/ 96 w 96"/>
                <a:gd name="T75" fmla="*/ 422 h 4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6" h="422">
                  <a:moveTo>
                    <a:pt x="3" y="15"/>
                  </a:moveTo>
                  <a:lnTo>
                    <a:pt x="3" y="15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9" y="28"/>
                  </a:lnTo>
                  <a:lnTo>
                    <a:pt x="16" y="42"/>
                  </a:lnTo>
                  <a:lnTo>
                    <a:pt x="32" y="79"/>
                  </a:lnTo>
                  <a:lnTo>
                    <a:pt x="43" y="130"/>
                  </a:lnTo>
                  <a:lnTo>
                    <a:pt x="52" y="191"/>
                  </a:lnTo>
                  <a:lnTo>
                    <a:pt x="60" y="261"/>
                  </a:lnTo>
                  <a:lnTo>
                    <a:pt x="64" y="339"/>
                  </a:lnTo>
                  <a:lnTo>
                    <a:pt x="67" y="422"/>
                  </a:lnTo>
                  <a:lnTo>
                    <a:pt x="96" y="422"/>
                  </a:lnTo>
                  <a:lnTo>
                    <a:pt x="94" y="339"/>
                  </a:lnTo>
                  <a:lnTo>
                    <a:pt x="90" y="261"/>
                  </a:lnTo>
                  <a:lnTo>
                    <a:pt x="82" y="191"/>
                  </a:lnTo>
                  <a:lnTo>
                    <a:pt x="71" y="128"/>
                  </a:lnTo>
                  <a:lnTo>
                    <a:pt x="60" y="77"/>
                  </a:lnTo>
                  <a:lnTo>
                    <a:pt x="47" y="38"/>
                  </a:lnTo>
                  <a:lnTo>
                    <a:pt x="39" y="23"/>
                  </a:lnTo>
                  <a:lnTo>
                    <a:pt x="32" y="13"/>
                  </a:lnTo>
                  <a:lnTo>
                    <a:pt x="20" y="3"/>
                  </a:lnTo>
                  <a:lnTo>
                    <a:pt x="3" y="0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2916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" name="Freeform 79"/>
            <p:cNvSpPr>
              <a:spLocks/>
            </p:cNvSpPr>
            <p:nvPr/>
          </p:nvSpPr>
          <p:spPr bwMode="auto">
            <a:xfrm>
              <a:off x="2325688" y="1838325"/>
              <a:ext cx="76200" cy="669925"/>
            </a:xfrm>
            <a:custGeom>
              <a:avLst/>
              <a:gdLst>
                <a:gd name="T0" fmla="*/ 28 w 96"/>
                <a:gd name="T1" fmla="*/ 422 h 422"/>
                <a:gd name="T2" fmla="*/ 32 w 96"/>
                <a:gd name="T3" fmla="*/ 339 h 422"/>
                <a:gd name="T4" fmla="*/ 36 w 96"/>
                <a:gd name="T5" fmla="*/ 261 h 422"/>
                <a:gd name="T6" fmla="*/ 43 w 96"/>
                <a:gd name="T7" fmla="*/ 191 h 422"/>
                <a:gd name="T8" fmla="*/ 53 w 96"/>
                <a:gd name="T9" fmla="*/ 130 h 422"/>
                <a:gd name="T10" fmla="*/ 64 w 96"/>
                <a:gd name="T11" fmla="*/ 79 h 422"/>
                <a:gd name="T12" fmla="*/ 79 w 96"/>
                <a:gd name="T13" fmla="*/ 42 h 422"/>
                <a:gd name="T14" fmla="*/ 83 w 96"/>
                <a:gd name="T15" fmla="*/ 28 h 422"/>
                <a:gd name="T16" fmla="*/ 91 w 96"/>
                <a:gd name="T17" fmla="*/ 19 h 422"/>
                <a:gd name="T18" fmla="*/ 96 w 96"/>
                <a:gd name="T19" fmla="*/ 15 h 422"/>
                <a:gd name="T20" fmla="*/ 94 w 96"/>
                <a:gd name="T21" fmla="*/ 15 h 422"/>
                <a:gd name="T22" fmla="*/ 94 w 96"/>
                <a:gd name="T23" fmla="*/ 0 h 422"/>
                <a:gd name="T24" fmla="*/ 75 w 96"/>
                <a:gd name="T25" fmla="*/ 3 h 422"/>
                <a:gd name="T26" fmla="*/ 64 w 96"/>
                <a:gd name="T27" fmla="*/ 13 h 422"/>
                <a:gd name="T28" fmla="*/ 53 w 96"/>
                <a:gd name="T29" fmla="*/ 23 h 422"/>
                <a:gd name="T30" fmla="*/ 47 w 96"/>
                <a:gd name="T31" fmla="*/ 38 h 422"/>
                <a:gd name="T32" fmla="*/ 36 w 96"/>
                <a:gd name="T33" fmla="*/ 77 h 422"/>
                <a:gd name="T34" fmla="*/ 21 w 96"/>
                <a:gd name="T35" fmla="*/ 128 h 422"/>
                <a:gd name="T36" fmla="*/ 13 w 96"/>
                <a:gd name="T37" fmla="*/ 191 h 422"/>
                <a:gd name="T38" fmla="*/ 6 w 96"/>
                <a:gd name="T39" fmla="*/ 261 h 422"/>
                <a:gd name="T40" fmla="*/ 0 w 96"/>
                <a:gd name="T41" fmla="*/ 339 h 422"/>
                <a:gd name="T42" fmla="*/ 0 w 96"/>
                <a:gd name="T43" fmla="*/ 422 h 422"/>
                <a:gd name="T44" fmla="*/ 28 w 96"/>
                <a:gd name="T45" fmla="*/ 422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422"/>
                <a:gd name="T71" fmla="*/ 96 w 96"/>
                <a:gd name="T72" fmla="*/ 422 h 4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422">
                  <a:moveTo>
                    <a:pt x="28" y="422"/>
                  </a:moveTo>
                  <a:lnTo>
                    <a:pt x="32" y="339"/>
                  </a:lnTo>
                  <a:lnTo>
                    <a:pt x="36" y="261"/>
                  </a:lnTo>
                  <a:lnTo>
                    <a:pt x="43" y="191"/>
                  </a:lnTo>
                  <a:lnTo>
                    <a:pt x="53" y="130"/>
                  </a:lnTo>
                  <a:lnTo>
                    <a:pt x="64" y="79"/>
                  </a:lnTo>
                  <a:lnTo>
                    <a:pt x="79" y="42"/>
                  </a:lnTo>
                  <a:lnTo>
                    <a:pt x="83" y="28"/>
                  </a:lnTo>
                  <a:lnTo>
                    <a:pt x="91" y="19"/>
                  </a:lnTo>
                  <a:lnTo>
                    <a:pt x="96" y="15"/>
                  </a:lnTo>
                  <a:lnTo>
                    <a:pt x="94" y="15"/>
                  </a:lnTo>
                  <a:lnTo>
                    <a:pt x="94" y="0"/>
                  </a:lnTo>
                  <a:lnTo>
                    <a:pt x="75" y="3"/>
                  </a:lnTo>
                  <a:lnTo>
                    <a:pt x="64" y="13"/>
                  </a:lnTo>
                  <a:lnTo>
                    <a:pt x="53" y="23"/>
                  </a:lnTo>
                  <a:lnTo>
                    <a:pt x="47" y="38"/>
                  </a:lnTo>
                  <a:lnTo>
                    <a:pt x="36" y="77"/>
                  </a:lnTo>
                  <a:lnTo>
                    <a:pt x="21" y="128"/>
                  </a:lnTo>
                  <a:lnTo>
                    <a:pt x="13" y="191"/>
                  </a:lnTo>
                  <a:lnTo>
                    <a:pt x="6" y="261"/>
                  </a:lnTo>
                  <a:lnTo>
                    <a:pt x="0" y="339"/>
                  </a:lnTo>
                  <a:lnTo>
                    <a:pt x="0" y="422"/>
                  </a:lnTo>
                  <a:lnTo>
                    <a:pt x="28" y="422"/>
                  </a:lnTo>
                  <a:close/>
                </a:path>
              </a:pathLst>
            </a:custGeom>
            <a:solidFill>
              <a:srgbClr val="2916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" name="Freeform 80"/>
            <p:cNvSpPr>
              <a:spLocks/>
            </p:cNvSpPr>
            <p:nvPr/>
          </p:nvSpPr>
          <p:spPr bwMode="auto">
            <a:xfrm>
              <a:off x="3219450" y="1136650"/>
              <a:ext cx="73025" cy="671513"/>
            </a:xfrm>
            <a:custGeom>
              <a:avLst/>
              <a:gdLst>
                <a:gd name="T0" fmla="*/ 0 w 92"/>
                <a:gd name="T1" fmla="*/ 17 h 423"/>
                <a:gd name="T2" fmla="*/ 0 w 92"/>
                <a:gd name="T3" fmla="*/ 17 h 423"/>
                <a:gd name="T4" fmla="*/ 2 w 92"/>
                <a:gd name="T5" fmla="*/ 21 h 423"/>
                <a:gd name="T6" fmla="*/ 9 w 92"/>
                <a:gd name="T7" fmla="*/ 28 h 423"/>
                <a:gd name="T8" fmla="*/ 17 w 92"/>
                <a:gd name="T9" fmla="*/ 43 h 423"/>
                <a:gd name="T10" fmla="*/ 28 w 92"/>
                <a:gd name="T11" fmla="*/ 81 h 423"/>
                <a:gd name="T12" fmla="*/ 39 w 92"/>
                <a:gd name="T13" fmla="*/ 130 h 423"/>
                <a:gd name="T14" fmla="*/ 49 w 92"/>
                <a:gd name="T15" fmla="*/ 193 h 423"/>
                <a:gd name="T16" fmla="*/ 56 w 92"/>
                <a:gd name="T17" fmla="*/ 263 h 423"/>
                <a:gd name="T18" fmla="*/ 60 w 92"/>
                <a:gd name="T19" fmla="*/ 339 h 423"/>
                <a:gd name="T20" fmla="*/ 64 w 92"/>
                <a:gd name="T21" fmla="*/ 423 h 423"/>
                <a:gd name="T22" fmla="*/ 92 w 92"/>
                <a:gd name="T23" fmla="*/ 423 h 423"/>
                <a:gd name="T24" fmla="*/ 92 w 92"/>
                <a:gd name="T25" fmla="*/ 339 h 423"/>
                <a:gd name="T26" fmla="*/ 86 w 92"/>
                <a:gd name="T27" fmla="*/ 261 h 423"/>
                <a:gd name="T28" fmla="*/ 79 w 92"/>
                <a:gd name="T29" fmla="*/ 191 h 423"/>
                <a:gd name="T30" fmla="*/ 71 w 92"/>
                <a:gd name="T31" fmla="*/ 128 h 423"/>
                <a:gd name="T32" fmla="*/ 56 w 92"/>
                <a:gd name="T33" fmla="*/ 77 h 423"/>
                <a:gd name="T34" fmla="*/ 47 w 92"/>
                <a:gd name="T35" fmla="*/ 39 h 423"/>
                <a:gd name="T36" fmla="*/ 39 w 92"/>
                <a:gd name="T37" fmla="*/ 24 h 423"/>
                <a:gd name="T38" fmla="*/ 28 w 92"/>
                <a:gd name="T39" fmla="*/ 13 h 423"/>
                <a:gd name="T40" fmla="*/ 17 w 92"/>
                <a:gd name="T41" fmla="*/ 5 h 423"/>
                <a:gd name="T42" fmla="*/ 0 w 92"/>
                <a:gd name="T43" fmla="*/ 0 h 423"/>
                <a:gd name="T44" fmla="*/ 0 w 92"/>
                <a:gd name="T45" fmla="*/ 17 h 4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2"/>
                <a:gd name="T70" fmla="*/ 0 h 423"/>
                <a:gd name="T71" fmla="*/ 92 w 92"/>
                <a:gd name="T72" fmla="*/ 423 h 42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2" h="423">
                  <a:moveTo>
                    <a:pt x="0" y="17"/>
                  </a:moveTo>
                  <a:lnTo>
                    <a:pt x="0" y="17"/>
                  </a:lnTo>
                  <a:lnTo>
                    <a:pt x="2" y="21"/>
                  </a:lnTo>
                  <a:lnTo>
                    <a:pt x="9" y="28"/>
                  </a:lnTo>
                  <a:lnTo>
                    <a:pt x="17" y="43"/>
                  </a:lnTo>
                  <a:lnTo>
                    <a:pt x="28" y="81"/>
                  </a:lnTo>
                  <a:lnTo>
                    <a:pt x="39" y="130"/>
                  </a:lnTo>
                  <a:lnTo>
                    <a:pt x="49" y="193"/>
                  </a:lnTo>
                  <a:lnTo>
                    <a:pt x="56" y="263"/>
                  </a:lnTo>
                  <a:lnTo>
                    <a:pt x="60" y="339"/>
                  </a:lnTo>
                  <a:lnTo>
                    <a:pt x="64" y="423"/>
                  </a:lnTo>
                  <a:lnTo>
                    <a:pt x="92" y="423"/>
                  </a:lnTo>
                  <a:lnTo>
                    <a:pt x="92" y="339"/>
                  </a:lnTo>
                  <a:lnTo>
                    <a:pt x="86" y="261"/>
                  </a:lnTo>
                  <a:lnTo>
                    <a:pt x="79" y="191"/>
                  </a:lnTo>
                  <a:lnTo>
                    <a:pt x="71" y="128"/>
                  </a:lnTo>
                  <a:lnTo>
                    <a:pt x="56" y="77"/>
                  </a:lnTo>
                  <a:lnTo>
                    <a:pt x="47" y="39"/>
                  </a:lnTo>
                  <a:lnTo>
                    <a:pt x="39" y="24"/>
                  </a:lnTo>
                  <a:lnTo>
                    <a:pt x="28" y="13"/>
                  </a:lnTo>
                  <a:lnTo>
                    <a:pt x="17" y="5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16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2" name="Freeform 81"/>
            <p:cNvSpPr>
              <a:spLocks/>
            </p:cNvSpPr>
            <p:nvPr/>
          </p:nvSpPr>
          <p:spPr bwMode="auto">
            <a:xfrm>
              <a:off x="3144838" y="1136650"/>
              <a:ext cx="76200" cy="671513"/>
            </a:xfrm>
            <a:custGeom>
              <a:avLst/>
              <a:gdLst>
                <a:gd name="T0" fmla="*/ 32 w 96"/>
                <a:gd name="T1" fmla="*/ 423 h 423"/>
                <a:gd name="T2" fmla="*/ 32 w 96"/>
                <a:gd name="T3" fmla="*/ 339 h 423"/>
                <a:gd name="T4" fmla="*/ 35 w 96"/>
                <a:gd name="T5" fmla="*/ 263 h 423"/>
                <a:gd name="T6" fmla="*/ 43 w 96"/>
                <a:gd name="T7" fmla="*/ 193 h 423"/>
                <a:gd name="T8" fmla="*/ 52 w 96"/>
                <a:gd name="T9" fmla="*/ 130 h 423"/>
                <a:gd name="T10" fmla="*/ 64 w 96"/>
                <a:gd name="T11" fmla="*/ 81 h 423"/>
                <a:gd name="T12" fmla="*/ 79 w 96"/>
                <a:gd name="T13" fmla="*/ 43 h 423"/>
                <a:gd name="T14" fmla="*/ 86 w 96"/>
                <a:gd name="T15" fmla="*/ 28 h 423"/>
                <a:gd name="T16" fmla="*/ 94 w 96"/>
                <a:gd name="T17" fmla="*/ 21 h 423"/>
                <a:gd name="T18" fmla="*/ 96 w 96"/>
                <a:gd name="T19" fmla="*/ 17 h 423"/>
                <a:gd name="T20" fmla="*/ 94 w 96"/>
                <a:gd name="T21" fmla="*/ 17 h 423"/>
                <a:gd name="T22" fmla="*/ 94 w 96"/>
                <a:gd name="T23" fmla="*/ 0 h 423"/>
                <a:gd name="T24" fmla="*/ 75 w 96"/>
                <a:gd name="T25" fmla="*/ 5 h 423"/>
                <a:gd name="T26" fmla="*/ 64 w 96"/>
                <a:gd name="T27" fmla="*/ 13 h 423"/>
                <a:gd name="T28" fmla="*/ 56 w 96"/>
                <a:gd name="T29" fmla="*/ 24 h 423"/>
                <a:gd name="T30" fmla="*/ 50 w 96"/>
                <a:gd name="T31" fmla="*/ 39 h 423"/>
                <a:gd name="T32" fmla="*/ 35 w 96"/>
                <a:gd name="T33" fmla="*/ 77 h 423"/>
                <a:gd name="T34" fmla="*/ 24 w 96"/>
                <a:gd name="T35" fmla="*/ 128 h 423"/>
                <a:gd name="T36" fmla="*/ 13 w 96"/>
                <a:gd name="T37" fmla="*/ 191 h 423"/>
                <a:gd name="T38" fmla="*/ 5 w 96"/>
                <a:gd name="T39" fmla="*/ 261 h 423"/>
                <a:gd name="T40" fmla="*/ 3 w 96"/>
                <a:gd name="T41" fmla="*/ 339 h 423"/>
                <a:gd name="T42" fmla="*/ 0 w 96"/>
                <a:gd name="T43" fmla="*/ 423 h 423"/>
                <a:gd name="T44" fmla="*/ 32 w 96"/>
                <a:gd name="T45" fmla="*/ 423 h 4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423"/>
                <a:gd name="T71" fmla="*/ 96 w 96"/>
                <a:gd name="T72" fmla="*/ 423 h 42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423">
                  <a:moveTo>
                    <a:pt x="32" y="423"/>
                  </a:moveTo>
                  <a:lnTo>
                    <a:pt x="32" y="339"/>
                  </a:lnTo>
                  <a:lnTo>
                    <a:pt x="35" y="263"/>
                  </a:lnTo>
                  <a:lnTo>
                    <a:pt x="43" y="193"/>
                  </a:lnTo>
                  <a:lnTo>
                    <a:pt x="52" y="130"/>
                  </a:lnTo>
                  <a:lnTo>
                    <a:pt x="64" y="81"/>
                  </a:lnTo>
                  <a:lnTo>
                    <a:pt x="79" y="43"/>
                  </a:lnTo>
                  <a:lnTo>
                    <a:pt x="86" y="28"/>
                  </a:lnTo>
                  <a:lnTo>
                    <a:pt x="94" y="21"/>
                  </a:lnTo>
                  <a:lnTo>
                    <a:pt x="96" y="17"/>
                  </a:lnTo>
                  <a:lnTo>
                    <a:pt x="94" y="17"/>
                  </a:lnTo>
                  <a:lnTo>
                    <a:pt x="94" y="0"/>
                  </a:lnTo>
                  <a:lnTo>
                    <a:pt x="75" y="5"/>
                  </a:lnTo>
                  <a:lnTo>
                    <a:pt x="64" y="13"/>
                  </a:lnTo>
                  <a:lnTo>
                    <a:pt x="56" y="24"/>
                  </a:lnTo>
                  <a:lnTo>
                    <a:pt x="50" y="39"/>
                  </a:lnTo>
                  <a:lnTo>
                    <a:pt x="35" y="77"/>
                  </a:lnTo>
                  <a:lnTo>
                    <a:pt x="24" y="128"/>
                  </a:lnTo>
                  <a:lnTo>
                    <a:pt x="13" y="191"/>
                  </a:lnTo>
                  <a:lnTo>
                    <a:pt x="5" y="261"/>
                  </a:lnTo>
                  <a:lnTo>
                    <a:pt x="3" y="339"/>
                  </a:lnTo>
                  <a:lnTo>
                    <a:pt x="0" y="423"/>
                  </a:lnTo>
                  <a:lnTo>
                    <a:pt x="32" y="423"/>
                  </a:lnTo>
                  <a:close/>
                </a:path>
              </a:pathLst>
            </a:custGeom>
            <a:solidFill>
              <a:srgbClr val="2916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" name="Freeform 82"/>
            <p:cNvSpPr>
              <a:spLocks/>
            </p:cNvSpPr>
            <p:nvPr/>
          </p:nvSpPr>
          <p:spPr bwMode="auto">
            <a:xfrm>
              <a:off x="3603625" y="1133475"/>
              <a:ext cx="77788" cy="668338"/>
            </a:xfrm>
            <a:custGeom>
              <a:avLst/>
              <a:gdLst>
                <a:gd name="T0" fmla="*/ 4 w 98"/>
                <a:gd name="T1" fmla="*/ 15 h 421"/>
                <a:gd name="T2" fmla="*/ 4 w 98"/>
                <a:gd name="T3" fmla="*/ 15 h 421"/>
                <a:gd name="T4" fmla="*/ 0 w 98"/>
                <a:gd name="T5" fmla="*/ 15 h 421"/>
                <a:gd name="T6" fmla="*/ 8 w 98"/>
                <a:gd name="T7" fmla="*/ 19 h 421"/>
                <a:gd name="T8" fmla="*/ 14 w 98"/>
                <a:gd name="T9" fmla="*/ 28 h 421"/>
                <a:gd name="T10" fmla="*/ 17 w 98"/>
                <a:gd name="T11" fmla="*/ 41 h 421"/>
                <a:gd name="T12" fmla="*/ 32 w 98"/>
                <a:gd name="T13" fmla="*/ 79 h 421"/>
                <a:gd name="T14" fmla="*/ 44 w 98"/>
                <a:gd name="T15" fmla="*/ 128 h 421"/>
                <a:gd name="T16" fmla="*/ 55 w 98"/>
                <a:gd name="T17" fmla="*/ 191 h 421"/>
                <a:gd name="T18" fmla="*/ 61 w 98"/>
                <a:gd name="T19" fmla="*/ 261 h 421"/>
                <a:gd name="T20" fmla="*/ 64 w 98"/>
                <a:gd name="T21" fmla="*/ 337 h 421"/>
                <a:gd name="T22" fmla="*/ 68 w 98"/>
                <a:gd name="T23" fmla="*/ 421 h 421"/>
                <a:gd name="T24" fmla="*/ 98 w 98"/>
                <a:gd name="T25" fmla="*/ 421 h 421"/>
                <a:gd name="T26" fmla="*/ 98 w 98"/>
                <a:gd name="T27" fmla="*/ 337 h 421"/>
                <a:gd name="T28" fmla="*/ 91 w 98"/>
                <a:gd name="T29" fmla="*/ 259 h 421"/>
                <a:gd name="T30" fmla="*/ 83 w 98"/>
                <a:gd name="T31" fmla="*/ 189 h 421"/>
                <a:gd name="T32" fmla="*/ 76 w 98"/>
                <a:gd name="T33" fmla="*/ 128 h 421"/>
                <a:gd name="T34" fmla="*/ 61 w 98"/>
                <a:gd name="T35" fmla="*/ 75 h 421"/>
                <a:gd name="T36" fmla="*/ 51 w 98"/>
                <a:gd name="T37" fmla="*/ 39 h 421"/>
                <a:gd name="T38" fmla="*/ 44 w 98"/>
                <a:gd name="T39" fmla="*/ 23 h 421"/>
                <a:gd name="T40" fmla="*/ 32 w 98"/>
                <a:gd name="T41" fmla="*/ 11 h 421"/>
                <a:gd name="T42" fmla="*/ 21 w 98"/>
                <a:gd name="T43" fmla="*/ 3 h 421"/>
                <a:gd name="T44" fmla="*/ 4 w 98"/>
                <a:gd name="T45" fmla="*/ 0 h 421"/>
                <a:gd name="T46" fmla="*/ 4 w 98"/>
                <a:gd name="T47" fmla="*/ 15 h 4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8"/>
                <a:gd name="T73" fmla="*/ 0 h 421"/>
                <a:gd name="T74" fmla="*/ 98 w 98"/>
                <a:gd name="T75" fmla="*/ 421 h 4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8" h="421">
                  <a:moveTo>
                    <a:pt x="4" y="15"/>
                  </a:moveTo>
                  <a:lnTo>
                    <a:pt x="4" y="15"/>
                  </a:lnTo>
                  <a:lnTo>
                    <a:pt x="0" y="15"/>
                  </a:lnTo>
                  <a:lnTo>
                    <a:pt x="8" y="19"/>
                  </a:lnTo>
                  <a:lnTo>
                    <a:pt x="14" y="28"/>
                  </a:lnTo>
                  <a:lnTo>
                    <a:pt x="17" y="41"/>
                  </a:lnTo>
                  <a:lnTo>
                    <a:pt x="32" y="79"/>
                  </a:lnTo>
                  <a:lnTo>
                    <a:pt x="44" y="128"/>
                  </a:lnTo>
                  <a:lnTo>
                    <a:pt x="55" y="191"/>
                  </a:lnTo>
                  <a:lnTo>
                    <a:pt x="61" y="261"/>
                  </a:lnTo>
                  <a:lnTo>
                    <a:pt x="64" y="337"/>
                  </a:lnTo>
                  <a:lnTo>
                    <a:pt x="68" y="421"/>
                  </a:lnTo>
                  <a:lnTo>
                    <a:pt x="98" y="421"/>
                  </a:lnTo>
                  <a:lnTo>
                    <a:pt x="98" y="337"/>
                  </a:lnTo>
                  <a:lnTo>
                    <a:pt x="91" y="259"/>
                  </a:lnTo>
                  <a:lnTo>
                    <a:pt x="83" y="189"/>
                  </a:lnTo>
                  <a:lnTo>
                    <a:pt x="76" y="128"/>
                  </a:lnTo>
                  <a:lnTo>
                    <a:pt x="61" y="75"/>
                  </a:lnTo>
                  <a:lnTo>
                    <a:pt x="51" y="39"/>
                  </a:lnTo>
                  <a:lnTo>
                    <a:pt x="44" y="23"/>
                  </a:lnTo>
                  <a:lnTo>
                    <a:pt x="32" y="11"/>
                  </a:lnTo>
                  <a:lnTo>
                    <a:pt x="21" y="3"/>
                  </a:lnTo>
                  <a:lnTo>
                    <a:pt x="4" y="0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2916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4" name="Freeform 83"/>
            <p:cNvSpPr>
              <a:spLocks/>
            </p:cNvSpPr>
            <p:nvPr/>
          </p:nvSpPr>
          <p:spPr bwMode="auto">
            <a:xfrm>
              <a:off x="3532188" y="1133475"/>
              <a:ext cx="77787" cy="668338"/>
            </a:xfrm>
            <a:custGeom>
              <a:avLst/>
              <a:gdLst>
                <a:gd name="T0" fmla="*/ 28 w 98"/>
                <a:gd name="T1" fmla="*/ 421 h 421"/>
                <a:gd name="T2" fmla="*/ 32 w 98"/>
                <a:gd name="T3" fmla="*/ 337 h 421"/>
                <a:gd name="T4" fmla="*/ 36 w 98"/>
                <a:gd name="T5" fmla="*/ 261 h 421"/>
                <a:gd name="T6" fmla="*/ 43 w 98"/>
                <a:gd name="T7" fmla="*/ 191 h 421"/>
                <a:gd name="T8" fmla="*/ 55 w 98"/>
                <a:gd name="T9" fmla="*/ 128 h 421"/>
                <a:gd name="T10" fmla="*/ 64 w 98"/>
                <a:gd name="T11" fmla="*/ 79 h 421"/>
                <a:gd name="T12" fmla="*/ 79 w 98"/>
                <a:gd name="T13" fmla="*/ 41 h 421"/>
                <a:gd name="T14" fmla="*/ 87 w 98"/>
                <a:gd name="T15" fmla="*/ 28 h 421"/>
                <a:gd name="T16" fmla="*/ 94 w 98"/>
                <a:gd name="T17" fmla="*/ 19 h 421"/>
                <a:gd name="T18" fmla="*/ 98 w 98"/>
                <a:gd name="T19" fmla="*/ 15 h 421"/>
                <a:gd name="T20" fmla="*/ 94 w 98"/>
                <a:gd name="T21" fmla="*/ 15 h 421"/>
                <a:gd name="T22" fmla="*/ 94 w 98"/>
                <a:gd name="T23" fmla="*/ 0 h 421"/>
                <a:gd name="T24" fmla="*/ 75 w 98"/>
                <a:gd name="T25" fmla="*/ 3 h 421"/>
                <a:gd name="T26" fmla="*/ 64 w 98"/>
                <a:gd name="T27" fmla="*/ 11 h 421"/>
                <a:gd name="T28" fmla="*/ 58 w 98"/>
                <a:gd name="T29" fmla="*/ 23 h 421"/>
                <a:gd name="T30" fmla="*/ 51 w 98"/>
                <a:gd name="T31" fmla="*/ 39 h 421"/>
                <a:gd name="T32" fmla="*/ 36 w 98"/>
                <a:gd name="T33" fmla="*/ 75 h 421"/>
                <a:gd name="T34" fmla="*/ 25 w 98"/>
                <a:gd name="T35" fmla="*/ 128 h 421"/>
                <a:gd name="T36" fmla="*/ 13 w 98"/>
                <a:gd name="T37" fmla="*/ 189 h 421"/>
                <a:gd name="T38" fmla="*/ 8 w 98"/>
                <a:gd name="T39" fmla="*/ 259 h 421"/>
                <a:gd name="T40" fmla="*/ 4 w 98"/>
                <a:gd name="T41" fmla="*/ 337 h 421"/>
                <a:gd name="T42" fmla="*/ 0 w 98"/>
                <a:gd name="T43" fmla="*/ 421 h 421"/>
                <a:gd name="T44" fmla="*/ 28 w 98"/>
                <a:gd name="T45" fmla="*/ 421 h 4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8"/>
                <a:gd name="T70" fmla="*/ 0 h 421"/>
                <a:gd name="T71" fmla="*/ 98 w 98"/>
                <a:gd name="T72" fmla="*/ 421 h 4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8" h="421">
                  <a:moveTo>
                    <a:pt x="28" y="421"/>
                  </a:moveTo>
                  <a:lnTo>
                    <a:pt x="32" y="337"/>
                  </a:lnTo>
                  <a:lnTo>
                    <a:pt x="36" y="261"/>
                  </a:lnTo>
                  <a:lnTo>
                    <a:pt x="43" y="191"/>
                  </a:lnTo>
                  <a:lnTo>
                    <a:pt x="55" y="128"/>
                  </a:lnTo>
                  <a:lnTo>
                    <a:pt x="64" y="79"/>
                  </a:lnTo>
                  <a:lnTo>
                    <a:pt x="79" y="41"/>
                  </a:lnTo>
                  <a:lnTo>
                    <a:pt x="87" y="28"/>
                  </a:lnTo>
                  <a:lnTo>
                    <a:pt x="94" y="19"/>
                  </a:lnTo>
                  <a:lnTo>
                    <a:pt x="98" y="15"/>
                  </a:lnTo>
                  <a:lnTo>
                    <a:pt x="94" y="15"/>
                  </a:lnTo>
                  <a:lnTo>
                    <a:pt x="94" y="0"/>
                  </a:lnTo>
                  <a:lnTo>
                    <a:pt x="75" y="3"/>
                  </a:lnTo>
                  <a:lnTo>
                    <a:pt x="64" y="11"/>
                  </a:lnTo>
                  <a:lnTo>
                    <a:pt x="58" y="23"/>
                  </a:lnTo>
                  <a:lnTo>
                    <a:pt x="51" y="39"/>
                  </a:lnTo>
                  <a:lnTo>
                    <a:pt x="36" y="75"/>
                  </a:lnTo>
                  <a:lnTo>
                    <a:pt x="25" y="128"/>
                  </a:lnTo>
                  <a:lnTo>
                    <a:pt x="13" y="189"/>
                  </a:lnTo>
                  <a:lnTo>
                    <a:pt x="8" y="259"/>
                  </a:lnTo>
                  <a:lnTo>
                    <a:pt x="4" y="337"/>
                  </a:lnTo>
                  <a:lnTo>
                    <a:pt x="0" y="421"/>
                  </a:lnTo>
                  <a:lnTo>
                    <a:pt x="28" y="421"/>
                  </a:lnTo>
                  <a:close/>
                </a:path>
              </a:pathLst>
            </a:custGeom>
            <a:solidFill>
              <a:srgbClr val="2916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grpSp>
          <p:nvGrpSpPr>
            <p:cNvPr id="65" name="Group 86"/>
            <p:cNvGrpSpPr>
              <a:grpSpLocks/>
            </p:cNvGrpSpPr>
            <p:nvPr/>
          </p:nvGrpSpPr>
          <p:grpSpPr bwMode="auto">
            <a:xfrm>
              <a:off x="3925888" y="1133475"/>
              <a:ext cx="149225" cy="673100"/>
              <a:chOff x="2503" y="672"/>
              <a:chExt cx="94" cy="424"/>
            </a:xfrm>
          </p:grpSpPr>
          <p:sp>
            <p:nvSpPr>
              <p:cNvPr id="91" name="Freeform 84"/>
              <p:cNvSpPr>
                <a:spLocks/>
              </p:cNvSpPr>
              <p:nvPr/>
            </p:nvSpPr>
            <p:spPr bwMode="auto">
              <a:xfrm>
                <a:off x="2548" y="672"/>
                <a:ext cx="49" cy="424"/>
              </a:xfrm>
              <a:custGeom>
                <a:avLst/>
                <a:gdLst>
                  <a:gd name="T0" fmla="*/ 3 w 97"/>
                  <a:gd name="T1" fmla="*/ 17 h 424"/>
                  <a:gd name="T2" fmla="*/ 3 w 97"/>
                  <a:gd name="T3" fmla="*/ 17 h 424"/>
                  <a:gd name="T4" fmla="*/ 0 w 97"/>
                  <a:gd name="T5" fmla="*/ 16 h 424"/>
                  <a:gd name="T6" fmla="*/ 7 w 97"/>
                  <a:gd name="T7" fmla="*/ 21 h 424"/>
                  <a:gd name="T8" fmla="*/ 13 w 97"/>
                  <a:gd name="T9" fmla="*/ 29 h 424"/>
                  <a:gd name="T10" fmla="*/ 20 w 97"/>
                  <a:gd name="T11" fmla="*/ 43 h 424"/>
                  <a:gd name="T12" fmla="*/ 32 w 97"/>
                  <a:gd name="T13" fmla="*/ 80 h 424"/>
                  <a:gd name="T14" fmla="*/ 43 w 97"/>
                  <a:gd name="T15" fmla="*/ 131 h 424"/>
                  <a:gd name="T16" fmla="*/ 54 w 97"/>
                  <a:gd name="T17" fmla="*/ 191 h 424"/>
                  <a:gd name="T18" fmla="*/ 60 w 97"/>
                  <a:gd name="T19" fmla="*/ 261 h 424"/>
                  <a:gd name="T20" fmla="*/ 64 w 97"/>
                  <a:gd name="T21" fmla="*/ 339 h 424"/>
                  <a:gd name="T22" fmla="*/ 67 w 97"/>
                  <a:gd name="T23" fmla="*/ 424 h 424"/>
                  <a:gd name="T24" fmla="*/ 97 w 97"/>
                  <a:gd name="T25" fmla="*/ 424 h 424"/>
                  <a:gd name="T26" fmla="*/ 97 w 97"/>
                  <a:gd name="T27" fmla="*/ 339 h 424"/>
                  <a:gd name="T28" fmla="*/ 90 w 97"/>
                  <a:gd name="T29" fmla="*/ 261 h 424"/>
                  <a:gd name="T30" fmla="*/ 82 w 97"/>
                  <a:gd name="T31" fmla="*/ 191 h 424"/>
                  <a:gd name="T32" fmla="*/ 75 w 97"/>
                  <a:gd name="T33" fmla="*/ 129 h 424"/>
                  <a:gd name="T34" fmla="*/ 60 w 97"/>
                  <a:gd name="T35" fmla="*/ 78 h 424"/>
                  <a:gd name="T36" fmla="*/ 50 w 97"/>
                  <a:gd name="T37" fmla="*/ 40 h 424"/>
                  <a:gd name="T38" fmla="*/ 43 w 97"/>
                  <a:gd name="T39" fmla="*/ 25 h 424"/>
                  <a:gd name="T40" fmla="*/ 32 w 97"/>
                  <a:gd name="T41" fmla="*/ 14 h 424"/>
                  <a:gd name="T42" fmla="*/ 20 w 97"/>
                  <a:gd name="T43" fmla="*/ 6 h 424"/>
                  <a:gd name="T44" fmla="*/ 3 w 97"/>
                  <a:gd name="T45" fmla="*/ 0 h 424"/>
                  <a:gd name="T46" fmla="*/ 3 w 97"/>
                  <a:gd name="T47" fmla="*/ 17 h 42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7"/>
                  <a:gd name="T73" fmla="*/ 0 h 424"/>
                  <a:gd name="T74" fmla="*/ 97 w 97"/>
                  <a:gd name="T75" fmla="*/ 424 h 42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7" h="424">
                    <a:moveTo>
                      <a:pt x="3" y="17"/>
                    </a:moveTo>
                    <a:lnTo>
                      <a:pt x="3" y="17"/>
                    </a:lnTo>
                    <a:lnTo>
                      <a:pt x="0" y="16"/>
                    </a:lnTo>
                    <a:lnTo>
                      <a:pt x="7" y="21"/>
                    </a:lnTo>
                    <a:lnTo>
                      <a:pt x="13" y="29"/>
                    </a:lnTo>
                    <a:lnTo>
                      <a:pt x="20" y="43"/>
                    </a:lnTo>
                    <a:lnTo>
                      <a:pt x="32" y="80"/>
                    </a:lnTo>
                    <a:lnTo>
                      <a:pt x="43" y="131"/>
                    </a:lnTo>
                    <a:lnTo>
                      <a:pt x="54" y="191"/>
                    </a:lnTo>
                    <a:lnTo>
                      <a:pt x="60" y="261"/>
                    </a:lnTo>
                    <a:lnTo>
                      <a:pt x="64" y="339"/>
                    </a:lnTo>
                    <a:lnTo>
                      <a:pt x="67" y="424"/>
                    </a:lnTo>
                    <a:lnTo>
                      <a:pt x="97" y="424"/>
                    </a:lnTo>
                    <a:lnTo>
                      <a:pt x="97" y="339"/>
                    </a:lnTo>
                    <a:lnTo>
                      <a:pt x="90" y="261"/>
                    </a:lnTo>
                    <a:lnTo>
                      <a:pt x="82" y="191"/>
                    </a:lnTo>
                    <a:lnTo>
                      <a:pt x="75" y="129"/>
                    </a:lnTo>
                    <a:lnTo>
                      <a:pt x="60" y="78"/>
                    </a:lnTo>
                    <a:lnTo>
                      <a:pt x="50" y="40"/>
                    </a:lnTo>
                    <a:lnTo>
                      <a:pt x="43" y="25"/>
                    </a:lnTo>
                    <a:lnTo>
                      <a:pt x="32" y="14"/>
                    </a:lnTo>
                    <a:lnTo>
                      <a:pt x="20" y="6"/>
                    </a:lnTo>
                    <a:lnTo>
                      <a:pt x="3" y="0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29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" name="Freeform 85"/>
              <p:cNvSpPr>
                <a:spLocks/>
              </p:cNvSpPr>
              <p:nvPr/>
            </p:nvSpPr>
            <p:spPr bwMode="auto">
              <a:xfrm>
                <a:off x="2503" y="672"/>
                <a:ext cx="49" cy="424"/>
              </a:xfrm>
              <a:custGeom>
                <a:avLst/>
                <a:gdLst>
                  <a:gd name="T0" fmla="*/ 32 w 98"/>
                  <a:gd name="T1" fmla="*/ 424 h 424"/>
                  <a:gd name="T2" fmla="*/ 32 w 98"/>
                  <a:gd name="T3" fmla="*/ 339 h 424"/>
                  <a:gd name="T4" fmla="*/ 36 w 98"/>
                  <a:gd name="T5" fmla="*/ 261 h 424"/>
                  <a:gd name="T6" fmla="*/ 43 w 98"/>
                  <a:gd name="T7" fmla="*/ 191 h 424"/>
                  <a:gd name="T8" fmla="*/ 55 w 98"/>
                  <a:gd name="T9" fmla="*/ 131 h 424"/>
                  <a:gd name="T10" fmla="*/ 64 w 98"/>
                  <a:gd name="T11" fmla="*/ 80 h 424"/>
                  <a:gd name="T12" fmla="*/ 79 w 98"/>
                  <a:gd name="T13" fmla="*/ 43 h 424"/>
                  <a:gd name="T14" fmla="*/ 87 w 98"/>
                  <a:gd name="T15" fmla="*/ 29 h 424"/>
                  <a:gd name="T16" fmla="*/ 94 w 98"/>
                  <a:gd name="T17" fmla="*/ 21 h 424"/>
                  <a:gd name="T18" fmla="*/ 98 w 98"/>
                  <a:gd name="T19" fmla="*/ 16 h 424"/>
                  <a:gd name="T20" fmla="*/ 94 w 98"/>
                  <a:gd name="T21" fmla="*/ 17 h 424"/>
                  <a:gd name="T22" fmla="*/ 94 w 98"/>
                  <a:gd name="T23" fmla="*/ 0 h 424"/>
                  <a:gd name="T24" fmla="*/ 75 w 98"/>
                  <a:gd name="T25" fmla="*/ 6 h 424"/>
                  <a:gd name="T26" fmla="*/ 64 w 98"/>
                  <a:gd name="T27" fmla="*/ 14 h 424"/>
                  <a:gd name="T28" fmla="*/ 59 w 98"/>
                  <a:gd name="T29" fmla="*/ 25 h 424"/>
                  <a:gd name="T30" fmla="*/ 51 w 98"/>
                  <a:gd name="T31" fmla="*/ 40 h 424"/>
                  <a:gd name="T32" fmla="*/ 36 w 98"/>
                  <a:gd name="T33" fmla="*/ 78 h 424"/>
                  <a:gd name="T34" fmla="*/ 25 w 98"/>
                  <a:gd name="T35" fmla="*/ 129 h 424"/>
                  <a:gd name="T36" fmla="*/ 13 w 98"/>
                  <a:gd name="T37" fmla="*/ 191 h 424"/>
                  <a:gd name="T38" fmla="*/ 8 w 98"/>
                  <a:gd name="T39" fmla="*/ 261 h 424"/>
                  <a:gd name="T40" fmla="*/ 4 w 98"/>
                  <a:gd name="T41" fmla="*/ 339 h 424"/>
                  <a:gd name="T42" fmla="*/ 0 w 98"/>
                  <a:gd name="T43" fmla="*/ 424 h 424"/>
                  <a:gd name="T44" fmla="*/ 32 w 98"/>
                  <a:gd name="T45" fmla="*/ 424 h 4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8"/>
                  <a:gd name="T70" fmla="*/ 0 h 424"/>
                  <a:gd name="T71" fmla="*/ 98 w 98"/>
                  <a:gd name="T72" fmla="*/ 424 h 42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8" h="424">
                    <a:moveTo>
                      <a:pt x="32" y="424"/>
                    </a:moveTo>
                    <a:lnTo>
                      <a:pt x="32" y="339"/>
                    </a:lnTo>
                    <a:lnTo>
                      <a:pt x="36" y="261"/>
                    </a:lnTo>
                    <a:lnTo>
                      <a:pt x="43" y="191"/>
                    </a:lnTo>
                    <a:lnTo>
                      <a:pt x="55" y="131"/>
                    </a:lnTo>
                    <a:lnTo>
                      <a:pt x="64" y="80"/>
                    </a:lnTo>
                    <a:lnTo>
                      <a:pt x="79" y="43"/>
                    </a:lnTo>
                    <a:lnTo>
                      <a:pt x="87" y="29"/>
                    </a:lnTo>
                    <a:lnTo>
                      <a:pt x="94" y="21"/>
                    </a:lnTo>
                    <a:lnTo>
                      <a:pt x="98" y="16"/>
                    </a:lnTo>
                    <a:lnTo>
                      <a:pt x="94" y="17"/>
                    </a:lnTo>
                    <a:lnTo>
                      <a:pt x="94" y="0"/>
                    </a:lnTo>
                    <a:lnTo>
                      <a:pt x="75" y="6"/>
                    </a:lnTo>
                    <a:lnTo>
                      <a:pt x="64" y="14"/>
                    </a:lnTo>
                    <a:lnTo>
                      <a:pt x="59" y="25"/>
                    </a:lnTo>
                    <a:lnTo>
                      <a:pt x="51" y="40"/>
                    </a:lnTo>
                    <a:lnTo>
                      <a:pt x="36" y="78"/>
                    </a:lnTo>
                    <a:lnTo>
                      <a:pt x="25" y="129"/>
                    </a:lnTo>
                    <a:lnTo>
                      <a:pt x="13" y="191"/>
                    </a:lnTo>
                    <a:lnTo>
                      <a:pt x="8" y="261"/>
                    </a:lnTo>
                    <a:lnTo>
                      <a:pt x="4" y="339"/>
                    </a:lnTo>
                    <a:lnTo>
                      <a:pt x="0" y="424"/>
                    </a:lnTo>
                    <a:lnTo>
                      <a:pt x="32" y="424"/>
                    </a:lnTo>
                    <a:close/>
                  </a:path>
                </a:pathLst>
              </a:custGeom>
              <a:solidFill>
                <a:srgbClr val="29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66" name="Freeform 87"/>
            <p:cNvSpPr>
              <a:spLocks/>
            </p:cNvSpPr>
            <p:nvPr/>
          </p:nvSpPr>
          <p:spPr bwMode="auto">
            <a:xfrm>
              <a:off x="3224213" y="1362075"/>
              <a:ext cx="322262" cy="49213"/>
            </a:xfrm>
            <a:custGeom>
              <a:avLst/>
              <a:gdLst>
                <a:gd name="T0" fmla="*/ 405 w 405"/>
                <a:gd name="T1" fmla="*/ 13 h 31"/>
                <a:gd name="T2" fmla="*/ 0 w 405"/>
                <a:gd name="T3" fmla="*/ 0 h 31"/>
                <a:gd name="T4" fmla="*/ 0 w 405"/>
                <a:gd name="T5" fmla="*/ 16 h 31"/>
                <a:gd name="T6" fmla="*/ 401 w 405"/>
                <a:gd name="T7" fmla="*/ 31 h 31"/>
                <a:gd name="T8" fmla="*/ 405 w 405"/>
                <a:gd name="T9" fmla="*/ 1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31"/>
                <a:gd name="T17" fmla="*/ 405 w 405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31">
                  <a:moveTo>
                    <a:pt x="405" y="13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401" y="31"/>
                  </a:lnTo>
                  <a:lnTo>
                    <a:pt x="405" y="13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7" name="Freeform 88"/>
            <p:cNvSpPr>
              <a:spLocks/>
            </p:cNvSpPr>
            <p:nvPr/>
          </p:nvSpPr>
          <p:spPr bwMode="auto">
            <a:xfrm>
              <a:off x="3613150" y="1355725"/>
              <a:ext cx="320675" cy="50800"/>
            </a:xfrm>
            <a:custGeom>
              <a:avLst/>
              <a:gdLst>
                <a:gd name="T0" fmla="*/ 404 w 404"/>
                <a:gd name="T1" fmla="*/ 13 h 32"/>
                <a:gd name="T2" fmla="*/ 0 w 404"/>
                <a:gd name="T3" fmla="*/ 0 h 32"/>
                <a:gd name="T4" fmla="*/ 0 w 404"/>
                <a:gd name="T5" fmla="*/ 15 h 32"/>
                <a:gd name="T6" fmla="*/ 404 w 404"/>
                <a:gd name="T7" fmla="*/ 32 h 32"/>
                <a:gd name="T8" fmla="*/ 404 w 404"/>
                <a:gd name="T9" fmla="*/ 1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4"/>
                <a:gd name="T16" fmla="*/ 0 h 32"/>
                <a:gd name="T17" fmla="*/ 404 w 40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4" h="32">
                  <a:moveTo>
                    <a:pt x="404" y="13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404" y="32"/>
                  </a:lnTo>
                  <a:lnTo>
                    <a:pt x="404" y="13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8" name="Freeform 89"/>
            <p:cNvSpPr>
              <a:spLocks/>
            </p:cNvSpPr>
            <p:nvPr/>
          </p:nvSpPr>
          <p:spPr bwMode="auto">
            <a:xfrm>
              <a:off x="4000500" y="1349375"/>
              <a:ext cx="177800" cy="41275"/>
            </a:xfrm>
            <a:custGeom>
              <a:avLst/>
              <a:gdLst>
                <a:gd name="T0" fmla="*/ 224 w 224"/>
                <a:gd name="T1" fmla="*/ 10 h 26"/>
                <a:gd name="T2" fmla="*/ 0 w 224"/>
                <a:gd name="T3" fmla="*/ 0 h 26"/>
                <a:gd name="T4" fmla="*/ 0 w 224"/>
                <a:gd name="T5" fmla="*/ 15 h 26"/>
                <a:gd name="T6" fmla="*/ 221 w 224"/>
                <a:gd name="T7" fmla="*/ 26 h 26"/>
                <a:gd name="T8" fmla="*/ 224 w 224"/>
                <a:gd name="T9" fmla="*/ 1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26"/>
                <a:gd name="T17" fmla="*/ 224 w 22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26">
                  <a:moveTo>
                    <a:pt x="224" y="1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221" y="26"/>
                  </a:lnTo>
                  <a:lnTo>
                    <a:pt x="224" y="1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" name="Line 90"/>
            <p:cNvSpPr>
              <a:spLocks noChangeShapeType="1"/>
            </p:cNvSpPr>
            <p:nvPr/>
          </p:nvSpPr>
          <p:spPr bwMode="auto">
            <a:xfrm flipH="1">
              <a:off x="1368425" y="2474913"/>
              <a:ext cx="255588" cy="411162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0" name="Rectangle 91"/>
            <p:cNvSpPr>
              <a:spLocks noChangeArrowheads="1"/>
            </p:cNvSpPr>
            <p:nvPr/>
          </p:nvSpPr>
          <p:spPr bwMode="auto">
            <a:xfrm>
              <a:off x="919163" y="2871788"/>
              <a:ext cx="960437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" name="Rectangle 92"/>
            <p:cNvSpPr>
              <a:spLocks noChangeArrowheads="1"/>
            </p:cNvSpPr>
            <p:nvPr/>
          </p:nvSpPr>
          <p:spPr bwMode="auto">
            <a:xfrm>
              <a:off x="862013" y="2882900"/>
              <a:ext cx="606425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1F1A17"/>
                  </a:solidFill>
                  <a:latin typeface="Arial" charset="0"/>
                </a:rPr>
                <a:t>dilivered </a:t>
              </a:r>
              <a:endParaRPr lang="en-US"/>
            </a:p>
          </p:txBody>
        </p:sp>
        <p:sp>
          <p:nvSpPr>
            <p:cNvPr id="72" name="Rectangle 93"/>
            <p:cNvSpPr>
              <a:spLocks noChangeArrowheads="1"/>
            </p:cNvSpPr>
            <p:nvPr/>
          </p:nvSpPr>
          <p:spPr bwMode="auto">
            <a:xfrm>
              <a:off x="1489075" y="2882900"/>
              <a:ext cx="41275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1F1A17"/>
                  </a:solidFill>
                  <a:latin typeface="Arial" charset="0"/>
                </a:rPr>
                <a:t>power</a:t>
              </a:r>
              <a:endParaRPr lang="en-US"/>
            </a:p>
          </p:txBody>
        </p:sp>
        <p:sp>
          <p:nvSpPr>
            <p:cNvPr id="73" name="Rectangle 94"/>
            <p:cNvSpPr>
              <a:spLocks noChangeArrowheads="1"/>
            </p:cNvSpPr>
            <p:nvPr/>
          </p:nvSpPr>
          <p:spPr bwMode="auto">
            <a:xfrm>
              <a:off x="1009650" y="1679575"/>
              <a:ext cx="447675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4" name="Rectangle 95"/>
            <p:cNvSpPr>
              <a:spLocks noChangeArrowheads="1"/>
            </p:cNvSpPr>
            <p:nvPr/>
          </p:nvSpPr>
          <p:spPr bwMode="auto">
            <a:xfrm>
              <a:off x="1009650" y="1635125"/>
              <a:ext cx="473075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1F1A17"/>
                  </a:solidFill>
                  <a:latin typeface="Arial" charset="0"/>
                </a:rPr>
                <a:t>current</a:t>
              </a:r>
              <a:endParaRPr lang="en-US" sz="1200"/>
            </a:p>
          </p:txBody>
        </p:sp>
        <p:sp>
          <p:nvSpPr>
            <p:cNvPr id="75" name="Rectangle 96"/>
            <p:cNvSpPr>
              <a:spLocks noChangeArrowheads="1"/>
            </p:cNvSpPr>
            <p:nvPr/>
          </p:nvSpPr>
          <p:spPr bwMode="auto">
            <a:xfrm>
              <a:off x="790575" y="2066925"/>
              <a:ext cx="461963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6" name="Rectangle 97"/>
            <p:cNvSpPr>
              <a:spLocks noChangeArrowheads="1"/>
            </p:cNvSpPr>
            <p:nvPr/>
          </p:nvSpPr>
          <p:spPr bwMode="auto">
            <a:xfrm>
              <a:off x="790575" y="2032000"/>
              <a:ext cx="48895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1F1A17"/>
                  </a:solidFill>
                  <a:latin typeface="Arial" charset="0"/>
                </a:rPr>
                <a:t>voltage</a:t>
              </a:r>
              <a:endParaRPr lang="en-US" sz="1200"/>
            </a:p>
          </p:txBody>
        </p:sp>
        <p:sp>
          <p:nvSpPr>
            <p:cNvPr id="77" name="Line 98"/>
            <p:cNvSpPr>
              <a:spLocks noChangeShapeType="1"/>
            </p:cNvSpPr>
            <p:nvPr/>
          </p:nvSpPr>
          <p:spPr bwMode="auto">
            <a:xfrm>
              <a:off x="1203325" y="1811338"/>
              <a:ext cx="376238" cy="177800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8" name="Line 99"/>
            <p:cNvSpPr>
              <a:spLocks noChangeShapeType="1"/>
            </p:cNvSpPr>
            <p:nvPr/>
          </p:nvSpPr>
          <p:spPr bwMode="auto">
            <a:xfrm>
              <a:off x="1108075" y="2201863"/>
              <a:ext cx="330200" cy="141287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9" name="Rectangle 110"/>
            <p:cNvSpPr>
              <a:spLocks noChangeArrowheads="1"/>
            </p:cNvSpPr>
            <p:nvPr/>
          </p:nvSpPr>
          <p:spPr bwMode="auto">
            <a:xfrm>
              <a:off x="3851275" y="2552700"/>
              <a:ext cx="336550" cy="46038"/>
            </a:xfrm>
            <a:prstGeom prst="rect">
              <a:avLst/>
            </a:prstGeom>
            <a:solidFill>
              <a:srgbClr val="FFFFE1"/>
            </a:solidFill>
            <a:ln w="9525">
              <a:solidFill>
                <a:srgbClr val="FFFFE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0" name="Line 118"/>
            <p:cNvSpPr>
              <a:spLocks noChangeShapeType="1"/>
            </p:cNvSpPr>
            <p:nvPr/>
          </p:nvSpPr>
          <p:spPr bwMode="auto">
            <a:xfrm>
              <a:off x="3070225" y="1989138"/>
              <a:ext cx="125413" cy="138112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1" name="Line 121"/>
            <p:cNvSpPr>
              <a:spLocks noChangeShapeType="1"/>
            </p:cNvSpPr>
            <p:nvPr/>
          </p:nvSpPr>
          <p:spPr bwMode="auto">
            <a:xfrm flipH="1">
              <a:off x="3009900" y="2303463"/>
              <a:ext cx="127000" cy="136525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2" name="Line 124"/>
            <p:cNvSpPr>
              <a:spLocks noChangeShapeType="1"/>
            </p:cNvSpPr>
            <p:nvPr/>
          </p:nvSpPr>
          <p:spPr bwMode="auto">
            <a:xfrm flipH="1">
              <a:off x="3276600" y="1985963"/>
              <a:ext cx="128588" cy="138112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3" name="Freeform 126"/>
            <p:cNvSpPr>
              <a:spLocks/>
            </p:cNvSpPr>
            <p:nvPr/>
          </p:nvSpPr>
          <p:spPr bwMode="auto">
            <a:xfrm>
              <a:off x="3276600" y="2368550"/>
              <a:ext cx="125413" cy="139700"/>
            </a:xfrm>
            <a:custGeom>
              <a:avLst/>
              <a:gdLst>
                <a:gd name="T0" fmla="*/ 0 w 158"/>
                <a:gd name="T1" fmla="*/ 1 h 88"/>
                <a:gd name="T2" fmla="*/ 158 w 158"/>
                <a:gd name="T3" fmla="*/ 0 h 88"/>
                <a:gd name="T4" fmla="*/ 158 w 158"/>
                <a:gd name="T5" fmla="*/ 88 h 88"/>
                <a:gd name="T6" fmla="*/ 0 w 158"/>
                <a:gd name="T7" fmla="*/ 1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"/>
                <a:gd name="T13" fmla="*/ 0 h 88"/>
                <a:gd name="T14" fmla="*/ 158 w 158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" h="88">
                  <a:moveTo>
                    <a:pt x="0" y="1"/>
                  </a:moveTo>
                  <a:lnTo>
                    <a:pt x="158" y="0"/>
                  </a:lnTo>
                  <a:lnTo>
                    <a:pt x="158" y="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4" name="Line 127"/>
            <p:cNvSpPr>
              <a:spLocks noChangeShapeType="1"/>
            </p:cNvSpPr>
            <p:nvPr/>
          </p:nvSpPr>
          <p:spPr bwMode="auto">
            <a:xfrm>
              <a:off x="3340100" y="2303463"/>
              <a:ext cx="127000" cy="136525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5" name="Freeform 136"/>
            <p:cNvSpPr>
              <a:spLocks/>
            </p:cNvSpPr>
            <p:nvPr/>
          </p:nvSpPr>
          <p:spPr bwMode="auto">
            <a:xfrm>
              <a:off x="3449638" y="1744663"/>
              <a:ext cx="26987" cy="1587"/>
            </a:xfrm>
            <a:custGeom>
              <a:avLst/>
              <a:gdLst>
                <a:gd name="T0" fmla="*/ 34 w 34"/>
                <a:gd name="T1" fmla="*/ 0 h 1587"/>
                <a:gd name="T2" fmla="*/ 34 w 34"/>
                <a:gd name="T3" fmla="*/ 0 h 1587"/>
                <a:gd name="T4" fmla="*/ 0 w 34"/>
                <a:gd name="T5" fmla="*/ 0 h 1587"/>
                <a:gd name="T6" fmla="*/ 34 w 34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1587"/>
                <a:gd name="T14" fmla="*/ 34 w 34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1587">
                  <a:moveTo>
                    <a:pt x="34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6" name="Freeform 137"/>
            <p:cNvSpPr>
              <a:spLocks/>
            </p:cNvSpPr>
            <p:nvPr/>
          </p:nvSpPr>
          <p:spPr bwMode="auto">
            <a:xfrm>
              <a:off x="4184650" y="1801813"/>
              <a:ext cx="23813" cy="9525"/>
            </a:xfrm>
            <a:custGeom>
              <a:avLst/>
              <a:gdLst>
                <a:gd name="T0" fmla="*/ 0 w 30"/>
                <a:gd name="T1" fmla="*/ 0 h 6"/>
                <a:gd name="T2" fmla="*/ 0 w 30"/>
                <a:gd name="T3" fmla="*/ 0 h 6"/>
                <a:gd name="T4" fmla="*/ 0 w 30"/>
                <a:gd name="T5" fmla="*/ 4 h 6"/>
                <a:gd name="T6" fmla="*/ 0 w 30"/>
                <a:gd name="T7" fmla="*/ 6 h 6"/>
                <a:gd name="T8" fmla="*/ 30 w 30"/>
                <a:gd name="T9" fmla="*/ 6 h 6"/>
                <a:gd name="T10" fmla="*/ 30 w 30"/>
                <a:gd name="T11" fmla="*/ 4 h 6"/>
                <a:gd name="T12" fmla="*/ 30 w 30"/>
                <a:gd name="T13" fmla="*/ 0 h 6"/>
                <a:gd name="T14" fmla="*/ 0 w 30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6"/>
                <a:gd name="T26" fmla="*/ 30 w 30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7" name="Freeform 140"/>
            <p:cNvSpPr>
              <a:spLocks/>
            </p:cNvSpPr>
            <p:nvPr/>
          </p:nvSpPr>
          <p:spPr bwMode="auto">
            <a:xfrm>
              <a:off x="3795713" y="1801813"/>
              <a:ext cx="23812" cy="3175"/>
            </a:xfrm>
            <a:custGeom>
              <a:avLst/>
              <a:gdLst>
                <a:gd name="T0" fmla="*/ 31 w 31"/>
                <a:gd name="T1" fmla="*/ 2 h 2"/>
                <a:gd name="T2" fmla="*/ 31 w 31"/>
                <a:gd name="T3" fmla="*/ 2 h 2"/>
                <a:gd name="T4" fmla="*/ 31 w 31"/>
                <a:gd name="T5" fmla="*/ 0 h 2"/>
                <a:gd name="T6" fmla="*/ 0 w 31"/>
                <a:gd name="T7" fmla="*/ 0 h 2"/>
                <a:gd name="T8" fmla="*/ 0 w 31"/>
                <a:gd name="T9" fmla="*/ 2 h 2"/>
                <a:gd name="T10" fmla="*/ 31 w 31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"/>
                <a:gd name="T20" fmla="*/ 31 w 3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">
                  <a:moveTo>
                    <a:pt x="31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8" name="Freeform 144"/>
            <p:cNvSpPr>
              <a:spLocks/>
            </p:cNvSpPr>
            <p:nvPr/>
          </p:nvSpPr>
          <p:spPr bwMode="auto">
            <a:xfrm>
              <a:off x="1798638" y="2501900"/>
              <a:ext cx="26987" cy="9525"/>
            </a:xfrm>
            <a:custGeom>
              <a:avLst/>
              <a:gdLst>
                <a:gd name="T0" fmla="*/ 33 w 33"/>
                <a:gd name="T1" fmla="*/ 6 h 6"/>
                <a:gd name="T2" fmla="*/ 33 w 33"/>
                <a:gd name="T3" fmla="*/ 6 h 6"/>
                <a:gd name="T4" fmla="*/ 33 w 33"/>
                <a:gd name="T5" fmla="*/ 2 h 6"/>
                <a:gd name="T6" fmla="*/ 33 w 33"/>
                <a:gd name="T7" fmla="*/ 0 h 6"/>
                <a:gd name="T8" fmla="*/ 0 w 33"/>
                <a:gd name="T9" fmla="*/ 0 h 6"/>
                <a:gd name="T10" fmla="*/ 0 w 33"/>
                <a:gd name="T11" fmla="*/ 2 h 6"/>
                <a:gd name="T12" fmla="*/ 0 w 33"/>
                <a:gd name="T13" fmla="*/ 6 h 6"/>
                <a:gd name="T14" fmla="*/ 33 w 33"/>
                <a:gd name="T15" fmla="*/ 6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6"/>
                <a:gd name="T26" fmla="*/ 33 w 33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6">
                  <a:moveTo>
                    <a:pt x="33" y="6"/>
                  </a:moveTo>
                  <a:lnTo>
                    <a:pt x="33" y="6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3" y="6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9" name="Freeform 147"/>
            <p:cNvSpPr>
              <a:spLocks/>
            </p:cNvSpPr>
            <p:nvPr/>
          </p:nvSpPr>
          <p:spPr bwMode="auto">
            <a:xfrm>
              <a:off x="2581275" y="2501900"/>
              <a:ext cx="25400" cy="3175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0 h 2"/>
                <a:gd name="T4" fmla="*/ 0 w 30"/>
                <a:gd name="T5" fmla="*/ 2 h 2"/>
                <a:gd name="T6" fmla="*/ 30 w 30"/>
                <a:gd name="T7" fmla="*/ 2 h 2"/>
                <a:gd name="T8" fmla="*/ 30 w 30"/>
                <a:gd name="T9" fmla="*/ 0 h 2"/>
                <a:gd name="T10" fmla="*/ 0 w 30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"/>
                <a:gd name="T20" fmla="*/ 30 w 30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2192338" y="2501900"/>
              <a:ext cx="23812" cy="6350"/>
            </a:xfrm>
            <a:custGeom>
              <a:avLst/>
              <a:gdLst>
                <a:gd name="T0" fmla="*/ 30 w 30"/>
                <a:gd name="T1" fmla="*/ 4 h 4"/>
                <a:gd name="T2" fmla="*/ 30 w 30"/>
                <a:gd name="T3" fmla="*/ 2 h 4"/>
                <a:gd name="T4" fmla="*/ 30 w 30"/>
                <a:gd name="T5" fmla="*/ 0 h 4"/>
                <a:gd name="T6" fmla="*/ 0 w 30"/>
                <a:gd name="T7" fmla="*/ 0 h 4"/>
                <a:gd name="T8" fmla="*/ 0 w 30"/>
                <a:gd name="T9" fmla="*/ 2 h 4"/>
                <a:gd name="T10" fmla="*/ 0 w 30"/>
                <a:gd name="T11" fmla="*/ 4 h 4"/>
                <a:gd name="T12" fmla="*/ 30 w 30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"/>
                <a:gd name="T23" fmla="*/ 30 w 3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">
                  <a:moveTo>
                    <a:pt x="30" y="4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3" name="Rectangle 14"/>
          <p:cNvSpPr>
            <a:spLocks noChangeArrowheads="1"/>
          </p:cNvSpPr>
          <p:nvPr/>
        </p:nvSpPr>
        <p:spPr bwMode="auto">
          <a:xfrm>
            <a:off x="539552" y="3789040"/>
            <a:ext cx="3962400" cy="2247900"/>
          </a:xfrm>
          <a:prstGeom prst="rect">
            <a:avLst/>
          </a:prstGeom>
          <a:solidFill>
            <a:srgbClr val="FFFFE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 b="1">
                <a:latin typeface="Arial" charset="0"/>
              </a:rPr>
              <a:t>PFC</a:t>
            </a:r>
          </a:p>
        </p:txBody>
      </p:sp>
      <p:sp>
        <p:nvSpPr>
          <p:cNvPr id="94" name="Line 182"/>
          <p:cNvSpPr>
            <a:spLocks noChangeShapeType="1"/>
          </p:cNvSpPr>
          <p:nvPr/>
        </p:nvSpPr>
        <p:spPr bwMode="auto">
          <a:xfrm flipH="1">
            <a:off x="3455790" y="5114603"/>
            <a:ext cx="1587" cy="809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95" name="Line 183"/>
          <p:cNvSpPr>
            <a:spLocks noChangeShapeType="1"/>
          </p:cNvSpPr>
          <p:nvPr/>
        </p:nvSpPr>
        <p:spPr bwMode="auto">
          <a:xfrm flipH="1">
            <a:off x="3136702" y="5116190"/>
            <a:ext cx="1588" cy="79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96" name="Rectangle 184"/>
          <p:cNvSpPr>
            <a:spLocks noChangeArrowheads="1"/>
          </p:cNvSpPr>
          <p:nvPr/>
        </p:nvSpPr>
        <p:spPr bwMode="auto">
          <a:xfrm>
            <a:off x="725290" y="5205090"/>
            <a:ext cx="260350" cy="65088"/>
          </a:xfrm>
          <a:prstGeom prst="rect">
            <a:avLst/>
          </a:prstGeom>
          <a:solidFill>
            <a:srgbClr val="7CC5A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97" name="Rectangle 186"/>
          <p:cNvSpPr>
            <a:spLocks noChangeArrowheads="1"/>
          </p:cNvSpPr>
          <p:nvPr/>
        </p:nvSpPr>
        <p:spPr bwMode="auto">
          <a:xfrm>
            <a:off x="1028502" y="5206678"/>
            <a:ext cx="277813" cy="65087"/>
          </a:xfrm>
          <a:prstGeom prst="rect">
            <a:avLst/>
          </a:prstGeom>
          <a:solidFill>
            <a:srgbClr val="7CC5A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98" name="Rectangle 188"/>
          <p:cNvSpPr>
            <a:spLocks noChangeArrowheads="1"/>
          </p:cNvSpPr>
          <p:nvPr/>
        </p:nvSpPr>
        <p:spPr bwMode="auto">
          <a:xfrm>
            <a:off x="1344415" y="5206678"/>
            <a:ext cx="265112" cy="65087"/>
          </a:xfrm>
          <a:prstGeom prst="rect">
            <a:avLst/>
          </a:prstGeom>
          <a:solidFill>
            <a:srgbClr val="7CC5A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99" name="Line 190"/>
          <p:cNvSpPr>
            <a:spLocks noChangeShapeType="1"/>
          </p:cNvSpPr>
          <p:nvPr/>
        </p:nvSpPr>
        <p:spPr bwMode="auto">
          <a:xfrm>
            <a:off x="4086027" y="4793928"/>
            <a:ext cx="1588" cy="1031875"/>
          </a:xfrm>
          <a:prstGeom prst="line">
            <a:avLst/>
          </a:prstGeom>
          <a:noFill/>
          <a:ln w="6350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00" name="Freeform 191"/>
          <p:cNvSpPr>
            <a:spLocks/>
          </p:cNvSpPr>
          <p:nvPr/>
        </p:nvSpPr>
        <p:spPr bwMode="auto">
          <a:xfrm>
            <a:off x="1936552" y="4790753"/>
            <a:ext cx="444500" cy="485775"/>
          </a:xfrm>
          <a:custGeom>
            <a:avLst/>
            <a:gdLst>
              <a:gd name="T0" fmla="*/ 0 w 561"/>
              <a:gd name="T1" fmla="*/ 307 h 611"/>
              <a:gd name="T2" fmla="*/ 282 w 561"/>
              <a:gd name="T3" fmla="*/ 0 h 611"/>
              <a:gd name="T4" fmla="*/ 561 w 561"/>
              <a:gd name="T5" fmla="*/ 307 h 611"/>
              <a:gd name="T6" fmla="*/ 282 w 561"/>
              <a:gd name="T7" fmla="*/ 611 h 611"/>
              <a:gd name="T8" fmla="*/ 0 w 561"/>
              <a:gd name="T9" fmla="*/ 307 h 6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1"/>
              <a:gd name="T16" fmla="*/ 0 h 611"/>
              <a:gd name="T17" fmla="*/ 561 w 561"/>
              <a:gd name="T18" fmla="*/ 611 h 6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1" h="611">
                <a:moveTo>
                  <a:pt x="0" y="307"/>
                </a:moveTo>
                <a:lnTo>
                  <a:pt x="282" y="0"/>
                </a:lnTo>
                <a:lnTo>
                  <a:pt x="561" y="307"/>
                </a:lnTo>
                <a:lnTo>
                  <a:pt x="282" y="611"/>
                </a:lnTo>
                <a:lnTo>
                  <a:pt x="0" y="307"/>
                </a:lnTo>
                <a:close/>
              </a:path>
            </a:pathLst>
          </a:custGeom>
          <a:solidFill>
            <a:srgbClr val="FFFF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01" name="Freeform 192"/>
          <p:cNvSpPr>
            <a:spLocks/>
          </p:cNvSpPr>
          <p:nvPr/>
        </p:nvSpPr>
        <p:spPr bwMode="auto">
          <a:xfrm>
            <a:off x="1936552" y="4790753"/>
            <a:ext cx="444500" cy="485775"/>
          </a:xfrm>
          <a:custGeom>
            <a:avLst/>
            <a:gdLst>
              <a:gd name="T0" fmla="*/ 0 w 561"/>
              <a:gd name="T1" fmla="*/ 307 h 611"/>
              <a:gd name="T2" fmla="*/ 282 w 561"/>
              <a:gd name="T3" fmla="*/ 0 h 611"/>
              <a:gd name="T4" fmla="*/ 561 w 561"/>
              <a:gd name="T5" fmla="*/ 307 h 611"/>
              <a:gd name="T6" fmla="*/ 282 w 561"/>
              <a:gd name="T7" fmla="*/ 611 h 611"/>
              <a:gd name="T8" fmla="*/ 0 w 561"/>
              <a:gd name="T9" fmla="*/ 307 h 6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1"/>
              <a:gd name="T16" fmla="*/ 0 h 611"/>
              <a:gd name="T17" fmla="*/ 561 w 561"/>
              <a:gd name="T18" fmla="*/ 611 h 6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1" h="611">
                <a:moveTo>
                  <a:pt x="0" y="307"/>
                </a:moveTo>
                <a:lnTo>
                  <a:pt x="282" y="0"/>
                </a:lnTo>
                <a:lnTo>
                  <a:pt x="561" y="307"/>
                </a:lnTo>
                <a:lnTo>
                  <a:pt x="282" y="611"/>
                </a:lnTo>
                <a:lnTo>
                  <a:pt x="0" y="307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02" name="Rectangle 193"/>
          <p:cNvSpPr>
            <a:spLocks noChangeArrowheads="1"/>
          </p:cNvSpPr>
          <p:nvPr/>
        </p:nvSpPr>
        <p:spPr bwMode="auto">
          <a:xfrm>
            <a:off x="3951090" y="5246365"/>
            <a:ext cx="268287" cy="38100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03" name="Rectangle 195"/>
          <p:cNvSpPr>
            <a:spLocks noChangeArrowheads="1"/>
          </p:cNvSpPr>
          <p:nvPr/>
        </p:nvSpPr>
        <p:spPr bwMode="auto">
          <a:xfrm>
            <a:off x="3951090" y="5284465"/>
            <a:ext cx="268287" cy="38100"/>
          </a:xfrm>
          <a:prstGeom prst="rect">
            <a:avLst/>
          </a:prstGeom>
          <a:solidFill>
            <a:srgbClr val="FFFF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04" name="Rectangle 196"/>
          <p:cNvSpPr>
            <a:spLocks noChangeArrowheads="1"/>
          </p:cNvSpPr>
          <p:nvPr/>
        </p:nvSpPr>
        <p:spPr bwMode="auto">
          <a:xfrm>
            <a:off x="3951090" y="5284465"/>
            <a:ext cx="268287" cy="38100"/>
          </a:xfrm>
          <a:prstGeom prst="rect">
            <a:avLst/>
          </a:prstGeom>
          <a:noFill/>
          <a:ln w="158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05" name="Rectangle 197"/>
          <p:cNvSpPr>
            <a:spLocks noChangeArrowheads="1"/>
          </p:cNvSpPr>
          <p:nvPr/>
        </p:nvSpPr>
        <p:spPr bwMode="auto">
          <a:xfrm>
            <a:off x="3952677" y="5322565"/>
            <a:ext cx="268288" cy="36513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06" name="Line 199"/>
          <p:cNvSpPr>
            <a:spLocks noChangeShapeType="1"/>
          </p:cNvSpPr>
          <p:nvPr/>
        </p:nvSpPr>
        <p:spPr bwMode="auto">
          <a:xfrm>
            <a:off x="1649215" y="5032053"/>
            <a:ext cx="288925" cy="1587"/>
          </a:xfrm>
          <a:prstGeom prst="line">
            <a:avLst/>
          </a:prstGeom>
          <a:noFill/>
          <a:ln w="6350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07" name="Freeform 200"/>
          <p:cNvSpPr>
            <a:spLocks/>
          </p:cNvSpPr>
          <p:nvPr/>
        </p:nvSpPr>
        <p:spPr bwMode="auto">
          <a:xfrm>
            <a:off x="1649215" y="5032053"/>
            <a:ext cx="731837" cy="577850"/>
          </a:xfrm>
          <a:custGeom>
            <a:avLst/>
            <a:gdLst>
              <a:gd name="T0" fmla="*/ 924 w 924"/>
              <a:gd name="T1" fmla="*/ 0 h 727"/>
              <a:gd name="T2" fmla="*/ 924 w 924"/>
              <a:gd name="T3" fmla="*/ 727 h 727"/>
              <a:gd name="T4" fmla="*/ 0 w 924"/>
              <a:gd name="T5" fmla="*/ 727 h 727"/>
              <a:gd name="T6" fmla="*/ 0 60000 65536"/>
              <a:gd name="T7" fmla="*/ 0 60000 65536"/>
              <a:gd name="T8" fmla="*/ 0 60000 65536"/>
              <a:gd name="T9" fmla="*/ 0 w 924"/>
              <a:gd name="T10" fmla="*/ 0 h 727"/>
              <a:gd name="T11" fmla="*/ 924 w 924"/>
              <a:gd name="T12" fmla="*/ 727 h 7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4" h="727">
                <a:moveTo>
                  <a:pt x="924" y="0"/>
                </a:moveTo>
                <a:lnTo>
                  <a:pt x="924" y="727"/>
                </a:lnTo>
                <a:lnTo>
                  <a:pt x="0" y="727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08" name="Freeform 201"/>
          <p:cNvSpPr>
            <a:spLocks/>
          </p:cNvSpPr>
          <p:nvPr/>
        </p:nvSpPr>
        <p:spPr bwMode="auto">
          <a:xfrm>
            <a:off x="1974652" y="4886003"/>
            <a:ext cx="101600" cy="111125"/>
          </a:xfrm>
          <a:custGeom>
            <a:avLst/>
            <a:gdLst>
              <a:gd name="T0" fmla="*/ 0 w 127"/>
              <a:gd name="T1" fmla="*/ 0 h 141"/>
              <a:gd name="T2" fmla="*/ 127 w 127"/>
              <a:gd name="T3" fmla="*/ 0 h 141"/>
              <a:gd name="T4" fmla="*/ 127 w 127"/>
              <a:gd name="T5" fmla="*/ 141 h 141"/>
              <a:gd name="T6" fmla="*/ 0 w 127"/>
              <a:gd name="T7" fmla="*/ 0 h 141"/>
              <a:gd name="T8" fmla="*/ 0 60000 65536"/>
              <a:gd name="T9" fmla="*/ 0 60000 65536"/>
              <a:gd name="T10" fmla="*/ 0 60000 65536"/>
              <a:gd name="T11" fmla="*/ 0 60000 65536"/>
              <a:gd name="T12" fmla="*/ 0 w 127"/>
              <a:gd name="T13" fmla="*/ 0 h 141"/>
              <a:gd name="T14" fmla="*/ 127 w 127"/>
              <a:gd name="T15" fmla="*/ 141 h 1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" h="141">
                <a:moveTo>
                  <a:pt x="0" y="0"/>
                </a:moveTo>
                <a:lnTo>
                  <a:pt x="127" y="0"/>
                </a:lnTo>
                <a:lnTo>
                  <a:pt x="127" y="14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09" name="Freeform 202"/>
          <p:cNvSpPr>
            <a:spLocks/>
          </p:cNvSpPr>
          <p:nvPr/>
        </p:nvSpPr>
        <p:spPr bwMode="auto">
          <a:xfrm>
            <a:off x="1974652" y="4886003"/>
            <a:ext cx="101600" cy="111125"/>
          </a:xfrm>
          <a:custGeom>
            <a:avLst/>
            <a:gdLst>
              <a:gd name="T0" fmla="*/ 0 w 127"/>
              <a:gd name="T1" fmla="*/ 0 h 141"/>
              <a:gd name="T2" fmla="*/ 127 w 127"/>
              <a:gd name="T3" fmla="*/ 0 h 141"/>
              <a:gd name="T4" fmla="*/ 127 w 127"/>
              <a:gd name="T5" fmla="*/ 141 h 141"/>
              <a:gd name="T6" fmla="*/ 0 w 127"/>
              <a:gd name="T7" fmla="*/ 0 h 141"/>
              <a:gd name="T8" fmla="*/ 0 60000 65536"/>
              <a:gd name="T9" fmla="*/ 0 60000 65536"/>
              <a:gd name="T10" fmla="*/ 0 60000 65536"/>
              <a:gd name="T11" fmla="*/ 0 60000 65536"/>
              <a:gd name="T12" fmla="*/ 0 w 127"/>
              <a:gd name="T13" fmla="*/ 0 h 141"/>
              <a:gd name="T14" fmla="*/ 127 w 127"/>
              <a:gd name="T15" fmla="*/ 141 h 1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" h="141">
                <a:moveTo>
                  <a:pt x="0" y="0"/>
                </a:moveTo>
                <a:lnTo>
                  <a:pt x="127" y="0"/>
                </a:lnTo>
                <a:lnTo>
                  <a:pt x="127" y="141"/>
                </a:lnTo>
                <a:lnTo>
                  <a:pt x="0" y="0"/>
                </a:lnTo>
                <a:close/>
              </a:path>
            </a:pathLst>
          </a:custGeom>
          <a:noFill/>
          <a:ln w="4763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10" name="Line 203"/>
          <p:cNvSpPr>
            <a:spLocks noChangeShapeType="1"/>
          </p:cNvSpPr>
          <p:nvPr/>
        </p:nvSpPr>
        <p:spPr bwMode="auto">
          <a:xfrm>
            <a:off x="2023865" y="4832028"/>
            <a:ext cx="101600" cy="107950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11" name="Freeform 204"/>
          <p:cNvSpPr>
            <a:spLocks/>
          </p:cNvSpPr>
          <p:nvPr/>
        </p:nvSpPr>
        <p:spPr bwMode="auto">
          <a:xfrm>
            <a:off x="2027040" y="5135240"/>
            <a:ext cx="103187" cy="111125"/>
          </a:xfrm>
          <a:custGeom>
            <a:avLst/>
            <a:gdLst>
              <a:gd name="T0" fmla="*/ 130 w 130"/>
              <a:gd name="T1" fmla="*/ 3 h 140"/>
              <a:gd name="T2" fmla="*/ 0 w 130"/>
              <a:gd name="T3" fmla="*/ 0 h 140"/>
              <a:gd name="T4" fmla="*/ 0 w 130"/>
              <a:gd name="T5" fmla="*/ 140 h 140"/>
              <a:gd name="T6" fmla="*/ 130 w 130"/>
              <a:gd name="T7" fmla="*/ 3 h 140"/>
              <a:gd name="T8" fmla="*/ 0 60000 65536"/>
              <a:gd name="T9" fmla="*/ 0 60000 65536"/>
              <a:gd name="T10" fmla="*/ 0 60000 65536"/>
              <a:gd name="T11" fmla="*/ 0 60000 65536"/>
              <a:gd name="T12" fmla="*/ 0 w 130"/>
              <a:gd name="T13" fmla="*/ 0 h 140"/>
              <a:gd name="T14" fmla="*/ 130 w 130"/>
              <a:gd name="T15" fmla="*/ 140 h 1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" h="140">
                <a:moveTo>
                  <a:pt x="130" y="3"/>
                </a:moveTo>
                <a:lnTo>
                  <a:pt x="0" y="0"/>
                </a:lnTo>
                <a:lnTo>
                  <a:pt x="0" y="140"/>
                </a:lnTo>
                <a:lnTo>
                  <a:pt x="130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12" name="Freeform 205"/>
          <p:cNvSpPr>
            <a:spLocks/>
          </p:cNvSpPr>
          <p:nvPr/>
        </p:nvSpPr>
        <p:spPr bwMode="auto">
          <a:xfrm>
            <a:off x="2027040" y="5135240"/>
            <a:ext cx="103187" cy="111125"/>
          </a:xfrm>
          <a:custGeom>
            <a:avLst/>
            <a:gdLst>
              <a:gd name="T0" fmla="*/ 130 w 130"/>
              <a:gd name="T1" fmla="*/ 3 h 140"/>
              <a:gd name="T2" fmla="*/ 0 w 130"/>
              <a:gd name="T3" fmla="*/ 0 h 140"/>
              <a:gd name="T4" fmla="*/ 0 w 130"/>
              <a:gd name="T5" fmla="*/ 140 h 140"/>
              <a:gd name="T6" fmla="*/ 130 w 130"/>
              <a:gd name="T7" fmla="*/ 3 h 140"/>
              <a:gd name="T8" fmla="*/ 0 60000 65536"/>
              <a:gd name="T9" fmla="*/ 0 60000 65536"/>
              <a:gd name="T10" fmla="*/ 0 60000 65536"/>
              <a:gd name="T11" fmla="*/ 0 60000 65536"/>
              <a:gd name="T12" fmla="*/ 0 w 130"/>
              <a:gd name="T13" fmla="*/ 0 h 140"/>
              <a:gd name="T14" fmla="*/ 130 w 130"/>
              <a:gd name="T15" fmla="*/ 140 h 1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" h="140">
                <a:moveTo>
                  <a:pt x="130" y="3"/>
                </a:moveTo>
                <a:lnTo>
                  <a:pt x="0" y="0"/>
                </a:lnTo>
                <a:lnTo>
                  <a:pt x="0" y="140"/>
                </a:lnTo>
                <a:lnTo>
                  <a:pt x="130" y="3"/>
                </a:lnTo>
                <a:close/>
              </a:path>
            </a:pathLst>
          </a:custGeom>
          <a:solidFill>
            <a:schemeClr val="tx1"/>
          </a:solidFill>
          <a:ln w="4763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13" name="Line 206"/>
          <p:cNvSpPr>
            <a:spLocks noChangeShapeType="1"/>
          </p:cNvSpPr>
          <p:nvPr/>
        </p:nvSpPr>
        <p:spPr bwMode="auto">
          <a:xfrm flipH="1">
            <a:off x="1976240" y="5081265"/>
            <a:ext cx="101600" cy="111125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14" name="Freeform 207"/>
          <p:cNvSpPr>
            <a:spLocks/>
          </p:cNvSpPr>
          <p:nvPr/>
        </p:nvSpPr>
        <p:spPr bwMode="auto">
          <a:xfrm>
            <a:off x="2242940" y="4882828"/>
            <a:ext cx="100012" cy="112712"/>
          </a:xfrm>
          <a:custGeom>
            <a:avLst/>
            <a:gdLst>
              <a:gd name="T0" fmla="*/ 126 w 126"/>
              <a:gd name="T1" fmla="*/ 0 h 140"/>
              <a:gd name="T2" fmla="*/ 0 w 126"/>
              <a:gd name="T3" fmla="*/ 0 h 140"/>
              <a:gd name="T4" fmla="*/ 0 w 126"/>
              <a:gd name="T5" fmla="*/ 140 h 140"/>
              <a:gd name="T6" fmla="*/ 126 w 126"/>
              <a:gd name="T7" fmla="*/ 0 h 140"/>
              <a:gd name="T8" fmla="*/ 0 60000 65536"/>
              <a:gd name="T9" fmla="*/ 0 60000 65536"/>
              <a:gd name="T10" fmla="*/ 0 60000 65536"/>
              <a:gd name="T11" fmla="*/ 0 60000 65536"/>
              <a:gd name="T12" fmla="*/ 0 w 126"/>
              <a:gd name="T13" fmla="*/ 0 h 140"/>
              <a:gd name="T14" fmla="*/ 126 w 126"/>
              <a:gd name="T15" fmla="*/ 140 h 1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" h="140">
                <a:moveTo>
                  <a:pt x="126" y="0"/>
                </a:moveTo>
                <a:lnTo>
                  <a:pt x="0" y="0"/>
                </a:lnTo>
                <a:lnTo>
                  <a:pt x="0" y="140"/>
                </a:lnTo>
                <a:lnTo>
                  <a:pt x="12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15" name="Freeform 208"/>
          <p:cNvSpPr>
            <a:spLocks/>
          </p:cNvSpPr>
          <p:nvPr/>
        </p:nvSpPr>
        <p:spPr bwMode="auto">
          <a:xfrm>
            <a:off x="2242940" y="4882828"/>
            <a:ext cx="100012" cy="112712"/>
          </a:xfrm>
          <a:custGeom>
            <a:avLst/>
            <a:gdLst>
              <a:gd name="T0" fmla="*/ 126 w 126"/>
              <a:gd name="T1" fmla="*/ 0 h 140"/>
              <a:gd name="T2" fmla="*/ 0 w 126"/>
              <a:gd name="T3" fmla="*/ 0 h 140"/>
              <a:gd name="T4" fmla="*/ 0 w 126"/>
              <a:gd name="T5" fmla="*/ 140 h 140"/>
              <a:gd name="T6" fmla="*/ 126 w 126"/>
              <a:gd name="T7" fmla="*/ 0 h 140"/>
              <a:gd name="T8" fmla="*/ 0 60000 65536"/>
              <a:gd name="T9" fmla="*/ 0 60000 65536"/>
              <a:gd name="T10" fmla="*/ 0 60000 65536"/>
              <a:gd name="T11" fmla="*/ 0 60000 65536"/>
              <a:gd name="T12" fmla="*/ 0 w 126"/>
              <a:gd name="T13" fmla="*/ 0 h 140"/>
              <a:gd name="T14" fmla="*/ 126 w 126"/>
              <a:gd name="T15" fmla="*/ 140 h 1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" h="140">
                <a:moveTo>
                  <a:pt x="126" y="0"/>
                </a:moveTo>
                <a:lnTo>
                  <a:pt x="0" y="0"/>
                </a:lnTo>
                <a:lnTo>
                  <a:pt x="0" y="140"/>
                </a:lnTo>
                <a:lnTo>
                  <a:pt x="126" y="0"/>
                </a:lnTo>
                <a:close/>
              </a:path>
            </a:pathLst>
          </a:custGeom>
          <a:solidFill>
            <a:schemeClr val="tx1"/>
          </a:solidFill>
          <a:ln w="4763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16" name="Line 209"/>
          <p:cNvSpPr>
            <a:spLocks noChangeShapeType="1"/>
          </p:cNvSpPr>
          <p:nvPr/>
        </p:nvSpPr>
        <p:spPr bwMode="auto">
          <a:xfrm flipH="1">
            <a:off x="2192140" y="4828853"/>
            <a:ext cx="100012" cy="109537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17" name="Freeform 210"/>
          <p:cNvSpPr>
            <a:spLocks/>
          </p:cNvSpPr>
          <p:nvPr/>
        </p:nvSpPr>
        <p:spPr bwMode="auto">
          <a:xfrm>
            <a:off x="2190552" y="5135240"/>
            <a:ext cx="100013" cy="111125"/>
          </a:xfrm>
          <a:custGeom>
            <a:avLst/>
            <a:gdLst>
              <a:gd name="T0" fmla="*/ 0 w 126"/>
              <a:gd name="T1" fmla="*/ 3 h 140"/>
              <a:gd name="T2" fmla="*/ 126 w 126"/>
              <a:gd name="T3" fmla="*/ 0 h 140"/>
              <a:gd name="T4" fmla="*/ 126 w 126"/>
              <a:gd name="T5" fmla="*/ 140 h 140"/>
              <a:gd name="T6" fmla="*/ 0 w 126"/>
              <a:gd name="T7" fmla="*/ 3 h 140"/>
              <a:gd name="T8" fmla="*/ 0 60000 65536"/>
              <a:gd name="T9" fmla="*/ 0 60000 65536"/>
              <a:gd name="T10" fmla="*/ 0 60000 65536"/>
              <a:gd name="T11" fmla="*/ 0 60000 65536"/>
              <a:gd name="T12" fmla="*/ 0 w 126"/>
              <a:gd name="T13" fmla="*/ 0 h 140"/>
              <a:gd name="T14" fmla="*/ 126 w 126"/>
              <a:gd name="T15" fmla="*/ 140 h 1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" h="140">
                <a:moveTo>
                  <a:pt x="0" y="3"/>
                </a:moveTo>
                <a:lnTo>
                  <a:pt x="126" y="0"/>
                </a:lnTo>
                <a:lnTo>
                  <a:pt x="126" y="140"/>
                </a:lnTo>
                <a:lnTo>
                  <a:pt x="0" y="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18" name="Freeform 211"/>
          <p:cNvSpPr>
            <a:spLocks/>
          </p:cNvSpPr>
          <p:nvPr/>
        </p:nvSpPr>
        <p:spPr bwMode="auto">
          <a:xfrm>
            <a:off x="2190552" y="5135240"/>
            <a:ext cx="100013" cy="111125"/>
          </a:xfrm>
          <a:custGeom>
            <a:avLst/>
            <a:gdLst>
              <a:gd name="T0" fmla="*/ 0 w 126"/>
              <a:gd name="T1" fmla="*/ 3 h 140"/>
              <a:gd name="T2" fmla="*/ 126 w 126"/>
              <a:gd name="T3" fmla="*/ 0 h 140"/>
              <a:gd name="T4" fmla="*/ 126 w 126"/>
              <a:gd name="T5" fmla="*/ 140 h 140"/>
              <a:gd name="T6" fmla="*/ 0 w 126"/>
              <a:gd name="T7" fmla="*/ 3 h 140"/>
              <a:gd name="T8" fmla="*/ 0 60000 65536"/>
              <a:gd name="T9" fmla="*/ 0 60000 65536"/>
              <a:gd name="T10" fmla="*/ 0 60000 65536"/>
              <a:gd name="T11" fmla="*/ 0 60000 65536"/>
              <a:gd name="T12" fmla="*/ 0 w 126"/>
              <a:gd name="T13" fmla="*/ 0 h 140"/>
              <a:gd name="T14" fmla="*/ 126 w 126"/>
              <a:gd name="T15" fmla="*/ 140 h 1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" h="140">
                <a:moveTo>
                  <a:pt x="0" y="3"/>
                </a:moveTo>
                <a:lnTo>
                  <a:pt x="126" y="0"/>
                </a:lnTo>
                <a:lnTo>
                  <a:pt x="126" y="140"/>
                </a:lnTo>
                <a:lnTo>
                  <a:pt x="0" y="3"/>
                </a:lnTo>
                <a:close/>
              </a:path>
            </a:pathLst>
          </a:custGeom>
          <a:noFill/>
          <a:ln w="4763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19" name="Line 212"/>
          <p:cNvSpPr>
            <a:spLocks noChangeShapeType="1"/>
          </p:cNvSpPr>
          <p:nvPr/>
        </p:nvSpPr>
        <p:spPr bwMode="auto">
          <a:xfrm>
            <a:off x="2239765" y="5081265"/>
            <a:ext cx="103187" cy="111125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0" name="Freeform 213"/>
          <p:cNvSpPr>
            <a:spLocks/>
          </p:cNvSpPr>
          <p:nvPr/>
        </p:nvSpPr>
        <p:spPr bwMode="auto">
          <a:xfrm>
            <a:off x="2157215" y="5570215"/>
            <a:ext cx="38100" cy="82550"/>
          </a:xfrm>
          <a:custGeom>
            <a:avLst/>
            <a:gdLst>
              <a:gd name="T0" fmla="*/ 3 w 48"/>
              <a:gd name="T1" fmla="*/ 0 h 103"/>
              <a:gd name="T2" fmla="*/ 10 w 48"/>
              <a:gd name="T3" fmla="*/ 3 h 103"/>
              <a:gd name="T4" fmla="*/ 19 w 48"/>
              <a:gd name="T5" fmla="*/ 6 h 103"/>
              <a:gd name="T6" fmla="*/ 28 w 48"/>
              <a:gd name="T7" fmla="*/ 8 h 103"/>
              <a:gd name="T8" fmla="*/ 34 w 48"/>
              <a:gd name="T9" fmla="*/ 15 h 103"/>
              <a:gd name="T10" fmla="*/ 40 w 48"/>
              <a:gd name="T11" fmla="*/ 24 h 103"/>
              <a:gd name="T12" fmla="*/ 45 w 48"/>
              <a:gd name="T13" fmla="*/ 34 h 103"/>
              <a:gd name="T14" fmla="*/ 48 w 48"/>
              <a:gd name="T15" fmla="*/ 44 h 103"/>
              <a:gd name="T16" fmla="*/ 48 w 48"/>
              <a:gd name="T17" fmla="*/ 52 h 103"/>
              <a:gd name="T18" fmla="*/ 48 w 48"/>
              <a:gd name="T19" fmla="*/ 62 h 103"/>
              <a:gd name="T20" fmla="*/ 45 w 48"/>
              <a:gd name="T21" fmla="*/ 72 h 103"/>
              <a:gd name="T22" fmla="*/ 40 w 48"/>
              <a:gd name="T23" fmla="*/ 82 h 103"/>
              <a:gd name="T24" fmla="*/ 34 w 48"/>
              <a:gd name="T25" fmla="*/ 90 h 103"/>
              <a:gd name="T26" fmla="*/ 28 w 48"/>
              <a:gd name="T27" fmla="*/ 96 h 103"/>
              <a:gd name="T28" fmla="*/ 19 w 48"/>
              <a:gd name="T29" fmla="*/ 100 h 103"/>
              <a:gd name="T30" fmla="*/ 10 w 48"/>
              <a:gd name="T31" fmla="*/ 103 h 103"/>
              <a:gd name="T32" fmla="*/ 0 w 48"/>
              <a:gd name="T33" fmla="*/ 103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103"/>
              <a:gd name="T53" fmla="*/ 48 w 48"/>
              <a:gd name="T54" fmla="*/ 103 h 10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103">
                <a:moveTo>
                  <a:pt x="3" y="0"/>
                </a:moveTo>
                <a:lnTo>
                  <a:pt x="10" y="3"/>
                </a:lnTo>
                <a:lnTo>
                  <a:pt x="19" y="6"/>
                </a:lnTo>
                <a:lnTo>
                  <a:pt x="28" y="8"/>
                </a:lnTo>
                <a:lnTo>
                  <a:pt x="34" y="15"/>
                </a:lnTo>
                <a:lnTo>
                  <a:pt x="40" y="24"/>
                </a:lnTo>
                <a:lnTo>
                  <a:pt x="45" y="34"/>
                </a:lnTo>
                <a:lnTo>
                  <a:pt x="48" y="44"/>
                </a:lnTo>
                <a:lnTo>
                  <a:pt x="48" y="52"/>
                </a:lnTo>
                <a:lnTo>
                  <a:pt x="48" y="62"/>
                </a:lnTo>
                <a:lnTo>
                  <a:pt x="45" y="72"/>
                </a:lnTo>
                <a:lnTo>
                  <a:pt x="40" y="82"/>
                </a:lnTo>
                <a:lnTo>
                  <a:pt x="34" y="90"/>
                </a:lnTo>
                <a:lnTo>
                  <a:pt x="28" y="96"/>
                </a:lnTo>
                <a:lnTo>
                  <a:pt x="19" y="100"/>
                </a:lnTo>
                <a:lnTo>
                  <a:pt x="10" y="103"/>
                </a:lnTo>
                <a:lnTo>
                  <a:pt x="0" y="103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1" name="Line 214"/>
          <p:cNvSpPr>
            <a:spLocks noChangeShapeType="1"/>
          </p:cNvSpPr>
          <p:nvPr/>
        </p:nvSpPr>
        <p:spPr bwMode="auto">
          <a:xfrm>
            <a:off x="2160390" y="5279703"/>
            <a:ext cx="1587" cy="290512"/>
          </a:xfrm>
          <a:prstGeom prst="line">
            <a:avLst/>
          </a:prstGeom>
          <a:noFill/>
          <a:ln w="6350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2" name="Freeform 215"/>
          <p:cNvSpPr>
            <a:spLocks/>
          </p:cNvSpPr>
          <p:nvPr/>
        </p:nvSpPr>
        <p:spPr bwMode="auto">
          <a:xfrm>
            <a:off x="2152452" y="5655940"/>
            <a:ext cx="2143125" cy="169863"/>
          </a:xfrm>
          <a:custGeom>
            <a:avLst/>
            <a:gdLst>
              <a:gd name="T0" fmla="*/ 0 w 2700"/>
              <a:gd name="T1" fmla="*/ 0 h 216"/>
              <a:gd name="T2" fmla="*/ 0 w 2700"/>
              <a:gd name="T3" fmla="*/ 216 h 216"/>
              <a:gd name="T4" fmla="*/ 2700 w 2700"/>
              <a:gd name="T5" fmla="*/ 216 h 216"/>
              <a:gd name="T6" fmla="*/ 0 60000 65536"/>
              <a:gd name="T7" fmla="*/ 0 60000 65536"/>
              <a:gd name="T8" fmla="*/ 0 60000 65536"/>
              <a:gd name="T9" fmla="*/ 0 w 2700"/>
              <a:gd name="T10" fmla="*/ 0 h 216"/>
              <a:gd name="T11" fmla="*/ 2700 w 270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0" h="216">
                <a:moveTo>
                  <a:pt x="0" y="0"/>
                </a:moveTo>
                <a:lnTo>
                  <a:pt x="0" y="216"/>
                </a:lnTo>
                <a:lnTo>
                  <a:pt x="2700" y="216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" name="Line 216"/>
          <p:cNvSpPr>
            <a:spLocks noChangeShapeType="1"/>
          </p:cNvSpPr>
          <p:nvPr/>
        </p:nvSpPr>
        <p:spPr bwMode="auto">
          <a:xfrm>
            <a:off x="2160390" y="4787578"/>
            <a:ext cx="2155825" cy="1587"/>
          </a:xfrm>
          <a:prstGeom prst="line">
            <a:avLst/>
          </a:prstGeom>
          <a:noFill/>
          <a:ln w="6350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4" name="Freeform 217"/>
          <p:cNvSpPr>
            <a:spLocks/>
          </p:cNvSpPr>
          <p:nvPr/>
        </p:nvSpPr>
        <p:spPr bwMode="auto">
          <a:xfrm>
            <a:off x="3063677" y="4104953"/>
            <a:ext cx="166688" cy="355600"/>
          </a:xfrm>
          <a:custGeom>
            <a:avLst/>
            <a:gdLst>
              <a:gd name="T0" fmla="*/ 25 w 209"/>
              <a:gd name="T1" fmla="*/ 447 h 447"/>
              <a:gd name="T2" fmla="*/ 25 w 209"/>
              <a:gd name="T3" fmla="*/ 400 h 447"/>
              <a:gd name="T4" fmla="*/ 28 w 209"/>
              <a:gd name="T5" fmla="*/ 359 h 447"/>
              <a:gd name="T6" fmla="*/ 34 w 209"/>
              <a:gd name="T7" fmla="*/ 318 h 447"/>
              <a:gd name="T8" fmla="*/ 40 w 209"/>
              <a:gd name="T9" fmla="*/ 277 h 447"/>
              <a:gd name="T10" fmla="*/ 49 w 209"/>
              <a:gd name="T11" fmla="*/ 240 h 447"/>
              <a:gd name="T12" fmla="*/ 60 w 209"/>
              <a:gd name="T13" fmla="*/ 205 h 447"/>
              <a:gd name="T14" fmla="*/ 69 w 209"/>
              <a:gd name="T15" fmla="*/ 174 h 447"/>
              <a:gd name="T16" fmla="*/ 84 w 209"/>
              <a:gd name="T17" fmla="*/ 143 h 447"/>
              <a:gd name="T18" fmla="*/ 94 w 209"/>
              <a:gd name="T19" fmla="*/ 116 h 447"/>
              <a:gd name="T20" fmla="*/ 109 w 209"/>
              <a:gd name="T21" fmla="*/ 93 h 447"/>
              <a:gd name="T22" fmla="*/ 125 w 209"/>
              <a:gd name="T23" fmla="*/ 71 h 447"/>
              <a:gd name="T24" fmla="*/ 140 w 209"/>
              <a:gd name="T25" fmla="*/ 55 h 447"/>
              <a:gd name="T26" fmla="*/ 157 w 209"/>
              <a:gd name="T27" fmla="*/ 40 h 447"/>
              <a:gd name="T28" fmla="*/ 175 w 209"/>
              <a:gd name="T29" fmla="*/ 31 h 447"/>
              <a:gd name="T30" fmla="*/ 191 w 209"/>
              <a:gd name="T31" fmla="*/ 24 h 447"/>
              <a:gd name="T32" fmla="*/ 209 w 209"/>
              <a:gd name="T33" fmla="*/ 24 h 447"/>
              <a:gd name="T34" fmla="*/ 209 w 209"/>
              <a:gd name="T35" fmla="*/ 0 h 447"/>
              <a:gd name="T36" fmla="*/ 187 w 209"/>
              <a:gd name="T37" fmla="*/ 0 h 447"/>
              <a:gd name="T38" fmla="*/ 166 w 209"/>
              <a:gd name="T39" fmla="*/ 8 h 447"/>
              <a:gd name="T40" fmla="*/ 143 w 209"/>
              <a:gd name="T41" fmla="*/ 18 h 447"/>
              <a:gd name="T42" fmla="*/ 125 w 209"/>
              <a:gd name="T43" fmla="*/ 34 h 447"/>
              <a:gd name="T44" fmla="*/ 106 w 209"/>
              <a:gd name="T45" fmla="*/ 55 h 447"/>
              <a:gd name="T46" fmla="*/ 91 w 209"/>
              <a:gd name="T47" fmla="*/ 78 h 447"/>
              <a:gd name="T48" fmla="*/ 75 w 209"/>
              <a:gd name="T49" fmla="*/ 102 h 447"/>
              <a:gd name="T50" fmla="*/ 60 w 209"/>
              <a:gd name="T51" fmla="*/ 130 h 447"/>
              <a:gd name="T52" fmla="*/ 49 w 209"/>
              <a:gd name="T53" fmla="*/ 161 h 447"/>
              <a:gd name="T54" fmla="*/ 37 w 209"/>
              <a:gd name="T55" fmla="*/ 196 h 447"/>
              <a:gd name="T56" fmla="*/ 25 w 209"/>
              <a:gd name="T57" fmla="*/ 233 h 447"/>
              <a:gd name="T58" fmla="*/ 16 w 209"/>
              <a:gd name="T59" fmla="*/ 272 h 447"/>
              <a:gd name="T60" fmla="*/ 12 w 209"/>
              <a:gd name="T61" fmla="*/ 312 h 447"/>
              <a:gd name="T62" fmla="*/ 6 w 209"/>
              <a:gd name="T63" fmla="*/ 356 h 447"/>
              <a:gd name="T64" fmla="*/ 3 w 209"/>
              <a:gd name="T65" fmla="*/ 400 h 447"/>
              <a:gd name="T66" fmla="*/ 0 w 209"/>
              <a:gd name="T67" fmla="*/ 444 h 447"/>
              <a:gd name="T68" fmla="*/ 25 w 209"/>
              <a:gd name="T69" fmla="*/ 447 h 44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9"/>
              <a:gd name="T106" fmla="*/ 0 h 447"/>
              <a:gd name="T107" fmla="*/ 209 w 209"/>
              <a:gd name="T108" fmla="*/ 447 h 44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9" h="447">
                <a:moveTo>
                  <a:pt x="25" y="447"/>
                </a:moveTo>
                <a:lnTo>
                  <a:pt x="25" y="400"/>
                </a:lnTo>
                <a:lnTo>
                  <a:pt x="28" y="359"/>
                </a:lnTo>
                <a:lnTo>
                  <a:pt x="34" y="318"/>
                </a:lnTo>
                <a:lnTo>
                  <a:pt x="40" y="277"/>
                </a:lnTo>
                <a:lnTo>
                  <a:pt x="49" y="240"/>
                </a:lnTo>
                <a:lnTo>
                  <a:pt x="60" y="205"/>
                </a:lnTo>
                <a:lnTo>
                  <a:pt x="69" y="174"/>
                </a:lnTo>
                <a:lnTo>
                  <a:pt x="84" y="143"/>
                </a:lnTo>
                <a:lnTo>
                  <a:pt x="94" y="116"/>
                </a:lnTo>
                <a:lnTo>
                  <a:pt x="109" y="93"/>
                </a:lnTo>
                <a:lnTo>
                  <a:pt x="125" y="71"/>
                </a:lnTo>
                <a:lnTo>
                  <a:pt x="140" y="55"/>
                </a:lnTo>
                <a:lnTo>
                  <a:pt x="157" y="40"/>
                </a:lnTo>
                <a:lnTo>
                  <a:pt x="175" y="31"/>
                </a:lnTo>
                <a:lnTo>
                  <a:pt x="191" y="24"/>
                </a:lnTo>
                <a:lnTo>
                  <a:pt x="209" y="24"/>
                </a:lnTo>
                <a:lnTo>
                  <a:pt x="209" y="0"/>
                </a:lnTo>
                <a:lnTo>
                  <a:pt x="187" y="0"/>
                </a:lnTo>
                <a:lnTo>
                  <a:pt x="166" y="8"/>
                </a:lnTo>
                <a:lnTo>
                  <a:pt x="143" y="18"/>
                </a:lnTo>
                <a:lnTo>
                  <a:pt x="125" y="34"/>
                </a:lnTo>
                <a:lnTo>
                  <a:pt x="106" y="55"/>
                </a:lnTo>
                <a:lnTo>
                  <a:pt x="91" y="78"/>
                </a:lnTo>
                <a:lnTo>
                  <a:pt x="75" y="102"/>
                </a:lnTo>
                <a:lnTo>
                  <a:pt x="60" y="130"/>
                </a:lnTo>
                <a:lnTo>
                  <a:pt x="49" y="161"/>
                </a:lnTo>
                <a:lnTo>
                  <a:pt x="37" y="196"/>
                </a:lnTo>
                <a:lnTo>
                  <a:pt x="25" y="233"/>
                </a:lnTo>
                <a:lnTo>
                  <a:pt x="16" y="272"/>
                </a:lnTo>
                <a:lnTo>
                  <a:pt x="12" y="312"/>
                </a:lnTo>
                <a:lnTo>
                  <a:pt x="6" y="356"/>
                </a:lnTo>
                <a:lnTo>
                  <a:pt x="3" y="400"/>
                </a:lnTo>
                <a:lnTo>
                  <a:pt x="0" y="444"/>
                </a:lnTo>
                <a:lnTo>
                  <a:pt x="25" y="447"/>
                </a:lnTo>
                <a:close/>
              </a:path>
            </a:pathLst>
          </a:custGeom>
          <a:solidFill>
            <a:srgbClr val="DA251D"/>
          </a:solidFill>
          <a:ln w="6350">
            <a:solidFill>
              <a:srgbClr val="DA251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5" name="Line 218"/>
          <p:cNvSpPr>
            <a:spLocks noChangeShapeType="1"/>
          </p:cNvSpPr>
          <p:nvPr/>
        </p:nvSpPr>
        <p:spPr bwMode="auto">
          <a:xfrm flipH="1">
            <a:off x="2844602" y="4460553"/>
            <a:ext cx="1409700" cy="1587"/>
          </a:xfrm>
          <a:prstGeom prst="line">
            <a:avLst/>
          </a:prstGeom>
          <a:noFill/>
          <a:ln w="6350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6" name="Freeform 219"/>
          <p:cNvSpPr>
            <a:spLocks/>
          </p:cNvSpPr>
          <p:nvPr/>
        </p:nvSpPr>
        <p:spPr bwMode="auto">
          <a:xfrm>
            <a:off x="855465" y="4911403"/>
            <a:ext cx="165100" cy="358775"/>
          </a:xfrm>
          <a:custGeom>
            <a:avLst/>
            <a:gdLst>
              <a:gd name="T0" fmla="*/ 0 w 207"/>
              <a:gd name="T1" fmla="*/ 26 h 451"/>
              <a:gd name="T2" fmla="*/ 0 w 207"/>
              <a:gd name="T3" fmla="*/ 26 h 451"/>
              <a:gd name="T4" fmla="*/ 16 w 207"/>
              <a:gd name="T5" fmla="*/ 28 h 451"/>
              <a:gd name="T6" fmla="*/ 34 w 207"/>
              <a:gd name="T7" fmla="*/ 31 h 451"/>
              <a:gd name="T8" fmla="*/ 51 w 207"/>
              <a:gd name="T9" fmla="*/ 44 h 451"/>
              <a:gd name="T10" fmla="*/ 66 w 207"/>
              <a:gd name="T11" fmla="*/ 57 h 451"/>
              <a:gd name="T12" fmla="*/ 82 w 207"/>
              <a:gd name="T13" fmla="*/ 72 h 451"/>
              <a:gd name="T14" fmla="*/ 97 w 207"/>
              <a:gd name="T15" fmla="*/ 95 h 451"/>
              <a:gd name="T16" fmla="*/ 111 w 207"/>
              <a:gd name="T17" fmla="*/ 119 h 451"/>
              <a:gd name="T18" fmla="*/ 126 w 207"/>
              <a:gd name="T19" fmla="*/ 147 h 451"/>
              <a:gd name="T20" fmla="*/ 138 w 207"/>
              <a:gd name="T21" fmla="*/ 177 h 451"/>
              <a:gd name="T22" fmla="*/ 148 w 207"/>
              <a:gd name="T23" fmla="*/ 211 h 451"/>
              <a:gd name="T24" fmla="*/ 157 w 207"/>
              <a:gd name="T25" fmla="*/ 245 h 451"/>
              <a:gd name="T26" fmla="*/ 166 w 207"/>
              <a:gd name="T27" fmla="*/ 283 h 451"/>
              <a:gd name="T28" fmla="*/ 175 w 207"/>
              <a:gd name="T29" fmla="*/ 324 h 451"/>
              <a:gd name="T30" fmla="*/ 177 w 207"/>
              <a:gd name="T31" fmla="*/ 364 h 451"/>
              <a:gd name="T32" fmla="*/ 183 w 207"/>
              <a:gd name="T33" fmla="*/ 409 h 451"/>
              <a:gd name="T34" fmla="*/ 183 w 207"/>
              <a:gd name="T35" fmla="*/ 451 h 451"/>
              <a:gd name="T36" fmla="*/ 207 w 207"/>
              <a:gd name="T37" fmla="*/ 451 h 451"/>
              <a:gd name="T38" fmla="*/ 207 w 207"/>
              <a:gd name="T39" fmla="*/ 405 h 451"/>
              <a:gd name="T40" fmla="*/ 204 w 207"/>
              <a:gd name="T41" fmla="*/ 361 h 451"/>
              <a:gd name="T42" fmla="*/ 198 w 207"/>
              <a:gd name="T43" fmla="*/ 317 h 451"/>
              <a:gd name="T44" fmla="*/ 192 w 207"/>
              <a:gd name="T45" fmla="*/ 276 h 451"/>
              <a:gd name="T46" fmla="*/ 183 w 207"/>
              <a:gd name="T47" fmla="*/ 239 h 451"/>
              <a:gd name="T48" fmla="*/ 172 w 207"/>
              <a:gd name="T49" fmla="*/ 201 h 451"/>
              <a:gd name="T50" fmla="*/ 160 w 207"/>
              <a:gd name="T51" fmla="*/ 167 h 451"/>
              <a:gd name="T52" fmla="*/ 145 w 207"/>
              <a:gd name="T53" fmla="*/ 136 h 451"/>
              <a:gd name="T54" fmla="*/ 132 w 207"/>
              <a:gd name="T55" fmla="*/ 106 h 451"/>
              <a:gd name="T56" fmla="*/ 117 w 207"/>
              <a:gd name="T57" fmla="*/ 78 h 451"/>
              <a:gd name="T58" fmla="*/ 100 w 207"/>
              <a:gd name="T59" fmla="*/ 57 h 451"/>
              <a:gd name="T60" fmla="*/ 82 w 207"/>
              <a:gd name="T61" fmla="*/ 38 h 451"/>
              <a:gd name="T62" fmla="*/ 63 w 207"/>
              <a:gd name="T63" fmla="*/ 23 h 451"/>
              <a:gd name="T64" fmla="*/ 42 w 207"/>
              <a:gd name="T65" fmla="*/ 10 h 451"/>
              <a:gd name="T66" fmla="*/ 22 w 207"/>
              <a:gd name="T67" fmla="*/ 0 h 451"/>
              <a:gd name="T68" fmla="*/ 0 w 207"/>
              <a:gd name="T69" fmla="*/ 0 h 451"/>
              <a:gd name="T70" fmla="*/ 0 w 207"/>
              <a:gd name="T71" fmla="*/ 26 h 45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7"/>
              <a:gd name="T109" fmla="*/ 0 h 451"/>
              <a:gd name="T110" fmla="*/ 207 w 207"/>
              <a:gd name="T111" fmla="*/ 451 h 45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7" h="451">
                <a:moveTo>
                  <a:pt x="0" y="26"/>
                </a:moveTo>
                <a:lnTo>
                  <a:pt x="0" y="26"/>
                </a:lnTo>
                <a:lnTo>
                  <a:pt x="16" y="28"/>
                </a:lnTo>
                <a:lnTo>
                  <a:pt x="34" y="31"/>
                </a:lnTo>
                <a:lnTo>
                  <a:pt x="51" y="44"/>
                </a:lnTo>
                <a:lnTo>
                  <a:pt x="66" y="57"/>
                </a:lnTo>
                <a:lnTo>
                  <a:pt x="82" y="72"/>
                </a:lnTo>
                <a:lnTo>
                  <a:pt x="97" y="95"/>
                </a:lnTo>
                <a:lnTo>
                  <a:pt x="111" y="119"/>
                </a:lnTo>
                <a:lnTo>
                  <a:pt x="126" y="147"/>
                </a:lnTo>
                <a:lnTo>
                  <a:pt x="138" y="177"/>
                </a:lnTo>
                <a:lnTo>
                  <a:pt x="148" y="211"/>
                </a:lnTo>
                <a:lnTo>
                  <a:pt x="157" y="245"/>
                </a:lnTo>
                <a:lnTo>
                  <a:pt x="166" y="283"/>
                </a:lnTo>
                <a:lnTo>
                  <a:pt x="175" y="324"/>
                </a:lnTo>
                <a:lnTo>
                  <a:pt x="177" y="364"/>
                </a:lnTo>
                <a:lnTo>
                  <a:pt x="183" y="409"/>
                </a:lnTo>
                <a:lnTo>
                  <a:pt x="183" y="451"/>
                </a:lnTo>
                <a:lnTo>
                  <a:pt x="207" y="451"/>
                </a:lnTo>
                <a:lnTo>
                  <a:pt x="207" y="405"/>
                </a:lnTo>
                <a:lnTo>
                  <a:pt x="204" y="361"/>
                </a:lnTo>
                <a:lnTo>
                  <a:pt x="198" y="317"/>
                </a:lnTo>
                <a:lnTo>
                  <a:pt x="192" y="276"/>
                </a:lnTo>
                <a:lnTo>
                  <a:pt x="183" y="239"/>
                </a:lnTo>
                <a:lnTo>
                  <a:pt x="172" y="201"/>
                </a:lnTo>
                <a:lnTo>
                  <a:pt x="160" y="167"/>
                </a:lnTo>
                <a:lnTo>
                  <a:pt x="145" y="136"/>
                </a:lnTo>
                <a:lnTo>
                  <a:pt x="132" y="106"/>
                </a:lnTo>
                <a:lnTo>
                  <a:pt x="117" y="78"/>
                </a:lnTo>
                <a:lnTo>
                  <a:pt x="100" y="57"/>
                </a:lnTo>
                <a:lnTo>
                  <a:pt x="82" y="38"/>
                </a:lnTo>
                <a:lnTo>
                  <a:pt x="63" y="23"/>
                </a:lnTo>
                <a:lnTo>
                  <a:pt x="42" y="10"/>
                </a:lnTo>
                <a:lnTo>
                  <a:pt x="22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DA25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7" name="Freeform 220"/>
          <p:cNvSpPr>
            <a:spLocks/>
          </p:cNvSpPr>
          <p:nvPr/>
        </p:nvSpPr>
        <p:spPr bwMode="auto">
          <a:xfrm>
            <a:off x="688777" y="4911403"/>
            <a:ext cx="166688" cy="358775"/>
          </a:xfrm>
          <a:custGeom>
            <a:avLst/>
            <a:gdLst>
              <a:gd name="T0" fmla="*/ 27 w 212"/>
              <a:gd name="T1" fmla="*/ 451 h 451"/>
              <a:gd name="T2" fmla="*/ 27 w 212"/>
              <a:gd name="T3" fmla="*/ 409 h 451"/>
              <a:gd name="T4" fmla="*/ 30 w 212"/>
              <a:gd name="T5" fmla="*/ 364 h 451"/>
              <a:gd name="T6" fmla="*/ 35 w 212"/>
              <a:gd name="T7" fmla="*/ 324 h 451"/>
              <a:gd name="T8" fmla="*/ 41 w 212"/>
              <a:gd name="T9" fmla="*/ 283 h 451"/>
              <a:gd name="T10" fmla="*/ 50 w 212"/>
              <a:gd name="T11" fmla="*/ 245 h 451"/>
              <a:gd name="T12" fmla="*/ 62 w 212"/>
              <a:gd name="T13" fmla="*/ 211 h 451"/>
              <a:gd name="T14" fmla="*/ 69 w 212"/>
              <a:gd name="T15" fmla="*/ 177 h 451"/>
              <a:gd name="T16" fmla="*/ 84 w 212"/>
              <a:gd name="T17" fmla="*/ 147 h 451"/>
              <a:gd name="T18" fmla="*/ 96 w 212"/>
              <a:gd name="T19" fmla="*/ 119 h 451"/>
              <a:gd name="T20" fmla="*/ 113 w 212"/>
              <a:gd name="T21" fmla="*/ 95 h 451"/>
              <a:gd name="T22" fmla="*/ 128 w 212"/>
              <a:gd name="T23" fmla="*/ 72 h 451"/>
              <a:gd name="T24" fmla="*/ 141 w 212"/>
              <a:gd name="T25" fmla="*/ 57 h 451"/>
              <a:gd name="T26" fmla="*/ 159 w 212"/>
              <a:gd name="T27" fmla="*/ 44 h 451"/>
              <a:gd name="T28" fmla="*/ 176 w 212"/>
              <a:gd name="T29" fmla="*/ 31 h 451"/>
              <a:gd name="T30" fmla="*/ 194 w 212"/>
              <a:gd name="T31" fmla="*/ 28 h 451"/>
              <a:gd name="T32" fmla="*/ 212 w 212"/>
              <a:gd name="T33" fmla="*/ 26 h 451"/>
              <a:gd name="T34" fmla="*/ 212 w 212"/>
              <a:gd name="T35" fmla="*/ 0 h 451"/>
              <a:gd name="T36" fmla="*/ 188 w 212"/>
              <a:gd name="T37" fmla="*/ 0 h 451"/>
              <a:gd name="T38" fmla="*/ 168 w 212"/>
              <a:gd name="T39" fmla="*/ 10 h 451"/>
              <a:gd name="T40" fmla="*/ 147 w 212"/>
              <a:gd name="T41" fmla="*/ 23 h 451"/>
              <a:gd name="T42" fmla="*/ 128 w 212"/>
              <a:gd name="T43" fmla="*/ 38 h 451"/>
              <a:gd name="T44" fmla="*/ 110 w 212"/>
              <a:gd name="T45" fmla="*/ 57 h 451"/>
              <a:gd name="T46" fmla="*/ 93 w 212"/>
              <a:gd name="T47" fmla="*/ 78 h 451"/>
              <a:gd name="T48" fmla="*/ 75 w 212"/>
              <a:gd name="T49" fmla="*/ 106 h 451"/>
              <a:gd name="T50" fmla="*/ 62 w 212"/>
              <a:gd name="T51" fmla="*/ 136 h 451"/>
              <a:gd name="T52" fmla="*/ 50 w 212"/>
              <a:gd name="T53" fmla="*/ 167 h 451"/>
              <a:gd name="T54" fmla="*/ 38 w 212"/>
              <a:gd name="T55" fmla="*/ 201 h 451"/>
              <a:gd name="T56" fmla="*/ 27 w 212"/>
              <a:gd name="T57" fmla="*/ 239 h 451"/>
              <a:gd name="T58" fmla="*/ 18 w 212"/>
              <a:gd name="T59" fmla="*/ 276 h 451"/>
              <a:gd name="T60" fmla="*/ 12 w 212"/>
              <a:gd name="T61" fmla="*/ 317 h 451"/>
              <a:gd name="T62" fmla="*/ 6 w 212"/>
              <a:gd name="T63" fmla="*/ 361 h 451"/>
              <a:gd name="T64" fmla="*/ 3 w 212"/>
              <a:gd name="T65" fmla="*/ 405 h 451"/>
              <a:gd name="T66" fmla="*/ 0 w 212"/>
              <a:gd name="T67" fmla="*/ 451 h 451"/>
              <a:gd name="T68" fmla="*/ 27 w 212"/>
              <a:gd name="T69" fmla="*/ 451 h 45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12"/>
              <a:gd name="T106" fmla="*/ 0 h 451"/>
              <a:gd name="T107" fmla="*/ 212 w 212"/>
              <a:gd name="T108" fmla="*/ 451 h 45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12" h="451">
                <a:moveTo>
                  <a:pt x="27" y="451"/>
                </a:moveTo>
                <a:lnTo>
                  <a:pt x="27" y="409"/>
                </a:lnTo>
                <a:lnTo>
                  <a:pt x="30" y="364"/>
                </a:lnTo>
                <a:lnTo>
                  <a:pt x="35" y="324"/>
                </a:lnTo>
                <a:lnTo>
                  <a:pt x="41" y="283"/>
                </a:lnTo>
                <a:lnTo>
                  <a:pt x="50" y="245"/>
                </a:lnTo>
                <a:lnTo>
                  <a:pt x="62" y="211"/>
                </a:lnTo>
                <a:lnTo>
                  <a:pt x="69" y="177"/>
                </a:lnTo>
                <a:lnTo>
                  <a:pt x="84" y="147"/>
                </a:lnTo>
                <a:lnTo>
                  <a:pt x="96" y="119"/>
                </a:lnTo>
                <a:lnTo>
                  <a:pt x="113" y="95"/>
                </a:lnTo>
                <a:lnTo>
                  <a:pt x="128" y="72"/>
                </a:lnTo>
                <a:lnTo>
                  <a:pt x="141" y="57"/>
                </a:lnTo>
                <a:lnTo>
                  <a:pt x="159" y="44"/>
                </a:lnTo>
                <a:lnTo>
                  <a:pt x="176" y="31"/>
                </a:lnTo>
                <a:lnTo>
                  <a:pt x="194" y="28"/>
                </a:lnTo>
                <a:lnTo>
                  <a:pt x="212" y="26"/>
                </a:lnTo>
                <a:lnTo>
                  <a:pt x="212" y="0"/>
                </a:lnTo>
                <a:lnTo>
                  <a:pt x="188" y="0"/>
                </a:lnTo>
                <a:lnTo>
                  <a:pt x="168" y="10"/>
                </a:lnTo>
                <a:lnTo>
                  <a:pt x="147" y="23"/>
                </a:lnTo>
                <a:lnTo>
                  <a:pt x="128" y="38"/>
                </a:lnTo>
                <a:lnTo>
                  <a:pt x="110" y="57"/>
                </a:lnTo>
                <a:lnTo>
                  <a:pt x="93" y="78"/>
                </a:lnTo>
                <a:lnTo>
                  <a:pt x="75" y="106"/>
                </a:lnTo>
                <a:lnTo>
                  <a:pt x="62" y="136"/>
                </a:lnTo>
                <a:lnTo>
                  <a:pt x="50" y="167"/>
                </a:lnTo>
                <a:lnTo>
                  <a:pt x="38" y="201"/>
                </a:lnTo>
                <a:lnTo>
                  <a:pt x="27" y="239"/>
                </a:lnTo>
                <a:lnTo>
                  <a:pt x="18" y="276"/>
                </a:lnTo>
                <a:lnTo>
                  <a:pt x="12" y="317"/>
                </a:lnTo>
                <a:lnTo>
                  <a:pt x="6" y="361"/>
                </a:lnTo>
                <a:lnTo>
                  <a:pt x="3" y="405"/>
                </a:lnTo>
                <a:lnTo>
                  <a:pt x="0" y="451"/>
                </a:lnTo>
                <a:lnTo>
                  <a:pt x="27" y="451"/>
                </a:lnTo>
                <a:close/>
              </a:path>
            </a:pathLst>
          </a:custGeom>
          <a:solidFill>
            <a:srgbClr val="DA25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8" name="Freeform 221"/>
          <p:cNvSpPr>
            <a:spLocks/>
          </p:cNvSpPr>
          <p:nvPr/>
        </p:nvSpPr>
        <p:spPr bwMode="auto">
          <a:xfrm>
            <a:off x="1001515" y="5265415"/>
            <a:ext cx="20637" cy="6350"/>
          </a:xfrm>
          <a:custGeom>
            <a:avLst/>
            <a:gdLst>
              <a:gd name="T0" fmla="*/ 27 w 27"/>
              <a:gd name="T1" fmla="*/ 8 h 8"/>
              <a:gd name="T2" fmla="*/ 27 w 27"/>
              <a:gd name="T3" fmla="*/ 8 h 8"/>
              <a:gd name="T4" fmla="*/ 27 w 27"/>
              <a:gd name="T5" fmla="*/ 3 h 8"/>
              <a:gd name="T6" fmla="*/ 27 w 27"/>
              <a:gd name="T7" fmla="*/ 0 h 8"/>
              <a:gd name="T8" fmla="*/ 0 w 27"/>
              <a:gd name="T9" fmla="*/ 0 h 8"/>
              <a:gd name="T10" fmla="*/ 0 w 27"/>
              <a:gd name="T11" fmla="*/ 3 h 8"/>
              <a:gd name="T12" fmla="*/ 0 w 27"/>
              <a:gd name="T13" fmla="*/ 8 h 8"/>
              <a:gd name="T14" fmla="*/ 27 w 27"/>
              <a:gd name="T15" fmla="*/ 8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"/>
              <a:gd name="T25" fmla="*/ 0 h 8"/>
              <a:gd name="T26" fmla="*/ 27 w 27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" h="8">
                <a:moveTo>
                  <a:pt x="27" y="8"/>
                </a:moveTo>
                <a:lnTo>
                  <a:pt x="27" y="8"/>
                </a:lnTo>
                <a:lnTo>
                  <a:pt x="27" y="3"/>
                </a:lnTo>
                <a:lnTo>
                  <a:pt x="27" y="0"/>
                </a:lnTo>
                <a:lnTo>
                  <a:pt x="0" y="0"/>
                </a:lnTo>
                <a:lnTo>
                  <a:pt x="0" y="3"/>
                </a:lnTo>
                <a:lnTo>
                  <a:pt x="0" y="8"/>
                </a:lnTo>
                <a:lnTo>
                  <a:pt x="27" y="8"/>
                </a:lnTo>
                <a:close/>
              </a:path>
            </a:pathLst>
          </a:custGeom>
          <a:solidFill>
            <a:srgbClr val="DA25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9" name="Freeform 222"/>
          <p:cNvSpPr>
            <a:spLocks/>
          </p:cNvSpPr>
          <p:nvPr/>
        </p:nvSpPr>
        <p:spPr bwMode="auto">
          <a:xfrm>
            <a:off x="1001515" y="5267003"/>
            <a:ext cx="166687" cy="363537"/>
          </a:xfrm>
          <a:custGeom>
            <a:avLst/>
            <a:gdLst>
              <a:gd name="T0" fmla="*/ 210 w 210"/>
              <a:gd name="T1" fmla="*/ 433 h 457"/>
              <a:gd name="T2" fmla="*/ 210 w 210"/>
              <a:gd name="T3" fmla="*/ 433 h 457"/>
              <a:gd name="T4" fmla="*/ 193 w 210"/>
              <a:gd name="T5" fmla="*/ 429 h 457"/>
              <a:gd name="T6" fmla="*/ 175 w 210"/>
              <a:gd name="T7" fmla="*/ 423 h 457"/>
              <a:gd name="T8" fmla="*/ 159 w 210"/>
              <a:gd name="T9" fmla="*/ 415 h 457"/>
              <a:gd name="T10" fmla="*/ 141 w 210"/>
              <a:gd name="T11" fmla="*/ 398 h 457"/>
              <a:gd name="T12" fmla="*/ 124 w 210"/>
              <a:gd name="T13" fmla="*/ 382 h 457"/>
              <a:gd name="T14" fmla="*/ 109 w 210"/>
              <a:gd name="T15" fmla="*/ 361 h 457"/>
              <a:gd name="T16" fmla="*/ 96 w 210"/>
              <a:gd name="T17" fmla="*/ 336 h 457"/>
              <a:gd name="T18" fmla="*/ 81 w 210"/>
              <a:gd name="T19" fmla="*/ 307 h 457"/>
              <a:gd name="T20" fmla="*/ 69 w 210"/>
              <a:gd name="T21" fmla="*/ 276 h 457"/>
              <a:gd name="T22" fmla="*/ 58 w 210"/>
              <a:gd name="T23" fmla="*/ 245 h 457"/>
              <a:gd name="T24" fmla="*/ 49 w 210"/>
              <a:gd name="T25" fmla="*/ 207 h 457"/>
              <a:gd name="T26" fmla="*/ 40 w 210"/>
              <a:gd name="T27" fmla="*/ 170 h 457"/>
              <a:gd name="T28" fmla="*/ 34 w 210"/>
              <a:gd name="T29" fmla="*/ 129 h 457"/>
              <a:gd name="T30" fmla="*/ 30 w 210"/>
              <a:gd name="T31" fmla="*/ 88 h 457"/>
              <a:gd name="T32" fmla="*/ 27 w 210"/>
              <a:gd name="T33" fmla="*/ 44 h 457"/>
              <a:gd name="T34" fmla="*/ 27 w 210"/>
              <a:gd name="T35" fmla="*/ 0 h 457"/>
              <a:gd name="T36" fmla="*/ 0 w 210"/>
              <a:gd name="T37" fmla="*/ 0 h 457"/>
              <a:gd name="T38" fmla="*/ 3 w 210"/>
              <a:gd name="T39" fmla="*/ 44 h 457"/>
              <a:gd name="T40" fmla="*/ 6 w 210"/>
              <a:gd name="T41" fmla="*/ 91 h 457"/>
              <a:gd name="T42" fmla="*/ 9 w 210"/>
              <a:gd name="T43" fmla="*/ 132 h 457"/>
              <a:gd name="T44" fmla="*/ 18 w 210"/>
              <a:gd name="T45" fmla="*/ 176 h 457"/>
              <a:gd name="T46" fmla="*/ 27 w 210"/>
              <a:gd name="T47" fmla="*/ 214 h 457"/>
              <a:gd name="T48" fmla="*/ 34 w 210"/>
              <a:gd name="T49" fmla="*/ 251 h 457"/>
              <a:gd name="T50" fmla="*/ 46 w 210"/>
              <a:gd name="T51" fmla="*/ 286 h 457"/>
              <a:gd name="T52" fmla="*/ 61 w 210"/>
              <a:gd name="T53" fmla="*/ 320 h 457"/>
              <a:gd name="T54" fmla="*/ 75 w 210"/>
              <a:gd name="T55" fmla="*/ 348 h 457"/>
              <a:gd name="T56" fmla="*/ 90 w 210"/>
              <a:gd name="T57" fmla="*/ 377 h 457"/>
              <a:gd name="T58" fmla="*/ 106 w 210"/>
              <a:gd name="T59" fmla="*/ 398 h 457"/>
              <a:gd name="T60" fmla="*/ 124 w 210"/>
              <a:gd name="T61" fmla="*/ 420 h 457"/>
              <a:gd name="T62" fmla="*/ 144 w 210"/>
              <a:gd name="T63" fmla="*/ 436 h 457"/>
              <a:gd name="T64" fmla="*/ 165 w 210"/>
              <a:gd name="T65" fmla="*/ 449 h 457"/>
              <a:gd name="T66" fmla="*/ 187 w 210"/>
              <a:gd name="T67" fmla="*/ 456 h 457"/>
              <a:gd name="T68" fmla="*/ 210 w 210"/>
              <a:gd name="T69" fmla="*/ 457 h 457"/>
              <a:gd name="T70" fmla="*/ 210 w 210"/>
              <a:gd name="T71" fmla="*/ 433 h 45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0"/>
              <a:gd name="T109" fmla="*/ 0 h 457"/>
              <a:gd name="T110" fmla="*/ 210 w 210"/>
              <a:gd name="T111" fmla="*/ 457 h 45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0" h="457">
                <a:moveTo>
                  <a:pt x="210" y="433"/>
                </a:moveTo>
                <a:lnTo>
                  <a:pt x="210" y="433"/>
                </a:lnTo>
                <a:lnTo>
                  <a:pt x="193" y="429"/>
                </a:lnTo>
                <a:lnTo>
                  <a:pt x="175" y="423"/>
                </a:lnTo>
                <a:lnTo>
                  <a:pt x="159" y="415"/>
                </a:lnTo>
                <a:lnTo>
                  <a:pt x="141" y="398"/>
                </a:lnTo>
                <a:lnTo>
                  <a:pt x="124" y="382"/>
                </a:lnTo>
                <a:lnTo>
                  <a:pt x="109" y="361"/>
                </a:lnTo>
                <a:lnTo>
                  <a:pt x="96" y="336"/>
                </a:lnTo>
                <a:lnTo>
                  <a:pt x="81" y="307"/>
                </a:lnTo>
                <a:lnTo>
                  <a:pt x="69" y="276"/>
                </a:lnTo>
                <a:lnTo>
                  <a:pt x="58" y="245"/>
                </a:lnTo>
                <a:lnTo>
                  <a:pt x="49" y="207"/>
                </a:lnTo>
                <a:lnTo>
                  <a:pt x="40" y="170"/>
                </a:lnTo>
                <a:lnTo>
                  <a:pt x="34" y="129"/>
                </a:lnTo>
                <a:lnTo>
                  <a:pt x="30" y="88"/>
                </a:lnTo>
                <a:lnTo>
                  <a:pt x="27" y="44"/>
                </a:lnTo>
                <a:lnTo>
                  <a:pt x="27" y="0"/>
                </a:lnTo>
                <a:lnTo>
                  <a:pt x="0" y="0"/>
                </a:lnTo>
                <a:lnTo>
                  <a:pt x="3" y="44"/>
                </a:lnTo>
                <a:lnTo>
                  <a:pt x="6" y="91"/>
                </a:lnTo>
                <a:lnTo>
                  <a:pt x="9" y="132"/>
                </a:lnTo>
                <a:lnTo>
                  <a:pt x="18" y="176"/>
                </a:lnTo>
                <a:lnTo>
                  <a:pt x="27" y="214"/>
                </a:lnTo>
                <a:lnTo>
                  <a:pt x="34" y="251"/>
                </a:lnTo>
                <a:lnTo>
                  <a:pt x="46" y="286"/>
                </a:lnTo>
                <a:lnTo>
                  <a:pt x="61" y="320"/>
                </a:lnTo>
                <a:lnTo>
                  <a:pt x="75" y="348"/>
                </a:lnTo>
                <a:lnTo>
                  <a:pt x="90" y="377"/>
                </a:lnTo>
                <a:lnTo>
                  <a:pt x="106" y="398"/>
                </a:lnTo>
                <a:lnTo>
                  <a:pt x="124" y="420"/>
                </a:lnTo>
                <a:lnTo>
                  <a:pt x="144" y="436"/>
                </a:lnTo>
                <a:lnTo>
                  <a:pt x="165" y="449"/>
                </a:lnTo>
                <a:lnTo>
                  <a:pt x="187" y="456"/>
                </a:lnTo>
                <a:lnTo>
                  <a:pt x="210" y="457"/>
                </a:lnTo>
                <a:lnTo>
                  <a:pt x="210" y="433"/>
                </a:lnTo>
                <a:close/>
              </a:path>
            </a:pathLst>
          </a:custGeom>
          <a:solidFill>
            <a:srgbClr val="DA25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30" name="Freeform 223"/>
          <p:cNvSpPr>
            <a:spLocks/>
          </p:cNvSpPr>
          <p:nvPr/>
        </p:nvSpPr>
        <p:spPr bwMode="auto">
          <a:xfrm>
            <a:off x="1168202" y="5267003"/>
            <a:ext cx="165100" cy="363537"/>
          </a:xfrm>
          <a:custGeom>
            <a:avLst/>
            <a:gdLst>
              <a:gd name="T0" fmla="*/ 184 w 208"/>
              <a:gd name="T1" fmla="*/ 0 h 457"/>
              <a:gd name="T2" fmla="*/ 181 w 208"/>
              <a:gd name="T3" fmla="*/ 44 h 457"/>
              <a:gd name="T4" fmla="*/ 178 w 208"/>
              <a:gd name="T5" fmla="*/ 88 h 457"/>
              <a:gd name="T6" fmla="*/ 175 w 208"/>
              <a:gd name="T7" fmla="*/ 132 h 457"/>
              <a:gd name="T8" fmla="*/ 167 w 208"/>
              <a:gd name="T9" fmla="*/ 170 h 457"/>
              <a:gd name="T10" fmla="*/ 161 w 208"/>
              <a:gd name="T11" fmla="*/ 211 h 457"/>
              <a:gd name="T12" fmla="*/ 149 w 208"/>
              <a:gd name="T13" fmla="*/ 245 h 457"/>
              <a:gd name="T14" fmla="*/ 139 w 208"/>
              <a:gd name="T15" fmla="*/ 279 h 457"/>
              <a:gd name="T16" fmla="*/ 127 w 208"/>
              <a:gd name="T17" fmla="*/ 310 h 457"/>
              <a:gd name="T18" fmla="*/ 112 w 208"/>
              <a:gd name="T19" fmla="*/ 336 h 457"/>
              <a:gd name="T20" fmla="*/ 99 w 208"/>
              <a:gd name="T21" fmla="*/ 361 h 457"/>
              <a:gd name="T22" fmla="*/ 84 w 208"/>
              <a:gd name="T23" fmla="*/ 382 h 457"/>
              <a:gd name="T24" fmla="*/ 67 w 208"/>
              <a:gd name="T25" fmla="*/ 402 h 457"/>
              <a:gd name="T26" fmla="*/ 52 w 208"/>
              <a:gd name="T27" fmla="*/ 415 h 457"/>
              <a:gd name="T28" fmla="*/ 34 w 208"/>
              <a:gd name="T29" fmla="*/ 423 h 457"/>
              <a:gd name="T30" fmla="*/ 18 w 208"/>
              <a:gd name="T31" fmla="*/ 429 h 457"/>
              <a:gd name="T32" fmla="*/ 0 w 208"/>
              <a:gd name="T33" fmla="*/ 433 h 457"/>
              <a:gd name="T34" fmla="*/ 0 w 208"/>
              <a:gd name="T35" fmla="*/ 457 h 457"/>
              <a:gd name="T36" fmla="*/ 21 w 208"/>
              <a:gd name="T37" fmla="*/ 456 h 457"/>
              <a:gd name="T38" fmla="*/ 43 w 208"/>
              <a:gd name="T39" fmla="*/ 449 h 457"/>
              <a:gd name="T40" fmla="*/ 64 w 208"/>
              <a:gd name="T41" fmla="*/ 436 h 457"/>
              <a:gd name="T42" fmla="*/ 84 w 208"/>
              <a:gd name="T43" fmla="*/ 420 h 457"/>
              <a:gd name="T44" fmla="*/ 102 w 208"/>
              <a:gd name="T45" fmla="*/ 398 h 457"/>
              <a:gd name="T46" fmla="*/ 118 w 208"/>
              <a:gd name="T47" fmla="*/ 377 h 457"/>
              <a:gd name="T48" fmla="*/ 136 w 208"/>
              <a:gd name="T49" fmla="*/ 351 h 457"/>
              <a:gd name="T50" fmla="*/ 149 w 208"/>
              <a:gd name="T51" fmla="*/ 320 h 457"/>
              <a:gd name="T52" fmla="*/ 161 w 208"/>
              <a:gd name="T53" fmla="*/ 289 h 457"/>
              <a:gd name="T54" fmla="*/ 173 w 208"/>
              <a:gd name="T55" fmla="*/ 255 h 457"/>
              <a:gd name="T56" fmla="*/ 184 w 208"/>
              <a:gd name="T57" fmla="*/ 217 h 457"/>
              <a:gd name="T58" fmla="*/ 193 w 208"/>
              <a:gd name="T59" fmla="*/ 176 h 457"/>
              <a:gd name="T60" fmla="*/ 199 w 208"/>
              <a:gd name="T61" fmla="*/ 135 h 457"/>
              <a:gd name="T62" fmla="*/ 205 w 208"/>
              <a:gd name="T63" fmla="*/ 91 h 457"/>
              <a:gd name="T64" fmla="*/ 208 w 208"/>
              <a:gd name="T65" fmla="*/ 47 h 457"/>
              <a:gd name="T66" fmla="*/ 208 w 208"/>
              <a:gd name="T67" fmla="*/ 0 h 457"/>
              <a:gd name="T68" fmla="*/ 184 w 208"/>
              <a:gd name="T69" fmla="*/ 0 h 45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8"/>
              <a:gd name="T106" fmla="*/ 0 h 457"/>
              <a:gd name="T107" fmla="*/ 208 w 208"/>
              <a:gd name="T108" fmla="*/ 457 h 45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8" h="457">
                <a:moveTo>
                  <a:pt x="184" y="0"/>
                </a:moveTo>
                <a:lnTo>
                  <a:pt x="181" y="44"/>
                </a:lnTo>
                <a:lnTo>
                  <a:pt x="178" y="88"/>
                </a:lnTo>
                <a:lnTo>
                  <a:pt x="175" y="132"/>
                </a:lnTo>
                <a:lnTo>
                  <a:pt x="167" y="170"/>
                </a:lnTo>
                <a:lnTo>
                  <a:pt x="161" y="211"/>
                </a:lnTo>
                <a:lnTo>
                  <a:pt x="149" y="245"/>
                </a:lnTo>
                <a:lnTo>
                  <a:pt x="139" y="279"/>
                </a:lnTo>
                <a:lnTo>
                  <a:pt x="127" y="310"/>
                </a:lnTo>
                <a:lnTo>
                  <a:pt x="112" y="336"/>
                </a:lnTo>
                <a:lnTo>
                  <a:pt x="99" y="361"/>
                </a:lnTo>
                <a:lnTo>
                  <a:pt x="84" y="382"/>
                </a:lnTo>
                <a:lnTo>
                  <a:pt x="67" y="402"/>
                </a:lnTo>
                <a:lnTo>
                  <a:pt x="52" y="415"/>
                </a:lnTo>
                <a:lnTo>
                  <a:pt x="34" y="423"/>
                </a:lnTo>
                <a:lnTo>
                  <a:pt x="18" y="429"/>
                </a:lnTo>
                <a:lnTo>
                  <a:pt x="0" y="433"/>
                </a:lnTo>
                <a:lnTo>
                  <a:pt x="0" y="457"/>
                </a:lnTo>
                <a:lnTo>
                  <a:pt x="21" y="456"/>
                </a:lnTo>
                <a:lnTo>
                  <a:pt x="43" y="449"/>
                </a:lnTo>
                <a:lnTo>
                  <a:pt x="64" y="436"/>
                </a:lnTo>
                <a:lnTo>
                  <a:pt x="84" y="420"/>
                </a:lnTo>
                <a:lnTo>
                  <a:pt x="102" y="398"/>
                </a:lnTo>
                <a:lnTo>
                  <a:pt x="118" y="377"/>
                </a:lnTo>
                <a:lnTo>
                  <a:pt x="136" y="351"/>
                </a:lnTo>
                <a:lnTo>
                  <a:pt x="149" y="320"/>
                </a:lnTo>
                <a:lnTo>
                  <a:pt x="161" y="289"/>
                </a:lnTo>
                <a:lnTo>
                  <a:pt x="173" y="255"/>
                </a:lnTo>
                <a:lnTo>
                  <a:pt x="184" y="217"/>
                </a:lnTo>
                <a:lnTo>
                  <a:pt x="193" y="176"/>
                </a:lnTo>
                <a:lnTo>
                  <a:pt x="199" y="135"/>
                </a:lnTo>
                <a:lnTo>
                  <a:pt x="205" y="91"/>
                </a:lnTo>
                <a:lnTo>
                  <a:pt x="208" y="47"/>
                </a:lnTo>
                <a:lnTo>
                  <a:pt x="208" y="0"/>
                </a:lnTo>
                <a:lnTo>
                  <a:pt x="184" y="0"/>
                </a:lnTo>
                <a:close/>
              </a:path>
            </a:pathLst>
          </a:custGeom>
          <a:solidFill>
            <a:srgbClr val="DA25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31" name="Freeform 225"/>
          <p:cNvSpPr>
            <a:spLocks/>
          </p:cNvSpPr>
          <p:nvPr/>
        </p:nvSpPr>
        <p:spPr bwMode="auto">
          <a:xfrm>
            <a:off x="1477765" y="4903465"/>
            <a:ext cx="168275" cy="365125"/>
          </a:xfrm>
          <a:custGeom>
            <a:avLst/>
            <a:gdLst>
              <a:gd name="T0" fmla="*/ 0 w 211"/>
              <a:gd name="T1" fmla="*/ 26 h 459"/>
              <a:gd name="T2" fmla="*/ 0 w 211"/>
              <a:gd name="T3" fmla="*/ 26 h 459"/>
              <a:gd name="T4" fmla="*/ 18 w 211"/>
              <a:gd name="T5" fmla="*/ 29 h 459"/>
              <a:gd name="T6" fmla="*/ 34 w 211"/>
              <a:gd name="T7" fmla="*/ 36 h 459"/>
              <a:gd name="T8" fmla="*/ 52 w 211"/>
              <a:gd name="T9" fmla="*/ 44 h 459"/>
              <a:gd name="T10" fmla="*/ 69 w 211"/>
              <a:gd name="T11" fmla="*/ 57 h 459"/>
              <a:gd name="T12" fmla="*/ 87 w 211"/>
              <a:gd name="T13" fmla="*/ 77 h 459"/>
              <a:gd name="T14" fmla="*/ 102 w 211"/>
              <a:gd name="T15" fmla="*/ 98 h 459"/>
              <a:gd name="T16" fmla="*/ 115 w 211"/>
              <a:gd name="T17" fmla="*/ 123 h 459"/>
              <a:gd name="T18" fmla="*/ 130 w 211"/>
              <a:gd name="T19" fmla="*/ 149 h 459"/>
              <a:gd name="T20" fmla="*/ 141 w 211"/>
              <a:gd name="T21" fmla="*/ 180 h 459"/>
              <a:gd name="T22" fmla="*/ 153 w 211"/>
              <a:gd name="T23" fmla="*/ 214 h 459"/>
              <a:gd name="T24" fmla="*/ 162 w 211"/>
              <a:gd name="T25" fmla="*/ 248 h 459"/>
              <a:gd name="T26" fmla="*/ 171 w 211"/>
              <a:gd name="T27" fmla="*/ 289 h 459"/>
              <a:gd name="T28" fmla="*/ 175 w 211"/>
              <a:gd name="T29" fmla="*/ 327 h 459"/>
              <a:gd name="T30" fmla="*/ 181 w 211"/>
              <a:gd name="T31" fmla="*/ 371 h 459"/>
              <a:gd name="T32" fmla="*/ 184 w 211"/>
              <a:gd name="T33" fmla="*/ 415 h 459"/>
              <a:gd name="T34" fmla="*/ 184 w 211"/>
              <a:gd name="T35" fmla="*/ 459 h 459"/>
              <a:gd name="T36" fmla="*/ 211 w 211"/>
              <a:gd name="T37" fmla="*/ 459 h 459"/>
              <a:gd name="T38" fmla="*/ 208 w 211"/>
              <a:gd name="T39" fmla="*/ 412 h 459"/>
              <a:gd name="T40" fmla="*/ 205 w 211"/>
              <a:gd name="T41" fmla="*/ 368 h 459"/>
              <a:gd name="T42" fmla="*/ 199 w 211"/>
              <a:gd name="T43" fmla="*/ 323 h 459"/>
              <a:gd name="T44" fmla="*/ 193 w 211"/>
              <a:gd name="T45" fmla="*/ 283 h 459"/>
              <a:gd name="T46" fmla="*/ 184 w 211"/>
              <a:gd name="T47" fmla="*/ 242 h 459"/>
              <a:gd name="T48" fmla="*/ 175 w 211"/>
              <a:gd name="T49" fmla="*/ 204 h 459"/>
              <a:gd name="T50" fmla="*/ 165 w 211"/>
              <a:gd name="T51" fmla="*/ 170 h 459"/>
              <a:gd name="T52" fmla="*/ 150 w 211"/>
              <a:gd name="T53" fmla="*/ 139 h 459"/>
              <a:gd name="T54" fmla="*/ 136 w 211"/>
              <a:gd name="T55" fmla="*/ 108 h 459"/>
              <a:gd name="T56" fmla="*/ 121 w 211"/>
              <a:gd name="T57" fmla="*/ 82 h 459"/>
              <a:gd name="T58" fmla="*/ 105 w 211"/>
              <a:gd name="T59" fmla="*/ 57 h 459"/>
              <a:gd name="T60" fmla="*/ 84 w 211"/>
              <a:gd name="T61" fmla="*/ 39 h 459"/>
              <a:gd name="T62" fmla="*/ 67 w 211"/>
              <a:gd name="T63" fmla="*/ 23 h 459"/>
              <a:gd name="T64" fmla="*/ 46 w 211"/>
              <a:gd name="T65" fmla="*/ 10 h 459"/>
              <a:gd name="T66" fmla="*/ 24 w 211"/>
              <a:gd name="T67" fmla="*/ 3 h 459"/>
              <a:gd name="T68" fmla="*/ 0 w 211"/>
              <a:gd name="T69" fmla="*/ 0 h 459"/>
              <a:gd name="T70" fmla="*/ 0 w 211"/>
              <a:gd name="T71" fmla="*/ 26 h 45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1"/>
              <a:gd name="T109" fmla="*/ 0 h 459"/>
              <a:gd name="T110" fmla="*/ 211 w 211"/>
              <a:gd name="T111" fmla="*/ 459 h 45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1" h="459">
                <a:moveTo>
                  <a:pt x="0" y="26"/>
                </a:moveTo>
                <a:lnTo>
                  <a:pt x="0" y="26"/>
                </a:lnTo>
                <a:lnTo>
                  <a:pt x="18" y="29"/>
                </a:lnTo>
                <a:lnTo>
                  <a:pt x="34" y="36"/>
                </a:lnTo>
                <a:lnTo>
                  <a:pt x="52" y="44"/>
                </a:lnTo>
                <a:lnTo>
                  <a:pt x="69" y="57"/>
                </a:lnTo>
                <a:lnTo>
                  <a:pt x="87" y="77"/>
                </a:lnTo>
                <a:lnTo>
                  <a:pt x="102" y="98"/>
                </a:lnTo>
                <a:lnTo>
                  <a:pt x="115" y="123"/>
                </a:lnTo>
                <a:lnTo>
                  <a:pt x="130" y="149"/>
                </a:lnTo>
                <a:lnTo>
                  <a:pt x="141" y="180"/>
                </a:lnTo>
                <a:lnTo>
                  <a:pt x="153" y="214"/>
                </a:lnTo>
                <a:lnTo>
                  <a:pt x="162" y="248"/>
                </a:lnTo>
                <a:lnTo>
                  <a:pt x="171" y="289"/>
                </a:lnTo>
                <a:lnTo>
                  <a:pt x="175" y="327"/>
                </a:lnTo>
                <a:lnTo>
                  <a:pt x="181" y="371"/>
                </a:lnTo>
                <a:lnTo>
                  <a:pt x="184" y="415"/>
                </a:lnTo>
                <a:lnTo>
                  <a:pt x="184" y="459"/>
                </a:lnTo>
                <a:lnTo>
                  <a:pt x="211" y="459"/>
                </a:lnTo>
                <a:lnTo>
                  <a:pt x="208" y="412"/>
                </a:lnTo>
                <a:lnTo>
                  <a:pt x="205" y="368"/>
                </a:lnTo>
                <a:lnTo>
                  <a:pt x="199" y="323"/>
                </a:lnTo>
                <a:lnTo>
                  <a:pt x="193" y="283"/>
                </a:lnTo>
                <a:lnTo>
                  <a:pt x="184" y="242"/>
                </a:lnTo>
                <a:lnTo>
                  <a:pt x="175" y="204"/>
                </a:lnTo>
                <a:lnTo>
                  <a:pt x="165" y="170"/>
                </a:lnTo>
                <a:lnTo>
                  <a:pt x="150" y="139"/>
                </a:lnTo>
                <a:lnTo>
                  <a:pt x="136" y="108"/>
                </a:lnTo>
                <a:lnTo>
                  <a:pt x="121" y="82"/>
                </a:lnTo>
                <a:lnTo>
                  <a:pt x="105" y="57"/>
                </a:lnTo>
                <a:lnTo>
                  <a:pt x="84" y="39"/>
                </a:lnTo>
                <a:lnTo>
                  <a:pt x="67" y="23"/>
                </a:lnTo>
                <a:lnTo>
                  <a:pt x="46" y="10"/>
                </a:lnTo>
                <a:lnTo>
                  <a:pt x="24" y="3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DA25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32" name="Freeform 226"/>
          <p:cNvSpPr>
            <a:spLocks/>
          </p:cNvSpPr>
          <p:nvPr/>
        </p:nvSpPr>
        <p:spPr bwMode="auto">
          <a:xfrm>
            <a:off x="1314252" y="4903465"/>
            <a:ext cx="163513" cy="365125"/>
          </a:xfrm>
          <a:custGeom>
            <a:avLst/>
            <a:gdLst>
              <a:gd name="T0" fmla="*/ 24 w 207"/>
              <a:gd name="T1" fmla="*/ 459 h 459"/>
              <a:gd name="T2" fmla="*/ 24 w 207"/>
              <a:gd name="T3" fmla="*/ 459 h 459"/>
              <a:gd name="T4" fmla="*/ 24 w 207"/>
              <a:gd name="T5" fmla="*/ 415 h 459"/>
              <a:gd name="T6" fmla="*/ 27 w 207"/>
              <a:gd name="T7" fmla="*/ 371 h 459"/>
              <a:gd name="T8" fmla="*/ 31 w 207"/>
              <a:gd name="T9" fmla="*/ 327 h 459"/>
              <a:gd name="T10" fmla="*/ 37 w 207"/>
              <a:gd name="T11" fmla="*/ 289 h 459"/>
              <a:gd name="T12" fmla="*/ 46 w 207"/>
              <a:gd name="T13" fmla="*/ 248 h 459"/>
              <a:gd name="T14" fmla="*/ 58 w 207"/>
              <a:gd name="T15" fmla="*/ 214 h 459"/>
              <a:gd name="T16" fmla="*/ 66 w 207"/>
              <a:gd name="T17" fmla="*/ 180 h 459"/>
              <a:gd name="T18" fmla="*/ 81 w 207"/>
              <a:gd name="T19" fmla="*/ 149 h 459"/>
              <a:gd name="T20" fmla="*/ 93 w 207"/>
              <a:gd name="T21" fmla="*/ 123 h 459"/>
              <a:gd name="T22" fmla="*/ 106 w 207"/>
              <a:gd name="T23" fmla="*/ 98 h 459"/>
              <a:gd name="T24" fmla="*/ 124 w 207"/>
              <a:gd name="T25" fmla="*/ 77 h 459"/>
              <a:gd name="T26" fmla="*/ 138 w 207"/>
              <a:gd name="T27" fmla="*/ 57 h 459"/>
              <a:gd name="T28" fmla="*/ 156 w 207"/>
              <a:gd name="T29" fmla="*/ 44 h 459"/>
              <a:gd name="T30" fmla="*/ 172 w 207"/>
              <a:gd name="T31" fmla="*/ 36 h 459"/>
              <a:gd name="T32" fmla="*/ 190 w 207"/>
              <a:gd name="T33" fmla="*/ 29 h 459"/>
              <a:gd name="T34" fmla="*/ 207 w 207"/>
              <a:gd name="T35" fmla="*/ 26 h 459"/>
              <a:gd name="T36" fmla="*/ 207 w 207"/>
              <a:gd name="T37" fmla="*/ 0 h 459"/>
              <a:gd name="T38" fmla="*/ 184 w 207"/>
              <a:gd name="T39" fmla="*/ 3 h 459"/>
              <a:gd name="T40" fmla="*/ 165 w 207"/>
              <a:gd name="T41" fmla="*/ 10 h 459"/>
              <a:gd name="T42" fmla="*/ 144 w 207"/>
              <a:gd name="T43" fmla="*/ 23 h 459"/>
              <a:gd name="T44" fmla="*/ 124 w 207"/>
              <a:gd name="T45" fmla="*/ 39 h 459"/>
              <a:gd name="T46" fmla="*/ 106 w 207"/>
              <a:gd name="T47" fmla="*/ 57 h 459"/>
              <a:gd name="T48" fmla="*/ 90 w 207"/>
              <a:gd name="T49" fmla="*/ 82 h 459"/>
              <a:gd name="T50" fmla="*/ 72 w 207"/>
              <a:gd name="T51" fmla="*/ 108 h 459"/>
              <a:gd name="T52" fmla="*/ 58 w 207"/>
              <a:gd name="T53" fmla="*/ 139 h 459"/>
              <a:gd name="T54" fmla="*/ 46 w 207"/>
              <a:gd name="T55" fmla="*/ 170 h 459"/>
              <a:gd name="T56" fmla="*/ 34 w 207"/>
              <a:gd name="T57" fmla="*/ 204 h 459"/>
              <a:gd name="T58" fmla="*/ 24 w 207"/>
              <a:gd name="T59" fmla="*/ 242 h 459"/>
              <a:gd name="T60" fmla="*/ 15 w 207"/>
              <a:gd name="T61" fmla="*/ 283 h 459"/>
              <a:gd name="T62" fmla="*/ 9 w 207"/>
              <a:gd name="T63" fmla="*/ 323 h 459"/>
              <a:gd name="T64" fmla="*/ 3 w 207"/>
              <a:gd name="T65" fmla="*/ 368 h 459"/>
              <a:gd name="T66" fmla="*/ 0 w 207"/>
              <a:gd name="T67" fmla="*/ 412 h 459"/>
              <a:gd name="T68" fmla="*/ 0 w 207"/>
              <a:gd name="T69" fmla="*/ 459 h 459"/>
              <a:gd name="T70" fmla="*/ 24 w 207"/>
              <a:gd name="T71" fmla="*/ 459 h 45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7"/>
              <a:gd name="T109" fmla="*/ 0 h 459"/>
              <a:gd name="T110" fmla="*/ 207 w 207"/>
              <a:gd name="T111" fmla="*/ 459 h 45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7" h="459">
                <a:moveTo>
                  <a:pt x="24" y="459"/>
                </a:moveTo>
                <a:lnTo>
                  <a:pt x="24" y="459"/>
                </a:lnTo>
                <a:lnTo>
                  <a:pt x="24" y="415"/>
                </a:lnTo>
                <a:lnTo>
                  <a:pt x="27" y="371"/>
                </a:lnTo>
                <a:lnTo>
                  <a:pt x="31" y="327"/>
                </a:lnTo>
                <a:lnTo>
                  <a:pt x="37" y="289"/>
                </a:lnTo>
                <a:lnTo>
                  <a:pt x="46" y="248"/>
                </a:lnTo>
                <a:lnTo>
                  <a:pt x="58" y="214"/>
                </a:lnTo>
                <a:lnTo>
                  <a:pt x="66" y="180"/>
                </a:lnTo>
                <a:lnTo>
                  <a:pt x="81" y="149"/>
                </a:lnTo>
                <a:lnTo>
                  <a:pt x="93" y="123"/>
                </a:lnTo>
                <a:lnTo>
                  <a:pt x="106" y="98"/>
                </a:lnTo>
                <a:lnTo>
                  <a:pt x="124" y="77"/>
                </a:lnTo>
                <a:lnTo>
                  <a:pt x="138" y="57"/>
                </a:lnTo>
                <a:lnTo>
                  <a:pt x="156" y="44"/>
                </a:lnTo>
                <a:lnTo>
                  <a:pt x="172" y="36"/>
                </a:lnTo>
                <a:lnTo>
                  <a:pt x="190" y="29"/>
                </a:lnTo>
                <a:lnTo>
                  <a:pt x="207" y="26"/>
                </a:lnTo>
                <a:lnTo>
                  <a:pt x="207" y="0"/>
                </a:lnTo>
                <a:lnTo>
                  <a:pt x="184" y="3"/>
                </a:lnTo>
                <a:lnTo>
                  <a:pt x="165" y="10"/>
                </a:lnTo>
                <a:lnTo>
                  <a:pt x="144" y="23"/>
                </a:lnTo>
                <a:lnTo>
                  <a:pt x="124" y="39"/>
                </a:lnTo>
                <a:lnTo>
                  <a:pt x="106" y="57"/>
                </a:lnTo>
                <a:lnTo>
                  <a:pt x="90" y="82"/>
                </a:lnTo>
                <a:lnTo>
                  <a:pt x="72" y="108"/>
                </a:lnTo>
                <a:lnTo>
                  <a:pt x="58" y="139"/>
                </a:lnTo>
                <a:lnTo>
                  <a:pt x="46" y="170"/>
                </a:lnTo>
                <a:lnTo>
                  <a:pt x="34" y="204"/>
                </a:lnTo>
                <a:lnTo>
                  <a:pt x="24" y="242"/>
                </a:lnTo>
                <a:lnTo>
                  <a:pt x="15" y="283"/>
                </a:lnTo>
                <a:lnTo>
                  <a:pt x="9" y="323"/>
                </a:lnTo>
                <a:lnTo>
                  <a:pt x="3" y="368"/>
                </a:lnTo>
                <a:lnTo>
                  <a:pt x="0" y="412"/>
                </a:lnTo>
                <a:lnTo>
                  <a:pt x="0" y="459"/>
                </a:lnTo>
                <a:lnTo>
                  <a:pt x="24" y="459"/>
                </a:lnTo>
                <a:close/>
              </a:path>
            </a:pathLst>
          </a:custGeom>
          <a:solidFill>
            <a:srgbClr val="DA25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33" name="Freeform 227"/>
          <p:cNvSpPr>
            <a:spLocks/>
          </p:cNvSpPr>
          <p:nvPr/>
        </p:nvSpPr>
        <p:spPr bwMode="auto">
          <a:xfrm>
            <a:off x="1314252" y="5265415"/>
            <a:ext cx="19050" cy="4763"/>
          </a:xfrm>
          <a:custGeom>
            <a:avLst/>
            <a:gdLst>
              <a:gd name="T0" fmla="*/ 24 w 24"/>
              <a:gd name="T1" fmla="*/ 5 h 5"/>
              <a:gd name="T2" fmla="*/ 24 w 24"/>
              <a:gd name="T3" fmla="*/ 3 h 5"/>
              <a:gd name="T4" fmla="*/ 24 w 24"/>
              <a:gd name="T5" fmla="*/ 0 h 5"/>
              <a:gd name="T6" fmla="*/ 0 w 24"/>
              <a:gd name="T7" fmla="*/ 0 h 5"/>
              <a:gd name="T8" fmla="*/ 0 w 24"/>
              <a:gd name="T9" fmla="*/ 3 h 5"/>
              <a:gd name="T10" fmla="*/ 0 w 24"/>
              <a:gd name="T11" fmla="*/ 5 h 5"/>
              <a:gd name="T12" fmla="*/ 24 w 24"/>
              <a:gd name="T13" fmla="*/ 5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5"/>
              <a:gd name="T23" fmla="*/ 24 w 24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5">
                <a:moveTo>
                  <a:pt x="24" y="5"/>
                </a:moveTo>
                <a:lnTo>
                  <a:pt x="24" y="3"/>
                </a:lnTo>
                <a:lnTo>
                  <a:pt x="24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24" y="5"/>
                </a:lnTo>
                <a:close/>
              </a:path>
            </a:pathLst>
          </a:custGeom>
          <a:solidFill>
            <a:srgbClr val="DA25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34" name="Line 228"/>
          <p:cNvSpPr>
            <a:spLocks noChangeShapeType="1"/>
          </p:cNvSpPr>
          <p:nvPr/>
        </p:nvSpPr>
        <p:spPr bwMode="auto">
          <a:xfrm flipH="1">
            <a:off x="620515" y="5271765"/>
            <a:ext cx="1235075" cy="1588"/>
          </a:xfrm>
          <a:prstGeom prst="line">
            <a:avLst/>
          </a:prstGeom>
          <a:noFill/>
          <a:ln w="6350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35" name="Line 229"/>
          <p:cNvSpPr>
            <a:spLocks noChangeShapeType="1"/>
          </p:cNvSpPr>
          <p:nvPr/>
        </p:nvSpPr>
        <p:spPr bwMode="auto">
          <a:xfrm flipH="1">
            <a:off x="849115" y="5241603"/>
            <a:ext cx="12700" cy="346075"/>
          </a:xfrm>
          <a:prstGeom prst="line">
            <a:avLst/>
          </a:prstGeom>
          <a:noFill/>
          <a:ln w="1588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36" name="Rectangle 230"/>
          <p:cNvSpPr>
            <a:spLocks noChangeArrowheads="1"/>
          </p:cNvSpPr>
          <p:nvPr/>
        </p:nvSpPr>
        <p:spPr bwMode="auto">
          <a:xfrm>
            <a:off x="620515" y="5649590"/>
            <a:ext cx="6699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37" name="Rectangle 231"/>
          <p:cNvSpPr>
            <a:spLocks noChangeArrowheads="1"/>
          </p:cNvSpPr>
          <p:nvPr/>
        </p:nvSpPr>
        <p:spPr bwMode="auto">
          <a:xfrm>
            <a:off x="620515" y="5657528"/>
            <a:ext cx="10699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1F1A17"/>
                </a:solidFill>
                <a:latin typeface="Arial" charset="0"/>
              </a:rPr>
              <a:t>delivered power</a:t>
            </a:r>
            <a:endParaRPr lang="en-US" sz="1200"/>
          </a:p>
        </p:txBody>
      </p:sp>
      <p:sp>
        <p:nvSpPr>
          <p:cNvPr id="138" name="Rectangle 232"/>
          <p:cNvSpPr>
            <a:spLocks noChangeArrowheads="1"/>
          </p:cNvSpPr>
          <p:nvPr/>
        </p:nvSpPr>
        <p:spPr bwMode="auto">
          <a:xfrm>
            <a:off x="1011040" y="4822503"/>
            <a:ext cx="29527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39" name="Rectangle 233"/>
          <p:cNvSpPr>
            <a:spLocks noChangeArrowheads="1"/>
          </p:cNvSpPr>
          <p:nvPr/>
        </p:nvSpPr>
        <p:spPr bwMode="auto">
          <a:xfrm>
            <a:off x="1011040" y="4655815"/>
            <a:ext cx="4730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1F1A17"/>
                </a:solidFill>
                <a:latin typeface="Arial" charset="0"/>
              </a:rPr>
              <a:t>current</a:t>
            </a:r>
            <a:endParaRPr lang="en-US" sz="1200"/>
          </a:p>
        </p:txBody>
      </p:sp>
      <p:sp>
        <p:nvSpPr>
          <p:cNvPr id="140" name="Rectangle 234"/>
          <p:cNvSpPr>
            <a:spLocks noChangeArrowheads="1"/>
          </p:cNvSpPr>
          <p:nvPr/>
        </p:nvSpPr>
        <p:spPr bwMode="auto">
          <a:xfrm>
            <a:off x="1001515" y="4589140"/>
            <a:ext cx="304800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1" name="Rectangle 235"/>
          <p:cNvSpPr>
            <a:spLocks noChangeArrowheads="1"/>
          </p:cNvSpPr>
          <p:nvPr/>
        </p:nvSpPr>
        <p:spPr bwMode="auto">
          <a:xfrm>
            <a:off x="1001515" y="4427215"/>
            <a:ext cx="4889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1F1A17"/>
                </a:solidFill>
                <a:latin typeface="Arial" charset="0"/>
              </a:rPr>
              <a:t>voltage</a:t>
            </a:r>
            <a:endParaRPr lang="en-US" sz="1200"/>
          </a:p>
        </p:txBody>
      </p:sp>
      <p:sp>
        <p:nvSpPr>
          <p:cNvPr id="142" name="Line 236"/>
          <p:cNvSpPr>
            <a:spLocks noChangeShapeType="1"/>
          </p:cNvSpPr>
          <p:nvPr/>
        </p:nvSpPr>
        <p:spPr bwMode="auto">
          <a:xfrm flipH="1">
            <a:off x="841177" y="4503415"/>
            <a:ext cx="155575" cy="433388"/>
          </a:xfrm>
          <a:prstGeom prst="line">
            <a:avLst/>
          </a:prstGeom>
          <a:noFill/>
          <a:ln w="1588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3" name="Line 237"/>
          <p:cNvSpPr>
            <a:spLocks noChangeShapeType="1"/>
          </p:cNvSpPr>
          <p:nvPr/>
        </p:nvSpPr>
        <p:spPr bwMode="auto">
          <a:xfrm flipH="1">
            <a:off x="906265" y="4808215"/>
            <a:ext cx="90487" cy="280988"/>
          </a:xfrm>
          <a:prstGeom prst="line">
            <a:avLst/>
          </a:prstGeom>
          <a:noFill/>
          <a:ln w="1588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4" name="Line 238"/>
          <p:cNvSpPr>
            <a:spLocks noChangeShapeType="1"/>
          </p:cNvSpPr>
          <p:nvPr/>
        </p:nvSpPr>
        <p:spPr bwMode="auto">
          <a:xfrm>
            <a:off x="2654102" y="4793928"/>
            <a:ext cx="1588" cy="1031875"/>
          </a:xfrm>
          <a:prstGeom prst="line">
            <a:avLst/>
          </a:prstGeom>
          <a:noFill/>
          <a:ln w="6350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5" name="Rectangle 239"/>
          <p:cNvSpPr>
            <a:spLocks noChangeArrowheads="1"/>
          </p:cNvSpPr>
          <p:nvPr/>
        </p:nvSpPr>
        <p:spPr bwMode="auto">
          <a:xfrm>
            <a:off x="2522340" y="5246365"/>
            <a:ext cx="266700" cy="38100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6" name="Rectangle 241"/>
          <p:cNvSpPr>
            <a:spLocks noChangeArrowheads="1"/>
          </p:cNvSpPr>
          <p:nvPr/>
        </p:nvSpPr>
        <p:spPr bwMode="auto">
          <a:xfrm>
            <a:off x="2512815" y="5284465"/>
            <a:ext cx="266700" cy="38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7" name="Rectangle 242"/>
          <p:cNvSpPr>
            <a:spLocks noChangeArrowheads="1"/>
          </p:cNvSpPr>
          <p:nvPr/>
        </p:nvSpPr>
        <p:spPr bwMode="auto">
          <a:xfrm>
            <a:off x="2512815" y="5284465"/>
            <a:ext cx="268287" cy="38100"/>
          </a:xfrm>
          <a:prstGeom prst="rect">
            <a:avLst/>
          </a:prstGeom>
          <a:solidFill>
            <a:srgbClr val="FFFFE1"/>
          </a:solidFill>
          <a:ln w="158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8" name="Rectangle 243"/>
          <p:cNvSpPr>
            <a:spLocks noChangeArrowheads="1"/>
          </p:cNvSpPr>
          <p:nvPr/>
        </p:nvSpPr>
        <p:spPr bwMode="auto">
          <a:xfrm>
            <a:off x="2519165" y="5325740"/>
            <a:ext cx="266700" cy="36513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9" name="Rectangle 245"/>
          <p:cNvSpPr>
            <a:spLocks noChangeArrowheads="1"/>
          </p:cNvSpPr>
          <p:nvPr/>
        </p:nvSpPr>
        <p:spPr bwMode="auto">
          <a:xfrm>
            <a:off x="2689027" y="5389240"/>
            <a:ext cx="292100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50" name="Rectangle 246"/>
          <p:cNvSpPr>
            <a:spLocks noChangeArrowheads="1"/>
          </p:cNvSpPr>
          <p:nvPr/>
        </p:nvSpPr>
        <p:spPr bwMode="auto">
          <a:xfrm>
            <a:off x="2689027" y="5397178"/>
            <a:ext cx="92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1F1A17"/>
                </a:solidFill>
                <a:latin typeface="Arial" charset="0"/>
              </a:rPr>
              <a:t>C</a:t>
            </a:r>
            <a:endParaRPr lang="en-US" sz="1000"/>
          </a:p>
        </p:txBody>
      </p:sp>
      <p:sp>
        <p:nvSpPr>
          <p:cNvPr id="151" name="Rectangle 247"/>
          <p:cNvSpPr>
            <a:spLocks noChangeArrowheads="1"/>
          </p:cNvSpPr>
          <p:nvPr/>
        </p:nvSpPr>
        <p:spPr bwMode="auto">
          <a:xfrm>
            <a:off x="4124127" y="5389240"/>
            <a:ext cx="29368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52" name="Rectangle 248"/>
          <p:cNvSpPr>
            <a:spLocks noChangeArrowheads="1"/>
          </p:cNvSpPr>
          <p:nvPr/>
        </p:nvSpPr>
        <p:spPr bwMode="auto">
          <a:xfrm>
            <a:off x="4124127" y="5397178"/>
            <a:ext cx="349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>
                <a:solidFill>
                  <a:srgbClr val="1F1A17"/>
                </a:solidFill>
                <a:latin typeface="Arial" charset="0"/>
              </a:rPr>
              <a:t>C</a:t>
            </a:r>
            <a:endParaRPr lang="en-US" sz="1000"/>
          </a:p>
        </p:txBody>
      </p:sp>
      <p:sp>
        <p:nvSpPr>
          <p:cNvPr id="153" name="Line 249"/>
          <p:cNvSpPr>
            <a:spLocks noChangeShapeType="1"/>
          </p:cNvSpPr>
          <p:nvPr/>
        </p:nvSpPr>
        <p:spPr bwMode="auto">
          <a:xfrm flipV="1">
            <a:off x="3787577" y="4790753"/>
            <a:ext cx="3175" cy="1035050"/>
          </a:xfrm>
          <a:prstGeom prst="line">
            <a:avLst/>
          </a:prstGeom>
          <a:noFill/>
          <a:ln w="6350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54" name="Rectangle 250"/>
          <p:cNvSpPr>
            <a:spLocks noChangeArrowheads="1"/>
          </p:cNvSpPr>
          <p:nvPr/>
        </p:nvSpPr>
        <p:spPr bwMode="auto">
          <a:xfrm>
            <a:off x="3019227" y="4709790"/>
            <a:ext cx="511175" cy="146050"/>
          </a:xfrm>
          <a:prstGeom prst="rect">
            <a:avLst/>
          </a:prstGeom>
          <a:solidFill>
            <a:srgbClr val="FFFF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55" name="Freeform 252"/>
          <p:cNvSpPr>
            <a:spLocks/>
          </p:cNvSpPr>
          <p:nvPr/>
        </p:nvSpPr>
        <p:spPr bwMode="auto">
          <a:xfrm>
            <a:off x="3016052" y="4614540"/>
            <a:ext cx="130175" cy="176213"/>
          </a:xfrm>
          <a:custGeom>
            <a:avLst/>
            <a:gdLst>
              <a:gd name="T0" fmla="*/ 163 w 163"/>
              <a:gd name="T1" fmla="*/ 222 h 222"/>
              <a:gd name="T2" fmla="*/ 160 w 163"/>
              <a:gd name="T3" fmla="*/ 178 h 222"/>
              <a:gd name="T4" fmla="*/ 154 w 163"/>
              <a:gd name="T5" fmla="*/ 134 h 222"/>
              <a:gd name="T6" fmla="*/ 148 w 163"/>
              <a:gd name="T7" fmla="*/ 96 h 222"/>
              <a:gd name="T8" fmla="*/ 138 w 163"/>
              <a:gd name="T9" fmla="*/ 65 h 222"/>
              <a:gd name="T10" fmla="*/ 126 w 163"/>
              <a:gd name="T11" fmla="*/ 37 h 222"/>
              <a:gd name="T12" fmla="*/ 111 w 163"/>
              <a:gd name="T13" fmla="*/ 16 h 222"/>
              <a:gd name="T14" fmla="*/ 106 w 163"/>
              <a:gd name="T15" fmla="*/ 9 h 222"/>
              <a:gd name="T16" fmla="*/ 97 w 163"/>
              <a:gd name="T17" fmla="*/ 3 h 222"/>
              <a:gd name="T18" fmla="*/ 88 w 163"/>
              <a:gd name="T19" fmla="*/ 0 h 222"/>
              <a:gd name="T20" fmla="*/ 79 w 163"/>
              <a:gd name="T21" fmla="*/ 0 h 222"/>
              <a:gd name="T22" fmla="*/ 72 w 163"/>
              <a:gd name="T23" fmla="*/ 0 h 222"/>
              <a:gd name="T24" fmla="*/ 66 w 163"/>
              <a:gd name="T25" fmla="*/ 3 h 222"/>
              <a:gd name="T26" fmla="*/ 57 w 163"/>
              <a:gd name="T27" fmla="*/ 9 h 222"/>
              <a:gd name="T28" fmla="*/ 48 w 163"/>
              <a:gd name="T29" fmla="*/ 16 h 222"/>
              <a:gd name="T30" fmla="*/ 34 w 163"/>
              <a:gd name="T31" fmla="*/ 37 h 222"/>
              <a:gd name="T32" fmla="*/ 22 w 163"/>
              <a:gd name="T33" fmla="*/ 65 h 222"/>
              <a:gd name="T34" fmla="*/ 13 w 163"/>
              <a:gd name="T35" fmla="*/ 96 h 222"/>
              <a:gd name="T36" fmla="*/ 4 w 163"/>
              <a:gd name="T37" fmla="*/ 134 h 222"/>
              <a:gd name="T38" fmla="*/ 0 w 163"/>
              <a:gd name="T39" fmla="*/ 178 h 222"/>
              <a:gd name="T40" fmla="*/ 0 w 163"/>
              <a:gd name="T41" fmla="*/ 222 h 22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3"/>
              <a:gd name="T64" fmla="*/ 0 h 222"/>
              <a:gd name="T65" fmla="*/ 163 w 163"/>
              <a:gd name="T66" fmla="*/ 222 h 22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3" h="222">
                <a:moveTo>
                  <a:pt x="163" y="222"/>
                </a:moveTo>
                <a:lnTo>
                  <a:pt x="160" y="178"/>
                </a:lnTo>
                <a:lnTo>
                  <a:pt x="154" y="134"/>
                </a:lnTo>
                <a:lnTo>
                  <a:pt x="148" y="96"/>
                </a:lnTo>
                <a:lnTo>
                  <a:pt x="138" y="65"/>
                </a:lnTo>
                <a:lnTo>
                  <a:pt x="126" y="37"/>
                </a:lnTo>
                <a:lnTo>
                  <a:pt x="111" y="16"/>
                </a:lnTo>
                <a:lnTo>
                  <a:pt x="106" y="9"/>
                </a:lnTo>
                <a:lnTo>
                  <a:pt x="97" y="3"/>
                </a:lnTo>
                <a:lnTo>
                  <a:pt x="88" y="0"/>
                </a:lnTo>
                <a:lnTo>
                  <a:pt x="79" y="0"/>
                </a:lnTo>
                <a:lnTo>
                  <a:pt x="72" y="0"/>
                </a:lnTo>
                <a:lnTo>
                  <a:pt x="66" y="3"/>
                </a:lnTo>
                <a:lnTo>
                  <a:pt x="57" y="9"/>
                </a:lnTo>
                <a:lnTo>
                  <a:pt x="48" y="16"/>
                </a:lnTo>
                <a:lnTo>
                  <a:pt x="34" y="37"/>
                </a:lnTo>
                <a:lnTo>
                  <a:pt x="22" y="65"/>
                </a:lnTo>
                <a:lnTo>
                  <a:pt x="13" y="96"/>
                </a:lnTo>
                <a:lnTo>
                  <a:pt x="4" y="134"/>
                </a:lnTo>
                <a:lnTo>
                  <a:pt x="0" y="178"/>
                </a:lnTo>
                <a:lnTo>
                  <a:pt x="0" y="222"/>
                </a:lnTo>
              </a:path>
            </a:pathLst>
          </a:custGeom>
          <a:noFill/>
          <a:ln w="4763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56" name="Freeform 253"/>
          <p:cNvSpPr>
            <a:spLocks/>
          </p:cNvSpPr>
          <p:nvPr/>
        </p:nvSpPr>
        <p:spPr bwMode="auto">
          <a:xfrm>
            <a:off x="3146227" y="4614540"/>
            <a:ext cx="128588" cy="176213"/>
          </a:xfrm>
          <a:custGeom>
            <a:avLst/>
            <a:gdLst>
              <a:gd name="T0" fmla="*/ 163 w 163"/>
              <a:gd name="T1" fmla="*/ 222 h 222"/>
              <a:gd name="T2" fmla="*/ 160 w 163"/>
              <a:gd name="T3" fmla="*/ 178 h 222"/>
              <a:gd name="T4" fmla="*/ 159 w 163"/>
              <a:gd name="T5" fmla="*/ 137 h 222"/>
              <a:gd name="T6" fmla="*/ 150 w 163"/>
              <a:gd name="T7" fmla="*/ 96 h 222"/>
              <a:gd name="T8" fmla="*/ 141 w 163"/>
              <a:gd name="T9" fmla="*/ 65 h 222"/>
              <a:gd name="T10" fmla="*/ 126 w 163"/>
              <a:gd name="T11" fmla="*/ 37 h 222"/>
              <a:gd name="T12" fmla="*/ 115 w 163"/>
              <a:gd name="T13" fmla="*/ 16 h 222"/>
              <a:gd name="T14" fmla="*/ 106 w 163"/>
              <a:gd name="T15" fmla="*/ 9 h 222"/>
              <a:gd name="T16" fmla="*/ 97 w 163"/>
              <a:gd name="T17" fmla="*/ 3 h 222"/>
              <a:gd name="T18" fmla="*/ 88 w 163"/>
              <a:gd name="T19" fmla="*/ 0 h 222"/>
              <a:gd name="T20" fmla="*/ 84 w 163"/>
              <a:gd name="T21" fmla="*/ 0 h 222"/>
              <a:gd name="T22" fmla="*/ 75 w 163"/>
              <a:gd name="T23" fmla="*/ 0 h 222"/>
              <a:gd name="T24" fmla="*/ 66 w 163"/>
              <a:gd name="T25" fmla="*/ 3 h 222"/>
              <a:gd name="T26" fmla="*/ 57 w 163"/>
              <a:gd name="T27" fmla="*/ 9 h 222"/>
              <a:gd name="T28" fmla="*/ 52 w 163"/>
              <a:gd name="T29" fmla="*/ 16 h 222"/>
              <a:gd name="T30" fmla="*/ 37 w 163"/>
              <a:gd name="T31" fmla="*/ 37 h 222"/>
              <a:gd name="T32" fmla="*/ 25 w 163"/>
              <a:gd name="T33" fmla="*/ 65 h 222"/>
              <a:gd name="T34" fmla="*/ 15 w 163"/>
              <a:gd name="T35" fmla="*/ 96 h 222"/>
              <a:gd name="T36" fmla="*/ 6 w 163"/>
              <a:gd name="T37" fmla="*/ 134 h 222"/>
              <a:gd name="T38" fmla="*/ 3 w 163"/>
              <a:gd name="T39" fmla="*/ 178 h 222"/>
              <a:gd name="T40" fmla="*/ 0 w 163"/>
              <a:gd name="T41" fmla="*/ 222 h 22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3"/>
              <a:gd name="T64" fmla="*/ 0 h 222"/>
              <a:gd name="T65" fmla="*/ 163 w 163"/>
              <a:gd name="T66" fmla="*/ 222 h 22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3" h="222">
                <a:moveTo>
                  <a:pt x="163" y="222"/>
                </a:moveTo>
                <a:lnTo>
                  <a:pt x="160" y="178"/>
                </a:lnTo>
                <a:lnTo>
                  <a:pt x="159" y="137"/>
                </a:lnTo>
                <a:lnTo>
                  <a:pt x="150" y="96"/>
                </a:lnTo>
                <a:lnTo>
                  <a:pt x="141" y="65"/>
                </a:lnTo>
                <a:lnTo>
                  <a:pt x="126" y="37"/>
                </a:lnTo>
                <a:lnTo>
                  <a:pt x="115" y="16"/>
                </a:lnTo>
                <a:lnTo>
                  <a:pt x="106" y="9"/>
                </a:lnTo>
                <a:lnTo>
                  <a:pt x="97" y="3"/>
                </a:lnTo>
                <a:lnTo>
                  <a:pt x="88" y="0"/>
                </a:lnTo>
                <a:lnTo>
                  <a:pt x="84" y="0"/>
                </a:lnTo>
                <a:lnTo>
                  <a:pt x="75" y="0"/>
                </a:lnTo>
                <a:lnTo>
                  <a:pt x="66" y="3"/>
                </a:lnTo>
                <a:lnTo>
                  <a:pt x="57" y="9"/>
                </a:lnTo>
                <a:lnTo>
                  <a:pt x="52" y="16"/>
                </a:lnTo>
                <a:lnTo>
                  <a:pt x="37" y="37"/>
                </a:lnTo>
                <a:lnTo>
                  <a:pt x="25" y="65"/>
                </a:lnTo>
                <a:lnTo>
                  <a:pt x="15" y="96"/>
                </a:lnTo>
                <a:lnTo>
                  <a:pt x="6" y="134"/>
                </a:lnTo>
                <a:lnTo>
                  <a:pt x="3" y="178"/>
                </a:lnTo>
                <a:lnTo>
                  <a:pt x="0" y="222"/>
                </a:lnTo>
              </a:path>
            </a:pathLst>
          </a:custGeom>
          <a:noFill/>
          <a:ln w="4763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57" name="Freeform 254"/>
          <p:cNvSpPr>
            <a:spLocks/>
          </p:cNvSpPr>
          <p:nvPr/>
        </p:nvSpPr>
        <p:spPr bwMode="auto">
          <a:xfrm>
            <a:off x="3274815" y="4614540"/>
            <a:ext cx="131762" cy="176213"/>
          </a:xfrm>
          <a:custGeom>
            <a:avLst/>
            <a:gdLst>
              <a:gd name="T0" fmla="*/ 165 w 165"/>
              <a:gd name="T1" fmla="*/ 222 h 222"/>
              <a:gd name="T2" fmla="*/ 165 w 165"/>
              <a:gd name="T3" fmla="*/ 178 h 222"/>
              <a:gd name="T4" fmla="*/ 159 w 165"/>
              <a:gd name="T5" fmla="*/ 137 h 222"/>
              <a:gd name="T6" fmla="*/ 150 w 165"/>
              <a:gd name="T7" fmla="*/ 96 h 222"/>
              <a:gd name="T8" fmla="*/ 141 w 165"/>
              <a:gd name="T9" fmla="*/ 65 h 222"/>
              <a:gd name="T10" fmla="*/ 131 w 165"/>
              <a:gd name="T11" fmla="*/ 37 h 222"/>
              <a:gd name="T12" fmla="*/ 116 w 165"/>
              <a:gd name="T13" fmla="*/ 16 h 222"/>
              <a:gd name="T14" fmla="*/ 107 w 165"/>
              <a:gd name="T15" fmla="*/ 9 h 222"/>
              <a:gd name="T16" fmla="*/ 99 w 165"/>
              <a:gd name="T17" fmla="*/ 3 h 222"/>
              <a:gd name="T18" fmla="*/ 93 w 165"/>
              <a:gd name="T19" fmla="*/ 0 h 222"/>
              <a:gd name="T20" fmla="*/ 84 w 165"/>
              <a:gd name="T21" fmla="*/ 0 h 222"/>
              <a:gd name="T22" fmla="*/ 75 w 165"/>
              <a:gd name="T23" fmla="*/ 0 h 222"/>
              <a:gd name="T24" fmla="*/ 68 w 165"/>
              <a:gd name="T25" fmla="*/ 3 h 222"/>
              <a:gd name="T26" fmla="*/ 59 w 165"/>
              <a:gd name="T27" fmla="*/ 9 h 222"/>
              <a:gd name="T28" fmla="*/ 53 w 165"/>
              <a:gd name="T29" fmla="*/ 16 h 222"/>
              <a:gd name="T30" fmla="*/ 38 w 165"/>
              <a:gd name="T31" fmla="*/ 37 h 222"/>
              <a:gd name="T32" fmla="*/ 27 w 165"/>
              <a:gd name="T33" fmla="*/ 65 h 222"/>
              <a:gd name="T34" fmla="*/ 15 w 165"/>
              <a:gd name="T35" fmla="*/ 96 h 222"/>
              <a:gd name="T36" fmla="*/ 9 w 165"/>
              <a:gd name="T37" fmla="*/ 137 h 222"/>
              <a:gd name="T38" fmla="*/ 3 w 165"/>
              <a:gd name="T39" fmla="*/ 178 h 222"/>
              <a:gd name="T40" fmla="*/ 0 w 165"/>
              <a:gd name="T41" fmla="*/ 222 h 22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5"/>
              <a:gd name="T64" fmla="*/ 0 h 222"/>
              <a:gd name="T65" fmla="*/ 165 w 165"/>
              <a:gd name="T66" fmla="*/ 222 h 22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5" h="222">
                <a:moveTo>
                  <a:pt x="165" y="222"/>
                </a:moveTo>
                <a:lnTo>
                  <a:pt x="165" y="178"/>
                </a:lnTo>
                <a:lnTo>
                  <a:pt x="159" y="137"/>
                </a:lnTo>
                <a:lnTo>
                  <a:pt x="150" y="96"/>
                </a:lnTo>
                <a:lnTo>
                  <a:pt x="141" y="65"/>
                </a:lnTo>
                <a:lnTo>
                  <a:pt x="131" y="37"/>
                </a:lnTo>
                <a:lnTo>
                  <a:pt x="116" y="16"/>
                </a:lnTo>
                <a:lnTo>
                  <a:pt x="107" y="9"/>
                </a:lnTo>
                <a:lnTo>
                  <a:pt x="99" y="3"/>
                </a:lnTo>
                <a:lnTo>
                  <a:pt x="93" y="0"/>
                </a:lnTo>
                <a:lnTo>
                  <a:pt x="84" y="0"/>
                </a:lnTo>
                <a:lnTo>
                  <a:pt x="75" y="0"/>
                </a:lnTo>
                <a:lnTo>
                  <a:pt x="68" y="3"/>
                </a:lnTo>
                <a:lnTo>
                  <a:pt x="59" y="9"/>
                </a:lnTo>
                <a:lnTo>
                  <a:pt x="53" y="16"/>
                </a:lnTo>
                <a:lnTo>
                  <a:pt x="38" y="37"/>
                </a:lnTo>
                <a:lnTo>
                  <a:pt x="27" y="65"/>
                </a:lnTo>
                <a:lnTo>
                  <a:pt x="15" y="96"/>
                </a:lnTo>
                <a:lnTo>
                  <a:pt x="9" y="137"/>
                </a:lnTo>
                <a:lnTo>
                  <a:pt x="3" y="178"/>
                </a:lnTo>
                <a:lnTo>
                  <a:pt x="0" y="222"/>
                </a:lnTo>
              </a:path>
            </a:pathLst>
          </a:custGeom>
          <a:noFill/>
          <a:ln w="4763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58" name="Freeform 255"/>
          <p:cNvSpPr>
            <a:spLocks/>
          </p:cNvSpPr>
          <p:nvPr/>
        </p:nvSpPr>
        <p:spPr bwMode="auto">
          <a:xfrm>
            <a:off x="3406577" y="4611365"/>
            <a:ext cx="127000" cy="179388"/>
          </a:xfrm>
          <a:custGeom>
            <a:avLst/>
            <a:gdLst>
              <a:gd name="T0" fmla="*/ 161 w 161"/>
              <a:gd name="T1" fmla="*/ 225 h 225"/>
              <a:gd name="T2" fmla="*/ 161 w 161"/>
              <a:gd name="T3" fmla="*/ 225 h 225"/>
              <a:gd name="T4" fmla="*/ 161 w 161"/>
              <a:gd name="T5" fmla="*/ 178 h 225"/>
              <a:gd name="T6" fmla="*/ 155 w 161"/>
              <a:gd name="T7" fmla="*/ 137 h 225"/>
              <a:gd name="T8" fmla="*/ 150 w 161"/>
              <a:gd name="T9" fmla="*/ 96 h 225"/>
              <a:gd name="T10" fmla="*/ 138 w 161"/>
              <a:gd name="T11" fmla="*/ 65 h 225"/>
              <a:gd name="T12" fmla="*/ 126 w 161"/>
              <a:gd name="T13" fmla="*/ 37 h 225"/>
              <a:gd name="T14" fmla="*/ 113 w 161"/>
              <a:gd name="T15" fmla="*/ 16 h 225"/>
              <a:gd name="T16" fmla="*/ 104 w 161"/>
              <a:gd name="T17" fmla="*/ 9 h 225"/>
              <a:gd name="T18" fmla="*/ 98 w 161"/>
              <a:gd name="T19" fmla="*/ 3 h 225"/>
              <a:gd name="T20" fmla="*/ 89 w 161"/>
              <a:gd name="T21" fmla="*/ 0 h 225"/>
              <a:gd name="T22" fmla="*/ 80 w 161"/>
              <a:gd name="T23" fmla="*/ 0 h 225"/>
              <a:gd name="T24" fmla="*/ 72 w 161"/>
              <a:gd name="T25" fmla="*/ 0 h 225"/>
              <a:gd name="T26" fmla="*/ 63 w 161"/>
              <a:gd name="T27" fmla="*/ 3 h 225"/>
              <a:gd name="T28" fmla="*/ 57 w 161"/>
              <a:gd name="T29" fmla="*/ 9 h 225"/>
              <a:gd name="T30" fmla="*/ 48 w 161"/>
              <a:gd name="T31" fmla="*/ 16 h 225"/>
              <a:gd name="T32" fmla="*/ 35 w 161"/>
              <a:gd name="T33" fmla="*/ 37 h 225"/>
              <a:gd name="T34" fmla="*/ 23 w 161"/>
              <a:gd name="T35" fmla="*/ 65 h 225"/>
              <a:gd name="T36" fmla="*/ 11 w 161"/>
              <a:gd name="T37" fmla="*/ 96 h 225"/>
              <a:gd name="T38" fmla="*/ 6 w 161"/>
              <a:gd name="T39" fmla="*/ 137 h 225"/>
              <a:gd name="T40" fmla="*/ 0 w 161"/>
              <a:gd name="T41" fmla="*/ 178 h 225"/>
              <a:gd name="T42" fmla="*/ 0 w 161"/>
              <a:gd name="T43" fmla="*/ 225 h 22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61"/>
              <a:gd name="T67" fmla="*/ 0 h 225"/>
              <a:gd name="T68" fmla="*/ 161 w 161"/>
              <a:gd name="T69" fmla="*/ 225 h 22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61" h="225">
                <a:moveTo>
                  <a:pt x="161" y="225"/>
                </a:moveTo>
                <a:lnTo>
                  <a:pt x="161" y="225"/>
                </a:lnTo>
                <a:lnTo>
                  <a:pt x="161" y="178"/>
                </a:lnTo>
                <a:lnTo>
                  <a:pt x="155" y="137"/>
                </a:lnTo>
                <a:lnTo>
                  <a:pt x="150" y="96"/>
                </a:lnTo>
                <a:lnTo>
                  <a:pt x="138" y="65"/>
                </a:lnTo>
                <a:lnTo>
                  <a:pt x="126" y="37"/>
                </a:lnTo>
                <a:lnTo>
                  <a:pt x="113" y="16"/>
                </a:lnTo>
                <a:lnTo>
                  <a:pt x="104" y="9"/>
                </a:lnTo>
                <a:lnTo>
                  <a:pt x="98" y="3"/>
                </a:lnTo>
                <a:lnTo>
                  <a:pt x="89" y="0"/>
                </a:lnTo>
                <a:lnTo>
                  <a:pt x="80" y="0"/>
                </a:lnTo>
                <a:lnTo>
                  <a:pt x="72" y="0"/>
                </a:lnTo>
                <a:lnTo>
                  <a:pt x="63" y="3"/>
                </a:lnTo>
                <a:lnTo>
                  <a:pt x="57" y="9"/>
                </a:lnTo>
                <a:lnTo>
                  <a:pt x="48" y="16"/>
                </a:lnTo>
                <a:lnTo>
                  <a:pt x="35" y="37"/>
                </a:lnTo>
                <a:lnTo>
                  <a:pt x="23" y="65"/>
                </a:lnTo>
                <a:lnTo>
                  <a:pt x="11" y="96"/>
                </a:lnTo>
                <a:lnTo>
                  <a:pt x="6" y="137"/>
                </a:lnTo>
                <a:lnTo>
                  <a:pt x="0" y="178"/>
                </a:lnTo>
                <a:lnTo>
                  <a:pt x="0" y="225"/>
                </a:lnTo>
              </a:path>
            </a:pathLst>
          </a:custGeom>
          <a:noFill/>
          <a:ln w="4763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59" name="Line 256"/>
          <p:cNvSpPr>
            <a:spLocks noChangeShapeType="1"/>
          </p:cNvSpPr>
          <p:nvPr/>
        </p:nvSpPr>
        <p:spPr bwMode="auto">
          <a:xfrm>
            <a:off x="3008115" y="4587553"/>
            <a:ext cx="530225" cy="1587"/>
          </a:xfrm>
          <a:prstGeom prst="line">
            <a:avLst/>
          </a:prstGeom>
          <a:noFill/>
          <a:ln w="1588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60" name="Line 257"/>
          <p:cNvSpPr>
            <a:spLocks noChangeShapeType="1"/>
          </p:cNvSpPr>
          <p:nvPr/>
        </p:nvSpPr>
        <p:spPr bwMode="auto">
          <a:xfrm>
            <a:off x="3008115" y="4560565"/>
            <a:ext cx="530225" cy="1588"/>
          </a:xfrm>
          <a:prstGeom prst="line">
            <a:avLst/>
          </a:prstGeom>
          <a:noFill/>
          <a:ln w="1588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61" name="Line 258"/>
          <p:cNvSpPr>
            <a:spLocks noChangeShapeType="1"/>
          </p:cNvSpPr>
          <p:nvPr/>
        </p:nvSpPr>
        <p:spPr bwMode="auto">
          <a:xfrm>
            <a:off x="3008115" y="4571678"/>
            <a:ext cx="530225" cy="1587"/>
          </a:xfrm>
          <a:prstGeom prst="line">
            <a:avLst/>
          </a:prstGeom>
          <a:noFill/>
          <a:ln w="1588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62" name="Freeform 259"/>
          <p:cNvSpPr>
            <a:spLocks/>
          </p:cNvSpPr>
          <p:nvPr/>
        </p:nvSpPr>
        <p:spPr bwMode="auto">
          <a:xfrm>
            <a:off x="3895527" y="4711378"/>
            <a:ext cx="71438" cy="157162"/>
          </a:xfrm>
          <a:custGeom>
            <a:avLst/>
            <a:gdLst>
              <a:gd name="T0" fmla="*/ 0 w 90"/>
              <a:gd name="T1" fmla="*/ 0 h 198"/>
              <a:gd name="T2" fmla="*/ 90 w 90"/>
              <a:gd name="T3" fmla="*/ 96 h 198"/>
              <a:gd name="T4" fmla="*/ 0 w 90"/>
              <a:gd name="T5" fmla="*/ 198 h 198"/>
              <a:gd name="T6" fmla="*/ 0 w 90"/>
              <a:gd name="T7" fmla="*/ 0 h 198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198"/>
              <a:gd name="T14" fmla="*/ 90 w 90"/>
              <a:gd name="T15" fmla="*/ 198 h 1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198">
                <a:moveTo>
                  <a:pt x="0" y="0"/>
                </a:moveTo>
                <a:lnTo>
                  <a:pt x="90" y="96"/>
                </a:lnTo>
                <a:lnTo>
                  <a:pt x="0" y="1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63" name="Line 261"/>
          <p:cNvSpPr>
            <a:spLocks noChangeShapeType="1"/>
          </p:cNvSpPr>
          <p:nvPr/>
        </p:nvSpPr>
        <p:spPr bwMode="auto">
          <a:xfrm>
            <a:off x="3966965" y="4709790"/>
            <a:ext cx="1587" cy="157163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64" name="Rectangle 262"/>
          <p:cNvSpPr>
            <a:spLocks noChangeArrowheads="1"/>
          </p:cNvSpPr>
          <p:nvPr/>
        </p:nvSpPr>
        <p:spPr bwMode="auto">
          <a:xfrm>
            <a:off x="3757415" y="5336853"/>
            <a:ext cx="50800" cy="312737"/>
          </a:xfrm>
          <a:prstGeom prst="rect">
            <a:avLst/>
          </a:prstGeom>
          <a:solidFill>
            <a:srgbClr val="FFFF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65" name="Rectangle 263"/>
          <p:cNvSpPr>
            <a:spLocks noChangeArrowheads="1"/>
          </p:cNvSpPr>
          <p:nvPr/>
        </p:nvSpPr>
        <p:spPr bwMode="auto">
          <a:xfrm>
            <a:off x="3757415" y="5336853"/>
            <a:ext cx="52387" cy="314325"/>
          </a:xfrm>
          <a:prstGeom prst="rect">
            <a:avLst/>
          </a:prstGeom>
          <a:noFill/>
          <a:ln w="158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66" name="Freeform 264"/>
          <p:cNvSpPr>
            <a:spLocks/>
          </p:cNvSpPr>
          <p:nvPr/>
        </p:nvSpPr>
        <p:spPr bwMode="auto">
          <a:xfrm>
            <a:off x="3598665" y="5338440"/>
            <a:ext cx="188912" cy="327025"/>
          </a:xfrm>
          <a:custGeom>
            <a:avLst/>
            <a:gdLst>
              <a:gd name="T0" fmla="*/ 207 w 238"/>
              <a:gd name="T1" fmla="*/ 0 h 412"/>
              <a:gd name="T2" fmla="*/ 0 w 238"/>
              <a:gd name="T3" fmla="*/ 393 h 412"/>
              <a:gd name="T4" fmla="*/ 31 w 238"/>
              <a:gd name="T5" fmla="*/ 412 h 412"/>
              <a:gd name="T6" fmla="*/ 238 w 238"/>
              <a:gd name="T7" fmla="*/ 20 h 412"/>
              <a:gd name="T8" fmla="*/ 207 w 238"/>
              <a:gd name="T9" fmla="*/ 0 h 4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8"/>
              <a:gd name="T16" fmla="*/ 0 h 412"/>
              <a:gd name="T17" fmla="*/ 238 w 238"/>
              <a:gd name="T18" fmla="*/ 412 h 4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8" h="412">
                <a:moveTo>
                  <a:pt x="207" y="0"/>
                </a:moveTo>
                <a:lnTo>
                  <a:pt x="0" y="393"/>
                </a:lnTo>
                <a:lnTo>
                  <a:pt x="31" y="412"/>
                </a:lnTo>
                <a:lnTo>
                  <a:pt x="238" y="20"/>
                </a:lnTo>
                <a:lnTo>
                  <a:pt x="207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67" name="Freeform 265"/>
          <p:cNvSpPr>
            <a:spLocks/>
          </p:cNvSpPr>
          <p:nvPr/>
        </p:nvSpPr>
        <p:spPr bwMode="auto">
          <a:xfrm>
            <a:off x="3757415" y="5308278"/>
            <a:ext cx="50800" cy="55562"/>
          </a:xfrm>
          <a:custGeom>
            <a:avLst/>
            <a:gdLst>
              <a:gd name="T0" fmla="*/ 31 w 64"/>
              <a:gd name="T1" fmla="*/ 68 h 68"/>
              <a:gd name="T2" fmla="*/ 43 w 64"/>
              <a:gd name="T3" fmla="*/ 67 h 68"/>
              <a:gd name="T4" fmla="*/ 55 w 64"/>
              <a:gd name="T5" fmla="*/ 57 h 68"/>
              <a:gd name="T6" fmla="*/ 61 w 64"/>
              <a:gd name="T7" fmla="*/ 47 h 68"/>
              <a:gd name="T8" fmla="*/ 64 w 64"/>
              <a:gd name="T9" fmla="*/ 34 h 68"/>
              <a:gd name="T10" fmla="*/ 61 w 64"/>
              <a:gd name="T11" fmla="*/ 19 h 68"/>
              <a:gd name="T12" fmla="*/ 55 w 64"/>
              <a:gd name="T13" fmla="*/ 10 h 68"/>
              <a:gd name="T14" fmla="*/ 43 w 64"/>
              <a:gd name="T15" fmla="*/ 3 h 68"/>
              <a:gd name="T16" fmla="*/ 31 w 64"/>
              <a:gd name="T17" fmla="*/ 0 h 68"/>
              <a:gd name="T18" fmla="*/ 21 w 64"/>
              <a:gd name="T19" fmla="*/ 3 h 68"/>
              <a:gd name="T20" fmla="*/ 9 w 64"/>
              <a:gd name="T21" fmla="*/ 10 h 68"/>
              <a:gd name="T22" fmla="*/ 3 w 64"/>
              <a:gd name="T23" fmla="*/ 19 h 68"/>
              <a:gd name="T24" fmla="*/ 0 w 64"/>
              <a:gd name="T25" fmla="*/ 34 h 68"/>
              <a:gd name="T26" fmla="*/ 3 w 64"/>
              <a:gd name="T27" fmla="*/ 47 h 68"/>
              <a:gd name="T28" fmla="*/ 9 w 64"/>
              <a:gd name="T29" fmla="*/ 57 h 68"/>
              <a:gd name="T30" fmla="*/ 21 w 64"/>
              <a:gd name="T31" fmla="*/ 67 h 68"/>
              <a:gd name="T32" fmla="*/ 31 w 64"/>
              <a:gd name="T33" fmla="*/ 68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68"/>
              <a:gd name="T53" fmla="*/ 64 w 64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68">
                <a:moveTo>
                  <a:pt x="31" y="68"/>
                </a:moveTo>
                <a:lnTo>
                  <a:pt x="43" y="67"/>
                </a:lnTo>
                <a:lnTo>
                  <a:pt x="55" y="57"/>
                </a:lnTo>
                <a:lnTo>
                  <a:pt x="61" y="47"/>
                </a:lnTo>
                <a:lnTo>
                  <a:pt x="64" y="34"/>
                </a:lnTo>
                <a:lnTo>
                  <a:pt x="61" y="19"/>
                </a:lnTo>
                <a:lnTo>
                  <a:pt x="55" y="10"/>
                </a:lnTo>
                <a:lnTo>
                  <a:pt x="43" y="3"/>
                </a:lnTo>
                <a:lnTo>
                  <a:pt x="31" y="0"/>
                </a:lnTo>
                <a:lnTo>
                  <a:pt x="21" y="3"/>
                </a:lnTo>
                <a:lnTo>
                  <a:pt x="9" y="10"/>
                </a:lnTo>
                <a:lnTo>
                  <a:pt x="3" y="19"/>
                </a:lnTo>
                <a:lnTo>
                  <a:pt x="0" y="34"/>
                </a:lnTo>
                <a:lnTo>
                  <a:pt x="3" y="47"/>
                </a:lnTo>
                <a:lnTo>
                  <a:pt x="9" y="57"/>
                </a:lnTo>
                <a:lnTo>
                  <a:pt x="21" y="67"/>
                </a:lnTo>
                <a:lnTo>
                  <a:pt x="31" y="6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68" name="Freeform 267"/>
          <p:cNvSpPr>
            <a:spLocks/>
          </p:cNvSpPr>
          <p:nvPr/>
        </p:nvSpPr>
        <p:spPr bwMode="auto">
          <a:xfrm>
            <a:off x="3762177" y="5625778"/>
            <a:ext cx="50800" cy="53975"/>
          </a:xfrm>
          <a:custGeom>
            <a:avLst/>
            <a:gdLst>
              <a:gd name="T0" fmla="*/ 31 w 64"/>
              <a:gd name="T1" fmla="*/ 69 h 69"/>
              <a:gd name="T2" fmla="*/ 43 w 64"/>
              <a:gd name="T3" fmla="*/ 66 h 69"/>
              <a:gd name="T4" fmla="*/ 55 w 64"/>
              <a:gd name="T5" fmla="*/ 59 h 69"/>
              <a:gd name="T6" fmla="*/ 61 w 64"/>
              <a:gd name="T7" fmla="*/ 48 h 69"/>
              <a:gd name="T8" fmla="*/ 64 w 64"/>
              <a:gd name="T9" fmla="*/ 35 h 69"/>
              <a:gd name="T10" fmla="*/ 61 w 64"/>
              <a:gd name="T11" fmla="*/ 22 h 69"/>
              <a:gd name="T12" fmla="*/ 55 w 64"/>
              <a:gd name="T13" fmla="*/ 10 h 69"/>
              <a:gd name="T14" fmla="*/ 43 w 64"/>
              <a:gd name="T15" fmla="*/ 4 h 69"/>
              <a:gd name="T16" fmla="*/ 31 w 64"/>
              <a:gd name="T17" fmla="*/ 0 h 69"/>
              <a:gd name="T18" fmla="*/ 21 w 64"/>
              <a:gd name="T19" fmla="*/ 4 h 69"/>
              <a:gd name="T20" fmla="*/ 9 w 64"/>
              <a:gd name="T21" fmla="*/ 10 h 69"/>
              <a:gd name="T22" fmla="*/ 3 w 64"/>
              <a:gd name="T23" fmla="*/ 22 h 69"/>
              <a:gd name="T24" fmla="*/ 0 w 64"/>
              <a:gd name="T25" fmla="*/ 35 h 69"/>
              <a:gd name="T26" fmla="*/ 3 w 64"/>
              <a:gd name="T27" fmla="*/ 48 h 69"/>
              <a:gd name="T28" fmla="*/ 9 w 64"/>
              <a:gd name="T29" fmla="*/ 59 h 69"/>
              <a:gd name="T30" fmla="*/ 21 w 64"/>
              <a:gd name="T31" fmla="*/ 66 h 69"/>
              <a:gd name="T32" fmla="*/ 31 w 64"/>
              <a:gd name="T33" fmla="*/ 69 h 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69"/>
              <a:gd name="T53" fmla="*/ 64 w 64"/>
              <a:gd name="T54" fmla="*/ 69 h 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69">
                <a:moveTo>
                  <a:pt x="31" y="69"/>
                </a:moveTo>
                <a:lnTo>
                  <a:pt x="43" y="66"/>
                </a:lnTo>
                <a:lnTo>
                  <a:pt x="55" y="59"/>
                </a:lnTo>
                <a:lnTo>
                  <a:pt x="61" y="48"/>
                </a:lnTo>
                <a:lnTo>
                  <a:pt x="64" y="35"/>
                </a:lnTo>
                <a:lnTo>
                  <a:pt x="61" y="22"/>
                </a:lnTo>
                <a:lnTo>
                  <a:pt x="55" y="10"/>
                </a:lnTo>
                <a:lnTo>
                  <a:pt x="43" y="4"/>
                </a:lnTo>
                <a:lnTo>
                  <a:pt x="31" y="0"/>
                </a:lnTo>
                <a:lnTo>
                  <a:pt x="21" y="4"/>
                </a:lnTo>
                <a:lnTo>
                  <a:pt x="9" y="10"/>
                </a:lnTo>
                <a:lnTo>
                  <a:pt x="3" y="22"/>
                </a:lnTo>
                <a:lnTo>
                  <a:pt x="0" y="35"/>
                </a:lnTo>
                <a:lnTo>
                  <a:pt x="3" y="48"/>
                </a:lnTo>
                <a:lnTo>
                  <a:pt x="9" y="59"/>
                </a:lnTo>
                <a:lnTo>
                  <a:pt x="21" y="66"/>
                </a:lnTo>
                <a:lnTo>
                  <a:pt x="31" y="69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69" name="Rectangle 269"/>
          <p:cNvSpPr>
            <a:spLocks noChangeArrowheads="1"/>
          </p:cNvSpPr>
          <p:nvPr/>
        </p:nvSpPr>
        <p:spPr bwMode="auto">
          <a:xfrm>
            <a:off x="3027165" y="5189215"/>
            <a:ext cx="542925" cy="552450"/>
          </a:xfrm>
          <a:prstGeom prst="rect">
            <a:avLst/>
          </a:prstGeom>
          <a:solidFill>
            <a:srgbClr val="FFFF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70" name="Rectangle 270"/>
          <p:cNvSpPr>
            <a:spLocks noChangeArrowheads="1"/>
          </p:cNvSpPr>
          <p:nvPr/>
        </p:nvSpPr>
        <p:spPr bwMode="auto">
          <a:xfrm>
            <a:off x="3025577" y="5189215"/>
            <a:ext cx="544513" cy="554038"/>
          </a:xfrm>
          <a:prstGeom prst="rect">
            <a:avLst/>
          </a:prstGeom>
          <a:noFill/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71" name="Line 271"/>
          <p:cNvSpPr>
            <a:spLocks noChangeShapeType="1"/>
          </p:cNvSpPr>
          <p:nvPr/>
        </p:nvSpPr>
        <p:spPr bwMode="auto">
          <a:xfrm flipH="1">
            <a:off x="3570090" y="5490840"/>
            <a:ext cx="122237" cy="1588"/>
          </a:xfrm>
          <a:prstGeom prst="line">
            <a:avLst/>
          </a:prstGeom>
          <a:noFill/>
          <a:ln w="6350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72" name="Rectangle 272"/>
          <p:cNvSpPr>
            <a:spLocks noChangeArrowheads="1"/>
          </p:cNvSpPr>
          <p:nvPr/>
        </p:nvSpPr>
        <p:spPr bwMode="auto">
          <a:xfrm>
            <a:off x="3085902" y="5219378"/>
            <a:ext cx="28575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73" name="Rectangle 273"/>
          <p:cNvSpPr>
            <a:spLocks noChangeArrowheads="1"/>
          </p:cNvSpPr>
          <p:nvPr/>
        </p:nvSpPr>
        <p:spPr bwMode="auto">
          <a:xfrm>
            <a:off x="3085902" y="5227315"/>
            <a:ext cx="3794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1F1A17"/>
                </a:solidFill>
                <a:latin typeface="Arial" charset="0"/>
              </a:rPr>
              <a:t>control</a:t>
            </a:r>
            <a:endParaRPr lang="en-US" sz="1000"/>
          </a:p>
        </p:txBody>
      </p:sp>
      <p:sp>
        <p:nvSpPr>
          <p:cNvPr id="174" name="Freeform 274"/>
          <p:cNvSpPr>
            <a:spLocks/>
          </p:cNvSpPr>
          <p:nvPr/>
        </p:nvSpPr>
        <p:spPr bwMode="auto">
          <a:xfrm>
            <a:off x="3666927" y="5095553"/>
            <a:ext cx="63500" cy="92075"/>
          </a:xfrm>
          <a:custGeom>
            <a:avLst/>
            <a:gdLst>
              <a:gd name="T0" fmla="*/ 79 w 79"/>
              <a:gd name="T1" fmla="*/ 116 h 116"/>
              <a:gd name="T2" fmla="*/ 60 w 79"/>
              <a:gd name="T3" fmla="*/ 116 h 116"/>
              <a:gd name="T4" fmla="*/ 0 w 79"/>
              <a:gd name="T5" fmla="*/ 13 h 116"/>
              <a:gd name="T6" fmla="*/ 19 w 79"/>
              <a:gd name="T7" fmla="*/ 0 h 116"/>
              <a:gd name="T8" fmla="*/ 79 w 79"/>
              <a:gd name="T9" fmla="*/ 105 h 116"/>
              <a:gd name="T10" fmla="*/ 60 w 79"/>
              <a:gd name="T11" fmla="*/ 105 h 116"/>
              <a:gd name="T12" fmla="*/ 79 w 79"/>
              <a:gd name="T13" fmla="*/ 116 h 1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"/>
              <a:gd name="T22" fmla="*/ 0 h 116"/>
              <a:gd name="T23" fmla="*/ 79 w 79"/>
              <a:gd name="T24" fmla="*/ 116 h 1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" h="116">
                <a:moveTo>
                  <a:pt x="79" y="116"/>
                </a:moveTo>
                <a:lnTo>
                  <a:pt x="60" y="116"/>
                </a:lnTo>
                <a:lnTo>
                  <a:pt x="0" y="13"/>
                </a:lnTo>
                <a:lnTo>
                  <a:pt x="19" y="0"/>
                </a:lnTo>
                <a:lnTo>
                  <a:pt x="79" y="105"/>
                </a:lnTo>
                <a:lnTo>
                  <a:pt x="60" y="105"/>
                </a:lnTo>
                <a:lnTo>
                  <a:pt x="79" y="116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75" name="Freeform 275"/>
          <p:cNvSpPr>
            <a:spLocks/>
          </p:cNvSpPr>
          <p:nvPr/>
        </p:nvSpPr>
        <p:spPr bwMode="auto">
          <a:xfrm>
            <a:off x="3714552" y="5187628"/>
            <a:ext cx="15875" cy="14287"/>
          </a:xfrm>
          <a:custGeom>
            <a:avLst/>
            <a:gdLst>
              <a:gd name="T0" fmla="*/ 19 w 19"/>
              <a:gd name="T1" fmla="*/ 0 h 20"/>
              <a:gd name="T2" fmla="*/ 12 w 19"/>
              <a:gd name="T3" fmla="*/ 20 h 20"/>
              <a:gd name="T4" fmla="*/ 0 w 19"/>
              <a:gd name="T5" fmla="*/ 0 h 20"/>
              <a:gd name="T6" fmla="*/ 19 w 19"/>
              <a:gd name="T7" fmla="*/ 0 h 20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20"/>
              <a:gd name="T14" fmla="*/ 19 w 19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20">
                <a:moveTo>
                  <a:pt x="19" y="0"/>
                </a:moveTo>
                <a:lnTo>
                  <a:pt x="12" y="20"/>
                </a:lnTo>
                <a:lnTo>
                  <a:pt x="0" y="0"/>
                </a:lnTo>
                <a:lnTo>
                  <a:pt x="19" y="0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76" name="Freeform 276"/>
          <p:cNvSpPr>
            <a:spLocks/>
          </p:cNvSpPr>
          <p:nvPr/>
        </p:nvSpPr>
        <p:spPr bwMode="auto">
          <a:xfrm>
            <a:off x="3714552" y="5095553"/>
            <a:ext cx="65088" cy="92075"/>
          </a:xfrm>
          <a:custGeom>
            <a:avLst/>
            <a:gdLst>
              <a:gd name="T0" fmla="*/ 72 w 82"/>
              <a:gd name="T1" fmla="*/ 7 h 116"/>
              <a:gd name="T2" fmla="*/ 82 w 82"/>
              <a:gd name="T3" fmla="*/ 13 h 116"/>
              <a:gd name="T4" fmla="*/ 19 w 82"/>
              <a:gd name="T5" fmla="*/ 116 h 116"/>
              <a:gd name="T6" fmla="*/ 0 w 82"/>
              <a:gd name="T7" fmla="*/ 105 h 116"/>
              <a:gd name="T8" fmla="*/ 63 w 82"/>
              <a:gd name="T9" fmla="*/ 0 h 116"/>
              <a:gd name="T10" fmla="*/ 72 w 82"/>
              <a:gd name="T11" fmla="*/ 7 h 1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"/>
              <a:gd name="T19" fmla="*/ 0 h 116"/>
              <a:gd name="T20" fmla="*/ 82 w 82"/>
              <a:gd name="T21" fmla="*/ 116 h 1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" h="116">
                <a:moveTo>
                  <a:pt x="72" y="7"/>
                </a:moveTo>
                <a:lnTo>
                  <a:pt x="82" y="13"/>
                </a:lnTo>
                <a:lnTo>
                  <a:pt x="19" y="116"/>
                </a:lnTo>
                <a:lnTo>
                  <a:pt x="0" y="105"/>
                </a:lnTo>
                <a:lnTo>
                  <a:pt x="63" y="0"/>
                </a:lnTo>
                <a:lnTo>
                  <a:pt x="72" y="7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77" name="Rectangle 277"/>
          <p:cNvSpPr>
            <a:spLocks noChangeArrowheads="1"/>
          </p:cNvSpPr>
          <p:nvPr/>
        </p:nvSpPr>
        <p:spPr bwMode="auto">
          <a:xfrm>
            <a:off x="3714552" y="4986015"/>
            <a:ext cx="17463" cy="179388"/>
          </a:xfrm>
          <a:prstGeom prst="rect">
            <a:avLst/>
          </a:prstGeom>
          <a:solidFill>
            <a:srgbClr val="75C5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78" name="Freeform 278"/>
          <p:cNvSpPr>
            <a:spLocks/>
          </p:cNvSpPr>
          <p:nvPr/>
        </p:nvSpPr>
        <p:spPr bwMode="auto">
          <a:xfrm>
            <a:off x="3933627" y="4644703"/>
            <a:ext cx="85725" cy="73025"/>
          </a:xfrm>
          <a:custGeom>
            <a:avLst/>
            <a:gdLst>
              <a:gd name="T0" fmla="*/ 110 w 110"/>
              <a:gd name="T1" fmla="*/ 0 h 92"/>
              <a:gd name="T2" fmla="*/ 110 w 110"/>
              <a:gd name="T3" fmla="*/ 21 h 92"/>
              <a:gd name="T4" fmla="*/ 15 w 110"/>
              <a:gd name="T5" fmla="*/ 92 h 92"/>
              <a:gd name="T6" fmla="*/ 0 w 110"/>
              <a:gd name="T7" fmla="*/ 69 h 92"/>
              <a:gd name="T8" fmla="*/ 95 w 110"/>
              <a:gd name="T9" fmla="*/ 0 h 92"/>
              <a:gd name="T10" fmla="*/ 95 w 110"/>
              <a:gd name="T11" fmla="*/ 21 h 92"/>
              <a:gd name="T12" fmla="*/ 110 w 110"/>
              <a:gd name="T13" fmla="*/ 0 h 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"/>
              <a:gd name="T22" fmla="*/ 0 h 92"/>
              <a:gd name="T23" fmla="*/ 110 w 110"/>
              <a:gd name="T24" fmla="*/ 92 h 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" h="92">
                <a:moveTo>
                  <a:pt x="110" y="0"/>
                </a:moveTo>
                <a:lnTo>
                  <a:pt x="110" y="21"/>
                </a:lnTo>
                <a:lnTo>
                  <a:pt x="15" y="92"/>
                </a:lnTo>
                <a:lnTo>
                  <a:pt x="0" y="69"/>
                </a:lnTo>
                <a:lnTo>
                  <a:pt x="95" y="0"/>
                </a:lnTo>
                <a:lnTo>
                  <a:pt x="95" y="21"/>
                </a:lnTo>
                <a:lnTo>
                  <a:pt x="110" y="0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79" name="Freeform 279"/>
          <p:cNvSpPr>
            <a:spLocks/>
          </p:cNvSpPr>
          <p:nvPr/>
        </p:nvSpPr>
        <p:spPr bwMode="auto">
          <a:xfrm>
            <a:off x="4019352" y="4644703"/>
            <a:ext cx="12700" cy="17462"/>
          </a:xfrm>
          <a:custGeom>
            <a:avLst/>
            <a:gdLst>
              <a:gd name="T0" fmla="*/ 0 w 15"/>
              <a:gd name="T1" fmla="*/ 0 h 21"/>
              <a:gd name="T2" fmla="*/ 15 w 15"/>
              <a:gd name="T3" fmla="*/ 13 h 21"/>
              <a:gd name="T4" fmla="*/ 0 w 15"/>
              <a:gd name="T5" fmla="*/ 21 h 21"/>
              <a:gd name="T6" fmla="*/ 0 w 15"/>
              <a:gd name="T7" fmla="*/ 0 h 21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21"/>
              <a:gd name="T14" fmla="*/ 15 w 15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21">
                <a:moveTo>
                  <a:pt x="0" y="0"/>
                </a:moveTo>
                <a:lnTo>
                  <a:pt x="15" y="13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0" name="Freeform 280"/>
          <p:cNvSpPr>
            <a:spLocks/>
          </p:cNvSpPr>
          <p:nvPr/>
        </p:nvSpPr>
        <p:spPr bwMode="auto">
          <a:xfrm>
            <a:off x="3933627" y="4592315"/>
            <a:ext cx="85725" cy="69850"/>
          </a:xfrm>
          <a:custGeom>
            <a:avLst/>
            <a:gdLst>
              <a:gd name="T0" fmla="*/ 9 w 110"/>
              <a:gd name="T1" fmla="*/ 8 h 86"/>
              <a:gd name="T2" fmla="*/ 15 w 110"/>
              <a:gd name="T3" fmla="*/ 0 h 86"/>
              <a:gd name="T4" fmla="*/ 110 w 110"/>
              <a:gd name="T5" fmla="*/ 65 h 86"/>
              <a:gd name="T6" fmla="*/ 95 w 110"/>
              <a:gd name="T7" fmla="*/ 86 h 86"/>
              <a:gd name="T8" fmla="*/ 0 w 110"/>
              <a:gd name="T9" fmla="*/ 21 h 86"/>
              <a:gd name="T10" fmla="*/ 9 w 110"/>
              <a:gd name="T11" fmla="*/ 8 h 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0"/>
              <a:gd name="T19" fmla="*/ 0 h 86"/>
              <a:gd name="T20" fmla="*/ 110 w 110"/>
              <a:gd name="T21" fmla="*/ 86 h 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0" h="86">
                <a:moveTo>
                  <a:pt x="9" y="8"/>
                </a:moveTo>
                <a:lnTo>
                  <a:pt x="15" y="0"/>
                </a:lnTo>
                <a:lnTo>
                  <a:pt x="110" y="65"/>
                </a:lnTo>
                <a:lnTo>
                  <a:pt x="95" y="86"/>
                </a:lnTo>
                <a:lnTo>
                  <a:pt x="0" y="21"/>
                </a:lnTo>
                <a:lnTo>
                  <a:pt x="9" y="8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1" name="Rectangle 281"/>
          <p:cNvSpPr>
            <a:spLocks noChangeArrowheads="1"/>
          </p:cNvSpPr>
          <p:nvPr/>
        </p:nvSpPr>
        <p:spPr bwMode="auto">
          <a:xfrm>
            <a:off x="3835202" y="4643115"/>
            <a:ext cx="165100" cy="19050"/>
          </a:xfrm>
          <a:prstGeom prst="rect">
            <a:avLst/>
          </a:prstGeom>
          <a:solidFill>
            <a:srgbClr val="2916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2" name="Freeform 282"/>
          <p:cNvSpPr>
            <a:spLocks/>
          </p:cNvSpPr>
          <p:nvPr/>
        </p:nvSpPr>
        <p:spPr bwMode="auto">
          <a:xfrm>
            <a:off x="1477765" y="5054278"/>
            <a:ext cx="149225" cy="220662"/>
          </a:xfrm>
          <a:custGeom>
            <a:avLst/>
            <a:gdLst>
              <a:gd name="T0" fmla="*/ 0 w 187"/>
              <a:gd name="T1" fmla="*/ 24 h 278"/>
              <a:gd name="T2" fmla="*/ 0 w 187"/>
              <a:gd name="T3" fmla="*/ 24 h 278"/>
              <a:gd name="T4" fmla="*/ 18 w 187"/>
              <a:gd name="T5" fmla="*/ 24 h 278"/>
              <a:gd name="T6" fmla="*/ 33 w 187"/>
              <a:gd name="T7" fmla="*/ 31 h 278"/>
              <a:gd name="T8" fmla="*/ 46 w 187"/>
              <a:gd name="T9" fmla="*/ 34 h 278"/>
              <a:gd name="T10" fmla="*/ 61 w 187"/>
              <a:gd name="T11" fmla="*/ 42 h 278"/>
              <a:gd name="T12" fmla="*/ 75 w 187"/>
              <a:gd name="T13" fmla="*/ 52 h 278"/>
              <a:gd name="T14" fmla="*/ 90 w 187"/>
              <a:gd name="T15" fmla="*/ 65 h 278"/>
              <a:gd name="T16" fmla="*/ 102 w 187"/>
              <a:gd name="T17" fmla="*/ 80 h 278"/>
              <a:gd name="T18" fmla="*/ 112 w 187"/>
              <a:gd name="T19" fmla="*/ 96 h 278"/>
              <a:gd name="T20" fmla="*/ 124 w 187"/>
              <a:gd name="T21" fmla="*/ 116 h 278"/>
              <a:gd name="T22" fmla="*/ 133 w 187"/>
              <a:gd name="T23" fmla="*/ 134 h 278"/>
              <a:gd name="T24" fmla="*/ 141 w 187"/>
              <a:gd name="T25" fmla="*/ 155 h 278"/>
              <a:gd name="T26" fmla="*/ 150 w 187"/>
              <a:gd name="T27" fmla="*/ 178 h 278"/>
              <a:gd name="T28" fmla="*/ 156 w 187"/>
              <a:gd name="T29" fmla="*/ 199 h 278"/>
              <a:gd name="T30" fmla="*/ 159 w 187"/>
              <a:gd name="T31" fmla="*/ 225 h 278"/>
              <a:gd name="T32" fmla="*/ 162 w 187"/>
              <a:gd name="T33" fmla="*/ 250 h 278"/>
              <a:gd name="T34" fmla="*/ 165 w 187"/>
              <a:gd name="T35" fmla="*/ 278 h 278"/>
              <a:gd name="T36" fmla="*/ 187 w 187"/>
              <a:gd name="T37" fmla="*/ 278 h 278"/>
              <a:gd name="T38" fmla="*/ 187 w 187"/>
              <a:gd name="T39" fmla="*/ 250 h 278"/>
              <a:gd name="T40" fmla="*/ 184 w 187"/>
              <a:gd name="T41" fmla="*/ 222 h 278"/>
              <a:gd name="T42" fmla="*/ 178 w 187"/>
              <a:gd name="T43" fmla="*/ 193 h 278"/>
              <a:gd name="T44" fmla="*/ 174 w 187"/>
              <a:gd name="T45" fmla="*/ 168 h 278"/>
              <a:gd name="T46" fmla="*/ 165 w 187"/>
              <a:gd name="T47" fmla="*/ 147 h 278"/>
              <a:gd name="T48" fmla="*/ 156 w 187"/>
              <a:gd name="T49" fmla="*/ 121 h 278"/>
              <a:gd name="T50" fmla="*/ 144 w 187"/>
              <a:gd name="T51" fmla="*/ 103 h 278"/>
              <a:gd name="T52" fmla="*/ 133 w 187"/>
              <a:gd name="T53" fmla="*/ 80 h 278"/>
              <a:gd name="T54" fmla="*/ 118 w 187"/>
              <a:gd name="T55" fmla="*/ 62 h 278"/>
              <a:gd name="T56" fmla="*/ 106 w 187"/>
              <a:gd name="T57" fmla="*/ 46 h 278"/>
              <a:gd name="T58" fmla="*/ 90 w 187"/>
              <a:gd name="T59" fmla="*/ 34 h 278"/>
              <a:gd name="T60" fmla="*/ 75 w 187"/>
              <a:gd name="T61" fmla="*/ 21 h 278"/>
              <a:gd name="T62" fmla="*/ 58 w 187"/>
              <a:gd name="T63" fmla="*/ 11 h 278"/>
              <a:gd name="T64" fmla="*/ 37 w 187"/>
              <a:gd name="T65" fmla="*/ 5 h 278"/>
              <a:gd name="T66" fmla="*/ 21 w 187"/>
              <a:gd name="T67" fmla="*/ 0 h 278"/>
              <a:gd name="T68" fmla="*/ 0 w 187"/>
              <a:gd name="T69" fmla="*/ 0 h 278"/>
              <a:gd name="T70" fmla="*/ 0 w 187"/>
              <a:gd name="T71" fmla="*/ 24 h 27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7"/>
              <a:gd name="T109" fmla="*/ 0 h 278"/>
              <a:gd name="T110" fmla="*/ 187 w 187"/>
              <a:gd name="T111" fmla="*/ 278 h 27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7" h="278">
                <a:moveTo>
                  <a:pt x="0" y="24"/>
                </a:moveTo>
                <a:lnTo>
                  <a:pt x="0" y="24"/>
                </a:lnTo>
                <a:lnTo>
                  <a:pt x="18" y="24"/>
                </a:lnTo>
                <a:lnTo>
                  <a:pt x="33" y="31"/>
                </a:lnTo>
                <a:lnTo>
                  <a:pt x="46" y="34"/>
                </a:lnTo>
                <a:lnTo>
                  <a:pt x="61" y="42"/>
                </a:lnTo>
                <a:lnTo>
                  <a:pt x="75" y="52"/>
                </a:lnTo>
                <a:lnTo>
                  <a:pt x="90" y="65"/>
                </a:lnTo>
                <a:lnTo>
                  <a:pt x="102" y="80"/>
                </a:lnTo>
                <a:lnTo>
                  <a:pt x="112" y="96"/>
                </a:lnTo>
                <a:lnTo>
                  <a:pt x="124" y="116"/>
                </a:lnTo>
                <a:lnTo>
                  <a:pt x="133" y="134"/>
                </a:lnTo>
                <a:lnTo>
                  <a:pt x="141" y="155"/>
                </a:lnTo>
                <a:lnTo>
                  <a:pt x="150" y="178"/>
                </a:lnTo>
                <a:lnTo>
                  <a:pt x="156" y="199"/>
                </a:lnTo>
                <a:lnTo>
                  <a:pt x="159" y="225"/>
                </a:lnTo>
                <a:lnTo>
                  <a:pt x="162" y="250"/>
                </a:lnTo>
                <a:lnTo>
                  <a:pt x="165" y="278"/>
                </a:lnTo>
                <a:lnTo>
                  <a:pt x="187" y="278"/>
                </a:lnTo>
                <a:lnTo>
                  <a:pt x="187" y="250"/>
                </a:lnTo>
                <a:lnTo>
                  <a:pt x="184" y="222"/>
                </a:lnTo>
                <a:lnTo>
                  <a:pt x="178" y="193"/>
                </a:lnTo>
                <a:lnTo>
                  <a:pt x="174" y="168"/>
                </a:lnTo>
                <a:lnTo>
                  <a:pt x="165" y="147"/>
                </a:lnTo>
                <a:lnTo>
                  <a:pt x="156" y="121"/>
                </a:lnTo>
                <a:lnTo>
                  <a:pt x="144" y="103"/>
                </a:lnTo>
                <a:lnTo>
                  <a:pt x="133" y="80"/>
                </a:lnTo>
                <a:lnTo>
                  <a:pt x="118" y="62"/>
                </a:lnTo>
                <a:lnTo>
                  <a:pt x="106" y="46"/>
                </a:lnTo>
                <a:lnTo>
                  <a:pt x="90" y="34"/>
                </a:lnTo>
                <a:lnTo>
                  <a:pt x="75" y="21"/>
                </a:lnTo>
                <a:lnTo>
                  <a:pt x="58" y="11"/>
                </a:lnTo>
                <a:lnTo>
                  <a:pt x="37" y="5"/>
                </a:lnTo>
                <a:lnTo>
                  <a:pt x="21" y="0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3" name="Freeform 283"/>
          <p:cNvSpPr>
            <a:spLocks/>
          </p:cNvSpPr>
          <p:nvPr/>
        </p:nvSpPr>
        <p:spPr bwMode="auto">
          <a:xfrm>
            <a:off x="1330127" y="5054278"/>
            <a:ext cx="147638" cy="220662"/>
          </a:xfrm>
          <a:custGeom>
            <a:avLst/>
            <a:gdLst>
              <a:gd name="T0" fmla="*/ 25 w 186"/>
              <a:gd name="T1" fmla="*/ 278 h 278"/>
              <a:gd name="T2" fmla="*/ 25 w 186"/>
              <a:gd name="T3" fmla="*/ 250 h 278"/>
              <a:gd name="T4" fmla="*/ 28 w 186"/>
              <a:gd name="T5" fmla="*/ 225 h 278"/>
              <a:gd name="T6" fmla="*/ 31 w 186"/>
              <a:gd name="T7" fmla="*/ 199 h 278"/>
              <a:gd name="T8" fmla="*/ 37 w 186"/>
              <a:gd name="T9" fmla="*/ 178 h 278"/>
              <a:gd name="T10" fmla="*/ 45 w 186"/>
              <a:gd name="T11" fmla="*/ 155 h 278"/>
              <a:gd name="T12" fmla="*/ 54 w 186"/>
              <a:gd name="T13" fmla="*/ 134 h 278"/>
              <a:gd name="T14" fmla="*/ 63 w 186"/>
              <a:gd name="T15" fmla="*/ 116 h 278"/>
              <a:gd name="T16" fmla="*/ 75 w 186"/>
              <a:gd name="T17" fmla="*/ 96 h 278"/>
              <a:gd name="T18" fmla="*/ 85 w 186"/>
              <a:gd name="T19" fmla="*/ 80 h 278"/>
              <a:gd name="T20" fmla="*/ 97 w 186"/>
              <a:gd name="T21" fmla="*/ 65 h 278"/>
              <a:gd name="T22" fmla="*/ 112 w 186"/>
              <a:gd name="T23" fmla="*/ 52 h 278"/>
              <a:gd name="T24" fmla="*/ 126 w 186"/>
              <a:gd name="T25" fmla="*/ 42 h 278"/>
              <a:gd name="T26" fmla="*/ 141 w 186"/>
              <a:gd name="T27" fmla="*/ 34 h 278"/>
              <a:gd name="T28" fmla="*/ 154 w 186"/>
              <a:gd name="T29" fmla="*/ 31 h 278"/>
              <a:gd name="T30" fmla="*/ 172 w 186"/>
              <a:gd name="T31" fmla="*/ 24 h 278"/>
              <a:gd name="T32" fmla="*/ 186 w 186"/>
              <a:gd name="T33" fmla="*/ 24 h 278"/>
              <a:gd name="T34" fmla="*/ 186 w 186"/>
              <a:gd name="T35" fmla="*/ 0 h 278"/>
              <a:gd name="T36" fmla="*/ 166 w 186"/>
              <a:gd name="T37" fmla="*/ 0 h 278"/>
              <a:gd name="T38" fmla="*/ 148 w 186"/>
              <a:gd name="T39" fmla="*/ 5 h 278"/>
              <a:gd name="T40" fmla="*/ 132 w 186"/>
              <a:gd name="T41" fmla="*/ 11 h 278"/>
              <a:gd name="T42" fmla="*/ 114 w 186"/>
              <a:gd name="T43" fmla="*/ 21 h 278"/>
              <a:gd name="T44" fmla="*/ 97 w 186"/>
              <a:gd name="T45" fmla="*/ 34 h 278"/>
              <a:gd name="T46" fmla="*/ 82 w 186"/>
              <a:gd name="T47" fmla="*/ 46 h 278"/>
              <a:gd name="T48" fmla="*/ 69 w 186"/>
              <a:gd name="T49" fmla="*/ 62 h 278"/>
              <a:gd name="T50" fmla="*/ 54 w 186"/>
              <a:gd name="T51" fmla="*/ 80 h 278"/>
              <a:gd name="T52" fmla="*/ 42 w 186"/>
              <a:gd name="T53" fmla="*/ 103 h 278"/>
              <a:gd name="T54" fmla="*/ 31 w 186"/>
              <a:gd name="T55" fmla="*/ 121 h 278"/>
              <a:gd name="T56" fmla="*/ 22 w 186"/>
              <a:gd name="T57" fmla="*/ 147 h 278"/>
              <a:gd name="T58" fmla="*/ 16 w 186"/>
              <a:gd name="T59" fmla="*/ 168 h 278"/>
              <a:gd name="T60" fmla="*/ 7 w 186"/>
              <a:gd name="T61" fmla="*/ 193 h 278"/>
              <a:gd name="T62" fmla="*/ 6 w 186"/>
              <a:gd name="T63" fmla="*/ 222 h 278"/>
              <a:gd name="T64" fmla="*/ 3 w 186"/>
              <a:gd name="T65" fmla="*/ 250 h 278"/>
              <a:gd name="T66" fmla="*/ 0 w 186"/>
              <a:gd name="T67" fmla="*/ 278 h 278"/>
              <a:gd name="T68" fmla="*/ 25 w 186"/>
              <a:gd name="T69" fmla="*/ 278 h 27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6"/>
              <a:gd name="T106" fmla="*/ 0 h 278"/>
              <a:gd name="T107" fmla="*/ 186 w 186"/>
              <a:gd name="T108" fmla="*/ 278 h 27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6" h="278">
                <a:moveTo>
                  <a:pt x="25" y="278"/>
                </a:moveTo>
                <a:lnTo>
                  <a:pt x="25" y="250"/>
                </a:lnTo>
                <a:lnTo>
                  <a:pt x="28" y="225"/>
                </a:lnTo>
                <a:lnTo>
                  <a:pt x="31" y="199"/>
                </a:lnTo>
                <a:lnTo>
                  <a:pt x="37" y="178"/>
                </a:lnTo>
                <a:lnTo>
                  <a:pt x="45" y="155"/>
                </a:lnTo>
                <a:lnTo>
                  <a:pt x="54" y="134"/>
                </a:lnTo>
                <a:lnTo>
                  <a:pt x="63" y="116"/>
                </a:lnTo>
                <a:lnTo>
                  <a:pt x="75" y="96"/>
                </a:lnTo>
                <a:lnTo>
                  <a:pt x="85" y="80"/>
                </a:lnTo>
                <a:lnTo>
                  <a:pt x="97" y="65"/>
                </a:lnTo>
                <a:lnTo>
                  <a:pt x="112" y="52"/>
                </a:lnTo>
                <a:lnTo>
                  <a:pt x="126" y="42"/>
                </a:lnTo>
                <a:lnTo>
                  <a:pt x="141" y="34"/>
                </a:lnTo>
                <a:lnTo>
                  <a:pt x="154" y="31"/>
                </a:lnTo>
                <a:lnTo>
                  <a:pt x="172" y="24"/>
                </a:lnTo>
                <a:lnTo>
                  <a:pt x="186" y="24"/>
                </a:lnTo>
                <a:lnTo>
                  <a:pt x="186" y="0"/>
                </a:lnTo>
                <a:lnTo>
                  <a:pt x="166" y="0"/>
                </a:lnTo>
                <a:lnTo>
                  <a:pt x="148" y="5"/>
                </a:lnTo>
                <a:lnTo>
                  <a:pt x="132" y="11"/>
                </a:lnTo>
                <a:lnTo>
                  <a:pt x="114" y="21"/>
                </a:lnTo>
                <a:lnTo>
                  <a:pt x="97" y="34"/>
                </a:lnTo>
                <a:lnTo>
                  <a:pt x="82" y="46"/>
                </a:lnTo>
                <a:lnTo>
                  <a:pt x="69" y="62"/>
                </a:lnTo>
                <a:lnTo>
                  <a:pt x="54" y="80"/>
                </a:lnTo>
                <a:lnTo>
                  <a:pt x="42" y="103"/>
                </a:lnTo>
                <a:lnTo>
                  <a:pt x="31" y="121"/>
                </a:lnTo>
                <a:lnTo>
                  <a:pt x="22" y="147"/>
                </a:lnTo>
                <a:lnTo>
                  <a:pt x="16" y="168"/>
                </a:lnTo>
                <a:lnTo>
                  <a:pt x="7" y="193"/>
                </a:lnTo>
                <a:lnTo>
                  <a:pt x="6" y="222"/>
                </a:lnTo>
                <a:lnTo>
                  <a:pt x="3" y="250"/>
                </a:lnTo>
                <a:lnTo>
                  <a:pt x="0" y="278"/>
                </a:lnTo>
                <a:lnTo>
                  <a:pt x="25" y="278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" name="Freeform 284"/>
          <p:cNvSpPr>
            <a:spLocks/>
          </p:cNvSpPr>
          <p:nvPr/>
        </p:nvSpPr>
        <p:spPr bwMode="auto">
          <a:xfrm>
            <a:off x="1166615" y="5268590"/>
            <a:ext cx="147637" cy="220663"/>
          </a:xfrm>
          <a:custGeom>
            <a:avLst/>
            <a:gdLst>
              <a:gd name="T0" fmla="*/ 0 w 186"/>
              <a:gd name="T1" fmla="*/ 278 h 278"/>
              <a:gd name="T2" fmla="*/ 0 w 186"/>
              <a:gd name="T3" fmla="*/ 278 h 278"/>
              <a:gd name="T4" fmla="*/ 20 w 186"/>
              <a:gd name="T5" fmla="*/ 278 h 278"/>
              <a:gd name="T6" fmla="*/ 39 w 186"/>
              <a:gd name="T7" fmla="*/ 272 h 278"/>
              <a:gd name="T8" fmla="*/ 57 w 186"/>
              <a:gd name="T9" fmla="*/ 267 h 278"/>
              <a:gd name="T10" fmla="*/ 74 w 186"/>
              <a:gd name="T11" fmla="*/ 257 h 278"/>
              <a:gd name="T12" fmla="*/ 89 w 186"/>
              <a:gd name="T13" fmla="*/ 244 h 278"/>
              <a:gd name="T14" fmla="*/ 106 w 186"/>
              <a:gd name="T15" fmla="*/ 232 h 278"/>
              <a:gd name="T16" fmla="*/ 120 w 186"/>
              <a:gd name="T17" fmla="*/ 213 h 278"/>
              <a:gd name="T18" fmla="*/ 132 w 186"/>
              <a:gd name="T19" fmla="*/ 196 h 278"/>
              <a:gd name="T20" fmla="*/ 142 w 186"/>
              <a:gd name="T21" fmla="*/ 175 h 278"/>
              <a:gd name="T22" fmla="*/ 154 w 186"/>
              <a:gd name="T23" fmla="*/ 154 h 278"/>
              <a:gd name="T24" fmla="*/ 163 w 186"/>
              <a:gd name="T25" fmla="*/ 131 h 278"/>
              <a:gd name="T26" fmla="*/ 172 w 186"/>
              <a:gd name="T27" fmla="*/ 107 h 278"/>
              <a:gd name="T28" fmla="*/ 177 w 186"/>
              <a:gd name="T29" fmla="*/ 80 h 278"/>
              <a:gd name="T30" fmla="*/ 183 w 186"/>
              <a:gd name="T31" fmla="*/ 56 h 278"/>
              <a:gd name="T32" fmla="*/ 186 w 186"/>
              <a:gd name="T33" fmla="*/ 28 h 278"/>
              <a:gd name="T34" fmla="*/ 186 w 186"/>
              <a:gd name="T35" fmla="*/ 0 h 278"/>
              <a:gd name="T36" fmla="*/ 163 w 186"/>
              <a:gd name="T37" fmla="*/ 0 h 278"/>
              <a:gd name="T38" fmla="*/ 160 w 186"/>
              <a:gd name="T39" fmla="*/ 28 h 278"/>
              <a:gd name="T40" fmla="*/ 157 w 186"/>
              <a:gd name="T41" fmla="*/ 53 h 278"/>
              <a:gd name="T42" fmla="*/ 154 w 186"/>
              <a:gd name="T43" fmla="*/ 79 h 278"/>
              <a:gd name="T44" fmla="*/ 148 w 186"/>
              <a:gd name="T45" fmla="*/ 100 h 278"/>
              <a:gd name="T46" fmla="*/ 141 w 186"/>
              <a:gd name="T47" fmla="*/ 121 h 278"/>
              <a:gd name="T48" fmla="*/ 135 w 186"/>
              <a:gd name="T49" fmla="*/ 144 h 278"/>
              <a:gd name="T50" fmla="*/ 123 w 186"/>
              <a:gd name="T51" fmla="*/ 162 h 278"/>
              <a:gd name="T52" fmla="*/ 111 w 186"/>
              <a:gd name="T53" fmla="*/ 182 h 278"/>
              <a:gd name="T54" fmla="*/ 101 w 186"/>
              <a:gd name="T55" fmla="*/ 196 h 278"/>
              <a:gd name="T56" fmla="*/ 89 w 186"/>
              <a:gd name="T57" fmla="*/ 213 h 278"/>
              <a:gd name="T58" fmla="*/ 74 w 186"/>
              <a:gd name="T59" fmla="*/ 223 h 278"/>
              <a:gd name="T60" fmla="*/ 60 w 186"/>
              <a:gd name="T61" fmla="*/ 234 h 278"/>
              <a:gd name="T62" fmla="*/ 45 w 186"/>
              <a:gd name="T63" fmla="*/ 241 h 278"/>
              <a:gd name="T64" fmla="*/ 32 w 186"/>
              <a:gd name="T65" fmla="*/ 247 h 278"/>
              <a:gd name="T66" fmla="*/ 17 w 186"/>
              <a:gd name="T67" fmla="*/ 250 h 278"/>
              <a:gd name="T68" fmla="*/ 0 w 186"/>
              <a:gd name="T69" fmla="*/ 254 h 278"/>
              <a:gd name="T70" fmla="*/ 0 w 186"/>
              <a:gd name="T71" fmla="*/ 278 h 27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6"/>
              <a:gd name="T109" fmla="*/ 0 h 278"/>
              <a:gd name="T110" fmla="*/ 186 w 186"/>
              <a:gd name="T111" fmla="*/ 278 h 27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6" h="278">
                <a:moveTo>
                  <a:pt x="0" y="278"/>
                </a:moveTo>
                <a:lnTo>
                  <a:pt x="0" y="278"/>
                </a:lnTo>
                <a:lnTo>
                  <a:pt x="20" y="278"/>
                </a:lnTo>
                <a:lnTo>
                  <a:pt x="39" y="272"/>
                </a:lnTo>
                <a:lnTo>
                  <a:pt x="57" y="267"/>
                </a:lnTo>
                <a:lnTo>
                  <a:pt x="74" y="257"/>
                </a:lnTo>
                <a:lnTo>
                  <a:pt x="89" y="244"/>
                </a:lnTo>
                <a:lnTo>
                  <a:pt x="106" y="232"/>
                </a:lnTo>
                <a:lnTo>
                  <a:pt x="120" y="213"/>
                </a:lnTo>
                <a:lnTo>
                  <a:pt x="132" y="196"/>
                </a:lnTo>
                <a:lnTo>
                  <a:pt x="142" y="175"/>
                </a:lnTo>
                <a:lnTo>
                  <a:pt x="154" y="154"/>
                </a:lnTo>
                <a:lnTo>
                  <a:pt x="163" y="131"/>
                </a:lnTo>
                <a:lnTo>
                  <a:pt x="172" y="107"/>
                </a:lnTo>
                <a:lnTo>
                  <a:pt x="177" y="80"/>
                </a:lnTo>
                <a:lnTo>
                  <a:pt x="183" y="56"/>
                </a:lnTo>
                <a:lnTo>
                  <a:pt x="186" y="28"/>
                </a:lnTo>
                <a:lnTo>
                  <a:pt x="186" y="0"/>
                </a:lnTo>
                <a:lnTo>
                  <a:pt x="163" y="0"/>
                </a:lnTo>
                <a:lnTo>
                  <a:pt x="160" y="28"/>
                </a:lnTo>
                <a:lnTo>
                  <a:pt x="157" y="53"/>
                </a:lnTo>
                <a:lnTo>
                  <a:pt x="154" y="79"/>
                </a:lnTo>
                <a:lnTo>
                  <a:pt x="148" y="100"/>
                </a:lnTo>
                <a:lnTo>
                  <a:pt x="141" y="121"/>
                </a:lnTo>
                <a:lnTo>
                  <a:pt x="135" y="144"/>
                </a:lnTo>
                <a:lnTo>
                  <a:pt x="123" y="162"/>
                </a:lnTo>
                <a:lnTo>
                  <a:pt x="111" y="182"/>
                </a:lnTo>
                <a:lnTo>
                  <a:pt x="101" y="196"/>
                </a:lnTo>
                <a:lnTo>
                  <a:pt x="89" y="213"/>
                </a:lnTo>
                <a:lnTo>
                  <a:pt x="74" y="223"/>
                </a:lnTo>
                <a:lnTo>
                  <a:pt x="60" y="234"/>
                </a:lnTo>
                <a:lnTo>
                  <a:pt x="45" y="241"/>
                </a:lnTo>
                <a:lnTo>
                  <a:pt x="32" y="247"/>
                </a:lnTo>
                <a:lnTo>
                  <a:pt x="17" y="250"/>
                </a:lnTo>
                <a:lnTo>
                  <a:pt x="0" y="254"/>
                </a:lnTo>
                <a:lnTo>
                  <a:pt x="0" y="278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" name="Freeform 285"/>
          <p:cNvSpPr>
            <a:spLocks/>
          </p:cNvSpPr>
          <p:nvPr/>
        </p:nvSpPr>
        <p:spPr bwMode="auto">
          <a:xfrm>
            <a:off x="1020565" y="5268590"/>
            <a:ext cx="146050" cy="220663"/>
          </a:xfrm>
          <a:custGeom>
            <a:avLst/>
            <a:gdLst>
              <a:gd name="T0" fmla="*/ 0 w 184"/>
              <a:gd name="T1" fmla="*/ 0 h 278"/>
              <a:gd name="T2" fmla="*/ 0 w 184"/>
              <a:gd name="T3" fmla="*/ 28 h 278"/>
              <a:gd name="T4" fmla="*/ 3 w 184"/>
              <a:gd name="T5" fmla="*/ 56 h 278"/>
              <a:gd name="T6" fmla="*/ 7 w 184"/>
              <a:gd name="T7" fmla="*/ 80 h 278"/>
              <a:gd name="T8" fmla="*/ 13 w 184"/>
              <a:gd name="T9" fmla="*/ 107 h 278"/>
              <a:gd name="T10" fmla="*/ 19 w 184"/>
              <a:gd name="T11" fmla="*/ 131 h 278"/>
              <a:gd name="T12" fmla="*/ 31 w 184"/>
              <a:gd name="T13" fmla="*/ 154 h 278"/>
              <a:gd name="T14" fmla="*/ 40 w 184"/>
              <a:gd name="T15" fmla="*/ 175 h 278"/>
              <a:gd name="T16" fmla="*/ 51 w 184"/>
              <a:gd name="T17" fmla="*/ 196 h 278"/>
              <a:gd name="T18" fmla="*/ 66 w 184"/>
              <a:gd name="T19" fmla="*/ 213 h 278"/>
              <a:gd name="T20" fmla="*/ 79 w 184"/>
              <a:gd name="T21" fmla="*/ 232 h 278"/>
              <a:gd name="T22" fmla="*/ 94 w 184"/>
              <a:gd name="T23" fmla="*/ 244 h 278"/>
              <a:gd name="T24" fmla="*/ 112 w 184"/>
              <a:gd name="T25" fmla="*/ 257 h 278"/>
              <a:gd name="T26" fmla="*/ 129 w 184"/>
              <a:gd name="T27" fmla="*/ 267 h 278"/>
              <a:gd name="T28" fmla="*/ 147 w 184"/>
              <a:gd name="T29" fmla="*/ 272 h 278"/>
              <a:gd name="T30" fmla="*/ 166 w 184"/>
              <a:gd name="T31" fmla="*/ 278 h 278"/>
              <a:gd name="T32" fmla="*/ 184 w 184"/>
              <a:gd name="T33" fmla="*/ 278 h 278"/>
              <a:gd name="T34" fmla="*/ 184 w 184"/>
              <a:gd name="T35" fmla="*/ 254 h 278"/>
              <a:gd name="T36" fmla="*/ 169 w 184"/>
              <a:gd name="T37" fmla="*/ 250 h 278"/>
              <a:gd name="T38" fmla="*/ 151 w 184"/>
              <a:gd name="T39" fmla="*/ 247 h 278"/>
              <a:gd name="T40" fmla="*/ 138 w 184"/>
              <a:gd name="T41" fmla="*/ 241 h 278"/>
              <a:gd name="T42" fmla="*/ 123 w 184"/>
              <a:gd name="T43" fmla="*/ 234 h 278"/>
              <a:gd name="T44" fmla="*/ 109 w 184"/>
              <a:gd name="T45" fmla="*/ 223 h 278"/>
              <a:gd name="T46" fmla="*/ 97 w 184"/>
              <a:gd name="T47" fmla="*/ 213 h 278"/>
              <a:gd name="T48" fmla="*/ 82 w 184"/>
              <a:gd name="T49" fmla="*/ 196 h 278"/>
              <a:gd name="T50" fmla="*/ 72 w 184"/>
              <a:gd name="T51" fmla="*/ 182 h 278"/>
              <a:gd name="T52" fmla="*/ 60 w 184"/>
              <a:gd name="T53" fmla="*/ 162 h 278"/>
              <a:gd name="T54" fmla="*/ 51 w 184"/>
              <a:gd name="T55" fmla="*/ 144 h 278"/>
              <a:gd name="T56" fmla="*/ 42 w 184"/>
              <a:gd name="T57" fmla="*/ 121 h 278"/>
              <a:gd name="T58" fmla="*/ 37 w 184"/>
              <a:gd name="T59" fmla="*/ 100 h 278"/>
              <a:gd name="T60" fmla="*/ 31 w 184"/>
              <a:gd name="T61" fmla="*/ 79 h 278"/>
              <a:gd name="T62" fmla="*/ 25 w 184"/>
              <a:gd name="T63" fmla="*/ 53 h 278"/>
              <a:gd name="T64" fmla="*/ 22 w 184"/>
              <a:gd name="T65" fmla="*/ 28 h 278"/>
              <a:gd name="T66" fmla="*/ 22 w 184"/>
              <a:gd name="T67" fmla="*/ 0 h 278"/>
              <a:gd name="T68" fmla="*/ 0 w 184"/>
              <a:gd name="T69" fmla="*/ 0 h 27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"/>
              <a:gd name="T106" fmla="*/ 0 h 278"/>
              <a:gd name="T107" fmla="*/ 184 w 184"/>
              <a:gd name="T108" fmla="*/ 278 h 27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" h="278">
                <a:moveTo>
                  <a:pt x="0" y="0"/>
                </a:moveTo>
                <a:lnTo>
                  <a:pt x="0" y="28"/>
                </a:lnTo>
                <a:lnTo>
                  <a:pt x="3" y="56"/>
                </a:lnTo>
                <a:lnTo>
                  <a:pt x="7" y="80"/>
                </a:lnTo>
                <a:lnTo>
                  <a:pt x="13" y="107"/>
                </a:lnTo>
                <a:lnTo>
                  <a:pt x="19" y="131"/>
                </a:lnTo>
                <a:lnTo>
                  <a:pt x="31" y="154"/>
                </a:lnTo>
                <a:lnTo>
                  <a:pt x="40" y="175"/>
                </a:lnTo>
                <a:lnTo>
                  <a:pt x="51" y="196"/>
                </a:lnTo>
                <a:lnTo>
                  <a:pt x="66" y="213"/>
                </a:lnTo>
                <a:lnTo>
                  <a:pt x="79" y="232"/>
                </a:lnTo>
                <a:lnTo>
                  <a:pt x="94" y="244"/>
                </a:lnTo>
                <a:lnTo>
                  <a:pt x="112" y="257"/>
                </a:lnTo>
                <a:lnTo>
                  <a:pt x="129" y="267"/>
                </a:lnTo>
                <a:lnTo>
                  <a:pt x="147" y="272"/>
                </a:lnTo>
                <a:lnTo>
                  <a:pt x="166" y="278"/>
                </a:lnTo>
                <a:lnTo>
                  <a:pt x="184" y="278"/>
                </a:lnTo>
                <a:lnTo>
                  <a:pt x="184" y="254"/>
                </a:lnTo>
                <a:lnTo>
                  <a:pt x="169" y="250"/>
                </a:lnTo>
                <a:lnTo>
                  <a:pt x="151" y="247"/>
                </a:lnTo>
                <a:lnTo>
                  <a:pt x="138" y="241"/>
                </a:lnTo>
                <a:lnTo>
                  <a:pt x="123" y="234"/>
                </a:lnTo>
                <a:lnTo>
                  <a:pt x="109" y="223"/>
                </a:lnTo>
                <a:lnTo>
                  <a:pt x="97" y="213"/>
                </a:lnTo>
                <a:lnTo>
                  <a:pt x="82" y="196"/>
                </a:lnTo>
                <a:lnTo>
                  <a:pt x="72" y="182"/>
                </a:lnTo>
                <a:lnTo>
                  <a:pt x="60" y="162"/>
                </a:lnTo>
                <a:lnTo>
                  <a:pt x="51" y="144"/>
                </a:lnTo>
                <a:lnTo>
                  <a:pt x="42" y="121"/>
                </a:lnTo>
                <a:lnTo>
                  <a:pt x="37" y="100"/>
                </a:lnTo>
                <a:lnTo>
                  <a:pt x="31" y="79"/>
                </a:lnTo>
                <a:lnTo>
                  <a:pt x="25" y="53"/>
                </a:lnTo>
                <a:lnTo>
                  <a:pt x="22" y="28"/>
                </a:lnTo>
                <a:lnTo>
                  <a:pt x="22" y="0"/>
                </a:lnTo>
                <a:lnTo>
                  <a:pt x="0" y="0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6" name="Freeform 286"/>
          <p:cNvSpPr>
            <a:spLocks/>
          </p:cNvSpPr>
          <p:nvPr/>
        </p:nvSpPr>
        <p:spPr bwMode="auto">
          <a:xfrm>
            <a:off x="853877" y="5046340"/>
            <a:ext cx="147638" cy="222250"/>
          </a:xfrm>
          <a:custGeom>
            <a:avLst/>
            <a:gdLst>
              <a:gd name="T0" fmla="*/ 0 w 186"/>
              <a:gd name="T1" fmla="*/ 24 h 279"/>
              <a:gd name="T2" fmla="*/ 0 w 186"/>
              <a:gd name="T3" fmla="*/ 24 h 279"/>
              <a:gd name="T4" fmla="*/ 16 w 186"/>
              <a:gd name="T5" fmla="*/ 28 h 279"/>
              <a:gd name="T6" fmla="*/ 31 w 186"/>
              <a:gd name="T7" fmla="*/ 31 h 279"/>
              <a:gd name="T8" fmla="*/ 45 w 186"/>
              <a:gd name="T9" fmla="*/ 38 h 279"/>
              <a:gd name="T10" fmla="*/ 60 w 186"/>
              <a:gd name="T11" fmla="*/ 44 h 279"/>
              <a:gd name="T12" fmla="*/ 73 w 186"/>
              <a:gd name="T13" fmla="*/ 56 h 279"/>
              <a:gd name="T14" fmla="*/ 88 w 186"/>
              <a:gd name="T15" fmla="*/ 69 h 279"/>
              <a:gd name="T16" fmla="*/ 100 w 186"/>
              <a:gd name="T17" fmla="*/ 82 h 279"/>
              <a:gd name="T18" fmla="*/ 111 w 186"/>
              <a:gd name="T19" fmla="*/ 96 h 279"/>
              <a:gd name="T20" fmla="*/ 123 w 186"/>
              <a:gd name="T21" fmla="*/ 116 h 279"/>
              <a:gd name="T22" fmla="*/ 132 w 186"/>
              <a:gd name="T23" fmla="*/ 134 h 279"/>
              <a:gd name="T24" fmla="*/ 141 w 186"/>
              <a:gd name="T25" fmla="*/ 157 h 279"/>
              <a:gd name="T26" fmla="*/ 148 w 186"/>
              <a:gd name="T27" fmla="*/ 178 h 279"/>
              <a:gd name="T28" fmla="*/ 154 w 186"/>
              <a:gd name="T29" fmla="*/ 201 h 279"/>
              <a:gd name="T30" fmla="*/ 157 w 186"/>
              <a:gd name="T31" fmla="*/ 225 h 279"/>
              <a:gd name="T32" fmla="*/ 160 w 186"/>
              <a:gd name="T33" fmla="*/ 250 h 279"/>
              <a:gd name="T34" fmla="*/ 163 w 186"/>
              <a:gd name="T35" fmla="*/ 279 h 279"/>
              <a:gd name="T36" fmla="*/ 186 w 186"/>
              <a:gd name="T37" fmla="*/ 279 h 279"/>
              <a:gd name="T38" fmla="*/ 186 w 186"/>
              <a:gd name="T39" fmla="*/ 250 h 279"/>
              <a:gd name="T40" fmla="*/ 183 w 186"/>
              <a:gd name="T41" fmla="*/ 222 h 279"/>
              <a:gd name="T42" fmla="*/ 178 w 186"/>
              <a:gd name="T43" fmla="*/ 198 h 279"/>
              <a:gd name="T44" fmla="*/ 172 w 186"/>
              <a:gd name="T45" fmla="*/ 172 h 279"/>
              <a:gd name="T46" fmla="*/ 163 w 186"/>
              <a:gd name="T47" fmla="*/ 147 h 279"/>
              <a:gd name="T48" fmla="*/ 154 w 186"/>
              <a:gd name="T49" fmla="*/ 126 h 279"/>
              <a:gd name="T50" fmla="*/ 144 w 186"/>
              <a:gd name="T51" fmla="*/ 103 h 279"/>
              <a:gd name="T52" fmla="*/ 132 w 186"/>
              <a:gd name="T53" fmla="*/ 82 h 279"/>
              <a:gd name="T54" fmla="*/ 120 w 186"/>
              <a:gd name="T55" fmla="*/ 65 h 279"/>
              <a:gd name="T56" fmla="*/ 106 w 186"/>
              <a:gd name="T57" fmla="*/ 47 h 279"/>
              <a:gd name="T58" fmla="*/ 88 w 186"/>
              <a:gd name="T59" fmla="*/ 34 h 279"/>
              <a:gd name="T60" fmla="*/ 73 w 186"/>
              <a:gd name="T61" fmla="*/ 21 h 279"/>
              <a:gd name="T62" fmla="*/ 57 w 186"/>
              <a:gd name="T63" fmla="*/ 11 h 279"/>
              <a:gd name="T64" fmla="*/ 37 w 186"/>
              <a:gd name="T65" fmla="*/ 7 h 279"/>
              <a:gd name="T66" fmla="*/ 19 w 186"/>
              <a:gd name="T67" fmla="*/ 0 h 279"/>
              <a:gd name="T68" fmla="*/ 0 w 186"/>
              <a:gd name="T69" fmla="*/ 0 h 279"/>
              <a:gd name="T70" fmla="*/ 0 w 186"/>
              <a:gd name="T71" fmla="*/ 24 h 2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6"/>
              <a:gd name="T109" fmla="*/ 0 h 279"/>
              <a:gd name="T110" fmla="*/ 186 w 186"/>
              <a:gd name="T111" fmla="*/ 279 h 27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6" h="279">
                <a:moveTo>
                  <a:pt x="0" y="24"/>
                </a:moveTo>
                <a:lnTo>
                  <a:pt x="0" y="24"/>
                </a:lnTo>
                <a:lnTo>
                  <a:pt x="16" y="28"/>
                </a:lnTo>
                <a:lnTo>
                  <a:pt x="31" y="31"/>
                </a:lnTo>
                <a:lnTo>
                  <a:pt x="45" y="38"/>
                </a:lnTo>
                <a:lnTo>
                  <a:pt x="60" y="44"/>
                </a:lnTo>
                <a:lnTo>
                  <a:pt x="73" y="56"/>
                </a:lnTo>
                <a:lnTo>
                  <a:pt x="88" y="69"/>
                </a:lnTo>
                <a:lnTo>
                  <a:pt x="100" y="82"/>
                </a:lnTo>
                <a:lnTo>
                  <a:pt x="111" y="96"/>
                </a:lnTo>
                <a:lnTo>
                  <a:pt x="123" y="116"/>
                </a:lnTo>
                <a:lnTo>
                  <a:pt x="132" y="134"/>
                </a:lnTo>
                <a:lnTo>
                  <a:pt x="141" y="157"/>
                </a:lnTo>
                <a:lnTo>
                  <a:pt x="148" y="178"/>
                </a:lnTo>
                <a:lnTo>
                  <a:pt x="154" y="201"/>
                </a:lnTo>
                <a:lnTo>
                  <a:pt x="157" y="225"/>
                </a:lnTo>
                <a:lnTo>
                  <a:pt x="160" y="250"/>
                </a:lnTo>
                <a:lnTo>
                  <a:pt x="163" y="279"/>
                </a:lnTo>
                <a:lnTo>
                  <a:pt x="186" y="279"/>
                </a:lnTo>
                <a:lnTo>
                  <a:pt x="186" y="250"/>
                </a:lnTo>
                <a:lnTo>
                  <a:pt x="183" y="222"/>
                </a:lnTo>
                <a:lnTo>
                  <a:pt x="178" y="198"/>
                </a:lnTo>
                <a:lnTo>
                  <a:pt x="172" y="172"/>
                </a:lnTo>
                <a:lnTo>
                  <a:pt x="163" y="147"/>
                </a:lnTo>
                <a:lnTo>
                  <a:pt x="154" y="126"/>
                </a:lnTo>
                <a:lnTo>
                  <a:pt x="144" y="103"/>
                </a:lnTo>
                <a:lnTo>
                  <a:pt x="132" y="82"/>
                </a:lnTo>
                <a:lnTo>
                  <a:pt x="120" y="65"/>
                </a:lnTo>
                <a:lnTo>
                  <a:pt x="106" y="47"/>
                </a:lnTo>
                <a:lnTo>
                  <a:pt x="88" y="34"/>
                </a:lnTo>
                <a:lnTo>
                  <a:pt x="73" y="21"/>
                </a:lnTo>
                <a:lnTo>
                  <a:pt x="57" y="11"/>
                </a:lnTo>
                <a:lnTo>
                  <a:pt x="37" y="7"/>
                </a:lnTo>
                <a:lnTo>
                  <a:pt x="19" y="0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7" name="Freeform 287"/>
          <p:cNvSpPr>
            <a:spLocks/>
          </p:cNvSpPr>
          <p:nvPr/>
        </p:nvSpPr>
        <p:spPr bwMode="auto">
          <a:xfrm>
            <a:off x="704652" y="5046340"/>
            <a:ext cx="149225" cy="222250"/>
          </a:xfrm>
          <a:custGeom>
            <a:avLst/>
            <a:gdLst>
              <a:gd name="T0" fmla="*/ 26 w 188"/>
              <a:gd name="T1" fmla="*/ 279 h 279"/>
              <a:gd name="T2" fmla="*/ 26 w 188"/>
              <a:gd name="T3" fmla="*/ 250 h 279"/>
              <a:gd name="T4" fmla="*/ 29 w 188"/>
              <a:gd name="T5" fmla="*/ 225 h 279"/>
              <a:gd name="T6" fmla="*/ 35 w 188"/>
              <a:gd name="T7" fmla="*/ 201 h 279"/>
              <a:gd name="T8" fmla="*/ 41 w 188"/>
              <a:gd name="T9" fmla="*/ 178 h 279"/>
              <a:gd name="T10" fmla="*/ 47 w 188"/>
              <a:gd name="T11" fmla="*/ 157 h 279"/>
              <a:gd name="T12" fmla="*/ 54 w 188"/>
              <a:gd name="T13" fmla="*/ 134 h 279"/>
              <a:gd name="T14" fmla="*/ 63 w 188"/>
              <a:gd name="T15" fmla="*/ 116 h 279"/>
              <a:gd name="T16" fmla="*/ 75 w 188"/>
              <a:gd name="T17" fmla="*/ 96 h 279"/>
              <a:gd name="T18" fmla="*/ 86 w 188"/>
              <a:gd name="T19" fmla="*/ 82 h 279"/>
              <a:gd name="T20" fmla="*/ 101 w 188"/>
              <a:gd name="T21" fmla="*/ 69 h 279"/>
              <a:gd name="T22" fmla="*/ 113 w 188"/>
              <a:gd name="T23" fmla="*/ 56 h 279"/>
              <a:gd name="T24" fmla="*/ 126 w 188"/>
              <a:gd name="T25" fmla="*/ 44 h 279"/>
              <a:gd name="T26" fmla="*/ 141 w 188"/>
              <a:gd name="T27" fmla="*/ 38 h 279"/>
              <a:gd name="T28" fmla="*/ 155 w 188"/>
              <a:gd name="T29" fmla="*/ 31 h 279"/>
              <a:gd name="T30" fmla="*/ 173 w 188"/>
              <a:gd name="T31" fmla="*/ 28 h 279"/>
              <a:gd name="T32" fmla="*/ 188 w 188"/>
              <a:gd name="T33" fmla="*/ 24 h 279"/>
              <a:gd name="T34" fmla="*/ 188 w 188"/>
              <a:gd name="T35" fmla="*/ 0 h 279"/>
              <a:gd name="T36" fmla="*/ 170 w 188"/>
              <a:gd name="T37" fmla="*/ 0 h 279"/>
              <a:gd name="T38" fmla="*/ 150 w 188"/>
              <a:gd name="T39" fmla="*/ 7 h 279"/>
              <a:gd name="T40" fmla="*/ 132 w 188"/>
              <a:gd name="T41" fmla="*/ 11 h 279"/>
              <a:gd name="T42" fmla="*/ 116 w 188"/>
              <a:gd name="T43" fmla="*/ 21 h 279"/>
              <a:gd name="T44" fmla="*/ 98 w 188"/>
              <a:gd name="T45" fmla="*/ 34 h 279"/>
              <a:gd name="T46" fmla="*/ 84 w 188"/>
              <a:gd name="T47" fmla="*/ 47 h 279"/>
              <a:gd name="T48" fmla="*/ 69 w 188"/>
              <a:gd name="T49" fmla="*/ 65 h 279"/>
              <a:gd name="T50" fmla="*/ 54 w 188"/>
              <a:gd name="T51" fmla="*/ 82 h 279"/>
              <a:gd name="T52" fmla="*/ 44 w 188"/>
              <a:gd name="T53" fmla="*/ 103 h 279"/>
              <a:gd name="T54" fmla="*/ 35 w 188"/>
              <a:gd name="T55" fmla="*/ 126 h 279"/>
              <a:gd name="T56" fmla="*/ 23 w 188"/>
              <a:gd name="T57" fmla="*/ 147 h 279"/>
              <a:gd name="T58" fmla="*/ 17 w 188"/>
              <a:gd name="T59" fmla="*/ 172 h 279"/>
              <a:gd name="T60" fmla="*/ 9 w 188"/>
              <a:gd name="T61" fmla="*/ 198 h 279"/>
              <a:gd name="T62" fmla="*/ 6 w 188"/>
              <a:gd name="T63" fmla="*/ 222 h 279"/>
              <a:gd name="T64" fmla="*/ 3 w 188"/>
              <a:gd name="T65" fmla="*/ 250 h 279"/>
              <a:gd name="T66" fmla="*/ 0 w 188"/>
              <a:gd name="T67" fmla="*/ 279 h 279"/>
              <a:gd name="T68" fmla="*/ 26 w 188"/>
              <a:gd name="T69" fmla="*/ 279 h 2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8"/>
              <a:gd name="T106" fmla="*/ 0 h 279"/>
              <a:gd name="T107" fmla="*/ 188 w 188"/>
              <a:gd name="T108" fmla="*/ 279 h 27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8" h="279">
                <a:moveTo>
                  <a:pt x="26" y="279"/>
                </a:moveTo>
                <a:lnTo>
                  <a:pt x="26" y="250"/>
                </a:lnTo>
                <a:lnTo>
                  <a:pt x="29" y="225"/>
                </a:lnTo>
                <a:lnTo>
                  <a:pt x="35" y="201"/>
                </a:lnTo>
                <a:lnTo>
                  <a:pt x="41" y="178"/>
                </a:lnTo>
                <a:lnTo>
                  <a:pt x="47" y="157"/>
                </a:lnTo>
                <a:lnTo>
                  <a:pt x="54" y="134"/>
                </a:lnTo>
                <a:lnTo>
                  <a:pt x="63" y="116"/>
                </a:lnTo>
                <a:lnTo>
                  <a:pt x="75" y="96"/>
                </a:lnTo>
                <a:lnTo>
                  <a:pt x="86" y="82"/>
                </a:lnTo>
                <a:lnTo>
                  <a:pt x="101" y="69"/>
                </a:lnTo>
                <a:lnTo>
                  <a:pt x="113" y="56"/>
                </a:lnTo>
                <a:lnTo>
                  <a:pt x="126" y="44"/>
                </a:lnTo>
                <a:lnTo>
                  <a:pt x="141" y="38"/>
                </a:lnTo>
                <a:lnTo>
                  <a:pt x="155" y="31"/>
                </a:lnTo>
                <a:lnTo>
                  <a:pt x="173" y="28"/>
                </a:lnTo>
                <a:lnTo>
                  <a:pt x="188" y="24"/>
                </a:lnTo>
                <a:lnTo>
                  <a:pt x="188" y="0"/>
                </a:lnTo>
                <a:lnTo>
                  <a:pt x="170" y="0"/>
                </a:lnTo>
                <a:lnTo>
                  <a:pt x="150" y="7"/>
                </a:lnTo>
                <a:lnTo>
                  <a:pt x="132" y="11"/>
                </a:lnTo>
                <a:lnTo>
                  <a:pt x="116" y="21"/>
                </a:lnTo>
                <a:lnTo>
                  <a:pt x="98" y="34"/>
                </a:lnTo>
                <a:lnTo>
                  <a:pt x="84" y="47"/>
                </a:lnTo>
                <a:lnTo>
                  <a:pt x="69" y="65"/>
                </a:lnTo>
                <a:lnTo>
                  <a:pt x="54" y="82"/>
                </a:lnTo>
                <a:lnTo>
                  <a:pt x="44" y="103"/>
                </a:lnTo>
                <a:lnTo>
                  <a:pt x="35" y="126"/>
                </a:lnTo>
                <a:lnTo>
                  <a:pt x="23" y="147"/>
                </a:lnTo>
                <a:lnTo>
                  <a:pt x="17" y="172"/>
                </a:lnTo>
                <a:lnTo>
                  <a:pt x="9" y="198"/>
                </a:lnTo>
                <a:lnTo>
                  <a:pt x="6" y="222"/>
                </a:lnTo>
                <a:lnTo>
                  <a:pt x="3" y="250"/>
                </a:lnTo>
                <a:lnTo>
                  <a:pt x="0" y="279"/>
                </a:lnTo>
                <a:lnTo>
                  <a:pt x="26" y="279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8" name="Freeform 288"/>
          <p:cNvSpPr>
            <a:spLocks/>
          </p:cNvSpPr>
          <p:nvPr/>
        </p:nvSpPr>
        <p:spPr bwMode="auto">
          <a:xfrm>
            <a:off x="3082727" y="4358953"/>
            <a:ext cx="17463" cy="103187"/>
          </a:xfrm>
          <a:custGeom>
            <a:avLst/>
            <a:gdLst>
              <a:gd name="T0" fmla="*/ 0 w 22"/>
              <a:gd name="T1" fmla="*/ 129 h 129"/>
              <a:gd name="T2" fmla="*/ 22 w 22"/>
              <a:gd name="T3" fmla="*/ 129 h 129"/>
              <a:gd name="T4" fmla="*/ 22 w 22"/>
              <a:gd name="T5" fmla="*/ 0 h 129"/>
              <a:gd name="T6" fmla="*/ 0 w 22"/>
              <a:gd name="T7" fmla="*/ 70 h 129"/>
              <a:gd name="T8" fmla="*/ 0 w 22"/>
              <a:gd name="T9" fmla="*/ 129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29"/>
              <a:gd name="T17" fmla="*/ 22 w 22"/>
              <a:gd name="T18" fmla="*/ 129 h 1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29">
                <a:moveTo>
                  <a:pt x="0" y="129"/>
                </a:moveTo>
                <a:lnTo>
                  <a:pt x="22" y="129"/>
                </a:lnTo>
                <a:lnTo>
                  <a:pt x="22" y="0"/>
                </a:lnTo>
                <a:lnTo>
                  <a:pt x="0" y="70"/>
                </a:lnTo>
                <a:lnTo>
                  <a:pt x="0" y="129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9" name="Freeform 289"/>
          <p:cNvSpPr>
            <a:spLocks/>
          </p:cNvSpPr>
          <p:nvPr/>
        </p:nvSpPr>
        <p:spPr bwMode="auto">
          <a:xfrm>
            <a:off x="3103365" y="4319265"/>
            <a:ext cx="19050" cy="144463"/>
          </a:xfrm>
          <a:custGeom>
            <a:avLst/>
            <a:gdLst>
              <a:gd name="T0" fmla="*/ 24 w 24"/>
              <a:gd name="T1" fmla="*/ 181 h 181"/>
              <a:gd name="T2" fmla="*/ 0 w 24"/>
              <a:gd name="T3" fmla="*/ 181 h 181"/>
              <a:gd name="T4" fmla="*/ 0 w 24"/>
              <a:gd name="T5" fmla="*/ 52 h 181"/>
              <a:gd name="T6" fmla="*/ 24 w 24"/>
              <a:gd name="T7" fmla="*/ 0 h 181"/>
              <a:gd name="T8" fmla="*/ 24 w 24"/>
              <a:gd name="T9" fmla="*/ 181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1"/>
              <a:gd name="T17" fmla="*/ 24 w 24"/>
              <a:gd name="T18" fmla="*/ 181 h 1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1">
                <a:moveTo>
                  <a:pt x="24" y="181"/>
                </a:moveTo>
                <a:lnTo>
                  <a:pt x="0" y="181"/>
                </a:lnTo>
                <a:lnTo>
                  <a:pt x="0" y="52"/>
                </a:lnTo>
                <a:lnTo>
                  <a:pt x="24" y="0"/>
                </a:lnTo>
                <a:lnTo>
                  <a:pt x="24" y="181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0" name="Freeform 290"/>
          <p:cNvSpPr>
            <a:spLocks/>
          </p:cNvSpPr>
          <p:nvPr/>
        </p:nvSpPr>
        <p:spPr bwMode="auto">
          <a:xfrm>
            <a:off x="3122415" y="4290690"/>
            <a:ext cx="19050" cy="171450"/>
          </a:xfrm>
          <a:custGeom>
            <a:avLst/>
            <a:gdLst>
              <a:gd name="T0" fmla="*/ 0 w 26"/>
              <a:gd name="T1" fmla="*/ 216 h 216"/>
              <a:gd name="T2" fmla="*/ 26 w 26"/>
              <a:gd name="T3" fmla="*/ 216 h 216"/>
              <a:gd name="T4" fmla="*/ 26 w 26"/>
              <a:gd name="T5" fmla="*/ 0 h 216"/>
              <a:gd name="T6" fmla="*/ 0 w 26"/>
              <a:gd name="T7" fmla="*/ 31 h 216"/>
              <a:gd name="T8" fmla="*/ 0 w 26"/>
              <a:gd name="T9" fmla="*/ 216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216"/>
              <a:gd name="T17" fmla="*/ 26 w 26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216">
                <a:moveTo>
                  <a:pt x="0" y="216"/>
                </a:moveTo>
                <a:lnTo>
                  <a:pt x="26" y="216"/>
                </a:lnTo>
                <a:lnTo>
                  <a:pt x="26" y="0"/>
                </a:lnTo>
                <a:lnTo>
                  <a:pt x="0" y="31"/>
                </a:lnTo>
                <a:lnTo>
                  <a:pt x="0" y="216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1" name="Freeform 291"/>
          <p:cNvSpPr>
            <a:spLocks/>
          </p:cNvSpPr>
          <p:nvPr/>
        </p:nvSpPr>
        <p:spPr bwMode="auto">
          <a:xfrm>
            <a:off x="3141465" y="4270053"/>
            <a:ext cx="17462" cy="192087"/>
          </a:xfrm>
          <a:custGeom>
            <a:avLst/>
            <a:gdLst>
              <a:gd name="T0" fmla="*/ 22 w 22"/>
              <a:gd name="T1" fmla="*/ 242 h 242"/>
              <a:gd name="T2" fmla="*/ 0 w 22"/>
              <a:gd name="T3" fmla="*/ 242 h 242"/>
              <a:gd name="T4" fmla="*/ 0 w 22"/>
              <a:gd name="T5" fmla="*/ 23 h 242"/>
              <a:gd name="T6" fmla="*/ 22 w 22"/>
              <a:gd name="T7" fmla="*/ 0 h 242"/>
              <a:gd name="T8" fmla="*/ 22 w 22"/>
              <a:gd name="T9" fmla="*/ 242 h 2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42"/>
              <a:gd name="T17" fmla="*/ 22 w 22"/>
              <a:gd name="T18" fmla="*/ 242 h 2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42">
                <a:moveTo>
                  <a:pt x="22" y="242"/>
                </a:moveTo>
                <a:lnTo>
                  <a:pt x="0" y="242"/>
                </a:lnTo>
                <a:lnTo>
                  <a:pt x="0" y="23"/>
                </a:lnTo>
                <a:lnTo>
                  <a:pt x="22" y="0"/>
                </a:lnTo>
                <a:lnTo>
                  <a:pt x="22" y="242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2" name="Freeform 292"/>
          <p:cNvSpPr>
            <a:spLocks/>
          </p:cNvSpPr>
          <p:nvPr/>
        </p:nvSpPr>
        <p:spPr bwMode="auto">
          <a:xfrm>
            <a:off x="3162102" y="4260528"/>
            <a:ext cx="19050" cy="201612"/>
          </a:xfrm>
          <a:custGeom>
            <a:avLst/>
            <a:gdLst>
              <a:gd name="T0" fmla="*/ 0 w 24"/>
              <a:gd name="T1" fmla="*/ 253 h 253"/>
              <a:gd name="T2" fmla="*/ 24 w 24"/>
              <a:gd name="T3" fmla="*/ 253 h 253"/>
              <a:gd name="T4" fmla="*/ 24 w 24"/>
              <a:gd name="T5" fmla="*/ 0 h 253"/>
              <a:gd name="T6" fmla="*/ 0 w 24"/>
              <a:gd name="T7" fmla="*/ 11 h 253"/>
              <a:gd name="T8" fmla="*/ 0 w 24"/>
              <a:gd name="T9" fmla="*/ 253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253"/>
              <a:gd name="T17" fmla="*/ 24 w 24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253">
                <a:moveTo>
                  <a:pt x="0" y="253"/>
                </a:moveTo>
                <a:lnTo>
                  <a:pt x="24" y="253"/>
                </a:lnTo>
                <a:lnTo>
                  <a:pt x="24" y="0"/>
                </a:lnTo>
                <a:lnTo>
                  <a:pt x="0" y="11"/>
                </a:lnTo>
                <a:lnTo>
                  <a:pt x="0" y="253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3" name="Freeform 293"/>
          <p:cNvSpPr>
            <a:spLocks/>
          </p:cNvSpPr>
          <p:nvPr/>
        </p:nvSpPr>
        <p:spPr bwMode="auto">
          <a:xfrm>
            <a:off x="3181152" y="4251003"/>
            <a:ext cx="20638" cy="211137"/>
          </a:xfrm>
          <a:custGeom>
            <a:avLst/>
            <a:gdLst>
              <a:gd name="T0" fmla="*/ 25 w 25"/>
              <a:gd name="T1" fmla="*/ 266 h 266"/>
              <a:gd name="T2" fmla="*/ 0 w 25"/>
              <a:gd name="T3" fmla="*/ 266 h 266"/>
              <a:gd name="T4" fmla="*/ 0 w 25"/>
              <a:gd name="T5" fmla="*/ 9 h 266"/>
              <a:gd name="T6" fmla="*/ 25 w 25"/>
              <a:gd name="T7" fmla="*/ 0 h 266"/>
              <a:gd name="T8" fmla="*/ 25 w 25"/>
              <a:gd name="T9" fmla="*/ 266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266"/>
              <a:gd name="T17" fmla="*/ 25 w 25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266">
                <a:moveTo>
                  <a:pt x="25" y="266"/>
                </a:moveTo>
                <a:lnTo>
                  <a:pt x="0" y="266"/>
                </a:lnTo>
                <a:lnTo>
                  <a:pt x="0" y="9"/>
                </a:lnTo>
                <a:lnTo>
                  <a:pt x="25" y="0"/>
                </a:lnTo>
                <a:lnTo>
                  <a:pt x="25" y="266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4" name="Rectangle 294"/>
          <p:cNvSpPr>
            <a:spLocks noChangeArrowheads="1"/>
          </p:cNvSpPr>
          <p:nvPr/>
        </p:nvSpPr>
        <p:spPr bwMode="auto">
          <a:xfrm>
            <a:off x="3201790" y="4251003"/>
            <a:ext cx="17462" cy="211137"/>
          </a:xfrm>
          <a:prstGeom prst="rect">
            <a:avLst/>
          </a:prstGeom>
          <a:solidFill>
            <a:srgbClr val="2916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5" name="Freeform 295"/>
          <p:cNvSpPr>
            <a:spLocks/>
          </p:cNvSpPr>
          <p:nvPr/>
        </p:nvSpPr>
        <p:spPr bwMode="auto">
          <a:xfrm>
            <a:off x="3219252" y="4251003"/>
            <a:ext cx="19050" cy="211137"/>
          </a:xfrm>
          <a:custGeom>
            <a:avLst/>
            <a:gdLst>
              <a:gd name="T0" fmla="*/ 24 w 24"/>
              <a:gd name="T1" fmla="*/ 266 h 266"/>
              <a:gd name="T2" fmla="*/ 0 w 24"/>
              <a:gd name="T3" fmla="*/ 266 h 266"/>
              <a:gd name="T4" fmla="*/ 0 w 24"/>
              <a:gd name="T5" fmla="*/ 0 h 266"/>
              <a:gd name="T6" fmla="*/ 24 w 24"/>
              <a:gd name="T7" fmla="*/ 3 h 266"/>
              <a:gd name="T8" fmla="*/ 24 w 24"/>
              <a:gd name="T9" fmla="*/ 266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266"/>
              <a:gd name="T17" fmla="*/ 24 w 24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266">
                <a:moveTo>
                  <a:pt x="24" y="266"/>
                </a:moveTo>
                <a:lnTo>
                  <a:pt x="0" y="266"/>
                </a:lnTo>
                <a:lnTo>
                  <a:pt x="0" y="0"/>
                </a:lnTo>
                <a:lnTo>
                  <a:pt x="24" y="3"/>
                </a:lnTo>
                <a:lnTo>
                  <a:pt x="24" y="266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6" name="Freeform 296"/>
          <p:cNvSpPr>
            <a:spLocks/>
          </p:cNvSpPr>
          <p:nvPr/>
        </p:nvSpPr>
        <p:spPr bwMode="auto">
          <a:xfrm>
            <a:off x="3239890" y="4252590"/>
            <a:ext cx="20637" cy="209550"/>
          </a:xfrm>
          <a:custGeom>
            <a:avLst/>
            <a:gdLst>
              <a:gd name="T0" fmla="*/ 0 w 25"/>
              <a:gd name="T1" fmla="*/ 263 h 263"/>
              <a:gd name="T2" fmla="*/ 25 w 25"/>
              <a:gd name="T3" fmla="*/ 263 h 263"/>
              <a:gd name="T4" fmla="*/ 25 w 25"/>
              <a:gd name="T5" fmla="*/ 10 h 263"/>
              <a:gd name="T6" fmla="*/ 0 w 25"/>
              <a:gd name="T7" fmla="*/ 0 h 263"/>
              <a:gd name="T8" fmla="*/ 0 w 25"/>
              <a:gd name="T9" fmla="*/ 263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263"/>
              <a:gd name="T17" fmla="*/ 25 w 25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263">
                <a:moveTo>
                  <a:pt x="0" y="263"/>
                </a:moveTo>
                <a:lnTo>
                  <a:pt x="25" y="263"/>
                </a:lnTo>
                <a:lnTo>
                  <a:pt x="25" y="10"/>
                </a:lnTo>
                <a:lnTo>
                  <a:pt x="0" y="0"/>
                </a:lnTo>
                <a:lnTo>
                  <a:pt x="0" y="263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7" name="Freeform 297"/>
          <p:cNvSpPr>
            <a:spLocks/>
          </p:cNvSpPr>
          <p:nvPr/>
        </p:nvSpPr>
        <p:spPr bwMode="auto">
          <a:xfrm>
            <a:off x="3260527" y="4260528"/>
            <a:ext cx="20638" cy="201612"/>
          </a:xfrm>
          <a:custGeom>
            <a:avLst/>
            <a:gdLst>
              <a:gd name="T0" fmla="*/ 26 w 26"/>
              <a:gd name="T1" fmla="*/ 253 h 253"/>
              <a:gd name="T2" fmla="*/ 0 w 26"/>
              <a:gd name="T3" fmla="*/ 253 h 253"/>
              <a:gd name="T4" fmla="*/ 0 w 26"/>
              <a:gd name="T5" fmla="*/ 0 h 253"/>
              <a:gd name="T6" fmla="*/ 26 w 26"/>
              <a:gd name="T7" fmla="*/ 11 h 253"/>
              <a:gd name="T8" fmla="*/ 26 w 26"/>
              <a:gd name="T9" fmla="*/ 253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253"/>
              <a:gd name="T17" fmla="*/ 26 w 26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253">
                <a:moveTo>
                  <a:pt x="26" y="253"/>
                </a:moveTo>
                <a:lnTo>
                  <a:pt x="0" y="253"/>
                </a:lnTo>
                <a:lnTo>
                  <a:pt x="0" y="0"/>
                </a:lnTo>
                <a:lnTo>
                  <a:pt x="26" y="11"/>
                </a:lnTo>
                <a:lnTo>
                  <a:pt x="26" y="253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8" name="Freeform 298"/>
          <p:cNvSpPr>
            <a:spLocks/>
          </p:cNvSpPr>
          <p:nvPr/>
        </p:nvSpPr>
        <p:spPr bwMode="auto">
          <a:xfrm>
            <a:off x="3281165" y="4270053"/>
            <a:ext cx="17462" cy="192087"/>
          </a:xfrm>
          <a:custGeom>
            <a:avLst/>
            <a:gdLst>
              <a:gd name="T0" fmla="*/ 0 w 22"/>
              <a:gd name="T1" fmla="*/ 242 h 242"/>
              <a:gd name="T2" fmla="*/ 22 w 22"/>
              <a:gd name="T3" fmla="*/ 242 h 242"/>
              <a:gd name="T4" fmla="*/ 22 w 22"/>
              <a:gd name="T5" fmla="*/ 23 h 242"/>
              <a:gd name="T6" fmla="*/ 0 w 22"/>
              <a:gd name="T7" fmla="*/ 0 h 242"/>
              <a:gd name="T8" fmla="*/ 0 w 22"/>
              <a:gd name="T9" fmla="*/ 242 h 2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42"/>
              <a:gd name="T17" fmla="*/ 22 w 22"/>
              <a:gd name="T18" fmla="*/ 242 h 2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42">
                <a:moveTo>
                  <a:pt x="0" y="242"/>
                </a:moveTo>
                <a:lnTo>
                  <a:pt x="22" y="242"/>
                </a:lnTo>
                <a:lnTo>
                  <a:pt x="22" y="23"/>
                </a:lnTo>
                <a:lnTo>
                  <a:pt x="0" y="0"/>
                </a:lnTo>
                <a:lnTo>
                  <a:pt x="0" y="242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9" name="Freeform 299"/>
          <p:cNvSpPr>
            <a:spLocks/>
          </p:cNvSpPr>
          <p:nvPr/>
        </p:nvSpPr>
        <p:spPr bwMode="auto">
          <a:xfrm>
            <a:off x="3298627" y="4290690"/>
            <a:ext cx="22225" cy="171450"/>
          </a:xfrm>
          <a:custGeom>
            <a:avLst/>
            <a:gdLst>
              <a:gd name="T0" fmla="*/ 27 w 27"/>
              <a:gd name="T1" fmla="*/ 216 h 216"/>
              <a:gd name="T2" fmla="*/ 0 w 27"/>
              <a:gd name="T3" fmla="*/ 216 h 216"/>
              <a:gd name="T4" fmla="*/ 0 w 27"/>
              <a:gd name="T5" fmla="*/ 0 h 216"/>
              <a:gd name="T6" fmla="*/ 27 w 27"/>
              <a:gd name="T7" fmla="*/ 31 h 216"/>
              <a:gd name="T8" fmla="*/ 27 w 27"/>
              <a:gd name="T9" fmla="*/ 216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216"/>
              <a:gd name="T17" fmla="*/ 27 w 27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216">
                <a:moveTo>
                  <a:pt x="27" y="216"/>
                </a:moveTo>
                <a:lnTo>
                  <a:pt x="0" y="216"/>
                </a:lnTo>
                <a:lnTo>
                  <a:pt x="0" y="0"/>
                </a:lnTo>
                <a:lnTo>
                  <a:pt x="27" y="31"/>
                </a:lnTo>
                <a:lnTo>
                  <a:pt x="27" y="216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00" name="Freeform 300"/>
          <p:cNvSpPr>
            <a:spLocks/>
          </p:cNvSpPr>
          <p:nvPr/>
        </p:nvSpPr>
        <p:spPr bwMode="auto">
          <a:xfrm>
            <a:off x="3320852" y="4317678"/>
            <a:ext cx="19050" cy="144462"/>
          </a:xfrm>
          <a:custGeom>
            <a:avLst/>
            <a:gdLst>
              <a:gd name="T0" fmla="*/ 0 w 26"/>
              <a:gd name="T1" fmla="*/ 182 h 182"/>
              <a:gd name="T2" fmla="*/ 26 w 26"/>
              <a:gd name="T3" fmla="*/ 182 h 182"/>
              <a:gd name="T4" fmla="*/ 26 w 26"/>
              <a:gd name="T5" fmla="*/ 41 h 182"/>
              <a:gd name="T6" fmla="*/ 0 w 26"/>
              <a:gd name="T7" fmla="*/ 0 h 182"/>
              <a:gd name="T8" fmla="*/ 0 w 26"/>
              <a:gd name="T9" fmla="*/ 182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82"/>
              <a:gd name="T17" fmla="*/ 26 w 26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82">
                <a:moveTo>
                  <a:pt x="0" y="182"/>
                </a:moveTo>
                <a:lnTo>
                  <a:pt x="26" y="182"/>
                </a:lnTo>
                <a:lnTo>
                  <a:pt x="26" y="41"/>
                </a:lnTo>
                <a:lnTo>
                  <a:pt x="0" y="0"/>
                </a:lnTo>
                <a:lnTo>
                  <a:pt x="0" y="182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01" name="Freeform 301"/>
          <p:cNvSpPr>
            <a:spLocks/>
          </p:cNvSpPr>
          <p:nvPr/>
        </p:nvSpPr>
        <p:spPr bwMode="auto">
          <a:xfrm>
            <a:off x="3339902" y="4351015"/>
            <a:ext cx="19050" cy="111125"/>
          </a:xfrm>
          <a:custGeom>
            <a:avLst/>
            <a:gdLst>
              <a:gd name="T0" fmla="*/ 22 w 22"/>
              <a:gd name="T1" fmla="*/ 141 h 141"/>
              <a:gd name="T2" fmla="*/ 0 w 22"/>
              <a:gd name="T3" fmla="*/ 141 h 141"/>
              <a:gd name="T4" fmla="*/ 0 w 22"/>
              <a:gd name="T5" fmla="*/ 0 h 141"/>
              <a:gd name="T6" fmla="*/ 22 w 22"/>
              <a:gd name="T7" fmla="*/ 76 h 141"/>
              <a:gd name="T8" fmla="*/ 22 w 22"/>
              <a:gd name="T9" fmla="*/ 141 h 1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41"/>
              <a:gd name="T17" fmla="*/ 22 w 22"/>
              <a:gd name="T18" fmla="*/ 141 h 1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41">
                <a:moveTo>
                  <a:pt x="22" y="141"/>
                </a:moveTo>
                <a:lnTo>
                  <a:pt x="0" y="141"/>
                </a:lnTo>
                <a:lnTo>
                  <a:pt x="0" y="0"/>
                </a:lnTo>
                <a:lnTo>
                  <a:pt x="22" y="76"/>
                </a:lnTo>
                <a:lnTo>
                  <a:pt x="22" y="141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02" name="Rectangle 318"/>
          <p:cNvSpPr>
            <a:spLocks noChangeArrowheads="1"/>
          </p:cNvSpPr>
          <p:nvPr/>
        </p:nvSpPr>
        <p:spPr bwMode="auto">
          <a:xfrm>
            <a:off x="3227190" y="4101778"/>
            <a:ext cx="800100" cy="23812"/>
          </a:xfrm>
          <a:prstGeom prst="rect">
            <a:avLst/>
          </a:prstGeom>
          <a:solidFill>
            <a:srgbClr val="DA25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03" name="Freeform 319"/>
          <p:cNvSpPr>
            <a:spLocks/>
          </p:cNvSpPr>
          <p:nvPr/>
        </p:nvSpPr>
        <p:spPr bwMode="auto">
          <a:xfrm>
            <a:off x="3411340" y="4357365"/>
            <a:ext cx="17462" cy="101600"/>
          </a:xfrm>
          <a:custGeom>
            <a:avLst/>
            <a:gdLst>
              <a:gd name="T0" fmla="*/ 0 w 23"/>
              <a:gd name="T1" fmla="*/ 129 h 129"/>
              <a:gd name="T2" fmla="*/ 23 w 23"/>
              <a:gd name="T3" fmla="*/ 129 h 129"/>
              <a:gd name="T4" fmla="*/ 23 w 23"/>
              <a:gd name="T5" fmla="*/ 0 h 129"/>
              <a:gd name="T6" fmla="*/ 0 w 23"/>
              <a:gd name="T7" fmla="*/ 70 h 129"/>
              <a:gd name="T8" fmla="*/ 0 w 23"/>
              <a:gd name="T9" fmla="*/ 129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29"/>
              <a:gd name="T17" fmla="*/ 23 w 23"/>
              <a:gd name="T18" fmla="*/ 129 h 1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29">
                <a:moveTo>
                  <a:pt x="0" y="129"/>
                </a:moveTo>
                <a:lnTo>
                  <a:pt x="23" y="129"/>
                </a:lnTo>
                <a:lnTo>
                  <a:pt x="23" y="0"/>
                </a:lnTo>
                <a:lnTo>
                  <a:pt x="0" y="70"/>
                </a:lnTo>
                <a:lnTo>
                  <a:pt x="0" y="129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04" name="Freeform 320"/>
          <p:cNvSpPr>
            <a:spLocks/>
          </p:cNvSpPr>
          <p:nvPr/>
        </p:nvSpPr>
        <p:spPr bwMode="auto">
          <a:xfrm>
            <a:off x="3430390" y="4316090"/>
            <a:ext cx="19050" cy="144463"/>
          </a:xfrm>
          <a:custGeom>
            <a:avLst/>
            <a:gdLst>
              <a:gd name="T0" fmla="*/ 24 w 24"/>
              <a:gd name="T1" fmla="*/ 181 h 181"/>
              <a:gd name="T2" fmla="*/ 0 w 24"/>
              <a:gd name="T3" fmla="*/ 181 h 181"/>
              <a:gd name="T4" fmla="*/ 0 w 24"/>
              <a:gd name="T5" fmla="*/ 52 h 181"/>
              <a:gd name="T6" fmla="*/ 24 w 24"/>
              <a:gd name="T7" fmla="*/ 0 h 181"/>
              <a:gd name="T8" fmla="*/ 24 w 24"/>
              <a:gd name="T9" fmla="*/ 181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1"/>
              <a:gd name="T17" fmla="*/ 24 w 24"/>
              <a:gd name="T18" fmla="*/ 181 h 1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1">
                <a:moveTo>
                  <a:pt x="24" y="181"/>
                </a:moveTo>
                <a:lnTo>
                  <a:pt x="0" y="181"/>
                </a:lnTo>
                <a:lnTo>
                  <a:pt x="0" y="52"/>
                </a:lnTo>
                <a:lnTo>
                  <a:pt x="24" y="0"/>
                </a:lnTo>
                <a:lnTo>
                  <a:pt x="24" y="181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05" name="Freeform 321"/>
          <p:cNvSpPr>
            <a:spLocks/>
          </p:cNvSpPr>
          <p:nvPr/>
        </p:nvSpPr>
        <p:spPr bwMode="auto">
          <a:xfrm>
            <a:off x="3449440" y="4287515"/>
            <a:ext cx="20637" cy="171450"/>
          </a:xfrm>
          <a:custGeom>
            <a:avLst/>
            <a:gdLst>
              <a:gd name="T0" fmla="*/ 0 w 25"/>
              <a:gd name="T1" fmla="*/ 216 h 216"/>
              <a:gd name="T2" fmla="*/ 25 w 25"/>
              <a:gd name="T3" fmla="*/ 216 h 216"/>
              <a:gd name="T4" fmla="*/ 25 w 25"/>
              <a:gd name="T5" fmla="*/ 0 h 216"/>
              <a:gd name="T6" fmla="*/ 0 w 25"/>
              <a:gd name="T7" fmla="*/ 31 h 216"/>
              <a:gd name="T8" fmla="*/ 0 w 25"/>
              <a:gd name="T9" fmla="*/ 216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216"/>
              <a:gd name="T17" fmla="*/ 25 w 25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216">
                <a:moveTo>
                  <a:pt x="0" y="216"/>
                </a:moveTo>
                <a:lnTo>
                  <a:pt x="25" y="216"/>
                </a:lnTo>
                <a:lnTo>
                  <a:pt x="25" y="0"/>
                </a:lnTo>
                <a:lnTo>
                  <a:pt x="0" y="31"/>
                </a:lnTo>
                <a:lnTo>
                  <a:pt x="0" y="216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06" name="Freeform 322"/>
          <p:cNvSpPr>
            <a:spLocks/>
          </p:cNvSpPr>
          <p:nvPr/>
        </p:nvSpPr>
        <p:spPr bwMode="auto">
          <a:xfrm>
            <a:off x="3470077" y="4266878"/>
            <a:ext cx="17463" cy="192087"/>
          </a:xfrm>
          <a:custGeom>
            <a:avLst/>
            <a:gdLst>
              <a:gd name="T0" fmla="*/ 23 w 23"/>
              <a:gd name="T1" fmla="*/ 242 h 242"/>
              <a:gd name="T2" fmla="*/ 0 w 23"/>
              <a:gd name="T3" fmla="*/ 242 h 242"/>
              <a:gd name="T4" fmla="*/ 0 w 23"/>
              <a:gd name="T5" fmla="*/ 23 h 242"/>
              <a:gd name="T6" fmla="*/ 23 w 23"/>
              <a:gd name="T7" fmla="*/ 0 h 242"/>
              <a:gd name="T8" fmla="*/ 23 w 23"/>
              <a:gd name="T9" fmla="*/ 242 h 2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242"/>
              <a:gd name="T17" fmla="*/ 23 w 23"/>
              <a:gd name="T18" fmla="*/ 242 h 2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242">
                <a:moveTo>
                  <a:pt x="23" y="242"/>
                </a:moveTo>
                <a:lnTo>
                  <a:pt x="0" y="242"/>
                </a:lnTo>
                <a:lnTo>
                  <a:pt x="0" y="23"/>
                </a:lnTo>
                <a:lnTo>
                  <a:pt x="23" y="0"/>
                </a:lnTo>
                <a:lnTo>
                  <a:pt x="23" y="242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07" name="Freeform 323"/>
          <p:cNvSpPr>
            <a:spLocks/>
          </p:cNvSpPr>
          <p:nvPr/>
        </p:nvSpPr>
        <p:spPr bwMode="auto">
          <a:xfrm>
            <a:off x="3490715" y="4258940"/>
            <a:ext cx="19050" cy="200025"/>
          </a:xfrm>
          <a:custGeom>
            <a:avLst/>
            <a:gdLst>
              <a:gd name="T0" fmla="*/ 0 w 24"/>
              <a:gd name="T1" fmla="*/ 254 h 254"/>
              <a:gd name="T2" fmla="*/ 24 w 24"/>
              <a:gd name="T3" fmla="*/ 254 h 254"/>
              <a:gd name="T4" fmla="*/ 24 w 24"/>
              <a:gd name="T5" fmla="*/ 0 h 254"/>
              <a:gd name="T6" fmla="*/ 0 w 24"/>
              <a:gd name="T7" fmla="*/ 12 h 254"/>
              <a:gd name="T8" fmla="*/ 0 w 24"/>
              <a:gd name="T9" fmla="*/ 254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254"/>
              <a:gd name="T17" fmla="*/ 24 w 24"/>
              <a:gd name="T18" fmla="*/ 254 h 2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254">
                <a:moveTo>
                  <a:pt x="0" y="254"/>
                </a:moveTo>
                <a:lnTo>
                  <a:pt x="24" y="254"/>
                </a:lnTo>
                <a:lnTo>
                  <a:pt x="24" y="0"/>
                </a:lnTo>
                <a:lnTo>
                  <a:pt x="0" y="12"/>
                </a:lnTo>
                <a:lnTo>
                  <a:pt x="0" y="254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08" name="Freeform 324"/>
          <p:cNvSpPr>
            <a:spLocks/>
          </p:cNvSpPr>
          <p:nvPr/>
        </p:nvSpPr>
        <p:spPr bwMode="auto">
          <a:xfrm>
            <a:off x="3509765" y="4247828"/>
            <a:ext cx="20637" cy="211137"/>
          </a:xfrm>
          <a:custGeom>
            <a:avLst/>
            <a:gdLst>
              <a:gd name="T0" fmla="*/ 25 w 25"/>
              <a:gd name="T1" fmla="*/ 267 h 267"/>
              <a:gd name="T2" fmla="*/ 0 w 25"/>
              <a:gd name="T3" fmla="*/ 267 h 267"/>
              <a:gd name="T4" fmla="*/ 0 w 25"/>
              <a:gd name="T5" fmla="*/ 10 h 267"/>
              <a:gd name="T6" fmla="*/ 25 w 25"/>
              <a:gd name="T7" fmla="*/ 0 h 267"/>
              <a:gd name="T8" fmla="*/ 25 w 25"/>
              <a:gd name="T9" fmla="*/ 267 h 2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267"/>
              <a:gd name="T17" fmla="*/ 25 w 25"/>
              <a:gd name="T18" fmla="*/ 267 h 2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267">
                <a:moveTo>
                  <a:pt x="25" y="267"/>
                </a:moveTo>
                <a:lnTo>
                  <a:pt x="0" y="267"/>
                </a:lnTo>
                <a:lnTo>
                  <a:pt x="0" y="10"/>
                </a:lnTo>
                <a:lnTo>
                  <a:pt x="25" y="0"/>
                </a:lnTo>
                <a:lnTo>
                  <a:pt x="25" y="267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09" name="Rectangle 325"/>
          <p:cNvSpPr>
            <a:spLocks noChangeArrowheads="1"/>
          </p:cNvSpPr>
          <p:nvPr/>
        </p:nvSpPr>
        <p:spPr bwMode="auto">
          <a:xfrm>
            <a:off x="3530402" y="4247828"/>
            <a:ext cx="17463" cy="211137"/>
          </a:xfrm>
          <a:prstGeom prst="rect">
            <a:avLst/>
          </a:prstGeom>
          <a:solidFill>
            <a:srgbClr val="2916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10" name="Freeform 326"/>
          <p:cNvSpPr>
            <a:spLocks/>
          </p:cNvSpPr>
          <p:nvPr/>
        </p:nvSpPr>
        <p:spPr bwMode="auto">
          <a:xfrm>
            <a:off x="3547865" y="4247828"/>
            <a:ext cx="19050" cy="211137"/>
          </a:xfrm>
          <a:custGeom>
            <a:avLst/>
            <a:gdLst>
              <a:gd name="T0" fmla="*/ 24 w 24"/>
              <a:gd name="T1" fmla="*/ 267 h 267"/>
              <a:gd name="T2" fmla="*/ 0 w 24"/>
              <a:gd name="T3" fmla="*/ 267 h 267"/>
              <a:gd name="T4" fmla="*/ 0 w 24"/>
              <a:gd name="T5" fmla="*/ 0 h 267"/>
              <a:gd name="T6" fmla="*/ 24 w 24"/>
              <a:gd name="T7" fmla="*/ 4 h 267"/>
              <a:gd name="T8" fmla="*/ 24 w 24"/>
              <a:gd name="T9" fmla="*/ 267 h 2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267"/>
              <a:gd name="T17" fmla="*/ 24 w 24"/>
              <a:gd name="T18" fmla="*/ 267 h 2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267">
                <a:moveTo>
                  <a:pt x="24" y="267"/>
                </a:moveTo>
                <a:lnTo>
                  <a:pt x="0" y="267"/>
                </a:lnTo>
                <a:lnTo>
                  <a:pt x="0" y="0"/>
                </a:lnTo>
                <a:lnTo>
                  <a:pt x="24" y="4"/>
                </a:lnTo>
                <a:lnTo>
                  <a:pt x="24" y="267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11" name="Freeform 327"/>
          <p:cNvSpPr>
            <a:spLocks/>
          </p:cNvSpPr>
          <p:nvPr/>
        </p:nvSpPr>
        <p:spPr bwMode="auto">
          <a:xfrm>
            <a:off x="3568502" y="4251003"/>
            <a:ext cx="20638" cy="207962"/>
          </a:xfrm>
          <a:custGeom>
            <a:avLst/>
            <a:gdLst>
              <a:gd name="T0" fmla="*/ 0 w 25"/>
              <a:gd name="T1" fmla="*/ 263 h 263"/>
              <a:gd name="T2" fmla="*/ 25 w 25"/>
              <a:gd name="T3" fmla="*/ 263 h 263"/>
              <a:gd name="T4" fmla="*/ 25 w 25"/>
              <a:gd name="T5" fmla="*/ 9 h 263"/>
              <a:gd name="T6" fmla="*/ 0 w 25"/>
              <a:gd name="T7" fmla="*/ 0 h 263"/>
              <a:gd name="T8" fmla="*/ 0 w 25"/>
              <a:gd name="T9" fmla="*/ 263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263"/>
              <a:gd name="T17" fmla="*/ 25 w 25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263">
                <a:moveTo>
                  <a:pt x="0" y="263"/>
                </a:moveTo>
                <a:lnTo>
                  <a:pt x="25" y="263"/>
                </a:lnTo>
                <a:lnTo>
                  <a:pt x="25" y="9"/>
                </a:lnTo>
                <a:lnTo>
                  <a:pt x="0" y="0"/>
                </a:lnTo>
                <a:lnTo>
                  <a:pt x="0" y="263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12" name="Freeform 328"/>
          <p:cNvSpPr>
            <a:spLocks/>
          </p:cNvSpPr>
          <p:nvPr/>
        </p:nvSpPr>
        <p:spPr bwMode="auto">
          <a:xfrm>
            <a:off x="3589140" y="4258940"/>
            <a:ext cx="20637" cy="200025"/>
          </a:xfrm>
          <a:custGeom>
            <a:avLst/>
            <a:gdLst>
              <a:gd name="T0" fmla="*/ 26 w 26"/>
              <a:gd name="T1" fmla="*/ 254 h 254"/>
              <a:gd name="T2" fmla="*/ 0 w 26"/>
              <a:gd name="T3" fmla="*/ 254 h 254"/>
              <a:gd name="T4" fmla="*/ 0 w 26"/>
              <a:gd name="T5" fmla="*/ 0 h 254"/>
              <a:gd name="T6" fmla="*/ 26 w 26"/>
              <a:gd name="T7" fmla="*/ 12 h 254"/>
              <a:gd name="T8" fmla="*/ 26 w 26"/>
              <a:gd name="T9" fmla="*/ 254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254"/>
              <a:gd name="T17" fmla="*/ 26 w 26"/>
              <a:gd name="T18" fmla="*/ 254 h 2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254">
                <a:moveTo>
                  <a:pt x="26" y="254"/>
                </a:moveTo>
                <a:lnTo>
                  <a:pt x="0" y="254"/>
                </a:lnTo>
                <a:lnTo>
                  <a:pt x="0" y="0"/>
                </a:lnTo>
                <a:lnTo>
                  <a:pt x="26" y="12"/>
                </a:lnTo>
                <a:lnTo>
                  <a:pt x="26" y="254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13" name="Freeform 329"/>
          <p:cNvSpPr>
            <a:spLocks/>
          </p:cNvSpPr>
          <p:nvPr/>
        </p:nvSpPr>
        <p:spPr bwMode="auto">
          <a:xfrm>
            <a:off x="3609777" y="4266878"/>
            <a:ext cx="17463" cy="192087"/>
          </a:xfrm>
          <a:custGeom>
            <a:avLst/>
            <a:gdLst>
              <a:gd name="T0" fmla="*/ 0 w 22"/>
              <a:gd name="T1" fmla="*/ 242 h 242"/>
              <a:gd name="T2" fmla="*/ 22 w 22"/>
              <a:gd name="T3" fmla="*/ 242 h 242"/>
              <a:gd name="T4" fmla="*/ 22 w 22"/>
              <a:gd name="T5" fmla="*/ 23 h 242"/>
              <a:gd name="T6" fmla="*/ 0 w 22"/>
              <a:gd name="T7" fmla="*/ 0 h 242"/>
              <a:gd name="T8" fmla="*/ 0 w 22"/>
              <a:gd name="T9" fmla="*/ 242 h 2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42"/>
              <a:gd name="T17" fmla="*/ 22 w 22"/>
              <a:gd name="T18" fmla="*/ 242 h 2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42">
                <a:moveTo>
                  <a:pt x="0" y="242"/>
                </a:moveTo>
                <a:lnTo>
                  <a:pt x="22" y="242"/>
                </a:lnTo>
                <a:lnTo>
                  <a:pt x="22" y="23"/>
                </a:lnTo>
                <a:lnTo>
                  <a:pt x="0" y="0"/>
                </a:lnTo>
                <a:lnTo>
                  <a:pt x="0" y="242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14" name="Freeform 330"/>
          <p:cNvSpPr>
            <a:spLocks/>
          </p:cNvSpPr>
          <p:nvPr/>
        </p:nvSpPr>
        <p:spPr bwMode="auto">
          <a:xfrm>
            <a:off x="3627240" y="4287515"/>
            <a:ext cx="22225" cy="171450"/>
          </a:xfrm>
          <a:custGeom>
            <a:avLst/>
            <a:gdLst>
              <a:gd name="T0" fmla="*/ 27 w 27"/>
              <a:gd name="T1" fmla="*/ 216 h 216"/>
              <a:gd name="T2" fmla="*/ 0 w 27"/>
              <a:gd name="T3" fmla="*/ 216 h 216"/>
              <a:gd name="T4" fmla="*/ 0 w 27"/>
              <a:gd name="T5" fmla="*/ 0 h 216"/>
              <a:gd name="T6" fmla="*/ 27 w 27"/>
              <a:gd name="T7" fmla="*/ 31 h 216"/>
              <a:gd name="T8" fmla="*/ 27 w 27"/>
              <a:gd name="T9" fmla="*/ 216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216"/>
              <a:gd name="T17" fmla="*/ 27 w 27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216">
                <a:moveTo>
                  <a:pt x="27" y="216"/>
                </a:moveTo>
                <a:lnTo>
                  <a:pt x="0" y="216"/>
                </a:lnTo>
                <a:lnTo>
                  <a:pt x="0" y="0"/>
                </a:lnTo>
                <a:lnTo>
                  <a:pt x="27" y="31"/>
                </a:lnTo>
                <a:lnTo>
                  <a:pt x="27" y="216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15" name="Freeform 331"/>
          <p:cNvSpPr>
            <a:spLocks/>
          </p:cNvSpPr>
          <p:nvPr/>
        </p:nvSpPr>
        <p:spPr bwMode="auto">
          <a:xfrm>
            <a:off x="3649465" y="4316090"/>
            <a:ext cx="19050" cy="142875"/>
          </a:xfrm>
          <a:custGeom>
            <a:avLst/>
            <a:gdLst>
              <a:gd name="T0" fmla="*/ 0 w 26"/>
              <a:gd name="T1" fmla="*/ 182 h 182"/>
              <a:gd name="T2" fmla="*/ 26 w 26"/>
              <a:gd name="T3" fmla="*/ 182 h 182"/>
              <a:gd name="T4" fmla="*/ 26 w 26"/>
              <a:gd name="T5" fmla="*/ 41 h 182"/>
              <a:gd name="T6" fmla="*/ 0 w 26"/>
              <a:gd name="T7" fmla="*/ 0 h 182"/>
              <a:gd name="T8" fmla="*/ 0 w 26"/>
              <a:gd name="T9" fmla="*/ 182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82"/>
              <a:gd name="T17" fmla="*/ 26 w 26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82">
                <a:moveTo>
                  <a:pt x="0" y="182"/>
                </a:moveTo>
                <a:lnTo>
                  <a:pt x="26" y="182"/>
                </a:lnTo>
                <a:lnTo>
                  <a:pt x="26" y="41"/>
                </a:lnTo>
                <a:lnTo>
                  <a:pt x="0" y="0"/>
                </a:lnTo>
                <a:lnTo>
                  <a:pt x="0" y="182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16" name="Freeform 332"/>
          <p:cNvSpPr>
            <a:spLocks/>
          </p:cNvSpPr>
          <p:nvPr/>
        </p:nvSpPr>
        <p:spPr bwMode="auto">
          <a:xfrm>
            <a:off x="3668515" y="4347840"/>
            <a:ext cx="19050" cy="111125"/>
          </a:xfrm>
          <a:custGeom>
            <a:avLst/>
            <a:gdLst>
              <a:gd name="T0" fmla="*/ 22 w 22"/>
              <a:gd name="T1" fmla="*/ 141 h 141"/>
              <a:gd name="T2" fmla="*/ 0 w 22"/>
              <a:gd name="T3" fmla="*/ 141 h 141"/>
              <a:gd name="T4" fmla="*/ 0 w 22"/>
              <a:gd name="T5" fmla="*/ 0 h 141"/>
              <a:gd name="T6" fmla="*/ 22 w 22"/>
              <a:gd name="T7" fmla="*/ 75 h 141"/>
              <a:gd name="T8" fmla="*/ 22 w 22"/>
              <a:gd name="T9" fmla="*/ 141 h 1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41"/>
              <a:gd name="T17" fmla="*/ 22 w 22"/>
              <a:gd name="T18" fmla="*/ 141 h 1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41">
                <a:moveTo>
                  <a:pt x="22" y="141"/>
                </a:moveTo>
                <a:lnTo>
                  <a:pt x="0" y="141"/>
                </a:lnTo>
                <a:lnTo>
                  <a:pt x="0" y="0"/>
                </a:lnTo>
                <a:lnTo>
                  <a:pt x="22" y="75"/>
                </a:lnTo>
                <a:lnTo>
                  <a:pt x="22" y="141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17" name="Freeform 361"/>
          <p:cNvSpPr>
            <a:spLocks/>
          </p:cNvSpPr>
          <p:nvPr/>
        </p:nvSpPr>
        <p:spPr bwMode="auto">
          <a:xfrm>
            <a:off x="3736777" y="4358953"/>
            <a:ext cx="17463" cy="101600"/>
          </a:xfrm>
          <a:custGeom>
            <a:avLst/>
            <a:gdLst>
              <a:gd name="T0" fmla="*/ 0 w 22"/>
              <a:gd name="T1" fmla="*/ 129 h 129"/>
              <a:gd name="T2" fmla="*/ 22 w 22"/>
              <a:gd name="T3" fmla="*/ 129 h 129"/>
              <a:gd name="T4" fmla="*/ 22 w 22"/>
              <a:gd name="T5" fmla="*/ 0 h 129"/>
              <a:gd name="T6" fmla="*/ 0 w 22"/>
              <a:gd name="T7" fmla="*/ 70 h 129"/>
              <a:gd name="T8" fmla="*/ 0 w 22"/>
              <a:gd name="T9" fmla="*/ 129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29"/>
              <a:gd name="T17" fmla="*/ 22 w 22"/>
              <a:gd name="T18" fmla="*/ 129 h 1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29">
                <a:moveTo>
                  <a:pt x="0" y="129"/>
                </a:moveTo>
                <a:lnTo>
                  <a:pt x="22" y="129"/>
                </a:lnTo>
                <a:lnTo>
                  <a:pt x="22" y="0"/>
                </a:lnTo>
                <a:lnTo>
                  <a:pt x="0" y="70"/>
                </a:lnTo>
                <a:lnTo>
                  <a:pt x="0" y="129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18" name="Freeform 362"/>
          <p:cNvSpPr>
            <a:spLocks/>
          </p:cNvSpPr>
          <p:nvPr/>
        </p:nvSpPr>
        <p:spPr bwMode="auto">
          <a:xfrm>
            <a:off x="3757415" y="4317678"/>
            <a:ext cx="19050" cy="144462"/>
          </a:xfrm>
          <a:custGeom>
            <a:avLst/>
            <a:gdLst>
              <a:gd name="T0" fmla="*/ 24 w 24"/>
              <a:gd name="T1" fmla="*/ 182 h 182"/>
              <a:gd name="T2" fmla="*/ 0 w 24"/>
              <a:gd name="T3" fmla="*/ 182 h 182"/>
              <a:gd name="T4" fmla="*/ 0 w 24"/>
              <a:gd name="T5" fmla="*/ 53 h 182"/>
              <a:gd name="T6" fmla="*/ 24 w 24"/>
              <a:gd name="T7" fmla="*/ 0 h 182"/>
              <a:gd name="T8" fmla="*/ 24 w 24"/>
              <a:gd name="T9" fmla="*/ 182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2"/>
              <a:gd name="T17" fmla="*/ 24 w 24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2">
                <a:moveTo>
                  <a:pt x="24" y="182"/>
                </a:moveTo>
                <a:lnTo>
                  <a:pt x="0" y="182"/>
                </a:lnTo>
                <a:lnTo>
                  <a:pt x="0" y="53"/>
                </a:lnTo>
                <a:lnTo>
                  <a:pt x="24" y="0"/>
                </a:lnTo>
                <a:lnTo>
                  <a:pt x="24" y="182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19" name="Freeform 363"/>
          <p:cNvSpPr>
            <a:spLocks/>
          </p:cNvSpPr>
          <p:nvPr/>
        </p:nvSpPr>
        <p:spPr bwMode="auto">
          <a:xfrm>
            <a:off x="3776465" y="4289103"/>
            <a:ext cx="19050" cy="171450"/>
          </a:xfrm>
          <a:custGeom>
            <a:avLst/>
            <a:gdLst>
              <a:gd name="T0" fmla="*/ 0 w 25"/>
              <a:gd name="T1" fmla="*/ 215 h 215"/>
              <a:gd name="T2" fmla="*/ 25 w 25"/>
              <a:gd name="T3" fmla="*/ 215 h 215"/>
              <a:gd name="T4" fmla="*/ 25 w 25"/>
              <a:gd name="T5" fmla="*/ 0 h 215"/>
              <a:gd name="T6" fmla="*/ 0 w 25"/>
              <a:gd name="T7" fmla="*/ 31 h 215"/>
              <a:gd name="T8" fmla="*/ 0 w 25"/>
              <a:gd name="T9" fmla="*/ 215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215"/>
              <a:gd name="T17" fmla="*/ 25 w 25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215">
                <a:moveTo>
                  <a:pt x="0" y="215"/>
                </a:moveTo>
                <a:lnTo>
                  <a:pt x="25" y="215"/>
                </a:lnTo>
                <a:lnTo>
                  <a:pt x="25" y="0"/>
                </a:lnTo>
                <a:lnTo>
                  <a:pt x="0" y="31"/>
                </a:lnTo>
                <a:lnTo>
                  <a:pt x="0" y="215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20" name="Freeform 364"/>
          <p:cNvSpPr>
            <a:spLocks/>
          </p:cNvSpPr>
          <p:nvPr/>
        </p:nvSpPr>
        <p:spPr bwMode="auto">
          <a:xfrm>
            <a:off x="3795515" y="4268465"/>
            <a:ext cx="17462" cy="192088"/>
          </a:xfrm>
          <a:custGeom>
            <a:avLst/>
            <a:gdLst>
              <a:gd name="T0" fmla="*/ 23 w 23"/>
              <a:gd name="T1" fmla="*/ 242 h 242"/>
              <a:gd name="T2" fmla="*/ 0 w 23"/>
              <a:gd name="T3" fmla="*/ 242 h 242"/>
              <a:gd name="T4" fmla="*/ 0 w 23"/>
              <a:gd name="T5" fmla="*/ 23 h 242"/>
              <a:gd name="T6" fmla="*/ 23 w 23"/>
              <a:gd name="T7" fmla="*/ 0 h 242"/>
              <a:gd name="T8" fmla="*/ 23 w 23"/>
              <a:gd name="T9" fmla="*/ 242 h 2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242"/>
              <a:gd name="T17" fmla="*/ 23 w 23"/>
              <a:gd name="T18" fmla="*/ 242 h 2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242">
                <a:moveTo>
                  <a:pt x="23" y="242"/>
                </a:moveTo>
                <a:lnTo>
                  <a:pt x="0" y="242"/>
                </a:lnTo>
                <a:lnTo>
                  <a:pt x="0" y="23"/>
                </a:lnTo>
                <a:lnTo>
                  <a:pt x="23" y="0"/>
                </a:lnTo>
                <a:lnTo>
                  <a:pt x="23" y="242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21" name="Freeform 365"/>
          <p:cNvSpPr>
            <a:spLocks/>
          </p:cNvSpPr>
          <p:nvPr/>
        </p:nvSpPr>
        <p:spPr bwMode="auto">
          <a:xfrm>
            <a:off x="3816152" y="4258940"/>
            <a:ext cx="19050" cy="201613"/>
          </a:xfrm>
          <a:custGeom>
            <a:avLst/>
            <a:gdLst>
              <a:gd name="T0" fmla="*/ 0 w 24"/>
              <a:gd name="T1" fmla="*/ 253 h 253"/>
              <a:gd name="T2" fmla="*/ 24 w 24"/>
              <a:gd name="T3" fmla="*/ 253 h 253"/>
              <a:gd name="T4" fmla="*/ 24 w 24"/>
              <a:gd name="T5" fmla="*/ 0 h 253"/>
              <a:gd name="T6" fmla="*/ 0 w 24"/>
              <a:gd name="T7" fmla="*/ 11 h 253"/>
              <a:gd name="T8" fmla="*/ 0 w 24"/>
              <a:gd name="T9" fmla="*/ 253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253"/>
              <a:gd name="T17" fmla="*/ 24 w 24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253">
                <a:moveTo>
                  <a:pt x="0" y="253"/>
                </a:moveTo>
                <a:lnTo>
                  <a:pt x="24" y="253"/>
                </a:lnTo>
                <a:lnTo>
                  <a:pt x="24" y="0"/>
                </a:lnTo>
                <a:lnTo>
                  <a:pt x="0" y="11"/>
                </a:lnTo>
                <a:lnTo>
                  <a:pt x="0" y="253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22" name="Freeform 366"/>
          <p:cNvSpPr>
            <a:spLocks/>
          </p:cNvSpPr>
          <p:nvPr/>
        </p:nvSpPr>
        <p:spPr bwMode="auto">
          <a:xfrm>
            <a:off x="3835202" y="4249415"/>
            <a:ext cx="20638" cy="211138"/>
          </a:xfrm>
          <a:custGeom>
            <a:avLst/>
            <a:gdLst>
              <a:gd name="T0" fmla="*/ 25 w 25"/>
              <a:gd name="T1" fmla="*/ 266 h 266"/>
              <a:gd name="T2" fmla="*/ 0 w 25"/>
              <a:gd name="T3" fmla="*/ 266 h 266"/>
              <a:gd name="T4" fmla="*/ 0 w 25"/>
              <a:gd name="T5" fmla="*/ 10 h 266"/>
              <a:gd name="T6" fmla="*/ 25 w 25"/>
              <a:gd name="T7" fmla="*/ 0 h 266"/>
              <a:gd name="T8" fmla="*/ 25 w 25"/>
              <a:gd name="T9" fmla="*/ 266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266"/>
              <a:gd name="T17" fmla="*/ 25 w 25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266">
                <a:moveTo>
                  <a:pt x="25" y="266"/>
                </a:moveTo>
                <a:lnTo>
                  <a:pt x="0" y="266"/>
                </a:lnTo>
                <a:lnTo>
                  <a:pt x="0" y="10"/>
                </a:lnTo>
                <a:lnTo>
                  <a:pt x="25" y="0"/>
                </a:lnTo>
                <a:lnTo>
                  <a:pt x="25" y="266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23" name="Rectangle 367"/>
          <p:cNvSpPr>
            <a:spLocks noChangeArrowheads="1"/>
          </p:cNvSpPr>
          <p:nvPr/>
        </p:nvSpPr>
        <p:spPr bwMode="auto">
          <a:xfrm>
            <a:off x="3855840" y="4249415"/>
            <a:ext cx="17462" cy="211138"/>
          </a:xfrm>
          <a:prstGeom prst="rect">
            <a:avLst/>
          </a:prstGeom>
          <a:solidFill>
            <a:srgbClr val="2916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24" name="Freeform 368"/>
          <p:cNvSpPr>
            <a:spLocks/>
          </p:cNvSpPr>
          <p:nvPr/>
        </p:nvSpPr>
        <p:spPr bwMode="auto">
          <a:xfrm>
            <a:off x="3873302" y="4249415"/>
            <a:ext cx="19050" cy="211138"/>
          </a:xfrm>
          <a:custGeom>
            <a:avLst/>
            <a:gdLst>
              <a:gd name="T0" fmla="*/ 24 w 24"/>
              <a:gd name="T1" fmla="*/ 266 h 266"/>
              <a:gd name="T2" fmla="*/ 0 w 24"/>
              <a:gd name="T3" fmla="*/ 266 h 266"/>
              <a:gd name="T4" fmla="*/ 0 w 24"/>
              <a:gd name="T5" fmla="*/ 0 h 266"/>
              <a:gd name="T6" fmla="*/ 24 w 24"/>
              <a:gd name="T7" fmla="*/ 3 h 266"/>
              <a:gd name="T8" fmla="*/ 24 w 24"/>
              <a:gd name="T9" fmla="*/ 266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266"/>
              <a:gd name="T17" fmla="*/ 24 w 24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266">
                <a:moveTo>
                  <a:pt x="24" y="266"/>
                </a:moveTo>
                <a:lnTo>
                  <a:pt x="0" y="266"/>
                </a:lnTo>
                <a:lnTo>
                  <a:pt x="0" y="0"/>
                </a:lnTo>
                <a:lnTo>
                  <a:pt x="24" y="3"/>
                </a:lnTo>
                <a:lnTo>
                  <a:pt x="24" y="266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25" name="Freeform 369"/>
          <p:cNvSpPr>
            <a:spLocks/>
          </p:cNvSpPr>
          <p:nvPr/>
        </p:nvSpPr>
        <p:spPr bwMode="auto">
          <a:xfrm>
            <a:off x="3893940" y="4252590"/>
            <a:ext cx="20637" cy="207963"/>
          </a:xfrm>
          <a:custGeom>
            <a:avLst/>
            <a:gdLst>
              <a:gd name="T0" fmla="*/ 0 w 25"/>
              <a:gd name="T1" fmla="*/ 263 h 263"/>
              <a:gd name="T2" fmla="*/ 25 w 25"/>
              <a:gd name="T3" fmla="*/ 263 h 263"/>
              <a:gd name="T4" fmla="*/ 25 w 25"/>
              <a:gd name="T5" fmla="*/ 10 h 263"/>
              <a:gd name="T6" fmla="*/ 0 w 25"/>
              <a:gd name="T7" fmla="*/ 0 h 263"/>
              <a:gd name="T8" fmla="*/ 0 w 25"/>
              <a:gd name="T9" fmla="*/ 263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263"/>
              <a:gd name="T17" fmla="*/ 25 w 25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263">
                <a:moveTo>
                  <a:pt x="0" y="263"/>
                </a:moveTo>
                <a:lnTo>
                  <a:pt x="25" y="263"/>
                </a:lnTo>
                <a:lnTo>
                  <a:pt x="25" y="10"/>
                </a:lnTo>
                <a:lnTo>
                  <a:pt x="0" y="0"/>
                </a:lnTo>
                <a:lnTo>
                  <a:pt x="0" y="263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26" name="Freeform 370"/>
          <p:cNvSpPr>
            <a:spLocks/>
          </p:cNvSpPr>
          <p:nvPr/>
        </p:nvSpPr>
        <p:spPr bwMode="auto">
          <a:xfrm>
            <a:off x="3914577" y="4258940"/>
            <a:ext cx="20638" cy="201613"/>
          </a:xfrm>
          <a:custGeom>
            <a:avLst/>
            <a:gdLst>
              <a:gd name="T0" fmla="*/ 26 w 26"/>
              <a:gd name="T1" fmla="*/ 253 h 253"/>
              <a:gd name="T2" fmla="*/ 0 w 26"/>
              <a:gd name="T3" fmla="*/ 253 h 253"/>
              <a:gd name="T4" fmla="*/ 0 w 26"/>
              <a:gd name="T5" fmla="*/ 0 h 253"/>
              <a:gd name="T6" fmla="*/ 26 w 26"/>
              <a:gd name="T7" fmla="*/ 11 h 253"/>
              <a:gd name="T8" fmla="*/ 26 w 26"/>
              <a:gd name="T9" fmla="*/ 253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253"/>
              <a:gd name="T17" fmla="*/ 26 w 26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253">
                <a:moveTo>
                  <a:pt x="26" y="253"/>
                </a:moveTo>
                <a:lnTo>
                  <a:pt x="0" y="253"/>
                </a:lnTo>
                <a:lnTo>
                  <a:pt x="0" y="0"/>
                </a:lnTo>
                <a:lnTo>
                  <a:pt x="26" y="11"/>
                </a:lnTo>
                <a:lnTo>
                  <a:pt x="26" y="253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27" name="Freeform 371"/>
          <p:cNvSpPr>
            <a:spLocks/>
          </p:cNvSpPr>
          <p:nvPr/>
        </p:nvSpPr>
        <p:spPr bwMode="auto">
          <a:xfrm>
            <a:off x="3935215" y="4268465"/>
            <a:ext cx="17462" cy="192088"/>
          </a:xfrm>
          <a:custGeom>
            <a:avLst/>
            <a:gdLst>
              <a:gd name="T0" fmla="*/ 0 w 22"/>
              <a:gd name="T1" fmla="*/ 242 h 242"/>
              <a:gd name="T2" fmla="*/ 22 w 22"/>
              <a:gd name="T3" fmla="*/ 242 h 242"/>
              <a:gd name="T4" fmla="*/ 22 w 22"/>
              <a:gd name="T5" fmla="*/ 23 h 242"/>
              <a:gd name="T6" fmla="*/ 0 w 22"/>
              <a:gd name="T7" fmla="*/ 0 h 242"/>
              <a:gd name="T8" fmla="*/ 0 w 22"/>
              <a:gd name="T9" fmla="*/ 242 h 2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42"/>
              <a:gd name="T17" fmla="*/ 22 w 22"/>
              <a:gd name="T18" fmla="*/ 242 h 2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42">
                <a:moveTo>
                  <a:pt x="0" y="242"/>
                </a:moveTo>
                <a:lnTo>
                  <a:pt x="22" y="242"/>
                </a:lnTo>
                <a:lnTo>
                  <a:pt x="22" y="23"/>
                </a:lnTo>
                <a:lnTo>
                  <a:pt x="0" y="0"/>
                </a:lnTo>
                <a:lnTo>
                  <a:pt x="0" y="242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28" name="Freeform 372"/>
          <p:cNvSpPr>
            <a:spLocks/>
          </p:cNvSpPr>
          <p:nvPr/>
        </p:nvSpPr>
        <p:spPr bwMode="auto">
          <a:xfrm>
            <a:off x="3952677" y="4289103"/>
            <a:ext cx="22225" cy="171450"/>
          </a:xfrm>
          <a:custGeom>
            <a:avLst/>
            <a:gdLst>
              <a:gd name="T0" fmla="*/ 27 w 27"/>
              <a:gd name="T1" fmla="*/ 215 h 215"/>
              <a:gd name="T2" fmla="*/ 0 w 27"/>
              <a:gd name="T3" fmla="*/ 215 h 215"/>
              <a:gd name="T4" fmla="*/ 0 w 27"/>
              <a:gd name="T5" fmla="*/ 0 h 215"/>
              <a:gd name="T6" fmla="*/ 27 w 27"/>
              <a:gd name="T7" fmla="*/ 31 h 215"/>
              <a:gd name="T8" fmla="*/ 27 w 27"/>
              <a:gd name="T9" fmla="*/ 215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215"/>
              <a:gd name="T17" fmla="*/ 27 w 27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215">
                <a:moveTo>
                  <a:pt x="27" y="215"/>
                </a:moveTo>
                <a:lnTo>
                  <a:pt x="0" y="215"/>
                </a:lnTo>
                <a:lnTo>
                  <a:pt x="0" y="0"/>
                </a:lnTo>
                <a:lnTo>
                  <a:pt x="27" y="31"/>
                </a:lnTo>
                <a:lnTo>
                  <a:pt x="27" y="215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29" name="Freeform 373"/>
          <p:cNvSpPr>
            <a:spLocks/>
          </p:cNvSpPr>
          <p:nvPr/>
        </p:nvSpPr>
        <p:spPr bwMode="auto">
          <a:xfrm>
            <a:off x="3974902" y="4316090"/>
            <a:ext cx="19050" cy="144463"/>
          </a:xfrm>
          <a:custGeom>
            <a:avLst/>
            <a:gdLst>
              <a:gd name="T0" fmla="*/ 0 w 26"/>
              <a:gd name="T1" fmla="*/ 181 h 181"/>
              <a:gd name="T2" fmla="*/ 26 w 26"/>
              <a:gd name="T3" fmla="*/ 181 h 181"/>
              <a:gd name="T4" fmla="*/ 26 w 26"/>
              <a:gd name="T5" fmla="*/ 41 h 181"/>
              <a:gd name="T6" fmla="*/ 0 w 26"/>
              <a:gd name="T7" fmla="*/ 0 h 181"/>
              <a:gd name="T8" fmla="*/ 0 w 26"/>
              <a:gd name="T9" fmla="*/ 181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81"/>
              <a:gd name="T17" fmla="*/ 26 w 26"/>
              <a:gd name="T18" fmla="*/ 181 h 1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81">
                <a:moveTo>
                  <a:pt x="0" y="181"/>
                </a:moveTo>
                <a:lnTo>
                  <a:pt x="26" y="181"/>
                </a:lnTo>
                <a:lnTo>
                  <a:pt x="26" y="41"/>
                </a:lnTo>
                <a:lnTo>
                  <a:pt x="0" y="0"/>
                </a:lnTo>
                <a:lnTo>
                  <a:pt x="0" y="181"/>
                </a:lnTo>
                <a:close/>
              </a:path>
            </a:pathLst>
          </a:custGeom>
          <a:solidFill>
            <a:srgbClr val="29166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30" name="Freeform 374"/>
          <p:cNvSpPr>
            <a:spLocks/>
          </p:cNvSpPr>
          <p:nvPr/>
        </p:nvSpPr>
        <p:spPr bwMode="auto">
          <a:xfrm>
            <a:off x="3993952" y="4349428"/>
            <a:ext cx="19050" cy="111125"/>
          </a:xfrm>
          <a:custGeom>
            <a:avLst/>
            <a:gdLst>
              <a:gd name="T0" fmla="*/ 22 w 22"/>
              <a:gd name="T1" fmla="*/ 140 h 140"/>
              <a:gd name="T2" fmla="*/ 0 w 22"/>
              <a:gd name="T3" fmla="*/ 140 h 140"/>
              <a:gd name="T4" fmla="*/ 0 w 22"/>
              <a:gd name="T5" fmla="*/ 0 h 140"/>
              <a:gd name="T6" fmla="*/ 22 w 22"/>
              <a:gd name="T7" fmla="*/ 75 h 140"/>
              <a:gd name="T8" fmla="*/ 22 w 22"/>
              <a:gd name="T9" fmla="*/ 140 h 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40"/>
              <a:gd name="T17" fmla="*/ 22 w 22"/>
              <a:gd name="T18" fmla="*/ 140 h 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40">
                <a:moveTo>
                  <a:pt x="22" y="140"/>
                </a:moveTo>
                <a:lnTo>
                  <a:pt x="0" y="140"/>
                </a:lnTo>
                <a:lnTo>
                  <a:pt x="0" y="0"/>
                </a:lnTo>
                <a:lnTo>
                  <a:pt x="22" y="75"/>
                </a:lnTo>
                <a:lnTo>
                  <a:pt x="22" y="140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31" name="Line 375"/>
          <p:cNvSpPr>
            <a:spLocks noChangeShapeType="1"/>
          </p:cNvSpPr>
          <p:nvPr/>
        </p:nvSpPr>
        <p:spPr bwMode="auto">
          <a:xfrm flipH="1">
            <a:off x="3144640" y="5743253"/>
            <a:ext cx="1587" cy="809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32" name="Rectangle 376"/>
          <p:cNvSpPr>
            <a:spLocks noChangeArrowheads="1"/>
          </p:cNvSpPr>
          <p:nvPr/>
        </p:nvSpPr>
        <p:spPr bwMode="auto">
          <a:xfrm>
            <a:off x="2949377" y="5024115"/>
            <a:ext cx="2857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33" name="Rectangle 377"/>
          <p:cNvSpPr>
            <a:spLocks noChangeArrowheads="1"/>
          </p:cNvSpPr>
          <p:nvPr/>
        </p:nvSpPr>
        <p:spPr bwMode="auto">
          <a:xfrm>
            <a:off x="3073202" y="5032053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1F1A17"/>
                </a:solidFill>
                <a:latin typeface="Arial" charset="0"/>
              </a:rPr>
              <a:t>I</a:t>
            </a:r>
            <a:endParaRPr lang="en-US" sz="1000"/>
          </a:p>
        </p:txBody>
      </p:sp>
      <p:sp>
        <p:nvSpPr>
          <p:cNvPr id="234" name="Rectangle 378"/>
          <p:cNvSpPr>
            <a:spLocks noChangeArrowheads="1"/>
          </p:cNvSpPr>
          <p:nvPr/>
        </p:nvSpPr>
        <p:spPr bwMode="auto">
          <a:xfrm>
            <a:off x="3228777" y="5024115"/>
            <a:ext cx="6985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35" name="Rectangle 379"/>
          <p:cNvSpPr>
            <a:spLocks noChangeArrowheads="1"/>
          </p:cNvSpPr>
          <p:nvPr/>
        </p:nvSpPr>
        <p:spPr bwMode="auto">
          <a:xfrm>
            <a:off x="3314502" y="5032053"/>
            <a:ext cx="92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1F1A17"/>
                </a:solidFill>
                <a:latin typeface="Arial" charset="0"/>
              </a:rPr>
              <a:t>U</a:t>
            </a:r>
            <a:endParaRPr lang="en-US" sz="1000"/>
          </a:p>
        </p:txBody>
      </p:sp>
      <p:sp>
        <p:nvSpPr>
          <p:cNvPr id="236" name="Rectangle 380"/>
          <p:cNvSpPr>
            <a:spLocks noChangeArrowheads="1"/>
          </p:cNvSpPr>
          <p:nvPr/>
        </p:nvSpPr>
        <p:spPr bwMode="auto">
          <a:xfrm>
            <a:off x="3031927" y="5400353"/>
            <a:ext cx="3778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37" name="Rectangle 381"/>
          <p:cNvSpPr>
            <a:spLocks noChangeArrowheads="1"/>
          </p:cNvSpPr>
          <p:nvPr/>
        </p:nvSpPr>
        <p:spPr bwMode="auto">
          <a:xfrm>
            <a:off x="3031927" y="5406703"/>
            <a:ext cx="5032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1F1A17"/>
                </a:solidFill>
                <a:latin typeface="Arial" charset="0"/>
              </a:rPr>
              <a:t>~200kHz</a:t>
            </a:r>
            <a:endParaRPr lang="en-US" sz="1000"/>
          </a:p>
        </p:txBody>
      </p:sp>
      <p:sp>
        <p:nvSpPr>
          <p:cNvPr id="238" name="Rectangle 383"/>
          <p:cNvSpPr>
            <a:spLocks noChangeArrowheads="1"/>
          </p:cNvSpPr>
          <p:nvPr/>
        </p:nvSpPr>
        <p:spPr bwMode="auto">
          <a:xfrm>
            <a:off x="4800600" y="2822816"/>
            <a:ext cx="4114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/>
              <a:t>Classic: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more harmonic noise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higher I²R </a:t>
            </a:r>
            <a:r>
              <a:rPr lang="en-US" sz="1600" dirty="0" smtClean="0"/>
              <a:t>losses (3 x)</a:t>
            </a:r>
            <a:endParaRPr lang="en-US" sz="16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 smtClean="0"/>
              <a:t>PFC (Power Factor Correction)</a:t>
            </a:r>
            <a:endParaRPr lang="en-US" sz="16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constant power load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voltage and current in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nl-NL" sz="4000" b="1" dirty="0" smtClean="0"/>
              <a:t>DC – DC </a:t>
            </a:r>
            <a:r>
              <a:rPr lang="nl-NL" sz="4000" b="1" dirty="0" err="1" smtClean="0"/>
              <a:t>conversion</a:t>
            </a:r>
            <a:endParaRPr lang="en-GB" sz="40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grpSp>
        <p:nvGrpSpPr>
          <p:cNvPr id="168" name="Group 167"/>
          <p:cNvGrpSpPr/>
          <p:nvPr/>
        </p:nvGrpSpPr>
        <p:grpSpPr>
          <a:xfrm>
            <a:off x="4716016" y="1628800"/>
            <a:ext cx="3962400" cy="1472931"/>
            <a:chOff x="4716016" y="1628800"/>
            <a:chExt cx="3962400" cy="1472931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716016" y="1628800"/>
              <a:ext cx="3962400" cy="1447800"/>
            </a:xfrm>
            <a:prstGeom prst="rect">
              <a:avLst/>
            </a:prstGeom>
            <a:solidFill>
              <a:srgbClr val="FFFFE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1">
                  <a:latin typeface="Arial" charset="0"/>
                </a:rPr>
                <a:t>transformer isolated converter</a:t>
              </a:r>
            </a:p>
          </p:txBody>
        </p:sp>
        <p:sp>
          <p:nvSpPr>
            <p:cNvPr id="55" name="Line 881"/>
            <p:cNvSpPr>
              <a:spLocks noChangeShapeType="1"/>
            </p:cNvSpPr>
            <p:nvPr/>
          </p:nvSpPr>
          <p:spPr bwMode="auto">
            <a:xfrm>
              <a:off x="5049391" y="2995985"/>
              <a:ext cx="17811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6" name="Line 882"/>
            <p:cNvSpPr>
              <a:spLocks noChangeShapeType="1"/>
            </p:cNvSpPr>
            <p:nvPr/>
          </p:nvSpPr>
          <p:spPr bwMode="auto">
            <a:xfrm>
              <a:off x="6286054" y="2605460"/>
              <a:ext cx="1587" cy="3905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7" name="Line 883"/>
            <p:cNvSpPr>
              <a:spLocks noChangeShapeType="1"/>
            </p:cNvSpPr>
            <p:nvPr/>
          </p:nvSpPr>
          <p:spPr bwMode="auto">
            <a:xfrm>
              <a:off x="5519291" y="1965698"/>
              <a:ext cx="1588" cy="10318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Line 884"/>
            <p:cNvSpPr>
              <a:spLocks noChangeShapeType="1"/>
            </p:cNvSpPr>
            <p:nvPr/>
          </p:nvSpPr>
          <p:spPr bwMode="auto">
            <a:xfrm>
              <a:off x="6827391" y="2411785"/>
              <a:ext cx="1588" cy="5889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9" name="Line 885"/>
            <p:cNvSpPr>
              <a:spLocks noChangeShapeType="1"/>
            </p:cNvSpPr>
            <p:nvPr/>
          </p:nvSpPr>
          <p:spPr bwMode="auto">
            <a:xfrm>
              <a:off x="7729091" y="1968873"/>
              <a:ext cx="1588" cy="4429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" name="Rectangle 892"/>
            <p:cNvSpPr>
              <a:spLocks noChangeArrowheads="1"/>
            </p:cNvSpPr>
            <p:nvPr/>
          </p:nvSpPr>
          <p:spPr bwMode="auto">
            <a:xfrm>
              <a:off x="5379591" y="2440360"/>
              <a:ext cx="279400" cy="39688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" name="Rectangle 894"/>
            <p:cNvSpPr>
              <a:spLocks noChangeArrowheads="1"/>
            </p:cNvSpPr>
            <p:nvPr/>
          </p:nvSpPr>
          <p:spPr bwMode="auto">
            <a:xfrm>
              <a:off x="5379591" y="2478460"/>
              <a:ext cx="279400" cy="39688"/>
            </a:xfrm>
            <a:prstGeom prst="rect">
              <a:avLst/>
            </a:prstGeom>
            <a:solidFill>
              <a:srgbClr val="FFFF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2" name="Rectangle 896"/>
            <p:cNvSpPr>
              <a:spLocks noChangeArrowheads="1"/>
            </p:cNvSpPr>
            <p:nvPr/>
          </p:nvSpPr>
          <p:spPr bwMode="auto">
            <a:xfrm>
              <a:off x="5379591" y="2516560"/>
              <a:ext cx="279400" cy="39688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" name="Rectangle 900"/>
            <p:cNvSpPr>
              <a:spLocks noChangeArrowheads="1"/>
            </p:cNvSpPr>
            <p:nvPr/>
          </p:nvSpPr>
          <p:spPr bwMode="auto">
            <a:xfrm>
              <a:off x="7587804" y="2170485"/>
              <a:ext cx="277812" cy="41275"/>
            </a:xfrm>
            <a:prstGeom prst="rect">
              <a:avLst/>
            </a:prstGeom>
            <a:solidFill>
              <a:srgbClr val="FFFF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4" name="Rectangle 901"/>
            <p:cNvSpPr>
              <a:spLocks noChangeArrowheads="1"/>
            </p:cNvSpPr>
            <p:nvPr/>
          </p:nvSpPr>
          <p:spPr bwMode="auto">
            <a:xfrm>
              <a:off x="7587804" y="2170485"/>
              <a:ext cx="279400" cy="4286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5" name="Rectangle 904"/>
            <p:cNvSpPr>
              <a:spLocks noChangeArrowheads="1"/>
            </p:cNvSpPr>
            <p:nvPr/>
          </p:nvSpPr>
          <p:spPr bwMode="auto">
            <a:xfrm>
              <a:off x="7587804" y="2132385"/>
              <a:ext cx="277812" cy="3810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6" name="Rectangle 907"/>
            <p:cNvSpPr>
              <a:spLocks noChangeArrowheads="1"/>
            </p:cNvSpPr>
            <p:nvPr/>
          </p:nvSpPr>
          <p:spPr bwMode="auto">
            <a:xfrm>
              <a:off x="7587804" y="2170485"/>
              <a:ext cx="279400" cy="4286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7" name="Rectangle 908"/>
            <p:cNvSpPr>
              <a:spLocks noChangeArrowheads="1"/>
            </p:cNvSpPr>
            <p:nvPr/>
          </p:nvSpPr>
          <p:spPr bwMode="auto">
            <a:xfrm>
              <a:off x="7587804" y="2211760"/>
              <a:ext cx="277812" cy="39688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8" name="Freeform 1154"/>
            <p:cNvSpPr>
              <a:spLocks/>
            </p:cNvSpPr>
            <p:nvPr/>
          </p:nvSpPr>
          <p:spPr bwMode="auto">
            <a:xfrm>
              <a:off x="4827141" y="2708648"/>
              <a:ext cx="184150" cy="92075"/>
            </a:xfrm>
            <a:custGeom>
              <a:avLst/>
              <a:gdLst>
                <a:gd name="T0" fmla="*/ 0 w 232"/>
                <a:gd name="T1" fmla="*/ 116 h 116"/>
                <a:gd name="T2" fmla="*/ 116 w 232"/>
                <a:gd name="T3" fmla="*/ 0 h 116"/>
                <a:gd name="T4" fmla="*/ 232 w 232"/>
                <a:gd name="T5" fmla="*/ 116 h 116"/>
                <a:gd name="T6" fmla="*/ 0 w 232"/>
                <a:gd name="T7" fmla="*/ 116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2"/>
                <a:gd name="T13" fmla="*/ 0 h 116"/>
                <a:gd name="T14" fmla="*/ 232 w 232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2" h="116">
                  <a:moveTo>
                    <a:pt x="0" y="116"/>
                  </a:moveTo>
                  <a:lnTo>
                    <a:pt x="116" y="0"/>
                  </a:lnTo>
                  <a:lnTo>
                    <a:pt x="232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" name="Freeform 1155"/>
            <p:cNvSpPr>
              <a:spLocks/>
            </p:cNvSpPr>
            <p:nvPr/>
          </p:nvSpPr>
          <p:spPr bwMode="auto">
            <a:xfrm>
              <a:off x="5217666" y="2156198"/>
              <a:ext cx="184150" cy="92075"/>
            </a:xfrm>
            <a:custGeom>
              <a:avLst/>
              <a:gdLst>
                <a:gd name="T0" fmla="*/ 0 w 232"/>
                <a:gd name="T1" fmla="*/ 0 h 116"/>
                <a:gd name="T2" fmla="*/ 116 w 232"/>
                <a:gd name="T3" fmla="*/ 116 h 116"/>
                <a:gd name="T4" fmla="*/ 232 w 232"/>
                <a:gd name="T5" fmla="*/ 0 h 116"/>
                <a:gd name="T6" fmla="*/ 0 w 232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2"/>
                <a:gd name="T13" fmla="*/ 0 h 116"/>
                <a:gd name="T14" fmla="*/ 232 w 232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2" h="116">
                  <a:moveTo>
                    <a:pt x="0" y="0"/>
                  </a:moveTo>
                  <a:lnTo>
                    <a:pt x="116" y="116"/>
                  </a:lnTo>
                  <a:lnTo>
                    <a:pt x="2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0" name="Rectangle 1157"/>
            <p:cNvSpPr>
              <a:spLocks noChangeArrowheads="1"/>
            </p:cNvSpPr>
            <p:nvPr/>
          </p:nvSpPr>
          <p:spPr bwMode="auto">
            <a:xfrm>
              <a:off x="6808341" y="1968873"/>
              <a:ext cx="133350" cy="4413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" name="Freeform 1158"/>
            <p:cNvSpPr>
              <a:spLocks/>
            </p:cNvSpPr>
            <p:nvPr/>
          </p:nvSpPr>
          <p:spPr bwMode="auto">
            <a:xfrm>
              <a:off x="6830566" y="1965698"/>
              <a:ext cx="106363" cy="112712"/>
            </a:xfrm>
            <a:custGeom>
              <a:avLst/>
              <a:gdLst>
                <a:gd name="T0" fmla="*/ 0 w 133"/>
                <a:gd name="T1" fmla="*/ 140 h 140"/>
                <a:gd name="T2" fmla="*/ 25 w 133"/>
                <a:gd name="T3" fmla="*/ 137 h 140"/>
                <a:gd name="T4" fmla="*/ 53 w 133"/>
                <a:gd name="T5" fmla="*/ 131 h 140"/>
                <a:gd name="T6" fmla="*/ 75 w 133"/>
                <a:gd name="T7" fmla="*/ 126 h 140"/>
                <a:gd name="T8" fmla="*/ 94 w 133"/>
                <a:gd name="T9" fmla="*/ 118 h 140"/>
                <a:gd name="T10" fmla="*/ 111 w 133"/>
                <a:gd name="T11" fmla="*/ 108 h 140"/>
                <a:gd name="T12" fmla="*/ 123 w 133"/>
                <a:gd name="T13" fmla="*/ 96 h 140"/>
                <a:gd name="T14" fmla="*/ 128 w 133"/>
                <a:gd name="T15" fmla="*/ 91 h 140"/>
                <a:gd name="T16" fmla="*/ 131 w 133"/>
                <a:gd name="T17" fmla="*/ 84 h 140"/>
                <a:gd name="T18" fmla="*/ 133 w 133"/>
                <a:gd name="T19" fmla="*/ 75 h 140"/>
                <a:gd name="T20" fmla="*/ 133 w 133"/>
                <a:gd name="T21" fmla="*/ 68 h 140"/>
                <a:gd name="T22" fmla="*/ 133 w 133"/>
                <a:gd name="T23" fmla="*/ 61 h 140"/>
                <a:gd name="T24" fmla="*/ 131 w 133"/>
                <a:gd name="T25" fmla="*/ 56 h 140"/>
                <a:gd name="T26" fmla="*/ 128 w 133"/>
                <a:gd name="T27" fmla="*/ 50 h 140"/>
                <a:gd name="T28" fmla="*/ 123 w 133"/>
                <a:gd name="T29" fmla="*/ 41 h 140"/>
                <a:gd name="T30" fmla="*/ 111 w 133"/>
                <a:gd name="T31" fmla="*/ 29 h 140"/>
                <a:gd name="T32" fmla="*/ 94 w 133"/>
                <a:gd name="T33" fmla="*/ 19 h 140"/>
                <a:gd name="T34" fmla="*/ 75 w 133"/>
                <a:gd name="T35" fmla="*/ 12 h 140"/>
                <a:gd name="T36" fmla="*/ 53 w 133"/>
                <a:gd name="T37" fmla="*/ 3 h 140"/>
                <a:gd name="T38" fmla="*/ 25 w 133"/>
                <a:gd name="T39" fmla="*/ 0 h 140"/>
                <a:gd name="T40" fmla="*/ 0 w 133"/>
                <a:gd name="T41" fmla="*/ 0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40"/>
                <a:gd name="T65" fmla="*/ 133 w 133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40">
                  <a:moveTo>
                    <a:pt x="0" y="140"/>
                  </a:moveTo>
                  <a:lnTo>
                    <a:pt x="25" y="137"/>
                  </a:lnTo>
                  <a:lnTo>
                    <a:pt x="53" y="131"/>
                  </a:lnTo>
                  <a:lnTo>
                    <a:pt x="75" y="126"/>
                  </a:lnTo>
                  <a:lnTo>
                    <a:pt x="94" y="118"/>
                  </a:lnTo>
                  <a:lnTo>
                    <a:pt x="111" y="108"/>
                  </a:lnTo>
                  <a:lnTo>
                    <a:pt x="123" y="96"/>
                  </a:lnTo>
                  <a:lnTo>
                    <a:pt x="128" y="91"/>
                  </a:lnTo>
                  <a:lnTo>
                    <a:pt x="131" y="84"/>
                  </a:lnTo>
                  <a:lnTo>
                    <a:pt x="133" y="75"/>
                  </a:lnTo>
                  <a:lnTo>
                    <a:pt x="133" y="68"/>
                  </a:lnTo>
                  <a:lnTo>
                    <a:pt x="133" y="61"/>
                  </a:lnTo>
                  <a:lnTo>
                    <a:pt x="131" y="56"/>
                  </a:lnTo>
                  <a:lnTo>
                    <a:pt x="128" y="50"/>
                  </a:lnTo>
                  <a:lnTo>
                    <a:pt x="123" y="41"/>
                  </a:lnTo>
                  <a:lnTo>
                    <a:pt x="111" y="29"/>
                  </a:lnTo>
                  <a:lnTo>
                    <a:pt x="94" y="19"/>
                  </a:lnTo>
                  <a:lnTo>
                    <a:pt x="75" y="12"/>
                  </a:lnTo>
                  <a:lnTo>
                    <a:pt x="53" y="3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2" name="Freeform 1159"/>
            <p:cNvSpPr>
              <a:spLocks/>
            </p:cNvSpPr>
            <p:nvPr/>
          </p:nvSpPr>
          <p:spPr bwMode="auto">
            <a:xfrm>
              <a:off x="6830566" y="2078410"/>
              <a:ext cx="106363" cy="111125"/>
            </a:xfrm>
            <a:custGeom>
              <a:avLst/>
              <a:gdLst>
                <a:gd name="T0" fmla="*/ 0 w 133"/>
                <a:gd name="T1" fmla="*/ 140 h 140"/>
                <a:gd name="T2" fmla="*/ 25 w 133"/>
                <a:gd name="T3" fmla="*/ 137 h 140"/>
                <a:gd name="T4" fmla="*/ 51 w 133"/>
                <a:gd name="T5" fmla="*/ 137 h 140"/>
                <a:gd name="T6" fmla="*/ 75 w 133"/>
                <a:gd name="T7" fmla="*/ 128 h 140"/>
                <a:gd name="T8" fmla="*/ 94 w 133"/>
                <a:gd name="T9" fmla="*/ 121 h 140"/>
                <a:gd name="T10" fmla="*/ 111 w 133"/>
                <a:gd name="T11" fmla="*/ 108 h 140"/>
                <a:gd name="T12" fmla="*/ 123 w 133"/>
                <a:gd name="T13" fmla="*/ 99 h 140"/>
                <a:gd name="T14" fmla="*/ 128 w 133"/>
                <a:gd name="T15" fmla="*/ 91 h 140"/>
                <a:gd name="T16" fmla="*/ 131 w 133"/>
                <a:gd name="T17" fmla="*/ 84 h 140"/>
                <a:gd name="T18" fmla="*/ 133 w 133"/>
                <a:gd name="T19" fmla="*/ 75 h 140"/>
                <a:gd name="T20" fmla="*/ 133 w 133"/>
                <a:gd name="T21" fmla="*/ 72 h 140"/>
                <a:gd name="T22" fmla="*/ 133 w 133"/>
                <a:gd name="T23" fmla="*/ 65 h 140"/>
                <a:gd name="T24" fmla="*/ 131 w 133"/>
                <a:gd name="T25" fmla="*/ 56 h 140"/>
                <a:gd name="T26" fmla="*/ 128 w 133"/>
                <a:gd name="T27" fmla="*/ 50 h 140"/>
                <a:gd name="T28" fmla="*/ 123 w 133"/>
                <a:gd name="T29" fmla="*/ 44 h 140"/>
                <a:gd name="T30" fmla="*/ 111 w 133"/>
                <a:gd name="T31" fmla="*/ 32 h 140"/>
                <a:gd name="T32" fmla="*/ 94 w 133"/>
                <a:gd name="T33" fmla="*/ 22 h 140"/>
                <a:gd name="T34" fmla="*/ 75 w 133"/>
                <a:gd name="T35" fmla="*/ 14 h 140"/>
                <a:gd name="T36" fmla="*/ 53 w 133"/>
                <a:gd name="T37" fmla="*/ 5 h 140"/>
                <a:gd name="T38" fmla="*/ 25 w 133"/>
                <a:gd name="T39" fmla="*/ 3 h 140"/>
                <a:gd name="T40" fmla="*/ 0 w 133"/>
                <a:gd name="T41" fmla="*/ 0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40"/>
                <a:gd name="T65" fmla="*/ 133 w 133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40">
                  <a:moveTo>
                    <a:pt x="0" y="140"/>
                  </a:moveTo>
                  <a:lnTo>
                    <a:pt x="25" y="137"/>
                  </a:lnTo>
                  <a:lnTo>
                    <a:pt x="51" y="137"/>
                  </a:lnTo>
                  <a:lnTo>
                    <a:pt x="75" y="128"/>
                  </a:lnTo>
                  <a:lnTo>
                    <a:pt x="94" y="121"/>
                  </a:lnTo>
                  <a:lnTo>
                    <a:pt x="111" y="108"/>
                  </a:lnTo>
                  <a:lnTo>
                    <a:pt x="123" y="99"/>
                  </a:lnTo>
                  <a:lnTo>
                    <a:pt x="128" y="91"/>
                  </a:lnTo>
                  <a:lnTo>
                    <a:pt x="131" y="84"/>
                  </a:lnTo>
                  <a:lnTo>
                    <a:pt x="133" y="75"/>
                  </a:lnTo>
                  <a:lnTo>
                    <a:pt x="133" y="72"/>
                  </a:lnTo>
                  <a:lnTo>
                    <a:pt x="133" y="65"/>
                  </a:lnTo>
                  <a:lnTo>
                    <a:pt x="131" y="56"/>
                  </a:lnTo>
                  <a:lnTo>
                    <a:pt x="128" y="50"/>
                  </a:lnTo>
                  <a:lnTo>
                    <a:pt x="123" y="44"/>
                  </a:lnTo>
                  <a:lnTo>
                    <a:pt x="111" y="32"/>
                  </a:lnTo>
                  <a:lnTo>
                    <a:pt x="94" y="22"/>
                  </a:lnTo>
                  <a:lnTo>
                    <a:pt x="75" y="14"/>
                  </a:lnTo>
                  <a:lnTo>
                    <a:pt x="53" y="5"/>
                  </a:lnTo>
                  <a:lnTo>
                    <a:pt x="25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" name="Freeform 1160"/>
            <p:cNvSpPr>
              <a:spLocks/>
            </p:cNvSpPr>
            <p:nvPr/>
          </p:nvSpPr>
          <p:spPr bwMode="auto">
            <a:xfrm>
              <a:off x="6830566" y="2189535"/>
              <a:ext cx="106363" cy="111125"/>
            </a:xfrm>
            <a:custGeom>
              <a:avLst/>
              <a:gdLst>
                <a:gd name="T0" fmla="*/ 0 w 133"/>
                <a:gd name="T1" fmla="*/ 142 h 142"/>
                <a:gd name="T2" fmla="*/ 25 w 133"/>
                <a:gd name="T3" fmla="*/ 142 h 142"/>
                <a:gd name="T4" fmla="*/ 51 w 133"/>
                <a:gd name="T5" fmla="*/ 137 h 142"/>
                <a:gd name="T6" fmla="*/ 75 w 133"/>
                <a:gd name="T7" fmla="*/ 128 h 142"/>
                <a:gd name="T8" fmla="*/ 94 w 133"/>
                <a:gd name="T9" fmla="*/ 121 h 142"/>
                <a:gd name="T10" fmla="*/ 111 w 133"/>
                <a:gd name="T11" fmla="*/ 113 h 142"/>
                <a:gd name="T12" fmla="*/ 123 w 133"/>
                <a:gd name="T13" fmla="*/ 99 h 142"/>
                <a:gd name="T14" fmla="*/ 128 w 133"/>
                <a:gd name="T15" fmla="*/ 92 h 142"/>
                <a:gd name="T16" fmla="*/ 131 w 133"/>
                <a:gd name="T17" fmla="*/ 86 h 142"/>
                <a:gd name="T18" fmla="*/ 133 w 133"/>
                <a:gd name="T19" fmla="*/ 80 h 142"/>
                <a:gd name="T20" fmla="*/ 133 w 133"/>
                <a:gd name="T21" fmla="*/ 72 h 142"/>
                <a:gd name="T22" fmla="*/ 133 w 133"/>
                <a:gd name="T23" fmla="*/ 65 h 142"/>
                <a:gd name="T24" fmla="*/ 131 w 133"/>
                <a:gd name="T25" fmla="*/ 58 h 142"/>
                <a:gd name="T26" fmla="*/ 128 w 133"/>
                <a:gd name="T27" fmla="*/ 50 h 142"/>
                <a:gd name="T28" fmla="*/ 123 w 133"/>
                <a:gd name="T29" fmla="*/ 45 h 142"/>
                <a:gd name="T30" fmla="*/ 111 w 133"/>
                <a:gd name="T31" fmla="*/ 33 h 142"/>
                <a:gd name="T32" fmla="*/ 94 w 133"/>
                <a:gd name="T33" fmla="*/ 24 h 142"/>
                <a:gd name="T34" fmla="*/ 75 w 133"/>
                <a:gd name="T35" fmla="*/ 14 h 142"/>
                <a:gd name="T36" fmla="*/ 51 w 133"/>
                <a:gd name="T37" fmla="*/ 9 h 142"/>
                <a:gd name="T38" fmla="*/ 25 w 133"/>
                <a:gd name="T39" fmla="*/ 4 h 142"/>
                <a:gd name="T40" fmla="*/ 0 w 133"/>
                <a:gd name="T41" fmla="*/ 0 h 1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42"/>
                <a:gd name="T65" fmla="*/ 133 w 133"/>
                <a:gd name="T66" fmla="*/ 142 h 1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42">
                  <a:moveTo>
                    <a:pt x="0" y="142"/>
                  </a:moveTo>
                  <a:lnTo>
                    <a:pt x="25" y="142"/>
                  </a:lnTo>
                  <a:lnTo>
                    <a:pt x="51" y="137"/>
                  </a:lnTo>
                  <a:lnTo>
                    <a:pt x="75" y="128"/>
                  </a:lnTo>
                  <a:lnTo>
                    <a:pt x="94" y="121"/>
                  </a:lnTo>
                  <a:lnTo>
                    <a:pt x="111" y="113"/>
                  </a:lnTo>
                  <a:lnTo>
                    <a:pt x="123" y="99"/>
                  </a:lnTo>
                  <a:lnTo>
                    <a:pt x="128" y="92"/>
                  </a:lnTo>
                  <a:lnTo>
                    <a:pt x="131" y="86"/>
                  </a:lnTo>
                  <a:lnTo>
                    <a:pt x="133" y="80"/>
                  </a:lnTo>
                  <a:lnTo>
                    <a:pt x="133" y="72"/>
                  </a:lnTo>
                  <a:lnTo>
                    <a:pt x="133" y="65"/>
                  </a:lnTo>
                  <a:lnTo>
                    <a:pt x="131" y="58"/>
                  </a:lnTo>
                  <a:lnTo>
                    <a:pt x="128" y="50"/>
                  </a:lnTo>
                  <a:lnTo>
                    <a:pt x="123" y="45"/>
                  </a:lnTo>
                  <a:lnTo>
                    <a:pt x="111" y="33"/>
                  </a:lnTo>
                  <a:lnTo>
                    <a:pt x="94" y="24"/>
                  </a:lnTo>
                  <a:lnTo>
                    <a:pt x="75" y="14"/>
                  </a:lnTo>
                  <a:lnTo>
                    <a:pt x="51" y="9"/>
                  </a:lnTo>
                  <a:lnTo>
                    <a:pt x="25" y="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4" name="Freeform 1161"/>
            <p:cNvSpPr>
              <a:spLocks/>
            </p:cNvSpPr>
            <p:nvPr/>
          </p:nvSpPr>
          <p:spPr bwMode="auto">
            <a:xfrm>
              <a:off x="6828979" y="2300660"/>
              <a:ext cx="106362" cy="111125"/>
            </a:xfrm>
            <a:custGeom>
              <a:avLst/>
              <a:gdLst>
                <a:gd name="T0" fmla="*/ 0 w 135"/>
                <a:gd name="T1" fmla="*/ 138 h 138"/>
                <a:gd name="T2" fmla="*/ 0 w 135"/>
                <a:gd name="T3" fmla="*/ 138 h 138"/>
                <a:gd name="T4" fmla="*/ 29 w 135"/>
                <a:gd name="T5" fmla="*/ 138 h 138"/>
                <a:gd name="T6" fmla="*/ 53 w 135"/>
                <a:gd name="T7" fmla="*/ 133 h 138"/>
                <a:gd name="T8" fmla="*/ 77 w 135"/>
                <a:gd name="T9" fmla="*/ 130 h 138"/>
                <a:gd name="T10" fmla="*/ 96 w 135"/>
                <a:gd name="T11" fmla="*/ 119 h 138"/>
                <a:gd name="T12" fmla="*/ 113 w 135"/>
                <a:gd name="T13" fmla="*/ 109 h 138"/>
                <a:gd name="T14" fmla="*/ 125 w 135"/>
                <a:gd name="T15" fmla="*/ 97 h 138"/>
                <a:gd name="T16" fmla="*/ 130 w 135"/>
                <a:gd name="T17" fmla="*/ 89 h 138"/>
                <a:gd name="T18" fmla="*/ 134 w 135"/>
                <a:gd name="T19" fmla="*/ 84 h 138"/>
                <a:gd name="T20" fmla="*/ 135 w 135"/>
                <a:gd name="T21" fmla="*/ 77 h 138"/>
                <a:gd name="T22" fmla="*/ 135 w 135"/>
                <a:gd name="T23" fmla="*/ 68 h 138"/>
                <a:gd name="T24" fmla="*/ 135 w 135"/>
                <a:gd name="T25" fmla="*/ 61 h 138"/>
                <a:gd name="T26" fmla="*/ 134 w 135"/>
                <a:gd name="T27" fmla="*/ 55 h 138"/>
                <a:gd name="T28" fmla="*/ 130 w 135"/>
                <a:gd name="T29" fmla="*/ 49 h 138"/>
                <a:gd name="T30" fmla="*/ 125 w 135"/>
                <a:gd name="T31" fmla="*/ 41 h 138"/>
                <a:gd name="T32" fmla="*/ 113 w 135"/>
                <a:gd name="T33" fmla="*/ 29 h 138"/>
                <a:gd name="T34" fmla="*/ 96 w 135"/>
                <a:gd name="T35" fmla="*/ 19 h 138"/>
                <a:gd name="T36" fmla="*/ 77 w 135"/>
                <a:gd name="T37" fmla="*/ 8 h 138"/>
                <a:gd name="T38" fmla="*/ 53 w 135"/>
                <a:gd name="T39" fmla="*/ 5 h 138"/>
                <a:gd name="T40" fmla="*/ 29 w 135"/>
                <a:gd name="T41" fmla="*/ 0 h 138"/>
                <a:gd name="T42" fmla="*/ 0 w 135"/>
                <a:gd name="T43" fmla="*/ 0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"/>
                <a:gd name="T67" fmla="*/ 0 h 138"/>
                <a:gd name="T68" fmla="*/ 135 w 135"/>
                <a:gd name="T69" fmla="*/ 138 h 1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" h="138">
                  <a:moveTo>
                    <a:pt x="0" y="138"/>
                  </a:moveTo>
                  <a:lnTo>
                    <a:pt x="0" y="138"/>
                  </a:lnTo>
                  <a:lnTo>
                    <a:pt x="29" y="138"/>
                  </a:lnTo>
                  <a:lnTo>
                    <a:pt x="53" y="133"/>
                  </a:lnTo>
                  <a:lnTo>
                    <a:pt x="77" y="130"/>
                  </a:lnTo>
                  <a:lnTo>
                    <a:pt x="96" y="119"/>
                  </a:lnTo>
                  <a:lnTo>
                    <a:pt x="113" y="109"/>
                  </a:lnTo>
                  <a:lnTo>
                    <a:pt x="125" y="97"/>
                  </a:lnTo>
                  <a:lnTo>
                    <a:pt x="130" y="89"/>
                  </a:lnTo>
                  <a:lnTo>
                    <a:pt x="134" y="84"/>
                  </a:lnTo>
                  <a:lnTo>
                    <a:pt x="135" y="77"/>
                  </a:lnTo>
                  <a:lnTo>
                    <a:pt x="135" y="68"/>
                  </a:lnTo>
                  <a:lnTo>
                    <a:pt x="135" y="61"/>
                  </a:lnTo>
                  <a:lnTo>
                    <a:pt x="134" y="55"/>
                  </a:lnTo>
                  <a:lnTo>
                    <a:pt x="130" y="49"/>
                  </a:lnTo>
                  <a:lnTo>
                    <a:pt x="125" y="41"/>
                  </a:lnTo>
                  <a:lnTo>
                    <a:pt x="113" y="29"/>
                  </a:lnTo>
                  <a:lnTo>
                    <a:pt x="96" y="19"/>
                  </a:lnTo>
                  <a:lnTo>
                    <a:pt x="77" y="8"/>
                  </a:lnTo>
                  <a:lnTo>
                    <a:pt x="53" y="5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" name="Line 1162"/>
            <p:cNvSpPr>
              <a:spLocks noChangeShapeType="1"/>
            </p:cNvSpPr>
            <p:nvPr/>
          </p:nvSpPr>
          <p:spPr bwMode="auto">
            <a:xfrm>
              <a:off x="6968679" y="1959348"/>
              <a:ext cx="1587" cy="4556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6" name="Rectangle 1164"/>
            <p:cNvSpPr>
              <a:spLocks noChangeArrowheads="1"/>
            </p:cNvSpPr>
            <p:nvPr/>
          </p:nvSpPr>
          <p:spPr bwMode="auto">
            <a:xfrm>
              <a:off x="6808341" y="1968873"/>
              <a:ext cx="133350" cy="4413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7" name="Freeform 1165"/>
            <p:cNvSpPr>
              <a:spLocks/>
            </p:cNvSpPr>
            <p:nvPr/>
          </p:nvSpPr>
          <p:spPr bwMode="auto">
            <a:xfrm>
              <a:off x="6830566" y="1965698"/>
              <a:ext cx="106363" cy="112712"/>
            </a:xfrm>
            <a:custGeom>
              <a:avLst/>
              <a:gdLst>
                <a:gd name="T0" fmla="*/ 0 w 133"/>
                <a:gd name="T1" fmla="*/ 140 h 140"/>
                <a:gd name="T2" fmla="*/ 25 w 133"/>
                <a:gd name="T3" fmla="*/ 137 h 140"/>
                <a:gd name="T4" fmla="*/ 53 w 133"/>
                <a:gd name="T5" fmla="*/ 131 h 140"/>
                <a:gd name="T6" fmla="*/ 75 w 133"/>
                <a:gd name="T7" fmla="*/ 126 h 140"/>
                <a:gd name="T8" fmla="*/ 94 w 133"/>
                <a:gd name="T9" fmla="*/ 118 h 140"/>
                <a:gd name="T10" fmla="*/ 111 w 133"/>
                <a:gd name="T11" fmla="*/ 108 h 140"/>
                <a:gd name="T12" fmla="*/ 123 w 133"/>
                <a:gd name="T13" fmla="*/ 96 h 140"/>
                <a:gd name="T14" fmla="*/ 128 w 133"/>
                <a:gd name="T15" fmla="*/ 91 h 140"/>
                <a:gd name="T16" fmla="*/ 131 w 133"/>
                <a:gd name="T17" fmla="*/ 84 h 140"/>
                <a:gd name="T18" fmla="*/ 133 w 133"/>
                <a:gd name="T19" fmla="*/ 75 h 140"/>
                <a:gd name="T20" fmla="*/ 133 w 133"/>
                <a:gd name="T21" fmla="*/ 68 h 140"/>
                <a:gd name="T22" fmla="*/ 133 w 133"/>
                <a:gd name="T23" fmla="*/ 61 h 140"/>
                <a:gd name="T24" fmla="*/ 131 w 133"/>
                <a:gd name="T25" fmla="*/ 56 h 140"/>
                <a:gd name="T26" fmla="*/ 128 w 133"/>
                <a:gd name="T27" fmla="*/ 50 h 140"/>
                <a:gd name="T28" fmla="*/ 123 w 133"/>
                <a:gd name="T29" fmla="*/ 41 h 140"/>
                <a:gd name="T30" fmla="*/ 111 w 133"/>
                <a:gd name="T31" fmla="*/ 29 h 140"/>
                <a:gd name="T32" fmla="*/ 94 w 133"/>
                <a:gd name="T33" fmla="*/ 19 h 140"/>
                <a:gd name="T34" fmla="*/ 75 w 133"/>
                <a:gd name="T35" fmla="*/ 12 h 140"/>
                <a:gd name="T36" fmla="*/ 53 w 133"/>
                <a:gd name="T37" fmla="*/ 3 h 140"/>
                <a:gd name="T38" fmla="*/ 25 w 133"/>
                <a:gd name="T39" fmla="*/ 0 h 140"/>
                <a:gd name="T40" fmla="*/ 0 w 133"/>
                <a:gd name="T41" fmla="*/ 0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40"/>
                <a:gd name="T65" fmla="*/ 133 w 133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40">
                  <a:moveTo>
                    <a:pt x="0" y="140"/>
                  </a:moveTo>
                  <a:lnTo>
                    <a:pt x="25" y="137"/>
                  </a:lnTo>
                  <a:lnTo>
                    <a:pt x="53" y="131"/>
                  </a:lnTo>
                  <a:lnTo>
                    <a:pt x="75" y="126"/>
                  </a:lnTo>
                  <a:lnTo>
                    <a:pt x="94" y="118"/>
                  </a:lnTo>
                  <a:lnTo>
                    <a:pt x="111" y="108"/>
                  </a:lnTo>
                  <a:lnTo>
                    <a:pt x="123" y="96"/>
                  </a:lnTo>
                  <a:lnTo>
                    <a:pt x="128" y="91"/>
                  </a:lnTo>
                  <a:lnTo>
                    <a:pt x="131" y="84"/>
                  </a:lnTo>
                  <a:lnTo>
                    <a:pt x="133" y="75"/>
                  </a:lnTo>
                  <a:lnTo>
                    <a:pt x="133" y="68"/>
                  </a:lnTo>
                  <a:lnTo>
                    <a:pt x="133" y="61"/>
                  </a:lnTo>
                  <a:lnTo>
                    <a:pt x="131" y="56"/>
                  </a:lnTo>
                  <a:lnTo>
                    <a:pt x="128" y="50"/>
                  </a:lnTo>
                  <a:lnTo>
                    <a:pt x="123" y="41"/>
                  </a:lnTo>
                  <a:lnTo>
                    <a:pt x="111" y="29"/>
                  </a:lnTo>
                  <a:lnTo>
                    <a:pt x="94" y="19"/>
                  </a:lnTo>
                  <a:lnTo>
                    <a:pt x="75" y="12"/>
                  </a:lnTo>
                  <a:lnTo>
                    <a:pt x="53" y="3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8" name="Freeform 1166"/>
            <p:cNvSpPr>
              <a:spLocks/>
            </p:cNvSpPr>
            <p:nvPr/>
          </p:nvSpPr>
          <p:spPr bwMode="auto">
            <a:xfrm>
              <a:off x="6830566" y="2078410"/>
              <a:ext cx="106363" cy="111125"/>
            </a:xfrm>
            <a:custGeom>
              <a:avLst/>
              <a:gdLst>
                <a:gd name="T0" fmla="*/ 0 w 133"/>
                <a:gd name="T1" fmla="*/ 140 h 140"/>
                <a:gd name="T2" fmla="*/ 25 w 133"/>
                <a:gd name="T3" fmla="*/ 137 h 140"/>
                <a:gd name="T4" fmla="*/ 51 w 133"/>
                <a:gd name="T5" fmla="*/ 137 h 140"/>
                <a:gd name="T6" fmla="*/ 75 w 133"/>
                <a:gd name="T7" fmla="*/ 128 h 140"/>
                <a:gd name="T8" fmla="*/ 94 w 133"/>
                <a:gd name="T9" fmla="*/ 121 h 140"/>
                <a:gd name="T10" fmla="*/ 111 w 133"/>
                <a:gd name="T11" fmla="*/ 108 h 140"/>
                <a:gd name="T12" fmla="*/ 123 w 133"/>
                <a:gd name="T13" fmla="*/ 99 h 140"/>
                <a:gd name="T14" fmla="*/ 128 w 133"/>
                <a:gd name="T15" fmla="*/ 91 h 140"/>
                <a:gd name="T16" fmla="*/ 131 w 133"/>
                <a:gd name="T17" fmla="*/ 84 h 140"/>
                <a:gd name="T18" fmla="*/ 133 w 133"/>
                <a:gd name="T19" fmla="*/ 75 h 140"/>
                <a:gd name="T20" fmla="*/ 133 w 133"/>
                <a:gd name="T21" fmla="*/ 72 h 140"/>
                <a:gd name="T22" fmla="*/ 133 w 133"/>
                <a:gd name="T23" fmla="*/ 65 h 140"/>
                <a:gd name="T24" fmla="*/ 131 w 133"/>
                <a:gd name="T25" fmla="*/ 56 h 140"/>
                <a:gd name="T26" fmla="*/ 128 w 133"/>
                <a:gd name="T27" fmla="*/ 50 h 140"/>
                <a:gd name="T28" fmla="*/ 123 w 133"/>
                <a:gd name="T29" fmla="*/ 44 h 140"/>
                <a:gd name="T30" fmla="*/ 111 w 133"/>
                <a:gd name="T31" fmla="*/ 32 h 140"/>
                <a:gd name="T32" fmla="*/ 94 w 133"/>
                <a:gd name="T33" fmla="*/ 22 h 140"/>
                <a:gd name="T34" fmla="*/ 75 w 133"/>
                <a:gd name="T35" fmla="*/ 14 h 140"/>
                <a:gd name="T36" fmla="*/ 53 w 133"/>
                <a:gd name="T37" fmla="*/ 5 h 140"/>
                <a:gd name="T38" fmla="*/ 25 w 133"/>
                <a:gd name="T39" fmla="*/ 3 h 140"/>
                <a:gd name="T40" fmla="*/ 0 w 133"/>
                <a:gd name="T41" fmla="*/ 0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40"/>
                <a:gd name="T65" fmla="*/ 133 w 133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40">
                  <a:moveTo>
                    <a:pt x="0" y="140"/>
                  </a:moveTo>
                  <a:lnTo>
                    <a:pt x="25" y="137"/>
                  </a:lnTo>
                  <a:lnTo>
                    <a:pt x="51" y="137"/>
                  </a:lnTo>
                  <a:lnTo>
                    <a:pt x="75" y="128"/>
                  </a:lnTo>
                  <a:lnTo>
                    <a:pt x="94" y="121"/>
                  </a:lnTo>
                  <a:lnTo>
                    <a:pt x="111" y="108"/>
                  </a:lnTo>
                  <a:lnTo>
                    <a:pt x="123" y="99"/>
                  </a:lnTo>
                  <a:lnTo>
                    <a:pt x="128" y="91"/>
                  </a:lnTo>
                  <a:lnTo>
                    <a:pt x="131" y="84"/>
                  </a:lnTo>
                  <a:lnTo>
                    <a:pt x="133" y="75"/>
                  </a:lnTo>
                  <a:lnTo>
                    <a:pt x="133" y="72"/>
                  </a:lnTo>
                  <a:lnTo>
                    <a:pt x="133" y="65"/>
                  </a:lnTo>
                  <a:lnTo>
                    <a:pt x="131" y="56"/>
                  </a:lnTo>
                  <a:lnTo>
                    <a:pt x="128" y="50"/>
                  </a:lnTo>
                  <a:lnTo>
                    <a:pt x="123" y="44"/>
                  </a:lnTo>
                  <a:lnTo>
                    <a:pt x="111" y="32"/>
                  </a:lnTo>
                  <a:lnTo>
                    <a:pt x="94" y="22"/>
                  </a:lnTo>
                  <a:lnTo>
                    <a:pt x="75" y="14"/>
                  </a:lnTo>
                  <a:lnTo>
                    <a:pt x="53" y="5"/>
                  </a:lnTo>
                  <a:lnTo>
                    <a:pt x="25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9" name="Freeform 1167"/>
            <p:cNvSpPr>
              <a:spLocks/>
            </p:cNvSpPr>
            <p:nvPr/>
          </p:nvSpPr>
          <p:spPr bwMode="auto">
            <a:xfrm>
              <a:off x="6830566" y="2189535"/>
              <a:ext cx="106363" cy="111125"/>
            </a:xfrm>
            <a:custGeom>
              <a:avLst/>
              <a:gdLst>
                <a:gd name="T0" fmla="*/ 0 w 133"/>
                <a:gd name="T1" fmla="*/ 142 h 142"/>
                <a:gd name="T2" fmla="*/ 25 w 133"/>
                <a:gd name="T3" fmla="*/ 142 h 142"/>
                <a:gd name="T4" fmla="*/ 51 w 133"/>
                <a:gd name="T5" fmla="*/ 137 h 142"/>
                <a:gd name="T6" fmla="*/ 75 w 133"/>
                <a:gd name="T7" fmla="*/ 128 h 142"/>
                <a:gd name="T8" fmla="*/ 94 w 133"/>
                <a:gd name="T9" fmla="*/ 121 h 142"/>
                <a:gd name="T10" fmla="*/ 111 w 133"/>
                <a:gd name="T11" fmla="*/ 113 h 142"/>
                <a:gd name="T12" fmla="*/ 123 w 133"/>
                <a:gd name="T13" fmla="*/ 99 h 142"/>
                <a:gd name="T14" fmla="*/ 128 w 133"/>
                <a:gd name="T15" fmla="*/ 92 h 142"/>
                <a:gd name="T16" fmla="*/ 131 w 133"/>
                <a:gd name="T17" fmla="*/ 86 h 142"/>
                <a:gd name="T18" fmla="*/ 133 w 133"/>
                <a:gd name="T19" fmla="*/ 80 h 142"/>
                <a:gd name="T20" fmla="*/ 133 w 133"/>
                <a:gd name="T21" fmla="*/ 72 h 142"/>
                <a:gd name="T22" fmla="*/ 133 w 133"/>
                <a:gd name="T23" fmla="*/ 65 h 142"/>
                <a:gd name="T24" fmla="*/ 131 w 133"/>
                <a:gd name="T25" fmla="*/ 58 h 142"/>
                <a:gd name="T26" fmla="*/ 128 w 133"/>
                <a:gd name="T27" fmla="*/ 50 h 142"/>
                <a:gd name="T28" fmla="*/ 123 w 133"/>
                <a:gd name="T29" fmla="*/ 45 h 142"/>
                <a:gd name="T30" fmla="*/ 111 w 133"/>
                <a:gd name="T31" fmla="*/ 33 h 142"/>
                <a:gd name="T32" fmla="*/ 94 w 133"/>
                <a:gd name="T33" fmla="*/ 24 h 142"/>
                <a:gd name="T34" fmla="*/ 75 w 133"/>
                <a:gd name="T35" fmla="*/ 14 h 142"/>
                <a:gd name="T36" fmla="*/ 51 w 133"/>
                <a:gd name="T37" fmla="*/ 9 h 142"/>
                <a:gd name="T38" fmla="*/ 25 w 133"/>
                <a:gd name="T39" fmla="*/ 4 h 142"/>
                <a:gd name="T40" fmla="*/ 0 w 133"/>
                <a:gd name="T41" fmla="*/ 0 h 1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42"/>
                <a:gd name="T65" fmla="*/ 133 w 133"/>
                <a:gd name="T66" fmla="*/ 142 h 1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42">
                  <a:moveTo>
                    <a:pt x="0" y="142"/>
                  </a:moveTo>
                  <a:lnTo>
                    <a:pt x="25" y="142"/>
                  </a:lnTo>
                  <a:lnTo>
                    <a:pt x="51" y="137"/>
                  </a:lnTo>
                  <a:lnTo>
                    <a:pt x="75" y="128"/>
                  </a:lnTo>
                  <a:lnTo>
                    <a:pt x="94" y="121"/>
                  </a:lnTo>
                  <a:lnTo>
                    <a:pt x="111" y="113"/>
                  </a:lnTo>
                  <a:lnTo>
                    <a:pt x="123" y="99"/>
                  </a:lnTo>
                  <a:lnTo>
                    <a:pt x="128" y="92"/>
                  </a:lnTo>
                  <a:lnTo>
                    <a:pt x="131" y="86"/>
                  </a:lnTo>
                  <a:lnTo>
                    <a:pt x="133" y="80"/>
                  </a:lnTo>
                  <a:lnTo>
                    <a:pt x="133" y="72"/>
                  </a:lnTo>
                  <a:lnTo>
                    <a:pt x="133" y="65"/>
                  </a:lnTo>
                  <a:lnTo>
                    <a:pt x="131" y="58"/>
                  </a:lnTo>
                  <a:lnTo>
                    <a:pt x="128" y="50"/>
                  </a:lnTo>
                  <a:lnTo>
                    <a:pt x="123" y="45"/>
                  </a:lnTo>
                  <a:lnTo>
                    <a:pt x="111" y="33"/>
                  </a:lnTo>
                  <a:lnTo>
                    <a:pt x="94" y="24"/>
                  </a:lnTo>
                  <a:lnTo>
                    <a:pt x="75" y="14"/>
                  </a:lnTo>
                  <a:lnTo>
                    <a:pt x="51" y="9"/>
                  </a:lnTo>
                  <a:lnTo>
                    <a:pt x="25" y="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0" name="Freeform 1168"/>
            <p:cNvSpPr>
              <a:spLocks/>
            </p:cNvSpPr>
            <p:nvPr/>
          </p:nvSpPr>
          <p:spPr bwMode="auto">
            <a:xfrm>
              <a:off x="6828979" y="2300660"/>
              <a:ext cx="106362" cy="111125"/>
            </a:xfrm>
            <a:custGeom>
              <a:avLst/>
              <a:gdLst>
                <a:gd name="T0" fmla="*/ 0 w 135"/>
                <a:gd name="T1" fmla="*/ 138 h 138"/>
                <a:gd name="T2" fmla="*/ 0 w 135"/>
                <a:gd name="T3" fmla="*/ 138 h 138"/>
                <a:gd name="T4" fmla="*/ 29 w 135"/>
                <a:gd name="T5" fmla="*/ 138 h 138"/>
                <a:gd name="T6" fmla="*/ 53 w 135"/>
                <a:gd name="T7" fmla="*/ 133 h 138"/>
                <a:gd name="T8" fmla="*/ 77 w 135"/>
                <a:gd name="T9" fmla="*/ 130 h 138"/>
                <a:gd name="T10" fmla="*/ 96 w 135"/>
                <a:gd name="T11" fmla="*/ 119 h 138"/>
                <a:gd name="T12" fmla="*/ 113 w 135"/>
                <a:gd name="T13" fmla="*/ 109 h 138"/>
                <a:gd name="T14" fmla="*/ 125 w 135"/>
                <a:gd name="T15" fmla="*/ 97 h 138"/>
                <a:gd name="T16" fmla="*/ 130 w 135"/>
                <a:gd name="T17" fmla="*/ 89 h 138"/>
                <a:gd name="T18" fmla="*/ 134 w 135"/>
                <a:gd name="T19" fmla="*/ 84 h 138"/>
                <a:gd name="T20" fmla="*/ 135 w 135"/>
                <a:gd name="T21" fmla="*/ 77 h 138"/>
                <a:gd name="T22" fmla="*/ 135 w 135"/>
                <a:gd name="T23" fmla="*/ 68 h 138"/>
                <a:gd name="T24" fmla="*/ 135 w 135"/>
                <a:gd name="T25" fmla="*/ 61 h 138"/>
                <a:gd name="T26" fmla="*/ 134 w 135"/>
                <a:gd name="T27" fmla="*/ 55 h 138"/>
                <a:gd name="T28" fmla="*/ 130 w 135"/>
                <a:gd name="T29" fmla="*/ 49 h 138"/>
                <a:gd name="T30" fmla="*/ 125 w 135"/>
                <a:gd name="T31" fmla="*/ 41 h 138"/>
                <a:gd name="T32" fmla="*/ 113 w 135"/>
                <a:gd name="T33" fmla="*/ 29 h 138"/>
                <a:gd name="T34" fmla="*/ 96 w 135"/>
                <a:gd name="T35" fmla="*/ 19 h 138"/>
                <a:gd name="T36" fmla="*/ 77 w 135"/>
                <a:gd name="T37" fmla="*/ 8 h 138"/>
                <a:gd name="T38" fmla="*/ 53 w 135"/>
                <a:gd name="T39" fmla="*/ 5 h 138"/>
                <a:gd name="T40" fmla="*/ 29 w 135"/>
                <a:gd name="T41" fmla="*/ 0 h 138"/>
                <a:gd name="T42" fmla="*/ 0 w 135"/>
                <a:gd name="T43" fmla="*/ 0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"/>
                <a:gd name="T67" fmla="*/ 0 h 138"/>
                <a:gd name="T68" fmla="*/ 135 w 135"/>
                <a:gd name="T69" fmla="*/ 138 h 1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" h="138">
                  <a:moveTo>
                    <a:pt x="0" y="138"/>
                  </a:moveTo>
                  <a:lnTo>
                    <a:pt x="0" y="138"/>
                  </a:lnTo>
                  <a:lnTo>
                    <a:pt x="29" y="138"/>
                  </a:lnTo>
                  <a:lnTo>
                    <a:pt x="53" y="133"/>
                  </a:lnTo>
                  <a:lnTo>
                    <a:pt x="77" y="130"/>
                  </a:lnTo>
                  <a:lnTo>
                    <a:pt x="96" y="119"/>
                  </a:lnTo>
                  <a:lnTo>
                    <a:pt x="113" y="109"/>
                  </a:lnTo>
                  <a:lnTo>
                    <a:pt x="125" y="97"/>
                  </a:lnTo>
                  <a:lnTo>
                    <a:pt x="130" y="89"/>
                  </a:lnTo>
                  <a:lnTo>
                    <a:pt x="134" y="84"/>
                  </a:lnTo>
                  <a:lnTo>
                    <a:pt x="135" y="77"/>
                  </a:lnTo>
                  <a:lnTo>
                    <a:pt x="135" y="68"/>
                  </a:lnTo>
                  <a:lnTo>
                    <a:pt x="135" y="61"/>
                  </a:lnTo>
                  <a:lnTo>
                    <a:pt x="134" y="55"/>
                  </a:lnTo>
                  <a:lnTo>
                    <a:pt x="130" y="49"/>
                  </a:lnTo>
                  <a:lnTo>
                    <a:pt x="125" y="41"/>
                  </a:lnTo>
                  <a:lnTo>
                    <a:pt x="113" y="29"/>
                  </a:lnTo>
                  <a:lnTo>
                    <a:pt x="96" y="19"/>
                  </a:lnTo>
                  <a:lnTo>
                    <a:pt x="77" y="8"/>
                  </a:lnTo>
                  <a:lnTo>
                    <a:pt x="53" y="5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1" name="Line 1169"/>
            <p:cNvSpPr>
              <a:spLocks noChangeShapeType="1"/>
            </p:cNvSpPr>
            <p:nvPr/>
          </p:nvSpPr>
          <p:spPr bwMode="auto">
            <a:xfrm>
              <a:off x="6968679" y="1959348"/>
              <a:ext cx="1587" cy="4556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2" name="Line 1170"/>
            <p:cNvSpPr>
              <a:spLocks noChangeShapeType="1"/>
            </p:cNvSpPr>
            <p:nvPr/>
          </p:nvSpPr>
          <p:spPr bwMode="auto">
            <a:xfrm>
              <a:off x="6984554" y="1959348"/>
              <a:ext cx="1587" cy="4556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3" name="Line 1171"/>
            <p:cNvSpPr>
              <a:spLocks noChangeShapeType="1"/>
            </p:cNvSpPr>
            <p:nvPr/>
          </p:nvSpPr>
          <p:spPr bwMode="auto">
            <a:xfrm>
              <a:off x="7000429" y="1959348"/>
              <a:ext cx="1587" cy="4556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4" name="Rectangle 1172"/>
            <p:cNvSpPr>
              <a:spLocks noChangeArrowheads="1"/>
            </p:cNvSpPr>
            <p:nvPr/>
          </p:nvSpPr>
          <p:spPr bwMode="auto">
            <a:xfrm>
              <a:off x="6813104" y="2527673"/>
              <a:ext cx="34925" cy="2317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5" name="Rectangle 1173"/>
            <p:cNvSpPr>
              <a:spLocks noChangeArrowheads="1"/>
            </p:cNvSpPr>
            <p:nvPr/>
          </p:nvSpPr>
          <p:spPr bwMode="auto">
            <a:xfrm>
              <a:off x="6813104" y="2527673"/>
              <a:ext cx="36512" cy="233362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6" name="Freeform 1174"/>
            <p:cNvSpPr>
              <a:spLocks/>
            </p:cNvSpPr>
            <p:nvPr/>
          </p:nvSpPr>
          <p:spPr bwMode="auto">
            <a:xfrm>
              <a:off x="6705154" y="2529260"/>
              <a:ext cx="130175" cy="241300"/>
            </a:xfrm>
            <a:custGeom>
              <a:avLst/>
              <a:gdLst>
                <a:gd name="T0" fmla="*/ 142 w 164"/>
                <a:gd name="T1" fmla="*/ 0 h 304"/>
                <a:gd name="T2" fmla="*/ 0 w 164"/>
                <a:gd name="T3" fmla="*/ 291 h 304"/>
                <a:gd name="T4" fmla="*/ 22 w 164"/>
                <a:gd name="T5" fmla="*/ 304 h 304"/>
                <a:gd name="T6" fmla="*/ 164 w 164"/>
                <a:gd name="T7" fmla="*/ 14 h 304"/>
                <a:gd name="T8" fmla="*/ 142 w 164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304"/>
                <a:gd name="T17" fmla="*/ 164 w 164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304">
                  <a:moveTo>
                    <a:pt x="142" y="0"/>
                  </a:moveTo>
                  <a:lnTo>
                    <a:pt x="0" y="291"/>
                  </a:lnTo>
                  <a:lnTo>
                    <a:pt x="22" y="304"/>
                  </a:lnTo>
                  <a:lnTo>
                    <a:pt x="164" y="1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7" name="Freeform 1175"/>
            <p:cNvSpPr>
              <a:spLocks/>
            </p:cNvSpPr>
            <p:nvPr/>
          </p:nvSpPr>
          <p:spPr bwMode="auto">
            <a:xfrm>
              <a:off x="6813104" y="2508623"/>
              <a:ext cx="34925" cy="39687"/>
            </a:xfrm>
            <a:custGeom>
              <a:avLst/>
              <a:gdLst>
                <a:gd name="T0" fmla="*/ 23 w 45"/>
                <a:gd name="T1" fmla="*/ 51 h 51"/>
                <a:gd name="T2" fmla="*/ 31 w 45"/>
                <a:gd name="T3" fmla="*/ 50 h 51"/>
                <a:gd name="T4" fmla="*/ 38 w 45"/>
                <a:gd name="T5" fmla="*/ 43 h 51"/>
                <a:gd name="T6" fmla="*/ 43 w 45"/>
                <a:gd name="T7" fmla="*/ 36 h 51"/>
                <a:gd name="T8" fmla="*/ 45 w 45"/>
                <a:gd name="T9" fmla="*/ 26 h 51"/>
                <a:gd name="T10" fmla="*/ 43 w 45"/>
                <a:gd name="T11" fmla="*/ 15 h 51"/>
                <a:gd name="T12" fmla="*/ 38 w 45"/>
                <a:gd name="T13" fmla="*/ 7 h 51"/>
                <a:gd name="T14" fmla="*/ 31 w 45"/>
                <a:gd name="T15" fmla="*/ 2 h 51"/>
                <a:gd name="T16" fmla="*/ 23 w 45"/>
                <a:gd name="T17" fmla="*/ 0 h 51"/>
                <a:gd name="T18" fmla="*/ 14 w 45"/>
                <a:gd name="T19" fmla="*/ 2 h 51"/>
                <a:gd name="T20" fmla="*/ 7 w 45"/>
                <a:gd name="T21" fmla="*/ 7 h 51"/>
                <a:gd name="T22" fmla="*/ 2 w 45"/>
                <a:gd name="T23" fmla="*/ 15 h 51"/>
                <a:gd name="T24" fmla="*/ 0 w 45"/>
                <a:gd name="T25" fmla="*/ 26 h 51"/>
                <a:gd name="T26" fmla="*/ 2 w 45"/>
                <a:gd name="T27" fmla="*/ 36 h 51"/>
                <a:gd name="T28" fmla="*/ 7 w 45"/>
                <a:gd name="T29" fmla="*/ 43 h 51"/>
                <a:gd name="T30" fmla="*/ 14 w 45"/>
                <a:gd name="T31" fmla="*/ 50 h 51"/>
                <a:gd name="T32" fmla="*/ 23 w 45"/>
                <a:gd name="T33" fmla="*/ 5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51"/>
                <a:gd name="T53" fmla="*/ 45 w 4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51">
                  <a:moveTo>
                    <a:pt x="23" y="51"/>
                  </a:moveTo>
                  <a:lnTo>
                    <a:pt x="31" y="50"/>
                  </a:lnTo>
                  <a:lnTo>
                    <a:pt x="38" y="43"/>
                  </a:lnTo>
                  <a:lnTo>
                    <a:pt x="43" y="36"/>
                  </a:lnTo>
                  <a:lnTo>
                    <a:pt x="45" y="26"/>
                  </a:lnTo>
                  <a:lnTo>
                    <a:pt x="43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7" y="43"/>
                  </a:lnTo>
                  <a:lnTo>
                    <a:pt x="14" y="50"/>
                  </a:lnTo>
                  <a:lnTo>
                    <a:pt x="23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8" name="Freeform 1176"/>
            <p:cNvSpPr>
              <a:spLocks/>
            </p:cNvSpPr>
            <p:nvPr/>
          </p:nvSpPr>
          <p:spPr bwMode="auto">
            <a:xfrm>
              <a:off x="6813104" y="2508623"/>
              <a:ext cx="34925" cy="39687"/>
            </a:xfrm>
            <a:custGeom>
              <a:avLst/>
              <a:gdLst>
                <a:gd name="T0" fmla="*/ 23 w 45"/>
                <a:gd name="T1" fmla="*/ 51 h 51"/>
                <a:gd name="T2" fmla="*/ 31 w 45"/>
                <a:gd name="T3" fmla="*/ 50 h 51"/>
                <a:gd name="T4" fmla="*/ 38 w 45"/>
                <a:gd name="T5" fmla="*/ 43 h 51"/>
                <a:gd name="T6" fmla="*/ 43 w 45"/>
                <a:gd name="T7" fmla="*/ 36 h 51"/>
                <a:gd name="T8" fmla="*/ 45 w 45"/>
                <a:gd name="T9" fmla="*/ 26 h 51"/>
                <a:gd name="T10" fmla="*/ 43 w 45"/>
                <a:gd name="T11" fmla="*/ 15 h 51"/>
                <a:gd name="T12" fmla="*/ 38 w 45"/>
                <a:gd name="T13" fmla="*/ 7 h 51"/>
                <a:gd name="T14" fmla="*/ 31 w 45"/>
                <a:gd name="T15" fmla="*/ 2 h 51"/>
                <a:gd name="T16" fmla="*/ 23 w 45"/>
                <a:gd name="T17" fmla="*/ 0 h 51"/>
                <a:gd name="T18" fmla="*/ 14 w 45"/>
                <a:gd name="T19" fmla="*/ 2 h 51"/>
                <a:gd name="T20" fmla="*/ 7 w 45"/>
                <a:gd name="T21" fmla="*/ 7 h 51"/>
                <a:gd name="T22" fmla="*/ 2 w 45"/>
                <a:gd name="T23" fmla="*/ 15 h 51"/>
                <a:gd name="T24" fmla="*/ 0 w 45"/>
                <a:gd name="T25" fmla="*/ 26 h 51"/>
                <a:gd name="T26" fmla="*/ 2 w 45"/>
                <a:gd name="T27" fmla="*/ 36 h 51"/>
                <a:gd name="T28" fmla="*/ 7 w 45"/>
                <a:gd name="T29" fmla="*/ 43 h 51"/>
                <a:gd name="T30" fmla="*/ 14 w 45"/>
                <a:gd name="T31" fmla="*/ 50 h 51"/>
                <a:gd name="T32" fmla="*/ 23 w 45"/>
                <a:gd name="T33" fmla="*/ 5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51"/>
                <a:gd name="T53" fmla="*/ 45 w 4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51">
                  <a:moveTo>
                    <a:pt x="23" y="51"/>
                  </a:moveTo>
                  <a:lnTo>
                    <a:pt x="31" y="50"/>
                  </a:lnTo>
                  <a:lnTo>
                    <a:pt x="38" y="43"/>
                  </a:lnTo>
                  <a:lnTo>
                    <a:pt x="43" y="36"/>
                  </a:lnTo>
                  <a:lnTo>
                    <a:pt x="45" y="26"/>
                  </a:lnTo>
                  <a:lnTo>
                    <a:pt x="43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7" y="43"/>
                  </a:lnTo>
                  <a:lnTo>
                    <a:pt x="14" y="50"/>
                  </a:lnTo>
                  <a:lnTo>
                    <a:pt x="23" y="5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9" name="Freeform 1177"/>
            <p:cNvSpPr>
              <a:spLocks/>
            </p:cNvSpPr>
            <p:nvPr/>
          </p:nvSpPr>
          <p:spPr bwMode="auto">
            <a:xfrm>
              <a:off x="6813104" y="2740398"/>
              <a:ext cx="34925" cy="41275"/>
            </a:xfrm>
            <a:custGeom>
              <a:avLst/>
              <a:gdLst>
                <a:gd name="T0" fmla="*/ 23 w 45"/>
                <a:gd name="T1" fmla="*/ 51 h 51"/>
                <a:gd name="T2" fmla="*/ 31 w 45"/>
                <a:gd name="T3" fmla="*/ 49 h 51"/>
                <a:gd name="T4" fmla="*/ 38 w 45"/>
                <a:gd name="T5" fmla="*/ 44 h 51"/>
                <a:gd name="T6" fmla="*/ 43 w 45"/>
                <a:gd name="T7" fmla="*/ 36 h 51"/>
                <a:gd name="T8" fmla="*/ 45 w 45"/>
                <a:gd name="T9" fmla="*/ 25 h 51"/>
                <a:gd name="T10" fmla="*/ 43 w 45"/>
                <a:gd name="T11" fmla="*/ 15 h 51"/>
                <a:gd name="T12" fmla="*/ 38 w 45"/>
                <a:gd name="T13" fmla="*/ 7 h 51"/>
                <a:gd name="T14" fmla="*/ 31 w 45"/>
                <a:gd name="T15" fmla="*/ 2 h 51"/>
                <a:gd name="T16" fmla="*/ 23 w 45"/>
                <a:gd name="T17" fmla="*/ 0 h 51"/>
                <a:gd name="T18" fmla="*/ 14 w 45"/>
                <a:gd name="T19" fmla="*/ 2 h 51"/>
                <a:gd name="T20" fmla="*/ 7 w 45"/>
                <a:gd name="T21" fmla="*/ 7 h 51"/>
                <a:gd name="T22" fmla="*/ 2 w 45"/>
                <a:gd name="T23" fmla="*/ 15 h 51"/>
                <a:gd name="T24" fmla="*/ 0 w 45"/>
                <a:gd name="T25" fmla="*/ 25 h 51"/>
                <a:gd name="T26" fmla="*/ 2 w 45"/>
                <a:gd name="T27" fmla="*/ 36 h 51"/>
                <a:gd name="T28" fmla="*/ 7 w 45"/>
                <a:gd name="T29" fmla="*/ 44 h 51"/>
                <a:gd name="T30" fmla="*/ 14 w 45"/>
                <a:gd name="T31" fmla="*/ 49 h 51"/>
                <a:gd name="T32" fmla="*/ 23 w 45"/>
                <a:gd name="T33" fmla="*/ 5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51"/>
                <a:gd name="T53" fmla="*/ 45 w 4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51">
                  <a:moveTo>
                    <a:pt x="23" y="51"/>
                  </a:moveTo>
                  <a:lnTo>
                    <a:pt x="31" y="49"/>
                  </a:lnTo>
                  <a:lnTo>
                    <a:pt x="38" y="44"/>
                  </a:lnTo>
                  <a:lnTo>
                    <a:pt x="43" y="36"/>
                  </a:lnTo>
                  <a:lnTo>
                    <a:pt x="45" y="25"/>
                  </a:lnTo>
                  <a:lnTo>
                    <a:pt x="43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4" y="49"/>
                  </a:lnTo>
                  <a:lnTo>
                    <a:pt x="23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0" name="Freeform 1178"/>
            <p:cNvSpPr>
              <a:spLocks/>
            </p:cNvSpPr>
            <p:nvPr/>
          </p:nvSpPr>
          <p:spPr bwMode="auto">
            <a:xfrm>
              <a:off x="6813104" y="2740398"/>
              <a:ext cx="34925" cy="41275"/>
            </a:xfrm>
            <a:custGeom>
              <a:avLst/>
              <a:gdLst>
                <a:gd name="T0" fmla="*/ 23 w 45"/>
                <a:gd name="T1" fmla="*/ 51 h 51"/>
                <a:gd name="T2" fmla="*/ 31 w 45"/>
                <a:gd name="T3" fmla="*/ 49 h 51"/>
                <a:gd name="T4" fmla="*/ 38 w 45"/>
                <a:gd name="T5" fmla="*/ 44 h 51"/>
                <a:gd name="T6" fmla="*/ 43 w 45"/>
                <a:gd name="T7" fmla="*/ 36 h 51"/>
                <a:gd name="T8" fmla="*/ 45 w 45"/>
                <a:gd name="T9" fmla="*/ 25 h 51"/>
                <a:gd name="T10" fmla="*/ 43 w 45"/>
                <a:gd name="T11" fmla="*/ 15 h 51"/>
                <a:gd name="T12" fmla="*/ 38 w 45"/>
                <a:gd name="T13" fmla="*/ 7 h 51"/>
                <a:gd name="T14" fmla="*/ 31 w 45"/>
                <a:gd name="T15" fmla="*/ 2 h 51"/>
                <a:gd name="T16" fmla="*/ 23 w 45"/>
                <a:gd name="T17" fmla="*/ 0 h 51"/>
                <a:gd name="T18" fmla="*/ 14 w 45"/>
                <a:gd name="T19" fmla="*/ 2 h 51"/>
                <a:gd name="T20" fmla="*/ 7 w 45"/>
                <a:gd name="T21" fmla="*/ 7 h 51"/>
                <a:gd name="T22" fmla="*/ 2 w 45"/>
                <a:gd name="T23" fmla="*/ 15 h 51"/>
                <a:gd name="T24" fmla="*/ 0 w 45"/>
                <a:gd name="T25" fmla="*/ 25 h 51"/>
                <a:gd name="T26" fmla="*/ 2 w 45"/>
                <a:gd name="T27" fmla="*/ 36 h 51"/>
                <a:gd name="T28" fmla="*/ 7 w 45"/>
                <a:gd name="T29" fmla="*/ 44 h 51"/>
                <a:gd name="T30" fmla="*/ 14 w 45"/>
                <a:gd name="T31" fmla="*/ 49 h 51"/>
                <a:gd name="T32" fmla="*/ 23 w 45"/>
                <a:gd name="T33" fmla="*/ 5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51"/>
                <a:gd name="T53" fmla="*/ 45 w 4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51">
                  <a:moveTo>
                    <a:pt x="23" y="51"/>
                  </a:moveTo>
                  <a:lnTo>
                    <a:pt x="31" y="49"/>
                  </a:lnTo>
                  <a:lnTo>
                    <a:pt x="38" y="44"/>
                  </a:lnTo>
                  <a:lnTo>
                    <a:pt x="43" y="36"/>
                  </a:lnTo>
                  <a:lnTo>
                    <a:pt x="45" y="25"/>
                  </a:lnTo>
                  <a:lnTo>
                    <a:pt x="43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4" y="49"/>
                  </a:lnTo>
                  <a:lnTo>
                    <a:pt x="23" y="5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1" name="Rectangle 1179"/>
            <p:cNvSpPr>
              <a:spLocks noChangeArrowheads="1"/>
            </p:cNvSpPr>
            <p:nvPr/>
          </p:nvSpPr>
          <p:spPr bwMode="auto">
            <a:xfrm>
              <a:off x="6813104" y="2527673"/>
              <a:ext cx="34925" cy="231775"/>
            </a:xfrm>
            <a:prstGeom prst="rect">
              <a:avLst/>
            </a:prstGeom>
            <a:solidFill>
              <a:srgbClr val="FFFF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" name="Rectangle 1180"/>
            <p:cNvSpPr>
              <a:spLocks noChangeArrowheads="1"/>
            </p:cNvSpPr>
            <p:nvPr/>
          </p:nvSpPr>
          <p:spPr bwMode="auto">
            <a:xfrm>
              <a:off x="6813104" y="2527673"/>
              <a:ext cx="36512" cy="233362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3" name="Freeform 1181"/>
            <p:cNvSpPr>
              <a:spLocks/>
            </p:cNvSpPr>
            <p:nvPr/>
          </p:nvSpPr>
          <p:spPr bwMode="auto">
            <a:xfrm>
              <a:off x="6705154" y="2529260"/>
              <a:ext cx="130175" cy="241300"/>
            </a:xfrm>
            <a:custGeom>
              <a:avLst/>
              <a:gdLst>
                <a:gd name="T0" fmla="*/ 142 w 164"/>
                <a:gd name="T1" fmla="*/ 0 h 304"/>
                <a:gd name="T2" fmla="*/ 0 w 164"/>
                <a:gd name="T3" fmla="*/ 291 h 304"/>
                <a:gd name="T4" fmla="*/ 22 w 164"/>
                <a:gd name="T5" fmla="*/ 304 h 304"/>
                <a:gd name="T6" fmla="*/ 164 w 164"/>
                <a:gd name="T7" fmla="*/ 14 h 304"/>
                <a:gd name="T8" fmla="*/ 142 w 164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304"/>
                <a:gd name="T17" fmla="*/ 164 w 164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304">
                  <a:moveTo>
                    <a:pt x="142" y="0"/>
                  </a:moveTo>
                  <a:lnTo>
                    <a:pt x="0" y="291"/>
                  </a:lnTo>
                  <a:lnTo>
                    <a:pt x="22" y="304"/>
                  </a:lnTo>
                  <a:lnTo>
                    <a:pt x="164" y="1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4" name="Freeform 1182"/>
            <p:cNvSpPr>
              <a:spLocks/>
            </p:cNvSpPr>
            <p:nvPr/>
          </p:nvSpPr>
          <p:spPr bwMode="auto">
            <a:xfrm>
              <a:off x="6813104" y="2508623"/>
              <a:ext cx="34925" cy="39687"/>
            </a:xfrm>
            <a:custGeom>
              <a:avLst/>
              <a:gdLst>
                <a:gd name="T0" fmla="*/ 23 w 45"/>
                <a:gd name="T1" fmla="*/ 51 h 51"/>
                <a:gd name="T2" fmla="*/ 31 w 45"/>
                <a:gd name="T3" fmla="*/ 50 h 51"/>
                <a:gd name="T4" fmla="*/ 38 w 45"/>
                <a:gd name="T5" fmla="*/ 43 h 51"/>
                <a:gd name="T6" fmla="*/ 43 w 45"/>
                <a:gd name="T7" fmla="*/ 36 h 51"/>
                <a:gd name="T8" fmla="*/ 45 w 45"/>
                <a:gd name="T9" fmla="*/ 26 h 51"/>
                <a:gd name="T10" fmla="*/ 43 w 45"/>
                <a:gd name="T11" fmla="*/ 15 h 51"/>
                <a:gd name="T12" fmla="*/ 38 w 45"/>
                <a:gd name="T13" fmla="*/ 7 h 51"/>
                <a:gd name="T14" fmla="*/ 31 w 45"/>
                <a:gd name="T15" fmla="*/ 2 h 51"/>
                <a:gd name="T16" fmla="*/ 23 w 45"/>
                <a:gd name="T17" fmla="*/ 0 h 51"/>
                <a:gd name="T18" fmla="*/ 14 w 45"/>
                <a:gd name="T19" fmla="*/ 2 h 51"/>
                <a:gd name="T20" fmla="*/ 7 w 45"/>
                <a:gd name="T21" fmla="*/ 7 h 51"/>
                <a:gd name="T22" fmla="*/ 2 w 45"/>
                <a:gd name="T23" fmla="*/ 15 h 51"/>
                <a:gd name="T24" fmla="*/ 0 w 45"/>
                <a:gd name="T25" fmla="*/ 26 h 51"/>
                <a:gd name="T26" fmla="*/ 2 w 45"/>
                <a:gd name="T27" fmla="*/ 36 h 51"/>
                <a:gd name="T28" fmla="*/ 7 w 45"/>
                <a:gd name="T29" fmla="*/ 43 h 51"/>
                <a:gd name="T30" fmla="*/ 14 w 45"/>
                <a:gd name="T31" fmla="*/ 50 h 51"/>
                <a:gd name="T32" fmla="*/ 23 w 45"/>
                <a:gd name="T33" fmla="*/ 5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51"/>
                <a:gd name="T53" fmla="*/ 45 w 4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51">
                  <a:moveTo>
                    <a:pt x="23" y="51"/>
                  </a:moveTo>
                  <a:lnTo>
                    <a:pt x="31" y="50"/>
                  </a:lnTo>
                  <a:lnTo>
                    <a:pt x="38" y="43"/>
                  </a:lnTo>
                  <a:lnTo>
                    <a:pt x="43" y="36"/>
                  </a:lnTo>
                  <a:lnTo>
                    <a:pt x="45" y="26"/>
                  </a:lnTo>
                  <a:lnTo>
                    <a:pt x="43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7" y="43"/>
                  </a:lnTo>
                  <a:lnTo>
                    <a:pt x="14" y="50"/>
                  </a:lnTo>
                  <a:lnTo>
                    <a:pt x="23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5" name="Freeform 1183"/>
            <p:cNvSpPr>
              <a:spLocks/>
            </p:cNvSpPr>
            <p:nvPr/>
          </p:nvSpPr>
          <p:spPr bwMode="auto">
            <a:xfrm>
              <a:off x="6813104" y="2508623"/>
              <a:ext cx="34925" cy="39687"/>
            </a:xfrm>
            <a:custGeom>
              <a:avLst/>
              <a:gdLst>
                <a:gd name="T0" fmla="*/ 23 w 45"/>
                <a:gd name="T1" fmla="*/ 51 h 51"/>
                <a:gd name="T2" fmla="*/ 31 w 45"/>
                <a:gd name="T3" fmla="*/ 50 h 51"/>
                <a:gd name="T4" fmla="*/ 38 w 45"/>
                <a:gd name="T5" fmla="*/ 43 h 51"/>
                <a:gd name="T6" fmla="*/ 43 w 45"/>
                <a:gd name="T7" fmla="*/ 36 h 51"/>
                <a:gd name="T8" fmla="*/ 45 w 45"/>
                <a:gd name="T9" fmla="*/ 26 h 51"/>
                <a:gd name="T10" fmla="*/ 43 w 45"/>
                <a:gd name="T11" fmla="*/ 15 h 51"/>
                <a:gd name="T12" fmla="*/ 38 w 45"/>
                <a:gd name="T13" fmla="*/ 7 h 51"/>
                <a:gd name="T14" fmla="*/ 31 w 45"/>
                <a:gd name="T15" fmla="*/ 2 h 51"/>
                <a:gd name="T16" fmla="*/ 23 w 45"/>
                <a:gd name="T17" fmla="*/ 0 h 51"/>
                <a:gd name="T18" fmla="*/ 14 w 45"/>
                <a:gd name="T19" fmla="*/ 2 h 51"/>
                <a:gd name="T20" fmla="*/ 7 w 45"/>
                <a:gd name="T21" fmla="*/ 7 h 51"/>
                <a:gd name="T22" fmla="*/ 2 w 45"/>
                <a:gd name="T23" fmla="*/ 15 h 51"/>
                <a:gd name="T24" fmla="*/ 0 w 45"/>
                <a:gd name="T25" fmla="*/ 26 h 51"/>
                <a:gd name="T26" fmla="*/ 2 w 45"/>
                <a:gd name="T27" fmla="*/ 36 h 51"/>
                <a:gd name="T28" fmla="*/ 7 w 45"/>
                <a:gd name="T29" fmla="*/ 43 h 51"/>
                <a:gd name="T30" fmla="*/ 14 w 45"/>
                <a:gd name="T31" fmla="*/ 50 h 51"/>
                <a:gd name="T32" fmla="*/ 23 w 45"/>
                <a:gd name="T33" fmla="*/ 5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51"/>
                <a:gd name="T53" fmla="*/ 45 w 4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51">
                  <a:moveTo>
                    <a:pt x="23" y="51"/>
                  </a:moveTo>
                  <a:lnTo>
                    <a:pt x="31" y="50"/>
                  </a:lnTo>
                  <a:lnTo>
                    <a:pt x="38" y="43"/>
                  </a:lnTo>
                  <a:lnTo>
                    <a:pt x="43" y="36"/>
                  </a:lnTo>
                  <a:lnTo>
                    <a:pt x="45" y="26"/>
                  </a:lnTo>
                  <a:lnTo>
                    <a:pt x="43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7" y="43"/>
                  </a:lnTo>
                  <a:lnTo>
                    <a:pt x="14" y="50"/>
                  </a:lnTo>
                  <a:lnTo>
                    <a:pt x="23" y="5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6" name="Freeform 1184"/>
            <p:cNvSpPr>
              <a:spLocks/>
            </p:cNvSpPr>
            <p:nvPr/>
          </p:nvSpPr>
          <p:spPr bwMode="auto">
            <a:xfrm>
              <a:off x="6813104" y="2740398"/>
              <a:ext cx="34925" cy="41275"/>
            </a:xfrm>
            <a:custGeom>
              <a:avLst/>
              <a:gdLst>
                <a:gd name="T0" fmla="*/ 23 w 45"/>
                <a:gd name="T1" fmla="*/ 51 h 51"/>
                <a:gd name="T2" fmla="*/ 31 w 45"/>
                <a:gd name="T3" fmla="*/ 49 h 51"/>
                <a:gd name="T4" fmla="*/ 38 w 45"/>
                <a:gd name="T5" fmla="*/ 44 h 51"/>
                <a:gd name="T6" fmla="*/ 43 w 45"/>
                <a:gd name="T7" fmla="*/ 36 h 51"/>
                <a:gd name="T8" fmla="*/ 45 w 45"/>
                <a:gd name="T9" fmla="*/ 25 h 51"/>
                <a:gd name="T10" fmla="*/ 43 w 45"/>
                <a:gd name="T11" fmla="*/ 15 h 51"/>
                <a:gd name="T12" fmla="*/ 38 w 45"/>
                <a:gd name="T13" fmla="*/ 7 h 51"/>
                <a:gd name="T14" fmla="*/ 31 w 45"/>
                <a:gd name="T15" fmla="*/ 2 h 51"/>
                <a:gd name="T16" fmla="*/ 23 w 45"/>
                <a:gd name="T17" fmla="*/ 0 h 51"/>
                <a:gd name="T18" fmla="*/ 14 w 45"/>
                <a:gd name="T19" fmla="*/ 2 h 51"/>
                <a:gd name="T20" fmla="*/ 7 w 45"/>
                <a:gd name="T21" fmla="*/ 7 h 51"/>
                <a:gd name="T22" fmla="*/ 2 w 45"/>
                <a:gd name="T23" fmla="*/ 15 h 51"/>
                <a:gd name="T24" fmla="*/ 0 w 45"/>
                <a:gd name="T25" fmla="*/ 25 h 51"/>
                <a:gd name="T26" fmla="*/ 2 w 45"/>
                <a:gd name="T27" fmla="*/ 36 h 51"/>
                <a:gd name="T28" fmla="*/ 7 w 45"/>
                <a:gd name="T29" fmla="*/ 44 h 51"/>
                <a:gd name="T30" fmla="*/ 14 w 45"/>
                <a:gd name="T31" fmla="*/ 49 h 51"/>
                <a:gd name="T32" fmla="*/ 23 w 45"/>
                <a:gd name="T33" fmla="*/ 5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51"/>
                <a:gd name="T53" fmla="*/ 45 w 4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51">
                  <a:moveTo>
                    <a:pt x="23" y="51"/>
                  </a:moveTo>
                  <a:lnTo>
                    <a:pt x="31" y="49"/>
                  </a:lnTo>
                  <a:lnTo>
                    <a:pt x="38" y="44"/>
                  </a:lnTo>
                  <a:lnTo>
                    <a:pt x="43" y="36"/>
                  </a:lnTo>
                  <a:lnTo>
                    <a:pt x="45" y="25"/>
                  </a:lnTo>
                  <a:lnTo>
                    <a:pt x="43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4" y="49"/>
                  </a:lnTo>
                  <a:lnTo>
                    <a:pt x="23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7" name="Freeform 1185"/>
            <p:cNvSpPr>
              <a:spLocks/>
            </p:cNvSpPr>
            <p:nvPr/>
          </p:nvSpPr>
          <p:spPr bwMode="auto">
            <a:xfrm>
              <a:off x="6813104" y="2740398"/>
              <a:ext cx="34925" cy="41275"/>
            </a:xfrm>
            <a:custGeom>
              <a:avLst/>
              <a:gdLst>
                <a:gd name="T0" fmla="*/ 23 w 45"/>
                <a:gd name="T1" fmla="*/ 51 h 51"/>
                <a:gd name="T2" fmla="*/ 31 w 45"/>
                <a:gd name="T3" fmla="*/ 49 h 51"/>
                <a:gd name="T4" fmla="*/ 38 w 45"/>
                <a:gd name="T5" fmla="*/ 44 h 51"/>
                <a:gd name="T6" fmla="*/ 43 w 45"/>
                <a:gd name="T7" fmla="*/ 36 h 51"/>
                <a:gd name="T8" fmla="*/ 45 w 45"/>
                <a:gd name="T9" fmla="*/ 25 h 51"/>
                <a:gd name="T10" fmla="*/ 43 w 45"/>
                <a:gd name="T11" fmla="*/ 15 h 51"/>
                <a:gd name="T12" fmla="*/ 38 w 45"/>
                <a:gd name="T13" fmla="*/ 7 h 51"/>
                <a:gd name="T14" fmla="*/ 31 w 45"/>
                <a:gd name="T15" fmla="*/ 2 h 51"/>
                <a:gd name="T16" fmla="*/ 23 w 45"/>
                <a:gd name="T17" fmla="*/ 0 h 51"/>
                <a:gd name="T18" fmla="*/ 14 w 45"/>
                <a:gd name="T19" fmla="*/ 2 h 51"/>
                <a:gd name="T20" fmla="*/ 7 w 45"/>
                <a:gd name="T21" fmla="*/ 7 h 51"/>
                <a:gd name="T22" fmla="*/ 2 w 45"/>
                <a:gd name="T23" fmla="*/ 15 h 51"/>
                <a:gd name="T24" fmla="*/ 0 w 45"/>
                <a:gd name="T25" fmla="*/ 25 h 51"/>
                <a:gd name="T26" fmla="*/ 2 w 45"/>
                <a:gd name="T27" fmla="*/ 36 h 51"/>
                <a:gd name="T28" fmla="*/ 7 w 45"/>
                <a:gd name="T29" fmla="*/ 44 h 51"/>
                <a:gd name="T30" fmla="*/ 14 w 45"/>
                <a:gd name="T31" fmla="*/ 49 h 51"/>
                <a:gd name="T32" fmla="*/ 23 w 45"/>
                <a:gd name="T33" fmla="*/ 5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51"/>
                <a:gd name="T53" fmla="*/ 45 w 4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51">
                  <a:moveTo>
                    <a:pt x="23" y="51"/>
                  </a:moveTo>
                  <a:lnTo>
                    <a:pt x="31" y="49"/>
                  </a:lnTo>
                  <a:lnTo>
                    <a:pt x="38" y="44"/>
                  </a:lnTo>
                  <a:lnTo>
                    <a:pt x="43" y="36"/>
                  </a:lnTo>
                  <a:lnTo>
                    <a:pt x="45" y="25"/>
                  </a:lnTo>
                  <a:lnTo>
                    <a:pt x="43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4" y="49"/>
                  </a:lnTo>
                  <a:lnTo>
                    <a:pt x="23" y="5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8" name="Line 1186"/>
            <p:cNvSpPr>
              <a:spLocks noChangeShapeType="1"/>
            </p:cNvSpPr>
            <p:nvPr/>
          </p:nvSpPr>
          <p:spPr bwMode="auto">
            <a:xfrm flipH="1">
              <a:off x="6093966" y="2635623"/>
              <a:ext cx="687388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9" name="Rectangle 1188"/>
            <p:cNvSpPr>
              <a:spLocks noChangeArrowheads="1"/>
            </p:cNvSpPr>
            <p:nvPr/>
          </p:nvSpPr>
          <p:spPr bwMode="auto">
            <a:xfrm>
              <a:off x="7067104" y="1970460"/>
              <a:ext cx="134937" cy="4413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0" name="Freeform 1189"/>
            <p:cNvSpPr>
              <a:spLocks/>
            </p:cNvSpPr>
            <p:nvPr/>
          </p:nvSpPr>
          <p:spPr bwMode="auto">
            <a:xfrm>
              <a:off x="7071866" y="1967285"/>
              <a:ext cx="104775" cy="111125"/>
            </a:xfrm>
            <a:custGeom>
              <a:avLst/>
              <a:gdLst>
                <a:gd name="T0" fmla="*/ 133 w 133"/>
                <a:gd name="T1" fmla="*/ 140 h 140"/>
                <a:gd name="T2" fmla="*/ 108 w 133"/>
                <a:gd name="T3" fmla="*/ 136 h 140"/>
                <a:gd name="T4" fmla="*/ 80 w 133"/>
                <a:gd name="T5" fmla="*/ 131 h 140"/>
                <a:gd name="T6" fmla="*/ 58 w 133"/>
                <a:gd name="T7" fmla="*/ 126 h 140"/>
                <a:gd name="T8" fmla="*/ 39 w 133"/>
                <a:gd name="T9" fmla="*/ 118 h 140"/>
                <a:gd name="T10" fmla="*/ 22 w 133"/>
                <a:gd name="T11" fmla="*/ 107 h 140"/>
                <a:gd name="T12" fmla="*/ 10 w 133"/>
                <a:gd name="T13" fmla="*/ 95 h 140"/>
                <a:gd name="T14" fmla="*/ 5 w 133"/>
                <a:gd name="T15" fmla="*/ 90 h 140"/>
                <a:gd name="T16" fmla="*/ 2 w 133"/>
                <a:gd name="T17" fmla="*/ 83 h 140"/>
                <a:gd name="T18" fmla="*/ 0 w 133"/>
                <a:gd name="T19" fmla="*/ 75 h 140"/>
                <a:gd name="T20" fmla="*/ 0 w 133"/>
                <a:gd name="T21" fmla="*/ 68 h 140"/>
                <a:gd name="T22" fmla="*/ 0 w 133"/>
                <a:gd name="T23" fmla="*/ 61 h 140"/>
                <a:gd name="T24" fmla="*/ 2 w 133"/>
                <a:gd name="T25" fmla="*/ 56 h 140"/>
                <a:gd name="T26" fmla="*/ 5 w 133"/>
                <a:gd name="T27" fmla="*/ 49 h 140"/>
                <a:gd name="T28" fmla="*/ 10 w 133"/>
                <a:gd name="T29" fmla="*/ 41 h 140"/>
                <a:gd name="T30" fmla="*/ 22 w 133"/>
                <a:gd name="T31" fmla="*/ 29 h 140"/>
                <a:gd name="T32" fmla="*/ 39 w 133"/>
                <a:gd name="T33" fmla="*/ 18 h 140"/>
                <a:gd name="T34" fmla="*/ 58 w 133"/>
                <a:gd name="T35" fmla="*/ 12 h 140"/>
                <a:gd name="T36" fmla="*/ 80 w 133"/>
                <a:gd name="T37" fmla="*/ 3 h 140"/>
                <a:gd name="T38" fmla="*/ 108 w 133"/>
                <a:gd name="T39" fmla="*/ 0 h 140"/>
                <a:gd name="T40" fmla="*/ 133 w 133"/>
                <a:gd name="T41" fmla="*/ 0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40"/>
                <a:gd name="T65" fmla="*/ 133 w 133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40">
                  <a:moveTo>
                    <a:pt x="133" y="140"/>
                  </a:moveTo>
                  <a:lnTo>
                    <a:pt x="108" y="136"/>
                  </a:lnTo>
                  <a:lnTo>
                    <a:pt x="80" y="131"/>
                  </a:lnTo>
                  <a:lnTo>
                    <a:pt x="58" y="126"/>
                  </a:lnTo>
                  <a:lnTo>
                    <a:pt x="39" y="118"/>
                  </a:lnTo>
                  <a:lnTo>
                    <a:pt x="22" y="107"/>
                  </a:lnTo>
                  <a:lnTo>
                    <a:pt x="10" y="95"/>
                  </a:lnTo>
                  <a:lnTo>
                    <a:pt x="5" y="90"/>
                  </a:lnTo>
                  <a:lnTo>
                    <a:pt x="2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5" y="49"/>
                  </a:lnTo>
                  <a:lnTo>
                    <a:pt x="10" y="41"/>
                  </a:lnTo>
                  <a:lnTo>
                    <a:pt x="22" y="29"/>
                  </a:lnTo>
                  <a:lnTo>
                    <a:pt x="39" y="18"/>
                  </a:lnTo>
                  <a:lnTo>
                    <a:pt x="58" y="12"/>
                  </a:lnTo>
                  <a:lnTo>
                    <a:pt x="80" y="3"/>
                  </a:lnTo>
                  <a:lnTo>
                    <a:pt x="108" y="0"/>
                  </a:lnTo>
                  <a:lnTo>
                    <a:pt x="133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1" name="Freeform 1190"/>
            <p:cNvSpPr>
              <a:spLocks/>
            </p:cNvSpPr>
            <p:nvPr/>
          </p:nvSpPr>
          <p:spPr bwMode="auto">
            <a:xfrm>
              <a:off x="7071866" y="2078410"/>
              <a:ext cx="104775" cy="111125"/>
            </a:xfrm>
            <a:custGeom>
              <a:avLst/>
              <a:gdLst>
                <a:gd name="T0" fmla="*/ 133 w 133"/>
                <a:gd name="T1" fmla="*/ 140 h 140"/>
                <a:gd name="T2" fmla="*/ 108 w 133"/>
                <a:gd name="T3" fmla="*/ 136 h 140"/>
                <a:gd name="T4" fmla="*/ 82 w 133"/>
                <a:gd name="T5" fmla="*/ 136 h 140"/>
                <a:gd name="T6" fmla="*/ 58 w 133"/>
                <a:gd name="T7" fmla="*/ 128 h 140"/>
                <a:gd name="T8" fmla="*/ 39 w 133"/>
                <a:gd name="T9" fmla="*/ 121 h 140"/>
                <a:gd name="T10" fmla="*/ 22 w 133"/>
                <a:gd name="T11" fmla="*/ 107 h 140"/>
                <a:gd name="T12" fmla="*/ 10 w 133"/>
                <a:gd name="T13" fmla="*/ 99 h 140"/>
                <a:gd name="T14" fmla="*/ 5 w 133"/>
                <a:gd name="T15" fmla="*/ 90 h 140"/>
                <a:gd name="T16" fmla="*/ 2 w 133"/>
                <a:gd name="T17" fmla="*/ 83 h 140"/>
                <a:gd name="T18" fmla="*/ 0 w 133"/>
                <a:gd name="T19" fmla="*/ 75 h 140"/>
                <a:gd name="T20" fmla="*/ 0 w 133"/>
                <a:gd name="T21" fmla="*/ 71 h 140"/>
                <a:gd name="T22" fmla="*/ 0 w 133"/>
                <a:gd name="T23" fmla="*/ 65 h 140"/>
                <a:gd name="T24" fmla="*/ 2 w 133"/>
                <a:gd name="T25" fmla="*/ 56 h 140"/>
                <a:gd name="T26" fmla="*/ 5 w 133"/>
                <a:gd name="T27" fmla="*/ 49 h 140"/>
                <a:gd name="T28" fmla="*/ 10 w 133"/>
                <a:gd name="T29" fmla="*/ 44 h 140"/>
                <a:gd name="T30" fmla="*/ 22 w 133"/>
                <a:gd name="T31" fmla="*/ 32 h 140"/>
                <a:gd name="T32" fmla="*/ 39 w 133"/>
                <a:gd name="T33" fmla="*/ 22 h 140"/>
                <a:gd name="T34" fmla="*/ 58 w 133"/>
                <a:gd name="T35" fmla="*/ 13 h 140"/>
                <a:gd name="T36" fmla="*/ 80 w 133"/>
                <a:gd name="T37" fmla="*/ 5 h 140"/>
                <a:gd name="T38" fmla="*/ 108 w 133"/>
                <a:gd name="T39" fmla="*/ 3 h 140"/>
                <a:gd name="T40" fmla="*/ 133 w 133"/>
                <a:gd name="T41" fmla="*/ 0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40"/>
                <a:gd name="T65" fmla="*/ 133 w 133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40">
                  <a:moveTo>
                    <a:pt x="133" y="140"/>
                  </a:moveTo>
                  <a:lnTo>
                    <a:pt x="108" y="136"/>
                  </a:lnTo>
                  <a:lnTo>
                    <a:pt x="82" y="136"/>
                  </a:lnTo>
                  <a:lnTo>
                    <a:pt x="58" y="128"/>
                  </a:lnTo>
                  <a:lnTo>
                    <a:pt x="39" y="121"/>
                  </a:lnTo>
                  <a:lnTo>
                    <a:pt x="22" y="107"/>
                  </a:lnTo>
                  <a:lnTo>
                    <a:pt x="10" y="99"/>
                  </a:lnTo>
                  <a:lnTo>
                    <a:pt x="5" y="90"/>
                  </a:lnTo>
                  <a:lnTo>
                    <a:pt x="2" y="83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2" y="56"/>
                  </a:lnTo>
                  <a:lnTo>
                    <a:pt x="5" y="49"/>
                  </a:lnTo>
                  <a:lnTo>
                    <a:pt x="10" y="44"/>
                  </a:lnTo>
                  <a:lnTo>
                    <a:pt x="22" y="32"/>
                  </a:lnTo>
                  <a:lnTo>
                    <a:pt x="39" y="22"/>
                  </a:lnTo>
                  <a:lnTo>
                    <a:pt x="58" y="13"/>
                  </a:lnTo>
                  <a:lnTo>
                    <a:pt x="80" y="5"/>
                  </a:lnTo>
                  <a:lnTo>
                    <a:pt x="108" y="3"/>
                  </a:lnTo>
                  <a:lnTo>
                    <a:pt x="133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" name="Freeform 1191"/>
            <p:cNvSpPr>
              <a:spLocks/>
            </p:cNvSpPr>
            <p:nvPr/>
          </p:nvSpPr>
          <p:spPr bwMode="auto">
            <a:xfrm>
              <a:off x="7071866" y="2189535"/>
              <a:ext cx="104775" cy="112713"/>
            </a:xfrm>
            <a:custGeom>
              <a:avLst/>
              <a:gdLst>
                <a:gd name="T0" fmla="*/ 133 w 133"/>
                <a:gd name="T1" fmla="*/ 142 h 142"/>
                <a:gd name="T2" fmla="*/ 108 w 133"/>
                <a:gd name="T3" fmla="*/ 142 h 142"/>
                <a:gd name="T4" fmla="*/ 82 w 133"/>
                <a:gd name="T5" fmla="*/ 136 h 142"/>
                <a:gd name="T6" fmla="*/ 58 w 133"/>
                <a:gd name="T7" fmla="*/ 128 h 142"/>
                <a:gd name="T8" fmla="*/ 39 w 133"/>
                <a:gd name="T9" fmla="*/ 121 h 142"/>
                <a:gd name="T10" fmla="*/ 22 w 133"/>
                <a:gd name="T11" fmla="*/ 113 h 142"/>
                <a:gd name="T12" fmla="*/ 10 w 133"/>
                <a:gd name="T13" fmla="*/ 99 h 142"/>
                <a:gd name="T14" fmla="*/ 5 w 133"/>
                <a:gd name="T15" fmla="*/ 92 h 142"/>
                <a:gd name="T16" fmla="*/ 2 w 133"/>
                <a:gd name="T17" fmla="*/ 85 h 142"/>
                <a:gd name="T18" fmla="*/ 0 w 133"/>
                <a:gd name="T19" fmla="*/ 80 h 142"/>
                <a:gd name="T20" fmla="*/ 0 w 133"/>
                <a:gd name="T21" fmla="*/ 72 h 142"/>
                <a:gd name="T22" fmla="*/ 0 w 133"/>
                <a:gd name="T23" fmla="*/ 65 h 142"/>
                <a:gd name="T24" fmla="*/ 2 w 133"/>
                <a:gd name="T25" fmla="*/ 58 h 142"/>
                <a:gd name="T26" fmla="*/ 5 w 133"/>
                <a:gd name="T27" fmla="*/ 49 h 142"/>
                <a:gd name="T28" fmla="*/ 10 w 133"/>
                <a:gd name="T29" fmla="*/ 44 h 142"/>
                <a:gd name="T30" fmla="*/ 22 w 133"/>
                <a:gd name="T31" fmla="*/ 32 h 142"/>
                <a:gd name="T32" fmla="*/ 39 w 133"/>
                <a:gd name="T33" fmla="*/ 24 h 142"/>
                <a:gd name="T34" fmla="*/ 58 w 133"/>
                <a:gd name="T35" fmla="*/ 13 h 142"/>
                <a:gd name="T36" fmla="*/ 82 w 133"/>
                <a:gd name="T37" fmla="*/ 8 h 142"/>
                <a:gd name="T38" fmla="*/ 108 w 133"/>
                <a:gd name="T39" fmla="*/ 3 h 142"/>
                <a:gd name="T40" fmla="*/ 133 w 133"/>
                <a:gd name="T41" fmla="*/ 0 h 1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42"/>
                <a:gd name="T65" fmla="*/ 133 w 133"/>
                <a:gd name="T66" fmla="*/ 142 h 1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42">
                  <a:moveTo>
                    <a:pt x="133" y="142"/>
                  </a:moveTo>
                  <a:lnTo>
                    <a:pt x="108" y="142"/>
                  </a:lnTo>
                  <a:lnTo>
                    <a:pt x="82" y="136"/>
                  </a:lnTo>
                  <a:lnTo>
                    <a:pt x="58" y="128"/>
                  </a:lnTo>
                  <a:lnTo>
                    <a:pt x="39" y="121"/>
                  </a:lnTo>
                  <a:lnTo>
                    <a:pt x="22" y="113"/>
                  </a:lnTo>
                  <a:lnTo>
                    <a:pt x="10" y="99"/>
                  </a:lnTo>
                  <a:lnTo>
                    <a:pt x="5" y="92"/>
                  </a:lnTo>
                  <a:lnTo>
                    <a:pt x="2" y="85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2" y="58"/>
                  </a:lnTo>
                  <a:lnTo>
                    <a:pt x="5" y="49"/>
                  </a:lnTo>
                  <a:lnTo>
                    <a:pt x="10" y="44"/>
                  </a:lnTo>
                  <a:lnTo>
                    <a:pt x="22" y="32"/>
                  </a:lnTo>
                  <a:lnTo>
                    <a:pt x="39" y="24"/>
                  </a:lnTo>
                  <a:lnTo>
                    <a:pt x="58" y="13"/>
                  </a:lnTo>
                  <a:lnTo>
                    <a:pt x="82" y="8"/>
                  </a:lnTo>
                  <a:lnTo>
                    <a:pt x="108" y="3"/>
                  </a:lnTo>
                  <a:lnTo>
                    <a:pt x="133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3" name="Freeform 1192"/>
            <p:cNvSpPr>
              <a:spLocks/>
            </p:cNvSpPr>
            <p:nvPr/>
          </p:nvSpPr>
          <p:spPr bwMode="auto">
            <a:xfrm>
              <a:off x="7071866" y="2302248"/>
              <a:ext cx="107950" cy="109537"/>
            </a:xfrm>
            <a:custGeom>
              <a:avLst/>
              <a:gdLst>
                <a:gd name="T0" fmla="*/ 135 w 135"/>
                <a:gd name="T1" fmla="*/ 138 h 138"/>
                <a:gd name="T2" fmla="*/ 135 w 135"/>
                <a:gd name="T3" fmla="*/ 138 h 138"/>
                <a:gd name="T4" fmla="*/ 106 w 135"/>
                <a:gd name="T5" fmla="*/ 138 h 138"/>
                <a:gd name="T6" fmla="*/ 82 w 135"/>
                <a:gd name="T7" fmla="*/ 133 h 138"/>
                <a:gd name="T8" fmla="*/ 58 w 135"/>
                <a:gd name="T9" fmla="*/ 129 h 138"/>
                <a:gd name="T10" fmla="*/ 39 w 135"/>
                <a:gd name="T11" fmla="*/ 119 h 138"/>
                <a:gd name="T12" fmla="*/ 22 w 135"/>
                <a:gd name="T13" fmla="*/ 109 h 138"/>
                <a:gd name="T14" fmla="*/ 10 w 135"/>
                <a:gd name="T15" fmla="*/ 97 h 138"/>
                <a:gd name="T16" fmla="*/ 5 w 135"/>
                <a:gd name="T17" fmla="*/ 88 h 138"/>
                <a:gd name="T18" fmla="*/ 1 w 135"/>
                <a:gd name="T19" fmla="*/ 83 h 138"/>
                <a:gd name="T20" fmla="*/ 0 w 135"/>
                <a:gd name="T21" fmla="*/ 76 h 138"/>
                <a:gd name="T22" fmla="*/ 0 w 135"/>
                <a:gd name="T23" fmla="*/ 68 h 138"/>
                <a:gd name="T24" fmla="*/ 0 w 135"/>
                <a:gd name="T25" fmla="*/ 61 h 138"/>
                <a:gd name="T26" fmla="*/ 1 w 135"/>
                <a:gd name="T27" fmla="*/ 54 h 138"/>
                <a:gd name="T28" fmla="*/ 5 w 135"/>
                <a:gd name="T29" fmla="*/ 49 h 138"/>
                <a:gd name="T30" fmla="*/ 10 w 135"/>
                <a:gd name="T31" fmla="*/ 41 h 138"/>
                <a:gd name="T32" fmla="*/ 22 w 135"/>
                <a:gd name="T33" fmla="*/ 29 h 138"/>
                <a:gd name="T34" fmla="*/ 39 w 135"/>
                <a:gd name="T35" fmla="*/ 18 h 138"/>
                <a:gd name="T36" fmla="*/ 58 w 135"/>
                <a:gd name="T37" fmla="*/ 8 h 138"/>
                <a:gd name="T38" fmla="*/ 82 w 135"/>
                <a:gd name="T39" fmla="*/ 5 h 138"/>
                <a:gd name="T40" fmla="*/ 106 w 135"/>
                <a:gd name="T41" fmla="*/ 0 h 138"/>
                <a:gd name="T42" fmla="*/ 135 w 135"/>
                <a:gd name="T43" fmla="*/ 0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"/>
                <a:gd name="T67" fmla="*/ 0 h 138"/>
                <a:gd name="T68" fmla="*/ 135 w 135"/>
                <a:gd name="T69" fmla="*/ 138 h 1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" h="138">
                  <a:moveTo>
                    <a:pt x="135" y="138"/>
                  </a:moveTo>
                  <a:lnTo>
                    <a:pt x="135" y="138"/>
                  </a:lnTo>
                  <a:lnTo>
                    <a:pt x="106" y="138"/>
                  </a:lnTo>
                  <a:lnTo>
                    <a:pt x="82" y="133"/>
                  </a:lnTo>
                  <a:lnTo>
                    <a:pt x="58" y="129"/>
                  </a:lnTo>
                  <a:lnTo>
                    <a:pt x="39" y="119"/>
                  </a:lnTo>
                  <a:lnTo>
                    <a:pt x="22" y="109"/>
                  </a:lnTo>
                  <a:lnTo>
                    <a:pt x="10" y="97"/>
                  </a:lnTo>
                  <a:lnTo>
                    <a:pt x="5" y="88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5" y="49"/>
                  </a:lnTo>
                  <a:lnTo>
                    <a:pt x="10" y="41"/>
                  </a:lnTo>
                  <a:lnTo>
                    <a:pt x="22" y="29"/>
                  </a:lnTo>
                  <a:lnTo>
                    <a:pt x="39" y="18"/>
                  </a:lnTo>
                  <a:lnTo>
                    <a:pt x="58" y="8"/>
                  </a:lnTo>
                  <a:lnTo>
                    <a:pt x="82" y="5"/>
                  </a:lnTo>
                  <a:lnTo>
                    <a:pt x="106" y="0"/>
                  </a:lnTo>
                  <a:lnTo>
                    <a:pt x="135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4" name="Line 1193"/>
            <p:cNvSpPr>
              <a:spLocks noChangeShapeType="1"/>
            </p:cNvSpPr>
            <p:nvPr/>
          </p:nvSpPr>
          <p:spPr bwMode="auto">
            <a:xfrm>
              <a:off x="7173466" y="1965698"/>
              <a:ext cx="1171575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5" name="Line 1194"/>
            <p:cNvSpPr>
              <a:spLocks noChangeShapeType="1"/>
            </p:cNvSpPr>
            <p:nvPr/>
          </p:nvSpPr>
          <p:spPr bwMode="auto">
            <a:xfrm>
              <a:off x="7176641" y="2411785"/>
              <a:ext cx="117157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6" name="Freeform 1196"/>
            <p:cNvSpPr>
              <a:spLocks/>
            </p:cNvSpPr>
            <p:nvPr/>
          </p:nvSpPr>
          <p:spPr bwMode="auto">
            <a:xfrm>
              <a:off x="7438579" y="1884735"/>
              <a:ext cx="80962" cy="163513"/>
            </a:xfrm>
            <a:custGeom>
              <a:avLst/>
              <a:gdLst>
                <a:gd name="T0" fmla="*/ 0 w 102"/>
                <a:gd name="T1" fmla="*/ 0 h 207"/>
                <a:gd name="T2" fmla="*/ 102 w 102"/>
                <a:gd name="T3" fmla="*/ 101 h 207"/>
                <a:gd name="T4" fmla="*/ 0 w 102"/>
                <a:gd name="T5" fmla="*/ 207 h 207"/>
                <a:gd name="T6" fmla="*/ 0 w 102"/>
                <a:gd name="T7" fmla="*/ 0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2"/>
                <a:gd name="T13" fmla="*/ 0 h 207"/>
                <a:gd name="T14" fmla="*/ 102 w 102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2" h="207">
                  <a:moveTo>
                    <a:pt x="0" y="0"/>
                  </a:moveTo>
                  <a:lnTo>
                    <a:pt x="102" y="101"/>
                  </a:lnTo>
                  <a:lnTo>
                    <a:pt x="0" y="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7" name="Line 1197"/>
            <p:cNvSpPr>
              <a:spLocks noChangeShapeType="1"/>
            </p:cNvSpPr>
            <p:nvPr/>
          </p:nvSpPr>
          <p:spPr bwMode="auto">
            <a:xfrm>
              <a:off x="7519541" y="1887910"/>
              <a:ext cx="1588" cy="163513"/>
            </a:xfrm>
            <a:prstGeom prst="line">
              <a:avLst/>
            </a:prstGeom>
            <a:noFill/>
            <a:ln w="476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8" name="Line 1200"/>
            <p:cNvSpPr>
              <a:spLocks noChangeShapeType="1"/>
            </p:cNvSpPr>
            <p:nvPr/>
          </p:nvSpPr>
          <p:spPr bwMode="auto">
            <a:xfrm>
              <a:off x="7519541" y="1887910"/>
              <a:ext cx="1588" cy="163513"/>
            </a:xfrm>
            <a:prstGeom prst="line">
              <a:avLst/>
            </a:prstGeom>
            <a:noFill/>
            <a:ln w="476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9" name="Rectangle 1239"/>
            <p:cNvSpPr>
              <a:spLocks noChangeArrowheads="1"/>
            </p:cNvSpPr>
            <p:nvPr/>
          </p:nvSpPr>
          <p:spPr bwMode="auto">
            <a:xfrm>
              <a:off x="6025704" y="2440360"/>
              <a:ext cx="522287" cy="392113"/>
            </a:xfrm>
            <a:prstGeom prst="rect">
              <a:avLst/>
            </a:prstGeom>
            <a:solidFill>
              <a:srgbClr val="FFFFE1"/>
            </a:solidFill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0" name="Rectangle 1240"/>
            <p:cNvSpPr>
              <a:spLocks noChangeArrowheads="1"/>
            </p:cNvSpPr>
            <p:nvPr/>
          </p:nvSpPr>
          <p:spPr bwMode="auto">
            <a:xfrm>
              <a:off x="6066979" y="2475285"/>
              <a:ext cx="385762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1" name="Rectangle 1241"/>
            <p:cNvSpPr>
              <a:spLocks noChangeArrowheads="1"/>
            </p:cNvSpPr>
            <p:nvPr/>
          </p:nvSpPr>
          <p:spPr bwMode="auto">
            <a:xfrm>
              <a:off x="6066979" y="2440360"/>
              <a:ext cx="37941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1F1A17"/>
                  </a:solidFill>
                  <a:latin typeface="Arial" charset="0"/>
                </a:rPr>
                <a:t>control</a:t>
              </a:r>
              <a:endParaRPr lang="en-US" sz="1000"/>
            </a:p>
          </p:txBody>
        </p:sp>
        <p:sp>
          <p:nvSpPr>
            <p:cNvPr id="112" name="Rectangle 1242"/>
            <p:cNvSpPr>
              <a:spLocks noChangeArrowheads="1"/>
            </p:cNvSpPr>
            <p:nvPr/>
          </p:nvSpPr>
          <p:spPr bwMode="auto">
            <a:xfrm>
              <a:off x="6066979" y="2605460"/>
              <a:ext cx="431800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3" name="Rectangle 1243"/>
            <p:cNvSpPr>
              <a:spLocks noChangeArrowheads="1"/>
            </p:cNvSpPr>
            <p:nvPr/>
          </p:nvSpPr>
          <p:spPr bwMode="auto">
            <a:xfrm>
              <a:off x="6033641" y="2614985"/>
              <a:ext cx="50323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1F1A17"/>
                  </a:solidFill>
                  <a:latin typeface="Arial" charset="0"/>
                </a:rPr>
                <a:t>~200kHz</a:t>
              </a:r>
              <a:endParaRPr lang="en-US" sz="1000"/>
            </a:p>
          </p:txBody>
        </p:sp>
        <p:sp>
          <p:nvSpPr>
            <p:cNvPr id="114" name="Line 1244"/>
            <p:cNvSpPr>
              <a:spLocks noChangeShapeType="1"/>
            </p:cNvSpPr>
            <p:nvPr/>
          </p:nvSpPr>
          <p:spPr bwMode="auto">
            <a:xfrm>
              <a:off x="5049391" y="1967285"/>
              <a:ext cx="1797050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9" name="Rectangle 1253"/>
            <p:cNvSpPr>
              <a:spLocks noChangeArrowheads="1"/>
            </p:cNvSpPr>
            <p:nvPr/>
          </p:nvSpPr>
          <p:spPr bwMode="auto">
            <a:xfrm>
              <a:off x="5114479" y="1830760"/>
              <a:ext cx="8890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0" name="Rectangle 1254"/>
            <p:cNvSpPr>
              <a:spLocks noChangeArrowheads="1"/>
            </p:cNvSpPr>
            <p:nvPr/>
          </p:nvSpPr>
          <p:spPr bwMode="auto">
            <a:xfrm>
              <a:off x="5114479" y="1835523"/>
              <a:ext cx="8890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1F1A17"/>
                  </a:solidFill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121" name="Rectangle 1256"/>
            <p:cNvSpPr>
              <a:spLocks noChangeArrowheads="1"/>
            </p:cNvSpPr>
            <p:nvPr/>
          </p:nvSpPr>
          <p:spPr bwMode="auto">
            <a:xfrm>
              <a:off x="5173216" y="2919168"/>
              <a:ext cx="5080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1F1A17"/>
                  </a:solidFill>
                  <a:latin typeface="Arial" charset="0"/>
                </a:rPr>
                <a:t>-</a:t>
              </a:r>
              <a:endParaRPr lang="en-US" dirty="0"/>
            </a:p>
          </p:txBody>
        </p:sp>
        <p:sp>
          <p:nvSpPr>
            <p:cNvPr id="125" name="Rectangle 1265"/>
            <p:cNvSpPr>
              <a:spLocks noChangeArrowheads="1"/>
            </p:cNvSpPr>
            <p:nvPr/>
          </p:nvSpPr>
          <p:spPr bwMode="auto">
            <a:xfrm>
              <a:off x="8303766" y="1830760"/>
              <a:ext cx="8890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6" name="Rectangle 1266"/>
            <p:cNvSpPr>
              <a:spLocks noChangeArrowheads="1"/>
            </p:cNvSpPr>
            <p:nvPr/>
          </p:nvSpPr>
          <p:spPr bwMode="auto">
            <a:xfrm>
              <a:off x="8303766" y="1816473"/>
              <a:ext cx="8890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1F1A17"/>
                  </a:solidFill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127" name="Rectangle 1267"/>
            <p:cNvSpPr>
              <a:spLocks noChangeArrowheads="1"/>
            </p:cNvSpPr>
            <p:nvPr/>
          </p:nvSpPr>
          <p:spPr bwMode="auto">
            <a:xfrm>
              <a:off x="8303766" y="2351460"/>
              <a:ext cx="5080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8" name="Rectangle 1268"/>
            <p:cNvSpPr>
              <a:spLocks noChangeArrowheads="1"/>
            </p:cNvSpPr>
            <p:nvPr/>
          </p:nvSpPr>
          <p:spPr bwMode="auto">
            <a:xfrm>
              <a:off x="8303766" y="2356223"/>
              <a:ext cx="5080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1F1A17"/>
                  </a:solidFill>
                  <a:latin typeface="Arial" charset="0"/>
                </a:rPr>
                <a:t>-</a:t>
              </a:r>
              <a:endParaRPr lang="en-US"/>
            </a:p>
          </p:txBody>
        </p:sp>
        <p:sp>
          <p:nvSpPr>
            <p:cNvPr id="129" name="Rectangle 1269"/>
            <p:cNvSpPr>
              <a:spLocks noChangeArrowheads="1"/>
            </p:cNvSpPr>
            <p:nvPr/>
          </p:nvSpPr>
          <p:spPr bwMode="auto">
            <a:xfrm>
              <a:off x="6676579" y="2156198"/>
              <a:ext cx="130175" cy="130175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0" name="Rectangle 1270"/>
            <p:cNvSpPr>
              <a:spLocks noChangeArrowheads="1"/>
            </p:cNvSpPr>
            <p:nvPr/>
          </p:nvSpPr>
          <p:spPr bwMode="auto">
            <a:xfrm>
              <a:off x="5765354" y="2670548"/>
              <a:ext cx="130175" cy="130175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1" name="Oval 1277"/>
            <p:cNvSpPr>
              <a:spLocks noChangeArrowheads="1"/>
            </p:cNvSpPr>
            <p:nvPr/>
          </p:nvSpPr>
          <p:spPr bwMode="auto">
            <a:xfrm>
              <a:off x="7457629" y="2091110"/>
              <a:ext cx="131762" cy="131763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2" name="Oval 1278"/>
            <p:cNvSpPr>
              <a:spLocks noChangeArrowheads="1"/>
            </p:cNvSpPr>
            <p:nvPr/>
          </p:nvSpPr>
          <p:spPr bwMode="auto">
            <a:xfrm>
              <a:off x="7132191" y="2221285"/>
              <a:ext cx="131763" cy="131763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5" name="Freeform 1285"/>
            <p:cNvSpPr>
              <a:spLocks/>
            </p:cNvSpPr>
            <p:nvPr/>
          </p:nvSpPr>
          <p:spPr bwMode="auto">
            <a:xfrm>
              <a:off x="7821166" y="2194298"/>
              <a:ext cx="184150" cy="184150"/>
            </a:xfrm>
            <a:custGeom>
              <a:avLst/>
              <a:gdLst>
                <a:gd name="T0" fmla="*/ 0 w 232"/>
                <a:gd name="T1" fmla="*/ 116 h 232"/>
                <a:gd name="T2" fmla="*/ 116 w 232"/>
                <a:gd name="T3" fmla="*/ 232 h 232"/>
                <a:gd name="T4" fmla="*/ 232 w 232"/>
                <a:gd name="T5" fmla="*/ 116 h 232"/>
                <a:gd name="T6" fmla="*/ 116 w 232"/>
                <a:gd name="T7" fmla="*/ 0 h 232"/>
                <a:gd name="T8" fmla="*/ 0 w 232"/>
                <a:gd name="T9" fmla="*/ 116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232"/>
                <a:gd name="T17" fmla="*/ 232 w 232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232">
                  <a:moveTo>
                    <a:pt x="0" y="116"/>
                  </a:moveTo>
                  <a:lnTo>
                    <a:pt x="116" y="232"/>
                  </a:lnTo>
                  <a:lnTo>
                    <a:pt x="232" y="116"/>
                  </a:lnTo>
                  <a:lnTo>
                    <a:pt x="116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7" name="Freeform 1288"/>
            <p:cNvSpPr>
              <a:spLocks/>
            </p:cNvSpPr>
            <p:nvPr/>
          </p:nvSpPr>
          <p:spPr bwMode="auto">
            <a:xfrm>
              <a:off x="8341866" y="2064123"/>
              <a:ext cx="184150" cy="184150"/>
            </a:xfrm>
            <a:custGeom>
              <a:avLst/>
              <a:gdLst>
                <a:gd name="T0" fmla="*/ 0 w 232"/>
                <a:gd name="T1" fmla="*/ 116 h 232"/>
                <a:gd name="T2" fmla="*/ 116 w 232"/>
                <a:gd name="T3" fmla="*/ 232 h 232"/>
                <a:gd name="T4" fmla="*/ 232 w 232"/>
                <a:gd name="T5" fmla="*/ 116 h 232"/>
                <a:gd name="T6" fmla="*/ 116 w 232"/>
                <a:gd name="T7" fmla="*/ 0 h 232"/>
                <a:gd name="T8" fmla="*/ 0 w 232"/>
                <a:gd name="T9" fmla="*/ 116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232"/>
                <a:gd name="T17" fmla="*/ 232 w 232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232">
                  <a:moveTo>
                    <a:pt x="0" y="116"/>
                  </a:moveTo>
                  <a:lnTo>
                    <a:pt x="116" y="232"/>
                  </a:lnTo>
                  <a:lnTo>
                    <a:pt x="232" y="116"/>
                  </a:lnTo>
                  <a:lnTo>
                    <a:pt x="116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5" name="AutoShape 1298"/>
            <p:cNvSpPr>
              <a:spLocks noChangeArrowheads="1"/>
            </p:cNvSpPr>
            <p:nvPr/>
          </p:nvSpPr>
          <p:spPr bwMode="auto">
            <a:xfrm>
              <a:off x="7897366" y="1995860"/>
              <a:ext cx="523875" cy="381000"/>
            </a:xfrm>
            <a:prstGeom prst="roundRect">
              <a:avLst>
                <a:gd name="adj" fmla="val 16667"/>
              </a:avLst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6" name="AutoShape 1299"/>
            <p:cNvSpPr>
              <a:spLocks noChangeArrowheads="1"/>
            </p:cNvSpPr>
            <p:nvPr/>
          </p:nvSpPr>
          <p:spPr bwMode="auto">
            <a:xfrm>
              <a:off x="7197279" y="1989510"/>
              <a:ext cx="319087" cy="381000"/>
            </a:xfrm>
            <a:prstGeom prst="roundRect">
              <a:avLst>
                <a:gd name="adj" fmla="val 16667"/>
              </a:avLst>
            </a:prstGeom>
            <a:noFill/>
            <a:ln w="28575" cap="rnd">
              <a:solidFill>
                <a:srgbClr val="FF00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7" name="AutoShape 1300"/>
            <p:cNvSpPr>
              <a:spLocks noChangeArrowheads="1"/>
            </p:cNvSpPr>
            <p:nvPr/>
          </p:nvSpPr>
          <p:spPr bwMode="auto">
            <a:xfrm>
              <a:off x="5827266" y="2027610"/>
              <a:ext cx="914400" cy="869950"/>
            </a:xfrm>
            <a:prstGeom prst="roundRect">
              <a:avLst>
                <a:gd name="adj" fmla="val 16667"/>
              </a:avLst>
            </a:prstGeom>
            <a:noFill/>
            <a:ln w="28575" cap="rnd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8" name="AutoShape 1301"/>
            <p:cNvSpPr>
              <a:spLocks noChangeArrowheads="1"/>
            </p:cNvSpPr>
            <p:nvPr/>
          </p:nvSpPr>
          <p:spPr bwMode="auto">
            <a:xfrm>
              <a:off x="4912866" y="2027610"/>
              <a:ext cx="398463" cy="869950"/>
            </a:xfrm>
            <a:prstGeom prst="roundRect">
              <a:avLst>
                <a:gd name="adj" fmla="val 16667"/>
              </a:avLst>
            </a:prstGeom>
            <a:noFill/>
            <a:ln w="28575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467544" y="1621160"/>
            <a:ext cx="3962400" cy="1447800"/>
            <a:chOff x="685800" y="1621160"/>
            <a:chExt cx="3962400" cy="144780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85800" y="1621160"/>
              <a:ext cx="3962400" cy="1447800"/>
            </a:xfrm>
            <a:prstGeom prst="rect">
              <a:avLst/>
            </a:prstGeom>
            <a:solidFill>
              <a:srgbClr val="FFFFE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1">
                  <a:latin typeface="Arial" charset="0"/>
                </a:rPr>
                <a:t>boost converter</a:t>
              </a:r>
            </a:p>
          </p:txBody>
        </p:sp>
        <p:sp>
          <p:nvSpPr>
            <p:cNvPr id="11" name="Line 424"/>
            <p:cNvSpPr>
              <a:spLocks noChangeShapeType="1"/>
            </p:cNvSpPr>
            <p:nvPr/>
          </p:nvSpPr>
          <p:spPr bwMode="auto">
            <a:xfrm>
              <a:off x="1084263" y="2011685"/>
              <a:ext cx="3319462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Rectangle 425"/>
            <p:cNvSpPr>
              <a:spLocks noChangeArrowheads="1"/>
            </p:cNvSpPr>
            <p:nvPr/>
          </p:nvSpPr>
          <p:spPr bwMode="auto">
            <a:xfrm>
              <a:off x="2655888" y="1945010"/>
              <a:ext cx="439737" cy="88900"/>
            </a:xfrm>
            <a:prstGeom prst="rect">
              <a:avLst/>
            </a:prstGeom>
            <a:solidFill>
              <a:srgbClr val="FFFF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Rectangle 426"/>
            <p:cNvSpPr>
              <a:spLocks noChangeArrowheads="1"/>
            </p:cNvSpPr>
            <p:nvPr/>
          </p:nvSpPr>
          <p:spPr bwMode="auto">
            <a:xfrm>
              <a:off x="2655888" y="1895798"/>
              <a:ext cx="441325" cy="134937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427"/>
            <p:cNvSpPr>
              <a:spLocks/>
            </p:cNvSpPr>
            <p:nvPr/>
          </p:nvSpPr>
          <p:spPr bwMode="auto">
            <a:xfrm>
              <a:off x="2652713" y="1900560"/>
              <a:ext cx="111125" cy="104775"/>
            </a:xfrm>
            <a:custGeom>
              <a:avLst/>
              <a:gdLst>
                <a:gd name="T0" fmla="*/ 140 w 140"/>
                <a:gd name="T1" fmla="*/ 134 h 134"/>
                <a:gd name="T2" fmla="*/ 136 w 140"/>
                <a:gd name="T3" fmla="*/ 108 h 134"/>
                <a:gd name="T4" fmla="*/ 131 w 140"/>
                <a:gd name="T5" fmla="*/ 81 h 134"/>
                <a:gd name="T6" fmla="*/ 126 w 140"/>
                <a:gd name="T7" fmla="*/ 59 h 134"/>
                <a:gd name="T8" fmla="*/ 117 w 140"/>
                <a:gd name="T9" fmla="*/ 40 h 134"/>
                <a:gd name="T10" fmla="*/ 107 w 140"/>
                <a:gd name="T11" fmla="*/ 23 h 134"/>
                <a:gd name="T12" fmla="*/ 95 w 140"/>
                <a:gd name="T13" fmla="*/ 11 h 134"/>
                <a:gd name="T14" fmla="*/ 90 w 140"/>
                <a:gd name="T15" fmla="*/ 6 h 134"/>
                <a:gd name="T16" fmla="*/ 83 w 140"/>
                <a:gd name="T17" fmla="*/ 2 h 134"/>
                <a:gd name="T18" fmla="*/ 75 w 140"/>
                <a:gd name="T19" fmla="*/ 0 h 134"/>
                <a:gd name="T20" fmla="*/ 68 w 140"/>
                <a:gd name="T21" fmla="*/ 0 h 134"/>
                <a:gd name="T22" fmla="*/ 61 w 140"/>
                <a:gd name="T23" fmla="*/ 0 h 134"/>
                <a:gd name="T24" fmla="*/ 56 w 140"/>
                <a:gd name="T25" fmla="*/ 2 h 134"/>
                <a:gd name="T26" fmla="*/ 49 w 140"/>
                <a:gd name="T27" fmla="*/ 6 h 134"/>
                <a:gd name="T28" fmla="*/ 41 w 140"/>
                <a:gd name="T29" fmla="*/ 11 h 134"/>
                <a:gd name="T30" fmla="*/ 29 w 140"/>
                <a:gd name="T31" fmla="*/ 23 h 134"/>
                <a:gd name="T32" fmla="*/ 18 w 140"/>
                <a:gd name="T33" fmla="*/ 40 h 134"/>
                <a:gd name="T34" fmla="*/ 11 w 140"/>
                <a:gd name="T35" fmla="*/ 59 h 134"/>
                <a:gd name="T36" fmla="*/ 3 w 140"/>
                <a:gd name="T37" fmla="*/ 81 h 134"/>
                <a:gd name="T38" fmla="*/ 0 w 140"/>
                <a:gd name="T39" fmla="*/ 108 h 134"/>
                <a:gd name="T40" fmla="*/ 0 w 140"/>
                <a:gd name="T41" fmla="*/ 134 h 1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0"/>
                <a:gd name="T64" fmla="*/ 0 h 134"/>
                <a:gd name="T65" fmla="*/ 140 w 140"/>
                <a:gd name="T66" fmla="*/ 134 h 1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0" h="134">
                  <a:moveTo>
                    <a:pt x="140" y="134"/>
                  </a:moveTo>
                  <a:lnTo>
                    <a:pt x="136" y="108"/>
                  </a:lnTo>
                  <a:lnTo>
                    <a:pt x="131" y="81"/>
                  </a:lnTo>
                  <a:lnTo>
                    <a:pt x="126" y="59"/>
                  </a:lnTo>
                  <a:lnTo>
                    <a:pt x="117" y="40"/>
                  </a:lnTo>
                  <a:lnTo>
                    <a:pt x="107" y="23"/>
                  </a:lnTo>
                  <a:lnTo>
                    <a:pt x="95" y="11"/>
                  </a:lnTo>
                  <a:lnTo>
                    <a:pt x="90" y="6"/>
                  </a:lnTo>
                  <a:lnTo>
                    <a:pt x="83" y="2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6" y="2"/>
                  </a:lnTo>
                  <a:lnTo>
                    <a:pt x="49" y="6"/>
                  </a:lnTo>
                  <a:lnTo>
                    <a:pt x="41" y="11"/>
                  </a:lnTo>
                  <a:lnTo>
                    <a:pt x="29" y="23"/>
                  </a:lnTo>
                  <a:lnTo>
                    <a:pt x="18" y="40"/>
                  </a:lnTo>
                  <a:lnTo>
                    <a:pt x="11" y="59"/>
                  </a:lnTo>
                  <a:lnTo>
                    <a:pt x="3" y="81"/>
                  </a:lnTo>
                  <a:lnTo>
                    <a:pt x="0" y="108"/>
                  </a:lnTo>
                  <a:lnTo>
                    <a:pt x="0" y="134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428"/>
            <p:cNvSpPr>
              <a:spLocks/>
            </p:cNvSpPr>
            <p:nvPr/>
          </p:nvSpPr>
          <p:spPr bwMode="auto">
            <a:xfrm>
              <a:off x="2763838" y="1900560"/>
              <a:ext cx="111125" cy="104775"/>
            </a:xfrm>
            <a:custGeom>
              <a:avLst/>
              <a:gdLst>
                <a:gd name="T0" fmla="*/ 140 w 140"/>
                <a:gd name="T1" fmla="*/ 134 h 134"/>
                <a:gd name="T2" fmla="*/ 136 w 140"/>
                <a:gd name="T3" fmla="*/ 108 h 134"/>
                <a:gd name="T4" fmla="*/ 136 w 140"/>
                <a:gd name="T5" fmla="*/ 82 h 134"/>
                <a:gd name="T6" fmla="*/ 128 w 140"/>
                <a:gd name="T7" fmla="*/ 59 h 134"/>
                <a:gd name="T8" fmla="*/ 121 w 140"/>
                <a:gd name="T9" fmla="*/ 40 h 134"/>
                <a:gd name="T10" fmla="*/ 107 w 140"/>
                <a:gd name="T11" fmla="*/ 23 h 134"/>
                <a:gd name="T12" fmla="*/ 99 w 140"/>
                <a:gd name="T13" fmla="*/ 11 h 134"/>
                <a:gd name="T14" fmla="*/ 90 w 140"/>
                <a:gd name="T15" fmla="*/ 6 h 134"/>
                <a:gd name="T16" fmla="*/ 83 w 140"/>
                <a:gd name="T17" fmla="*/ 2 h 134"/>
                <a:gd name="T18" fmla="*/ 75 w 140"/>
                <a:gd name="T19" fmla="*/ 0 h 134"/>
                <a:gd name="T20" fmla="*/ 71 w 140"/>
                <a:gd name="T21" fmla="*/ 0 h 134"/>
                <a:gd name="T22" fmla="*/ 64 w 140"/>
                <a:gd name="T23" fmla="*/ 0 h 134"/>
                <a:gd name="T24" fmla="*/ 56 w 140"/>
                <a:gd name="T25" fmla="*/ 2 h 134"/>
                <a:gd name="T26" fmla="*/ 49 w 140"/>
                <a:gd name="T27" fmla="*/ 6 h 134"/>
                <a:gd name="T28" fmla="*/ 44 w 140"/>
                <a:gd name="T29" fmla="*/ 11 h 134"/>
                <a:gd name="T30" fmla="*/ 32 w 140"/>
                <a:gd name="T31" fmla="*/ 23 h 134"/>
                <a:gd name="T32" fmla="*/ 22 w 140"/>
                <a:gd name="T33" fmla="*/ 40 h 134"/>
                <a:gd name="T34" fmla="*/ 13 w 140"/>
                <a:gd name="T35" fmla="*/ 59 h 134"/>
                <a:gd name="T36" fmla="*/ 5 w 140"/>
                <a:gd name="T37" fmla="*/ 81 h 134"/>
                <a:gd name="T38" fmla="*/ 3 w 140"/>
                <a:gd name="T39" fmla="*/ 108 h 134"/>
                <a:gd name="T40" fmla="*/ 0 w 140"/>
                <a:gd name="T41" fmla="*/ 134 h 1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0"/>
                <a:gd name="T64" fmla="*/ 0 h 134"/>
                <a:gd name="T65" fmla="*/ 140 w 140"/>
                <a:gd name="T66" fmla="*/ 134 h 1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0" h="134">
                  <a:moveTo>
                    <a:pt x="140" y="134"/>
                  </a:moveTo>
                  <a:lnTo>
                    <a:pt x="136" y="108"/>
                  </a:lnTo>
                  <a:lnTo>
                    <a:pt x="136" y="82"/>
                  </a:lnTo>
                  <a:lnTo>
                    <a:pt x="128" y="59"/>
                  </a:lnTo>
                  <a:lnTo>
                    <a:pt x="121" y="40"/>
                  </a:lnTo>
                  <a:lnTo>
                    <a:pt x="107" y="23"/>
                  </a:lnTo>
                  <a:lnTo>
                    <a:pt x="99" y="11"/>
                  </a:lnTo>
                  <a:lnTo>
                    <a:pt x="90" y="6"/>
                  </a:lnTo>
                  <a:lnTo>
                    <a:pt x="83" y="2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56" y="2"/>
                  </a:lnTo>
                  <a:lnTo>
                    <a:pt x="49" y="6"/>
                  </a:lnTo>
                  <a:lnTo>
                    <a:pt x="44" y="11"/>
                  </a:lnTo>
                  <a:lnTo>
                    <a:pt x="32" y="23"/>
                  </a:lnTo>
                  <a:lnTo>
                    <a:pt x="22" y="40"/>
                  </a:lnTo>
                  <a:lnTo>
                    <a:pt x="13" y="59"/>
                  </a:lnTo>
                  <a:lnTo>
                    <a:pt x="5" y="81"/>
                  </a:lnTo>
                  <a:lnTo>
                    <a:pt x="3" y="108"/>
                  </a:lnTo>
                  <a:lnTo>
                    <a:pt x="0" y="134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429"/>
            <p:cNvSpPr>
              <a:spLocks/>
            </p:cNvSpPr>
            <p:nvPr/>
          </p:nvSpPr>
          <p:spPr bwMode="auto">
            <a:xfrm>
              <a:off x="2874963" y="1900560"/>
              <a:ext cx="112712" cy="104775"/>
            </a:xfrm>
            <a:custGeom>
              <a:avLst/>
              <a:gdLst>
                <a:gd name="T0" fmla="*/ 141 w 141"/>
                <a:gd name="T1" fmla="*/ 134 h 134"/>
                <a:gd name="T2" fmla="*/ 141 w 141"/>
                <a:gd name="T3" fmla="*/ 108 h 134"/>
                <a:gd name="T4" fmla="*/ 136 w 141"/>
                <a:gd name="T5" fmla="*/ 82 h 134"/>
                <a:gd name="T6" fmla="*/ 128 w 141"/>
                <a:gd name="T7" fmla="*/ 59 h 134"/>
                <a:gd name="T8" fmla="*/ 121 w 141"/>
                <a:gd name="T9" fmla="*/ 40 h 134"/>
                <a:gd name="T10" fmla="*/ 112 w 141"/>
                <a:gd name="T11" fmla="*/ 23 h 134"/>
                <a:gd name="T12" fmla="*/ 99 w 141"/>
                <a:gd name="T13" fmla="*/ 11 h 134"/>
                <a:gd name="T14" fmla="*/ 92 w 141"/>
                <a:gd name="T15" fmla="*/ 6 h 134"/>
                <a:gd name="T16" fmla="*/ 85 w 141"/>
                <a:gd name="T17" fmla="*/ 2 h 134"/>
                <a:gd name="T18" fmla="*/ 80 w 141"/>
                <a:gd name="T19" fmla="*/ 0 h 134"/>
                <a:gd name="T20" fmla="*/ 71 w 141"/>
                <a:gd name="T21" fmla="*/ 0 h 134"/>
                <a:gd name="T22" fmla="*/ 65 w 141"/>
                <a:gd name="T23" fmla="*/ 0 h 134"/>
                <a:gd name="T24" fmla="*/ 58 w 141"/>
                <a:gd name="T25" fmla="*/ 2 h 134"/>
                <a:gd name="T26" fmla="*/ 49 w 141"/>
                <a:gd name="T27" fmla="*/ 6 h 134"/>
                <a:gd name="T28" fmla="*/ 44 w 141"/>
                <a:gd name="T29" fmla="*/ 11 h 134"/>
                <a:gd name="T30" fmla="*/ 32 w 141"/>
                <a:gd name="T31" fmla="*/ 23 h 134"/>
                <a:gd name="T32" fmla="*/ 24 w 141"/>
                <a:gd name="T33" fmla="*/ 40 h 134"/>
                <a:gd name="T34" fmla="*/ 13 w 141"/>
                <a:gd name="T35" fmla="*/ 59 h 134"/>
                <a:gd name="T36" fmla="*/ 8 w 141"/>
                <a:gd name="T37" fmla="*/ 82 h 134"/>
                <a:gd name="T38" fmla="*/ 3 w 141"/>
                <a:gd name="T39" fmla="*/ 108 h 134"/>
                <a:gd name="T40" fmla="*/ 0 w 141"/>
                <a:gd name="T41" fmla="*/ 134 h 1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1"/>
                <a:gd name="T64" fmla="*/ 0 h 134"/>
                <a:gd name="T65" fmla="*/ 141 w 141"/>
                <a:gd name="T66" fmla="*/ 134 h 1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1" h="134">
                  <a:moveTo>
                    <a:pt x="141" y="134"/>
                  </a:moveTo>
                  <a:lnTo>
                    <a:pt x="141" y="108"/>
                  </a:lnTo>
                  <a:lnTo>
                    <a:pt x="136" y="82"/>
                  </a:lnTo>
                  <a:lnTo>
                    <a:pt x="128" y="59"/>
                  </a:lnTo>
                  <a:lnTo>
                    <a:pt x="121" y="40"/>
                  </a:lnTo>
                  <a:lnTo>
                    <a:pt x="112" y="23"/>
                  </a:lnTo>
                  <a:lnTo>
                    <a:pt x="99" y="11"/>
                  </a:lnTo>
                  <a:lnTo>
                    <a:pt x="92" y="6"/>
                  </a:lnTo>
                  <a:lnTo>
                    <a:pt x="85" y="2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8" y="2"/>
                  </a:lnTo>
                  <a:lnTo>
                    <a:pt x="49" y="6"/>
                  </a:lnTo>
                  <a:lnTo>
                    <a:pt x="44" y="11"/>
                  </a:lnTo>
                  <a:lnTo>
                    <a:pt x="32" y="23"/>
                  </a:lnTo>
                  <a:lnTo>
                    <a:pt x="24" y="40"/>
                  </a:lnTo>
                  <a:lnTo>
                    <a:pt x="13" y="59"/>
                  </a:lnTo>
                  <a:lnTo>
                    <a:pt x="8" y="82"/>
                  </a:lnTo>
                  <a:lnTo>
                    <a:pt x="3" y="108"/>
                  </a:lnTo>
                  <a:lnTo>
                    <a:pt x="0" y="134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430"/>
            <p:cNvSpPr>
              <a:spLocks/>
            </p:cNvSpPr>
            <p:nvPr/>
          </p:nvSpPr>
          <p:spPr bwMode="auto">
            <a:xfrm>
              <a:off x="2987675" y="1900560"/>
              <a:ext cx="109538" cy="106363"/>
            </a:xfrm>
            <a:custGeom>
              <a:avLst/>
              <a:gdLst>
                <a:gd name="T0" fmla="*/ 139 w 139"/>
                <a:gd name="T1" fmla="*/ 135 h 135"/>
                <a:gd name="T2" fmla="*/ 139 w 139"/>
                <a:gd name="T3" fmla="*/ 135 h 135"/>
                <a:gd name="T4" fmla="*/ 139 w 139"/>
                <a:gd name="T5" fmla="*/ 106 h 135"/>
                <a:gd name="T6" fmla="*/ 134 w 139"/>
                <a:gd name="T7" fmla="*/ 82 h 135"/>
                <a:gd name="T8" fmla="*/ 130 w 139"/>
                <a:gd name="T9" fmla="*/ 59 h 135"/>
                <a:gd name="T10" fmla="*/ 120 w 139"/>
                <a:gd name="T11" fmla="*/ 40 h 135"/>
                <a:gd name="T12" fmla="*/ 110 w 139"/>
                <a:gd name="T13" fmla="*/ 23 h 135"/>
                <a:gd name="T14" fmla="*/ 98 w 139"/>
                <a:gd name="T15" fmla="*/ 11 h 135"/>
                <a:gd name="T16" fmla="*/ 89 w 139"/>
                <a:gd name="T17" fmla="*/ 6 h 135"/>
                <a:gd name="T18" fmla="*/ 84 w 139"/>
                <a:gd name="T19" fmla="*/ 2 h 135"/>
                <a:gd name="T20" fmla="*/ 77 w 139"/>
                <a:gd name="T21" fmla="*/ 0 h 135"/>
                <a:gd name="T22" fmla="*/ 69 w 139"/>
                <a:gd name="T23" fmla="*/ 0 h 135"/>
                <a:gd name="T24" fmla="*/ 62 w 139"/>
                <a:gd name="T25" fmla="*/ 0 h 135"/>
                <a:gd name="T26" fmla="*/ 55 w 139"/>
                <a:gd name="T27" fmla="*/ 2 h 135"/>
                <a:gd name="T28" fmla="*/ 50 w 139"/>
                <a:gd name="T29" fmla="*/ 6 h 135"/>
                <a:gd name="T30" fmla="*/ 41 w 139"/>
                <a:gd name="T31" fmla="*/ 11 h 135"/>
                <a:gd name="T32" fmla="*/ 29 w 139"/>
                <a:gd name="T33" fmla="*/ 23 h 135"/>
                <a:gd name="T34" fmla="*/ 19 w 139"/>
                <a:gd name="T35" fmla="*/ 40 h 135"/>
                <a:gd name="T36" fmla="*/ 9 w 139"/>
                <a:gd name="T37" fmla="*/ 59 h 135"/>
                <a:gd name="T38" fmla="*/ 6 w 139"/>
                <a:gd name="T39" fmla="*/ 82 h 135"/>
                <a:gd name="T40" fmla="*/ 0 w 139"/>
                <a:gd name="T41" fmla="*/ 106 h 135"/>
                <a:gd name="T42" fmla="*/ 0 w 139"/>
                <a:gd name="T43" fmla="*/ 135 h 1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9"/>
                <a:gd name="T67" fmla="*/ 0 h 135"/>
                <a:gd name="T68" fmla="*/ 139 w 139"/>
                <a:gd name="T69" fmla="*/ 135 h 1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9" h="135">
                  <a:moveTo>
                    <a:pt x="139" y="135"/>
                  </a:moveTo>
                  <a:lnTo>
                    <a:pt x="139" y="135"/>
                  </a:lnTo>
                  <a:lnTo>
                    <a:pt x="139" y="106"/>
                  </a:lnTo>
                  <a:lnTo>
                    <a:pt x="134" y="82"/>
                  </a:lnTo>
                  <a:lnTo>
                    <a:pt x="130" y="59"/>
                  </a:lnTo>
                  <a:lnTo>
                    <a:pt x="120" y="40"/>
                  </a:lnTo>
                  <a:lnTo>
                    <a:pt x="110" y="23"/>
                  </a:lnTo>
                  <a:lnTo>
                    <a:pt x="98" y="11"/>
                  </a:lnTo>
                  <a:lnTo>
                    <a:pt x="89" y="6"/>
                  </a:lnTo>
                  <a:lnTo>
                    <a:pt x="84" y="2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5" y="2"/>
                  </a:lnTo>
                  <a:lnTo>
                    <a:pt x="50" y="6"/>
                  </a:lnTo>
                  <a:lnTo>
                    <a:pt x="41" y="11"/>
                  </a:lnTo>
                  <a:lnTo>
                    <a:pt x="29" y="23"/>
                  </a:lnTo>
                  <a:lnTo>
                    <a:pt x="19" y="40"/>
                  </a:lnTo>
                  <a:lnTo>
                    <a:pt x="9" y="59"/>
                  </a:lnTo>
                  <a:lnTo>
                    <a:pt x="6" y="82"/>
                  </a:lnTo>
                  <a:lnTo>
                    <a:pt x="0" y="106"/>
                  </a:lnTo>
                  <a:lnTo>
                    <a:pt x="0" y="135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Line 431"/>
            <p:cNvSpPr>
              <a:spLocks noChangeShapeType="1"/>
            </p:cNvSpPr>
            <p:nvPr/>
          </p:nvSpPr>
          <p:spPr bwMode="auto">
            <a:xfrm>
              <a:off x="1084263" y="2862585"/>
              <a:ext cx="3319462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Line 432"/>
            <p:cNvSpPr>
              <a:spLocks noChangeShapeType="1"/>
            </p:cNvSpPr>
            <p:nvPr/>
          </p:nvSpPr>
          <p:spPr bwMode="auto">
            <a:xfrm>
              <a:off x="2255838" y="2257748"/>
              <a:ext cx="1587" cy="6000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Line 433"/>
            <p:cNvSpPr>
              <a:spLocks noChangeShapeType="1"/>
            </p:cNvSpPr>
            <p:nvPr/>
          </p:nvSpPr>
          <p:spPr bwMode="auto">
            <a:xfrm>
              <a:off x="1492250" y="2011685"/>
              <a:ext cx="1588" cy="846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Line 434"/>
            <p:cNvSpPr>
              <a:spLocks noChangeShapeType="1"/>
            </p:cNvSpPr>
            <p:nvPr/>
          </p:nvSpPr>
          <p:spPr bwMode="auto">
            <a:xfrm>
              <a:off x="3263900" y="2018035"/>
              <a:ext cx="1588" cy="846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Line 435"/>
            <p:cNvSpPr>
              <a:spLocks noChangeShapeType="1"/>
            </p:cNvSpPr>
            <p:nvPr/>
          </p:nvSpPr>
          <p:spPr bwMode="auto">
            <a:xfrm>
              <a:off x="3622675" y="2011685"/>
              <a:ext cx="1588" cy="846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Rectangle 438"/>
            <p:cNvSpPr>
              <a:spLocks noChangeArrowheads="1"/>
            </p:cNvSpPr>
            <p:nvPr/>
          </p:nvSpPr>
          <p:spPr bwMode="auto">
            <a:xfrm>
              <a:off x="1344613" y="2386335"/>
              <a:ext cx="277812" cy="41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Rectangle 439"/>
            <p:cNvSpPr>
              <a:spLocks noChangeArrowheads="1"/>
            </p:cNvSpPr>
            <p:nvPr/>
          </p:nvSpPr>
          <p:spPr bwMode="auto">
            <a:xfrm>
              <a:off x="1344613" y="2386335"/>
              <a:ext cx="279400" cy="4286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Rectangle 442"/>
            <p:cNvSpPr>
              <a:spLocks noChangeArrowheads="1"/>
            </p:cNvSpPr>
            <p:nvPr/>
          </p:nvSpPr>
          <p:spPr bwMode="auto">
            <a:xfrm>
              <a:off x="1350963" y="2348235"/>
              <a:ext cx="277812" cy="3810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Rectangle 444"/>
            <p:cNvSpPr>
              <a:spLocks noChangeArrowheads="1"/>
            </p:cNvSpPr>
            <p:nvPr/>
          </p:nvSpPr>
          <p:spPr bwMode="auto">
            <a:xfrm>
              <a:off x="1344613" y="2386335"/>
              <a:ext cx="277812" cy="41275"/>
            </a:xfrm>
            <a:prstGeom prst="rect">
              <a:avLst/>
            </a:prstGeom>
            <a:solidFill>
              <a:srgbClr val="FFFF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Rectangle 445"/>
            <p:cNvSpPr>
              <a:spLocks noChangeArrowheads="1"/>
            </p:cNvSpPr>
            <p:nvPr/>
          </p:nvSpPr>
          <p:spPr bwMode="auto">
            <a:xfrm>
              <a:off x="1344613" y="2386335"/>
              <a:ext cx="279400" cy="4286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Rectangle 446"/>
            <p:cNvSpPr>
              <a:spLocks noChangeArrowheads="1"/>
            </p:cNvSpPr>
            <p:nvPr/>
          </p:nvSpPr>
          <p:spPr bwMode="auto">
            <a:xfrm>
              <a:off x="1350963" y="2426023"/>
              <a:ext cx="277812" cy="3968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Line 450"/>
            <p:cNvSpPr>
              <a:spLocks noChangeShapeType="1"/>
            </p:cNvSpPr>
            <p:nvPr/>
          </p:nvSpPr>
          <p:spPr bwMode="auto">
            <a:xfrm>
              <a:off x="3489325" y="1930723"/>
              <a:ext cx="1588" cy="165100"/>
            </a:xfrm>
            <a:prstGeom prst="line">
              <a:avLst/>
            </a:prstGeom>
            <a:noFill/>
            <a:ln w="476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452"/>
            <p:cNvSpPr>
              <a:spLocks/>
            </p:cNvSpPr>
            <p:nvPr/>
          </p:nvSpPr>
          <p:spPr bwMode="auto">
            <a:xfrm>
              <a:off x="3408363" y="1930723"/>
              <a:ext cx="80962" cy="163512"/>
            </a:xfrm>
            <a:custGeom>
              <a:avLst/>
              <a:gdLst>
                <a:gd name="T0" fmla="*/ 0 w 102"/>
                <a:gd name="T1" fmla="*/ 0 h 207"/>
                <a:gd name="T2" fmla="*/ 102 w 102"/>
                <a:gd name="T3" fmla="*/ 101 h 207"/>
                <a:gd name="T4" fmla="*/ 0 w 102"/>
                <a:gd name="T5" fmla="*/ 207 h 207"/>
                <a:gd name="T6" fmla="*/ 0 w 102"/>
                <a:gd name="T7" fmla="*/ 0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2"/>
                <a:gd name="T13" fmla="*/ 0 h 207"/>
                <a:gd name="T14" fmla="*/ 102 w 102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2" h="207">
                  <a:moveTo>
                    <a:pt x="0" y="0"/>
                  </a:moveTo>
                  <a:lnTo>
                    <a:pt x="102" y="101"/>
                  </a:lnTo>
                  <a:lnTo>
                    <a:pt x="0" y="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Line 453"/>
            <p:cNvSpPr>
              <a:spLocks noChangeShapeType="1"/>
            </p:cNvSpPr>
            <p:nvPr/>
          </p:nvSpPr>
          <p:spPr bwMode="auto">
            <a:xfrm>
              <a:off x="3489325" y="1930723"/>
              <a:ext cx="1588" cy="165100"/>
            </a:xfrm>
            <a:prstGeom prst="line">
              <a:avLst/>
            </a:prstGeom>
            <a:noFill/>
            <a:ln w="476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Rectangle 454"/>
            <p:cNvSpPr>
              <a:spLocks noChangeArrowheads="1"/>
            </p:cNvSpPr>
            <p:nvPr/>
          </p:nvSpPr>
          <p:spPr bwMode="auto">
            <a:xfrm>
              <a:off x="3492500" y="2348235"/>
              <a:ext cx="277813" cy="3810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Rectangle 456"/>
            <p:cNvSpPr>
              <a:spLocks noChangeArrowheads="1"/>
            </p:cNvSpPr>
            <p:nvPr/>
          </p:nvSpPr>
          <p:spPr bwMode="auto">
            <a:xfrm>
              <a:off x="3492500" y="2386335"/>
              <a:ext cx="277813" cy="41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Rectangle 457"/>
            <p:cNvSpPr>
              <a:spLocks noChangeArrowheads="1"/>
            </p:cNvSpPr>
            <p:nvPr/>
          </p:nvSpPr>
          <p:spPr bwMode="auto">
            <a:xfrm>
              <a:off x="3492500" y="2386335"/>
              <a:ext cx="279400" cy="4286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Rectangle 462"/>
            <p:cNvSpPr>
              <a:spLocks noChangeArrowheads="1"/>
            </p:cNvSpPr>
            <p:nvPr/>
          </p:nvSpPr>
          <p:spPr bwMode="auto">
            <a:xfrm>
              <a:off x="3492500" y="2386335"/>
              <a:ext cx="277813" cy="41275"/>
            </a:xfrm>
            <a:prstGeom prst="rect">
              <a:avLst/>
            </a:prstGeom>
            <a:solidFill>
              <a:srgbClr val="FFFF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Rectangle 463"/>
            <p:cNvSpPr>
              <a:spLocks noChangeArrowheads="1"/>
            </p:cNvSpPr>
            <p:nvPr/>
          </p:nvSpPr>
          <p:spPr bwMode="auto">
            <a:xfrm>
              <a:off x="3492500" y="2386335"/>
              <a:ext cx="279400" cy="4286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Rectangle 466"/>
            <p:cNvSpPr>
              <a:spLocks noChangeArrowheads="1"/>
            </p:cNvSpPr>
            <p:nvPr/>
          </p:nvSpPr>
          <p:spPr bwMode="auto">
            <a:xfrm>
              <a:off x="1995488" y="2206948"/>
              <a:ext cx="522287" cy="392112"/>
            </a:xfrm>
            <a:prstGeom prst="rect">
              <a:avLst/>
            </a:prstGeom>
            <a:solidFill>
              <a:srgbClr val="FFFFE1"/>
            </a:solidFill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8" name="Rectangle 467"/>
            <p:cNvSpPr>
              <a:spLocks noChangeArrowheads="1"/>
            </p:cNvSpPr>
            <p:nvPr/>
          </p:nvSpPr>
          <p:spPr bwMode="auto">
            <a:xfrm>
              <a:off x="2036763" y="2265685"/>
              <a:ext cx="325437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9" name="Rectangle 468"/>
            <p:cNvSpPr>
              <a:spLocks noChangeArrowheads="1"/>
            </p:cNvSpPr>
            <p:nvPr/>
          </p:nvSpPr>
          <p:spPr bwMode="auto">
            <a:xfrm>
              <a:off x="2036763" y="2230760"/>
              <a:ext cx="37941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1F1A17"/>
                  </a:solidFill>
                  <a:latin typeface="Arial" charset="0"/>
                </a:rPr>
                <a:t>control</a:t>
              </a:r>
              <a:endParaRPr lang="en-US" sz="1000"/>
            </a:p>
          </p:txBody>
        </p:sp>
        <p:sp>
          <p:nvSpPr>
            <p:cNvPr id="40" name="Rectangle 469"/>
            <p:cNvSpPr>
              <a:spLocks noChangeArrowheads="1"/>
            </p:cNvSpPr>
            <p:nvPr/>
          </p:nvSpPr>
          <p:spPr bwMode="auto">
            <a:xfrm>
              <a:off x="2036763" y="2395860"/>
              <a:ext cx="431800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1" name="Rectangle 470"/>
            <p:cNvSpPr>
              <a:spLocks noChangeArrowheads="1"/>
            </p:cNvSpPr>
            <p:nvPr/>
          </p:nvSpPr>
          <p:spPr bwMode="auto">
            <a:xfrm>
              <a:off x="2008188" y="2405385"/>
              <a:ext cx="50323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1F1A17"/>
                  </a:solidFill>
                  <a:latin typeface="Arial" charset="0"/>
                </a:rPr>
                <a:t>~200kHz</a:t>
              </a:r>
              <a:endParaRPr lang="en-US" sz="1000"/>
            </a:p>
          </p:txBody>
        </p:sp>
        <p:sp>
          <p:nvSpPr>
            <p:cNvPr id="42" name="Freeform 859"/>
            <p:cNvSpPr>
              <a:spLocks/>
            </p:cNvSpPr>
            <p:nvPr/>
          </p:nvSpPr>
          <p:spPr bwMode="auto">
            <a:xfrm>
              <a:off x="796925" y="2635573"/>
              <a:ext cx="184150" cy="92075"/>
            </a:xfrm>
            <a:custGeom>
              <a:avLst/>
              <a:gdLst>
                <a:gd name="T0" fmla="*/ 0 w 232"/>
                <a:gd name="T1" fmla="*/ 116 h 116"/>
                <a:gd name="T2" fmla="*/ 116 w 232"/>
                <a:gd name="T3" fmla="*/ 0 h 116"/>
                <a:gd name="T4" fmla="*/ 232 w 232"/>
                <a:gd name="T5" fmla="*/ 116 h 116"/>
                <a:gd name="T6" fmla="*/ 0 w 232"/>
                <a:gd name="T7" fmla="*/ 116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2"/>
                <a:gd name="T13" fmla="*/ 0 h 116"/>
                <a:gd name="T14" fmla="*/ 232 w 232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2" h="116">
                  <a:moveTo>
                    <a:pt x="0" y="116"/>
                  </a:moveTo>
                  <a:lnTo>
                    <a:pt x="116" y="0"/>
                  </a:lnTo>
                  <a:lnTo>
                    <a:pt x="232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3" name="Freeform 860"/>
            <p:cNvSpPr>
              <a:spLocks/>
            </p:cNvSpPr>
            <p:nvPr/>
          </p:nvSpPr>
          <p:spPr bwMode="auto">
            <a:xfrm>
              <a:off x="1187450" y="2272035"/>
              <a:ext cx="184150" cy="92075"/>
            </a:xfrm>
            <a:custGeom>
              <a:avLst/>
              <a:gdLst>
                <a:gd name="T0" fmla="*/ 0 w 232"/>
                <a:gd name="T1" fmla="*/ 0 h 117"/>
                <a:gd name="T2" fmla="*/ 116 w 232"/>
                <a:gd name="T3" fmla="*/ 117 h 117"/>
                <a:gd name="T4" fmla="*/ 232 w 232"/>
                <a:gd name="T5" fmla="*/ 0 h 117"/>
                <a:gd name="T6" fmla="*/ 0 w 232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2"/>
                <a:gd name="T13" fmla="*/ 0 h 117"/>
                <a:gd name="T14" fmla="*/ 232 w 232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2" h="117">
                  <a:moveTo>
                    <a:pt x="0" y="0"/>
                  </a:moveTo>
                  <a:lnTo>
                    <a:pt x="116" y="117"/>
                  </a:lnTo>
                  <a:lnTo>
                    <a:pt x="2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4" name="Line 861"/>
            <p:cNvSpPr>
              <a:spLocks noChangeShapeType="1"/>
            </p:cNvSpPr>
            <p:nvPr/>
          </p:nvSpPr>
          <p:spPr bwMode="auto">
            <a:xfrm>
              <a:off x="2646363" y="1867223"/>
              <a:ext cx="455612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5" name="Line 862"/>
            <p:cNvSpPr>
              <a:spLocks noChangeShapeType="1"/>
            </p:cNvSpPr>
            <p:nvPr/>
          </p:nvSpPr>
          <p:spPr bwMode="auto">
            <a:xfrm>
              <a:off x="2646363" y="1852935"/>
              <a:ext cx="455612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6" name="Line 863"/>
            <p:cNvSpPr>
              <a:spLocks noChangeShapeType="1"/>
            </p:cNvSpPr>
            <p:nvPr/>
          </p:nvSpPr>
          <p:spPr bwMode="auto">
            <a:xfrm>
              <a:off x="2646363" y="1837060"/>
              <a:ext cx="455612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7" name="Rectangle 864"/>
            <p:cNvSpPr>
              <a:spLocks noChangeArrowheads="1"/>
            </p:cNvSpPr>
            <p:nvPr/>
          </p:nvSpPr>
          <p:spPr bwMode="auto">
            <a:xfrm>
              <a:off x="3248025" y="2329185"/>
              <a:ext cx="34925" cy="2317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" name="Rectangle 865"/>
            <p:cNvSpPr>
              <a:spLocks noChangeArrowheads="1"/>
            </p:cNvSpPr>
            <p:nvPr/>
          </p:nvSpPr>
          <p:spPr bwMode="auto">
            <a:xfrm>
              <a:off x="3248025" y="2329185"/>
              <a:ext cx="36513" cy="23336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9" name="Rectangle 871"/>
            <p:cNvSpPr>
              <a:spLocks noChangeArrowheads="1"/>
            </p:cNvSpPr>
            <p:nvPr/>
          </p:nvSpPr>
          <p:spPr bwMode="auto">
            <a:xfrm>
              <a:off x="3248025" y="2329185"/>
              <a:ext cx="34925" cy="231775"/>
            </a:xfrm>
            <a:prstGeom prst="rect">
              <a:avLst/>
            </a:prstGeom>
            <a:solidFill>
              <a:srgbClr val="FFFF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0" name="Rectangle 872"/>
            <p:cNvSpPr>
              <a:spLocks noChangeArrowheads="1"/>
            </p:cNvSpPr>
            <p:nvPr/>
          </p:nvSpPr>
          <p:spPr bwMode="auto">
            <a:xfrm>
              <a:off x="3248025" y="2329185"/>
              <a:ext cx="36513" cy="23336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" name="Freeform 873"/>
            <p:cNvSpPr>
              <a:spLocks/>
            </p:cNvSpPr>
            <p:nvPr/>
          </p:nvSpPr>
          <p:spPr bwMode="auto">
            <a:xfrm>
              <a:off x="3143250" y="2330773"/>
              <a:ext cx="130175" cy="241300"/>
            </a:xfrm>
            <a:custGeom>
              <a:avLst/>
              <a:gdLst>
                <a:gd name="T0" fmla="*/ 142 w 164"/>
                <a:gd name="T1" fmla="*/ 0 h 304"/>
                <a:gd name="T2" fmla="*/ 0 w 164"/>
                <a:gd name="T3" fmla="*/ 290 h 304"/>
                <a:gd name="T4" fmla="*/ 22 w 164"/>
                <a:gd name="T5" fmla="*/ 304 h 304"/>
                <a:gd name="T6" fmla="*/ 164 w 164"/>
                <a:gd name="T7" fmla="*/ 13 h 304"/>
                <a:gd name="T8" fmla="*/ 142 w 164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304"/>
                <a:gd name="T17" fmla="*/ 164 w 164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304">
                  <a:moveTo>
                    <a:pt x="142" y="0"/>
                  </a:moveTo>
                  <a:lnTo>
                    <a:pt x="0" y="290"/>
                  </a:lnTo>
                  <a:lnTo>
                    <a:pt x="22" y="304"/>
                  </a:lnTo>
                  <a:lnTo>
                    <a:pt x="164" y="1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2" name="Freeform 874"/>
            <p:cNvSpPr>
              <a:spLocks/>
            </p:cNvSpPr>
            <p:nvPr/>
          </p:nvSpPr>
          <p:spPr bwMode="auto">
            <a:xfrm>
              <a:off x="3248025" y="2310135"/>
              <a:ext cx="34925" cy="39688"/>
            </a:xfrm>
            <a:custGeom>
              <a:avLst/>
              <a:gdLst>
                <a:gd name="T0" fmla="*/ 23 w 45"/>
                <a:gd name="T1" fmla="*/ 52 h 52"/>
                <a:gd name="T2" fmla="*/ 31 w 45"/>
                <a:gd name="T3" fmla="*/ 50 h 52"/>
                <a:gd name="T4" fmla="*/ 38 w 45"/>
                <a:gd name="T5" fmla="*/ 43 h 52"/>
                <a:gd name="T6" fmla="*/ 43 w 45"/>
                <a:gd name="T7" fmla="*/ 36 h 52"/>
                <a:gd name="T8" fmla="*/ 45 w 45"/>
                <a:gd name="T9" fmla="*/ 26 h 52"/>
                <a:gd name="T10" fmla="*/ 43 w 45"/>
                <a:gd name="T11" fmla="*/ 16 h 52"/>
                <a:gd name="T12" fmla="*/ 38 w 45"/>
                <a:gd name="T13" fmla="*/ 7 h 52"/>
                <a:gd name="T14" fmla="*/ 31 w 45"/>
                <a:gd name="T15" fmla="*/ 2 h 52"/>
                <a:gd name="T16" fmla="*/ 23 w 45"/>
                <a:gd name="T17" fmla="*/ 0 h 52"/>
                <a:gd name="T18" fmla="*/ 14 w 45"/>
                <a:gd name="T19" fmla="*/ 2 h 52"/>
                <a:gd name="T20" fmla="*/ 7 w 45"/>
                <a:gd name="T21" fmla="*/ 7 h 52"/>
                <a:gd name="T22" fmla="*/ 2 w 45"/>
                <a:gd name="T23" fmla="*/ 16 h 52"/>
                <a:gd name="T24" fmla="*/ 0 w 45"/>
                <a:gd name="T25" fmla="*/ 26 h 52"/>
                <a:gd name="T26" fmla="*/ 2 w 45"/>
                <a:gd name="T27" fmla="*/ 36 h 52"/>
                <a:gd name="T28" fmla="*/ 7 w 45"/>
                <a:gd name="T29" fmla="*/ 43 h 52"/>
                <a:gd name="T30" fmla="*/ 14 w 45"/>
                <a:gd name="T31" fmla="*/ 50 h 52"/>
                <a:gd name="T32" fmla="*/ 23 w 45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52"/>
                <a:gd name="T53" fmla="*/ 45 w 45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52">
                  <a:moveTo>
                    <a:pt x="23" y="52"/>
                  </a:moveTo>
                  <a:lnTo>
                    <a:pt x="31" y="50"/>
                  </a:lnTo>
                  <a:lnTo>
                    <a:pt x="38" y="43"/>
                  </a:lnTo>
                  <a:lnTo>
                    <a:pt x="43" y="36"/>
                  </a:lnTo>
                  <a:lnTo>
                    <a:pt x="45" y="26"/>
                  </a:lnTo>
                  <a:lnTo>
                    <a:pt x="43" y="16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7" y="43"/>
                  </a:lnTo>
                  <a:lnTo>
                    <a:pt x="14" y="50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3" name="Freeform 876"/>
            <p:cNvSpPr>
              <a:spLocks/>
            </p:cNvSpPr>
            <p:nvPr/>
          </p:nvSpPr>
          <p:spPr bwMode="auto">
            <a:xfrm>
              <a:off x="3248025" y="2543498"/>
              <a:ext cx="34925" cy="39687"/>
            </a:xfrm>
            <a:custGeom>
              <a:avLst/>
              <a:gdLst>
                <a:gd name="T0" fmla="*/ 23 w 45"/>
                <a:gd name="T1" fmla="*/ 51 h 51"/>
                <a:gd name="T2" fmla="*/ 31 w 45"/>
                <a:gd name="T3" fmla="*/ 50 h 51"/>
                <a:gd name="T4" fmla="*/ 38 w 45"/>
                <a:gd name="T5" fmla="*/ 44 h 51"/>
                <a:gd name="T6" fmla="*/ 43 w 45"/>
                <a:gd name="T7" fmla="*/ 36 h 51"/>
                <a:gd name="T8" fmla="*/ 45 w 45"/>
                <a:gd name="T9" fmla="*/ 26 h 51"/>
                <a:gd name="T10" fmla="*/ 43 w 45"/>
                <a:gd name="T11" fmla="*/ 15 h 51"/>
                <a:gd name="T12" fmla="*/ 38 w 45"/>
                <a:gd name="T13" fmla="*/ 7 h 51"/>
                <a:gd name="T14" fmla="*/ 31 w 45"/>
                <a:gd name="T15" fmla="*/ 2 h 51"/>
                <a:gd name="T16" fmla="*/ 23 w 45"/>
                <a:gd name="T17" fmla="*/ 0 h 51"/>
                <a:gd name="T18" fmla="*/ 14 w 45"/>
                <a:gd name="T19" fmla="*/ 2 h 51"/>
                <a:gd name="T20" fmla="*/ 7 w 45"/>
                <a:gd name="T21" fmla="*/ 7 h 51"/>
                <a:gd name="T22" fmla="*/ 2 w 45"/>
                <a:gd name="T23" fmla="*/ 15 h 51"/>
                <a:gd name="T24" fmla="*/ 0 w 45"/>
                <a:gd name="T25" fmla="*/ 26 h 51"/>
                <a:gd name="T26" fmla="*/ 2 w 45"/>
                <a:gd name="T27" fmla="*/ 36 h 51"/>
                <a:gd name="T28" fmla="*/ 7 w 45"/>
                <a:gd name="T29" fmla="*/ 44 h 51"/>
                <a:gd name="T30" fmla="*/ 14 w 45"/>
                <a:gd name="T31" fmla="*/ 50 h 51"/>
                <a:gd name="T32" fmla="*/ 23 w 45"/>
                <a:gd name="T33" fmla="*/ 5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51"/>
                <a:gd name="T53" fmla="*/ 45 w 4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51">
                  <a:moveTo>
                    <a:pt x="23" y="51"/>
                  </a:moveTo>
                  <a:lnTo>
                    <a:pt x="31" y="50"/>
                  </a:lnTo>
                  <a:lnTo>
                    <a:pt x="38" y="44"/>
                  </a:lnTo>
                  <a:lnTo>
                    <a:pt x="43" y="36"/>
                  </a:lnTo>
                  <a:lnTo>
                    <a:pt x="45" y="26"/>
                  </a:lnTo>
                  <a:lnTo>
                    <a:pt x="43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4" y="50"/>
                  </a:lnTo>
                  <a:lnTo>
                    <a:pt x="23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4" name="Line 878"/>
            <p:cNvSpPr>
              <a:spLocks noChangeShapeType="1"/>
            </p:cNvSpPr>
            <p:nvPr/>
          </p:nvSpPr>
          <p:spPr bwMode="auto">
            <a:xfrm flipH="1">
              <a:off x="2516188" y="2443485"/>
              <a:ext cx="687387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5" name="Rectangle 1249"/>
            <p:cNvSpPr>
              <a:spLocks noChangeArrowheads="1"/>
            </p:cNvSpPr>
            <p:nvPr/>
          </p:nvSpPr>
          <p:spPr bwMode="auto">
            <a:xfrm>
              <a:off x="1084263" y="1867223"/>
              <a:ext cx="8890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6" name="Rectangle 1250"/>
            <p:cNvSpPr>
              <a:spLocks noChangeArrowheads="1"/>
            </p:cNvSpPr>
            <p:nvPr/>
          </p:nvSpPr>
          <p:spPr bwMode="auto">
            <a:xfrm>
              <a:off x="1084263" y="1871985"/>
              <a:ext cx="8890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1F1A17"/>
                  </a:solidFill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117" name="Rectangle 1251"/>
            <p:cNvSpPr>
              <a:spLocks noChangeArrowheads="1"/>
            </p:cNvSpPr>
            <p:nvPr/>
          </p:nvSpPr>
          <p:spPr bwMode="auto">
            <a:xfrm>
              <a:off x="1084263" y="2843535"/>
              <a:ext cx="52387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8" name="Rectangle 1252"/>
            <p:cNvSpPr>
              <a:spLocks noChangeArrowheads="1"/>
            </p:cNvSpPr>
            <p:nvPr/>
          </p:nvSpPr>
          <p:spPr bwMode="auto">
            <a:xfrm>
              <a:off x="1084263" y="2848298"/>
              <a:ext cx="5080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1F1A17"/>
                  </a:solidFill>
                  <a:latin typeface="Arial" charset="0"/>
                </a:rPr>
                <a:t>-</a:t>
              </a:r>
              <a:endParaRPr lang="en-US"/>
            </a:p>
          </p:txBody>
        </p:sp>
        <p:sp>
          <p:nvSpPr>
            <p:cNvPr id="122" name="Rectangle 1261"/>
            <p:cNvSpPr>
              <a:spLocks noChangeArrowheads="1"/>
            </p:cNvSpPr>
            <p:nvPr/>
          </p:nvSpPr>
          <p:spPr bwMode="auto">
            <a:xfrm>
              <a:off x="4338638" y="1867223"/>
              <a:ext cx="8890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" name="Rectangle 1262"/>
            <p:cNvSpPr>
              <a:spLocks noChangeArrowheads="1"/>
            </p:cNvSpPr>
            <p:nvPr/>
          </p:nvSpPr>
          <p:spPr bwMode="auto">
            <a:xfrm>
              <a:off x="4338638" y="1871985"/>
              <a:ext cx="8890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1F1A17"/>
                  </a:solidFill>
                  <a:latin typeface="Arial" charset="0"/>
                </a:rPr>
                <a:t>+</a:t>
              </a:r>
              <a:endParaRPr lang="en-US"/>
            </a:p>
          </p:txBody>
        </p:sp>
        <p:sp>
          <p:nvSpPr>
            <p:cNvPr id="124" name="Rectangle 1264"/>
            <p:cNvSpPr>
              <a:spLocks noChangeArrowheads="1"/>
            </p:cNvSpPr>
            <p:nvPr/>
          </p:nvSpPr>
          <p:spPr bwMode="auto">
            <a:xfrm>
              <a:off x="4338638" y="2848298"/>
              <a:ext cx="5080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1F1A17"/>
                  </a:solidFill>
                  <a:latin typeface="Arial" charset="0"/>
                </a:rPr>
                <a:t>-</a:t>
              </a:r>
              <a:endParaRPr lang="en-US"/>
            </a:p>
          </p:txBody>
        </p:sp>
        <p:sp>
          <p:nvSpPr>
            <p:cNvPr id="133" name="Oval 1279"/>
            <p:cNvSpPr>
              <a:spLocks noChangeArrowheads="1"/>
            </p:cNvSpPr>
            <p:nvPr/>
          </p:nvSpPr>
          <p:spPr bwMode="auto">
            <a:xfrm>
              <a:off x="3362325" y="2257748"/>
              <a:ext cx="131763" cy="131762"/>
            </a:xfrm>
            <a:prstGeom prst="ellipse">
              <a:avLst/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4" name="Freeform 1284"/>
            <p:cNvSpPr>
              <a:spLocks/>
            </p:cNvSpPr>
            <p:nvPr/>
          </p:nvSpPr>
          <p:spPr bwMode="auto">
            <a:xfrm>
              <a:off x="3790950" y="2556198"/>
              <a:ext cx="184150" cy="184150"/>
            </a:xfrm>
            <a:custGeom>
              <a:avLst/>
              <a:gdLst>
                <a:gd name="T0" fmla="*/ 0 w 232"/>
                <a:gd name="T1" fmla="*/ 116 h 232"/>
                <a:gd name="T2" fmla="*/ 116 w 232"/>
                <a:gd name="T3" fmla="*/ 232 h 232"/>
                <a:gd name="T4" fmla="*/ 232 w 232"/>
                <a:gd name="T5" fmla="*/ 116 h 232"/>
                <a:gd name="T6" fmla="*/ 116 w 232"/>
                <a:gd name="T7" fmla="*/ 0 h 232"/>
                <a:gd name="T8" fmla="*/ 0 w 232"/>
                <a:gd name="T9" fmla="*/ 116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232"/>
                <a:gd name="T17" fmla="*/ 232 w 232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232">
                  <a:moveTo>
                    <a:pt x="0" y="116"/>
                  </a:moveTo>
                  <a:lnTo>
                    <a:pt x="116" y="232"/>
                  </a:lnTo>
                  <a:lnTo>
                    <a:pt x="232" y="116"/>
                  </a:lnTo>
                  <a:lnTo>
                    <a:pt x="116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6" name="Freeform 1287"/>
            <p:cNvSpPr>
              <a:spLocks/>
            </p:cNvSpPr>
            <p:nvPr/>
          </p:nvSpPr>
          <p:spPr bwMode="auto">
            <a:xfrm>
              <a:off x="4311650" y="2230760"/>
              <a:ext cx="184150" cy="184150"/>
            </a:xfrm>
            <a:custGeom>
              <a:avLst/>
              <a:gdLst>
                <a:gd name="T0" fmla="*/ 0 w 232"/>
                <a:gd name="T1" fmla="*/ 116 h 233"/>
                <a:gd name="T2" fmla="*/ 116 w 232"/>
                <a:gd name="T3" fmla="*/ 233 h 233"/>
                <a:gd name="T4" fmla="*/ 232 w 232"/>
                <a:gd name="T5" fmla="*/ 116 h 233"/>
                <a:gd name="T6" fmla="*/ 116 w 232"/>
                <a:gd name="T7" fmla="*/ 0 h 233"/>
                <a:gd name="T8" fmla="*/ 0 w 232"/>
                <a:gd name="T9" fmla="*/ 116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233"/>
                <a:gd name="T17" fmla="*/ 232 w 232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233">
                  <a:moveTo>
                    <a:pt x="0" y="116"/>
                  </a:moveTo>
                  <a:lnTo>
                    <a:pt x="116" y="233"/>
                  </a:lnTo>
                  <a:lnTo>
                    <a:pt x="232" y="116"/>
                  </a:lnTo>
                  <a:lnTo>
                    <a:pt x="116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8" name="Rectangle 458"/>
            <p:cNvSpPr>
              <a:spLocks noChangeArrowheads="1"/>
            </p:cNvSpPr>
            <p:nvPr/>
          </p:nvSpPr>
          <p:spPr bwMode="auto">
            <a:xfrm>
              <a:off x="3489325" y="2426023"/>
              <a:ext cx="277813" cy="3968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9" name="AutoShape 1294"/>
            <p:cNvSpPr>
              <a:spLocks noChangeArrowheads="1"/>
            </p:cNvSpPr>
            <p:nvPr/>
          </p:nvSpPr>
          <p:spPr bwMode="auto">
            <a:xfrm>
              <a:off x="1733550" y="2141860"/>
              <a:ext cx="1695450" cy="650875"/>
            </a:xfrm>
            <a:prstGeom prst="roundRect">
              <a:avLst>
                <a:gd name="adj" fmla="val 16667"/>
              </a:avLst>
            </a:prstGeom>
            <a:noFill/>
            <a:ln w="28575" cap="rnd">
              <a:solidFill>
                <a:srgbClr val="FF00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0" name="AutoShape 1295"/>
            <p:cNvSpPr>
              <a:spLocks noChangeArrowheads="1"/>
            </p:cNvSpPr>
            <p:nvPr/>
          </p:nvSpPr>
          <p:spPr bwMode="auto">
            <a:xfrm>
              <a:off x="1733550" y="2141860"/>
              <a:ext cx="1371600" cy="650875"/>
            </a:xfrm>
            <a:prstGeom prst="roundRect">
              <a:avLst>
                <a:gd name="adj" fmla="val 16667"/>
              </a:avLst>
            </a:prstGeom>
            <a:noFill/>
            <a:ln w="28575" cap="rnd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1" name="Rectangle 1271"/>
            <p:cNvSpPr>
              <a:spLocks noChangeArrowheads="1"/>
            </p:cNvSpPr>
            <p:nvPr/>
          </p:nvSpPr>
          <p:spPr bwMode="auto">
            <a:xfrm>
              <a:off x="3036888" y="2257748"/>
              <a:ext cx="130175" cy="130175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2" name="Rectangle 1272"/>
            <p:cNvSpPr>
              <a:spLocks noChangeArrowheads="1"/>
            </p:cNvSpPr>
            <p:nvPr/>
          </p:nvSpPr>
          <p:spPr bwMode="auto">
            <a:xfrm>
              <a:off x="1670050" y="2387923"/>
              <a:ext cx="130175" cy="130175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" name="Oval 1280"/>
            <p:cNvSpPr>
              <a:spLocks noChangeArrowheads="1"/>
            </p:cNvSpPr>
            <p:nvPr/>
          </p:nvSpPr>
          <p:spPr bwMode="auto">
            <a:xfrm>
              <a:off x="1670050" y="2583185"/>
              <a:ext cx="131763" cy="131763"/>
            </a:xfrm>
            <a:prstGeom prst="ellipse">
              <a:avLst/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4" name="AutoShape 1297"/>
            <p:cNvSpPr>
              <a:spLocks noChangeArrowheads="1"/>
            </p:cNvSpPr>
            <p:nvPr/>
          </p:nvSpPr>
          <p:spPr bwMode="auto">
            <a:xfrm>
              <a:off x="3886200" y="2135510"/>
              <a:ext cx="523875" cy="650875"/>
            </a:xfrm>
            <a:prstGeom prst="roundRect">
              <a:avLst>
                <a:gd name="adj" fmla="val 16667"/>
              </a:avLst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9" name="AutoShape 1302"/>
            <p:cNvSpPr>
              <a:spLocks noChangeArrowheads="1"/>
            </p:cNvSpPr>
            <p:nvPr/>
          </p:nvSpPr>
          <p:spPr bwMode="auto">
            <a:xfrm>
              <a:off x="887413" y="2121223"/>
              <a:ext cx="398462" cy="684212"/>
            </a:xfrm>
            <a:prstGeom prst="roundRect">
              <a:avLst>
                <a:gd name="adj" fmla="val 16667"/>
              </a:avLst>
            </a:prstGeom>
            <a:noFill/>
            <a:ln w="28575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7452320" y="836712"/>
            <a:ext cx="1230475" cy="703779"/>
            <a:chOff x="7256537" y="1648792"/>
            <a:chExt cx="1230475" cy="703779"/>
          </a:xfrm>
        </p:grpSpPr>
        <p:sp>
          <p:nvSpPr>
            <p:cNvPr id="150" name="Freeform 410"/>
            <p:cNvSpPr>
              <a:spLocks/>
            </p:cNvSpPr>
            <p:nvPr/>
          </p:nvSpPr>
          <p:spPr bwMode="auto">
            <a:xfrm>
              <a:off x="7256537" y="1713880"/>
              <a:ext cx="184150" cy="93662"/>
            </a:xfrm>
            <a:custGeom>
              <a:avLst/>
              <a:gdLst>
                <a:gd name="T0" fmla="*/ 0 w 232"/>
                <a:gd name="T1" fmla="*/ 0 h 116"/>
                <a:gd name="T2" fmla="*/ 116 w 232"/>
                <a:gd name="T3" fmla="*/ 116 h 116"/>
                <a:gd name="T4" fmla="*/ 232 w 232"/>
                <a:gd name="T5" fmla="*/ 0 h 116"/>
                <a:gd name="T6" fmla="*/ 0 w 232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2"/>
                <a:gd name="T13" fmla="*/ 0 h 116"/>
                <a:gd name="T14" fmla="*/ 232 w 232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2" h="116">
                  <a:moveTo>
                    <a:pt x="0" y="0"/>
                  </a:moveTo>
                  <a:lnTo>
                    <a:pt x="116" y="116"/>
                  </a:lnTo>
                  <a:lnTo>
                    <a:pt x="2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sz="1200"/>
            </a:p>
          </p:txBody>
        </p:sp>
        <p:sp>
          <p:nvSpPr>
            <p:cNvPr id="151" name="Rectangle 411"/>
            <p:cNvSpPr>
              <a:spLocks noChangeArrowheads="1"/>
            </p:cNvSpPr>
            <p:nvPr/>
          </p:nvSpPr>
          <p:spPr bwMode="auto">
            <a:xfrm>
              <a:off x="7478787" y="1648792"/>
              <a:ext cx="657225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 sz="1200"/>
            </a:p>
          </p:txBody>
        </p:sp>
        <p:sp>
          <p:nvSpPr>
            <p:cNvPr id="152" name="Rectangle 412"/>
            <p:cNvSpPr>
              <a:spLocks noChangeArrowheads="1"/>
            </p:cNvSpPr>
            <p:nvPr/>
          </p:nvSpPr>
          <p:spPr bwMode="auto">
            <a:xfrm>
              <a:off x="7478787" y="1659905"/>
              <a:ext cx="77585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1F1A17"/>
                  </a:solidFill>
                </a:rPr>
                <a:t>input circuit</a:t>
              </a:r>
              <a:endParaRPr lang="en-US" sz="1200"/>
            </a:p>
          </p:txBody>
        </p:sp>
        <p:sp>
          <p:nvSpPr>
            <p:cNvPr id="153" name="Rectangle 413"/>
            <p:cNvSpPr>
              <a:spLocks noChangeArrowheads="1"/>
            </p:cNvSpPr>
            <p:nvPr/>
          </p:nvSpPr>
          <p:spPr bwMode="auto">
            <a:xfrm>
              <a:off x="7478787" y="1818655"/>
              <a:ext cx="909637" cy="15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 sz="1200"/>
            </a:p>
          </p:txBody>
        </p:sp>
        <p:sp>
          <p:nvSpPr>
            <p:cNvPr id="154" name="Rectangle 414"/>
            <p:cNvSpPr>
              <a:spLocks noChangeArrowheads="1"/>
            </p:cNvSpPr>
            <p:nvPr/>
          </p:nvSpPr>
          <p:spPr bwMode="auto">
            <a:xfrm>
              <a:off x="7478787" y="1829767"/>
              <a:ext cx="100822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1F1A17"/>
                  </a:solidFill>
                </a:rPr>
                <a:t>switching circuit</a:t>
              </a:r>
              <a:endParaRPr lang="en-US" sz="1200" dirty="0"/>
            </a:p>
          </p:txBody>
        </p:sp>
        <p:sp>
          <p:nvSpPr>
            <p:cNvPr id="155" name="Rectangle 415"/>
            <p:cNvSpPr>
              <a:spLocks noChangeArrowheads="1"/>
            </p:cNvSpPr>
            <p:nvPr/>
          </p:nvSpPr>
          <p:spPr bwMode="auto">
            <a:xfrm>
              <a:off x="7478787" y="1988517"/>
              <a:ext cx="895350" cy="15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 sz="1200"/>
            </a:p>
          </p:txBody>
        </p:sp>
        <p:sp>
          <p:nvSpPr>
            <p:cNvPr id="156" name="Rectangle 416"/>
            <p:cNvSpPr>
              <a:spLocks noChangeArrowheads="1"/>
            </p:cNvSpPr>
            <p:nvPr/>
          </p:nvSpPr>
          <p:spPr bwMode="auto">
            <a:xfrm>
              <a:off x="7478787" y="1998042"/>
              <a:ext cx="10031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1F1A17"/>
                  </a:solidFill>
                </a:rPr>
                <a:t>rectifying circuit</a:t>
              </a:r>
              <a:endParaRPr lang="en-US" sz="1200" dirty="0"/>
            </a:p>
          </p:txBody>
        </p:sp>
        <p:sp>
          <p:nvSpPr>
            <p:cNvPr id="157" name="Rectangle 417"/>
            <p:cNvSpPr>
              <a:spLocks noChangeArrowheads="1"/>
            </p:cNvSpPr>
            <p:nvPr/>
          </p:nvSpPr>
          <p:spPr bwMode="auto">
            <a:xfrm>
              <a:off x="7478787" y="2158380"/>
              <a:ext cx="738187" cy="15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 sz="1200"/>
            </a:p>
          </p:txBody>
        </p:sp>
        <p:sp>
          <p:nvSpPr>
            <p:cNvPr id="158" name="Rectangle 418"/>
            <p:cNvSpPr>
              <a:spLocks noChangeArrowheads="1"/>
            </p:cNvSpPr>
            <p:nvPr/>
          </p:nvSpPr>
          <p:spPr bwMode="auto">
            <a:xfrm>
              <a:off x="7478787" y="2167905"/>
              <a:ext cx="87043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1F1A17"/>
                  </a:solidFill>
                </a:rPr>
                <a:t>output circuit</a:t>
              </a:r>
              <a:endParaRPr lang="en-US" sz="1200"/>
            </a:p>
          </p:txBody>
        </p:sp>
        <p:sp>
          <p:nvSpPr>
            <p:cNvPr id="159" name="Rectangle 1275"/>
            <p:cNvSpPr>
              <a:spLocks noChangeArrowheads="1"/>
            </p:cNvSpPr>
            <p:nvPr/>
          </p:nvSpPr>
          <p:spPr bwMode="auto">
            <a:xfrm>
              <a:off x="7283524" y="1858342"/>
              <a:ext cx="130175" cy="130175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 sz="1200"/>
            </a:p>
          </p:txBody>
        </p:sp>
        <p:sp>
          <p:nvSpPr>
            <p:cNvPr id="160" name="Oval 1276"/>
            <p:cNvSpPr>
              <a:spLocks noChangeArrowheads="1"/>
            </p:cNvSpPr>
            <p:nvPr/>
          </p:nvSpPr>
          <p:spPr bwMode="auto">
            <a:xfrm>
              <a:off x="7283524" y="2020267"/>
              <a:ext cx="131763" cy="131763"/>
            </a:xfrm>
            <a:prstGeom prst="ellipse">
              <a:avLst/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sz="1200"/>
            </a:p>
          </p:txBody>
        </p:sp>
        <p:sp>
          <p:nvSpPr>
            <p:cNvPr id="161" name="Freeform 1289"/>
            <p:cNvSpPr>
              <a:spLocks/>
            </p:cNvSpPr>
            <p:nvPr/>
          </p:nvSpPr>
          <p:spPr bwMode="auto">
            <a:xfrm>
              <a:off x="7256537" y="2164730"/>
              <a:ext cx="184150" cy="184150"/>
            </a:xfrm>
            <a:custGeom>
              <a:avLst/>
              <a:gdLst>
                <a:gd name="T0" fmla="*/ 0 w 232"/>
                <a:gd name="T1" fmla="*/ 116 h 232"/>
                <a:gd name="T2" fmla="*/ 116 w 232"/>
                <a:gd name="T3" fmla="*/ 232 h 232"/>
                <a:gd name="T4" fmla="*/ 232 w 232"/>
                <a:gd name="T5" fmla="*/ 116 h 232"/>
                <a:gd name="T6" fmla="*/ 116 w 232"/>
                <a:gd name="T7" fmla="*/ 0 h 232"/>
                <a:gd name="T8" fmla="*/ 0 w 232"/>
                <a:gd name="T9" fmla="*/ 116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232"/>
                <a:gd name="T17" fmla="*/ 232 w 232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232">
                  <a:moveTo>
                    <a:pt x="0" y="116"/>
                  </a:moveTo>
                  <a:lnTo>
                    <a:pt x="116" y="232"/>
                  </a:lnTo>
                  <a:lnTo>
                    <a:pt x="232" y="116"/>
                  </a:lnTo>
                  <a:lnTo>
                    <a:pt x="116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sz="1200"/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467544" y="3789040"/>
            <a:ext cx="3945311" cy="181588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1600" dirty="0" err="1" smtClean="0"/>
              <a:t>Use</a:t>
            </a:r>
            <a:r>
              <a:rPr lang="nl-NL" sz="1600" dirty="0" smtClean="0"/>
              <a:t>:</a:t>
            </a:r>
          </a:p>
          <a:p>
            <a:pPr>
              <a:tabLst>
                <a:tab pos="1528763" algn="l"/>
                <a:tab pos="2689225" algn="l"/>
              </a:tabLst>
            </a:pPr>
            <a:r>
              <a:rPr lang="nl-NL" sz="1600" dirty="0" smtClean="0"/>
              <a:t>	KM3NeT-It	KM3NeT-Fr</a:t>
            </a:r>
          </a:p>
          <a:p>
            <a:pPr>
              <a:tabLst>
                <a:tab pos="1528763" algn="l"/>
                <a:tab pos="2689225" algn="l"/>
              </a:tabLst>
            </a:pPr>
            <a:r>
              <a:rPr lang="nl-NL" sz="1600" dirty="0" err="1" smtClean="0"/>
              <a:t>Shore-subea</a:t>
            </a:r>
            <a:r>
              <a:rPr lang="nl-NL" sz="1600" dirty="0" smtClean="0"/>
              <a:t>	10kVdc	4kVac</a:t>
            </a:r>
          </a:p>
          <a:p>
            <a:pPr>
              <a:tabLst>
                <a:tab pos="1528763" algn="l"/>
                <a:tab pos="2689225" algn="l"/>
              </a:tabLst>
            </a:pPr>
            <a:r>
              <a:rPr lang="nl-NL" sz="1600" dirty="0" smtClean="0"/>
              <a:t>To </a:t>
            </a:r>
            <a:r>
              <a:rPr lang="nl-NL" sz="1600" dirty="0" err="1" smtClean="0"/>
              <a:t>detection</a:t>
            </a:r>
            <a:r>
              <a:rPr lang="nl-NL" sz="1600" dirty="0" smtClean="0"/>
              <a:t> unit	375Vdc	400Vac</a:t>
            </a:r>
          </a:p>
          <a:p>
            <a:pPr>
              <a:tabLst>
                <a:tab pos="1528763" algn="l"/>
                <a:tab pos="2689225" algn="l"/>
              </a:tabLst>
            </a:pPr>
            <a:r>
              <a:rPr lang="nl-NL" sz="1600" dirty="0" err="1" smtClean="0"/>
              <a:t>Detection</a:t>
            </a:r>
            <a:r>
              <a:rPr lang="nl-NL" sz="1600" dirty="0" smtClean="0"/>
              <a:t> unit	375Vdc	</a:t>
            </a:r>
            <a:r>
              <a:rPr lang="nl-NL" sz="1600" dirty="0" err="1" smtClean="0"/>
              <a:t>375Vdc</a:t>
            </a:r>
            <a:endParaRPr lang="nl-NL" sz="1600" dirty="0" smtClean="0"/>
          </a:p>
          <a:p>
            <a:pPr>
              <a:tabLst>
                <a:tab pos="1528763" algn="l"/>
                <a:tab pos="2689225" algn="l"/>
              </a:tabLst>
            </a:pPr>
            <a:r>
              <a:rPr lang="nl-NL" sz="1600" dirty="0" smtClean="0"/>
              <a:t>Sensor	12Vdc	</a:t>
            </a:r>
            <a:r>
              <a:rPr lang="nl-NL" sz="1600" dirty="0" err="1" smtClean="0"/>
              <a:t>12Vdc</a:t>
            </a:r>
            <a:endParaRPr lang="nl-NL" sz="1600" dirty="0" smtClean="0"/>
          </a:p>
          <a:p>
            <a:endParaRPr lang="nl-NL" sz="1600" dirty="0"/>
          </a:p>
        </p:txBody>
      </p:sp>
      <p:sp>
        <p:nvSpPr>
          <p:cNvPr id="163" name="Rectangle 162"/>
          <p:cNvSpPr/>
          <p:nvPr/>
        </p:nvSpPr>
        <p:spPr>
          <a:xfrm>
            <a:off x="1403648" y="5960313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chemeClr val="tx2"/>
                </a:solidFill>
              </a:rPr>
              <a:t>http://www.emersonnetworkpower.com/en-US/Brands/Netsure/ensys-400v-dc/Pages/400v-dc-technology.aspx</a:t>
            </a:r>
            <a:endParaRPr lang="nl-NL" sz="1200" dirty="0">
              <a:solidFill>
                <a:schemeClr val="tx2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1403648" y="6176337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400V DC </a:t>
            </a:r>
            <a:r>
              <a:rPr lang="en-US" sz="1200" dirty="0" err="1" smtClean="0">
                <a:solidFill>
                  <a:schemeClr val="tx2"/>
                </a:solidFill>
              </a:rPr>
              <a:t>Microgrid</a:t>
            </a:r>
            <a:r>
              <a:rPr lang="en-US" sz="1200" dirty="0" smtClean="0">
                <a:solidFill>
                  <a:schemeClr val="tx2"/>
                </a:solidFill>
              </a:rPr>
              <a:t> Small Scale Demo System for Telecom and </a:t>
            </a:r>
            <a:r>
              <a:rPr lang="en-US" sz="1200" dirty="0" err="1" smtClean="0">
                <a:solidFill>
                  <a:schemeClr val="tx2"/>
                </a:solidFill>
              </a:rPr>
              <a:t>Datacom</a:t>
            </a:r>
            <a:r>
              <a:rPr lang="en-US" sz="1200" dirty="0" smtClean="0">
                <a:solidFill>
                  <a:schemeClr val="tx2"/>
                </a:solidFill>
              </a:rPr>
              <a:t> Applications, VICOR, Presented at INTELEC 2012</a:t>
            </a:r>
            <a:endParaRPr lang="nl-NL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11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smtClean="0"/>
              <a:t>Load behavior</a:t>
            </a:r>
            <a:endParaRPr lang="en-GB" sz="4000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12</a:t>
            </a:fld>
            <a:endParaRPr lang="en-GB"/>
          </a:p>
        </p:txBody>
      </p:sp>
      <p:grpSp>
        <p:nvGrpSpPr>
          <p:cNvPr id="100" name="Group 99"/>
          <p:cNvGrpSpPr/>
          <p:nvPr/>
        </p:nvGrpSpPr>
        <p:grpSpPr>
          <a:xfrm>
            <a:off x="406268" y="1481016"/>
            <a:ext cx="3962400" cy="1587944"/>
            <a:chOff x="611560" y="1481016"/>
            <a:chExt cx="3962400" cy="1587944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11560" y="1481016"/>
              <a:ext cx="3962400" cy="1587944"/>
            </a:xfrm>
            <a:prstGeom prst="rect">
              <a:avLst/>
            </a:prstGeom>
            <a:solidFill>
              <a:srgbClr val="FFFFE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400" b="1" smtClean="0">
                  <a:latin typeface="Arial" charset="0"/>
                </a:rPr>
                <a:t>transformer isolated converter</a:t>
              </a:r>
              <a:endParaRPr lang="en-GB" sz="1400" b="1">
                <a:latin typeface="Arial" charset="0"/>
              </a:endParaRPr>
            </a:p>
          </p:txBody>
        </p:sp>
        <p:sp>
          <p:nvSpPr>
            <p:cNvPr id="16" name="Line 881"/>
            <p:cNvSpPr>
              <a:spLocks noChangeShapeType="1"/>
            </p:cNvSpPr>
            <p:nvPr/>
          </p:nvSpPr>
          <p:spPr bwMode="auto">
            <a:xfrm>
              <a:off x="944935" y="2848201"/>
              <a:ext cx="17811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882"/>
            <p:cNvSpPr>
              <a:spLocks noChangeShapeType="1"/>
            </p:cNvSpPr>
            <p:nvPr/>
          </p:nvSpPr>
          <p:spPr bwMode="auto">
            <a:xfrm>
              <a:off x="2181598" y="2457676"/>
              <a:ext cx="1587" cy="3905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883"/>
            <p:cNvSpPr>
              <a:spLocks noChangeShapeType="1"/>
            </p:cNvSpPr>
            <p:nvPr/>
          </p:nvSpPr>
          <p:spPr bwMode="auto">
            <a:xfrm>
              <a:off x="1414835" y="1817914"/>
              <a:ext cx="1588" cy="10318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884"/>
            <p:cNvSpPr>
              <a:spLocks noChangeShapeType="1"/>
            </p:cNvSpPr>
            <p:nvPr/>
          </p:nvSpPr>
          <p:spPr bwMode="auto">
            <a:xfrm>
              <a:off x="2722935" y="2264001"/>
              <a:ext cx="1588" cy="5889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885"/>
            <p:cNvSpPr>
              <a:spLocks noChangeShapeType="1"/>
            </p:cNvSpPr>
            <p:nvPr/>
          </p:nvSpPr>
          <p:spPr bwMode="auto">
            <a:xfrm>
              <a:off x="3624635" y="1821089"/>
              <a:ext cx="1588" cy="4429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Rectangle 892"/>
            <p:cNvSpPr>
              <a:spLocks noChangeArrowheads="1"/>
            </p:cNvSpPr>
            <p:nvPr/>
          </p:nvSpPr>
          <p:spPr bwMode="auto">
            <a:xfrm>
              <a:off x="1275135" y="2292576"/>
              <a:ext cx="279400" cy="39688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Rectangle 894"/>
            <p:cNvSpPr>
              <a:spLocks noChangeArrowheads="1"/>
            </p:cNvSpPr>
            <p:nvPr/>
          </p:nvSpPr>
          <p:spPr bwMode="auto">
            <a:xfrm>
              <a:off x="1275135" y="2330676"/>
              <a:ext cx="279400" cy="39688"/>
            </a:xfrm>
            <a:prstGeom prst="rect">
              <a:avLst/>
            </a:prstGeom>
            <a:solidFill>
              <a:srgbClr val="FFFF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Rectangle 896"/>
            <p:cNvSpPr>
              <a:spLocks noChangeArrowheads="1"/>
            </p:cNvSpPr>
            <p:nvPr/>
          </p:nvSpPr>
          <p:spPr bwMode="auto">
            <a:xfrm>
              <a:off x="1275135" y="2368776"/>
              <a:ext cx="279400" cy="39688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Rectangle 900"/>
            <p:cNvSpPr>
              <a:spLocks noChangeArrowheads="1"/>
            </p:cNvSpPr>
            <p:nvPr/>
          </p:nvSpPr>
          <p:spPr bwMode="auto">
            <a:xfrm>
              <a:off x="3483348" y="2022701"/>
              <a:ext cx="277812" cy="41275"/>
            </a:xfrm>
            <a:prstGeom prst="rect">
              <a:avLst/>
            </a:prstGeom>
            <a:solidFill>
              <a:srgbClr val="FFFF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Rectangle 901"/>
            <p:cNvSpPr>
              <a:spLocks noChangeArrowheads="1"/>
            </p:cNvSpPr>
            <p:nvPr/>
          </p:nvSpPr>
          <p:spPr bwMode="auto">
            <a:xfrm>
              <a:off x="3483348" y="2022701"/>
              <a:ext cx="279400" cy="4286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Rectangle 904"/>
            <p:cNvSpPr>
              <a:spLocks noChangeArrowheads="1"/>
            </p:cNvSpPr>
            <p:nvPr/>
          </p:nvSpPr>
          <p:spPr bwMode="auto">
            <a:xfrm>
              <a:off x="3483348" y="1984601"/>
              <a:ext cx="277812" cy="3810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Rectangle 907"/>
            <p:cNvSpPr>
              <a:spLocks noChangeArrowheads="1"/>
            </p:cNvSpPr>
            <p:nvPr/>
          </p:nvSpPr>
          <p:spPr bwMode="auto">
            <a:xfrm>
              <a:off x="3483348" y="2022701"/>
              <a:ext cx="279400" cy="4286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Rectangle 908"/>
            <p:cNvSpPr>
              <a:spLocks noChangeArrowheads="1"/>
            </p:cNvSpPr>
            <p:nvPr/>
          </p:nvSpPr>
          <p:spPr bwMode="auto">
            <a:xfrm>
              <a:off x="3483348" y="2063976"/>
              <a:ext cx="277812" cy="39688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154"/>
            <p:cNvSpPr>
              <a:spLocks/>
            </p:cNvSpPr>
            <p:nvPr/>
          </p:nvSpPr>
          <p:spPr bwMode="auto">
            <a:xfrm>
              <a:off x="722685" y="2560864"/>
              <a:ext cx="184150" cy="92075"/>
            </a:xfrm>
            <a:custGeom>
              <a:avLst/>
              <a:gdLst>
                <a:gd name="T0" fmla="*/ 0 w 232"/>
                <a:gd name="T1" fmla="*/ 116 h 116"/>
                <a:gd name="T2" fmla="*/ 116 w 232"/>
                <a:gd name="T3" fmla="*/ 0 h 116"/>
                <a:gd name="T4" fmla="*/ 232 w 232"/>
                <a:gd name="T5" fmla="*/ 116 h 116"/>
                <a:gd name="T6" fmla="*/ 0 w 232"/>
                <a:gd name="T7" fmla="*/ 116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2"/>
                <a:gd name="T13" fmla="*/ 0 h 116"/>
                <a:gd name="T14" fmla="*/ 232 w 232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2" h="116">
                  <a:moveTo>
                    <a:pt x="0" y="116"/>
                  </a:moveTo>
                  <a:lnTo>
                    <a:pt x="116" y="0"/>
                  </a:lnTo>
                  <a:lnTo>
                    <a:pt x="232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155"/>
            <p:cNvSpPr>
              <a:spLocks/>
            </p:cNvSpPr>
            <p:nvPr/>
          </p:nvSpPr>
          <p:spPr bwMode="auto">
            <a:xfrm>
              <a:off x="1113210" y="2008414"/>
              <a:ext cx="184150" cy="92075"/>
            </a:xfrm>
            <a:custGeom>
              <a:avLst/>
              <a:gdLst>
                <a:gd name="T0" fmla="*/ 0 w 232"/>
                <a:gd name="T1" fmla="*/ 0 h 116"/>
                <a:gd name="T2" fmla="*/ 116 w 232"/>
                <a:gd name="T3" fmla="*/ 116 h 116"/>
                <a:gd name="T4" fmla="*/ 232 w 232"/>
                <a:gd name="T5" fmla="*/ 0 h 116"/>
                <a:gd name="T6" fmla="*/ 0 w 232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2"/>
                <a:gd name="T13" fmla="*/ 0 h 116"/>
                <a:gd name="T14" fmla="*/ 232 w 232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2" h="116">
                  <a:moveTo>
                    <a:pt x="0" y="0"/>
                  </a:moveTo>
                  <a:lnTo>
                    <a:pt x="116" y="116"/>
                  </a:lnTo>
                  <a:lnTo>
                    <a:pt x="2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Rectangle 1157"/>
            <p:cNvSpPr>
              <a:spLocks noChangeArrowheads="1"/>
            </p:cNvSpPr>
            <p:nvPr/>
          </p:nvSpPr>
          <p:spPr bwMode="auto">
            <a:xfrm>
              <a:off x="2703885" y="1821089"/>
              <a:ext cx="133350" cy="4413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1158"/>
            <p:cNvSpPr>
              <a:spLocks/>
            </p:cNvSpPr>
            <p:nvPr/>
          </p:nvSpPr>
          <p:spPr bwMode="auto">
            <a:xfrm>
              <a:off x="2726110" y="1817914"/>
              <a:ext cx="106363" cy="112712"/>
            </a:xfrm>
            <a:custGeom>
              <a:avLst/>
              <a:gdLst>
                <a:gd name="T0" fmla="*/ 0 w 133"/>
                <a:gd name="T1" fmla="*/ 140 h 140"/>
                <a:gd name="T2" fmla="*/ 25 w 133"/>
                <a:gd name="T3" fmla="*/ 137 h 140"/>
                <a:gd name="T4" fmla="*/ 53 w 133"/>
                <a:gd name="T5" fmla="*/ 131 h 140"/>
                <a:gd name="T6" fmla="*/ 75 w 133"/>
                <a:gd name="T7" fmla="*/ 126 h 140"/>
                <a:gd name="T8" fmla="*/ 94 w 133"/>
                <a:gd name="T9" fmla="*/ 118 h 140"/>
                <a:gd name="T10" fmla="*/ 111 w 133"/>
                <a:gd name="T11" fmla="*/ 108 h 140"/>
                <a:gd name="T12" fmla="*/ 123 w 133"/>
                <a:gd name="T13" fmla="*/ 96 h 140"/>
                <a:gd name="T14" fmla="*/ 128 w 133"/>
                <a:gd name="T15" fmla="*/ 91 h 140"/>
                <a:gd name="T16" fmla="*/ 131 w 133"/>
                <a:gd name="T17" fmla="*/ 84 h 140"/>
                <a:gd name="T18" fmla="*/ 133 w 133"/>
                <a:gd name="T19" fmla="*/ 75 h 140"/>
                <a:gd name="T20" fmla="*/ 133 w 133"/>
                <a:gd name="T21" fmla="*/ 68 h 140"/>
                <a:gd name="T22" fmla="*/ 133 w 133"/>
                <a:gd name="T23" fmla="*/ 61 h 140"/>
                <a:gd name="T24" fmla="*/ 131 w 133"/>
                <a:gd name="T25" fmla="*/ 56 h 140"/>
                <a:gd name="T26" fmla="*/ 128 w 133"/>
                <a:gd name="T27" fmla="*/ 50 h 140"/>
                <a:gd name="T28" fmla="*/ 123 w 133"/>
                <a:gd name="T29" fmla="*/ 41 h 140"/>
                <a:gd name="T30" fmla="*/ 111 w 133"/>
                <a:gd name="T31" fmla="*/ 29 h 140"/>
                <a:gd name="T32" fmla="*/ 94 w 133"/>
                <a:gd name="T33" fmla="*/ 19 h 140"/>
                <a:gd name="T34" fmla="*/ 75 w 133"/>
                <a:gd name="T35" fmla="*/ 12 h 140"/>
                <a:gd name="T36" fmla="*/ 53 w 133"/>
                <a:gd name="T37" fmla="*/ 3 h 140"/>
                <a:gd name="T38" fmla="*/ 25 w 133"/>
                <a:gd name="T39" fmla="*/ 0 h 140"/>
                <a:gd name="T40" fmla="*/ 0 w 133"/>
                <a:gd name="T41" fmla="*/ 0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40"/>
                <a:gd name="T65" fmla="*/ 133 w 133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40">
                  <a:moveTo>
                    <a:pt x="0" y="140"/>
                  </a:moveTo>
                  <a:lnTo>
                    <a:pt x="25" y="137"/>
                  </a:lnTo>
                  <a:lnTo>
                    <a:pt x="53" y="131"/>
                  </a:lnTo>
                  <a:lnTo>
                    <a:pt x="75" y="126"/>
                  </a:lnTo>
                  <a:lnTo>
                    <a:pt x="94" y="118"/>
                  </a:lnTo>
                  <a:lnTo>
                    <a:pt x="111" y="108"/>
                  </a:lnTo>
                  <a:lnTo>
                    <a:pt x="123" y="96"/>
                  </a:lnTo>
                  <a:lnTo>
                    <a:pt x="128" y="91"/>
                  </a:lnTo>
                  <a:lnTo>
                    <a:pt x="131" y="84"/>
                  </a:lnTo>
                  <a:lnTo>
                    <a:pt x="133" y="75"/>
                  </a:lnTo>
                  <a:lnTo>
                    <a:pt x="133" y="68"/>
                  </a:lnTo>
                  <a:lnTo>
                    <a:pt x="133" y="61"/>
                  </a:lnTo>
                  <a:lnTo>
                    <a:pt x="131" y="56"/>
                  </a:lnTo>
                  <a:lnTo>
                    <a:pt x="128" y="50"/>
                  </a:lnTo>
                  <a:lnTo>
                    <a:pt x="123" y="41"/>
                  </a:lnTo>
                  <a:lnTo>
                    <a:pt x="111" y="29"/>
                  </a:lnTo>
                  <a:lnTo>
                    <a:pt x="94" y="19"/>
                  </a:lnTo>
                  <a:lnTo>
                    <a:pt x="75" y="12"/>
                  </a:lnTo>
                  <a:lnTo>
                    <a:pt x="53" y="3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1159"/>
            <p:cNvSpPr>
              <a:spLocks/>
            </p:cNvSpPr>
            <p:nvPr/>
          </p:nvSpPr>
          <p:spPr bwMode="auto">
            <a:xfrm>
              <a:off x="2726110" y="1930626"/>
              <a:ext cx="106363" cy="111125"/>
            </a:xfrm>
            <a:custGeom>
              <a:avLst/>
              <a:gdLst>
                <a:gd name="T0" fmla="*/ 0 w 133"/>
                <a:gd name="T1" fmla="*/ 140 h 140"/>
                <a:gd name="T2" fmla="*/ 25 w 133"/>
                <a:gd name="T3" fmla="*/ 137 h 140"/>
                <a:gd name="T4" fmla="*/ 51 w 133"/>
                <a:gd name="T5" fmla="*/ 137 h 140"/>
                <a:gd name="T6" fmla="*/ 75 w 133"/>
                <a:gd name="T7" fmla="*/ 128 h 140"/>
                <a:gd name="T8" fmla="*/ 94 w 133"/>
                <a:gd name="T9" fmla="*/ 121 h 140"/>
                <a:gd name="T10" fmla="*/ 111 w 133"/>
                <a:gd name="T11" fmla="*/ 108 h 140"/>
                <a:gd name="T12" fmla="*/ 123 w 133"/>
                <a:gd name="T13" fmla="*/ 99 h 140"/>
                <a:gd name="T14" fmla="*/ 128 w 133"/>
                <a:gd name="T15" fmla="*/ 91 h 140"/>
                <a:gd name="T16" fmla="*/ 131 w 133"/>
                <a:gd name="T17" fmla="*/ 84 h 140"/>
                <a:gd name="T18" fmla="*/ 133 w 133"/>
                <a:gd name="T19" fmla="*/ 75 h 140"/>
                <a:gd name="T20" fmla="*/ 133 w 133"/>
                <a:gd name="T21" fmla="*/ 72 h 140"/>
                <a:gd name="T22" fmla="*/ 133 w 133"/>
                <a:gd name="T23" fmla="*/ 65 h 140"/>
                <a:gd name="T24" fmla="*/ 131 w 133"/>
                <a:gd name="T25" fmla="*/ 56 h 140"/>
                <a:gd name="T26" fmla="*/ 128 w 133"/>
                <a:gd name="T27" fmla="*/ 50 h 140"/>
                <a:gd name="T28" fmla="*/ 123 w 133"/>
                <a:gd name="T29" fmla="*/ 44 h 140"/>
                <a:gd name="T30" fmla="*/ 111 w 133"/>
                <a:gd name="T31" fmla="*/ 32 h 140"/>
                <a:gd name="T32" fmla="*/ 94 w 133"/>
                <a:gd name="T33" fmla="*/ 22 h 140"/>
                <a:gd name="T34" fmla="*/ 75 w 133"/>
                <a:gd name="T35" fmla="*/ 14 h 140"/>
                <a:gd name="T36" fmla="*/ 53 w 133"/>
                <a:gd name="T37" fmla="*/ 5 h 140"/>
                <a:gd name="T38" fmla="*/ 25 w 133"/>
                <a:gd name="T39" fmla="*/ 3 h 140"/>
                <a:gd name="T40" fmla="*/ 0 w 133"/>
                <a:gd name="T41" fmla="*/ 0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40"/>
                <a:gd name="T65" fmla="*/ 133 w 133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40">
                  <a:moveTo>
                    <a:pt x="0" y="140"/>
                  </a:moveTo>
                  <a:lnTo>
                    <a:pt x="25" y="137"/>
                  </a:lnTo>
                  <a:lnTo>
                    <a:pt x="51" y="137"/>
                  </a:lnTo>
                  <a:lnTo>
                    <a:pt x="75" y="128"/>
                  </a:lnTo>
                  <a:lnTo>
                    <a:pt x="94" y="121"/>
                  </a:lnTo>
                  <a:lnTo>
                    <a:pt x="111" y="108"/>
                  </a:lnTo>
                  <a:lnTo>
                    <a:pt x="123" y="99"/>
                  </a:lnTo>
                  <a:lnTo>
                    <a:pt x="128" y="91"/>
                  </a:lnTo>
                  <a:lnTo>
                    <a:pt x="131" y="84"/>
                  </a:lnTo>
                  <a:lnTo>
                    <a:pt x="133" y="75"/>
                  </a:lnTo>
                  <a:lnTo>
                    <a:pt x="133" y="72"/>
                  </a:lnTo>
                  <a:lnTo>
                    <a:pt x="133" y="65"/>
                  </a:lnTo>
                  <a:lnTo>
                    <a:pt x="131" y="56"/>
                  </a:lnTo>
                  <a:lnTo>
                    <a:pt x="128" y="50"/>
                  </a:lnTo>
                  <a:lnTo>
                    <a:pt x="123" y="44"/>
                  </a:lnTo>
                  <a:lnTo>
                    <a:pt x="111" y="32"/>
                  </a:lnTo>
                  <a:lnTo>
                    <a:pt x="94" y="22"/>
                  </a:lnTo>
                  <a:lnTo>
                    <a:pt x="75" y="14"/>
                  </a:lnTo>
                  <a:lnTo>
                    <a:pt x="53" y="5"/>
                  </a:lnTo>
                  <a:lnTo>
                    <a:pt x="25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1160"/>
            <p:cNvSpPr>
              <a:spLocks/>
            </p:cNvSpPr>
            <p:nvPr/>
          </p:nvSpPr>
          <p:spPr bwMode="auto">
            <a:xfrm>
              <a:off x="2726110" y="2041751"/>
              <a:ext cx="106363" cy="111125"/>
            </a:xfrm>
            <a:custGeom>
              <a:avLst/>
              <a:gdLst>
                <a:gd name="T0" fmla="*/ 0 w 133"/>
                <a:gd name="T1" fmla="*/ 142 h 142"/>
                <a:gd name="T2" fmla="*/ 25 w 133"/>
                <a:gd name="T3" fmla="*/ 142 h 142"/>
                <a:gd name="T4" fmla="*/ 51 w 133"/>
                <a:gd name="T5" fmla="*/ 137 h 142"/>
                <a:gd name="T6" fmla="*/ 75 w 133"/>
                <a:gd name="T7" fmla="*/ 128 h 142"/>
                <a:gd name="T8" fmla="*/ 94 w 133"/>
                <a:gd name="T9" fmla="*/ 121 h 142"/>
                <a:gd name="T10" fmla="*/ 111 w 133"/>
                <a:gd name="T11" fmla="*/ 113 h 142"/>
                <a:gd name="T12" fmla="*/ 123 w 133"/>
                <a:gd name="T13" fmla="*/ 99 h 142"/>
                <a:gd name="T14" fmla="*/ 128 w 133"/>
                <a:gd name="T15" fmla="*/ 92 h 142"/>
                <a:gd name="T16" fmla="*/ 131 w 133"/>
                <a:gd name="T17" fmla="*/ 86 h 142"/>
                <a:gd name="T18" fmla="*/ 133 w 133"/>
                <a:gd name="T19" fmla="*/ 80 h 142"/>
                <a:gd name="T20" fmla="*/ 133 w 133"/>
                <a:gd name="T21" fmla="*/ 72 h 142"/>
                <a:gd name="T22" fmla="*/ 133 w 133"/>
                <a:gd name="T23" fmla="*/ 65 h 142"/>
                <a:gd name="T24" fmla="*/ 131 w 133"/>
                <a:gd name="T25" fmla="*/ 58 h 142"/>
                <a:gd name="T26" fmla="*/ 128 w 133"/>
                <a:gd name="T27" fmla="*/ 50 h 142"/>
                <a:gd name="T28" fmla="*/ 123 w 133"/>
                <a:gd name="T29" fmla="*/ 45 h 142"/>
                <a:gd name="T30" fmla="*/ 111 w 133"/>
                <a:gd name="T31" fmla="*/ 33 h 142"/>
                <a:gd name="T32" fmla="*/ 94 w 133"/>
                <a:gd name="T33" fmla="*/ 24 h 142"/>
                <a:gd name="T34" fmla="*/ 75 w 133"/>
                <a:gd name="T35" fmla="*/ 14 h 142"/>
                <a:gd name="T36" fmla="*/ 51 w 133"/>
                <a:gd name="T37" fmla="*/ 9 h 142"/>
                <a:gd name="T38" fmla="*/ 25 w 133"/>
                <a:gd name="T39" fmla="*/ 4 h 142"/>
                <a:gd name="T40" fmla="*/ 0 w 133"/>
                <a:gd name="T41" fmla="*/ 0 h 1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42"/>
                <a:gd name="T65" fmla="*/ 133 w 133"/>
                <a:gd name="T66" fmla="*/ 142 h 1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42">
                  <a:moveTo>
                    <a:pt x="0" y="142"/>
                  </a:moveTo>
                  <a:lnTo>
                    <a:pt x="25" y="142"/>
                  </a:lnTo>
                  <a:lnTo>
                    <a:pt x="51" y="137"/>
                  </a:lnTo>
                  <a:lnTo>
                    <a:pt x="75" y="128"/>
                  </a:lnTo>
                  <a:lnTo>
                    <a:pt x="94" y="121"/>
                  </a:lnTo>
                  <a:lnTo>
                    <a:pt x="111" y="113"/>
                  </a:lnTo>
                  <a:lnTo>
                    <a:pt x="123" y="99"/>
                  </a:lnTo>
                  <a:lnTo>
                    <a:pt x="128" y="92"/>
                  </a:lnTo>
                  <a:lnTo>
                    <a:pt x="131" y="86"/>
                  </a:lnTo>
                  <a:lnTo>
                    <a:pt x="133" y="80"/>
                  </a:lnTo>
                  <a:lnTo>
                    <a:pt x="133" y="72"/>
                  </a:lnTo>
                  <a:lnTo>
                    <a:pt x="133" y="65"/>
                  </a:lnTo>
                  <a:lnTo>
                    <a:pt x="131" y="58"/>
                  </a:lnTo>
                  <a:lnTo>
                    <a:pt x="128" y="50"/>
                  </a:lnTo>
                  <a:lnTo>
                    <a:pt x="123" y="45"/>
                  </a:lnTo>
                  <a:lnTo>
                    <a:pt x="111" y="33"/>
                  </a:lnTo>
                  <a:lnTo>
                    <a:pt x="94" y="24"/>
                  </a:lnTo>
                  <a:lnTo>
                    <a:pt x="75" y="14"/>
                  </a:lnTo>
                  <a:lnTo>
                    <a:pt x="51" y="9"/>
                  </a:lnTo>
                  <a:lnTo>
                    <a:pt x="25" y="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1161"/>
            <p:cNvSpPr>
              <a:spLocks/>
            </p:cNvSpPr>
            <p:nvPr/>
          </p:nvSpPr>
          <p:spPr bwMode="auto">
            <a:xfrm>
              <a:off x="2724523" y="2152876"/>
              <a:ext cx="106362" cy="111125"/>
            </a:xfrm>
            <a:custGeom>
              <a:avLst/>
              <a:gdLst>
                <a:gd name="T0" fmla="*/ 0 w 135"/>
                <a:gd name="T1" fmla="*/ 138 h 138"/>
                <a:gd name="T2" fmla="*/ 0 w 135"/>
                <a:gd name="T3" fmla="*/ 138 h 138"/>
                <a:gd name="T4" fmla="*/ 29 w 135"/>
                <a:gd name="T5" fmla="*/ 138 h 138"/>
                <a:gd name="T6" fmla="*/ 53 w 135"/>
                <a:gd name="T7" fmla="*/ 133 h 138"/>
                <a:gd name="T8" fmla="*/ 77 w 135"/>
                <a:gd name="T9" fmla="*/ 130 h 138"/>
                <a:gd name="T10" fmla="*/ 96 w 135"/>
                <a:gd name="T11" fmla="*/ 119 h 138"/>
                <a:gd name="T12" fmla="*/ 113 w 135"/>
                <a:gd name="T13" fmla="*/ 109 h 138"/>
                <a:gd name="T14" fmla="*/ 125 w 135"/>
                <a:gd name="T15" fmla="*/ 97 h 138"/>
                <a:gd name="T16" fmla="*/ 130 w 135"/>
                <a:gd name="T17" fmla="*/ 89 h 138"/>
                <a:gd name="T18" fmla="*/ 134 w 135"/>
                <a:gd name="T19" fmla="*/ 84 h 138"/>
                <a:gd name="T20" fmla="*/ 135 w 135"/>
                <a:gd name="T21" fmla="*/ 77 h 138"/>
                <a:gd name="T22" fmla="*/ 135 w 135"/>
                <a:gd name="T23" fmla="*/ 68 h 138"/>
                <a:gd name="T24" fmla="*/ 135 w 135"/>
                <a:gd name="T25" fmla="*/ 61 h 138"/>
                <a:gd name="T26" fmla="*/ 134 w 135"/>
                <a:gd name="T27" fmla="*/ 55 h 138"/>
                <a:gd name="T28" fmla="*/ 130 w 135"/>
                <a:gd name="T29" fmla="*/ 49 h 138"/>
                <a:gd name="T30" fmla="*/ 125 w 135"/>
                <a:gd name="T31" fmla="*/ 41 h 138"/>
                <a:gd name="T32" fmla="*/ 113 w 135"/>
                <a:gd name="T33" fmla="*/ 29 h 138"/>
                <a:gd name="T34" fmla="*/ 96 w 135"/>
                <a:gd name="T35" fmla="*/ 19 h 138"/>
                <a:gd name="T36" fmla="*/ 77 w 135"/>
                <a:gd name="T37" fmla="*/ 8 h 138"/>
                <a:gd name="T38" fmla="*/ 53 w 135"/>
                <a:gd name="T39" fmla="*/ 5 h 138"/>
                <a:gd name="T40" fmla="*/ 29 w 135"/>
                <a:gd name="T41" fmla="*/ 0 h 138"/>
                <a:gd name="T42" fmla="*/ 0 w 135"/>
                <a:gd name="T43" fmla="*/ 0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"/>
                <a:gd name="T67" fmla="*/ 0 h 138"/>
                <a:gd name="T68" fmla="*/ 135 w 135"/>
                <a:gd name="T69" fmla="*/ 138 h 1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" h="138">
                  <a:moveTo>
                    <a:pt x="0" y="138"/>
                  </a:moveTo>
                  <a:lnTo>
                    <a:pt x="0" y="138"/>
                  </a:lnTo>
                  <a:lnTo>
                    <a:pt x="29" y="138"/>
                  </a:lnTo>
                  <a:lnTo>
                    <a:pt x="53" y="133"/>
                  </a:lnTo>
                  <a:lnTo>
                    <a:pt x="77" y="130"/>
                  </a:lnTo>
                  <a:lnTo>
                    <a:pt x="96" y="119"/>
                  </a:lnTo>
                  <a:lnTo>
                    <a:pt x="113" y="109"/>
                  </a:lnTo>
                  <a:lnTo>
                    <a:pt x="125" y="97"/>
                  </a:lnTo>
                  <a:lnTo>
                    <a:pt x="130" y="89"/>
                  </a:lnTo>
                  <a:lnTo>
                    <a:pt x="134" y="84"/>
                  </a:lnTo>
                  <a:lnTo>
                    <a:pt x="135" y="77"/>
                  </a:lnTo>
                  <a:lnTo>
                    <a:pt x="135" y="68"/>
                  </a:lnTo>
                  <a:lnTo>
                    <a:pt x="135" y="61"/>
                  </a:lnTo>
                  <a:lnTo>
                    <a:pt x="134" y="55"/>
                  </a:lnTo>
                  <a:lnTo>
                    <a:pt x="130" y="49"/>
                  </a:lnTo>
                  <a:lnTo>
                    <a:pt x="125" y="41"/>
                  </a:lnTo>
                  <a:lnTo>
                    <a:pt x="113" y="29"/>
                  </a:lnTo>
                  <a:lnTo>
                    <a:pt x="96" y="19"/>
                  </a:lnTo>
                  <a:lnTo>
                    <a:pt x="77" y="8"/>
                  </a:lnTo>
                  <a:lnTo>
                    <a:pt x="53" y="5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1162"/>
            <p:cNvSpPr>
              <a:spLocks noChangeShapeType="1"/>
            </p:cNvSpPr>
            <p:nvPr/>
          </p:nvSpPr>
          <p:spPr bwMode="auto">
            <a:xfrm>
              <a:off x="2864223" y="1811564"/>
              <a:ext cx="1587" cy="4556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Rectangle 1164"/>
            <p:cNvSpPr>
              <a:spLocks noChangeArrowheads="1"/>
            </p:cNvSpPr>
            <p:nvPr/>
          </p:nvSpPr>
          <p:spPr bwMode="auto">
            <a:xfrm>
              <a:off x="2703885" y="1821089"/>
              <a:ext cx="133350" cy="4413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1165"/>
            <p:cNvSpPr>
              <a:spLocks/>
            </p:cNvSpPr>
            <p:nvPr/>
          </p:nvSpPr>
          <p:spPr bwMode="auto">
            <a:xfrm>
              <a:off x="2726110" y="1817914"/>
              <a:ext cx="106363" cy="112712"/>
            </a:xfrm>
            <a:custGeom>
              <a:avLst/>
              <a:gdLst>
                <a:gd name="T0" fmla="*/ 0 w 133"/>
                <a:gd name="T1" fmla="*/ 140 h 140"/>
                <a:gd name="T2" fmla="*/ 25 w 133"/>
                <a:gd name="T3" fmla="*/ 137 h 140"/>
                <a:gd name="T4" fmla="*/ 53 w 133"/>
                <a:gd name="T5" fmla="*/ 131 h 140"/>
                <a:gd name="T6" fmla="*/ 75 w 133"/>
                <a:gd name="T7" fmla="*/ 126 h 140"/>
                <a:gd name="T8" fmla="*/ 94 w 133"/>
                <a:gd name="T9" fmla="*/ 118 h 140"/>
                <a:gd name="T10" fmla="*/ 111 w 133"/>
                <a:gd name="T11" fmla="*/ 108 h 140"/>
                <a:gd name="T12" fmla="*/ 123 w 133"/>
                <a:gd name="T13" fmla="*/ 96 h 140"/>
                <a:gd name="T14" fmla="*/ 128 w 133"/>
                <a:gd name="T15" fmla="*/ 91 h 140"/>
                <a:gd name="T16" fmla="*/ 131 w 133"/>
                <a:gd name="T17" fmla="*/ 84 h 140"/>
                <a:gd name="T18" fmla="*/ 133 w 133"/>
                <a:gd name="T19" fmla="*/ 75 h 140"/>
                <a:gd name="T20" fmla="*/ 133 w 133"/>
                <a:gd name="T21" fmla="*/ 68 h 140"/>
                <a:gd name="T22" fmla="*/ 133 w 133"/>
                <a:gd name="T23" fmla="*/ 61 h 140"/>
                <a:gd name="T24" fmla="*/ 131 w 133"/>
                <a:gd name="T25" fmla="*/ 56 h 140"/>
                <a:gd name="T26" fmla="*/ 128 w 133"/>
                <a:gd name="T27" fmla="*/ 50 h 140"/>
                <a:gd name="T28" fmla="*/ 123 w 133"/>
                <a:gd name="T29" fmla="*/ 41 h 140"/>
                <a:gd name="T30" fmla="*/ 111 w 133"/>
                <a:gd name="T31" fmla="*/ 29 h 140"/>
                <a:gd name="T32" fmla="*/ 94 w 133"/>
                <a:gd name="T33" fmla="*/ 19 h 140"/>
                <a:gd name="T34" fmla="*/ 75 w 133"/>
                <a:gd name="T35" fmla="*/ 12 h 140"/>
                <a:gd name="T36" fmla="*/ 53 w 133"/>
                <a:gd name="T37" fmla="*/ 3 h 140"/>
                <a:gd name="T38" fmla="*/ 25 w 133"/>
                <a:gd name="T39" fmla="*/ 0 h 140"/>
                <a:gd name="T40" fmla="*/ 0 w 133"/>
                <a:gd name="T41" fmla="*/ 0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40"/>
                <a:gd name="T65" fmla="*/ 133 w 133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40">
                  <a:moveTo>
                    <a:pt x="0" y="140"/>
                  </a:moveTo>
                  <a:lnTo>
                    <a:pt x="25" y="137"/>
                  </a:lnTo>
                  <a:lnTo>
                    <a:pt x="53" y="131"/>
                  </a:lnTo>
                  <a:lnTo>
                    <a:pt x="75" y="126"/>
                  </a:lnTo>
                  <a:lnTo>
                    <a:pt x="94" y="118"/>
                  </a:lnTo>
                  <a:lnTo>
                    <a:pt x="111" y="108"/>
                  </a:lnTo>
                  <a:lnTo>
                    <a:pt x="123" y="96"/>
                  </a:lnTo>
                  <a:lnTo>
                    <a:pt x="128" y="91"/>
                  </a:lnTo>
                  <a:lnTo>
                    <a:pt x="131" y="84"/>
                  </a:lnTo>
                  <a:lnTo>
                    <a:pt x="133" y="75"/>
                  </a:lnTo>
                  <a:lnTo>
                    <a:pt x="133" y="68"/>
                  </a:lnTo>
                  <a:lnTo>
                    <a:pt x="133" y="61"/>
                  </a:lnTo>
                  <a:lnTo>
                    <a:pt x="131" y="56"/>
                  </a:lnTo>
                  <a:lnTo>
                    <a:pt x="128" y="50"/>
                  </a:lnTo>
                  <a:lnTo>
                    <a:pt x="123" y="41"/>
                  </a:lnTo>
                  <a:lnTo>
                    <a:pt x="111" y="29"/>
                  </a:lnTo>
                  <a:lnTo>
                    <a:pt x="94" y="19"/>
                  </a:lnTo>
                  <a:lnTo>
                    <a:pt x="75" y="12"/>
                  </a:lnTo>
                  <a:lnTo>
                    <a:pt x="53" y="3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1166"/>
            <p:cNvSpPr>
              <a:spLocks/>
            </p:cNvSpPr>
            <p:nvPr/>
          </p:nvSpPr>
          <p:spPr bwMode="auto">
            <a:xfrm>
              <a:off x="2726110" y="1930626"/>
              <a:ext cx="106363" cy="111125"/>
            </a:xfrm>
            <a:custGeom>
              <a:avLst/>
              <a:gdLst>
                <a:gd name="T0" fmla="*/ 0 w 133"/>
                <a:gd name="T1" fmla="*/ 140 h 140"/>
                <a:gd name="T2" fmla="*/ 25 w 133"/>
                <a:gd name="T3" fmla="*/ 137 h 140"/>
                <a:gd name="T4" fmla="*/ 51 w 133"/>
                <a:gd name="T5" fmla="*/ 137 h 140"/>
                <a:gd name="T6" fmla="*/ 75 w 133"/>
                <a:gd name="T7" fmla="*/ 128 h 140"/>
                <a:gd name="T8" fmla="*/ 94 w 133"/>
                <a:gd name="T9" fmla="*/ 121 h 140"/>
                <a:gd name="T10" fmla="*/ 111 w 133"/>
                <a:gd name="T11" fmla="*/ 108 h 140"/>
                <a:gd name="T12" fmla="*/ 123 w 133"/>
                <a:gd name="T13" fmla="*/ 99 h 140"/>
                <a:gd name="T14" fmla="*/ 128 w 133"/>
                <a:gd name="T15" fmla="*/ 91 h 140"/>
                <a:gd name="T16" fmla="*/ 131 w 133"/>
                <a:gd name="T17" fmla="*/ 84 h 140"/>
                <a:gd name="T18" fmla="*/ 133 w 133"/>
                <a:gd name="T19" fmla="*/ 75 h 140"/>
                <a:gd name="T20" fmla="*/ 133 w 133"/>
                <a:gd name="T21" fmla="*/ 72 h 140"/>
                <a:gd name="T22" fmla="*/ 133 w 133"/>
                <a:gd name="T23" fmla="*/ 65 h 140"/>
                <a:gd name="T24" fmla="*/ 131 w 133"/>
                <a:gd name="T25" fmla="*/ 56 h 140"/>
                <a:gd name="T26" fmla="*/ 128 w 133"/>
                <a:gd name="T27" fmla="*/ 50 h 140"/>
                <a:gd name="T28" fmla="*/ 123 w 133"/>
                <a:gd name="T29" fmla="*/ 44 h 140"/>
                <a:gd name="T30" fmla="*/ 111 w 133"/>
                <a:gd name="T31" fmla="*/ 32 h 140"/>
                <a:gd name="T32" fmla="*/ 94 w 133"/>
                <a:gd name="T33" fmla="*/ 22 h 140"/>
                <a:gd name="T34" fmla="*/ 75 w 133"/>
                <a:gd name="T35" fmla="*/ 14 h 140"/>
                <a:gd name="T36" fmla="*/ 53 w 133"/>
                <a:gd name="T37" fmla="*/ 5 h 140"/>
                <a:gd name="T38" fmla="*/ 25 w 133"/>
                <a:gd name="T39" fmla="*/ 3 h 140"/>
                <a:gd name="T40" fmla="*/ 0 w 133"/>
                <a:gd name="T41" fmla="*/ 0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40"/>
                <a:gd name="T65" fmla="*/ 133 w 133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40">
                  <a:moveTo>
                    <a:pt x="0" y="140"/>
                  </a:moveTo>
                  <a:lnTo>
                    <a:pt x="25" y="137"/>
                  </a:lnTo>
                  <a:lnTo>
                    <a:pt x="51" y="137"/>
                  </a:lnTo>
                  <a:lnTo>
                    <a:pt x="75" y="128"/>
                  </a:lnTo>
                  <a:lnTo>
                    <a:pt x="94" y="121"/>
                  </a:lnTo>
                  <a:lnTo>
                    <a:pt x="111" y="108"/>
                  </a:lnTo>
                  <a:lnTo>
                    <a:pt x="123" y="99"/>
                  </a:lnTo>
                  <a:lnTo>
                    <a:pt x="128" y="91"/>
                  </a:lnTo>
                  <a:lnTo>
                    <a:pt x="131" y="84"/>
                  </a:lnTo>
                  <a:lnTo>
                    <a:pt x="133" y="75"/>
                  </a:lnTo>
                  <a:lnTo>
                    <a:pt x="133" y="72"/>
                  </a:lnTo>
                  <a:lnTo>
                    <a:pt x="133" y="65"/>
                  </a:lnTo>
                  <a:lnTo>
                    <a:pt x="131" y="56"/>
                  </a:lnTo>
                  <a:lnTo>
                    <a:pt x="128" y="50"/>
                  </a:lnTo>
                  <a:lnTo>
                    <a:pt x="123" y="44"/>
                  </a:lnTo>
                  <a:lnTo>
                    <a:pt x="111" y="32"/>
                  </a:lnTo>
                  <a:lnTo>
                    <a:pt x="94" y="22"/>
                  </a:lnTo>
                  <a:lnTo>
                    <a:pt x="75" y="14"/>
                  </a:lnTo>
                  <a:lnTo>
                    <a:pt x="53" y="5"/>
                  </a:lnTo>
                  <a:lnTo>
                    <a:pt x="25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1167"/>
            <p:cNvSpPr>
              <a:spLocks/>
            </p:cNvSpPr>
            <p:nvPr/>
          </p:nvSpPr>
          <p:spPr bwMode="auto">
            <a:xfrm>
              <a:off x="2726110" y="2041751"/>
              <a:ext cx="106363" cy="111125"/>
            </a:xfrm>
            <a:custGeom>
              <a:avLst/>
              <a:gdLst>
                <a:gd name="T0" fmla="*/ 0 w 133"/>
                <a:gd name="T1" fmla="*/ 142 h 142"/>
                <a:gd name="T2" fmla="*/ 25 w 133"/>
                <a:gd name="T3" fmla="*/ 142 h 142"/>
                <a:gd name="T4" fmla="*/ 51 w 133"/>
                <a:gd name="T5" fmla="*/ 137 h 142"/>
                <a:gd name="T6" fmla="*/ 75 w 133"/>
                <a:gd name="T7" fmla="*/ 128 h 142"/>
                <a:gd name="T8" fmla="*/ 94 w 133"/>
                <a:gd name="T9" fmla="*/ 121 h 142"/>
                <a:gd name="T10" fmla="*/ 111 w 133"/>
                <a:gd name="T11" fmla="*/ 113 h 142"/>
                <a:gd name="T12" fmla="*/ 123 w 133"/>
                <a:gd name="T13" fmla="*/ 99 h 142"/>
                <a:gd name="T14" fmla="*/ 128 w 133"/>
                <a:gd name="T15" fmla="*/ 92 h 142"/>
                <a:gd name="T16" fmla="*/ 131 w 133"/>
                <a:gd name="T17" fmla="*/ 86 h 142"/>
                <a:gd name="T18" fmla="*/ 133 w 133"/>
                <a:gd name="T19" fmla="*/ 80 h 142"/>
                <a:gd name="T20" fmla="*/ 133 w 133"/>
                <a:gd name="T21" fmla="*/ 72 h 142"/>
                <a:gd name="T22" fmla="*/ 133 w 133"/>
                <a:gd name="T23" fmla="*/ 65 h 142"/>
                <a:gd name="T24" fmla="*/ 131 w 133"/>
                <a:gd name="T25" fmla="*/ 58 h 142"/>
                <a:gd name="T26" fmla="*/ 128 w 133"/>
                <a:gd name="T27" fmla="*/ 50 h 142"/>
                <a:gd name="T28" fmla="*/ 123 w 133"/>
                <a:gd name="T29" fmla="*/ 45 h 142"/>
                <a:gd name="T30" fmla="*/ 111 w 133"/>
                <a:gd name="T31" fmla="*/ 33 h 142"/>
                <a:gd name="T32" fmla="*/ 94 w 133"/>
                <a:gd name="T33" fmla="*/ 24 h 142"/>
                <a:gd name="T34" fmla="*/ 75 w 133"/>
                <a:gd name="T35" fmla="*/ 14 h 142"/>
                <a:gd name="T36" fmla="*/ 51 w 133"/>
                <a:gd name="T37" fmla="*/ 9 h 142"/>
                <a:gd name="T38" fmla="*/ 25 w 133"/>
                <a:gd name="T39" fmla="*/ 4 h 142"/>
                <a:gd name="T40" fmla="*/ 0 w 133"/>
                <a:gd name="T41" fmla="*/ 0 h 1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42"/>
                <a:gd name="T65" fmla="*/ 133 w 133"/>
                <a:gd name="T66" fmla="*/ 142 h 1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42">
                  <a:moveTo>
                    <a:pt x="0" y="142"/>
                  </a:moveTo>
                  <a:lnTo>
                    <a:pt x="25" y="142"/>
                  </a:lnTo>
                  <a:lnTo>
                    <a:pt x="51" y="137"/>
                  </a:lnTo>
                  <a:lnTo>
                    <a:pt x="75" y="128"/>
                  </a:lnTo>
                  <a:lnTo>
                    <a:pt x="94" y="121"/>
                  </a:lnTo>
                  <a:lnTo>
                    <a:pt x="111" y="113"/>
                  </a:lnTo>
                  <a:lnTo>
                    <a:pt x="123" y="99"/>
                  </a:lnTo>
                  <a:lnTo>
                    <a:pt x="128" y="92"/>
                  </a:lnTo>
                  <a:lnTo>
                    <a:pt x="131" y="86"/>
                  </a:lnTo>
                  <a:lnTo>
                    <a:pt x="133" y="80"/>
                  </a:lnTo>
                  <a:lnTo>
                    <a:pt x="133" y="72"/>
                  </a:lnTo>
                  <a:lnTo>
                    <a:pt x="133" y="65"/>
                  </a:lnTo>
                  <a:lnTo>
                    <a:pt x="131" y="58"/>
                  </a:lnTo>
                  <a:lnTo>
                    <a:pt x="128" y="50"/>
                  </a:lnTo>
                  <a:lnTo>
                    <a:pt x="123" y="45"/>
                  </a:lnTo>
                  <a:lnTo>
                    <a:pt x="111" y="33"/>
                  </a:lnTo>
                  <a:lnTo>
                    <a:pt x="94" y="24"/>
                  </a:lnTo>
                  <a:lnTo>
                    <a:pt x="75" y="14"/>
                  </a:lnTo>
                  <a:lnTo>
                    <a:pt x="51" y="9"/>
                  </a:lnTo>
                  <a:lnTo>
                    <a:pt x="25" y="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168"/>
            <p:cNvSpPr>
              <a:spLocks/>
            </p:cNvSpPr>
            <p:nvPr/>
          </p:nvSpPr>
          <p:spPr bwMode="auto">
            <a:xfrm>
              <a:off x="2724523" y="2152876"/>
              <a:ext cx="106362" cy="111125"/>
            </a:xfrm>
            <a:custGeom>
              <a:avLst/>
              <a:gdLst>
                <a:gd name="T0" fmla="*/ 0 w 135"/>
                <a:gd name="T1" fmla="*/ 138 h 138"/>
                <a:gd name="T2" fmla="*/ 0 w 135"/>
                <a:gd name="T3" fmla="*/ 138 h 138"/>
                <a:gd name="T4" fmla="*/ 29 w 135"/>
                <a:gd name="T5" fmla="*/ 138 h 138"/>
                <a:gd name="T6" fmla="*/ 53 w 135"/>
                <a:gd name="T7" fmla="*/ 133 h 138"/>
                <a:gd name="T8" fmla="*/ 77 w 135"/>
                <a:gd name="T9" fmla="*/ 130 h 138"/>
                <a:gd name="T10" fmla="*/ 96 w 135"/>
                <a:gd name="T11" fmla="*/ 119 h 138"/>
                <a:gd name="T12" fmla="*/ 113 w 135"/>
                <a:gd name="T13" fmla="*/ 109 h 138"/>
                <a:gd name="T14" fmla="*/ 125 w 135"/>
                <a:gd name="T15" fmla="*/ 97 h 138"/>
                <a:gd name="T16" fmla="*/ 130 w 135"/>
                <a:gd name="T17" fmla="*/ 89 h 138"/>
                <a:gd name="T18" fmla="*/ 134 w 135"/>
                <a:gd name="T19" fmla="*/ 84 h 138"/>
                <a:gd name="T20" fmla="*/ 135 w 135"/>
                <a:gd name="T21" fmla="*/ 77 h 138"/>
                <a:gd name="T22" fmla="*/ 135 w 135"/>
                <a:gd name="T23" fmla="*/ 68 h 138"/>
                <a:gd name="T24" fmla="*/ 135 w 135"/>
                <a:gd name="T25" fmla="*/ 61 h 138"/>
                <a:gd name="T26" fmla="*/ 134 w 135"/>
                <a:gd name="T27" fmla="*/ 55 h 138"/>
                <a:gd name="T28" fmla="*/ 130 w 135"/>
                <a:gd name="T29" fmla="*/ 49 h 138"/>
                <a:gd name="T30" fmla="*/ 125 w 135"/>
                <a:gd name="T31" fmla="*/ 41 h 138"/>
                <a:gd name="T32" fmla="*/ 113 w 135"/>
                <a:gd name="T33" fmla="*/ 29 h 138"/>
                <a:gd name="T34" fmla="*/ 96 w 135"/>
                <a:gd name="T35" fmla="*/ 19 h 138"/>
                <a:gd name="T36" fmla="*/ 77 w 135"/>
                <a:gd name="T37" fmla="*/ 8 h 138"/>
                <a:gd name="T38" fmla="*/ 53 w 135"/>
                <a:gd name="T39" fmla="*/ 5 h 138"/>
                <a:gd name="T40" fmla="*/ 29 w 135"/>
                <a:gd name="T41" fmla="*/ 0 h 138"/>
                <a:gd name="T42" fmla="*/ 0 w 135"/>
                <a:gd name="T43" fmla="*/ 0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"/>
                <a:gd name="T67" fmla="*/ 0 h 138"/>
                <a:gd name="T68" fmla="*/ 135 w 135"/>
                <a:gd name="T69" fmla="*/ 138 h 1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" h="138">
                  <a:moveTo>
                    <a:pt x="0" y="138"/>
                  </a:moveTo>
                  <a:lnTo>
                    <a:pt x="0" y="138"/>
                  </a:lnTo>
                  <a:lnTo>
                    <a:pt x="29" y="138"/>
                  </a:lnTo>
                  <a:lnTo>
                    <a:pt x="53" y="133"/>
                  </a:lnTo>
                  <a:lnTo>
                    <a:pt x="77" y="130"/>
                  </a:lnTo>
                  <a:lnTo>
                    <a:pt x="96" y="119"/>
                  </a:lnTo>
                  <a:lnTo>
                    <a:pt x="113" y="109"/>
                  </a:lnTo>
                  <a:lnTo>
                    <a:pt x="125" y="97"/>
                  </a:lnTo>
                  <a:lnTo>
                    <a:pt x="130" y="89"/>
                  </a:lnTo>
                  <a:lnTo>
                    <a:pt x="134" y="84"/>
                  </a:lnTo>
                  <a:lnTo>
                    <a:pt x="135" y="77"/>
                  </a:lnTo>
                  <a:lnTo>
                    <a:pt x="135" y="68"/>
                  </a:lnTo>
                  <a:lnTo>
                    <a:pt x="135" y="61"/>
                  </a:lnTo>
                  <a:lnTo>
                    <a:pt x="134" y="55"/>
                  </a:lnTo>
                  <a:lnTo>
                    <a:pt x="130" y="49"/>
                  </a:lnTo>
                  <a:lnTo>
                    <a:pt x="125" y="41"/>
                  </a:lnTo>
                  <a:lnTo>
                    <a:pt x="113" y="29"/>
                  </a:lnTo>
                  <a:lnTo>
                    <a:pt x="96" y="19"/>
                  </a:lnTo>
                  <a:lnTo>
                    <a:pt x="77" y="8"/>
                  </a:lnTo>
                  <a:lnTo>
                    <a:pt x="53" y="5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1169"/>
            <p:cNvSpPr>
              <a:spLocks noChangeShapeType="1"/>
            </p:cNvSpPr>
            <p:nvPr/>
          </p:nvSpPr>
          <p:spPr bwMode="auto">
            <a:xfrm>
              <a:off x="2864223" y="1811564"/>
              <a:ext cx="1587" cy="4556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1170"/>
            <p:cNvSpPr>
              <a:spLocks noChangeShapeType="1"/>
            </p:cNvSpPr>
            <p:nvPr/>
          </p:nvSpPr>
          <p:spPr bwMode="auto">
            <a:xfrm>
              <a:off x="2880098" y="1811564"/>
              <a:ext cx="1587" cy="4556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1171"/>
            <p:cNvSpPr>
              <a:spLocks noChangeShapeType="1"/>
            </p:cNvSpPr>
            <p:nvPr/>
          </p:nvSpPr>
          <p:spPr bwMode="auto">
            <a:xfrm>
              <a:off x="2895973" y="1811564"/>
              <a:ext cx="1587" cy="4556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Rectangle 1172"/>
            <p:cNvSpPr>
              <a:spLocks noChangeArrowheads="1"/>
            </p:cNvSpPr>
            <p:nvPr/>
          </p:nvSpPr>
          <p:spPr bwMode="auto">
            <a:xfrm>
              <a:off x="2708648" y="2379889"/>
              <a:ext cx="34925" cy="2317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Rectangle 1173"/>
            <p:cNvSpPr>
              <a:spLocks noChangeArrowheads="1"/>
            </p:cNvSpPr>
            <p:nvPr/>
          </p:nvSpPr>
          <p:spPr bwMode="auto">
            <a:xfrm>
              <a:off x="2708648" y="2379889"/>
              <a:ext cx="36512" cy="233362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1174"/>
            <p:cNvSpPr>
              <a:spLocks/>
            </p:cNvSpPr>
            <p:nvPr/>
          </p:nvSpPr>
          <p:spPr bwMode="auto">
            <a:xfrm>
              <a:off x="2600698" y="2381476"/>
              <a:ext cx="130175" cy="241300"/>
            </a:xfrm>
            <a:custGeom>
              <a:avLst/>
              <a:gdLst>
                <a:gd name="T0" fmla="*/ 142 w 164"/>
                <a:gd name="T1" fmla="*/ 0 h 304"/>
                <a:gd name="T2" fmla="*/ 0 w 164"/>
                <a:gd name="T3" fmla="*/ 291 h 304"/>
                <a:gd name="T4" fmla="*/ 22 w 164"/>
                <a:gd name="T5" fmla="*/ 304 h 304"/>
                <a:gd name="T6" fmla="*/ 164 w 164"/>
                <a:gd name="T7" fmla="*/ 14 h 304"/>
                <a:gd name="T8" fmla="*/ 142 w 164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304"/>
                <a:gd name="T17" fmla="*/ 164 w 164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304">
                  <a:moveTo>
                    <a:pt x="142" y="0"/>
                  </a:moveTo>
                  <a:lnTo>
                    <a:pt x="0" y="291"/>
                  </a:lnTo>
                  <a:lnTo>
                    <a:pt x="22" y="304"/>
                  </a:lnTo>
                  <a:lnTo>
                    <a:pt x="164" y="1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1175"/>
            <p:cNvSpPr>
              <a:spLocks/>
            </p:cNvSpPr>
            <p:nvPr/>
          </p:nvSpPr>
          <p:spPr bwMode="auto">
            <a:xfrm>
              <a:off x="2708648" y="2360839"/>
              <a:ext cx="34925" cy="39687"/>
            </a:xfrm>
            <a:custGeom>
              <a:avLst/>
              <a:gdLst>
                <a:gd name="T0" fmla="*/ 23 w 45"/>
                <a:gd name="T1" fmla="*/ 51 h 51"/>
                <a:gd name="T2" fmla="*/ 31 w 45"/>
                <a:gd name="T3" fmla="*/ 50 h 51"/>
                <a:gd name="T4" fmla="*/ 38 w 45"/>
                <a:gd name="T5" fmla="*/ 43 h 51"/>
                <a:gd name="T6" fmla="*/ 43 w 45"/>
                <a:gd name="T7" fmla="*/ 36 h 51"/>
                <a:gd name="T8" fmla="*/ 45 w 45"/>
                <a:gd name="T9" fmla="*/ 26 h 51"/>
                <a:gd name="T10" fmla="*/ 43 w 45"/>
                <a:gd name="T11" fmla="*/ 15 h 51"/>
                <a:gd name="T12" fmla="*/ 38 w 45"/>
                <a:gd name="T13" fmla="*/ 7 h 51"/>
                <a:gd name="T14" fmla="*/ 31 w 45"/>
                <a:gd name="T15" fmla="*/ 2 h 51"/>
                <a:gd name="T16" fmla="*/ 23 w 45"/>
                <a:gd name="T17" fmla="*/ 0 h 51"/>
                <a:gd name="T18" fmla="*/ 14 w 45"/>
                <a:gd name="T19" fmla="*/ 2 h 51"/>
                <a:gd name="T20" fmla="*/ 7 w 45"/>
                <a:gd name="T21" fmla="*/ 7 h 51"/>
                <a:gd name="T22" fmla="*/ 2 w 45"/>
                <a:gd name="T23" fmla="*/ 15 h 51"/>
                <a:gd name="T24" fmla="*/ 0 w 45"/>
                <a:gd name="T25" fmla="*/ 26 h 51"/>
                <a:gd name="T26" fmla="*/ 2 w 45"/>
                <a:gd name="T27" fmla="*/ 36 h 51"/>
                <a:gd name="T28" fmla="*/ 7 w 45"/>
                <a:gd name="T29" fmla="*/ 43 h 51"/>
                <a:gd name="T30" fmla="*/ 14 w 45"/>
                <a:gd name="T31" fmla="*/ 50 h 51"/>
                <a:gd name="T32" fmla="*/ 23 w 45"/>
                <a:gd name="T33" fmla="*/ 5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51"/>
                <a:gd name="T53" fmla="*/ 45 w 4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51">
                  <a:moveTo>
                    <a:pt x="23" y="51"/>
                  </a:moveTo>
                  <a:lnTo>
                    <a:pt x="31" y="50"/>
                  </a:lnTo>
                  <a:lnTo>
                    <a:pt x="38" y="43"/>
                  </a:lnTo>
                  <a:lnTo>
                    <a:pt x="43" y="36"/>
                  </a:lnTo>
                  <a:lnTo>
                    <a:pt x="45" y="26"/>
                  </a:lnTo>
                  <a:lnTo>
                    <a:pt x="43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7" y="43"/>
                  </a:lnTo>
                  <a:lnTo>
                    <a:pt x="14" y="50"/>
                  </a:lnTo>
                  <a:lnTo>
                    <a:pt x="23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1176"/>
            <p:cNvSpPr>
              <a:spLocks/>
            </p:cNvSpPr>
            <p:nvPr/>
          </p:nvSpPr>
          <p:spPr bwMode="auto">
            <a:xfrm>
              <a:off x="2708648" y="2360839"/>
              <a:ext cx="34925" cy="39687"/>
            </a:xfrm>
            <a:custGeom>
              <a:avLst/>
              <a:gdLst>
                <a:gd name="T0" fmla="*/ 23 w 45"/>
                <a:gd name="T1" fmla="*/ 51 h 51"/>
                <a:gd name="T2" fmla="*/ 31 w 45"/>
                <a:gd name="T3" fmla="*/ 50 h 51"/>
                <a:gd name="T4" fmla="*/ 38 w 45"/>
                <a:gd name="T5" fmla="*/ 43 h 51"/>
                <a:gd name="T6" fmla="*/ 43 w 45"/>
                <a:gd name="T7" fmla="*/ 36 h 51"/>
                <a:gd name="T8" fmla="*/ 45 w 45"/>
                <a:gd name="T9" fmla="*/ 26 h 51"/>
                <a:gd name="T10" fmla="*/ 43 w 45"/>
                <a:gd name="T11" fmla="*/ 15 h 51"/>
                <a:gd name="T12" fmla="*/ 38 w 45"/>
                <a:gd name="T13" fmla="*/ 7 h 51"/>
                <a:gd name="T14" fmla="*/ 31 w 45"/>
                <a:gd name="T15" fmla="*/ 2 h 51"/>
                <a:gd name="T16" fmla="*/ 23 w 45"/>
                <a:gd name="T17" fmla="*/ 0 h 51"/>
                <a:gd name="T18" fmla="*/ 14 w 45"/>
                <a:gd name="T19" fmla="*/ 2 h 51"/>
                <a:gd name="T20" fmla="*/ 7 w 45"/>
                <a:gd name="T21" fmla="*/ 7 h 51"/>
                <a:gd name="T22" fmla="*/ 2 w 45"/>
                <a:gd name="T23" fmla="*/ 15 h 51"/>
                <a:gd name="T24" fmla="*/ 0 w 45"/>
                <a:gd name="T25" fmla="*/ 26 h 51"/>
                <a:gd name="T26" fmla="*/ 2 w 45"/>
                <a:gd name="T27" fmla="*/ 36 h 51"/>
                <a:gd name="T28" fmla="*/ 7 w 45"/>
                <a:gd name="T29" fmla="*/ 43 h 51"/>
                <a:gd name="T30" fmla="*/ 14 w 45"/>
                <a:gd name="T31" fmla="*/ 50 h 51"/>
                <a:gd name="T32" fmla="*/ 23 w 45"/>
                <a:gd name="T33" fmla="*/ 5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51"/>
                <a:gd name="T53" fmla="*/ 45 w 4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51">
                  <a:moveTo>
                    <a:pt x="23" y="51"/>
                  </a:moveTo>
                  <a:lnTo>
                    <a:pt x="31" y="50"/>
                  </a:lnTo>
                  <a:lnTo>
                    <a:pt x="38" y="43"/>
                  </a:lnTo>
                  <a:lnTo>
                    <a:pt x="43" y="36"/>
                  </a:lnTo>
                  <a:lnTo>
                    <a:pt x="45" y="26"/>
                  </a:lnTo>
                  <a:lnTo>
                    <a:pt x="43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7" y="43"/>
                  </a:lnTo>
                  <a:lnTo>
                    <a:pt x="14" y="50"/>
                  </a:lnTo>
                  <a:lnTo>
                    <a:pt x="23" y="5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1177"/>
            <p:cNvSpPr>
              <a:spLocks/>
            </p:cNvSpPr>
            <p:nvPr/>
          </p:nvSpPr>
          <p:spPr bwMode="auto">
            <a:xfrm>
              <a:off x="2708648" y="2592614"/>
              <a:ext cx="34925" cy="41275"/>
            </a:xfrm>
            <a:custGeom>
              <a:avLst/>
              <a:gdLst>
                <a:gd name="T0" fmla="*/ 23 w 45"/>
                <a:gd name="T1" fmla="*/ 51 h 51"/>
                <a:gd name="T2" fmla="*/ 31 w 45"/>
                <a:gd name="T3" fmla="*/ 49 h 51"/>
                <a:gd name="T4" fmla="*/ 38 w 45"/>
                <a:gd name="T5" fmla="*/ 44 h 51"/>
                <a:gd name="T6" fmla="*/ 43 w 45"/>
                <a:gd name="T7" fmla="*/ 36 h 51"/>
                <a:gd name="T8" fmla="*/ 45 w 45"/>
                <a:gd name="T9" fmla="*/ 25 h 51"/>
                <a:gd name="T10" fmla="*/ 43 w 45"/>
                <a:gd name="T11" fmla="*/ 15 h 51"/>
                <a:gd name="T12" fmla="*/ 38 w 45"/>
                <a:gd name="T13" fmla="*/ 7 h 51"/>
                <a:gd name="T14" fmla="*/ 31 w 45"/>
                <a:gd name="T15" fmla="*/ 2 h 51"/>
                <a:gd name="T16" fmla="*/ 23 w 45"/>
                <a:gd name="T17" fmla="*/ 0 h 51"/>
                <a:gd name="T18" fmla="*/ 14 w 45"/>
                <a:gd name="T19" fmla="*/ 2 h 51"/>
                <a:gd name="T20" fmla="*/ 7 w 45"/>
                <a:gd name="T21" fmla="*/ 7 h 51"/>
                <a:gd name="T22" fmla="*/ 2 w 45"/>
                <a:gd name="T23" fmla="*/ 15 h 51"/>
                <a:gd name="T24" fmla="*/ 0 w 45"/>
                <a:gd name="T25" fmla="*/ 25 h 51"/>
                <a:gd name="T26" fmla="*/ 2 w 45"/>
                <a:gd name="T27" fmla="*/ 36 h 51"/>
                <a:gd name="T28" fmla="*/ 7 w 45"/>
                <a:gd name="T29" fmla="*/ 44 h 51"/>
                <a:gd name="T30" fmla="*/ 14 w 45"/>
                <a:gd name="T31" fmla="*/ 49 h 51"/>
                <a:gd name="T32" fmla="*/ 23 w 45"/>
                <a:gd name="T33" fmla="*/ 5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51"/>
                <a:gd name="T53" fmla="*/ 45 w 4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51">
                  <a:moveTo>
                    <a:pt x="23" y="51"/>
                  </a:moveTo>
                  <a:lnTo>
                    <a:pt x="31" y="49"/>
                  </a:lnTo>
                  <a:lnTo>
                    <a:pt x="38" y="44"/>
                  </a:lnTo>
                  <a:lnTo>
                    <a:pt x="43" y="36"/>
                  </a:lnTo>
                  <a:lnTo>
                    <a:pt x="45" y="25"/>
                  </a:lnTo>
                  <a:lnTo>
                    <a:pt x="43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4" y="49"/>
                  </a:lnTo>
                  <a:lnTo>
                    <a:pt x="23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1178"/>
            <p:cNvSpPr>
              <a:spLocks/>
            </p:cNvSpPr>
            <p:nvPr/>
          </p:nvSpPr>
          <p:spPr bwMode="auto">
            <a:xfrm>
              <a:off x="2708648" y="2592614"/>
              <a:ext cx="34925" cy="41275"/>
            </a:xfrm>
            <a:custGeom>
              <a:avLst/>
              <a:gdLst>
                <a:gd name="T0" fmla="*/ 23 w 45"/>
                <a:gd name="T1" fmla="*/ 51 h 51"/>
                <a:gd name="T2" fmla="*/ 31 w 45"/>
                <a:gd name="T3" fmla="*/ 49 h 51"/>
                <a:gd name="T4" fmla="*/ 38 w 45"/>
                <a:gd name="T5" fmla="*/ 44 h 51"/>
                <a:gd name="T6" fmla="*/ 43 w 45"/>
                <a:gd name="T7" fmla="*/ 36 h 51"/>
                <a:gd name="T8" fmla="*/ 45 w 45"/>
                <a:gd name="T9" fmla="*/ 25 h 51"/>
                <a:gd name="T10" fmla="*/ 43 w 45"/>
                <a:gd name="T11" fmla="*/ 15 h 51"/>
                <a:gd name="T12" fmla="*/ 38 w 45"/>
                <a:gd name="T13" fmla="*/ 7 h 51"/>
                <a:gd name="T14" fmla="*/ 31 w 45"/>
                <a:gd name="T15" fmla="*/ 2 h 51"/>
                <a:gd name="T16" fmla="*/ 23 w 45"/>
                <a:gd name="T17" fmla="*/ 0 h 51"/>
                <a:gd name="T18" fmla="*/ 14 w 45"/>
                <a:gd name="T19" fmla="*/ 2 h 51"/>
                <a:gd name="T20" fmla="*/ 7 w 45"/>
                <a:gd name="T21" fmla="*/ 7 h 51"/>
                <a:gd name="T22" fmla="*/ 2 w 45"/>
                <a:gd name="T23" fmla="*/ 15 h 51"/>
                <a:gd name="T24" fmla="*/ 0 w 45"/>
                <a:gd name="T25" fmla="*/ 25 h 51"/>
                <a:gd name="T26" fmla="*/ 2 w 45"/>
                <a:gd name="T27" fmla="*/ 36 h 51"/>
                <a:gd name="T28" fmla="*/ 7 w 45"/>
                <a:gd name="T29" fmla="*/ 44 h 51"/>
                <a:gd name="T30" fmla="*/ 14 w 45"/>
                <a:gd name="T31" fmla="*/ 49 h 51"/>
                <a:gd name="T32" fmla="*/ 23 w 45"/>
                <a:gd name="T33" fmla="*/ 5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51"/>
                <a:gd name="T53" fmla="*/ 45 w 4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51">
                  <a:moveTo>
                    <a:pt x="23" y="51"/>
                  </a:moveTo>
                  <a:lnTo>
                    <a:pt x="31" y="49"/>
                  </a:lnTo>
                  <a:lnTo>
                    <a:pt x="38" y="44"/>
                  </a:lnTo>
                  <a:lnTo>
                    <a:pt x="43" y="36"/>
                  </a:lnTo>
                  <a:lnTo>
                    <a:pt x="45" y="25"/>
                  </a:lnTo>
                  <a:lnTo>
                    <a:pt x="43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4" y="49"/>
                  </a:lnTo>
                  <a:lnTo>
                    <a:pt x="23" y="5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Rectangle 1179"/>
            <p:cNvSpPr>
              <a:spLocks noChangeArrowheads="1"/>
            </p:cNvSpPr>
            <p:nvPr/>
          </p:nvSpPr>
          <p:spPr bwMode="auto">
            <a:xfrm>
              <a:off x="2708648" y="2379889"/>
              <a:ext cx="34925" cy="231775"/>
            </a:xfrm>
            <a:prstGeom prst="rect">
              <a:avLst/>
            </a:prstGeom>
            <a:solidFill>
              <a:srgbClr val="FFFF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Rectangle 1180"/>
            <p:cNvSpPr>
              <a:spLocks noChangeArrowheads="1"/>
            </p:cNvSpPr>
            <p:nvPr/>
          </p:nvSpPr>
          <p:spPr bwMode="auto">
            <a:xfrm>
              <a:off x="2708648" y="2379889"/>
              <a:ext cx="36512" cy="233362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1181"/>
            <p:cNvSpPr>
              <a:spLocks/>
            </p:cNvSpPr>
            <p:nvPr/>
          </p:nvSpPr>
          <p:spPr bwMode="auto">
            <a:xfrm>
              <a:off x="2600698" y="2381476"/>
              <a:ext cx="130175" cy="241300"/>
            </a:xfrm>
            <a:custGeom>
              <a:avLst/>
              <a:gdLst>
                <a:gd name="T0" fmla="*/ 142 w 164"/>
                <a:gd name="T1" fmla="*/ 0 h 304"/>
                <a:gd name="T2" fmla="*/ 0 w 164"/>
                <a:gd name="T3" fmla="*/ 291 h 304"/>
                <a:gd name="T4" fmla="*/ 22 w 164"/>
                <a:gd name="T5" fmla="*/ 304 h 304"/>
                <a:gd name="T6" fmla="*/ 164 w 164"/>
                <a:gd name="T7" fmla="*/ 14 h 304"/>
                <a:gd name="T8" fmla="*/ 142 w 164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304"/>
                <a:gd name="T17" fmla="*/ 164 w 164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304">
                  <a:moveTo>
                    <a:pt x="142" y="0"/>
                  </a:moveTo>
                  <a:lnTo>
                    <a:pt x="0" y="291"/>
                  </a:lnTo>
                  <a:lnTo>
                    <a:pt x="22" y="304"/>
                  </a:lnTo>
                  <a:lnTo>
                    <a:pt x="164" y="1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1182"/>
            <p:cNvSpPr>
              <a:spLocks/>
            </p:cNvSpPr>
            <p:nvPr/>
          </p:nvSpPr>
          <p:spPr bwMode="auto">
            <a:xfrm>
              <a:off x="2708648" y="2360839"/>
              <a:ext cx="34925" cy="39687"/>
            </a:xfrm>
            <a:custGeom>
              <a:avLst/>
              <a:gdLst>
                <a:gd name="T0" fmla="*/ 23 w 45"/>
                <a:gd name="T1" fmla="*/ 51 h 51"/>
                <a:gd name="T2" fmla="*/ 31 w 45"/>
                <a:gd name="T3" fmla="*/ 50 h 51"/>
                <a:gd name="T4" fmla="*/ 38 w 45"/>
                <a:gd name="T5" fmla="*/ 43 h 51"/>
                <a:gd name="T6" fmla="*/ 43 w 45"/>
                <a:gd name="T7" fmla="*/ 36 h 51"/>
                <a:gd name="T8" fmla="*/ 45 w 45"/>
                <a:gd name="T9" fmla="*/ 26 h 51"/>
                <a:gd name="T10" fmla="*/ 43 w 45"/>
                <a:gd name="T11" fmla="*/ 15 h 51"/>
                <a:gd name="T12" fmla="*/ 38 w 45"/>
                <a:gd name="T13" fmla="*/ 7 h 51"/>
                <a:gd name="T14" fmla="*/ 31 w 45"/>
                <a:gd name="T15" fmla="*/ 2 h 51"/>
                <a:gd name="T16" fmla="*/ 23 w 45"/>
                <a:gd name="T17" fmla="*/ 0 h 51"/>
                <a:gd name="T18" fmla="*/ 14 w 45"/>
                <a:gd name="T19" fmla="*/ 2 h 51"/>
                <a:gd name="T20" fmla="*/ 7 w 45"/>
                <a:gd name="T21" fmla="*/ 7 h 51"/>
                <a:gd name="T22" fmla="*/ 2 w 45"/>
                <a:gd name="T23" fmla="*/ 15 h 51"/>
                <a:gd name="T24" fmla="*/ 0 w 45"/>
                <a:gd name="T25" fmla="*/ 26 h 51"/>
                <a:gd name="T26" fmla="*/ 2 w 45"/>
                <a:gd name="T27" fmla="*/ 36 h 51"/>
                <a:gd name="T28" fmla="*/ 7 w 45"/>
                <a:gd name="T29" fmla="*/ 43 h 51"/>
                <a:gd name="T30" fmla="*/ 14 w 45"/>
                <a:gd name="T31" fmla="*/ 50 h 51"/>
                <a:gd name="T32" fmla="*/ 23 w 45"/>
                <a:gd name="T33" fmla="*/ 5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51"/>
                <a:gd name="T53" fmla="*/ 45 w 4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51">
                  <a:moveTo>
                    <a:pt x="23" y="51"/>
                  </a:moveTo>
                  <a:lnTo>
                    <a:pt x="31" y="50"/>
                  </a:lnTo>
                  <a:lnTo>
                    <a:pt x="38" y="43"/>
                  </a:lnTo>
                  <a:lnTo>
                    <a:pt x="43" y="36"/>
                  </a:lnTo>
                  <a:lnTo>
                    <a:pt x="45" y="26"/>
                  </a:lnTo>
                  <a:lnTo>
                    <a:pt x="43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7" y="43"/>
                  </a:lnTo>
                  <a:lnTo>
                    <a:pt x="14" y="50"/>
                  </a:lnTo>
                  <a:lnTo>
                    <a:pt x="23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1183"/>
            <p:cNvSpPr>
              <a:spLocks/>
            </p:cNvSpPr>
            <p:nvPr/>
          </p:nvSpPr>
          <p:spPr bwMode="auto">
            <a:xfrm>
              <a:off x="2708648" y="2360839"/>
              <a:ext cx="34925" cy="39687"/>
            </a:xfrm>
            <a:custGeom>
              <a:avLst/>
              <a:gdLst>
                <a:gd name="T0" fmla="*/ 23 w 45"/>
                <a:gd name="T1" fmla="*/ 51 h 51"/>
                <a:gd name="T2" fmla="*/ 31 w 45"/>
                <a:gd name="T3" fmla="*/ 50 h 51"/>
                <a:gd name="T4" fmla="*/ 38 w 45"/>
                <a:gd name="T5" fmla="*/ 43 h 51"/>
                <a:gd name="T6" fmla="*/ 43 w 45"/>
                <a:gd name="T7" fmla="*/ 36 h 51"/>
                <a:gd name="T8" fmla="*/ 45 w 45"/>
                <a:gd name="T9" fmla="*/ 26 h 51"/>
                <a:gd name="T10" fmla="*/ 43 w 45"/>
                <a:gd name="T11" fmla="*/ 15 h 51"/>
                <a:gd name="T12" fmla="*/ 38 w 45"/>
                <a:gd name="T13" fmla="*/ 7 h 51"/>
                <a:gd name="T14" fmla="*/ 31 w 45"/>
                <a:gd name="T15" fmla="*/ 2 h 51"/>
                <a:gd name="T16" fmla="*/ 23 w 45"/>
                <a:gd name="T17" fmla="*/ 0 h 51"/>
                <a:gd name="T18" fmla="*/ 14 w 45"/>
                <a:gd name="T19" fmla="*/ 2 h 51"/>
                <a:gd name="T20" fmla="*/ 7 w 45"/>
                <a:gd name="T21" fmla="*/ 7 h 51"/>
                <a:gd name="T22" fmla="*/ 2 w 45"/>
                <a:gd name="T23" fmla="*/ 15 h 51"/>
                <a:gd name="T24" fmla="*/ 0 w 45"/>
                <a:gd name="T25" fmla="*/ 26 h 51"/>
                <a:gd name="T26" fmla="*/ 2 w 45"/>
                <a:gd name="T27" fmla="*/ 36 h 51"/>
                <a:gd name="T28" fmla="*/ 7 w 45"/>
                <a:gd name="T29" fmla="*/ 43 h 51"/>
                <a:gd name="T30" fmla="*/ 14 w 45"/>
                <a:gd name="T31" fmla="*/ 50 h 51"/>
                <a:gd name="T32" fmla="*/ 23 w 45"/>
                <a:gd name="T33" fmla="*/ 5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51"/>
                <a:gd name="T53" fmla="*/ 45 w 4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51">
                  <a:moveTo>
                    <a:pt x="23" y="51"/>
                  </a:moveTo>
                  <a:lnTo>
                    <a:pt x="31" y="50"/>
                  </a:lnTo>
                  <a:lnTo>
                    <a:pt x="38" y="43"/>
                  </a:lnTo>
                  <a:lnTo>
                    <a:pt x="43" y="36"/>
                  </a:lnTo>
                  <a:lnTo>
                    <a:pt x="45" y="26"/>
                  </a:lnTo>
                  <a:lnTo>
                    <a:pt x="43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7" y="43"/>
                  </a:lnTo>
                  <a:lnTo>
                    <a:pt x="14" y="50"/>
                  </a:lnTo>
                  <a:lnTo>
                    <a:pt x="23" y="5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1184"/>
            <p:cNvSpPr>
              <a:spLocks/>
            </p:cNvSpPr>
            <p:nvPr/>
          </p:nvSpPr>
          <p:spPr bwMode="auto">
            <a:xfrm>
              <a:off x="2708648" y="2592614"/>
              <a:ext cx="34925" cy="41275"/>
            </a:xfrm>
            <a:custGeom>
              <a:avLst/>
              <a:gdLst>
                <a:gd name="T0" fmla="*/ 23 w 45"/>
                <a:gd name="T1" fmla="*/ 51 h 51"/>
                <a:gd name="T2" fmla="*/ 31 w 45"/>
                <a:gd name="T3" fmla="*/ 49 h 51"/>
                <a:gd name="T4" fmla="*/ 38 w 45"/>
                <a:gd name="T5" fmla="*/ 44 h 51"/>
                <a:gd name="T6" fmla="*/ 43 w 45"/>
                <a:gd name="T7" fmla="*/ 36 h 51"/>
                <a:gd name="T8" fmla="*/ 45 w 45"/>
                <a:gd name="T9" fmla="*/ 25 h 51"/>
                <a:gd name="T10" fmla="*/ 43 w 45"/>
                <a:gd name="T11" fmla="*/ 15 h 51"/>
                <a:gd name="T12" fmla="*/ 38 w 45"/>
                <a:gd name="T13" fmla="*/ 7 h 51"/>
                <a:gd name="T14" fmla="*/ 31 w 45"/>
                <a:gd name="T15" fmla="*/ 2 h 51"/>
                <a:gd name="T16" fmla="*/ 23 w 45"/>
                <a:gd name="T17" fmla="*/ 0 h 51"/>
                <a:gd name="T18" fmla="*/ 14 w 45"/>
                <a:gd name="T19" fmla="*/ 2 h 51"/>
                <a:gd name="T20" fmla="*/ 7 w 45"/>
                <a:gd name="T21" fmla="*/ 7 h 51"/>
                <a:gd name="T22" fmla="*/ 2 w 45"/>
                <a:gd name="T23" fmla="*/ 15 h 51"/>
                <a:gd name="T24" fmla="*/ 0 w 45"/>
                <a:gd name="T25" fmla="*/ 25 h 51"/>
                <a:gd name="T26" fmla="*/ 2 w 45"/>
                <a:gd name="T27" fmla="*/ 36 h 51"/>
                <a:gd name="T28" fmla="*/ 7 w 45"/>
                <a:gd name="T29" fmla="*/ 44 h 51"/>
                <a:gd name="T30" fmla="*/ 14 w 45"/>
                <a:gd name="T31" fmla="*/ 49 h 51"/>
                <a:gd name="T32" fmla="*/ 23 w 45"/>
                <a:gd name="T33" fmla="*/ 5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51"/>
                <a:gd name="T53" fmla="*/ 45 w 4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51">
                  <a:moveTo>
                    <a:pt x="23" y="51"/>
                  </a:moveTo>
                  <a:lnTo>
                    <a:pt x="31" y="49"/>
                  </a:lnTo>
                  <a:lnTo>
                    <a:pt x="38" y="44"/>
                  </a:lnTo>
                  <a:lnTo>
                    <a:pt x="43" y="36"/>
                  </a:lnTo>
                  <a:lnTo>
                    <a:pt x="45" y="25"/>
                  </a:lnTo>
                  <a:lnTo>
                    <a:pt x="43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4" y="49"/>
                  </a:lnTo>
                  <a:lnTo>
                    <a:pt x="23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1185"/>
            <p:cNvSpPr>
              <a:spLocks/>
            </p:cNvSpPr>
            <p:nvPr/>
          </p:nvSpPr>
          <p:spPr bwMode="auto">
            <a:xfrm>
              <a:off x="2708648" y="2592614"/>
              <a:ext cx="34925" cy="41275"/>
            </a:xfrm>
            <a:custGeom>
              <a:avLst/>
              <a:gdLst>
                <a:gd name="T0" fmla="*/ 23 w 45"/>
                <a:gd name="T1" fmla="*/ 51 h 51"/>
                <a:gd name="T2" fmla="*/ 31 w 45"/>
                <a:gd name="T3" fmla="*/ 49 h 51"/>
                <a:gd name="T4" fmla="*/ 38 w 45"/>
                <a:gd name="T5" fmla="*/ 44 h 51"/>
                <a:gd name="T6" fmla="*/ 43 w 45"/>
                <a:gd name="T7" fmla="*/ 36 h 51"/>
                <a:gd name="T8" fmla="*/ 45 w 45"/>
                <a:gd name="T9" fmla="*/ 25 h 51"/>
                <a:gd name="T10" fmla="*/ 43 w 45"/>
                <a:gd name="T11" fmla="*/ 15 h 51"/>
                <a:gd name="T12" fmla="*/ 38 w 45"/>
                <a:gd name="T13" fmla="*/ 7 h 51"/>
                <a:gd name="T14" fmla="*/ 31 w 45"/>
                <a:gd name="T15" fmla="*/ 2 h 51"/>
                <a:gd name="T16" fmla="*/ 23 w 45"/>
                <a:gd name="T17" fmla="*/ 0 h 51"/>
                <a:gd name="T18" fmla="*/ 14 w 45"/>
                <a:gd name="T19" fmla="*/ 2 h 51"/>
                <a:gd name="T20" fmla="*/ 7 w 45"/>
                <a:gd name="T21" fmla="*/ 7 h 51"/>
                <a:gd name="T22" fmla="*/ 2 w 45"/>
                <a:gd name="T23" fmla="*/ 15 h 51"/>
                <a:gd name="T24" fmla="*/ 0 w 45"/>
                <a:gd name="T25" fmla="*/ 25 h 51"/>
                <a:gd name="T26" fmla="*/ 2 w 45"/>
                <a:gd name="T27" fmla="*/ 36 h 51"/>
                <a:gd name="T28" fmla="*/ 7 w 45"/>
                <a:gd name="T29" fmla="*/ 44 h 51"/>
                <a:gd name="T30" fmla="*/ 14 w 45"/>
                <a:gd name="T31" fmla="*/ 49 h 51"/>
                <a:gd name="T32" fmla="*/ 23 w 45"/>
                <a:gd name="T33" fmla="*/ 5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51"/>
                <a:gd name="T53" fmla="*/ 45 w 4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51">
                  <a:moveTo>
                    <a:pt x="23" y="51"/>
                  </a:moveTo>
                  <a:lnTo>
                    <a:pt x="31" y="49"/>
                  </a:lnTo>
                  <a:lnTo>
                    <a:pt x="38" y="44"/>
                  </a:lnTo>
                  <a:lnTo>
                    <a:pt x="43" y="36"/>
                  </a:lnTo>
                  <a:lnTo>
                    <a:pt x="45" y="25"/>
                  </a:lnTo>
                  <a:lnTo>
                    <a:pt x="43" y="15"/>
                  </a:lnTo>
                  <a:lnTo>
                    <a:pt x="38" y="7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4" y="49"/>
                  </a:lnTo>
                  <a:lnTo>
                    <a:pt x="23" y="5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1186"/>
            <p:cNvSpPr>
              <a:spLocks noChangeShapeType="1"/>
            </p:cNvSpPr>
            <p:nvPr/>
          </p:nvSpPr>
          <p:spPr bwMode="auto">
            <a:xfrm flipH="1">
              <a:off x="1989510" y="2487839"/>
              <a:ext cx="687388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Rectangle 1188"/>
            <p:cNvSpPr>
              <a:spLocks noChangeArrowheads="1"/>
            </p:cNvSpPr>
            <p:nvPr/>
          </p:nvSpPr>
          <p:spPr bwMode="auto">
            <a:xfrm>
              <a:off x="2962648" y="1822676"/>
              <a:ext cx="134937" cy="441325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1189"/>
            <p:cNvSpPr>
              <a:spLocks/>
            </p:cNvSpPr>
            <p:nvPr/>
          </p:nvSpPr>
          <p:spPr bwMode="auto">
            <a:xfrm>
              <a:off x="2967410" y="1819501"/>
              <a:ext cx="104775" cy="111125"/>
            </a:xfrm>
            <a:custGeom>
              <a:avLst/>
              <a:gdLst>
                <a:gd name="T0" fmla="*/ 133 w 133"/>
                <a:gd name="T1" fmla="*/ 140 h 140"/>
                <a:gd name="T2" fmla="*/ 108 w 133"/>
                <a:gd name="T3" fmla="*/ 136 h 140"/>
                <a:gd name="T4" fmla="*/ 80 w 133"/>
                <a:gd name="T5" fmla="*/ 131 h 140"/>
                <a:gd name="T6" fmla="*/ 58 w 133"/>
                <a:gd name="T7" fmla="*/ 126 h 140"/>
                <a:gd name="T8" fmla="*/ 39 w 133"/>
                <a:gd name="T9" fmla="*/ 118 h 140"/>
                <a:gd name="T10" fmla="*/ 22 w 133"/>
                <a:gd name="T11" fmla="*/ 107 h 140"/>
                <a:gd name="T12" fmla="*/ 10 w 133"/>
                <a:gd name="T13" fmla="*/ 95 h 140"/>
                <a:gd name="T14" fmla="*/ 5 w 133"/>
                <a:gd name="T15" fmla="*/ 90 h 140"/>
                <a:gd name="T16" fmla="*/ 2 w 133"/>
                <a:gd name="T17" fmla="*/ 83 h 140"/>
                <a:gd name="T18" fmla="*/ 0 w 133"/>
                <a:gd name="T19" fmla="*/ 75 h 140"/>
                <a:gd name="T20" fmla="*/ 0 w 133"/>
                <a:gd name="T21" fmla="*/ 68 h 140"/>
                <a:gd name="T22" fmla="*/ 0 w 133"/>
                <a:gd name="T23" fmla="*/ 61 h 140"/>
                <a:gd name="T24" fmla="*/ 2 w 133"/>
                <a:gd name="T25" fmla="*/ 56 h 140"/>
                <a:gd name="T26" fmla="*/ 5 w 133"/>
                <a:gd name="T27" fmla="*/ 49 h 140"/>
                <a:gd name="T28" fmla="*/ 10 w 133"/>
                <a:gd name="T29" fmla="*/ 41 h 140"/>
                <a:gd name="T30" fmla="*/ 22 w 133"/>
                <a:gd name="T31" fmla="*/ 29 h 140"/>
                <a:gd name="T32" fmla="*/ 39 w 133"/>
                <a:gd name="T33" fmla="*/ 18 h 140"/>
                <a:gd name="T34" fmla="*/ 58 w 133"/>
                <a:gd name="T35" fmla="*/ 12 h 140"/>
                <a:gd name="T36" fmla="*/ 80 w 133"/>
                <a:gd name="T37" fmla="*/ 3 h 140"/>
                <a:gd name="T38" fmla="*/ 108 w 133"/>
                <a:gd name="T39" fmla="*/ 0 h 140"/>
                <a:gd name="T40" fmla="*/ 133 w 133"/>
                <a:gd name="T41" fmla="*/ 0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40"/>
                <a:gd name="T65" fmla="*/ 133 w 133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40">
                  <a:moveTo>
                    <a:pt x="133" y="140"/>
                  </a:moveTo>
                  <a:lnTo>
                    <a:pt x="108" y="136"/>
                  </a:lnTo>
                  <a:lnTo>
                    <a:pt x="80" y="131"/>
                  </a:lnTo>
                  <a:lnTo>
                    <a:pt x="58" y="126"/>
                  </a:lnTo>
                  <a:lnTo>
                    <a:pt x="39" y="118"/>
                  </a:lnTo>
                  <a:lnTo>
                    <a:pt x="22" y="107"/>
                  </a:lnTo>
                  <a:lnTo>
                    <a:pt x="10" y="95"/>
                  </a:lnTo>
                  <a:lnTo>
                    <a:pt x="5" y="90"/>
                  </a:lnTo>
                  <a:lnTo>
                    <a:pt x="2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5" y="49"/>
                  </a:lnTo>
                  <a:lnTo>
                    <a:pt x="10" y="41"/>
                  </a:lnTo>
                  <a:lnTo>
                    <a:pt x="22" y="29"/>
                  </a:lnTo>
                  <a:lnTo>
                    <a:pt x="39" y="18"/>
                  </a:lnTo>
                  <a:lnTo>
                    <a:pt x="58" y="12"/>
                  </a:lnTo>
                  <a:lnTo>
                    <a:pt x="80" y="3"/>
                  </a:lnTo>
                  <a:lnTo>
                    <a:pt x="108" y="0"/>
                  </a:lnTo>
                  <a:lnTo>
                    <a:pt x="133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190"/>
            <p:cNvSpPr>
              <a:spLocks/>
            </p:cNvSpPr>
            <p:nvPr/>
          </p:nvSpPr>
          <p:spPr bwMode="auto">
            <a:xfrm>
              <a:off x="2967410" y="1930626"/>
              <a:ext cx="104775" cy="111125"/>
            </a:xfrm>
            <a:custGeom>
              <a:avLst/>
              <a:gdLst>
                <a:gd name="T0" fmla="*/ 133 w 133"/>
                <a:gd name="T1" fmla="*/ 140 h 140"/>
                <a:gd name="T2" fmla="*/ 108 w 133"/>
                <a:gd name="T3" fmla="*/ 136 h 140"/>
                <a:gd name="T4" fmla="*/ 82 w 133"/>
                <a:gd name="T5" fmla="*/ 136 h 140"/>
                <a:gd name="T6" fmla="*/ 58 w 133"/>
                <a:gd name="T7" fmla="*/ 128 h 140"/>
                <a:gd name="T8" fmla="*/ 39 w 133"/>
                <a:gd name="T9" fmla="*/ 121 h 140"/>
                <a:gd name="T10" fmla="*/ 22 w 133"/>
                <a:gd name="T11" fmla="*/ 107 h 140"/>
                <a:gd name="T12" fmla="*/ 10 w 133"/>
                <a:gd name="T13" fmla="*/ 99 h 140"/>
                <a:gd name="T14" fmla="*/ 5 w 133"/>
                <a:gd name="T15" fmla="*/ 90 h 140"/>
                <a:gd name="T16" fmla="*/ 2 w 133"/>
                <a:gd name="T17" fmla="*/ 83 h 140"/>
                <a:gd name="T18" fmla="*/ 0 w 133"/>
                <a:gd name="T19" fmla="*/ 75 h 140"/>
                <a:gd name="T20" fmla="*/ 0 w 133"/>
                <a:gd name="T21" fmla="*/ 71 h 140"/>
                <a:gd name="T22" fmla="*/ 0 w 133"/>
                <a:gd name="T23" fmla="*/ 65 h 140"/>
                <a:gd name="T24" fmla="*/ 2 w 133"/>
                <a:gd name="T25" fmla="*/ 56 h 140"/>
                <a:gd name="T26" fmla="*/ 5 w 133"/>
                <a:gd name="T27" fmla="*/ 49 h 140"/>
                <a:gd name="T28" fmla="*/ 10 w 133"/>
                <a:gd name="T29" fmla="*/ 44 h 140"/>
                <a:gd name="T30" fmla="*/ 22 w 133"/>
                <a:gd name="T31" fmla="*/ 32 h 140"/>
                <a:gd name="T32" fmla="*/ 39 w 133"/>
                <a:gd name="T33" fmla="*/ 22 h 140"/>
                <a:gd name="T34" fmla="*/ 58 w 133"/>
                <a:gd name="T35" fmla="*/ 13 h 140"/>
                <a:gd name="T36" fmla="*/ 80 w 133"/>
                <a:gd name="T37" fmla="*/ 5 h 140"/>
                <a:gd name="T38" fmla="*/ 108 w 133"/>
                <a:gd name="T39" fmla="*/ 3 h 140"/>
                <a:gd name="T40" fmla="*/ 133 w 133"/>
                <a:gd name="T41" fmla="*/ 0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40"/>
                <a:gd name="T65" fmla="*/ 133 w 133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40">
                  <a:moveTo>
                    <a:pt x="133" y="140"/>
                  </a:moveTo>
                  <a:lnTo>
                    <a:pt x="108" y="136"/>
                  </a:lnTo>
                  <a:lnTo>
                    <a:pt x="82" y="136"/>
                  </a:lnTo>
                  <a:lnTo>
                    <a:pt x="58" y="128"/>
                  </a:lnTo>
                  <a:lnTo>
                    <a:pt x="39" y="121"/>
                  </a:lnTo>
                  <a:lnTo>
                    <a:pt x="22" y="107"/>
                  </a:lnTo>
                  <a:lnTo>
                    <a:pt x="10" y="99"/>
                  </a:lnTo>
                  <a:lnTo>
                    <a:pt x="5" y="90"/>
                  </a:lnTo>
                  <a:lnTo>
                    <a:pt x="2" y="83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2" y="56"/>
                  </a:lnTo>
                  <a:lnTo>
                    <a:pt x="5" y="49"/>
                  </a:lnTo>
                  <a:lnTo>
                    <a:pt x="10" y="44"/>
                  </a:lnTo>
                  <a:lnTo>
                    <a:pt x="22" y="32"/>
                  </a:lnTo>
                  <a:lnTo>
                    <a:pt x="39" y="22"/>
                  </a:lnTo>
                  <a:lnTo>
                    <a:pt x="58" y="13"/>
                  </a:lnTo>
                  <a:lnTo>
                    <a:pt x="80" y="5"/>
                  </a:lnTo>
                  <a:lnTo>
                    <a:pt x="108" y="3"/>
                  </a:lnTo>
                  <a:lnTo>
                    <a:pt x="133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1191"/>
            <p:cNvSpPr>
              <a:spLocks/>
            </p:cNvSpPr>
            <p:nvPr/>
          </p:nvSpPr>
          <p:spPr bwMode="auto">
            <a:xfrm>
              <a:off x="2967410" y="2041751"/>
              <a:ext cx="104775" cy="112713"/>
            </a:xfrm>
            <a:custGeom>
              <a:avLst/>
              <a:gdLst>
                <a:gd name="T0" fmla="*/ 133 w 133"/>
                <a:gd name="T1" fmla="*/ 142 h 142"/>
                <a:gd name="T2" fmla="*/ 108 w 133"/>
                <a:gd name="T3" fmla="*/ 142 h 142"/>
                <a:gd name="T4" fmla="*/ 82 w 133"/>
                <a:gd name="T5" fmla="*/ 136 h 142"/>
                <a:gd name="T6" fmla="*/ 58 w 133"/>
                <a:gd name="T7" fmla="*/ 128 h 142"/>
                <a:gd name="T8" fmla="*/ 39 w 133"/>
                <a:gd name="T9" fmla="*/ 121 h 142"/>
                <a:gd name="T10" fmla="*/ 22 w 133"/>
                <a:gd name="T11" fmla="*/ 113 h 142"/>
                <a:gd name="T12" fmla="*/ 10 w 133"/>
                <a:gd name="T13" fmla="*/ 99 h 142"/>
                <a:gd name="T14" fmla="*/ 5 w 133"/>
                <a:gd name="T15" fmla="*/ 92 h 142"/>
                <a:gd name="T16" fmla="*/ 2 w 133"/>
                <a:gd name="T17" fmla="*/ 85 h 142"/>
                <a:gd name="T18" fmla="*/ 0 w 133"/>
                <a:gd name="T19" fmla="*/ 80 h 142"/>
                <a:gd name="T20" fmla="*/ 0 w 133"/>
                <a:gd name="T21" fmla="*/ 72 h 142"/>
                <a:gd name="T22" fmla="*/ 0 w 133"/>
                <a:gd name="T23" fmla="*/ 65 h 142"/>
                <a:gd name="T24" fmla="*/ 2 w 133"/>
                <a:gd name="T25" fmla="*/ 58 h 142"/>
                <a:gd name="T26" fmla="*/ 5 w 133"/>
                <a:gd name="T27" fmla="*/ 49 h 142"/>
                <a:gd name="T28" fmla="*/ 10 w 133"/>
                <a:gd name="T29" fmla="*/ 44 h 142"/>
                <a:gd name="T30" fmla="*/ 22 w 133"/>
                <a:gd name="T31" fmla="*/ 32 h 142"/>
                <a:gd name="T32" fmla="*/ 39 w 133"/>
                <a:gd name="T33" fmla="*/ 24 h 142"/>
                <a:gd name="T34" fmla="*/ 58 w 133"/>
                <a:gd name="T35" fmla="*/ 13 h 142"/>
                <a:gd name="T36" fmla="*/ 82 w 133"/>
                <a:gd name="T37" fmla="*/ 8 h 142"/>
                <a:gd name="T38" fmla="*/ 108 w 133"/>
                <a:gd name="T39" fmla="*/ 3 h 142"/>
                <a:gd name="T40" fmla="*/ 133 w 133"/>
                <a:gd name="T41" fmla="*/ 0 h 1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42"/>
                <a:gd name="T65" fmla="*/ 133 w 133"/>
                <a:gd name="T66" fmla="*/ 142 h 1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42">
                  <a:moveTo>
                    <a:pt x="133" y="142"/>
                  </a:moveTo>
                  <a:lnTo>
                    <a:pt x="108" y="142"/>
                  </a:lnTo>
                  <a:lnTo>
                    <a:pt x="82" y="136"/>
                  </a:lnTo>
                  <a:lnTo>
                    <a:pt x="58" y="128"/>
                  </a:lnTo>
                  <a:lnTo>
                    <a:pt x="39" y="121"/>
                  </a:lnTo>
                  <a:lnTo>
                    <a:pt x="22" y="113"/>
                  </a:lnTo>
                  <a:lnTo>
                    <a:pt x="10" y="99"/>
                  </a:lnTo>
                  <a:lnTo>
                    <a:pt x="5" y="92"/>
                  </a:lnTo>
                  <a:lnTo>
                    <a:pt x="2" y="85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2" y="58"/>
                  </a:lnTo>
                  <a:lnTo>
                    <a:pt x="5" y="49"/>
                  </a:lnTo>
                  <a:lnTo>
                    <a:pt x="10" y="44"/>
                  </a:lnTo>
                  <a:lnTo>
                    <a:pt x="22" y="32"/>
                  </a:lnTo>
                  <a:lnTo>
                    <a:pt x="39" y="24"/>
                  </a:lnTo>
                  <a:lnTo>
                    <a:pt x="58" y="13"/>
                  </a:lnTo>
                  <a:lnTo>
                    <a:pt x="82" y="8"/>
                  </a:lnTo>
                  <a:lnTo>
                    <a:pt x="108" y="3"/>
                  </a:lnTo>
                  <a:lnTo>
                    <a:pt x="133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1192"/>
            <p:cNvSpPr>
              <a:spLocks/>
            </p:cNvSpPr>
            <p:nvPr/>
          </p:nvSpPr>
          <p:spPr bwMode="auto">
            <a:xfrm>
              <a:off x="2967410" y="2154464"/>
              <a:ext cx="107950" cy="109537"/>
            </a:xfrm>
            <a:custGeom>
              <a:avLst/>
              <a:gdLst>
                <a:gd name="T0" fmla="*/ 135 w 135"/>
                <a:gd name="T1" fmla="*/ 138 h 138"/>
                <a:gd name="T2" fmla="*/ 135 w 135"/>
                <a:gd name="T3" fmla="*/ 138 h 138"/>
                <a:gd name="T4" fmla="*/ 106 w 135"/>
                <a:gd name="T5" fmla="*/ 138 h 138"/>
                <a:gd name="T6" fmla="*/ 82 w 135"/>
                <a:gd name="T7" fmla="*/ 133 h 138"/>
                <a:gd name="T8" fmla="*/ 58 w 135"/>
                <a:gd name="T9" fmla="*/ 129 h 138"/>
                <a:gd name="T10" fmla="*/ 39 w 135"/>
                <a:gd name="T11" fmla="*/ 119 h 138"/>
                <a:gd name="T12" fmla="*/ 22 w 135"/>
                <a:gd name="T13" fmla="*/ 109 h 138"/>
                <a:gd name="T14" fmla="*/ 10 w 135"/>
                <a:gd name="T15" fmla="*/ 97 h 138"/>
                <a:gd name="T16" fmla="*/ 5 w 135"/>
                <a:gd name="T17" fmla="*/ 88 h 138"/>
                <a:gd name="T18" fmla="*/ 1 w 135"/>
                <a:gd name="T19" fmla="*/ 83 h 138"/>
                <a:gd name="T20" fmla="*/ 0 w 135"/>
                <a:gd name="T21" fmla="*/ 76 h 138"/>
                <a:gd name="T22" fmla="*/ 0 w 135"/>
                <a:gd name="T23" fmla="*/ 68 h 138"/>
                <a:gd name="T24" fmla="*/ 0 w 135"/>
                <a:gd name="T25" fmla="*/ 61 h 138"/>
                <a:gd name="T26" fmla="*/ 1 w 135"/>
                <a:gd name="T27" fmla="*/ 54 h 138"/>
                <a:gd name="T28" fmla="*/ 5 w 135"/>
                <a:gd name="T29" fmla="*/ 49 h 138"/>
                <a:gd name="T30" fmla="*/ 10 w 135"/>
                <a:gd name="T31" fmla="*/ 41 h 138"/>
                <a:gd name="T32" fmla="*/ 22 w 135"/>
                <a:gd name="T33" fmla="*/ 29 h 138"/>
                <a:gd name="T34" fmla="*/ 39 w 135"/>
                <a:gd name="T35" fmla="*/ 18 h 138"/>
                <a:gd name="T36" fmla="*/ 58 w 135"/>
                <a:gd name="T37" fmla="*/ 8 h 138"/>
                <a:gd name="T38" fmla="*/ 82 w 135"/>
                <a:gd name="T39" fmla="*/ 5 h 138"/>
                <a:gd name="T40" fmla="*/ 106 w 135"/>
                <a:gd name="T41" fmla="*/ 0 h 138"/>
                <a:gd name="T42" fmla="*/ 135 w 135"/>
                <a:gd name="T43" fmla="*/ 0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"/>
                <a:gd name="T67" fmla="*/ 0 h 138"/>
                <a:gd name="T68" fmla="*/ 135 w 135"/>
                <a:gd name="T69" fmla="*/ 138 h 1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" h="138">
                  <a:moveTo>
                    <a:pt x="135" y="138"/>
                  </a:moveTo>
                  <a:lnTo>
                    <a:pt x="135" y="138"/>
                  </a:lnTo>
                  <a:lnTo>
                    <a:pt x="106" y="138"/>
                  </a:lnTo>
                  <a:lnTo>
                    <a:pt x="82" y="133"/>
                  </a:lnTo>
                  <a:lnTo>
                    <a:pt x="58" y="129"/>
                  </a:lnTo>
                  <a:lnTo>
                    <a:pt x="39" y="119"/>
                  </a:lnTo>
                  <a:lnTo>
                    <a:pt x="22" y="109"/>
                  </a:lnTo>
                  <a:lnTo>
                    <a:pt x="10" y="97"/>
                  </a:lnTo>
                  <a:lnTo>
                    <a:pt x="5" y="88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5" y="49"/>
                  </a:lnTo>
                  <a:lnTo>
                    <a:pt x="10" y="41"/>
                  </a:lnTo>
                  <a:lnTo>
                    <a:pt x="22" y="29"/>
                  </a:lnTo>
                  <a:lnTo>
                    <a:pt x="39" y="18"/>
                  </a:lnTo>
                  <a:lnTo>
                    <a:pt x="58" y="8"/>
                  </a:lnTo>
                  <a:lnTo>
                    <a:pt x="82" y="5"/>
                  </a:lnTo>
                  <a:lnTo>
                    <a:pt x="106" y="0"/>
                  </a:lnTo>
                  <a:lnTo>
                    <a:pt x="135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1193"/>
            <p:cNvSpPr>
              <a:spLocks noChangeShapeType="1"/>
            </p:cNvSpPr>
            <p:nvPr/>
          </p:nvSpPr>
          <p:spPr bwMode="auto">
            <a:xfrm>
              <a:off x="3069010" y="1817914"/>
              <a:ext cx="1171575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1194"/>
            <p:cNvSpPr>
              <a:spLocks noChangeShapeType="1"/>
            </p:cNvSpPr>
            <p:nvPr/>
          </p:nvSpPr>
          <p:spPr bwMode="auto">
            <a:xfrm>
              <a:off x="3072185" y="2264001"/>
              <a:ext cx="117157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1196"/>
            <p:cNvSpPr>
              <a:spLocks/>
            </p:cNvSpPr>
            <p:nvPr/>
          </p:nvSpPr>
          <p:spPr bwMode="auto">
            <a:xfrm>
              <a:off x="3334123" y="1736951"/>
              <a:ext cx="80962" cy="163513"/>
            </a:xfrm>
            <a:custGeom>
              <a:avLst/>
              <a:gdLst>
                <a:gd name="T0" fmla="*/ 0 w 102"/>
                <a:gd name="T1" fmla="*/ 0 h 207"/>
                <a:gd name="T2" fmla="*/ 102 w 102"/>
                <a:gd name="T3" fmla="*/ 101 h 207"/>
                <a:gd name="T4" fmla="*/ 0 w 102"/>
                <a:gd name="T5" fmla="*/ 207 h 207"/>
                <a:gd name="T6" fmla="*/ 0 w 102"/>
                <a:gd name="T7" fmla="*/ 0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2"/>
                <a:gd name="T13" fmla="*/ 0 h 207"/>
                <a:gd name="T14" fmla="*/ 102 w 102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2" h="207">
                  <a:moveTo>
                    <a:pt x="0" y="0"/>
                  </a:moveTo>
                  <a:lnTo>
                    <a:pt x="102" y="101"/>
                  </a:lnTo>
                  <a:lnTo>
                    <a:pt x="0" y="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476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1197"/>
            <p:cNvSpPr>
              <a:spLocks noChangeShapeType="1"/>
            </p:cNvSpPr>
            <p:nvPr/>
          </p:nvSpPr>
          <p:spPr bwMode="auto">
            <a:xfrm>
              <a:off x="3415085" y="1740126"/>
              <a:ext cx="1588" cy="163513"/>
            </a:xfrm>
            <a:prstGeom prst="line">
              <a:avLst/>
            </a:prstGeom>
            <a:noFill/>
            <a:ln w="476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1200"/>
            <p:cNvSpPr>
              <a:spLocks noChangeShapeType="1"/>
            </p:cNvSpPr>
            <p:nvPr/>
          </p:nvSpPr>
          <p:spPr bwMode="auto">
            <a:xfrm>
              <a:off x="3415085" y="1740126"/>
              <a:ext cx="1588" cy="163513"/>
            </a:xfrm>
            <a:prstGeom prst="line">
              <a:avLst/>
            </a:prstGeom>
            <a:noFill/>
            <a:ln w="476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Rectangle 1239"/>
            <p:cNvSpPr>
              <a:spLocks noChangeArrowheads="1"/>
            </p:cNvSpPr>
            <p:nvPr/>
          </p:nvSpPr>
          <p:spPr bwMode="auto">
            <a:xfrm>
              <a:off x="1921248" y="2292576"/>
              <a:ext cx="522287" cy="392113"/>
            </a:xfrm>
            <a:prstGeom prst="rect">
              <a:avLst/>
            </a:prstGeom>
            <a:solidFill>
              <a:srgbClr val="FFFFE1"/>
            </a:solidFill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Rectangle 1240"/>
            <p:cNvSpPr>
              <a:spLocks noChangeArrowheads="1"/>
            </p:cNvSpPr>
            <p:nvPr/>
          </p:nvSpPr>
          <p:spPr bwMode="auto">
            <a:xfrm>
              <a:off x="1962523" y="2327501"/>
              <a:ext cx="385762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Rectangle 1241"/>
            <p:cNvSpPr>
              <a:spLocks noChangeArrowheads="1"/>
            </p:cNvSpPr>
            <p:nvPr/>
          </p:nvSpPr>
          <p:spPr bwMode="auto">
            <a:xfrm>
              <a:off x="1962523" y="2292576"/>
              <a:ext cx="38311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smtClean="0">
                  <a:solidFill>
                    <a:srgbClr val="1F1A17"/>
                  </a:solidFill>
                  <a:latin typeface="Arial" charset="0"/>
                </a:rPr>
                <a:t>control</a:t>
              </a:r>
              <a:endParaRPr lang="en-GB" sz="1000"/>
            </a:p>
          </p:txBody>
        </p:sp>
        <p:sp>
          <p:nvSpPr>
            <p:cNvPr id="73" name="Rectangle 1242"/>
            <p:cNvSpPr>
              <a:spLocks noChangeArrowheads="1"/>
            </p:cNvSpPr>
            <p:nvPr/>
          </p:nvSpPr>
          <p:spPr bwMode="auto">
            <a:xfrm>
              <a:off x="1962523" y="2457676"/>
              <a:ext cx="431800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Rectangle 1243"/>
            <p:cNvSpPr>
              <a:spLocks noChangeArrowheads="1"/>
            </p:cNvSpPr>
            <p:nvPr/>
          </p:nvSpPr>
          <p:spPr bwMode="auto">
            <a:xfrm>
              <a:off x="1929185" y="2467201"/>
              <a:ext cx="50323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smtClean="0">
                  <a:solidFill>
                    <a:srgbClr val="1F1A17"/>
                  </a:solidFill>
                  <a:latin typeface="Arial" charset="0"/>
                </a:rPr>
                <a:t>~200kHz</a:t>
              </a:r>
              <a:endParaRPr lang="en-GB" sz="1000"/>
            </a:p>
          </p:txBody>
        </p:sp>
        <p:sp>
          <p:nvSpPr>
            <p:cNvPr id="75" name="Line 1244"/>
            <p:cNvSpPr>
              <a:spLocks noChangeShapeType="1"/>
            </p:cNvSpPr>
            <p:nvPr/>
          </p:nvSpPr>
          <p:spPr bwMode="auto">
            <a:xfrm>
              <a:off x="944935" y="1819501"/>
              <a:ext cx="1797050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Rectangle 1253"/>
            <p:cNvSpPr>
              <a:spLocks noChangeArrowheads="1"/>
            </p:cNvSpPr>
            <p:nvPr/>
          </p:nvSpPr>
          <p:spPr bwMode="auto">
            <a:xfrm>
              <a:off x="1010023" y="1682976"/>
              <a:ext cx="8890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Rectangle 1254"/>
            <p:cNvSpPr>
              <a:spLocks noChangeArrowheads="1"/>
            </p:cNvSpPr>
            <p:nvPr/>
          </p:nvSpPr>
          <p:spPr bwMode="auto">
            <a:xfrm>
              <a:off x="1010023" y="1687739"/>
              <a:ext cx="8976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 b="1" smtClean="0">
                  <a:solidFill>
                    <a:srgbClr val="1F1A17"/>
                  </a:solidFill>
                  <a:latin typeface="Arial" charset="0"/>
                </a:rPr>
                <a:t>+</a:t>
              </a:r>
              <a:endParaRPr lang="en-GB"/>
            </a:p>
          </p:txBody>
        </p:sp>
        <p:sp>
          <p:nvSpPr>
            <p:cNvPr id="78" name="Rectangle 1256"/>
            <p:cNvSpPr>
              <a:spLocks noChangeArrowheads="1"/>
            </p:cNvSpPr>
            <p:nvPr/>
          </p:nvSpPr>
          <p:spPr bwMode="auto">
            <a:xfrm>
              <a:off x="1068760" y="2771384"/>
              <a:ext cx="5129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 b="1" smtClean="0">
                  <a:solidFill>
                    <a:srgbClr val="1F1A17"/>
                  </a:solidFill>
                  <a:latin typeface="Arial" charset="0"/>
                </a:rPr>
                <a:t>-</a:t>
              </a:r>
              <a:endParaRPr lang="en-GB"/>
            </a:p>
          </p:txBody>
        </p:sp>
        <p:sp>
          <p:nvSpPr>
            <p:cNvPr id="79" name="Rectangle 1265"/>
            <p:cNvSpPr>
              <a:spLocks noChangeArrowheads="1"/>
            </p:cNvSpPr>
            <p:nvPr/>
          </p:nvSpPr>
          <p:spPr bwMode="auto">
            <a:xfrm>
              <a:off x="4199310" y="1682976"/>
              <a:ext cx="8890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Rectangle 1266"/>
            <p:cNvSpPr>
              <a:spLocks noChangeArrowheads="1"/>
            </p:cNvSpPr>
            <p:nvPr/>
          </p:nvSpPr>
          <p:spPr bwMode="auto">
            <a:xfrm>
              <a:off x="4199310" y="1668689"/>
              <a:ext cx="8976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 b="1" smtClean="0">
                  <a:solidFill>
                    <a:srgbClr val="1F1A17"/>
                  </a:solidFill>
                  <a:latin typeface="Arial" charset="0"/>
                </a:rPr>
                <a:t>+</a:t>
              </a:r>
              <a:endParaRPr lang="en-GB"/>
            </a:p>
          </p:txBody>
        </p:sp>
        <p:sp>
          <p:nvSpPr>
            <p:cNvPr id="81" name="Rectangle 1267"/>
            <p:cNvSpPr>
              <a:spLocks noChangeArrowheads="1"/>
            </p:cNvSpPr>
            <p:nvPr/>
          </p:nvSpPr>
          <p:spPr bwMode="auto">
            <a:xfrm>
              <a:off x="4199310" y="2203676"/>
              <a:ext cx="5080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Rectangle 1268"/>
            <p:cNvSpPr>
              <a:spLocks noChangeArrowheads="1"/>
            </p:cNvSpPr>
            <p:nvPr/>
          </p:nvSpPr>
          <p:spPr bwMode="auto">
            <a:xfrm>
              <a:off x="4199310" y="2208439"/>
              <a:ext cx="5129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 b="1" smtClean="0">
                  <a:solidFill>
                    <a:srgbClr val="1F1A17"/>
                  </a:solidFill>
                  <a:latin typeface="Arial" charset="0"/>
                </a:rPr>
                <a:t>-</a:t>
              </a:r>
              <a:endParaRPr lang="en-GB"/>
            </a:p>
          </p:txBody>
        </p:sp>
        <p:sp>
          <p:nvSpPr>
            <p:cNvPr id="83" name="Rectangle 1269"/>
            <p:cNvSpPr>
              <a:spLocks noChangeArrowheads="1"/>
            </p:cNvSpPr>
            <p:nvPr/>
          </p:nvSpPr>
          <p:spPr bwMode="auto">
            <a:xfrm>
              <a:off x="2572123" y="2008414"/>
              <a:ext cx="130175" cy="130175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Rectangle 1270"/>
            <p:cNvSpPr>
              <a:spLocks noChangeArrowheads="1"/>
            </p:cNvSpPr>
            <p:nvPr/>
          </p:nvSpPr>
          <p:spPr bwMode="auto">
            <a:xfrm>
              <a:off x="1660898" y="2522764"/>
              <a:ext cx="130175" cy="130175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Oval 1277"/>
            <p:cNvSpPr>
              <a:spLocks noChangeArrowheads="1"/>
            </p:cNvSpPr>
            <p:nvPr/>
          </p:nvSpPr>
          <p:spPr bwMode="auto">
            <a:xfrm>
              <a:off x="3353173" y="1943326"/>
              <a:ext cx="131762" cy="131763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Oval 1278"/>
            <p:cNvSpPr>
              <a:spLocks noChangeArrowheads="1"/>
            </p:cNvSpPr>
            <p:nvPr/>
          </p:nvSpPr>
          <p:spPr bwMode="auto">
            <a:xfrm>
              <a:off x="3027735" y="2073501"/>
              <a:ext cx="131763" cy="131763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1285"/>
            <p:cNvSpPr>
              <a:spLocks/>
            </p:cNvSpPr>
            <p:nvPr/>
          </p:nvSpPr>
          <p:spPr bwMode="auto">
            <a:xfrm>
              <a:off x="3716710" y="2046514"/>
              <a:ext cx="184150" cy="184150"/>
            </a:xfrm>
            <a:custGeom>
              <a:avLst/>
              <a:gdLst>
                <a:gd name="T0" fmla="*/ 0 w 232"/>
                <a:gd name="T1" fmla="*/ 116 h 232"/>
                <a:gd name="T2" fmla="*/ 116 w 232"/>
                <a:gd name="T3" fmla="*/ 232 h 232"/>
                <a:gd name="T4" fmla="*/ 232 w 232"/>
                <a:gd name="T5" fmla="*/ 116 h 232"/>
                <a:gd name="T6" fmla="*/ 116 w 232"/>
                <a:gd name="T7" fmla="*/ 0 h 232"/>
                <a:gd name="T8" fmla="*/ 0 w 232"/>
                <a:gd name="T9" fmla="*/ 116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232"/>
                <a:gd name="T17" fmla="*/ 232 w 232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232">
                  <a:moveTo>
                    <a:pt x="0" y="116"/>
                  </a:moveTo>
                  <a:lnTo>
                    <a:pt x="116" y="232"/>
                  </a:lnTo>
                  <a:lnTo>
                    <a:pt x="232" y="116"/>
                  </a:lnTo>
                  <a:lnTo>
                    <a:pt x="116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1288"/>
            <p:cNvSpPr>
              <a:spLocks/>
            </p:cNvSpPr>
            <p:nvPr/>
          </p:nvSpPr>
          <p:spPr bwMode="auto">
            <a:xfrm>
              <a:off x="4237410" y="1916339"/>
              <a:ext cx="184150" cy="184150"/>
            </a:xfrm>
            <a:custGeom>
              <a:avLst/>
              <a:gdLst>
                <a:gd name="T0" fmla="*/ 0 w 232"/>
                <a:gd name="T1" fmla="*/ 116 h 232"/>
                <a:gd name="T2" fmla="*/ 116 w 232"/>
                <a:gd name="T3" fmla="*/ 232 h 232"/>
                <a:gd name="T4" fmla="*/ 232 w 232"/>
                <a:gd name="T5" fmla="*/ 116 h 232"/>
                <a:gd name="T6" fmla="*/ 116 w 232"/>
                <a:gd name="T7" fmla="*/ 0 h 232"/>
                <a:gd name="T8" fmla="*/ 0 w 232"/>
                <a:gd name="T9" fmla="*/ 116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232"/>
                <a:gd name="T17" fmla="*/ 232 w 232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232">
                  <a:moveTo>
                    <a:pt x="0" y="116"/>
                  </a:moveTo>
                  <a:lnTo>
                    <a:pt x="116" y="232"/>
                  </a:lnTo>
                  <a:lnTo>
                    <a:pt x="232" y="116"/>
                  </a:lnTo>
                  <a:lnTo>
                    <a:pt x="116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AutoShape 1298"/>
            <p:cNvSpPr>
              <a:spLocks noChangeArrowheads="1"/>
            </p:cNvSpPr>
            <p:nvPr/>
          </p:nvSpPr>
          <p:spPr bwMode="auto">
            <a:xfrm>
              <a:off x="3792910" y="1848076"/>
              <a:ext cx="523875" cy="381000"/>
            </a:xfrm>
            <a:prstGeom prst="roundRect">
              <a:avLst>
                <a:gd name="adj" fmla="val 16667"/>
              </a:avLst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" name="AutoShape 1299"/>
            <p:cNvSpPr>
              <a:spLocks noChangeArrowheads="1"/>
            </p:cNvSpPr>
            <p:nvPr/>
          </p:nvSpPr>
          <p:spPr bwMode="auto">
            <a:xfrm>
              <a:off x="3092823" y="1841726"/>
              <a:ext cx="319087" cy="381000"/>
            </a:xfrm>
            <a:prstGeom prst="roundRect">
              <a:avLst>
                <a:gd name="adj" fmla="val 16667"/>
              </a:avLst>
            </a:prstGeom>
            <a:noFill/>
            <a:ln w="28575" cap="rnd">
              <a:solidFill>
                <a:srgbClr val="FF00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" name="AutoShape 1300"/>
            <p:cNvSpPr>
              <a:spLocks noChangeArrowheads="1"/>
            </p:cNvSpPr>
            <p:nvPr/>
          </p:nvSpPr>
          <p:spPr bwMode="auto">
            <a:xfrm>
              <a:off x="1722810" y="1879826"/>
              <a:ext cx="914400" cy="869950"/>
            </a:xfrm>
            <a:prstGeom prst="roundRect">
              <a:avLst>
                <a:gd name="adj" fmla="val 16667"/>
              </a:avLst>
            </a:prstGeom>
            <a:noFill/>
            <a:ln w="28575" cap="rnd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" name="AutoShape 1301"/>
            <p:cNvSpPr>
              <a:spLocks noChangeArrowheads="1"/>
            </p:cNvSpPr>
            <p:nvPr/>
          </p:nvSpPr>
          <p:spPr bwMode="auto">
            <a:xfrm>
              <a:off x="808410" y="1879826"/>
              <a:ext cx="398463" cy="869950"/>
            </a:xfrm>
            <a:prstGeom prst="roundRect">
              <a:avLst>
                <a:gd name="adj" fmla="val 16667"/>
              </a:avLst>
            </a:prstGeom>
            <a:noFill/>
            <a:ln w="28575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934756" y="1739068"/>
              <a:ext cx="72008" cy="72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267744" y="2603164"/>
              <a:ext cx="72008" cy="72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8" name="Elbow Connector 97"/>
            <p:cNvCxnSpPr>
              <a:stCxn id="95" idx="2"/>
              <a:endCxn id="96" idx="2"/>
            </p:cNvCxnSpPr>
            <p:nvPr/>
          </p:nvCxnSpPr>
          <p:spPr>
            <a:xfrm rot="5400000">
              <a:off x="2705206" y="1409618"/>
              <a:ext cx="864096" cy="1667012"/>
            </a:xfrm>
            <a:prstGeom prst="bentConnector3">
              <a:avLst>
                <a:gd name="adj1" fmla="val 12645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3059832" y="2670660"/>
              <a:ext cx="786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smtClean="0"/>
                <a:t>feed back</a:t>
              </a:r>
              <a:endParaRPr lang="en-GB" sz="1200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528128" y="1766144"/>
            <a:ext cx="4103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600" dirty="0" err="1" smtClean="0"/>
              <a:t>Stablized</a:t>
            </a:r>
            <a:r>
              <a:rPr lang="en-GB" sz="1600" dirty="0" smtClean="0"/>
              <a:t> voltage output ≈ constant power load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4503652" y="2132856"/>
            <a:ext cx="4532844" cy="886581"/>
            <a:chOff x="1021621" y="4588447"/>
            <a:chExt cx="4532844" cy="886581"/>
          </a:xfrm>
        </p:grpSpPr>
        <p:sp>
          <p:nvSpPr>
            <p:cNvPr id="97" name="Rectangle 96"/>
            <p:cNvSpPr/>
            <p:nvPr/>
          </p:nvSpPr>
          <p:spPr>
            <a:xfrm>
              <a:off x="1021621" y="4588447"/>
              <a:ext cx="45328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  <a:tabLst>
                  <a:tab pos="1882775" algn="l"/>
                  <a:tab pos="4127500" algn="l"/>
                </a:tabLst>
              </a:pPr>
              <a:r>
                <a:rPr lang="en-GB" sz="1600" dirty="0" smtClean="0"/>
                <a:t>Network voltage↓=Network current↑=Cable loss↑</a:t>
              </a:r>
            </a:p>
          </p:txBody>
        </p:sp>
        <p:sp>
          <p:nvSpPr>
            <p:cNvPr id="103" name="Arc 102"/>
            <p:cNvSpPr/>
            <p:nvPr/>
          </p:nvSpPr>
          <p:spPr>
            <a:xfrm flipH="1">
              <a:off x="1187624" y="4970972"/>
              <a:ext cx="3744416" cy="504056"/>
            </a:xfrm>
            <a:prstGeom prst="arc">
              <a:avLst>
                <a:gd name="adj1" fmla="val 21425196"/>
                <a:gd name="adj2" fmla="val 11006403"/>
              </a:avLst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302719" y="3200400"/>
            <a:ext cx="6437633" cy="3180928"/>
            <a:chOff x="1095984" y="3200400"/>
            <a:chExt cx="6437633" cy="3180928"/>
          </a:xfrm>
        </p:grpSpPr>
        <p:sp>
          <p:nvSpPr>
            <p:cNvPr id="111" name="Rectangle 110"/>
            <p:cNvSpPr/>
            <p:nvPr/>
          </p:nvSpPr>
          <p:spPr>
            <a:xfrm>
              <a:off x="1161232" y="3200400"/>
              <a:ext cx="6363096" cy="3180928"/>
            </a:xfrm>
            <a:prstGeom prst="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052445" y="3219450"/>
              <a:ext cx="2908553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 smtClean="0">
                  <a:latin typeface="+mn-lt"/>
                </a:rPr>
                <a:t>V</a:t>
              </a:r>
              <a:r>
                <a:rPr lang="nl-NL" sz="1200" dirty="0" smtClean="0">
                  <a:latin typeface="+mn-lt"/>
                </a:rPr>
                <a:t>0</a:t>
              </a:r>
              <a:r>
                <a:rPr lang="nl-NL" sz="1600" dirty="0" smtClean="0">
                  <a:latin typeface="+mn-lt"/>
                </a:rPr>
                <a:t> = </a:t>
              </a:r>
              <a:r>
                <a:rPr lang="nl-NL" sz="1600" dirty="0" err="1" smtClean="0">
                  <a:latin typeface="+mn-lt"/>
                </a:rPr>
                <a:t>source</a:t>
              </a:r>
              <a:r>
                <a:rPr lang="nl-NL" sz="1600" dirty="0" smtClean="0">
                  <a:latin typeface="+mn-lt"/>
                </a:rPr>
                <a:t> voltage [V]</a:t>
              </a:r>
            </a:p>
            <a:p>
              <a:r>
                <a:rPr lang="nl-NL" sz="1600" dirty="0" smtClean="0">
                  <a:latin typeface="+mn-lt"/>
                </a:rPr>
                <a:t>V</a:t>
              </a:r>
              <a:r>
                <a:rPr lang="nl-NL" sz="1200" dirty="0" smtClean="0">
                  <a:latin typeface="+mn-lt"/>
                </a:rPr>
                <a:t>1</a:t>
              </a:r>
              <a:r>
                <a:rPr lang="nl-NL" sz="1600" dirty="0" smtClean="0">
                  <a:latin typeface="+mn-lt"/>
                </a:rPr>
                <a:t>  = </a:t>
              </a:r>
              <a:r>
                <a:rPr lang="nl-NL" sz="1600" dirty="0" err="1" smtClean="0">
                  <a:latin typeface="+mn-lt"/>
                </a:rPr>
                <a:t>load</a:t>
              </a:r>
              <a:r>
                <a:rPr lang="nl-NL" sz="1600" dirty="0" smtClean="0">
                  <a:latin typeface="+mn-lt"/>
                </a:rPr>
                <a:t> voltage [V]</a:t>
              </a:r>
            </a:p>
            <a:p>
              <a:r>
                <a:rPr lang="nl-NL" sz="1600" dirty="0" smtClean="0">
                  <a:latin typeface="+mn-lt"/>
                </a:rPr>
                <a:t>P</a:t>
              </a:r>
              <a:r>
                <a:rPr lang="nl-NL" sz="1200" dirty="0" smtClean="0">
                  <a:latin typeface="+mn-lt"/>
                </a:rPr>
                <a:t>0</a:t>
              </a:r>
              <a:r>
                <a:rPr lang="nl-NL" sz="1600" dirty="0" smtClean="0">
                  <a:latin typeface="+mn-lt"/>
                </a:rPr>
                <a:t> = </a:t>
              </a:r>
              <a:r>
                <a:rPr lang="nl-NL" sz="1600" dirty="0" err="1" smtClean="0">
                  <a:latin typeface="+mn-lt"/>
                </a:rPr>
                <a:t>source</a:t>
              </a:r>
              <a:r>
                <a:rPr lang="nl-NL" sz="1600" dirty="0" smtClean="0">
                  <a:latin typeface="+mn-lt"/>
                </a:rPr>
                <a:t> power [W]</a:t>
              </a:r>
            </a:p>
            <a:p>
              <a:r>
                <a:rPr lang="nl-NL" sz="1600" dirty="0" smtClean="0">
                  <a:latin typeface="+mn-lt"/>
                </a:rPr>
                <a:t>P</a:t>
              </a:r>
              <a:r>
                <a:rPr lang="nl-NL" sz="1200" dirty="0" smtClean="0">
                  <a:latin typeface="+mn-lt"/>
                </a:rPr>
                <a:t>1</a:t>
              </a:r>
              <a:r>
                <a:rPr lang="nl-NL" sz="1600" dirty="0" smtClean="0">
                  <a:latin typeface="+mn-lt"/>
                </a:rPr>
                <a:t>  = </a:t>
              </a:r>
              <a:r>
                <a:rPr lang="nl-NL" sz="1600" dirty="0" err="1" smtClean="0">
                  <a:latin typeface="+mn-lt"/>
                </a:rPr>
                <a:t>load</a:t>
              </a:r>
              <a:r>
                <a:rPr lang="nl-NL" sz="1600" dirty="0" smtClean="0">
                  <a:latin typeface="+mn-lt"/>
                </a:rPr>
                <a:t> power [W]</a:t>
              </a:r>
            </a:p>
            <a:p>
              <a:r>
                <a:rPr lang="nl-NL" sz="1600" dirty="0" smtClean="0">
                  <a:latin typeface="+mn-lt"/>
                </a:rPr>
                <a:t>I    = </a:t>
              </a:r>
              <a:r>
                <a:rPr lang="nl-NL" sz="1600" dirty="0" err="1" smtClean="0">
                  <a:latin typeface="+mn-lt"/>
                </a:rPr>
                <a:t>current</a:t>
              </a:r>
              <a:r>
                <a:rPr lang="nl-NL" sz="1600" dirty="0" smtClean="0">
                  <a:latin typeface="+mn-lt"/>
                </a:rPr>
                <a:t> [A]</a:t>
              </a:r>
            </a:p>
            <a:p>
              <a:r>
                <a:rPr lang="nl-NL" sz="1600" dirty="0" smtClean="0">
                  <a:latin typeface="+mn-lt"/>
                </a:rPr>
                <a:t>L   = </a:t>
              </a:r>
              <a:r>
                <a:rPr lang="nl-NL" sz="1600" dirty="0" err="1" smtClean="0">
                  <a:latin typeface="+mn-lt"/>
                </a:rPr>
                <a:t>length</a:t>
              </a:r>
              <a:r>
                <a:rPr lang="nl-NL" sz="1600" dirty="0" smtClean="0">
                  <a:latin typeface="+mn-lt"/>
                </a:rPr>
                <a:t> of </a:t>
              </a:r>
              <a:r>
                <a:rPr lang="nl-NL" sz="1600" dirty="0" err="1" smtClean="0">
                  <a:latin typeface="+mn-lt"/>
                </a:rPr>
                <a:t>connection</a:t>
              </a:r>
              <a:r>
                <a:rPr lang="nl-NL" sz="1600" dirty="0" smtClean="0">
                  <a:latin typeface="+mn-lt"/>
                </a:rPr>
                <a:t> [m]</a:t>
              </a:r>
            </a:p>
            <a:p>
              <a:r>
                <a:rPr lang="nl-NL" sz="1600" dirty="0" smtClean="0">
                  <a:latin typeface="+mn-lt"/>
                </a:rPr>
                <a:t>r   = </a:t>
              </a:r>
              <a:r>
                <a:rPr lang="nl-NL" sz="1600" dirty="0" err="1" smtClean="0">
                  <a:latin typeface="+mn-lt"/>
                </a:rPr>
                <a:t>connection</a:t>
              </a:r>
              <a:r>
                <a:rPr lang="nl-NL" sz="1600" dirty="0" smtClean="0">
                  <a:latin typeface="+mn-lt"/>
                </a:rPr>
                <a:t> </a:t>
              </a:r>
              <a:r>
                <a:rPr lang="nl-NL" sz="1600" dirty="0" err="1" smtClean="0">
                  <a:latin typeface="+mn-lt"/>
                </a:rPr>
                <a:t>resistance</a:t>
              </a:r>
              <a:r>
                <a:rPr lang="nl-NL" sz="1600" dirty="0" smtClean="0">
                  <a:latin typeface="+mn-lt"/>
                </a:rPr>
                <a:t> [</a:t>
              </a:r>
              <a:r>
                <a:rPr lang="el-GR" sz="1600" dirty="0" smtClean="0">
                  <a:latin typeface="+mn-lt"/>
                </a:rPr>
                <a:t>Ω</a:t>
              </a:r>
              <a:r>
                <a:rPr lang="nl-NL" sz="1600" dirty="0" smtClean="0">
                  <a:latin typeface="+mn-lt"/>
                </a:rPr>
                <a:t>/m]</a:t>
              </a:r>
              <a:endParaRPr lang="nl-NL" sz="1600" dirty="0">
                <a:latin typeface="+mn-l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597513" y="6019800"/>
              <a:ext cx="9268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 err="1" smtClean="0">
                  <a:latin typeface="+mn-lt"/>
                </a:rPr>
                <a:t>V</a:t>
              </a:r>
              <a:r>
                <a:rPr lang="nl-NL" sz="1200" dirty="0" err="1" smtClean="0">
                  <a:latin typeface="+mn-lt"/>
                </a:rPr>
                <a:t>n</a:t>
              </a:r>
              <a:r>
                <a:rPr lang="nl-NL" sz="1600" dirty="0" smtClean="0">
                  <a:latin typeface="+mn-lt"/>
                </a:rPr>
                <a:t>&gt; ½V</a:t>
              </a:r>
              <a:r>
                <a:rPr lang="nl-NL" sz="1200" dirty="0" smtClean="0">
                  <a:latin typeface="+mn-lt"/>
                </a:rPr>
                <a:t>0</a:t>
              </a:r>
              <a:r>
                <a:rPr lang="nl-NL" sz="1600" dirty="0" smtClean="0">
                  <a:latin typeface="+mn-lt"/>
                </a:rPr>
                <a:t>]</a:t>
              </a:r>
              <a:endParaRPr lang="nl-NL" sz="1600" dirty="0">
                <a:latin typeface="+mn-lt"/>
              </a:endParaRPr>
            </a:p>
          </p:txBody>
        </p:sp>
        <p:graphicFrame>
          <p:nvGraphicFramePr>
            <p:cNvPr id="114" name="Object 14"/>
            <p:cNvGraphicFramePr>
              <a:graphicFrameLocks noChangeAspect="1"/>
            </p:cNvGraphicFramePr>
            <p:nvPr/>
          </p:nvGraphicFramePr>
          <p:xfrm>
            <a:off x="2536825" y="5214938"/>
            <a:ext cx="4624388" cy="890587"/>
          </p:xfrm>
          <a:graphic>
            <a:graphicData uri="http://schemas.openxmlformats.org/presentationml/2006/ole">
              <p:oleObj spid="_x0000_s66561" name="Equation" r:id="rId3" imgW="2781000" imgH="533160" progId="Equation.3">
                <p:embed/>
              </p:oleObj>
            </a:graphicData>
          </a:graphic>
        </p:graphicFrame>
        <p:grpSp>
          <p:nvGrpSpPr>
            <p:cNvPr id="115" name="Group 72"/>
            <p:cNvGrpSpPr/>
            <p:nvPr/>
          </p:nvGrpSpPr>
          <p:grpSpPr>
            <a:xfrm>
              <a:off x="1828614" y="3304663"/>
              <a:ext cx="641427" cy="2920970"/>
              <a:chOff x="7859441" y="1300118"/>
              <a:chExt cx="641427" cy="2920970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 flipV="1">
                <a:off x="8204953" y="1340768"/>
                <a:ext cx="0" cy="27363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Rectangle 119"/>
              <p:cNvSpPr/>
              <p:nvPr/>
            </p:nvSpPr>
            <p:spPr>
              <a:xfrm>
                <a:off x="7916921" y="2461538"/>
                <a:ext cx="576064" cy="288032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916921" y="2739690"/>
                <a:ext cx="576064" cy="288032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916921" y="1340768"/>
                <a:ext cx="576064" cy="288032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916921" y="1618920"/>
                <a:ext cx="576064" cy="288032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8007623" y="1300118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latin typeface="+mn-lt"/>
                  </a:rPr>
                  <a:t>P</a:t>
                </a:r>
                <a:r>
                  <a:rPr lang="nl-NL" sz="1400" dirty="0" smtClean="0">
                    <a:latin typeface="+mn-lt"/>
                  </a:rPr>
                  <a:t>1</a:t>
                </a:r>
                <a:endParaRPr lang="nl-NL" sz="1400" dirty="0">
                  <a:latin typeface="+mn-lt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8001211" y="1578270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latin typeface="+mn-lt"/>
                  </a:rPr>
                  <a:t>V</a:t>
                </a:r>
                <a:r>
                  <a:rPr lang="nl-NL" sz="1400" dirty="0" smtClean="0">
                    <a:latin typeface="+mn-lt"/>
                  </a:rPr>
                  <a:t>1</a:t>
                </a:r>
                <a:endParaRPr lang="nl-NL" sz="1400" dirty="0">
                  <a:latin typeface="+mn-lt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7999608" y="2699040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err="1" smtClean="0">
                    <a:latin typeface="+mn-lt"/>
                  </a:rPr>
                  <a:t>V</a:t>
                </a:r>
                <a:r>
                  <a:rPr lang="nl-NL" sz="1400" dirty="0" err="1" smtClean="0">
                    <a:latin typeface="+mn-lt"/>
                  </a:rPr>
                  <a:t>n</a:t>
                </a:r>
                <a:endParaRPr lang="nl-NL" sz="1400" dirty="0">
                  <a:latin typeface="+mn-lt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7995150" y="2420888"/>
                <a:ext cx="397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err="1" smtClean="0">
                    <a:latin typeface="+mn-lt"/>
                  </a:rPr>
                  <a:t>P</a:t>
                </a:r>
                <a:r>
                  <a:rPr lang="nl-NL" sz="1400" dirty="0" err="1" smtClean="0">
                    <a:latin typeface="+mn-lt"/>
                  </a:rPr>
                  <a:t>n</a:t>
                </a:r>
                <a:endParaRPr lang="nl-NL" sz="1400" dirty="0">
                  <a:latin typeface="+mn-lt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7878897" y="1864702"/>
                <a:ext cx="373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latin typeface="+mn-lt"/>
                  </a:rPr>
                  <a:t>I</a:t>
                </a:r>
                <a:r>
                  <a:rPr lang="nl-NL" sz="1400" dirty="0" smtClean="0">
                    <a:latin typeface="+mn-lt"/>
                  </a:rPr>
                  <a:t>1</a:t>
                </a:r>
              </a:p>
              <a:p>
                <a:r>
                  <a:rPr lang="nl-NL" dirty="0" smtClean="0">
                    <a:latin typeface="+mn-lt"/>
                  </a:rPr>
                  <a:t>L</a:t>
                </a:r>
                <a:r>
                  <a:rPr lang="nl-NL" sz="1400" dirty="0" smtClean="0">
                    <a:latin typeface="+mn-lt"/>
                  </a:rPr>
                  <a:t>1</a:t>
                </a:r>
                <a:endParaRPr lang="nl-NL" sz="1400" dirty="0">
                  <a:latin typeface="+mn-lt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916921" y="3614254"/>
                <a:ext cx="576064" cy="288032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916921" y="3892406"/>
                <a:ext cx="576064" cy="288032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7909039" y="3851756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err="1" smtClean="0">
                    <a:latin typeface="+mn-lt"/>
                  </a:rPr>
                  <a:t>V</a:t>
                </a:r>
                <a:r>
                  <a:rPr lang="nl-NL" sz="1400" dirty="0" err="1" smtClean="0">
                    <a:latin typeface="+mn-lt"/>
                  </a:rPr>
                  <a:t>n</a:t>
                </a:r>
                <a:r>
                  <a:rPr lang="nl-NL" sz="1400" dirty="0" smtClean="0">
                    <a:latin typeface="+mn-lt"/>
                  </a:rPr>
                  <a:t>+1</a:t>
                </a:r>
                <a:endParaRPr lang="nl-NL" sz="1400" dirty="0">
                  <a:latin typeface="+mn-lt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7915451" y="3573604"/>
                <a:ext cx="57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err="1" smtClean="0">
                    <a:latin typeface="+mn-lt"/>
                  </a:rPr>
                  <a:t>P</a:t>
                </a:r>
                <a:r>
                  <a:rPr lang="nl-NL" sz="1400" dirty="0" err="1" smtClean="0">
                    <a:latin typeface="+mn-lt"/>
                  </a:rPr>
                  <a:t>n</a:t>
                </a:r>
                <a:r>
                  <a:rPr lang="nl-NL" sz="1400" dirty="0" smtClean="0">
                    <a:latin typeface="+mn-lt"/>
                  </a:rPr>
                  <a:t>+1</a:t>
                </a:r>
                <a:endParaRPr lang="nl-NL" sz="1400" dirty="0">
                  <a:latin typeface="+mn-lt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7859441" y="2978815"/>
                <a:ext cx="373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latin typeface="+mn-lt"/>
                  </a:rPr>
                  <a:t>I</a:t>
                </a:r>
                <a:r>
                  <a:rPr lang="nl-NL" sz="1400" dirty="0" smtClean="0">
                    <a:latin typeface="+mn-lt"/>
                  </a:rPr>
                  <a:t>n</a:t>
                </a:r>
              </a:p>
              <a:p>
                <a:r>
                  <a:rPr lang="nl-NL" dirty="0" err="1" smtClean="0">
                    <a:latin typeface="+mn-lt"/>
                  </a:rPr>
                  <a:t>L</a:t>
                </a:r>
                <a:r>
                  <a:rPr lang="nl-NL" sz="1400" dirty="0" err="1" smtClean="0">
                    <a:latin typeface="+mn-lt"/>
                  </a:rPr>
                  <a:t>n</a:t>
                </a:r>
                <a:endParaRPr lang="nl-NL" sz="1400" dirty="0">
                  <a:latin typeface="+mn-lt"/>
                </a:endParaRP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7074837" y="5447659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>
                  <a:latin typeface="+mn-lt"/>
                </a:rPr>
                <a:t>[V]</a:t>
              </a:r>
              <a:endParaRPr lang="nl-NL" dirty="0">
                <a:latin typeface="+mn-lt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095984" y="5879068"/>
              <a:ext cx="739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 err="1" smtClean="0">
                  <a:latin typeface="+mn-lt"/>
                </a:rPr>
                <a:t>source</a:t>
              </a:r>
              <a:endParaRPr lang="nl-NL" sz="1600" dirty="0">
                <a:latin typeface="+mn-lt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313171" y="3333750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 err="1" smtClean="0">
                  <a:latin typeface="+mn-lt"/>
                </a:rPr>
                <a:t>load</a:t>
              </a:r>
              <a:endParaRPr lang="nl-NL" sz="16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397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smtClean="0"/>
              <a:t>Grounding</a:t>
            </a:r>
            <a:endParaRPr lang="en-GB" sz="4000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619672" y="1412776"/>
            <a:ext cx="423692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Prevent any circuit from a floating situation</a:t>
            </a:r>
          </a:p>
          <a:p>
            <a:r>
              <a:rPr lang="en-GB" dirty="0" smtClean="0"/>
              <a:t>	</a:t>
            </a:r>
            <a:r>
              <a:rPr lang="en-GB" dirty="0" smtClean="0"/>
              <a:t>ESD</a:t>
            </a:r>
          </a:p>
          <a:p>
            <a:r>
              <a:rPr lang="en-GB" dirty="0" smtClean="0"/>
              <a:t>	</a:t>
            </a:r>
            <a:r>
              <a:rPr lang="en-GB" dirty="0" smtClean="0"/>
              <a:t>isolation</a:t>
            </a:r>
            <a:endParaRPr lang="en-GB" dirty="0" smtClean="0"/>
          </a:p>
          <a:p>
            <a:r>
              <a:rPr lang="en-GB" dirty="0" smtClean="0"/>
              <a:t>Use one (1) low </a:t>
            </a:r>
            <a:r>
              <a:rPr lang="en-GB" dirty="0" err="1" smtClean="0"/>
              <a:t>ohmic</a:t>
            </a:r>
            <a:r>
              <a:rPr lang="en-GB" dirty="0" smtClean="0"/>
              <a:t> grounding point</a:t>
            </a:r>
          </a:p>
          <a:p>
            <a:r>
              <a:rPr lang="en-GB" dirty="0" smtClean="0"/>
              <a:t>	e.g. 100 Ohm at source side</a:t>
            </a:r>
          </a:p>
          <a:p>
            <a:r>
              <a:rPr lang="en-GB" dirty="0" smtClean="0"/>
              <a:t>Avoid ground currents</a:t>
            </a:r>
          </a:p>
          <a:p>
            <a:r>
              <a:rPr lang="en-GB" dirty="0" smtClean="0"/>
              <a:t>	electrolytic corrosion </a:t>
            </a:r>
            <a:r>
              <a:rPr lang="en-GB" dirty="0" smtClean="0"/>
              <a:t>effects</a:t>
            </a:r>
          </a:p>
          <a:p>
            <a:r>
              <a:rPr lang="en-GB" dirty="0" smtClean="0"/>
              <a:t>	</a:t>
            </a:r>
            <a:r>
              <a:rPr lang="en-GB" dirty="0" smtClean="0"/>
              <a:t>signal/noise ratio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385633" y="4056392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2385633" y="4335698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2385633" y="4196178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669040" y="4064534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669040" y="434384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669040" y="420432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703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smtClean="0"/>
              <a:t>Fuse regime</a:t>
            </a:r>
            <a:endParaRPr lang="en-GB" sz="4000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547664" y="1412776"/>
            <a:ext cx="4005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Main purpose: Prevent fault propagation</a:t>
            </a:r>
            <a:endParaRPr lang="en-GB"/>
          </a:p>
        </p:txBody>
      </p:sp>
      <p:grpSp>
        <p:nvGrpSpPr>
          <p:cNvPr id="8" name="Group 433"/>
          <p:cNvGrpSpPr/>
          <p:nvPr/>
        </p:nvGrpSpPr>
        <p:grpSpPr>
          <a:xfrm>
            <a:off x="4299248" y="2604120"/>
            <a:ext cx="990601" cy="1905000"/>
            <a:chOff x="5714999" y="1600200"/>
            <a:chExt cx="990601" cy="1905000"/>
          </a:xfrm>
        </p:grpSpPr>
        <p:sp>
          <p:nvSpPr>
            <p:cNvPr id="9" name="Rectangle 8"/>
            <p:cNvSpPr/>
            <p:nvPr/>
          </p:nvSpPr>
          <p:spPr>
            <a:xfrm>
              <a:off x="5791199" y="3048000"/>
              <a:ext cx="601413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smtClean="0"/>
                <a:t>Base</a:t>
              </a:r>
              <a:endParaRPr lang="en-GB" sz="1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1919" y="2539714"/>
              <a:ext cx="601413" cy="369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smtClean="0"/>
                <a:t>DOM</a:t>
              </a:r>
              <a:endParaRPr lang="en-GB" sz="1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22431" y="2014194"/>
              <a:ext cx="601412" cy="369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smtClean="0"/>
                <a:t>DOM</a:t>
              </a:r>
              <a:endParaRPr lang="en-GB" sz="140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5904050" y="1859174"/>
              <a:ext cx="0" cy="1219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1" idx="1"/>
            </p:cNvCxnSpPr>
            <p:nvPr/>
          </p:nvCxnSpPr>
          <p:spPr>
            <a:xfrm flipH="1" flipV="1">
              <a:off x="5905725" y="2196724"/>
              <a:ext cx="11670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1"/>
            </p:cNvCxnSpPr>
            <p:nvPr/>
          </p:nvCxnSpPr>
          <p:spPr>
            <a:xfrm flipH="1">
              <a:off x="5905725" y="2724222"/>
              <a:ext cx="10619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5714999" y="1600200"/>
              <a:ext cx="990601" cy="1905000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15000" y="1600200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latin typeface="+mn-lt"/>
                </a:rPr>
                <a:t>DU</a:t>
              </a:r>
              <a:endParaRPr lang="en-GB" sz="1400" b="1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96000" y="2307020"/>
              <a:ext cx="4459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smtClean="0">
                  <a:latin typeface="+mn-lt"/>
                </a:rPr>
                <a:t>18x</a:t>
              </a:r>
              <a:endParaRPr lang="en-GB" sz="1400">
                <a:latin typeface="+mn-lt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448289" y="3168342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448289" y="369575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>
            <a:stCxn id="9" idx="1"/>
            <a:endCxn id="28" idx="3"/>
          </p:cNvCxnSpPr>
          <p:nvPr/>
        </p:nvCxnSpPr>
        <p:spPr>
          <a:xfrm flipH="1">
            <a:off x="3745240" y="4242420"/>
            <a:ext cx="630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145231" y="4055209"/>
            <a:ext cx="601413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/>
              <a:t>JB</a:t>
            </a:r>
            <a:endParaRPr lang="en-GB" sz="1400"/>
          </a:p>
        </p:txBody>
      </p:sp>
      <p:sp>
        <p:nvSpPr>
          <p:cNvPr id="24" name="Rectangle 23"/>
          <p:cNvSpPr/>
          <p:nvPr/>
        </p:nvSpPr>
        <p:spPr>
          <a:xfrm>
            <a:off x="1860848" y="4050594"/>
            <a:ext cx="601413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/>
              <a:t>MVC</a:t>
            </a:r>
            <a:endParaRPr lang="en-GB" sz="1400"/>
          </a:p>
        </p:txBody>
      </p:sp>
      <p:cxnSp>
        <p:nvCxnSpPr>
          <p:cNvPr id="25" name="Straight Connector 24"/>
          <p:cNvCxnSpPr>
            <a:stCxn id="23" idx="1"/>
            <a:endCxn id="24" idx="3"/>
          </p:cNvCxnSpPr>
          <p:nvPr/>
        </p:nvCxnSpPr>
        <p:spPr>
          <a:xfrm flipH="1" flipV="1">
            <a:off x="2462261" y="4241094"/>
            <a:ext cx="6829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3"/>
          </p:cNvCxnSpPr>
          <p:nvPr/>
        </p:nvCxnSpPr>
        <p:spPr>
          <a:xfrm>
            <a:off x="3745240" y="4102634"/>
            <a:ext cx="96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7" idx="3"/>
          </p:cNvCxnSpPr>
          <p:nvPr/>
        </p:nvCxnSpPr>
        <p:spPr>
          <a:xfrm>
            <a:off x="3745240" y="4381940"/>
            <a:ext cx="9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4" idx="1"/>
          </p:cNvCxnSpPr>
          <p:nvPr/>
        </p:nvCxnSpPr>
        <p:spPr>
          <a:xfrm flipH="1">
            <a:off x="1403648" y="4241094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763688" y="2586390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= </a:t>
            </a:r>
            <a:r>
              <a:rPr lang="nl-NL" sz="1600" dirty="0" err="1" smtClean="0"/>
              <a:t>fuse</a:t>
            </a:r>
            <a:endParaRPr lang="nl-NL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4499156" y="293804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Calibri"/>
              </a:rPr>
              <a:t>̴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03462" y="346513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Calibri"/>
              </a:rPr>
              <a:t>̴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6200000">
            <a:off x="4367756" y="374017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Calibri"/>
              </a:rPr>
              <a:t>̴</a:t>
            </a:r>
            <a:endParaRPr lang="nl-NL" sz="2400" b="1" dirty="0">
              <a:solidFill>
                <a:srgbClr val="FF0000"/>
              </a:solidFill>
            </a:endParaRPr>
          </a:p>
        </p:txBody>
      </p:sp>
      <p:cxnSp>
        <p:nvCxnSpPr>
          <p:cNvPr id="55" name="Straight Connector 54"/>
          <p:cNvCxnSpPr>
            <a:stCxn id="52" idx="3"/>
          </p:cNvCxnSpPr>
          <p:nvPr/>
        </p:nvCxnSpPr>
        <p:spPr>
          <a:xfrm>
            <a:off x="2461833" y="4094492"/>
            <a:ext cx="96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3" idx="3"/>
          </p:cNvCxnSpPr>
          <p:nvPr/>
        </p:nvCxnSpPr>
        <p:spPr>
          <a:xfrm>
            <a:off x="2461833" y="4373798"/>
            <a:ext cx="9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444132" y="383668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Calibri"/>
              </a:rPr>
              <a:t>̴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448225" y="39859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Calibri"/>
              </a:rPr>
              <a:t>̴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49742" y="411086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Calibri"/>
              </a:rPr>
              <a:t>̴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36836" y="251974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Calibri"/>
              </a:rPr>
              <a:t>̴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37680" y="384421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Calibri"/>
              </a:rPr>
              <a:t>̴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39197" y="397751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Calibri"/>
              </a:rPr>
              <a:t>̴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39197" y="411822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Calibri"/>
              </a:rPr>
              <a:t>̴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0347"/>
            <a:ext cx="8229600" cy="780696"/>
          </a:xfrm>
        </p:spPr>
        <p:txBody>
          <a:bodyPr>
            <a:normAutofit/>
          </a:bodyPr>
          <a:lstStyle/>
          <a:p>
            <a:r>
              <a:rPr lang="en-GB" sz="4000" b="1" smtClean="0"/>
              <a:t>Status</a:t>
            </a:r>
            <a:endParaRPr lang="en-GB" sz="4000" b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547664" y="1484784"/>
            <a:ext cx="310681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KM3NeT-Fr</a:t>
            </a:r>
          </a:p>
          <a:p>
            <a:pPr lvl="1"/>
            <a:r>
              <a:rPr lang="en-GB" smtClean="0"/>
              <a:t>Caclulation model</a:t>
            </a:r>
          </a:p>
          <a:p>
            <a:pPr lvl="1"/>
            <a:r>
              <a:rPr lang="en-GB" smtClean="0"/>
              <a:t>Start up</a:t>
            </a:r>
          </a:p>
          <a:p>
            <a:pPr lvl="1"/>
            <a:r>
              <a:rPr lang="en-GB" smtClean="0"/>
              <a:t>Shore station components</a:t>
            </a:r>
          </a:p>
          <a:p>
            <a:pPr lvl="1"/>
            <a:r>
              <a:rPr lang="en-GB" smtClean="0"/>
              <a:t>Node design</a:t>
            </a:r>
          </a:p>
          <a:p>
            <a:endParaRPr lang="en-GB" smtClean="0"/>
          </a:p>
          <a:p>
            <a:r>
              <a:rPr lang="en-GB" smtClean="0"/>
              <a:t>Status KM3NeT-It</a:t>
            </a:r>
          </a:p>
          <a:p>
            <a:pPr lvl="1"/>
            <a:r>
              <a:rPr lang="en-GB" smtClean="0"/>
              <a:t>Calculation model</a:t>
            </a:r>
          </a:p>
          <a:p>
            <a:pPr lvl="1"/>
            <a:r>
              <a:rPr lang="en-GB" smtClean="0"/>
              <a:t>Progress in situ</a:t>
            </a:r>
          </a:p>
          <a:p>
            <a:pPr lvl="1"/>
            <a:r>
              <a:rPr lang="en-GB" smtClean="0"/>
              <a:t>Power components</a:t>
            </a:r>
          </a:p>
          <a:p>
            <a:pPr lvl="1"/>
            <a:r>
              <a:rPr lang="en-GB" smtClean="0"/>
              <a:t>Junction box design</a:t>
            </a:r>
          </a:p>
          <a:p>
            <a:endParaRPr lang="en-GB" smtClean="0"/>
          </a:p>
          <a:p>
            <a:r>
              <a:rPr lang="en-GB" smtClean="0"/>
              <a:t>Detection unit</a:t>
            </a:r>
          </a:p>
          <a:p>
            <a:pPr lvl="1"/>
            <a:r>
              <a:rPr lang="en-GB" smtClean="0"/>
              <a:t>VEOC DC/DC converter</a:t>
            </a:r>
          </a:p>
          <a:p>
            <a:endParaRPr lang="en-GB" smtClean="0"/>
          </a:p>
          <a:p>
            <a:endParaRPr lang="en-GB" smtClean="0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996"/>
            <a:ext cx="8229600" cy="1143000"/>
          </a:xfrm>
        </p:spPr>
        <p:txBody>
          <a:bodyPr>
            <a:normAutofit/>
          </a:bodyPr>
          <a:lstStyle/>
          <a:p>
            <a:r>
              <a:rPr lang="nl-NL" sz="4000" b="1" dirty="0" smtClean="0"/>
              <a:t>KM3NeT-Fr</a:t>
            </a:r>
            <a:endParaRPr lang="nl-NL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4221088"/>
            <a:ext cx="2448272" cy="243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screen"/>
          <a:srcRect b="73037"/>
          <a:stretch>
            <a:fillRect/>
          </a:stretch>
        </p:blipFill>
        <p:spPr bwMode="auto">
          <a:xfrm>
            <a:off x="5438775" y="726138"/>
            <a:ext cx="3705225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screen"/>
          <a:srcRect t="77363"/>
          <a:stretch>
            <a:fillRect/>
          </a:stretch>
        </p:blipFill>
        <p:spPr bwMode="auto">
          <a:xfrm>
            <a:off x="5438775" y="3992489"/>
            <a:ext cx="3705225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8172400" y="3140968"/>
            <a:ext cx="0" cy="4320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Punched Tape 12"/>
          <p:cNvSpPr/>
          <p:nvPr/>
        </p:nvSpPr>
        <p:spPr>
          <a:xfrm>
            <a:off x="5364088" y="3573016"/>
            <a:ext cx="3779912" cy="576064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2475" name="Picture 11" descr="C:\Users\Eric\AppData\Local\Temp\msohtmlclip1\01\clip_image003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485775" cy="238125"/>
          </a:xfrm>
          <a:prstGeom prst="rect">
            <a:avLst/>
          </a:prstGeom>
          <a:noFill/>
        </p:spPr>
      </p:pic>
      <p:pic>
        <p:nvPicPr>
          <p:cNvPr id="62476" name="Picture 12" descr="C:\Users\Eric\AppData\Local\Temp\msohtmlclip1\01\clip_image003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485775" cy="238125"/>
          </a:xfrm>
          <a:prstGeom prst="rect">
            <a:avLst/>
          </a:prstGeom>
          <a:noFill/>
        </p:spPr>
      </p:pic>
      <p:pic>
        <p:nvPicPr>
          <p:cNvPr id="62477" name="Picture 13" descr="C:\Users\Eric\AppData\Local\Temp\msohtmlclip1\01\clip_image003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485775" cy="238125"/>
          </a:xfrm>
          <a:prstGeom prst="rect">
            <a:avLst/>
          </a:prstGeom>
          <a:noFill/>
        </p:spPr>
      </p:pic>
      <p:pic>
        <p:nvPicPr>
          <p:cNvPr id="62478" name="Picture 14" descr="C:\Users\Eric\AppData\Local\Temp\msohtmlclip1\01\clip_image004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323850" cy="228600"/>
          </a:xfrm>
          <a:prstGeom prst="rect">
            <a:avLst/>
          </a:prstGeom>
          <a:noFill/>
        </p:spPr>
      </p:pic>
      <p:pic>
        <p:nvPicPr>
          <p:cNvPr id="62479" name="Picture 15" descr="C:\Users\Eric\AppData\Local\Temp\msohtmlclip1\01\clip_image005.gif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0"/>
            <a:ext cx="314325" cy="228600"/>
          </a:xfrm>
          <a:prstGeom prst="rect">
            <a:avLst/>
          </a:prstGeom>
          <a:noFill/>
        </p:spPr>
      </p:pic>
      <p:pic>
        <p:nvPicPr>
          <p:cNvPr id="62480" name="Picture 16" descr="C:\Users\Eric\AppData\Local\Temp\msohtmlclip1\01\clip_image003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485775" cy="238125"/>
          </a:xfrm>
          <a:prstGeom prst="rect">
            <a:avLst/>
          </a:prstGeom>
          <a:noFill/>
        </p:spPr>
      </p:pic>
      <p:pic>
        <p:nvPicPr>
          <p:cNvPr id="62481" name="Picture 17" descr="C:\Users\Eric\AppData\Local\Temp\msohtmlclip1\01\clip_image008.gi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0"/>
            <a:ext cx="485775" cy="228600"/>
          </a:xfrm>
          <a:prstGeom prst="rect">
            <a:avLst/>
          </a:prstGeom>
          <a:noFill/>
        </p:spPr>
      </p:pic>
      <p:pic>
        <p:nvPicPr>
          <p:cNvPr id="62482" name="Picture 18" descr="C:\Users\Eric\AppData\Local\Temp\msohtmlclip1\01\clip_image003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485775" cy="238125"/>
          </a:xfrm>
          <a:prstGeom prst="rect">
            <a:avLst/>
          </a:prstGeom>
          <a:noFill/>
        </p:spPr>
      </p:pic>
      <p:pic>
        <p:nvPicPr>
          <p:cNvPr id="62483" name="Picture 19"/>
          <p:cNvPicPr>
            <a:picLocks noChangeAspect="1" noChangeArrowheads="1"/>
          </p:cNvPicPr>
          <p:nvPr/>
        </p:nvPicPr>
        <p:blipFill>
          <a:blip r:embed="rId9" cstate="screen"/>
          <a:srcRect l="1881" r="3974"/>
          <a:stretch>
            <a:fillRect/>
          </a:stretch>
        </p:blipFill>
        <p:spPr bwMode="auto">
          <a:xfrm>
            <a:off x="40341" y="1268760"/>
            <a:ext cx="5383960" cy="291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220307"/>
            <a:ext cx="8229600" cy="1143000"/>
          </a:xfrm>
        </p:spPr>
        <p:txBody>
          <a:bodyPr>
            <a:normAutofit/>
          </a:bodyPr>
          <a:lstStyle/>
          <a:p>
            <a:r>
              <a:rPr lang="nl-NL" sz="4000" b="1" dirty="0" smtClean="0"/>
              <a:t>Start - up</a:t>
            </a:r>
            <a:endParaRPr lang="nl-NL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8333" y="548680"/>
            <a:ext cx="625217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>
            <a:off x="6732240" y="2204864"/>
            <a:ext cx="720080" cy="15841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Box 9"/>
          <p:cNvSpPr txBox="1"/>
          <p:nvPr/>
        </p:nvSpPr>
        <p:spPr>
          <a:xfrm>
            <a:off x="6817664" y="2189920"/>
            <a:ext cx="513410" cy="140730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Time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016" y="4802421"/>
            <a:ext cx="27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nl-NL" sz="1600" dirty="0" err="1" smtClean="0"/>
              <a:t>Increasing</a:t>
            </a:r>
            <a:r>
              <a:rPr lang="nl-NL" sz="1600" dirty="0" smtClean="0"/>
              <a:t> </a:t>
            </a:r>
            <a:r>
              <a:rPr lang="nl-NL" sz="1600" dirty="0" err="1" smtClean="0"/>
              <a:t>shore</a:t>
            </a:r>
            <a:r>
              <a:rPr lang="nl-NL" sz="1600" dirty="0" smtClean="0"/>
              <a:t> voltage to keep node output constant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nl-NL" sz="1600" dirty="0" err="1" smtClean="0"/>
              <a:t>After</a:t>
            </a:r>
            <a:r>
              <a:rPr lang="nl-NL" sz="1600" dirty="0" smtClean="0"/>
              <a:t> </a:t>
            </a:r>
            <a:r>
              <a:rPr lang="nl-NL" sz="1600" dirty="0" err="1" smtClean="0"/>
              <a:t>timeout</a:t>
            </a:r>
            <a:r>
              <a:rPr lang="nl-NL" sz="1600" dirty="0" smtClean="0"/>
              <a:t>  </a:t>
            </a:r>
            <a:r>
              <a:rPr lang="nl-NL" sz="1600" dirty="0" err="1" smtClean="0"/>
              <a:t>automatic</a:t>
            </a:r>
            <a:r>
              <a:rPr lang="nl-NL" sz="1600" dirty="0" smtClean="0"/>
              <a:t> switch </a:t>
            </a:r>
            <a:r>
              <a:rPr lang="nl-NL" sz="1600" dirty="0" err="1" smtClean="0"/>
              <a:t>on</a:t>
            </a:r>
            <a:endParaRPr lang="nl-NL" sz="1600" dirty="0" smtClean="0"/>
          </a:p>
          <a:p>
            <a:pPr marL="173038" indent="-173038">
              <a:buFont typeface="Arial" pitchFamily="34" charset="0"/>
              <a:buChar char="•"/>
            </a:pPr>
            <a:endParaRPr lang="nl-N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78" y="19758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Power Feed Station</a:t>
            </a:r>
            <a:endParaRPr lang="en-GB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23928" y="6381328"/>
            <a:ext cx="2133600" cy="365125"/>
          </a:xfrm>
        </p:spPr>
        <p:txBody>
          <a:bodyPr/>
          <a:lstStyle/>
          <a:p>
            <a:r>
              <a:rPr lang="en-GB" dirty="0" smtClean="0"/>
              <a:t>05-08-2013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6381328"/>
            <a:ext cx="3168352" cy="365125"/>
          </a:xfrm>
        </p:spPr>
        <p:txBody>
          <a:bodyPr/>
          <a:lstStyle/>
          <a:p>
            <a:r>
              <a:rPr lang="en-GB" dirty="0" smtClean="0"/>
              <a:t>VLVnT13, Power Networks, </a:t>
            </a:r>
            <a:r>
              <a:rPr lang="en-GB" dirty="0" err="1" smtClean="0"/>
              <a:t>E.Heine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524328" y="4149080"/>
            <a:ext cx="288032" cy="57606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948264" y="4797152"/>
            <a:ext cx="288032" cy="57606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948264" y="3757820"/>
            <a:ext cx="288032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5049930" y="5949280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3563888" y="5949280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Brace 11"/>
          <p:cNvSpPr/>
          <p:nvPr/>
        </p:nvSpPr>
        <p:spPr>
          <a:xfrm rot="16200000">
            <a:off x="1727684" y="5337212"/>
            <a:ext cx="288032" cy="1800200"/>
          </a:xfrm>
          <a:prstGeom prst="leftBrace">
            <a:avLst>
              <a:gd name="adj1" fmla="val 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880504" y="5190777"/>
            <a:ext cx="864127" cy="29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z="7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Thermo-magnetic circuit breaker</a:t>
            </a:r>
            <a:endParaRPr lang="en-GB" sz="1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210"/>
          <p:cNvSpPr>
            <a:spLocks noChangeAspect="1" noChangeArrowheads="1" noTextEdit="1"/>
          </p:cNvSpPr>
          <p:nvPr/>
        </p:nvSpPr>
        <p:spPr bwMode="auto">
          <a:xfrm>
            <a:off x="626536" y="2619504"/>
            <a:ext cx="5067300" cy="345122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96"/>
          <p:cNvGrpSpPr>
            <a:grpSpLocks/>
          </p:cNvGrpSpPr>
          <p:nvPr/>
        </p:nvGrpSpPr>
        <p:grpSpPr bwMode="auto">
          <a:xfrm rot="5400000">
            <a:off x="1543364" y="3806723"/>
            <a:ext cx="77456" cy="365714"/>
            <a:chOff x="14076" y="6332"/>
            <a:chExt cx="226" cy="976"/>
          </a:xfrm>
        </p:grpSpPr>
        <p:sp>
          <p:nvSpPr>
            <p:cNvPr id="16" name="AutoShape 209"/>
            <p:cNvSpPr>
              <a:spLocks noChangeShapeType="1"/>
            </p:cNvSpPr>
            <p:nvPr/>
          </p:nvSpPr>
          <p:spPr bwMode="auto">
            <a:xfrm flipH="1" flipV="1">
              <a:off x="14227" y="6873"/>
              <a:ext cx="2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AutoShape 208"/>
            <p:cNvSpPr>
              <a:spLocks noChangeShapeType="1"/>
            </p:cNvSpPr>
            <p:nvPr/>
          </p:nvSpPr>
          <p:spPr bwMode="auto">
            <a:xfrm flipH="1" flipV="1">
              <a:off x="14076" y="6651"/>
              <a:ext cx="150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AutoShape 207"/>
            <p:cNvSpPr>
              <a:spLocks noChangeShapeType="1"/>
            </p:cNvSpPr>
            <p:nvPr/>
          </p:nvSpPr>
          <p:spPr bwMode="auto">
            <a:xfrm flipH="1">
              <a:off x="14165" y="6624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AutoShape 206"/>
            <p:cNvSpPr>
              <a:spLocks noChangeShapeType="1"/>
            </p:cNvSpPr>
            <p:nvPr/>
          </p:nvSpPr>
          <p:spPr bwMode="auto">
            <a:xfrm flipV="1">
              <a:off x="14218" y="6332"/>
              <a:ext cx="0" cy="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AutoShape 205"/>
            <p:cNvSpPr>
              <a:spLocks noChangeShapeType="1"/>
            </p:cNvSpPr>
            <p:nvPr/>
          </p:nvSpPr>
          <p:spPr bwMode="auto">
            <a:xfrm rot="2700000" flipH="1">
              <a:off x="14149" y="6512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AutoShape 204"/>
            <p:cNvSpPr>
              <a:spLocks noChangeShapeType="1"/>
            </p:cNvSpPr>
            <p:nvPr/>
          </p:nvSpPr>
          <p:spPr bwMode="auto">
            <a:xfrm rot="8100000" flipH="1">
              <a:off x="14155" y="6513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AutoShape 203"/>
            <p:cNvSpPr>
              <a:spLocks noChangeShapeType="1"/>
            </p:cNvSpPr>
            <p:nvPr/>
          </p:nvSpPr>
          <p:spPr bwMode="auto">
            <a:xfrm flipH="1">
              <a:off x="14229" y="6976"/>
              <a:ext cx="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AutoShape 202"/>
            <p:cNvSpPr>
              <a:spLocks noChangeShapeType="1"/>
            </p:cNvSpPr>
            <p:nvPr/>
          </p:nvSpPr>
          <p:spPr bwMode="auto">
            <a:xfrm flipH="1">
              <a:off x="14237" y="7056"/>
              <a:ext cx="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AutoShape 201"/>
            <p:cNvSpPr>
              <a:spLocks noChangeShapeType="1"/>
            </p:cNvSpPr>
            <p:nvPr/>
          </p:nvSpPr>
          <p:spPr bwMode="auto">
            <a:xfrm flipH="1">
              <a:off x="14294" y="6979"/>
              <a:ext cx="2" cy="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AutoShape 200"/>
            <p:cNvSpPr>
              <a:spLocks noChangeShapeType="1"/>
            </p:cNvSpPr>
            <p:nvPr/>
          </p:nvSpPr>
          <p:spPr bwMode="auto">
            <a:xfrm flipV="1">
              <a:off x="14226" y="7057"/>
              <a:ext cx="1" cy="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199"/>
            <p:cNvSpPr>
              <a:spLocks noChangeArrowheads="1"/>
            </p:cNvSpPr>
            <p:nvPr/>
          </p:nvSpPr>
          <p:spPr bwMode="auto">
            <a:xfrm>
              <a:off x="14173" y="7110"/>
              <a:ext cx="127" cy="7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198"/>
            <p:cNvSpPr>
              <a:spLocks noChangeArrowheads="1"/>
            </p:cNvSpPr>
            <p:nvPr/>
          </p:nvSpPr>
          <p:spPr bwMode="auto">
            <a:xfrm>
              <a:off x="14108" y="7110"/>
              <a:ext cx="113" cy="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AutoShape 197"/>
            <p:cNvSpPr>
              <a:spLocks noChangeShapeType="1"/>
            </p:cNvSpPr>
            <p:nvPr/>
          </p:nvSpPr>
          <p:spPr bwMode="auto">
            <a:xfrm flipV="1">
              <a:off x="14238" y="7188"/>
              <a:ext cx="0" cy="1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AutoShape 195"/>
          <p:cNvSpPr>
            <a:spLocks noChangeShapeType="1"/>
          </p:cNvSpPr>
          <p:nvPr/>
        </p:nvSpPr>
        <p:spPr bwMode="auto">
          <a:xfrm flipH="1" flipV="1">
            <a:off x="1672250" y="3999738"/>
            <a:ext cx="3610158" cy="25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194"/>
          <p:cNvSpPr>
            <a:spLocks noChangeShapeType="1"/>
          </p:cNvSpPr>
          <p:nvPr/>
        </p:nvSpPr>
        <p:spPr bwMode="auto">
          <a:xfrm flipH="1">
            <a:off x="643679" y="4005452"/>
            <a:ext cx="803809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1" name="Group 180"/>
          <p:cNvGrpSpPr>
            <a:grpSpLocks/>
          </p:cNvGrpSpPr>
          <p:nvPr/>
        </p:nvGrpSpPr>
        <p:grpSpPr bwMode="auto">
          <a:xfrm rot="5400000">
            <a:off x="1551617" y="3990204"/>
            <a:ext cx="77456" cy="365714"/>
            <a:chOff x="14076" y="6332"/>
            <a:chExt cx="226" cy="976"/>
          </a:xfrm>
        </p:grpSpPr>
        <p:sp>
          <p:nvSpPr>
            <p:cNvPr id="32" name="AutoShape 193"/>
            <p:cNvSpPr>
              <a:spLocks noChangeShapeType="1"/>
            </p:cNvSpPr>
            <p:nvPr/>
          </p:nvSpPr>
          <p:spPr bwMode="auto">
            <a:xfrm flipH="1" flipV="1">
              <a:off x="14227" y="6873"/>
              <a:ext cx="2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AutoShape 192"/>
            <p:cNvSpPr>
              <a:spLocks noChangeShapeType="1"/>
            </p:cNvSpPr>
            <p:nvPr/>
          </p:nvSpPr>
          <p:spPr bwMode="auto">
            <a:xfrm flipH="1" flipV="1">
              <a:off x="14076" y="6651"/>
              <a:ext cx="150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AutoShape 191"/>
            <p:cNvSpPr>
              <a:spLocks noChangeShapeType="1"/>
            </p:cNvSpPr>
            <p:nvPr/>
          </p:nvSpPr>
          <p:spPr bwMode="auto">
            <a:xfrm flipH="1">
              <a:off x="14165" y="6624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AutoShape 190"/>
            <p:cNvSpPr>
              <a:spLocks noChangeShapeType="1"/>
            </p:cNvSpPr>
            <p:nvPr/>
          </p:nvSpPr>
          <p:spPr bwMode="auto">
            <a:xfrm flipV="1">
              <a:off x="14218" y="6332"/>
              <a:ext cx="0" cy="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AutoShape 189"/>
            <p:cNvSpPr>
              <a:spLocks noChangeShapeType="1"/>
            </p:cNvSpPr>
            <p:nvPr/>
          </p:nvSpPr>
          <p:spPr bwMode="auto">
            <a:xfrm rot="2700000" flipH="1">
              <a:off x="14149" y="6512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AutoShape 188"/>
            <p:cNvSpPr>
              <a:spLocks noChangeShapeType="1"/>
            </p:cNvSpPr>
            <p:nvPr/>
          </p:nvSpPr>
          <p:spPr bwMode="auto">
            <a:xfrm rot="8100000" flipH="1">
              <a:off x="14155" y="6513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AutoShape 187"/>
            <p:cNvSpPr>
              <a:spLocks noChangeShapeType="1"/>
            </p:cNvSpPr>
            <p:nvPr/>
          </p:nvSpPr>
          <p:spPr bwMode="auto">
            <a:xfrm flipH="1">
              <a:off x="14229" y="6976"/>
              <a:ext cx="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AutoShape 186"/>
            <p:cNvSpPr>
              <a:spLocks noChangeShapeType="1"/>
            </p:cNvSpPr>
            <p:nvPr/>
          </p:nvSpPr>
          <p:spPr bwMode="auto">
            <a:xfrm flipH="1">
              <a:off x="14237" y="7056"/>
              <a:ext cx="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AutoShape 185"/>
            <p:cNvSpPr>
              <a:spLocks noChangeShapeType="1"/>
            </p:cNvSpPr>
            <p:nvPr/>
          </p:nvSpPr>
          <p:spPr bwMode="auto">
            <a:xfrm flipH="1">
              <a:off x="14294" y="6979"/>
              <a:ext cx="2" cy="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AutoShape 184"/>
            <p:cNvSpPr>
              <a:spLocks noChangeShapeType="1"/>
            </p:cNvSpPr>
            <p:nvPr/>
          </p:nvSpPr>
          <p:spPr bwMode="auto">
            <a:xfrm flipV="1">
              <a:off x="14226" y="7057"/>
              <a:ext cx="1" cy="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Oval 183"/>
            <p:cNvSpPr>
              <a:spLocks noChangeArrowheads="1"/>
            </p:cNvSpPr>
            <p:nvPr/>
          </p:nvSpPr>
          <p:spPr bwMode="auto">
            <a:xfrm>
              <a:off x="14173" y="7110"/>
              <a:ext cx="127" cy="7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182"/>
            <p:cNvSpPr>
              <a:spLocks noChangeArrowheads="1"/>
            </p:cNvSpPr>
            <p:nvPr/>
          </p:nvSpPr>
          <p:spPr bwMode="auto">
            <a:xfrm>
              <a:off x="14108" y="7110"/>
              <a:ext cx="113" cy="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AutoShape 181"/>
            <p:cNvSpPr>
              <a:spLocks noChangeShapeType="1"/>
            </p:cNvSpPr>
            <p:nvPr/>
          </p:nvSpPr>
          <p:spPr bwMode="auto">
            <a:xfrm flipV="1">
              <a:off x="14238" y="7188"/>
              <a:ext cx="0" cy="1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5" name="AutoShape 179"/>
          <p:cNvSpPr>
            <a:spLocks noChangeShapeType="1"/>
          </p:cNvSpPr>
          <p:nvPr/>
        </p:nvSpPr>
        <p:spPr bwMode="auto">
          <a:xfrm flipH="1" flipV="1">
            <a:off x="1681139" y="4182584"/>
            <a:ext cx="3609523" cy="317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AutoShape 178"/>
          <p:cNvSpPr>
            <a:spLocks noChangeShapeType="1"/>
          </p:cNvSpPr>
          <p:nvPr/>
        </p:nvSpPr>
        <p:spPr bwMode="auto">
          <a:xfrm flipH="1">
            <a:off x="651933" y="4190203"/>
            <a:ext cx="80317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AutoShape 177"/>
          <p:cNvSpPr>
            <a:spLocks noChangeShapeType="1"/>
          </p:cNvSpPr>
          <p:nvPr/>
        </p:nvSpPr>
        <p:spPr bwMode="auto">
          <a:xfrm>
            <a:off x="2487488" y="3790862"/>
            <a:ext cx="0" cy="70154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AutoShape 176"/>
          <p:cNvSpPr>
            <a:spLocks noChangeShapeType="1"/>
          </p:cNvSpPr>
          <p:nvPr/>
        </p:nvSpPr>
        <p:spPr bwMode="auto">
          <a:xfrm>
            <a:off x="2500821" y="4842227"/>
            <a:ext cx="1905" cy="653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oval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Text Box 174"/>
          <p:cNvSpPr txBox="1">
            <a:spLocks noChangeArrowheads="1"/>
          </p:cNvSpPr>
          <p:nvPr/>
        </p:nvSpPr>
        <p:spPr bwMode="auto">
          <a:xfrm>
            <a:off x="4420821" y="4457488"/>
            <a:ext cx="831111" cy="36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z="7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Thermo-magnetic circuit breaker</a:t>
            </a:r>
            <a:endParaRPr lang="en-GB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utoShape 165"/>
          <p:cNvSpPr>
            <a:spLocks noChangeShapeType="1"/>
          </p:cNvSpPr>
          <p:nvPr/>
        </p:nvSpPr>
        <p:spPr bwMode="auto">
          <a:xfrm flipH="1">
            <a:off x="3835424" y="4750804"/>
            <a:ext cx="635" cy="16316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AutoShape 164"/>
          <p:cNvSpPr>
            <a:spLocks noChangeShapeType="1"/>
          </p:cNvSpPr>
          <p:nvPr/>
        </p:nvSpPr>
        <p:spPr bwMode="auto">
          <a:xfrm>
            <a:off x="3823360" y="3738166"/>
            <a:ext cx="5079" cy="65456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AutoShape 163"/>
          <p:cNvSpPr>
            <a:spLocks noChangeShapeType="1"/>
          </p:cNvSpPr>
          <p:nvPr/>
        </p:nvSpPr>
        <p:spPr bwMode="auto">
          <a:xfrm>
            <a:off x="5297011" y="4769215"/>
            <a:ext cx="635" cy="14475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AutoShape 162"/>
          <p:cNvSpPr>
            <a:spLocks noChangeShapeType="1"/>
          </p:cNvSpPr>
          <p:nvPr/>
        </p:nvSpPr>
        <p:spPr bwMode="auto">
          <a:xfrm>
            <a:off x="5284312" y="3757848"/>
            <a:ext cx="5079" cy="645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AutoShape 159"/>
          <p:cNvSpPr>
            <a:spLocks noChangeShapeType="1"/>
          </p:cNvSpPr>
          <p:nvPr/>
        </p:nvSpPr>
        <p:spPr bwMode="auto">
          <a:xfrm flipV="1">
            <a:off x="3811297" y="4288609"/>
            <a:ext cx="48889" cy="55870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AutoShape 158"/>
          <p:cNvSpPr>
            <a:spLocks noChangeShapeType="1"/>
          </p:cNvSpPr>
          <p:nvPr/>
        </p:nvSpPr>
        <p:spPr bwMode="auto">
          <a:xfrm flipV="1">
            <a:off x="5260185" y="4289879"/>
            <a:ext cx="50159" cy="56505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AutoShape 157"/>
          <p:cNvSpPr>
            <a:spLocks noChangeShapeType="1"/>
          </p:cNvSpPr>
          <p:nvPr/>
        </p:nvSpPr>
        <p:spPr bwMode="auto">
          <a:xfrm flipV="1">
            <a:off x="2476059" y="4300037"/>
            <a:ext cx="49524" cy="56505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AutoShape 156"/>
          <p:cNvSpPr>
            <a:spLocks noChangeShapeType="1"/>
          </p:cNvSpPr>
          <p:nvPr/>
        </p:nvSpPr>
        <p:spPr bwMode="auto">
          <a:xfrm>
            <a:off x="3841773" y="5004756"/>
            <a:ext cx="0" cy="13764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AutoShape 155"/>
          <p:cNvSpPr>
            <a:spLocks noChangeShapeType="1"/>
          </p:cNvSpPr>
          <p:nvPr/>
        </p:nvSpPr>
        <p:spPr bwMode="auto">
          <a:xfrm>
            <a:off x="5310344" y="5007931"/>
            <a:ext cx="0" cy="1373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" name="Text Box 154"/>
          <p:cNvSpPr txBox="1">
            <a:spLocks noChangeArrowheads="1"/>
          </p:cNvSpPr>
          <p:nvPr/>
        </p:nvSpPr>
        <p:spPr bwMode="auto">
          <a:xfrm>
            <a:off x="2392885" y="5758997"/>
            <a:ext cx="739047" cy="21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air conditioning                                               230V, 15kW                 </a:t>
            </a: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153"/>
          <p:cNvSpPr txBox="1">
            <a:spLocks noChangeArrowheads="1"/>
          </p:cNvSpPr>
          <p:nvPr/>
        </p:nvSpPr>
        <p:spPr bwMode="auto">
          <a:xfrm>
            <a:off x="3900821" y="4826989"/>
            <a:ext cx="1332698" cy="20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Variable power 54kVA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230V / 1 033 V – 3 720 V</a:t>
            </a:r>
            <a:endParaRPr kumimoji="0" lang="en-GB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152"/>
          <p:cNvSpPr txBox="1">
            <a:spLocks noChangeArrowheads="1"/>
          </p:cNvSpPr>
          <p:nvPr/>
        </p:nvSpPr>
        <p:spPr bwMode="auto">
          <a:xfrm>
            <a:off x="2997329" y="4447965"/>
            <a:ext cx="775238" cy="29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z="7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Thermo-magnetic circuit breaker</a:t>
            </a:r>
            <a:endParaRPr lang="en-GB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AutoShape 151"/>
          <p:cNvSpPr>
            <a:spLocks noChangeShapeType="1"/>
          </p:cNvSpPr>
          <p:nvPr/>
        </p:nvSpPr>
        <p:spPr bwMode="auto">
          <a:xfrm flipV="1">
            <a:off x="3844313" y="5532979"/>
            <a:ext cx="49524" cy="56505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AutoShape 150"/>
          <p:cNvSpPr>
            <a:spLocks noChangeShapeType="1"/>
          </p:cNvSpPr>
          <p:nvPr/>
        </p:nvSpPr>
        <p:spPr bwMode="auto">
          <a:xfrm flipV="1">
            <a:off x="5284947" y="5428858"/>
            <a:ext cx="71111" cy="91423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AutoShape 131"/>
          <p:cNvSpPr>
            <a:spLocks noChangeShapeType="1"/>
          </p:cNvSpPr>
          <p:nvPr/>
        </p:nvSpPr>
        <p:spPr bwMode="auto">
          <a:xfrm flipV="1">
            <a:off x="3828440" y="4383842"/>
            <a:ext cx="635" cy="1111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5" name="Group 117"/>
          <p:cNvGrpSpPr>
            <a:grpSpLocks/>
          </p:cNvGrpSpPr>
          <p:nvPr/>
        </p:nvGrpSpPr>
        <p:grpSpPr bwMode="auto">
          <a:xfrm>
            <a:off x="5236693" y="4403523"/>
            <a:ext cx="83809" cy="365057"/>
            <a:chOff x="14076" y="6332"/>
            <a:chExt cx="226" cy="976"/>
          </a:xfrm>
        </p:grpSpPr>
        <p:sp>
          <p:nvSpPr>
            <p:cNvPr id="66" name="AutoShape 130"/>
            <p:cNvSpPr>
              <a:spLocks noChangeShapeType="1"/>
            </p:cNvSpPr>
            <p:nvPr/>
          </p:nvSpPr>
          <p:spPr bwMode="auto">
            <a:xfrm flipH="1" flipV="1">
              <a:off x="14227" y="6873"/>
              <a:ext cx="2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AutoShape 129"/>
            <p:cNvSpPr>
              <a:spLocks noChangeShapeType="1"/>
            </p:cNvSpPr>
            <p:nvPr/>
          </p:nvSpPr>
          <p:spPr bwMode="auto">
            <a:xfrm flipH="1" flipV="1">
              <a:off x="14076" y="6651"/>
              <a:ext cx="150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AutoShape 128"/>
            <p:cNvSpPr>
              <a:spLocks noChangeShapeType="1"/>
            </p:cNvSpPr>
            <p:nvPr/>
          </p:nvSpPr>
          <p:spPr bwMode="auto">
            <a:xfrm flipH="1">
              <a:off x="14165" y="6624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AutoShape 127"/>
            <p:cNvSpPr>
              <a:spLocks noChangeShapeType="1"/>
            </p:cNvSpPr>
            <p:nvPr/>
          </p:nvSpPr>
          <p:spPr bwMode="auto">
            <a:xfrm flipV="1">
              <a:off x="14218" y="6332"/>
              <a:ext cx="0" cy="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AutoShape 126"/>
            <p:cNvSpPr>
              <a:spLocks noChangeShapeType="1"/>
            </p:cNvSpPr>
            <p:nvPr/>
          </p:nvSpPr>
          <p:spPr bwMode="auto">
            <a:xfrm rot="2700000" flipH="1">
              <a:off x="14149" y="6512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AutoShape 125"/>
            <p:cNvSpPr>
              <a:spLocks noChangeShapeType="1"/>
            </p:cNvSpPr>
            <p:nvPr/>
          </p:nvSpPr>
          <p:spPr bwMode="auto">
            <a:xfrm rot="8100000" flipH="1">
              <a:off x="14155" y="6513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AutoShape 124"/>
            <p:cNvSpPr>
              <a:spLocks noChangeShapeType="1"/>
            </p:cNvSpPr>
            <p:nvPr/>
          </p:nvSpPr>
          <p:spPr bwMode="auto">
            <a:xfrm flipH="1">
              <a:off x="14229" y="6976"/>
              <a:ext cx="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AutoShape 123"/>
            <p:cNvSpPr>
              <a:spLocks noChangeShapeType="1"/>
            </p:cNvSpPr>
            <p:nvPr/>
          </p:nvSpPr>
          <p:spPr bwMode="auto">
            <a:xfrm flipH="1">
              <a:off x="14237" y="7056"/>
              <a:ext cx="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AutoShape 122"/>
            <p:cNvSpPr>
              <a:spLocks noChangeShapeType="1"/>
            </p:cNvSpPr>
            <p:nvPr/>
          </p:nvSpPr>
          <p:spPr bwMode="auto">
            <a:xfrm flipH="1">
              <a:off x="14294" y="6979"/>
              <a:ext cx="2" cy="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AutoShape 121"/>
            <p:cNvSpPr>
              <a:spLocks noChangeShapeType="1"/>
            </p:cNvSpPr>
            <p:nvPr/>
          </p:nvSpPr>
          <p:spPr bwMode="auto">
            <a:xfrm flipV="1">
              <a:off x="14226" y="7057"/>
              <a:ext cx="1" cy="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Oval 120"/>
            <p:cNvSpPr>
              <a:spLocks noChangeArrowheads="1"/>
            </p:cNvSpPr>
            <p:nvPr/>
          </p:nvSpPr>
          <p:spPr bwMode="auto">
            <a:xfrm>
              <a:off x="14173" y="7110"/>
              <a:ext cx="127" cy="7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Rectangle 119"/>
            <p:cNvSpPr>
              <a:spLocks noChangeArrowheads="1"/>
            </p:cNvSpPr>
            <p:nvPr/>
          </p:nvSpPr>
          <p:spPr bwMode="auto">
            <a:xfrm>
              <a:off x="14108" y="7110"/>
              <a:ext cx="113" cy="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AutoShape 118"/>
            <p:cNvSpPr>
              <a:spLocks noChangeShapeType="1"/>
            </p:cNvSpPr>
            <p:nvPr/>
          </p:nvSpPr>
          <p:spPr bwMode="auto">
            <a:xfrm flipV="1">
              <a:off x="14238" y="7188"/>
              <a:ext cx="0" cy="1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9" name="Rectangle 116"/>
          <p:cNvSpPr>
            <a:spLocks noChangeArrowheads="1"/>
          </p:cNvSpPr>
          <p:nvPr/>
        </p:nvSpPr>
        <p:spPr bwMode="auto">
          <a:xfrm>
            <a:off x="3763043" y="5039675"/>
            <a:ext cx="160635" cy="19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" name="Text Box 115"/>
          <p:cNvSpPr txBox="1">
            <a:spLocks noChangeArrowheads="1"/>
          </p:cNvSpPr>
          <p:nvPr/>
        </p:nvSpPr>
        <p:spPr bwMode="auto">
          <a:xfrm>
            <a:off x="3704630" y="5073324"/>
            <a:ext cx="283175" cy="1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GB" sz="5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Self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val 114"/>
          <p:cNvSpPr>
            <a:spLocks noChangeArrowheads="1"/>
          </p:cNvSpPr>
          <p:nvPr/>
        </p:nvSpPr>
        <p:spPr bwMode="auto">
          <a:xfrm>
            <a:off x="3782726" y="4833973"/>
            <a:ext cx="110476" cy="11935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Oval 113"/>
          <p:cNvSpPr>
            <a:spLocks noChangeArrowheads="1"/>
          </p:cNvSpPr>
          <p:nvPr/>
        </p:nvSpPr>
        <p:spPr bwMode="auto">
          <a:xfrm>
            <a:off x="3785900" y="4886034"/>
            <a:ext cx="111111" cy="11872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Oval 112"/>
          <p:cNvSpPr>
            <a:spLocks noChangeArrowheads="1"/>
          </p:cNvSpPr>
          <p:nvPr/>
        </p:nvSpPr>
        <p:spPr bwMode="auto">
          <a:xfrm>
            <a:off x="5251296" y="4836513"/>
            <a:ext cx="110476" cy="11999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Oval 111"/>
          <p:cNvSpPr>
            <a:spLocks noChangeArrowheads="1"/>
          </p:cNvSpPr>
          <p:nvPr/>
        </p:nvSpPr>
        <p:spPr bwMode="auto">
          <a:xfrm>
            <a:off x="5255106" y="4888573"/>
            <a:ext cx="110476" cy="11935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AutoShape 110"/>
          <p:cNvSpPr>
            <a:spLocks noChangeShapeType="1"/>
          </p:cNvSpPr>
          <p:nvPr/>
        </p:nvSpPr>
        <p:spPr bwMode="auto">
          <a:xfrm flipV="1">
            <a:off x="3768122" y="4857464"/>
            <a:ext cx="153016" cy="12316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" name="AutoShape 109"/>
          <p:cNvSpPr>
            <a:spLocks noChangeShapeType="1"/>
          </p:cNvSpPr>
          <p:nvPr/>
        </p:nvSpPr>
        <p:spPr bwMode="auto">
          <a:xfrm flipV="1">
            <a:off x="5236693" y="4860638"/>
            <a:ext cx="153016" cy="12253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AutoShape 108"/>
          <p:cNvSpPr>
            <a:spLocks noChangeShapeType="1"/>
          </p:cNvSpPr>
          <p:nvPr/>
        </p:nvSpPr>
        <p:spPr bwMode="auto">
          <a:xfrm>
            <a:off x="883679" y="4908254"/>
            <a:ext cx="187492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8" name="Group 94"/>
          <p:cNvGrpSpPr>
            <a:grpSpLocks/>
          </p:cNvGrpSpPr>
          <p:nvPr/>
        </p:nvGrpSpPr>
        <p:grpSpPr bwMode="auto">
          <a:xfrm>
            <a:off x="2441139" y="4492407"/>
            <a:ext cx="84444" cy="364422"/>
            <a:chOff x="14076" y="6332"/>
            <a:chExt cx="226" cy="976"/>
          </a:xfrm>
        </p:grpSpPr>
        <p:sp>
          <p:nvSpPr>
            <p:cNvPr id="89" name="AutoShape 107"/>
            <p:cNvSpPr>
              <a:spLocks noChangeShapeType="1"/>
            </p:cNvSpPr>
            <p:nvPr/>
          </p:nvSpPr>
          <p:spPr bwMode="auto">
            <a:xfrm flipH="1" flipV="1">
              <a:off x="14227" y="6873"/>
              <a:ext cx="2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AutoShape 106"/>
            <p:cNvSpPr>
              <a:spLocks noChangeShapeType="1"/>
            </p:cNvSpPr>
            <p:nvPr/>
          </p:nvSpPr>
          <p:spPr bwMode="auto">
            <a:xfrm flipH="1" flipV="1">
              <a:off x="14076" y="6651"/>
              <a:ext cx="150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AutoShape 105"/>
            <p:cNvSpPr>
              <a:spLocks noChangeShapeType="1"/>
            </p:cNvSpPr>
            <p:nvPr/>
          </p:nvSpPr>
          <p:spPr bwMode="auto">
            <a:xfrm flipH="1">
              <a:off x="14165" y="6624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AutoShape 104"/>
            <p:cNvSpPr>
              <a:spLocks noChangeShapeType="1"/>
            </p:cNvSpPr>
            <p:nvPr/>
          </p:nvSpPr>
          <p:spPr bwMode="auto">
            <a:xfrm flipV="1">
              <a:off x="14218" y="6332"/>
              <a:ext cx="0" cy="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AutoShape 103"/>
            <p:cNvSpPr>
              <a:spLocks noChangeShapeType="1"/>
            </p:cNvSpPr>
            <p:nvPr/>
          </p:nvSpPr>
          <p:spPr bwMode="auto">
            <a:xfrm rot="2700000" flipH="1">
              <a:off x="14149" y="6512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AutoShape 102"/>
            <p:cNvSpPr>
              <a:spLocks noChangeShapeType="1"/>
            </p:cNvSpPr>
            <p:nvPr/>
          </p:nvSpPr>
          <p:spPr bwMode="auto">
            <a:xfrm rot="8100000" flipH="1">
              <a:off x="14155" y="6513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AutoShape 101"/>
            <p:cNvSpPr>
              <a:spLocks noChangeShapeType="1"/>
            </p:cNvSpPr>
            <p:nvPr/>
          </p:nvSpPr>
          <p:spPr bwMode="auto">
            <a:xfrm flipH="1">
              <a:off x="14229" y="6976"/>
              <a:ext cx="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AutoShape 100"/>
            <p:cNvSpPr>
              <a:spLocks noChangeShapeType="1"/>
            </p:cNvSpPr>
            <p:nvPr/>
          </p:nvSpPr>
          <p:spPr bwMode="auto">
            <a:xfrm flipH="1">
              <a:off x="14237" y="7056"/>
              <a:ext cx="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AutoShape 99"/>
            <p:cNvSpPr>
              <a:spLocks noChangeShapeType="1"/>
            </p:cNvSpPr>
            <p:nvPr/>
          </p:nvSpPr>
          <p:spPr bwMode="auto">
            <a:xfrm flipH="1">
              <a:off x="14294" y="6979"/>
              <a:ext cx="2" cy="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AutoShape 98"/>
            <p:cNvSpPr>
              <a:spLocks noChangeShapeType="1"/>
            </p:cNvSpPr>
            <p:nvPr/>
          </p:nvSpPr>
          <p:spPr bwMode="auto">
            <a:xfrm flipV="1">
              <a:off x="14226" y="7057"/>
              <a:ext cx="1" cy="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auto">
            <a:xfrm>
              <a:off x="14173" y="7110"/>
              <a:ext cx="127" cy="7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Rectangle 96"/>
            <p:cNvSpPr>
              <a:spLocks noChangeArrowheads="1"/>
            </p:cNvSpPr>
            <p:nvPr/>
          </p:nvSpPr>
          <p:spPr bwMode="auto">
            <a:xfrm>
              <a:off x="14108" y="7110"/>
              <a:ext cx="113" cy="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AutoShape 95"/>
            <p:cNvSpPr>
              <a:spLocks noChangeShapeType="1"/>
            </p:cNvSpPr>
            <p:nvPr/>
          </p:nvSpPr>
          <p:spPr bwMode="auto">
            <a:xfrm flipV="1">
              <a:off x="14238" y="7188"/>
              <a:ext cx="0" cy="1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2" name="AutoShape 93"/>
          <p:cNvSpPr>
            <a:spLocks noChangeShapeType="1"/>
          </p:cNvSpPr>
          <p:nvPr/>
        </p:nvSpPr>
        <p:spPr bwMode="auto">
          <a:xfrm flipH="1">
            <a:off x="880504" y="5428858"/>
            <a:ext cx="0" cy="33902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3" name="Group 79"/>
          <p:cNvGrpSpPr>
            <a:grpSpLocks/>
          </p:cNvGrpSpPr>
          <p:nvPr/>
        </p:nvGrpSpPr>
        <p:grpSpPr bwMode="auto">
          <a:xfrm>
            <a:off x="813838" y="4908889"/>
            <a:ext cx="88254" cy="384104"/>
            <a:chOff x="11439" y="5815"/>
            <a:chExt cx="237" cy="1025"/>
          </a:xfrm>
        </p:grpSpPr>
        <p:sp>
          <p:nvSpPr>
            <p:cNvPr id="104" name="AutoShape 91"/>
            <p:cNvSpPr>
              <a:spLocks noChangeShapeType="1"/>
            </p:cNvSpPr>
            <p:nvPr/>
          </p:nvSpPr>
          <p:spPr bwMode="auto">
            <a:xfrm flipH="1" flipV="1">
              <a:off x="11439" y="6618"/>
              <a:ext cx="150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AutoShape 90"/>
            <p:cNvSpPr>
              <a:spLocks noChangeShapeType="1"/>
            </p:cNvSpPr>
            <p:nvPr/>
          </p:nvSpPr>
          <p:spPr bwMode="auto">
            <a:xfrm flipH="1">
              <a:off x="11547" y="6640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AutoShape 89"/>
            <p:cNvSpPr>
              <a:spLocks noChangeShapeType="1"/>
            </p:cNvSpPr>
            <p:nvPr/>
          </p:nvSpPr>
          <p:spPr bwMode="auto">
            <a:xfrm flipV="1">
              <a:off x="11596" y="5815"/>
              <a:ext cx="0" cy="8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AutoShape 88"/>
            <p:cNvSpPr>
              <a:spLocks noChangeShapeType="1"/>
            </p:cNvSpPr>
            <p:nvPr/>
          </p:nvSpPr>
          <p:spPr bwMode="auto">
            <a:xfrm rot="2700000" flipH="1">
              <a:off x="11540" y="6492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AutoShape 87"/>
            <p:cNvSpPr>
              <a:spLocks noChangeShapeType="1"/>
            </p:cNvSpPr>
            <p:nvPr/>
          </p:nvSpPr>
          <p:spPr bwMode="auto">
            <a:xfrm rot="8100000" flipH="1">
              <a:off x="11538" y="6487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9" name="AutoShape 77"/>
          <p:cNvSpPr>
            <a:spLocks noChangeShapeType="1"/>
          </p:cNvSpPr>
          <p:nvPr/>
        </p:nvSpPr>
        <p:spPr bwMode="auto">
          <a:xfrm>
            <a:off x="1797964" y="5428858"/>
            <a:ext cx="1270" cy="33902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0" name="Group 63"/>
          <p:cNvGrpSpPr>
            <a:grpSpLocks/>
          </p:cNvGrpSpPr>
          <p:nvPr/>
        </p:nvGrpSpPr>
        <p:grpSpPr bwMode="auto">
          <a:xfrm>
            <a:off x="1743361" y="4896192"/>
            <a:ext cx="764444" cy="523778"/>
            <a:chOff x="12179" y="5783"/>
            <a:chExt cx="2042" cy="1398"/>
          </a:xfrm>
        </p:grpSpPr>
        <p:sp>
          <p:nvSpPr>
            <p:cNvPr id="111" name="AutoShape 76"/>
            <p:cNvSpPr>
              <a:spLocks noChangeShapeType="1"/>
            </p:cNvSpPr>
            <p:nvPr/>
          </p:nvSpPr>
          <p:spPr bwMode="auto">
            <a:xfrm flipH="1" flipV="1">
              <a:off x="12325" y="6823"/>
              <a:ext cx="0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AutoShape 75"/>
            <p:cNvSpPr>
              <a:spLocks noChangeShapeType="1"/>
            </p:cNvSpPr>
            <p:nvPr/>
          </p:nvSpPr>
          <p:spPr bwMode="auto">
            <a:xfrm flipH="1" flipV="1">
              <a:off x="12179" y="6614"/>
              <a:ext cx="150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AutoShape 74"/>
            <p:cNvSpPr>
              <a:spLocks noChangeShapeType="1"/>
            </p:cNvSpPr>
            <p:nvPr/>
          </p:nvSpPr>
          <p:spPr bwMode="auto">
            <a:xfrm flipH="1">
              <a:off x="12259" y="6535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AutoShape 73"/>
            <p:cNvSpPr>
              <a:spLocks noChangeShapeType="1"/>
            </p:cNvSpPr>
            <p:nvPr/>
          </p:nvSpPr>
          <p:spPr bwMode="auto">
            <a:xfrm flipV="1">
              <a:off x="12324" y="5783"/>
              <a:ext cx="0" cy="7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AutoShape 72"/>
            <p:cNvSpPr>
              <a:spLocks noChangeShapeType="1"/>
            </p:cNvSpPr>
            <p:nvPr/>
          </p:nvSpPr>
          <p:spPr bwMode="auto">
            <a:xfrm rot="2700000" flipH="1">
              <a:off x="12260" y="6332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AutoShape 71"/>
            <p:cNvSpPr>
              <a:spLocks noChangeShapeType="1"/>
            </p:cNvSpPr>
            <p:nvPr/>
          </p:nvSpPr>
          <p:spPr bwMode="auto">
            <a:xfrm rot="8100000" flipH="1">
              <a:off x="12260" y="6332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Rectangle 65"/>
            <p:cNvSpPr>
              <a:spLocks noChangeArrowheads="1"/>
            </p:cNvSpPr>
            <p:nvPr/>
          </p:nvSpPr>
          <p:spPr bwMode="auto">
            <a:xfrm>
              <a:off x="14108" y="7110"/>
              <a:ext cx="113" cy="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8" name="Rectangle 49"/>
          <p:cNvSpPr>
            <a:spLocks noChangeArrowheads="1"/>
          </p:cNvSpPr>
          <p:nvPr/>
        </p:nvSpPr>
        <p:spPr bwMode="auto">
          <a:xfrm>
            <a:off x="3034154" y="5399653"/>
            <a:ext cx="41905" cy="26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" name="Text Box 45"/>
          <p:cNvSpPr txBox="1">
            <a:spLocks noChangeArrowheads="1"/>
          </p:cNvSpPr>
          <p:nvPr/>
        </p:nvSpPr>
        <p:spPr bwMode="auto">
          <a:xfrm>
            <a:off x="1528758" y="5748204"/>
            <a:ext cx="585397" cy="35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GB" sz="7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Lighting                                               </a:t>
            </a:r>
            <a:r>
              <a:rPr kumimoji="0" lang="en-GB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230V, 500W                    </a:t>
            </a: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44"/>
          <p:cNvSpPr txBox="1">
            <a:spLocks noChangeArrowheads="1"/>
          </p:cNvSpPr>
          <p:nvPr/>
        </p:nvSpPr>
        <p:spPr bwMode="auto">
          <a:xfrm>
            <a:off x="1570663" y="4555260"/>
            <a:ext cx="869841" cy="28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z="7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Thermo-magnetic circuit breaker</a:t>
            </a:r>
            <a:endParaRPr lang="en-GB" sz="1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 Box 42"/>
          <p:cNvSpPr txBox="1">
            <a:spLocks noChangeArrowheads="1"/>
          </p:cNvSpPr>
          <p:nvPr/>
        </p:nvSpPr>
        <p:spPr bwMode="auto">
          <a:xfrm>
            <a:off x="1817012" y="5190142"/>
            <a:ext cx="831746" cy="3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z="7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Thermo-magnetic circuit breaker</a:t>
            </a:r>
            <a:endParaRPr lang="en-GB" sz="1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 Box 41"/>
          <p:cNvSpPr txBox="1">
            <a:spLocks noChangeArrowheads="1"/>
          </p:cNvSpPr>
          <p:nvPr/>
        </p:nvSpPr>
        <p:spPr bwMode="auto">
          <a:xfrm>
            <a:off x="2836059" y="5192682"/>
            <a:ext cx="853333" cy="32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z="7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Thermo-magnetic circuit breaker</a:t>
            </a:r>
            <a:endParaRPr lang="en-GB" sz="100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3" name="Group 27"/>
          <p:cNvGrpSpPr>
            <a:grpSpLocks/>
          </p:cNvGrpSpPr>
          <p:nvPr/>
        </p:nvGrpSpPr>
        <p:grpSpPr bwMode="auto">
          <a:xfrm>
            <a:off x="3775741" y="4387016"/>
            <a:ext cx="84444" cy="365692"/>
            <a:chOff x="14076" y="6332"/>
            <a:chExt cx="226" cy="976"/>
          </a:xfrm>
        </p:grpSpPr>
        <p:sp>
          <p:nvSpPr>
            <p:cNvPr id="124" name="AutoShape 40"/>
            <p:cNvSpPr>
              <a:spLocks noChangeShapeType="1"/>
            </p:cNvSpPr>
            <p:nvPr/>
          </p:nvSpPr>
          <p:spPr bwMode="auto">
            <a:xfrm flipH="1" flipV="1">
              <a:off x="14227" y="6873"/>
              <a:ext cx="2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AutoShape 39"/>
            <p:cNvSpPr>
              <a:spLocks noChangeShapeType="1"/>
            </p:cNvSpPr>
            <p:nvPr/>
          </p:nvSpPr>
          <p:spPr bwMode="auto">
            <a:xfrm flipH="1" flipV="1">
              <a:off x="14076" y="6651"/>
              <a:ext cx="150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AutoShape 38"/>
            <p:cNvSpPr>
              <a:spLocks noChangeShapeType="1"/>
            </p:cNvSpPr>
            <p:nvPr/>
          </p:nvSpPr>
          <p:spPr bwMode="auto">
            <a:xfrm flipH="1">
              <a:off x="14165" y="6624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AutoShape 37"/>
            <p:cNvSpPr>
              <a:spLocks noChangeShapeType="1"/>
            </p:cNvSpPr>
            <p:nvPr/>
          </p:nvSpPr>
          <p:spPr bwMode="auto">
            <a:xfrm flipV="1">
              <a:off x="14218" y="6332"/>
              <a:ext cx="0" cy="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AutoShape 36"/>
            <p:cNvSpPr>
              <a:spLocks noChangeShapeType="1"/>
            </p:cNvSpPr>
            <p:nvPr/>
          </p:nvSpPr>
          <p:spPr bwMode="auto">
            <a:xfrm rot="2700000" flipH="1">
              <a:off x="14149" y="6512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AutoShape 35"/>
            <p:cNvSpPr>
              <a:spLocks noChangeShapeType="1"/>
            </p:cNvSpPr>
            <p:nvPr/>
          </p:nvSpPr>
          <p:spPr bwMode="auto">
            <a:xfrm rot="8100000" flipH="1">
              <a:off x="14155" y="6513"/>
              <a:ext cx="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AutoShape 34"/>
            <p:cNvSpPr>
              <a:spLocks noChangeShapeType="1"/>
            </p:cNvSpPr>
            <p:nvPr/>
          </p:nvSpPr>
          <p:spPr bwMode="auto">
            <a:xfrm flipH="1">
              <a:off x="14229" y="6976"/>
              <a:ext cx="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AutoShape 33"/>
            <p:cNvSpPr>
              <a:spLocks noChangeShapeType="1"/>
            </p:cNvSpPr>
            <p:nvPr/>
          </p:nvSpPr>
          <p:spPr bwMode="auto">
            <a:xfrm flipH="1">
              <a:off x="14237" y="7056"/>
              <a:ext cx="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AutoShape 32"/>
            <p:cNvSpPr>
              <a:spLocks noChangeShapeType="1"/>
            </p:cNvSpPr>
            <p:nvPr/>
          </p:nvSpPr>
          <p:spPr bwMode="auto">
            <a:xfrm flipH="1">
              <a:off x="14294" y="6979"/>
              <a:ext cx="2" cy="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AutoShape 31"/>
            <p:cNvSpPr>
              <a:spLocks noChangeShapeType="1"/>
            </p:cNvSpPr>
            <p:nvPr/>
          </p:nvSpPr>
          <p:spPr bwMode="auto">
            <a:xfrm flipV="1">
              <a:off x="14226" y="7057"/>
              <a:ext cx="1" cy="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Oval 30"/>
            <p:cNvSpPr>
              <a:spLocks noChangeArrowheads="1"/>
            </p:cNvSpPr>
            <p:nvPr/>
          </p:nvSpPr>
          <p:spPr bwMode="auto">
            <a:xfrm>
              <a:off x="14173" y="7110"/>
              <a:ext cx="127" cy="7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Rectangle 29"/>
            <p:cNvSpPr>
              <a:spLocks noChangeArrowheads="1"/>
            </p:cNvSpPr>
            <p:nvPr/>
          </p:nvSpPr>
          <p:spPr bwMode="auto">
            <a:xfrm>
              <a:off x="14108" y="7110"/>
              <a:ext cx="113" cy="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AutoShape 28"/>
            <p:cNvSpPr>
              <a:spLocks noChangeShapeType="1"/>
            </p:cNvSpPr>
            <p:nvPr/>
          </p:nvSpPr>
          <p:spPr bwMode="auto">
            <a:xfrm flipV="1">
              <a:off x="14238" y="7188"/>
              <a:ext cx="0" cy="1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7" name="Text Box 26"/>
          <p:cNvSpPr txBox="1">
            <a:spLocks noChangeArrowheads="1"/>
          </p:cNvSpPr>
          <p:nvPr/>
        </p:nvSpPr>
        <p:spPr bwMode="auto">
          <a:xfrm>
            <a:off x="3909075" y="5054277"/>
            <a:ext cx="1333333" cy="26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GB" sz="7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Adjustable compensation inductance  </a:t>
            </a:r>
          </a:p>
          <a:p>
            <a:pPr lvl="0" algn="ctr"/>
            <a:r>
              <a:rPr lang="en-GB" sz="7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From </a:t>
            </a:r>
            <a:r>
              <a:rPr kumimoji="0" lang="en-GB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1,1H to 1,47H</a:t>
            </a:r>
            <a:endParaRPr kumimoji="0" lang="en-GB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ectangle 25"/>
          <p:cNvSpPr>
            <a:spLocks noChangeArrowheads="1"/>
          </p:cNvSpPr>
          <p:nvPr/>
        </p:nvSpPr>
        <p:spPr bwMode="auto">
          <a:xfrm>
            <a:off x="5239233" y="5044754"/>
            <a:ext cx="159365" cy="19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Text Box 24"/>
          <p:cNvSpPr txBox="1">
            <a:spLocks noChangeArrowheads="1"/>
          </p:cNvSpPr>
          <p:nvPr/>
        </p:nvSpPr>
        <p:spPr bwMode="auto">
          <a:xfrm>
            <a:off x="5178916" y="5054277"/>
            <a:ext cx="283175" cy="20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Self.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AutoShape 23"/>
          <p:cNvSpPr>
            <a:spLocks noChangeShapeType="1"/>
          </p:cNvSpPr>
          <p:nvPr/>
        </p:nvSpPr>
        <p:spPr bwMode="auto">
          <a:xfrm flipV="1">
            <a:off x="858917" y="4962219"/>
            <a:ext cx="49524" cy="56505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AutoShape 22"/>
          <p:cNvSpPr>
            <a:spLocks noChangeShapeType="1"/>
          </p:cNvSpPr>
          <p:nvPr/>
        </p:nvSpPr>
        <p:spPr bwMode="auto">
          <a:xfrm flipV="1">
            <a:off x="1776377" y="4971743"/>
            <a:ext cx="45714" cy="45712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AutoShape 21"/>
          <p:cNvSpPr>
            <a:spLocks noChangeShapeType="1"/>
          </p:cNvSpPr>
          <p:nvPr/>
        </p:nvSpPr>
        <p:spPr bwMode="auto">
          <a:xfrm flipV="1">
            <a:off x="2733202" y="4976187"/>
            <a:ext cx="45714" cy="51425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Text Box 20"/>
          <p:cNvSpPr txBox="1">
            <a:spLocks noChangeArrowheads="1"/>
          </p:cNvSpPr>
          <p:nvPr/>
        </p:nvSpPr>
        <p:spPr bwMode="auto">
          <a:xfrm>
            <a:off x="3516694" y="6408481"/>
            <a:ext cx="739047" cy="14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Seabed network1</a:t>
            </a: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Text Box 19"/>
          <p:cNvSpPr txBox="1">
            <a:spLocks noChangeArrowheads="1"/>
          </p:cNvSpPr>
          <p:nvPr/>
        </p:nvSpPr>
        <p:spPr bwMode="auto">
          <a:xfrm>
            <a:off x="4891932" y="6381181"/>
            <a:ext cx="739047" cy="16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GB" sz="7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Seabed network 2</a:t>
            </a: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AutoShape 18"/>
          <p:cNvSpPr>
            <a:spLocks noChangeShapeType="1"/>
          </p:cNvSpPr>
          <p:nvPr/>
        </p:nvSpPr>
        <p:spPr bwMode="auto">
          <a:xfrm flipV="1">
            <a:off x="1992885" y="3970533"/>
            <a:ext cx="50159" cy="57139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AutoShape 17"/>
          <p:cNvSpPr>
            <a:spLocks noChangeShapeType="1"/>
          </p:cNvSpPr>
          <p:nvPr/>
        </p:nvSpPr>
        <p:spPr bwMode="auto">
          <a:xfrm flipV="1">
            <a:off x="2016377" y="3967994"/>
            <a:ext cx="49524" cy="57139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AutoShape 16"/>
          <p:cNvSpPr>
            <a:spLocks noChangeShapeType="1"/>
          </p:cNvSpPr>
          <p:nvPr/>
        </p:nvSpPr>
        <p:spPr bwMode="auto">
          <a:xfrm flipV="1">
            <a:off x="2039234" y="3969264"/>
            <a:ext cx="49524" cy="56505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AutoShape 15"/>
          <p:cNvSpPr>
            <a:spLocks noChangeShapeType="1"/>
          </p:cNvSpPr>
          <p:nvPr/>
        </p:nvSpPr>
        <p:spPr bwMode="auto">
          <a:xfrm flipV="1">
            <a:off x="1972567" y="4157824"/>
            <a:ext cx="49524" cy="56505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AutoShape 14"/>
          <p:cNvSpPr>
            <a:spLocks noChangeShapeType="1"/>
          </p:cNvSpPr>
          <p:nvPr/>
        </p:nvSpPr>
        <p:spPr bwMode="auto">
          <a:xfrm flipV="1">
            <a:off x="1995425" y="4155284"/>
            <a:ext cx="49524" cy="56505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AutoShape 13"/>
          <p:cNvSpPr>
            <a:spLocks noChangeShapeType="1"/>
          </p:cNvSpPr>
          <p:nvPr/>
        </p:nvSpPr>
        <p:spPr bwMode="auto">
          <a:xfrm flipV="1">
            <a:off x="2018282" y="4155919"/>
            <a:ext cx="50159" cy="57139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Rectangle 12"/>
          <p:cNvSpPr>
            <a:spLocks noChangeArrowheads="1"/>
          </p:cNvSpPr>
          <p:nvPr/>
        </p:nvSpPr>
        <p:spPr bwMode="auto">
          <a:xfrm>
            <a:off x="572568" y="3909585"/>
            <a:ext cx="600000" cy="162530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Text Box 11"/>
          <p:cNvSpPr txBox="1">
            <a:spLocks noChangeArrowheads="1"/>
          </p:cNvSpPr>
          <p:nvPr/>
        </p:nvSpPr>
        <p:spPr bwMode="auto">
          <a:xfrm>
            <a:off x="572568" y="3929266"/>
            <a:ext cx="600000" cy="14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Micvar 3kW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10"/>
          <p:cNvSpPr>
            <a:spLocks noChangeArrowheads="1"/>
          </p:cNvSpPr>
          <p:nvPr/>
        </p:nvSpPr>
        <p:spPr bwMode="auto">
          <a:xfrm>
            <a:off x="568123" y="4112112"/>
            <a:ext cx="576508" cy="174593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Oval 9"/>
          <p:cNvSpPr>
            <a:spLocks noChangeArrowheads="1"/>
          </p:cNvSpPr>
          <p:nvPr/>
        </p:nvSpPr>
        <p:spPr bwMode="auto">
          <a:xfrm>
            <a:off x="2472885" y="3979422"/>
            <a:ext cx="37460" cy="3745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Oval 8"/>
          <p:cNvSpPr>
            <a:spLocks noChangeArrowheads="1"/>
          </p:cNvSpPr>
          <p:nvPr/>
        </p:nvSpPr>
        <p:spPr bwMode="auto">
          <a:xfrm>
            <a:off x="2474155" y="4162903"/>
            <a:ext cx="36825" cy="3682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Oval 7"/>
          <p:cNvSpPr>
            <a:spLocks noChangeArrowheads="1"/>
          </p:cNvSpPr>
          <p:nvPr/>
        </p:nvSpPr>
        <p:spPr bwMode="auto">
          <a:xfrm>
            <a:off x="3808122" y="3979422"/>
            <a:ext cx="37460" cy="3745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Oval 6"/>
          <p:cNvSpPr>
            <a:spLocks noChangeArrowheads="1"/>
          </p:cNvSpPr>
          <p:nvPr/>
        </p:nvSpPr>
        <p:spPr bwMode="auto">
          <a:xfrm>
            <a:off x="3809392" y="4162903"/>
            <a:ext cx="36825" cy="3682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Oval 5"/>
          <p:cNvSpPr>
            <a:spLocks noChangeArrowheads="1"/>
          </p:cNvSpPr>
          <p:nvPr/>
        </p:nvSpPr>
        <p:spPr bwMode="auto">
          <a:xfrm>
            <a:off x="5263360" y="3984501"/>
            <a:ext cx="36825" cy="3682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Oval 4"/>
          <p:cNvSpPr>
            <a:spLocks noChangeArrowheads="1"/>
          </p:cNvSpPr>
          <p:nvPr/>
        </p:nvSpPr>
        <p:spPr bwMode="auto">
          <a:xfrm>
            <a:off x="5264630" y="4167347"/>
            <a:ext cx="36825" cy="3745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Text Box 3"/>
          <p:cNvSpPr txBox="1">
            <a:spLocks noChangeArrowheads="1"/>
          </p:cNvSpPr>
          <p:nvPr/>
        </p:nvSpPr>
        <p:spPr bwMode="auto">
          <a:xfrm>
            <a:off x="576377" y="4145761"/>
            <a:ext cx="596190" cy="15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Micvar 3kW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Text Box 2"/>
          <p:cNvSpPr txBox="1">
            <a:spLocks noChangeArrowheads="1"/>
          </p:cNvSpPr>
          <p:nvPr/>
        </p:nvSpPr>
        <p:spPr bwMode="auto">
          <a:xfrm>
            <a:off x="539552" y="5745029"/>
            <a:ext cx="989206" cy="29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86" tIns="26993" rIns="53986" bIns="26993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GB" sz="7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Outlets </a:t>
            </a:r>
            <a:endParaRPr kumimoji="0" lang="en-GB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(phone, computer, …)                          230V, 16A                             </a:t>
            </a: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Arc 161"/>
          <p:cNvSpPr/>
          <p:nvPr/>
        </p:nvSpPr>
        <p:spPr>
          <a:xfrm>
            <a:off x="1708762" y="4445173"/>
            <a:ext cx="72000" cy="36000"/>
          </a:xfrm>
          <a:prstGeom prst="arc">
            <a:avLst>
              <a:gd name="adj1" fmla="val 16200000"/>
              <a:gd name="adj2" fmla="val 544679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AutoShape 62"/>
          <p:cNvSpPr>
            <a:spLocks noChangeShapeType="1"/>
          </p:cNvSpPr>
          <p:nvPr/>
        </p:nvSpPr>
        <p:spPr bwMode="auto">
          <a:xfrm flipH="1">
            <a:off x="1750238" y="4409984"/>
            <a:ext cx="0" cy="36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AutoShape 62"/>
          <p:cNvSpPr>
            <a:spLocks noChangeShapeType="1"/>
          </p:cNvSpPr>
          <p:nvPr/>
        </p:nvSpPr>
        <p:spPr bwMode="auto">
          <a:xfrm flipH="1" flipV="1">
            <a:off x="1746032" y="4412478"/>
            <a:ext cx="3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AutoShape 62"/>
          <p:cNvSpPr>
            <a:spLocks noChangeShapeType="1"/>
          </p:cNvSpPr>
          <p:nvPr/>
        </p:nvSpPr>
        <p:spPr bwMode="auto">
          <a:xfrm flipH="1">
            <a:off x="1782032" y="4378691"/>
            <a:ext cx="0" cy="36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6" name="AutoShape 62"/>
          <p:cNvSpPr>
            <a:spLocks noChangeShapeType="1"/>
          </p:cNvSpPr>
          <p:nvPr/>
        </p:nvSpPr>
        <p:spPr bwMode="auto">
          <a:xfrm flipH="1" flipV="1">
            <a:off x="1744762" y="4377337"/>
            <a:ext cx="3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7" name="Arc 166"/>
          <p:cNvSpPr/>
          <p:nvPr/>
        </p:nvSpPr>
        <p:spPr>
          <a:xfrm>
            <a:off x="783365" y="4445173"/>
            <a:ext cx="72000" cy="36000"/>
          </a:xfrm>
          <a:prstGeom prst="arc">
            <a:avLst>
              <a:gd name="adj1" fmla="val 16200000"/>
              <a:gd name="adj2" fmla="val 544679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AutoShape 62"/>
          <p:cNvSpPr>
            <a:spLocks noChangeShapeType="1"/>
          </p:cNvSpPr>
          <p:nvPr/>
        </p:nvSpPr>
        <p:spPr bwMode="auto">
          <a:xfrm flipH="1">
            <a:off x="827302" y="4407315"/>
            <a:ext cx="0" cy="36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9" name="AutoShape 62"/>
          <p:cNvSpPr>
            <a:spLocks noChangeShapeType="1"/>
          </p:cNvSpPr>
          <p:nvPr/>
        </p:nvSpPr>
        <p:spPr bwMode="auto">
          <a:xfrm flipH="1" flipV="1">
            <a:off x="819365" y="4407315"/>
            <a:ext cx="3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0" name="AutoShape 62"/>
          <p:cNvSpPr>
            <a:spLocks noChangeShapeType="1"/>
          </p:cNvSpPr>
          <p:nvPr/>
        </p:nvSpPr>
        <p:spPr bwMode="auto">
          <a:xfrm flipH="1">
            <a:off x="855365" y="4371433"/>
            <a:ext cx="0" cy="36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1" name="AutoShape 62"/>
          <p:cNvSpPr>
            <a:spLocks noChangeShapeType="1"/>
          </p:cNvSpPr>
          <p:nvPr/>
        </p:nvSpPr>
        <p:spPr bwMode="auto">
          <a:xfrm flipH="1" flipV="1">
            <a:off x="819365" y="4373984"/>
            <a:ext cx="3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2" name="AutoShape 76"/>
          <p:cNvSpPr>
            <a:spLocks noChangeShapeType="1"/>
          </p:cNvSpPr>
          <p:nvPr/>
        </p:nvSpPr>
        <p:spPr bwMode="auto">
          <a:xfrm flipH="1" flipV="1">
            <a:off x="827302" y="4337639"/>
            <a:ext cx="0" cy="3896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3" name="Ellipse 7"/>
          <p:cNvSpPr/>
          <p:nvPr/>
        </p:nvSpPr>
        <p:spPr>
          <a:xfrm>
            <a:off x="1721773" y="3939256"/>
            <a:ext cx="36000" cy="3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AutoShape 77"/>
          <p:cNvSpPr>
            <a:spLocks noChangeShapeType="1"/>
          </p:cNvSpPr>
          <p:nvPr/>
        </p:nvSpPr>
        <p:spPr bwMode="auto">
          <a:xfrm>
            <a:off x="2699792" y="4480632"/>
            <a:ext cx="1270" cy="33902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5" name="Arc 174"/>
          <p:cNvSpPr/>
          <p:nvPr/>
        </p:nvSpPr>
        <p:spPr>
          <a:xfrm>
            <a:off x="2662413" y="4445173"/>
            <a:ext cx="72000" cy="36000"/>
          </a:xfrm>
          <a:prstGeom prst="arc">
            <a:avLst>
              <a:gd name="adj1" fmla="val 16200000"/>
              <a:gd name="adj2" fmla="val 544679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AutoShape 62"/>
          <p:cNvSpPr>
            <a:spLocks noChangeShapeType="1"/>
          </p:cNvSpPr>
          <p:nvPr/>
        </p:nvSpPr>
        <p:spPr bwMode="auto">
          <a:xfrm flipH="1">
            <a:off x="2702991" y="4409984"/>
            <a:ext cx="0" cy="36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7" name="AutoShape 62"/>
          <p:cNvSpPr>
            <a:spLocks noChangeShapeType="1"/>
          </p:cNvSpPr>
          <p:nvPr/>
        </p:nvSpPr>
        <p:spPr bwMode="auto">
          <a:xfrm flipH="1">
            <a:off x="2734413" y="4376478"/>
            <a:ext cx="0" cy="36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8" name="AutoShape 62"/>
          <p:cNvSpPr>
            <a:spLocks noChangeShapeType="1"/>
          </p:cNvSpPr>
          <p:nvPr/>
        </p:nvSpPr>
        <p:spPr bwMode="auto">
          <a:xfrm flipH="1" flipV="1">
            <a:off x="2701062" y="4379399"/>
            <a:ext cx="3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9" name="AutoShape 62"/>
          <p:cNvSpPr>
            <a:spLocks noChangeShapeType="1"/>
          </p:cNvSpPr>
          <p:nvPr/>
        </p:nvSpPr>
        <p:spPr bwMode="auto">
          <a:xfrm flipH="1" flipV="1">
            <a:off x="2698413" y="4409984"/>
            <a:ext cx="3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0" name="AutoShape 76"/>
          <p:cNvSpPr>
            <a:spLocks noChangeShapeType="1"/>
          </p:cNvSpPr>
          <p:nvPr/>
        </p:nvSpPr>
        <p:spPr bwMode="auto">
          <a:xfrm flipH="1" flipV="1">
            <a:off x="2702991" y="4339726"/>
            <a:ext cx="0" cy="3896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1" name="AutoShape 75"/>
          <p:cNvSpPr>
            <a:spLocks noChangeShapeType="1"/>
          </p:cNvSpPr>
          <p:nvPr/>
        </p:nvSpPr>
        <p:spPr bwMode="auto">
          <a:xfrm flipH="1" flipV="1">
            <a:off x="2649236" y="4261593"/>
            <a:ext cx="56154" cy="83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2" name="AutoShape 73"/>
          <p:cNvSpPr>
            <a:spLocks noChangeShapeType="1"/>
          </p:cNvSpPr>
          <p:nvPr/>
        </p:nvSpPr>
        <p:spPr bwMode="auto">
          <a:xfrm flipV="1">
            <a:off x="2706267" y="3960029"/>
            <a:ext cx="0" cy="28811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3" name="AutoShape 74"/>
          <p:cNvSpPr>
            <a:spLocks noChangeShapeType="1"/>
          </p:cNvSpPr>
          <p:nvPr/>
        </p:nvSpPr>
        <p:spPr bwMode="auto">
          <a:xfrm flipH="1">
            <a:off x="2677443" y="4244669"/>
            <a:ext cx="4829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" name="AutoShape 71"/>
          <p:cNvSpPr>
            <a:spLocks noChangeShapeType="1"/>
          </p:cNvSpPr>
          <p:nvPr/>
        </p:nvSpPr>
        <p:spPr bwMode="auto">
          <a:xfrm rot="8100000" flipH="1">
            <a:off x="2682101" y="4174993"/>
            <a:ext cx="4833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5" name="AutoShape 72"/>
          <p:cNvSpPr>
            <a:spLocks noChangeShapeType="1"/>
          </p:cNvSpPr>
          <p:nvPr/>
        </p:nvSpPr>
        <p:spPr bwMode="auto">
          <a:xfrm rot="2700000" flipH="1">
            <a:off x="2686816" y="4172544"/>
            <a:ext cx="4829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6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844824"/>
            <a:ext cx="4953342" cy="1974736"/>
          </a:xfrm>
          <a:prstGeom prst="rect">
            <a:avLst/>
          </a:prstGeom>
          <a:noFill/>
        </p:spPr>
      </p:pic>
      <p:sp>
        <p:nvSpPr>
          <p:cNvPr id="187" name="Rectangle 186"/>
          <p:cNvSpPr/>
          <p:nvPr/>
        </p:nvSpPr>
        <p:spPr>
          <a:xfrm>
            <a:off x="3995936" y="1700808"/>
            <a:ext cx="4956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Presently we have 3 x 30kVA modules</a:t>
            </a:r>
            <a:endParaRPr lang="en-GB" b="1" dirty="0" smtClean="0">
              <a:sym typeface="Wingdings" pitchFamily="2" charset="2"/>
            </a:endParaRPr>
          </a:p>
          <a:p>
            <a:r>
              <a:rPr lang="en-GB" b="1" dirty="0" smtClean="0">
                <a:sym typeface="Wingdings" pitchFamily="2" charset="2"/>
              </a:rPr>
              <a:t>We can supply one full node</a:t>
            </a:r>
            <a:endParaRPr lang="en-GB" b="1" dirty="0"/>
          </a:p>
        </p:txBody>
      </p:sp>
      <p:pic>
        <p:nvPicPr>
          <p:cNvPr id="188" name="Picture 3" descr="C:\Users\theraube\Documents\Meust\Local_energie\Alimentation_variable\Photos0001\Photo00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2280" y="4100806"/>
            <a:ext cx="2051720" cy="2613178"/>
          </a:xfrm>
          <a:prstGeom prst="rect">
            <a:avLst/>
          </a:prstGeom>
          <a:noFill/>
        </p:spPr>
      </p:pic>
      <p:cxnSp>
        <p:nvCxnSpPr>
          <p:cNvPr id="189" name="Straight Arrow Connector 188"/>
          <p:cNvCxnSpPr/>
          <p:nvPr/>
        </p:nvCxnSpPr>
        <p:spPr>
          <a:xfrm flipH="1" flipV="1">
            <a:off x="5508104" y="4941168"/>
            <a:ext cx="165618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40352" y="692696"/>
            <a:ext cx="1403648" cy="297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1" name="Straight Arrow Connector 190"/>
          <p:cNvCxnSpPr>
            <a:endCxn id="196" idx="2"/>
          </p:cNvCxnSpPr>
          <p:nvPr/>
        </p:nvCxnSpPr>
        <p:spPr>
          <a:xfrm flipH="1">
            <a:off x="4979069" y="2492896"/>
            <a:ext cx="2617267" cy="482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Down Arrow 191"/>
          <p:cNvSpPr/>
          <p:nvPr/>
        </p:nvSpPr>
        <p:spPr>
          <a:xfrm>
            <a:off x="2627784" y="2060848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TextBox 192"/>
          <p:cNvSpPr txBox="1"/>
          <p:nvPr/>
        </p:nvSpPr>
        <p:spPr>
          <a:xfrm>
            <a:off x="2195736" y="177281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Main grid</a:t>
            </a:r>
            <a:endParaRPr lang="en-GB"/>
          </a:p>
        </p:txBody>
      </p:sp>
      <p:sp>
        <p:nvSpPr>
          <p:cNvPr id="195" name="TextBox 194"/>
          <p:cNvSpPr txBox="1"/>
          <p:nvPr/>
        </p:nvSpPr>
        <p:spPr>
          <a:xfrm>
            <a:off x="5580112" y="2420888"/>
            <a:ext cx="810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Battery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4716016" y="2636912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UPS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5436096" y="4581128"/>
            <a:ext cx="1023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HV transf.</a:t>
            </a:r>
            <a:endParaRPr lang="en-GB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100"/>
            <a:ext cx="8229600" cy="1143000"/>
          </a:xfrm>
        </p:spPr>
        <p:txBody>
          <a:bodyPr>
            <a:normAutofit/>
          </a:bodyPr>
          <a:lstStyle/>
          <a:p>
            <a:r>
              <a:rPr lang="nl-NL" sz="4000" b="1" dirty="0" smtClean="0"/>
              <a:t>Node </a:t>
            </a:r>
            <a:r>
              <a:rPr lang="nl-NL" sz="4000" b="1" dirty="0" err="1" smtClean="0"/>
              <a:t>progress</a:t>
            </a:r>
            <a:endParaRPr lang="nl-NL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8" name="Picture 2" descr="C:\Users\theraube\Documents\Meust\Boite_de_jonction\Mécanique\Sphere_titane\IMG_36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844824"/>
            <a:ext cx="1438731" cy="1181322"/>
          </a:xfrm>
          <a:prstGeom prst="rect">
            <a:avLst/>
          </a:prstGeom>
          <a:noFill/>
        </p:spPr>
      </p:pic>
      <p:pic>
        <p:nvPicPr>
          <p:cNvPr id="37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7" y="1228326"/>
            <a:ext cx="7848871" cy="51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9" name="Group 378"/>
          <p:cNvGrpSpPr/>
          <p:nvPr/>
        </p:nvGrpSpPr>
        <p:grpSpPr>
          <a:xfrm>
            <a:off x="-11698" y="2255356"/>
            <a:ext cx="1800200" cy="2473526"/>
            <a:chOff x="-540568" y="2276872"/>
            <a:chExt cx="1800200" cy="2473526"/>
          </a:xfrm>
        </p:grpSpPr>
        <p:pic>
          <p:nvPicPr>
            <p:cNvPr id="377" name="Picture 2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540568" y="2276872"/>
              <a:ext cx="1728192" cy="2473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" name="Rectangle 377"/>
            <p:cNvSpPr/>
            <p:nvPr/>
          </p:nvSpPr>
          <p:spPr>
            <a:xfrm>
              <a:off x="1115616" y="2276872"/>
              <a:ext cx="144016" cy="11521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380" name="Picture 1" descr="C:\Users\theraube\AppData\Local\Temp\MTEN0011-02w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91772" y="4869160"/>
            <a:ext cx="2052228" cy="1656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68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Contents</a:t>
            </a:r>
            <a:endParaRPr lang="en-GB" sz="4000" b="1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05-08-2013</a:t>
            </a:r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35552" y="5013176"/>
            <a:ext cx="1328936" cy="132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64847" y="1412776"/>
            <a:ext cx="7365504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KM3NeT Research Infrastructure</a:t>
            </a:r>
          </a:p>
          <a:p>
            <a:r>
              <a:rPr lang="en-US" dirty="0" smtClean="0"/>
              <a:t>Site floor networks</a:t>
            </a:r>
          </a:p>
          <a:p>
            <a:r>
              <a:rPr lang="en-US" dirty="0" smtClean="0"/>
              <a:t>Technical aspects of a large area power network: </a:t>
            </a:r>
          </a:p>
          <a:p>
            <a:pPr lvl="1"/>
            <a:r>
              <a:rPr lang="en-US" dirty="0" smtClean="0"/>
              <a:t>AC </a:t>
            </a:r>
            <a:r>
              <a:rPr lang="en-US" dirty="0" err="1" smtClean="0"/>
              <a:t>vs</a:t>
            </a:r>
            <a:r>
              <a:rPr lang="en-US" dirty="0" smtClean="0"/>
              <a:t> DC</a:t>
            </a:r>
          </a:p>
          <a:p>
            <a:pPr lvl="1"/>
            <a:r>
              <a:rPr lang="en-US" dirty="0" smtClean="0"/>
              <a:t>Conversions</a:t>
            </a:r>
          </a:p>
          <a:p>
            <a:pPr lvl="1"/>
            <a:r>
              <a:rPr lang="en-US" dirty="0" smtClean="0"/>
              <a:t>Load behavior</a:t>
            </a:r>
          </a:p>
          <a:p>
            <a:pPr lvl="1"/>
            <a:r>
              <a:rPr lang="en-US" dirty="0" smtClean="0"/>
              <a:t>Grounding</a:t>
            </a:r>
          </a:p>
          <a:p>
            <a:pPr lvl="1"/>
            <a:r>
              <a:rPr lang="en-US" dirty="0" smtClean="0"/>
              <a:t>Fuse regime</a:t>
            </a:r>
          </a:p>
          <a:p>
            <a:pPr lvl="1"/>
            <a:r>
              <a:rPr lang="en-US" dirty="0" smtClean="0"/>
              <a:t>On/Off procedures</a:t>
            </a:r>
          </a:p>
          <a:p>
            <a:r>
              <a:rPr lang="en-US" dirty="0" smtClean="0"/>
              <a:t>Status implementation KM3NeT power networks</a:t>
            </a:r>
          </a:p>
          <a:p>
            <a:r>
              <a:rPr lang="en-US" dirty="0" smtClean="0"/>
              <a:t>Acknowledgements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996"/>
            <a:ext cx="8229600" cy="1143000"/>
          </a:xfrm>
        </p:spPr>
        <p:txBody>
          <a:bodyPr>
            <a:normAutofit/>
          </a:bodyPr>
          <a:lstStyle/>
          <a:p>
            <a:r>
              <a:rPr lang="nl-NL" sz="4000" b="1" dirty="0" smtClean="0"/>
              <a:t>KM3NeT-It</a:t>
            </a:r>
            <a:endParaRPr lang="nl-NL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3" name="Flowchart: Punched Tape 12"/>
          <p:cNvSpPr/>
          <p:nvPr/>
        </p:nvSpPr>
        <p:spPr>
          <a:xfrm>
            <a:off x="5364088" y="3573016"/>
            <a:ext cx="3779912" cy="576064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2475" name="Picture 11" descr="C:\Users\Eric\AppData\Local\Temp\msohtmlclip1\01\clip_image003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85775" cy="238125"/>
          </a:xfrm>
          <a:prstGeom prst="rect">
            <a:avLst/>
          </a:prstGeom>
          <a:noFill/>
        </p:spPr>
      </p:pic>
      <p:pic>
        <p:nvPicPr>
          <p:cNvPr id="62476" name="Picture 12" descr="C:\Users\Eric\AppData\Local\Temp\msohtmlclip1\01\clip_image003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85775" cy="238125"/>
          </a:xfrm>
          <a:prstGeom prst="rect">
            <a:avLst/>
          </a:prstGeom>
          <a:noFill/>
        </p:spPr>
      </p:pic>
      <p:pic>
        <p:nvPicPr>
          <p:cNvPr id="62477" name="Picture 13" descr="C:\Users\Eric\AppData\Local\Temp\msohtmlclip1\01\clip_image003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85775" cy="238125"/>
          </a:xfrm>
          <a:prstGeom prst="rect">
            <a:avLst/>
          </a:prstGeom>
          <a:noFill/>
        </p:spPr>
      </p:pic>
      <p:pic>
        <p:nvPicPr>
          <p:cNvPr id="62478" name="Picture 14" descr="C:\Users\Eric\AppData\Local\Temp\msohtmlclip1\01\clip_image004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23850" cy="228600"/>
          </a:xfrm>
          <a:prstGeom prst="rect">
            <a:avLst/>
          </a:prstGeom>
          <a:noFill/>
        </p:spPr>
      </p:pic>
      <p:pic>
        <p:nvPicPr>
          <p:cNvPr id="62479" name="Picture 15" descr="C:\Users\Eric\AppData\Local\Temp\msohtmlclip1\01\clip_image005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314325" cy="228600"/>
          </a:xfrm>
          <a:prstGeom prst="rect">
            <a:avLst/>
          </a:prstGeom>
          <a:noFill/>
        </p:spPr>
      </p:pic>
      <p:pic>
        <p:nvPicPr>
          <p:cNvPr id="62480" name="Picture 16" descr="C:\Users\Eric\AppData\Local\Temp\msohtmlclip1\01\clip_image003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85775" cy="238125"/>
          </a:xfrm>
          <a:prstGeom prst="rect">
            <a:avLst/>
          </a:prstGeom>
          <a:noFill/>
        </p:spPr>
      </p:pic>
      <p:pic>
        <p:nvPicPr>
          <p:cNvPr id="62481" name="Picture 17" descr="C:\Users\Eric\AppData\Local\Temp\msohtmlclip1\01\clip_image008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485775" cy="228600"/>
          </a:xfrm>
          <a:prstGeom prst="rect">
            <a:avLst/>
          </a:prstGeom>
          <a:noFill/>
        </p:spPr>
      </p:pic>
      <p:pic>
        <p:nvPicPr>
          <p:cNvPr id="62482" name="Picture 18" descr="C:\Users\Eric\AppData\Local\Temp\msohtmlclip1\01\clip_image003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85775" cy="238125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screen"/>
          <a:srcRect r="31233" b="66203"/>
          <a:stretch>
            <a:fillRect/>
          </a:stretch>
        </p:blipFill>
        <p:spPr bwMode="auto">
          <a:xfrm>
            <a:off x="4788024" y="548680"/>
            <a:ext cx="4355976" cy="379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259633" y="4653135"/>
            <a:ext cx="2410152" cy="22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screen"/>
          <a:srcRect l="1852"/>
          <a:stretch>
            <a:fillRect/>
          </a:stretch>
        </p:blipFill>
        <p:spPr bwMode="auto">
          <a:xfrm>
            <a:off x="80682" y="1268760"/>
            <a:ext cx="4462864" cy="335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0" cstate="screen"/>
          <a:srcRect l="36298" r="3686"/>
          <a:stretch>
            <a:fillRect/>
          </a:stretch>
        </p:blipFill>
        <p:spPr bwMode="auto">
          <a:xfrm>
            <a:off x="4788024" y="4581128"/>
            <a:ext cx="4355976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Flowchart: Punched Tape 23"/>
          <p:cNvSpPr/>
          <p:nvPr/>
        </p:nvSpPr>
        <p:spPr>
          <a:xfrm>
            <a:off x="4788024" y="4077072"/>
            <a:ext cx="4355976" cy="576064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xtBox 24"/>
          <p:cNvSpPr txBox="1"/>
          <p:nvPr/>
        </p:nvSpPr>
        <p:spPr>
          <a:xfrm>
            <a:off x="21852" y="4788208"/>
            <a:ext cx="1445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Preleminary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cable lengths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572"/>
            <a:ext cx="8229600" cy="1143000"/>
          </a:xfrm>
        </p:spPr>
        <p:txBody>
          <a:bodyPr>
            <a:normAutofit/>
          </a:bodyPr>
          <a:lstStyle/>
          <a:p>
            <a:r>
              <a:rPr lang="nl-NL" sz="4000" b="1" dirty="0" err="1" smtClean="0"/>
              <a:t>Junction</a:t>
            </a:r>
            <a:r>
              <a:rPr lang="nl-NL" sz="4000" b="1" dirty="0" smtClean="0"/>
              <a:t> Box design</a:t>
            </a:r>
            <a:endParaRPr lang="nl-NL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340768"/>
            <a:ext cx="7596336" cy="512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308304" y="6309320"/>
            <a:ext cx="88197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00" dirty="0" smtClean="0"/>
              <a:t>Rosanna </a:t>
            </a:r>
            <a:r>
              <a:rPr lang="nl-NL" sz="700" dirty="0" err="1" smtClean="0"/>
              <a:t>Cocimano</a:t>
            </a:r>
            <a:endParaRPr lang="nl-NL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smtClean="0"/>
              <a:t>Power components</a:t>
            </a:r>
            <a:endParaRPr lang="en-GB" sz="4000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40768"/>
            <a:ext cx="4319463" cy="276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149080"/>
            <a:ext cx="4176464" cy="223067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1" name="Picture 10" descr="PCB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220072" y="4149080"/>
            <a:ext cx="3596069" cy="22173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1608" y="3645024"/>
            <a:ext cx="1960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400 V to 12, 5, 3V3</a:t>
            </a:r>
          </a:p>
          <a:p>
            <a:r>
              <a:rPr lang="en-GB" smtClean="0"/>
              <a:t>&lt;50 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6056" y="3717032"/>
            <a:ext cx="188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400 V, 2 A breaker</a:t>
            </a:r>
          </a:p>
        </p:txBody>
      </p:sp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040" y="1124744"/>
            <a:ext cx="4104456" cy="269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837888" y="3717032"/>
            <a:ext cx="7553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smtClean="0"/>
              <a:t>Angelo Orlando</a:t>
            </a:r>
            <a:endParaRPr lang="en-GB" sz="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62"/>
            <a:ext cx="8229600" cy="1143000"/>
          </a:xfrm>
        </p:spPr>
        <p:txBody>
          <a:bodyPr>
            <a:normAutofit/>
          </a:bodyPr>
          <a:lstStyle/>
          <a:p>
            <a:r>
              <a:rPr lang="nl-NL" sz="4000" b="1" dirty="0" err="1" smtClean="0"/>
              <a:t>Progress</a:t>
            </a:r>
            <a:endParaRPr lang="nl-NL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04234" y="764704"/>
            <a:ext cx="3839766" cy="256393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68144" y="2924944"/>
            <a:ext cx="252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MVC, </a:t>
            </a:r>
            <a:r>
              <a:rPr lang="nl-NL" sz="1600" dirty="0" err="1" smtClean="0">
                <a:solidFill>
                  <a:schemeClr val="bg1"/>
                </a:solidFill>
              </a:rPr>
              <a:t>deployed</a:t>
            </a:r>
            <a:r>
              <a:rPr lang="nl-NL" sz="1600" dirty="0" smtClean="0">
                <a:solidFill>
                  <a:schemeClr val="bg1"/>
                </a:solidFill>
              </a:rPr>
              <a:t> and </a:t>
            </a:r>
            <a:r>
              <a:rPr lang="nl-NL" sz="1600" dirty="0" err="1" smtClean="0">
                <a:solidFill>
                  <a:schemeClr val="bg1"/>
                </a:solidFill>
              </a:rPr>
              <a:t>working</a:t>
            </a: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10" name="Picture 3" descr="IMG_559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816628" cy="3755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71600" y="4869160"/>
            <a:ext cx="1882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New CTF </a:t>
            </a:r>
            <a:r>
              <a:rPr lang="nl-NL" sz="1600" dirty="0" err="1" smtClean="0">
                <a:solidFill>
                  <a:schemeClr val="bg1"/>
                </a:solidFill>
              </a:rPr>
              <a:t>production</a:t>
            </a: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106498" name="Picture 2" descr="torre_sul_fondo_400px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0" y="3571874"/>
            <a:ext cx="3810000" cy="328612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787192" y="6309320"/>
            <a:ext cx="3080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err="1" smtClean="0">
                <a:solidFill>
                  <a:schemeClr val="bg1"/>
                </a:solidFill>
              </a:rPr>
              <a:t>Proto</a:t>
            </a:r>
            <a:r>
              <a:rPr lang="nl-NL" sz="1600" dirty="0" smtClean="0">
                <a:solidFill>
                  <a:schemeClr val="bg1"/>
                </a:solidFill>
              </a:rPr>
              <a:t> </a:t>
            </a:r>
            <a:r>
              <a:rPr lang="nl-NL" sz="1600" dirty="0" err="1" smtClean="0">
                <a:solidFill>
                  <a:schemeClr val="bg1"/>
                </a:solidFill>
              </a:rPr>
              <a:t>tower</a:t>
            </a:r>
            <a:r>
              <a:rPr lang="nl-NL" sz="1600" dirty="0" smtClean="0">
                <a:solidFill>
                  <a:schemeClr val="bg1"/>
                </a:solidFill>
              </a:rPr>
              <a:t> </a:t>
            </a:r>
            <a:r>
              <a:rPr lang="nl-NL" sz="1600" dirty="0" err="1" smtClean="0">
                <a:solidFill>
                  <a:schemeClr val="bg1"/>
                </a:solidFill>
              </a:rPr>
              <a:t>deployed</a:t>
            </a:r>
            <a:r>
              <a:rPr lang="nl-NL" sz="1600" dirty="0" smtClean="0">
                <a:solidFill>
                  <a:schemeClr val="bg1"/>
                </a:solidFill>
              </a:rPr>
              <a:t> and </a:t>
            </a:r>
            <a:r>
              <a:rPr lang="nl-NL" sz="1600" dirty="0" err="1" smtClean="0">
                <a:solidFill>
                  <a:schemeClr val="bg1"/>
                </a:solidFill>
              </a:rPr>
              <a:t>working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2" y="199576"/>
            <a:ext cx="8229600" cy="1143000"/>
          </a:xfrm>
        </p:spPr>
        <p:txBody>
          <a:bodyPr>
            <a:noAutofit/>
          </a:bodyPr>
          <a:lstStyle/>
          <a:p>
            <a:r>
              <a:rPr lang="nl-NL" sz="4000" b="1" dirty="0" smtClean="0"/>
              <a:t>VEOC DC/DC </a:t>
            </a:r>
            <a:r>
              <a:rPr lang="nl-NL" sz="4000" b="1" dirty="0" err="1" smtClean="0"/>
              <a:t>converter</a:t>
            </a:r>
            <a:endParaRPr lang="nl-NL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1628800"/>
            <a:ext cx="3384376" cy="31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20072" y="4869160"/>
            <a:ext cx="23233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400 V to 12 V</a:t>
            </a:r>
          </a:p>
          <a:p>
            <a:r>
              <a:rPr lang="nl-NL" dirty="0" smtClean="0"/>
              <a:t>2 – 15 W</a:t>
            </a:r>
          </a:p>
          <a:p>
            <a:r>
              <a:rPr lang="nl-NL" dirty="0" smtClean="0"/>
              <a:t>4000 V </a:t>
            </a:r>
            <a:r>
              <a:rPr lang="nl-NL" dirty="0" err="1" smtClean="0"/>
              <a:t>isolation</a:t>
            </a:r>
            <a:r>
              <a:rPr lang="nl-NL" dirty="0" smtClean="0"/>
              <a:t> in/out</a:t>
            </a:r>
          </a:p>
          <a:p>
            <a:r>
              <a:rPr lang="nl-NL" dirty="0" smtClean="0"/>
              <a:t>70 </a:t>
            </a:r>
            <a:r>
              <a:rPr lang="nl-NL" dirty="0" err="1" smtClean="0"/>
              <a:t>mm</a:t>
            </a:r>
            <a:r>
              <a:rPr lang="nl-NL" dirty="0" err="1" smtClean="0">
                <a:latin typeface="Calibri"/>
              </a:rPr>
              <a:t>ø</a:t>
            </a:r>
            <a:r>
              <a:rPr lang="nl-NL" dirty="0" smtClean="0">
                <a:latin typeface="Calibri"/>
              </a:rPr>
              <a:t> x 30 mm</a:t>
            </a:r>
          </a:p>
          <a:p>
            <a:r>
              <a:rPr lang="nl-NL" dirty="0" smtClean="0">
                <a:latin typeface="Calibri"/>
              </a:rPr>
              <a:t>In </a:t>
            </a:r>
            <a:r>
              <a:rPr lang="nl-NL" dirty="0" err="1" smtClean="0">
                <a:latin typeface="Calibri"/>
              </a:rPr>
              <a:t>oil</a:t>
            </a:r>
            <a:r>
              <a:rPr lang="nl-NL" dirty="0" smtClean="0">
                <a:latin typeface="Calibri"/>
              </a:rPr>
              <a:t> up to 60 </a:t>
            </a:r>
            <a:r>
              <a:rPr lang="nl-NL" dirty="0" err="1" smtClean="0">
                <a:latin typeface="Calibri"/>
              </a:rPr>
              <a:t>MPa</a:t>
            </a:r>
            <a:endParaRPr lang="nl-NL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9993BF"/>
              </a:clrFrom>
              <a:clrTo>
                <a:srgbClr val="9993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60" y="1412776"/>
            <a:ext cx="34533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5536" y="5157192"/>
            <a:ext cx="2654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Galvanic</a:t>
            </a:r>
            <a:r>
              <a:rPr lang="nl-NL" dirty="0" smtClean="0"/>
              <a:t> </a:t>
            </a:r>
            <a:r>
              <a:rPr lang="nl-NL" dirty="0" err="1" smtClean="0"/>
              <a:t>barrier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endParaRPr lang="nl-NL" dirty="0" smtClean="0"/>
          </a:p>
          <a:p>
            <a:r>
              <a:rPr lang="nl-NL" dirty="0" smtClean="0"/>
              <a:t>DOM and  </a:t>
            </a:r>
            <a:r>
              <a:rPr lang="nl-NL" dirty="0" err="1" smtClean="0"/>
              <a:t>backbone</a:t>
            </a:r>
            <a:r>
              <a:rPr lang="nl-NL" dirty="0" smtClean="0"/>
              <a:t> </a:t>
            </a:r>
            <a:r>
              <a:rPr lang="nl-NL" dirty="0" err="1" smtClean="0"/>
              <a:t>cable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6" y="19957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Summary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438912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Reliable calculation model for KM3NeT power system available</a:t>
            </a:r>
          </a:p>
          <a:p>
            <a:r>
              <a:rPr lang="en-GB" sz="2400" dirty="0" smtClean="0"/>
              <a:t>Components have been defined</a:t>
            </a:r>
          </a:p>
          <a:p>
            <a:r>
              <a:rPr lang="en-GB" sz="2400" dirty="0" smtClean="0"/>
              <a:t>KM3NeT-Fr (38 km off-shore)</a:t>
            </a:r>
          </a:p>
          <a:p>
            <a:pPr lvl="1"/>
            <a:r>
              <a:rPr lang="en-GB" sz="2200" dirty="0" smtClean="0"/>
              <a:t>AC </a:t>
            </a:r>
            <a:r>
              <a:rPr lang="en-GB" sz="2200" dirty="0" err="1" smtClean="0"/>
              <a:t>upto</a:t>
            </a:r>
            <a:r>
              <a:rPr lang="en-GB" sz="2200" dirty="0" smtClean="0"/>
              <a:t> the base of the Detection Unit</a:t>
            </a:r>
          </a:p>
          <a:p>
            <a:pPr lvl="1"/>
            <a:r>
              <a:rPr lang="en-GB" sz="2200" dirty="0" smtClean="0"/>
              <a:t>Main cable delivered and ready for deployment</a:t>
            </a:r>
          </a:p>
          <a:p>
            <a:r>
              <a:rPr lang="en-GB" sz="2400" dirty="0" smtClean="0"/>
              <a:t>KM3NeT-It (100 km off-shore)</a:t>
            </a:r>
          </a:p>
          <a:p>
            <a:pPr lvl="1"/>
            <a:r>
              <a:rPr lang="en-GB" sz="2200" dirty="0" smtClean="0"/>
              <a:t>DC only</a:t>
            </a:r>
          </a:p>
          <a:p>
            <a:pPr lvl="1"/>
            <a:r>
              <a:rPr lang="en-GB" sz="2200" dirty="0" smtClean="0"/>
              <a:t>Existing network being expanded</a:t>
            </a:r>
          </a:p>
          <a:p>
            <a:r>
              <a:rPr lang="en-GB" sz="2400" dirty="0" smtClean="0"/>
              <a:t>KM3NeT-Gr (&lt;30 km off-shore)</a:t>
            </a:r>
          </a:p>
          <a:p>
            <a:pPr lvl="1"/>
            <a:r>
              <a:rPr lang="en-GB" sz="2200" dirty="0" smtClean="0"/>
              <a:t>Design will be similar to that of KM3NeT-Fr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6" y="19911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Acknowledgement</a:t>
            </a:r>
            <a:endParaRPr lang="en-GB" sz="40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pic>
        <p:nvPicPr>
          <p:cNvPr id="9" name="Picture 2" descr="http://garimabatra2707.files.wordpress.com/2012/02/clipart_of_15195_sm_22.jpg?w=640&amp;h=4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62741" y="2698098"/>
            <a:ext cx="5172075" cy="387667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67544" y="1412776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 would like to thank my colleagues in the KM3NeT collaboration;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Rosanna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Cocimano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Angelo Orlando and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Riccardo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Pappaleo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of LNS/INFN,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Stephane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Theraube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Jean-Jacques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Destelle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and Patrick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Lamare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of CPPM,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Paul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Timmer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Nikhef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for all their interactions on this subject. (… and everybody I forgotten)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pictures shown in this paper are from several presentations given in the KM3NeT collaboration meetings.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765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KM3NeT Research Infrastructure</a:t>
            </a:r>
            <a:endParaRPr lang="en-GB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29641" y="1229851"/>
            <a:ext cx="4978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GB" sz="1600" dirty="0" smtClean="0">
                <a:latin typeface="+mj-lt"/>
              </a:rPr>
              <a:t>KM3NeT-Fr, coast of Toulon,           38 km, 2500 m</a:t>
            </a:r>
          </a:p>
          <a:p>
            <a:pPr marL="342900" indent="-342900"/>
            <a:r>
              <a:rPr lang="en-GB" sz="1600" dirty="0" smtClean="0">
                <a:latin typeface="+mj-lt"/>
              </a:rPr>
              <a:t>KM3NeT-It, Capo </a:t>
            </a:r>
            <a:r>
              <a:rPr lang="en-GB" sz="1600" dirty="0" err="1" smtClean="0">
                <a:latin typeface="+mj-lt"/>
              </a:rPr>
              <a:t>Passero</a:t>
            </a:r>
            <a:r>
              <a:rPr lang="en-GB" sz="1600" dirty="0" smtClean="0">
                <a:latin typeface="+mj-lt"/>
              </a:rPr>
              <a:t>, Sicily,  100 km, 3500 m</a:t>
            </a:r>
          </a:p>
          <a:p>
            <a:pPr marL="342900" indent="-342900"/>
            <a:r>
              <a:rPr lang="en-GB" sz="1600" dirty="0" smtClean="0">
                <a:latin typeface="+mj-lt"/>
              </a:rPr>
              <a:t>KM3NeT-Gr, </a:t>
            </a:r>
            <a:r>
              <a:rPr lang="en-GB" sz="1600" dirty="0" err="1" smtClean="0">
                <a:latin typeface="+mj-lt"/>
              </a:rPr>
              <a:t>Pylos</a:t>
            </a:r>
            <a:r>
              <a:rPr lang="en-GB" sz="1600" dirty="0" smtClean="0">
                <a:latin typeface="+mj-lt"/>
              </a:rPr>
              <a:t>                            &lt;30 km, 3000 &lt; 5000 m</a:t>
            </a:r>
            <a:endParaRPr lang="en-GB" sz="1600" dirty="0">
              <a:latin typeface="+mj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pic>
        <p:nvPicPr>
          <p:cNvPr id="75778" name="Picture 2" descr="http://km3net.org/images/general/KM3NeT-RI-faciliti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2954" y="2060848"/>
            <a:ext cx="6649446" cy="4476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" y="2060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smtClean="0"/>
              <a:t>KM3NeT-Fr  Network</a:t>
            </a:r>
            <a:endParaRPr lang="en-GB" sz="4000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4</a:t>
            </a:fld>
            <a:endParaRPr lang="en-GB"/>
          </a:p>
        </p:txBody>
      </p:sp>
      <p:cxnSp>
        <p:nvCxnSpPr>
          <p:cNvPr id="482" name="Straight Connector 481"/>
          <p:cNvCxnSpPr/>
          <p:nvPr/>
        </p:nvCxnSpPr>
        <p:spPr>
          <a:xfrm>
            <a:off x="1475656" y="3068960"/>
            <a:ext cx="432048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/>
          <p:cNvCxnSpPr/>
          <p:nvPr/>
        </p:nvCxnSpPr>
        <p:spPr>
          <a:xfrm flipH="1">
            <a:off x="1907704" y="3861048"/>
            <a:ext cx="100811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50878" y="980728"/>
            <a:ext cx="509312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8" name="TextBox 587"/>
          <p:cNvSpPr txBox="1"/>
          <p:nvPr/>
        </p:nvSpPr>
        <p:spPr>
          <a:xfrm>
            <a:off x="5220072" y="5013176"/>
            <a:ext cx="2434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>
                <a:latin typeface="+mj-lt"/>
              </a:rPr>
              <a:t>10 W / DOM, 1000 W / ESS</a:t>
            </a:r>
          </a:p>
          <a:p>
            <a:r>
              <a:rPr lang="en-GB" sz="1600" smtClean="0">
                <a:latin typeface="+mj-lt"/>
              </a:rPr>
              <a:t>Phase 1; 7 kW from shore</a:t>
            </a:r>
            <a:endParaRPr lang="en-GB" sz="1600">
              <a:latin typeface="+mj-lt"/>
            </a:endParaRPr>
          </a:p>
        </p:txBody>
      </p:sp>
      <p:pic>
        <p:nvPicPr>
          <p:cNvPr id="58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1340768"/>
            <a:ext cx="2664296" cy="265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560" y="3933056"/>
            <a:ext cx="31337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0" name="TextBox 589"/>
          <p:cNvSpPr txBox="1"/>
          <p:nvPr/>
        </p:nvSpPr>
        <p:spPr>
          <a:xfrm>
            <a:off x="1403648" y="4941168"/>
            <a:ext cx="1712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>
                <a:latin typeface="+mj-lt"/>
              </a:rPr>
              <a:t>38 km from shore,</a:t>
            </a:r>
          </a:p>
          <a:p>
            <a:r>
              <a:rPr lang="en-GB" sz="1600" smtClean="0">
                <a:latin typeface="+mj-lt"/>
              </a:rPr>
              <a:t>2500 m depth</a:t>
            </a:r>
            <a:endParaRPr lang="en-GB" sz="16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5848"/>
            <a:ext cx="8229600" cy="708688"/>
          </a:xfrm>
        </p:spPr>
        <p:txBody>
          <a:bodyPr>
            <a:normAutofit/>
          </a:bodyPr>
          <a:lstStyle/>
          <a:p>
            <a:r>
              <a:rPr lang="en-GB" sz="4000" b="1" smtClean="0"/>
              <a:t>KM3NeT-It Network</a:t>
            </a:r>
            <a:endParaRPr lang="en-GB" sz="4000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632" y="1349728"/>
            <a:ext cx="3895725" cy="360045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05084" y="1154888"/>
            <a:ext cx="4938916" cy="36724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5013176"/>
            <a:ext cx="1866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>
                <a:latin typeface="+mj-lt"/>
              </a:rPr>
              <a:t>100 km from shore,</a:t>
            </a:r>
          </a:p>
          <a:p>
            <a:r>
              <a:rPr lang="en-GB" sz="1600" smtClean="0">
                <a:latin typeface="+mj-lt"/>
              </a:rPr>
              <a:t>3500 m depth</a:t>
            </a:r>
            <a:endParaRPr lang="en-GB" sz="160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120" y="4525112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/>
              <a:t>100 m</a:t>
            </a:r>
            <a:endParaRPr lang="en-GB" sz="140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8240" y="4797152"/>
            <a:ext cx="576064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20072" y="5013176"/>
            <a:ext cx="2337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>
                <a:latin typeface="+mj-lt"/>
              </a:rPr>
              <a:t>10 W / DOM, 15 W / floor</a:t>
            </a:r>
          </a:p>
          <a:p>
            <a:r>
              <a:rPr lang="en-GB" sz="1600" smtClean="0">
                <a:latin typeface="+mj-lt"/>
              </a:rPr>
              <a:t>Phase 1; 9 kW from shore</a:t>
            </a:r>
            <a:endParaRPr lang="en-GB" sz="16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6" y="19074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Technical aspects</a:t>
            </a:r>
            <a:endParaRPr lang="en-GB" sz="4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95533" y="1484784"/>
            <a:ext cx="2226261" cy="5033117"/>
            <a:chOff x="7162800" y="2199624"/>
            <a:chExt cx="1838001" cy="4155340"/>
          </a:xfrm>
        </p:grpSpPr>
        <p:pic>
          <p:nvPicPr>
            <p:cNvPr id="6" name="Picture 2" descr="pgi0089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flipH="1">
              <a:off x="7583524" y="5053214"/>
              <a:ext cx="1008063" cy="130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AutoShape 203"/>
            <p:cNvSpPr>
              <a:spLocks noChangeArrowheads="1"/>
            </p:cNvSpPr>
            <p:nvPr/>
          </p:nvSpPr>
          <p:spPr bwMode="auto">
            <a:xfrm>
              <a:off x="7162800" y="2199624"/>
              <a:ext cx="1816100" cy="2080743"/>
            </a:xfrm>
            <a:prstGeom prst="cloudCallout">
              <a:avLst>
                <a:gd name="adj1" fmla="val 1047"/>
                <a:gd name="adj2" fmla="val 9564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Text Box 204"/>
            <p:cNvSpPr txBox="1">
              <a:spLocks noChangeArrowheads="1"/>
            </p:cNvSpPr>
            <p:nvPr/>
          </p:nvSpPr>
          <p:spPr bwMode="auto">
            <a:xfrm>
              <a:off x="7400601" y="2675222"/>
              <a:ext cx="1600200" cy="1321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 sz="1400" b="1" dirty="0" smtClean="0">
                  <a:solidFill>
                    <a:srgbClr val="FF0000"/>
                  </a:solidFill>
                  <a:latin typeface="Comic Sans MS" pitchFamily="66" charset="0"/>
                </a:rPr>
                <a:t>Proven technology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 sz="1400" b="1" dirty="0" smtClean="0">
                  <a:solidFill>
                    <a:srgbClr val="FF0000"/>
                  </a:solidFill>
                  <a:latin typeface="Comic Sans MS" pitchFamily="66" charset="0"/>
                </a:rPr>
                <a:t>Cost effective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 sz="1400" b="1" dirty="0" smtClean="0">
                  <a:solidFill>
                    <a:srgbClr val="FF0000"/>
                  </a:solidFill>
                  <a:latin typeface="Comic Sans MS" pitchFamily="66" charset="0"/>
                </a:rPr>
                <a:t>Simple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 sz="1400" b="1" dirty="0" smtClean="0">
                  <a:solidFill>
                    <a:srgbClr val="FF0000"/>
                  </a:solidFill>
                  <a:latin typeface="Comic Sans MS" pitchFamily="66" charset="0"/>
                </a:rPr>
                <a:t>Reliable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 sz="1400" b="1" dirty="0" smtClean="0">
                  <a:solidFill>
                    <a:srgbClr val="FF0000"/>
                  </a:solidFill>
                  <a:latin typeface="Comic Sans MS" pitchFamily="66" charset="0"/>
                </a:rPr>
                <a:t>Flexible</a:t>
              </a:r>
              <a:endParaRPr lang="en-GB" sz="14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7954955" y="0"/>
            <a:ext cx="865517" cy="6771639"/>
            <a:chOff x="0" y="0"/>
            <a:chExt cx="850030" cy="6203861"/>
          </a:xfrm>
        </p:grpSpPr>
        <p:pic>
          <p:nvPicPr>
            <p:cNvPr id="14" name="Picture 13" descr="Detail of anchor region.JPG"/>
            <p:cNvPicPr/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4376766"/>
              <a:ext cx="850030" cy="1827095"/>
            </a:xfrm>
            <a:prstGeom prst="rect">
              <a:avLst/>
            </a:prstGeom>
          </p:spPr>
        </p:pic>
        <p:pic>
          <p:nvPicPr>
            <p:cNvPr id="15" name="Picture 14" descr="Detail of anchor region.JPG"/>
            <p:cNvPicPr/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14314" y="3042750"/>
              <a:ext cx="500066" cy="1340557"/>
            </a:xfrm>
            <a:prstGeom prst="flowChartManualOperation">
              <a:avLst/>
            </a:prstGeom>
          </p:spPr>
        </p:pic>
        <p:pic>
          <p:nvPicPr>
            <p:cNvPr id="16" name="Picture 15" descr="Detail of anchor region.JPG"/>
            <p:cNvPicPr/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68797" y="1380603"/>
              <a:ext cx="571504" cy="1723573"/>
            </a:xfrm>
            <a:prstGeom prst="snip2SameRect">
              <a:avLst>
                <a:gd name="adj1" fmla="val 16667"/>
                <a:gd name="adj2" fmla="val 20412"/>
              </a:avLst>
            </a:prstGeom>
          </p:spPr>
        </p:pic>
        <p:pic>
          <p:nvPicPr>
            <p:cNvPr id="17" name="Picture 16" descr="Detail of anchor region.JPG"/>
            <p:cNvPicPr/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10039" y="0"/>
              <a:ext cx="732391" cy="1438334"/>
            </a:xfrm>
            <a:prstGeom prst="snip2SameRect">
              <a:avLst>
                <a:gd name="adj1" fmla="val 16667"/>
                <a:gd name="adj2" fmla="val 20412"/>
              </a:avLst>
            </a:prstGeom>
          </p:spPr>
        </p:pic>
      </p:grp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35896" y="1992208"/>
            <a:ext cx="4824536" cy="438912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AC </a:t>
            </a:r>
            <a:r>
              <a:rPr lang="en-US" sz="1800" dirty="0" err="1" smtClean="0"/>
              <a:t>vs</a:t>
            </a:r>
            <a:r>
              <a:rPr lang="en-US" sz="1800" dirty="0" smtClean="0"/>
              <a:t> DC</a:t>
            </a:r>
          </a:p>
          <a:p>
            <a:r>
              <a:rPr lang="en-US" sz="1800" dirty="0" smtClean="0"/>
              <a:t>Conversions</a:t>
            </a:r>
          </a:p>
          <a:p>
            <a:pPr lvl="1"/>
            <a:r>
              <a:rPr lang="en-US" sz="1800" dirty="0" smtClean="0"/>
              <a:t>AC/DC</a:t>
            </a:r>
          </a:p>
          <a:p>
            <a:pPr lvl="1"/>
            <a:r>
              <a:rPr lang="en-US" sz="1800" dirty="0" smtClean="0"/>
              <a:t>Voltage level</a:t>
            </a:r>
          </a:p>
          <a:p>
            <a:r>
              <a:rPr lang="en-US" sz="1800" dirty="0" smtClean="0"/>
              <a:t>Load behavior</a:t>
            </a:r>
          </a:p>
          <a:p>
            <a:pPr lvl="1"/>
            <a:r>
              <a:rPr lang="en-US" sz="1800" dirty="0" smtClean="0"/>
              <a:t>DC loads</a:t>
            </a:r>
          </a:p>
          <a:p>
            <a:pPr lvl="1"/>
            <a:r>
              <a:rPr lang="en-US" sz="1800" dirty="0" smtClean="0"/>
              <a:t>Constant power</a:t>
            </a:r>
          </a:p>
          <a:p>
            <a:r>
              <a:rPr lang="en-US" sz="1800" dirty="0" smtClean="0"/>
              <a:t>Grounding</a:t>
            </a:r>
          </a:p>
          <a:p>
            <a:r>
              <a:rPr lang="en-US" sz="1800" dirty="0" smtClean="0"/>
              <a:t>Fuse regime</a:t>
            </a:r>
          </a:p>
          <a:p>
            <a:r>
              <a:rPr lang="en-US" sz="1800" dirty="0" smtClean="0"/>
              <a:t>On/Off 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8" y="188640"/>
            <a:ext cx="8229600" cy="1143000"/>
          </a:xfrm>
        </p:spPr>
        <p:txBody>
          <a:bodyPr>
            <a:normAutofit/>
          </a:bodyPr>
          <a:lstStyle/>
          <a:p>
            <a:r>
              <a:rPr lang="nl-NL" sz="4000" b="1" dirty="0" smtClean="0"/>
              <a:t>AC - DC</a:t>
            </a:r>
            <a:endParaRPr lang="en-GB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2170" y="1268760"/>
            <a:ext cx="1666419" cy="217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1239350"/>
            <a:ext cx="3541643" cy="255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87824" y="1412776"/>
            <a:ext cx="14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+mj-lt"/>
              </a:rPr>
              <a:t>War of </a:t>
            </a:r>
            <a:r>
              <a:rPr lang="nl-NL" sz="1600" dirty="0" err="1" smtClean="0">
                <a:latin typeface="+mj-lt"/>
              </a:rPr>
              <a:t>currents</a:t>
            </a:r>
            <a:endParaRPr lang="nl-NL" sz="1600" dirty="0" smtClean="0">
              <a:latin typeface="+mj-lt"/>
            </a:endParaRPr>
          </a:p>
          <a:p>
            <a:r>
              <a:rPr lang="nl-NL" sz="1600" dirty="0" smtClean="0">
                <a:latin typeface="+mj-lt"/>
              </a:rPr>
              <a:t>1850 - 1900</a:t>
            </a:r>
            <a:endParaRPr lang="en-GB" sz="1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574" y="3378478"/>
            <a:ext cx="1158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err="1" smtClean="0">
                <a:latin typeface="+mj-lt"/>
              </a:rPr>
              <a:t>Nikola</a:t>
            </a:r>
            <a:r>
              <a:rPr lang="nl-NL" sz="1600" dirty="0" smtClean="0">
                <a:latin typeface="+mj-lt"/>
              </a:rPr>
              <a:t> </a:t>
            </a:r>
            <a:r>
              <a:rPr lang="nl-NL" sz="1600" dirty="0" err="1" smtClean="0">
                <a:latin typeface="+mj-lt"/>
              </a:rPr>
              <a:t>Tesla</a:t>
            </a:r>
            <a:endParaRPr lang="en-GB" sz="1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3728098"/>
            <a:ext cx="1436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+mj-lt"/>
              </a:rPr>
              <a:t>Thomas Edison</a:t>
            </a:r>
            <a:endParaRPr lang="en-GB" sz="1600" dirty="0">
              <a:latin typeface="+mj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287380" y="4230032"/>
            <a:ext cx="2808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j-lt"/>
              </a:rPr>
              <a:t>Some cities continued to use DC well into the 20th century. In central Helsinki, there was a DC network in existence up until the late 1940s, and in the 1960s, Stockholm's dwindling DC network was eliminated.</a:t>
            </a:r>
            <a:endParaRPr lang="en-GB" sz="1600" dirty="0"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027970" y="5730282"/>
            <a:ext cx="93610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82" name="Picture 2" descr="File:George Westinghous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02170" y="3717032"/>
            <a:ext cx="1706910" cy="251832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67390" y="6267742"/>
            <a:ext cx="2020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+mj-lt"/>
              </a:rPr>
              <a:t>George </a:t>
            </a:r>
            <a:r>
              <a:rPr lang="nl-NL" sz="1600" dirty="0" err="1" smtClean="0">
                <a:latin typeface="+mj-lt"/>
              </a:rPr>
              <a:t>Westinghouse</a:t>
            </a:r>
            <a:endParaRPr lang="en-GB" sz="16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00600" y="61653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200" dirty="0" smtClean="0">
                <a:solidFill>
                  <a:schemeClr val="tx2"/>
                </a:solidFill>
              </a:rPr>
              <a:t>https://en.wikipedia.org/wiki/War_of_Currents</a:t>
            </a:r>
            <a:endParaRPr lang="nl-NL" sz="1200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71800" y="4293096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220-240 V at 50 Hz became the standard in Europe.</a:t>
            </a:r>
            <a:endParaRPr lang="nl-NL" sz="1600" dirty="0"/>
          </a:p>
        </p:txBody>
      </p:sp>
      <p:sp>
        <p:nvSpPr>
          <p:cNvPr id="19" name="Rectangle 18"/>
          <p:cNvSpPr/>
          <p:nvPr/>
        </p:nvSpPr>
        <p:spPr>
          <a:xfrm>
            <a:off x="8244408" y="3789040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DC</a:t>
            </a:r>
            <a:endParaRPr lang="nl-NL" sz="1600" dirty="0"/>
          </a:p>
        </p:txBody>
      </p:sp>
      <p:sp>
        <p:nvSpPr>
          <p:cNvPr id="20" name="Rectangle 19"/>
          <p:cNvSpPr/>
          <p:nvPr/>
        </p:nvSpPr>
        <p:spPr>
          <a:xfrm>
            <a:off x="2218324" y="3381702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AC</a:t>
            </a:r>
            <a:endParaRPr lang="nl-N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6" y="635848"/>
            <a:ext cx="8229600" cy="708688"/>
          </a:xfrm>
        </p:spPr>
        <p:txBody>
          <a:bodyPr>
            <a:normAutofit/>
          </a:bodyPr>
          <a:lstStyle/>
          <a:p>
            <a:r>
              <a:rPr lang="nl-NL" sz="4000" b="1" dirty="0" smtClean="0"/>
              <a:t>AC </a:t>
            </a:r>
            <a:r>
              <a:rPr lang="nl-NL" sz="4000" b="1" dirty="0" err="1" smtClean="0"/>
              <a:t>or</a:t>
            </a:r>
            <a:r>
              <a:rPr lang="nl-NL" sz="4000" b="1" dirty="0" smtClean="0"/>
              <a:t> DC in long </a:t>
            </a:r>
            <a:r>
              <a:rPr lang="nl-NL" sz="4000" b="1" dirty="0" err="1" smtClean="0"/>
              <a:t>cables</a:t>
            </a:r>
            <a:endParaRPr lang="nl-NL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8</a:t>
            </a:fld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190224" y="1556792"/>
            <a:ext cx="4846272" cy="1080120"/>
            <a:chOff x="4499992" y="3627760"/>
            <a:chExt cx="4104456" cy="937498"/>
          </a:xfrm>
        </p:grpSpPr>
        <p:sp>
          <p:nvSpPr>
            <p:cNvPr id="8" name="Arc 7"/>
            <p:cNvSpPr/>
            <p:nvPr/>
          </p:nvSpPr>
          <p:spPr>
            <a:xfrm>
              <a:off x="6272278" y="3723366"/>
              <a:ext cx="288032" cy="288032"/>
            </a:xfrm>
            <a:prstGeom prst="arc">
              <a:avLst>
                <a:gd name="adj1" fmla="val 5262322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044174" y="3800579"/>
              <a:ext cx="28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166094" y="3800611"/>
              <a:ext cx="28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7009322" y="4202654"/>
              <a:ext cx="2433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7262517" y="4194895"/>
              <a:ext cx="2576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6559551" y="3858183"/>
              <a:ext cx="5168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389813" y="4319037"/>
              <a:ext cx="7488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6804248" y="3627760"/>
              <a:ext cx="1080120" cy="936104"/>
            </a:xfrm>
            <a:prstGeom prst="roundRect">
              <a:avLst/>
            </a:prstGeom>
            <a:noFill/>
            <a:ln w="38100">
              <a:solidFill>
                <a:srgbClr val="503A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317318" y="4319037"/>
              <a:ext cx="18073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7965876" y="3823442"/>
              <a:ext cx="638572" cy="51845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 err="1" smtClean="0">
                  <a:latin typeface="+mj-lt"/>
                </a:rPr>
                <a:t>Load</a:t>
              </a:r>
              <a:endParaRPr lang="nl-NL" sz="1200" dirty="0">
                <a:latin typeface="+mj-lt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348487" y="3857817"/>
              <a:ext cx="108406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974140" y="4088612"/>
              <a:ext cx="46085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6079853" y="4059505"/>
              <a:ext cx="230426" cy="57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079853" y="4059505"/>
              <a:ext cx="23042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079853" y="4117111"/>
              <a:ext cx="23042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800714" y="3799973"/>
              <a:ext cx="288032" cy="115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970344" y="3799973"/>
              <a:ext cx="28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092264" y="3800005"/>
              <a:ext cx="28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39918" y="3685366"/>
              <a:ext cx="873482" cy="691277"/>
            </a:xfrm>
            <a:prstGeom prst="rect">
              <a:avLst/>
            </a:prstGeom>
            <a:noFill/>
            <a:ln w="38100">
              <a:solidFill>
                <a:srgbClr val="0EC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5187181" y="4191775"/>
              <a:ext cx="2576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 flipV="1">
              <a:off x="4757539" y="3606671"/>
              <a:ext cx="0" cy="5030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>
              <a:off x="4751506" y="3788992"/>
              <a:ext cx="0" cy="5030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6346308" y="3936468"/>
              <a:ext cx="1565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4955473" y="3771776"/>
              <a:ext cx="403245" cy="3456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688961" y="4319037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latin typeface="+mj-lt"/>
                </a:rPr>
                <a:t>AC concept</a:t>
              </a:r>
              <a:endParaRPr lang="nl-NL" sz="1200" dirty="0">
                <a:latin typeface="+mj-lt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0800000">
              <a:off x="7411917" y="3847074"/>
              <a:ext cx="7115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7505025" y="3712490"/>
              <a:ext cx="288032" cy="7325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sp>
          <p:nvSpPr>
            <p:cNvPr id="35" name="Isosceles Triangle 34"/>
            <p:cNvSpPr/>
            <p:nvPr/>
          </p:nvSpPr>
          <p:spPr>
            <a:xfrm rot="5400000">
              <a:off x="7564312" y="3787468"/>
              <a:ext cx="172819" cy="11521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0800000" flipV="1">
              <a:off x="7708328" y="3758665"/>
              <a:ext cx="0" cy="1728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7439191" y="4295946"/>
              <a:ext cx="23848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7500437" y="4415190"/>
              <a:ext cx="579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7568736" y="4166400"/>
              <a:ext cx="95395" cy="115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7568736" y="4309494"/>
              <a:ext cx="95395" cy="115997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28"/>
            <p:cNvGrpSpPr/>
            <p:nvPr/>
          </p:nvGrpSpPr>
          <p:grpSpPr>
            <a:xfrm rot="16200000">
              <a:off x="7706045" y="4252447"/>
              <a:ext cx="47697" cy="86997"/>
              <a:chOff x="3779912" y="5085184"/>
              <a:chExt cx="288032" cy="432048"/>
            </a:xfrm>
          </p:grpSpPr>
          <p:sp>
            <p:nvSpPr>
              <p:cNvPr id="50" name="Isosceles Triangle 49"/>
              <p:cNvSpPr/>
              <p:nvPr/>
            </p:nvSpPr>
            <p:spPr>
              <a:xfrm rot="5400000">
                <a:off x="3707904" y="5157192"/>
                <a:ext cx="432048" cy="288032"/>
              </a:xfrm>
              <a:prstGeom prst="triangl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>
                  <a:latin typeface="+mj-lt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rot="10800000" flipV="1">
                <a:off x="4067944" y="5085184"/>
                <a:ext cx="0" cy="43204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7674433" y="4176701"/>
              <a:ext cx="579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674433" y="4415190"/>
              <a:ext cx="579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7613186" y="4295946"/>
              <a:ext cx="23848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465020" y="3928492"/>
              <a:ext cx="352116" cy="240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PFC</a:t>
              </a:r>
              <a:endParaRPr lang="nl-NL" sz="1200" dirty="0">
                <a:latin typeface="+mj-l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5400000">
              <a:off x="6786899" y="4033951"/>
              <a:ext cx="288032" cy="1152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>
              <a:off x="6690279" y="4088612"/>
              <a:ext cx="46085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 rot="5400000">
              <a:off x="5364545" y="4034407"/>
              <a:ext cx="288032" cy="1152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5267925" y="4089068"/>
              <a:ext cx="46085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4125818" y="2970541"/>
            <a:ext cx="4910678" cy="1106531"/>
            <a:chOff x="1691680" y="4581128"/>
            <a:chExt cx="5115290" cy="1152636"/>
          </a:xfrm>
        </p:grpSpPr>
        <p:sp>
          <p:nvSpPr>
            <p:cNvPr id="53" name="Oval 52"/>
            <p:cNvSpPr/>
            <p:nvPr/>
          </p:nvSpPr>
          <p:spPr>
            <a:xfrm>
              <a:off x="4871908" y="4797152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024308" y="4797192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>
              <a:off x="4819461" y="5308628"/>
              <a:ext cx="32200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5144837" y="5290046"/>
              <a:ext cx="32200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799900" y="5229200"/>
              <a:ext cx="360040" cy="3600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>
              <a:off x="4738273" y="5402712"/>
              <a:ext cx="2981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4815320" y="5551767"/>
              <a:ext cx="72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 flipV="1">
              <a:off x="4899714" y="5241270"/>
              <a:ext cx="119244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4899714" y="5420137"/>
              <a:ext cx="119244" cy="14401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Isosceles Triangle 61"/>
            <p:cNvSpPr/>
            <p:nvPr/>
          </p:nvSpPr>
          <p:spPr>
            <a:xfrm>
              <a:off x="5046196" y="5372901"/>
              <a:ext cx="108011" cy="59621"/>
            </a:xfrm>
            <a:prstGeom prst="triangl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rot="5400000" flipV="1">
              <a:off x="5100202" y="5318896"/>
              <a:ext cx="0" cy="10801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031344" y="5253656"/>
              <a:ext cx="72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031344" y="5551767"/>
              <a:ext cx="72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4954297" y="5402712"/>
              <a:ext cx="2981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54" idx="7"/>
            </p:cNvCxnSpPr>
            <p:nvPr/>
          </p:nvCxnSpPr>
          <p:spPr>
            <a:xfrm rot="10800000">
              <a:off x="5331587" y="4855270"/>
              <a:ext cx="889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5447972" y="4687040"/>
              <a:ext cx="360040" cy="3600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5522080" y="4780763"/>
              <a:ext cx="216024" cy="14401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rot="10800000" flipV="1">
              <a:off x="5702100" y="4744759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303956" y="5445224"/>
              <a:ext cx="9361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ounded Rectangle 71"/>
            <p:cNvSpPr/>
            <p:nvPr/>
          </p:nvSpPr>
          <p:spPr>
            <a:xfrm>
              <a:off x="4716016" y="4581128"/>
              <a:ext cx="1164004" cy="1080120"/>
            </a:xfrm>
            <a:prstGeom prst="roundRect">
              <a:avLst/>
            </a:prstGeom>
            <a:noFill/>
            <a:ln w="38100">
              <a:solidFill>
                <a:srgbClr val="503A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2713338" y="5445224"/>
              <a:ext cx="20882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6024035" y="4825730"/>
              <a:ext cx="782935" cy="64807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 err="1" smtClean="0">
                  <a:latin typeface="+mj-lt"/>
                </a:rPr>
                <a:t>Load</a:t>
              </a:r>
              <a:endParaRPr lang="nl-NL" sz="1200" dirty="0">
                <a:latin typeface="+mj-lt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V="1">
              <a:off x="2752299" y="4863521"/>
              <a:ext cx="21723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3707904" y="4796394"/>
              <a:ext cx="36004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279620" y="4796394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2432020" y="4796434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41730" y="4653138"/>
              <a:ext cx="1134126" cy="864097"/>
            </a:xfrm>
            <a:prstGeom prst="rect">
              <a:avLst/>
            </a:prstGeom>
            <a:noFill/>
            <a:ln w="38100">
              <a:solidFill>
                <a:srgbClr val="0EC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5400000">
              <a:off x="2550666" y="5286146"/>
              <a:ext cx="32200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 flipV="1">
              <a:off x="2013614" y="4554766"/>
              <a:ext cx="0" cy="6287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>
              <a:off x="2006073" y="4782668"/>
              <a:ext cx="0" cy="6287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5400000" flipH="1" flipV="1">
              <a:off x="2261032" y="4761148"/>
              <a:ext cx="504056" cy="4320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2843808" y="4701329"/>
              <a:ext cx="360040" cy="3600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sp>
          <p:nvSpPr>
            <p:cNvPr id="85" name="Isosceles Triangle 84"/>
            <p:cNvSpPr/>
            <p:nvPr/>
          </p:nvSpPr>
          <p:spPr>
            <a:xfrm rot="5400000">
              <a:off x="2917916" y="4795052"/>
              <a:ext cx="216024" cy="14401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>
                <a:latin typeface="+mj-lt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rot="10800000" flipV="1">
              <a:off x="3097936" y="4759048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3563888" y="5445224"/>
              <a:ext cx="933349" cy="288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latin typeface="+mj-lt"/>
                </a:rPr>
                <a:t>DC concept</a:t>
              </a:r>
              <a:endParaRPr lang="nl-NL" sz="1200" dirty="0">
                <a:latin typeface="+mj-lt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99048" y="1484784"/>
            <a:ext cx="4544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4625" algn="l"/>
                <a:tab pos="1169988" algn="l"/>
              </a:tabLst>
            </a:pPr>
            <a:r>
              <a:rPr lang="nl-NL" sz="1600" dirty="0" err="1" smtClean="0"/>
              <a:t>Losses</a:t>
            </a:r>
            <a:endParaRPr lang="nl-NL" sz="1600" dirty="0" smtClean="0"/>
          </a:p>
          <a:p>
            <a:pPr>
              <a:tabLst>
                <a:tab pos="174625" algn="l"/>
                <a:tab pos="1169988" algn="l"/>
              </a:tabLst>
            </a:pPr>
            <a:r>
              <a:rPr lang="nl-NL" sz="1600" dirty="0" smtClean="0"/>
              <a:t>	AC </a:t>
            </a:r>
            <a:r>
              <a:rPr lang="nl-NL" sz="1600" dirty="0" err="1" smtClean="0"/>
              <a:t>cable</a:t>
            </a:r>
            <a:r>
              <a:rPr lang="nl-NL" sz="1600" dirty="0" smtClean="0"/>
              <a:t> :	</a:t>
            </a:r>
            <a:r>
              <a:rPr lang="en-GB" sz="1600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I</a:t>
            </a:r>
            <a:r>
              <a:rPr lang="en-US" sz="1600" baseline="-25000" dirty="0" err="1" smtClean="0"/>
              <a:t>load</a:t>
            </a:r>
            <a:r>
              <a:rPr lang="en-US" sz="1600" dirty="0" smtClean="0"/>
              <a:t>+ </a:t>
            </a:r>
            <a:r>
              <a:rPr lang="en-US" sz="1600" dirty="0" err="1" smtClean="0"/>
              <a:t>I</a:t>
            </a:r>
            <a:r>
              <a:rPr lang="en-US" sz="1600" baseline="-25000" dirty="0" err="1" smtClean="0"/>
              <a:t>Crms</a:t>
            </a:r>
            <a:r>
              <a:rPr lang="en-US" sz="1600" dirty="0" smtClean="0"/>
              <a:t>)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(R+</a:t>
            </a:r>
            <a:r>
              <a:rPr lang="nl-NL" sz="1600" dirty="0" smtClean="0">
                <a:latin typeface="Symbol" pitchFamily="18" charset="2"/>
              </a:rPr>
              <a:t> </a:t>
            </a:r>
            <a:r>
              <a:rPr lang="nl-NL" sz="1600" dirty="0" err="1" smtClean="0"/>
              <a:t>j</a:t>
            </a:r>
            <a:r>
              <a:rPr lang="nl-NL" sz="1600" dirty="0" err="1" smtClean="0">
                <a:latin typeface="Symbol" pitchFamily="18" charset="2"/>
              </a:rPr>
              <a:t>w</a:t>
            </a:r>
            <a:r>
              <a:rPr lang="nl-NL" sz="1600" dirty="0" err="1" smtClean="0"/>
              <a:t>L</a:t>
            </a:r>
            <a:r>
              <a:rPr lang="nl-NL" sz="1600" dirty="0" smtClean="0"/>
              <a:t>)</a:t>
            </a:r>
            <a:r>
              <a:rPr lang="en-US" sz="1600" dirty="0" smtClean="0"/>
              <a:t> + I</a:t>
            </a:r>
            <a:r>
              <a:rPr lang="en-US" sz="1600" baseline="-25000" dirty="0" smtClean="0"/>
              <a:t>Crms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</a:t>
            </a:r>
            <a:r>
              <a:rPr lang="nl-NL" sz="1600" dirty="0" smtClean="0"/>
              <a:t>/</a:t>
            </a:r>
            <a:r>
              <a:rPr lang="nl-NL" sz="1600" dirty="0" err="1" smtClean="0"/>
              <a:t>j</a:t>
            </a:r>
            <a:r>
              <a:rPr lang="nl-NL" sz="1600" dirty="0" err="1" smtClean="0">
                <a:latin typeface="Symbol" pitchFamily="18" charset="2"/>
              </a:rPr>
              <a:t>w</a:t>
            </a:r>
            <a:r>
              <a:rPr lang="nl-NL" sz="1600" dirty="0" err="1" smtClean="0"/>
              <a:t>C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 </a:t>
            </a:r>
          </a:p>
          <a:p>
            <a:pPr>
              <a:tabLst>
                <a:tab pos="174625" algn="l"/>
                <a:tab pos="1169988" algn="l"/>
              </a:tabLst>
            </a:pPr>
            <a:r>
              <a:rPr lang="en-US" sz="1600" dirty="0" smtClean="0"/>
              <a:t>                    	</a:t>
            </a:r>
            <a:r>
              <a:rPr lang="en-GB" sz="1600" dirty="0" smtClean="0"/>
              <a:t>Skin effect, proximity effect</a:t>
            </a:r>
          </a:p>
          <a:p>
            <a:pPr>
              <a:tabLst>
                <a:tab pos="174625" algn="l"/>
                <a:tab pos="1169988" algn="l"/>
              </a:tabLst>
            </a:pPr>
            <a:r>
              <a:rPr lang="en-GB" sz="1600" dirty="0" smtClean="0"/>
              <a:t>	DC cable :	 I</a:t>
            </a:r>
            <a:r>
              <a:rPr lang="en-GB" sz="1600" baseline="-25000" dirty="0" smtClean="0"/>
              <a:t>load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R</a:t>
            </a:r>
          </a:p>
          <a:p>
            <a:pPr>
              <a:tabLst>
                <a:tab pos="174625" algn="l"/>
                <a:tab pos="1169988" algn="l"/>
              </a:tabLst>
            </a:pPr>
            <a:endParaRPr lang="en-GB" sz="1600" dirty="0" smtClean="0"/>
          </a:p>
          <a:p>
            <a:pPr>
              <a:tabLst>
                <a:tab pos="174625" algn="l"/>
                <a:tab pos="1169988" algn="l"/>
              </a:tabLst>
            </a:pPr>
            <a:r>
              <a:rPr lang="en-GB" sz="1600" dirty="0" smtClean="0"/>
              <a:t>Isolation</a:t>
            </a:r>
          </a:p>
          <a:p>
            <a:pPr>
              <a:tabLst>
                <a:tab pos="174625" algn="l"/>
                <a:tab pos="1169988" algn="l"/>
              </a:tabLst>
            </a:pPr>
            <a:r>
              <a:rPr lang="en-GB" sz="1600" dirty="0" smtClean="0"/>
              <a:t>	Cable isolation depends on peak voltage: 			</a:t>
            </a:r>
            <a:r>
              <a:rPr lang="en-GB" sz="1600" dirty="0" err="1" smtClean="0"/>
              <a:t>U</a:t>
            </a:r>
            <a:r>
              <a:rPr lang="en-GB" sz="1600" baseline="-25000" dirty="0" err="1" smtClean="0"/>
              <a:t>peak</a:t>
            </a:r>
            <a:r>
              <a:rPr lang="en-GB" sz="1600" dirty="0" smtClean="0"/>
              <a:t>=</a:t>
            </a:r>
            <a:r>
              <a:rPr lang="en-GB" sz="1600" dirty="0" err="1" smtClean="0"/>
              <a:t>U</a:t>
            </a:r>
            <a:r>
              <a:rPr lang="en-GB" sz="1600" baseline="-25000" dirty="0" err="1" smtClean="0"/>
              <a:t>ac</a:t>
            </a:r>
            <a:r>
              <a:rPr lang="en-GB" sz="1600" dirty="0" smtClean="0"/>
              <a:t> √2=</a:t>
            </a:r>
            <a:r>
              <a:rPr lang="en-GB" sz="1600" dirty="0" err="1" smtClean="0"/>
              <a:t>U</a:t>
            </a:r>
            <a:r>
              <a:rPr lang="en-GB" sz="1600" baseline="-25000" dirty="0" err="1" smtClean="0"/>
              <a:t>dc</a:t>
            </a:r>
            <a:endParaRPr lang="en-GB" sz="1600" baseline="-25000" dirty="0" smtClean="0"/>
          </a:p>
          <a:p>
            <a:pPr>
              <a:tabLst>
                <a:tab pos="174625" algn="l"/>
                <a:tab pos="1169988" algn="l"/>
              </a:tabLst>
            </a:pPr>
            <a:r>
              <a:rPr lang="en-GB" sz="1600" dirty="0" smtClean="0"/>
              <a:t>		P=</a:t>
            </a:r>
            <a:r>
              <a:rPr lang="en-GB" sz="1600" dirty="0" err="1" smtClean="0"/>
              <a:t>I</a:t>
            </a:r>
            <a:r>
              <a:rPr lang="en-GB" sz="1600" baseline="-25000" dirty="0" err="1" smtClean="0"/>
              <a:t>ac</a:t>
            </a:r>
            <a:r>
              <a:rPr lang="en-GB" sz="1600" dirty="0" err="1" smtClean="0"/>
              <a:t>·U</a:t>
            </a:r>
            <a:r>
              <a:rPr lang="en-GB" sz="1600" baseline="-25000" dirty="0" err="1" smtClean="0"/>
              <a:t>ac</a:t>
            </a:r>
            <a:r>
              <a:rPr lang="en-GB" sz="1600" dirty="0" smtClean="0"/>
              <a:t>=</a:t>
            </a:r>
            <a:r>
              <a:rPr lang="en-GB" sz="1600" dirty="0" err="1" smtClean="0"/>
              <a:t>I</a:t>
            </a:r>
            <a:r>
              <a:rPr lang="en-GB" sz="1600" baseline="-25000" dirty="0" err="1" smtClean="0"/>
              <a:t>dc</a:t>
            </a:r>
            <a:r>
              <a:rPr lang="en-GB" sz="1600" dirty="0" err="1" smtClean="0"/>
              <a:t>·U</a:t>
            </a:r>
            <a:r>
              <a:rPr lang="en-GB" sz="1600" baseline="-25000" dirty="0" err="1" smtClean="0"/>
              <a:t>dc</a:t>
            </a:r>
            <a:endParaRPr lang="en-GB" sz="1600" baseline="-25000" dirty="0" smtClean="0"/>
          </a:p>
          <a:p>
            <a:pPr>
              <a:tabLst>
                <a:tab pos="174625" algn="l"/>
                <a:tab pos="1169988" algn="l"/>
              </a:tabLst>
            </a:pPr>
            <a:r>
              <a:rPr lang="en-GB" sz="1600" dirty="0" smtClean="0"/>
              <a:t>A DC cable can transfer √2 more power</a:t>
            </a:r>
            <a:r>
              <a:rPr lang="nl-NL" sz="1600" dirty="0" smtClean="0"/>
              <a:t>.</a:t>
            </a:r>
            <a:endParaRPr lang="nl-NL" sz="1600" dirty="0"/>
          </a:p>
        </p:txBody>
      </p:sp>
      <p:sp>
        <p:nvSpPr>
          <p:cNvPr id="93" name="TextBox 92"/>
          <p:cNvSpPr txBox="1"/>
          <p:nvPr/>
        </p:nvSpPr>
        <p:spPr>
          <a:xfrm>
            <a:off x="107504" y="5013176"/>
            <a:ext cx="5087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e.g.  Transfer efficiency @ 6.5 kW </a:t>
            </a:r>
            <a:r>
              <a:rPr lang="nl-NL" sz="1600" dirty="0" err="1" smtClean="0"/>
              <a:t>off</a:t>
            </a:r>
            <a:r>
              <a:rPr lang="nl-NL" sz="1600" dirty="0" smtClean="0"/>
              <a:t> </a:t>
            </a:r>
            <a:r>
              <a:rPr lang="nl-NL" sz="1600" dirty="0" err="1" smtClean="0"/>
              <a:t>shore</a:t>
            </a:r>
            <a:r>
              <a:rPr lang="nl-NL" sz="1600" dirty="0" smtClean="0"/>
              <a:t>, 3.5 kV </a:t>
            </a:r>
            <a:r>
              <a:rPr lang="nl-NL" sz="1600" dirty="0" err="1" smtClean="0"/>
              <a:t>on</a:t>
            </a:r>
            <a:r>
              <a:rPr lang="nl-NL" sz="1600" dirty="0" smtClean="0"/>
              <a:t> </a:t>
            </a:r>
            <a:r>
              <a:rPr lang="nl-NL" sz="1600" dirty="0" err="1" smtClean="0"/>
              <a:t>shore</a:t>
            </a:r>
            <a:endParaRPr lang="nl-NL" sz="1600" dirty="0" smtClean="0"/>
          </a:p>
          <a:p>
            <a:pPr lvl="1"/>
            <a:r>
              <a:rPr lang="nl-NL" sz="1600" dirty="0" smtClean="0"/>
              <a:t>AC: 33%, DC: 96% @ 100 km </a:t>
            </a:r>
            <a:r>
              <a:rPr lang="nl-NL" sz="1600" dirty="0" err="1" smtClean="0"/>
              <a:t>cable</a:t>
            </a:r>
            <a:endParaRPr lang="nl-NL" sz="1600" dirty="0" smtClean="0"/>
          </a:p>
          <a:p>
            <a:pPr lvl="1"/>
            <a:r>
              <a:rPr lang="nl-NL" sz="1600" dirty="0" smtClean="0"/>
              <a:t>AC: 85%, DC: 98% @ 38 km </a:t>
            </a:r>
            <a:r>
              <a:rPr lang="nl-NL" sz="1600" dirty="0" err="1" smtClean="0"/>
              <a:t>cable</a:t>
            </a:r>
            <a:endParaRPr lang="nl-NL" sz="1600" dirty="0"/>
          </a:p>
        </p:txBody>
      </p:sp>
      <p:sp>
        <p:nvSpPr>
          <p:cNvPr id="91" name="Rectangle 90"/>
          <p:cNvSpPr/>
          <p:nvPr/>
        </p:nvSpPr>
        <p:spPr>
          <a:xfrm>
            <a:off x="3239344" y="6237312"/>
            <a:ext cx="5904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err="1" smtClean="0">
                <a:solidFill>
                  <a:schemeClr val="tx2"/>
                </a:solidFill>
              </a:rPr>
              <a:t>E.Heine</a:t>
            </a:r>
            <a:r>
              <a:rPr lang="nl-NL" sz="1200" dirty="0" smtClean="0">
                <a:solidFill>
                  <a:schemeClr val="tx2"/>
                </a:solidFill>
              </a:rPr>
              <a:t>, </a:t>
            </a:r>
            <a:r>
              <a:rPr lang="nl-NL" sz="1200" dirty="0" err="1" smtClean="0">
                <a:solidFill>
                  <a:schemeClr val="tx2"/>
                </a:solidFill>
              </a:rPr>
              <a:t>H.Z.Peek</a:t>
            </a:r>
            <a:r>
              <a:rPr lang="nl-NL" sz="1200" dirty="0" smtClean="0">
                <a:solidFill>
                  <a:schemeClr val="tx2"/>
                </a:solidFill>
              </a:rPr>
              <a:t>, “Power distribution”, 2003; 2003 http://www.vlvnt,nl/proceedings/</a:t>
            </a:r>
            <a:endParaRPr lang="nl-NL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112"/>
            <a:ext cx="8229600" cy="1143000"/>
          </a:xfrm>
        </p:spPr>
        <p:txBody>
          <a:bodyPr>
            <a:normAutofit/>
          </a:bodyPr>
          <a:lstStyle/>
          <a:p>
            <a:r>
              <a:rPr lang="nl-NL" sz="4000" b="1" dirty="0" err="1" smtClean="0"/>
              <a:t>Main</a:t>
            </a:r>
            <a:r>
              <a:rPr lang="nl-NL" sz="4000" b="1" dirty="0" smtClean="0"/>
              <a:t> Electro </a:t>
            </a:r>
            <a:r>
              <a:rPr lang="nl-NL" sz="4000" b="1" dirty="0" err="1" smtClean="0"/>
              <a:t>Optical</a:t>
            </a:r>
            <a:r>
              <a:rPr lang="nl-NL" sz="4000" b="1" dirty="0" smtClean="0"/>
              <a:t> </a:t>
            </a:r>
            <a:r>
              <a:rPr lang="nl-NL" sz="4000" b="1" dirty="0" err="1" smtClean="0"/>
              <a:t>Cable</a:t>
            </a:r>
            <a:endParaRPr lang="nl-NL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05-08-2013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VLVnT13, Power Networks, E.Heine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74D7-BC42-491D-917E-3DF3B748F6D2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66"/>
              </a:clrFrom>
              <a:clrTo>
                <a:srgbClr val="00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958988" y="3114020"/>
            <a:ext cx="6315472" cy="147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66"/>
              </a:clrFrom>
              <a:clrTo>
                <a:srgbClr val="00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1624" y="5445858"/>
            <a:ext cx="1196840" cy="144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flipH="1">
            <a:off x="1403648" y="1700808"/>
            <a:ext cx="72163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err="1" smtClean="0"/>
              <a:t>Fibers</a:t>
            </a:r>
            <a:endParaRPr lang="en-GB" sz="1600" dirty="0" smtClean="0"/>
          </a:p>
          <a:p>
            <a:pPr>
              <a:lnSpc>
                <a:spcPct val="150000"/>
              </a:lnSpc>
            </a:pPr>
            <a:r>
              <a:rPr lang="en-GB" sz="1600" dirty="0" smtClean="0"/>
              <a:t>Stainless steel tube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 2 layers steel wire strands + water blocking compound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 conductor of welded copper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 HDPE diam. 17 mm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 metal tape with overlap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PE sheath for additional abrasion and fish bite protection diam. 27.5 mm</a:t>
            </a:r>
          </a:p>
          <a:p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340768"/>
            <a:ext cx="500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Alcatel OALC xx 27mm LWP (light weight protected)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4437112"/>
            <a:ext cx="3378489" cy="175432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1077913"/>
            <a:r>
              <a:rPr lang="nl-NL" u="sng" dirty="0" smtClean="0"/>
              <a:t>KM3NeT-Fr	</a:t>
            </a:r>
            <a:r>
              <a:rPr lang="nl-NL" dirty="0" smtClean="0"/>
              <a:t>	</a:t>
            </a:r>
            <a:r>
              <a:rPr lang="nl-NL" u="sng" dirty="0" smtClean="0"/>
              <a:t>KM3NeT-It</a:t>
            </a:r>
          </a:p>
          <a:p>
            <a:pPr defTabSz="1077913"/>
            <a:r>
              <a:rPr lang="nl-NL" dirty="0" smtClean="0"/>
              <a:t>OALC 7		OALC 3</a:t>
            </a:r>
          </a:p>
          <a:p>
            <a:pPr defTabSz="1077913"/>
            <a:r>
              <a:rPr lang="nl-NL" dirty="0" smtClean="0"/>
              <a:t>36 	</a:t>
            </a:r>
            <a:r>
              <a:rPr lang="nl-NL" dirty="0" err="1" smtClean="0"/>
              <a:t>Fibre</a:t>
            </a:r>
            <a:r>
              <a:rPr lang="nl-NL" dirty="0" smtClean="0"/>
              <a:t>	20</a:t>
            </a:r>
          </a:p>
          <a:p>
            <a:pPr marL="342900" indent="-342900" defTabSz="1077913"/>
            <a:r>
              <a:rPr lang="nl-NL" dirty="0" smtClean="0"/>
              <a:t> 4		kV	10</a:t>
            </a:r>
          </a:p>
          <a:p>
            <a:pPr marL="342900" indent="-342900" defTabSz="1077913"/>
            <a:r>
              <a:rPr lang="nl-NL" dirty="0" smtClean="0"/>
              <a:t>AC		type	DC</a:t>
            </a:r>
          </a:p>
          <a:p>
            <a:pPr marL="342900" indent="-342900" defTabSz="1077913"/>
            <a:r>
              <a:rPr lang="nl-NL" dirty="0" smtClean="0"/>
              <a:t>38		km	100</a:t>
            </a:r>
            <a:endParaRPr lang="nl-NL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195736" y="1484784"/>
            <a:ext cx="56166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203848" y="1988840"/>
            <a:ext cx="460851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84168" y="2636912"/>
            <a:ext cx="180020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995936" y="3068960"/>
            <a:ext cx="37444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75856" y="3429000"/>
            <a:ext cx="432048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635896" y="3789040"/>
            <a:ext cx="396044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092280" y="4293096"/>
            <a:ext cx="50405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757536" y="4725144"/>
            <a:ext cx="1838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R = 0.7 </a:t>
            </a:r>
            <a:r>
              <a:rPr lang="el-GR" sz="1600" dirty="0" smtClean="0"/>
              <a:t>Ω</a:t>
            </a:r>
            <a:r>
              <a:rPr lang="nl-NL" sz="1600" dirty="0" smtClean="0"/>
              <a:t>/km </a:t>
            </a:r>
            <a:r>
              <a:rPr lang="nl-NL" sz="1600" dirty="0" err="1" smtClean="0"/>
              <a:t>cable</a:t>
            </a:r>
            <a:endParaRPr lang="nl-NL" sz="1600" dirty="0" smtClean="0"/>
          </a:p>
          <a:p>
            <a:r>
              <a:rPr lang="nl-NL" sz="1600" dirty="0" smtClean="0"/>
              <a:t>L= 0.4 </a:t>
            </a:r>
            <a:r>
              <a:rPr lang="nl-NL" sz="1600" dirty="0" err="1" smtClean="0"/>
              <a:t>mH</a:t>
            </a:r>
            <a:r>
              <a:rPr lang="nl-NL" sz="1600" dirty="0" smtClean="0"/>
              <a:t>/km </a:t>
            </a:r>
            <a:r>
              <a:rPr lang="nl-NL" sz="1600" dirty="0" err="1" smtClean="0"/>
              <a:t>cable</a:t>
            </a:r>
            <a:endParaRPr lang="nl-NL" sz="1600" dirty="0" smtClean="0"/>
          </a:p>
          <a:p>
            <a:r>
              <a:rPr lang="nl-NL" sz="1600" dirty="0" smtClean="0"/>
              <a:t>C= 180 </a:t>
            </a:r>
            <a:r>
              <a:rPr lang="nl-NL" sz="1600" dirty="0" err="1" smtClean="0"/>
              <a:t>nF</a:t>
            </a:r>
            <a:r>
              <a:rPr lang="nl-NL" sz="1600" dirty="0" smtClean="0"/>
              <a:t>/km </a:t>
            </a:r>
            <a:r>
              <a:rPr lang="nl-NL" sz="1600" dirty="0" err="1" smtClean="0"/>
              <a:t>cable</a:t>
            </a:r>
            <a:endParaRPr lang="nl-NL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5148064" y="6165304"/>
            <a:ext cx="2387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N.B. </a:t>
            </a:r>
            <a:r>
              <a:rPr lang="nl-NL" sz="1600" dirty="0" err="1" smtClean="0"/>
              <a:t>One</a:t>
            </a:r>
            <a:r>
              <a:rPr lang="nl-NL" sz="1600" dirty="0" smtClean="0"/>
              <a:t> </a:t>
            </a:r>
            <a:r>
              <a:rPr lang="nl-NL" sz="1600" dirty="0" err="1" smtClean="0"/>
              <a:t>wire</a:t>
            </a:r>
            <a:r>
              <a:rPr lang="nl-NL" sz="1600" dirty="0" smtClean="0"/>
              <a:t> + </a:t>
            </a:r>
            <a:r>
              <a:rPr lang="nl-NL" sz="1600" dirty="0" err="1" smtClean="0"/>
              <a:t>sea</a:t>
            </a:r>
            <a:r>
              <a:rPr lang="nl-NL" sz="1600" dirty="0" smtClean="0"/>
              <a:t> return</a:t>
            </a:r>
            <a:endParaRPr lang="nl-N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2485C"/>
      </a:dk2>
      <a:lt2>
        <a:srgbClr val="DBF5F9"/>
      </a:lt2>
      <a:accent1>
        <a:srgbClr val="0F6FC6"/>
      </a:accent1>
      <a:accent2>
        <a:srgbClr val="009DD9"/>
      </a:accent2>
      <a:accent3>
        <a:srgbClr val="4FCEFF"/>
      </a:accent3>
      <a:accent4>
        <a:srgbClr val="073763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978</TotalTime>
  <Words>1172</Words>
  <Application>Microsoft Office PowerPoint</Application>
  <PresentationFormat>On-screen Show (4:3)</PresentationFormat>
  <Paragraphs>369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Flow</vt:lpstr>
      <vt:lpstr>Equation</vt:lpstr>
      <vt:lpstr>Power network in large area detectors</vt:lpstr>
      <vt:lpstr>Contents</vt:lpstr>
      <vt:lpstr>KM3NeT Research Infrastructure</vt:lpstr>
      <vt:lpstr>KM3NeT-Fr  Network</vt:lpstr>
      <vt:lpstr>KM3NeT-It Network</vt:lpstr>
      <vt:lpstr>Technical aspects</vt:lpstr>
      <vt:lpstr>AC - DC</vt:lpstr>
      <vt:lpstr>AC or DC in long cables</vt:lpstr>
      <vt:lpstr>Main Electro Optical Cable</vt:lpstr>
      <vt:lpstr>AC – DC conversion</vt:lpstr>
      <vt:lpstr>DC – DC conversion</vt:lpstr>
      <vt:lpstr>Load behavior</vt:lpstr>
      <vt:lpstr>Grounding</vt:lpstr>
      <vt:lpstr>Fuse regime</vt:lpstr>
      <vt:lpstr>Status</vt:lpstr>
      <vt:lpstr>KM3NeT-Fr</vt:lpstr>
      <vt:lpstr>Start - up</vt:lpstr>
      <vt:lpstr>Power Feed Station</vt:lpstr>
      <vt:lpstr>Node progress</vt:lpstr>
      <vt:lpstr>KM3NeT-It</vt:lpstr>
      <vt:lpstr>Junction Box design</vt:lpstr>
      <vt:lpstr>Power components</vt:lpstr>
      <vt:lpstr>Progress</vt:lpstr>
      <vt:lpstr>VEOC DC/DC converter</vt:lpstr>
      <vt:lpstr>Summary</vt:lpstr>
      <vt:lpstr>Acknowledgement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network in large area detectors</dc:title>
  <dc:creator>erichn</dc:creator>
  <cp:lastModifiedBy>Eric</cp:lastModifiedBy>
  <cp:revision>39</cp:revision>
  <dcterms:created xsi:type="dcterms:W3CDTF">2013-07-29T12:07:44Z</dcterms:created>
  <dcterms:modified xsi:type="dcterms:W3CDTF">2013-08-04T13:32:45Z</dcterms:modified>
</cp:coreProperties>
</file>