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275" r:id="rId4"/>
    <p:sldId id="257" r:id="rId5"/>
    <p:sldId id="311" r:id="rId6"/>
    <p:sldId id="301" r:id="rId7"/>
    <p:sldId id="304" r:id="rId8"/>
    <p:sldId id="280" r:id="rId9"/>
    <p:sldId id="290" r:id="rId10"/>
    <p:sldId id="281" r:id="rId11"/>
    <p:sldId id="306" r:id="rId12"/>
    <p:sldId id="310" r:id="rId13"/>
    <p:sldId id="305" r:id="rId14"/>
    <p:sldId id="302" r:id="rId15"/>
    <p:sldId id="312" r:id="rId16"/>
    <p:sldId id="294" r:id="rId17"/>
  </p:sldIdLst>
  <p:sldSz cx="9144000" cy="6858000" type="screen4x3"/>
  <p:notesSz cx="6794500" cy="9931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F2F3"/>
    <a:srgbClr val="DDE8E9"/>
    <a:srgbClr val="D4EEF5"/>
    <a:srgbClr val="DC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F4FA-4190-5243-BDBE-2CB3DE1C6C84}" type="datetimeFigureOut">
              <a:rPr lang="it-IT" smtClean="0"/>
              <a:t>05/08/2013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FEE2-3D0D-9345-BC5F-5378EBA6B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970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72549-E94E-A149-8BE3-BEFCAA0721F8}" type="datetimeFigureOut">
              <a:rPr lang="it-IT" smtClean="0"/>
              <a:t>05/08/2013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BCD2-534F-2B47-BA46-63D1AFF54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03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BCD2-534F-2B47-BA46-63D1AFF54E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9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8/5/2013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C606F-1823-9046-8273-71D3776C926D}" type="datetime1">
              <a:rPr lang="it-IT" smtClean="0"/>
              <a:t>05/08/2013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D665F-8F35-1D42-9F54-FF20A65216F8}" type="datetime1">
              <a:rPr lang="it-IT" smtClean="0"/>
              <a:t>05/08/2013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92FEC-8493-1A40-86CC-2FEEE21EE428}" type="datetime1">
              <a:rPr lang="it-IT" smtClean="0"/>
              <a:t>05/08/2013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D665F-8F35-1D42-9F54-FF20A65216F8}" type="datetime1">
              <a:rPr lang="it-IT" smtClean="0"/>
              <a:t>05/08/2013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EF398-654E-9541-95B5-2AA1DCF884BD}" type="datetime1">
              <a:rPr lang="it-IT" smtClean="0"/>
              <a:t>05/08/2013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43D8C6-EF74-DF45-928E-49C04BEA7CD2}" type="datetime1">
              <a:rPr lang="it-IT" smtClean="0"/>
              <a:t>05/08/2013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D665F-8F35-1D42-9F54-FF20A65216F8}" type="datetime1">
              <a:rPr lang="it-IT" smtClean="0"/>
              <a:t>05/08/2013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718F-2E3C-3543-BBD5-1661440127B1}" type="datetime1">
              <a:rPr lang="it-IT" smtClean="0"/>
              <a:t>05/08/2013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CF982-8688-134A-BED8-118392E06DDB}" type="datetime1">
              <a:rPr lang="it-IT" smtClean="0"/>
              <a:t>05/08/2013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8D665F-8F35-1D42-9F54-FF20A65216F8}" type="datetime1">
              <a:rPr lang="it-IT" smtClean="0"/>
              <a:t>05/08/2013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hu-HU" smtClean="0"/>
              <a:t>P. Piattelli, KM3NeT Collaboration Meeting 2013-06-26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7F0850-919E-B143-A2B9-6B3F571932C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2376" y="1362997"/>
            <a:ext cx="7964424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/>
              </a:rPr>
              <a:t>Long-term optical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background measurements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in the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Capo </a:t>
            </a:r>
            <a:r>
              <a:rPr lang="en-US" sz="3600" dirty="0" err="1">
                <a:effectLst/>
              </a:rPr>
              <a:t>Passero</a:t>
            </a:r>
            <a:r>
              <a:rPr lang="en-US" sz="3600" dirty="0">
                <a:effectLst/>
              </a:rPr>
              <a:t> deep-sea site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75084" y="3663230"/>
            <a:ext cx="5368159" cy="1444797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r>
              <a:rPr lang="it-IT" dirty="0" smtClean="0"/>
              <a:t>Maria Grazia </a:t>
            </a:r>
            <a:r>
              <a:rPr lang="it-IT" dirty="0" err="1" smtClean="0"/>
              <a:t>Pellegriti</a:t>
            </a:r>
            <a:r>
              <a:rPr lang="it-IT" dirty="0" smtClean="0"/>
              <a:t>– INFN, LNS</a:t>
            </a:r>
          </a:p>
          <a:p>
            <a:pPr algn="l"/>
            <a:endParaRPr lang="it-IT" dirty="0"/>
          </a:p>
          <a:p>
            <a:pPr algn="l"/>
            <a:r>
              <a:rPr lang="it-IT" i="1" dirty="0" smtClean="0"/>
              <a:t>       for the Nemo </a:t>
            </a:r>
            <a:r>
              <a:rPr lang="it-IT" i="1" dirty="0" err="1" smtClean="0"/>
              <a:t>collaboration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077200" y="19050"/>
            <a:ext cx="1066800" cy="328613"/>
          </a:xfrm>
        </p:spPr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50895" y="6504434"/>
            <a:ext cx="7930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VLVnT13 - </a:t>
            </a:r>
            <a:r>
              <a:rPr lang="en-US" dirty="0" smtClean="0"/>
              <a:t>5-7 </a:t>
            </a:r>
            <a:r>
              <a:rPr lang="en-US" dirty="0"/>
              <a:t>August 2013	</a:t>
            </a:r>
            <a:r>
              <a:rPr lang="en-US" dirty="0" err="1" smtClean="0"/>
              <a:t>AlbaNova</a:t>
            </a:r>
            <a:r>
              <a:rPr lang="en-US" dirty="0" smtClean="0"/>
              <a:t> </a:t>
            </a:r>
            <a:r>
              <a:rPr lang="en-US" dirty="0"/>
              <a:t>University Center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60" y="4944353"/>
            <a:ext cx="5628289" cy="133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9" y="3735546"/>
            <a:ext cx="838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553" y="521321"/>
            <a:ext cx="8183880" cy="63691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r>
              <a:rPr lang="it-IT" dirty="0" smtClean="0"/>
              <a:t> from slow control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b="-7268"/>
          <a:stretch>
            <a:fillRect/>
          </a:stretch>
        </p:blipFill>
        <p:spPr bwMode="auto">
          <a:xfrm>
            <a:off x="1654543" y="1288787"/>
            <a:ext cx="552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16792" y="2373422"/>
            <a:ext cx="2675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lvl="1" defTabSz="914400">
              <a:spcBef>
                <a:spcPts val="600"/>
              </a:spcBef>
              <a:buSzPct val="90000"/>
              <a:buFont typeface="Wingdings" charset="0"/>
              <a:buNone/>
              <a:defRPr/>
            </a:pP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Baseline value = 52 kHz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587308" y="3818827"/>
            <a:ext cx="4121150" cy="2693987"/>
            <a:chOff x="263" y="2393"/>
            <a:chExt cx="2596" cy="1697"/>
          </a:xfrm>
        </p:grpSpPr>
        <p:pic>
          <p:nvPicPr>
            <p:cNvPr id="12" name="Picture 7" descr="PMTRate1_Floor1_aprile_zoom2hHIS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393"/>
              <a:ext cx="2596" cy="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489" y="2654"/>
              <a:ext cx="808" cy="2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00118" y="4276026"/>
            <a:ext cx="2223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defTabSz="914400">
              <a:spcBef>
                <a:spcPts val="600"/>
              </a:spcBef>
              <a:buSzPct val="90000"/>
              <a:buFont typeface="Wingdings" charset="0"/>
              <a:buNone/>
              <a:defRPr/>
            </a:pPr>
            <a:r>
              <a:rPr lang="en-GB" sz="1400" b="1" dirty="0">
                <a:latin typeface="Century Gothic" charset="0"/>
                <a:cs typeface="+mn-cs"/>
              </a:rPr>
              <a:t>Burst </a:t>
            </a:r>
            <a:r>
              <a:rPr lang="en-GB" sz="1400" b="1" baseline="-25000" dirty="0">
                <a:latin typeface="Century Gothic" charset="0"/>
                <a:cs typeface="+mn-cs"/>
              </a:rPr>
              <a:t>&gt;100 kHz</a:t>
            </a:r>
            <a:r>
              <a:rPr lang="en-GB" sz="1400" b="1" dirty="0">
                <a:latin typeface="Century Gothic" charset="0"/>
                <a:cs typeface="+mn-cs"/>
              </a:rPr>
              <a:t> = 1.6%</a:t>
            </a:r>
            <a:endParaRPr lang="en-US" sz="1400" b="1" dirty="0">
              <a:latin typeface="Century Gothic" charset="0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4816331" y="4580826"/>
            <a:ext cx="2211897" cy="133953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42079" y="1427012"/>
            <a:ext cx="360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412 File 0, file duration ~2h43m</a:t>
            </a:r>
            <a:endParaRPr lang="it-IT" dirty="0"/>
          </a:p>
        </p:txBody>
      </p:sp>
      <p:sp>
        <p:nvSpPr>
          <p:cNvPr id="28" name="Rectangle 3"/>
          <p:cNvSpPr>
            <a:spLocks/>
          </p:cNvSpPr>
          <p:nvPr/>
        </p:nvSpPr>
        <p:spPr bwMode="auto">
          <a:xfrm>
            <a:off x="3693898" y="2688340"/>
            <a:ext cx="1693092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Helvetica Neue" charset="0"/>
              </a:rPr>
              <a:t>Floor 1 </a:t>
            </a:r>
            <a:r>
              <a:rPr lang="en-US" dirty="0" smtClean="0">
                <a:sym typeface="Helvetica Neue" charset="0"/>
              </a:rPr>
              <a:t>PMT1</a:t>
            </a:r>
            <a:endParaRPr lang="en-US" dirty="0">
              <a:sym typeface="Helvetica Neue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3941379" y="3895867"/>
            <a:ext cx="402861" cy="10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1954456" y="4996518"/>
            <a:ext cx="13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rate </a:t>
            </a:r>
            <a:r>
              <a:rPr lang="it-IT" sz="1200" dirty="0" err="1" smtClean="0"/>
              <a:t>occurrence</a:t>
            </a:r>
            <a:endParaRPr lang="it-IT" sz="12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3291840" y="2688341"/>
            <a:ext cx="2524442" cy="18924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1768" y="496952"/>
            <a:ext cx="7223760" cy="762000"/>
          </a:xfrm>
          <a:noFill/>
        </p:spPr>
        <p:txBody>
          <a:bodyPr>
            <a:normAutofit fontScale="90000"/>
          </a:bodyPr>
          <a:lstStyle/>
          <a:p>
            <a:r>
              <a:rPr lang="it-IT" sz="2400" dirty="0" err="1" smtClean="0"/>
              <a:t>Consistency</a:t>
            </a:r>
            <a:r>
              <a:rPr lang="it-IT" sz="2400" dirty="0" smtClean="0"/>
              <a:t> test </a:t>
            </a:r>
            <a:r>
              <a:rPr lang="it-IT" sz="2400" dirty="0" err="1" smtClean="0"/>
              <a:t>between</a:t>
            </a:r>
            <a:r>
              <a:rPr lang="it-IT" sz="2400" dirty="0"/>
              <a:t> </a:t>
            </a:r>
            <a:r>
              <a:rPr lang="it-IT" sz="2400" dirty="0" smtClean="0"/>
              <a:t>Slow control (SC)			      and </a:t>
            </a:r>
            <a:r>
              <a:rPr lang="it-IT" sz="2400" dirty="0" err="1" smtClean="0"/>
              <a:t>TriDAS</a:t>
            </a:r>
            <a:r>
              <a:rPr lang="it-IT" sz="2400" dirty="0" smtClean="0"/>
              <a:t> </a:t>
            </a:r>
            <a:r>
              <a:rPr lang="it-IT" sz="2400" dirty="0" err="1" smtClean="0"/>
              <a:t>rates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8AA6-1181-497E-9C75-D0C6A709E07A}" type="slidenum">
              <a:rPr lang="it-IT" smtClean="0"/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499911" y="2060848"/>
            <a:ext cx="40954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S.C. and </a:t>
            </a:r>
            <a:r>
              <a:rPr lang="en-US" dirty="0" err="1" smtClean="0">
                <a:sym typeface="Wingdings" pitchFamily="2" charset="2"/>
              </a:rPr>
              <a:t>Tridas</a:t>
            </a:r>
            <a:r>
              <a:rPr lang="en-US" dirty="0" smtClean="0">
                <a:sym typeface="Wingdings" pitchFamily="2" charset="2"/>
              </a:rPr>
              <a:t> rates values show similar behavior</a:t>
            </a:r>
          </a:p>
          <a:p>
            <a:pPr algn="just"/>
            <a:endParaRPr lang="en-US" dirty="0" smtClean="0">
              <a:sym typeface="Wingdings" pitchFamily="2" charset="2"/>
            </a:endParaRPr>
          </a:p>
          <a:p>
            <a:pPr algn="just"/>
            <a:endParaRPr lang="en-US" dirty="0" smtClean="0">
              <a:sym typeface="Wingdings" pitchFamily="2" charset="2"/>
            </a:endParaRPr>
          </a:p>
          <a:p>
            <a:pPr algn="just"/>
            <a:endParaRPr lang="en-US" dirty="0">
              <a:sym typeface="Wingdings" pitchFamily="2" charset="2"/>
            </a:endParaRPr>
          </a:p>
          <a:p>
            <a:pPr algn="just"/>
            <a:endParaRPr lang="en-US" dirty="0" smtClean="0">
              <a:sym typeface="Wingdings" pitchFamily="2" charset="2"/>
            </a:endParaRPr>
          </a:p>
          <a:p>
            <a:pPr algn="just"/>
            <a:r>
              <a:rPr lang="en-US" dirty="0" smtClean="0">
                <a:sym typeface="Wingdings" pitchFamily="2" charset="2"/>
              </a:rPr>
              <a:t>Percentage differences are lower then 4% in most cases.</a:t>
            </a:r>
          </a:p>
          <a:p>
            <a:pPr algn="just"/>
            <a:endParaRPr lang="en-US" sz="1600" dirty="0">
              <a:sym typeface="Wingdings" pitchFamily="2" charset="2"/>
            </a:endParaRPr>
          </a:p>
          <a:p>
            <a:pPr algn="just"/>
            <a:r>
              <a:rPr lang="en-US" sz="1600" dirty="0" smtClean="0">
                <a:sym typeface="Wingdings" pitchFamily="2" charset="2"/>
              </a:rPr>
              <a:t>S.C. rates are systematically larger, this is probably due to the type II after-pulse effect.  </a:t>
            </a:r>
          </a:p>
          <a:p>
            <a:pPr marL="285750" indent="-285750">
              <a:buFont typeface="Wingdings"/>
              <a:buChar char="à"/>
            </a:pPr>
            <a:endParaRPr lang="en-US" dirty="0" smtClean="0">
              <a:sym typeface="Wingdings" pitchFamily="2" charset="2"/>
            </a:endParaRP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0" y="3561709"/>
            <a:ext cx="4236566" cy="25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297240" y="987616"/>
            <a:ext cx="4236566" cy="2546634"/>
            <a:chOff x="297240" y="987616"/>
            <a:chExt cx="4236566" cy="2546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40" y="987616"/>
              <a:ext cx="4236566" cy="2546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611880" y="1045592"/>
              <a:ext cx="67197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/>
                <a:t>TriDAS</a:t>
              </a:r>
              <a:endParaRPr lang="it-IT" sz="1100" dirty="0" smtClean="0"/>
            </a:p>
            <a:p>
              <a:r>
                <a:rPr lang="it-IT" sz="1100" dirty="0" smtClean="0"/>
                <a:t>SC</a:t>
              </a:r>
              <a:endParaRPr lang="it-IT" sz="1100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372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972" y="472440"/>
            <a:ext cx="8156156" cy="50503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“</a:t>
            </a:r>
            <a:r>
              <a:rPr lang="it-IT" sz="2800" dirty="0" err="1" smtClean="0"/>
              <a:t>Old</a:t>
            </a:r>
            <a:r>
              <a:rPr lang="it-IT" sz="2800" dirty="0" smtClean="0"/>
              <a:t>” background rate </a:t>
            </a:r>
            <a:r>
              <a:rPr lang="it-IT" sz="2800" dirty="0" err="1" smtClean="0"/>
              <a:t>measurements</a:t>
            </a:r>
            <a:endParaRPr lang="it-IT" sz="2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P. Piattelli, KM3NeT Collaboration Meeting 2013-06-26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12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>
            <a:fillRect/>
          </a:stretch>
        </p:blipFill>
        <p:spPr bwMode="auto">
          <a:xfrm>
            <a:off x="4261165" y="1677011"/>
            <a:ext cx="4722497" cy="47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5" y="2027531"/>
            <a:ext cx="2135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6972" y="3695434"/>
            <a:ext cx="3437039" cy="2446824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Two 8” PMTs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Threshold at 0.3 </a:t>
            </a:r>
            <a:r>
              <a:rPr lang="en-GB" sz="1600" dirty="0" err="1" smtClean="0">
                <a:solidFill>
                  <a:srgbClr val="20190B"/>
                </a:solidFill>
                <a:cs typeface="Calibri"/>
              </a:rPr>
              <a:t>s.p.e</a:t>
            </a:r>
            <a:r>
              <a:rPr lang="en-GB" sz="1600" dirty="0" smtClean="0">
                <a:solidFill>
                  <a:srgbClr val="20190B"/>
                </a:solidFill>
                <a:cs typeface="Calibri"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First </a:t>
            </a:r>
            <a:r>
              <a:rPr lang="en-GB" sz="1600" dirty="0">
                <a:solidFill>
                  <a:srgbClr val="20190B"/>
                </a:solidFill>
                <a:cs typeface="Calibri"/>
              </a:rPr>
              <a:t>48 hours </a:t>
            </a:r>
            <a:r>
              <a:rPr lang="en-GB" sz="1600" dirty="0" smtClean="0">
                <a:solidFill>
                  <a:srgbClr val="20190B"/>
                </a:solidFill>
                <a:cs typeface="Calibri"/>
              </a:rPr>
              <a:t>after </a:t>
            </a:r>
            <a:r>
              <a:rPr lang="en-GB" sz="1600" dirty="0">
                <a:solidFill>
                  <a:srgbClr val="20190B"/>
                </a:solidFill>
                <a:cs typeface="Calibri"/>
              </a:rPr>
              <a:t>deployment data were collected for 5</a:t>
            </a:r>
            <a:r>
              <a:rPr lang="en-GB" altLang="ja-JP" sz="1600" dirty="0">
                <a:solidFill>
                  <a:srgbClr val="20190B"/>
                </a:solidFill>
                <a:cs typeface="Calibri"/>
              </a:rPr>
              <a:t>’</a:t>
            </a:r>
            <a:r>
              <a:rPr lang="en-GB" sz="1600" dirty="0">
                <a:solidFill>
                  <a:srgbClr val="20190B"/>
                </a:solidFill>
                <a:cs typeface="Calibri"/>
              </a:rPr>
              <a:t> each 30</a:t>
            </a:r>
            <a:r>
              <a:rPr lang="en-GB" sz="1600" dirty="0" smtClean="0">
                <a:solidFill>
                  <a:srgbClr val="20190B"/>
                </a:solidFill>
                <a:cs typeface="Calibri"/>
              </a:rPr>
              <a:t>’</a:t>
            </a:r>
            <a:endParaRPr lang="en-GB" sz="1600" dirty="0">
              <a:solidFill>
                <a:srgbClr val="20190B"/>
              </a:solidFill>
              <a:cs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Baseline 29.5 ± 2.5 kHz</a:t>
            </a:r>
            <a:endParaRPr lang="en-GB" sz="1600" dirty="0">
              <a:solidFill>
                <a:srgbClr val="20190B"/>
              </a:solidFill>
              <a:cs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Rare </a:t>
            </a:r>
            <a:r>
              <a:rPr lang="en-GB" sz="1600" dirty="0">
                <a:solidFill>
                  <a:srgbClr val="20190B"/>
                </a:solidFill>
                <a:cs typeface="Calibri"/>
              </a:rPr>
              <a:t>and sporadic events </a:t>
            </a:r>
            <a:r>
              <a:rPr lang="en-GB" sz="1600" dirty="0" smtClean="0">
                <a:solidFill>
                  <a:srgbClr val="20190B"/>
                </a:solidFill>
                <a:cs typeface="Calibri"/>
              </a:rPr>
              <a:t>with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0190B"/>
                </a:solidFill>
                <a:cs typeface="Calibri"/>
              </a:rPr>
              <a:t> </a:t>
            </a:r>
            <a:r>
              <a:rPr lang="en-GB" sz="1600" dirty="0">
                <a:solidFill>
                  <a:srgbClr val="20190B"/>
                </a:solidFill>
                <a:cs typeface="Calibri"/>
              </a:rPr>
              <a:t>“instant rate” &gt; 150kHz</a:t>
            </a:r>
            <a:endParaRPr lang="en-GB" dirty="0">
              <a:solidFill>
                <a:srgbClr val="20190B"/>
              </a:solidFill>
              <a:cs typeface="Calibri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561940" y="990397"/>
            <a:ext cx="37221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NEMO 2005 results at 3500m depth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 Capo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Passero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16200000">
            <a:off x="3280261" y="2551879"/>
            <a:ext cx="1669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Calibri"/>
                <a:cs typeface="Calibri"/>
              </a:rPr>
              <a:t>Instant rate [kHz]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6200000">
            <a:off x="3280262" y="5018965"/>
            <a:ext cx="1669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Calibri"/>
                <a:cs typeface="Calibri"/>
              </a:rPr>
              <a:t>Instant rate [kHz]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89920" y="6469233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it-IT"/>
            </a:defPPr>
            <a:lvl1pPr marL="0" algn="r" defTabSz="4572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7F0850-919E-B143-A2B9-6B3F571932C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891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4" y="4075591"/>
            <a:ext cx="68580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701290"/>
            <a:ext cx="6858000" cy="131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" y="1286707"/>
            <a:ext cx="6864350" cy="132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648" y="502921"/>
            <a:ext cx="8183880" cy="457199"/>
          </a:xfrm>
        </p:spPr>
        <p:txBody>
          <a:bodyPr>
            <a:noAutofit/>
          </a:bodyPr>
          <a:lstStyle/>
          <a:p>
            <a:r>
              <a:rPr lang="it-IT" sz="2400" dirty="0" smtClean="0"/>
              <a:t>Long </a:t>
            </a:r>
            <a:r>
              <a:rPr lang="it-IT" sz="2400" dirty="0" err="1" smtClean="0"/>
              <a:t>term</a:t>
            </a:r>
            <a:r>
              <a:rPr lang="it-IT" sz="2400" dirty="0" smtClean="0"/>
              <a:t> </a:t>
            </a:r>
            <a:r>
              <a:rPr lang="it-IT" sz="2400" dirty="0" err="1" smtClean="0"/>
              <a:t>behavior</a:t>
            </a:r>
            <a:r>
              <a:rPr lang="it-IT" sz="2400" dirty="0" smtClean="0"/>
              <a:t> of the background </a:t>
            </a:r>
            <a:r>
              <a:rPr lang="it-IT" sz="2400" dirty="0" err="1" smtClean="0"/>
              <a:t>rates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150208" y="6082030"/>
            <a:ext cx="457200" cy="365125"/>
          </a:xfrm>
        </p:spPr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25457" y="1343579"/>
            <a:ext cx="146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Baseline (kHz)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07085" y="2826484"/>
            <a:ext cx="28919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r>
              <a:rPr lang="it-IT" dirty="0" smtClean="0"/>
              <a:t> &gt; 100 kHz  (%)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395472" y="4191852"/>
            <a:ext cx="2501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Floor</a:t>
            </a:r>
            <a:r>
              <a:rPr lang="it-IT" dirty="0" smtClean="0"/>
              <a:t> </a:t>
            </a:r>
            <a:r>
              <a:rPr lang="it-IT" dirty="0" err="1" smtClean="0"/>
              <a:t>heading</a:t>
            </a:r>
            <a:r>
              <a:rPr lang="it-IT" dirty="0" smtClean="0"/>
              <a:t> (</a:t>
            </a:r>
            <a:r>
              <a:rPr lang="it-IT" dirty="0" err="1" smtClean="0"/>
              <a:t>a.u</a:t>
            </a:r>
            <a:r>
              <a:rPr lang="it-IT" dirty="0" smtClean="0"/>
              <a:t>.)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77840" y="5402898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(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82869" y="558756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3-months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98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91438" y="213360"/>
            <a:ext cx="8823961" cy="6613848"/>
          </a:xfrm>
          <a:prstGeom prst="roundRect">
            <a:avLst>
              <a:gd name="adj" fmla="val 8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/>
        </p:nvSpPr>
        <p:spPr>
          <a:xfrm>
            <a:off x="692688" y="441960"/>
            <a:ext cx="8253191" cy="409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ackground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panoramic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4" y="880904"/>
            <a:ext cx="4260073" cy="54464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03" y="882688"/>
            <a:ext cx="4429153" cy="5444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8" name="CasellaDiTesto 6"/>
          <p:cNvSpPr txBox="1"/>
          <p:nvPr/>
        </p:nvSpPr>
        <p:spPr>
          <a:xfrm rot="16200000">
            <a:off x="-2361028" y="3365634"/>
            <a:ext cx="5335229" cy="369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    Baseline (kHz)</a:t>
            </a:r>
            <a:endParaRPr lang="it-IT" dirty="0"/>
          </a:p>
        </p:txBody>
      </p:sp>
      <p:sp>
        <p:nvSpPr>
          <p:cNvPr id="6" name="CasellaDiTesto 7"/>
          <p:cNvSpPr txBox="1"/>
          <p:nvPr/>
        </p:nvSpPr>
        <p:spPr>
          <a:xfrm rot="16200000">
            <a:off x="1827363" y="3297058"/>
            <a:ext cx="5198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  </a:t>
            </a:r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r>
              <a:rPr lang="it-IT" dirty="0" smtClean="0"/>
              <a:t> &gt; 100 kHz  (%)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1376" y="6457876"/>
            <a:ext cx="389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Horizontally</a:t>
            </a:r>
            <a:r>
              <a:rPr lang="it-IT" sz="1600" dirty="0" smtClean="0"/>
              <a:t>  </a:t>
            </a:r>
            <a:r>
              <a:rPr lang="it-IT" sz="1600" dirty="0" err="1" smtClean="0"/>
              <a:t>outwards</a:t>
            </a:r>
            <a:r>
              <a:rPr lang="it-IT" sz="1600" dirty="0" smtClean="0"/>
              <a:t> </a:t>
            </a:r>
            <a:r>
              <a:rPr lang="it-IT" sz="1600" dirty="0" err="1" smtClean="0"/>
              <a:t>looking</a:t>
            </a:r>
            <a:r>
              <a:rPr lang="it-IT" sz="1600" dirty="0" smtClean="0"/>
              <a:t> </a:t>
            </a:r>
            <a:r>
              <a:rPr lang="it-IT" sz="1600" dirty="0" err="1" smtClean="0"/>
              <a:t>PMTs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42372" y="96067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FLOOR8 – PMT1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9300" y="96201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FLOOR8 – PMT1</a:t>
            </a:r>
            <a:endParaRPr lang="it-IT" sz="1200" dirty="0"/>
          </a:p>
        </p:txBody>
      </p:sp>
      <p:sp>
        <p:nvSpPr>
          <p:cNvPr id="4" name="Rettangolo 3"/>
          <p:cNvSpPr/>
          <p:nvPr/>
        </p:nvSpPr>
        <p:spPr>
          <a:xfrm>
            <a:off x="8442960" y="1099173"/>
            <a:ext cx="425896" cy="4981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654279" y="6242730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(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45080" y="6225858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(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11892" y="163123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FLOOR7 – PMT1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068820" y="163257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FLOOR7 – PMT1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42372" y="230179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FLOOR6 – PMT1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099300" y="230313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FLOOR6 – PMT1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42372" y="295711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FLOOR5 – PMT1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099300" y="295845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FLOOR5 – PMT1</a:t>
            </a:r>
            <a:endParaRPr lang="it-IT" sz="12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727132" y="356671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FLOOR4 – PMT1</a:t>
            </a:r>
            <a:endParaRPr lang="it-IT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4060" y="356805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FLOOR4 – PMT1</a:t>
            </a:r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696652" y="423727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FLOOR3 – PMT1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53580" y="423861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FLOOR3 – PMT1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27132" y="490783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FLOOR2 – PMT1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084060" y="4909173"/>
            <a:ext cx="1372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FLOOR2– PMT1</a:t>
            </a:r>
            <a:endParaRPr lang="it-IT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727132" y="5563154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FLOOR1 – PMT1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084060" y="5564493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FLOOR1 – PMT1</a:t>
            </a:r>
            <a:endParaRPr lang="it-IT" sz="1200" dirty="0"/>
          </a:p>
        </p:txBody>
      </p:sp>
      <p:sp>
        <p:nvSpPr>
          <p:cNvPr id="2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32116" y="6490259"/>
            <a:ext cx="457200" cy="365125"/>
          </a:xfrm>
        </p:spPr>
        <p:txBody>
          <a:bodyPr/>
          <a:lstStyle/>
          <a:p>
            <a:fld id="{317F0850-919E-B143-A2B9-6B3F571932C4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>
          <a:xfrm>
            <a:off x="194874" y="178526"/>
            <a:ext cx="8823961" cy="6613848"/>
          </a:xfrm>
          <a:prstGeom prst="roundRect">
            <a:avLst>
              <a:gd name="adj" fmla="val 8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60652" y="-141894"/>
            <a:ext cx="8289190" cy="951472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Oceanografic</a:t>
            </a:r>
            <a:r>
              <a:rPr lang="it-IT" sz="2800" dirty="0" smtClean="0"/>
              <a:t> </a:t>
            </a:r>
            <a:r>
              <a:rPr lang="it-IT" sz="2800" dirty="0" err="1" smtClean="0"/>
              <a:t>instruments</a:t>
            </a:r>
            <a:r>
              <a:rPr lang="it-IT" sz="2800" dirty="0" smtClean="0"/>
              <a:t> – CTD </a:t>
            </a:r>
            <a:r>
              <a:rPr lang="it-IT" sz="2800" dirty="0" err="1" smtClean="0"/>
              <a:t>probes</a:t>
            </a:r>
            <a:endParaRPr lang="it-IT" sz="2800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7406592" y="3356814"/>
            <a:ext cx="1801435" cy="106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 smtClean="0"/>
              <a:t>CTD (</a:t>
            </a:r>
            <a:r>
              <a:rPr lang="it-IT" sz="1400" dirty="0" err="1" smtClean="0"/>
              <a:t>Floor</a:t>
            </a:r>
            <a:r>
              <a:rPr lang="it-IT" sz="1400" dirty="0" smtClean="0"/>
              <a:t> 1)</a:t>
            </a:r>
          </a:p>
          <a:p>
            <a:pPr marL="0" indent="0">
              <a:buNone/>
            </a:pPr>
            <a:r>
              <a:rPr lang="it-IT" sz="1400" dirty="0" smtClean="0"/>
              <a:t>10 m </a:t>
            </a:r>
            <a:r>
              <a:rPr lang="it-IT" sz="1400" dirty="0" err="1" smtClean="0"/>
              <a:t>sampling</a:t>
            </a:r>
            <a:endParaRPr lang="it-IT" sz="1400" dirty="0" smtClean="0"/>
          </a:p>
          <a:p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262081" y="6252216"/>
            <a:ext cx="457200" cy="365125"/>
          </a:xfrm>
        </p:spPr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15</a:t>
            </a:fld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295449" y="4657632"/>
            <a:ext cx="814510" cy="1757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00" b="1" dirty="0" err="1" smtClean="0"/>
              <a:t>Density</a:t>
            </a:r>
            <a:r>
              <a:rPr lang="it-IT" sz="600" b="1" dirty="0" smtClean="0"/>
              <a:t> (kg/m3)</a:t>
            </a:r>
            <a:endParaRPr lang="it-IT" sz="6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3" y="4158353"/>
            <a:ext cx="6525242" cy="11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sellaDiTesto 24"/>
          <p:cNvSpPr txBox="1"/>
          <p:nvPr/>
        </p:nvSpPr>
        <p:spPr>
          <a:xfrm rot="16200000">
            <a:off x="276879" y="3599027"/>
            <a:ext cx="851650" cy="1757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600" b="1" dirty="0" smtClean="0"/>
              <a:t>Temperature (°C)</a:t>
            </a:r>
            <a:endParaRPr lang="it-IT" sz="6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6" y="3030482"/>
            <a:ext cx="6525242" cy="11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299357" y="3311469"/>
            <a:ext cx="1182948" cy="2468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i="1" dirty="0" smtClean="0"/>
              <a:t>Temperature</a:t>
            </a:r>
            <a:endParaRPr lang="it-IT" sz="1200" i="1" dirty="0"/>
          </a:p>
        </p:txBody>
      </p:sp>
      <p:sp>
        <p:nvSpPr>
          <p:cNvPr id="16" name="Rettangolo 15"/>
          <p:cNvSpPr/>
          <p:nvPr/>
        </p:nvSpPr>
        <p:spPr>
          <a:xfrm>
            <a:off x="6686174" y="4372314"/>
            <a:ext cx="1182948" cy="2468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i="1" dirty="0" err="1" smtClean="0"/>
              <a:t>Density</a:t>
            </a:r>
            <a:endParaRPr lang="it-IT" sz="1200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922174" y="5342314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(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7" name="Segnaposto contenuto 10"/>
          <p:cNvSpPr>
            <a:spLocks noGrp="1"/>
          </p:cNvSpPr>
          <p:nvPr>
            <p:ph sz="half" idx="1"/>
          </p:nvPr>
        </p:nvSpPr>
        <p:spPr>
          <a:xfrm>
            <a:off x="431364" y="5629649"/>
            <a:ext cx="5992669" cy="563618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Current-meter data analysis in progress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7383963" y="1879564"/>
            <a:ext cx="262328" cy="35685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1" y="1894078"/>
            <a:ext cx="6529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99085" y="1922058"/>
            <a:ext cx="6897585" cy="1023065"/>
            <a:chOff x="457191" y="2079718"/>
            <a:chExt cx="6897585" cy="1023065"/>
          </a:xfrm>
        </p:grpSpPr>
        <p:sp>
          <p:nvSpPr>
            <p:cNvPr id="33" name="CasellaDiTesto 32"/>
            <p:cNvSpPr txBox="1"/>
            <p:nvPr/>
          </p:nvSpPr>
          <p:spPr>
            <a:xfrm rot="16200000">
              <a:off x="33511" y="2503398"/>
              <a:ext cx="1023065" cy="1757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600" b="1" dirty="0" err="1" smtClean="0"/>
                <a:t>Conductivity</a:t>
              </a:r>
              <a:r>
                <a:rPr lang="it-IT" sz="600" b="1" dirty="0" smtClean="0"/>
                <a:t> (</a:t>
              </a:r>
              <a:r>
                <a:rPr lang="it-IT" sz="600" b="1" dirty="0" err="1" smtClean="0"/>
                <a:t>mS</a:t>
              </a:r>
              <a:r>
                <a:rPr lang="it-IT" sz="600" b="1" dirty="0" smtClean="0"/>
                <a:t>/cm)</a:t>
              </a:r>
              <a:endParaRPr lang="it-IT" sz="600" b="1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6171828" y="2234660"/>
              <a:ext cx="1182948" cy="2468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i="1" dirty="0" err="1" smtClean="0"/>
                <a:t>Conductivity</a:t>
              </a:r>
              <a:endParaRPr lang="it-IT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0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0120" y="396240"/>
            <a:ext cx="8183880" cy="880872"/>
          </a:xfrm>
        </p:spPr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16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60120" y="1874640"/>
            <a:ext cx="7132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 March the 23</a:t>
            </a:r>
            <a:r>
              <a:rPr lang="en-US" baseline="30000" dirty="0" smtClean="0">
                <a:sym typeface="Wingdings" pitchFamily="2" charset="2"/>
              </a:rPr>
              <a:t>rd</a:t>
            </a:r>
            <a:r>
              <a:rPr lang="en-US" dirty="0" smtClean="0">
                <a:sym typeface="Wingdings" pitchFamily="2" charset="2"/>
              </a:rPr>
              <a:t>  a </a:t>
            </a:r>
            <a:r>
              <a:rPr lang="en-US" dirty="0" smtClean="0"/>
              <a:t>8-storey tower  was deployed at 3500m depth and 100 km off-shore Capo </a:t>
            </a:r>
            <a:r>
              <a:rPr lang="en-US" dirty="0" err="1" smtClean="0"/>
              <a:t>Passero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Long term rate monitoring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Very low background rates (about 60kHz)</a:t>
            </a:r>
          </a:p>
          <a:p>
            <a:pPr lvl="1"/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compatible with a </a:t>
            </a:r>
            <a:r>
              <a:rPr lang="en-US" baseline="30000" dirty="0" smtClean="0"/>
              <a:t>40</a:t>
            </a:r>
            <a:r>
              <a:rPr lang="en-US" dirty="0" smtClean="0"/>
              <a:t>K background with few bioluminescence bursts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Next steps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Correlation between rates and the other instrumentation outputs (compass, CTD, current-meter)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Long term monitoring of the site properties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13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648" y="304800"/>
            <a:ext cx="8183880" cy="1051560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1734312"/>
            <a:ext cx="8183880" cy="4187952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deployment</a:t>
            </a:r>
            <a:r>
              <a:rPr lang="it-IT" dirty="0" smtClean="0"/>
              <a:t> on March 2013</a:t>
            </a:r>
          </a:p>
          <a:p>
            <a:r>
              <a:rPr lang="it-IT" dirty="0" smtClean="0"/>
              <a:t>The Nemo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instrumentation</a:t>
            </a:r>
            <a:endParaRPr lang="it-IT" dirty="0" smtClean="0"/>
          </a:p>
          <a:p>
            <a:r>
              <a:rPr lang="it-IT" dirty="0" smtClean="0"/>
              <a:t>Rate </a:t>
            </a:r>
            <a:r>
              <a:rPr lang="it-IT" dirty="0" err="1" smtClean="0"/>
              <a:t>monitoring</a:t>
            </a:r>
            <a:endParaRPr lang="it-IT" dirty="0" smtClean="0"/>
          </a:p>
          <a:p>
            <a:r>
              <a:rPr lang="it-IT" dirty="0" err="1"/>
              <a:t>O</a:t>
            </a:r>
            <a:r>
              <a:rPr lang="it-IT" dirty="0" err="1" smtClean="0"/>
              <a:t>ceanografic</a:t>
            </a:r>
            <a:r>
              <a:rPr lang="it-IT" dirty="0" smtClean="0"/>
              <a:t> </a:t>
            </a:r>
            <a:r>
              <a:rPr lang="it-IT" dirty="0" err="1" smtClean="0"/>
              <a:t>instruments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endParaRPr lang="it-IT" dirty="0" smtClean="0"/>
          </a:p>
          <a:p>
            <a:r>
              <a:rPr lang="it-IT" dirty="0" err="1" smtClean="0"/>
              <a:t>Conclusions</a:t>
            </a:r>
            <a:r>
              <a:rPr lang="it-IT" dirty="0" smtClean="0"/>
              <a:t>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00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0981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001394"/>
            <a:ext cx="7906703" cy="577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3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63" y="526115"/>
            <a:ext cx="4488010" cy="2490845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</p:pic>
      <p:sp>
        <p:nvSpPr>
          <p:cNvPr id="5" name="Rectangle 2"/>
          <p:cNvSpPr/>
          <p:nvPr/>
        </p:nvSpPr>
        <p:spPr>
          <a:xfrm>
            <a:off x="4551954" y="458203"/>
            <a:ext cx="4311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Deployment of the </a:t>
            </a:r>
            <a:r>
              <a:rPr lang="en-US" sz="1600" dirty="0"/>
              <a:t>NEMO-Phase2 Tower from the </a:t>
            </a:r>
            <a:r>
              <a:rPr lang="en-US" sz="1600" dirty="0" smtClean="0"/>
              <a:t>“Nautical Tide” </a:t>
            </a:r>
            <a:endParaRPr lang="en-US" sz="16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4"/>
          <a:srcRect t="-12868" b="12868"/>
          <a:stretch/>
        </p:blipFill>
        <p:spPr>
          <a:xfrm>
            <a:off x="3108160" y="4138374"/>
            <a:ext cx="2908484" cy="2453745"/>
          </a:xfrm>
          <a:prstGeom prst="rect">
            <a:avLst/>
          </a:prstGeom>
          <a:ln w="76200">
            <a:noFill/>
          </a:ln>
        </p:spPr>
      </p:pic>
      <p:pic>
        <p:nvPicPr>
          <p:cNvPr id="7" name="Segnaposto contenuto 4" descr="3109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40" y="3524329"/>
            <a:ext cx="2935152" cy="219468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3039919" y="5843662"/>
            <a:ext cx="30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tower touches the sea-bottom at 3500m depths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1240" y="5133687"/>
            <a:ext cx="3140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Inspecting the tower with the ROV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5438" y="-51334"/>
            <a:ext cx="9108562" cy="5257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it-IT" sz="3200" dirty="0" smtClean="0">
                <a:solidFill>
                  <a:schemeClr val="bg1"/>
                </a:solidFill>
              </a:rPr>
              <a:t>23/03/2013 - the </a:t>
            </a:r>
            <a:r>
              <a:rPr lang="it-IT" sz="3200" dirty="0" err="1" smtClean="0">
                <a:solidFill>
                  <a:schemeClr val="bg1"/>
                </a:solidFill>
              </a:rPr>
              <a:t>tower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deployment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84120" y="2702084"/>
            <a:ext cx="1011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Capo Passero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54953" y="3198614"/>
            <a:ext cx="2501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+36° 17' 48.12", 15° 58' 57.00"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638098" y="2922364"/>
            <a:ext cx="1584960" cy="979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636520" y="3418959"/>
            <a:ext cx="1402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100 km</a:t>
            </a:r>
          </a:p>
        </p:txBody>
      </p:sp>
      <p:pic>
        <p:nvPicPr>
          <p:cNvPr id="16" name="Picture 2" descr="H:\Beacon Map\Beacon Map 20_06_201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88" y="3680677"/>
            <a:ext cx="2878665" cy="20383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0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206411" y="1510341"/>
            <a:ext cx="5890298" cy="105156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The NEMO Phase-2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tower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components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5" descr="Phase2_tow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128486"/>
            <a:ext cx="2545831" cy="479563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51872" y="1324468"/>
            <a:ext cx="15449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100" b="1" dirty="0" smtClean="0"/>
              <a:t>4 OMs/floor</a:t>
            </a:r>
          </a:p>
          <a:p>
            <a:pPr eaLnBrk="1" hangingPunct="1"/>
            <a:r>
              <a:rPr lang="en-GB" sz="1100" b="1" dirty="0" smtClean="0"/>
              <a:t>2 acoustic sensors</a:t>
            </a:r>
            <a:endParaRPr lang="en-GB" sz="1100" b="1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3279826" y="2922661"/>
            <a:ext cx="5406974" cy="1783714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7E070A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14990E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7F0B79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7F0B79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7F0B79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7F0B79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7F0B79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GB" dirty="0" smtClean="0">
                <a:latin typeface="Calibri"/>
                <a:cs typeface="Calibri"/>
              </a:rPr>
              <a:t>8 floors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GB" dirty="0">
                <a:latin typeface="Calibri"/>
                <a:cs typeface="Calibri"/>
              </a:rPr>
              <a:t>8</a:t>
            </a:r>
            <a:r>
              <a:rPr lang="en-GB" dirty="0" smtClean="0">
                <a:latin typeface="Calibri"/>
                <a:cs typeface="Calibri"/>
              </a:rPr>
              <a:t> m bars, vertical dist. = 40 m, </a:t>
            </a:r>
            <a:r>
              <a:rPr lang="en-GB" dirty="0" err="1" smtClean="0">
                <a:latin typeface="Calibri"/>
                <a:cs typeface="Calibri"/>
              </a:rPr>
              <a:t>H</a:t>
            </a:r>
            <a:r>
              <a:rPr lang="en-GB" baseline="-25000" dirty="0" err="1" smtClean="0">
                <a:latin typeface="Calibri"/>
                <a:cs typeface="Calibri"/>
              </a:rPr>
              <a:t>tot</a:t>
            </a:r>
            <a:r>
              <a:rPr lang="en-GB" dirty="0" smtClean="0">
                <a:latin typeface="Calibri"/>
                <a:cs typeface="Calibri"/>
              </a:rPr>
              <a:t> = 450 m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GB" dirty="0" smtClean="0">
                <a:latin typeface="Calibri"/>
                <a:cs typeface="Calibri"/>
              </a:rPr>
              <a:t>32 OM, 16 acoustic sensors  for positioning and bioacoustics (</a:t>
            </a:r>
            <a:r>
              <a:rPr lang="en-GB" i="1" dirty="0" smtClean="0">
                <a:latin typeface="Calibri"/>
                <a:cs typeface="Calibri"/>
              </a:rPr>
              <a:t>see talk of S. Viola</a:t>
            </a:r>
            <a:r>
              <a:rPr lang="en-GB" dirty="0" smtClean="0">
                <a:latin typeface="Calibri"/>
                <a:cs typeface="Calibri"/>
              </a:rPr>
              <a:t>) 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GB" dirty="0" smtClean="0">
                <a:latin typeface="Calibri"/>
                <a:cs typeface="Calibri"/>
              </a:rPr>
              <a:t>oceanographic instrumentation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/>
          <a:p>
            <a:fld id="{317F0850-919E-B143-A2B9-6B3F571932C4}" type="slidenum">
              <a:rPr lang="it-IT" smtClean="0"/>
              <a:t>4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2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09902"/>
            <a:ext cx="8183880" cy="641657"/>
          </a:xfrm>
        </p:spPr>
        <p:txBody>
          <a:bodyPr/>
          <a:lstStyle/>
          <a:p>
            <a:r>
              <a:rPr lang="it-IT" dirty="0" smtClean="0"/>
              <a:t>Off-Shore DAQ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5</a:t>
            </a:fld>
            <a:endParaRPr lang="it-IT"/>
          </a:p>
        </p:txBody>
      </p:sp>
      <p:pic>
        <p:nvPicPr>
          <p:cNvPr id="8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" y="1090073"/>
            <a:ext cx="2027445" cy="46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/>
          </p:cNvSpPr>
          <p:nvPr/>
        </p:nvSpPr>
        <p:spPr bwMode="auto">
          <a:xfrm>
            <a:off x="1464488" y="3434670"/>
            <a:ext cx="1011986" cy="622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Optical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Gill Sans" charset="0"/>
              </a:rPr>
              <a:t>(PMT+FEM)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ＭＳ Ｐゴシック" charset="0"/>
              <a:cs typeface="Gill Sans" charset="0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1592702" y="4684553"/>
            <a:ext cx="572445" cy="258330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Anchor </a:t>
            </a:r>
          </a:p>
        </p:txBody>
      </p:sp>
      <p:sp>
        <p:nvSpPr>
          <p:cNvPr id="11" name="Rectangle 17"/>
          <p:cNvSpPr>
            <a:spLocks/>
          </p:cNvSpPr>
          <p:nvPr/>
        </p:nvSpPr>
        <p:spPr bwMode="auto">
          <a:xfrm>
            <a:off x="1122273" y="1104061"/>
            <a:ext cx="1415528" cy="4386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Floor Control Module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(FCM)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rot="10800000" flipH="1">
            <a:off x="1576199" y="1481734"/>
            <a:ext cx="182044" cy="625843"/>
          </a:xfrm>
          <a:prstGeom prst="line">
            <a:avLst/>
          </a:prstGeom>
          <a:noFill/>
          <a:ln w="25400" cap="flat">
            <a:solidFill>
              <a:srgbClr val="575959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Rectangle 19"/>
          <p:cNvSpPr>
            <a:spLocks/>
          </p:cNvSpPr>
          <p:nvPr/>
        </p:nvSpPr>
        <p:spPr bwMode="auto">
          <a:xfrm>
            <a:off x="1405941" y="5245499"/>
            <a:ext cx="948573" cy="29312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E.O.Cable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14" name="Rectangle 32"/>
          <p:cNvSpPr>
            <a:spLocks/>
          </p:cNvSpPr>
          <p:nvPr/>
        </p:nvSpPr>
        <p:spPr bwMode="auto">
          <a:xfrm>
            <a:off x="504261" y="2107578"/>
            <a:ext cx="51351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Buoy </a:t>
            </a:r>
          </a:p>
        </p:txBody>
      </p:sp>
      <p:sp>
        <p:nvSpPr>
          <p:cNvPr id="16" name="Rectangle 21"/>
          <p:cNvSpPr>
            <a:spLocks/>
          </p:cNvSpPr>
          <p:nvPr/>
        </p:nvSpPr>
        <p:spPr bwMode="auto">
          <a:xfrm>
            <a:off x="662866" y="5427037"/>
            <a:ext cx="1095376" cy="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off-shore</a:t>
            </a:r>
          </a:p>
        </p:txBody>
      </p:sp>
      <p:pic>
        <p:nvPicPr>
          <p:cNvPr id="17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61" y="1034753"/>
            <a:ext cx="2933700" cy="2235200"/>
          </a:xfrm>
          <a:prstGeom prst="rect">
            <a:avLst/>
          </a:prstGeom>
        </p:spPr>
      </p:pic>
      <p:sp>
        <p:nvSpPr>
          <p:cNvPr id="18" name="CasellaDiTesto 13"/>
          <p:cNvSpPr txBox="1"/>
          <p:nvPr/>
        </p:nvSpPr>
        <p:spPr>
          <a:xfrm>
            <a:off x="4642390" y="1436926"/>
            <a:ext cx="4044409" cy="1815882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The OM sphere  contains: 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GB" sz="1400" b="1" dirty="0" smtClean="0">
                <a:solidFill>
                  <a:schemeClr val="bg1"/>
                </a:solidFill>
              </a:rPr>
              <a:t>10 inch PMT  (Hamamatsu </a:t>
            </a:r>
            <a:r>
              <a:rPr lang="en-US" sz="1400" b="1" dirty="0" smtClean="0">
                <a:solidFill>
                  <a:schemeClr val="bg1"/>
                </a:solidFill>
              </a:rPr>
              <a:t>R70t81)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GB" sz="1400" dirty="0">
                <a:solidFill>
                  <a:schemeClr val="bg1"/>
                </a:solidFill>
                <a:cs typeface="Calibri"/>
              </a:rPr>
              <a:t>Threshold at 0.3 </a:t>
            </a:r>
            <a:r>
              <a:rPr lang="en-GB" sz="1400" dirty="0" err="1">
                <a:solidFill>
                  <a:schemeClr val="bg1"/>
                </a:solidFill>
                <a:cs typeface="Calibri"/>
              </a:rPr>
              <a:t>s.p.e</a:t>
            </a:r>
            <a:r>
              <a:rPr lang="en-GB" sz="1400" dirty="0" smtClean="0">
                <a:solidFill>
                  <a:schemeClr val="bg1"/>
                </a:solidFill>
                <a:cs typeface="Calibri"/>
              </a:rPr>
              <a:t>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  <a:sym typeface="Wingdings" pitchFamily="2" charset="2"/>
              </a:rPr>
              <a:t> The voltage supply circuit</a:t>
            </a:r>
            <a:endParaRPr lang="en-GB" sz="1400" b="1" dirty="0" smtClean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  <a:sym typeface="Wingdings" pitchFamily="2" charset="2"/>
              </a:rPr>
              <a:t>The Front End Module (FEM)</a:t>
            </a:r>
          </a:p>
          <a:p>
            <a:r>
              <a:rPr lang="en-GB" sz="1400" b="1" dirty="0" smtClean="0">
                <a:solidFill>
                  <a:schemeClr val="bg1"/>
                </a:solidFill>
                <a:sym typeface="Wingdings" pitchFamily="2" charset="2"/>
              </a:rPr>
              <a:t>Optical system for timing Calibration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780994" y="3412409"/>
            <a:ext cx="5748146" cy="29392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The </a:t>
            </a:r>
            <a:r>
              <a:rPr lang="it-IT" sz="1400" b="1" dirty="0" smtClean="0"/>
              <a:t>FEM</a:t>
            </a:r>
            <a:r>
              <a:rPr lang="it-IT" sz="1400" dirty="0" smtClean="0"/>
              <a:t> </a:t>
            </a:r>
            <a:r>
              <a:rPr lang="it-IT" sz="1400" dirty="0" err="1" smtClean="0"/>
              <a:t>digitizes</a:t>
            </a:r>
            <a:r>
              <a:rPr lang="it-IT" sz="1400" dirty="0" smtClean="0"/>
              <a:t> the PMT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</a:t>
            </a:r>
            <a:r>
              <a:rPr lang="it-IT" sz="1400" dirty="0" err="1" smtClean="0"/>
              <a:t>signals</a:t>
            </a:r>
            <a:r>
              <a:rPr lang="it-IT" sz="1400" dirty="0" smtClean="0"/>
              <a:t>, </a:t>
            </a:r>
            <a:r>
              <a:rPr lang="it-IT" sz="1400" dirty="0" err="1" smtClean="0"/>
              <a:t>encodes</a:t>
            </a:r>
            <a:r>
              <a:rPr lang="it-IT" sz="1400" dirty="0" smtClean="0"/>
              <a:t> and </a:t>
            </a:r>
            <a:r>
              <a:rPr lang="it-IT" sz="1400" dirty="0" err="1" smtClean="0"/>
              <a:t>transmits</a:t>
            </a:r>
            <a:r>
              <a:rPr lang="it-IT" sz="1400" dirty="0" smtClean="0"/>
              <a:t> the data to the </a:t>
            </a:r>
            <a:r>
              <a:rPr lang="it-IT" sz="1400" dirty="0" err="1" smtClean="0"/>
              <a:t>Floor</a:t>
            </a:r>
            <a:r>
              <a:rPr lang="it-IT" sz="1400" dirty="0" smtClean="0"/>
              <a:t> Control </a:t>
            </a:r>
            <a:r>
              <a:rPr lang="it-IT" sz="1400" dirty="0" err="1" smtClean="0"/>
              <a:t>Module</a:t>
            </a:r>
            <a:r>
              <a:rPr lang="it-IT" sz="1400" dirty="0" smtClean="0"/>
              <a:t> (FCM).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The </a:t>
            </a:r>
            <a:r>
              <a:rPr lang="it-IT" sz="1400" dirty="0" err="1" smtClean="0"/>
              <a:t>signal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sampled</a:t>
            </a:r>
            <a:r>
              <a:rPr lang="it-IT" sz="1400" dirty="0" smtClean="0"/>
              <a:t> by </a:t>
            </a:r>
            <a:r>
              <a:rPr lang="it-IT" sz="1400" dirty="0" err="1" smtClean="0"/>
              <a:t>using</a:t>
            </a:r>
            <a:r>
              <a:rPr lang="it-IT" sz="1400" dirty="0" smtClean="0"/>
              <a:t> </a:t>
            </a:r>
            <a:r>
              <a:rPr lang="it-IT" sz="1400" dirty="0" err="1" smtClean="0"/>
              <a:t>two</a:t>
            </a:r>
            <a:r>
              <a:rPr lang="it-IT" sz="1400" dirty="0" smtClean="0"/>
              <a:t> 8-bit Fast ADC </a:t>
            </a:r>
            <a:r>
              <a:rPr lang="it-IT" sz="1400" dirty="0" err="1" smtClean="0"/>
              <a:t>running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100	MHz (for </a:t>
            </a:r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power</a:t>
            </a:r>
            <a:r>
              <a:rPr lang="it-IT" sz="1400" dirty="0" smtClean="0"/>
              <a:t> </a:t>
            </a:r>
            <a:r>
              <a:rPr lang="it-IT" sz="1400" dirty="0" err="1" smtClean="0"/>
              <a:t>dissipation</a:t>
            </a:r>
            <a:r>
              <a:rPr lang="it-IT" sz="1400" dirty="0" smtClean="0"/>
              <a:t>) </a:t>
            </a:r>
            <a:r>
              <a:rPr lang="it-IT" sz="1400" dirty="0" err="1" smtClean="0"/>
              <a:t>staggered</a:t>
            </a:r>
            <a:r>
              <a:rPr lang="it-IT" sz="1400" dirty="0" smtClean="0"/>
              <a:t> by 5ns.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To match the PMT </a:t>
            </a:r>
            <a:r>
              <a:rPr lang="it-IT" sz="1400" dirty="0" err="1" smtClean="0"/>
              <a:t>dynamic</a:t>
            </a:r>
            <a:r>
              <a:rPr lang="it-IT" sz="1400" dirty="0" smtClean="0"/>
              <a:t> </a:t>
            </a:r>
            <a:r>
              <a:rPr lang="it-IT" sz="1400" dirty="0" err="1" smtClean="0"/>
              <a:t>range</a:t>
            </a:r>
            <a:r>
              <a:rPr lang="it-IT" sz="1400" dirty="0" smtClean="0"/>
              <a:t> to  the ADC input, the </a:t>
            </a:r>
            <a:r>
              <a:rPr lang="it-IT" sz="1400" dirty="0" err="1"/>
              <a:t>s</a:t>
            </a:r>
            <a:r>
              <a:rPr lang="it-IT" sz="1400" dirty="0" err="1" smtClean="0"/>
              <a:t>ignal</a:t>
            </a:r>
            <a:r>
              <a:rPr lang="it-IT" sz="1400" dirty="0" smtClean="0"/>
              <a:t> </a:t>
            </a:r>
            <a:r>
              <a:rPr lang="it-IT" sz="1400" dirty="0" err="1" smtClean="0"/>
              <a:t>level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shifted</a:t>
            </a:r>
            <a:r>
              <a:rPr lang="it-IT" sz="1400" dirty="0" smtClean="0"/>
              <a:t> and </a:t>
            </a:r>
            <a:r>
              <a:rPr lang="it-IT" sz="1400" dirty="0" err="1" smtClean="0"/>
              <a:t>compressed</a:t>
            </a:r>
            <a:r>
              <a:rPr lang="it-IT" sz="1400" dirty="0" smtClean="0"/>
              <a:t> by a non-linear </a:t>
            </a:r>
            <a:r>
              <a:rPr lang="it-IT" sz="1400" dirty="0" err="1" smtClean="0"/>
              <a:t>circuit</a:t>
            </a:r>
            <a:r>
              <a:rPr lang="it-IT" sz="1400" dirty="0" smtClean="0"/>
              <a:t>.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b="1" dirty="0" smtClean="0"/>
              <a:t>Timing </a:t>
            </a:r>
            <a:r>
              <a:rPr lang="it-IT" sz="1400" b="1" dirty="0" err="1" smtClean="0"/>
              <a:t>allignment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perfomed</a:t>
            </a:r>
            <a:r>
              <a:rPr lang="it-IT" sz="1400" dirty="0" smtClean="0"/>
              <a:t> by </a:t>
            </a:r>
            <a:r>
              <a:rPr lang="it-IT" sz="1400" dirty="0" err="1" smtClean="0"/>
              <a:t>using</a:t>
            </a:r>
            <a:r>
              <a:rPr lang="it-IT" sz="1400" dirty="0" smtClean="0"/>
              <a:t> a fast </a:t>
            </a:r>
            <a:r>
              <a:rPr lang="it-IT" sz="1400" dirty="0" err="1" smtClean="0"/>
              <a:t>optical</a:t>
            </a:r>
            <a:r>
              <a:rPr lang="it-IT" sz="1400" dirty="0" smtClean="0"/>
              <a:t> </a:t>
            </a:r>
            <a:r>
              <a:rPr lang="it-IT" sz="1400" dirty="0" err="1" smtClean="0"/>
              <a:t>pulser</a:t>
            </a:r>
            <a:r>
              <a:rPr lang="it-IT" sz="1400" dirty="0" smtClean="0"/>
              <a:t>, </a:t>
            </a:r>
            <a:r>
              <a:rPr lang="it-IT" sz="1400" dirty="0" err="1" smtClean="0"/>
              <a:t>driven</a:t>
            </a:r>
            <a:r>
              <a:rPr lang="it-IT" sz="1400" dirty="0" smtClean="0"/>
              <a:t> by a control </a:t>
            </a:r>
            <a:r>
              <a:rPr lang="it-IT" sz="1400" dirty="0" err="1" smtClean="0"/>
              <a:t>module</a:t>
            </a:r>
            <a:r>
              <a:rPr lang="it-IT" sz="1400" dirty="0" smtClean="0"/>
              <a:t>,  </a:t>
            </a:r>
            <a:r>
              <a:rPr lang="it-IT" sz="1400" dirty="0" err="1" smtClean="0"/>
              <a:t>which</a:t>
            </a:r>
            <a:r>
              <a:rPr lang="it-IT" sz="1400" dirty="0" smtClean="0"/>
              <a:t> </a:t>
            </a:r>
            <a:r>
              <a:rPr lang="it-IT" sz="1400" dirty="0" err="1" smtClean="0"/>
              <a:t>generates</a:t>
            </a:r>
            <a:r>
              <a:rPr lang="it-IT" sz="1400" dirty="0" smtClean="0"/>
              <a:t> short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pulses</a:t>
            </a:r>
            <a:r>
              <a:rPr lang="it-IT" sz="1400" dirty="0" smtClean="0"/>
              <a:t> </a:t>
            </a:r>
            <a:r>
              <a:rPr lang="it-IT" sz="1400" dirty="0" err="1" smtClean="0"/>
              <a:t>emitted</a:t>
            </a:r>
            <a:r>
              <a:rPr lang="it-IT" sz="1400" dirty="0" smtClean="0"/>
              <a:t> by  a blue LED (sub-</a:t>
            </a:r>
            <a:r>
              <a:rPr lang="it-IT" sz="1400" dirty="0" err="1" smtClean="0"/>
              <a:t>nasecond</a:t>
            </a:r>
            <a:r>
              <a:rPr lang="it-IT" sz="1400" dirty="0" smtClean="0"/>
              <a:t> </a:t>
            </a:r>
            <a:r>
              <a:rPr lang="it-IT" sz="1400" dirty="0" err="1" smtClean="0"/>
              <a:t>accuracy</a:t>
            </a:r>
            <a:r>
              <a:rPr lang="it-IT" sz="1400" dirty="0" smtClean="0"/>
              <a:t> for </a:t>
            </a:r>
            <a:r>
              <a:rPr lang="it-IT" sz="1400" dirty="0" err="1" smtClean="0"/>
              <a:t>offsets</a:t>
            </a:r>
            <a:r>
              <a:rPr lang="it-IT" sz="1400" dirty="0" smtClean="0"/>
              <a:t> </a:t>
            </a:r>
            <a:r>
              <a:rPr lang="it-IT" sz="1400" dirty="0" err="1" smtClean="0"/>
              <a:t>determination</a:t>
            </a:r>
            <a:r>
              <a:rPr lang="it-IT" sz="1400" dirty="0" smtClean="0"/>
              <a:t>)</a:t>
            </a:r>
            <a:r>
              <a:rPr lang="it-IT" sz="1700" dirty="0" smtClean="0"/>
              <a:t> </a:t>
            </a:r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 rot="10800000" flipH="1">
            <a:off x="2537801" y="2275852"/>
            <a:ext cx="615302" cy="924547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21" name="Rettangolo 20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24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673415"/>
            <a:ext cx="2027445" cy="46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55205"/>
            <a:ext cx="8183880" cy="687910"/>
          </a:xfrm>
        </p:spPr>
        <p:txBody>
          <a:bodyPr/>
          <a:lstStyle/>
          <a:p>
            <a:r>
              <a:rPr lang="it-IT" dirty="0" smtClean="0"/>
              <a:t>DAQ and slow control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6</a:t>
            </a:fld>
            <a:endParaRPr lang="it-IT"/>
          </a:p>
        </p:txBody>
      </p:sp>
      <p:sp>
        <p:nvSpPr>
          <p:cNvPr id="32" name="Rectangle 7"/>
          <p:cNvSpPr>
            <a:spLocks/>
          </p:cNvSpPr>
          <p:nvPr/>
        </p:nvSpPr>
        <p:spPr bwMode="auto">
          <a:xfrm>
            <a:off x="2364374" y="1683959"/>
            <a:ext cx="6032866" cy="464467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9221">
            <a:off x="2220193" y="4824484"/>
            <a:ext cx="1141733" cy="9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9"/>
          <p:cNvSpPr>
            <a:spLocks noChangeShapeType="1"/>
          </p:cNvSpPr>
          <p:nvPr/>
        </p:nvSpPr>
        <p:spPr bwMode="auto">
          <a:xfrm rot="10291365" flipH="1">
            <a:off x="2719089" y="5425535"/>
            <a:ext cx="200812" cy="41047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pic>
        <p:nvPicPr>
          <p:cNvPr id="36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026">
            <a:off x="856435" y="2702852"/>
            <a:ext cx="1103966" cy="37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6965" y="2442689"/>
            <a:ext cx="1786169" cy="18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20"/>
          <p:cNvSpPr>
            <a:spLocks/>
          </p:cNvSpPr>
          <p:nvPr/>
        </p:nvSpPr>
        <p:spPr bwMode="auto">
          <a:xfrm>
            <a:off x="2162846" y="5401805"/>
            <a:ext cx="715773" cy="536694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44" name="Rectangle 21"/>
          <p:cNvSpPr>
            <a:spLocks/>
          </p:cNvSpPr>
          <p:nvPr/>
        </p:nvSpPr>
        <p:spPr bwMode="auto">
          <a:xfrm>
            <a:off x="2861705" y="6031288"/>
            <a:ext cx="1095376" cy="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on-shore</a:t>
            </a:r>
          </a:p>
        </p:txBody>
      </p:sp>
      <p:sp>
        <p:nvSpPr>
          <p:cNvPr id="45" name="Rectangle 22"/>
          <p:cNvSpPr>
            <a:spLocks/>
          </p:cNvSpPr>
          <p:nvPr/>
        </p:nvSpPr>
        <p:spPr bwMode="auto">
          <a:xfrm>
            <a:off x="2930221" y="5368064"/>
            <a:ext cx="746213" cy="4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DWDM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Mux</a:t>
            </a: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rot="10800000">
            <a:off x="2886438" y="4341070"/>
            <a:ext cx="0" cy="836146"/>
          </a:xfrm>
          <a:prstGeom prst="line">
            <a:avLst/>
          </a:prstGeom>
          <a:noFill/>
          <a:ln w="25400" cap="flat">
            <a:solidFill>
              <a:srgbClr val="AF5FF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47" name="Rectangle 24"/>
          <p:cNvSpPr>
            <a:spLocks/>
          </p:cNvSpPr>
          <p:nvPr/>
        </p:nvSpPr>
        <p:spPr bwMode="auto">
          <a:xfrm>
            <a:off x="2861705" y="1829474"/>
            <a:ext cx="1463198" cy="4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Ethernet FCM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eFCM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)s</a:t>
            </a:r>
          </a:p>
        </p:txBody>
      </p:sp>
      <p:sp>
        <p:nvSpPr>
          <p:cNvPr id="48" name="Rectangle 25"/>
          <p:cNvSpPr>
            <a:spLocks/>
          </p:cNvSpPr>
          <p:nvPr/>
        </p:nvSpPr>
        <p:spPr bwMode="auto">
          <a:xfrm>
            <a:off x="1654682" y="2065077"/>
            <a:ext cx="1422860" cy="6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twin boards</a:t>
            </a:r>
          </a:p>
        </p:txBody>
      </p:sp>
      <p:sp>
        <p:nvSpPr>
          <p:cNvPr id="49" name="Rectangle 26"/>
          <p:cNvSpPr>
            <a:spLocks/>
          </p:cNvSpPr>
          <p:nvPr/>
        </p:nvSpPr>
        <p:spPr bwMode="auto">
          <a:xfrm>
            <a:off x="2602540" y="4050212"/>
            <a:ext cx="674078" cy="2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Laser</a:t>
            </a:r>
          </a:p>
        </p:txBody>
      </p:sp>
      <p:sp>
        <p:nvSpPr>
          <p:cNvPr id="50" name="Freeform 27"/>
          <p:cNvSpPr>
            <a:spLocks/>
          </p:cNvSpPr>
          <p:nvPr/>
        </p:nvSpPr>
        <p:spPr bwMode="auto">
          <a:xfrm>
            <a:off x="3039321" y="4319883"/>
            <a:ext cx="1479641" cy="47062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1" name="Rectangle 28"/>
          <p:cNvSpPr>
            <a:spLocks/>
          </p:cNvSpPr>
          <p:nvPr/>
        </p:nvSpPr>
        <p:spPr bwMode="auto">
          <a:xfrm>
            <a:off x="4754880" y="4248015"/>
            <a:ext cx="4184400" cy="4881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to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TriDAS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(Trigger and Data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Acq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baseline="0" dirty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lang="en-US" sz="1600" i="1" kern="0" baseline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                             see</a:t>
            </a:r>
            <a:r>
              <a:rPr lang="en-US" sz="1600" i="1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talk of F. </a:t>
            </a:r>
            <a:r>
              <a:rPr lang="en-US" sz="1600" i="1" kern="0" dirty="0" err="1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Simeone</a:t>
            </a:r>
            <a:r>
              <a:rPr lang="en-US" sz="1600" i="1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ＭＳ Ｐゴシック" charset="0"/>
              <a:cs typeface="Gill Sans" charset="0"/>
            </a:endParaRPr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 rot="10800000">
            <a:off x="2662729" y="2576620"/>
            <a:ext cx="304800" cy="22860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38" name="Rectangle 15"/>
          <p:cNvSpPr>
            <a:spLocks/>
          </p:cNvSpPr>
          <p:nvPr/>
        </p:nvSpPr>
        <p:spPr bwMode="auto">
          <a:xfrm>
            <a:off x="1093309" y="3936852"/>
            <a:ext cx="1011986" cy="62232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Optical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Gill Sans" charset="0"/>
              </a:rPr>
              <a:t>(PMT+FEM)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ＭＳ Ｐゴシック" charset="0"/>
              <a:cs typeface="Gill Sans" charset="0"/>
            </a:endParaRPr>
          </a:p>
        </p:txBody>
      </p:sp>
      <p:sp>
        <p:nvSpPr>
          <p:cNvPr id="39" name="Rectangle 16"/>
          <p:cNvSpPr>
            <a:spLocks/>
          </p:cNvSpPr>
          <p:nvPr/>
        </p:nvSpPr>
        <p:spPr bwMode="auto">
          <a:xfrm>
            <a:off x="1419276" y="5267895"/>
            <a:ext cx="572445" cy="258330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Anchor </a:t>
            </a:r>
          </a:p>
        </p:txBody>
      </p:sp>
      <p:sp>
        <p:nvSpPr>
          <p:cNvPr id="40" name="Rectangle 17"/>
          <p:cNvSpPr>
            <a:spLocks/>
          </p:cNvSpPr>
          <p:nvPr/>
        </p:nvSpPr>
        <p:spPr bwMode="auto">
          <a:xfrm>
            <a:off x="948847" y="1687403"/>
            <a:ext cx="1415528" cy="4386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Floor Control Module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(FCM)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rot="10800000" flipH="1">
            <a:off x="1402773" y="2065076"/>
            <a:ext cx="182044" cy="625843"/>
          </a:xfrm>
          <a:prstGeom prst="line">
            <a:avLst/>
          </a:prstGeom>
          <a:noFill/>
          <a:ln w="25400" cap="flat">
            <a:solidFill>
              <a:srgbClr val="575959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42" name="Rectangle 19"/>
          <p:cNvSpPr>
            <a:spLocks/>
          </p:cNvSpPr>
          <p:nvPr/>
        </p:nvSpPr>
        <p:spPr bwMode="auto">
          <a:xfrm>
            <a:off x="1232515" y="5828841"/>
            <a:ext cx="948573" cy="29312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E.O.Cable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52" name="Rectangle 32"/>
          <p:cNvSpPr>
            <a:spLocks/>
          </p:cNvSpPr>
          <p:nvPr/>
        </p:nvSpPr>
        <p:spPr bwMode="auto">
          <a:xfrm>
            <a:off x="330835" y="2690920"/>
            <a:ext cx="51351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Buoy </a:t>
            </a: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 rot="10800000" flipH="1">
            <a:off x="1584817" y="2565826"/>
            <a:ext cx="304800" cy="22860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6" name="Rectangle 21"/>
          <p:cNvSpPr>
            <a:spLocks/>
          </p:cNvSpPr>
          <p:nvPr/>
        </p:nvSpPr>
        <p:spPr bwMode="auto">
          <a:xfrm>
            <a:off x="489440" y="6010379"/>
            <a:ext cx="1095376" cy="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off-shore</a:t>
            </a:r>
          </a:p>
        </p:txBody>
      </p:sp>
      <p:sp>
        <p:nvSpPr>
          <p:cNvPr id="58" name="Rectangle 28"/>
          <p:cNvSpPr>
            <a:spLocks/>
          </p:cNvSpPr>
          <p:nvPr/>
        </p:nvSpPr>
        <p:spPr bwMode="auto">
          <a:xfrm>
            <a:off x="4782608" y="4783515"/>
            <a:ext cx="3090312" cy="48819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to Slow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ＭＳ Ｐゴシック" charset="0"/>
                <a:cs typeface="Gill Sans" charset="0"/>
              </a:rPr>
              <a:t> Control </a:t>
            </a:r>
            <a:r>
              <a:rPr lang="en-US" sz="1600" kern="0" baseline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(Data</a:t>
            </a:r>
            <a:r>
              <a:rPr lang="en-US" sz="1600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Manager,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Database, Storage)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ＭＳ Ｐゴシック" charset="0"/>
              <a:cs typeface="Gill Sans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077542" y="438981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Ethernet </a:t>
            </a:r>
            <a:r>
              <a:rPr lang="en-US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conn</a:t>
            </a:r>
            <a:r>
              <a:rPr lang="en-US" kern="0" dirty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.</a:t>
            </a:r>
            <a:endParaRPr lang="it-IT" dirty="0"/>
          </a:p>
        </p:txBody>
      </p:sp>
      <p:cxnSp>
        <p:nvCxnSpPr>
          <p:cNvPr id="68" name="Connettore 1 67"/>
          <p:cNvCxnSpPr/>
          <p:nvPr/>
        </p:nvCxnSpPr>
        <p:spPr>
          <a:xfrm>
            <a:off x="4536017" y="4525836"/>
            <a:ext cx="0" cy="407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4536017" y="4525836"/>
            <a:ext cx="218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>
            <a:off x="4548505" y="4933120"/>
            <a:ext cx="218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4578985" y="2708830"/>
            <a:ext cx="218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28"/>
          <p:cNvSpPr>
            <a:spLocks/>
          </p:cNvSpPr>
          <p:nvPr/>
        </p:nvSpPr>
        <p:spPr bwMode="auto">
          <a:xfrm>
            <a:off x="4754880" y="2464734"/>
            <a:ext cx="975360" cy="4881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latin typeface="Tw Cen MT"/>
                <a:ea typeface="ＭＳ Ｐゴシック" charset="0"/>
                <a:cs typeface="Gill Sans" charset="0"/>
              </a:rPr>
              <a:t>Acoustics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ＭＳ Ｐゴシック" charset="0"/>
              <a:cs typeface="Gill Sans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57" name="Rettangolo 56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738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6569" y="291670"/>
            <a:ext cx="5753733" cy="668450"/>
          </a:xfrm>
        </p:spPr>
        <p:txBody>
          <a:bodyPr/>
          <a:lstStyle/>
          <a:p>
            <a:r>
              <a:rPr lang="it-IT" dirty="0" smtClean="0"/>
              <a:t>PMT </a:t>
            </a:r>
            <a:r>
              <a:rPr lang="it-IT" dirty="0" err="1" smtClean="0"/>
              <a:t>Counting</a:t>
            </a:r>
            <a:r>
              <a:rPr lang="it-IT" dirty="0" smtClean="0"/>
              <a:t> rate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07719" y="987842"/>
            <a:ext cx="667451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it-IT" dirty="0" err="1" smtClean="0">
                <a:sym typeface="Wingdings" pitchFamily="2" charset="2"/>
              </a:rPr>
              <a:t>Instantaneous</a:t>
            </a:r>
            <a:r>
              <a:rPr lang="it-IT" dirty="0" smtClean="0">
                <a:sym typeface="Wingdings" pitchFamily="2" charset="2"/>
              </a:rPr>
              <a:t> rate from </a:t>
            </a:r>
            <a:r>
              <a:rPr lang="it-IT" b="1" dirty="0" err="1" smtClean="0">
                <a:sym typeface="Wingdings" pitchFamily="2" charset="2"/>
              </a:rPr>
              <a:t>TriDAS</a:t>
            </a:r>
            <a:endParaRPr lang="it-IT" b="1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it-IT" dirty="0" err="1" smtClean="0">
                <a:sym typeface="Wingdings" pitchFamily="2" charset="2"/>
              </a:rPr>
              <a:t>Average</a:t>
            </a:r>
            <a:r>
              <a:rPr lang="it-IT" dirty="0" smtClean="0">
                <a:sym typeface="Wingdings" pitchFamily="2" charset="2"/>
              </a:rPr>
              <a:t> rate from </a:t>
            </a:r>
            <a:r>
              <a:rPr lang="it-IT" b="1" dirty="0" smtClean="0">
                <a:sym typeface="Wingdings" pitchFamily="2" charset="2"/>
              </a:rPr>
              <a:t>slow control</a:t>
            </a:r>
          </a:p>
          <a:p>
            <a:pPr marL="285750" indent="-285750">
              <a:buFont typeface="Wingdings" pitchFamily="2" charset="2"/>
              <a:buChar char="à"/>
            </a:pPr>
            <a:endParaRPr lang="it-IT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it-IT" dirty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consistency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checks</a:t>
            </a:r>
            <a:r>
              <a:rPr lang="it-IT" dirty="0" smtClean="0">
                <a:sym typeface="Wingdings" pitchFamily="2" charset="2"/>
              </a:rPr>
              <a:t> to use </a:t>
            </a:r>
            <a:r>
              <a:rPr lang="it-IT" dirty="0" err="1">
                <a:sym typeface="Wingdings" pitchFamily="2" charset="2"/>
              </a:rPr>
              <a:t>a</a:t>
            </a:r>
            <a:r>
              <a:rPr lang="it-IT" dirty="0" err="1" smtClean="0">
                <a:sym typeface="Wingdings" pitchFamily="2" charset="2"/>
              </a:rPr>
              <a:t>verage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rates</a:t>
            </a:r>
            <a:r>
              <a:rPr lang="it-IT" dirty="0" smtClean="0">
                <a:sym typeface="Wingdings" pitchFamily="2" charset="2"/>
              </a:rPr>
              <a:t> for </a:t>
            </a:r>
            <a:r>
              <a:rPr lang="it-IT" dirty="0" err="1" smtClean="0">
                <a:sym typeface="Wingdings" pitchFamily="2" charset="2"/>
              </a:rPr>
              <a:t>monitoring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80947" y="4614281"/>
            <a:ext cx="494941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Data rates are sampled once </a:t>
            </a:r>
            <a:r>
              <a:rPr lang="en-US" sz="1600" dirty="0"/>
              <a:t>per </a:t>
            </a:r>
            <a:r>
              <a:rPr lang="en-US" sz="1600" dirty="0" smtClean="0"/>
              <a:t>second by the front-end electronics</a:t>
            </a:r>
          </a:p>
          <a:p>
            <a:r>
              <a:rPr lang="en-US" sz="1600" dirty="0" smtClean="0"/>
              <a:t>Rate measured in </a:t>
            </a:r>
            <a:r>
              <a:rPr lang="en-US" sz="1600" dirty="0"/>
              <a:t>a time </a:t>
            </a:r>
            <a:r>
              <a:rPr lang="en-US" sz="1600" dirty="0" smtClean="0"/>
              <a:t>window ∆t=10ms</a:t>
            </a:r>
          </a:p>
          <a:p>
            <a:r>
              <a:rPr lang="en-US" sz="1600" dirty="0" smtClean="0"/>
              <a:t>No “dead time” effects</a:t>
            </a:r>
            <a:endParaRPr lang="en-US" sz="16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5862334" y="4417937"/>
            <a:ext cx="2483768" cy="1485880"/>
            <a:chOff x="5862334" y="4417937"/>
            <a:chExt cx="2483768" cy="1485880"/>
          </a:xfrm>
        </p:grpSpPr>
        <p:cxnSp>
          <p:nvCxnSpPr>
            <p:cNvPr id="8" name="Connettore 4 7"/>
            <p:cNvCxnSpPr/>
            <p:nvPr/>
          </p:nvCxnSpPr>
          <p:spPr>
            <a:xfrm>
              <a:off x="5862334" y="4690729"/>
              <a:ext cx="1080120" cy="67468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/>
            <p:cNvCxnSpPr/>
            <p:nvPr/>
          </p:nvCxnSpPr>
          <p:spPr>
            <a:xfrm rot="10800000" flipV="1">
              <a:off x="6942454" y="4690729"/>
              <a:ext cx="927720" cy="674681"/>
            </a:xfrm>
            <a:prstGeom prst="bentConnector3">
              <a:avLst>
                <a:gd name="adj1" fmla="val 4744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654422" y="441793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latin typeface="Symbol" pitchFamily="18" charset="2"/>
                </a:rPr>
                <a:t>D</a:t>
              </a:r>
              <a:r>
                <a:rPr lang="it-IT" dirty="0" err="1" smtClean="0">
                  <a:latin typeface="+mj-lt"/>
                </a:rPr>
                <a:t>t</a:t>
              </a:r>
              <a:endParaRPr lang="it-IT" dirty="0">
                <a:latin typeface="+mj-lt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6402394" y="5642073"/>
              <a:ext cx="100392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6746727" y="5534485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1s</a:t>
              </a: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138181" y="4705969"/>
              <a:ext cx="45719" cy="6746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13"/>
            <p:cNvCxnSpPr>
              <a:endCxn id="13" idx="3"/>
            </p:cNvCxnSpPr>
            <p:nvPr/>
          </p:nvCxnSpPr>
          <p:spPr>
            <a:xfrm flipH="1" flipV="1">
              <a:off x="7183900" y="5043310"/>
              <a:ext cx="686274" cy="337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7600385" y="530571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10 </a:t>
              </a:r>
              <a:r>
                <a:rPr lang="it-IT" dirty="0" err="1" smtClean="0"/>
                <a:t>ms</a:t>
              </a:r>
              <a:endParaRPr lang="it-IT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216836" y="1382243"/>
            <a:ext cx="6029137" cy="2700011"/>
            <a:chOff x="1155237" y="1615490"/>
            <a:chExt cx="7152640" cy="3980121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5237" y="1615490"/>
              <a:ext cx="7152640" cy="3163477"/>
            </a:xfrm>
            <a:prstGeom prst="rect">
              <a:avLst/>
            </a:prstGeom>
          </p:spPr>
        </p:pic>
        <p:sp>
          <p:nvSpPr>
            <p:cNvPr id="18" name="Rectangle 8"/>
            <p:cNvSpPr/>
            <p:nvPr/>
          </p:nvSpPr>
          <p:spPr>
            <a:xfrm>
              <a:off x="4149212" y="5226279"/>
              <a:ext cx="11646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15 </a:t>
              </a:r>
              <a:r>
                <a:rPr lang="en-US" dirty="0" smtClean="0">
                  <a:solidFill>
                    <a:srgbClr val="FF0000"/>
                  </a:solidFill>
                </a:rPr>
                <a:t>minutes</a:t>
              </a:r>
              <a:endParaRPr lang="en-US" dirty="0"/>
            </a:p>
          </p:txBody>
        </p:sp>
        <p:sp>
          <p:nvSpPr>
            <p:cNvPr id="19" name="Left Brace 10"/>
            <p:cNvSpPr/>
            <p:nvPr/>
          </p:nvSpPr>
          <p:spPr bwMode="auto">
            <a:xfrm rot="16200000">
              <a:off x="4443525" y="2196651"/>
              <a:ext cx="576064" cy="5673236"/>
            </a:xfrm>
            <a:prstGeom prst="leftBrace">
              <a:avLst>
                <a:gd name="adj1" fmla="val 8333"/>
                <a:gd name="adj2" fmla="val 49821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" charset="0"/>
                <a:ea typeface="ＭＳ Ｐゴシック" pitchFamily="3" charset="-128"/>
                <a:cs typeface="ＭＳ Ｐゴシック" pitchFamily="3" charset="-128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09601" y="1494796"/>
            <a:ext cx="240791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/>
              <a:t>Dead time </a:t>
            </a:r>
            <a:r>
              <a:rPr lang="it-IT" sz="1600" dirty="0" smtClean="0">
                <a:sym typeface="Symbol"/>
              </a:rPr>
              <a:t></a:t>
            </a:r>
            <a:r>
              <a:rPr lang="it-IT" sz="1600" dirty="0" smtClean="0"/>
              <a:t> 0 </a:t>
            </a:r>
          </a:p>
          <a:p>
            <a:r>
              <a:rPr lang="it-IT" sz="1600" dirty="0" smtClean="0"/>
              <a:t>for </a:t>
            </a:r>
            <a:r>
              <a:rPr lang="it-IT" sz="1600" dirty="0" err="1" smtClean="0"/>
              <a:t>rates</a:t>
            </a:r>
            <a:r>
              <a:rPr lang="it-IT" sz="1600" dirty="0" smtClean="0"/>
              <a:t> &lt; 100kHz </a:t>
            </a:r>
          </a:p>
          <a:p>
            <a:endParaRPr lang="it-IT" sz="1600" dirty="0" smtClean="0">
              <a:sym typeface="Wingdings" pitchFamily="2" charset="2"/>
            </a:endParaRPr>
          </a:p>
          <a:p>
            <a:r>
              <a:rPr lang="it-IT" sz="1600" dirty="0" err="1" smtClean="0"/>
              <a:t>saturation</a:t>
            </a:r>
            <a:r>
              <a:rPr lang="it-IT" sz="1600" dirty="0" smtClean="0"/>
              <a:t> </a:t>
            </a:r>
            <a:r>
              <a:rPr lang="it-IT" sz="1600" dirty="0" err="1" smtClean="0"/>
              <a:t>effects</a:t>
            </a:r>
            <a:r>
              <a:rPr lang="it-IT" sz="1600" dirty="0" smtClean="0"/>
              <a:t> </a:t>
            </a:r>
          </a:p>
          <a:p>
            <a:r>
              <a:rPr lang="it-IT" sz="1600" dirty="0" err="1" smtClean="0"/>
              <a:t>above</a:t>
            </a:r>
            <a:r>
              <a:rPr lang="it-IT" sz="1600" dirty="0" smtClean="0"/>
              <a:t> 120 kHz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23" name="Rettangolo 22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171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2920" y="454993"/>
            <a:ext cx="6405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Distribution of time differences between</a:t>
            </a:r>
          </a:p>
          <a:p>
            <a:r>
              <a:rPr lang="en-US" sz="2400" dirty="0" smtClean="0"/>
              <a:t> consecutive hits</a:t>
            </a:r>
            <a:endParaRPr lang="en-US" sz="24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8" y="1255843"/>
            <a:ext cx="5953147" cy="40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5011232" y="2131641"/>
            <a:ext cx="1693092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Helvetica Neue" charset="0"/>
              </a:rPr>
              <a:t>Floor 1 </a:t>
            </a:r>
            <a:r>
              <a:rPr lang="en-US" dirty="0" smtClean="0">
                <a:sym typeface="Helvetica Neue" charset="0"/>
              </a:rPr>
              <a:t>PMT1</a:t>
            </a:r>
            <a:endParaRPr lang="en-US" dirty="0">
              <a:sym typeface="Helvetica Neue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6280" y="1726168"/>
            <a:ext cx="360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412 File 0, file duration ~2h43m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600200" y="1569720"/>
            <a:ext cx="1981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/>
          <a:p>
            <a:fld id="{317F0850-919E-B143-A2B9-6B3F571932C4}" type="slidenum">
              <a:rPr lang="it-IT" smtClean="0"/>
              <a:t>8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 rot="16200000">
            <a:off x="1079922" y="273839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3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648" y="502920"/>
            <a:ext cx="8183880" cy="42324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Rates</a:t>
            </a:r>
            <a:r>
              <a:rPr lang="it-IT" dirty="0" smtClean="0"/>
              <a:t> from single </a:t>
            </a:r>
            <a:r>
              <a:rPr lang="it-IT" dirty="0" err="1" smtClean="0"/>
              <a:t>events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7F0850-919E-B143-A2B9-6B3F571932C4}" type="slidenum">
              <a:rPr lang="it-IT" smtClean="0"/>
              <a:t>9</a:t>
            </a:fld>
            <a:endParaRPr lang="it-IT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3" y="1064410"/>
            <a:ext cx="6067951" cy="4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5929724" y="2406490"/>
            <a:ext cx="2949837" cy="1304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dN</a:t>
            </a:r>
            <a:r>
              <a:rPr lang="en-US" sz="24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dt</a:t>
            </a:r>
            <a:r>
              <a:rPr lang="en-US" sz="24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= A </a:t>
            </a:r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e</a:t>
            </a:r>
            <a:r>
              <a:rPr lang="en-US" sz="2400" baseline="320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-</a:t>
            </a:r>
            <a:r>
              <a:rPr lang="en-US" sz="2400" baseline="32000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Δt</a:t>
            </a:r>
            <a:r>
              <a:rPr lang="en-US" sz="2400" baseline="320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/</a:t>
            </a:r>
            <a:r>
              <a:rPr lang="en-US" sz="2400" baseline="32000" dirty="0" smtClean="0">
                <a:solidFill>
                  <a:schemeClr val="tx1"/>
                </a:solidFill>
                <a:latin typeface="Symbol" pitchFamily="18" charset="2"/>
                <a:ea typeface="ＭＳ Ｐゴシック" charset="0"/>
                <a:cs typeface="Helvetica Neue" charset="0"/>
                <a:sym typeface="Helvetica Neue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dirty="0">
              <a:solidFill>
                <a:schemeClr val="tx1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endParaRPr lang="en-US" sz="2400" dirty="0">
              <a:solidFill>
                <a:schemeClr val="tx1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1/</a:t>
            </a:r>
            <a:r>
              <a:rPr lang="en-US" sz="2400" b="1" dirty="0">
                <a:solidFill>
                  <a:schemeClr val="tx1"/>
                </a:solidFill>
                <a:latin typeface="Symbol" pitchFamily="18" charset="2"/>
                <a:ea typeface="ＭＳ Ｐゴシック" charset="0"/>
                <a:cs typeface="Helvetica Neue" charset="0"/>
                <a:sym typeface="Helvetica Neue" charset="0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= -53.7±0.2 kHz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27578" y="2415348"/>
            <a:ext cx="0" cy="39678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2036254" y="3121818"/>
            <a:ext cx="2172904" cy="221389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Type-II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AfterPulses</a:t>
            </a:r>
            <a:endParaRPr lang="en-US" dirty="0">
              <a:solidFill>
                <a:srgbClr val="FF0000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83192" y="5410289"/>
            <a:ext cx="611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Similar behavior and values in all OMs</a:t>
            </a:r>
            <a:endParaRPr lang="en-US" sz="2400" dirty="0"/>
          </a:p>
        </p:txBody>
      </p:sp>
      <p:sp>
        <p:nvSpPr>
          <p:cNvPr id="13" name="Rettangolo 12"/>
          <p:cNvSpPr/>
          <p:nvPr/>
        </p:nvSpPr>
        <p:spPr>
          <a:xfrm>
            <a:off x="2245548" y="1598090"/>
            <a:ext cx="360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412 File 0, file duration ~2h43m</a:t>
            </a:r>
            <a:endParaRPr lang="it-IT" dirty="0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4245984" y="1995943"/>
            <a:ext cx="1693092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Helvetica Neue" charset="0"/>
              </a:rPr>
              <a:t>Floor 1 </a:t>
            </a:r>
            <a:r>
              <a:rPr lang="en-US" dirty="0" smtClean="0">
                <a:sym typeface="Helvetica Neue" charset="0"/>
              </a:rPr>
              <a:t>PMT1</a:t>
            </a:r>
            <a:endParaRPr lang="en-US" dirty="0">
              <a:sym typeface="Helvetica Neue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10640" y="1354930"/>
            <a:ext cx="1981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611167" y="6544324"/>
            <a:ext cx="20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M.G. </a:t>
            </a:r>
            <a:r>
              <a:rPr lang="it-IT" sz="1200" dirty="0" err="1" smtClean="0"/>
              <a:t>Pellegriti</a:t>
            </a:r>
            <a:r>
              <a:rPr lang="it-IT" sz="1200" dirty="0" smtClean="0"/>
              <a:t> INFN-LNS</a:t>
            </a:r>
            <a:endParaRPr 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502920" y="654432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VLVnT13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895256" y="276936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counts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1207" y="6094730"/>
            <a:ext cx="4721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for </a:t>
            </a:r>
            <a:r>
              <a:rPr lang="it-IT" sz="1400" i="1" dirty="0" err="1" smtClean="0"/>
              <a:t>details</a:t>
            </a:r>
            <a:r>
              <a:rPr lang="it-IT" sz="1400" i="1" dirty="0" smtClean="0"/>
              <a:t> on </a:t>
            </a:r>
            <a:r>
              <a:rPr lang="it-IT" sz="1400" i="1" dirty="0" err="1" smtClean="0"/>
              <a:t>After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Pulses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see</a:t>
            </a:r>
            <a:r>
              <a:rPr lang="it-IT" sz="1400" i="1" dirty="0" smtClean="0"/>
              <a:t> talk of V. Giordano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784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8987</TotalTime>
  <Words>858</Words>
  <Application>Microsoft Office PowerPoint</Application>
  <PresentationFormat>Presentazione su schermo (4:3)</PresentationFormat>
  <Paragraphs>241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Astro</vt:lpstr>
      <vt:lpstr>Long-term optical  background measurements  in the  Capo Passero deep-sea site</vt:lpstr>
      <vt:lpstr>Outline</vt:lpstr>
      <vt:lpstr>Presentazione standard di PowerPoint</vt:lpstr>
      <vt:lpstr>The NEMO Phase-2 tower:  main components</vt:lpstr>
      <vt:lpstr>Off-Shore DAQ</vt:lpstr>
      <vt:lpstr>DAQ and slow control</vt:lpstr>
      <vt:lpstr>PMT Counting rate</vt:lpstr>
      <vt:lpstr>Presentazione standard di PowerPoint</vt:lpstr>
      <vt:lpstr>Rates from single events</vt:lpstr>
      <vt:lpstr>Average rates from slow control</vt:lpstr>
      <vt:lpstr>Consistency test between Slow control (SC)         and TriDAS rates</vt:lpstr>
      <vt:lpstr>“Old” background rate measurements</vt:lpstr>
      <vt:lpstr>Long term behavior of the background rates</vt:lpstr>
      <vt:lpstr>Presentazione standard di PowerPoint</vt:lpstr>
      <vt:lpstr>Oceanografic instruments – CTD probes</vt:lpstr>
      <vt:lpstr>Summary</vt:lpstr>
    </vt:vector>
  </TitlesOfParts>
  <Company>INFN-LNS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Piattelli</dc:creator>
  <cp:lastModifiedBy>Maria Grazia</cp:lastModifiedBy>
  <cp:revision>228</cp:revision>
  <cp:lastPrinted>2013-07-30T16:03:06Z</cp:lastPrinted>
  <dcterms:created xsi:type="dcterms:W3CDTF">2013-06-21T12:21:37Z</dcterms:created>
  <dcterms:modified xsi:type="dcterms:W3CDTF">2013-08-05T12:10:45Z</dcterms:modified>
</cp:coreProperties>
</file>