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wdp" ContentType="image/vnd.ms-photo"/>
  <Default Extension="gif" ContentType="image/gif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9" r:id="rId4"/>
    <p:sldId id="258" r:id="rId5"/>
    <p:sldId id="259" r:id="rId6"/>
    <p:sldId id="274" r:id="rId7"/>
    <p:sldId id="275" r:id="rId8"/>
    <p:sldId id="276" r:id="rId9"/>
    <p:sldId id="261" r:id="rId10"/>
    <p:sldId id="277" r:id="rId11"/>
    <p:sldId id="278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24533DD-A154-6B4F-B4EE-055A1535FC17}">
          <p14:sldIdLst>
            <p14:sldId id="256"/>
            <p14:sldId id="257"/>
            <p14:sldId id="279"/>
            <p14:sldId id="258"/>
            <p14:sldId id="259"/>
            <p14:sldId id="274"/>
            <p14:sldId id="275"/>
            <p14:sldId id="276"/>
            <p14:sldId id="261"/>
            <p14:sldId id="277"/>
            <p14:sldId id="278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FFFF"/>
    <a:srgbClr val="6ED6C4"/>
    <a:srgbClr val="0064AE"/>
    <a:srgbClr val="3EA5DD"/>
    <a:srgbClr val="7EBCFF"/>
    <a:srgbClr val="D0D6FF"/>
    <a:srgbClr val="001586"/>
    <a:srgbClr val="021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12" autoAdjust="0"/>
  </p:normalViewPr>
  <p:slideViewPr>
    <p:cSldViewPr snapToGrid="0" snapToObjects="1">
      <p:cViewPr varScale="1">
        <p:scale>
          <a:sx n="101" d="100"/>
          <a:sy n="101" d="100"/>
        </p:scale>
        <p:origin x="-1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83D96-99A6-9749-8937-0F9A80D00900}" type="datetimeFigureOut">
              <a:rPr lang="it-IT" smtClean="0"/>
              <a:pPr/>
              <a:t>31/07/13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BCE2A-C074-E34C-B291-5EA9E257931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8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19CAB-55C6-7D4F-B002-9D434DF6A8FB}" type="datetimeFigureOut">
              <a:rPr lang="it-IT" smtClean="0"/>
              <a:pPr/>
              <a:t>31/07/13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431A6-9621-C640-9148-1120296E9895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3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954BF-8EAE-6A42-A28C-8B135D50E65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98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A144-7C50-3F41-8501-45EFDCC9F0E0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D99D-C0AC-794F-812E-1F5D4F299960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CE21-D0E7-6E43-A0BB-7BFB2A2CE525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155F-FB40-5B4C-9073-3DF3F451A8CF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D739-EB12-F449-BCEF-A9F78362DCC9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196-C12A-0744-81F1-2A9280C35CED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775E-54AB-F941-B50D-7A38DEFB2725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5BA6-4C93-424D-B68E-720BC1181595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BEFB-4C2B-4B49-BDDB-176BFD3C95FC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F0DC-7611-894B-A61D-834D801F0243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8FDF-9F6F-9D4A-95A5-05D1E636DA50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C6B9-6B28-FE48-AC28-BD96F42F4FEC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1517-E654-5645-8015-56418AF6E001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A29A-FF9C-8E4A-8F03-246104824CA2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8589021-5F8D-F248-91BE-2EA24D4C1E1B}" type="datetime1">
              <a:rPr lang="it-IT" smtClean="0"/>
              <a:pPr/>
              <a:t>31/07/13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A. Trovato, VLVnT13, 5-7 August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microsoft.com/office/2007/relationships/hdphoto" Target="../media/hdphoto1.wd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microsoft.com/office/2007/relationships/hdphoto" Target="../media/hdphoto2.wd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emf"/><Relationship Id="rId4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5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324091"/>
            <a:ext cx="7772400" cy="978408"/>
          </a:xfrm>
        </p:spPr>
        <p:txBody>
          <a:bodyPr>
            <a:noAutofit/>
          </a:bodyPr>
          <a:lstStyle/>
          <a:p>
            <a:r>
              <a:rPr lang="en-US" sz="4400" dirty="0"/>
              <a:t>Sensitivity of the </a:t>
            </a:r>
            <a:r>
              <a:rPr lang="en-US" sz="4400" dirty="0" smtClean="0"/>
              <a:t>KM3NeT detector </a:t>
            </a:r>
            <a:r>
              <a:rPr lang="en-US" sz="4400" dirty="0"/>
              <a:t>to neutrino fluxes </a:t>
            </a:r>
            <a:r>
              <a:rPr lang="en-US" sz="4400" dirty="0" smtClean="0"/>
              <a:t>from Galactic point</a:t>
            </a:r>
            <a:r>
              <a:rPr lang="en-US" sz="4400" dirty="0"/>
              <a:t>-like sources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3415674"/>
            <a:ext cx="7772400" cy="877824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Trovato</a:t>
            </a:r>
            <a:r>
              <a:rPr lang="en-US" dirty="0" smtClean="0"/>
              <a:t> et al. for the KM3NeT collaboration,</a:t>
            </a:r>
          </a:p>
          <a:p>
            <a:r>
              <a:rPr lang="en-US" dirty="0" smtClean="0"/>
              <a:t> LNS-INFN, Catania (Italy)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46829" y="5533571"/>
            <a:ext cx="327983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u="sng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Presented </a:t>
            </a:r>
            <a:r>
              <a:rPr lang="en-US" sz="2000" u="sng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by Paul </a:t>
            </a:r>
            <a:r>
              <a:rPr lang="en-US" sz="2000" u="sng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Kooijman</a:t>
            </a:r>
            <a:endParaRPr lang="en-US" sz="2000" u="sng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26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Binned method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54105" y="885068"/>
            <a:ext cx="8571707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Discovery potential and sensitivity minimized selecting events with cuts on: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737269" y="1825175"/>
            <a:ext cx="7927767" cy="2887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GB" sz="20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R</a:t>
            </a:r>
            <a:r>
              <a:rPr lang="en-GB" sz="20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bin</a:t>
            </a: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: angular radius of the search cone centred on the 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source</a:t>
            </a:r>
            <a:endParaRPr lang="en-GB" sz="20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ＭＳ ゴシック"/>
              <a:ea typeface="ＭＳ ゴシック"/>
              <a:cs typeface="ＭＳ ゴシック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=</a:t>
            </a:r>
            <a:r>
              <a:rPr lang="en-GB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logL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/N</a:t>
            </a:r>
            <a:r>
              <a:rPr lang="en-GB" sz="20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DOF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 (goodness of fit criterion) 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ＭＳ ゴシック"/>
                <a:ea typeface="ＭＳ ゴシック"/>
                <a:cs typeface="ＭＳ ゴシック"/>
              </a:rPr>
              <a:t>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N</a:t>
            </a:r>
            <a:r>
              <a:rPr lang="en-GB" sz="20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hit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: number </a:t>
            </a: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of hits used to reconstruct the 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event (related to the neutrino energy)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ゴシック"/>
                <a:cs typeface="ＭＳ ゴシック"/>
              </a:rPr>
              <a:t>                                           (angular fit error)</a:t>
            </a:r>
            <a:endParaRPr lang="en-GB" sz="2000" baseline="30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ＭＳ ゴシック"/>
              <a:cs typeface="ＭＳ ゴシック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charset="2"/>
              <a:buChar char="Ø"/>
            </a:pPr>
            <a:endParaRPr lang="en-GB" sz="2000" baseline="-250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ＭＳ ゴシック"/>
              <a:ea typeface="ＭＳ ゴシック"/>
              <a:cs typeface="ＭＳ ゴシック"/>
            </a:endParaRPr>
          </a:p>
        </p:txBody>
      </p:sp>
      <p:pic>
        <p:nvPicPr>
          <p:cNvPr id="8" name="Immagine 7" descr="formula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23" y="3747732"/>
            <a:ext cx="2814622" cy="5400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251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err="1" smtClean="0"/>
              <a:t>Unbinned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54105" y="885068"/>
            <a:ext cx="8571707" cy="506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umber (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of expected background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events in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detector for a chosen time window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calculated with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cuts fixed from the binned analysis </a:t>
            </a: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robability density function for signal (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baseline="-25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 and background (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baseline="-250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</a:t>
            </a:r>
            <a:r>
              <a:rPr lang="en-US" baseline="-250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 events estimated from the MC as a function of the distance from the source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α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Many background samples with n events created and for each sample the maximum value of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likelihood ratio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LR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found (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n-US" baseline="-250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sig</a:t>
            </a:r>
            <a:r>
              <a:rPr lang="en-US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is a free parameter):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LR evaluated for samples containing only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bkg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events and for samples with signal events added to the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bkg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events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LR used as a test statistic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Immagine 2" descr="formula_unbinned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5" y="3305830"/>
            <a:ext cx="8626737" cy="11398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3181343" y="2951130"/>
            <a:ext cx="3441968" cy="41549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hypothesis of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signal+background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4" name="Connettore 2 13"/>
          <p:cNvCxnSpPr>
            <a:endCxn id="11" idx="1"/>
          </p:cNvCxnSpPr>
          <p:nvPr/>
        </p:nvCxnSpPr>
        <p:spPr>
          <a:xfrm flipV="1">
            <a:off x="2590119" y="3158879"/>
            <a:ext cx="591224" cy="31177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oli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262743" y="4445661"/>
            <a:ext cx="3198311" cy="41549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hypothesis of background only</a:t>
            </a:r>
          </a:p>
        </p:txBody>
      </p:sp>
      <p:cxnSp>
        <p:nvCxnSpPr>
          <p:cNvPr id="19" name="Connettore 2 18"/>
          <p:cNvCxnSpPr>
            <a:endCxn id="18" idx="1"/>
          </p:cNvCxnSpPr>
          <p:nvPr/>
        </p:nvCxnSpPr>
        <p:spPr>
          <a:xfrm>
            <a:off x="2766146" y="4350893"/>
            <a:ext cx="496597" cy="30251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oli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56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308610" y="4768801"/>
            <a:ext cx="8148003" cy="1707238"/>
          </a:xfrm>
          <a:prstGeom prst="roundRect">
            <a:avLst/>
          </a:prstGeom>
          <a:gradFill>
            <a:gsLst>
              <a:gs pos="0">
                <a:srgbClr val="0064AE"/>
              </a:gs>
              <a:gs pos="50000">
                <a:srgbClr val="3EA5DD"/>
              </a:gs>
              <a:gs pos="100000">
                <a:srgbClr val="7EBC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RX J1713.7-3946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pic>
        <p:nvPicPr>
          <p:cNvPr id="5" name="Immagine 4" descr="icrc2013-0165-02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3" y="880239"/>
            <a:ext cx="2718931" cy="2577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308610" y="3354607"/>
            <a:ext cx="8593352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Good reference case: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High 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γ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-ray flux measured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γ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-ray spectrum 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measured up to about 100 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TeV</a:t>
            </a:r>
            <a:endParaRPr lang="en-US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Visible for about the 75% of the time by KM3NeT</a:t>
            </a:r>
          </a:p>
        </p:txBody>
      </p:sp>
      <p:pic>
        <p:nvPicPr>
          <p:cNvPr id="8" name="Immagine 7" descr="Spettro_RXJ17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47" y="880239"/>
            <a:ext cx="3591526" cy="2931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asellaDiTesto 14"/>
          <p:cNvSpPr txBox="1"/>
          <p:nvPr/>
        </p:nvSpPr>
        <p:spPr>
          <a:xfrm>
            <a:off x="3125190" y="880239"/>
            <a:ext cx="1625064" cy="430887"/>
          </a:xfrm>
          <a:prstGeom prst="rect">
            <a:avLst/>
          </a:prstGeom>
          <a:solidFill>
            <a:srgbClr val="C6E7FC"/>
          </a:solidFill>
          <a:ln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HESS data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1183" y="4731076"/>
            <a:ext cx="8593352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Source simulated as a neutrino emitting homogeneous disk of 0.6° radius </a:t>
            </a:r>
            <a:r>
              <a:rPr lang="en-US" dirty="0" smtClean="0">
                <a:solidFill>
                  <a:schemeClr val="bg1"/>
                </a:solidFill>
              </a:rPr>
              <a:t>and a neutrino spectrum calculated following </a:t>
            </a:r>
            <a:r>
              <a:rPr lang="en-US" dirty="0" err="1" smtClean="0">
                <a:solidFill>
                  <a:schemeClr val="bg1"/>
                </a:solidFill>
              </a:rPr>
              <a:t>Kelner</a:t>
            </a:r>
            <a:r>
              <a:rPr lang="en-US" dirty="0" smtClean="0">
                <a:solidFill>
                  <a:schemeClr val="bg1"/>
                </a:solidFill>
              </a:rPr>
              <a:t> et al., PRD 74 (2006) </a:t>
            </a:r>
            <a:r>
              <a:rPr lang="en-US" dirty="0">
                <a:solidFill>
                  <a:schemeClr val="bg1"/>
                </a:solidFill>
              </a:rPr>
              <a:t>034018 (100% </a:t>
            </a:r>
            <a:r>
              <a:rPr lang="en-US" dirty="0" err="1">
                <a:solidFill>
                  <a:schemeClr val="bg1"/>
                </a:solidFill>
              </a:rPr>
              <a:t>hadronic</a:t>
            </a:r>
            <a:r>
              <a:rPr lang="en-US" dirty="0">
                <a:solidFill>
                  <a:schemeClr val="bg1"/>
                </a:solidFill>
              </a:rPr>
              <a:t> emission)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767452"/>
              </p:ext>
            </p:extLst>
          </p:nvPr>
        </p:nvGraphicFramePr>
        <p:xfrm>
          <a:off x="1559102" y="5629873"/>
          <a:ext cx="5419132" cy="75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5" imgW="3086100" imgH="469900" progId="Equation.3">
                  <p:embed/>
                </p:oleObj>
              </mc:Choice>
              <mc:Fallback>
                <p:oleObj name="Equation" r:id="rId5" imgW="3086100" imgH="469900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102" y="5629873"/>
                        <a:ext cx="5419132" cy="750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RX J1713.7-3946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pic>
        <p:nvPicPr>
          <p:cNvPr id="6" name="Immagine 5" descr="FOM_dist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2" y="767065"/>
            <a:ext cx="4715022" cy="3643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 descr="Sens_dist_v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13" y="741917"/>
            <a:ext cx="4987780" cy="3854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291651" y="4113772"/>
            <a:ext cx="4429691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Number 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of years required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claim a discovery as a function of DU distance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27348" y="1334080"/>
            <a:ext cx="1544513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Binned analysis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074706" y="2618212"/>
            <a:ext cx="1851889" cy="97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chemeClr val="accent3"/>
                </a:solidFill>
              </a:rPr>
              <a:t>Unbinned</a:t>
            </a:r>
            <a:r>
              <a:rPr lang="en-US" sz="1600" dirty="0" smtClean="0">
                <a:solidFill>
                  <a:schemeClr val="accent3"/>
                </a:solidFill>
              </a:rPr>
              <a:t> analysis: 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accent3"/>
                </a:solidFill>
              </a:rPr>
              <a:t>4.8 years at 5σ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accent3"/>
                </a:solidFill>
              </a:rPr>
              <a:t>1.6 years at 3σ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711233" y="4265638"/>
            <a:ext cx="4429691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Flux sensitivity (90% CL) at 1 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TeV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 a function of DU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distance (time=1 year) 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60365" y="2591891"/>
            <a:ext cx="2803867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Neutrino flux at 1 </a:t>
            </a:r>
            <a:r>
              <a:rPr lang="en-US" sz="1600" dirty="0" err="1" smtClean="0">
                <a:solidFill>
                  <a:srgbClr val="000000"/>
                </a:solidFill>
              </a:rPr>
              <a:t>TeV</a:t>
            </a:r>
            <a:r>
              <a:rPr lang="en-US" sz="1600" dirty="0" smtClean="0">
                <a:solidFill>
                  <a:srgbClr val="000000"/>
                </a:solidFill>
              </a:rPr>
              <a:t> estimated from </a:t>
            </a:r>
            <a:r>
              <a:rPr lang="en-US" sz="1600" dirty="0" err="1" smtClean="0">
                <a:solidFill>
                  <a:srgbClr val="000000"/>
                </a:solidFill>
              </a:rPr>
              <a:t>Kelner</a:t>
            </a:r>
            <a:r>
              <a:rPr lang="en-US" sz="1600" dirty="0" smtClean="0">
                <a:solidFill>
                  <a:srgbClr val="000000"/>
                </a:solidFill>
              </a:rPr>
              <a:t> et al.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744650" y="1334080"/>
            <a:ext cx="1544513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Binned analysis</a:t>
            </a:r>
          </a:p>
        </p:txBody>
      </p:sp>
      <p:cxnSp>
        <p:nvCxnSpPr>
          <p:cNvPr id="14" name="Connettore 2 13"/>
          <p:cNvCxnSpPr>
            <a:stCxn id="22" idx="0"/>
          </p:cNvCxnSpPr>
          <p:nvPr/>
        </p:nvCxnSpPr>
        <p:spPr>
          <a:xfrm flipV="1">
            <a:off x="7462299" y="2162871"/>
            <a:ext cx="207471" cy="42902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880138" y="5917853"/>
            <a:ext cx="7226843" cy="451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mpd="sng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accent3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chemeClr val="accent3"/>
                </a:solidFill>
                <a:sym typeface="Wingdings"/>
              </a:rPr>
              <a:t> D</a:t>
            </a:r>
            <a:r>
              <a:rPr lang="en-US" sz="2000" dirty="0" smtClean="0">
                <a:solidFill>
                  <a:schemeClr val="accent3"/>
                </a:solidFill>
                <a:sym typeface="Wingdings"/>
              </a:rPr>
              <a:t>iscovery of RXJ1713.7-3946 after about 5 observation years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80138" y="5050892"/>
            <a:ext cx="7226843" cy="820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Best performance found for a detector with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 average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inter-DU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distance of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100 m: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Vela X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pic>
        <p:nvPicPr>
          <p:cNvPr id="12" name="Immagine 11" descr="VealX_morf.gif"/>
          <p:cNvPicPr>
            <a:picLocks noChangeAspect="1"/>
          </p:cNvPicPr>
          <p:nvPr/>
        </p:nvPicPr>
        <p:blipFill>
          <a:blip r:embed="rId2"/>
          <a:srcRect r="15532" b="30474"/>
          <a:stretch>
            <a:fillRect/>
          </a:stretch>
        </p:blipFill>
        <p:spPr>
          <a:xfrm>
            <a:off x="1230006" y="2451986"/>
            <a:ext cx="3145534" cy="258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magine 12" descr="velaX_gamma.gif"/>
          <p:cNvPicPr>
            <a:picLocks noChangeAspect="1"/>
          </p:cNvPicPr>
          <p:nvPr/>
        </p:nvPicPr>
        <p:blipFill rotWithShape="1">
          <a:blip r:embed="rId3"/>
          <a:srcRect r="37565" b="66084"/>
          <a:stretch/>
        </p:blipFill>
        <p:spPr>
          <a:xfrm>
            <a:off x="4760313" y="2451986"/>
            <a:ext cx="3541344" cy="2748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375020" y="763510"/>
            <a:ext cx="8350919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Vela X: Pulsar Wind Nebula at 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δ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=-45.6°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First VHE 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γ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-ray emission reported by HESS in 2006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New analysis in 2012 (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Aharonian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et al. A&amp;A 548 (2012) A38)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Wingdings"/>
                <a:cs typeface="Wingdings"/>
                <a:sym typeface="Wingdings"/>
              </a:rPr>
              <a:t> higher flux and harder energy spectrum</a:t>
            </a:r>
            <a:endParaRPr lang="en-US" sz="2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Immagine 16" descr="VelaX_params.gif"/>
          <p:cNvPicPr>
            <a:picLocks noChangeAspect="1"/>
          </p:cNvPicPr>
          <p:nvPr/>
        </p:nvPicPr>
        <p:blipFill>
          <a:blip r:embed="rId4"/>
          <a:srcRect r="23521" b="50000"/>
          <a:stretch>
            <a:fillRect/>
          </a:stretch>
        </p:blipFill>
        <p:spPr>
          <a:xfrm>
            <a:off x="1230006" y="5420664"/>
            <a:ext cx="699326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6391517" y="2931107"/>
            <a:ext cx="171212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Inner region: 0.8°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522312" y="3536531"/>
            <a:ext cx="1469573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Ring: 0.8°-1.2°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230006" y="5041073"/>
            <a:ext cx="3356340" cy="37959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chemeClr val="bg1"/>
                </a:solidFill>
              </a:rPr>
              <a:t>dΦ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</a:rPr>
              <a:t>dE</a:t>
            </a:r>
            <a:r>
              <a:rPr lang="en-US" sz="1600" dirty="0" smtClean="0">
                <a:solidFill>
                  <a:schemeClr val="bg1"/>
                </a:solidFill>
              </a:rPr>
              <a:t>= N</a:t>
            </a:r>
            <a:r>
              <a:rPr lang="en-US" sz="1600" baseline="-25000" dirty="0" smtClean="0">
                <a:solidFill>
                  <a:schemeClr val="bg1"/>
                </a:solidFill>
              </a:rPr>
              <a:t>0</a:t>
            </a:r>
            <a:r>
              <a:rPr lang="en-US" sz="1600" dirty="0" smtClean="0">
                <a:solidFill>
                  <a:schemeClr val="bg1"/>
                </a:solidFill>
              </a:rPr>
              <a:t>(E/1TeV)</a:t>
            </a:r>
            <a:r>
              <a:rPr lang="en-US" sz="1600" baseline="30000" dirty="0" smtClean="0">
                <a:solidFill>
                  <a:schemeClr val="bg1"/>
                </a:solidFill>
              </a:rPr>
              <a:t>-</a:t>
            </a:r>
            <a:r>
              <a:rPr lang="en-US" sz="1600" baseline="30000" dirty="0" err="1" smtClean="0">
                <a:solidFill>
                  <a:schemeClr val="bg1"/>
                </a:solidFill>
              </a:rPr>
              <a:t>Γ</a:t>
            </a:r>
            <a:r>
              <a:rPr lang="en-US" sz="1600" dirty="0" err="1" smtClean="0">
                <a:solidFill>
                  <a:schemeClr val="bg1"/>
                </a:solidFill>
              </a:rPr>
              <a:t>exp</a:t>
            </a:r>
            <a:r>
              <a:rPr lang="en-US" sz="1600" dirty="0" smtClean="0">
                <a:solidFill>
                  <a:schemeClr val="bg1"/>
                </a:solidFill>
              </a:rPr>
              <a:t>(-E/</a:t>
            </a:r>
            <a:r>
              <a:rPr lang="en-US" sz="1600" dirty="0" err="1" smtClean="0">
                <a:solidFill>
                  <a:schemeClr val="bg1"/>
                </a:solidFill>
              </a:rPr>
              <a:t>E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cut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baseline="-25000" dirty="0" smtClean="0">
              <a:solidFill>
                <a:schemeClr val="bg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Vela X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5020" y="763510"/>
            <a:ext cx="8350919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Source simulated as a neutrino emitting homogeneous disk of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0.8° radius (inner region)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Neutrino spectrum derived using the 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Vissani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prescription* (hypothesis of transparent source and 100% 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hadronic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emission)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magine 2" descr="Spettri_gamma_nu_VelaX_inn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388459"/>
            <a:ext cx="4046029" cy="312647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346955" y="2259655"/>
            <a:ext cx="4694413" cy="252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*</a:t>
            </a: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F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.L.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Villante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and F.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Vissani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PRD 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78 (2008) 103007; </a:t>
            </a: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F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Vissani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and F.L.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Villante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NIM 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A588 (2008) 123</a:t>
            </a: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; F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Vissani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16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Astr</a:t>
            </a: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Phys. 26 (2006) 310 </a:t>
            </a:r>
            <a:endParaRPr lang="en-US" sz="16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it-IT" sz="16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dΦ</a:t>
            </a:r>
            <a:r>
              <a:rPr lang="el-GR" sz="1600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ν</a:t>
            </a:r>
            <a:r>
              <a:rPr lang="el-GR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/dE</a:t>
            </a:r>
            <a:r>
              <a:rPr lang="el-GR" sz="16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ν</a:t>
            </a:r>
            <a:r>
              <a:rPr lang="el-GR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 N</a:t>
            </a:r>
            <a:r>
              <a:rPr lang="it-IT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* </a:t>
            </a:r>
            <a:r>
              <a:rPr lang="el-GR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(E</a:t>
            </a:r>
            <a:r>
              <a:rPr lang="el-GR" sz="16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ν</a:t>
            </a:r>
            <a:r>
              <a:rPr lang="el-GR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r>
              <a:rPr lang="el-GR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1TeV)</a:t>
            </a:r>
            <a:r>
              <a:rPr lang="el-GR" sz="16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-Γ</a:t>
            </a:r>
            <a:r>
              <a:rPr lang="el-GR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exp(-</a:t>
            </a:r>
            <a:r>
              <a:rPr lang="el-GR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el-GR" sz="16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ν</a:t>
            </a:r>
            <a:r>
              <a:rPr lang="el-GR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r>
              <a:rPr lang="el-GR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el-GR" sz="1600" baseline="-25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cut</a:t>
            </a:r>
            <a:r>
              <a:rPr lang="el-GR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it-IT" sz="16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16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it-IT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= 0.72 </a:t>
            </a:r>
            <a:r>
              <a:rPr lang="it-IT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10</a:t>
            </a:r>
            <a:r>
              <a:rPr lang="it-IT" sz="16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-14 </a:t>
            </a:r>
            <a:r>
              <a:rPr lang="it-IT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GeV</a:t>
            </a:r>
            <a:r>
              <a:rPr lang="it-IT" sz="16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-1</a:t>
            </a:r>
            <a:r>
              <a:rPr lang="it-IT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it-IT" sz="16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-1</a:t>
            </a:r>
            <a:r>
              <a:rPr lang="it-IT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cm</a:t>
            </a:r>
            <a:r>
              <a:rPr lang="it-IT" sz="16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it-IT" sz="16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16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Γ</a:t>
            </a:r>
            <a:r>
              <a:rPr lang="it-IT" sz="1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 </a:t>
            </a:r>
            <a:r>
              <a:rPr lang="it-IT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1.36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16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it-IT" sz="1600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cut</a:t>
            </a:r>
            <a:r>
              <a:rPr lang="it-IT" sz="160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= 7 </a:t>
            </a:r>
            <a:r>
              <a:rPr lang="it-IT" sz="16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TeV</a:t>
            </a:r>
            <a:endParaRPr lang="it-IT" sz="1600" baseline="-25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92994" y="5904944"/>
            <a:ext cx="7116540" cy="451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mpd="sng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chemeClr val="accent3"/>
                </a:solidFill>
                <a:sym typeface="Wingdings"/>
              </a:rPr>
              <a:t> Discovery at 5σ(3σ) after 3.3 (1.2) observation years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92994" y="5431009"/>
            <a:ext cx="711765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Preliminary results with a binned analysis (100 m DU distance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and perspective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5020" y="790530"/>
            <a:ext cx="8350919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Optimization aiming at the detection of galactic point-like </a:t>
            </a:r>
            <a:r>
              <a:rPr lang="en-US" sz="2000" dirty="0" smtClean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sources using </a:t>
            </a:r>
            <a:r>
              <a:rPr lang="en-US" sz="2000" dirty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 test cases RXJ1713.7-3946 and Vela </a:t>
            </a:r>
            <a:r>
              <a:rPr lang="en-US" sz="2000" dirty="0" smtClean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u="sng" dirty="0" smtClean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At least the more intense </a:t>
            </a:r>
            <a:r>
              <a:rPr lang="en-US" sz="2000" u="sng" dirty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galactic point-like source </a:t>
            </a:r>
            <a:r>
              <a:rPr lang="en-US" sz="2000" u="sng" dirty="0" smtClean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within reach of KM3NeT in few years of operation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Work in progress: Consideration of more realistic source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morphologies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extrapolated from the HE gamma-ray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maps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study of other sources, stacking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analysis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and perspective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pic>
        <p:nvPicPr>
          <p:cNvPr id="7" name="Immagine 6" descr="LavoriInCors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54" y="3559824"/>
            <a:ext cx="1202285" cy="105049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54105" y="3439629"/>
            <a:ext cx="7286682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KM3NeT technology has been developed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Wingdings"/>
                <a:cs typeface="Wingdings"/>
                <a:sym typeface="Wingdings"/>
              </a:rPr>
              <a:t>Validation process of DOM and DUs ongoing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New reference detector defined taking into account </a:t>
            </a:r>
            <a:r>
              <a:rPr lang="en-US" sz="200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technical constraints (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6 building blocks of 115 DUs each, 18 DOM/DU, 38 m DOM spacing, 90 m DU spacing)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Funds available to start the construction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54105" y="3437434"/>
            <a:ext cx="8550035" cy="264444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375020" y="790530"/>
            <a:ext cx="8350919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Optimization aiming at the detection of galactic point-like </a:t>
            </a:r>
            <a:r>
              <a:rPr lang="en-US" sz="2000" dirty="0" smtClean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sources using </a:t>
            </a:r>
            <a:r>
              <a:rPr lang="en-US" sz="2000" dirty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 test cases RXJ1713.7-3946 and Vela </a:t>
            </a:r>
            <a:r>
              <a:rPr lang="en-US" sz="2000" dirty="0" smtClean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u="sng" dirty="0" smtClean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At least the more intense </a:t>
            </a:r>
            <a:r>
              <a:rPr lang="en-US" sz="2000" u="sng" dirty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galactic point-like source </a:t>
            </a:r>
            <a:r>
              <a:rPr lang="en-US" sz="2000" u="sng" dirty="0" smtClean="0">
                <a:solidFill>
                  <a:srgbClr val="F9D5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within reach of KM3NeT in few years of operation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Work in progress: Consideration of more realistic source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morphologies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extrapolated from the HE gamma-ray maps, study of other sources, stacking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analysis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4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KM3NeT Neutrino </a:t>
            </a:r>
            <a:r>
              <a:rPr lang="en-US" dirty="0"/>
              <a:t>Telescope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4105" y="872264"/>
            <a:ext cx="8571707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KM3NeT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multi-km</a:t>
            </a:r>
            <a:r>
              <a:rPr lang="en-US" sz="20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sized Neutrino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Telescope in the Mediterranean Sea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Cherenkov technique: 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ν</a:t>
            </a:r>
            <a:r>
              <a:rPr lang="en-US" sz="2000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μ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CC interaction is the “golden channel”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Focus on tracks coming from below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KM3NeT can observe most of the galactic plane including the galactic center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magine 9" descr="Immagin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4" y="2431665"/>
            <a:ext cx="5563610" cy="3767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6157684" y="2728738"/>
            <a:ext cx="2513382" cy="119006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Our Galaxy is KM3NeT prime field of operation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54105" y="1048314"/>
            <a:ext cx="8571707" cy="495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Galactic plane contains the possibly brightest source of neutrinos in the sky. High intensity gamma spectra measured by Fermi LAT, HESS, MAGIC, VERITAS…</a:t>
            </a:r>
            <a:r>
              <a:rPr lang="en-US" sz="2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High-energy gammas of </a:t>
            </a:r>
            <a:r>
              <a:rPr lang="en-US" sz="2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leptonic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or </a:t>
            </a:r>
            <a:r>
              <a:rPr lang="en-US" sz="2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hadronic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origin? If gammas are originated  from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π</a:t>
            </a:r>
            <a:r>
              <a:rPr lang="en-US" sz="2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0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decay also neutrinos should be present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</a:pPr>
            <a:endParaRPr lang="en-US" sz="2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n-US" sz="2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dirty="0">
                <a:solidFill>
                  <a:srgbClr val="6EB8E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FERMI collaboration (Nature 2013): “Clear pion-decay signature in IC443 and W44 SNR”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Estimate of neutrino spectrum based on high-energy gamma observation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²"/>
            </a:pPr>
            <a:r>
              <a:rPr lang="en-US" sz="2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High energy gamma measurement needed</a:t>
            </a:r>
            <a:r>
              <a:rPr lang="en-US" sz="2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Freccia giù 6"/>
          <p:cNvSpPr/>
          <p:nvPr/>
        </p:nvSpPr>
        <p:spPr>
          <a:xfrm>
            <a:off x="4229100" y="3156285"/>
            <a:ext cx="628670" cy="7419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6498-9C09-0347-8AE1-698B9764DE5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-319100"/>
            <a:ext cx="9144000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High Energy Gamma observation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600" y="-319100"/>
            <a:ext cx="8735919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artist impression of KM3NeT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pic>
        <p:nvPicPr>
          <p:cNvPr id="6" name="Immagine 5" descr="KM3NeT-Telescop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205"/>
            <a:ext cx="7115245" cy="425635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877268" y="1053231"/>
            <a:ext cx="3003675" cy="26673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Simulated detector: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building blocks with 310 DUs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 DOMs/DUs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40 m DOM spacing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~1 km DU height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12400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DOMs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1158" y="769155"/>
            <a:ext cx="1769635" cy="820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3D-array of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ptical sensors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166444" y="4750152"/>
            <a:ext cx="2457674" cy="45140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Detection Unit (DU)</a:t>
            </a:r>
          </a:p>
        </p:txBody>
      </p:sp>
      <p:cxnSp>
        <p:nvCxnSpPr>
          <p:cNvPr id="12" name="Connettore 2 11"/>
          <p:cNvCxnSpPr/>
          <p:nvPr/>
        </p:nvCxnSpPr>
        <p:spPr>
          <a:xfrm flipH="1" flipV="1">
            <a:off x="4738949" y="4222010"/>
            <a:ext cx="1093886" cy="528142"/>
          </a:xfrm>
          <a:prstGeom prst="straightConnector1">
            <a:avLst/>
          </a:prstGeom>
          <a:ln w="38100" cmpd="dbl">
            <a:solidFill>
              <a:schemeClr val="accent4">
                <a:lumMod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0" y="4499701"/>
            <a:ext cx="3231064" cy="8207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Optical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Module (DOM): </a:t>
            </a:r>
            <a:endParaRPr lang="en-US" sz="2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multi-PMT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31 3” PMTs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188600" y="3634709"/>
            <a:ext cx="364928" cy="864992"/>
          </a:xfrm>
          <a:prstGeom prst="straightConnector1">
            <a:avLst/>
          </a:prstGeom>
          <a:ln w="38100" cmpd="dbl">
            <a:solidFill>
              <a:schemeClr val="accent4">
                <a:lumMod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88600" y="5446187"/>
            <a:ext cx="8955399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Optical Module (DOM) = pressure resistant glass sphere containing PMTs and electronics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Detection Units (DU) = vertical string like structures hosting DOMs, environmental sensors, …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4738949" y="1232334"/>
            <a:ext cx="0" cy="3530393"/>
          </a:xfrm>
          <a:prstGeom prst="line">
            <a:avLst/>
          </a:prstGeom>
          <a:ln w="38100" cmpd="dbl">
            <a:solidFill>
              <a:schemeClr val="accent4">
                <a:lumMod val="50000"/>
              </a:schemeClr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magine 22" descr="Strin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95" y="945205"/>
            <a:ext cx="1013417" cy="425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Connettore 2 23"/>
          <p:cNvCxnSpPr/>
          <p:nvPr/>
        </p:nvCxnSpPr>
        <p:spPr>
          <a:xfrm flipV="1">
            <a:off x="6839926" y="4234585"/>
            <a:ext cx="1196393" cy="515567"/>
          </a:xfrm>
          <a:prstGeom prst="straightConnector1">
            <a:avLst/>
          </a:prstGeom>
          <a:ln w="38100" cmpd="dbl">
            <a:solidFill>
              <a:schemeClr val="accent4">
                <a:lumMod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6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codes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cxnSp>
        <p:nvCxnSpPr>
          <p:cNvPr id="13" name="Connettore 2 12"/>
          <p:cNvCxnSpPr>
            <a:stCxn id="21" idx="2"/>
            <a:endCxn id="16" idx="0"/>
          </p:cNvCxnSpPr>
          <p:nvPr/>
        </p:nvCxnSpPr>
        <p:spPr>
          <a:xfrm>
            <a:off x="1490972" y="1810776"/>
            <a:ext cx="0" cy="358917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4" name="Connettore 2 13"/>
          <p:cNvCxnSpPr>
            <a:stCxn id="19" idx="2"/>
            <a:endCxn id="18" idx="0"/>
          </p:cNvCxnSpPr>
          <p:nvPr/>
        </p:nvCxnSpPr>
        <p:spPr>
          <a:xfrm flipH="1">
            <a:off x="1490972" y="3971264"/>
            <a:ext cx="1" cy="364040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6" name="Rettangolo arrotondato 15"/>
          <p:cNvSpPr/>
          <p:nvPr/>
        </p:nvSpPr>
        <p:spPr>
          <a:xfrm>
            <a:off x="354105" y="2169693"/>
            <a:ext cx="2273734" cy="823115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Light generation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propagation</a:t>
            </a:r>
            <a:r>
              <a:rPr lang="en-GB" kern="0" dirty="0">
                <a:solidFill>
                  <a:sysClr val="window" lastClr="FFFFFF"/>
                </a:solidFill>
                <a:latin typeface="Tw Cen MT"/>
              </a:rPr>
              <a:t> </a:t>
            </a:r>
            <a:r>
              <a:rPr lang="en-GB" kern="0" dirty="0" smtClean="0">
                <a:solidFill>
                  <a:sysClr val="window" lastClr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hits on the detector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493040" y="4335304"/>
            <a:ext cx="1995863" cy="545067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Reconstruction code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354106" y="3356160"/>
            <a:ext cx="2273733" cy="615104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40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 Background hits + electronics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354105" y="909988"/>
            <a:ext cx="2273734" cy="900788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Neutrino generator + propagation of secondary particles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22" name="Connettore 2 21"/>
          <p:cNvCxnSpPr>
            <a:stCxn id="16" idx="2"/>
            <a:endCxn id="19" idx="0"/>
          </p:cNvCxnSpPr>
          <p:nvPr/>
        </p:nvCxnSpPr>
        <p:spPr>
          <a:xfrm>
            <a:off x="1490972" y="2992808"/>
            <a:ext cx="1" cy="363352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46" name="CasellaDiTesto 45"/>
          <p:cNvSpPr txBox="1"/>
          <p:nvPr/>
        </p:nvSpPr>
        <p:spPr>
          <a:xfrm>
            <a:off x="3080481" y="885068"/>
            <a:ext cx="5845331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Codes from Antares modified for a km</a:t>
            </a:r>
            <a:r>
              <a:rPr lang="en-US" sz="20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-scale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detector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Trigger, Hit Selection and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Reconstruction radically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modified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exploit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Multi-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PMT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capabilities</a:t>
            </a:r>
          </a:p>
        </p:txBody>
      </p:sp>
      <p:cxnSp>
        <p:nvCxnSpPr>
          <p:cNvPr id="12" name="Connettore 2 11"/>
          <p:cNvCxnSpPr>
            <a:stCxn id="18" idx="2"/>
            <a:endCxn id="15" idx="0"/>
          </p:cNvCxnSpPr>
          <p:nvPr/>
        </p:nvCxnSpPr>
        <p:spPr>
          <a:xfrm>
            <a:off x="1490972" y="4880371"/>
            <a:ext cx="6289" cy="374407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5" name="Rettangolo arrotondato 14"/>
          <p:cNvSpPr/>
          <p:nvPr/>
        </p:nvSpPr>
        <p:spPr>
          <a:xfrm>
            <a:off x="303813" y="5254778"/>
            <a:ext cx="2386895" cy="894311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sysClr val="window" lastClr="FFFFFF"/>
                </a:solidFill>
                <a:latin typeface="Tw Cen MT"/>
              </a:rPr>
              <a:t>Fitted direction + quality fit parameter + </a:t>
            </a:r>
            <a:r>
              <a:rPr lang="en-GB" kern="0" dirty="0" err="1" smtClean="0">
                <a:solidFill>
                  <a:sysClr val="window" lastClr="FFFFFF"/>
                </a:solidFill>
                <a:latin typeface="Tw Cen MT"/>
              </a:rPr>
              <a:t>N</a:t>
            </a:r>
            <a:r>
              <a:rPr lang="en-GB" kern="0" baseline="-25000" dirty="0" err="1" smtClean="0">
                <a:solidFill>
                  <a:sysClr val="window" lastClr="FFFFFF"/>
                </a:solidFill>
                <a:latin typeface="Tw Cen MT"/>
              </a:rPr>
              <a:t>hit</a:t>
            </a:r>
            <a:r>
              <a:rPr lang="en-GB" kern="0" dirty="0" smtClean="0">
                <a:solidFill>
                  <a:sysClr val="window" lastClr="FFFFFF"/>
                </a:solidFill>
                <a:latin typeface="Tw Cen MT"/>
              </a:rPr>
              <a:t>+ fit error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codes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cxnSp>
        <p:nvCxnSpPr>
          <p:cNvPr id="13" name="Connettore 2 12"/>
          <p:cNvCxnSpPr>
            <a:stCxn id="21" idx="2"/>
            <a:endCxn id="16" idx="0"/>
          </p:cNvCxnSpPr>
          <p:nvPr/>
        </p:nvCxnSpPr>
        <p:spPr>
          <a:xfrm>
            <a:off x="1490972" y="1810776"/>
            <a:ext cx="0" cy="358917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4" name="Connettore 2 13"/>
          <p:cNvCxnSpPr>
            <a:stCxn id="19" idx="2"/>
            <a:endCxn id="18" idx="0"/>
          </p:cNvCxnSpPr>
          <p:nvPr/>
        </p:nvCxnSpPr>
        <p:spPr>
          <a:xfrm flipH="1">
            <a:off x="1490972" y="3971264"/>
            <a:ext cx="1" cy="364040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6" name="Rettangolo arrotondato 15"/>
          <p:cNvSpPr/>
          <p:nvPr/>
        </p:nvSpPr>
        <p:spPr>
          <a:xfrm>
            <a:off x="354105" y="2169693"/>
            <a:ext cx="2273734" cy="823115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Light generation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propagation</a:t>
            </a:r>
            <a:r>
              <a:rPr lang="en-GB" kern="0" dirty="0">
                <a:solidFill>
                  <a:sysClr val="window" lastClr="FFFFFF"/>
                </a:solidFill>
                <a:latin typeface="Tw Cen MT"/>
              </a:rPr>
              <a:t> </a:t>
            </a:r>
            <a:r>
              <a:rPr lang="en-GB" kern="0" dirty="0" smtClean="0">
                <a:solidFill>
                  <a:sysClr val="window" lastClr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hits on the detector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493040" y="4335304"/>
            <a:ext cx="1995863" cy="545067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Reconstruction code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354106" y="3356160"/>
            <a:ext cx="2273733" cy="615104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40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 Background hits + electronics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354105" y="909988"/>
            <a:ext cx="2273734" cy="900788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Neutrino generator + propagation of secondary particles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22" name="Connettore 2 21"/>
          <p:cNvCxnSpPr>
            <a:stCxn id="16" idx="2"/>
            <a:endCxn id="19" idx="0"/>
          </p:cNvCxnSpPr>
          <p:nvPr/>
        </p:nvCxnSpPr>
        <p:spPr>
          <a:xfrm>
            <a:off x="1490972" y="2992808"/>
            <a:ext cx="1" cy="363352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46" name="CasellaDiTesto 45"/>
          <p:cNvSpPr txBox="1"/>
          <p:nvPr/>
        </p:nvSpPr>
        <p:spPr>
          <a:xfrm>
            <a:off x="3080481" y="885068"/>
            <a:ext cx="5845331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Codes from Antares modified for a km</a:t>
            </a:r>
            <a:r>
              <a:rPr lang="en-US" sz="20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-scale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detector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Trigger, Hit Selection and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Reconstruction radically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modified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exploit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Multi-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PMT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capabilities</a:t>
            </a:r>
          </a:p>
        </p:txBody>
      </p:sp>
      <p:cxnSp>
        <p:nvCxnSpPr>
          <p:cNvPr id="12" name="Connettore 2 11"/>
          <p:cNvCxnSpPr>
            <a:stCxn id="18" idx="2"/>
            <a:endCxn id="15" idx="0"/>
          </p:cNvCxnSpPr>
          <p:nvPr/>
        </p:nvCxnSpPr>
        <p:spPr>
          <a:xfrm>
            <a:off x="1490972" y="4880371"/>
            <a:ext cx="6289" cy="374407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5" name="Rettangolo arrotondato 14"/>
          <p:cNvSpPr/>
          <p:nvPr/>
        </p:nvSpPr>
        <p:spPr>
          <a:xfrm>
            <a:off x="303813" y="5254778"/>
            <a:ext cx="2386895" cy="894311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sysClr val="window" lastClr="FFFFFF"/>
                </a:solidFill>
                <a:latin typeface="Tw Cen MT"/>
              </a:rPr>
              <a:t>Fitted direction + quality fit parameter + </a:t>
            </a:r>
            <a:r>
              <a:rPr lang="en-GB" kern="0" dirty="0" err="1" smtClean="0">
                <a:solidFill>
                  <a:sysClr val="window" lastClr="FFFFFF"/>
                </a:solidFill>
                <a:latin typeface="Tw Cen MT"/>
              </a:rPr>
              <a:t>N</a:t>
            </a:r>
            <a:r>
              <a:rPr lang="en-GB" kern="0" baseline="-25000" dirty="0" err="1" smtClean="0">
                <a:solidFill>
                  <a:sysClr val="window" lastClr="FFFFFF"/>
                </a:solidFill>
                <a:latin typeface="Tw Cen MT"/>
              </a:rPr>
              <a:t>hit</a:t>
            </a:r>
            <a:r>
              <a:rPr lang="en-GB" kern="0" dirty="0" smtClean="0">
                <a:solidFill>
                  <a:sysClr val="window" lastClr="FFFFFF"/>
                </a:solidFill>
                <a:latin typeface="Tw Cen MT"/>
              </a:rPr>
              <a:t>+ fit error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658856" y="2853243"/>
            <a:ext cx="5117371" cy="1080296"/>
          </a:xfrm>
          <a:prstGeom prst="rect">
            <a:avLst/>
          </a:prstGeom>
          <a:solidFill>
            <a:srgbClr val="D0D6FF"/>
          </a:solidFill>
          <a:ln w="3175" cmpd="sng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Trigger and hit selection </a:t>
            </a:r>
            <a:r>
              <a:rPr lang="en-US" b="1" dirty="0">
                <a:solidFill>
                  <a:srgbClr val="3366FF"/>
                </a:solidFill>
              </a:rPr>
              <a:t>based on </a:t>
            </a:r>
            <a:r>
              <a:rPr lang="en-US" b="1" dirty="0" smtClean="0">
                <a:solidFill>
                  <a:srgbClr val="3366FF"/>
                </a:solidFill>
              </a:rPr>
              <a:t>space-time coincidences </a:t>
            </a:r>
            <a:r>
              <a:rPr lang="en-US" b="1" dirty="0">
                <a:solidFill>
                  <a:srgbClr val="3366FF"/>
                </a:solidFill>
              </a:rPr>
              <a:t>between </a:t>
            </a:r>
            <a:r>
              <a:rPr lang="en-US" b="1" dirty="0" smtClean="0">
                <a:solidFill>
                  <a:srgbClr val="3366FF"/>
                </a:solidFill>
              </a:rPr>
              <a:t>hit </a:t>
            </a:r>
            <a:r>
              <a:rPr lang="en-US" b="1" dirty="0">
                <a:solidFill>
                  <a:srgbClr val="3366FF"/>
                </a:solidFill>
              </a:rPr>
              <a:t>on </a:t>
            </a:r>
            <a:r>
              <a:rPr lang="en-US" b="1" dirty="0" smtClean="0">
                <a:solidFill>
                  <a:srgbClr val="3366FF"/>
                </a:solidFill>
              </a:rPr>
              <a:t>the same </a:t>
            </a:r>
            <a:r>
              <a:rPr lang="en-US" b="1" dirty="0">
                <a:solidFill>
                  <a:srgbClr val="3366FF"/>
                </a:solidFill>
              </a:rPr>
              <a:t>OM </a:t>
            </a:r>
            <a:r>
              <a:rPr lang="en-US" b="1" dirty="0" smtClean="0">
                <a:solidFill>
                  <a:srgbClr val="3366FF"/>
                </a:solidFill>
              </a:rPr>
              <a:t>(hit amplitude neglected)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658857" y="4139630"/>
            <a:ext cx="5117371" cy="415498"/>
          </a:xfrm>
          <a:prstGeom prst="rect">
            <a:avLst/>
          </a:prstGeom>
          <a:solidFill>
            <a:srgbClr val="D0D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Hit accepted in a reduced PMT field of view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658857" y="4786441"/>
            <a:ext cx="5117370" cy="415498"/>
          </a:xfrm>
          <a:prstGeom prst="rect">
            <a:avLst/>
          </a:prstGeom>
          <a:solidFill>
            <a:srgbClr val="D0D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Sky </a:t>
            </a:r>
            <a:r>
              <a:rPr lang="en-US" b="1" dirty="0">
                <a:solidFill>
                  <a:srgbClr val="3366FF"/>
                </a:solidFill>
              </a:rPr>
              <a:t>scanning with a grid of 3° by 3° 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652521" y="5380799"/>
            <a:ext cx="5117370" cy="747897"/>
          </a:xfrm>
          <a:prstGeom prst="rect">
            <a:avLst/>
          </a:prstGeom>
          <a:solidFill>
            <a:srgbClr val="D0D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Four consecutive fitting procedures, three of them based on a maximum likelihood fit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 flipV="1">
            <a:off x="2488903" y="3318435"/>
            <a:ext cx="1163618" cy="1327128"/>
          </a:xfrm>
          <a:prstGeom prst="straightConnector1">
            <a:avLst/>
          </a:prstGeom>
          <a:ln w="38100" cmpd="dbl">
            <a:solidFill>
              <a:srgbClr val="3366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2488903" y="4373029"/>
            <a:ext cx="1173387" cy="272534"/>
          </a:xfrm>
          <a:prstGeom prst="straightConnector1">
            <a:avLst/>
          </a:prstGeom>
          <a:ln w="38100" cmpd="dbl">
            <a:solidFill>
              <a:srgbClr val="3366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2488903" y="4645563"/>
            <a:ext cx="1178271" cy="283842"/>
          </a:xfrm>
          <a:prstGeom prst="straightConnector1">
            <a:avLst/>
          </a:prstGeom>
          <a:ln w="38100" cmpd="dbl">
            <a:solidFill>
              <a:srgbClr val="3366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2488903" y="4645563"/>
            <a:ext cx="1180713" cy="1019078"/>
          </a:xfrm>
          <a:prstGeom prst="straightConnector1">
            <a:avLst/>
          </a:prstGeom>
          <a:ln w="38100" cmpd="dbl">
            <a:solidFill>
              <a:srgbClr val="3366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codes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cxnSp>
        <p:nvCxnSpPr>
          <p:cNvPr id="13" name="Connettore 2 12"/>
          <p:cNvCxnSpPr>
            <a:stCxn id="21" idx="2"/>
            <a:endCxn id="16" idx="0"/>
          </p:cNvCxnSpPr>
          <p:nvPr/>
        </p:nvCxnSpPr>
        <p:spPr>
          <a:xfrm>
            <a:off x="1490972" y="1810776"/>
            <a:ext cx="0" cy="358917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4" name="Connettore 2 13"/>
          <p:cNvCxnSpPr>
            <a:stCxn id="19" idx="2"/>
            <a:endCxn id="18" idx="0"/>
          </p:cNvCxnSpPr>
          <p:nvPr/>
        </p:nvCxnSpPr>
        <p:spPr>
          <a:xfrm flipH="1">
            <a:off x="1490972" y="3971264"/>
            <a:ext cx="1" cy="364040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6" name="Rettangolo arrotondato 15"/>
          <p:cNvSpPr/>
          <p:nvPr/>
        </p:nvSpPr>
        <p:spPr>
          <a:xfrm>
            <a:off x="354105" y="2169693"/>
            <a:ext cx="2273734" cy="823115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Light generation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propagation</a:t>
            </a:r>
            <a:r>
              <a:rPr lang="en-GB" kern="0" dirty="0">
                <a:solidFill>
                  <a:sysClr val="window" lastClr="FFFFFF"/>
                </a:solidFill>
                <a:latin typeface="Tw Cen MT"/>
              </a:rPr>
              <a:t> </a:t>
            </a:r>
            <a:r>
              <a:rPr lang="en-GB" kern="0" dirty="0" smtClean="0">
                <a:solidFill>
                  <a:sysClr val="window" lastClr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hits on the detector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493040" y="4335304"/>
            <a:ext cx="1995863" cy="545067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Reconstruction code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354106" y="3356160"/>
            <a:ext cx="2273733" cy="615104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40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 Background hits + electronics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354105" y="909988"/>
            <a:ext cx="2273734" cy="900788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Neutrino generator + propagation of secondary particles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22" name="Connettore 2 21"/>
          <p:cNvCxnSpPr>
            <a:stCxn id="16" idx="2"/>
            <a:endCxn id="19" idx="0"/>
          </p:cNvCxnSpPr>
          <p:nvPr/>
        </p:nvCxnSpPr>
        <p:spPr>
          <a:xfrm>
            <a:off x="1490972" y="2992808"/>
            <a:ext cx="1" cy="363352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46" name="CasellaDiTesto 45"/>
          <p:cNvSpPr txBox="1"/>
          <p:nvPr/>
        </p:nvSpPr>
        <p:spPr>
          <a:xfrm>
            <a:off x="3080481" y="885068"/>
            <a:ext cx="5845331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Codes from Antares modified for a km</a:t>
            </a:r>
            <a:r>
              <a:rPr lang="en-US" sz="2000" baseline="30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-scale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detector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Trigger, Hit Selection and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Reconstruction radically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modified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exploit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Multi-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PMT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capabilities</a:t>
            </a:r>
          </a:p>
        </p:txBody>
      </p:sp>
      <p:cxnSp>
        <p:nvCxnSpPr>
          <p:cNvPr id="12" name="Connettore 2 11"/>
          <p:cNvCxnSpPr>
            <a:stCxn id="18" idx="2"/>
            <a:endCxn id="15" idx="0"/>
          </p:cNvCxnSpPr>
          <p:nvPr/>
        </p:nvCxnSpPr>
        <p:spPr>
          <a:xfrm>
            <a:off x="1490972" y="4880371"/>
            <a:ext cx="6289" cy="374407"/>
          </a:xfrm>
          <a:prstGeom prst="straightConnector1">
            <a:avLst/>
          </a:prstGeom>
          <a:noFill/>
          <a:ln w="19050" cap="flat" cmpd="sng" algn="ctr">
            <a:solidFill>
              <a:srgbClr val="B9CDE5"/>
            </a:solidFill>
            <a:prstDash val="solid"/>
            <a:tailEnd type="arrow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5" name="Rettangolo arrotondato 14"/>
          <p:cNvSpPr/>
          <p:nvPr/>
        </p:nvSpPr>
        <p:spPr>
          <a:xfrm>
            <a:off x="303813" y="5254778"/>
            <a:ext cx="2386895" cy="894311"/>
          </a:xfrm>
          <a:prstGeom prst="roundRect">
            <a:avLst/>
          </a:prstGeom>
          <a:solidFill>
            <a:srgbClr val="558ED5"/>
          </a:solidFill>
          <a:ln w="10000" cap="flat" cmpd="sng" algn="ctr">
            <a:solidFill>
              <a:srgbClr val="94B6D2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sysClr val="window" lastClr="FFFFFF"/>
                </a:solidFill>
                <a:latin typeface="Tw Cen MT"/>
              </a:rPr>
              <a:t>Fitted direction + quality fit parameter + </a:t>
            </a:r>
            <a:r>
              <a:rPr lang="en-GB" kern="0" dirty="0" err="1" smtClean="0">
                <a:solidFill>
                  <a:sysClr val="window" lastClr="FFFFFF"/>
                </a:solidFill>
                <a:latin typeface="Tw Cen MT"/>
              </a:rPr>
              <a:t>N</a:t>
            </a:r>
            <a:r>
              <a:rPr lang="en-GB" kern="0" baseline="-25000" dirty="0" err="1" smtClean="0">
                <a:solidFill>
                  <a:sysClr val="window" lastClr="FFFFFF"/>
                </a:solidFill>
                <a:latin typeface="Tw Cen MT"/>
              </a:rPr>
              <a:t>hit</a:t>
            </a:r>
            <a:r>
              <a:rPr lang="en-GB" kern="0" dirty="0" smtClean="0">
                <a:solidFill>
                  <a:sysClr val="window" lastClr="FFFFFF"/>
                </a:solidFill>
                <a:latin typeface="Tw Cen MT"/>
              </a:rPr>
              <a:t>+ fit error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7" name="Immagine 16" descr="icrc2013-0165-01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04" y="2888954"/>
            <a:ext cx="5121009" cy="3468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7028524" y="4804921"/>
            <a:ext cx="833757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Λ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&gt;-7</a:t>
            </a:r>
          </a:p>
        </p:txBody>
      </p:sp>
    </p:spTree>
    <p:extLst>
      <p:ext uri="{BB962C8B-B14F-4D97-AF65-F5344CB8AC3E}">
        <p14:creationId xmlns:p14="http://schemas.microsoft.com/office/powerpoint/2010/main" val="283463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Effective area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76614" y="822193"/>
            <a:ext cx="861277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number of signal and background events depends on the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νeffective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area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798868"/>
              </p:ext>
            </p:extLst>
          </p:nvPr>
        </p:nvGraphicFramePr>
        <p:xfrm>
          <a:off x="2290408" y="1323899"/>
          <a:ext cx="4464771" cy="81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3" imgW="2260600" imgH="431800" progId="Equation.3">
                  <p:embed/>
                </p:oleObj>
              </mc:Choice>
              <mc:Fallback>
                <p:oleObj name="Equation" r:id="rId3" imgW="2260600" imgH="4318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408" y="1323899"/>
                        <a:ext cx="4464771" cy="81387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 descr="Aeff_recostr10_lambda7_upgo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52" y="2238318"/>
            <a:ext cx="6057154" cy="412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sellaDiTesto 22"/>
          <p:cNvSpPr txBox="1"/>
          <p:nvPr/>
        </p:nvSpPr>
        <p:spPr>
          <a:xfrm>
            <a:off x="3118737" y="4140431"/>
            <a:ext cx="833757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Λ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&gt;-7</a:t>
            </a:r>
          </a:p>
        </p:txBody>
      </p:sp>
    </p:spTree>
    <p:extLst>
      <p:ext uri="{BB962C8B-B14F-4D97-AF65-F5344CB8AC3E}">
        <p14:creationId xmlns:p14="http://schemas.microsoft.com/office/powerpoint/2010/main" val="125771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319100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05" y="6356350"/>
            <a:ext cx="3304752" cy="365125"/>
          </a:xfrm>
        </p:spPr>
        <p:txBody>
          <a:bodyPr/>
          <a:lstStyle/>
          <a:p>
            <a:r>
              <a:rPr lang="en-US" smtClean="0"/>
              <a:t>A. Trovato, VLVnT13, 5-7 August 2013</a:t>
            </a:r>
            <a:endParaRPr lang="en-US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54105" y="885068"/>
            <a:ext cx="8571707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Statistical technique required to distinguish a neutrino source signal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from the background of atmospheric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neutrinos (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atmospheric 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muons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not considered in this analysis)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172" y="2525300"/>
            <a:ext cx="4672615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6ED6C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Binned method</a:t>
            </a:r>
            <a:r>
              <a:rPr lang="en-US" sz="2000" dirty="0" smtClean="0">
                <a:solidFill>
                  <a:srgbClr val="6ED6C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6ED6C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analyze the fluctuations on the number of events detected inside a search cone around the </a:t>
            </a:r>
            <a:r>
              <a:rPr lang="en-US" dirty="0">
                <a:solidFill>
                  <a:srgbClr val="6ED6C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source position, assuming </a:t>
            </a:r>
            <a:r>
              <a:rPr lang="en-US" dirty="0" smtClean="0">
                <a:solidFill>
                  <a:srgbClr val="6ED6C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Poisson </a:t>
            </a:r>
            <a:r>
              <a:rPr lang="en-US" dirty="0">
                <a:solidFill>
                  <a:srgbClr val="6ED6C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distribution </a:t>
            </a:r>
            <a:r>
              <a:rPr lang="en-US" dirty="0" smtClean="0">
                <a:solidFill>
                  <a:srgbClr val="6ED6C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of the events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471385" y="2530579"/>
            <a:ext cx="4672615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Unbinned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method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Maximize a likelihood ratio to evaluate the probability that a set of events is compatible with the hypothesis of “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signal+background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” instead of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background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only</a:t>
            </a:r>
          </a:p>
        </p:txBody>
      </p:sp>
      <p:cxnSp>
        <p:nvCxnSpPr>
          <p:cNvPr id="6" name="Connettore 2 5"/>
          <p:cNvCxnSpPr>
            <a:stCxn id="46" idx="2"/>
            <a:endCxn id="3" idx="0"/>
          </p:cNvCxnSpPr>
          <p:nvPr/>
        </p:nvCxnSpPr>
        <p:spPr>
          <a:xfrm flipH="1">
            <a:off x="2346480" y="2075137"/>
            <a:ext cx="2293479" cy="450163"/>
          </a:xfrm>
          <a:prstGeom prst="straightConnector1">
            <a:avLst/>
          </a:prstGeom>
          <a:ln w="38100" cmpd="dbl">
            <a:solidFill>
              <a:schemeClr val="accent6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46" idx="2"/>
            <a:endCxn id="17" idx="0"/>
          </p:cNvCxnSpPr>
          <p:nvPr/>
        </p:nvCxnSpPr>
        <p:spPr>
          <a:xfrm>
            <a:off x="4639959" y="2075137"/>
            <a:ext cx="2167734" cy="455442"/>
          </a:xfrm>
          <a:prstGeom prst="straightConnector1">
            <a:avLst/>
          </a:prstGeom>
          <a:ln w="38100" cmpd="dbl">
            <a:solidFill>
              <a:schemeClr val="accent4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54105" y="4344647"/>
            <a:ext cx="8571707" cy="185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Figures of merit: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Discovery potential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(signal flux required to obtain an observation at a significance level of 5σ, or 3σ, in 50% of the experiments)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Sensitivity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(average upper flux limit that can be given on a neutrino flux model from a source in case of no signal detection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;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Feldman-Cousins approach used)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ovatoORCA18Apr2013">
  <a:themeElements>
    <a:clrScheme name="Storia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ia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i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prstDash val="solid"/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000" dirty="0" smtClean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1577</Words>
  <Application>Microsoft Macintosh PowerPoint</Application>
  <PresentationFormat>Presentazione su schermo (4:3)</PresentationFormat>
  <Paragraphs>174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TrovatoORCA18Apr2013</vt:lpstr>
      <vt:lpstr>Equation</vt:lpstr>
      <vt:lpstr>Sensitivity of the KM3NeT detector to neutrino fluxes from Galactic point-like sources</vt:lpstr>
      <vt:lpstr>KM3NeT Neutrino Telescope</vt:lpstr>
      <vt:lpstr>Presentazione di PowerPoint</vt:lpstr>
      <vt:lpstr>An artist impression of KM3NeT </vt:lpstr>
      <vt:lpstr>Simulation codes</vt:lpstr>
      <vt:lpstr>Simulation codes</vt:lpstr>
      <vt:lpstr>Simulation codes</vt:lpstr>
      <vt:lpstr>Effective area</vt:lpstr>
      <vt:lpstr>Analysis</vt:lpstr>
      <vt:lpstr>Binned method</vt:lpstr>
      <vt:lpstr>Unbinned method</vt:lpstr>
      <vt:lpstr>RX J1713.7-3946</vt:lpstr>
      <vt:lpstr>RX J1713.7-3946</vt:lpstr>
      <vt:lpstr>Vela X</vt:lpstr>
      <vt:lpstr>Vela X</vt:lpstr>
      <vt:lpstr>Conclusions and perspective</vt:lpstr>
      <vt:lpstr>Conclusions and perspective</vt:lpstr>
    </vt:vector>
  </TitlesOfParts>
  <Company>LNS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KM3NeT discovery potential for galactic point-like sources</dc:title>
  <dc:creator>Agata Trovato</dc:creator>
  <cp:lastModifiedBy>Agata Trovato</cp:lastModifiedBy>
  <cp:revision>183</cp:revision>
  <dcterms:created xsi:type="dcterms:W3CDTF">2013-07-31T06:08:47Z</dcterms:created>
  <dcterms:modified xsi:type="dcterms:W3CDTF">2013-07-31T10:48:50Z</dcterms:modified>
</cp:coreProperties>
</file>