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9" r:id="rId8"/>
    <p:sldId id="266" r:id="rId9"/>
    <p:sldId id="260" r:id="rId10"/>
    <p:sldId id="265" r:id="rId11"/>
    <p:sldId id="261" r:id="rId12"/>
    <p:sldId id="262" r:id="rId13"/>
    <p:sldId id="267" r:id="rId14"/>
    <p:sldId id="268" r:id="rId15"/>
    <p:sldId id="271" r:id="rId16"/>
    <p:sldId id="273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448" y="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7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 Propagation in the South Pole 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Dawn Williams</a:t>
            </a:r>
          </a:p>
          <a:p>
            <a:r>
              <a:rPr lang="en-US" dirty="0" smtClean="0"/>
              <a:t>University of Alabama</a:t>
            </a:r>
          </a:p>
          <a:p>
            <a:r>
              <a:rPr lang="en-US" dirty="0" smtClean="0"/>
              <a:t>VLVNT 2013</a:t>
            </a:r>
          </a:p>
          <a:p>
            <a:r>
              <a:rPr lang="en-US" dirty="0" smtClean="0"/>
              <a:t>Stockholm, Sweden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pic>
        <p:nvPicPr>
          <p:cNvPr id="6" name="Content Placeholder 5" descr="charg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26" b="-6126"/>
          <a:stretch>
            <a:fillRect/>
          </a:stretch>
        </p:blipFill>
        <p:spPr/>
      </p:pic>
      <p:pic>
        <p:nvPicPr>
          <p:cNvPr id="7" name="Content Placeholder 6" descr="chargetime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26" b="-6126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264596" y="5943601"/>
            <a:ext cx="860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Likelihood functions using charge information only (left) and both charge and time information (right)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835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Comparison with Dust Log Data, Tilt</a:t>
            </a:r>
            <a:endParaRPr lang="en-US" sz="4000" dirty="0"/>
          </a:p>
        </p:txBody>
      </p:sp>
      <p:pic>
        <p:nvPicPr>
          <p:cNvPr id="6" name="Content Placeholder 5" descr="tilt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50" b="-28350"/>
          <a:stretch>
            <a:fillRect/>
          </a:stretch>
        </p:blipFill>
        <p:spPr>
          <a:xfrm>
            <a:off x="249399" y="2005948"/>
            <a:ext cx="3260909" cy="3687933"/>
          </a:xfrm>
        </p:spPr>
      </p:pic>
      <p:pic>
        <p:nvPicPr>
          <p:cNvPr id="7" name="Content Placeholder 6" descr="dustlog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22" b="-28622"/>
          <a:stretch>
            <a:fillRect/>
          </a:stretch>
        </p:blipFill>
        <p:spPr>
          <a:xfrm>
            <a:off x="4751071" y="965119"/>
            <a:ext cx="3840480" cy="4343400"/>
          </a:xfrm>
        </p:spPr>
      </p:pic>
      <p:pic>
        <p:nvPicPr>
          <p:cNvPr id="8" name="Picture 3" descr="dawn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>
            <a:fillRect/>
          </a:stretch>
        </p:blipFill>
        <p:spPr bwMode="auto">
          <a:xfrm>
            <a:off x="3669066" y="4320419"/>
            <a:ext cx="2767106" cy="25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awn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7"/>
          <a:stretch>
            <a:fillRect/>
          </a:stretch>
        </p:blipFill>
        <p:spPr bwMode="auto">
          <a:xfrm>
            <a:off x="6450082" y="4320419"/>
            <a:ext cx="2664620" cy="25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5539688"/>
            <a:ext cx="366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Comparison of simulation to 2012 flasher data over 200 m from string 63, shows strong effect from dust layer tilt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3354" y="1823911"/>
            <a:ext cx="347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Dust log data shows that </a:t>
            </a:r>
            <a:r>
              <a:rPr lang="en-US" b="1" dirty="0" smtClean="0"/>
              <a:t>dust </a:t>
            </a:r>
            <a:r>
              <a:rPr lang="en-US" b="1" dirty="0" smtClean="0"/>
              <a:t>layers in ice are tilted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276" y="2239409"/>
            <a:ext cx="287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Effective scattering from dust log agrees with value from flashers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1819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T from </a:t>
            </a:r>
            <a:r>
              <a:rPr lang="en-US" dirty="0" err="1" smtClean="0"/>
              <a:t>Muons</a:t>
            </a:r>
            <a:endParaRPr lang="en-US" dirty="0"/>
          </a:p>
        </p:txBody>
      </p:sp>
      <p:pic>
        <p:nvPicPr>
          <p:cNvPr id="4" name="Content Placeholder 3" descr="delt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12" r="-19512"/>
          <a:stretch>
            <a:fillRect/>
          </a:stretch>
        </p:blipFill>
        <p:spPr>
          <a:xfrm>
            <a:off x="-315072" y="1600201"/>
            <a:ext cx="8042276" cy="4343400"/>
          </a:xfrm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rot="5400000">
            <a:off x="4622800" y="4079875"/>
            <a:ext cx="4414838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381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Curved Connector 5"/>
          <p:cNvCxnSpPr>
            <a:cxnSpLocks noChangeShapeType="1"/>
          </p:cNvCxnSpPr>
          <p:nvPr/>
        </p:nvCxnSpPr>
        <p:spPr bwMode="auto">
          <a:xfrm>
            <a:off x="6832600" y="2476500"/>
            <a:ext cx="1336675" cy="914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>
            <a:outerShdw blurRad="381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>
            <a:off x="6831013" y="4927600"/>
            <a:ext cx="1336675" cy="914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>
            <a:outerShdw blurRad="381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>
            <a:off x="5567363" y="3394075"/>
            <a:ext cx="5754688" cy="33337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>
            <a:outerShdw blurRad="381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/>
          <p:cNvSpPr/>
          <p:nvPr/>
        </p:nvSpPr>
        <p:spPr>
          <a:xfrm>
            <a:off x="8169956" y="3180730"/>
            <a:ext cx="516844" cy="4454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69956" y="5619542"/>
            <a:ext cx="516844" cy="4454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1987" y="6064968"/>
            <a:ext cx="552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Comparison of difference in arrival times at neighboring DOMs on a string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763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Anisotropy in Scattering</a:t>
            </a:r>
            <a:endParaRPr lang="en-US" dirty="0"/>
          </a:p>
        </p:txBody>
      </p:sp>
      <p:pic>
        <p:nvPicPr>
          <p:cNvPr id="5" name="Content Placeholder 4" descr="Screen shot 2013-07-27 at 10.09.37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64" b="-12464"/>
          <a:stretch>
            <a:fillRect/>
          </a:stretch>
        </p:blipFill>
        <p:spPr/>
      </p:pic>
      <p:pic>
        <p:nvPicPr>
          <p:cNvPr id="6" name="Content Placeholder 5" descr="Screen shot 2013-07-27 at 10.09.47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48" b="-30748"/>
          <a:stretch>
            <a:fillRect/>
          </a:stretch>
        </p:blipFill>
        <p:spPr>
          <a:xfrm>
            <a:off x="4751071" y="2475847"/>
            <a:ext cx="3840480" cy="4343400"/>
          </a:xfrm>
        </p:spPr>
      </p:pic>
      <p:sp>
        <p:nvSpPr>
          <p:cNvPr id="7" name="TextBox 6"/>
          <p:cNvSpPr txBox="1"/>
          <p:nvPr/>
        </p:nvSpPr>
        <p:spPr>
          <a:xfrm>
            <a:off x="549275" y="5715735"/>
            <a:ext cx="4201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Ratio of simulated (SPICE Mie) charge to data on strings surrounding the flashing string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09562" y="6132711"/>
            <a:ext cx="349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Maxima of ratio histograms vs. azimuth</a:t>
            </a:r>
            <a:endParaRPr lang="en-US" b="1" dirty="0"/>
          </a:p>
        </p:txBody>
      </p:sp>
      <p:pic>
        <p:nvPicPr>
          <p:cNvPr id="9" name="Picture 8" descr="geometr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5" y="1402743"/>
            <a:ext cx="2706087" cy="214620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175933" y="1905000"/>
            <a:ext cx="3276600" cy="643467"/>
          </a:xfrm>
          <a:prstGeom prst="straightConnector1">
            <a:avLst/>
          </a:prstGeom>
          <a:ln>
            <a:solidFill>
              <a:srgbClr val="D573A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19867" y="2294467"/>
            <a:ext cx="3437466" cy="25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8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Anisotropy</a:t>
            </a:r>
            <a:endParaRPr lang="en-US" dirty="0"/>
          </a:p>
        </p:txBody>
      </p:sp>
      <p:pic>
        <p:nvPicPr>
          <p:cNvPr id="4" name="Content Placeholder 3" descr="Screen shot 2013-07-27 at 10.13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0" r="-11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83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Model with Anisotropy: SPICE Lea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  <p:pic>
        <p:nvPicPr>
          <p:cNvPr id="10" name="Content Placeholder 9" descr="Screen shot 2013-07-27 at 10.15.38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8" b="-27038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Scattering</a:t>
            </a:r>
            <a:endParaRPr lang="en-US" dirty="0"/>
          </a:p>
        </p:txBody>
      </p:sp>
      <p:pic>
        <p:nvPicPr>
          <p:cNvPr id="12" name="Content Placeholder 11" descr="Screen shot 2013-07-27 at 10.17.07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74" b="-13674"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317515" y="5645170"/>
            <a:ext cx="38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Chirkin</a:t>
            </a:r>
            <a:r>
              <a:rPr lang="en-US" dirty="0" smtClean="0"/>
              <a:t>, ICRC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21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smtClean="0"/>
              <a:t>error improvement</a:t>
            </a:r>
            <a:endParaRPr lang="en-US" dirty="0"/>
          </a:p>
        </p:txBody>
      </p:sp>
      <p:pic>
        <p:nvPicPr>
          <p:cNvPr id="25603" name="Picture 3" descr="c-mie_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71650"/>
            <a:ext cx="40386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73551" y="6045652"/>
            <a:ext cx="35905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SPICE </a:t>
            </a:r>
            <a:r>
              <a:rPr lang="en-US" dirty="0" smtClean="0"/>
              <a:t>Mie flasher data/simulation comparison</a:t>
            </a:r>
            <a:endParaRPr lang="en-US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10526" y="6086746"/>
            <a:ext cx="26857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SPICE </a:t>
            </a:r>
            <a:r>
              <a:rPr lang="en-US" dirty="0" smtClean="0"/>
              <a:t>Lea comparison</a:t>
            </a:r>
            <a:endParaRPr lang="en-US" dirty="0"/>
          </a:p>
        </p:txBody>
      </p:sp>
      <p:pic>
        <p:nvPicPr>
          <p:cNvPr id="25606" name="Picture 6" descr="c-lea_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71650"/>
            <a:ext cx="40386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Muon Data</a:t>
            </a:r>
            <a:endParaRPr lang="en-US" dirty="0"/>
          </a:p>
        </p:txBody>
      </p:sp>
      <p:pic>
        <p:nvPicPr>
          <p:cNvPr id="6" name="Content Placeholder 5" descr="Screen shot 2013-07-27 at 10.18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50" r="-8050"/>
          <a:stretch>
            <a:fillRect/>
          </a:stretch>
        </p:blipFill>
        <p:spPr>
          <a:xfrm>
            <a:off x="-403271" y="1600201"/>
            <a:ext cx="8042276" cy="4343400"/>
          </a:xfrm>
        </p:spPr>
      </p:pic>
      <p:sp>
        <p:nvSpPr>
          <p:cNvPr id="8" name="TextBox 7"/>
          <p:cNvSpPr txBox="1"/>
          <p:nvPr/>
        </p:nvSpPr>
        <p:spPr>
          <a:xfrm>
            <a:off x="7338132" y="2064015"/>
            <a:ext cx="146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SPICE Mie simulation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9374" y="4039825"/>
            <a:ext cx="1622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Ratio of data to simulation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Direction of maximum charge agrees with data from flashers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8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 at the South Pole has </a:t>
            </a:r>
            <a:r>
              <a:rPr lang="en-US" smtClean="0"/>
              <a:t>complex </a:t>
            </a:r>
            <a:r>
              <a:rPr lang="en-US" smtClean="0"/>
              <a:t>depth- </a:t>
            </a:r>
            <a:r>
              <a:rPr lang="en-US" dirty="0" smtClean="0"/>
              <a:t>and x-y-dependent variations</a:t>
            </a:r>
          </a:p>
          <a:p>
            <a:r>
              <a:rPr lang="en-US" dirty="0" smtClean="0"/>
              <a:t>Model fit to flasher data using direct photon propagation shows good agreement with data</a:t>
            </a:r>
          </a:p>
          <a:p>
            <a:r>
              <a:rPr lang="en-US" dirty="0" smtClean="0"/>
              <a:t>Many more studies are ongoing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sing flasher data at multiple locations in the detector</a:t>
            </a:r>
          </a:p>
          <a:p>
            <a:pPr lvl="1"/>
            <a:r>
              <a:rPr lang="en-US" dirty="0" smtClean="0"/>
              <a:t>Using multi-wavelength flasher data</a:t>
            </a:r>
          </a:p>
          <a:p>
            <a:pPr lvl="1"/>
            <a:r>
              <a:rPr lang="en-US" dirty="0" smtClean="0"/>
              <a:t>Direct simulation of the hole ice</a:t>
            </a:r>
          </a:p>
        </p:txBody>
      </p:sp>
    </p:spTree>
    <p:extLst>
      <p:ext uri="{BB962C8B-B14F-4D97-AF65-F5344CB8AC3E}">
        <p14:creationId xmlns:p14="http://schemas.microsoft.com/office/powerpoint/2010/main" val="252024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neutrino to DOM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9646" y="4187291"/>
            <a:ext cx="594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Photons undergo scattering and absorption in ice</a:t>
            </a:r>
          </a:p>
          <a:p>
            <a:endParaRPr lang="en-US" dirty="0" smtClean="0"/>
          </a:p>
          <a:p>
            <a:r>
              <a:rPr lang="en-US" dirty="0" smtClean="0"/>
              <a:t>Modeling the light propagation in ice is critical to reconstructing the properties of IceCube events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78" y="1477098"/>
            <a:ext cx="3295008" cy="237240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792543" y="2205145"/>
            <a:ext cx="2865087" cy="917340"/>
          </a:xfrm>
          <a:custGeom>
            <a:avLst/>
            <a:gdLst>
              <a:gd name="connsiteX0" fmla="*/ 0 w 3139874"/>
              <a:gd name="connsiteY0" fmla="*/ 229335 h 917340"/>
              <a:gd name="connsiteX1" fmla="*/ 793789 w 3139874"/>
              <a:gd name="connsiteY1" fmla="*/ 0 h 917340"/>
              <a:gd name="connsiteX2" fmla="*/ 476273 w 3139874"/>
              <a:gd name="connsiteY2" fmla="*/ 635082 h 917340"/>
              <a:gd name="connsiteX3" fmla="*/ 1464099 w 3139874"/>
              <a:gd name="connsiteY3" fmla="*/ 529235 h 917340"/>
              <a:gd name="connsiteX4" fmla="*/ 1693415 w 3139874"/>
              <a:gd name="connsiteY4" fmla="*/ 917340 h 917340"/>
              <a:gd name="connsiteX5" fmla="*/ 2063850 w 3139874"/>
              <a:gd name="connsiteY5" fmla="*/ 299900 h 917340"/>
              <a:gd name="connsiteX6" fmla="*/ 3139874 w 3139874"/>
              <a:gd name="connsiteY6" fmla="*/ 546876 h 917340"/>
              <a:gd name="connsiteX7" fmla="*/ 3139874 w 3139874"/>
              <a:gd name="connsiteY7" fmla="*/ 546876 h 91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9874" h="917340">
                <a:moveTo>
                  <a:pt x="0" y="229335"/>
                </a:moveTo>
                <a:lnTo>
                  <a:pt x="793789" y="0"/>
                </a:lnTo>
                <a:lnTo>
                  <a:pt x="476273" y="635082"/>
                </a:lnTo>
                <a:lnTo>
                  <a:pt x="1464099" y="529235"/>
                </a:lnTo>
                <a:lnTo>
                  <a:pt x="1693415" y="917340"/>
                </a:lnTo>
                <a:lnTo>
                  <a:pt x="2063850" y="299900"/>
                </a:lnTo>
                <a:lnTo>
                  <a:pt x="3139874" y="546876"/>
                </a:lnTo>
                <a:lnTo>
                  <a:pt x="3139874" y="546876"/>
                </a:lnTo>
              </a:path>
            </a:pathLst>
          </a:custGeom>
          <a:ln w="4127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31" y="1937246"/>
            <a:ext cx="2049885" cy="18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Calibration Devices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49276" y="1444532"/>
            <a:ext cx="2396562" cy="25873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0517" y="4269160"/>
            <a:ext cx="294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Muons</a:t>
            </a:r>
            <a:r>
              <a:rPr lang="en-US" b="1" dirty="0" smtClean="0"/>
              <a:t> from cosmic ray-induced air showers</a:t>
            </a:r>
            <a:endParaRPr lang="en-US" b="1" dirty="0"/>
          </a:p>
        </p:txBody>
      </p:sp>
      <p:pic>
        <p:nvPicPr>
          <p:cNvPr id="5" name="Picture 3" descr="dustlog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 b="5379"/>
          <a:stretch>
            <a:fillRect/>
          </a:stretch>
        </p:blipFill>
        <p:spPr bwMode="auto">
          <a:xfrm>
            <a:off x="4194063" y="1444532"/>
            <a:ext cx="2347603" cy="2154748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8507" y="3917469"/>
            <a:ext cx="346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Dust logger (8 locations)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063" y="4915491"/>
            <a:ext cx="2049885" cy="18416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1579" y="5506816"/>
            <a:ext cx="254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 LED flashers aboard each DOM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17" y="5290354"/>
            <a:ext cx="1837961" cy="1378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46085" y="5468496"/>
            <a:ext cx="1605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nitrogen laser “standard candles”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12901" y="2255476"/>
            <a:ext cx="15310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 camera located at the bottom of a string near the center of IceCube</a:t>
            </a:r>
          </a:p>
          <a:p>
            <a:pPr algn="ctr"/>
            <a:r>
              <a:rPr lang="en-US" b="1" dirty="0" smtClean="0"/>
              <a:t>(see talk by Per </a:t>
            </a:r>
            <a:r>
              <a:rPr lang="en-US" b="1" dirty="0" err="1" smtClean="0"/>
              <a:t>Olof</a:t>
            </a:r>
            <a:r>
              <a:rPr lang="en-US" b="1" dirty="0" smtClean="0"/>
              <a:t> </a:t>
            </a:r>
            <a:r>
              <a:rPr lang="en-US" b="1" dirty="0" err="1" smtClean="0"/>
              <a:t>Hulth</a:t>
            </a:r>
            <a:r>
              <a:rPr lang="en-US" b="1" dirty="0" smtClean="0"/>
              <a:t>, this session)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121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Flasher Measurements in IceCube</a:t>
            </a:r>
            <a:endParaRPr lang="en-US" dirty="0"/>
          </a:p>
        </p:txBody>
      </p:sp>
      <p:pic>
        <p:nvPicPr>
          <p:cNvPr id="4" name="Picture 3" descr="schema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65" y="1254608"/>
            <a:ext cx="3793035" cy="2381557"/>
          </a:xfrm>
          <a:prstGeom prst="rect">
            <a:avLst/>
          </a:prstGeom>
        </p:spPr>
      </p:pic>
      <p:pic>
        <p:nvPicPr>
          <p:cNvPr id="5" name="Picture 4" descr="geomet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072"/>
            <a:ext cx="5100075" cy="4044887"/>
          </a:xfrm>
          <a:prstGeom prst="rect">
            <a:avLst/>
          </a:prstGeom>
        </p:spPr>
      </p:pic>
      <p:pic>
        <p:nvPicPr>
          <p:cNvPr id="7" name="Picture 6" descr="exa-l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48" y="3353907"/>
            <a:ext cx="3878552" cy="273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03941"/>
            <a:ext cx="5100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Flasher data collected in 2008 during IceCube construction</a:t>
            </a:r>
          </a:p>
          <a:p>
            <a:pPr algn="ctr"/>
            <a:r>
              <a:rPr lang="en-US" b="1" dirty="0" smtClean="0"/>
              <a:t>40 strings active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56891" y="6086107"/>
            <a:ext cx="448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Received charge vs. time from flashing DOMs, collected by neighboring DOMs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79747" y="3706729"/>
            <a:ext cx="262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Solid: data</a:t>
            </a:r>
          </a:p>
          <a:p>
            <a:pPr algn="ctr"/>
            <a:r>
              <a:rPr lang="en-US" sz="1200" b="1" dirty="0" smtClean="0"/>
              <a:t>Dashed: simulation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4954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charge vs. depth</a:t>
            </a:r>
            <a:endParaRPr lang="en-US" dirty="0"/>
          </a:p>
        </p:txBody>
      </p:sp>
      <p:pic>
        <p:nvPicPr>
          <p:cNvPr id="3" name="Picture 2" descr="occupa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7" y="2179331"/>
            <a:ext cx="4849587" cy="4309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4841" y="2585919"/>
            <a:ext cx="3799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Depth increases with DOM number from 1450 m (DOM 1) to 2450 m (DOM 60)</a:t>
            </a:r>
          </a:p>
          <a:p>
            <a:endParaRPr lang="en-US" b="1" dirty="0"/>
          </a:p>
          <a:p>
            <a:r>
              <a:rPr lang="en-US" b="1" dirty="0" smtClean="0"/>
              <a:t>Received charge is plotted for flasher at the same depth as the receiver</a:t>
            </a:r>
          </a:p>
          <a:p>
            <a:endParaRPr lang="en-US" b="1" dirty="0"/>
          </a:p>
          <a:p>
            <a:r>
              <a:rPr lang="en-US" b="1" dirty="0" smtClean="0"/>
              <a:t>Strong depth-dependent variations =&gt; depth-dependent scattering and absorption due to layers of dust in the 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9003" y="3898696"/>
            <a:ext cx="1146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Triangles: receivers ~120 m away </a:t>
            </a:r>
          </a:p>
          <a:p>
            <a:endParaRPr lang="en-US" sz="1200" b="1" dirty="0"/>
          </a:p>
          <a:p>
            <a:r>
              <a:rPr lang="en-US" sz="1200" b="1" dirty="0"/>
              <a:t>Circles: receivers ~215 m away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0147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9759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Direct photon propagation with Photon Propagation Code (PPC)</a:t>
            </a:r>
          </a:p>
          <a:p>
            <a:r>
              <a:rPr lang="en-US" dirty="0" smtClean="0"/>
              <a:t>Geometric scattering coefficient b : distance between successive scatters is 1/b</a:t>
            </a:r>
          </a:p>
          <a:p>
            <a:r>
              <a:rPr lang="en-US" dirty="0" smtClean="0"/>
              <a:t>Effective scattering coefficient b</a:t>
            </a:r>
            <a:r>
              <a:rPr lang="en-US" baseline="-25000" dirty="0" smtClean="0"/>
              <a:t>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Absorption coefficient a : distance travelled by photon before absorption is 1/a</a:t>
            </a:r>
          </a:p>
          <a:p>
            <a:r>
              <a:rPr lang="en-US" dirty="0"/>
              <a:t>Divide detector into </a:t>
            </a:r>
            <a:r>
              <a:rPr lang="en-US" dirty="0" smtClean="0"/>
              <a:t>100 </a:t>
            </a:r>
            <a:r>
              <a:rPr lang="en-US" dirty="0"/>
              <a:t>10-m layers in depth, fit to a and </a:t>
            </a:r>
            <a:r>
              <a:rPr lang="en-US" dirty="0" smtClean="0"/>
              <a:t>b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/>
              <a:t>in all layers (200 parameters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Simulate many values of a and b</a:t>
            </a:r>
            <a:r>
              <a:rPr lang="en-US" baseline="-25000" dirty="0" smtClean="0"/>
              <a:t>e</a:t>
            </a:r>
            <a:r>
              <a:rPr lang="en-US" dirty="0" smtClean="0"/>
              <a:t>, find best fit to data using likelihood method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673370"/>
              </p:ext>
            </p:extLst>
          </p:nvPr>
        </p:nvGraphicFramePr>
        <p:xfrm>
          <a:off x="995393" y="3348572"/>
          <a:ext cx="2536755" cy="585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1155700" imgH="266700" progId="Equation.3">
                  <p:embed/>
                </p:oleObj>
              </mc:Choice>
              <mc:Fallback>
                <p:oleObj name="Equation" r:id="rId3" imgW="1155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5393" y="3348572"/>
                        <a:ext cx="2536755" cy="585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16022" y="3348572"/>
            <a:ext cx="391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dirty="0" smtClean="0"/>
              <a:t>is the angle between scatters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2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Function</a:t>
            </a:r>
            <a:endParaRPr lang="en-US" dirty="0"/>
          </a:p>
        </p:txBody>
      </p:sp>
      <p:pic>
        <p:nvPicPr>
          <p:cNvPr id="4" name="Picture 6" descr="for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06825"/>
            <a:ext cx="3276600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or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3276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80050" y="22098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CC00"/>
                </a:solidFill>
              </a:rPr>
              <a:t>Simplified Liu: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86400" y="3352800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Henyey</a:t>
            </a:r>
            <a:r>
              <a:rPr lang="en-US" dirty="0">
                <a:solidFill>
                  <a:srgbClr val="0000FF"/>
                </a:solidFill>
              </a:rPr>
              <a:t>-Greenstein: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86400" y="4572000"/>
            <a:ext cx="342900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Mie: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Describes scattering on acid, mineral, salt, and soot with concentrations and radii at </a:t>
            </a:r>
            <a:r>
              <a:rPr lang="en-US" dirty="0" smtClean="0"/>
              <a:t>South Pole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493374"/>
              </p:ext>
            </p:extLst>
          </p:nvPr>
        </p:nvGraphicFramePr>
        <p:xfrm>
          <a:off x="5562600" y="1808852"/>
          <a:ext cx="1016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1016000" imgH="241300" progId="Equation.3">
                  <p:embed/>
                </p:oleObj>
              </mc:Choice>
              <mc:Fallback>
                <p:oleObj name="Equation" r:id="rId5" imgW="1016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2600" y="1808852"/>
                        <a:ext cx="1016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mi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1" y="1808852"/>
            <a:ext cx="5021035" cy="3776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21" y="5733376"/>
            <a:ext cx="5021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 linear combination of simplified Liu and </a:t>
            </a:r>
            <a:r>
              <a:rPr lang="en-US" b="1" dirty="0" err="1" smtClean="0"/>
              <a:t>Henyey</a:t>
            </a:r>
            <a:r>
              <a:rPr lang="en-US" b="1" dirty="0" smtClean="0"/>
              <a:t>-Greenstein models to approximate Mie Scattering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129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Hole Ice Model</a:t>
            </a:r>
            <a:endParaRPr lang="en-US" dirty="0"/>
          </a:p>
        </p:txBody>
      </p:sp>
      <p:pic>
        <p:nvPicPr>
          <p:cNvPr id="4" name="Content Placeholder 3" descr="holei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57" r="-2195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0" y="59436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Melted and re-frozen “hole ice” introduces additional scattering</a:t>
            </a:r>
          </a:p>
          <a:p>
            <a:pPr algn="ctr"/>
            <a:r>
              <a:rPr lang="en-US" b="1" dirty="0"/>
              <a:t>E</a:t>
            </a:r>
            <a:r>
              <a:rPr lang="en-US" b="1" dirty="0" smtClean="0"/>
              <a:t>ffective scattering length of 50cm in the hole (under study)</a:t>
            </a:r>
          </a:p>
          <a:p>
            <a:pPr algn="ctr"/>
            <a:r>
              <a:rPr lang="en-US" b="1" dirty="0" smtClean="0"/>
              <a:t>modeled as a change in the effective angular sensitivity of the DOM 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86706" y="3193050"/>
            <a:ext cx="368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Sensitivity vs. photon angle with respect to PMT axis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858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SPICE Mie</a:t>
            </a:r>
            <a:br>
              <a:rPr lang="en-US" dirty="0" smtClean="0"/>
            </a:br>
            <a:r>
              <a:rPr lang="en-US" sz="2000" dirty="0" smtClean="0"/>
              <a:t>SPICE = South Pole </a:t>
            </a:r>
            <a:r>
              <a:rPr lang="en-US" sz="2000" smtClean="0"/>
              <a:t>Ice model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Scattering</a:t>
            </a:r>
            <a:endParaRPr lang="en-US" dirty="0"/>
          </a:p>
        </p:txBody>
      </p:sp>
      <p:pic>
        <p:nvPicPr>
          <p:cNvPr id="16" name="Content Placeholder 15" descr="mie_scat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844" b="-22844"/>
          <a:stretch>
            <a:fillRect/>
          </a:stretch>
        </p:blipFill>
        <p:spPr/>
      </p:pic>
      <p:pic>
        <p:nvPicPr>
          <p:cNvPr id="15" name="Content Placeholder 14" descr="mie_abs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844" b="-22844"/>
          <a:stretch>
            <a:fillRect/>
          </a:stretch>
        </p:blipFill>
        <p:spPr/>
      </p:pic>
      <p:sp>
        <p:nvSpPr>
          <p:cNvPr id="17" name="TextBox 16"/>
          <p:cNvSpPr txBox="1"/>
          <p:nvPr/>
        </p:nvSpPr>
        <p:spPr>
          <a:xfrm>
            <a:off x="549274" y="5609888"/>
            <a:ext cx="804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Gray band: range allowed by uncertainties: ±10%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6397" y="6403740"/>
            <a:ext cx="710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Aartsen</a:t>
            </a:r>
            <a:r>
              <a:rPr lang="en-US" dirty="0" smtClean="0"/>
              <a:t> et al., </a:t>
            </a:r>
            <a:r>
              <a:rPr lang="en-US" dirty="0" err="1"/>
              <a:t>Nucl.Instrum.Meth</a:t>
            </a:r>
            <a:r>
              <a:rPr lang="en-US" dirty="0"/>
              <a:t>. A711 (2013) 73-89</a:t>
            </a:r>
          </a:p>
        </p:txBody>
      </p:sp>
    </p:spTree>
    <p:extLst>
      <p:ext uri="{BB962C8B-B14F-4D97-AF65-F5344CB8AC3E}">
        <p14:creationId xmlns:p14="http://schemas.microsoft.com/office/powerpoint/2010/main" val="2121497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288</TotalTime>
  <Words>632</Words>
  <Application>Microsoft Macintosh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Breeze</vt:lpstr>
      <vt:lpstr>Equation</vt:lpstr>
      <vt:lpstr>Light Propagation in the South Pole Ice</vt:lpstr>
      <vt:lpstr>From neutrino to DOM</vt:lpstr>
      <vt:lpstr>IceCube Calibration Devices </vt:lpstr>
      <vt:lpstr>Flasher Measurements in IceCube</vt:lpstr>
      <vt:lpstr>Received charge vs. depth</vt:lpstr>
      <vt:lpstr>Simulation</vt:lpstr>
      <vt:lpstr>Scattering Function</vt:lpstr>
      <vt:lpstr>Hole Ice Model</vt:lpstr>
      <vt:lpstr>Results: SPICE Mie SPICE = South Pole Ice model</vt:lpstr>
      <vt:lpstr>Likelihood</vt:lpstr>
      <vt:lpstr>Comparison with Dust Log Data, Tilt</vt:lpstr>
      <vt:lpstr>Delta T from Muons</vt:lpstr>
      <vt:lpstr>Anisotropy in Scattering</vt:lpstr>
      <vt:lpstr>Anisotropy</vt:lpstr>
      <vt:lpstr>Ice Model with Anisotropy: SPICE Lea</vt:lpstr>
      <vt:lpstr>Model error improvement</vt:lpstr>
      <vt:lpstr>Comparison with Muon Data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Propagation in the South Pole Ice</dc:title>
  <dc:creator>Dawn Williams</dc:creator>
  <cp:lastModifiedBy>Dawn Williams</cp:lastModifiedBy>
  <cp:revision>18</cp:revision>
  <dcterms:created xsi:type="dcterms:W3CDTF">2013-07-25T23:48:09Z</dcterms:created>
  <dcterms:modified xsi:type="dcterms:W3CDTF">2013-08-05T12:08:27Z</dcterms:modified>
</cp:coreProperties>
</file>