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3" r:id="rId2"/>
    <p:sldId id="273" r:id="rId3"/>
    <p:sldId id="265" r:id="rId4"/>
    <p:sldId id="264" r:id="rId5"/>
    <p:sldId id="268" r:id="rId6"/>
    <p:sldId id="269" r:id="rId7"/>
    <p:sldId id="270" r:id="rId8"/>
    <p:sldId id="271" r:id="rId9"/>
    <p:sldId id="272" r:id="rId10"/>
    <p:sldId id="266" r:id="rId11"/>
    <p:sldId id="274" r:id="rId12"/>
    <p:sldId id="267" r:id="rId13"/>
    <p:sldId id="257" r:id="rId14"/>
    <p:sldId id="258" r:id="rId15"/>
    <p:sldId id="260" r:id="rId16"/>
    <p:sldId id="26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82" autoAdjust="0"/>
  </p:normalViewPr>
  <p:slideViewPr>
    <p:cSldViewPr snapToGrid="0" snapToObjects="1">
      <p:cViewPr varScale="1">
        <p:scale>
          <a:sx n="79" d="100"/>
          <a:sy n="79" d="100"/>
        </p:scale>
        <p:origin x="-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758751-172B-FE4C-BE5B-36383C5B0803}" type="datetimeFigureOut">
              <a:rPr lang="en-US" smtClean="0"/>
              <a:pPr/>
              <a:t>06/08/13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66098A-C5AB-6B4D-8344-F8F03BFBE703}" type="slidenum">
              <a:rPr lang="en-US" smtClean="0"/>
              <a:pPr/>
              <a:t>‹#›</a:t>
            </a:fld>
            <a:endParaRPr lang="en-US"/>
          </a:p>
        </p:txBody>
      </p:sp>
    </p:spTree>
    <p:extLst>
      <p:ext uri="{BB962C8B-B14F-4D97-AF65-F5344CB8AC3E}">
        <p14:creationId xmlns:p14="http://schemas.microsoft.com/office/powerpoint/2010/main" val="37010528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DA5C5-F099-C643-B026-27970FAA7CC8}" type="datetimeFigureOut">
              <a:rPr lang="en-US" smtClean="0"/>
              <a:pPr/>
              <a:t>06/08/13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65096-8BCE-4F47-82D6-6192A28EB4BE}" type="slidenum">
              <a:rPr lang="en-US" smtClean="0"/>
              <a:pPr/>
              <a:t>‹#›</a:t>
            </a:fld>
            <a:endParaRPr lang="en-US"/>
          </a:p>
        </p:txBody>
      </p:sp>
    </p:spTree>
    <p:extLst>
      <p:ext uri="{BB962C8B-B14F-4D97-AF65-F5344CB8AC3E}">
        <p14:creationId xmlns:p14="http://schemas.microsoft.com/office/powerpoint/2010/main" val="27749159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talk of PORFIDO, a sensor for oceanographic variables installed on the neutrino telescope. This sensor uses RFID technology (Radio Frequency </a:t>
            </a:r>
            <a:r>
              <a:rPr lang="en-US" dirty="0" err="1" smtClean="0"/>
              <a:t>IDentification</a:t>
            </a:r>
            <a:r>
              <a:rPr lang="en-US" dirty="0" smtClean="0"/>
              <a:t>), and uses the power and network Data transmission of the telescope</a:t>
            </a:r>
            <a:endParaRPr lang="en-US" dirty="0"/>
          </a:p>
        </p:txBody>
      </p:sp>
      <p:sp>
        <p:nvSpPr>
          <p:cNvPr id="4" name="Slide Number Placeholder 3"/>
          <p:cNvSpPr>
            <a:spLocks noGrp="1"/>
          </p:cNvSpPr>
          <p:nvPr>
            <p:ph type="sldNum" sz="quarter" idx="10"/>
          </p:nvPr>
        </p:nvSpPr>
        <p:spPr/>
        <p:txBody>
          <a:bodyPr/>
          <a:lstStyle/>
          <a:p>
            <a:fld id="{1DB65096-8BCE-4F47-82D6-6192A28EB4BE}" type="slidenum">
              <a:rPr lang="en-US" smtClean="0"/>
              <a:pPr/>
              <a:t>1</a:t>
            </a:fld>
            <a:endParaRPr lang="en-US"/>
          </a:p>
        </p:txBody>
      </p:sp>
    </p:spTree>
    <p:extLst>
      <p:ext uri="{BB962C8B-B14F-4D97-AF65-F5344CB8AC3E}">
        <p14:creationId xmlns:p14="http://schemas.microsoft.com/office/powerpoint/2010/main" val="281829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Tests have demonstrated the feasibility of PORFIDO.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during these tests we noticed that the dipole antennas are very difficult to manage because they are very sensitive to conductive materials in the surrounding area</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an emitter and a receiver at a distance of only 12 mm (thickness of the sphere) and with glass in the middle, is more similar to a capacitor of a transmitter - receiver pair.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we cut the wings of WISP and removed the dipole antennas of the reader and we replaced them with two capacitors built using square copper pads, 25x25 mm2, opposite one another on the two sides of the glass.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results were excellent: the whole system is much more stable, immune to the presence of metal in the surrounding space so it is possible to reduce the RF power, also the size of the tag are reduced to the size of the reader (70mmx40mm)</a:t>
            </a:r>
          </a:p>
        </p:txBody>
      </p:sp>
      <p:sp>
        <p:nvSpPr>
          <p:cNvPr id="4" name="Slide Number Placeholder 3"/>
          <p:cNvSpPr>
            <a:spLocks noGrp="1"/>
          </p:cNvSpPr>
          <p:nvPr>
            <p:ph type="sldNum" sz="quarter" idx="10"/>
          </p:nvPr>
        </p:nvSpPr>
        <p:spPr/>
        <p:txBody>
          <a:bodyPr/>
          <a:lstStyle/>
          <a:p>
            <a:fld id="{1DB65096-8BCE-4F47-82D6-6192A28EB4BE}" type="slidenum">
              <a:rPr lang="en-US" smtClean="0"/>
              <a:pPr/>
              <a:t>10</a:t>
            </a:fld>
            <a:endParaRPr lang="en-US"/>
          </a:p>
        </p:txBody>
      </p:sp>
    </p:spTree>
    <p:extLst>
      <p:ext uri="{BB962C8B-B14F-4D97-AF65-F5344CB8AC3E}">
        <p14:creationId xmlns:p14="http://schemas.microsoft.com/office/powerpoint/2010/main" val="222714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built PORFIDO for the DOM of KM3NeT. In this case, the space available for PORFIDO is smaller and the reader must be installed in a different way on how it is in the optical module of NEMO PHASE II</a:t>
            </a:r>
          </a:p>
          <a:p>
            <a:r>
              <a:rPr lang="en-US" dirty="0" smtClean="0"/>
              <a:t>The reader is placed vertically in a cylinder with copper pads that are not square but two halves of a disk placed on top of the cylinder. The same pads are connected to WISP outside the sphere.</a:t>
            </a:r>
          </a:p>
        </p:txBody>
      </p:sp>
      <p:sp>
        <p:nvSpPr>
          <p:cNvPr id="4" name="Slide Number Placeholder 3"/>
          <p:cNvSpPr>
            <a:spLocks noGrp="1"/>
          </p:cNvSpPr>
          <p:nvPr>
            <p:ph type="sldNum" sz="quarter" idx="10"/>
          </p:nvPr>
        </p:nvSpPr>
        <p:spPr/>
        <p:txBody>
          <a:bodyPr/>
          <a:lstStyle/>
          <a:p>
            <a:fld id="{1DB65096-8BCE-4F47-82D6-6192A28EB4BE}" type="slidenum">
              <a:rPr lang="en-US" smtClean="0"/>
              <a:pPr/>
              <a:t>11</a:t>
            </a:fld>
            <a:endParaRPr lang="en-US"/>
          </a:p>
        </p:txBody>
      </p:sp>
    </p:spTree>
    <p:extLst>
      <p:ext uri="{BB962C8B-B14F-4D97-AF65-F5344CB8AC3E}">
        <p14:creationId xmlns:p14="http://schemas.microsoft.com/office/powerpoint/2010/main" val="3694581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pictures that show different phases of the installation of PORFIDO into the Optical Module</a:t>
            </a:r>
            <a:endParaRPr lang="en-US" dirty="0"/>
          </a:p>
        </p:txBody>
      </p:sp>
      <p:sp>
        <p:nvSpPr>
          <p:cNvPr id="4" name="Slide Number Placeholder 3"/>
          <p:cNvSpPr>
            <a:spLocks noGrp="1"/>
          </p:cNvSpPr>
          <p:nvPr>
            <p:ph type="sldNum" sz="quarter" idx="10"/>
          </p:nvPr>
        </p:nvSpPr>
        <p:spPr/>
        <p:txBody>
          <a:bodyPr/>
          <a:lstStyle/>
          <a:p>
            <a:fld id="{1DB65096-8BCE-4F47-82D6-6192A28EB4BE}" type="slidenum">
              <a:rPr lang="en-US" smtClean="0"/>
              <a:pPr/>
              <a:t>12</a:t>
            </a:fld>
            <a:endParaRPr lang="en-US"/>
          </a:p>
        </p:txBody>
      </p:sp>
    </p:spTree>
    <p:extLst>
      <p:ext uri="{BB962C8B-B14F-4D97-AF65-F5344CB8AC3E}">
        <p14:creationId xmlns:p14="http://schemas.microsoft.com/office/powerpoint/2010/main" val="221384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actual PORFIDO as it was installed in 4 of the Optical Module of the tower of NEMO Phase II</a:t>
            </a:r>
          </a:p>
          <a:p>
            <a:r>
              <a:rPr lang="en-US" dirty="0" smtClean="0"/>
              <a:t>The four PORFIDO are now working at the Capo </a:t>
            </a:r>
            <a:r>
              <a:rPr lang="en-US" dirty="0" err="1" smtClean="0"/>
              <a:t>Passero</a:t>
            </a:r>
            <a:r>
              <a:rPr lang="en-US" dirty="0" smtClean="0"/>
              <a:t> site.</a:t>
            </a:r>
            <a:endParaRPr lang="en-US" dirty="0"/>
          </a:p>
        </p:txBody>
      </p:sp>
      <p:sp>
        <p:nvSpPr>
          <p:cNvPr id="4" name="Slide Number Placeholder 3"/>
          <p:cNvSpPr>
            <a:spLocks noGrp="1"/>
          </p:cNvSpPr>
          <p:nvPr>
            <p:ph type="sldNum" sz="quarter" idx="10"/>
          </p:nvPr>
        </p:nvSpPr>
        <p:spPr/>
        <p:txBody>
          <a:bodyPr/>
          <a:lstStyle/>
          <a:p>
            <a:fld id="{1DB65096-8BCE-4F47-82D6-6192A28EB4BE}" type="slidenum">
              <a:rPr lang="en-US" smtClean="0"/>
              <a:pPr/>
              <a:t>13</a:t>
            </a:fld>
            <a:endParaRPr lang="en-US"/>
          </a:p>
        </p:txBody>
      </p:sp>
    </p:spTree>
    <p:extLst>
      <p:ext uri="{BB962C8B-B14F-4D97-AF65-F5344CB8AC3E}">
        <p14:creationId xmlns:p14="http://schemas.microsoft.com/office/powerpoint/2010/main" val="901402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4 PORFIDO deployed with the tower of NEMO Phase II use the built-in thermometer that has a very low accuracy (+ / - 1 degree Celsius)</a:t>
            </a:r>
          </a:p>
          <a:p>
            <a:r>
              <a:rPr lang="en-US" dirty="0" smtClean="0"/>
              <a:t>This precision is not useful for oceanography, but this is sufficient to test the system and demonstrate that the probe can operate as it does since April in the </a:t>
            </a:r>
            <a:r>
              <a:rPr lang="en-US" dirty="0" err="1" smtClean="0"/>
              <a:t>italian</a:t>
            </a:r>
            <a:r>
              <a:rPr lang="en-US" dirty="0" smtClean="0"/>
              <a:t> site of Capo </a:t>
            </a:r>
            <a:r>
              <a:rPr lang="en-US" dirty="0" err="1" smtClean="0"/>
              <a:t>Passero</a:t>
            </a:r>
            <a:endParaRPr lang="en-US" dirty="0" smtClean="0"/>
          </a:p>
          <a:p>
            <a:r>
              <a:rPr lang="en-US" dirty="0" smtClean="0"/>
              <a:t>The next step is the deployment of twelve PORFIDO in the KM3NeT-Italy project. But in the new PORFIDO we have to integrate a thermometer with an accuracy of a thousandth of a degree, and a salinity meter with a resolution of ~ 1 part per million. These sensors are required to follow the movements of the masses of water</a:t>
            </a:r>
          </a:p>
        </p:txBody>
      </p:sp>
      <p:sp>
        <p:nvSpPr>
          <p:cNvPr id="4" name="Slide Number Placeholder 3"/>
          <p:cNvSpPr>
            <a:spLocks noGrp="1"/>
          </p:cNvSpPr>
          <p:nvPr>
            <p:ph type="sldNum" sz="quarter" idx="10"/>
          </p:nvPr>
        </p:nvSpPr>
        <p:spPr/>
        <p:txBody>
          <a:bodyPr/>
          <a:lstStyle/>
          <a:p>
            <a:fld id="{1DB65096-8BCE-4F47-82D6-6192A28EB4BE}" type="slidenum">
              <a:rPr lang="en-US" smtClean="0"/>
              <a:pPr/>
              <a:t>14</a:t>
            </a:fld>
            <a:endParaRPr lang="en-US"/>
          </a:p>
        </p:txBody>
      </p:sp>
    </p:spTree>
    <p:extLst>
      <p:ext uri="{BB962C8B-B14F-4D97-AF65-F5344CB8AC3E}">
        <p14:creationId xmlns:p14="http://schemas.microsoft.com/office/powerpoint/2010/main" val="2626069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realization of the sensor with this accuracy we tested a 24-bit ADC.</a:t>
            </a:r>
          </a:p>
          <a:p>
            <a:r>
              <a:rPr lang="en-US" dirty="0" smtClean="0"/>
              <a:t>We have assembled this ADC with a thermistor thermometer on a breadboard. The results are good. We achieved an accuracy of a thousandth of a degree. the power required is less than 2 mA at 3.3V.</a:t>
            </a:r>
          </a:p>
          <a:p>
            <a:r>
              <a:rPr lang="en-US" dirty="0" smtClean="0"/>
              <a:t>Now we build a PC board</a:t>
            </a:r>
          </a:p>
          <a:p>
            <a:r>
              <a:rPr lang="en-US" dirty="0" smtClean="0"/>
              <a:t>We are also studying and testing a inductive salinity meter that is immune to the corrosive effects of sea water to which they are subject conductive salinity meter. The required precision is 1 part per million. We hope to build it in the near future ...</a:t>
            </a:r>
          </a:p>
        </p:txBody>
      </p:sp>
      <p:sp>
        <p:nvSpPr>
          <p:cNvPr id="4" name="Slide Number Placeholder 3"/>
          <p:cNvSpPr>
            <a:spLocks noGrp="1"/>
          </p:cNvSpPr>
          <p:nvPr>
            <p:ph type="sldNum" sz="quarter" idx="10"/>
          </p:nvPr>
        </p:nvSpPr>
        <p:spPr/>
        <p:txBody>
          <a:bodyPr/>
          <a:lstStyle/>
          <a:p>
            <a:fld id="{1DB65096-8BCE-4F47-82D6-6192A28EB4BE}" type="slidenum">
              <a:rPr lang="en-US" smtClean="0"/>
              <a:pPr/>
              <a:t>15</a:t>
            </a:fld>
            <a:endParaRPr lang="en-US"/>
          </a:p>
        </p:txBody>
      </p:sp>
    </p:spTree>
    <p:extLst>
      <p:ext uri="{BB962C8B-B14F-4D97-AF65-F5344CB8AC3E}">
        <p14:creationId xmlns:p14="http://schemas.microsoft.com/office/powerpoint/2010/main" val="3454494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are 12 PORFIDO that will be installed on 4 towers.</a:t>
            </a:r>
          </a:p>
          <a:p>
            <a:r>
              <a:rPr lang="en-US" dirty="0" smtClean="0"/>
              <a:t>The PORFIDO are the same NEMO PHASE II, but with a better sensor</a:t>
            </a:r>
            <a:r>
              <a:rPr lang="en-US" baseline="0" dirty="0" smtClean="0"/>
              <a:t> </a:t>
            </a:r>
            <a:endParaRPr lang="en-US" dirty="0" smtClean="0"/>
          </a:p>
          <a:p>
            <a:r>
              <a:rPr lang="en-US" dirty="0" smtClean="0"/>
              <a:t>They will be installed on different floors to have a vertical distribution  and on  towers distant from each other to have a horizontal distribution of the data in order to allow oceanographers to study the movements of the columns of water</a:t>
            </a:r>
          </a:p>
          <a:p>
            <a:endParaRPr lang="en-US" dirty="0"/>
          </a:p>
        </p:txBody>
      </p:sp>
      <p:sp>
        <p:nvSpPr>
          <p:cNvPr id="4" name="Slide Number Placeholder 3"/>
          <p:cNvSpPr>
            <a:spLocks noGrp="1"/>
          </p:cNvSpPr>
          <p:nvPr>
            <p:ph type="sldNum" sz="quarter" idx="10"/>
          </p:nvPr>
        </p:nvSpPr>
        <p:spPr/>
        <p:txBody>
          <a:bodyPr/>
          <a:lstStyle/>
          <a:p>
            <a:fld id="{1DB65096-8BCE-4F47-82D6-6192A28EB4BE}" type="slidenum">
              <a:rPr lang="en-US" smtClean="0"/>
              <a:pPr/>
              <a:t>16</a:t>
            </a:fld>
            <a:endParaRPr lang="en-US"/>
          </a:p>
        </p:txBody>
      </p:sp>
    </p:spTree>
    <p:extLst>
      <p:ext uri="{BB962C8B-B14F-4D97-AF65-F5344CB8AC3E}">
        <p14:creationId xmlns:p14="http://schemas.microsoft.com/office/powerpoint/2010/main" val="276661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construction of a neutrino telescope is a great opportunity for oceanography because it provides the possibility of taking data in real time and continuously without the need to use batteries and recover devices.</a:t>
            </a:r>
            <a:br>
              <a:rPr lang="en-US" dirty="0" smtClean="0"/>
            </a:br>
            <a:r>
              <a:rPr lang="en-US" dirty="0" smtClean="0"/>
              <a:t> But it is very important to minimize the interferences with the main purpose of the telescope, and do not add points of failure as extra connectors or penetrators.</a:t>
            </a:r>
          </a:p>
          <a:p>
            <a:r>
              <a:rPr lang="en-US" dirty="0" smtClean="0"/>
              <a:t> For this reason we have investigated the RFID </a:t>
            </a:r>
            <a:r>
              <a:rPr lang="en-US" dirty="0" err="1" smtClean="0"/>
              <a:t>tecnology</a:t>
            </a:r>
            <a:r>
              <a:rPr lang="en-US" dirty="0" smtClean="0"/>
              <a:t>.</a:t>
            </a:r>
          </a:p>
        </p:txBody>
      </p:sp>
      <p:sp>
        <p:nvSpPr>
          <p:cNvPr id="4" name="Slide Number Placeholder 3"/>
          <p:cNvSpPr>
            <a:spLocks noGrp="1"/>
          </p:cNvSpPr>
          <p:nvPr>
            <p:ph type="sldNum" sz="quarter" idx="10"/>
          </p:nvPr>
        </p:nvSpPr>
        <p:spPr/>
        <p:txBody>
          <a:bodyPr/>
          <a:lstStyle/>
          <a:p>
            <a:fld id="{1DB65096-8BCE-4F47-82D6-6192A28EB4BE}" type="slidenum">
              <a:rPr lang="en-US" smtClean="0"/>
              <a:pPr/>
              <a:t>2</a:t>
            </a:fld>
            <a:endParaRPr lang="en-US"/>
          </a:p>
        </p:txBody>
      </p:sp>
    </p:spTree>
    <p:extLst>
      <p:ext uri="{BB962C8B-B14F-4D97-AF65-F5344CB8AC3E}">
        <p14:creationId xmlns:p14="http://schemas.microsoft.com/office/powerpoint/2010/main" val="206972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built PORFIDO as seen: the sensor, potted in a two-component epoxy is glued to the outside of the sphere. Inside the sphere, the reader is positioned on the glass in front of the sensor and connected to the the optical module  electronic via an RS232 serial interface.</a:t>
            </a:r>
          </a:p>
          <a:p>
            <a:r>
              <a:rPr lang="en-US" dirty="0" smtClean="0"/>
              <a:t>The reader gives power and takes the data from the sensor on the other side of the glass using RF and </a:t>
            </a:r>
            <a:r>
              <a:rPr lang="en-US" dirty="0" err="1" smtClean="0"/>
              <a:t>comunicates</a:t>
            </a:r>
            <a:r>
              <a:rPr lang="en-US" baseline="0" dirty="0" smtClean="0"/>
              <a:t> with the shore Through the link</a:t>
            </a:r>
            <a:r>
              <a:rPr lang="en-US" dirty="0" smtClean="0"/>
              <a:t> used by</a:t>
            </a:r>
            <a:r>
              <a:rPr lang="en-US" baseline="0" dirty="0" smtClean="0"/>
              <a:t> the optical module</a:t>
            </a:r>
            <a:r>
              <a:rPr lang="en-US" dirty="0" smtClean="0"/>
              <a:t> the optical module</a:t>
            </a:r>
          </a:p>
          <a:p>
            <a:r>
              <a:rPr lang="en-US" dirty="0" smtClean="0"/>
              <a:t>4 PORFIDOs, assembled in this way,  are installed into 4 optical modules in the tower of NEMO II PASE deployed in Capo </a:t>
            </a:r>
            <a:r>
              <a:rPr lang="en-US" dirty="0" err="1" smtClean="0"/>
              <a:t>Passero</a:t>
            </a:r>
            <a:r>
              <a:rPr lang="en-US" dirty="0" smtClean="0"/>
              <a:t> near Catania in Sicily.</a:t>
            </a:r>
            <a:endParaRPr lang="en-US" baseline="0" dirty="0" smtClean="0"/>
          </a:p>
        </p:txBody>
      </p:sp>
      <p:sp>
        <p:nvSpPr>
          <p:cNvPr id="4" name="Slide Number Placeholder 3"/>
          <p:cNvSpPr>
            <a:spLocks noGrp="1"/>
          </p:cNvSpPr>
          <p:nvPr>
            <p:ph type="sldNum" sz="quarter" idx="10"/>
          </p:nvPr>
        </p:nvSpPr>
        <p:spPr/>
        <p:txBody>
          <a:bodyPr/>
          <a:lstStyle/>
          <a:p>
            <a:fld id="{1DB65096-8BCE-4F47-82D6-6192A28EB4BE}" type="slidenum">
              <a:rPr lang="en-US" smtClean="0"/>
              <a:pPr/>
              <a:t>3</a:t>
            </a:fld>
            <a:endParaRPr lang="en-US"/>
          </a:p>
        </p:txBody>
      </p:sp>
    </p:spTree>
    <p:extLst>
      <p:ext uri="{BB962C8B-B14F-4D97-AF65-F5344CB8AC3E}">
        <p14:creationId xmlns:p14="http://schemas.microsoft.com/office/powerpoint/2010/main" val="61408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RFID technology allows you to communicate through the glass of OM as shown in the previous slide without the need for extra connector or penetrator so that no more points of failure are added.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bandwidth required for taking data is very small, only a few bytes from the shore to send commands to the reader and a few bytes of data sent from the reader to the shore for each operation of data taking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Very little power is required, only 50 mA at 5 V for 200 </a:t>
            </a:r>
            <a:r>
              <a:rPr lang="en-US" dirty="0" err="1" smtClean="0"/>
              <a:t>ms</a:t>
            </a:r>
            <a:r>
              <a:rPr lang="en-US" dirty="0" smtClean="0"/>
              <a:t> only during the data taking. The data taking rate is controlled from the shore in this way is controlled the power and the bandwidth used</a:t>
            </a:r>
          </a:p>
        </p:txBody>
      </p:sp>
      <p:sp>
        <p:nvSpPr>
          <p:cNvPr id="4" name="Slide Number Placeholder 3"/>
          <p:cNvSpPr>
            <a:spLocks noGrp="1"/>
          </p:cNvSpPr>
          <p:nvPr>
            <p:ph type="sldNum" sz="quarter" idx="10"/>
          </p:nvPr>
        </p:nvSpPr>
        <p:spPr/>
        <p:txBody>
          <a:bodyPr/>
          <a:lstStyle/>
          <a:p>
            <a:fld id="{1DB65096-8BCE-4F47-82D6-6192A28EB4BE}" type="slidenum">
              <a:rPr lang="en-US" smtClean="0"/>
              <a:pPr/>
              <a:t>4</a:t>
            </a:fld>
            <a:endParaRPr lang="en-US"/>
          </a:p>
        </p:txBody>
      </p:sp>
    </p:spTree>
    <p:extLst>
      <p:ext uri="{BB962C8B-B14F-4D97-AF65-F5344CB8AC3E}">
        <p14:creationId xmlns:p14="http://schemas.microsoft.com/office/powerpoint/2010/main" val="3402000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9706D58-6AF8-BE40-A9FF-2F454F676757}" type="slidenum">
              <a:rPr lang="en-GB"/>
              <a:pPr/>
              <a:t>5</a:t>
            </a:fld>
            <a:endParaRPr lang="en-GB"/>
          </a:p>
        </p:txBody>
      </p:sp>
      <p:sp>
        <p:nvSpPr>
          <p:cNvPr id="1843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4" name="Text Box 2"/>
          <p:cNvSpPr txBox="1">
            <a:spLocks noGrp="1" noChangeArrowheads="1"/>
          </p:cNvSpPr>
          <p:nvPr>
            <p:ph type="body" idx="1"/>
          </p:nvPr>
        </p:nvSpPr>
        <p:spPr bwMode="auto">
          <a:xfrm>
            <a:off x="914400" y="4343400"/>
            <a:ext cx="5029200" cy="4114800"/>
          </a:xfrm>
          <a:prstGeom prst="rect">
            <a:avLst/>
          </a:prstGeom>
          <a:noFill/>
          <a:ln>
            <a:round/>
            <a:headEnd/>
            <a:tailEnd/>
          </a:ln>
        </p:spPr>
        <p:txBody>
          <a:bodyPr wrap="none" anchor="ctr">
            <a:prstTxWarp prst="textNoShape">
              <a:avLst/>
            </a:prstTxWarp>
          </a:bodyPr>
          <a:lstStyle/>
          <a:p>
            <a:r>
              <a:rPr lang="en-US" dirty="0" smtClean="0"/>
              <a:t>This is the WISP as we have received from Seattle Research Team INTEL</a:t>
            </a:r>
          </a:p>
          <a:p>
            <a:r>
              <a:rPr lang="en-US" dirty="0" smtClean="0"/>
              <a:t>The RFID (Radio Frequency </a:t>
            </a:r>
            <a:r>
              <a:rPr lang="en-US" dirty="0" err="1" smtClean="0"/>
              <a:t>IDentification</a:t>
            </a:r>
            <a:r>
              <a:rPr lang="en-US" dirty="0" smtClean="0"/>
              <a:t>) is a technology that has been developed for access control, and is spreading widely in this and other fields.</a:t>
            </a:r>
          </a:p>
          <a:p>
            <a:r>
              <a:rPr lang="en-US" dirty="0" smtClean="0"/>
              <a:t>The tag is a passive device that does not need batteries or power cords, sends a message of identification to the reader when it receives the request </a:t>
            </a:r>
          </a:p>
          <a:p>
            <a:r>
              <a:rPr lang="en-US" dirty="0" smtClean="0"/>
              <a:t>Wisp is an intelligent tag capable of reading sensors and send to the reader the data detected embedded in the message ID standard.</a:t>
            </a:r>
          </a:p>
          <a:p>
            <a:r>
              <a:rPr lang="en-US" dirty="0" smtClean="0"/>
              <a:t>The temperature sensor, included in the WISP, is was used in the first implementation.</a:t>
            </a:r>
          </a:p>
          <a:p>
            <a:r>
              <a:rPr lang="en-US" dirty="0" smtClean="0"/>
              <a:t>But WISP has a completely open architecture, so that other sensors can be easily implemented within PORFIDO</a:t>
            </a:r>
            <a:endParaRPr lang="en-US" dirty="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45C42AA-EC99-5944-B78C-8E7044C582DB}" type="slidenum">
              <a:rPr lang="en-GB"/>
              <a:pPr/>
              <a:t>6</a:t>
            </a:fld>
            <a:endParaRPr lang="en-GB"/>
          </a:p>
        </p:txBody>
      </p:sp>
      <p:sp>
        <p:nvSpPr>
          <p:cNvPr id="19457"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8" name="Text Box 2"/>
          <p:cNvSpPr txBox="1">
            <a:spLocks noGrp="1" noChangeArrowheads="1"/>
          </p:cNvSpPr>
          <p:nvPr>
            <p:ph type="body" idx="1"/>
          </p:nvPr>
        </p:nvSpPr>
        <p:spPr bwMode="auto">
          <a:xfrm>
            <a:off x="914400" y="4343400"/>
            <a:ext cx="5029200" cy="4114800"/>
          </a:xfrm>
          <a:prstGeom prst="rect">
            <a:avLst/>
          </a:prstGeom>
          <a:noFill/>
          <a:ln>
            <a:round/>
            <a:headEnd/>
            <a:tailEnd/>
          </a:ln>
        </p:spPr>
        <p:txBody>
          <a:bodyPr wrap="none" anchor="ctr">
            <a:prstTxWarp prst="textNoShape">
              <a:avLst/>
            </a:prstTxWarp>
          </a:bodyPr>
          <a:lstStyle/>
          <a:p>
            <a:r>
              <a:rPr lang="en-US" dirty="0" smtClean="0"/>
              <a:t>We tried to use it as it is, we potted it in epoxy and glue it on the sphere.</a:t>
            </a:r>
          </a:p>
          <a:p>
            <a:r>
              <a:rPr lang="en-US" dirty="0" smtClean="0"/>
              <a:t> </a:t>
            </a:r>
            <a:r>
              <a:rPr lang="en-GB" dirty="0" smtClean="0">
                <a:solidFill>
                  <a:schemeClr val="tx1"/>
                </a:solidFill>
                <a:cs typeface="Arial" charset="0"/>
              </a:rPr>
              <a:t>We ran a long series of tests to verify the feasibility of the system</a:t>
            </a:r>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96F3712D-6F9F-B442-AB12-380CE6AAECD3}" type="slidenum">
              <a:rPr lang="en-GB"/>
              <a:pPr/>
              <a:t>7</a:t>
            </a:fld>
            <a:endParaRPr lang="en-GB"/>
          </a:p>
        </p:txBody>
      </p:sp>
      <p:sp>
        <p:nvSpPr>
          <p:cNvPr id="2048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Text Box 2"/>
          <p:cNvSpPr txBox="1">
            <a:spLocks noGrp="1" noChangeArrowheads="1"/>
          </p:cNvSpPr>
          <p:nvPr>
            <p:ph type="body" idx="1"/>
          </p:nvPr>
        </p:nvSpPr>
        <p:spPr bwMode="auto">
          <a:xfrm>
            <a:off x="914400" y="4343400"/>
            <a:ext cx="5029200" cy="4114800"/>
          </a:xfrm>
          <a:prstGeom prst="rect">
            <a:avLst/>
          </a:prstGeom>
          <a:noFill/>
          <a:ln>
            <a:round/>
            <a:headEnd/>
            <a:tailEnd/>
          </a:ln>
        </p:spPr>
        <p:txBody>
          <a:bodyPr wrap="none" anchor="ctr">
            <a:prstTxWarp prst="textNoShape">
              <a:avLst/>
            </a:prstTxWarp>
          </a:bodyPr>
          <a:lstStyle/>
          <a:p>
            <a:r>
              <a:rPr lang="en-US" dirty="0" smtClean="0"/>
              <a:t>The first test  was</a:t>
            </a:r>
            <a:r>
              <a:rPr lang="en-US" baseline="0" dirty="0" smtClean="0"/>
              <a:t> </a:t>
            </a:r>
            <a:r>
              <a:rPr lang="en-US" dirty="0" smtClean="0"/>
              <a:t> to verify that the salt water does not prevent the tag to run. We put the half sphere, with the tag glued on, in salt water simulating sea water.</a:t>
            </a:r>
          </a:p>
          <a:p>
            <a:r>
              <a:rPr lang="en-US" dirty="0" smtClean="0"/>
              <a:t>The tag has continued to operate.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69BA615-AE10-1E40-A560-D89A7D9DB3F6}" type="slidenum">
              <a:rPr lang="en-GB"/>
              <a:pPr/>
              <a:t>8</a:t>
            </a:fld>
            <a:endParaRPr lang="en-GB"/>
          </a:p>
        </p:txBody>
      </p:sp>
      <p:sp>
        <p:nvSpPr>
          <p:cNvPr id="2150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6" name="Text Box 2"/>
          <p:cNvSpPr txBox="1">
            <a:spLocks noGrp="1" noChangeArrowheads="1"/>
          </p:cNvSpPr>
          <p:nvPr>
            <p:ph type="body" idx="1"/>
          </p:nvPr>
        </p:nvSpPr>
        <p:spPr bwMode="auto">
          <a:xfrm>
            <a:off x="914400" y="4343400"/>
            <a:ext cx="5029200" cy="4114800"/>
          </a:xfrm>
          <a:prstGeom prst="rect">
            <a:avLst/>
          </a:prstGeom>
          <a:noFill/>
          <a:ln>
            <a:round/>
            <a:headEnd/>
            <a:tailEnd/>
          </a:ln>
        </p:spPr>
        <p:txBody>
          <a:bodyPr wrap="none" anchor="ctr">
            <a:prstTxWarp prst="textNoShape">
              <a:avLst/>
            </a:prstTxWarp>
          </a:bodyPr>
          <a:lstStyle/>
          <a:p>
            <a:r>
              <a:rPr lang="en-US" dirty="0" smtClean="0"/>
              <a:t>The second test was the RF interference. The reader with the dipole antennas has been assembled with a shield to RF interference and installed in the optical module. The tests do not highlight any interaction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6202C72-74A1-924D-8F5A-758712F19EE3}" type="slidenum">
              <a:rPr lang="en-GB"/>
              <a:pPr/>
              <a:t>9</a:t>
            </a:fld>
            <a:endParaRPr lang="en-GB"/>
          </a:p>
        </p:txBody>
      </p:sp>
      <p:sp>
        <p:nvSpPr>
          <p:cNvPr id="2252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Text Box 2"/>
          <p:cNvSpPr txBox="1">
            <a:spLocks noGrp="1" noChangeArrowheads="1"/>
          </p:cNvSpPr>
          <p:nvPr>
            <p:ph type="body" idx="1"/>
          </p:nvPr>
        </p:nvSpPr>
        <p:spPr bwMode="auto">
          <a:xfrm>
            <a:off x="914400" y="4343400"/>
            <a:ext cx="5029200" cy="4114800"/>
          </a:xfrm>
          <a:prstGeom prst="rect">
            <a:avLst/>
          </a:prstGeom>
          <a:noFill/>
          <a:ln>
            <a:round/>
            <a:headEnd/>
            <a:tailEnd/>
          </a:ln>
        </p:spPr>
        <p:txBody>
          <a:bodyPr wrap="none" anchor="ctr">
            <a:prstTxWarp prst="textNoShape">
              <a:avLst/>
            </a:prstTxWarp>
          </a:bodyPr>
          <a:lstStyle/>
          <a:p>
            <a:r>
              <a:rPr lang="en-US" dirty="0" smtClean="0"/>
              <a:t>We also tested the effects of pressure on PORFIDO. For this we have connected  a reader  to a data logger and a series of batteries. We placed the reader system into the sphere of optical module with the tag potted and glued outside. We put it in the hyperbaric chamber of the LNS, and with the help of colleagues in Catania we have brought pressure to 400MPa, equivalent to a depth of 4000m. The data </a:t>
            </a:r>
            <a:r>
              <a:rPr lang="en-US" dirty="0" err="1" smtClean="0"/>
              <a:t>analisys</a:t>
            </a:r>
            <a:r>
              <a:rPr lang="en-US" dirty="0" smtClean="0"/>
              <a:t> did not detect any malfunction.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9B4A52-1465-3C44-A07A-A15B1BAC00B3}" type="datetime1">
              <a:rPr lang="en-US" smtClean="0"/>
              <a:pPr/>
              <a:t>06/08/13</a:t>
            </a:fld>
            <a:endParaRPr lang="en-US"/>
          </a:p>
        </p:txBody>
      </p:sp>
      <p:sp>
        <p:nvSpPr>
          <p:cNvPr id="5" name="Footer Placeholder 4"/>
          <p:cNvSpPr>
            <a:spLocks noGrp="1"/>
          </p:cNvSpPr>
          <p:nvPr>
            <p:ph type="ftr" sz="quarter" idx="11"/>
          </p:nvPr>
        </p:nvSpPr>
        <p:spPr/>
        <p:txBody>
          <a:bodyPr/>
          <a:lstStyle/>
          <a:p>
            <a:r>
              <a:rPr lang="en-US" smtClean="0"/>
              <a:t>VLVnT 2013 Stockolm Agnese Martini, INFN :NF</a:t>
            </a:r>
            <a:endParaRPr lang="en-US"/>
          </a:p>
        </p:txBody>
      </p:sp>
      <p:sp>
        <p:nvSpPr>
          <p:cNvPr id="6" name="Slide Number Placeholder 5"/>
          <p:cNvSpPr>
            <a:spLocks noGrp="1"/>
          </p:cNvSpPr>
          <p:nvPr>
            <p:ph type="sldNum" sz="quarter" idx="12"/>
          </p:nvPr>
        </p:nvSpPr>
        <p:spPr/>
        <p:txBody>
          <a:bodyPr/>
          <a:lstStyle/>
          <a:p>
            <a:fld id="{94784501-B3E9-AF43-9D18-89B8108132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0A51C-7535-A24B-941D-33072E8B0C06}" type="datetime1">
              <a:rPr lang="en-US" smtClean="0"/>
              <a:pPr/>
              <a:t>06/08/13</a:t>
            </a:fld>
            <a:endParaRPr lang="en-US"/>
          </a:p>
        </p:txBody>
      </p:sp>
      <p:sp>
        <p:nvSpPr>
          <p:cNvPr id="5" name="Footer Placeholder 4"/>
          <p:cNvSpPr>
            <a:spLocks noGrp="1"/>
          </p:cNvSpPr>
          <p:nvPr>
            <p:ph type="ftr" sz="quarter" idx="11"/>
          </p:nvPr>
        </p:nvSpPr>
        <p:spPr/>
        <p:txBody>
          <a:bodyPr/>
          <a:lstStyle/>
          <a:p>
            <a:r>
              <a:rPr lang="en-US" smtClean="0"/>
              <a:t>VLVnT 2013 Stockolm Agnese Martini, INFN :NF</a:t>
            </a:r>
            <a:endParaRPr lang="en-US"/>
          </a:p>
        </p:txBody>
      </p:sp>
      <p:sp>
        <p:nvSpPr>
          <p:cNvPr id="6" name="Slide Number Placeholder 5"/>
          <p:cNvSpPr>
            <a:spLocks noGrp="1"/>
          </p:cNvSpPr>
          <p:nvPr>
            <p:ph type="sldNum" sz="quarter" idx="12"/>
          </p:nvPr>
        </p:nvSpPr>
        <p:spPr/>
        <p:txBody>
          <a:bodyPr/>
          <a:lstStyle/>
          <a:p>
            <a:fld id="{94784501-B3E9-AF43-9D18-89B8108132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FF6E9-310D-F542-AAC3-308167497E40}" type="datetime1">
              <a:rPr lang="en-US" smtClean="0"/>
              <a:pPr/>
              <a:t>06/08/13</a:t>
            </a:fld>
            <a:endParaRPr lang="en-US"/>
          </a:p>
        </p:txBody>
      </p:sp>
      <p:sp>
        <p:nvSpPr>
          <p:cNvPr id="5" name="Footer Placeholder 4"/>
          <p:cNvSpPr>
            <a:spLocks noGrp="1"/>
          </p:cNvSpPr>
          <p:nvPr>
            <p:ph type="ftr" sz="quarter" idx="11"/>
          </p:nvPr>
        </p:nvSpPr>
        <p:spPr/>
        <p:txBody>
          <a:bodyPr/>
          <a:lstStyle/>
          <a:p>
            <a:r>
              <a:rPr lang="en-US" smtClean="0"/>
              <a:t>VLVnT 2013 Stockolm Agnese Martini, INFN :NF</a:t>
            </a:r>
            <a:endParaRPr lang="en-US"/>
          </a:p>
        </p:txBody>
      </p:sp>
      <p:sp>
        <p:nvSpPr>
          <p:cNvPr id="6" name="Slide Number Placeholder 5"/>
          <p:cNvSpPr>
            <a:spLocks noGrp="1"/>
          </p:cNvSpPr>
          <p:nvPr>
            <p:ph type="sldNum" sz="quarter" idx="12"/>
          </p:nvPr>
        </p:nvSpPr>
        <p:spPr/>
        <p:txBody>
          <a:bodyPr/>
          <a:lstStyle/>
          <a:p>
            <a:fld id="{94784501-B3E9-AF43-9D18-89B8108132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E76F0-38A6-7947-9314-90E022DCC418}" type="datetime1">
              <a:rPr lang="en-US" smtClean="0"/>
              <a:pPr/>
              <a:t>06/08/13</a:t>
            </a:fld>
            <a:endParaRPr lang="en-US"/>
          </a:p>
        </p:txBody>
      </p:sp>
      <p:sp>
        <p:nvSpPr>
          <p:cNvPr id="5" name="Footer Placeholder 4"/>
          <p:cNvSpPr>
            <a:spLocks noGrp="1"/>
          </p:cNvSpPr>
          <p:nvPr>
            <p:ph type="ftr" sz="quarter" idx="11"/>
          </p:nvPr>
        </p:nvSpPr>
        <p:spPr/>
        <p:txBody>
          <a:bodyPr/>
          <a:lstStyle/>
          <a:p>
            <a:r>
              <a:rPr lang="en-US" smtClean="0"/>
              <a:t>VLVnT 2013 Stockolm Agnese Martini, INFN :NF</a:t>
            </a:r>
            <a:endParaRPr lang="en-US"/>
          </a:p>
        </p:txBody>
      </p:sp>
      <p:sp>
        <p:nvSpPr>
          <p:cNvPr id="6" name="Slide Number Placeholder 5"/>
          <p:cNvSpPr>
            <a:spLocks noGrp="1"/>
          </p:cNvSpPr>
          <p:nvPr>
            <p:ph type="sldNum" sz="quarter" idx="12"/>
          </p:nvPr>
        </p:nvSpPr>
        <p:spPr/>
        <p:txBody>
          <a:bodyPr/>
          <a:lstStyle/>
          <a:p>
            <a:fld id="{94784501-B3E9-AF43-9D18-89B8108132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F3593-C312-EB4A-8AAC-6D4E817FD0F5}" type="datetime1">
              <a:rPr lang="en-US" smtClean="0"/>
              <a:pPr/>
              <a:t>06/08/13</a:t>
            </a:fld>
            <a:endParaRPr lang="en-US"/>
          </a:p>
        </p:txBody>
      </p:sp>
      <p:sp>
        <p:nvSpPr>
          <p:cNvPr id="5" name="Footer Placeholder 4"/>
          <p:cNvSpPr>
            <a:spLocks noGrp="1"/>
          </p:cNvSpPr>
          <p:nvPr>
            <p:ph type="ftr" sz="quarter" idx="11"/>
          </p:nvPr>
        </p:nvSpPr>
        <p:spPr/>
        <p:txBody>
          <a:bodyPr/>
          <a:lstStyle/>
          <a:p>
            <a:r>
              <a:rPr lang="en-US" smtClean="0"/>
              <a:t>VLVnT 2013 Stockolm Agnese Martini, INFN :NF</a:t>
            </a:r>
            <a:endParaRPr lang="en-US"/>
          </a:p>
        </p:txBody>
      </p:sp>
      <p:sp>
        <p:nvSpPr>
          <p:cNvPr id="6" name="Slide Number Placeholder 5"/>
          <p:cNvSpPr>
            <a:spLocks noGrp="1"/>
          </p:cNvSpPr>
          <p:nvPr>
            <p:ph type="sldNum" sz="quarter" idx="12"/>
          </p:nvPr>
        </p:nvSpPr>
        <p:spPr/>
        <p:txBody>
          <a:bodyPr/>
          <a:lstStyle/>
          <a:p>
            <a:fld id="{94784501-B3E9-AF43-9D18-89B8108132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F7CA45-0A7D-1F4E-B617-7AF5E9D4D4E2}" type="datetime1">
              <a:rPr lang="en-US" smtClean="0"/>
              <a:pPr/>
              <a:t>06/08/13</a:t>
            </a:fld>
            <a:endParaRPr lang="en-US"/>
          </a:p>
        </p:txBody>
      </p:sp>
      <p:sp>
        <p:nvSpPr>
          <p:cNvPr id="6" name="Footer Placeholder 5"/>
          <p:cNvSpPr>
            <a:spLocks noGrp="1"/>
          </p:cNvSpPr>
          <p:nvPr>
            <p:ph type="ftr" sz="quarter" idx="11"/>
          </p:nvPr>
        </p:nvSpPr>
        <p:spPr/>
        <p:txBody>
          <a:bodyPr/>
          <a:lstStyle/>
          <a:p>
            <a:r>
              <a:rPr lang="en-US" smtClean="0"/>
              <a:t>VLVnT 2013 Stockolm Agnese Martini, INFN :NF</a:t>
            </a:r>
            <a:endParaRPr lang="en-US"/>
          </a:p>
        </p:txBody>
      </p:sp>
      <p:sp>
        <p:nvSpPr>
          <p:cNvPr id="7" name="Slide Number Placeholder 6"/>
          <p:cNvSpPr>
            <a:spLocks noGrp="1"/>
          </p:cNvSpPr>
          <p:nvPr>
            <p:ph type="sldNum" sz="quarter" idx="12"/>
          </p:nvPr>
        </p:nvSpPr>
        <p:spPr/>
        <p:txBody>
          <a:bodyPr/>
          <a:lstStyle/>
          <a:p>
            <a:fld id="{94784501-B3E9-AF43-9D18-89B8108132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37358-0AEC-C646-B099-24F74B1ECF1D}" type="datetime1">
              <a:rPr lang="en-US" smtClean="0"/>
              <a:pPr/>
              <a:t>06/08/13</a:t>
            </a:fld>
            <a:endParaRPr lang="en-US"/>
          </a:p>
        </p:txBody>
      </p:sp>
      <p:sp>
        <p:nvSpPr>
          <p:cNvPr id="8" name="Footer Placeholder 7"/>
          <p:cNvSpPr>
            <a:spLocks noGrp="1"/>
          </p:cNvSpPr>
          <p:nvPr>
            <p:ph type="ftr" sz="quarter" idx="11"/>
          </p:nvPr>
        </p:nvSpPr>
        <p:spPr/>
        <p:txBody>
          <a:bodyPr/>
          <a:lstStyle/>
          <a:p>
            <a:r>
              <a:rPr lang="en-US" smtClean="0"/>
              <a:t>VLVnT 2013 Stockolm Agnese Martini, INFN :NF</a:t>
            </a:r>
            <a:endParaRPr lang="en-US"/>
          </a:p>
        </p:txBody>
      </p:sp>
      <p:sp>
        <p:nvSpPr>
          <p:cNvPr id="9" name="Slide Number Placeholder 8"/>
          <p:cNvSpPr>
            <a:spLocks noGrp="1"/>
          </p:cNvSpPr>
          <p:nvPr>
            <p:ph type="sldNum" sz="quarter" idx="12"/>
          </p:nvPr>
        </p:nvSpPr>
        <p:spPr/>
        <p:txBody>
          <a:bodyPr/>
          <a:lstStyle/>
          <a:p>
            <a:fld id="{94784501-B3E9-AF43-9D18-89B8108132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DAB3B-EF3D-0643-91D9-F12750371CB7}" type="datetime1">
              <a:rPr lang="en-US" smtClean="0"/>
              <a:pPr/>
              <a:t>06/08/13</a:t>
            </a:fld>
            <a:endParaRPr lang="en-US"/>
          </a:p>
        </p:txBody>
      </p:sp>
      <p:sp>
        <p:nvSpPr>
          <p:cNvPr id="4" name="Footer Placeholder 3"/>
          <p:cNvSpPr>
            <a:spLocks noGrp="1"/>
          </p:cNvSpPr>
          <p:nvPr>
            <p:ph type="ftr" sz="quarter" idx="11"/>
          </p:nvPr>
        </p:nvSpPr>
        <p:spPr/>
        <p:txBody>
          <a:bodyPr/>
          <a:lstStyle/>
          <a:p>
            <a:r>
              <a:rPr lang="en-US" smtClean="0"/>
              <a:t>VLVnT 2013 Stockolm Agnese Martini, INFN :NF</a:t>
            </a:r>
            <a:endParaRPr lang="en-US"/>
          </a:p>
        </p:txBody>
      </p:sp>
      <p:sp>
        <p:nvSpPr>
          <p:cNvPr id="5" name="Slide Number Placeholder 4"/>
          <p:cNvSpPr>
            <a:spLocks noGrp="1"/>
          </p:cNvSpPr>
          <p:nvPr>
            <p:ph type="sldNum" sz="quarter" idx="12"/>
          </p:nvPr>
        </p:nvSpPr>
        <p:spPr/>
        <p:txBody>
          <a:bodyPr/>
          <a:lstStyle/>
          <a:p>
            <a:fld id="{94784501-B3E9-AF43-9D18-89B8108132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CE724-50C6-2443-984D-C5A308F9590F}" type="datetime1">
              <a:rPr lang="en-US" smtClean="0"/>
              <a:pPr/>
              <a:t>06/08/13</a:t>
            </a:fld>
            <a:endParaRPr lang="en-US"/>
          </a:p>
        </p:txBody>
      </p:sp>
      <p:sp>
        <p:nvSpPr>
          <p:cNvPr id="3" name="Footer Placeholder 2"/>
          <p:cNvSpPr>
            <a:spLocks noGrp="1"/>
          </p:cNvSpPr>
          <p:nvPr>
            <p:ph type="ftr" sz="quarter" idx="11"/>
          </p:nvPr>
        </p:nvSpPr>
        <p:spPr/>
        <p:txBody>
          <a:bodyPr/>
          <a:lstStyle/>
          <a:p>
            <a:r>
              <a:rPr lang="en-US" smtClean="0"/>
              <a:t>VLVnT 2013 Stockolm Agnese Martini, INFN :NF</a:t>
            </a:r>
            <a:endParaRPr lang="en-US"/>
          </a:p>
        </p:txBody>
      </p:sp>
      <p:sp>
        <p:nvSpPr>
          <p:cNvPr id="4" name="Slide Number Placeholder 3"/>
          <p:cNvSpPr>
            <a:spLocks noGrp="1"/>
          </p:cNvSpPr>
          <p:nvPr>
            <p:ph type="sldNum" sz="quarter" idx="12"/>
          </p:nvPr>
        </p:nvSpPr>
        <p:spPr/>
        <p:txBody>
          <a:bodyPr/>
          <a:lstStyle/>
          <a:p>
            <a:fld id="{94784501-B3E9-AF43-9D18-89B8108132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BCAAC-520B-E14C-A008-B3D9149012C1}" type="datetime1">
              <a:rPr lang="en-US" smtClean="0"/>
              <a:pPr/>
              <a:t>06/08/13</a:t>
            </a:fld>
            <a:endParaRPr lang="en-US"/>
          </a:p>
        </p:txBody>
      </p:sp>
      <p:sp>
        <p:nvSpPr>
          <p:cNvPr id="6" name="Footer Placeholder 5"/>
          <p:cNvSpPr>
            <a:spLocks noGrp="1"/>
          </p:cNvSpPr>
          <p:nvPr>
            <p:ph type="ftr" sz="quarter" idx="11"/>
          </p:nvPr>
        </p:nvSpPr>
        <p:spPr/>
        <p:txBody>
          <a:bodyPr/>
          <a:lstStyle/>
          <a:p>
            <a:r>
              <a:rPr lang="en-US" smtClean="0"/>
              <a:t>VLVnT 2013 Stockolm Agnese Martini, INFN :NF</a:t>
            </a:r>
            <a:endParaRPr lang="en-US"/>
          </a:p>
        </p:txBody>
      </p:sp>
      <p:sp>
        <p:nvSpPr>
          <p:cNvPr id="7" name="Slide Number Placeholder 6"/>
          <p:cNvSpPr>
            <a:spLocks noGrp="1"/>
          </p:cNvSpPr>
          <p:nvPr>
            <p:ph type="sldNum" sz="quarter" idx="12"/>
          </p:nvPr>
        </p:nvSpPr>
        <p:spPr/>
        <p:txBody>
          <a:bodyPr/>
          <a:lstStyle/>
          <a:p>
            <a:fld id="{94784501-B3E9-AF43-9D18-89B8108132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4E4F3-AE93-904A-958B-A43D841D2BE7}" type="datetime1">
              <a:rPr lang="en-US" smtClean="0"/>
              <a:pPr/>
              <a:t>06/08/13</a:t>
            </a:fld>
            <a:endParaRPr lang="en-US"/>
          </a:p>
        </p:txBody>
      </p:sp>
      <p:sp>
        <p:nvSpPr>
          <p:cNvPr id="6" name="Footer Placeholder 5"/>
          <p:cNvSpPr>
            <a:spLocks noGrp="1"/>
          </p:cNvSpPr>
          <p:nvPr>
            <p:ph type="ftr" sz="quarter" idx="11"/>
          </p:nvPr>
        </p:nvSpPr>
        <p:spPr/>
        <p:txBody>
          <a:bodyPr/>
          <a:lstStyle/>
          <a:p>
            <a:r>
              <a:rPr lang="en-US" smtClean="0"/>
              <a:t>VLVnT 2013 Stockolm Agnese Martini, INFN :NF</a:t>
            </a:r>
            <a:endParaRPr lang="en-US"/>
          </a:p>
        </p:txBody>
      </p:sp>
      <p:sp>
        <p:nvSpPr>
          <p:cNvPr id="7" name="Slide Number Placeholder 6"/>
          <p:cNvSpPr>
            <a:spLocks noGrp="1"/>
          </p:cNvSpPr>
          <p:nvPr>
            <p:ph type="sldNum" sz="quarter" idx="12"/>
          </p:nvPr>
        </p:nvSpPr>
        <p:spPr/>
        <p:txBody>
          <a:bodyPr/>
          <a:lstStyle/>
          <a:p>
            <a:fld id="{94784501-B3E9-AF43-9D18-89B8108132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958BA-FDF4-6846-9EF0-FE5BD680D7B3}" type="datetime1">
              <a:rPr lang="en-US" smtClean="0"/>
              <a:pPr/>
              <a:t>06/08/13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VLVnT 2013 Stockolm Agnese Martini, INFN :NF</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84501-B3E9-AF43-9D18-89B8108132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PORFIDO </a:t>
            </a:r>
            <a:endParaRPr lang="en-US" dirty="0"/>
          </a:p>
        </p:txBody>
      </p:sp>
      <p:sp>
        <p:nvSpPr>
          <p:cNvPr id="7" name="TextBox 6"/>
          <p:cNvSpPr txBox="1"/>
          <p:nvPr/>
        </p:nvSpPr>
        <p:spPr>
          <a:xfrm>
            <a:off x="1948132" y="3683000"/>
            <a:ext cx="4981352" cy="1477328"/>
          </a:xfrm>
          <a:prstGeom prst="rect">
            <a:avLst/>
          </a:prstGeom>
          <a:noFill/>
        </p:spPr>
        <p:txBody>
          <a:bodyPr wrap="none" rtlCol="0">
            <a:spAutoFit/>
          </a:bodyPr>
          <a:lstStyle/>
          <a:p>
            <a:pPr algn="ctr"/>
            <a:endParaRPr lang="en-US" dirty="0" smtClean="0"/>
          </a:p>
          <a:p>
            <a:pPr algn="ctr"/>
            <a:r>
              <a:rPr lang="en-US" sz="2400" dirty="0" smtClean="0"/>
              <a:t>Use neutrino telescopes infrastructure </a:t>
            </a:r>
          </a:p>
          <a:p>
            <a:pPr algn="ctr"/>
            <a:r>
              <a:rPr lang="en-US" sz="2400" dirty="0" smtClean="0"/>
              <a:t>(power, communication)</a:t>
            </a:r>
          </a:p>
          <a:p>
            <a:pPr algn="ctr"/>
            <a:r>
              <a:rPr lang="en-US" sz="2400" dirty="0" smtClean="0"/>
              <a:t>for oceanographic measurements</a:t>
            </a:r>
          </a:p>
        </p:txBody>
      </p:sp>
      <p:sp>
        <p:nvSpPr>
          <p:cNvPr id="8" name="TextBox 7"/>
          <p:cNvSpPr txBox="1"/>
          <p:nvPr/>
        </p:nvSpPr>
        <p:spPr>
          <a:xfrm>
            <a:off x="787399" y="1899398"/>
            <a:ext cx="7755924" cy="646331"/>
          </a:xfrm>
          <a:prstGeom prst="rect">
            <a:avLst/>
          </a:prstGeom>
          <a:noFill/>
        </p:spPr>
        <p:txBody>
          <a:bodyPr wrap="none" rtlCol="0">
            <a:spAutoFit/>
          </a:bodyPr>
          <a:lstStyle/>
          <a:p>
            <a:pPr algn="ctr"/>
            <a:r>
              <a:rPr lang="en-US" dirty="0" smtClean="0"/>
              <a:t>INFN-LNF</a:t>
            </a:r>
          </a:p>
          <a:p>
            <a:pPr algn="ctr"/>
            <a:r>
              <a:rPr lang="en-US" i="1" dirty="0" smtClean="0"/>
              <a:t>Orlando </a:t>
            </a:r>
            <a:r>
              <a:rPr lang="en-US" i="1" dirty="0" err="1" smtClean="0"/>
              <a:t>Ciaffoni</a:t>
            </a:r>
            <a:r>
              <a:rPr lang="en-US" i="1" dirty="0" smtClean="0"/>
              <a:t>, Marco Cordelli, Roberto Habel, Agnese Martini, Luciano Trasatti</a:t>
            </a:r>
            <a:endParaRPr lang="en-US" i="1" dirty="0"/>
          </a:p>
        </p:txBody>
      </p:sp>
      <p:sp>
        <p:nvSpPr>
          <p:cNvPr id="9" name="TextBox 8"/>
          <p:cNvSpPr txBox="1"/>
          <p:nvPr/>
        </p:nvSpPr>
        <p:spPr>
          <a:xfrm>
            <a:off x="2626127" y="1253067"/>
            <a:ext cx="3903633" cy="646331"/>
          </a:xfrm>
          <a:prstGeom prst="rect">
            <a:avLst/>
          </a:prstGeom>
          <a:noFill/>
        </p:spPr>
        <p:txBody>
          <a:bodyPr wrap="square" rtlCol="0">
            <a:spAutoFit/>
          </a:bodyPr>
          <a:lstStyle/>
          <a:p>
            <a:r>
              <a:rPr lang="en-US" dirty="0" smtClean="0"/>
              <a:t>Physical Oceanography by RFID Outlook</a:t>
            </a:r>
          </a:p>
          <a:p>
            <a:endParaRPr lang="en-US" dirty="0"/>
          </a:p>
        </p:txBody>
      </p:sp>
      <p:sp>
        <p:nvSpPr>
          <p:cNvPr id="10" name="Footer Placeholder 9"/>
          <p:cNvSpPr>
            <a:spLocks noGrp="1"/>
          </p:cNvSpPr>
          <p:nvPr>
            <p:ph type="ftr" sz="quarter" idx="11"/>
          </p:nvPr>
        </p:nvSpPr>
        <p:spPr>
          <a:xfrm>
            <a:off x="2954867" y="6356350"/>
            <a:ext cx="3405560"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ea typeface="Arial" charset="0"/>
                <a:cs typeface="Arial" charset="0"/>
              </a:rPr>
              <a:t>PORFIDO for KM3 – Phase II</a:t>
            </a:r>
            <a:endParaRPr lang="en-US" dirty="0"/>
          </a:p>
        </p:txBody>
      </p:sp>
      <p:pic>
        <p:nvPicPr>
          <p:cNvPr id="12" name="Content Placeholder 11" descr="openfl.jpg"/>
          <p:cNvPicPr>
            <a:picLocks noGrp="1" noChangeAspect="1"/>
          </p:cNvPicPr>
          <p:nvPr>
            <p:ph idx="1"/>
          </p:nvPr>
        </p:nvPicPr>
        <p:blipFill>
          <a:blip r:embed="rId3"/>
          <a:srcRect l="-18187" r="-18187"/>
          <a:stretch>
            <a:fillRect/>
          </a:stretch>
        </p:blipFill>
        <p:spPr/>
      </p:pic>
      <p:sp>
        <p:nvSpPr>
          <p:cNvPr id="5" name="Footer Placeholder 4"/>
          <p:cNvSpPr>
            <a:spLocks noGrp="1"/>
          </p:cNvSpPr>
          <p:nvPr>
            <p:ph type="ftr" sz="quarter" idx="11"/>
          </p:nvPr>
        </p:nvSpPr>
        <p:spPr>
          <a:xfrm>
            <a:off x="3011311" y="6356350"/>
            <a:ext cx="3338689"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PORFIDO on the DOM</a:t>
            </a:r>
            <a:endParaRPr lang="en-US" dirty="0"/>
          </a:p>
        </p:txBody>
      </p:sp>
      <p:sp>
        <p:nvSpPr>
          <p:cNvPr id="3" name="Content Placeholder 2"/>
          <p:cNvSpPr>
            <a:spLocks noGrp="1"/>
          </p:cNvSpPr>
          <p:nvPr>
            <p:ph idx="1"/>
          </p:nvPr>
        </p:nvSpPr>
        <p:spPr>
          <a:xfrm>
            <a:off x="457200" y="1600200"/>
            <a:ext cx="5167313" cy="4525963"/>
          </a:xfrm>
        </p:spPr>
        <p:txBody>
          <a:bodyPr/>
          <a:lstStyle/>
          <a:p>
            <a:r>
              <a:rPr lang="en-US" dirty="0" smtClean="0"/>
              <a:t>A very similar version can be installed on the DOM</a:t>
            </a:r>
            <a:endParaRPr lang="en-US" dirty="0"/>
          </a:p>
        </p:txBody>
      </p:sp>
      <p:sp>
        <p:nvSpPr>
          <p:cNvPr id="4" name="Footer Placeholder 3"/>
          <p:cNvSpPr>
            <a:spLocks noGrp="1"/>
          </p:cNvSpPr>
          <p:nvPr>
            <p:ph type="ftr" sz="quarter" idx="11"/>
          </p:nvPr>
        </p:nvSpPr>
        <p:spPr/>
        <p:txBody>
          <a:bodyPr/>
          <a:lstStyle/>
          <a:p>
            <a:r>
              <a:rPr lang="en-US" smtClean="0"/>
              <a:t>VLVnT 2013 Stockolm Agnese Martini, INFN :NF</a:t>
            </a:r>
            <a:endParaRPr lang="en-US"/>
          </a:p>
        </p:txBody>
      </p:sp>
      <p:pic>
        <p:nvPicPr>
          <p:cNvPr id="5" name="Picture 2" descr="DSCN1096.jpg"/>
          <p:cNvPicPr>
            <a:picLocks noChangeAspect="1"/>
          </p:cNvPicPr>
          <p:nvPr/>
        </p:nvPicPr>
        <p:blipFill>
          <a:blip r:embed="rId3"/>
          <a:srcRect l="3333" t="24445" r="16667" b="32222"/>
          <a:stretch>
            <a:fillRect/>
          </a:stretch>
        </p:blipFill>
        <p:spPr bwMode="auto">
          <a:xfrm>
            <a:off x="841022" y="3687498"/>
            <a:ext cx="6002867" cy="2438665"/>
          </a:xfrm>
          <a:prstGeom prst="rect">
            <a:avLst/>
          </a:prstGeom>
          <a:noFill/>
          <a:ln w="9525">
            <a:noFill/>
            <a:miter lim="800000"/>
            <a:headEnd/>
            <a:tailEnd/>
          </a:ln>
        </p:spPr>
      </p:pic>
      <p:pic>
        <p:nvPicPr>
          <p:cNvPr id="6" name="Picture 3" descr="DSCN1093.jpg"/>
          <p:cNvPicPr>
            <a:picLocks noChangeAspect="1"/>
          </p:cNvPicPr>
          <p:nvPr/>
        </p:nvPicPr>
        <p:blipFill>
          <a:blip r:embed="rId4"/>
          <a:srcRect l="28333" t="11111" r="27499" b="22221"/>
          <a:stretch>
            <a:fillRect/>
          </a:stretch>
        </p:blipFill>
        <p:spPr bwMode="auto">
          <a:xfrm>
            <a:off x="6188389" y="1600200"/>
            <a:ext cx="2128523" cy="240964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ea typeface="Arial" charset="0"/>
                <a:cs typeface="Arial" charset="0"/>
              </a:rPr>
              <a:t>PORFIDO on the OM</a:t>
            </a:r>
            <a:endParaRPr lang="en-US" dirty="0"/>
          </a:p>
        </p:txBody>
      </p:sp>
      <p:sp>
        <p:nvSpPr>
          <p:cNvPr id="3" name="Content Placeholder 2"/>
          <p:cNvSpPr>
            <a:spLocks noGrp="1"/>
          </p:cNvSpPr>
          <p:nvPr>
            <p:ph idx="1"/>
          </p:nvPr>
        </p:nvSpPr>
        <p:spPr/>
        <p:txBody>
          <a:bodyPr/>
          <a:lstStyle/>
          <a:p>
            <a:endParaRPr lang="en-US"/>
          </a:p>
        </p:txBody>
      </p:sp>
      <p:pic>
        <p:nvPicPr>
          <p:cNvPr id="4" name="Picture 2" descr="onsphfl"/>
          <p:cNvPicPr>
            <a:picLocks noChangeAspect="1" noChangeArrowheads="1"/>
          </p:cNvPicPr>
          <p:nvPr/>
        </p:nvPicPr>
        <p:blipFill>
          <a:blip r:embed="rId3"/>
          <a:srcRect l="26620"/>
          <a:stretch>
            <a:fillRect/>
          </a:stretch>
        </p:blipFill>
        <p:spPr bwMode="auto">
          <a:xfrm>
            <a:off x="643343" y="2336800"/>
            <a:ext cx="3640914" cy="3115733"/>
          </a:xfrm>
          <a:prstGeom prst="rect">
            <a:avLst/>
          </a:prstGeom>
          <a:noFill/>
          <a:ln w="9525">
            <a:noFill/>
            <a:miter lim="800000"/>
            <a:headEnd/>
            <a:tailEnd/>
          </a:ln>
        </p:spPr>
      </p:pic>
      <p:pic>
        <p:nvPicPr>
          <p:cNvPr id="6" name="Picture 3" descr="20.jpg"/>
          <p:cNvPicPr>
            <a:picLocks noChangeAspect="1"/>
          </p:cNvPicPr>
          <p:nvPr/>
        </p:nvPicPr>
        <p:blipFill>
          <a:blip r:embed="rId4"/>
          <a:srcRect/>
          <a:stretch>
            <a:fillRect/>
          </a:stretch>
        </p:blipFill>
        <p:spPr bwMode="auto">
          <a:xfrm>
            <a:off x="4946121" y="1600200"/>
            <a:ext cx="3529012" cy="4699000"/>
          </a:xfrm>
          <a:prstGeom prst="rect">
            <a:avLst/>
          </a:prstGeom>
          <a:noFill/>
          <a:ln w="9525">
            <a:noFill/>
            <a:miter lim="800000"/>
            <a:headEnd/>
            <a:tailEnd/>
          </a:ln>
        </p:spPr>
      </p:pic>
      <p:sp>
        <p:nvSpPr>
          <p:cNvPr id="8" name="Footer Placeholder 7"/>
          <p:cNvSpPr>
            <a:spLocks noGrp="1"/>
          </p:cNvSpPr>
          <p:nvPr>
            <p:ph type="ftr" sz="quarter" idx="11"/>
          </p:nvPr>
        </p:nvSpPr>
        <p:spPr>
          <a:xfrm>
            <a:off x="3124200" y="6356350"/>
            <a:ext cx="3197578"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067"/>
            <a:ext cx="7772400" cy="1470025"/>
          </a:xfrm>
        </p:spPr>
        <p:txBody>
          <a:bodyPr/>
          <a:lstStyle/>
          <a:p>
            <a:r>
              <a:rPr lang="en-US" dirty="0" smtClean="0"/>
              <a:t>PHASE II</a:t>
            </a:r>
            <a:endParaRPr lang="en-US" dirty="0"/>
          </a:p>
        </p:txBody>
      </p:sp>
      <p:sp>
        <p:nvSpPr>
          <p:cNvPr id="5" name="TextBox 4"/>
          <p:cNvSpPr txBox="1"/>
          <p:nvPr/>
        </p:nvSpPr>
        <p:spPr>
          <a:xfrm>
            <a:off x="348430" y="1820333"/>
            <a:ext cx="8481007" cy="584776"/>
          </a:xfrm>
          <a:prstGeom prst="rect">
            <a:avLst/>
          </a:prstGeom>
          <a:noFill/>
        </p:spPr>
        <p:txBody>
          <a:bodyPr wrap="none" rtlCol="0">
            <a:spAutoFit/>
          </a:bodyPr>
          <a:lstStyle/>
          <a:p>
            <a:r>
              <a:rPr lang="en-US" sz="3200" dirty="0" smtClean="0"/>
              <a:t>- 4 PORFIDO probes have been installed on 4 OMs</a:t>
            </a:r>
            <a:endParaRPr lang="en-US" sz="3200" dirty="0"/>
          </a:p>
        </p:txBody>
      </p:sp>
      <p:pic>
        <p:nvPicPr>
          <p:cNvPr id="9" name="Picture 8" descr="DSC01207.JPG"/>
          <p:cNvPicPr>
            <a:picLocks noChangeAspect="1"/>
          </p:cNvPicPr>
          <p:nvPr/>
        </p:nvPicPr>
        <p:blipFill>
          <a:blip r:embed="rId3"/>
          <a:stretch>
            <a:fillRect/>
          </a:stretch>
        </p:blipFill>
        <p:spPr>
          <a:xfrm>
            <a:off x="254000" y="2752243"/>
            <a:ext cx="4334934" cy="3251200"/>
          </a:xfrm>
          <a:prstGeom prst="rect">
            <a:avLst/>
          </a:prstGeom>
        </p:spPr>
      </p:pic>
      <p:pic>
        <p:nvPicPr>
          <p:cNvPr id="10" name="Picture 9" descr="DSC01227.JPG"/>
          <p:cNvPicPr>
            <a:picLocks noChangeAspect="1"/>
          </p:cNvPicPr>
          <p:nvPr/>
        </p:nvPicPr>
        <p:blipFill>
          <a:blip r:embed="rId4"/>
          <a:stretch>
            <a:fillRect/>
          </a:stretch>
        </p:blipFill>
        <p:spPr>
          <a:xfrm>
            <a:off x="4639731" y="2752243"/>
            <a:ext cx="4334933" cy="3251200"/>
          </a:xfrm>
          <a:prstGeom prst="rect">
            <a:avLst/>
          </a:prstGeom>
        </p:spPr>
      </p:pic>
      <p:sp>
        <p:nvSpPr>
          <p:cNvPr id="7" name="Footer Placeholder 6"/>
          <p:cNvSpPr>
            <a:spLocks noGrp="1"/>
          </p:cNvSpPr>
          <p:nvPr>
            <p:ph type="ftr" sz="quarter" idx="11"/>
          </p:nvPr>
        </p:nvSpPr>
        <p:spPr>
          <a:xfrm>
            <a:off x="2997199" y="6356350"/>
            <a:ext cx="3197578"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068"/>
            <a:ext cx="7772400" cy="711199"/>
          </a:xfrm>
        </p:spPr>
        <p:txBody>
          <a:bodyPr>
            <a:normAutofit fontScale="90000"/>
          </a:bodyPr>
          <a:lstStyle/>
          <a:p>
            <a:r>
              <a:rPr lang="en-US" dirty="0" smtClean="0"/>
              <a:t>PHASE II</a:t>
            </a:r>
            <a:endParaRPr lang="en-US" dirty="0"/>
          </a:p>
        </p:txBody>
      </p:sp>
      <p:sp>
        <p:nvSpPr>
          <p:cNvPr id="5" name="TextBox 4"/>
          <p:cNvSpPr txBox="1"/>
          <p:nvPr/>
        </p:nvSpPr>
        <p:spPr>
          <a:xfrm>
            <a:off x="965201" y="3420533"/>
            <a:ext cx="7879080" cy="3046988"/>
          </a:xfrm>
          <a:prstGeom prst="rect">
            <a:avLst/>
          </a:prstGeom>
          <a:noFill/>
        </p:spPr>
        <p:txBody>
          <a:bodyPr wrap="none" rtlCol="0">
            <a:spAutoFit/>
          </a:bodyPr>
          <a:lstStyle/>
          <a:p>
            <a:pPr>
              <a:buFontTx/>
              <a:buChar char="-"/>
            </a:pPr>
            <a:r>
              <a:rPr lang="en-US" sz="3200" dirty="0" smtClean="0"/>
              <a:t>we need a thermometer with</a:t>
            </a:r>
          </a:p>
          <a:p>
            <a:r>
              <a:rPr lang="en-US" sz="3200" dirty="0" smtClean="0"/>
              <a:t> an accuracy of  ±0.001 ˚C and a</a:t>
            </a:r>
          </a:p>
          <a:p>
            <a:pPr>
              <a:buFontTx/>
              <a:buChar char="-"/>
            </a:pPr>
            <a:r>
              <a:rPr lang="en-US" sz="3200" dirty="0" smtClean="0"/>
              <a:t>salinity meter with a resolution of ~1ppm</a:t>
            </a:r>
          </a:p>
          <a:p>
            <a:pPr>
              <a:buFontTx/>
              <a:buChar char="-"/>
            </a:pPr>
            <a:endParaRPr lang="en-US" sz="3200" dirty="0" smtClean="0"/>
          </a:p>
          <a:p>
            <a:pPr>
              <a:buFontTx/>
              <a:buChar char="-"/>
            </a:pPr>
            <a:r>
              <a:rPr lang="en-US" sz="3200" dirty="0" smtClean="0"/>
              <a:t>This allows to follow the movements of water</a:t>
            </a:r>
          </a:p>
          <a:p>
            <a:r>
              <a:rPr lang="en-US" sz="3200" dirty="0" smtClean="0"/>
              <a:t> masses</a:t>
            </a:r>
            <a:endParaRPr lang="en-US" sz="3200" dirty="0"/>
          </a:p>
        </p:txBody>
      </p:sp>
      <p:sp>
        <p:nvSpPr>
          <p:cNvPr id="6" name="Title 1"/>
          <p:cNvSpPr txBox="1">
            <a:spLocks/>
          </p:cNvSpPr>
          <p:nvPr/>
        </p:nvSpPr>
        <p:spPr>
          <a:xfrm>
            <a:off x="685800" y="2883370"/>
            <a:ext cx="7772400" cy="657225"/>
          </a:xfrm>
          <a:prstGeom prst="rect">
            <a:avLst/>
          </a:prstGeom>
        </p:spPr>
        <p:txBody>
          <a:bodyPr vert="horz" lIns="91440" tIns="45720" rIns="91440" bIns="45720" rtlCol="0" anchor="ctr">
            <a:normAutofit fontScale="9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KM3Net-Italia</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965201" y="821267"/>
            <a:ext cx="6679633" cy="2062103"/>
          </a:xfrm>
          <a:prstGeom prst="rect">
            <a:avLst/>
          </a:prstGeom>
          <a:noFill/>
        </p:spPr>
        <p:txBody>
          <a:bodyPr wrap="none" rtlCol="0">
            <a:spAutoFit/>
          </a:bodyPr>
          <a:lstStyle/>
          <a:p>
            <a:pPr>
              <a:buFontTx/>
              <a:buChar char="-"/>
            </a:pPr>
            <a:r>
              <a:rPr lang="en-US" sz="3200" dirty="0" smtClean="0"/>
              <a:t>tested communication and </a:t>
            </a:r>
          </a:p>
          <a:p>
            <a:r>
              <a:rPr lang="en-US" sz="3200" dirty="0" smtClean="0"/>
              <a:t>  power reduced to 50 </a:t>
            </a:r>
            <a:r>
              <a:rPr lang="en-US" sz="3200" dirty="0" err="1" smtClean="0"/>
              <a:t>mA</a:t>
            </a:r>
            <a:r>
              <a:rPr lang="en-US" sz="3200" dirty="0" smtClean="0"/>
              <a:t> @ 5V</a:t>
            </a:r>
          </a:p>
          <a:p>
            <a:pPr>
              <a:buFontTx/>
              <a:buChar char="-"/>
            </a:pPr>
            <a:r>
              <a:rPr lang="en-US" sz="3200" dirty="0" smtClean="0"/>
              <a:t>only used a built-in thermometer with</a:t>
            </a:r>
          </a:p>
          <a:p>
            <a:r>
              <a:rPr lang="en-US" sz="3200" dirty="0" smtClean="0"/>
              <a:t> an accuracy of ±1 ˚C to test the system</a:t>
            </a:r>
            <a:endParaRPr lang="en-US" sz="3200" dirty="0"/>
          </a:p>
        </p:txBody>
      </p:sp>
      <p:sp>
        <p:nvSpPr>
          <p:cNvPr id="8" name="Footer Placeholder 7"/>
          <p:cNvSpPr>
            <a:spLocks noGrp="1"/>
          </p:cNvSpPr>
          <p:nvPr>
            <p:ph type="ftr" sz="quarter" idx="11"/>
          </p:nvPr>
        </p:nvSpPr>
        <p:spPr>
          <a:xfrm>
            <a:off x="2954867" y="6356350"/>
            <a:ext cx="3225800"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067"/>
            <a:ext cx="7772400" cy="1470025"/>
          </a:xfrm>
        </p:spPr>
        <p:txBody>
          <a:bodyPr/>
          <a:lstStyle/>
          <a:p>
            <a:r>
              <a:rPr lang="en-US" dirty="0" smtClean="0"/>
              <a:t>sensors</a:t>
            </a:r>
            <a:endParaRPr lang="en-US" dirty="0"/>
          </a:p>
        </p:txBody>
      </p:sp>
      <p:sp>
        <p:nvSpPr>
          <p:cNvPr id="7" name="TextBox 6"/>
          <p:cNvSpPr txBox="1"/>
          <p:nvPr/>
        </p:nvSpPr>
        <p:spPr>
          <a:xfrm>
            <a:off x="965201" y="1686093"/>
            <a:ext cx="7443063" cy="2677656"/>
          </a:xfrm>
          <a:prstGeom prst="rect">
            <a:avLst/>
          </a:prstGeom>
          <a:noFill/>
        </p:spPr>
        <p:txBody>
          <a:bodyPr wrap="square" rtlCol="0">
            <a:spAutoFit/>
          </a:bodyPr>
          <a:lstStyle/>
          <a:p>
            <a:pPr>
              <a:buFontTx/>
              <a:buChar char="-"/>
            </a:pPr>
            <a:r>
              <a:rPr lang="en-US" sz="2400" dirty="0" smtClean="0"/>
              <a:t>we have tested a 24 bit ADC-</a:t>
            </a:r>
            <a:r>
              <a:rPr lang="en-US" sz="2400" dirty="0" err="1" smtClean="0"/>
              <a:t>Thermistor</a:t>
            </a:r>
            <a:r>
              <a:rPr lang="en-US" sz="2400" dirty="0" smtClean="0"/>
              <a:t> thermometer assembled on a breadboard  and obtained an accuracy of ~±0.001 ˚C and &lt;2 mA@3.3V</a:t>
            </a:r>
          </a:p>
          <a:p>
            <a:pPr>
              <a:buFontTx/>
              <a:buChar char="-"/>
            </a:pPr>
            <a:endParaRPr lang="en-US" sz="2400" dirty="0" smtClean="0"/>
          </a:p>
          <a:p>
            <a:pPr>
              <a:buFontTx/>
              <a:buChar char="-"/>
            </a:pPr>
            <a:r>
              <a:rPr lang="en-US" sz="2400" dirty="0" smtClean="0"/>
              <a:t>building PC board</a:t>
            </a:r>
          </a:p>
          <a:p>
            <a:pPr>
              <a:buFontTx/>
              <a:buChar char="-"/>
            </a:pPr>
            <a:endParaRPr lang="en-US" sz="2400" dirty="0" smtClean="0"/>
          </a:p>
          <a:p>
            <a:pPr>
              <a:buFontTx/>
              <a:buChar char="-"/>
            </a:pPr>
            <a:r>
              <a:rPr lang="en-US" sz="2400" dirty="0" smtClean="0"/>
              <a:t>testing inductive salinity meter: need  ~1 ppm</a:t>
            </a:r>
            <a:endParaRPr lang="en-US" sz="2400" dirty="0"/>
          </a:p>
        </p:txBody>
      </p:sp>
      <p:sp>
        <p:nvSpPr>
          <p:cNvPr id="5" name="Footer Placeholder 4"/>
          <p:cNvSpPr>
            <a:spLocks noGrp="1"/>
          </p:cNvSpPr>
          <p:nvPr>
            <p:ph type="ftr" sz="quarter" idx="11"/>
          </p:nvPr>
        </p:nvSpPr>
        <p:spPr>
          <a:xfrm>
            <a:off x="2884311" y="6356350"/>
            <a:ext cx="3225800"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067"/>
            <a:ext cx="7772400" cy="1470025"/>
          </a:xfrm>
        </p:spPr>
        <p:txBody>
          <a:bodyPr/>
          <a:lstStyle/>
          <a:p>
            <a:pPr lvl="0">
              <a:defRPr/>
            </a:pPr>
            <a:r>
              <a:rPr lang="en-US" dirty="0" smtClean="0"/>
              <a:t>KM3Net-Italy</a:t>
            </a:r>
          </a:p>
        </p:txBody>
      </p:sp>
      <p:sp>
        <p:nvSpPr>
          <p:cNvPr id="6" name="TextBox 5"/>
          <p:cNvSpPr txBox="1"/>
          <p:nvPr/>
        </p:nvSpPr>
        <p:spPr>
          <a:xfrm>
            <a:off x="637931" y="1363133"/>
            <a:ext cx="8313093" cy="3785652"/>
          </a:xfrm>
          <a:prstGeom prst="rect">
            <a:avLst/>
          </a:prstGeom>
          <a:noFill/>
        </p:spPr>
        <p:txBody>
          <a:bodyPr wrap="none" rtlCol="0">
            <a:spAutoFit/>
          </a:bodyPr>
          <a:lstStyle/>
          <a:p>
            <a:pPr>
              <a:buFontTx/>
              <a:buChar char="-"/>
            </a:pPr>
            <a:r>
              <a:rPr lang="en-US" sz="2400" dirty="0" smtClean="0"/>
              <a:t>in the km3Net-Italy OM PORFIDO will be the same as Phase II</a:t>
            </a:r>
          </a:p>
          <a:p>
            <a:r>
              <a:rPr lang="en-US" sz="2400" dirty="0" smtClean="0"/>
              <a:t>but with a better sensor  </a:t>
            </a:r>
          </a:p>
          <a:p>
            <a:endParaRPr lang="en-US" sz="2400" dirty="0" smtClean="0"/>
          </a:p>
          <a:p>
            <a:r>
              <a:rPr lang="en-US" sz="2400" dirty="0" smtClean="0"/>
              <a:t>-We will want to put PORFIDO’s on different floors of the towers, </a:t>
            </a:r>
          </a:p>
          <a:p>
            <a:r>
              <a:rPr lang="en-US" sz="2400" dirty="0" smtClean="0"/>
              <a:t>because the vertical distribution will give more information.</a:t>
            </a:r>
          </a:p>
          <a:p>
            <a:endParaRPr lang="en-US" sz="2400" dirty="0" smtClean="0"/>
          </a:p>
          <a:p>
            <a:r>
              <a:rPr lang="en-US" sz="2400" dirty="0" smtClean="0"/>
              <a:t>-We will only want to put them on widely spaced towers.</a:t>
            </a:r>
          </a:p>
          <a:p>
            <a:endParaRPr lang="en-US" sz="2400" dirty="0" smtClean="0"/>
          </a:p>
          <a:p>
            <a:r>
              <a:rPr lang="en-US" sz="2400" dirty="0" smtClean="0"/>
              <a:t>-12 PORFIDO’s have been approved for km3Net–</a:t>
            </a:r>
            <a:r>
              <a:rPr lang="en-US" sz="2400" dirty="0" err="1" smtClean="0"/>
              <a:t>italy</a:t>
            </a:r>
            <a:endParaRPr lang="en-US" sz="2400" dirty="0" smtClean="0"/>
          </a:p>
          <a:p>
            <a:endParaRPr lang="en-US" sz="2400" dirty="0" smtClean="0"/>
          </a:p>
        </p:txBody>
      </p:sp>
      <p:sp>
        <p:nvSpPr>
          <p:cNvPr id="5" name="Footer Placeholder 4"/>
          <p:cNvSpPr>
            <a:spLocks noGrp="1"/>
          </p:cNvSpPr>
          <p:nvPr>
            <p:ph type="ftr" sz="quarter" idx="11"/>
          </p:nvPr>
        </p:nvSpPr>
        <p:spPr>
          <a:xfrm>
            <a:off x="2531533" y="6356350"/>
            <a:ext cx="3889022"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061"/>
            <a:ext cx="8229600" cy="1613142"/>
          </a:xfrm>
        </p:spPr>
        <p:txBody>
          <a:bodyPr>
            <a:normAutofit/>
          </a:bodyPr>
          <a:lstStyle/>
          <a:p>
            <a:r>
              <a:rPr lang="en-US" dirty="0" smtClean="0"/>
              <a:t>Neutrino Telescope : a great opportunity for </a:t>
            </a:r>
            <a:r>
              <a:rPr lang="en-US" dirty="0" err="1" smtClean="0"/>
              <a:t>oceanografy</a:t>
            </a:r>
            <a:endParaRPr lang="en-US" dirty="0"/>
          </a:p>
        </p:txBody>
      </p:sp>
      <p:sp>
        <p:nvSpPr>
          <p:cNvPr id="3" name="Content Placeholder 2"/>
          <p:cNvSpPr>
            <a:spLocks noGrp="1"/>
          </p:cNvSpPr>
          <p:nvPr>
            <p:ph idx="1"/>
          </p:nvPr>
        </p:nvSpPr>
        <p:spPr>
          <a:xfrm>
            <a:off x="457200" y="1990687"/>
            <a:ext cx="8229600" cy="3654966"/>
          </a:xfrm>
        </p:spPr>
        <p:txBody>
          <a:bodyPr/>
          <a:lstStyle/>
          <a:p>
            <a:pPr>
              <a:buFont typeface="Wingdings" charset="2"/>
              <a:buChar char="§"/>
            </a:pPr>
            <a:r>
              <a:rPr lang="en-US" dirty="0" smtClean="0"/>
              <a:t>No batteries</a:t>
            </a:r>
          </a:p>
          <a:p>
            <a:pPr>
              <a:buFont typeface="Wingdings" charset="2"/>
              <a:buChar char="§"/>
            </a:pPr>
            <a:r>
              <a:rPr lang="en-US" dirty="0" smtClean="0"/>
              <a:t>No devices </a:t>
            </a:r>
            <a:r>
              <a:rPr lang="en-US" dirty="0"/>
              <a:t>have to be resurfaced</a:t>
            </a:r>
            <a:endParaRPr lang="en-US" dirty="0" smtClean="0"/>
          </a:p>
          <a:p>
            <a:pPr>
              <a:buFont typeface="Wingdings" charset="2"/>
              <a:buChar char="§"/>
            </a:pPr>
            <a:r>
              <a:rPr lang="en-US" dirty="0" smtClean="0"/>
              <a:t>Data collected in real time and </a:t>
            </a:r>
            <a:r>
              <a:rPr lang="en-US" dirty="0" err="1" smtClean="0"/>
              <a:t>continous</a:t>
            </a:r>
            <a:endParaRPr lang="en-US" dirty="0" smtClean="0"/>
          </a:p>
          <a:p>
            <a:pPr marL="0" indent="0" algn="ctr">
              <a:buNone/>
            </a:pPr>
            <a:r>
              <a:rPr lang="en-US" dirty="0" smtClean="0"/>
              <a:t>But need</a:t>
            </a:r>
          </a:p>
          <a:p>
            <a:pPr>
              <a:buFont typeface="Wingdings" charset="2"/>
              <a:buChar char="§"/>
            </a:pPr>
            <a:r>
              <a:rPr lang="tr-TR" dirty="0"/>
              <a:t> minimize </a:t>
            </a:r>
            <a:r>
              <a:rPr lang="tr-TR" dirty="0" err="1"/>
              <a:t>interference</a:t>
            </a:r>
            <a:endParaRPr lang="en-US" dirty="0"/>
          </a:p>
          <a:p>
            <a:pPr>
              <a:buFont typeface="Wingdings" charset="2"/>
              <a:buChar char="§"/>
            </a:pPr>
            <a:r>
              <a:rPr lang="en-US" dirty="0" smtClean="0"/>
              <a:t>Minimize point of failure</a:t>
            </a:r>
          </a:p>
          <a:p>
            <a:pPr marL="0" indent="0">
              <a:buNone/>
            </a:pPr>
            <a:endParaRPr lang="en-US" dirty="0" smtClean="0"/>
          </a:p>
          <a:p>
            <a:endParaRPr lang="en-US" dirty="0" smtClean="0"/>
          </a:p>
        </p:txBody>
      </p:sp>
      <p:sp>
        <p:nvSpPr>
          <p:cNvPr id="4" name="Footer Placeholder 3"/>
          <p:cNvSpPr>
            <a:spLocks noGrp="1"/>
          </p:cNvSpPr>
          <p:nvPr>
            <p:ph type="ftr" sz="quarter" idx="11"/>
          </p:nvPr>
        </p:nvSpPr>
        <p:spPr>
          <a:xfrm>
            <a:off x="2940756" y="6356350"/>
            <a:ext cx="3225800"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extLst>
      <p:ext uri="{BB962C8B-B14F-4D97-AF65-F5344CB8AC3E}">
        <p14:creationId xmlns:p14="http://schemas.microsoft.com/office/powerpoint/2010/main" val="19727455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1787"/>
            <a:ext cx="7772400" cy="1470025"/>
          </a:xfrm>
        </p:spPr>
        <p:txBody>
          <a:bodyPr>
            <a:normAutofit/>
          </a:bodyPr>
          <a:lstStyle/>
          <a:p>
            <a:r>
              <a:rPr lang="en-US" sz="3000" dirty="0" smtClean="0"/>
              <a:t>Optical Module with PORFIDO probe schematic</a:t>
            </a:r>
            <a:r>
              <a:rPr lang="en-GB" sz="3000" dirty="0" smtClean="0"/>
              <a:t/>
            </a:r>
            <a:br>
              <a:rPr lang="en-GB" sz="3000" dirty="0" smtClean="0"/>
            </a:br>
            <a:endParaRPr lang="en-US" sz="3000" dirty="0"/>
          </a:p>
        </p:txBody>
      </p:sp>
      <p:sp>
        <p:nvSpPr>
          <p:cNvPr id="6" name="Text Box 4"/>
          <p:cNvSpPr txBox="1">
            <a:spLocks noChangeArrowheads="1"/>
          </p:cNvSpPr>
          <p:nvPr/>
        </p:nvSpPr>
        <p:spPr bwMode="auto">
          <a:xfrm>
            <a:off x="3032125" y="2771775"/>
            <a:ext cx="604838" cy="333375"/>
          </a:xfrm>
          <a:prstGeom prst="rect">
            <a:avLst/>
          </a:prstGeom>
          <a:noFill/>
          <a:ln w="9525">
            <a:noFill/>
            <a:round/>
            <a:headEnd/>
            <a:tailEnd/>
          </a:ln>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FCM</a:t>
            </a:r>
          </a:p>
        </p:txBody>
      </p:sp>
      <p:sp>
        <p:nvSpPr>
          <p:cNvPr id="7" name="AutoShape 5"/>
          <p:cNvSpPr>
            <a:spLocks noChangeArrowheads="1"/>
          </p:cNvSpPr>
          <p:nvPr/>
        </p:nvSpPr>
        <p:spPr bwMode="auto">
          <a:xfrm>
            <a:off x="3203575" y="2879725"/>
            <a:ext cx="360363" cy="179388"/>
          </a:xfrm>
          <a:prstGeom prst="roundRect">
            <a:avLst>
              <a:gd name="adj" fmla="val 889"/>
            </a:avLst>
          </a:prstGeom>
          <a:solidFill>
            <a:srgbClr val="FFFFFF"/>
          </a:solidFill>
          <a:ln w="9525">
            <a:solidFill>
              <a:srgbClr val="CCCCCC"/>
            </a:solidFill>
            <a:round/>
            <a:headEnd/>
            <a:tailEnd/>
          </a:ln>
        </p:spPr>
        <p:txBody>
          <a:bodyPr wrap="none" anchor="ctr">
            <a:prstTxWarp prst="textNoShape">
              <a:avLst/>
            </a:prstTxWarp>
          </a:bodyPr>
          <a:lstStyle/>
          <a:p>
            <a:endParaRPr lang="en-US"/>
          </a:p>
        </p:txBody>
      </p:sp>
      <p:sp>
        <p:nvSpPr>
          <p:cNvPr id="8" name="Text Box 6"/>
          <p:cNvSpPr txBox="1">
            <a:spLocks noChangeArrowheads="1"/>
          </p:cNvSpPr>
          <p:nvPr/>
        </p:nvSpPr>
        <p:spPr bwMode="auto">
          <a:xfrm>
            <a:off x="3032125" y="2771775"/>
            <a:ext cx="604838" cy="333375"/>
          </a:xfrm>
          <a:prstGeom prst="rect">
            <a:avLst/>
          </a:prstGeom>
          <a:noFill/>
          <a:ln w="9525">
            <a:noFill/>
            <a:round/>
            <a:headEnd/>
            <a:tailEnd/>
          </a:ln>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FCM</a:t>
            </a:r>
          </a:p>
        </p:txBody>
      </p:sp>
      <p:pic>
        <p:nvPicPr>
          <p:cNvPr id="10" name="Picture 9"/>
          <p:cNvPicPr>
            <a:picLocks noChangeAspect="1"/>
          </p:cNvPicPr>
          <p:nvPr/>
        </p:nvPicPr>
        <p:blipFill>
          <a:blip r:embed="rId3"/>
          <a:stretch>
            <a:fillRect/>
          </a:stretch>
        </p:blipFill>
        <p:spPr>
          <a:xfrm>
            <a:off x="1918607" y="1367064"/>
            <a:ext cx="5651285" cy="4747079"/>
          </a:xfrm>
          <a:prstGeom prst="rect">
            <a:avLst/>
          </a:prstGeom>
        </p:spPr>
      </p:pic>
      <p:sp>
        <p:nvSpPr>
          <p:cNvPr id="11" name="Footer Placeholder 10"/>
          <p:cNvSpPr>
            <a:spLocks noGrp="1"/>
          </p:cNvSpPr>
          <p:nvPr>
            <p:ph type="ftr" sz="quarter" idx="11"/>
          </p:nvPr>
        </p:nvSpPr>
        <p:spPr>
          <a:xfrm>
            <a:off x="2644422" y="6356350"/>
            <a:ext cx="3296356"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24932" y="804333"/>
            <a:ext cx="7789335" cy="5078314"/>
          </a:xfrm>
          <a:prstGeom prst="rect">
            <a:avLst/>
          </a:prstGeom>
          <a:noFill/>
          <a:ln w="9525">
            <a:noFill/>
            <a:miter lim="800000"/>
            <a:headEnd/>
            <a:tailEnd/>
          </a:ln>
        </p:spPr>
        <p:txBody>
          <a:bodyPr wrap="square">
            <a:prstTxWarp prst="textNoShape">
              <a:avLst/>
            </a:prstTxWarp>
            <a:spAutoFit/>
          </a:bodyPr>
          <a:lstStyle/>
          <a:p>
            <a:pPr algn="ctr"/>
            <a:r>
              <a:rPr lang="en-US" sz="3600" dirty="0" smtClean="0"/>
              <a:t>PORFIDO </a:t>
            </a:r>
          </a:p>
          <a:p>
            <a:pPr algn="ctr"/>
            <a:endParaRPr lang="en-US" sz="3600" dirty="0" smtClean="0"/>
          </a:p>
          <a:p>
            <a:pPr marL="571500" indent="-571500">
              <a:buFont typeface="Wingdings" charset="2"/>
              <a:buChar char="§"/>
            </a:pPr>
            <a:r>
              <a:rPr lang="en-US" sz="3600" dirty="0" smtClean="0"/>
              <a:t>RFID communication through OM glass without connectors</a:t>
            </a:r>
          </a:p>
          <a:p>
            <a:pPr marL="571500" indent="-571500">
              <a:buFont typeface="Wingdings" charset="2"/>
              <a:buChar char="§"/>
            </a:pPr>
            <a:r>
              <a:rPr lang="en-US" sz="3600" dirty="0" smtClean="0"/>
              <a:t>Very </a:t>
            </a:r>
            <a:r>
              <a:rPr lang="en-US" sz="3600" dirty="0"/>
              <a:t>little interference with detector</a:t>
            </a:r>
          </a:p>
          <a:p>
            <a:pPr marL="571500" indent="-571500">
              <a:buFont typeface="Wingdings" charset="2"/>
              <a:buChar char="§"/>
            </a:pPr>
            <a:r>
              <a:rPr lang="en-US" sz="3600" dirty="0"/>
              <a:t>Very little bandwidth to-from shore</a:t>
            </a:r>
          </a:p>
          <a:p>
            <a:pPr marL="571500" indent="-571500">
              <a:buFont typeface="Wingdings" charset="2"/>
              <a:buChar char="§"/>
            </a:pPr>
            <a:r>
              <a:rPr lang="en-US" sz="3600" dirty="0"/>
              <a:t>Very little power</a:t>
            </a:r>
          </a:p>
          <a:p>
            <a:pPr marL="571500" indent="-571500">
              <a:buFont typeface="Wingdings" charset="2"/>
              <a:buChar char="§"/>
            </a:pPr>
            <a:r>
              <a:rPr lang="en-US" sz="3600" dirty="0" smtClean="0"/>
              <a:t>data </a:t>
            </a:r>
            <a:r>
              <a:rPr lang="en-US" sz="3600" dirty="0"/>
              <a:t>rate controlled from shore</a:t>
            </a:r>
            <a:endParaRPr lang="it-IT" sz="3600" dirty="0"/>
          </a:p>
          <a:p>
            <a:pPr marL="342900" indent="-342900">
              <a:buFont typeface="Wingdings" charset="2"/>
              <a:buChar char="§"/>
            </a:pPr>
            <a:endParaRPr lang="en-US" sz="3600" dirty="0"/>
          </a:p>
        </p:txBody>
      </p:sp>
      <p:sp>
        <p:nvSpPr>
          <p:cNvPr id="6" name="Footer Placeholder 5"/>
          <p:cNvSpPr>
            <a:spLocks noGrp="1"/>
          </p:cNvSpPr>
          <p:nvPr>
            <p:ph type="ftr" sz="quarter" idx="11"/>
          </p:nvPr>
        </p:nvSpPr>
        <p:spPr>
          <a:xfrm>
            <a:off x="2827866" y="6356350"/>
            <a:ext cx="3366911"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85800" y="609600"/>
            <a:ext cx="7772400" cy="1143000"/>
          </a:xfrm>
          <a:prstGeom prst="rect">
            <a:avLst/>
          </a:prstGeom>
          <a:noFill/>
          <a:ln w="9525">
            <a:noFill/>
            <a:round/>
            <a:headEnd/>
            <a:tailEnd/>
          </a:ln>
          <a:effectLst/>
        </p:spPr>
        <p:txBody>
          <a:bodyPr anchor="ctr">
            <a:prstTxWarp prst="textNoShape">
              <a:avLst/>
            </a:prstTxWarp>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000000"/>
                </a:solidFill>
                <a:ea typeface="ＭＳ Ｐゴシック" charset="-128"/>
                <a:cs typeface="ＭＳ Ｐゴシック" charset="-128"/>
              </a:rPr>
              <a:t>Tag - WISP</a:t>
            </a:r>
          </a:p>
        </p:txBody>
      </p:sp>
      <p:sp>
        <p:nvSpPr>
          <p:cNvPr id="7171" name="Text Box 3"/>
          <p:cNvSpPr txBox="1">
            <a:spLocks noChangeArrowheads="1"/>
          </p:cNvSpPr>
          <p:nvPr/>
        </p:nvSpPr>
        <p:spPr bwMode="auto">
          <a:xfrm>
            <a:off x="685800" y="1981200"/>
            <a:ext cx="7772400" cy="4114800"/>
          </a:xfrm>
          <a:prstGeom prst="rect">
            <a:avLst/>
          </a:prstGeom>
          <a:noFill/>
          <a:ln w="9525">
            <a:noFill/>
            <a:round/>
            <a:headEnd/>
            <a:tailEnd/>
          </a:ln>
          <a:effectLst/>
        </p:spPr>
        <p:txBody>
          <a:bodyPr>
            <a:prstTxWarp prst="textNoShape">
              <a:avLst/>
            </a:prstTxWarp>
          </a:bodyPr>
          <a:lstStyle/>
          <a:p>
            <a:pPr marL="341313" indent="-341313" eaLnBrk="1" hangingPunct="1">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ea typeface="ＭＳ Ｐゴシック" charset="-128"/>
                <a:cs typeface="ＭＳ Ｐゴシック" charset="-128"/>
              </a:rPr>
              <a:t>Passive (no batteries)‏</a:t>
            </a:r>
          </a:p>
          <a:p>
            <a:pPr marL="341313" indent="-341313" eaLnBrk="1" hangingPunct="1">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ea typeface="ＭＳ Ｐゴシック" charset="-128"/>
                <a:cs typeface="ＭＳ Ｐゴシック" charset="-128"/>
              </a:rPr>
              <a:t>Includes </a:t>
            </a:r>
            <a:r>
              <a:rPr lang="en-GB" sz="3200" dirty="0" smtClean="0">
                <a:solidFill>
                  <a:srgbClr val="000000"/>
                </a:solidFill>
                <a:ea typeface="ＭＳ Ｐゴシック" charset="-128"/>
                <a:cs typeface="ＭＳ Ｐゴシック" charset="-128"/>
              </a:rPr>
              <a:t>temperature sensor</a:t>
            </a:r>
            <a:endParaRPr lang="en-GB" sz="3200" dirty="0">
              <a:solidFill>
                <a:srgbClr val="000000"/>
              </a:solidFill>
              <a:ea typeface="ＭＳ Ｐゴシック" charset="-128"/>
              <a:cs typeface="ＭＳ Ｐゴシック" charset="-128"/>
            </a:endParaRPr>
          </a:p>
          <a:p>
            <a:pPr marL="341313" indent="-341313" eaLnBrk="1" hangingPunct="1">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ea typeface="ＭＳ Ｐゴシック" charset="-128"/>
                <a:cs typeface="ＭＳ Ｐゴシック" charset="-128"/>
              </a:rPr>
              <a:t>can add new sensors</a:t>
            </a:r>
          </a:p>
          <a:p>
            <a:pPr marL="341313" indent="-341313" eaLnBrk="1" hangingPunct="1">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dirty="0">
              <a:solidFill>
                <a:srgbClr val="000000"/>
              </a:solidFill>
              <a:ea typeface="ＭＳ Ｐゴシック" charset="-128"/>
              <a:cs typeface="ＭＳ Ｐゴシック" charset="-128"/>
            </a:endParaRPr>
          </a:p>
        </p:txBody>
      </p:sp>
      <p:pic>
        <p:nvPicPr>
          <p:cNvPr id="7172" name="Picture 4"/>
          <p:cNvPicPr>
            <a:picLocks noChangeAspect="1" noChangeArrowheads="1"/>
          </p:cNvPicPr>
          <p:nvPr/>
        </p:nvPicPr>
        <p:blipFill>
          <a:blip r:embed="rId3"/>
          <a:srcRect/>
          <a:stretch>
            <a:fillRect/>
          </a:stretch>
        </p:blipFill>
        <p:spPr bwMode="auto">
          <a:xfrm>
            <a:off x="762000" y="4191000"/>
            <a:ext cx="7621588" cy="1504950"/>
          </a:xfrm>
          <a:prstGeom prst="rect">
            <a:avLst/>
          </a:prstGeom>
          <a:noFill/>
          <a:ln w="9525">
            <a:noFill/>
            <a:round/>
            <a:headEnd/>
            <a:tailEnd/>
          </a:ln>
          <a:effectLst/>
        </p:spPr>
      </p:pic>
      <p:sp>
        <p:nvSpPr>
          <p:cNvPr id="7" name="Footer Placeholder 6"/>
          <p:cNvSpPr>
            <a:spLocks noGrp="1"/>
          </p:cNvSpPr>
          <p:nvPr>
            <p:ph type="ftr" sz="quarter" idx="11"/>
          </p:nvPr>
        </p:nvSpPr>
        <p:spPr>
          <a:xfrm>
            <a:off x="3124199" y="6356350"/>
            <a:ext cx="3141133"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228600"/>
            <a:ext cx="7772400" cy="1143000"/>
          </a:xfrm>
          <a:prstGeom prst="rect">
            <a:avLst/>
          </a:prstGeom>
          <a:noFill/>
          <a:ln w="9525">
            <a:noFill/>
            <a:round/>
            <a:headEnd/>
            <a:tailEnd/>
          </a:ln>
          <a:effectLst/>
        </p:spPr>
        <p:txBody>
          <a:bodyPr anchor="ctr">
            <a:prstTxWarp prst="textNoShape">
              <a:avLst/>
            </a:prstTxWarp>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000000"/>
                </a:solidFill>
                <a:ea typeface="ＭＳ Ｐゴシック" charset="-128"/>
                <a:cs typeface="ＭＳ Ｐゴシック" charset="-128"/>
              </a:rPr>
              <a:t>potted in epoxy</a:t>
            </a:r>
          </a:p>
        </p:txBody>
      </p:sp>
      <p:pic>
        <p:nvPicPr>
          <p:cNvPr id="8195" name="Picture 3"/>
          <p:cNvPicPr>
            <a:picLocks noChangeAspect="1" noChangeArrowheads="1"/>
          </p:cNvPicPr>
          <p:nvPr/>
        </p:nvPicPr>
        <p:blipFill>
          <a:blip r:embed="rId3"/>
          <a:srcRect/>
          <a:stretch>
            <a:fillRect/>
          </a:stretch>
        </p:blipFill>
        <p:spPr bwMode="auto">
          <a:xfrm>
            <a:off x="4648200" y="1905000"/>
            <a:ext cx="3962400" cy="2968625"/>
          </a:xfrm>
          <a:prstGeom prst="rect">
            <a:avLst/>
          </a:prstGeom>
          <a:noFill/>
          <a:ln w="9525">
            <a:noFill/>
            <a:round/>
            <a:headEnd/>
            <a:tailEnd/>
          </a:ln>
          <a:effectLst/>
        </p:spPr>
      </p:pic>
      <p:pic>
        <p:nvPicPr>
          <p:cNvPr id="8196" name="Picture 4"/>
          <p:cNvPicPr>
            <a:picLocks noChangeAspect="1" noChangeArrowheads="1"/>
          </p:cNvPicPr>
          <p:nvPr/>
        </p:nvPicPr>
        <p:blipFill>
          <a:blip r:embed="rId4"/>
          <a:srcRect/>
          <a:stretch>
            <a:fillRect/>
          </a:stretch>
        </p:blipFill>
        <p:spPr bwMode="auto">
          <a:xfrm>
            <a:off x="609600" y="1905000"/>
            <a:ext cx="3962400" cy="2965450"/>
          </a:xfrm>
          <a:prstGeom prst="rect">
            <a:avLst/>
          </a:prstGeom>
          <a:noFill/>
          <a:ln w="9525">
            <a:noFill/>
            <a:round/>
            <a:headEnd/>
            <a:tailEnd/>
          </a:ln>
          <a:effectLst/>
        </p:spPr>
      </p:pic>
      <p:sp>
        <p:nvSpPr>
          <p:cNvPr id="7" name="Footer Placeholder 6"/>
          <p:cNvSpPr>
            <a:spLocks noGrp="1"/>
          </p:cNvSpPr>
          <p:nvPr>
            <p:ph type="ftr" sz="quarter" idx="11"/>
          </p:nvPr>
        </p:nvSpPr>
        <p:spPr>
          <a:xfrm>
            <a:off x="3028244" y="6356350"/>
            <a:ext cx="3239911"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85800" y="266700"/>
            <a:ext cx="7772400" cy="762000"/>
          </a:xfrm>
          <a:prstGeom prst="rect">
            <a:avLst/>
          </a:prstGeom>
          <a:noFill/>
          <a:ln w="9525">
            <a:noFill/>
            <a:round/>
            <a:headEnd/>
            <a:tailEnd/>
          </a:ln>
          <a:effectLst/>
        </p:spPr>
        <p:txBody>
          <a:bodyPr anchor="ctr">
            <a:prstTxWarp prst="textNoShape">
              <a:avLst/>
            </a:prstTxWarp>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000000"/>
                </a:solidFill>
                <a:ea typeface="ＭＳ Ｐゴシック" charset="-128"/>
                <a:cs typeface="ＭＳ Ｐゴシック" charset="-128"/>
              </a:rPr>
              <a:t>Salt Water</a:t>
            </a:r>
          </a:p>
        </p:txBody>
      </p:sp>
      <p:pic>
        <p:nvPicPr>
          <p:cNvPr id="9219" name="Picture 3"/>
          <p:cNvPicPr>
            <a:picLocks noChangeAspect="1" noChangeArrowheads="1"/>
          </p:cNvPicPr>
          <p:nvPr/>
        </p:nvPicPr>
        <p:blipFill>
          <a:blip r:embed="rId3"/>
          <a:srcRect/>
          <a:stretch>
            <a:fillRect/>
          </a:stretch>
        </p:blipFill>
        <p:spPr bwMode="auto">
          <a:xfrm>
            <a:off x="914400" y="933450"/>
            <a:ext cx="7391400" cy="5543550"/>
          </a:xfrm>
          <a:prstGeom prst="rect">
            <a:avLst/>
          </a:prstGeom>
          <a:noFill/>
          <a:ln w="9525">
            <a:noFill/>
            <a:round/>
            <a:headEnd/>
            <a:tailEnd/>
          </a:ln>
          <a:effectLst/>
        </p:spPr>
      </p:pic>
      <p:sp>
        <p:nvSpPr>
          <p:cNvPr id="6" name="Footer Placeholder 5"/>
          <p:cNvSpPr>
            <a:spLocks noGrp="1"/>
          </p:cNvSpPr>
          <p:nvPr>
            <p:ph type="ftr" sz="quarter" idx="11"/>
          </p:nvPr>
        </p:nvSpPr>
        <p:spPr>
          <a:xfrm>
            <a:off x="2870199" y="6492875"/>
            <a:ext cx="3366911"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85800" y="372533"/>
            <a:ext cx="7772400" cy="838200"/>
          </a:xfrm>
          <a:prstGeom prst="rect">
            <a:avLst/>
          </a:prstGeom>
          <a:noFill/>
          <a:ln w="9525">
            <a:noFill/>
            <a:round/>
            <a:headEnd/>
            <a:tailEnd/>
          </a:ln>
          <a:effectLst/>
        </p:spPr>
        <p:txBody>
          <a:bodyPr anchor="ctr">
            <a:prstTxWarp prst="textNoShape">
              <a:avLst/>
            </a:prstTxWarp>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000000"/>
                </a:solidFill>
                <a:ea typeface="ＭＳ Ｐゴシック" charset="-128"/>
                <a:cs typeface="ＭＳ Ｐゴシック" charset="-128"/>
              </a:rPr>
              <a:t>First Reader </a:t>
            </a:r>
            <a:r>
              <a:rPr lang="en-GB" sz="4400" dirty="0">
                <a:solidFill>
                  <a:srgbClr val="000000"/>
                </a:solidFill>
                <a:ea typeface="ＭＳ Ｐゴシック" charset="-128"/>
                <a:cs typeface="ＭＳ Ｐゴシック" charset="-128"/>
              </a:rPr>
              <a:t>assembly</a:t>
            </a:r>
          </a:p>
        </p:txBody>
      </p:sp>
      <p:sp>
        <p:nvSpPr>
          <p:cNvPr id="10243" name="Text Box 3"/>
          <p:cNvSpPr txBox="1">
            <a:spLocks noChangeArrowheads="1"/>
          </p:cNvSpPr>
          <p:nvPr/>
        </p:nvSpPr>
        <p:spPr bwMode="auto">
          <a:xfrm>
            <a:off x="685800" y="1981200"/>
            <a:ext cx="7772400" cy="4114800"/>
          </a:xfrm>
          <a:prstGeom prst="rect">
            <a:avLst/>
          </a:prstGeom>
          <a:noFill/>
          <a:ln w="9525">
            <a:noFill/>
            <a:round/>
            <a:headEnd/>
            <a:tailEnd/>
          </a:ln>
          <a:effectLst/>
        </p:spPr>
        <p:txBody>
          <a:bodyPr wrap="none" anchor="ctr">
            <a:prstTxWarp prst="textNoShape">
              <a:avLst/>
            </a:prstTxWarp>
          </a:bodyPr>
          <a:lstStyle/>
          <a:p>
            <a:endParaRPr lang="en-US"/>
          </a:p>
        </p:txBody>
      </p:sp>
      <p:pic>
        <p:nvPicPr>
          <p:cNvPr id="10244" name="Picture 4"/>
          <p:cNvPicPr>
            <a:picLocks noChangeAspect="1" noChangeArrowheads="1"/>
          </p:cNvPicPr>
          <p:nvPr/>
        </p:nvPicPr>
        <p:blipFill>
          <a:blip r:embed="rId3"/>
          <a:srcRect/>
          <a:stretch>
            <a:fillRect/>
          </a:stretch>
        </p:blipFill>
        <p:spPr bwMode="auto">
          <a:xfrm>
            <a:off x="1402531" y="1458107"/>
            <a:ext cx="6183857" cy="4637893"/>
          </a:xfrm>
          <a:prstGeom prst="rect">
            <a:avLst/>
          </a:prstGeom>
          <a:noFill/>
          <a:ln w="9525">
            <a:noFill/>
            <a:round/>
            <a:headEnd/>
            <a:tailEnd/>
          </a:ln>
          <a:effectLst/>
        </p:spPr>
      </p:pic>
      <p:sp>
        <p:nvSpPr>
          <p:cNvPr id="7" name="Footer Placeholder 6"/>
          <p:cNvSpPr>
            <a:spLocks noGrp="1"/>
          </p:cNvSpPr>
          <p:nvPr>
            <p:ph type="ftr" sz="quarter" idx="11"/>
          </p:nvPr>
        </p:nvSpPr>
        <p:spPr>
          <a:xfrm>
            <a:off x="3124200" y="6356350"/>
            <a:ext cx="3296356"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685800" y="228600"/>
            <a:ext cx="7772400" cy="838200"/>
          </a:xfrm>
          <a:prstGeom prst="rect">
            <a:avLst/>
          </a:prstGeom>
          <a:noFill/>
          <a:ln w="9525">
            <a:noFill/>
            <a:round/>
            <a:headEnd/>
            <a:tailEnd/>
          </a:ln>
          <a:effectLst/>
        </p:spPr>
        <p:txBody>
          <a:bodyPr anchor="ctr">
            <a:prstTxWarp prst="textNoShape">
              <a:avLst/>
            </a:prstTxWarp>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a:solidFill>
                  <a:srgbClr val="000000"/>
                </a:solidFill>
                <a:ea typeface="ＭＳ Ｐゴシック" charset="-128"/>
                <a:cs typeface="ＭＳ Ｐゴシック" charset="-128"/>
              </a:rPr>
              <a:t>LNS pressure test</a:t>
            </a:r>
          </a:p>
        </p:txBody>
      </p:sp>
      <p:sp>
        <p:nvSpPr>
          <p:cNvPr id="11266" name="Text Box 2"/>
          <p:cNvSpPr txBox="1">
            <a:spLocks noChangeArrowheads="1"/>
          </p:cNvSpPr>
          <p:nvPr/>
        </p:nvSpPr>
        <p:spPr bwMode="auto">
          <a:xfrm>
            <a:off x="685800" y="1981200"/>
            <a:ext cx="7772400" cy="4114800"/>
          </a:xfrm>
          <a:prstGeom prst="rect">
            <a:avLst/>
          </a:prstGeom>
          <a:noFill/>
          <a:ln w="9525">
            <a:noFill/>
            <a:round/>
            <a:headEnd/>
            <a:tailEnd/>
          </a:ln>
          <a:effectLst/>
        </p:spPr>
        <p:txBody>
          <a:bodyPr wrap="none" anchor="ctr">
            <a:prstTxWarp prst="textNoShape">
              <a:avLst/>
            </a:prstTxWarp>
          </a:bodyPr>
          <a:lstStyle/>
          <a:p>
            <a:endParaRPr lang="en-US"/>
          </a:p>
        </p:txBody>
      </p:sp>
      <p:pic>
        <p:nvPicPr>
          <p:cNvPr id="11268" name="Picture 4"/>
          <p:cNvPicPr>
            <a:picLocks noChangeAspect="1" noChangeArrowheads="1"/>
          </p:cNvPicPr>
          <p:nvPr/>
        </p:nvPicPr>
        <p:blipFill>
          <a:blip r:embed="rId3"/>
          <a:srcRect/>
          <a:stretch>
            <a:fillRect/>
          </a:stretch>
        </p:blipFill>
        <p:spPr bwMode="auto">
          <a:xfrm>
            <a:off x="2514600" y="990600"/>
            <a:ext cx="4057650" cy="5410200"/>
          </a:xfrm>
          <a:prstGeom prst="rect">
            <a:avLst/>
          </a:prstGeom>
          <a:noFill/>
          <a:ln w="9525">
            <a:noFill/>
            <a:round/>
            <a:headEnd/>
            <a:tailEnd/>
          </a:ln>
          <a:effectLst/>
        </p:spPr>
      </p:pic>
      <p:sp>
        <p:nvSpPr>
          <p:cNvPr id="7" name="Footer Placeholder 6"/>
          <p:cNvSpPr>
            <a:spLocks noGrp="1"/>
          </p:cNvSpPr>
          <p:nvPr>
            <p:ph type="ftr" sz="quarter" idx="11"/>
          </p:nvPr>
        </p:nvSpPr>
        <p:spPr>
          <a:xfrm>
            <a:off x="2954867" y="6356350"/>
            <a:ext cx="3448050" cy="365125"/>
          </a:xfrm>
        </p:spPr>
        <p:txBody>
          <a:bodyPr/>
          <a:lstStyle/>
          <a:p>
            <a:r>
              <a:rPr lang="en-US" dirty="0" err="1" smtClean="0"/>
              <a:t>VLVnT</a:t>
            </a:r>
            <a:r>
              <a:rPr lang="en-US" dirty="0" smtClean="0"/>
              <a:t> 2013 </a:t>
            </a:r>
            <a:r>
              <a:rPr lang="en-US" dirty="0" err="1" smtClean="0"/>
              <a:t>Stockolm</a:t>
            </a:r>
            <a:r>
              <a:rPr lang="en-US" dirty="0" smtClean="0"/>
              <a:t> </a:t>
            </a:r>
            <a:r>
              <a:rPr lang="en-US" dirty="0" err="1" smtClean="0"/>
              <a:t>Agnese</a:t>
            </a:r>
            <a:r>
              <a:rPr lang="en-US" dirty="0" smtClean="0"/>
              <a:t> Martini, INFN :NF</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2559</TotalTime>
  <Words>1762</Words>
  <Application>Microsoft Macintosh PowerPoint</Application>
  <PresentationFormat>On-screen Show (4:3)</PresentationFormat>
  <Paragraphs>140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PORFIDO </vt:lpstr>
      <vt:lpstr>Neutrino Telescope : a great opportunity for oceanografy</vt:lpstr>
      <vt:lpstr>Optical Module with PORFIDO probe schematic </vt:lpstr>
      <vt:lpstr>PowerPoint Presentation</vt:lpstr>
      <vt:lpstr>PowerPoint Presentation</vt:lpstr>
      <vt:lpstr>PowerPoint Presentation</vt:lpstr>
      <vt:lpstr>PowerPoint Presentation</vt:lpstr>
      <vt:lpstr>PowerPoint Presentation</vt:lpstr>
      <vt:lpstr>PowerPoint Presentation</vt:lpstr>
      <vt:lpstr>PORFIDO for KM3 – Phase II</vt:lpstr>
      <vt:lpstr>PORFIDO on the DOM</vt:lpstr>
      <vt:lpstr>PORFIDO on the OM</vt:lpstr>
      <vt:lpstr>PHASE II</vt:lpstr>
      <vt:lpstr>PHASE II</vt:lpstr>
      <vt:lpstr>sensors</vt:lpstr>
      <vt:lpstr>KM3Net-Italy</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PORFIDO</dc:title>
  <dc:creator>INFN Ist. Nazionale di Fisica Nucleare</dc:creator>
  <cp:lastModifiedBy>Agnese Martini</cp:lastModifiedBy>
  <cp:revision>82</cp:revision>
  <dcterms:created xsi:type="dcterms:W3CDTF">2013-07-24T09:28:54Z</dcterms:created>
  <dcterms:modified xsi:type="dcterms:W3CDTF">2013-08-06T12:11:52Z</dcterms:modified>
</cp:coreProperties>
</file>