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1" r:id="rId3"/>
    <p:sldId id="257" r:id="rId4"/>
    <p:sldId id="282" r:id="rId5"/>
    <p:sldId id="284" r:id="rId6"/>
    <p:sldId id="303" r:id="rId7"/>
    <p:sldId id="285" r:id="rId8"/>
    <p:sldId id="286" r:id="rId9"/>
    <p:sldId id="294" r:id="rId10"/>
    <p:sldId id="301" r:id="rId11"/>
    <p:sldId id="289" r:id="rId12"/>
    <p:sldId id="295" r:id="rId13"/>
    <p:sldId id="300" r:id="rId14"/>
    <p:sldId id="299" r:id="rId15"/>
    <p:sldId id="297" r:id="rId16"/>
    <p:sldId id="292" r:id="rId17"/>
    <p:sldId id="288" r:id="rId18"/>
    <p:sldId id="290" r:id="rId19"/>
    <p:sldId id="298" r:id="rId20"/>
    <p:sldId id="296" r:id="rId21"/>
    <p:sldId id="302" r:id="rId2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505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92" d="100"/>
          <a:sy n="92" d="100"/>
        </p:scale>
        <p:origin x="-1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2B9C9-56F2-E143-8FFC-17134D5FD760}" type="datetime1">
              <a:rPr lang="en-US"/>
              <a:pPr/>
              <a:t>8/6/13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E29A6C-98A5-A44C-9285-85FB6E7BBB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47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E188D8-D7E3-1D46-8659-ED54276E7D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68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Hello.</a:t>
            </a:r>
            <a:r>
              <a:rPr lang="en-US" baseline="0" dirty="0" smtClean="0"/>
              <a:t> I Lew </a:t>
            </a:r>
            <a:r>
              <a:rPr lang="en-US" baseline="0" dirty="0" err="1" smtClean="0"/>
              <a:t>Classen</a:t>
            </a:r>
            <a:r>
              <a:rPr lang="en-US" baseline="0" dirty="0" smtClean="0"/>
              <a:t>, PhD in Erlangen on multi-PMT modules for PINGU, Lets look at the stuff…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188D8-D7E3-1D46-8659-ED54276E7D2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75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Tested against predefined</a:t>
            </a:r>
            <a:r>
              <a:rPr lang="en-US" baseline="0" dirty="0" smtClean="0"/>
              <a:t> requirements (some of them shown here); PMTs optimized and now Hama &amp; ETEL fulfill requirements, HZC started later, still too noisy</a:t>
            </a:r>
          </a:p>
          <a:p>
            <a:r>
              <a:rPr lang="en-US" baseline="0" dirty="0" smtClean="0"/>
              <a:t>For details on test procedures and results see talks by Leonora &amp; Oleg </a:t>
            </a:r>
            <a:r>
              <a:rPr lang="en-US" baseline="0" dirty="0" err="1" smtClean="0"/>
              <a:t>Kalekin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photodetection</a:t>
            </a:r>
            <a:r>
              <a:rPr lang="en-US" baseline="0" dirty="0" smtClean="0"/>
              <a:t> session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188D8-D7E3-1D46-8659-ED54276E7D2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99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let</a:t>
            </a:r>
            <a:r>
              <a:rPr lang="en-US" baseline="0" dirty="0" smtClean="0"/>
              <a:t> me show you the way of the signal now: start: analogue waveform from PMT, </a:t>
            </a:r>
            <a:r>
              <a:rPr lang="en-US" dirty="0" smtClean="0"/>
              <a:t>ASIC</a:t>
            </a:r>
            <a:r>
              <a:rPr lang="en-US" baseline="0" dirty="0" smtClean="0"/>
              <a:t> on base applies threshold, converts to step signal,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then collected</a:t>
            </a:r>
            <a:r>
              <a:rPr lang="en-US" baseline="0" dirty="0" smtClean="0"/>
              <a:t> by OCTOPUS board, sent to main logic board, contains FPGA &amp; clock (shore synchronized) &amp; TDC, converts to digital “word”, sent to shore via fiber, have to think how to integrate into ice cube cable (twisted pair driver?)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188D8-D7E3-1D46-8659-ED54276E7D2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41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noProof="0" dirty="0" smtClean="0"/>
              <a:t>Have a look at holding structure: After tests with foam -&gt; 3d printing;  advantages: precise, cheap &amp; more flexible; for prototyping: bought PLA jet printer; laser sintering for “mass” production (PPM DOM);  gain experience; very flexible -&gt; good for PINGU;</a:t>
            </a:r>
          </a:p>
          <a:p>
            <a:r>
              <a:rPr lang="en-US" baseline="0" noProof="0" dirty="0" smtClean="0"/>
              <a:t>For mass production also alternative approaches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measured radioactivity for plastic material -&gt; no significant activity in one day in E range of XXX, made of PLA or abs plastic</a:t>
            </a:r>
          </a:p>
          <a:p>
            <a:r>
              <a:rPr lang="en-US" baseline="0" noProof="0" dirty="0" err="1" smtClean="0"/>
              <a:t>Vitrovex</a:t>
            </a:r>
            <a:r>
              <a:rPr lang="en-US" baseline="0" noProof="0" dirty="0" smtClean="0"/>
              <a:t> = </a:t>
            </a:r>
            <a:r>
              <a:rPr lang="en-US" baseline="0" noProof="0" dirty="0" err="1" smtClean="0"/>
              <a:t>borsilicate</a:t>
            </a:r>
            <a:r>
              <a:rPr lang="en-US" baseline="0" noProof="0" dirty="0" smtClean="0"/>
              <a:t> 3,3 glass = DURAN</a:t>
            </a:r>
            <a:endParaRPr lang="en-US" noProof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188D8-D7E3-1D46-8659-ED54276E7D2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90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learn &amp; optimize gel handling (2 component </a:t>
            </a:r>
            <a:r>
              <a:rPr lang="en-US" baseline="0" dirty="0" err="1" smtClean="0"/>
              <a:t>Wacker</a:t>
            </a:r>
            <a:r>
              <a:rPr lang="en-US" baseline="0" dirty="0" smtClean="0"/>
              <a:t> 612); vacuum chamber for gel degassing; PMT dummies for tests; started assembling first Km3NeT DOM; Valuable experience for later </a:t>
            </a:r>
            <a:r>
              <a:rPr lang="en-US" baseline="0" dirty="0" err="1" smtClean="0"/>
              <a:t>mDOM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intergration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188D8-D7E3-1D46-8659-ED54276E7D2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47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 angular acceptance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mDOM</a:t>
            </a:r>
            <a:r>
              <a:rPr lang="en-US" baseline="0" dirty="0" smtClean="0"/>
              <a:t>, here first approach: flat PMTs (effective area - </a:t>
            </a:r>
            <a:r>
              <a:rPr lang="en-US" baseline="0" dirty="0" err="1" smtClean="0"/>
              <a:t>cos</a:t>
            </a:r>
            <a:r>
              <a:rPr lang="en-US" baseline="0" dirty="0" smtClean="0"/>
              <a:t>) in air, little bit more sophisticated: measure intensity(angle), insert into script -&gt; see effect; Simulations will be refined ; Later will check with real </a:t>
            </a:r>
            <a:r>
              <a:rPr lang="en-US" baseline="0" dirty="0" err="1" smtClean="0"/>
              <a:t>mDOM</a:t>
            </a:r>
            <a:r>
              <a:rPr lang="en-US" baseline="0" dirty="0" smtClean="0"/>
              <a:t> prototype; also useful for detector simulations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188D8-D7E3-1D46-8659-ED54276E7D2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3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That’s what </a:t>
            </a:r>
            <a:r>
              <a:rPr lang="en-US" dirty="0" err="1" smtClean="0"/>
              <a:t>mDOMs</a:t>
            </a:r>
            <a:r>
              <a:rPr lang="en-US" dirty="0" smtClean="0"/>
              <a:t> are for: denser</a:t>
            </a:r>
            <a:r>
              <a:rPr lang="en-US" baseline="0" dirty="0" smtClean="0"/>
              <a:t> infill -&gt; Cherenkov ring imaging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188D8-D7E3-1D46-8659-ED54276E7D2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60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Recently started corresponding simulations, here some properties &amp; first outcomes, location below dust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188D8-D7E3-1D46-8659-ED54276E7D2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64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different detector footprints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188D8-D7E3-1D46-8659-ED54276E7D2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58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started with proton decay via this channel, first numbers indicate</a:t>
            </a:r>
            <a:r>
              <a:rPr lang="en-US" baseline="0" dirty="0" smtClean="0"/>
              <a:t> that simulation routine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188D8-D7E3-1D46-8659-ED54276E7D2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41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our plans</a:t>
            </a:r>
            <a:r>
              <a:rPr lang="en-US" baseline="0" dirty="0" smtClean="0"/>
              <a:t> to proceed on the way a first prototype; actually measurements for 1&amp;2 done but yet but </a:t>
            </a:r>
            <a:r>
              <a:rPr lang="en-US" baseline="0" smtClean="0"/>
              <a:t>results ambiguous…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188D8-D7E3-1D46-8659-ED54276E7D2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57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</a:t>
            </a:r>
            <a:r>
              <a:rPr lang="en-US" dirty="0" err="1" smtClean="0"/>
              <a:t>IceCube</a:t>
            </a:r>
            <a:r>
              <a:rPr lang="en-US" dirty="0" smtClean="0"/>
              <a:t> and </a:t>
            </a:r>
            <a:r>
              <a:rPr lang="en-US" dirty="0" err="1" smtClean="0"/>
              <a:t>DeepCore</a:t>
            </a:r>
            <a:r>
              <a:rPr lang="en-US" dirty="0" smtClean="0"/>
              <a:t>,</a:t>
            </a:r>
            <a:r>
              <a:rPr lang="en-US" baseline="0" dirty="0" smtClean="0"/>
              <a:t> idea: increase resolution and decrease energy limit -&gt; denser infill, goal: investigation of mass hierarchy, dark matter and R&amp;D, one of R&amp;D efforts are multi-PMT DOMs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188D8-D7E3-1D46-8659-ED54276E7D2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72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 left: DOM used by </a:t>
            </a:r>
            <a:r>
              <a:rPr lang="en-US" dirty="0" err="1" smtClean="0"/>
              <a:t>IceCube</a:t>
            </a:r>
            <a:r>
              <a:rPr lang="en-US" dirty="0" smtClean="0"/>
              <a:t>, </a:t>
            </a:r>
            <a:r>
              <a:rPr lang="en-US" dirty="0" err="1" smtClean="0"/>
              <a:t>DeepCore</a:t>
            </a:r>
            <a:r>
              <a:rPr lang="en-US" dirty="0" smtClean="0"/>
              <a:t> &amp; PNGU right: multi-PMT</a:t>
            </a:r>
            <a:r>
              <a:rPr lang="en-US" baseline="0" dirty="0" smtClean="0"/>
              <a:t> DOM from KM3NeT, see main difference: one big PMT vs. many smaller PMTs per DOM, fly’s eye configuration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188D8-D7E3-1D46-8659-ED54276E7D2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47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Why</a:t>
            </a:r>
            <a:r>
              <a:rPr lang="en-US" baseline="0" noProof="0" dirty="0" smtClean="0"/>
              <a:t> do that? -&gt; Approach has some attractive features, such as photon counting from number of hit PMTs, direction sensitivity, increase of sensitive area</a:t>
            </a:r>
          </a:p>
          <a:p>
            <a:r>
              <a:rPr lang="en-US" baseline="0" noProof="0" dirty="0" smtClean="0"/>
              <a:t>, all these advantages come at low extra cost, price/area similar. Especially the huge sensitive area makes it an interesting candidate for use it in MICA and for PINGU as R&amp;D</a:t>
            </a:r>
            <a:endParaRPr lang="en-US" noProof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188D8-D7E3-1D46-8659-ED54276E7D2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77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Good news: This concept can now prove itself:</a:t>
            </a:r>
            <a:r>
              <a:rPr lang="en-US" baseline="0" noProof="0" dirty="0" smtClean="0"/>
              <a:t> pre-production model (made from ETEL PMTs) installed at Antares instrumentation line, now collecting data. Good opportunity to do in-situ calibration of inter-</a:t>
            </a:r>
            <a:r>
              <a:rPr lang="en-US" baseline="0" noProof="0" dirty="0" err="1" smtClean="0"/>
              <a:t>PMt</a:t>
            </a:r>
            <a:r>
              <a:rPr lang="en-US" baseline="0" noProof="0" dirty="0" smtClean="0"/>
              <a:t> timing from nearby potassium-40 decays. Also possible to my tracks with one DOM already </a:t>
            </a:r>
            <a:endParaRPr lang="en-US" noProof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188D8-D7E3-1D46-8659-ED54276E7D2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31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Can’t just plug KM3NeT DOM</a:t>
            </a:r>
            <a:r>
              <a:rPr lang="en-US" baseline="0" dirty="0" smtClean="0"/>
              <a:t> into ice,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188D8-D7E3-1D46-8659-ED54276E7D2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31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That’s what came out: Cylinder vessel with hemispherical ends, connected by steel flange&amp; screws;</a:t>
            </a:r>
            <a:r>
              <a:rPr lang="en-US" dirty="0" smtClean="0"/>
              <a:t> 390mm = 15,35inch;  332mm = 13,07inch; quite heavy; thickness varies due to production process;</a:t>
            </a:r>
          </a:p>
          <a:p>
            <a:r>
              <a:rPr lang="en-US" dirty="0" smtClean="0"/>
              <a:t>Now</a:t>
            </a:r>
            <a:r>
              <a:rPr lang="en-US" baseline="0" dirty="0" smtClean="0"/>
              <a:t> that we know real dimensions let’s see what we can build from it…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188D8-D7E3-1D46-8659-ED54276E7D2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67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fill</a:t>
            </a:r>
            <a:r>
              <a:rPr lang="en-US" baseline="0" dirty="0" smtClean="0"/>
              <a:t> in the PMTs: very crowded but 5 per layer fit in -&gt; 21 PMTs per half cylinder; one slot left free for connector -&gt; 41 PMTs in total; now designing holding structure, main board will be placed in center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you do so,</a:t>
            </a:r>
            <a:r>
              <a:rPr lang="en-US" baseline="0" dirty="0" smtClean="0"/>
              <a:t> there comes out something like this: “</a:t>
            </a:r>
            <a:r>
              <a:rPr lang="en-US" baseline="0" dirty="0" err="1" smtClean="0"/>
              <a:t>mDOM</a:t>
            </a:r>
            <a:r>
              <a:rPr lang="en-US" baseline="0" dirty="0" smtClean="0"/>
              <a:t>”, Consists of glass cylinders with hemispherical caps, held together by metal ring structures, simulations show stability at 700 bar, sensitive area corresponds to 5 10” PMTs, length adjustable by further central segments, main advantage HUGE cathode, see dimensions, some have changed since last time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188D8-D7E3-1D46-8659-ED54276E7D2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18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Current PMT candidates, started with flat PMTs, now both mushroom</a:t>
            </a:r>
            <a:r>
              <a:rPr lang="en-US" baseline="0" dirty="0" smtClean="0"/>
              <a:t>-shaped for better timing;</a:t>
            </a:r>
            <a:r>
              <a:rPr lang="en-US" dirty="0" smtClean="0"/>
              <a:t> right: New Chinese</a:t>
            </a:r>
            <a:r>
              <a:rPr lang="en-US" baseline="0" dirty="0" smtClean="0"/>
              <a:t> manufacturer, bought </a:t>
            </a:r>
            <a:r>
              <a:rPr lang="en-US" baseline="0" dirty="0" err="1" smtClean="0"/>
              <a:t>Photonis</a:t>
            </a:r>
            <a:r>
              <a:rPr lang="en-US" baseline="0" dirty="0" smtClean="0"/>
              <a:t> equipment. </a:t>
            </a:r>
            <a:r>
              <a:rPr lang="en-US" dirty="0" smtClean="0"/>
              <a:t>Prototypes being</a:t>
            </a:r>
            <a:r>
              <a:rPr lang="en-US" baseline="0" dirty="0" smtClean="0"/>
              <a:t> tested by different KM3NeT collaborators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188D8-D7E3-1D46-8659-ED54276E7D2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7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cap pp start a 27_2_0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9992" y="4725144"/>
            <a:ext cx="4318000" cy="1079500"/>
          </a:xfrm>
        </p:spPr>
        <p:txBody>
          <a:bodyPr/>
          <a:lstStyle>
            <a:lvl1pPr marL="0" indent="0">
              <a:lnSpc>
                <a:spcPts val="22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0" y="539750"/>
            <a:ext cx="6981825" cy="2159000"/>
          </a:xfrm>
        </p:spPr>
        <p:txBody>
          <a:bodyPr/>
          <a:lstStyle>
            <a:lvl1pPr>
              <a:lnSpc>
                <a:spcPts val="42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322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0A1D4-E7AE-C449-B847-91EEE3DDB3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3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6663" y="539750"/>
            <a:ext cx="1744662" cy="536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0" y="539750"/>
            <a:ext cx="5084763" cy="536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BC512-7072-9541-A686-735681F67C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46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MBF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MBF-Gef-Logo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4845050"/>
            <a:ext cx="1530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  <a:lvl2pPr marL="342000" indent="-360000">
              <a:spcBef>
                <a:spcPts val="600"/>
              </a:spcBef>
              <a:buFont typeface="Arial" pitchFamily="34" charset="0"/>
              <a:buChar char="•"/>
              <a:defRPr sz="1800"/>
            </a:lvl2pPr>
            <a:lvl3pPr marL="720000">
              <a:spcBef>
                <a:spcPts val="600"/>
              </a:spcBef>
              <a:buFont typeface="Arial" pitchFamily="34" charset="0"/>
              <a:buChar char="•"/>
              <a:defRPr sz="1800"/>
            </a:lvl3pPr>
            <a:lvl4pPr>
              <a:spcBef>
                <a:spcPts val="600"/>
              </a:spcBef>
              <a:buFont typeface="Arial" pitchFamily="34" charset="0"/>
              <a:buChar char="•"/>
              <a:defRPr sz="1800"/>
            </a:lvl4pPr>
            <a:lvl5pPr>
              <a:spcBef>
                <a:spcPts val="600"/>
              </a:spcBef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A8EF0E-A45B-AB40-B093-AEB6B0A504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5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  <a:lvl2pPr marL="342000" indent="-360000">
              <a:spcBef>
                <a:spcPts val="600"/>
              </a:spcBef>
              <a:buFont typeface="Arial" pitchFamily="34" charset="0"/>
              <a:buChar char="•"/>
              <a:defRPr sz="1800"/>
            </a:lvl2pPr>
            <a:lvl3pPr marL="720000">
              <a:spcBef>
                <a:spcPts val="600"/>
              </a:spcBef>
              <a:buFont typeface="Arial" pitchFamily="34" charset="0"/>
              <a:buChar char="•"/>
              <a:defRPr sz="1800"/>
            </a:lvl3pPr>
            <a:lvl4pPr>
              <a:spcBef>
                <a:spcPts val="600"/>
              </a:spcBef>
              <a:buFont typeface="Arial" pitchFamily="34" charset="0"/>
              <a:buChar char="•"/>
              <a:defRPr sz="1800"/>
            </a:lvl4pPr>
            <a:lvl5pPr>
              <a:spcBef>
                <a:spcPts val="600"/>
              </a:spcBef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err="1" smtClean="0"/>
              <a:t>Cosmic</a:t>
            </a:r>
            <a:r>
              <a:rPr lang="de-DE" dirty="0" smtClean="0"/>
              <a:t> Ray Day, Lew Classen, Neustadt </a:t>
            </a:r>
            <a:r>
              <a:rPr lang="de-DE" dirty="0" err="1" smtClean="0"/>
              <a:t>Eisch</a:t>
            </a:r>
            <a:endParaRPr lang="de-DE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CD72E-1C94-184F-933E-B35A1DEC13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95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4406900"/>
            <a:ext cx="7052400" cy="1362075"/>
          </a:xfrm>
        </p:spPr>
        <p:txBody>
          <a:bodyPr/>
          <a:lstStyle>
            <a:lvl1pPr algn="l">
              <a:lnSpc>
                <a:spcPts val="4200"/>
              </a:lnSpc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2"/>
          </p:nvPr>
        </p:nvSpPr>
        <p:spPr>
          <a:xfrm>
            <a:off x="1080000" y="2906713"/>
            <a:ext cx="70524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01472-6B0E-7848-8AFF-1A55F40E25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1377950"/>
            <a:ext cx="3414713" cy="4524375"/>
          </a:xfrm>
        </p:spPr>
        <p:txBody>
          <a:bodyPr/>
          <a:lstStyle>
            <a:lvl1pPr>
              <a:defRPr sz="24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buFont typeface="Arial" pitchFamily="34" charset="0"/>
              <a:buChar char="•"/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77950"/>
            <a:ext cx="3414712" cy="452437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8C7EC8-5313-2940-825D-6173EE8292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0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11579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11579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548438"/>
            <a:ext cx="6400800" cy="306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47D336-F02D-E246-9442-1AFAF45108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5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79DA5-1761-7348-9EAA-5C732D366F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CD526-3553-C044-AD8A-323561D43F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1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340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351354"/>
          </a:xfrm>
        </p:spPr>
        <p:txBody>
          <a:bodyPr/>
          <a:lstStyle>
            <a:lvl1pPr marL="0" indent="0">
              <a:lnSpc>
                <a:spcPts val="2800"/>
              </a:lnSpc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548438"/>
            <a:ext cx="6400800" cy="306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8DA692-5EDF-7643-ADD9-06F500660C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1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000" y="4800600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2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de-DE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2000" y="5367338"/>
            <a:ext cx="5486400" cy="80486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6E4362-D893-BC48-BFD3-09CFD20A29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1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cap pp folgemaß a 22_2_08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539750"/>
            <a:ext cx="69818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1377950"/>
            <a:ext cx="69818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Textbeispiel normal</a:t>
            </a:r>
          </a:p>
          <a:p>
            <a:pPr lvl="1"/>
            <a:r>
              <a:rPr lang="en-US"/>
              <a:t>Textbeispiel klein</a:t>
            </a:r>
          </a:p>
          <a:p>
            <a:pPr lvl="2"/>
            <a:r>
              <a:rPr lang="en-US"/>
              <a:t>Textbeispiel eingerückt</a:t>
            </a:r>
          </a:p>
          <a:p>
            <a:pPr lvl="3"/>
            <a:r>
              <a:rPr lang="en-US"/>
              <a:t>Textbeispiel weiter eingerückt</a:t>
            </a:r>
          </a:p>
          <a:p>
            <a:pPr lvl="4"/>
            <a:r>
              <a:rPr lang="en-US"/>
              <a:t>Textbeispiel noch weiter eingerückt</a:t>
            </a:r>
            <a:endParaRPr lang="de-DE"/>
          </a:p>
          <a:p>
            <a:pPr lvl="1"/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0" y="6548438"/>
            <a:ext cx="58118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66"/>
                </a:solidFill>
                <a:latin typeface="Helvetica Neue"/>
                <a:ea typeface="+mn-ea"/>
                <a:cs typeface="Helvetica Neue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51613"/>
            <a:ext cx="3063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Helvetica Neue" charset="0"/>
                <a:cs typeface="Helvetica Neue" charset="0"/>
              </a:defRPr>
            </a:lvl1pPr>
          </a:lstStyle>
          <a:p>
            <a:fld id="{961258D4-EB58-7C4E-B3F3-DECE6547327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47" r:id="rId2"/>
    <p:sldLayoutId id="2147483848" r:id="rId3"/>
    <p:sldLayoutId id="2147483849" r:id="rId4"/>
    <p:sldLayoutId id="2147483856" r:id="rId5"/>
    <p:sldLayoutId id="2147483850" r:id="rId6"/>
    <p:sldLayoutId id="2147483851" r:id="rId7"/>
    <p:sldLayoutId id="2147483857" r:id="rId8"/>
    <p:sldLayoutId id="2147483852" r:id="rId9"/>
    <p:sldLayoutId id="2147483853" r:id="rId10"/>
    <p:sldLayoutId id="2147483854" r:id="rId11"/>
    <p:sldLayoutId id="2147483858" r:id="rId12"/>
  </p:sldLayoutIdLst>
  <p:txStyles>
    <p:titleStyle>
      <a:lvl1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/>
          <a:ea typeface="ＭＳ Ｐゴシック" charset="-128"/>
          <a:cs typeface="Helvetica Neue"/>
        </a:defRPr>
      </a:lvl1pPr>
      <a:lvl2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-128"/>
        </a:defRPr>
      </a:lvl2pPr>
      <a:lvl3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-128"/>
        </a:defRPr>
      </a:lvl3pPr>
      <a:lvl4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-128"/>
        </a:defRPr>
      </a:lvl4pPr>
      <a:lvl5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-128"/>
        </a:defRPr>
      </a:lvl5pPr>
      <a:lvl6pPr marL="4572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6pPr>
      <a:lvl7pPr marL="9144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7pPr>
      <a:lvl8pPr marL="13716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8pPr>
      <a:lvl9pPr marL="18288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800"/>
        </a:lnSpc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Helvetica Neue"/>
          <a:ea typeface="ＭＳ Ｐゴシック" charset="-128"/>
          <a:cs typeface="Helvetica Neue"/>
        </a:defRPr>
      </a:lvl1pPr>
      <a:lvl2pPr marL="341313" indent="-358775" algn="l" rtl="0" eaLnBrk="1" fontAlgn="base" hangingPunct="1">
        <a:lnSpc>
          <a:spcPts val="2200"/>
        </a:lnSpc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Helvetica Neue"/>
          <a:ea typeface="ＭＳ Ｐゴシック" charset="-128"/>
          <a:cs typeface="Helvetica Neue"/>
        </a:defRPr>
      </a:lvl2pPr>
      <a:lvl3pPr marL="719138" indent="-228600" algn="l" rtl="0" eaLnBrk="1" fontAlgn="base" hangingPunct="1">
        <a:lnSpc>
          <a:spcPts val="2200"/>
        </a:lnSpc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Helvetica Neue"/>
          <a:ea typeface="ＭＳ Ｐゴシック" charset="-128"/>
          <a:cs typeface="Helvetica Neue"/>
        </a:defRPr>
      </a:lvl3pPr>
      <a:lvl4pPr marL="1079500" indent="-228600" algn="l" rtl="0" eaLnBrk="1" fontAlgn="base" hangingPunct="1">
        <a:lnSpc>
          <a:spcPts val="2200"/>
        </a:lnSpc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Helvetica Neue"/>
          <a:ea typeface="ＭＳ Ｐゴシック" charset="-128"/>
          <a:cs typeface="Helvetica Neue"/>
        </a:defRPr>
      </a:lvl4pPr>
      <a:lvl5pPr marL="1439863" indent="-228600" algn="l" rtl="0" eaLnBrk="1" fontAlgn="base" hangingPunct="1">
        <a:lnSpc>
          <a:spcPts val="2200"/>
        </a:lnSpc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Helvetica Neue"/>
          <a:ea typeface="ＭＳ Ｐゴシック" charset="-128"/>
          <a:cs typeface="Helvetica Neue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gi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Relationship Id="rId3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Relationship Id="rId3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13.emf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openxmlformats.org/officeDocument/2006/relationships/image" Target="../media/image6.gif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539750"/>
            <a:ext cx="7848872" cy="2159000"/>
          </a:xfrm>
        </p:spPr>
        <p:txBody>
          <a:bodyPr/>
          <a:lstStyle/>
          <a:p>
            <a:pPr algn="r" eaLnBrk="1" hangingPunct="1"/>
            <a:r>
              <a:rPr lang="en-US" sz="4400" dirty="0" smtClean="0">
                <a:latin typeface="Helvetica Neue" charset="0"/>
                <a:ea typeface="ＭＳ Ｐゴシック" charset="0"/>
              </a:rPr>
              <a:t>Development of a multi-PMT optical module for PINGU</a:t>
            </a:r>
            <a:endParaRPr lang="en-US" sz="4400" dirty="0">
              <a:latin typeface="Helvetica Neue" charset="0"/>
              <a:ea typeface="ＭＳ Ｐゴシック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2472" y="4509120"/>
            <a:ext cx="4318000" cy="17275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>
                <a:latin typeface="Helvetica Neue" charset="0"/>
                <a:ea typeface="ＭＳ Ｐゴシック" charset="0"/>
              </a:rPr>
              <a:t>L. </a:t>
            </a:r>
            <a:r>
              <a:rPr lang="en-US" sz="2000" dirty="0" err="1">
                <a:latin typeface="Helvetica Neue" charset="0"/>
                <a:ea typeface="ＭＳ Ｐゴシック" charset="0"/>
              </a:rPr>
              <a:t>Classen</a:t>
            </a:r>
            <a:r>
              <a:rPr lang="en-US" sz="2000" dirty="0">
                <a:latin typeface="Helvetica Neue" charset="0"/>
                <a:ea typeface="ＭＳ Ｐゴシック" charset="0"/>
              </a:rPr>
              <a:t>, O. </a:t>
            </a:r>
            <a:r>
              <a:rPr lang="en-US" sz="2000" dirty="0" err="1">
                <a:latin typeface="Helvetica Neue" charset="0"/>
                <a:ea typeface="ＭＳ Ｐゴシック" charset="0"/>
              </a:rPr>
              <a:t>Kalekin</a:t>
            </a:r>
            <a:r>
              <a:rPr lang="en-US" sz="2000" dirty="0">
                <a:latin typeface="Helvetica Neue" charset="0"/>
                <a:ea typeface="ＭＳ Ｐゴシック" charset="0"/>
              </a:rPr>
              <a:t>, U. Katz, </a:t>
            </a:r>
          </a:p>
          <a:p>
            <a:pPr>
              <a:buNone/>
            </a:pPr>
            <a:r>
              <a:rPr lang="en-US" sz="2000" dirty="0">
                <a:latin typeface="Helvetica Neue" charset="0"/>
                <a:ea typeface="ＭＳ Ｐゴシック" charset="0"/>
              </a:rPr>
              <a:t>J. </a:t>
            </a:r>
            <a:r>
              <a:rPr lang="en-US" sz="2000" dirty="0" err="1">
                <a:latin typeface="Helvetica Neue" charset="0"/>
                <a:ea typeface="ＭＳ Ｐゴシック" charset="0"/>
              </a:rPr>
              <a:t>Reubelt</a:t>
            </a:r>
            <a:r>
              <a:rPr lang="en-US" sz="2000" dirty="0">
                <a:latin typeface="Helvetica Neue" charset="0"/>
                <a:ea typeface="ＭＳ Ｐゴシック" charset="0"/>
              </a:rPr>
              <a:t>, M. </a:t>
            </a:r>
            <a:r>
              <a:rPr lang="en-US" sz="2000" dirty="0" err="1">
                <a:latin typeface="Helvetica Neue" charset="0"/>
                <a:ea typeface="ＭＳ Ｐゴシック" charset="0"/>
              </a:rPr>
              <a:t>Tselengidou</a:t>
            </a:r>
            <a:r>
              <a:rPr lang="en-US" sz="2000" dirty="0">
                <a:latin typeface="Helvetica Neue" charset="0"/>
                <a:ea typeface="ＭＳ Ｐゴシック" charset="0"/>
              </a:rPr>
              <a:t> </a:t>
            </a:r>
            <a:endParaRPr lang="en-US" sz="2000" dirty="0" smtClean="0">
              <a:latin typeface="Helvetica Neue" charset="0"/>
              <a:ea typeface="ＭＳ Ｐゴシック" charset="0"/>
            </a:endParaRPr>
          </a:p>
          <a:p>
            <a:pPr>
              <a:buNone/>
            </a:pPr>
            <a:endParaRPr lang="en-US" sz="2000" dirty="0">
              <a:latin typeface="Helvetica Neue" charset="0"/>
              <a:ea typeface="ＭＳ Ｐゴシック" charset="0"/>
            </a:endParaRPr>
          </a:p>
          <a:p>
            <a:pPr>
              <a:buNone/>
            </a:pPr>
            <a:r>
              <a:rPr lang="en-US" sz="2000" dirty="0" smtClean="0">
                <a:latin typeface="Helvetica Neue" charset="0"/>
                <a:ea typeface="ＭＳ Ｐゴシック" charset="0"/>
              </a:rPr>
              <a:t>VLVNT 2013, Stockholm</a:t>
            </a:r>
            <a:endParaRPr lang="en-US" sz="2000" dirty="0">
              <a:latin typeface="Helvetica Neue" charset="0"/>
              <a:ea typeface="ＭＳ Ｐゴシック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497420" y="619724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  <a:latin typeface="Helvetica Neue"/>
              </a:rPr>
              <a:t>05.08.2013</a:t>
            </a:r>
            <a:endParaRPr lang="de-DE" sz="2000" dirty="0">
              <a:solidFill>
                <a:schemeClr val="bg1"/>
              </a:solidFill>
              <a:latin typeface="Helvetica Neue"/>
            </a:endParaRPr>
          </a:p>
        </p:txBody>
      </p:sp>
      <p:pic>
        <p:nvPicPr>
          <p:cNvPr id="7" name="Picture 2" descr="E:\Lew\Ecap_Zeug\Konferenzen\2012_Neutrino_Kyoto\poster\The_Ping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5827" y="5935525"/>
            <a:ext cx="709784" cy="775028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6805611" y="6309320"/>
            <a:ext cx="631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/>
                </a:solidFill>
                <a:latin typeface="Helvetica Neue"/>
              </a:rPr>
              <a:t>PINGU</a:t>
            </a:r>
            <a:endParaRPr lang="de-DE" sz="1100" dirty="0">
              <a:solidFill>
                <a:schemeClr val="bg1"/>
              </a:solidFill>
              <a:latin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4511" y="260648"/>
            <a:ext cx="6981825" cy="693738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Helvetica Neue" charset="0"/>
                <a:ea typeface="ＭＳ Ｐゴシック" charset="0"/>
              </a:rPr>
              <a:t>PMT testing status</a:t>
            </a:r>
            <a:endParaRPr lang="en-US" sz="3200" dirty="0">
              <a:latin typeface="Helvetica Neue" charset="0"/>
              <a:ea typeface="ＭＳ Ｐゴシック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noFill/>
        </p:spPr>
        <p:txBody>
          <a:bodyPr/>
          <a:lstStyle/>
          <a:p>
            <a:fld id="{7696A2F3-160B-4264-BB82-9EB9EF71E871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10</a:t>
            </a:fld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792548"/>
              </p:ext>
            </p:extLst>
          </p:nvPr>
        </p:nvGraphicFramePr>
        <p:xfrm>
          <a:off x="613228" y="870560"/>
          <a:ext cx="7920880" cy="3566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3960440"/>
                <a:gridCol w="3960440"/>
              </a:tblGrid>
              <a:tr h="38404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requirements (KM3NeT)</a:t>
                      </a:r>
                      <a:endParaRPr lang="en-US" sz="2000" noProof="0" dirty="0"/>
                    </a:p>
                  </a:txBody>
                  <a:tcPr anchor="ctr"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 anchor="ctr">
                    <a:solidFill>
                      <a:srgbClr val="003366"/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l"/>
                      <a:r>
                        <a:rPr lang="en-US" sz="2000" noProof="0" dirty="0" smtClean="0"/>
                        <a:t>quantum efficiency</a:t>
                      </a:r>
                      <a:r>
                        <a:rPr lang="en-US" sz="2000" baseline="0" noProof="0" dirty="0" smtClean="0"/>
                        <a:t> @ 470 nm</a:t>
                      </a:r>
                      <a:endParaRPr lang="en-US" sz="20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&gt;</a:t>
                      </a:r>
                      <a:r>
                        <a:rPr lang="en-US" sz="2000" baseline="0" noProof="0" dirty="0" smtClean="0"/>
                        <a:t> 20%</a:t>
                      </a:r>
                      <a:endParaRPr lang="en-US" sz="2000" noProof="0" dirty="0"/>
                    </a:p>
                  </a:txBody>
                  <a:tcPr anchor="ctr"/>
                </a:tc>
              </a:tr>
              <a:tr h="384043">
                <a:tc>
                  <a:txBody>
                    <a:bodyPr/>
                    <a:lstStyle/>
                    <a:p>
                      <a:pPr algn="l"/>
                      <a:r>
                        <a:rPr lang="en-US" sz="2000" noProof="0" dirty="0" smtClean="0"/>
                        <a:t>transit time</a:t>
                      </a:r>
                      <a:r>
                        <a:rPr lang="en-US" sz="2000" baseline="0" noProof="0" dirty="0" smtClean="0"/>
                        <a:t> spread (</a:t>
                      </a:r>
                      <a:r>
                        <a:rPr lang="el-GR" sz="2000" baseline="0" noProof="0" dirty="0" smtClean="0"/>
                        <a:t>σ</a:t>
                      </a:r>
                      <a:r>
                        <a:rPr lang="en-US" sz="2000" baseline="0" noProof="0" dirty="0" smtClean="0"/>
                        <a:t>, FWHM)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&lt;</a:t>
                      </a:r>
                      <a:r>
                        <a:rPr lang="en-US" sz="2000" baseline="0" noProof="0" dirty="0" smtClean="0"/>
                        <a:t> 2 ns, &lt; 4.6 ns</a:t>
                      </a:r>
                      <a:endParaRPr lang="en-US" sz="2000" noProof="0" dirty="0"/>
                    </a:p>
                  </a:txBody>
                  <a:tcPr anchor="ctr"/>
                </a:tc>
              </a:tr>
              <a:tr h="384043">
                <a:tc>
                  <a:txBody>
                    <a:bodyPr/>
                    <a:lstStyle/>
                    <a:p>
                      <a:pPr algn="l"/>
                      <a:r>
                        <a:rPr lang="en-US" sz="2000" noProof="0" dirty="0" smtClean="0"/>
                        <a:t>gain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&gt;</a:t>
                      </a:r>
                      <a:r>
                        <a:rPr lang="en-US" sz="2000" baseline="0" noProof="0" dirty="0" smtClean="0"/>
                        <a:t> 2 </a:t>
                      </a:r>
                      <a:r>
                        <a:rPr lang="en-US" sz="2000" baseline="0" noProof="0" dirty="0" smtClean="0">
                          <a:latin typeface="Arial"/>
                          <a:cs typeface="Arial"/>
                        </a:rPr>
                        <a:t>∙ </a:t>
                      </a:r>
                      <a:r>
                        <a:rPr lang="en-US" sz="2000" baseline="0" noProof="0" dirty="0" smtClean="0"/>
                        <a:t>10</a:t>
                      </a:r>
                      <a:r>
                        <a:rPr lang="en-US" sz="2000" baseline="30000" noProof="0" dirty="0" smtClean="0"/>
                        <a:t>6</a:t>
                      </a:r>
                      <a:endParaRPr lang="en-US" sz="2000" noProof="0" dirty="0"/>
                    </a:p>
                  </a:txBody>
                  <a:tcPr anchor="ctr"/>
                </a:tc>
              </a:tr>
              <a:tr h="384043">
                <a:tc>
                  <a:txBody>
                    <a:bodyPr/>
                    <a:lstStyle/>
                    <a:p>
                      <a:pPr algn="l"/>
                      <a:r>
                        <a:rPr lang="en-US" sz="2000" noProof="0" dirty="0" smtClean="0"/>
                        <a:t>supply voltage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&lt; 1400 V</a:t>
                      </a:r>
                      <a:endParaRPr lang="en-US" sz="2000" noProof="0" dirty="0"/>
                    </a:p>
                  </a:txBody>
                  <a:tcPr anchor="ctr"/>
                </a:tc>
              </a:tr>
              <a:tr h="384043">
                <a:tc>
                  <a:txBody>
                    <a:bodyPr/>
                    <a:lstStyle/>
                    <a:p>
                      <a:pPr algn="l"/>
                      <a:r>
                        <a:rPr lang="en-US" sz="2000" noProof="0" dirty="0" smtClean="0"/>
                        <a:t>dark count rate @ 15°C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&lt; 1.5 kHz</a:t>
                      </a:r>
                      <a:endParaRPr lang="en-US" sz="2000" noProof="0" dirty="0"/>
                    </a:p>
                  </a:txBody>
                  <a:tcPr anchor="ctr"/>
                </a:tc>
              </a:tr>
              <a:tr h="384043">
                <a:tc>
                  <a:txBody>
                    <a:bodyPr/>
                    <a:lstStyle/>
                    <a:p>
                      <a:pPr algn="l"/>
                      <a:r>
                        <a:rPr lang="en-US" sz="2000" noProof="0" dirty="0" smtClean="0"/>
                        <a:t>peak</a:t>
                      </a:r>
                      <a:r>
                        <a:rPr lang="en-US" sz="2000" baseline="0" noProof="0" dirty="0" smtClean="0"/>
                        <a:t> to valley ratio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&gt;</a:t>
                      </a:r>
                      <a:r>
                        <a:rPr lang="en-US" sz="2000" baseline="0" noProof="0" dirty="0" smtClean="0"/>
                        <a:t> 3</a:t>
                      </a:r>
                      <a:endParaRPr lang="en-US" sz="2000" noProof="0" dirty="0"/>
                    </a:p>
                  </a:txBody>
                  <a:tcPr anchor="ctr"/>
                </a:tc>
              </a:tr>
              <a:tr h="384043">
                <a:tc>
                  <a:txBody>
                    <a:bodyPr/>
                    <a:lstStyle/>
                    <a:p>
                      <a:pPr algn="l"/>
                      <a:r>
                        <a:rPr lang="en-US" sz="2000" noProof="0" dirty="0" smtClean="0"/>
                        <a:t>length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&lt; 120</a:t>
                      </a:r>
                      <a:r>
                        <a:rPr lang="en-US" sz="2000" baseline="0" noProof="0" dirty="0" smtClean="0"/>
                        <a:t> mm</a:t>
                      </a:r>
                      <a:endParaRPr lang="en-US" sz="2000" noProof="0" dirty="0"/>
                    </a:p>
                  </a:txBody>
                  <a:tcPr anchor="ctr"/>
                </a:tc>
              </a:tr>
              <a:tr h="384043">
                <a:tc>
                  <a:txBody>
                    <a:bodyPr/>
                    <a:lstStyle/>
                    <a:p>
                      <a:pPr algn="l"/>
                      <a:r>
                        <a:rPr lang="en-US" sz="2000" noProof="0" dirty="0" smtClean="0"/>
                        <a:t>outer diameter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latin typeface="Arial"/>
                          <a:cs typeface="Arial"/>
                        </a:rPr>
                        <a:t>≤ 82 mm</a:t>
                      </a:r>
                      <a:r>
                        <a:rPr lang="en-US" sz="2000" noProof="0" dirty="0" smtClean="0"/>
                        <a:t> </a:t>
                      </a:r>
                      <a:endParaRPr lang="en-US" sz="2000" noProof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Abgerundetes Rechteck 5"/>
          <p:cNvSpPr/>
          <p:nvPr/>
        </p:nvSpPr>
        <p:spPr>
          <a:xfrm>
            <a:off x="1187624" y="4653136"/>
            <a:ext cx="1800200" cy="720080"/>
          </a:xfrm>
          <a:prstGeom prst="roundRect">
            <a:avLst/>
          </a:prstGeom>
          <a:solidFill>
            <a:srgbClr val="0033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Hamamatsu</a:t>
            </a:r>
            <a:endParaRPr lang="de-DE" sz="2000" dirty="0"/>
          </a:p>
        </p:txBody>
      </p:sp>
      <p:sp>
        <p:nvSpPr>
          <p:cNvPr id="7" name="Abgerundetes Rechteck 6"/>
          <p:cNvSpPr/>
          <p:nvPr/>
        </p:nvSpPr>
        <p:spPr>
          <a:xfrm>
            <a:off x="4067944" y="4653136"/>
            <a:ext cx="1800200" cy="720080"/>
          </a:xfrm>
          <a:prstGeom prst="roundRect">
            <a:avLst/>
          </a:prstGeom>
          <a:solidFill>
            <a:srgbClr val="0033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ETEL</a:t>
            </a:r>
            <a:endParaRPr lang="de-DE" sz="2000" dirty="0"/>
          </a:p>
        </p:txBody>
      </p:sp>
      <p:sp>
        <p:nvSpPr>
          <p:cNvPr id="9" name="Abgerundetes Rechteck 8"/>
          <p:cNvSpPr/>
          <p:nvPr/>
        </p:nvSpPr>
        <p:spPr>
          <a:xfrm>
            <a:off x="6228184" y="4653136"/>
            <a:ext cx="1800200" cy="720080"/>
          </a:xfrm>
          <a:prstGeom prst="roundRect">
            <a:avLst/>
          </a:prstGeom>
          <a:solidFill>
            <a:srgbClr val="0033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HZC</a:t>
            </a:r>
            <a:endParaRPr lang="de-DE" sz="2000" dirty="0"/>
          </a:p>
        </p:txBody>
      </p:sp>
      <p:sp>
        <p:nvSpPr>
          <p:cNvPr id="10" name="Content Placeholder 14"/>
          <p:cNvSpPr>
            <a:spLocks noGrp="1"/>
          </p:cNvSpPr>
          <p:nvPr>
            <p:ph sz="half" idx="4294967295"/>
          </p:nvPr>
        </p:nvSpPr>
        <p:spPr>
          <a:xfrm>
            <a:off x="1135090" y="5589240"/>
            <a:ext cx="3292894" cy="57606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talk by Leonora</a:t>
            </a:r>
          </a:p>
          <a:p>
            <a:pPr>
              <a:lnSpc>
                <a:spcPct val="150000"/>
              </a:lnSpc>
              <a:buNone/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buBlip>
                <a:blip r:embed="rId3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</p:txBody>
      </p:sp>
      <p:sp>
        <p:nvSpPr>
          <p:cNvPr id="11" name="Content Placeholder 14"/>
          <p:cNvSpPr>
            <a:spLocks noGrp="1"/>
          </p:cNvSpPr>
          <p:nvPr>
            <p:ph sz="half" idx="4294967295"/>
          </p:nvPr>
        </p:nvSpPr>
        <p:spPr>
          <a:xfrm>
            <a:off x="4073350" y="5589240"/>
            <a:ext cx="3292894" cy="57606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talk by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Kalekin</a:t>
            </a: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buBlip>
                <a:blip r:embed="rId3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</p:txBody>
      </p:sp>
      <p:sp>
        <p:nvSpPr>
          <p:cNvPr id="3" name="Smiley 2"/>
          <p:cNvSpPr>
            <a:spLocks noChangeAspect="1"/>
          </p:cNvSpPr>
          <p:nvPr/>
        </p:nvSpPr>
        <p:spPr>
          <a:xfrm>
            <a:off x="2636785" y="4302097"/>
            <a:ext cx="702078" cy="702078"/>
          </a:xfrm>
          <a:prstGeom prst="smileyFace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Smiley 14"/>
          <p:cNvSpPr>
            <a:spLocks noChangeAspect="1"/>
          </p:cNvSpPr>
          <p:nvPr/>
        </p:nvSpPr>
        <p:spPr>
          <a:xfrm>
            <a:off x="5454098" y="4311098"/>
            <a:ext cx="702078" cy="702078"/>
          </a:xfrm>
          <a:prstGeom prst="smileyFace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Smiley 15"/>
          <p:cNvSpPr>
            <a:spLocks noChangeAspect="1"/>
          </p:cNvSpPr>
          <p:nvPr/>
        </p:nvSpPr>
        <p:spPr>
          <a:xfrm>
            <a:off x="7686346" y="4307164"/>
            <a:ext cx="702078" cy="702078"/>
          </a:xfrm>
          <a:prstGeom prst="smileyFace">
            <a:avLst>
              <a:gd name="adj" fmla="val 645"/>
            </a:avLst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Development of a multi-PMT optical module for PINGU</a:t>
            </a:r>
            <a:endParaRPr lang="de-DE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9672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4511" y="260648"/>
            <a:ext cx="6981825" cy="693738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Helvetica Neue" charset="0"/>
                <a:ea typeface="ＭＳ Ｐゴシック" charset="0"/>
              </a:rPr>
              <a:t>Readout principle</a:t>
            </a:r>
            <a:endParaRPr lang="en-US" sz="3200" dirty="0">
              <a:latin typeface="Helvetica Neue" charset="0"/>
              <a:ea typeface="ＭＳ Ｐゴシック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noFill/>
        </p:spPr>
        <p:txBody>
          <a:bodyPr/>
          <a:lstStyle/>
          <a:p>
            <a:fld id="{7696A2F3-160B-4264-BB82-9EB9EF71E871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11</a:t>
            </a:fld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" name="Content Placeholder 14"/>
          <p:cNvSpPr>
            <a:spLocks noGrp="1"/>
          </p:cNvSpPr>
          <p:nvPr>
            <p:ph sz="half" idx="4294967295"/>
          </p:nvPr>
        </p:nvSpPr>
        <p:spPr>
          <a:xfrm>
            <a:off x="523236" y="820124"/>
            <a:ext cx="8225228" cy="86256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from analogue signal to time stamped 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data (talks by Real &amp;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Calvo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)</a:t>
            </a: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</p:txBody>
      </p:sp>
      <p:grpSp>
        <p:nvGrpSpPr>
          <p:cNvPr id="12" name="Group 4121"/>
          <p:cNvGrpSpPr/>
          <p:nvPr/>
        </p:nvGrpSpPr>
        <p:grpSpPr>
          <a:xfrm>
            <a:off x="4652650" y="1374939"/>
            <a:ext cx="4023806" cy="1864376"/>
            <a:chOff x="502591" y="1666943"/>
            <a:chExt cx="4023806" cy="1864376"/>
          </a:xfrm>
        </p:grpSpPr>
        <p:sp>
          <p:nvSpPr>
            <p:cNvPr id="13" name="Freeform 16"/>
            <p:cNvSpPr/>
            <p:nvPr/>
          </p:nvSpPr>
          <p:spPr>
            <a:xfrm>
              <a:off x="513436" y="2141582"/>
              <a:ext cx="3648142" cy="1389737"/>
            </a:xfrm>
            <a:custGeom>
              <a:avLst/>
              <a:gdLst>
                <a:gd name="connsiteX0" fmla="*/ 0 w 4094026"/>
                <a:gd name="connsiteY0" fmla="*/ 33524 h 1631924"/>
                <a:gd name="connsiteX1" fmla="*/ 54047 w 4094026"/>
                <a:gd name="connsiteY1" fmla="*/ 60544 h 1631924"/>
                <a:gd name="connsiteX2" fmla="*/ 175652 w 4094026"/>
                <a:gd name="connsiteY2" fmla="*/ 114584 h 1631924"/>
                <a:gd name="connsiteX3" fmla="*/ 283745 w 4094026"/>
                <a:gd name="connsiteY3" fmla="*/ 87564 h 1631924"/>
                <a:gd name="connsiteX4" fmla="*/ 378326 w 4094026"/>
                <a:gd name="connsiteY4" fmla="*/ 141603 h 1631924"/>
                <a:gd name="connsiteX5" fmla="*/ 445884 w 4094026"/>
                <a:gd name="connsiteY5" fmla="*/ 128093 h 1631924"/>
                <a:gd name="connsiteX6" fmla="*/ 648559 w 4094026"/>
                <a:gd name="connsiteY6" fmla="*/ 101074 h 1631924"/>
                <a:gd name="connsiteX7" fmla="*/ 783675 w 4094026"/>
                <a:gd name="connsiteY7" fmla="*/ 6504 h 1631924"/>
                <a:gd name="connsiteX8" fmla="*/ 932303 w 4094026"/>
                <a:gd name="connsiteY8" fmla="*/ 20014 h 1631924"/>
                <a:gd name="connsiteX9" fmla="*/ 1040396 w 4094026"/>
                <a:gd name="connsiteY9" fmla="*/ 114584 h 1631924"/>
                <a:gd name="connsiteX10" fmla="*/ 1080931 w 4094026"/>
                <a:gd name="connsiteY10" fmla="*/ 249683 h 1631924"/>
                <a:gd name="connsiteX11" fmla="*/ 1243071 w 4094026"/>
                <a:gd name="connsiteY11" fmla="*/ 871142 h 1631924"/>
                <a:gd name="connsiteX12" fmla="*/ 1499792 w 4094026"/>
                <a:gd name="connsiteY12" fmla="*/ 1546641 h 1631924"/>
                <a:gd name="connsiteX13" fmla="*/ 1688955 w 4094026"/>
                <a:gd name="connsiteY13" fmla="*/ 1546641 h 1631924"/>
                <a:gd name="connsiteX14" fmla="*/ 1918653 w 4094026"/>
                <a:gd name="connsiteY14" fmla="*/ 857632 h 1631924"/>
                <a:gd name="connsiteX15" fmla="*/ 2188885 w 4094026"/>
                <a:gd name="connsiteY15" fmla="*/ 398293 h 1631924"/>
                <a:gd name="connsiteX16" fmla="*/ 2513165 w 4094026"/>
                <a:gd name="connsiteY16" fmla="*/ 182133 h 1631924"/>
                <a:gd name="connsiteX17" fmla="*/ 2823932 w 4094026"/>
                <a:gd name="connsiteY17" fmla="*/ 101074 h 1631924"/>
                <a:gd name="connsiteX18" fmla="*/ 2959049 w 4094026"/>
                <a:gd name="connsiteY18" fmla="*/ 47034 h 1631924"/>
                <a:gd name="connsiteX19" fmla="*/ 3080653 w 4094026"/>
                <a:gd name="connsiteY19" fmla="*/ 114584 h 1631924"/>
                <a:gd name="connsiteX20" fmla="*/ 3323863 w 4094026"/>
                <a:gd name="connsiteY20" fmla="*/ 87564 h 1631924"/>
                <a:gd name="connsiteX21" fmla="*/ 3458979 w 4094026"/>
                <a:gd name="connsiteY21" fmla="*/ 168623 h 1631924"/>
                <a:gd name="connsiteX22" fmla="*/ 3715700 w 4094026"/>
                <a:gd name="connsiteY22" fmla="*/ 47034 h 1631924"/>
                <a:gd name="connsiteX23" fmla="*/ 3958910 w 4094026"/>
                <a:gd name="connsiteY23" fmla="*/ 195643 h 1631924"/>
                <a:gd name="connsiteX24" fmla="*/ 4094026 w 4094026"/>
                <a:gd name="connsiteY24" fmla="*/ 128093 h 1631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94026" h="1631924">
                  <a:moveTo>
                    <a:pt x="0" y="33524"/>
                  </a:moveTo>
                  <a:cubicBezTo>
                    <a:pt x="12386" y="40279"/>
                    <a:pt x="24772" y="47034"/>
                    <a:pt x="54047" y="60544"/>
                  </a:cubicBezTo>
                  <a:cubicBezTo>
                    <a:pt x="83322" y="74054"/>
                    <a:pt x="137369" y="110081"/>
                    <a:pt x="175652" y="114584"/>
                  </a:cubicBezTo>
                  <a:cubicBezTo>
                    <a:pt x="213935" y="119087"/>
                    <a:pt x="249966" y="83061"/>
                    <a:pt x="283745" y="87564"/>
                  </a:cubicBezTo>
                  <a:cubicBezTo>
                    <a:pt x="317524" y="92067"/>
                    <a:pt x="351303" y="134848"/>
                    <a:pt x="378326" y="141603"/>
                  </a:cubicBezTo>
                  <a:cubicBezTo>
                    <a:pt x="405349" y="148358"/>
                    <a:pt x="400845" y="134848"/>
                    <a:pt x="445884" y="128093"/>
                  </a:cubicBezTo>
                  <a:cubicBezTo>
                    <a:pt x="490923" y="121338"/>
                    <a:pt x="592261" y="121339"/>
                    <a:pt x="648559" y="101074"/>
                  </a:cubicBezTo>
                  <a:cubicBezTo>
                    <a:pt x="704858" y="80809"/>
                    <a:pt x="736384" y="20014"/>
                    <a:pt x="783675" y="6504"/>
                  </a:cubicBezTo>
                  <a:cubicBezTo>
                    <a:pt x="830966" y="-7006"/>
                    <a:pt x="889516" y="2001"/>
                    <a:pt x="932303" y="20014"/>
                  </a:cubicBezTo>
                  <a:cubicBezTo>
                    <a:pt x="975090" y="38027"/>
                    <a:pt x="1015625" y="76306"/>
                    <a:pt x="1040396" y="114584"/>
                  </a:cubicBezTo>
                  <a:cubicBezTo>
                    <a:pt x="1065167" y="152862"/>
                    <a:pt x="1047152" y="123590"/>
                    <a:pt x="1080931" y="249683"/>
                  </a:cubicBezTo>
                  <a:cubicBezTo>
                    <a:pt x="1114710" y="375776"/>
                    <a:pt x="1173261" y="654983"/>
                    <a:pt x="1243071" y="871142"/>
                  </a:cubicBezTo>
                  <a:cubicBezTo>
                    <a:pt x="1312881" y="1087301"/>
                    <a:pt x="1425478" y="1434058"/>
                    <a:pt x="1499792" y="1546641"/>
                  </a:cubicBezTo>
                  <a:cubicBezTo>
                    <a:pt x="1574106" y="1659224"/>
                    <a:pt x="1619145" y="1661476"/>
                    <a:pt x="1688955" y="1546641"/>
                  </a:cubicBezTo>
                  <a:cubicBezTo>
                    <a:pt x="1758765" y="1431806"/>
                    <a:pt x="1835331" y="1049023"/>
                    <a:pt x="1918653" y="857632"/>
                  </a:cubicBezTo>
                  <a:cubicBezTo>
                    <a:pt x="2001975" y="666241"/>
                    <a:pt x="2089800" y="510876"/>
                    <a:pt x="2188885" y="398293"/>
                  </a:cubicBezTo>
                  <a:cubicBezTo>
                    <a:pt x="2287970" y="285710"/>
                    <a:pt x="2407324" y="231669"/>
                    <a:pt x="2513165" y="182133"/>
                  </a:cubicBezTo>
                  <a:cubicBezTo>
                    <a:pt x="2619006" y="132597"/>
                    <a:pt x="2749618" y="123590"/>
                    <a:pt x="2823932" y="101074"/>
                  </a:cubicBezTo>
                  <a:cubicBezTo>
                    <a:pt x="2898246" y="78558"/>
                    <a:pt x="2916262" y="44782"/>
                    <a:pt x="2959049" y="47034"/>
                  </a:cubicBezTo>
                  <a:cubicBezTo>
                    <a:pt x="3001836" y="49286"/>
                    <a:pt x="3019851" y="107829"/>
                    <a:pt x="3080653" y="114584"/>
                  </a:cubicBezTo>
                  <a:cubicBezTo>
                    <a:pt x="3141455" y="121339"/>
                    <a:pt x="3260809" y="78558"/>
                    <a:pt x="3323863" y="87564"/>
                  </a:cubicBezTo>
                  <a:cubicBezTo>
                    <a:pt x="3386917" y="96570"/>
                    <a:pt x="3393673" y="175378"/>
                    <a:pt x="3458979" y="168623"/>
                  </a:cubicBezTo>
                  <a:cubicBezTo>
                    <a:pt x="3524285" y="161868"/>
                    <a:pt x="3632378" y="42531"/>
                    <a:pt x="3715700" y="47034"/>
                  </a:cubicBezTo>
                  <a:cubicBezTo>
                    <a:pt x="3799022" y="51537"/>
                    <a:pt x="3895856" y="182133"/>
                    <a:pt x="3958910" y="195643"/>
                  </a:cubicBezTo>
                  <a:cubicBezTo>
                    <a:pt x="4021964" y="209153"/>
                    <a:pt x="4094026" y="128093"/>
                    <a:pt x="4094026" y="128093"/>
                  </a:cubicBezTo>
                </a:path>
              </a:pathLst>
            </a:custGeom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feld 26"/>
            <p:cNvSpPr txBox="1"/>
            <p:nvPr/>
          </p:nvSpPr>
          <p:spPr>
            <a:xfrm>
              <a:off x="3558068" y="1699179"/>
              <a:ext cx="8197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time</a:t>
              </a:r>
              <a:endParaRPr lang="en-US" sz="1600" dirty="0"/>
            </a:p>
          </p:txBody>
        </p:sp>
        <p:sp>
          <p:nvSpPr>
            <p:cNvPr id="15" name="Textfeld 26"/>
            <p:cNvSpPr txBox="1"/>
            <p:nvPr/>
          </p:nvSpPr>
          <p:spPr>
            <a:xfrm rot="16200000">
              <a:off x="228238" y="2877882"/>
              <a:ext cx="8872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voltage</a:t>
              </a:r>
              <a:endParaRPr lang="en-US" sz="1600" dirty="0"/>
            </a:p>
          </p:txBody>
        </p:sp>
        <p:sp>
          <p:nvSpPr>
            <p:cNvPr id="16" name="Textfeld 26"/>
            <p:cNvSpPr txBox="1"/>
            <p:nvPr/>
          </p:nvSpPr>
          <p:spPr>
            <a:xfrm>
              <a:off x="3221622" y="2757460"/>
              <a:ext cx="13047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threshold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7" name="Straight Arrow Connector 22"/>
            <p:cNvCxnSpPr/>
            <p:nvPr/>
          </p:nvCxnSpPr>
          <p:spPr>
            <a:xfrm flipV="1">
              <a:off x="891085" y="2580300"/>
              <a:ext cx="3338730" cy="2322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9"/>
            <p:cNvGrpSpPr/>
            <p:nvPr/>
          </p:nvGrpSpPr>
          <p:grpSpPr>
            <a:xfrm>
              <a:off x="512763" y="1666943"/>
              <a:ext cx="3716379" cy="1823846"/>
              <a:chOff x="512763" y="1666943"/>
              <a:chExt cx="3716379" cy="1823846"/>
            </a:xfrm>
          </p:grpSpPr>
          <p:cxnSp>
            <p:nvCxnSpPr>
              <p:cNvPr id="19" name="Straight Arrow Connector 2"/>
              <p:cNvCxnSpPr/>
              <p:nvPr/>
            </p:nvCxnSpPr>
            <p:spPr>
              <a:xfrm flipV="1">
                <a:off x="512763" y="2080536"/>
                <a:ext cx="3716379" cy="135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2"/>
              <p:cNvCxnSpPr/>
              <p:nvPr/>
            </p:nvCxnSpPr>
            <p:spPr>
              <a:xfrm flipV="1">
                <a:off x="891085" y="1666943"/>
                <a:ext cx="0" cy="18238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4110"/>
          <p:cNvGrpSpPr/>
          <p:nvPr/>
        </p:nvGrpSpPr>
        <p:grpSpPr>
          <a:xfrm>
            <a:off x="4748485" y="5026063"/>
            <a:ext cx="3504463" cy="707193"/>
            <a:chOff x="5261631" y="1925596"/>
            <a:chExt cx="3504463" cy="707193"/>
          </a:xfrm>
        </p:grpSpPr>
        <p:cxnSp>
          <p:nvCxnSpPr>
            <p:cNvPr id="22" name="Elbow Connector 4105"/>
            <p:cNvCxnSpPr/>
            <p:nvPr/>
          </p:nvCxnSpPr>
          <p:spPr>
            <a:xfrm flipV="1">
              <a:off x="5261631" y="1931927"/>
              <a:ext cx="1629707" cy="671602"/>
            </a:xfrm>
            <a:prstGeom prst="bentConnector3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44"/>
            <p:cNvCxnSpPr/>
            <p:nvPr/>
          </p:nvCxnSpPr>
          <p:spPr>
            <a:xfrm>
              <a:off x="6882043" y="1925596"/>
              <a:ext cx="1884051" cy="707193"/>
            </a:xfrm>
            <a:prstGeom prst="bentConnector3">
              <a:avLst>
                <a:gd name="adj1" fmla="val -201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feld 26"/>
          <p:cNvSpPr txBox="1"/>
          <p:nvPr/>
        </p:nvSpPr>
        <p:spPr>
          <a:xfrm>
            <a:off x="6477316" y="4890646"/>
            <a:ext cx="828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+</a:t>
            </a:r>
            <a:r>
              <a:rPr lang="en-US" sz="1600" dirty="0" smtClean="0">
                <a:solidFill>
                  <a:srgbClr val="FF0000"/>
                </a:solidFill>
              </a:rPr>
              <a:t>1.5 V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28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877470"/>
              </p:ext>
            </p:extLst>
          </p:nvPr>
        </p:nvGraphicFramePr>
        <p:xfrm>
          <a:off x="683568" y="4303305"/>
          <a:ext cx="2082800" cy="18230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082800"/>
              </a:tblGrid>
              <a:tr h="455772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err="1" smtClean="0"/>
                        <a:t>signal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word</a:t>
                      </a:r>
                      <a:endParaRPr lang="de-DE" sz="2000" dirty="0"/>
                    </a:p>
                  </a:txBody>
                  <a:tcPr anchor="ctr">
                    <a:solidFill>
                      <a:srgbClr val="003366"/>
                    </a:solidFill>
                  </a:tcPr>
                </a:tc>
              </a:tr>
              <a:tr h="455772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err="1" smtClean="0"/>
                        <a:t>start</a:t>
                      </a:r>
                      <a:r>
                        <a:rPr lang="de-DE" sz="2000" dirty="0" smtClean="0"/>
                        <a:t> time</a:t>
                      </a:r>
                      <a:endParaRPr lang="de-DE" sz="2000" dirty="0"/>
                    </a:p>
                  </a:txBody>
                  <a:tcPr anchor="ctr"/>
                </a:tc>
              </a:tr>
              <a:tr h="455772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err="1" smtClean="0"/>
                        <a:t>duration</a:t>
                      </a:r>
                      <a:endParaRPr lang="de-DE" sz="2000" dirty="0"/>
                    </a:p>
                  </a:txBody>
                  <a:tcPr anchor="ctr"/>
                </a:tc>
              </a:tr>
              <a:tr h="455772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PMT </a:t>
                      </a:r>
                      <a:r>
                        <a:rPr lang="de-DE" sz="2000" dirty="0" err="1" smtClean="0"/>
                        <a:t>id</a:t>
                      </a:r>
                      <a:endParaRPr lang="de-DE" sz="20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408082" y="3298572"/>
            <a:ext cx="1822996" cy="143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24" y="3630555"/>
            <a:ext cx="1918652" cy="1508489"/>
          </a:xfrm>
          <a:prstGeom prst="rect">
            <a:avLst/>
          </a:prstGeom>
        </p:spPr>
      </p:pic>
      <p:sp>
        <p:nvSpPr>
          <p:cNvPr id="34" name="Textfeld 8"/>
          <p:cNvSpPr txBox="1"/>
          <p:nvPr/>
        </p:nvSpPr>
        <p:spPr>
          <a:xfrm rot="16200000">
            <a:off x="7494128" y="4622936"/>
            <a:ext cx="2026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/>
              <a:t>NIKHEF 2012</a:t>
            </a:r>
            <a:endParaRPr kumimoji="0" lang="en-US" sz="1600" b="0" i="0" u="none" strike="noStrike" kern="0" cap="none" spc="0" normalizeH="0" baseline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6" name="Right Arrow 4"/>
          <p:cNvSpPr/>
          <p:nvPr/>
        </p:nvSpPr>
        <p:spPr>
          <a:xfrm>
            <a:off x="3635896" y="2060848"/>
            <a:ext cx="576064" cy="432048"/>
          </a:xfrm>
          <a:prstGeom prst="rightArrow">
            <a:avLst/>
          </a:prstGeom>
          <a:gradFill>
            <a:gsLst>
              <a:gs pos="0">
                <a:srgbClr val="003366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bgerundetes Rechteck 6"/>
          <p:cNvSpPr/>
          <p:nvPr/>
        </p:nvSpPr>
        <p:spPr>
          <a:xfrm>
            <a:off x="2358262" y="3284984"/>
            <a:ext cx="1997714" cy="720080"/>
          </a:xfrm>
          <a:prstGeom prst="roundRect">
            <a:avLst/>
          </a:prstGeom>
          <a:solidFill>
            <a:srgbClr val="0033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FPGA &amp; clock</a:t>
            </a:r>
            <a:endParaRPr lang="de-DE" sz="2000" dirty="0"/>
          </a:p>
        </p:txBody>
      </p:sp>
      <p:sp>
        <p:nvSpPr>
          <p:cNvPr id="37" name="Abgerundetes Rechteck 36"/>
          <p:cNvSpPr/>
          <p:nvPr/>
        </p:nvSpPr>
        <p:spPr>
          <a:xfrm>
            <a:off x="7452320" y="2969242"/>
            <a:ext cx="1194739" cy="720080"/>
          </a:xfrm>
          <a:prstGeom prst="roundRect">
            <a:avLst/>
          </a:prstGeom>
          <a:solidFill>
            <a:srgbClr val="0033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base</a:t>
            </a:r>
            <a:endParaRPr lang="de-DE" sz="2000" dirty="0"/>
          </a:p>
        </p:txBody>
      </p:sp>
      <p:sp>
        <p:nvSpPr>
          <p:cNvPr id="38" name="Right Arrow 4"/>
          <p:cNvSpPr/>
          <p:nvPr/>
        </p:nvSpPr>
        <p:spPr>
          <a:xfrm rot="5400000">
            <a:off x="5580112" y="3861048"/>
            <a:ext cx="576064" cy="432048"/>
          </a:xfrm>
          <a:prstGeom prst="rightArrow">
            <a:avLst/>
          </a:prstGeom>
          <a:gradFill>
            <a:gsLst>
              <a:gs pos="0">
                <a:srgbClr val="003366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4"/>
          <p:cNvSpPr/>
          <p:nvPr/>
        </p:nvSpPr>
        <p:spPr>
          <a:xfrm rot="10800000">
            <a:off x="3635897" y="5445223"/>
            <a:ext cx="576064" cy="432048"/>
          </a:xfrm>
          <a:prstGeom prst="rightArrow">
            <a:avLst/>
          </a:prstGeom>
          <a:gradFill>
            <a:gsLst>
              <a:gs pos="0">
                <a:srgbClr val="003366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feld 26"/>
          <p:cNvSpPr txBox="1"/>
          <p:nvPr/>
        </p:nvSpPr>
        <p:spPr>
          <a:xfrm>
            <a:off x="7734274" y="5394702"/>
            <a:ext cx="819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time</a:t>
            </a:r>
            <a:endParaRPr lang="en-US" sz="1600" dirty="0"/>
          </a:p>
        </p:txBody>
      </p:sp>
      <p:sp>
        <p:nvSpPr>
          <p:cNvPr id="41" name="Textfeld 26"/>
          <p:cNvSpPr txBox="1"/>
          <p:nvPr/>
        </p:nvSpPr>
        <p:spPr>
          <a:xfrm>
            <a:off x="4211960" y="5301208"/>
            <a:ext cx="887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voltage</a:t>
            </a:r>
            <a:endParaRPr lang="en-US" sz="1600" dirty="0"/>
          </a:p>
        </p:txBody>
      </p:sp>
      <p:cxnSp>
        <p:nvCxnSpPr>
          <p:cNvPr id="42" name="Straight Arrow Connector 2"/>
          <p:cNvCxnSpPr/>
          <p:nvPr/>
        </p:nvCxnSpPr>
        <p:spPr>
          <a:xfrm flipV="1">
            <a:off x="4688969" y="5891127"/>
            <a:ext cx="3716379" cy="1351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12"/>
          <p:cNvCxnSpPr/>
          <p:nvPr/>
        </p:nvCxnSpPr>
        <p:spPr>
          <a:xfrm flipV="1">
            <a:off x="5067291" y="4413466"/>
            <a:ext cx="0" cy="182384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5602" y="1484784"/>
            <a:ext cx="2619277" cy="174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Development of a multi-PMT optical module for PINGU</a:t>
            </a:r>
            <a:endParaRPr lang="de-DE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04306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4511" y="260648"/>
            <a:ext cx="6981825" cy="693738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Helvetica Neue" charset="0"/>
                <a:ea typeface="ＭＳ Ｐゴシック" charset="0"/>
              </a:rPr>
              <a:t>Holding structure</a:t>
            </a:r>
            <a:endParaRPr lang="en-US" sz="3200" dirty="0">
              <a:latin typeface="Helvetica Neue" charset="0"/>
              <a:ea typeface="ＭＳ Ｐゴシック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noFill/>
        </p:spPr>
        <p:txBody>
          <a:bodyPr/>
          <a:lstStyle/>
          <a:p>
            <a:fld id="{7696A2F3-160B-4264-BB82-9EB9EF71E871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12</a:t>
            </a:fld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5156005" y="716654"/>
            <a:ext cx="3232419" cy="5160618"/>
            <a:chOff x="4939981" y="716654"/>
            <a:chExt cx="3232419" cy="5160618"/>
          </a:xfrm>
        </p:grpSpPr>
        <p:pic>
          <p:nvPicPr>
            <p:cNvPr id="4098" name="Picture 2" descr="C:\Users\lclassen\Documents\ECAP\Konferenzen\2013_VLVNT_Stockholm\KM3NeT_holding_structure\DSC00426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9981" y="3452958"/>
              <a:ext cx="3232419" cy="2424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C:\Users\lclassen\Documents\ECAP\Konferenzen\2013_VLVNT_Stockholm\KM3NeT_holding_structure\DSC00430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9981" y="716654"/>
              <a:ext cx="3232419" cy="2424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4" b="14637"/>
          <a:stretch/>
        </p:blipFill>
        <p:spPr bwMode="auto">
          <a:xfrm>
            <a:off x="755576" y="4437112"/>
            <a:ext cx="3816424" cy="164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31541"/>
            <a:ext cx="1800200" cy="147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14"/>
          <p:cNvSpPr>
            <a:spLocks noGrp="1"/>
          </p:cNvSpPr>
          <p:nvPr>
            <p:ph sz="half" idx="4294967295"/>
          </p:nvPr>
        </p:nvSpPr>
        <p:spPr>
          <a:xfrm>
            <a:off x="559026" y="826185"/>
            <a:ext cx="4084982" cy="418699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Blip>
                <a:blip r:embed="rId7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3D printing / rapid prototyping </a:t>
            </a:r>
          </a:p>
          <a:p>
            <a:pPr>
              <a:lnSpc>
                <a:spcPct val="150000"/>
              </a:lnSpc>
              <a:buBlip>
                <a:blip r:embed="rId7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adequate precision</a:t>
            </a:r>
          </a:p>
          <a:p>
            <a:pPr>
              <a:lnSpc>
                <a:spcPct val="150000"/>
              </a:lnSpc>
              <a:buBlip>
                <a:blip r:embed="rId7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low price (prototyping)</a:t>
            </a:r>
          </a:p>
          <a:p>
            <a:pPr>
              <a:lnSpc>
                <a:spcPct val="150000"/>
              </a:lnSpc>
              <a:buBlip>
                <a:blip r:embed="rId7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segmentation possible</a:t>
            </a:r>
          </a:p>
          <a:p>
            <a:pPr>
              <a:lnSpc>
                <a:spcPct val="150000"/>
              </a:lnSpc>
              <a:buBlip>
                <a:blip r:embed="rId7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high flexibility</a:t>
            </a:r>
          </a:p>
          <a:p>
            <a:pPr>
              <a:lnSpc>
                <a:spcPct val="150000"/>
              </a:lnSpc>
              <a:buBlip>
                <a:blip r:embed="rId7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alternatives considered for mass production</a:t>
            </a:r>
          </a:p>
        </p:txBody>
      </p:sp>
      <p:sp>
        <p:nvSpPr>
          <p:cNvPr id="10" name="Right Arrow 4"/>
          <p:cNvSpPr/>
          <p:nvPr/>
        </p:nvSpPr>
        <p:spPr>
          <a:xfrm>
            <a:off x="5148064" y="1700808"/>
            <a:ext cx="576064" cy="432048"/>
          </a:xfrm>
          <a:prstGeom prst="rightArrow">
            <a:avLst/>
          </a:prstGeom>
          <a:gradFill>
            <a:gsLst>
              <a:gs pos="0">
                <a:srgbClr val="003366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Development of a multi-PMT optical module for PINGU</a:t>
            </a:r>
            <a:endParaRPr lang="de-DE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5790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4511" y="260648"/>
            <a:ext cx="6981825" cy="693738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Helvetica Neue" charset="0"/>
                <a:ea typeface="ＭＳ Ｐゴシック" charset="0"/>
              </a:rPr>
              <a:t>Module integration</a:t>
            </a:r>
            <a:endParaRPr lang="en-US" sz="3200" dirty="0">
              <a:latin typeface="Helvetica Neue" charset="0"/>
              <a:ea typeface="ＭＳ Ｐゴシック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noFill/>
        </p:spPr>
        <p:txBody>
          <a:bodyPr/>
          <a:lstStyle/>
          <a:p>
            <a:fld id="{7696A2F3-160B-4264-BB82-9EB9EF71E871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13</a:t>
            </a:fld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5124" name="Picture 4" descr="C:\Users\lclassen\Desktop\20130722_OM_Integration\CAM003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lclassen\Desktop\20130722_OM_Integration\CAM003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lclassen\Documents\ECAP\Konferenzen\2013_VLVNT_Stockholm\KM3NeT_DOM_integration\DSC0041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91914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Development of a multi-PMT optical module for PINGU</a:t>
            </a:r>
            <a:endParaRPr lang="de-DE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09126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4511" y="260648"/>
            <a:ext cx="6981825" cy="693738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Helvetica Neue" charset="0"/>
                <a:ea typeface="ＭＳ Ｐゴシック" charset="0"/>
              </a:rPr>
              <a:t>Angular acceptance</a:t>
            </a:r>
            <a:endParaRPr lang="en-US" sz="3200" dirty="0">
              <a:latin typeface="Helvetica Neue" charset="0"/>
              <a:ea typeface="ＭＳ Ｐゴシック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noFill/>
        </p:spPr>
        <p:txBody>
          <a:bodyPr/>
          <a:lstStyle/>
          <a:p>
            <a:fld id="{7696A2F3-160B-4264-BB82-9EB9EF71E871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14</a:t>
            </a:fld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9" y="3573016"/>
            <a:ext cx="305858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Development of a multi-PMT optical module for PINGU</a:t>
            </a:r>
            <a:endParaRPr lang="de-DE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grpSp>
        <p:nvGrpSpPr>
          <p:cNvPr id="2" name="Gruppieren 1"/>
          <p:cNvGrpSpPr>
            <a:grpSpLocks noChangeAspect="1"/>
          </p:cNvGrpSpPr>
          <p:nvPr/>
        </p:nvGrpSpPr>
        <p:grpSpPr>
          <a:xfrm>
            <a:off x="3262052" y="3573016"/>
            <a:ext cx="1355200" cy="2321918"/>
            <a:chOff x="467134" y="1136131"/>
            <a:chExt cx="2515607" cy="431008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66" t="10208" r="12569"/>
            <a:stretch/>
          </p:blipFill>
          <p:spPr bwMode="auto">
            <a:xfrm rot="10800000">
              <a:off x="492758" y="2682805"/>
              <a:ext cx="2489983" cy="2763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07" t="24372" r="11829" b="10262"/>
            <a:stretch/>
          </p:blipFill>
          <p:spPr bwMode="auto">
            <a:xfrm>
              <a:off x="467134" y="1136131"/>
              <a:ext cx="2489982" cy="201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214"/>
          <a:stretch/>
        </p:blipFill>
        <p:spPr bwMode="auto">
          <a:xfrm>
            <a:off x="4688009" y="548680"/>
            <a:ext cx="4492503" cy="294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4"/>
          <a:stretch/>
        </p:blipFill>
        <p:spPr bwMode="auto">
          <a:xfrm>
            <a:off x="4651497" y="3284984"/>
            <a:ext cx="4457007" cy="294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14"/>
          <p:cNvSpPr>
            <a:spLocks noGrp="1"/>
          </p:cNvSpPr>
          <p:nvPr>
            <p:ph sz="half" idx="4294967295"/>
          </p:nvPr>
        </p:nvSpPr>
        <p:spPr>
          <a:xfrm>
            <a:off x="559026" y="826186"/>
            <a:ext cx="4222194" cy="232162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Blip>
                <a:blip r:embed="rId8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41 PMT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mDOM</a:t>
            </a: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>
              <a:lnSpc>
                <a:spcPct val="150000"/>
              </a:lnSpc>
              <a:buBlip>
                <a:blip r:embed="rId8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flat vs. measured PMTs</a:t>
            </a:r>
          </a:p>
          <a:p>
            <a:pPr>
              <a:lnSpc>
                <a:spcPct val="150000"/>
              </a:lnSpc>
              <a:buBlip>
                <a:blip r:embed="rId8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area scaled in single PMT effective areas (1 PMT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≈ 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 50 cm² 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</p:txBody>
      </p:sp>
      <p:sp>
        <p:nvSpPr>
          <p:cNvPr id="14" name="Textfeld 19"/>
          <p:cNvSpPr txBox="1"/>
          <p:nvPr/>
        </p:nvSpPr>
        <p:spPr>
          <a:xfrm>
            <a:off x="7452320" y="692696"/>
            <a:ext cx="1168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accent3"/>
                </a:solidFill>
              </a:rPr>
              <a:t>flat PMT</a:t>
            </a:r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15" name="Textfeld 19"/>
          <p:cNvSpPr txBox="1"/>
          <p:nvPr/>
        </p:nvSpPr>
        <p:spPr>
          <a:xfrm>
            <a:off x="6571610" y="3419708"/>
            <a:ext cx="2320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solidFill>
                  <a:schemeClr val="accent3"/>
                </a:solidFill>
              </a:rPr>
              <a:t>measured</a:t>
            </a:r>
            <a:r>
              <a:rPr lang="de-DE" dirty="0" smtClean="0">
                <a:solidFill>
                  <a:schemeClr val="accent3"/>
                </a:solidFill>
              </a:rPr>
              <a:t> PMT</a:t>
            </a:r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16" name="Textfeld 19"/>
          <p:cNvSpPr txBox="1"/>
          <p:nvPr/>
        </p:nvSpPr>
        <p:spPr>
          <a:xfrm>
            <a:off x="7668344" y="4705399"/>
            <a:ext cx="1168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accent3"/>
                </a:solidFill>
              </a:rPr>
              <a:t>14</a:t>
            </a:r>
            <a:endParaRPr lang="de-DE" sz="1400" dirty="0">
              <a:solidFill>
                <a:schemeClr val="accent3"/>
              </a:solidFill>
            </a:endParaRPr>
          </a:p>
        </p:txBody>
      </p:sp>
      <p:sp>
        <p:nvSpPr>
          <p:cNvPr id="17" name="Textfeld 19"/>
          <p:cNvSpPr txBox="1"/>
          <p:nvPr/>
        </p:nvSpPr>
        <p:spPr>
          <a:xfrm>
            <a:off x="7668344" y="5013176"/>
            <a:ext cx="1168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accent3"/>
                </a:solidFill>
              </a:rPr>
              <a:t>12</a:t>
            </a:r>
            <a:endParaRPr lang="de-DE" sz="1400" dirty="0">
              <a:solidFill>
                <a:schemeClr val="accent3"/>
              </a:solidFill>
            </a:endParaRPr>
          </a:p>
        </p:txBody>
      </p:sp>
      <p:sp>
        <p:nvSpPr>
          <p:cNvPr id="18" name="Textfeld 19"/>
          <p:cNvSpPr txBox="1"/>
          <p:nvPr/>
        </p:nvSpPr>
        <p:spPr>
          <a:xfrm>
            <a:off x="7679340" y="5281463"/>
            <a:ext cx="1168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accent3"/>
                </a:solidFill>
              </a:rPr>
              <a:t>10</a:t>
            </a:r>
            <a:endParaRPr lang="de-DE" sz="1400" dirty="0">
              <a:solidFill>
                <a:schemeClr val="accent3"/>
              </a:solidFill>
            </a:endParaRPr>
          </a:p>
        </p:txBody>
      </p:sp>
      <p:sp>
        <p:nvSpPr>
          <p:cNvPr id="19" name="Textfeld 19"/>
          <p:cNvSpPr txBox="1"/>
          <p:nvPr/>
        </p:nvSpPr>
        <p:spPr>
          <a:xfrm>
            <a:off x="7668344" y="1953706"/>
            <a:ext cx="1168742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accent3"/>
                </a:solidFill>
              </a:rPr>
              <a:t>12</a:t>
            </a:r>
            <a:endParaRPr lang="de-DE" sz="1400" dirty="0">
              <a:solidFill>
                <a:schemeClr val="accent3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668344" y="2185119"/>
            <a:ext cx="1168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accent3"/>
                </a:solidFill>
              </a:rPr>
              <a:t>10</a:t>
            </a:r>
            <a:endParaRPr lang="de-DE" sz="1400" dirty="0">
              <a:solidFill>
                <a:schemeClr val="accent3"/>
              </a:solidFill>
            </a:endParaRPr>
          </a:p>
        </p:txBody>
      </p:sp>
      <p:sp>
        <p:nvSpPr>
          <p:cNvPr id="21" name="Textfeld 19"/>
          <p:cNvSpPr txBox="1"/>
          <p:nvPr/>
        </p:nvSpPr>
        <p:spPr>
          <a:xfrm>
            <a:off x="7682098" y="2401143"/>
            <a:ext cx="1168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accent3"/>
                </a:solidFill>
              </a:rPr>
              <a:t>8</a:t>
            </a:r>
            <a:endParaRPr lang="de-DE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20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4511" y="260648"/>
            <a:ext cx="6981825" cy="693738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Helvetica Neue" charset="0"/>
                <a:ea typeface="ＭＳ Ｐゴシック" charset="0"/>
              </a:rPr>
              <a:t>MICA</a:t>
            </a:r>
            <a:endParaRPr lang="en-US" sz="3200" dirty="0">
              <a:latin typeface="Helvetica Neue" charset="0"/>
              <a:ea typeface="ＭＳ Ｐゴシック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noFill/>
        </p:spPr>
        <p:txBody>
          <a:bodyPr/>
          <a:lstStyle/>
          <a:p>
            <a:fld id="{7696A2F3-160B-4264-BB82-9EB9EF71E871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15</a:t>
            </a:fld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9" name="Content Placeholder 14"/>
          <p:cNvSpPr>
            <a:spLocks noGrp="1"/>
          </p:cNvSpPr>
          <p:nvPr>
            <p:ph sz="half" idx="4294967295"/>
          </p:nvPr>
        </p:nvSpPr>
        <p:spPr>
          <a:xfrm>
            <a:off x="559026" y="826185"/>
            <a:ext cx="6220464" cy="198051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M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egaton </a:t>
            </a:r>
            <a:r>
              <a:rPr lang="en-US" sz="2000" b="1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ce </a:t>
            </a:r>
            <a:r>
              <a:rPr lang="en-US" sz="2000" b="1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herenkov </a:t>
            </a:r>
            <a:r>
              <a:rPr lang="en-US" sz="2000" b="1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rray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denser instrumentation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new optical module technology</a:t>
            </a:r>
          </a:p>
          <a:p>
            <a:pPr>
              <a:lnSpc>
                <a:spcPct val="150000"/>
              </a:lnSpc>
              <a:buNone/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buBlip>
                <a:blip r:embed="rId3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</p:txBody>
      </p:sp>
      <p:sp>
        <p:nvSpPr>
          <p:cNvPr id="10" name="Content Placeholder 14"/>
          <p:cNvSpPr>
            <a:spLocks noGrp="1"/>
          </p:cNvSpPr>
          <p:nvPr>
            <p:ph sz="half" idx="4294967295"/>
          </p:nvPr>
        </p:nvSpPr>
        <p:spPr>
          <a:xfrm>
            <a:off x="584426" y="3035985"/>
            <a:ext cx="8061964" cy="308541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None/>
            </a:pPr>
            <a:endParaRPr lang="en-US" sz="2000" b="1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energy threshold  ~ 10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MeV</a:t>
            </a: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Cherenkov ring imaging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supernova neutrinos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proton decay</a:t>
            </a:r>
          </a:p>
          <a:p>
            <a:pPr algn="just">
              <a:lnSpc>
                <a:spcPct val="150000"/>
              </a:lnSpc>
              <a:buNone/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buBlip>
                <a:blip r:embed="rId3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6345" y="1639380"/>
            <a:ext cx="4048103" cy="308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feld 8"/>
          <p:cNvSpPr txBox="1"/>
          <p:nvPr/>
        </p:nvSpPr>
        <p:spPr>
          <a:xfrm>
            <a:off x="4681009" y="4869160"/>
            <a:ext cx="1835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Grant 2011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1346929" y="2613789"/>
            <a:ext cx="2466274" cy="720080"/>
          </a:xfrm>
          <a:prstGeom prst="roundRect">
            <a:avLst/>
          </a:prstGeom>
          <a:solidFill>
            <a:srgbClr val="0033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physics goals</a:t>
            </a:r>
            <a:endParaRPr lang="de-DE" sz="200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Development of a multi-PMT optical module for PINGU</a:t>
            </a:r>
            <a:endParaRPr lang="de-DE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4722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4511" y="260648"/>
            <a:ext cx="6981825" cy="693738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Helvetica Neue" charset="0"/>
                <a:ea typeface="ＭＳ Ｐゴシック" charset="0"/>
              </a:rPr>
              <a:t>Detector simulations</a:t>
            </a:r>
            <a:endParaRPr lang="en-US" sz="3200" dirty="0">
              <a:latin typeface="Helvetica Neue" charset="0"/>
              <a:ea typeface="ＭＳ Ｐゴシック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noFill/>
        </p:spPr>
        <p:txBody>
          <a:bodyPr/>
          <a:lstStyle/>
          <a:p>
            <a:fld id="{7696A2F3-160B-4264-BB82-9EB9EF71E871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16</a:t>
            </a:fld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" name="Content Placeholder 14"/>
          <p:cNvSpPr txBox="1">
            <a:spLocks/>
          </p:cNvSpPr>
          <p:nvPr/>
        </p:nvSpPr>
        <p:spPr bwMode="auto">
          <a:xfrm>
            <a:off x="586736" y="826185"/>
            <a:ext cx="7657672" cy="123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Helvetica Neue"/>
                <a:ea typeface="ＭＳ Ｐゴシック" charset="-128"/>
                <a:cs typeface="Helvetica Neue"/>
              </a:defRPr>
            </a:lvl1pPr>
            <a:lvl2pPr marL="341313" indent="-358775" algn="l" rtl="0" eaLnBrk="1" fontAlgn="base" hangingPunct="1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Helvetica Neue"/>
                <a:ea typeface="ＭＳ Ｐゴシック" charset="-128"/>
                <a:cs typeface="Helvetica Neue"/>
              </a:defRPr>
            </a:lvl2pPr>
            <a:lvl3pPr marL="719138" indent="-228600" algn="l" rtl="0" eaLnBrk="1" fontAlgn="base" hangingPunct="1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Helvetica Neue"/>
                <a:ea typeface="ＭＳ Ｐゴシック" charset="-128"/>
                <a:cs typeface="Helvetica Neue"/>
              </a:defRPr>
            </a:lvl3pPr>
            <a:lvl4pPr marL="1079500" indent="-228600" algn="l" rtl="0" eaLnBrk="1" fontAlgn="base" hangingPunct="1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Helvetica Neue"/>
                <a:ea typeface="ＭＳ Ｐゴシック" charset="-128"/>
                <a:cs typeface="Helvetica Neue"/>
              </a:defRPr>
            </a:lvl4pPr>
            <a:lvl5pPr marL="1439863" indent="-228600" algn="l" rtl="0" eaLnBrk="1" fontAlgn="base" hangingPunct="1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Helvetica Neue"/>
                <a:ea typeface="ＭＳ Ｐゴシック" charset="-128"/>
                <a:cs typeface="Helvetica Neue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Font typeface="Arial" charset="0"/>
              <a:buBlip>
                <a:blip r:embed="rId3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different detector configurations</a:t>
            </a:r>
          </a:p>
          <a:p>
            <a:pPr>
              <a:lnSpc>
                <a:spcPct val="150000"/>
              </a:lnSpc>
              <a:buFont typeface="Arial" charset="0"/>
              <a:buBlip>
                <a:blip r:embed="rId3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number of strings	20 – 41</a:t>
            </a:r>
          </a:p>
        </p:txBody>
      </p:sp>
      <p:graphicFrame>
        <p:nvGraphicFramePr>
          <p:cNvPr id="14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443443"/>
              </p:ext>
            </p:extLst>
          </p:nvPr>
        </p:nvGraphicFramePr>
        <p:xfrm>
          <a:off x="4716016" y="2852936"/>
          <a:ext cx="4182326" cy="2499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091163"/>
                <a:gridCol w="2091163"/>
              </a:tblGrid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framework</a:t>
                      </a:r>
                      <a:endParaRPr lang="en-US" sz="2000" noProof="0" dirty="0"/>
                    </a:p>
                  </a:txBody>
                  <a:tcPr anchor="ctr"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err="1" smtClean="0"/>
                        <a:t>Ice</a:t>
                      </a:r>
                      <a:r>
                        <a:rPr lang="en-US" sz="2000" baseline="0" noProof="0" dirty="0" err="1" smtClean="0"/>
                        <a:t>Tray</a:t>
                      </a:r>
                      <a:endParaRPr lang="en-US" sz="2000" noProof="0" dirty="0"/>
                    </a:p>
                  </a:txBody>
                  <a:tcPr anchor="ctr">
                    <a:solidFill>
                      <a:srgbClr val="003366"/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ice 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SPICE-Mie</a:t>
                      </a:r>
                      <a:endParaRPr lang="en-US" sz="2000" noProof="0" dirty="0"/>
                    </a:p>
                  </a:txBody>
                  <a:tcPr anchor="ctr"/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decay propagation physics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GEANT4</a:t>
                      </a:r>
                      <a:endParaRPr lang="en-US" sz="2000" noProof="0" dirty="0"/>
                    </a:p>
                  </a:txBody>
                  <a:tcPr anchor="ctr"/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photon propagation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err="1" smtClean="0"/>
                        <a:t>CLSim</a:t>
                      </a:r>
                      <a:endParaRPr lang="en-US" sz="2000" noProof="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927037"/>
              </p:ext>
            </p:extLst>
          </p:nvPr>
        </p:nvGraphicFramePr>
        <p:xfrm>
          <a:off x="251520" y="2852936"/>
          <a:ext cx="4182326" cy="25202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091163"/>
                <a:gridCol w="2091163"/>
              </a:tblGrid>
              <a:tr h="42004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common detector properties</a:t>
                      </a:r>
                      <a:endParaRPr lang="en-US" sz="2000" noProof="0" dirty="0"/>
                    </a:p>
                  </a:txBody>
                  <a:tcPr anchor="ctr"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 anchor="ctr">
                    <a:solidFill>
                      <a:srgbClr val="003366"/>
                    </a:solidFill>
                  </a:tcPr>
                </a:tc>
              </a:tr>
              <a:tr h="420047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string spacing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7 m</a:t>
                      </a:r>
                      <a:endParaRPr lang="en-US" sz="2000" noProof="0" dirty="0"/>
                    </a:p>
                  </a:txBody>
                  <a:tcPr anchor="ctr"/>
                </a:tc>
              </a:tr>
              <a:tr h="420047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OMs per string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151</a:t>
                      </a:r>
                      <a:endParaRPr lang="en-US" sz="2000" noProof="0" dirty="0"/>
                    </a:p>
                  </a:txBody>
                  <a:tcPr anchor="ctr"/>
                </a:tc>
              </a:tr>
              <a:tr h="420047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OM spacing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2 m</a:t>
                      </a:r>
                      <a:endParaRPr lang="en-US" sz="2000" noProof="0" dirty="0"/>
                    </a:p>
                  </a:txBody>
                  <a:tcPr anchor="ctr"/>
                </a:tc>
              </a:tr>
              <a:tr h="420047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height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300 m</a:t>
                      </a:r>
                      <a:endParaRPr lang="en-US" sz="2000" noProof="0" dirty="0"/>
                    </a:p>
                  </a:txBody>
                  <a:tcPr anchor="ctr"/>
                </a:tc>
              </a:tr>
              <a:tr h="420047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location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2148 –</a:t>
                      </a:r>
                      <a:r>
                        <a:rPr lang="en-US" sz="2000" baseline="0" noProof="0" dirty="0" smtClean="0"/>
                        <a:t> 2448 m</a:t>
                      </a:r>
                      <a:r>
                        <a:rPr lang="en-US" sz="2000" baseline="30000" noProof="0" dirty="0" smtClean="0"/>
                        <a:t>*</a:t>
                      </a:r>
                      <a:endParaRPr lang="en-US" sz="2000" noProof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Development of a multi-PMT optical module for PINGU</a:t>
            </a:r>
            <a:endParaRPr lang="de-DE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9" name="Textfeld 19"/>
          <p:cNvSpPr txBox="1"/>
          <p:nvPr/>
        </p:nvSpPr>
        <p:spPr>
          <a:xfrm>
            <a:off x="971600" y="5589240"/>
            <a:ext cx="273630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aseline="30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*</a:t>
            </a:r>
            <a:r>
              <a:rPr lang="en-US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 z </a:t>
            </a:r>
            <a:r>
              <a:rPr lang="en-US" b="1" dirty="0">
                <a:solidFill>
                  <a:srgbClr val="000000"/>
                </a:solidFill>
                <a:ea typeface="ＭＳ Ｐゴシック"/>
                <a:cs typeface="Times New Roman" pitchFamily="18" charset="0"/>
                <a:sym typeface="Symbol"/>
              </a:rPr>
              <a:t></a:t>
            </a:r>
            <a:r>
              <a:rPr lang="en-US" dirty="0">
                <a:solidFill>
                  <a:srgbClr val="000000"/>
                </a:solidFill>
                <a:ea typeface="ＭＳ Ｐゴシック"/>
                <a:cs typeface="Times New Roman" pitchFamily="18" charset="0"/>
                <a:sym typeface="Symbol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[-500 </a:t>
            </a:r>
            <a:r>
              <a:rPr lang="en-US" dirty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m; -</a:t>
            </a:r>
            <a:r>
              <a:rPr lang="en-US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200 </a:t>
            </a:r>
            <a:r>
              <a:rPr lang="en-US" dirty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m]</a:t>
            </a:r>
          </a:p>
        </p:txBody>
      </p:sp>
    </p:spTree>
    <p:extLst>
      <p:ext uri="{BB962C8B-B14F-4D97-AF65-F5344CB8AC3E}">
        <p14:creationId xmlns:p14="http://schemas.microsoft.com/office/powerpoint/2010/main" val="92717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4511" y="260648"/>
            <a:ext cx="6981825" cy="693738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Helvetica Neue" charset="0"/>
                <a:ea typeface="ＭＳ Ｐゴシック" charset="0"/>
              </a:rPr>
              <a:t>Simulated footprints</a:t>
            </a:r>
            <a:endParaRPr lang="en-US" sz="3200" dirty="0">
              <a:latin typeface="Helvetica Neue" charset="0"/>
              <a:ea typeface="ＭＳ Ｐゴシック" charset="0"/>
            </a:endParaRPr>
          </a:p>
        </p:txBody>
      </p:sp>
      <p:pic>
        <p:nvPicPr>
          <p:cNvPr id="25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-15155" r="-15155"/>
          <a:stretch>
            <a:fillRect/>
          </a:stretch>
        </p:blipFill>
        <p:spPr>
          <a:xfrm>
            <a:off x="-108520" y="764704"/>
            <a:ext cx="4536504" cy="3024741"/>
          </a:xfrm>
        </p:spPr>
      </p:pic>
      <p:pic>
        <p:nvPicPr>
          <p:cNvPr id="27" name="Content Placeholder 3"/>
          <p:cNvPicPr>
            <a:picLocks noChangeAspect="1"/>
          </p:cNvPicPr>
          <p:nvPr/>
        </p:nvPicPr>
        <p:blipFill>
          <a:blip r:embed="rId4"/>
          <a:srcRect l="-36319" r="-36319"/>
          <a:stretch>
            <a:fillRect/>
          </a:stretch>
        </p:blipFill>
        <p:spPr>
          <a:xfrm>
            <a:off x="-900608" y="3741082"/>
            <a:ext cx="6200009" cy="3019524"/>
          </a:xfrm>
          <a:prstGeom prst="rect">
            <a:avLst/>
          </a:pr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>
          <a:blip r:embed="rId5"/>
          <a:srcRect l="-37864" r="-37864"/>
          <a:stretch>
            <a:fillRect/>
          </a:stretch>
        </p:blipFill>
        <p:spPr>
          <a:xfrm>
            <a:off x="3131840" y="3717032"/>
            <a:ext cx="6342901" cy="3056008"/>
          </a:xfrm>
          <a:prstGeom prst="rect">
            <a:avLst/>
          </a:prstGeom>
        </p:spPr>
      </p:pic>
      <p:pic>
        <p:nvPicPr>
          <p:cNvPr id="29" name="Content Placeholder 3"/>
          <p:cNvPicPr>
            <a:picLocks noChangeAspect="1"/>
          </p:cNvPicPr>
          <p:nvPr/>
        </p:nvPicPr>
        <p:blipFill>
          <a:blip r:embed="rId6"/>
          <a:srcRect l="-36858" r="-36858"/>
          <a:stretch>
            <a:fillRect/>
          </a:stretch>
        </p:blipFill>
        <p:spPr>
          <a:xfrm>
            <a:off x="3131840" y="792414"/>
            <a:ext cx="6120680" cy="2910080"/>
          </a:xfrm>
          <a:prstGeom prst="rect">
            <a:avLst/>
          </a:prstGeom>
        </p:spPr>
      </p:pic>
      <p:graphicFrame>
        <p:nvGraphicFramePr>
          <p:cNvPr id="16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536600"/>
              </p:ext>
            </p:extLst>
          </p:nvPr>
        </p:nvGraphicFramePr>
        <p:xfrm>
          <a:off x="3199811" y="2348488"/>
          <a:ext cx="1372189" cy="792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1372189"/>
              </a:tblGrid>
              <a:tr h="372887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err="1" smtClean="0"/>
                        <a:t>OrA</a:t>
                      </a:r>
                      <a:endParaRPr lang="de-DE" sz="2000" dirty="0"/>
                    </a:p>
                  </a:txBody>
                  <a:tcPr anchor="ctr">
                    <a:solidFill>
                      <a:srgbClr val="003366"/>
                    </a:solidFill>
                  </a:tcPr>
                </a:tc>
              </a:tr>
              <a:tr h="372887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20 </a:t>
                      </a:r>
                      <a:r>
                        <a:rPr lang="de-DE" sz="2000" dirty="0" err="1" smtClean="0"/>
                        <a:t>strings</a:t>
                      </a:r>
                      <a:endParaRPr lang="de-DE" sz="2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663718"/>
              </p:ext>
            </p:extLst>
          </p:nvPr>
        </p:nvGraphicFramePr>
        <p:xfrm>
          <a:off x="7308304" y="5228808"/>
          <a:ext cx="1372189" cy="792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1372189"/>
              </a:tblGrid>
              <a:tr h="372887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err="1" smtClean="0"/>
                        <a:t>LaSqA</a:t>
                      </a:r>
                      <a:endParaRPr lang="de-DE" sz="2000" dirty="0"/>
                    </a:p>
                  </a:txBody>
                  <a:tcPr anchor="ctr">
                    <a:solidFill>
                      <a:srgbClr val="003366"/>
                    </a:solidFill>
                  </a:tcPr>
                </a:tc>
              </a:tr>
              <a:tr h="372887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41 </a:t>
                      </a:r>
                      <a:r>
                        <a:rPr lang="de-DE" sz="2000" dirty="0" err="1" smtClean="0"/>
                        <a:t>strings</a:t>
                      </a:r>
                      <a:endParaRPr lang="de-DE" sz="2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725528"/>
              </p:ext>
            </p:extLst>
          </p:nvPr>
        </p:nvGraphicFramePr>
        <p:xfrm>
          <a:off x="3203848" y="5212220"/>
          <a:ext cx="1372189" cy="792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1372189"/>
              </a:tblGrid>
              <a:tr h="143562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err="1" smtClean="0"/>
                        <a:t>HexA</a:t>
                      </a:r>
                      <a:endParaRPr lang="de-DE" sz="2000" dirty="0"/>
                    </a:p>
                  </a:txBody>
                  <a:tcPr anchor="ctr">
                    <a:solidFill>
                      <a:srgbClr val="003366"/>
                    </a:solidFill>
                  </a:tcPr>
                </a:tc>
              </a:tr>
              <a:tr h="372887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28 </a:t>
                      </a:r>
                      <a:r>
                        <a:rPr lang="de-DE" sz="2000" dirty="0" err="1" smtClean="0"/>
                        <a:t>strings</a:t>
                      </a:r>
                      <a:endParaRPr lang="de-DE" sz="2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754373"/>
              </p:ext>
            </p:extLst>
          </p:nvPr>
        </p:nvGraphicFramePr>
        <p:xfrm>
          <a:off x="7308304" y="2276480"/>
          <a:ext cx="1372189" cy="792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1372189"/>
              </a:tblGrid>
              <a:tr h="143562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err="1" smtClean="0"/>
                        <a:t>OctA</a:t>
                      </a:r>
                      <a:endParaRPr lang="de-DE" sz="2000" dirty="0"/>
                    </a:p>
                  </a:txBody>
                  <a:tcPr anchor="ctr">
                    <a:solidFill>
                      <a:srgbClr val="003366"/>
                    </a:solidFill>
                  </a:tcPr>
                </a:tc>
              </a:tr>
              <a:tr h="372887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26 </a:t>
                      </a:r>
                      <a:r>
                        <a:rPr lang="de-DE" sz="2000" dirty="0" err="1" smtClean="0"/>
                        <a:t>strings</a:t>
                      </a:r>
                      <a:endParaRPr lang="de-DE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noFill/>
        </p:spPr>
        <p:txBody>
          <a:bodyPr/>
          <a:lstStyle/>
          <a:p>
            <a:fld id="{7696A2F3-160B-4264-BB82-9EB9EF71E871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17</a:t>
            </a:fld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Development of a multi-PMT optical module for PINGU</a:t>
            </a:r>
            <a:endParaRPr lang="de-DE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26177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4511" y="260648"/>
            <a:ext cx="6981825" cy="693738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Helvetica Neue" charset="0"/>
                <a:ea typeface="ＭＳ Ｐゴシック" charset="0"/>
              </a:rPr>
              <a:t>Proton decay simulation</a:t>
            </a:r>
            <a:endParaRPr lang="en-US" sz="3200" dirty="0">
              <a:latin typeface="Helvetica Neue" charset="0"/>
              <a:ea typeface="ＭＳ Ｐゴシック" charset="0"/>
            </a:endParaRPr>
          </a:p>
        </p:txBody>
      </p:sp>
      <p:graphicFrame>
        <p:nvGraphicFramePr>
          <p:cNvPr id="11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903092"/>
              </p:ext>
            </p:extLst>
          </p:nvPr>
        </p:nvGraphicFramePr>
        <p:xfrm>
          <a:off x="611560" y="3501008"/>
          <a:ext cx="7920880" cy="2286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346703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configuration</a:t>
                      </a:r>
                      <a:endParaRPr lang="en-US" sz="2000" noProof="0" dirty="0"/>
                    </a:p>
                  </a:txBody>
                  <a:tcPr anchor="ctr"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/>
                        <a:t>number</a:t>
                      </a:r>
                      <a:r>
                        <a:rPr lang="en-US" sz="2000" baseline="0" noProof="0" smtClean="0"/>
                        <a:t> of strings</a:t>
                      </a:r>
                      <a:endParaRPr lang="en-US" sz="2000" noProof="0"/>
                    </a:p>
                  </a:txBody>
                  <a:tcPr anchor="ctr"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number</a:t>
                      </a:r>
                      <a:r>
                        <a:rPr lang="en-US" sz="2000" baseline="0" noProof="0" dirty="0" smtClean="0"/>
                        <a:t> of OMs</a:t>
                      </a:r>
                      <a:endParaRPr lang="en-US" sz="2000" noProof="0" dirty="0"/>
                    </a:p>
                  </a:txBody>
                  <a:tcPr anchor="ctr"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hits </a:t>
                      </a:r>
                      <a:r>
                        <a:rPr lang="en-US" sz="2000" baseline="0" noProof="0" dirty="0" smtClean="0"/>
                        <a:t>/ decay</a:t>
                      </a:r>
                      <a:endParaRPr lang="en-US" sz="2000" noProof="0" dirty="0"/>
                    </a:p>
                  </a:txBody>
                  <a:tcPr anchor="ctr">
                    <a:solidFill>
                      <a:srgbClr val="003366"/>
                    </a:solidFill>
                  </a:tcPr>
                </a:tc>
              </a:tr>
              <a:tr h="346703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err="1" smtClean="0"/>
                        <a:t>OrA</a:t>
                      </a:r>
                      <a:endParaRPr lang="en-US" sz="20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/>
                        <a:t>20</a:t>
                      </a:r>
                      <a:endParaRPr lang="en-US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/>
                        <a:t>3020</a:t>
                      </a:r>
                      <a:endParaRPr lang="en-US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2688</a:t>
                      </a:r>
                      <a:endParaRPr lang="en-US" sz="2000" noProof="0" dirty="0"/>
                    </a:p>
                  </a:txBody>
                  <a:tcPr anchor="ctr"/>
                </a:tc>
              </a:tr>
              <a:tr h="346703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/>
                        <a:t>OctA</a:t>
                      </a:r>
                      <a:endParaRPr lang="en-US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/>
                        <a:t>26</a:t>
                      </a:r>
                      <a:endParaRPr lang="en-US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/>
                        <a:t>3926</a:t>
                      </a:r>
                      <a:endParaRPr lang="en-US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3592</a:t>
                      </a:r>
                      <a:endParaRPr lang="en-US" sz="2000" noProof="0" dirty="0"/>
                    </a:p>
                  </a:txBody>
                  <a:tcPr anchor="ctr"/>
                </a:tc>
              </a:tr>
              <a:tr h="346703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/>
                        <a:t>HexA</a:t>
                      </a:r>
                      <a:endParaRPr lang="en-US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/>
                        <a:t>28</a:t>
                      </a:r>
                      <a:endParaRPr lang="en-US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/>
                        <a:t>4228</a:t>
                      </a:r>
                      <a:endParaRPr lang="en-US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3724</a:t>
                      </a:r>
                      <a:endParaRPr lang="en-US" sz="2000" noProof="0" dirty="0"/>
                    </a:p>
                  </a:txBody>
                  <a:tcPr anchor="ctr"/>
                </a:tc>
              </a:tr>
              <a:tr h="346703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/>
                        <a:t>LaSqA</a:t>
                      </a:r>
                      <a:endParaRPr lang="en-US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/>
                        <a:t>41</a:t>
                      </a:r>
                      <a:endParaRPr lang="en-US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/>
                        <a:t>6191</a:t>
                      </a:r>
                      <a:endParaRPr lang="en-US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4354</a:t>
                      </a:r>
                      <a:endParaRPr lang="en-US" sz="2000" noProof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Content Placeholder 14"/>
          <p:cNvSpPr txBox="1">
            <a:spLocks/>
          </p:cNvSpPr>
          <p:nvPr/>
        </p:nvSpPr>
        <p:spPr bwMode="auto">
          <a:xfrm>
            <a:off x="586736" y="826185"/>
            <a:ext cx="7657672" cy="281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Helvetica Neue"/>
                <a:ea typeface="ＭＳ Ｐゴシック" charset="-128"/>
                <a:cs typeface="Helvetica Neue"/>
              </a:defRPr>
            </a:lvl1pPr>
            <a:lvl2pPr marL="341313" indent="-358775" algn="l" rtl="0" eaLnBrk="1" fontAlgn="base" hangingPunct="1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Helvetica Neue"/>
                <a:ea typeface="ＭＳ Ｐゴシック" charset="-128"/>
                <a:cs typeface="Helvetica Neue"/>
              </a:defRPr>
            </a:lvl2pPr>
            <a:lvl3pPr marL="719138" indent="-228600" algn="l" rtl="0" eaLnBrk="1" fontAlgn="base" hangingPunct="1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Helvetica Neue"/>
                <a:ea typeface="ＭＳ Ｐゴシック" charset="-128"/>
                <a:cs typeface="Helvetica Neue"/>
              </a:defRPr>
            </a:lvl3pPr>
            <a:lvl4pPr marL="1079500" indent="-228600" algn="l" rtl="0" eaLnBrk="1" fontAlgn="base" hangingPunct="1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Helvetica Neue"/>
                <a:ea typeface="ＭＳ Ｐゴシック" charset="-128"/>
                <a:cs typeface="Helvetica Neue"/>
              </a:defRPr>
            </a:lvl4pPr>
            <a:lvl5pPr marL="1439863" indent="-228600" algn="l" rtl="0" eaLnBrk="1" fontAlgn="base" hangingPunct="1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Helvetica Neue"/>
                <a:ea typeface="ＭＳ Ｐゴシック" charset="-128"/>
                <a:cs typeface="Helvetica Neue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Font typeface="Arial" charset="0"/>
              <a:buBlip>
                <a:blip r:embed="rId3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10 proton decays generated inside cylinder </a:t>
            </a:r>
          </a:p>
          <a:p>
            <a:pPr>
              <a:lnSpc>
                <a:spcPct val="150000"/>
              </a:lnSpc>
              <a:buFont typeface="Arial" charset="0"/>
              <a:buBlip>
                <a:blip r:embed="rId3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radius 10 m</a:t>
            </a:r>
          </a:p>
          <a:p>
            <a:pPr>
              <a:lnSpc>
                <a:spcPct val="150000"/>
              </a:lnSpc>
              <a:buFont typeface="Arial" charset="0"/>
              <a:buBlip>
                <a:blip r:embed="rId3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x</a:t>
            </a:r>
            <a:r>
              <a:rPr lang="en-US" sz="2000" baseline="-25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 = 10 m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y</a:t>
            </a:r>
            <a:r>
              <a:rPr lang="en-US" sz="2000" baseline="-25000" dirty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 = -10 m</a:t>
            </a:r>
          </a:p>
          <a:p>
            <a:pPr>
              <a:lnSpc>
                <a:spcPct val="150000"/>
              </a:lnSpc>
              <a:buFont typeface="Arial" charset="0"/>
              <a:buBlip>
                <a:blip r:embed="rId3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z </a:t>
            </a:r>
            <a:r>
              <a:rPr lang="en-US" sz="2000" b="1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  <a:sym typeface="Symbol"/>
              </a:rPr>
              <a:t>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  <a:sym typeface="Symbol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[-490 m; -210 m]</a:t>
            </a:r>
          </a:p>
          <a:p>
            <a:pPr algn="just">
              <a:buFont typeface="Arial" charset="0"/>
              <a:buBlip>
                <a:blip r:embed="rId3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noFill/>
        </p:spPr>
        <p:txBody>
          <a:bodyPr/>
          <a:lstStyle/>
          <a:p>
            <a:fld id="{7696A2F3-160B-4264-BB82-9EB9EF71E871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18</a:t>
            </a:fld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3851920" y="1753590"/>
            <a:ext cx="4668797" cy="667298"/>
            <a:chOff x="2660027" y="5589240"/>
            <a:chExt cx="4668797" cy="667298"/>
          </a:xfrm>
        </p:grpSpPr>
        <p:grpSp>
          <p:nvGrpSpPr>
            <p:cNvPr id="7" name="Gruppieren 6"/>
            <p:cNvGrpSpPr/>
            <p:nvPr/>
          </p:nvGrpSpPr>
          <p:grpSpPr>
            <a:xfrm>
              <a:off x="2660027" y="5589240"/>
              <a:ext cx="4668797" cy="667298"/>
              <a:chOff x="2660027" y="5589240"/>
              <a:chExt cx="4668797" cy="667298"/>
            </a:xfrm>
          </p:grpSpPr>
          <p:sp>
            <p:nvSpPr>
              <p:cNvPr id="10" name="Textfeld 9"/>
              <p:cNvSpPr txBox="1"/>
              <p:nvPr/>
            </p:nvSpPr>
            <p:spPr>
              <a:xfrm>
                <a:off x="2660027" y="5589240"/>
                <a:ext cx="7083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3600" dirty="0" smtClean="0"/>
                  <a:t>p</a:t>
                </a:r>
                <a:endParaRPr lang="de-DE" sz="3600" dirty="0"/>
              </a:p>
            </p:txBody>
          </p:sp>
          <p:sp>
            <p:nvSpPr>
              <p:cNvPr id="12" name="Textfeld 11"/>
              <p:cNvSpPr txBox="1"/>
              <p:nvPr/>
            </p:nvSpPr>
            <p:spPr>
              <a:xfrm>
                <a:off x="3872356" y="5610207"/>
                <a:ext cx="20883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3600" dirty="0" smtClean="0"/>
                  <a:t>e</a:t>
                </a:r>
                <a:r>
                  <a:rPr lang="de-DE" sz="3600" baseline="30000" dirty="0" smtClean="0"/>
                  <a:t>+</a:t>
                </a:r>
                <a:r>
                  <a:rPr lang="de-DE" sz="3600" dirty="0" smtClean="0"/>
                  <a:t> + </a:t>
                </a:r>
                <a:r>
                  <a:rPr lang="el-GR" sz="3600" dirty="0" smtClean="0">
                    <a:latin typeface="Arial"/>
                    <a:cs typeface="Arial"/>
                  </a:rPr>
                  <a:t>π</a:t>
                </a:r>
                <a:r>
                  <a:rPr lang="de-DE" sz="3600" baseline="30000" dirty="0" smtClean="0">
                    <a:latin typeface="Arial"/>
                    <a:cs typeface="Arial"/>
                  </a:rPr>
                  <a:t>0</a:t>
                </a:r>
                <a:endParaRPr lang="de-DE" sz="3600" dirty="0"/>
              </a:p>
            </p:txBody>
          </p:sp>
          <p:sp>
            <p:nvSpPr>
              <p:cNvPr id="14" name="Textfeld 13"/>
              <p:cNvSpPr txBox="1"/>
              <p:nvPr/>
            </p:nvSpPr>
            <p:spPr>
              <a:xfrm>
                <a:off x="6620467" y="5589241"/>
                <a:ext cx="7083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3600" dirty="0" smtClean="0"/>
                  <a:t>γγ</a:t>
                </a:r>
                <a:endParaRPr lang="de-DE" sz="3600" dirty="0"/>
              </a:p>
            </p:txBody>
          </p:sp>
        </p:grpSp>
        <p:sp>
          <p:nvSpPr>
            <p:cNvPr id="8" name="Right Arrow 4"/>
            <p:cNvSpPr/>
            <p:nvPr/>
          </p:nvSpPr>
          <p:spPr>
            <a:xfrm>
              <a:off x="3368384" y="5733256"/>
              <a:ext cx="576064" cy="432048"/>
            </a:xfrm>
            <a:prstGeom prst="rightArrow">
              <a:avLst/>
            </a:prstGeom>
            <a:gradFill>
              <a:gsLst>
                <a:gs pos="0">
                  <a:srgbClr val="003366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4"/>
            <p:cNvSpPr/>
            <p:nvPr/>
          </p:nvSpPr>
          <p:spPr>
            <a:xfrm>
              <a:off x="5888664" y="5724518"/>
              <a:ext cx="576064" cy="432048"/>
            </a:xfrm>
            <a:prstGeom prst="rightArrow">
              <a:avLst/>
            </a:prstGeom>
            <a:gradFill>
              <a:gsLst>
                <a:gs pos="0">
                  <a:srgbClr val="003366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Development of a multi-PMT optical module for PINGU</a:t>
            </a:r>
            <a:endParaRPr lang="de-DE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3295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4511" y="260648"/>
            <a:ext cx="6981825" cy="693738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Helvetica Neue" charset="0"/>
                <a:ea typeface="ＭＳ Ｐゴシック" charset="0"/>
              </a:rPr>
              <a:t>Next steps…</a:t>
            </a:r>
            <a:endParaRPr lang="en-US" sz="3200" dirty="0">
              <a:latin typeface="Helvetica Neue" charset="0"/>
              <a:ea typeface="ＭＳ Ｐゴシック" charset="0"/>
            </a:endParaRPr>
          </a:p>
        </p:txBody>
      </p:sp>
      <p:sp>
        <p:nvSpPr>
          <p:cNvPr id="2" name="Abgerundetes Rechteck 1"/>
          <p:cNvSpPr/>
          <p:nvPr/>
        </p:nvSpPr>
        <p:spPr>
          <a:xfrm>
            <a:off x="2585068" y="5229200"/>
            <a:ext cx="3931147" cy="720080"/>
          </a:xfrm>
          <a:prstGeom prst="roundRect">
            <a:avLst/>
          </a:prstGeom>
          <a:solidFill>
            <a:srgbClr val="0033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build prototype for testing</a:t>
            </a:r>
            <a:endParaRPr lang="de-DE" sz="20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noFill/>
        </p:spPr>
        <p:txBody>
          <a:bodyPr/>
          <a:lstStyle/>
          <a:p>
            <a:fld id="{7696A2F3-160B-4264-BB82-9EB9EF71E871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19</a:t>
            </a:fld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4139952" y="1196752"/>
            <a:ext cx="3787047" cy="720080"/>
          </a:xfrm>
          <a:prstGeom prst="roundRect">
            <a:avLst/>
          </a:prstGeom>
          <a:solidFill>
            <a:srgbClr val="0033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radioactivity of holder &amp; glass</a:t>
            </a:r>
            <a:endParaRPr lang="de-DE" sz="2000" dirty="0"/>
          </a:p>
        </p:txBody>
      </p:sp>
      <p:sp>
        <p:nvSpPr>
          <p:cNvPr id="12" name="Abgerundetes Rechteck 11"/>
          <p:cNvSpPr/>
          <p:nvPr/>
        </p:nvSpPr>
        <p:spPr>
          <a:xfrm>
            <a:off x="1144993" y="2104720"/>
            <a:ext cx="3787047" cy="720080"/>
          </a:xfrm>
          <a:prstGeom prst="roundRect">
            <a:avLst/>
          </a:prstGeom>
          <a:solidFill>
            <a:srgbClr val="0033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low temperature </a:t>
            </a:r>
            <a:r>
              <a:rPr lang="en-US" sz="2000" dirty="0" err="1" smtClean="0">
                <a:latin typeface="Helvetica Neue"/>
                <a:cs typeface="Helvetica Neue"/>
              </a:rPr>
              <a:t>behaviour</a:t>
            </a:r>
            <a:endParaRPr lang="de-DE" sz="2000" dirty="0"/>
          </a:p>
        </p:txBody>
      </p:sp>
      <p:sp>
        <p:nvSpPr>
          <p:cNvPr id="13" name="Abgerundetes Rechteck 12"/>
          <p:cNvSpPr/>
          <p:nvPr/>
        </p:nvSpPr>
        <p:spPr>
          <a:xfrm>
            <a:off x="1191131" y="3933056"/>
            <a:ext cx="3787047" cy="720080"/>
          </a:xfrm>
          <a:prstGeom prst="roundRect">
            <a:avLst/>
          </a:prstGeom>
          <a:solidFill>
            <a:srgbClr val="0033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design holding structure</a:t>
            </a:r>
            <a:endParaRPr lang="de-DE" sz="2000" dirty="0"/>
          </a:p>
        </p:txBody>
      </p:sp>
      <p:sp>
        <p:nvSpPr>
          <p:cNvPr id="14" name="Abgerundetes Rechteck 13"/>
          <p:cNvSpPr/>
          <p:nvPr/>
        </p:nvSpPr>
        <p:spPr>
          <a:xfrm>
            <a:off x="4211960" y="2996952"/>
            <a:ext cx="3787047" cy="720080"/>
          </a:xfrm>
          <a:prstGeom prst="roundRect">
            <a:avLst/>
          </a:prstGeom>
          <a:solidFill>
            <a:srgbClr val="0033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adaptation of electronics</a:t>
            </a:r>
            <a:endParaRPr lang="de-DE" sz="2000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Development of a multi-PMT optical module for PINGU</a:t>
            </a:r>
            <a:endParaRPr lang="de-DE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6" name="Right Arrow 4"/>
          <p:cNvSpPr/>
          <p:nvPr/>
        </p:nvSpPr>
        <p:spPr>
          <a:xfrm>
            <a:off x="1763688" y="5373216"/>
            <a:ext cx="576064" cy="432048"/>
          </a:xfrm>
          <a:prstGeom prst="rightArrow">
            <a:avLst/>
          </a:prstGeom>
          <a:gradFill>
            <a:gsLst>
              <a:gs pos="0">
                <a:srgbClr val="003366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45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4511" y="260648"/>
            <a:ext cx="6981825" cy="693738"/>
          </a:xfrm>
        </p:spPr>
        <p:txBody>
          <a:bodyPr/>
          <a:lstStyle/>
          <a:p>
            <a:pPr eaLnBrk="1" hangingPunct="1"/>
            <a:r>
              <a:rPr lang="de-DE" sz="3200" dirty="0" smtClean="0">
                <a:latin typeface="Helvetica Neue" charset="0"/>
                <a:ea typeface="ＭＳ Ｐゴシック" charset="0"/>
              </a:rPr>
              <a:t>PINGU</a:t>
            </a:r>
            <a:endParaRPr lang="de-DE" sz="3200" dirty="0">
              <a:latin typeface="Helvetica Neue" charset="0"/>
              <a:ea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465" y="706764"/>
            <a:ext cx="1143007" cy="1251467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noFill/>
        </p:spPr>
        <p:txBody>
          <a:bodyPr/>
          <a:lstStyle/>
          <a:p>
            <a:fld id="{7696A2F3-160B-4264-BB82-9EB9EF71E871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</a:t>
            </a:fld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" name="Content Placeholder 14"/>
          <p:cNvSpPr>
            <a:spLocks noGrp="1"/>
          </p:cNvSpPr>
          <p:nvPr>
            <p:ph sz="half" idx="4294967295"/>
          </p:nvPr>
        </p:nvSpPr>
        <p:spPr>
          <a:xfrm>
            <a:off x="559026" y="826185"/>
            <a:ext cx="6220464" cy="533911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US" sz="2000" b="1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P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recision </a:t>
            </a:r>
            <a:r>
              <a:rPr lang="en-US" sz="2000" b="1" dirty="0" err="1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I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ceCube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N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ext </a:t>
            </a:r>
            <a:r>
              <a:rPr lang="en-US" sz="2000" b="1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G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eneration </a:t>
            </a:r>
            <a:r>
              <a:rPr lang="en-US" sz="2000" b="1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U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pdate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40 additional strings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standard optical modules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opportunity for module R&amp;D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endParaRPr lang="en-US" sz="2000" dirty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>
              <a:lnSpc>
                <a:spcPct val="150000"/>
              </a:lnSpc>
              <a:buBlip>
                <a:blip r:embed="rId4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>
              <a:lnSpc>
                <a:spcPct val="150000"/>
              </a:lnSpc>
              <a:buBlip>
                <a:blip r:embed="rId4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energy limit ~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GeV</a:t>
            </a: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neutrino mass hierarchy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low-mass WIMPs</a:t>
            </a:r>
          </a:p>
          <a:p>
            <a:pPr>
              <a:lnSpc>
                <a:spcPct val="150000"/>
              </a:lnSpc>
              <a:buNone/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4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4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4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4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4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4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buBlip>
                <a:blip r:embed="rId4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1346929" y="3429000"/>
            <a:ext cx="2466274" cy="720080"/>
          </a:xfrm>
          <a:prstGeom prst="roundRect">
            <a:avLst/>
          </a:prstGeom>
          <a:solidFill>
            <a:srgbClr val="0033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physics goals</a:t>
            </a:r>
            <a:endParaRPr lang="de-DE" sz="2000" dirty="0"/>
          </a:p>
        </p:txBody>
      </p:sp>
      <p:sp>
        <p:nvSpPr>
          <p:cNvPr id="13" name="Textfeld 19"/>
          <p:cNvSpPr txBox="1"/>
          <p:nvPr/>
        </p:nvSpPr>
        <p:spPr>
          <a:xfrm>
            <a:off x="4499992" y="5733256"/>
            <a:ext cx="171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Grant 2013</a:t>
            </a:r>
            <a:endParaRPr lang="de-DE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24520"/>
            <a:ext cx="4528637" cy="388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14"/>
          <p:cNvSpPr>
            <a:spLocks noGrp="1"/>
          </p:cNvSpPr>
          <p:nvPr>
            <p:ph sz="half" idx="4294967295"/>
          </p:nvPr>
        </p:nvSpPr>
        <p:spPr>
          <a:xfrm>
            <a:off x="5639001" y="1412776"/>
            <a:ext cx="2677415" cy="43204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example configuration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>
              <a:lnSpc>
                <a:spcPct val="150000"/>
              </a:lnSpc>
              <a:buBlip>
                <a:blip r:embed="rId4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>
              <a:buBlip>
                <a:blip r:embed="rId4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Development of a multi-PMT optical module for PINGU</a:t>
            </a:r>
            <a:endParaRPr lang="de-DE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8918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11491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208912" cy="1152128"/>
          </a:xfrm>
        </p:spPr>
        <p:txBody>
          <a:bodyPr/>
          <a:lstStyle/>
          <a:p>
            <a:pPr algn="ctr" eaLnBrk="1" hangingPunct="1"/>
            <a:r>
              <a:rPr lang="en-US" sz="4400" dirty="0" smtClean="0">
                <a:latin typeface="Helvetica Neue" charset="0"/>
                <a:ea typeface="ＭＳ Ｐゴシック" charset="0"/>
              </a:rPr>
              <a:t>Thank you for your attention!</a:t>
            </a:r>
            <a:endParaRPr lang="en-US" sz="4400" dirty="0">
              <a:latin typeface="Helvetica Neue" charset="0"/>
              <a:ea typeface="ＭＳ Ｐゴシック" charset="0"/>
            </a:endParaRPr>
          </a:p>
        </p:txBody>
      </p:sp>
      <p:sp>
        <p:nvSpPr>
          <p:cNvPr id="10" name="Textfeld 19"/>
          <p:cNvSpPr txBox="1"/>
          <p:nvPr/>
        </p:nvSpPr>
        <p:spPr>
          <a:xfrm rot="16200000">
            <a:off x="6769624" y="2693022"/>
            <a:ext cx="2178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© The </a:t>
            </a:r>
            <a:r>
              <a:rPr lang="de-DE" sz="1600" dirty="0" err="1" smtClean="0"/>
              <a:t>Pygos</a:t>
            </a:r>
            <a:r>
              <a:rPr lang="de-DE" sz="1600" dirty="0" smtClean="0"/>
              <a:t> Group</a:t>
            </a:r>
            <a:endParaRPr lang="de-DE" sz="1600" dirty="0"/>
          </a:p>
        </p:txBody>
      </p:sp>
      <p:pic>
        <p:nvPicPr>
          <p:cNvPr id="3076" name="Picture 4" descr="http://www.utexas.edu/research/memoria/Logo_BMBF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3238687" cy="248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Development of a multi-PMT optical module for PINGU</a:t>
            </a:r>
            <a:endParaRPr lang="de-DE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73030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4511" y="260648"/>
            <a:ext cx="6981825" cy="693738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Helvetica Neue" charset="0"/>
                <a:ea typeface="ＭＳ Ｐゴシック" charset="0"/>
              </a:rPr>
              <a:t>Picture graveyard</a:t>
            </a:r>
            <a:endParaRPr lang="en-US" sz="3200" dirty="0">
              <a:latin typeface="Helvetica Neue" charset="0"/>
              <a:ea typeface="ＭＳ Ｐゴシック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noFill/>
        </p:spPr>
        <p:txBody>
          <a:bodyPr/>
          <a:lstStyle/>
          <a:p>
            <a:fld id="{7696A2F3-160B-4264-BB82-9EB9EF71E871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21</a:t>
            </a:fld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825546"/>
              </p:ext>
            </p:extLst>
          </p:nvPr>
        </p:nvGraphicFramePr>
        <p:xfrm>
          <a:off x="613228" y="870560"/>
          <a:ext cx="7920880" cy="3962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3960440"/>
                <a:gridCol w="3960440"/>
              </a:tblGrid>
              <a:tr h="38404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requirements (KM3NeT)</a:t>
                      </a:r>
                      <a:endParaRPr lang="en-US" sz="2000" noProof="0" dirty="0"/>
                    </a:p>
                  </a:txBody>
                  <a:tcPr anchor="ctr"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 anchor="ctr">
                    <a:solidFill>
                      <a:srgbClr val="003366"/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l"/>
                      <a:r>
                        <a:rPr lang="en-US" sz="2000" noProof="0" dirty="0" smtClean="0"/>
                        <a:t>quantum efficiency</a:t>
                      </a:r>
                      <a:r>
                        <a:rPr lang="en-US" sz="2000" baseline="0" noProof="0" dirty="0" smtClean="0"/>
                        <a:t> @ 470 nm</a:t>
                      </a:r>
                      <a:endParaRPr lang="en-US" sz="20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&gt;</a:t>
                      </a:r>
                      <a:r>
                        <a:rPr lang="en-US" sz="2000" baseline="0" noProof="0" dirty="0" smtClean="0"/>
                        <a:t> 20%</a:t>
                      </a:r>
                      <a:endParaRPr lang="en-US" sz="2000" noProof="0" dirty="0"/>
                    </a:p>
                  </a:txBody>
                  <a:tcPr anchor="ctr"/>
                </a:tc>
              </a:tr>
              <a:tr h="384043">
                <a:tc>
                  <a:txBody>
                    <a:bodyPr/>
                    <a:lstStyle/>
                    <a:p>
                      <a:pPr algn="l"/>
                      <a:r>
                        <a:rPr lang="en-US" sz="2000" noProof="0" dirty="0" smtClean="0"/>
                        <a:t>transit time</a:t>
                      </a:r>
                      <a:r>
                        <a:rPr lang="en-US" sz="2000" baseline="0" noProof="0" dirty="0" smtClean="0"/>
                        <a:t> spread (</a:t>
                      </a:r>
                      <a:r>
                        <a:rPr lang="el-GR" sz="2000" baseline="0" noProof="0" dirty="0" smtClean="0"/>
                        <a:t>σ</a:t>
                      </a:r>
                      <a:r>
                        <a:rPr lang="en-US" sz="2000" baseline="0" noProof="0" dirty="0" smtClean="0"/>
                        <a:t>, FWHM)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&lt;</a:t>
                      </a:r>
                      <a:r>
                        <a:rPr lang="en-US" sz="2000" baseline="0" noProof="0" dirty="0" smtClean="0"/>
                        <a:t> 2 ns, &lt; 4.6 ns</a:t>
                      </a:r>
                      <a:endParaRPr lang="en-US" sz="2000" noProof="0" dirty="0"/>
                    </a:p>
                  </a:txBody>
                  <a:tcPr anchor="ctr"/>
                </a:tc>
              </a:tr>
              <a:tr h="384043">
                <a:tc>
                  <a:txBody>
                    <a:bodyPr/>
                    <a:lstStyle/>
                    <a:p>
                      <a:pPr algn="l"/>
                      <a:r>
                        <a:rPr lang="en-US" sz="2000" noProof="0" dirty="0" smtClean="0"/>
                        <a:t>gain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&gt;</a:t>
                      </a:r>
                      <a:r>
                        <a:rPr lang="en-US" sz="2000" baseline="0" noProof="0" dirty="0" smtClean="0"/>
                        <a:t> 2 </a:t>
                      </a:r>
                      <a:r>
                        <a:rPr lang="en-US" sz="2000" baseline="0" noProof="0" dirty="0" smtClean="0">
                          <a:latin typeface="Arial"/>
                          <a:cs typeface="Arial"/>
                        </a:rPr>
                        <a:t>∙ </a:t>
                      </a:r>
                      <a:r>
                        <a:rPr lang="en-US" sz="2000" baseline="0" noProof="0" dirty="0" smtClean="0"/>
                        <a:t>10</a:t>
                      </a:r>
                      <a:r>
                        <a:rPr lang="en-US" sz="2000" baseline="30000" noProof="0" dirty="0" smtClean="0"/>
                        <a:t>6</a:t>
                      </a:r>
                      <a:endParaRPr lang="en-US" sz="2000" noProof="0" dirty="0"/>
                    </a:p>
                  </a:txBody>
                  <a:tcPr anchor="ctr"/>
                </a:tc>
              </a:tr>
              <a:tr h="384043">
                <a:tc>
                  <a:txBody>
                    <a:bodyPr/>
                    <a:lstStyle/>
                    <a:p>
                      <a:pPr algn="l"/>
                      <a:r>
                        <a:rPr lang="en-US" sz="2000" noProof="0" dirty="0" smtClean="0"/>
                        <a:t>supply voltage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&lt; 1400 V</a:t>
                      </a:r>
                      <a:endParaRPr lang="en-US" sz="2000" noProof="0" dirty="0"/>
                    </a:p>
                  </a:txBody>
                  <a:tcPr anchor="ctr"/>
                </a:tc>
              </a:tr>
              <a:tr h="384043">
                <a:tc>
                  <a:txBody>
                    <a:bodyPr/>
                    <a:lstStyle/>
                    <a:p>
                      <a:pPr algn="l"/>
                      <a:r>
                        <a:rPr lang="en-US" sz="2000" noProof="0" dirty="0" smtClean="0"/>
                        <a:t>dark count rate @ 15°C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&lt; 1.5 kHz</a:t>
                      </a:r>
                      <a:endParaRPr lang="en-US" sz="2000" noProof="0" dirty="0"/>
                    </a:p>
                  </a:txBody>
                  <a:tcPr anchor="ctr"/>
                </a:tc>
              </a:tr>
              <a:tr h="384043">
                <a:tc>
                  <a:txBody>
                    <a:bodyPr/>
                    <a:lstStyle/>
                    <a:p>
                      <a:pPr algn="l"/>
                      <a:r>
                        <a:rPr lang="en-US" sz="2000" noProof="0" dirty="0" smtClean="0"/>
                        <a:t>cathode response inhomogeneity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&lt;</a:t>
                      </a:r>
                      <a:r>
                        <a:rPr lang="en-US" sz="2000" baseline="0" noProof="0" dirty="0" smtClean="0"/>
                        <a:t> 10%</a:t>
                      </a:r>
                      <a:endParaRPr lang="en-US" sz="2000" noProof="0" dirty="0"/>
                    </a:p>
                  </a:txBody>
                  <a:tcPr anchor="ctr"/>
                </a:tc>
              </a:tr>
              <a:tr h="384043">
                <a:tc>
                  <a:txBody>
                    <a:bodyPr/>
                    <a:lstStyle/>
                    <a:p>
                      <a:pPr algn="l"/>
                      <a:r>
                        <a:rPr lang="en-US" sz="2000" noProof="0" dirty="0" smtClean="0"/>
                        <a:t>peak</a:t>
                      </a:r>
                      <a:r>
                        <a:rPr lang="en-US" sz="2000" baseline="0" noProof="0" dirty="0" smtClean="0"/>
                        <a:t> to valley ratio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&gt;</a:t>
                      </a:r>
                      <a:r>
                        <a:rPr lang="en-US" sz="2000" baseline="0" noProof="0" dirty="0" smtClean="0"/>
                        <a:t> 3</a:t>
                      </a:r>
                      <a:endParaRPr lang="en-US" sz="2000" noProof="0" dirty="0"/>
                    </a:p>
                  </a:txBody>
                  <a:tcPr anchor="ctr"/>
                </a:tc>
              </a:tr>
              <a:tr h="384043">
                <a:tc>
                  <a:txBody>
                    <a:bodyPr/>
                    <a:lstStyle/>
                    <a:p>
                      <a:pPr algn="l"/>
                      <a:r>
                        <a:rPr lang="en-US" sz="2000" noProof="0" dirty="0" smtClean="0"/>
                        <a:t>length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&lt; 120</a:t>
                      </a:r>
                      <a:r>
                        <a:rPr lang="en-US" sz="2000" baseline="0" noProof="0" dirty="0" smtClean="0"/>
                        <a:t> mm</a:t>
                      </a:r>
                      <a:endParaRPr lang="en-US" sz="2000" noProof="0" dirty="0"/>
                    </a:p>
                  </a:txBody>
                  <a:tcPr anchor="ctr"/>
                </a:tc>
              </a:tr>
              <a:tr h="384043">
                <a:tc>
                  <a:txBody>
                    <a:bodyPr/>
                    <a:lstStyle/>
                    <a:p>
                      <a:pPr algn="l"/>
                      <a:r>
                        <a:rPr lang="en-US" sz="2000" noProof="0" dirty="0" smtClean="0"/>
                        <a:t>outer diameter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latin typeface="Arial"/>
                          <a:cs typeface="Arial"/>
                        </a:rPr>
                        <a:t>≤ 82 mm</a:t>
                      </a:r>
                      <a:r>
                        <a:rPr lang="en-US" sz="2000" noProof="0" dirty="0" smtClean="0"/>
                        <a:t> </a:t>
                      </a:r>
                      <a:endParaRPr lang="en-US" sz="2000" noProof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Abgerundetes Rechteck 5"/>
          <p:cNvSpPr/>
          <p:nvPr/>
        </p:nvSpPr>
        <p:spPr>
          <a:xfrm>
            <a:off x="1043608" y="5157192"/>
            <a:ext cx="1800200" cy="720080"/>
          </a:xfrm>
          <a:prstGeom prst="roundRect">
            <a:avLst/>
          </a:prstGeom>
          <a:solidFill>
            <a:srgbClr val="0033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Hamamatsu</a:t>
            </a:r>
            <a:endParaRPr lang="de-DE" sz="2000" dirty="0"/>
          </a:p>
        </p:txBody>
      </p:sp>
      <p:sp>
        <p:nvSpPr>
          <p:cNvPr id="7" name="Abgerundetes Rechteck 6"/>
          <p:cNvSpPr/>
          <p:nvPr/>
        </p:nvSpPr>
        <p:spPr>
          <a:xfrm>
            <a:off x="3275856" y="5157192"/>
            <a:ext cx="1800200" cy="720080"/>
          </a:xfrm>
          <a:prstGeom prst="roundRect">
            <a:avLst/>
          </a:prstGeom>
          <a:solidFill>
            <a:srgbClr val="0033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ETEL</a:t>
            </a:r>
            <a:endParaRPr lang="de-DE" sz="2000" dirty="0"/>
          </a:p>
        </p:txBody>
      </p:sp>
      <p:sp>
        <p:nvSpPr>
          <p:cNvPr id="9" name="Abgerundetes Rechteck 8"/>
          <p:cNvSpPr/>
          <p:nvPr/>
        </p:nvSpPr>
        <p:spPr>
          <a:xfrm>
            <a:off x="5508104" y="5157192"/>
            <a:ext cx="1800200" cy="720080"/>
          </a:xfrm>
          <a:prstGeom prst="roundRect">
            <a:avLst/>
          </a:prstGeom>
          <a:solidFill>
            <a:srgbClr val="0033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HZC</a:t>
            </a:r>
            <a:endParaRPr lang="de-DE" sz="2000" dirty="0"/>
          </a:p>
        </p:txBody>
      </p:sp>
      <p:sp>
        <p:nvSpPr>
          <p:cNvPr id="10" name="Content Placeholder 14"/>
          <p:cNvSpPr>
            <a:spLocks noGrp="1"/>
          </p:cNvSpPr>
          <p:nvPr>
            <p:ph sz="half" idx="4294967295"/>
          </p:nvPr>
        </p:nvSpPr>
        <p:spPr>
          <a:xfrm>
            <a:off x="827584" y="5085184"/>
            <a:ext cx="3292894" cy="57606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talk by Leonora</a:t>
            </a:r>
          </a:p>
          <a:p>
            <a:pPr>
              <a:lnSpc>
                <a:spcPct val="150000"/>
              </a:lnSpc>
              <a:buNone/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</p:txBody>
      </p:sp>
      <p:sp>
        <p:nvSpPr>
          <p:cNvPr id="11" name="Content Placeholder 14"/>
          <p:cNvSpPr>
            <a:spLocks noGrp="1"/>
          </p:cNvSpPr>
          <p:nvPr>
            <p:ph sz="half" idx="4294967295"/>
          </p:nvPr>
        </p:nvSpPr>
        <p:spPr>
          <a:xfrm>
            <a:off x="4159426" y="5877272"/>
            <a:ext cx="3292894" cy="57606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talk by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Kalekin</a:t>
            </a: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</p:txBody>
      </p:sp>
      <p:pic>
        <p:nvPicPr>
          <p:cNvPr id="12" name="Picture 12" descr="http://icecube.lbl.gov/IceCube_Array_Apr_1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"/>
          <a:stretch/>
        </p:blipFill>
        <p:spPr bwMode="auto">
          <a:xfrm>
            <a:off x="5004048" y="764704"/>
            <a:ext cx="3528392" cy="340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884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4511" y="260648"/>
            <a:ext cx="6981825" cy="693738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Helvetica Neue" charset="0"/>
                <a:ea typeface="ＭＳ Ｐゴシック" charset="0"/>
              </a:rPr>
              <a:t>Multi-PMT module</a:t>
            </a:r>
            <a:endParaRPr lang="en-US" sz="3200" dirty="0">
              <a:latin typeface="Helvetica Neue" charset="0"/>
              <a:ea typeface="ＭＳ Ｐゴシック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95936" y="5013176"/>
            <a:ext cx="3636404" cy="720080"/>
            <a:chOff x="3599892" y="5373216"/>
            <a:chExt cx="3636404" cy="720080"/>
          </a:xfrm>
        </p:grpSpPr>
        <p:sp>
          <p:nvSpPr>
            <p:cNvPr id="5" name="Right Arrow 4"/>
            <p:cNvSpPr/>
            <p:nvPr/>
          </p:nvSpPr>
          <p:spPr>
            <a:xfrm>
              <a:off x="3599892" y="5517232"/>
              <a:ext cx="576064" cy="432048"/>
            </a:xfrm>
            <a:prstGeom prst="rightArrow">
              <a:avLst/>
            </a:prstGeom>
            <a:gradFill>
              <a:gsLst>
                <a:gs pos="0">
                  <a:srgbClr val="003366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Abgerundetes Rechteck 1"/>
            <p:cNvSpPr/>
            <p:nvPr/>
          </p:nvSpPr>
          <p:spPr>
            <a:xfrm>
              <a:off x="4463988" y="5373216"/>
              <a:ext cx="2772308" cy="720080"/>
            </a:xfrm>
            <a:prstGeom prst="roundRect">
              <a:avLst/>
            </a:prstGeom>
            <a:solidFill>
              <a:srgbClr val="00336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Helvetica Neue"/>
                  <a:cs typeface="Helvetica Neue"/>
                </a:rPr>
                <a:t>www.teilchenwelt.de</a:t>
              </a:r>
              <a:endParaRPr lang="de-DE" sz="2000" dirty="0"/>
            </a:p>
          </p:txBody>
        </p:sp>
      </p:grpSp>
      <p:pic>
        <p:nvPicPr>
          <p:cNvPr id="9" name="Picture 2" descr="E:\Lew\Ecap_Zeug\Konferenzen\PINGU_2012\D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44" y="1281596"/>
            <a:ext cx="4844955" cy="3003795"/>
          </a:xfrm>
          <a:prstGeom prst="rect">
            <a:avLst/>
          </a:prstGeom>
          <a:noFill/>
        </p:spPr>
      </p:pic>
      <p:graphicFrame>
        <p:nvGraphicFramePr>
          <p:cNvPr id="10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553343"/>
              </p:ext>
            </p:extLst>
          </p:nvPr>
        </p:nvGraphicFramePr>
        <p:xfrm>
          <a:off x="695291" y="4714980"/>
          <a:ext cx="7777936" cy="11887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3888968"/>
                <a:gridCol w="3888968"/>
              </a:tblGrid>
              <a:tr h="346703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err="1" smtClean="0"/>
                        <a:t>IceCube</a:t>
                      </a:r>
                      <a:r>
                        <a:rPr lang="de-DE" sz="2000" baseline="0" dirty="0" smtClean="0"/>
                        <a:t> &amp; </a:t>
                      </a:r>
                      <a:r>
                        <a:rPr lang="de-DE" sz="2000" dirty="0" err="1" smtClean="0"/>
                        <a:t>DeepCore</a:t>
                      </a:r>
                      <a:endParaRPr lang="de-DE" sz="2000" dirty="0"/>
                    </a:p>
                  </a:txBody>
                  <a:tcPr anchor="ctr"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KM3NeT</a:t>
                      </a:r>
                      <a:endParaRPr lang="de-DE" sz="2000" dirty="0"/>
                    </a:p>
                  </a:txBody>
                  <a:tcPr anchor="ctr">
                    <a:solidFill>
                      <a:srgbClr val="003366"/>
                    </a:solidFill>
                  </a:tcPr>
                </a:tc>
              </a:tr>
              <a:tr h="346703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13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inch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sphere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17 </a:t>
                      </a:r>
                      <a:r>
                        <a:rPr lang="de-DE" sz="2000" dirty="0" err="1" smtClean="0"/>
                        <a:t>inch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sphere</a:t>
                      </a:r>
                      <a:endParaRPr lang="de-DE" sz="2000" dirty="0"/>
                    </a:p>
                  </a:txBody>
                  <a:tcPr anchor="ctr"/>
                </a:tc>
              </a:tr>
              <a:tr h="346703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1 </a:t>
                      </a:r>
                      <a:r>
                        <a:rPr lang="de-DE" sz="2000" dirty="0" smtClean="0">
                          <a:sym typeface="Symbol"/>
                        </a:rPr>
                        <a:t> 10 </a:t>
                      </a:r>
                      <a:r>
                        <a:rPr lang="de-DE" sz="2000" dirty="0" err="1" smtClean="0">
                          <a:sym typeface="Symbol"/>
                        </a:rPr>
                        <a:t>inch</a:t>
                      </a:r>
                      <a:r>
                        <a:rPr lang="de-DE" sz="2000" dirty="0" smtClean="0">
                          <a:sym typeface="Symbol"/>
                        </a:rPr>
                        <a:t> PMT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31 </a:t>
                      </a:r>
                      <a:r>
                        <a:rPr lang="de-DE" sz="2000" dirty="0" smtClean="0">
                          <a:sym typeface="Symbol"/>
                        </a:rPr>
                        <a:t> 3 </a:t>
                      </a:r>
                      <a:r>
                        <a:rPr lang="de-DE" sz="2000" dirty="0" err="1" smtClean="0">
                          <a:sym typeface="Symbol"/>
                        </a:rPr>
                        <a:t>inch</a:t>
                      </a:r>
                      <a:r>
                        <a:rPr lang="de-DE" sz="2000" dirty="0" smtClean="0">
                          <a:sym typeface="Symbol"/>
                        </a:rPr>
                        <a:t> PMT</a:t>
                      </a:r>
                      <a:endParaRPr lang="de-DE" sz="20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 r="18664"/>
          <a:stretch>
            <a:fillRect/>
          </a:stretch>
        </p:blipFill>
        <p:spPr bwMode="auto">
          <a:xfrm>
            <a:off x="4835561" y="1226826"/>
            <a:ext cx="3503221" cy="327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noFill/>
        </p:spPr>
        <p:txBody>
          <a:bodyPr/>
          <a:lstStyle/>
          <a:p>
            <a:fld id="{7696A2F3-160B-4264-BB82-9EB9EF71E871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3</a:t>
            </a:fld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Development of a multi-PMT optical module for PINGU</a:t>
            </a:r>
            <a:endParaRPr lang="de-DE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4"/>
          <p:cNvSpPr>
            <a:spLocks noGrp="1"/>
          </p:cNvSpPr>
          <p:nvPr>
            <p:ph sz="half" idx="4294967295"/>
          </p:nvPr>
        </p:nvSpPr>
        <p:spPr>
          <a:xfrm>
            <a:off x="516612" y="805517"/>
            <a:ext cx="7551737" cy="51577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superior </a:t>
            </a:r>
            <a:r>
              <a:rPr lang="en-US" sz="2000" dirty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photo-electron counting: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	from number of hit PMTs, rather than signal 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waveform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angle of signal acceptance  up to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  <a:sym typeface="Symbol"/>
              </a:rPr>
              <a:t> 4</a:t>
            </a: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direction sensitivity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no magnetic shielding needed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dirty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increase of 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sensitive </a:t>
            </a:r>
            <a:r>
              <a:rPr lang="en-US" sz="2000" dirty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area 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similar overall price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    per photocathode area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4511" y="260648"/>
            <a:ext cx="6981825" cy="693738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Helvetica Neue" charset="0"/>
                <a:ea typeface="ＭＳ Ｐゴシック" charset="0"/>
              </a:rPr>
              <a:t>Advantages</a:t>
            </a:r>
            <a:endParaRPr lang="en-US" sz="3200" dirty="0">
              <a:latin typeface="Helvetica Neue" charset="0"/>
              <a:ea typeface="ＭＳ Ｐゴシック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/>
          <a:srcRect l="9488" r="7885" b="2903"/>
          <a:stretch/>
        </p:blipFill>
        <p:spPr bwMode="auto">
          <a:xfrm>
            <a:off x="5035401" y="2294731"/>
            <a:ext cx="3353023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feld 19"/>
          <p:cNvSpPr txBox="1"/>
          <p:nvPr/>
        </p:nvSpPr>
        <p:spPr>
          <a:xfrm>
            <a:off x="5868144" y="5826750"/>
            <a:ext cx="171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KM3NeT 2011</a:t>
            </a:r>
            <a:endParaRPr lang="de-DE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noFill/>
        </p:spPr>
        <p:txBody>
          <a:bodyPr/>
          <a:lstStyle/>
          <a:p>
            <a:fld id="{7696A2F3-160B-4264-BB82-9EB9EF71E871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4</a:t>
            </a:fld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86243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4511" y="260648"/>
            <a:ext cx="6981825" cy="693738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Helvetica Neue" charset="0"/>
                <a:ea typeface="ＭＳ Ｐゴシック" charset="0"/>
              </a:rPr>
              <a:t>PPM-DOM</a:t>
            </a:r>
            <a:endParaRPr lang="en-US" sz="3200" dirty="0">
              <a:latin typeface="Helvetica Neue" charset="0"/>
              <a:ea typeface="ＭＳ Ｐゴシック" charset="0"/>
            </a:endParaRPr>
          </a:p>
        </p:txBody>
      </p:sp>
      <p:sp>
        <p:nvSpPr>
          <p:cNvPr id="7" name="Content Placeholder 14"/>
          <p:cNvSpPr>
            <a:spLocks noGrp="1"/>
          </p:cNvSpPr>
          <p:nvPr>
            <p:ph sz="half" idx="4294967295"/>
          </p:nvPr>
        </p:nvSpPr>
        <p:spPr>
          <a:xfrm>
            <a:off x="516612" y="805517"/>
            <a:ext cx="7551737" cy="51577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first multi-PMT DOM deployed 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mounted on instrumentation line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     at Antares site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opportunity of in-situ calibration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>
              <a:lnSpc>
                <a:spcPct val="150000"/>
              </a:lnSpc>
              <a:buBlip>
                <a:blip r:embed="rId3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</p:txBody>
      </p:sp>
      <p:pic>
        <p:nvPicPr>
          <p:cNvPr id="8" name="Picture 4" descr="http://www.km3net.org/images/general/2013-04-I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7" y="2924944"/>
            <a:ext cx="4612944" cy="302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20" t="11087" r="7848"/>
          <a:stretch/>
        </p:blipFill>
        <p:spPr>
          <a:xfrm rot="5400000">
            <a:off x="4774190" y="1708127"/>
            <a:ext cx="4581571" cy="3320926"/>
          </a:xfrm>
          <a:prstGeom prst="rect">
            <a:avLst/>
          </a:prstGeom>
        </p:spPr>
      </p:pic>
      <p:sp>
        <p:nvSpPr>
          <p:cNvPr id="10" name="Textfeld 19"/>
          <p:cNvSpPr txBox="1"/>
          <p:nvPr/>
        </p:nvSpPr>
        <p:spPr>
          <a:xfrm>
            <a:off x="5305152" y="5805264"/>
            <a:ext cx="171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KM3NeT 2013</a:t>
            </a:r>
            <a:endParaRPr lang="de-DE" sz="16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noFill/>
        </p:spPr>
        <p:txBody>
          <a:bodyPr/>
          <a:lstStyle/>
          <a:p>
            <a:fld id="{7696A2F3-160B-4264-BB82-9EB9EF71E871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5</a:t>
            </a:fld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Development of a multi-PMT optical module for PINGU</a:t>
            </a:r>
            <a:endParaRPr lang="de-DE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9998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4"/>
          <p:cNvSpPr>
            <a:spLocks noGrp="1"/>
          </p:cNvSpPr>
          <p:nvPr>
            <p:ph sz="half" idx="4294967295"/>
          </p:nvPr>
        </p:nvSpPr>
        <p:spPr>
          <a:xfrm>
            <a:off x="424398" y="764704"/>
            <a:ext cx="4723666" cy="547260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maximum diameter: ~13 inch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temperature: 	- 35°C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overpressure during refreezing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endParaRPr lang="en-US" sz="2000" dirty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reuse of 3-inch PMTs &amp; low voltage bases</a:t>
            </a:r>
          </a:p>
          <a:p>
            <a:pPr algn="just"/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4511" y="260648"/>
            <a:ext cx="6981825" cy="693738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Helvetica Neue" charset="0"/>
                <a:ea typeface="ＭＳ Ｐゴシック" charset="0"/>
              </a:rPr>
              <a:t>Adaptation for ice</a:t>
            </a:r>
            <a:endParaRPr lang="en-US" sz="3200" dirty="0">
              <a:latin typeface="Helvetica Neue" charset="0"/>
              <a:ea typeface="ＭＳ Ｐゴシック" charset="0"/>
            </a:endParaRPr>
          </a:p>
        </p:txBody>
      </p:sp>
      <p:sp>
        <p:nvSpPr>
          <p:cNvPr id="10" name="Textfeld 19"/>
          <p:cNvSpPr txBox="1"/>
          <p:nvPr/>
        </p:nvSpPr>
        <p:spPr>
          <a:xfrm rot="16200000">
            <a:off x="7628133" y="1538067"/>
            <a:ext cx="171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Price 2002</a:t>
            </a:r>
            <a:endParaRPr lang="de-DE" sz="16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noFill/>
        </p:spPr>
        <p:txBody>
          <a:bodyPr/>
          <a:lstStyle/>
          <a:p>
            <a:fld id="{7696A2F3-160B-4264-BB82-9EB9EF71E871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6</a:t>
            </a:fld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Development of a multi-PMT optical module for PINGU</a:t>
            </a:r>
            <a:endParaRPr lang="de-DE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476672"/>
            <a:ext cx="3389351" cy="2916732"/>
          </a:xfrm>
          <a:prstGeom prst="rect">
            <a:avLst/>
          </a:prstGeom>
        </p:spPr>
      </p:pic>
      <p:grpSp>
        <p:nvGrpSpPr>
          <p:cNvPr id="15" name="Gruppieren 8"/>
          <p:cNvGrpSpPr/>
          <p:nvPr/>
        </p:nvGrpSpPr>
        <p:grpSpPr>
          <a:xfrm>
            <a:off x="5004048" y="3501008"/>
            <a:ext cx="4202518" cy="2232248"/>
            <a:chOff x="-470761" y="862104"/>
            <a:chExt cx="6408552" cy="37691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70761" y="862104"/>
              <a:ext cx="5859515" cy="3769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feld 12"/>
            <p:cNvSpPr txBox="1"/>
            <p:nvPr/>
          </p:nvSpPr>
          <p:spPr>
            <a:xfrm>
              <a:off x="-211416" y="983689"/>
              <a:ext cx="1657433" cy="987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Neue"/>
                </a:rPr>
                <a:t>pressure</a:t>
              </a:r>
              <a:r>
                <a:rPr kumimoji="0" 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Neue"/>
                </a:rPr>
                <a:t> [</a:t>
              </a:r>
              <a:r>
                <a:rPr kumimoji="0" lang="de-DE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Neue"/>
                </a:rPr>
                <a:t>psi</a:t>
              </a:r>
              <a:r>
                <a:rPr kumimoji="0" 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Neue"/>
                </a:rPr>
                <a:t>]</a:t>
              </a: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</a:endParaRPr>
            </a:p>
          </p:txBody>
        </p:sp>
        <p:sp>
          <p:nvSpPr>
            <p:cNvPr id="18" name="Textfeld 13"/>
            <p:cNvSpPr txBox="1"/>
            <p:nvPr/>
          </p:nvSpPr>
          <p:spPr>
            <a:xfrm>
              <a:off x="4102583" y="3816424"/>
              <a:ext cx="1835208" cy="571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kern="0" dirty="0" smtClean="0">
                  <a:solidFill>
                    <a:sysClr val="windowText" lastClr="000000"/>
                  </a:solidFill>
                  <a:latin typeface="Helvetica Neue"/>
                </a:rPr>
                <a:t>time</a:t>
              </a:r>
              <a:r>
                <a:rPr kumimoji="0" lang="de-DE" sz="16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Neue"/>
                </a:rPr>
                <a:t> [d]</a:t>
              </a: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</a:endParaRPr>
            </a:p>
          </p:txBody>
        </p:sp>
      </p:grpSp>
      <p:sp>
        <p:nvSpPr>
          <p:cNvPr id="19" name="Textfeld 19"/>
          <p:cNvSpPr txBox="1"/>
          <p:nvPr/>
        </p:nvSpPr>
        <p:spPr>
          <a:xfrm>
            <a:off x="5881216" y="5898758"/>
            <a:ext cx="171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Benson 2012</a:t>
            </a:r>
            <a:endParaRPr lang="de-DE" sz="1600" dirty="0"/>
          </a:p>
        </p:txBody>
      </p:sp>
      <p:sp>
        <p:nvSpPr>
          <p:cNvPr id="23" name="Abgerundetes Rechteck 1"/>
          <p:cNvSpPr/>
          <p:nvPr/>
        </p:nvSpPr>
        <p:spPr>
          <a:xfrm>
            <a:off x="1359779" y="4941168"/>
            <a:ext cx="2564149" cy="720080"/>
          </a:xfrm>
          <a:prstGeom prst="roundRect">
            <a:avLst/>
          </a:prstGeom>
          <a:solidFill>
            <a:srgbClr val="0033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redesign of vessel</a:t>
            </a:r>
            <a:endParaRPr lang="de-DE" sz="2000" dirty="0"/>
          </a:p>
        </p:txBody>
      </p:sp>
      <p:sp>
        <p:nvSpPr>
          <p:cNvPr id="24" name="Right Arrow 4"/>
          <p:cNvSpPr/>
          <p:nvPr/>
        </p:nvSpPr>
        <p:spPr>
          <a:xfrm rot="5400000">
            <a:off x="2339752" y="4077072"/>
            <a:ext cx="576064" cy="432048"/>
          </a:xfrm>
          <a:prstGeom prst="rightArrow">
            <a:avLst/>
          </a:prstGeom>
          <a:gradFill>
            <a:gsLst>
              <a:gs pos="0">
                <a:srgbClr val="003366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20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4511" y="260648"/>
            <a:ext cx="6981825" cy="693738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Helvetica Neue" charset="0"/>
                <a:ea typeface="ＭＳ Ｐゴシック" charset="0"/>
              </a:rPr>
              <a:t>Cylindrical vessel</a:t>
            </a:r>
            <a:endParaRPr lang="en-US" sz="3200" dirty="0">
              <a:latin typeface="Helvetica Neue" charset="0"/>
              <a:ea typeface="ＭＳ Ｐゴシック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noFill/>
        </p:spPr>
        <p:txBody>
          <a:bodyPr/>
          <a:lstStyle/>
          <a:p>
            <a:fld id="{7696A2F3-160B-4264-BB82-9EB9EF71E871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7</a:t>
            </a:fld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" name="Content Placeholder 14"/>
          <p:cNvSpPr>
            <a:spLocks noGrp="1"/>
          </p:cNvSpPr>
          <p:nvPr>
            <p:ph sz="half" idx="4294967295"/>
          </p:nvPr>
        </p:nvSpPr>
        <p:spPr>
          <a:xfrm>
            <a:off x="523236" y="798889"/>
            <a:ext cx="3941677" cy="256410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stainless steel flanges &amp; titanium screws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wall thickness up to 18 mm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rated for 700 bar (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≈ 10 000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 psi)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mass (f/m): 28.2 kg/22.5kg</a:t>
            </a:r>
          </a:p>
          <a:p>
            <a:pPr algn="just">
              <a:buBlip>
                <a:blip r:embed="rId3"/>
              </a:buBlip>
            </a:pP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</p:txBody>
      </p:sp>
      <p:pic>
        <p:nvPicPr>
          <p:cNvPr id="10" name="Picture 4" descr="DSC00349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1" b="-41"/>
          <a:stretch/>
        </p:blipFill>
        <p:spPr>
          <a:xfrm>
            <a:off x="621947" y="3480836"/>
            <a:ext cx="3842966" cy="264666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 rot="16200000">
            <a:off x="7638066" y="1596129"/>
            <a:ext cx="1168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360 mm</a:t>
            </a:r>
            <a:endParaRPr lang="de-DE" dirty="0"/>
          </a:p>
        </p:txBody>
      </p:sp>
      <p:sp>
        <p:nvSpPr>
          <p:cNvPr id="12" name="Textfeld 19"/>
          <p:cNvSpPr txBox="1"/>
          <p:nvPr/>
        </p:nvSpPr>
        <p:spPr>
          <a:xfrm>
            <a:off x="5220072" y="5932308"/>
            <a:ext cx="244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390 mm (= 15.4</a:t>
            </a:r>
            <a:r>
              <a:rPr lang="de-DE" dirty="0" smtClean="0">
                <a:latin typeface="Arial"/>
                <a:cs typeface="Arial"/>
              </a:rPr>
              <a:t>″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3" name="Textfeld 19"/>
          <p:cNvSpPr txBox="1"/>
          <p:nvPr/>
        </p:nvSpPr>
        <p:spPr>
          <a:xfrm>
            <a:off x="1150179" y="3638206"/>
            <a:ext cx="1168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accent3"/>
                </a:solidFill>
              </a:rPr>
              <a:t>male</a:t>
            </a:r>
            <a:endParaRPr lang="de-DE" b="1" dirty="0">
              <a:solidFill>
                <a:schemeClr val="accent3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4878336" y="406744"/>
            <a:ext cx="3744611" cy="5572828"/>
            <a:chOff x="4878336" y="406744"/>
            <a:chExt cx="3744611" cy="5572828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" t="3585" r="3210" b="17640"/>
            <a:stretch/>
          </p:blipFill>
          <p:spPr>
            <a:xfrm rot="16200000">
              <a:off x="3737695" y="1547385"/>
              <a:ext cx="5230710" cy="2949427"/>
            </a:xfrm>
            <a:prstGeom prst="rect">
              <a:avLst/>
            </a:prstGeom>
          </p:spPr>
        </p:pic>
        <p:cxnSp>
          <p:nvCxnSpPr>
            <p:cNvPr id="16" name="Straight Arrow Connector 13"/>
            <p:cNvCxnSpPr/>
            <p:nvPr/>
          </p:nvCxnSpPr>
          <p:spPr>
            <a:xfrm>
              <a:off x="7952607" y="555061"/>
              <a:ext cx="0" cy="2315081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stealth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31"/>
            <p:cNvCxnSpPr/>
            <p:nvPr/>
          </p:nvCxnSpPr>
          <p:spPr>
            <a:xfrm>
              <a:off x="6289955" y="561365"/>
              <a:ext cx="23329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32"/>
            <p:cNvCxnSpPr/>
            <p:nvPr/>
          </p:nvCxnSpPr>
          <p:spPr>
            <a:xfrm flipH="1">
              <a:off x="5145199" y="5927670"/>
              <a:ext cx="2376000" cy="0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stealth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36"/>
            <p:cNvCxnSpPr/>
            <p:nvPr/>
          </p:nvCxnSpPr>
          <p:spPr>
            <a:xfrm>
              <a:off x="7532435" y="3385300"/>
              <a:ext cx="0" cy="259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49"/>
            <p:cNvCxnSpPr/>
            <p:nvPr/>
          </p:nvCxnSpPr>
          <p:spPr>
            <a:xfrm flipH="1">
              <a:off x="5339731" y="5487536"/>
              <a:ext cx="2016000" cy="0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stealth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19"/>
            <p:cNvSpPr txBox="1"/>
            <p:nvPr/>
          </p:nvSpPr>
          <p:spPr>
            <a:xfrm>
              <a:off x="5814768" y="5512596"/>
              <a:ext cx="1168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332 mm</a:t>
              </a:r>
              <a:endParaRPr lang="de-DE" dirty="0"/>
            </a:p>
          </p:txBody>
        </p:sp>
        <p:cxnSp>
          <p:nvCxnSpPr>
            <p:cNvPr id="22" name="Straight Connector 53"/>
            <p:cNvCxnSpPr/>
            <p:nvPr/>
          </p:nvCxnSpPr>
          <p:spPr>
            <a:xfrm>
              <a:off x="7350705" y="4331194"/>
              <a:ext cx="0" cy="12428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5"/>
            <p:cNvCxnSpPr/>
            <p:nvPr/>
          </p:nvCxnSpPr>
          <p:spPr>
            <a:xfrm>
              <a:off x="7955974" y="2897438"/>
              <a:ext cx="0" cy="398064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stealth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9"/>
            <p:cNvCxnSpPr/>
            <p:nvPr/>
          </p:nvCxnSpPr>
          <p:spPr>
            <a:xfrm>
              <a:off x="7555446" y="2883790"/>
              <a:ext cx="50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9"/>
            <p:cNvCxnSpPr/>
            <p:nvPr/>
          </p:nvCxnSpPr>
          <p:spPr>
            <a:xfrm>
              <a:off x="7557718" y="3295502"/>
              <a:ext cx="50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36"/>
            <p:cNvCxnSpPr/>
            <p:nvPr/>
          </p:nvCxnSpPr>
          <p:spPr>
            <a:xfrm>
              <a:off x="5146307" y="3387572"/>
              <a:ext cx="0" cy="259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3"/>
            <p:cNvCxnSpPr/>
            <p:nvPr/>
          </p:nvCxnSpPr>
          <p:spPr>
            <a:xfrm>
              <a:off x="5319425" y="4319818"/>
              <a:ext cx="0" cy="12428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feld 19"/>
          <p:cNvSpPr txBox="1"/>
          <p:nvPr/>
        </p:nvSpPr>
        <p:spPr>
          <a:xfrm>
            <a:off x="2985938" y="3638206"/>
            <a:ext cx="1168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solidFill>
                  <a:schemeClr val="accent3"/>
                </a:solidFill>
              </a:rPr>
              <a:t>female</a:t>
            </a:r>
            <a:endParaRPr lang="de-DE" b="1" dirty="0">
              <a:solidFill>
                <a:schemeClr val="accent3"/>
              </a:solidFill>
            </a:endParaRPr>
          </a:p>
        </p:txBody>
      </p:sp>
      <p:cxnSp>
        <p:nvCxnSpPr>
          <p:cNvPr id="29" name="Straight Connector 31"/>
          <p:cNvCxnSpPr/>
          <p:nvPr/>
        </p:nvCxnSpPr>
        <p:spPr>
          <a:xfrm>
            <a:off x="6304726" y="5394951"/>
            <a:ext cx="233299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13"/>
          <p:cNvCxnSpPr/>
          <p:nvPr/>
        </p:nvCxnSpPr>
        <p:spPr>
          <a:xfrm>
            <a:off x="8500799" y="570980"/>
            <a:ext cx="0" cy="4788000"/>
          </a:xfrm>
          <a:prstGeom prst="straightConnector1">
            <a:avLst/>
          </a:prstGeom>
          <a:ln w="34925">
            <a:solidFill>
              <a:schemeClr val="tx1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feld 19"/>
          <p:cNvSpPr txBox="1"/>
          <p:nvPr/>
        </p:nvSpPr>
        <p:spPr>
          <a:xfrm rot="16200000">
            <a:off x="7620505" y="2757492"/>
            <a:ext cx="1168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65 mm</a:t>
            </a:r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 rot="16200000">
            <a:off x="8118018" y="2717537"/>
            <a:ext cx="1168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785 mm</a:t>
            </a:r>
            <a:endParaRPr lang="de-DE" dirty="0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Development of a multi-PMT optical module for PINGU</a:t>
            </a:r>
            <a:endParaRPr lang="de-DE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89080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4511" y="260648"/>
            <a:ext cx="6981825" cy="693738"/>
          </a:xfrm>
        </p:spPr>
        <p:txBody>
          <a:bodyPr/>
          <a:lstStyle/>
          <a:p>
            <a:pPr eaLnBrk="1" hangingPunct="1"/>
            <a:r>
              <a:rPr lang="en-US" sz="3200" dirty="0" err="1" smtClean="0">
                <a:latin typeface="Helvetica Neue" charset="0"/>
                <a:ea typeface="ＭＳ Ｐゴシック" charset="0"/>
              </a:rPr>
              <a:t>mDOM</a:t>
            </a:r>
            <a:r>
              <a:rPr lang="en-US" sz="3200" dirty="0" smtClean="0">
                <a:latin typeface="Helvetica Neue" charset="0"/>
                <a:ea typeface="ＭＳ Ｐゴシック" charset="0"/>
              </a:rPr>
              <a:t> interior</a:t>
            </a:r>
            <a:endParaRPr lang="en-US" sz="3200" dirty="0">
              <a:latin typeface="Helvetica Neue" charset="0"/>
              <a:ea typeface="ＭＳ Ｐゴシック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noFill/>
        </p:spPr>
        <p:txBody>
          <a:bodyPr/>
          <a:lstStyle/>
          <a:p>
            <a:fld id="{7696A2F3-160B-4264-BB82-9EB9EF71E871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9" name="Content Placeholder 14"/>
          <p:cNvSpPr>
            <a:spLocks noGrp="1"/>
          </p:cNvSpPr>
          <p:nvPr>
            <p:ph sz="half" idx="4294967295"/>
          </p:nvPr>
        </p:nvSpPr>
        <p:spPr>
          <a:xfrm>
            <a:off x="523236" y="826185"/>
            <a:ext cx="4620263" cy="294059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segmented cylindrical vessel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b="1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  <a:sym typeface="Symbol"/>
              </a:rPr>
              <a:t>41 </a:t>
            </a:r>
            <a:r>
              <a:rPr lang="en-US" sz="2000" b="1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3” PMT</a:t>
            </a: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main electronics in center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~ four times larger photocathode area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    than standard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IceCube</a:t>
            </a: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 DOM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3" y="3293210"/>
            <a:ext cx="3247915" cy="307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18" y="3358420"/>
            <a:ext cx="3260844" cy="339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560" y="3150469"/>
            <a:ext cx="2070769" cy="283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132" y="173990"/>
            <a:ext cx="2472033" cy="30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Development of a multi-PMT optical module for PINGU</a:t>
            </a:r>
            <a:endParaRPr lang="de-DE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07471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4511" y="260648"/>
            <a:ext cx="6981825" cy="693738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Helvetica Neue" charset="0"/>
                <a:ea typeface="ＭＳ Ｐゴシック" charset="0"/>
              </a:rPr>
              <a:t>PMT candidates</a:t>
            </a:r>
            <a:endParaRPr lang="en-US" sz="3200" dirty="0">
              <a:latin typeface="Helvetica Neue" charset="0"/>
              <a:ea typeface="ＭＳ Ｐゴシック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7"/>
          <a:stretch/>
        </p:blipFill>
        <p:spPr bwMode="auto">
          <a:xfrm>
            <a:off x="6084168" y="1598178"/>
            <a:ext cx="2016224" cy="281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noFill/>
        </p:spPr>
        <p:txBody>
          <a:bodyPr/>
          <a:lstStyle/>
          <a:p>
            <a:fld id="{7696A2F3-160B-4264-BB82-9EB9EF71E871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9</a:t>
            </a:fld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0" r="7079"/>
          <a:stretch/>
        </p:blipFill>
        <p:spPr>
          <a:xfrm rot="5400000">
            <a:off x="3183705" y="1732818"/>
            <a:ext cx="2827609" cy="2541269"/>
          </a:xfrm>
          <a:prstGeom prst="rect">
            <a:avLst/>
          </a:prstGeom>
        </p:spPr>
      </p:pic>
      <p:graphicFrame>
        <p:nvGraphicFramePr>
          <p:cNvPr id="13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133698"/>
              </p:ext>
            </p:extLst>
          </p:nvPr>
        </p:nvGraphicFramePr>
        <p:xfrm>
          <a:off x="769644" y="4941168"/>
          <a:ext cx="7560840" cy="11887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520280"/>
                <a:gridCol w="2520280"/>
                <a:gridCol w="2520280"/>
              </a:tblGrid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R12199</a:t>
                      </a:r>
                      <a:endParaRPr lang="de-DE" sz="2000" dirty="0"/>
                    </a:p>
                  </a:txBody>
                  <a:tcPr anchor="ctr"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D792KFL</a:t>
                      </a:r>
                      <a:endParaRPr lang="de-DE" sz="2000" dirty="0"/>
                    </a:p>
                  </a:txBody>
                  <a:tcPr anchor="ctr"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XP53B20</a:t>
                      </a:r>
                      <a:endParaRPr lang="de-DE" sz="2000" dirty="0"/>
                    </a:p>
                  </a:txBody>
                  <a:tcPr anchor="ctr">
                    <a:solidFill>
                      <a:srgbClr val="003366"/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Hamamatsu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ET Enterprises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HZC</a:t>
                      </a:r>
                      <a:endParaRPr lang="de-DE" sz="2000" dirty="0"/>
                    </a:p>
                  </a:txBody>
                  <a:tcPr anchor="ctr"/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180x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12x</a:t>
                      </a:r>
                      <a:endParaRPr lang="de-DE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2x</a:t>
                      </a:r>
                      <a:endParaRPr lang="de-DE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Content Placeholder 14"/>
          <p:cNvSpPr>
            <a:spLocks noGrp="1"/>
          </p:cNvSpPr>
          <p:nvPr>
            <p:ph sz="half" idx="4294967295"/>
          </p:nvPr>
        </p:nvSpPr>
        <p:spPr>
          <a:xfrm>
            <a:off x="523236" y="820124"/>
            <a:ext cx="7741670" cy="86256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Blip>
                <a:blip r:embed="rId5"/>
              </a:buBlip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testing in Amsterdam, Catania, Erlangen,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Patros</a:t>
            </a:r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</p:txBody>
      </p:sp>
      <p:pic>
        <p:nvPicPr>
          <p:cNvPr id="1029" name="Picture 5" descr="C:\Users\lclassen\Documents\ECAP\Konferenzen\2013_VLVNT_Stockholm\R12199_base_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4" t="11669" r="5824"/>
          <a:stretch/>
        </p:blipFill>
        <p:spPr bwMode="auto">
          <a:xfrm rot="16200000">
            <a:off x="589885" y="1875300"/>
            <a:ext cx="2827606" cy="225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Development of a multi-PMT optical module for PINGU</a:t>
            </a:r>
            <a:endParaRPr lang="de-DE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25189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cap_design_a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ecap_design_a.pot</Template>
  <TotalTime>162</TotalTime>
  <Words>1741</Words>
  <Application>Microsoft Macintosh PowerPoint</Application>
  <PresentationFormat>On-screen Show (4:3)</PresentationFormat>
  <Paragraphs>392</Paragraphs>
  <Slides>21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ecap_design_a</vt:lpstr>
      <vt:lpstr>Development of a multi-PMT optical module for PINGU</vt:lpstr>
      <vt:lpstr>PINGU</vt:lpstr>
      <vt:lpstr>Multi-PMT module</vt:lpstr>
      <vt:lpstr>Advantages</vt:lpstr>
      <vt:lpstr>PPM-DOM</vt:lpstr>
      <vt:lpstr>Adaptation for ice</vt:lpstr>
      <vt:lpstr>Cylindrical vessel</vt:lpstr>
      <vt:lpstr>mDOM interior</vt:lpstr>
      <vt:lpstr>PMT candidates</vt:lpstr>
      <vt:lpstr>PMT testing status</vt:lpstr>
      <vt:lpstr>Readout principle</vt:lpstr>
      <vt:lpstr>Holding structure</vt:lpstr>
      <vt:lpstr>Module integration</vt:lpstr>
      <vt:lpstr>Angular acceptance</vt:lpstr>
      <vt:lpstr>MICA</vt:lpstr>
      <vt:lpstr>Detector simulations</vt:lpstr>
      <vt:lpstr>Simulated footprints</vt:lpstr>
      <vt:lpstr>Proton decay simulation</vt:lpstr>
      <vt:lpstr>Next steps…</vt:lpstr>
      <vt:lpstr>Thank you for your attention!</vt:lpstr>
      <vt:lpstr>Picture graveyard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Lew Classen</dc:creator>
  <cp:lastModifiedBy>Laptop User</cp:lastModifiedBy>
  <cp:revision>343</cp:revision>
  <dcterms:created xsi:type="dcterms:W3CDTF">2012-02-16T15:29:50Z</dcterms:created>
  <dcterms:modified xsi:type="dcterms:W3CDTF">2013-08-06T09:12:43Z</dcterms:modified>
</cp:coreProperties>
</file>