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41" r:id="rId4"/>
    <p:sldId id="342" r:id="rId5"/>
    <p:sldId id="343" r:id="rId6"/>
    <p:sldId id="344" r:id="rId7"/>
    <p:sldId id="346" r:id="rId8"/>
    <p:sldId id="350" r:id="rId9"/>
    <p:sldId id="351" r:id="rId10"/>
    <p:sldId id="352" r:id="rId11"/>
    <p:sldId id="353" r:id="rId12"/>
    <p:sldId id="355" r:id="rId13"/>
    <p:sldId id="354" r:id="rId14"/>
    <p:sldId id="356" r:id="rId15"/>
    <p:sldId id="358" r:id="rId16"/>
    <p:sldId id="359" r:id="rId17"/>
    <p:sldId id="357" r:id="rId18"/>
    <p:sldId id="360" r:id="rId19"/>
    <p:sldId id="361" r:id="rId20"/>
    <p:sldId id="362" r:id="rId21"/>
    <p:sldId id="363" r:id="rId22"/>
    <p:sldId id="364" r:id="rId23"/>
    <p:sldId id="366" r:id="rId24"/>
    <p:sldId id="367" r:id="rId25"/>
    <p:sldId id="368" r:id="rId26"/>
    <p:sldId id="369" r:id="rId27"/>
    <p:sldId id="370" r:id="rId28"/>
    <p:sldId id="372" r:id="rId29"/>
    <p:sldId id="373" r:id="rId30"/>
    <p:sldId id="374" r:id="rId31"/>
    <p:sldId id="375" r:id="rId32"/>
    <p:sldId id="376" r:id="rId33"/>
    <p:sldId id="380" r:id="rId34"/>
    <p:sldId id="381" r:id="rId35"/>
    <p:sldId id="382" r:id="rId36"/>
    <p:sldId id="383" r:id="rId37"/>
    <p:sldId id="384" r:id="rId38"/>
    <p:sldId id="385" r:id="rId39"/>
    <p:sldId id="386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C71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7" autoAdjust="0"/>
    <p:restoredTop sz="94624" autoAdjust="0"/>
  </p:normalViewPr>
  <p:slideViewPr>
    <p:cSldViewPr>
      <p:cViewPr>
        <p:scale>
          <a:sx n="70" d="100"/>
          <a:sy n="70" d="100"/>
        </p:scale>
        <p:origin x="-153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E8EDF-9BCE-4C64-91D6-A3E3340076C1}" type="datetimeFigureOut">
              <a:rPr lang="it-IT" smtClean="0"/>
              <a:pPr/>
              <a:t>26/07/2013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D230-4C47-440D-B9F3-1F4AD9E5594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16632"/>
            <a:ext cx="8388424" cy="764704"/>
          </a:xfrm>
        </p:spPr>
        <p:txBody>
          <a:bodyPr>
            <a:normAutofit/>
          </a:bodyPr>
          <a:lstStyle/>
          <a:p>
            <a:pPr algn="l"/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32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32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32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980728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0"/>
            <a:ext cx="1228328" cy="1228328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1777164" y="2016130"/>
            <a:ext cx="5474576" cy="2954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Université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de Haute 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Alsace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(Università di Salerno / INFN)</a:t>
            </a:r>
          </a:p>
          <a:p>
            <a:pPr algn="ctr"/>
            <a:endParaRPr lang="it-IT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 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behalf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endParaRPr lang="it-IT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endParaRPr lang="it-IT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KM3NeT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endParaRPr lang="it-IT" sz="2400" b="1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endParaRPr lang="it-IT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presented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by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/>
            <a:endParaRPr lang="it-IT" b="1" i="1" dirty="0" smtClean="0">
              <a:latin typeface="Century Gothic" pitchFamily="34" charset="0"/>
            </a:endParaRPr>
          </a:p>
          <a:p>
            <a:pPr algn="ctr"/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University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Erlangen-Nuremberg</a:t>
            </a:r>
            <a:r>
              <a:rPr lang="it-IT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ECAP)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259632" y="5517232"/>
            <a:ext cx="3456384" cy="108012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Mirrored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disk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array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algn="r">
              <a:spcBef>
                <a:spcPct val="0"/>
              </a:spcBef>
              <a:defRPr/>
            </a:pP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Allocated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capacity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: 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700 GB</a:t>
            </a:r>
            <a:b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Much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more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available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,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will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/>
            </a:r>
            <a:b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extended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soon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neede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10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8" name="Immagine 17" descr="hp-xp24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501008"/>
            <a:ext cx="1656184" cy="1914034"/>
          </a:xfrm>
          <a:prstGeom prst="rect">
            <a:avLst/>
          </a:prstGeom>
        </p:spPr>
      </p:pic>
      <p:pic>
        <p:nvPicPr>
          <p:cNvPr id="20" name="Immagine 19" descr="ser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204864"/>
            <a:ext cx="1986335" cy="1265317"/>
          </a:xfrm>
          <a:prstGeom prst="rect">
            <a:avLst/>
          </a:prstGeom>
        </p:spPr>
      </p:pic>
      <p:pic>
        <p:nvPicPr>
          <p:cNvPr id="22" name="Immagine 21" descr="ser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1689" y="2204864"/>
            <a:ext cx="1986335" cy="1265317"/>
          </a:xfrm>
          <a:prstGeom prst="rect">
            <a:avLst/>
          </a:prstGeom>
        </p:spPr>
      </p:pic>
      <p:pic>
        <p:nvPicPr>
          <p:cNvPr id="23" name="Immagine 22" descr="ser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204864"/>
            <a:ext cx="1986335" cy="1265317"/>
          </a:xfrm>
          <a:prstGeom prst="rect">
            <a:avLst/>
          </a:prstGeom>
        </p:spPr>
      </p:pic>
      <p:cxnSp>
        <p:nvCxnSpPr>
          <p:cNvPr id="25" name="Connettore 1 24"/>
          <p:cNvCxnSpPr/>
          <p:nvPr/>
        </p:nvCxnSpPr>
        <p:spPr>
          <a:xfrm>
            <a:off x="1979712" y="3068960"/>
            <a:ext cx="432048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 flipH="1">
            <a:off x="3275856" y="2996952"/>
            <a:ext cx="72008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endCxn id="22" idx="2"/>
          </p:cNvCxnSpPr>
          <p:nvPr/>
        </p:nvCxnSpPr>
        <p:spPr>
          <a:xfrm flipH="1">
            <a:off x="3794857" y="2996952"/>
            <a:ext cx="1353207" cy="4732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olo 1"/>
          <p:cNvSpPr txBox="1">
            <a:spLocks/>
          </p:cNvSpPr>
          <p:nvPr/>
        </p:nvSpPr>
        <p:spPr>
          <a:xfrm>
            <a:off x="1763688" y="1340768"/>
            <a:ext cx="5832648" cy="108012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3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servers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in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Real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Application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Cluster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configuration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Share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connections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provide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fault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tolerance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share CPU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load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selection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/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formatting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client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2770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KM3NeT DB @ CCIN2P3</a:t>
            </a:r>
            <a:endParaRPr lang="it-IT" dirty="0">
              <a:latin typeface="Century Gothic" pitchFamily="34" charset="0"/>
            </a:endParaRPr>
          </a:p>
        </p:txBody>
      </p:sp>
      <p:pic>
        <p:nvPicPr>
          <p:cNvPr id="36" name="Immagine 35" descr="may9_systems_storage_tape_images_ts3500_sc_150x2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3933056"/>
            <a:ext cx="1224136" cy="1803560"/>
          </a:xfrm>
          <a:prstGeom prst="rect">
            <a:avLst/>
          </a:prstGeom>
        </p:spPr>
      </p:pic>
      <p:sp>
        <p:nvSpPr>
          <p:cNvPr id="37" name="Titolo 1"/>
          <p:cNvSpPr txBox="1">
            <a:spLocks/>
          </p:cNvSpPr>
          <p:nvPr/>
        </p:nvSpPr>
        <p:spPr>
          <a:xfrm>
            <a:off x="5580112" y="5741640"/>
            <a:ext cx="1872208" cy="7920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Daily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backup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38" name="Freccia a destra 37"/>
          <p:cNvSpPr/>
          <p:nvPr/>
        </p:nvSpPr>
        <p:spPr>
          <a:xfrm>
            <a:off x="4067944" y="4869160"/>
            <a:ext cx="115212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11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3059832" y="1196752"/>
            <a:ext cx="5904656" cy="230425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Oracle DB Link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Native TCP(S) connection (no network SW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required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)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Represent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portions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remote data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locally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,or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transfer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them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over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the network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Replication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jobs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handled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at DB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level</a:t>
            </a: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Distributed</a:t>
            </a:r>
            <a:r>
              <a:rPr lang="it-IT" dirty="0" smtClean="0">
                <a:latin typeface="Century Gothic" pitchFamily="34" charset="0"/>
              </a:rPr>
              <a:t> DB </a:t>
            </a:r>
            <a:r>
              <a:rPr lang="it-IT" dirty="0" err="1" smtClean="0">
                <a:latin typeface="Century Gothic" pitchFamily="34" charset="0"/>
              </a:rPr>
              <a:t>infrastructure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27" name="Connettore 1 26"/>
          <p:cNvCxnSpPr>
            <a:stCxn id="21" idx="3"/>
            <a:endCxn id="30" idx="0"/>
          </p:cNvCxnSpPr>
          <p:nvPr/>
        </p:nvCxnSpPr>
        <p:spPr>
          <a:xfrm flipH="1">
            <a:off x="1439652" y="3356992"/>
            <a:ext cx="360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sco magnetico 27"/>
          <p:cNvSpPr/>
          <p:nvPr/>
        </p:nvSpPr>
        <p:spPr>
          <a:xfrm>
            <a:off x="611560" y="4725144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Toulon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611560" y="3789040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DBLink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1" name="Connettore 1 30"/>
          <p:cNvCxnSpPr>
            <a:stCxn id="28" idx="1"/>
            <a:endCxn id="30" idx="2"/>
          </p:cNvCxnSpPr>
          <p:nvPr/>
        </p:nvCxnSpPr>
        <p:spPr>
          <a:xfrm flipH="1" flipV="1">
            <a:off x="1439652" y="4509120"/>
            <a:ext cx="360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isco magnetico 40"/>
          <p:cNvSpPr/>
          <p:nvPr/>
        </p:nvSpPr>
        <p:spPr>
          <a:xfrm>
            <a:off x="2771800" y="4725144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 Capo Passero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2" name="Rettangolo arrotondato 41"/>
          <p:cNvSpPr/>
          <p:nvPr/>
        </p:nvSpPr>
        <p:spPr>
          <a:xfrm>
            <a:off x="2771800" y="3789040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DBLink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3" name="Connettore 1 42"/>
          <p:cNvCxnSpPr>
            <a:stCxn id="41" idx="1"/>
            <a:endCxn id="42" idx="2"/>
          </p:cNvCxnSpPr>
          <p:nvPr/>
        </p:nvCxnSpPr>
        <p:spPr>
          <a:xfrm flipH="1" flipV="1">
            <a:off x="3599892" y="4509120"/>
            <a:ext cx="360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isco magnetico 43"/>
          <p:cNvSpPr/>
          <p:nvPr/>
        </p:nvSpPr>
        <p:spPr>
          <a:xfrm>
            <a:off x="5004048" y="4725144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Pylos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5" name="Rettangolo arrotondato 44"/>
          <p:cNvSpPr/>
          <p:nvPr/>
        </p:nvSpPr>
        <p:spPr>
          <a:xfrm>
            <a:off x="5004048" y="3789040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DBLink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6" name="Connettore 1 45"/>
          <p:cNvCxnSpPr>
            <a:stCxn id="44" idx="1"/>
            <a:endCxn id="45" idx="2"/>
          </p:cNvCxnSpPr>
          <p:nvPr/>
        </p:nvCxnSpPr>
        <p:spPr>
          <a:xfrm flipH="1" flipV="1">
            <a:off x="5832140" y="4509120"/>
            <a:ext cx="360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>
            <a:endCxn id="42" idx="0"/>
          </p:cNvCxnSpPr>
          <p:nvPr/>
        </p:nvCxnSpPr>
        <p:spPr>
          <a:xfrm>
            <a:off x="1835696" y="3284984"/>
            <a:ext cx="176419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endCxn id="45" idx="0"/>
          </p:cNvCxnSpPr>
          <p:nvPr/>
        </p:nvCxnSpPr>
        <p:spPr>
          <a:xfrm>
            <a:off x="2267744" y="3140968"/>
            <a:ext cx="356439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sco magnetico 20"/>
          <p:cNvSpPr/>
          <p:nvPr/>
        </p:nvSpPr>
        <p:spPr>
          <a:xfrm>
            <a:off x="611560" y="1772816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KM3NeT DB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(CCIN2P3)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8" name="Titolo 1"/>
          <p:cNvSpPr txBox="1">
            <a:spLocks/>
          </p:cNvSpPr>
          <p:nvPr/>
        </p:nvSpPr>
        <p:spPr>
          <a:xfrm>
            <a:off x="6804248" y="3789040"/>
            <a:ext cx="2312640" cy="266429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Purpose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local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DB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Reduce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criticality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network link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main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DB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without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introducing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different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technology</a:t>
            </a: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uppo 71"/>
          <p:cNvGrpSpPr/>
          <p:nvPr/>
        </p:nvGrpSpPr>
        <p:grpSpPr>
          <a:xfrm>
            <a:off x="3275856" y="5229200"/>
            <a:ext cx="4392488" cy="936104"/>
            <a:chOff x="2987824" y="5229200"/>
            <a:chExt cx="4392488" cy="936104"/>
          </a:xfrm>
        </p:grpSpPr>
        <p:sp>
          <p:nvSpPr>
            <p:cNvPr id="66" name="Arco 65"/>
            <p:cNvSpPr/>
            <p:nvPr/>
          </p:nvSpPr>
          <p:spPr>
            <a:xfrm>
              <a:off x="2987824" y="5229200"/>
              <a:ext cx="936104" cy="936104"/>
            </a:xfrm>
            <a:prstGeom prst="arc">
              <a:avLst>
                <a:gd name="adj1" fmla="val 5399993"/>
                <a:gd name="adj2" fmla="val 16334853"/>
              </a:avLst>
            </a:prstGeom>
            <a:ln w="1270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8" name="Connettore 1 67"/>
            <p:cNvCxnSpPr>
              <a:stCxn id="66" idx="2"/>
            </p:cNvCxnSpPr>
            <p:nvPr/>
          </p:nvCxnSpPr>
          <p:spPr>
            <a:xfrm flipV="1">
              <a:off x="3474232" y="5229200"/>
              <a:ext cx="3906080" cy="360"/>
            </a:xfrm>
            <a:prstGeom prst="line">
              <a:avLst/>
            </a:prstGeom>
            <a:ln w="1270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ttore 2 69"/>
            <p:cNvCxnSpPr>
              <a:stCxn id="66" idx="0"/>
            </p:cNvCxnSpPr>
            <p:nvPr/>
          </p:nvCxnSpPr>
          <p:spPr>
            <a:xfrm>
              <a:off x="3455877" y="6165304"/>
              <a:ext cx="1260139" cy="0"/>
            </a:xfrm>
            <a:prstGeom prst="straightConnector1">
              <a:avLst/>
            </a:prstGeom>
            <a:ln w="1270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12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Distributed</a:t>
            </a:r>
            <a:r>
              <a:rPr lang="it-IT" dirty="0" smtClean="0">
                <a:latin typeface="Century Gothic" pitchFamily="34" charset="0"/>
              </a:rPr>
              <a:t> DB </a:t>
            </a:r>
            <a:r>
              <a:rPr lang="it-IT" dirty="0" err="1" smtClean="0">
                <a:latin typeface="Century Gothic" pitchFamily="34" charset="0"/>
              </a:rPr>
              <a:t>infrastructure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666305" y="1475492"/>
            <a:ext cx="6880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Preventing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conflicts</a:t>
            </a:r>
            <a:r>
              <a:rPr lang="it-IT" b="1" dirty="0" smtClean="0">
                <a:latin typeface="Century Gothic" pitchFamily="34" charset="0"/>
              </a:rPr>
              <a:t> and </a:t>
            </a:r>
            <a:r>
              <a:rPr lang="it-IT" b="1" dirty="0" err="1" smtClean="0">
                <a:latin typeface="Century Gothic" pitchFamily="34" charset="0"/>
              </a:rPr>
              <a:t>inconsistencies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among</a:t>
            </a:r>
            <a:r>
              <a:rPr lang="it-IT" b="1" dirty="0" smtClean="0">
                <a:latin typeface="Century Gothic" pitchFamily="34" charset="0"/>
              </a:rPr>
              <a:t> remote DB’s</a:t>
            </a:r>
            <a:endParaRPr lang="it-IT" b="1" dirty="0">
              <a:latin typeface="Century Gothic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755576" y="3068960"/>
            <a:ext cx="25202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Physical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objects</a:t>
            </a:r>
            <a:r>
              <a:rPr lang="it-IT" dirty="0" smtClean="0">
                <a:latin typeface="Century Gothic" pitchFamily="34" charset="0"/>
              </a:rPr>
              <a:t>,</a:t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smtClean="0">
                <a:latin typeface="Century Gothic" pitchFamily="34" charset="0"/>
              </a:rPr>
              <a:t>e.g. </a:t>
            </a:r>
            <a:r>
              <a:rPr lang="it-IT" dirty="0" err="1" smtClean="0">
                <a:latin typeface="Century Gothic" pitchFamily="34" charset="0"/>
              </a:rPr>
              <a:t>components</a:t>
            </a:r>
            <a:r>
              <a:rPr lang="it-IT" dirty="0" smtClean="0">
                <a:latin typeface="Century Gothic" pitchFamily="34" charset="0"/>
              </a:rPr>
              <a:t>:</a:t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smtClean="0">
                <a:latin typeface="Century Gothic" pitchFamily="34" charset="0"/>
              </a:rPr>
              <a:t>a</a:t>
            </a:r>
            <a:r>
              <a:rPr lang="en-US" dirty="0" smtClean="0">
                <a:latin typeface="Century Gothic" pitchFamily="34" charset="0"/>
              </a:rPr>
              <a:t> numbering conflict is a mistake that must be corrected</a:t>
            </a:r>
          </a:p>
          <a:p>
            <a:endParaRPr lang="it-IT" dirty="0">
              <a:latin typeface="Century Gothic" pitchFamily="34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755576" y="2132856"/>
            <a:ext cx="2304256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Intrinsic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numbering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407947" y="3068960"/>
            <a:ext cx="29514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Activities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dirty="0" err="1" smtClean="0">
                <a:latin typeface="Century Gothic" pitchFamily="34" charset="0"/>
              </a:rPr>
              <a:t>configurations</a:t>
            </a:r>
            <a:r>
              <a:rPr lang="it-IT" dirty="0" smtClean="0">
                <a:latin typeface="Century Gothic" pitchFamily="34" charset="0"/>
              </a:rPr>
              <a:t>,</a:t>
            </a:r>
          </a:p>
          <a:p>
            <a:r>
              <a:rPr lang="it-IT" dirty="0" smtClean="0">
                <a:latin typeface="Century Gothic" pitchFamily="34" charset="0"/>
              </a:rPr>
              <a:t>slow </a:t>
            </a:r>
            <a:r>
              <a:rPr lang="it-IT" dirty="0" err="1" smtClean="0">
                <a:latin typeface="Century Gothic" pitchFamily="34" charset="0"/>
              </a:rPr>
              <a:t>control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datasets</a:t>
            </a:r>
            <a:r>
              <a:rPr lang="it-IT" dirty="0" smtClean="0">
                <a:latin typeface="Century Gothic" pitchFamily="34" charset="0"/>
              </a:rPr>
              <a:t>, …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4984011" y="2132856"/>
            <a:ext cx="2180277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Conventional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numbering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6" name="Disco magnetico 35"/>
          <p:cNvSpPr/>
          <p:nvPr/>
        </p:nvSpPr>
        <p:spPr>
          <a:xfrm>
            <a:off x="4572000" y="3861048"/>
            <a:ext cx="1158905" cy="905243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Toulon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4572000" y="4982315"/>
            <a:ext cx="1110618" cy="411474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Seq. A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8" name="Connettore 1 37"/>
          <p:cNvCxnSpPr>
            <a:stCxn id="36" idx="3"/>
            <a:endCxn id="37" idx="0"/>
          </p:cNvCxnSpPr>
          <p:nvPr/>
        </p:nvCxnSpPr>
        <p:spPr>
          <a:xfrm flipH="1">
            <a:off x="5127309" y="4766291"/>
            <a:ext cx="24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sco magnetico 38"/>
          <p:cNvSpPr/>
          <p:nvPr/>
        </p:nvSpPr>
        <p:spPr>
          <a:xfrm>
            <a:off x="6020632" y="3861048"/>
            <a:ext cx="1158905" cy="905243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Capo Passero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0" name="Rettangolo arrotondato 39"/>
          <p:cNvSpPr/>
          <p:nvPr/>
        </p:nvSpPr>
        <p:spPr>
          <a:xfrm>
            <a:off x="6012160" y="4982315"/>
            <a:ext cx="1110618" cy="411474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9999">
                <a:schemeClr val="accent4">
                  <a:lumMod val="40000"/>
                  <a:lumOff val="60000"/>
                </a:schemeClr>
              </a:gs>
              <a:gs pos="7000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Seq. 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7" name="Connettore 1 46"/>
          <p:cNvCxnSpPr>
            <a:stCxn id="39" idx="3"/>
            <a:endCxn id="40" idx="0"/>
          </p:cNvCxnSpPr>
          <p:nvPr/>
        </p:nvCxnSpPr>
        <p:spPr>
          <a:xfrm flipH="1">
            <a:off x="6567469" y="4766291"/>
            <a:ext cx="326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sco magnetico 47"/>
          <p:cNvSpPr/>
          <p:nvPr/>
        </p:nvSpPr>
        <p:spPr>
          <a:xfrm>
            <a:off x="7517551" y="3861048"/>
            <a:ext cx="1158905" cy="905243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Pylos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0" name="Rettangolo arrotondato 49"/>
          <p:cNvSpPr/>
          <p:nvPr/>
        </p:nvSpPr>
        <p:spPr>
          <a:xfrm>
            <a:off x="7524328" y="4982315"/>
            <a:ext cx="1110618" cy="411474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39999">
                <a:schemeClr val="accent6">
                  <a:lumMod val="75000"/>
                </a:schemeClr>
              </a:gs>
              <a:gs pos="70000">
                <a:schemeClr val="accent6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Seq. C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1" name="Connettore 1 50"/>
          <p:cNvCxnSpPr>
            <a:stCxn id="48" idx="3"/>
            <a:endCxn id="50" idx="0"/>
          </p:cNvCxnSpPr>
          <p:nvPr/>
        </p:nvCxnSpPr>
        <p:spPr>
          <a:xfrm flipH="1">
            <a:off x="8079637" y="4766291"/>
            <a:ext cx="1736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179512" y="4797152"/>
            <a:ext cx="351570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Each</a:t>
            </a:r>
            <a:r>
              <a:rPr lang="it-IT" dirty="0" smtClean="0">
                <a:latin typeface="Century Gothic" pitchFamily="34" charset="0"/>
              </a:rPr>
              <a:t> DB </a:t>
            </a:r>
            <a:r>
              <a:rPr lang="it-IT" dirty="0" err="1" smtClean="0">
                <a:latin typeface="Century Gothic" pitchFamily="34" charset="0"/>
              </a:rPr>
              <a:t>generates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IDs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smtClean="0">
                <a:latin typeface="Century Gothic" pitchFamily="34" charset="0"/>
              </a:rPr>
              <a:t>in </a:t>
            </a:r>
            <a:r>
              <a:rPr lang="it-IT" dirty="0" err="1" smtClean="0">
                <a:latin typeface="Century Gothic" pitchFamily="34" charset="0"/>
              </a:rPr>
              <a:t>its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sequence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dirty="0" err="1" smtClean="0">
                <a:latin typeface="Century Gothic" pitchFamily="34" charset="0"/>
              </a:rPr>
              <a:t>but</a:t>
            </a:r>
            <a:r>
              <a:rPr lang="it-IT" dirty="0" smtClean="0">
                <a:latin typeface="Century Gothic" pitchFamily="34" charset="0"/>
              </a:rPr>
              <a:t> can</a:t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err="1" smtClean="0">
                <a:latin typeface="Century Gothic" pitchFamily="34" charset="0"/>
              </a:rPr>
              <a:t>merge</a:t>
            </a:r>
            <a:r>
              <a:rPr lang="it-IT" dirty="0" smtClean="0">
                <a:latin typeface="Century Gothic" pitchFamily="34" charset="0"/>
              </a:rPr>
              <a:t> data </a:t>
            </a:r>
            <a:r>
              <a:rPr lang="it-IT" dirty="0" err="1" smtClean="0">
                <a:latin typeface="Century Gothic" pitchFamily="34" charset="0"/>
              </a:rPr>
              <a:t>from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any</a:t>
            </a:r>
            <a:endParaRPr lang="it-IT" dirty="0" smtClean="0">
              <a:latin typeface="Century Gothic" pitchFamily="34" charset="0"/>
            </a:endParaRPr>
          </a:p>
          <a:p>
            <a:r>
              <a:rPr lang="it-IT" dirty="0" err="1" smtClean="0">
                <a:latin typeface="Century Gothic" pitchFamily="34" charset="0"/>
              </a:rPr>
              <a:t>sequence</a:t>
            </a:r>
            <a:r>
              <a:rPr lang="it-IT" dirty="0" smtClean="0">
                <a:latin typeface="Century Gothic" pitchFamily="34" charset="0"/>
              </a:rPr>
              <a:t>. </a:t>
            </a:r>
            <a:r>
              <a:rPr lang="it-IT" dirty="0" err="1" smtClean="0">
                <a:latin typeface="Century Gothic" pitchFamily="34" charset="0"/>
              </a:rPr>
              <a:t>Letter-prefixed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smtClean="0">
                <a:latin typeface="Century Gothic" pitchFamily="34" charset="0"/>
              </a:rPr>
              <a:t>code </a:t>
            </a:r>
            <a:r>
              <a:rPr lang="it-IT" dirty="0" err="1" smtClean="0">
                <a:latin typeface="Century Gothic" pitchFamily="34" charset="0"/>
              </a:rPr>
              <a:t>prevent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smtClean="0">
                <a:latin typeface="Century Gothic" pitchFamily="34" charset="0"/>
              </a:rPr>
              <a:t>overlaps</a:t>
            </a:r>
            <a:r>
              <a:rPr lang="it-IT" dirty="0" smtClean="0">
                <a:latin typeface="Century Gothic" pitchFamily="34" charset="0"/>
              </a:rPr>
              <a:t>.</a:t>
            </a:r>
          </a:p>
          <a:p>
            <a:r>
              <a:rPr lang="it-IT" dirty="0" smtClean="0">
                <a:latin typeface="Century Gothic" pitchFamily="34" charset="0"/>
              </a:rPr>
              <a:t>No performance downgrade.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74" name="Rettangolo 73"/>
          <p:cNvSpPr/>
          <p:nvPr/>
        </p:nvSpPr>
        <p:spPr>
          <a:xfrm>
            <a:off x="5940152" y="5949280"/>
            <a:ext cx="1440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5" name="Rettangolo 74"/>
          <p:cNvSpPr/>
          <p:nvPr/>
        </p:nvSpPr>
        <p:spPr>
          <a:xfrm>
            <a:off x="5076056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75"/>
          <p:cNvSpPr/>
          <p:nvPr/>
        </p:nvSpPr>
        <p:spPr>
          <a:xfrm>
            <a:off x="5228456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>
            <a:off x="5364088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8" name="Rettangolo 77"/>
          <p:cNvSpPr/>
          <p:nvPr/>
        </p:nvSpPr>
        <p:spPr>
          <a:xfrm>
            <a:off x="5508104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Rettangolo 78"/>
          <p:cNvSpPr/>
          <p:nvPr/>
        </p:nvSpPr>
        <p:spPr>
          <a:xfrm>
            <a:off x="5660504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Rettangolo 79"/>
          <p:cNvSpPr/>
          <p:nvPr/>
        </p:nvSpPr>
        <p:spPr>
          <a:xfrm>
            <a:off x="6084168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ttangolo 80"/>
          <p:cNvSpPr/>
          <p:nvPr/>
        </p:nvSpPr>
        <p:spPr>
          <a:xfrm>
            <a:off x="5796136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Rettangolo 81"/>
          <p:cNvSpPr/>
          <p:nvPr/>
        </p:nvSpPr>
        <p:spPr>
          <a:xfrm>
            <a:off x="6228184" y="5949280"/>
            <a:ext cx="1440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3" name="Rettangolo 82"/>
          <p:cNvSpPr/>
          <p:nvPr/>
        </p:nvSpPr>
        <p:spPr>
          <a:xfrm>
            <a:off x="6372200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4" name="Rettangolo 83"/>
          <p:cNvSpPr/>
          <p:nvPr/>
        </p:nvSpPr>
        <p:spPr>
          <a:xfrm>
            <a:off x="6516216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Rettangolo 84"/>
          <p:cNvSpPr/>
          <p:nvPr/>
        </p:nvSpPr>
        <p:spPr>
          <a:xfrm>
            <a:off x="6660232" y="5949280"/>
            <a:ext cx="1440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Rettangolo 85"/>
          <p:cNvSpPr/>
          <p:nvPr/>
        </p:nvSpPr>
        <p:spPr>
          <a:xfrm>
            <a:off x="6804248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Rettangolo 86"/>
          <p:cNvSpPr/>
          <p:nvPr/>
        </p:nvSpPr>
        <p:spPr>
          <a:xfrm>
            <a:off x="6948264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Rettangolo 87"/>
          <p:cNvSpPr/>
          <p:nvPr/>
        </p:nvSpPr>
        <p:spPr>
          <a:xfrm>
            <a:off x="7092280" y="5949280"/>
            <a:ext cx="1440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Rettangolo 88"/>
          <p:cNvSpPr/>
          <p:nvPr/>
        </p:nvSpPr>
        <p:spPr>
          <a:xfrm>
            <a:off x="7236296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0" name="Rettangolo 89"/>
          <p:cNvSpPr/>
          <p:nvPr/>
        </p:nvSpPr>
        <p:spPr>
          <a:xfrm>
            <a:off x="7380312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90"/>
          <p:cNvSpPr/>
          <p:nvPr/>
        </p:nvSpPr>
        <p:spPr>
          <a:xfrm>
            <a:off x="7524328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Rettangolo 91"/>
          <p:cNvSpPr/>
          <p:nvPr/>
        </p:nvSpPr>
        <p:spPr>
          <a:xfrm>
            <a:off x="7676728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Rettangolo 92"/>
          <p:cNvSpPr/>
          <p:nvPr/>
        </p:nvSpPr>
        <p:spPr>
          <a:xfrm>
            <a:off x="7812360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4" name="Rettangolo 93"/>
          <p:cNvSpPr/>
          <p:nvPr/>
        </p:nvSpPr>
        <p:spPr>
          <a:xfrm>
            <a:off x="7956376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5" name="Rettangolo 94"/>
          <p:cNvSpPr/>
          <p:nvPr/>
        </p:nvSpPr>
        <p:spPr>
          <a:xfrm>
            <a:off x="8100392" y="5949280"/>
            <a:ext cx="144016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6" name="Rettangolo 95"/>
          <p:cNvSpPr/>
          <p:nvPr/>
        </p:nvSpPr>
        <p:spPr>
          <a:xfrm>
            <a:off x="8244408" y="5949280"/>
            <a:ext cx="144016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7" name="Rettangolo 96"/>
          <p:cNvSpPr/>
          <p:nvPr/>
        </p:nvSpPr>
        <p:spPr>
          <a:xfrm>
            <a:off x="8388424" y="5949280"/>
            <a:ext cx="144016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8" name="Rettangolo 97"/>
          <p:cNvSpPr/>
          <p:nvPr/>
        </p:nvSpPr>
        <p:spPr>
          <a:xfrm>
            <a:off x="4499992" y="5445224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A0301463</a:t>
            </a:r>
            <a:endParaRPr lang="it-IT" dirty="0"/>
          </a:p>
        </p:txBody>
      </p:sp>
      <p:sp>
        <p:nvSpPr>
          <p:cNvPr id="99" name="Rettangolo 98"/>
          <p:cNvSpPr/>
          <p:nvPr/>
        </p:nvSpPr>
        <p:spPr>
          <a:xfrm>
            <a:off x="5982427" y="5445224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B0020776</a:t>
            </a:r>
            <a:endParaRPr lang="it-IT" dirty="0"/>
          </a:p>
        </p:txBody>
      </p:sp>
      <p:sp>
        <p:nvSpPr>
          <p:cNvPr id="100" name="Rettangolo 99"/>
          <p:cNvSpPr/>
          <p:nvPr/>
        </p:nvSpPr>
        <p:spPr>
          <a:xfrm>
            <a:off x="7452320" y="5445224"/>
            <a:ext cx="126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C0020776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13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2900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Overview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DB schema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1475492"/>
            <a:ext cx="3029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Derived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from</a:t>
            </a:r>
            <a:r>
              <a:rPr lang="it-IT" b="1" dirty="0" smtClean="0">
                <a:latin typeface="Century Gothic" pitchFamily="34" charset="0"/>
              </a:rPr>
              <a:t> ANTARES DB</a:t>
            </a:r>
            <a:endParaRPr lang="it-IT" b="1" dirty="0">
              <a:latin typeface="Century Gothic" pitchFamily="34" charset="0"/>
            </a:endParaRPr>
          </a:p>
        </p:txBody>
      </p:sp>
      <p:grpSp>
        <p:nvGrpSpPr>
          <p:cNvPr id="126" name="Gruppo 125"/>
          <p:cNvGrpSpPr/>
          <p:nvPr/>
        </p:nvGrpSpPr>
        <p:grpSpPr>
          <a:xfrm>
            <a:off x="611560" y="2348880"/>
            <a:ext cx="7596844" cy="3456384"/>
            <a:chOff x="611560" y="2348880"/>
            <a:chExt cx="7596844" cy="3456384"/>
          </a:xfrm>
        </p:grpSpPr>
        <p:cxnSp>
          <p:nvCxnSpPr>
            <p:cNvPr id="51" name="Connettore 7 50"/>
            <p:cNvCxnSpPr>
              <a:stCxn id="26" idx="1"/>
              <a:endCxn id="24" idx="3"/>
            </p:cNvCxnSpPr>
            <p:nvPr/>
          </p:nvCxnSpPr>
          <p:spPr>
            <a:xfrm rot="10800000" flipV="1">
              <a:off x="2627784" y="2348880"/>
              <a:ext cx="432048" cy="216024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7 52"/>
            <p:cNvCxnSpPr>
              <a:stCxn id="26" idx="2"/>
              <a:endCxn id="29" idx="0"/>
            </p:cNvCxnSpPr>
            <p:nvPr/>
          </p:nvCxnSpPr>
          <p:spPr>
            <a:xfrm rot="5400000">
              <a:off x="3563888" y="2816932"/>
              <a:ext cx="432048" cy="216024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7 55"/>
            <p:cNvCxnSpPr>
              <a:stCxn id="29" idx="1"/>
              <a:endCxn id="25" idx="3"/>
            </p:cNvCxnSpPr>
            <p:nvPr/>
          </p:nvCxnSpPr>
          <p:spPr>
            <a:xfrm rot="10800000" flipV="1">
              <a:off x="2267744" y="3501008"/>
              <a:ext cx="576064" cy="144016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7 60"/>
            <p:cNvCxnSpPr>
              <a:stCxn id="24" idx="1"/>
              <a:endCxn id="25" idx="1"/>
            </p:cNvCxnSpPr>
            <p:nvPr/>
          </p:nvCxnSpPr>
          <p:spPr>
            <a:xfrm rot="10800000" flipV="1">
              <a:off x="611560" y="2564904"/>
              <a:ext cx="360040" cy="1080120"/>
            </a:xfrm>
            <a:prstGeom prst="curvedConnector3">
              <a:avLst>
                <a:gd name="adj1" fmla="val 16349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ttore 7 64"/>
            <p:cNvCxnSpPr>
              <a:stCxn id="26" idx="1"/>
              <a:endCxn id="25" idx="3"/>
            </p:cNvCxnSpPr>
            <p:nvPr/>
          </p:nvCxnSpPr>
          <p:spPr>
            <a:xfrm rot="10800000" flipV="1">
              <a:off x="2267744" y="2348880"/>
              <a:ext cx="792088" cy="1296144"/>
            </a:xfrm>
            <a:prstGeom prst="curvedConnector3">
              <a:avLst>
                <a:gd name="adj1" fmla="val 3621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ttore 7 68"/>
            <p:cNvCxnSpPr>
              <a:stCxn id="29" idx="2"/>
              <a:endCxn id="32" idx="0"/>
            </p:cNvCxnSpPr>
            <p:nvPr/>
          </p:nvCxnSpPr>
          <p:spPr>
            <a:xfrm rot="5400000">
              <a:off x="2429762" y="3122966"/>
              <a:ext cx="504056" cy="1980220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7 73"/>
            <p:cNvCxnSpPr>
              <a:endCxn id="33" idx="0"/>
            </p:cNvCxnSpPr>
            <p:nvPr/>
          </p:nvCxnSpPr>
          <p:spPr>
            <a:xfrm rot="16200000" flipH="1">
              <a:off x="3689902" y="4095074"/>
              <a:ext cx="504056" cy="36004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7 76"/>
            <p:cNvCxnSpPr>
              <a:stCxn id="33" idx="1"/>
              <a:endCxn id="32" idx="3"/>
            </p:cNvCxnSpPr>
            <p:nvPr/>
          </p:nvCxnSpPr>
          <p:spPr>
            <a:xfrm rot="10800000">
              <a:off x="2627784" y="4725144"/>
              <a:ext cx="504056" cy="12700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7 79"/>
            <p:cNvCxnSpPr>
              <a:stCxn id="33" idx="2"/>
              <a:endCxn id="37" idx="0"/>
            </p:cNvCxnSpPr>
            <p:nvPr/>
          </p:nvCxnSpPr>
          <p:spPr>
            <a:xfrm rot="5400000">
              <a:off x="3131840" y="4617132"/>
              <a:ext cx="360040" cy="1296144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ttore 7 82"/>
            <p:cNvCxnSpPr>
              <a:stCxn id="32" idx="2"/>
              <a:endCxn id="37" idx="1"/>
            </p:cNvCxnSpPr>
            <p:nvPr/>
          </p:nvCxnSpPr>
          <p:spPr>
            <a:xfrm rot="16200000" flipH="1">
              <a:off x="1403648" y="5373216"/>
              <a:ext cx="720080" cy="144016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7 85"/>
            <p:cNvCxnSpPr>
              <a:endCxn id="33" idx="3"/>
            </p:cNvCxnSpPr>
            <p:nvPr/>
          </p:nvCxnSpPr>
          <p:spPr>
            <a:xfrm rot="16200000" flipH="1">
              <a:off x="3635896" y="3573016"/>
              <a:ext cx="2016224" cy="288032"/>
            </a:xfrm>
            <a:prstGeom prst="curvedConnector4">
              <a:avLst>
                <a:gd name="adj1" fmla="val 41071"/>
                <a:gd name="adj2" fmla="val 13672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7 89"/>
            <p:cNvCxnSpPr>
              <a:endCxn id="29" idx="3"/>
            </p:cNvCxnSpPr>
            <p:nvPr/>
          </p:nvCxnSpPr>
          <p:spPr>
            <a:xfrm rot="10800000">
              <a:off x="4499992" y="3501008"/>
              <a:ext cx="648072" cy="7200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7 92"/>
            <p:cNvCxnSpPr/>
            <p:nvPr/>
          </p:nvCxnSpPr>
          <p:spPr>
            <a:xfrm rot="16200000" flipV="1">
              <a:off x="4391980" y="2816932"/>
              <a:ext cx="792088" cy="432048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7 95"/>
            <p:cNvCxnSpPr>
              <a:stCxn id="39" idx="0"/>
              <a:endCxn id="40" idx="2"/>
            </p:cNvCxnSpPr>
            <p:nvPr/>
          </p:nvCxnSpPr>
          <p:spPr>
            <a:xfrm rot="5400000" flipH="1" flipV="1">
              <a:off x="6066166" y="2834934"/>
              <a:ext cx="288032" cy="468052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7 98"/>
            <p:cNvCxnSpPr/>
            <p:nvPr/>
          </p:nvCxnSpPr>
          <p:spPr>
            <a:xfrm>
              <a:off x="4211960" y="3861048"/>
              <a:ext cx="3240360" cy="288032"/>
            </a:xfrm>
            <a:prstGeom prst="curvedConnector3">
              <a:avLst>
                <a:gd name="adj1" fmla="val 264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7 105"/>
            <p:cNvCxnSpPr>
              <a:stCxn id="38" idx="1"/>
              <a:endCxn id="33" idx="3"/>
            </p:cNvCxnSpPr>
            <p:nvPr/>
          </p:nvCxnSpPr>
          <p:spPr>
            <a:xfrm rot="10800000" flipV="1">
              <a:off x="4788024" y="4581128"/>
              <a:ext cx="432048" cy="144016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7 108"/>
            <p:cNvCxnSpPr>
              <a:stCxn id="36" idx="0"/>
            </p:cNvCxnSpPr>
            <p:nvPr/>
          </p:nvCxnSpPr>
          <p:spPr>
            <a:xfrm rot="16200000" flipV="1">
              <a:off x="4590002" y="4707142"/>
              <a:ext cx="360040" cy="972108"/>
            </a:xfrm>
            <a:prstGeom prst="curved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7 112"/>
            <p:cNvCxnSpPr>
              <a:stCxn id="47" idx="2"/>
            </p:cNvCxnSpPr>
            <p:nvPr/>
          </p:nvCxnSpPr>
          <p:spPr>
            <a:xfrm rot="5400000">
              <a:off x="7578334" y="4671138"/>
              <a:ext cx="936104" cy="324036"/>
            </a:xfrm>
            <a:prstGeom prst="curved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7 115"/>
            <p:cNvCxnSpPr/>
            <p:nvPr/>
          </p:nvCxnSpPr>
          <p:spPr>
            <a:xfrm rot="16200000" flipH="1">
              <a:off x="6408204" y="3969060"/>
              <a:ext cx="1368152" cy="1008112"/>
            </a:xfrm>
            <a:prstGeom prst="curvedConnector3">
              <a:avLst>
                <a:gd name="adj1" fmla="val 3603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7 119"/>
            <p:cNvCxnSpPr>
              <a:stCxn id="48" idx="1"/>
            </p:cNvCxnSpPr>
            <p:nvPr/>
          </p:nvCxnSpPr>
          <p:spPr>
            <a:xfrm rot="10800000">
              <a:off x="3995936" y="3717032"/>
              <a:ext cx="3024336" cy="1800200"/>
            </a:xfrm>
            <a:prstGeom prst="curvedConnector3">
              <a:avLst>
                <a:gd name="adj1" fmla="val 6579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ettangolo 123"/>
          <p:cNvSpPr/>
          <p:nvPr/>
        </p:nvSpPr>
        <p:spPr>
          <a:xfrm>
            <a:off x="547936" y="6228020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Each</a:t>
            </a:r>
            <a:r>
              <a:rPr lang="it-IT" dirty="0" smtClean="0">
                <a:latin typeface="Century Gothic" pitchFamily="34" charset="0"/>
              </a:rPr>
              <a:t> ballon </a:t>
            </a:r>
            <a:r>
              <a:rPr lang="it-IT" dirty="0" err="1" smtClean="0">
                <a:latin typeface="Century Gothic" pitchFamily="34" charset="0"/>
              </a:rPr>
              <a:t>actually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involves</a:t>
            </a:r>
            <a:r>
              <a:rPr lang="it-IT" dirty="0" smtClean="0">
                <a:latin typeface="Century Gothic" pitchFamily="34" charset="0"/>
              </a:rPr>
              <a:t> (1</a:t>
            </a:r>
            <a:r>
              <a:rPr lang="it-IT" dirty="0" smtClean="0">
                <a:latin typeface="Century Gothic" pitchFamily="34" charset="0"/>
                <a:sym typeface="Symbol"/>
              </a:rPr>
              <a:t></a:t>
            </a:r>
            <a:r>
              <a:rPr lang="it-IT" dirty="0" smtClean="0">
                <a:latin typeface="Century Gothic" pitchFamily="34" charset="0"/>
              </a:rPr>
              <a:t>4 </a:t>
            </a:r>
            <a:r>
              <a:rPr lang="it-IT" dirty="0" err="1" smtClean="0">
                <a:latin typeface="Century Gothic" pitchFamily="34" charset="0"/>
              </a:rPr>
              <a:t>tables</a:t>
            </a:r>
            <a:r>
              <a:rPr lang="it-IT" dirty="0" smtClean="0">
                <a:latin typeface="Century Gothic" pitchFamily="34" charset="0"/>
              </a:rPr>
              <a:t>)</a:t>
            </a:r>
            <a:endParaRPr lang="it-IT" dirty="0">
              <a:latin typeface="Century Gothic" pitchFamily="34" charset="0"/>
            </a:endParaRPr>
          </a:p>
        </p:txBody>
      </p:sp>
      <p:grpSp>
        <p:nvGrpSpPr>
          <p:cNvPr id="125" name="Gruppo 124"/>
          <p:cNvGrpSpPr/>
          <p:nvPr/>
        </p:nvGrpSpPr>
        <p:grpSpPr>
          <a:xfrm>
            <a:off x="611560" y="1988840"/>
            <a:ext cx="8424936" cy="4176464"/>
            <a:chOff x="611560" y="1988840"/>
            <a:chExt cx="8424936" cy="4176464"/>
          </a:xfrm>
        </p:grpSpPr>
        <p:sp>
          <p:nvSpPr>
            <p:cNvPr id="24" name="Rettangolo arrotondato 23"/>
            <p:cNvSpPr/>
            <p:nvPr/>
          </p:nvSpPr>
          <p:spPr>
            <a:xfrm>
              <a:off x="971600" y="2204864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Institutions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5" name="Rettangolo arrotondato 24"/>
            <p:cNvSpPr/>
            <p:nvPr/>
          </p:nvSpPr>
          <p:spPr>
            <a:xfrm>
              <a:off x="611560" y="3284984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Sites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6" name="Rettangolo arrotondato 25"/>
            <p:cNvSpPr/>
            <p:nvPr/>
          </p:nvSpPr>
          <p:spPr>
            <a:xfrm>
              <a:off x="3059832" y="1988840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Persons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29" name="Rettangolo arrotondato 28"/>
            <p:cNvSpPr/>
            <p:nvPr/>
          </p:nvSpPr>
          <p:spPr>
            <a:xfrm>
              <a:off x="2843808" y="3140968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Operations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755576" y="4365104"/>
              <a:ext cx="1872208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Components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3" name="Rettangolo arrotondato 32"/>
            <p:cNvSpPr/>
            <p:nvPr/>
          </p:nvSpPr>
          <p:spPr>
            <a:xfrm>
              <a:off x="3131840" y="4365104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Tests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6" name="Rettangolo arrotondato 35"/>
            <p:cNvSpPr/>
            <p:nvPr/>
          </p:nvSpPr>
          <p:spPr>
            <a:xfrm>
              <a:off x="4427984" y="5373216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Calibrations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7" name="Rettangolo arrotondato 36"/>
            <p:cNvSpPr/>
            <p:nvPr/>
          </p:nvSpPr>
          <p:spPr>
            <a:xfrm>
              <a:off x="1835696" y="5445224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Test </a:t>
              </a:r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results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8" name="Rettangolo arrotondato 37"/>
            <p:cNvSpPr/>
            <p:nvPr/>
          </p:nvSpPr>
          <p:spPr>
            <a:xfrm>
              <a:off x="5220072" y="4221088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Parameters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9" name="Rettangolo arrotondato 38"/>
            <p:cNvSpPr/>
            <p:nvPr/>
          </p:nvSpPr>
          <p:spPr>
            <a:xfrm>
              <a:off x="5004048" y="3212976"/>
              <a:ext cx="1944216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Runsetup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40" name="Rettangolo arrotondato 39"/>
            <p:cNvSpPr/>
            <p:nvPr/>
          </p:nvSpPr>
          <p:spPr>
            <a:xfrm>
              <a:off x="5148064" y="2204864"/>
              <a:ext cx="2592288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Runsetup</a:t>
              </a:r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Plans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47" name="Rettangolo arrotondato 46"/>
            <p:cNvSpPr/>
            <p:nvPr/>
          </p:nvSpPr>
          <p:spPr>
            <a:xfrm>
              <a:off x="7380312" y="3645024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DAQ </a:t>
              </a:r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Logs</a:t>
              </a:r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 (Slow </a:t>
              </a:r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Ctl</a:t>
              </a:r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)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48" name="Rettangolo arrotondato 47"/>
            <p:cNvSpPr/>
            <p:nvPr/>
          </p:nvSpPr>
          <p:spPr>
            <a:xfrm>
              <a:off x="7020272" y="5157192"/>
              <a:ext cx="1656184" cy="720080"/>
            </a:xfrm>
            <a:prstGeom prst="roundRect">
              <a:avLst>
                <a:gd name="adj" fmla="val 27723"/>
              </a:avLst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DAQ </a:t>
              </a:r>
              <a:r>
                <a:rPr lang="it-IT" b="1" dirty="0" err="1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Events</a:t>
              </a:r>
              <a:endParaRPr lang="it-IT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14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DB-based</a:t>
            </a:r>
            <a:r>
              <a:rPr lang="it-IT" dirty="0" smtClean="0">
                <a:latin typeface="Century Gothic" pitchFamily="34" charset="0"/>
              </a:rPr>
              <a:t> detector management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1475492"/>
            <a:ext cx="663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Runsetup</a:t>
            </a:r>
            <a:r>
              <a:rPr lang="it-IT" dirty="0" smtClean="0">
                <a:latin typeface="Century Gothic" pitchFamily="34" charset="0"/>
              </a:rPr>
              <a:t>: </a:t>
            </a:r>
            <a:r>
              <a:rPr lang="it-IT" dirty="0" err="1" smtClean="0">
                <a:latin typeface="Century Gothic" pitchFamily="34" charset="0"/>
              </a:rPr>
              <a:t>logically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consistent</a:t>
            </a:r>
            <a:r>
              <a:rPr lang="it-IT" dirty="0" smtClean="0">
                <a:latin typeface="Century Gothic" pitchFamily="34" charset="0"/>
              </a:rPr>
              <a:t> set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operating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parameters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683568" y="2060848"/>
            <a:ext cx="82092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Runsetup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plan</a:t>
            </a:r>
            <a:r>
              <a:rPr lang="it-IT" dirty="0" smtClean="0">
                <a:latin typeface="Century Gothic" pitchFamily="34" charset="0"/>
              </a:rPr>
              <a:t>: </a:t>
            </a:r>
            <a:r>
              <a:rPr lang="it-IT" dirty="0" err="1" smtClean="0">
                <a:latin typeface="Century Gothic" pitchFamily="34" charset="0"/>
              </a:rPr>
              <a:t>define</a:t>
            </a:r>
            <a:r>
              <a:rPr lang="it-IT" dirty="0" smtClean="0">
                <a:latin typeface="Century Gothic" pitchFamily="34" charset="0"/>
              </a:rPr>
              <a:t> in </a:t>
            </a:r>
            <a:r>
              <a:rPr lang="it-IT" dirty="0" err="1" smtClean="0">
                <a:latin typeface="Century Gothic" pitchFamily="34" charset="0"/>
              </a:rPr>
              <a:t>what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configuration</a:t>
            </a:r>
            <a:r>
              <a:rPr lang="it-IT" dirty="0" smtClean="0">
                <a:latin typeface="Century Gothic" pitchFamily="34" charset="0"/>
              </a:rPr>
              <a:t> the detector </a:t>
            </a:r>
            <a:r>
              <a:rPr lang="it-IT" dirty="0" err="1" smtClean="0">
                <a:latin typeface="Century Gothic" pitchFamily="34" charset="0"/>
              </a:rPr>
              <a:t>is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expected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to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r>
              <a:rPr lang="it-IT" dirty="0" err="1" smtClean="0">
                <a:latin typeface="Century Gothic" pitchFamily="34" charset="0"/>
              </a:rPr>
              <a:t>be</a:t>
            </a:r>
            <a:r>
              <a:rPr lang="it-IT" dirty="0" smtClean="0">
                <a:latin typeface="Century Gothic" pitchFamily="34" charset="0"/>
              </a:rPr>
              <a:t> at a </a:t>
            </a:r>
            <a:r>
              <a:rPr lang="it-IT" dirty="0" err="1" smtClean="0">
                <a:latin typeface="Century Gothic" pitchFamily="34" charset="0"/>
              </a:rPr>
              <a:t>specific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time</a:t>
            </a:r>
            <a:endParaRPr lang="it-IT" dirty="0" smtClean="0">
              <a:latin typeface="Century Gothic" pitchFamily="34" charset="0"/>
            </a:endParaRPr>
          </a:p>
          <a:p>
            <a:r>
              <a:rPr lang="it-IT" dirty="0" smtClean="0">
                <a:latin typeface="Century Gothic" pitchFamily="34" charset="0"/>
              </a:rPr>
              <a:t>The </a:t>
            </a:r>
            <a:r>
              <a:rPr lang="it-IT" dirty="0" err="1" smtClean="0">
                <a:latin typeface="Century Gothic" pitchFamily="34" charset="0"/>
              </a:rPr>
              <a:t>optimal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runsetup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might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even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change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over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time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84" name="Freccia a destra 83"/>
          <p:cNvSpPr/>
          <p:nvPr/>
        </p:nvSpPr>
        <p:spPr>
          <a:xfrm>
            <a:off x="539552" y="3356992"/>
            <a:ext cx="8352928" cy="2376264"/>
          </a:xfrm>
          <a:prstGeom prst="rightArrow">
            <a:avLst>
              <a:gd name="adj1" fmla="val 76420"/>
              <a:gd name="adj2" fmla="val 18986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Rettangolo arrotondato 75"/>
          <p:cNvSpPr/>
          <p:nvPr/>
        </p:nvSpPr>
        <p:spPr>
          <a:xfrm>
            <a:off x="755577" y="3645024"/>
            <a:ext cx="1368152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#1 (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optimal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5" name="Rettangolo arrotondato 84"/>
          <p:cNvSpPr/>
          <p:nvPr/>
        </p:nvSpPr>
        <p:spPr>
          <a:xfrm>
            <a:off x="2123728" y="3645024"/>
            <a:ext cx="1008112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#2 (high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noise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7" name="Rettangolo arrotondato 86"/>
          <p:cNvSpPr/>
          <p:nvPr/>
        </p:nvSpPr>
        <p:spPr>
          <a:xfrm>
            <a:off x="3131840" y="3645024"/>
            <a:ext cx="1368152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#3 (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optimal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8" name="Rettangolo arrotondato 87"/>
          <p:cNvSpPr/>
          <p:nvPr/>
        </p:nvSpPr>
        <p:spPr>
          <a:xfrm>
            <a:off x="4499992" y="3645024"/>
            <a:ext cx="1008112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#2 (high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noise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9" name="Rettangolo arrotondato 88"/>
          <p:cNvSpPr/>
          <p:nvPr/>
        </p:nvSpPr>
        <p:spPr>
          <a:xfrm>
            <a:off x="5508104" y="3645024"/>
            <a:ext cx="936104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#4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Calibration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1" name="Rettangolo arrotondato 90"/>
          <p:cNvSpPr/>
          <p:nvPr/>
        </p:nvSpPr>
        <p:spPr>
          <a:xfrm>
            <a:off x="6444208" y="3645024"/>
            <a:ext cx="1368152" cy="1800200"/>
          </a:xfrm>
          <a:prstGeom prst="roundRect">
            <a:avLst>
              <a:gd name="adj" fmla="val 97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RS #3 (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optimal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683568" y="5602014"/>
            <a:ext cx="7419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Runsetup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type</a:t>
            </a:r>
            <a:r>
              <a:rPr lang="it-IT" dirty="0" smtClean="0">
                <a:latin typeface="Century Gothic" pitchFamily="34" charset="0"/>
              </a:rPr>
              <a:t>: </a:t>
            </a:r>
            <a:r>
              <a:rPr lang="it-IT" dirty="0" err="1" smtClean="0">
                <a:latin typeface="Century Gothic" pitchFamily="34" charset="0"/>
              </a:rPr>
              <a:t>optimal</a:t>
            </a:r>
            <a:r>
              <a:rPr lang="it-IT" dirty="0" smtClean="0">
                <a:latin typeface="Century Gothic" pitchFamily="34" charset="0"/>
              </a:rPr>
              <a:t>, </a:t>
            </a:r>
            <a:r>
              <a:rPr lang="it-IT" dirty="0" err="1" smtClean="0">
                <a:latin typeface="Century Gothic" pitchFamily="34" charset="0"/>
              </a:rPr>
              <a:t>downgraded</a:t>
            </a:r>
            <a:r>
              <a:rPr lang="it-IT" dirty="0" smtClean="0">
                <a:latin typeface="Century Gothic" pitchFamily="34" charset="0"/>
              </a:rPr>
              <a:t> (high </a:t>
            </a:r>
            <a:r>
              <a:rPr lang="it-IT" dirty="0" err="1" smtClean="0">
                <a:latin typeface="Century Gothic" pitchFamily="34" charset="0"/>
              </a:rPr>
              <a:t>noise</a:t>
            </a:r>
            <a:r>
              <a:rPr lang="it-IT" dirty="0" smtClean="0">
                <a:latin typeface="Century Gothic" pitchFamily="34" charset="0"/>
              </a:rPr>
              <a:t>), </a:t>
            </a:r>
            <a:r>
              <a:rPr lang="it-IT" dirty="0" err="1" smtClean="0">
                <a:latin typeface="Century Gothic" pitchFamily="34" charset="0"/>
              </a:rPr>
              <a:t>calibration</a:t>
            </a:r>
            <a:r>
              <a:rPr lang="it-IT" dirty="0" smtClean="0">
                <a:latin typeface="Century Gothic" pitchFamily="34" charset="0"/>
              </a:rPr>
              <a:t>, …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15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DB-based</a:t>
            </a:r>
            <a:r>
              <a:rPr lang="it-IT" dirty="0" smtClean="0">
                <a:latin typeface="Century Gothic" pitchFamily="34" charset="0"/>
              </a:rPr>
              <a:t> detector management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4653136"/>
            <a:ext cx="798167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The </a:t>
            </a:r>
            <a:r>
              <a:rPr lang="it-IT" dirty="0" err="1" smtClean="0">
                <a:latin typeface="Century Gothic" pitchFamily="34" charset="0"/>
              </a:rPr>
              <a:t>RunControl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reads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configuration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from</a:t>
            </a:r>
            <a:r>
              <a:rPr lang="it-IT" dirty="0" smtClean="0">
                <a:latin typeface="Century Gothic" pitchFamily="34" charset="0"/>
              </a:rPr>
              <a:t> the DB and </a:t>
            </a:r>
            <a:r>
              <a:rPr lang="it-IT" dirty="0" err="1" smtClean="0">
                <a:latin typeface="Century Gothic" pitchFamily="34" charset="0"/>
              </a:rPr>
              <a:t>applies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them</a:t>
            </a:r>
            <a:endParaRPr lang="it-IT" dirty="0" smtClean="0">
              <a:latin typeface="Century Gothic" pitchFamily="34" charset="0"/>
            </a:endParaRPr>
          </a:p>
          <a:p>
            <a:r>
              <a:rPr lang="it-IT" dirty="0" smtClean="0">
                <a:latin typeface="Century Gothic" pitchFamily="34" charset="0"/>
              </a:rPr>
              <a:t>The </a:t>
            </a:r>
            <a:r>
              <a:rPr lang="it-IT" dirty="0" err="1" smtClean="0">
                <a:latin typeface="Century Gothic" pitchFamily="34" charset="0"/>
              </a:rPr>
              <a:t>RunControl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writes</a:t>
            </a:r>
            <a:r>
              <a:rPr lang="it-IT" dirty="0" smtClean="0">
                <a:latin typeface="Century Gothic" pitchFamily="34" charset="0"/>
              </a:rPr>
              <a:t> feedback </a:t>
            </a:r>
            <a:r>
              <a:rPr lang="it-IT" dirty="0" err="1" smtClean="0">
                <a:latin typeface="Century Gothic" pitchFamily="34" charset="0"/>
              </a:rPr>
              <a:t>about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operating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conditions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to</a:t>
            </a:r>
            <a:r>
              <a:rPr lang="it-IT" dirty="0" smtClean="0">
                <a:latin typeface="Century Gothic" pitchFamily="34" charset="0"/>
              </a:rPr>
              <a:t> the DB</a:t>
            </a:r>
          </a:p>
          <a:p>
            <a:r>
              <a:rPr lang="en-US" dirty="0" smtClean="0">
                <a:latin typeface="Century Gothic" pitchFamily="34" charset="0"/>
              </a:rPr>
              <a:t>A local cache is used to prevent the WAN link to become critical</a:t>
            </a:r>
          </a:p>
          <a:p>
            <a:r>
              <a:rPr lang="en-US" dirty="0" smtClean="0">
                <a:latin typeface="Century Gothic" pitchFamily="34" charset="0"/>
              </a:rPr>
              <a:t>Cache managed by Application Web server (see next slides)</a:t>
            </a:r>
          </a:p>
          <a:p>
            <a:r>
              <a:rPr lang="en-US" dirty="0" smtClean="0">
                <a:latin typeface="Century Gothic" pitchFamily="34" charset="0"/>
              </a:rPr>
              <a:t>Sampling frequency: 0.1 Hz, Full detector: 120 strings</a:t>
            </a:r>
          </a:p>
          <a:p>
            <a:r>
              <a:rPr lang="en-US" dirty="0" smtClean="0">
                <a:latin typeface="Century Gothic" pitchFamily="34" charset="0"/>
              </a:rPr>
              <a:t>Estimated data rate: 0.8 TB/year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4067944" y="1422068"/>
            <a:ext cx="2592288" cy="1512168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Run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Control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331640" y="1340768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i="1" dirty="0" err="1" smtClean="0">
                <a:latin typeface="Century Gothic" pitchFamily="34" charset="0"/>
              </a:rPr>
              <a:t>Runsetups</a:t>
            </a:r>
            <a:r>
              <a:rPr lang="it-IT" i="1" dirty="0" smtClean="0">
                <a:latin typeface="Century Gothic" pitchFamily="34" charset="0"/>
              </a:rPr>
              <a:t>, </a:t>
            </a:r>
            <a:r>
              <a:rPr lang="it-IT" i="1" dirty="0" err="1" smtClean="0">
                <a:latin typeface="Century Gothic" pitchFamily="34" charset="0"/>
              </a:rPr>
              <a:t>parameters</a:t>
            </a:r>
            <a:endParaRPr lang="it-IT" i="1" dirty="0">
              <a:latin typeface="Century Gothic" pitchFamily="34" charset="0"/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6660232" y="1638092"/>
            <a:ext cx="1368152" cy="720080"/>
          </a:xfrm>
          <a:prstGeom prst="rightArrow">
            <a:avLst>
              <a:gd name="adj1" fmla="val 41672"/>
              <a:gd name="adj2" fmla="val 41730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9" name="Gruppo 48"/>
          <p:cNvGrpSpPr/>
          <p:nvPr/>
        </p:nvGrpSpPr>
        <p:grpSpPr>
          <a:xfrm>
            <a:off x="8100392" y="1494076"/>
            <a:ext cx="432048" cy="2808312"/>
            <a:chOff x="7164288" y="2060848"/>
            <a:chExt cx="720080" cy="4608512"/>
          </a:xfrm>
        </p:grpSpPr>
        <p:grpSp>
          <p:nvGrpSpPr>
            <p:cNvPr id="25" name="Gruppo 24"/>
            <p:cNvGrpSpPr/>
            <p:nvPr/>
          </p:nvGrpSpPr>
          <p:grpSpPr>
            <a:xfrm>
              <a:off x="7164288" y="2420888"/>
              <a:ext cx="720080" cy="720080"/>
              <a:chOff x="7164288" y="2420888"/>
              <a:chExt cx="720080" cy="720080"/>
            </a:xfrm>
          </p:grpSpPr>
          <p:sp>
            <p:nvSpPr>
              <p:cNvPr id="22" name="Ovale 21"/>
              <p:cNvSpPr/>
              <p:nvPr/>
            </p:nvSpPr>
            <p:spPr>
              <a:xfrm>
                <a:off x="7164288" y="2420888"/>
                <a:ext cx="720080" cy="720080"/>
              </a:xfrm>
              <a:prstGeom prst="ellipse">
                <a:avLst/>
              </a:prstGeom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35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Arco 23"/>
              <p:cNvSpPr/>
              <p:nvPr/>
            </p:nvSpPr>
            <p:spPr>
              <a:xfrm>
                <a:off x="7164288" y="2636912"/>
                <a:ext cx="720080" cy="288032"/>
              </a:xfrm>
              <a:prstGeom prst="arc">
                <a:avLst>
                  <a:gd name="adj1" fmla="val 116338"/>
                  <a:gd name="adj2" fmla="val 10621763"/>
                </a:avLst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6" name="Gruppo 25"/>
            <p:cNvGrpSpPr/>
            <p:nvPr/>
          </p:nvGrpSpPr>
          <p:grpSpPr>
            <a:xfrm>
              <a:off x="7164288" y="3429000"/>
              <a:ext cx="720080" cy="720080"/>
              <a:chOff x="7164288" y="2420888"/>
              <a:chExt cx="720080" cy="720080"/>
            </a:xfrm>
          </p:grpSpPr>
          <p:sp>
            <p:nvSpPr>
              <p:cNvPr id="27" name="Ovale 26"/>
              <p:cNvSpPr/>
              <p:nvPr/>
            </p:nvSpPr>
            <p:spPr>
              <a:xfrm>
                <a:off x="7164288" y="2420888"/>
                <a:ext cx="720080" cy="720080"/>
              </a:xfrm>
              <a:prstGeom prst="ellipse">
                <a:avLst/>
              </a:prstGeom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35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Arco 27"/>
              <p:cNvSpPr/>
              <p:nvPr/>
            </p:nvSpPr>
            <p:spPr>
              <a:xfrm>
                <a:off x="7164288" y="2636912"/>
                <a:ext cx="720080" cy="288032"/>
              </a:xfrm>
              <a:prstGeom prst="arc">
                <a:avLst>
                  <a:gd name="adj1" fmla="val 116338"/>
                  <a:gd name="adj2" fmla="val 10621763"/>
                </a:avLst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9" name="Gruppo 28"/>
            <p:cNvGrpSpPr/>
            <p:nvPr/>
          </p:nvGrpSpPr>
          <p:grpSpPr>
            <a:xfrm>
              <a:off x="7164288" y="4509120"/>
              <a:ext cx="720080" cy="720080"/>
              <a:chOff x="7164288" y="2420888"/>
              <a:chExt cx="720080" cy="720080"/>
            </a:xfrm>
          </p:grpSpPr>
          <p:sp>
            <p:nvSpPr>
              <p:cNvPr id="30" name="Ovale 29"/>
              <p:cNvSpPr/>
              <p:nvPr/>
            </p:nvSpPr>
            <p:spPr>
              <a:xfrm>
                <a:off x="7164288" y="2420888"/>
                <a:ext cx="720080" cy="720080"/>
              </a:xfrm>
              <a:prstGeom prst="ellipse">
                <a:avLst/>
              </a:prstGeom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35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Arco 30"/>
              <p:cNvSpPr/>
              <p:nvPr/>
            </p:nvSpPr>
            <p:spPr>
              <a:xfrm>
                <a:off x="7164288" y="2636912"/>
                <a:ext cx="720080" cy="288032"/>
              </a:xfrm>
              <a:prstGeom prst="arc">
                <a:avLst>
                  <a:gd name="adj1" fmla="val 116338"/>
                  <a:gd name="adj2" fmla="val 10621763"/>
                </a:avLst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2" name="Gruppo 31"/>
            <p:cNvGrpSpPr/>
            <p:nvPr/>
          </p:nvGrpSpPr>
          <p:grpSpPr>
            <a:xfrm>
              <a:off x="7164288" y="5445224"/>
              <a:ext cx="720080" cy="720080"/>
              <a:chOff x="7164288" y="2420888"/>
              <a:chExt cx="720080" cy="720080"/>
            </a:xfrm>
          </p:grpSpPr>
          <p:sp>
            <p:nvSpPr>
              <p:cNvPr id="33" name="Ovale 32"/>
              <p:cNvSpPr/>
              <p:nvPr/>
            </p:nvSpPr>
            <p:spPr>
              <a:xfrm>
                <a:off x="7164288" y="2420888"/>
                <a:ext cx="720080" cy="720080"/>
              </a:xfrm>
              <a:prstGeom prst="ellipse">
                <a:avLst/>
              </a:prstGeom>
              <a:gradFill flip="none" rotWithShape="1">
                <a:gsLst>
                  <a:gs pos="0">
                    <a:srgbClr val="8488C4"/>
                  </a:gs>
                  <a:gs pos="53000">
                    <a:srgbClr val="D4DEFF"/>
                  </a:gs>
                  <a:gs pos="83000">
                    <a:srgbClr val="D4DEFF"/>
                  </a:gs>
                  <a:gs pos="100000">
                    <a:srgbClr val="96AB94"/>
                  </a:gs>
                </a:gsLst>
                <a:lin ang="135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" name="Arco 33"/>
              <p:cNvSpPr/>
              <p:nvPr/>
            </p:nvSpPr>
            <p:spPr>
              <a:xfrm>
                <a:off x="7164288" y="2636912"/>
                <a:ext cx="720080" cy="288032"/>
              </a:xfrm>
              <a:prstGeom prst="arc">
                <a:avLst>
                  <a:gd name="adj1" fmla="val 116338"/>
                  <a:gd name="adj2" fmla="val 10621763"/>
                </a:avLst>
              </a:prstGeom>
              <a:ln w="254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37" name="Connettore 1 36"/>
            <p:cNvCxnSpPr>
              <a:endCxn id="22" idx="0"/>
            </p:cNvCxnSpPr>
            <p:nvPr/>
          </p:nvCxnSpPr>
          <p:spPr>
            <a:xfrm>
              <a:off x="7524328" y="2060848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>
              <a:stCxn id="22" idx="4"/>
            </p:cNvCxnSpPr>
            <p:nvPr/>
          </p:nvCxnSpPr>
          <p:spPr>
            <a:xfrm>
              <a:off x="7524328" y="3140968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>
              <a:stCxn id="27" idx="4"/>
              <a:endCxn id="30" idx="0"/>
            </p:cNvCxnSpPr>
            <p:nvPr/>
          </p:nvCxnSpPr>
          <p:spPr>
            <a:xfrm>
              <a:off x="7524328" y="4149080"/>
              <a:ext cx="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>
              <a:stCxn id="30" idx="4"/>
              <a:endCxn id="33" idx="0"/>
            </p:cNvCxnSpPr>
            <p:nvPr/>
          </p:nvCxnSpPr>
          <p:spPr>
            <a:xfrm>
              <a:off x="7524328" y="5229200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33" idx="4"/>
            </p:cNvCxnSpPr>
            <p:nvPr/>
          </p:nvCxnSpPr>
          <p:spPr>
            <a:xfrm>
              <a:off x="7524328" y="6165304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Freccia a destra 49"/>
          <p:cNvSpPr/>
          <p:nvPr/>
        </p:nvSpPr>
        <p:spPr>
          <a:xfrm rot="5400000">
            <a:off x="4734018" y="2988242"/>
            <a:ext cx="828092" cy="720080"/>
          </a:xfrm>
          <a:prstGeom prst="rightArrow">
            <a:avLst>
              <a:gd name="adj1" fmla="val 41672"/>
              <a:gd name="adj2" fmla="val 41730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Rettangolo arrotondato 50"/>
          <p:cNvSpPr/>
          <p:nvPr/>
        </p:nvSpPr>
        <p:spPr>
          <a:xfrm>
            <a:off x="4335939" y="3798332"/>
            <a:ext cx="2180277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Trigger system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2" name="Freccia a destra 51"/>
          <p:cNvSpPr/>
          <p:nvPr/>
        </p:nvSpPr>
        <p:spPr>
          <a:xfrm rot="10800000">
            <a:off x="6660232" y="2286164"/>
            <a:ext cx="1368152" cy="576064"/>
          </a:xfrm>
          <a:prstGeom prst="rightArrow">
            <a:avLst>
              <a:gd name="adj1" fmla="val 41672"/>
              <a:gd name="adj2" fmla="val 417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Freccia a destra 52"/>
          <p:cNvSpPr/>
          <p:nvPr/>
        </p:nvSpPr>
        <p:spPr>
          <a:xfrm rot="16200000">
            <a:off x="5508104" y="3078252"/>
            <a:ext cx="864096" cy="576064"/>
          </a:xfrm>
          <a:prstGeom prst="rightArrow">
            <a:avLst>
              <a:gd name="adj1" fmla="val 41672"/>
              <a:gd name="adj2" fmla="val 417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53"/>
          <p:cNvSpPr/>
          <p:nvPr/>
        </p:nvSpPr>
        <p:spPr>
          <a:xfrm>
            <a:off x="6588225" y="307825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>
                <a:latin typeface="Century Gothic" pitchFamily="34" charset="0"/>
              </a:rPr>
              <a:t>Feedback</a:t>
            </a:r>
            <a:br>
              <a:rPr lang="it-IT" i="1" dirty="0" smtClean="0">
                <a:latin typeface="Century Gothic" pitchFamily="34" charset="0"/>
              </a:rPr>
            </a:br>
            <a:r>
              <a:rPr lang="it-IT" i="1" dirty="0" smtClean="0">
                <a:latin typeface="Century Gothic" pitchFamily="34" charset="0"/>
              </a:rPr>
              <a:t>data</a:t>
            </a:r>
            <a:endParaRPr lang="it-IT" i="1" dirty="0">
              <a:latin typeface="Century Gothic" pitchFamily="34" charset="0"/>
            </a:endParaRPr>
          </a:p>
        </p:txBody>
      </p:sp>
      <p:sp>
        <p:nvSpPr>
          <p:cNvPr id="55" name="Freccia a destra 54"/>
          <p:cNvSpPr/>
          <p:nvPr/>
        </p:nvSpPr>
        <p:spPr>
          <a:xfrm rot="10800000">
            <a:off x="2843808" y="2358172"/>
            <a:ext cx="1224136" cy="440432"/>
          </a:xfrm>
          <a:prstGeom prst="rightArrow">
            <a:avLst>
              <a:gd name="adj1" fmla="val 41672"/>
              <a:gd name="adj2" fmla="val 417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Disco magnetico 55"/>
          <p:cNvSpPr/>
          <p:nvPr/>
        </p:nvSpPr>
        <p:spPr>
          <a:xfrm>
            <a:off x="35496" y="3006244"/>
            <a:ext cx="1440160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KM3NeT DB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2915816" y="2862228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>
                <a:latin typeface="Century Gothic" pitchFamily="34" charset="0"/>
              </a:rPr>
              <a:t>Feedback</a:t>
            </a:r>
            <a:br>
              <a:rPr lang="it-IT" i="1" dirty="0" smtClean="0">
                <a:latin typeface="Century Gothic" pitchFamily="34" charset="0"/>
              </a:rPr>
            </a:br>
            <a:r>
              <a:rPr lang="it-IT" i="1" dirty="0" smtClean="0">
                <a:latin typeface="Century Gothic" pitchFamily="34" charset="0"/>
              </a:rPr>
              <a:t>data</a:t>
            </a:r>
            <a:endParaRPr lang="it-IT" i="1" dirty="0">
              <a:latin typeface="Century Gothic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854116"/>
            <a:ext cx="1224136" cy="51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Cubo 58"/>
          <p:cNvSpPr/>
          <p:nvPr/>
        </p:nvSpPr>
        <p:spPr>
          <a:xfrm>
            <a:off x="1331640" y="1854116"/>
            <a:ext cx="144016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Century Gothic" pitchFamily="34" charset="0"/>
              </a:rPr>
              <a:t>Cache</a:t>
            </a:r>
          </a:p>
        </p:txBody>
      </p:sp>
      <p:sp>
        <p:nvSpPr>
          <p:cNvPr id="60" name="Freccia a destra 59"/>
          <p:cNvSpPr/>
          <p:nvPr/>
        </p:nvSpPr>
        <p:spPr>
          <a:xfrm rot="8195259">
            <a:off x="1459353" y="2961869"/>
            <a:ext cx="699174" cy="440432"/>
          </a:xfrm>
          <a:prstGeom prst="rightArrow">
            <a:avLst>
              <a:gd name="adj1" fmla="val 41672"/>
              <a:gd name="adj2" fmla="val 417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80963">
            <a:off x="387784" y="2573966"/>
            <a:ext cx="1224136" cy="51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7421" y="3068960"/>
            <a:ext cx="6057067" cy="28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16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958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DB-based</a:t>
            </a:r>
            <a:r>
              <a:rPr lang="it-IT" dirty="0" smtClean="0">
                <a:latin typeface="Century Gothic" pitchFamily="34" charset="0"/>
              </a:rPr>
              <a:t> detector management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1484784"/>
            <a:ext cx="699903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Already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working</a:t>
            </a:r>
            <a:r>
              <a:rPr lang="it-IT" dirty="0" smtClean="0">
                <a:latin typeface="Century Gothic" pitchFamily="34" charset="0"/>
              </a:rPr>
              <a:t>: </a:t>
            </a:r>
          </a:p>
          <a:p>
            <a:endParaRPr lang="it-IT" dirty="0" smtClean="0">
              <a:latin typeface="Century Gothic" pitchFamily="34" charset="0"/>
            </a:endParaRPr>
          </a:p>
          <a:p>
            <a:r>
              <a:rPr lang="it-IT" dirty="0" err="1" smtClean="0">
                <a:latin typeface="Century Gothic" pitchFamily="34" charset="0"/>
              </a:rPr>
              <a:t>Bookkeeping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PPM DOM test </a:t>
            </a:r>
            <a:r>
              <a:rPr lang="it-IT" dirty="0" err="1" smtClean="0">
                <a:latin typeface="Century Gothic" pitchFamily="34" charset="0"/>
              </a:rPr>
              <a:t>line</a:t>
            </a:r>
            <a:r>
              <a:rPr lang="it-IT" dirty="0" smtClean="0">
                <a:latin typeface="Century Gothic" pitchFamily="34" charset="0"/>
              </a:rPr>
              <a:t> data at ANTARES site</a:t>
            </a:r>
          </a:p>
          <a:p>
            <a:endParaRPr lang="it-IT" dirty="0" smtClean="0">
              <a:latin typeface="Century Gothic" pitchFamily="34" charset="0"/>
            </a:endParaRPr>
          </a:p>
          <a:p>
            <a:r>
              <a:rPr lang="it-IT" dirty="0" err="1" smtClean="0">
                <a:latin typeface="Century Gothic" pitchFamily="34" charset="0"/>
              </a:rPr>
              <a:t>Interactive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querying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as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well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as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pre-defined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reports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supported</a:t>
            </a:r>
            <a:endParaRPr lang="en-US" dirty="0" smtClean="0">
              <a:latin typeface="Century Gothic" pitchFamily="34" charset="0"/>
            </a:endParaRPr>
          </a:p>
        </p:txBody>
      </p:sp>
      <p:graphicFrame>
        <p:nvGraphicFramePr>
          <p:cNvPr id="41" name="Tabella 40"/>
          <p:cNvGraphicFramePr>
            <a:graphicFrameLocks noGrp="1"/>
          </p:cNvGraphicFramePr>
          <p:nvPr/>
        </p:nvGraphicFramePr>
        <p:xfrm>
          <a:off x="539552" y="3140968"/>
          <a:ext cx="2111896" cy="25958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11189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Century Gothic" pitchFamily="34" charset="0"/>
                        </a:rPr>
                        <a:t>Run#</a:t>
                      </a:r>
                      <a:endParaRPr lang="it-IT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entury Gothic" pitchFamily="34" charset="0"/>
                        </a:rPr>
                        <a:t>File </a:t>
                      </a:r>
                      <a:r>
                        <a:rPr lang="it-IT" dirty="0" err="1" smtClean="0">
                          <a:latin typeface="Century Gothic" pitchFamily="34" charset="0"/>
                        </a:rPr>
                        <a:t>size</a:t>
                      </a:r>
                      <a:endParaRPr lang="it-IT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entury Gothic" pitchFamily="34" charset="0"/>
                        </a:rPr>
                        <a:t>Start </a:t>
                      </a:r>
                      <a:r>
                        <a:rPr lang="it-IT" dirty="0" err="1" smtClean="0">
                          <a:latin typeface="Century Gothic" pitchFamily="34" charset="0"/>
                        </a:rPr>
                        <a:t>time</a:t>
                      </a:r>
                      <a:endParaRPr lang="it-IT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entury Gothic" pitchFamily="34" charset="0"/>
                        </a:rPr>
                        <a:t>End</a:t>
                      </a:r>
                      <a:r>
                        <a:rPr lang="it-IT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baseline="0" dirty="0" err="1" smtClean="0">
                          <a:latin typeface="Century Gothic" pitchFamily="34" charset="0"/>
                        </a:rPr>
                        <a:t>time</a:t>
                      </a:r>
                      <a:endParaRPr lang="it-IT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Century Gothic" pitchFamily="34" charset="0"/>
                        </a:rPr>
                        <a:t>Events</a:t>
                      </a:r>
                      <a:endParaRPr lang="it-IT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entury Gothic" pitchFamily="34" charset="0"/>
                        </a:rPr>
                        <a:t>Manager</a:t>
                      </a:r>
                      <a:endParaRPr lang="it-IT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entury Gothic" pitchFamily="34" charset="0"/>
                        </a:rPr>
                        <a:t>DAQ </a:t>
                      </a:r>
                      <a:r>
                        <a:rPr lang="it-IT" dirty="0" err="1" smtClean="0">
                          <a:latin typeface="Century Gothic" pitchFamily="34" charset="0"/>
                        </a:rPr>
                        <a:t>Parameters</a:t>
                      </a:r>
                      <a:endParaRPr lang="it-IT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17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592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By-products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DB-based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experiment</a:t>
            </a:r>
            <a:r>
              <a:rPr lang="it-IT" dirty="0" smtClean="0">
                <a:latin typeface="Century Gothic" pitchFamily="34" charset="0"/>
              </a:rPr>
              <a:t> management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1475492"/>
            <a:ext cx="7061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The DB </a:t>
            </a:r>
            <a:r>
              <a:rPr lang="it-IT" dirty="0" err="1" smtClean="0">
                <a:latin typeface="Century Gothic" pitchFamily="34" charset="0"/>
              </a:rPr>
              <a:t>hosts</a:t>
            </a:r>
            <a:r>
              <a:rPr lang="it-IT" dirty="0" smtClean="0">
                <a:latin typeface="Century Gothic" pitchFamily="34" charset="0"/>
              </a:rPr>
              <a:t> (in </a:t>
            </a:r>
            <a:r>
              <a:rPr lang="it-IT" dirty="0" err="1" smtClean="0">
                <a:latin typeface="Century Gothic" pitchFamily="34" charset="0"/>
              </a:rPr>
              <a:t>encrypted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form</a:t>
            </a:r>
            <a:r>
              <a:rPr lang="it-IT" dirty="0" smtClean="0">
                <a:latin typeface="Century Gothic" pitchFamily="34" charset="0"/>
              </a:rPr>
              <a:t>) </a:t>
            </a:r>
            <a:r>
              <a:rPr lang="it-IT" dirty="0" err="1" smtClean="0">
                <a:latin typeface="Century Gothic" pitchFamily="34" charset="0"/>
              </a:rPr>
              <a:t>credentials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for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all</a:t>
            </a:r>
            <a:r>
              <a:rPr lang="it-IT" dirty="0" smtClean="0">
                <a:latin typeface="Century Gothic" pitchFamily="34" charset="0"/>
              </a:rPr>
              <a:t> IT </a:t>
            </a:r>
            <a:r>
              <a:rPr lang="it-IT" dirty="0" err="1" smtClean="0">
                <a:latin typeface="Century Gothic" pitchFamily="34" charset="0"/>
              </a:rPr>
              <a:t>services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50" name="Connettore 1 49"/>
          <p:cNvCxnSpPr>
            <a:stCxn id="46" idx="3"/>
            <a:endCxn id="45" idx="2"/>
          </p:cNvCxnSpPr>
          <p:nvPr/>
        </p:nvCxnSpPr>
        <p:spPr>
          <a:xfrm>
            <a:off x="2987824" y="2780928"/>
            <a:ext cx="72008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V="1">
            <a:off x="3347864" y="350100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arrotondato 45"/>
          <p:cNvSpPr/>
          <p:nvPr/>
        </p:nvSpPr>
        <p:spPr>
          <a:xfrm>
            <a:off x="395536" y="2420888"/>
            <a:ext cx="259228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Google Drive (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document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sharing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2" name="Rettangolo arrotondato 51"/>
          <p:cNvSpPr/>
          <p:nvPr/>
        </p:nvSpPr>
        <p:spPr>
          <a:xfrm>
            <a:off x="827584" y="3861048"/>
            <a:ext cx="259228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SVN/TRAC 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(SW Management)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8" name="Connettore 1 57"/>
          <p:cNvCxnSpPr/>
          <p:nvPr/>
        </p:nvCxnSpPr>
        <p:spPr>
          <a:xfrm flipH="1" flipV="1">
            <a:off x="4716016" y="3573016"/>
            <a:ext cx="28803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tangolo arrotondato 56"/>
          <p:cNvSpPr/>
          <p:nvPr/>
        </p:nvSpPr>
        <p:spPr>
          <a:xfrm>
            <a:off x="3851920" y="4365104"/>
            <a:ext cx="259228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Wiki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pages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2" name="Rettangolo arrotondato 61"/>
          <p:cNvSpPr/>
          <p:nvPr/>
        </p:nvSpPr>
        <p:spPr>
          <a:xfrm>
            <a:off x="5868144" y="2852936"/>
            <a:ext cx="259228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Other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IT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services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…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3" name="Connettore 1 62"/>
          <p:cNvCxnSpPr>
            <a:endCxn id="62" idx="1"/>
          </p:cNvCxnSpPr>
          <p:nvPr/>
        </p:nvCxnSpPr>
        <p:spPr>
          <a:xfrm>
            <a:off x="5292080" y="3140968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sco magnetico 44"/>
          <p:cNvSpPr/>
          <p:nvPr/>
        </p:nvSpPr>
        <p:spPr>
          <a:xfrm>
            <a:off x="3707904" y="2132856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KM3NeT DB</a:t>
            </a:r>
          </a:p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(CCIN2P3)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683568" y="5651956"/>
            <a:ext cx="5256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Generate, </a:t>
            </a:r>
            <a:r>
              <a:rPr lang="it-IT" dirty="0" err="1" smtClean="0">
                <a:latin typeface="Century Gothic" pitchFamily="34" charset="0"/>
              </a:rPr>
              <a:t>maintain</a:t>
            </a:r>
            <a:r>
              <a:rPr lang="it-IT" dirty="0" smtClean="0">
                <a:latin typeface="Century Gothic" pitchFamily="34" charset="0"/>
              </a:rPr>
              <a:t> and </a:t>
            </a:r>
            <a:r>
              <a:rPr lang="it-IT" dirty="0" err="1" smtClean="0">
                <a:latin typeface="Century Gothic" pitchFamily="34" charset="0"/>
              </a:rPr>
              <a:t>track</a:t>
            </a:r>
            <a:r>
              <a:rPr lang="it-IT" dirty="0" smtClean="0">
                <a:latin typeface="Century Gothic" pitchFamily="34" charset="0"/>
              </a:rPr>
              <a:t> the </a:t>
            </a:r>
            <a:r>
              <a:rPr lang="it-IT" dirty="0" err="1" smtClean="0">
                <a:latin typeface="Century Gothic" pitchFamily="34" charset="0"/>
              </a:rPr>
              <a:t>author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list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07704" y="1484784"/>
            <a:ext cx="547260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Part 3: DB Performance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18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19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5022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Real</a:t>
            </a:r>
            <a:r>
              <a:rPr lang="it-IT" dirty="0" smtClean="0">
                <a:latin typeface="Century Gothic" pitchFamily="34" charset="0"/>
              </a:rPr>
              <a:t> performance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a </a:t>
            </a:r>
            <a:r>
              <a:rPr lang="it-IT" dirty="0" err="1" smtClean="0">
                <a:latin typeface="Century Gothic" pitchFamily="34" charset="0"/>
              </a:rPr>
              <a:t>relational</a:t>
            </a:r>
            <a:r>
              <a:rPr lang="it-IT" dirty="0" smtClean="0">
                <a:latin typeface="Century Gothic" pitchFamily="34" charset="0"/>
              </a:rPr>
              <a:t> DB system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66305" y="1475492"/>
            <a:ext cx="4475905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Disk </a:t>
            </a:r>
            <a:r>
              <a:rPr lang="it-IT" dirty="0" err="1" smtClean="0">
                <a:latin typeface="Century Gothic" pitchFamily="34" charset="0"/>
              </a:rPr>
              <a:t>speed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endParaRPr lang="it-IT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CPU </a:t>
            </a:r>
            <a:r>
              <a:rPr lang="it-IT" dirty="0" err="1" smtClean="0">
                <a:latin typeface="Century Gothic" pitchFamily="34" charset="0"/>
              </a:rPr>
              <a:t>speed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endParaRPr lang="it-IT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Network </a:t>
            </a:r>
            <a:r>
              <a:rPr lang="it-IT" dirty="0" err="1" smtClean="0">
                <a:latin typeface="Century Gothic" pitchFamily="34" charset="0"/>
              </a:rPr>
              <a:t>speed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endParaRPr lang="it-IT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DB schema / SQL data </a:t>
            </a:r>
            <a:r>
              <a:rPr lang="it-IT" dirty="0" err="1" smtClean="0">
                <a:latin typeface="Century Gothic" pitchFamily="34" charset="0"/>
              </a:rPr>
              <a:t>access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profile</a:t>
            </a:r>
            <a:r>
              <a:rPr lang="it-IT" dirty="0" smtClean="0">
                <a:latin typeface="Century Gothic" pitchFamily="34" charset="0"/>
              </a:rPr>
              <a:t/>
            </a:r>
            <a:br>
              <a:rPr lang="it-IT" dirty="0" smtClean="0">
                <a:latin typeface="Century Gothic" pitchFamily="34" charset="0"/>
              </a:rPr>
            </a:br>
            <a:endParaRPr lang="it-IT" dirty="0" smtClean="0"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Client/server </a:t>
            </a:r>
            <a:r>
              <a:rPr lang="it-IT" dirty="0" err="1" smtClean="0">
                <a:latin typeface="Century Gothic" pitchFamily="34" charset="0"/>
              </a:rPr>
              <a:t>communication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67544" y="4798893"/>
            <a:ext cx="8533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smtClean="0">
                <a:latin typeface="Century Gothic" pitchFamily="34" charset="0"/>
              </a:rPr>
              <a:t>“Do </a:t>
            </a:r>
            <a:r>
              <a:rPr lang="it-IT" b="1" i="1" dirty="0" err="1" smtClean="0">
                <a:latin typeface="Century Gothic" pitchFamily="34" charset="0"/>
              </a:rPr>
              <a:t>not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ask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what</a:t>
            </a:r>
            <a:r>
              <a:rPr lang="it-IT" b="1" i="1" dirty="0" smtClean="0">
                <a:latin typeface="Century Gothic" pitchFamily="34" charset="0"/>
              </a:rPr>
              <a:t> a DB system can do </a:t>
            </a:r>
            <a:r>
              <a:rPr lang="it-IT" b="1" i="1" dirty="0" err="1" smtClean="0">
                <a:latin typeface="Century Gothic" pitchFamily="34" charset="0"/>
              </a:rPr>
              <a:t>for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you</a:t>
            </a:r>
            <a:r>
              <a:rPr lang="it-IT" b="1" i="1" dirty="0" smtClean="0">
                <a:latin typeface="Century Gothic" pitchFamily="34" charset="0"/>
              </a:rPr>
              <a:t>:</a:t>
            </a:r>
          </a:p>
          <a:p>
            <a:r>
              <a:rPr lang="it-IT" b="1" i="1" dirty="0" err="1" smtClean="0">
                <a:latin typeface="Century Gothic" pitchFamily="34" charset="0"/>
              </a:rPr>
              <a:t>ask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what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you</a:t>
            </a:r>
            <a:r>
              <a:rPr lang="it-IT" b="1" i="1" dirty="0" smtClean="0">
                <a:latin typeface="Century Gothic" pitchFamily="34" charset="0"/>
              </a:rPr>
              <a:t> can do </a:t>
            </a:r>
            <a:r>
              <a:rPr lang="it-IT" b="1" i="1" dirty="0" err="1" smtClean="0">
                <a:latin typeface="Century Gothic" pitchFamily="34" charset="0"/>
              </a:rPr>
              <a:t>to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obtain</a:t>
            </a:r>
            <a:r>
              <a:rPr lang="it-IT" b="1" i="1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maximum</a:t>
            </a:r>
            <a:r>
              <a:rPr lang="it-IT" b="1" i="1" dirty="0" smtClean="0">
                <a:latin typeface="Century Gothic" pitchFamily="34" charset="0"/>
              </a:rPr>
              <a:t> performance </a:t>
            </a:r>
            <a:r>
              <a:rPr lang="it-IT" b="1" i="1" dirty="0" err="1" smtClean="0">
                <a:latin typeface="Century Gothic" pitchFamily="34" charset="0"/>
              </a:rPr>
              <a:t>from</a:t>
            </a:r>
            <a:r>
              <a:rPr lang="it-IT" b="1" i="1" dirty="0" smtClean="0">
                <a:latin typeface="Century Gothic" pitchFamily="34" charset="0"/>
              </a:rPr>
              <a:t> a DB system”*</a:t>
            </a:r>
            <a:endParaRPr lang="it-IT" b="1" i="1" dirty="0">
              <a:latin typeface="Century Gothic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3059832" y="5661248"/>
            <a:ext cx="50946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latin typeface="Century Gothic" pitchFamily="34" charset="0"/>
              </a:rPr>
              <a:t>*… </a:t>
            </a:r>
            <a:r>
              <a:rPr lang="it-IT" sz="1600" b="1" dirty="0" err="1" smtClean="0">
                <a:latin typeface="Century Gothic" pitchFamily="34" charset="0"/>
              </a:rPr>
              <a:t>with</a:t>
            </a:r>
            <a:r>
              <a:rPr lang="it-IT" sz="1600" b="1" dirty="0" smtClean="0">
                <a:latin typeface="Century Gothic" pitchFamily="34" charset="0"/>
              </a:rPr>
              <a:t> a </a:t>
            </a:r>
            <a:r>
              <a:rPr lang="it-IT" sz="1600" b="1" dirty="0" err="1" smtClean="0">
                <a:latin typeface="Century Gothic" pitchFamily="34" charset="0"/>
              </a:rPr>
              <a:t>reasonable</a:t>
            </a:r>
            <a:r>
              <a:rPr lang="it-IT" sz="1600" b="1" dirty="0" smtClean="0">
                <a:latin typeface="Century Gothic" pitchFamily="34" charset="0"/>
              </a:rPr>
              <a:t> </a:t>
            </a:r>
            <a:r>
              <a:rPr lang="it-IT" sz="1600" b="1" dirty="0" err="1" smtClean="0">
                <a:latin typeface="Century Gothic" pitchFamily="34" charset="0"/>
              </a:rPr>
              <a:t>amount</a:t>
            </a:r>
            <a:r>
              <a:rPr lang="it-IT" sz="1600" b="1" dirty="0" smtClean="0">
                <a:latin typeface="Century Gothic" pitchFamily="34" charset="0"/>
              </a:rPr>
              <a:t> </a:t>
            </a:r>
            <a:r>
              <a:rPr lang="it-IT" sz="1600" b="1" dirty="0" err="1" smtClean="0">
                <a:latin typeface="Century Gothic" pitchFamily="34" charset="0"/>
              </a:rPr>
              <a:t>of</a:t>
            </a:r>
            <a:r>
              <a:rPr lang="it-IT" sz="1600" b="1" dirty="0" smtClean="0">
                <a:latin typeface="Century Gothic" pitchFamily="34" charset="0"/>
              </a:rPr>
              <a:t> </a:t>
            </a:r>
            <a:r>
              <a:rPr lang="it-IT" sz="1600" b="1" dirty="0" err="1" smtClean="0">
                <a:latin typeface="Century Gothic" pitchFamily="34" charset="0"/>
              </a:rPr>
              <a:t>effort</a:t>
            </a:r>
            <a:r>
              <a:rPr lang="it-IT" sz="1600" b="1" dirty="0" smtClean="0">
                <a:latin typeface="Century Gothic" pitchFamily="34" charset="0"/>
              </a:rPr>
              <a:t>, </a:t>
            </a:r>
            <a:r>
              <a:rPr lang="it-IT" sz="1600" b="1" dirty="0" err="1" smtClean="0">
                <a:latin typeface="Century Gothic" pitchFamily="34" charset="0"/>
              </a:rPr>
              <a:t>of</a:t>
            </a:r>
            <a:r>
              <a:rPr lang="it-IT" sz="1600" b="1" dirty="0" smtClean="0">
                <a:latin typeface="Century Gothic" pitchFamily="34" charset="0"/>
              </a:rPr>
              <a:t> </a:t>
            </a:r>
            <a:r>
              <a:rPr lang="it-IT" sz="1600" b="1" dirty="0" err="1" smtClean="0">
                <a:latin typeface="Century Gothic" pitchFamily="34" charset="0"/>
              </a:rPr>
              <a:t>course</a:t>
            </a:r>
            <a:r>
              <a:rPr lang="it-IT" sz="1600" b="1" dirty="0" smtClean="0">
                <a:latin typeface="Century Gothic" pitchFamily="34" charset="0"/>
              </a:rPr>
              <a:t>!</a:t>
            </a:r>
            <a:endParaRPr lang="it-IT" sz="16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07704" y="2132856"/>
            <a:ext cx="547260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Relational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DB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approach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sz="22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System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architecture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endParaRPr lang="it-IT" sz="22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performance</a:t>
            </a:r>
            <a:b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endParaRPr lang="it-IT" sz="22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Web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access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br>
              <a:rPr lang="it-IT" sz="22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endParaRPr lang="it-IT" sz="22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2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sz="22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Conclusions</a:t>
            </a:r>
            <a:endParaRPr kumimoji="0" lang="it-IT" sz="22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511790" y="1268760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Presentation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plan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51521" y="2761704"/>
          <a:ext cx="8712966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1440160"/>
                <a:gridCol w="1728192"/>
                <a:gridCol w="1368152"/>
                <a:gridCol w="1716190"/>
                <a:gridCol w="1452161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Server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Test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Network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Data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flow (MB/s)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Network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Century Gothic" pitchFamily="34" charset="0"/>
                        </a:rPr>
                        <a:t>speed</a:t>
                      </a:r>
                      <a:endParaRPr lang="it-IT" sz="1400" b="1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(Mbps)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Test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duration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(s)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363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B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24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507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131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93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LAN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</a:p>
                    <a:p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272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363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LAN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</a:p>
                    <a:p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97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779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127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WAN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100Mbps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WAN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10.4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83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&gt;500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20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567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Benchmarks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DB test </a:t>
            </a:r>
            <a:r>
              <a:rPr lang="it-IT" dirty="0" err="1" smtClean="0">
                <a:latin typeface="Century Gothic" pitchFamily="34" charset="0"/>
              </a:rPr>
              <a:t>systems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127334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</a:rPr>
              <a:t>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8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core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with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16 GB RAM +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SAS-attached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SATA-to-SAS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 RAID6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storage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(48 TB online)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–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quoted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15÷20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k€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(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without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backup)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</a:rPr>
              <a:t>B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storage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device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+ cluster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3 RAC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servers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(at CCIN2P3)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9512" y="2276872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Dataset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size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11.9 GB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51521" y="2761704"/>
          <a:ext cx="8712966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1440160"/>
                <a:gridCol w="1728192"/>
                <a:gridCol w="1368152"/>
                <a:gridCol w="1716190"/>
                <a:gridCol w="1452161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Server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Test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Network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Data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flow (MB/s)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Network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Century Gothic" pitchFamily="34" charset="0"/>
                        </a:rPr>
                        <a:t>speed</a:t>
                      </a:r>
                      <a:endParaRPr lang="it-IT" sz="1400" b="1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(Mbps)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Test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duration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(s)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363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B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24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507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err="1" smtClean="0">
                          <a:latin typeface="Century Gothic" pitchFamily="34" charset="0"/>
                        </a:rPr>
                        <a:t>Local</a:t>
                      </a:r>
                      <a:r>
                        <a:rPr lang="it-IT" sz="1400" b="1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131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N/A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93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LAN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write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</a:p>
                    <a:p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272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363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LAN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entury Gothic" pitchFamily="34" charset="0"/>
                        </a:rPr>
                        <a:t>1Gbps LAN</a:t>
                      </a:r>
                    </a:p>
                    <a:p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97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779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127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A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WAN </a:t>
                      </a:r>
                      <a:r>
                        <a:rPr lang="it-IT" sz="1400" b="1" dirty="0" err="1" smtClean="0">
                          <a:latin typeface="Century Gothic" pitchFamily="34" charset="0"/>
                        </a:rPr>
                        <a:t>read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100Mbps</a:t>
                      </a:r>
                      <a:r>
                        <a:rPr lang="it-IT" sz="1400" b="1" baseline="0" dirty="0" smtClean="0">
                          <a:latin typeface="Century Gothic" pitchFamily="34" charset="0"/>
                        </a:rPr>
                        <a:t> WAN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10.4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83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Century Gothic" pitchFamily="34" charset="0"/>
                        </a:rPr>
                        <a:t>&gt;500</a:t>
                      </a:r>
                      <a:endParaRPr lang="it-IT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21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567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Benchmarks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of</a:t>
            </a:r>
            <a:r>
              <a:rPr lang="it-IT" dirty="0" smtClean="0">
                <a:latin typeface="Century Gothic" pitchFamily="34" charset="0"/>
              </a:rPr>
              <a:t> DB test </a:t>
            </a:r>
            <a:r>
              <a:rPr lang="it-IT" dirty="0" err="1" smtClean="0">
                <a:latin typeface="Century Gothic" pitchFamily="34" charset="0"/>
              </a:rPr>
              <a:t>systems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79512" y="127334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</a:rPr>
              <a:t>A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8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core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with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16 GB RAM +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SAS-attached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SATA-to-SAS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 RAID6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storage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(48 TB online)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–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quoted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15÷20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k€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(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without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backup)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</a:rPr>
              <a:t>B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storage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device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+ cluster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3 RAC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servers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(at CCIN2P3)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79512" y="2276872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Dataset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size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11.9 GB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22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Network </a:t>
            </a:r>
            <a:r>
              <a:rPr lang="it-IT" dirty="0" err="1" smtClean="0">
                <a:latin typeface="Century Gothic" pitchFamily="34" charset="0"/>
              </a:rPr>
              <a:t>usage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profile</a:t>
            </a:r>
            <a:r>
              <a:rPr lang="it-IT" dirty="0" smtClean="0">
                <a:latin typeface="Century Gothic" pitchFamily="34" charset="0"/>
              </a:rPr>
              <a:t> 1/2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15616" y="151066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Sustained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LAN data flow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writes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on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configuration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A)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4" name="Immagine 13" descr="taskmgr3-wrnet3.png"/>
          <p:cNvPicPr>
            <a:picLocks noChangeAspect="1"/>
          </p:cNvPicPr>
          <p:nvPr/>
        </p:nvPicPr>
        <p:blipFill>
          <a:blip r:embed="rId3" cstate="print">
            <a:lum contrast="69000"/>
          </a:blip>
          <a:stretch>
            <a:fillRect/>
          </a:stretch>
        </p:blipFill>
        <p:spPr>
          <a:xfrm>
            <a:off x="179512" y="2082148"/>
            <a:ext cx="7335274" cy="2715004"/>
          </a:xfrm>
          <a:prstGeom prst="rect">
            <a:avLst/>
          </a:prstGeom>
        </p:spPr>
      </p:pic>
      <p:cxnSp>
        <p:nvCxnSpPr>
          <p:cNvPr id="15" name="Connettore 1 14"/>
          <p:cNvCxnSpPr/>
          <p:nvPr/>
        </p:nvCxnSpPr>
        <p:spPr>
          <a:xfrm>
            <a:off x="2699792" y="3018252"/>
            <a:ext cx="5040560" cy="0"/>
          </a:xfrm>
          <a:prstGeom prst="line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7884368" y="2802228"/>
            <a:ext cx="9460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34 MB/s</a:t>
            </a:r>
            <a:endParaRPr lang="it-IT" sz="1600" dirty="0">
              <a:latin typeface="Century Gothic" pitchFamily="34" charset="0"/>
            </a:endParaRPr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6084168" y="3551716"/>
            <a:ext cx="216024" cy="18722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23528" y="542392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“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Holes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”: 2GB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extension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when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storage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limit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exceeded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a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similar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slowdown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although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“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continuous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”,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would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also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present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in some file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systems</a:t>
            </a:r>
            <a:endParaRPr lang="it-IT" sz="1600" i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Can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reduced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/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avoid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by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datafile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preallocation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this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hardware can </a:t>
            </a:r>
            <a:r>
              <a:rPr lang="it-IT" sz="16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reach</a:t>
            </a:r>
            <a:r>
              <a:rPr lang="it-IT" sz="16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50 MB/s)</a:t>
            </a:r>
            <a:endParaRPr lang="it-IT" sz="1600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 flipV="1">
            <a:off x="5652120" y="3551716"/>
            <a:ext cx="216024" cy="187220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572000" y="3479708"/>
            <a:ext cx="864096" cy="19442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 flipV="1">
            <a:off x="3635896" y="3479708"/>
            <a:ext cx="1440160" cy="19442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2771800" y="3479708"/>
            <a:ext cx="1728192" cy="19442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683568" y="4509120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23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3049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Network </a:t>
            </a:r>
            <a:r>
              <a:rPr lang="it-IT" dirty="0" err="1" smtClean="0">
                <a:latin typeface="Century Gothic" pitchFamily="34" charset="0"/>
              </a:rPr>
              <a:t>usage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profile</a:t>
            </a:r>
            <a:r>
              <a:rPr lang="it-IT" dirty="0" smtClean="0">
                <a:latin typeface="Century Gothic" pitchFamily="34" charset="0"/>
              </a:rPr>
              <a:t> 2/</a:t>
            </a:r>
            <a:r>
              <a:rPr lang="it-IT" dirty="0" err="1" smtClean="0">
                <a:latin typeface="Century Gothic" pitchFamily="34" charset="0"/>
              </a:rPr>
              <a:t>2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15616" y="158286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Sustained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LAN data flow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reads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on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configuration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A)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4" name="Immagine 23" descr="taskmgr1.png"/>
          <p:cNvPicPr>
            <a:picLocks noChangeAspect="1"/>
          </p:cNvPicPr>
          <p:nvPr/>
        </p:nvPicPr>
        <p:blipFill>
          <a:blip r:embed="rId3" cstate="print">
            <a:lum contrast="69000"/>
          </a:blip>
          <a:stretch>
            <a:fillRect/>
          </a:stretch>
        </p:blipFill>
        <p:spPr>
          <a:xfrm>
            <a:off x="769320" y="2319658"/>
            <a:ext cx="7259064" cy="271500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ttangolo 24"/>
          <p:cNvSpPr/>
          <p:nvPr/>
        </p:nvSpPr>
        <p:spPr>
          <a:xfrm>
            <a:off x="769320" y="5106670"/>
            <a:ext cx="1912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1Gbps </a:t>
            </a:r>
            <a:r>
              <a:rPr lang="it-IT" sz="16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saturated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!</a:t>
            </a:r>
            <a:endParaRPr lang="it-IT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24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Performance </a:t>
            </a:r>
            <a:r>
              <a:rPr lang="it-IT" dirty="0" err="1" smtClean="0">
                <a:latin typeface="Century Gothic" pitchFamily="34" charset="0"/>
              </a:rPr>
              <a:t>outlook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115616" y="158286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34 MB/s on a single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machine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115616" y="219557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1.02 PB/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year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data flow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write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no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read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 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115616" y="284364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150 TB/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year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envisaged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for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full detector (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trigger-filtered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data)</a:t>
            </a:r>
            <a:endParaRPr lang="it-IT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115616" y="3563724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performance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single DB server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such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u="sng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 </a:t>
            </a:r>
            <a:r>
              <a:rPr lang="it-IT" b="1" u="sng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principle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data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could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stored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in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shape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endParaRPr lang="it-IT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this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back-envelope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computation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no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time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allocated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for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reading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lang="it-IT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 more realistic simulation should involve multiple copies, synchronized servers, etc.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Interesting field for R&amp;D, not implying any decision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87624" y="1484784"/>
            <a:ext cx="684076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Part 4: Web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access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relational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DB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25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26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79512" y="3491716"/>
            <a:ext cx="6034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b="1" dirty="0" smtClean="0">
                <a:latin typeface="Century Gothic" pitchFamily="34" charset="0"/>
              </a:rPr>
              <a:t>Web server </a:t>
            </a:r>
            <a:r>
              <a:rPr lang="it-IT" b="1" dirty="0" smtClean="0">
                <a:latin typeface="Century Gothic" pitchFamily="34" charset="0"/>
                <a:sym typeface="Symbol"/>
              </a:rPr>
              <a:t> </a:t>
            </a:r>
            <a:r>
              <a:rPr lang="it-IT" b="1" u="sng" dirty="0" err="1" smtClean="0">
                <a:latin typeface="Century Gothic" pitchFamily="34" charset="0"/>
                <a:sym typeface="Symbol"/>
              </a:rPr>
              <a:t>Application</a:t>
            </a:r>
            <a:r>
              <a:rPr lang="it-IT" b="1" dirty="0" smtClean="0">
                <a:latin typeface="Century Gothic" pitchFamily="34" charset="0"/>
                <a:sym typeface="Symbol"/>
              </a:rPr>
              <a:t> Server </a:t>
            </a:r>
            <a:r>
              <a:rPr lang="it-IT" b="1" dirty="0" err="1" smtClean="0">
                <a:latin typeface="Century Gothic" pitchFamily="34" charset="0"/>
                <a:sym typeface="Symbol"/>
              </a:rPr>
              <a:t>with</a:t>
            </a:r>
            <a:r>
              <a:rPr lang="it-IT" b="1" dirty="0" smtClean="0">
                <a:latin typeface="Century Gothic" pitchFamily="34" charset="0"/>
                <a:sym typeface="Symbol"/>
              </a:rPr>
              <a:t> Web interface</a:t>
            </a:r>
            <a:endParaRPr lang="it-IT" b="1" dirty="0">
              <a:latin typeface="Century Gothic" pitchFamily="34" charset="0"/>
            </a:endParaRPr>
          </a:p>
        </p:txBody>
      </p:sp>
      <p:cxnSp>
        <p:nvCxnSpPr>
          <p:cNvPr id="15" name="Connettore 2 14"/>
          <p:cNvCxnSpPr>
            <a:stCxn id="19" idx="3"/>
            <a:endCxn id="18" idx="2"/>
          </p:cNvCxnSpPr>
          <p:nvPr/>
        </p:nvCxnSpPr>
        <p:spPr>
          <a:xfrm>
            <a:off x="2051560" y="1856977"/>
            <a:ext cx="5472768" cy="2880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olo 1"/>
          <p:cNvSpPr txBox="1">
            <a:spLocks/>
          </p:cNvSpPr>
          <p:nvPr/>
        </p:nvSpPr>
        <p:spPr>
          <a:xfrm>
            <a:off x="152400" y="2901137"/>
            <a:ext cx="8812088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Let</a:t>
            </a:r>
            <a:r>
              <a:rPr kumimoji="0" lang="it-IT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’s put a Web</a:t>
            </a:r>
            <a:r>
              <a:rPr kumimoji="0" lang="it-IT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server </a:t>
            </a:r>
            <a:r>
              <a:rPr kumimoji="0" lang="it-IT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as</a:t>
            </a:r>
            <a:r>
              <a:rPr kumimoji="0" lang="it-IT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intermediate </a:t>
            </a:r>
            <a:r>
              <a:rPr kumimoji="0" lang="it-IT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layer</a:t>
            </a:r>
            <a:r>
              <a:rPr kumimoji="0" lang="it-IT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  <a:r>
              <a:rPr kumimoji="0" lang="it-IT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for</a:t>
            </a:r>
            <a:r>
              <a:rPr kumimoji="0" lang="it-IT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kumimoji="0" lang="it-IT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access</a:t>
            </a:r>
            <a:endParaRPr kumimoji="0" lang="it-IT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0" y="764704"/>
            <a:ext cx="759633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ilindro 17"/>
          <p:cNvSpPr/>
          <p:nvPr/>
        </p:nvSpPr>
        <p:spPr>
          <a:xfrm>
            <a:off x="7524328" y="1388969"/>
            <a:ext cx="1368152" cy="1512168"/>
          </a:xfrm>
          <a:prstGeom prst="can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Century Gothic" pitchFamily="34" charset="0"/>
              </a:rPr>
              <a:t>DB</a:t>
            </a:r>
            <a:endParaRPr lang="it-IT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11560" y="1460977"/>
            <a:ext cx="1440000" cy="7920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763960" y="1749009"/>
            <a:ext cx="1440000" cy="7920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21" name="Connettore 2 20"/>
          <p:cNvCxnSpPr>
            <a:stCxn id="23" idx="3"/>
            <a:endCxn id="18" idx="2"/>
          </p:cNvCxnSpPr>
          <p:nvPr/>
        </p:nvCxnSpPr>
        <p:spPr>
          <a:xfrm flipV="1">
            <a:off x="2339752" y="2145053"/>
            <a:ext cx="5184576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20" idx="3"/>
            <a:endCxn id="18" idx="2"/>
          </p:cNvCxnSpPr>
          <p:nvPr/>
        </p:nvCxnSpPr>
        <p:spPr>
          <a:xfrm>
            <a:off x="2203960" y="2145009"/>
            <a:ext cx="5320368" cy="4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899592" y="2037041"/>
            <a:ext cx="1440160" cy="792088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275856" y="836712"/>
            <a:ext cx="34900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need</a:t>
            </a: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link Oracle client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requires</a:t>
            </a: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SQL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knowledge</a:t>
            </a:r>
            <a:endParaRPr lang="it-IT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requires</a:t>
            </a:r>
            <a:r>
              <a:rPr lang="it-IT" dirty="0" smtClean="0">
                <a:solidFill>
                  <a:srgbClr val="FF0000"/>
                </a:solidFill>
                <a:latin typeface="Century Gothic" pitchFamily="34" charset="0"/>
              </a:rPr>
              <a:t> network </a:t>
            </a:r>
            <a:r>
              <a:rPr lang="it-IT" dirty="0" err="1" smtClean="0">
                <a:solidFill>
                  <a:srgbClr val="FF0000"/>
                </a:solidFill>
                <a:latin typeface="Century Gothic" pitchFamily="34" charset="0"/>
              </a:rPr>
              <a:t>knowledge</a:t>
            </a:r>
            <a:endParaRPr lang="it-IT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25" name="Connettore 2 24"/>
          <p:cNvCxnSpPr>
            <a:stCxn id="26" idx="3"/>
            <a:endCxn id="32" idx="1"/>
          </p:cNvCxnSpPr>
          <p:nvPr/>
        </p:nvCxnSpPr>
        <p:spPr>
          <a:xfrm>
            <a:off x="1763528" y="4473072"/>
            <a:ext cx="4032608" cy="2520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323528" y="4077072"/>
            <a:ext cx="1440000" cy="7920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475928" y="4365104"/>
            <a:ext cx="1440000" cy="792000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28" name="Connettore 2 27"/>
          <p:cNvCxnSpPr>
            <a:stCxn id="30" idx="3"/>
            <a:endCxn id="32" idx="1"/>
          </p:cNvCxnSpPr>
          <p:nvPr/>
        </p:nvCxnSpPr>
        <p:spPr>
          <a:xfrm flipV="1">
            <a:off x="2051720" y="4725144"/>
            <a:ext cx="3744416" cy="3240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27" idx="3"/>
            <a:endCxn id="32" idx="1"/>
          </p:cNvCxnSpPr>
          <p:nvPr/>
        </p:nvCxnSpPr>
        <p:spPr>
          <a:xfrm flipV="1">
            <a:off x="1915928" y="4725144"/>
            <a:ext cx="3880208" cy="359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611560" y="4653136"/>
            <a:ext cx="1440160" cy="792088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E3C71D"/>
              </a:gs>
              <a:gs pos="100000">
                <a:schemeClr val="accent6">
                  <a:lumMod val="75000"/>
                </a:scheme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User</a:t>
            </a:r>
            <a:r>
              <a:rPr lang="it-IT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1"/>
                </a:solidFill>
                <a:latin typeface="Century Gothic" pitchFamily="34" charset="0"/>
              </a:rPr>
              <a:t>program</a:t>
            </a:r>
            <a:endParaRPr lang="it-IT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1" name="Cilindro 30"/>
          <p:cNvSpPr/>
          <p:nvPr/>
        </p:nvSpPr>
        <p:spPr>
          <a:xfrm>
            <a:off x="7524328" y="4725144"/>
            <a:ext cx="1368152" cy="1512168"/>
          </a:xfrm>
          <a:prstGeom prst="can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Century Gothic" pitchFamily="34" charset="0"/>
              </a:rPr>
              <a:t>DB</a:t>
            </a:r>
            <a:endParaRPr lang="it-IT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5796136" y="4293096"/>
            <a:ext cx="1584176" cy="864096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  <a:latin typeface="Century Gothic" pitchFamily="34" charset="0"/>
              </a:rPr>
              <a:t>Application</a:t>
            </a:r>
            <a:r>
              <a:rPr lang="it-IT" b="1" dirty="0" smtClean="0">
                <a:solidFill>
                  <a:schemeClr val="tx1"/>
                </a:solidFill>
                <a:latin typeface="Century Gothic" pitchFamily="34" charset="0"/>
              </a:rPr>
              <a:t> Web server</a:t>
            </a:r>
            <a:endParaRPr lang="it-IT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3" name="Freccia angolare in su 32"/>
          <p:cNvSpPr/>
          <p:nvPr/>
        </p:nvSpPr>
        <p:spPr>
          <a:xfrm rot="5400000">
            <a:off x="7092280" y="5157192"/>
            <a:ext cx="432048" cy="432048"/>
          </a:xfrm>
          <a:prstGeom prst="bentUp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entury Gothic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2195736" y="5313982"/>
            <a:ext cx="45143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b="1" i="1" dirty="0" err="1" smtClean="0">
                <a:latin typeface="Century Gothic" pitchFamily="34" charset="0"/>
              </a:rPr>
              <a:t>wget</a:t>
            </a:r>
            <a:r>
              <a:rPr lang="it-IT" dirty="0" smtClean="0">
                <a:latin typeface="Century Gothic" pitchFamily="34" charset="0"/>
              </a:rPr>
              <a:t> script or HTTP </a:t>
            </a:r>
            <a:r>
              <a:rPr lang="it-IT" dirty="0" err="1" smtClean="0">
                <a:latin typeface="Century Gothic" pitchFamily="34" charset="0"/>
              </a:rPr>
              <a:t>library</a:t>
            </a:r>
            <a:r>
              <a:rPr lang="it-IT" dirty="0" smtClean="0">
                <a:latin typeface="Century Gothic" pitchFamily="34" charset="0"/>
              </a:rPr>
              <a:t> : </a:t>
            </a:r>
            <a:r>
              <a:rPr lang="it-IT" dirty="0" err="1" smtClean="0">
                <a:latin typeface="Century Gothic" pitchFamily="34" charset="0"/>
              </a:rPr>
              <a:t>ubiquitous</a:t>
            </a:r>
            <a:r>
              <a:rPr lang="it-IT" dirty="0" smtClean="0">
                <a:latin typeface="Century Gothic" pitchFamily="34" charset="0"/>
              </a:rPr>
              <a:t>!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Century Gothic" pitchFamily="34" charset="0"/>
              </a:rPr>
              <a:t> no SQL </a:t>
            </a:r>
            <a:r>
              <a:rPr lang="it-IT" dirty="0" err="1" smtClean="0">
                <a:latin typeface="Century Gothic" pitchFamily="34" charset="0"/>
              </a:rPr>
              <a:t>knowledge</a:t>
            </a:r>
            <a:r>
              <a:rPr lang="it-IT" dirty="0" smtClean="0">
                <a:latin typeface="Century Gothic" pitchFamily="34" charset="0"/>
              </a:rPr>
              <a:t> </a:t>
            </a:r>
            <a:r>
              <a:rPr lang="it-IT" dirty="0" err="1" smtClean="0">
                <a:latin typeface="Century Gothic" pitchFamily="34" charset="0"/>
              </a:rPr>
              <a:t>required</a:t>
            </a:r>
            <a:endParaRPr lang="it-IT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27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6034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Web server </a:t>
            </a:r>
            <a:r>
              <a:rPr lang="it-IT" dirty="0" smtClean="0">
                <a:latin typeface="Century Gothic" pitchFamily="34" charset="0"/>
                <a:sym typeface="Symbol"/>
              </a:rPr>
              <a:t> </a:t>
            </a:r>
            <a:r>
              <a:rPr lang="it-IT" u="sng" dirty="0" err="1" smtClean="0">
                <a:latin typeface="Century Gothic" pitchFamily="34" charset="0"/>
                <a:sym typeface="Symbol"/>
              </a:rPr>
              <a:t>Application</a:t>
            </a:r>
            <a:r>
              <a:rPr lang="it-IT" dirty="0" smtClean="0">
                <a:latin typeface="Century Gothic" pitchFamily="34" charset="0"/>
                <a:sym typeface="Symbol"/>
              </a:rPr>
              <a:t> Server </a:t>
            </a:r>
            <a:r>
              <a:rPr lang="it-IT" dirty="0" err="1" smtClean="0">
                <a:latin typeface="Century Gothic" pitchFamily="34" charset="0"/>
                <a:sym typeface="Symbol"/>
              </a:rPr>
              <a:t>with</a:t>
            </a:r>
            <a:r>
              <a:rPr lang="it-IT" dirty="0" smtClean="0">
                <a:latin typeface="Century Gothic" pitchFamily="34" charset="0"/>
                <a:sym typeface="Symbol"/>
              </a:rPr>
              <a:t> Web interface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0" y="764704"/>
            <a:ext cx="759633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579496" y="1412776"/>
            <a:ext cx="769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wget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http://weburl.km3net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pmtvoltage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._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?start=20130603&amp;</a:t>
            </a:r>
            <a:b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	end=20130606&amp;fmt=root</a:t>
            </a:r>
            <a:endParaRPr lang="it-IT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Connettore 2 36"/>
          <p:cNvCxnSpPr/>
          <p:nvPr/>
        </p:nvCxnSpPr>
        <p:spPr>
          <a:xfrm flipV="1">
            <a:off x="899592" y="18448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579496" y="2420888"/>
            <a:ext cx="1821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Linux,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MacOS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Windows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39" name="Connettore 2 38"/>
          <p:cNvCxnSpPr/>
          <p:nvPr/>
        </p:nvCxnSpPr>
        <p:spPr>
          <a:xfrm flipV="1">
            <a:off x="3563888" y="18448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2555776" y="2422629"/>
            <a:ext cx="1596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name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5004048" y="18448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4664426" y="2420888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Data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type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7112698" y="2420888"/>
            <a:ext cx="1734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Selection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and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format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44" name="Connettore 2 43"/>
          <p:cNvCxnSpPr/>
          <p:nvPr/>
        </p:nvCxnSpPr>
        <p:spPr>
          <a:xfrm flipV="1">
            <a:off x="7812360" y="20608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651504" y="3212976"/>
            <a:ext cx="74959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Select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data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encode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them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on-the-fly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in the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desired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format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the software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changes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data do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not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need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reprocessed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The Web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Application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uses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optimized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SQL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access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the DB</a:t>
            </a:r>
            <a:endParaRPr lang="it-IT" dirty="0">
              <a:latin typeface="Century Gothic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9496" y="4221088"/>
            <a:ext cx="8385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wget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http://weburl.km3net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pmtvoltage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._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?start=20130603&amp;</a:t>
            </a:r>
            <a:b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	end=20130606&amp;fmt=root&amp;</a:t>
            </a:r>
            <a:b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stage=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sharedir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it-IT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it-IT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/job1/</a:t>
            </a:r>
            <a:endParaRPr lang="it-IT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51504" y="5302949"/>
            <a:ext cx="773000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In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batch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processing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environment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(cluster,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Grid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Cloud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), data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 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might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staged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convenient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area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Long-lasting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data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extractions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can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also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monitored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(HTML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page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  XML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companion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file)</a:t>
            </a:r>
          </a:p>
          <a:p>
            <a:pPr>
              <a:buFont typeface="Arial" pitchFamily="34" charset="0"/>
              <a:buChar char="•"/>
            </a:pP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28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6034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Web server </a:t>
            </a:r>
            <a:r>
              <a:rPr lang="it-IT" dirty="0" smtClean="0">
                <a:latin typeface="Century Gothic" pitchFamily="34" charset="0"/>
                <a:sym typeface="Symbol"/>
              </a:rPr>
              <a:t> </a:t>
            </a:r>
            <a:r>
              <a:rPr lang="it-IT" u="sng" dirty="0" err="1" smtClean="0">
                <a:latin typeface="Century Gothic" pitchFamily="34" charset="0"/>
                <a:sym typeface="Symbol"/>
              </a:rPr>
              <a:t>Application</a:t>
            </a:r>
            <a:r>
              <a:rPr lang="it-IT" dirty="0" smtClean="0">
                <a:latin typeface="Century Gothic" pitchFamily="34" charset="0"/>
                <a:sym typeface="Symbol"/>
              </a:rPr>
              <a:t> Server </a:t>
            </a:r>
            <a:r>
              <a:rPr lang="it-IT" dirty="0" err="1" smtClean="0">
                <a:latin typeface="Century Gothic" pitchFamily="34" charset="0"/>
                <a:sym typeface="Symbol"/>
              </a:rPr>
              <a:t>with</a:t>
            </a:r>
            <a:r>
              <a:rPr lang="it-IT" dirty="0" smtClean="0">
                <a:latin typeface="Century Gothic" pitchFamily="34" charset="0"/>
                <a:sym typeface="Symbol"/>
              </a:rPr>
              <a:t> Web interface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0" y="764704"/>
            <a:ext cx="759633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651504" y="1484784"/>
            <a:ext cx="7207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batch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processing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environment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(cluster,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Grid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Cloud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), data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might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staged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convenient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area</a:t>
            </a:r>
          </a:p>
        </p:txBody>
      </p:sp>
      <p:sp>
        <p:nvSpPr>
          <p:cNvPr id="21" name="Cilindro 20"/>
          <p:cNvSpPr/>
          <p:nvPr/>
        </p:nvSpPr>
        <p:spPr>
          <a:xfrm>
            <a:off x="755576" y="2420888"/>
            <a:ext cx="1368152" cy="1512168"/>
          </a:xfrm>
          <a:prstGeom prst="can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Century Gothic" pitchFamily="34" charset="0"/>
              </a:rPr>
              <a:t>DB</a:t>
            </a:r>
            <a:endParaRPr lang="it-IT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131840" y="2492896"/>
            <a:ext cx="1584176" cy="864096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1"/>
                </a:solidFill>
                <a:latin typeface="Century Gothic" pitchFamily="34" charset="0"/>
              </a:rPr>
              <a:t>Application</a:t>
            </a:r>
            <a:r>
              <a:rPr lang="it-IT" b="1" dirty="0" smtClean="0">
                <a:solidFill>
                  <a:schemeClr val="tx1"/>
                </a:solidFill>
                <a:latin typeface="Century Gothic" pitchFamily="34" charset="0"/>
              </a:rPr>
              <a:t> Web server</a:t>
            </a:r>
            <a:endParaRPr lang="it-IT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25" name="Connettore 1 24"/>
          <p:cNvCxnSpPr>
            <a:stCxn id="21" idx="4"/>
            <a:endCxn id="22" idx="1"/>
          </p:cNvCxnSpPr>
          <p:nvPr/>
        </p:nvCxnSpPr>
        <p:spPr>
          <a:xfrm flipV="1">
            <a:off x="2123728" y="2924944"/>
            <a:ext cx="1008112" cy="252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5508104" y="2492896"/>
            <a:ext cx="201622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Lightweight</a:t>
            </a:r>
            <a:endParaRPr lang="it-IT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user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programs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7" name="Connettore 1 26"/>
          <p:cNvCxnSpPr>
            <a:stCxn id="22" idx="3"/>
            <a:endCxn id="26" idx="1"/>
          </p:cNvCxnSpPr>
          <p:nvPr/>
        </p:nvCxnSpPr>
        <p:spPr>
          <a:xfrm flipV="1">
            <a:off x="4716016" y="2852936"/>
            <a:ext cx="792088" cy="7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Nuvola 33"/>
          <p:cNvSpPr/>
          <p:nvPr/>
        </p:nvSpPr>
        <p:spPr>
          <a:xfrm>
            <a:off x="1115616" y="4005064"/>
            <a:ext cx="3096344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Century Gothic" pitchFamily="34" charset="0"/>
              </a:rPr>
              <a:t>The </a:t>
            </a:r>
            <a:r>
              <a:rPr lang="it-IT" b="1" dirty="0" err="1" smtClean="0">
                <a:latin typeface="Century Gothic" pitchFamily="34" charset="0"/>
              </a:rPr>
              <a:t>Cloud</a:t>
            </a:r>
            <a:endParaRPr lang="it-IT" b="1" dirty="0">
              <a:latin typeface="Century Gothic" pitchFamily="34" charset="0"/>
            </a:endParaRPr>
          </a:p>
        </p:txBody>
      </p:sp>
      <p:cxnSp>
        <p:nvCxnSpPr>
          <p:cNvPr id="46" name="Connettore 1 45"/>
          <p:cNvCxnSpPr>
            <a:stCxn id="34" idx="3"/>
            <a:endCxn id="22" idx="2"/>
          </p:cNvCxnSpPr>
          <p:nvPr/>
        </p:nvCxnSpPr>
        <p:spPr>
          <a:xfrm flipV="1">
            <a:off x="2663788" y="3356992"/>
            <a:ext cx="1260140" cy="713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o 63"/>
          <p:cNvGrpSpPr/>
          <p:nvPr/>
        </p:nvGrpSpPr>
        <p:grpSpPr>
          <a:xfrm>
            <a:off x="5652120" y="4077072"/>
            <a:ext cx="1512168" cy="1512168"/>
            <a:chOff x="5652120" y="4077072"/>
            <a:chExt cx="1512168" cy="1512168"/>
          </a:xfrm>
        </p:grpSpPr>
        <p:cxnSp>
          <p:nvCxnSpPr>
            <p:cNvPr id="51" name="Connettore 1 50"/>
            <p:cNvCxnSpPr/>
            <p:nvPr/>
          </p:nvCxnSpPr>
          <p:spPr>
            <a:xfrm>
              <a:off x="5868144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/>
            <p:nvPr/>
          </p:nvCxnSpPr>
          <p:spPr>
            <a:xfrm>
              <a:off x="6084168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/>
            <p:nvPr/>
          </p:nvCxnSpPr>
          <p:spPr>
            <a:xfrm>
              <a:off x="6300192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/>
            <p:nvPr/>
          </p:nvCxnSpPr>
          <p:spPr>
            <a:xfrm>
              <a:off x="6516216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>
              <a:off x="6732240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/>
            <p:nvPr/>
          </p:nvCxnSpPr>
          <p:spPr>
            <a:xfrm>
              <a:off x="6948264" y="407707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/>
            <p:cNvCxnSpPr/>
            <p:nvPr/>
          </p:nvCxnSpPr>
          <p:spPr>
            <a:xfrm rot="5400000">
              <a:off x="6408204" y="353701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/>
            <p:cNvCxnSpPr/>
            <p:nvPr/>
          </p:nvCxnSpPr>
          <p:spPr>
            <a:xfrm rot="5400000">
              <a:off x="6408204" y="3753036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rot="5400000">
              <a:off x="6408204" y="3969060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/>
            <p:cNvCxnSpPr/>
            <p:nvPr/>
          </p:nvCxnSpPr>
          <p:spPr>
            <a:xfrm rot="5400000">
              <a:off x="6408204" y="4185084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 rot="5400000">
              <a:off x="6408204" y="4401108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 rot="5400000">
              <a:off x="6408204" y="4617132"/>
              <a:ext cx="0" cy="151216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ttangolo 64"/>
          <p:cNvSpPr/>
          <p:nvPr/>
        </p:nvSpPr>
        <p:spPr>
          <a:xfrm>
            <a:off x="5868144" y="5507940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The </a:t>
            </a:r>
            <a:r>
              <a:rPr lang="it-IT" b="1" dirty="0" err="1" smtClean="0">
                <a:latin typeface="Century Gothic" pitchFamily="34" charset="0"/>
              </a:rPr>
              <a:t>Grid</a:t>
            </a:r>
            <a:endParaRPr lang="it-IT" b="1" dirty="0">
              <a:latin typeface="Century Gothic" pitchFamily="34" charset="0"/>
            </a:endParaRPr>
          </a:p>
        </p:txBody>
      </p:sp>
      <p:cxnSp>
        <p:nvCxnSpPr>
          <p:cNvPr id="66" name="Connettore 1 65"/>
          <p:cNvCxnSpPr/>
          <p:nvPr/>
        </p:nvCxnSpPr>
        <p:spPr>
          <a:xfrm flipH="1" flipV="1">
            <a:off x="4355976" y="3356992"/>
            <a:ext cx="2016224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tangolo arrotondato 69"/>
          <p:cNvSpPr/>
          <p:nvPr/>
        </p:nvSpPr>
        <p:spPr>
          <a:xfrm>
            <a:off x="2843808" y="5589240"/>
            <a:ext cx="201622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Processing Jobs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71" name="Connettore 1 70"/>
          <p:cNvCxnSpPr>
            <a:stCxn id="34" idx="1"/>
            <a:endCxn id="70" idx="0"/>
          </p:cNvCxnSpPr>
          <p:nvPr/>
        </p:nvCxnSpPr>
        <p:spPr>
          <a:xfrm>
            <a:off x="2663788" y="5155965"/>
            <a:ext cx="1188132" cy="4332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70" idx="3"/>
          </p:cNvCxnSpPr>
          <p:nvPr/>
        </p:nvCxnSpPr>
        <p:spPr>
          <a:xfrm flipV="1">
            <a:off x="4860032" y="4941168"/>
            <a:ext cx="864096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0" y="2420888"/>
            <a:ext cx="7236296" cy="398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29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6034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Century Gothic" pitchFamily="34" charset="0"/>
              </a:rPr>
              <a:t>Web server </a:t>
            </a:r>
            <a:r>
              <a:rPr lang="it-IT" dirty="0" smtClean="0">
                <a:latin typeface="Century Gothic" pitchFamily="34" charset="0"/>
                <a:sym typeface="Symbol"/>
              </a:rPr>
              <a:t> </a:t>
            </a:r>
            <a:r>
              <a:rPr lang="it-IT" u="sng" dirty="0" err="1" smtClean="0">
                <a:latin typeface="Century Gothic" pitchFamily="34" charset="0"/>
                <a:sym typeface="Symbol"/>
              </a:rPr>
              <a:t>Application</a:t>
            </a:r>
            <a:r>
              <a:rPr lang="it-IT" dirty="0" smtClean="0">
                <a:latin typeface="Century Gothic" pitchFamily="34" charset="0"/>
                <a:sym typeface="Symbol"/>
              </a:rPr>
              <a:t> Server </a:t>
            </a:r>
            <a:r>
              <a:rPr lang="it-IT" dirty="0" err="1" smtClean="0">
                <a:latin typeface="Century Gothic" pitchFamily="34" charset="0"/>
                <a:sym typeface="Symbol"/>
              </a:rPr>
              <a:t>with</a:t>
            </a:r>
            <a:r>
              <a:rPr lang="it-IT" dirty="0" smtClean="0">
                <a:latin typeface="Century Gothic" pitchFamily="34" charset="0"/>
                <a:sym typeface="Symbol"/>
              </a:rPr>
              <a:t> Web interface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0" y="764704"/>
            <a:ext cx="759633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651504" y="1403484"/>
            <a:ext cx="5258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As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by-product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also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get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GUI interface!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11560" y="1844824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Monitoring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plots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are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generated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on-the-fly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on-demand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07704" y="1484784"/>
            <a:ext cx="547260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Part 1: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Relational</a:t>
            </a: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DB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approach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87624" y="1484784"/>
            <a:ext cx="684076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Summary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30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31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536" y="836712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Century Gothic" pitchFamily="34" charset="0"/>
              </a:rPr>
              <a:t>Summary</a:t>
            </a:r>
            <a:endParaRPr lang="it-IT" dirty="0">
              <a:latin typeface="Century Gothic" pitchFamily="34" charset="0"/>
            </a:endParaRPr>
          </a:p>
        </p:txBody>
      </p:sp>
      <p:cxnSp>
        <p:nvCxnSpPr>
          <p:cNvPr id="17" name="Connettore 1 16"/>
          <p:cNvCxnSpPr/>
          <p:nvPr/>
        </p:nvCxnSpPr>
        <p:spPr>
          <a:xfrm>
            <a:off x="0" y="764704"/>
            <a:ext cx="7596336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651504" y="1556792"/>
            <a:ext cx="8392041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KM3NeT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will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exploit the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flexibility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safety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offered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the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technology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building on the ANTARES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experience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extending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the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range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application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DB system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born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work in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geographically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distributed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scenario</a:t>
            </a: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core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hosted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at CCIN2P3,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with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cluster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machines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Access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through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HTTP and a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dedicated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Application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Web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provides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easy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high-performing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access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browsers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HTTP-capable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SW,</a:t>
            </a:r>
          </a:p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helping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integration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into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Grid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/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Cloud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computing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models</a:t>
            </a:r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Benchmarks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common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servers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show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Gbps-range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throughputs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can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achieved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with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moderate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costs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intriguing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possibilities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!</a:t>
            </a: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Application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Web server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also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provides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 GUI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that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is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being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increasingly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used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for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several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management and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reporting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purposes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87624" y="1484784"/>
            <a:ext cx="684076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Backup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slides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32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23528" y="3140968"/>
            <a:ext cx="8676456" cy="288032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Prevent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partial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/incomplete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writes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or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reads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 a scenario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frequent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multiple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readers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may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appear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inconsistent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reads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occur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concurrently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Hide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written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until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the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complete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they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appear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“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at once”)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cannot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partially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successful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either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everything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or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nothing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33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3059832" y="2060848"/>
            <a:ext cx="187220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Transactions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6" name="Connettore 1 15"/>
          <p:cNvCxnSpPr>
            <a:stCxn id="11" idx="2"/>
            <a:endCxn id="4" idx="0"/>
          </p:cNvCxnSpPr>
          <p:nvPr/>
        </p:nvCxnSpPr>
        <p:spPr>
          <a:xfrm>
            <a:off x="3995936" y="2780928"/>
            <a:ext cx="6658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endCxn id="11" idx="1"/>
          </p:cNvCxnSpPr>
          <p:nvPr/>
        </p:nvCxnSpPr>
        <p:spPr>
          <a:xfrm>
            <a:off x="2339752" y="2204864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6228184" y="1196752"/>
            <a:ext cx="187220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Error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reporting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5" name="Connettore 1 24"/>
          <p:cNvCxnSpPr>
            <a:stCxn id="10" idx="4"/>
            <a:endCxn id="22" idx="1"/>
          </p:cNvCxnSpPr>
          <p:nvPr/>
        </p:nvCxnSpPr>
        <p:spPr>
          <a:xfrm flipV="1">
            <a:off x="2339752" y="1556792"/>
            <a:ext cx="38884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23528" y="3501008"/>
            <a:ext cx="8676456" cy="216024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Data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insertion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/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modification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errors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handled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in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detail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Trying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violate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constraints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produces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fully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documented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exception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stacks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Application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or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user-defined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rules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added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standard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rules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along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their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own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error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codes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34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059832" y="2060848"/>
            <a:ext cx="187220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Transactions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6" name="Connettore 1 15"/>
          <p:cNvCxnSpPr>
            <a:stCxn id="22" idx="2"/>
            <a:endCxn id="4" idx="0"/>
          </p:cNvCxnSpPr>
          <p:nvPr/>
        </p:nvCxnSpPr>
        <p:spPr>
          <a:xfrm flipH="1">
            <a:off x="4661756" y="1916832"/>
            <a:ext cx="250253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endCxn id="11" idx="1"/>
          </p:cNvCxnSpPr>
          <p:nvPr/>
        </p:nvCxnSpPr>
        <p:spPr>
          <a:xfrm>
            <a:off x="2339752" y="2204864"/>
            <a:ext cx="72008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6228184" y="1196752"/>
            <a:ext cx="1872208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Error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reporting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5" name="Connettore 1 24"/>
          <p:cNvCxnSpPr>
            <a:stCxn id="10" idx="4"/>
            <a:endCxn id="22" idx="1"/>
          </p:cNvCxnSpPr>
          <p:nvPr/>
        </p:nvCxnSpPr>
        <p:spPr>
          <a:xfrm flipV="1">
            <a:off x="2339752" y="1556792"/>
            <a:ext cx="38884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83768" y="2420888"/>
            <a:ext cx="6588224" cy="273630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Security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Access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permissions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tuned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the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granularity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 single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column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datafield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 in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table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at the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level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single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records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views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Privileges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required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managed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actions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high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level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detail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–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prevent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also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mistakes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unexperienced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users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!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35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3635896" y="1412776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Security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8" name="Connettore 1 17"/>
          <p:cNvCxnSpPr>
            <a:stCxn id="10" idx="4"/>
            <a:endCxn id="17" idx="1"/>
          </p:cNvCxnSpPr>
          <p:nvPr/>
        </p:nvCxnSpPr>
        <p:spPr>
          <a:xfrm flipV="1">
            <a:off x="2339752" y="177281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683568" y="4077072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Safety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7" name="Connettore 1 26"/>
          <p:cNvCxnSpPr>
            <a:stCxn id="10" idx="3"/>
            <a:endCxn id="26" idx="0"/>
          </p:cNvCxnSpPr>
          <p:nvPr/>
        </p:nvCxnSpPr>
        <p:spPr>
          <a:xfrm>
            <a:off x="1475656" y="2780928"/>
            <a:ext cx="3600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4" idx="0"/>
            <a:endCxn id="17" idx="2"/>
          </p:cNvCxnSpPr>
          <p:nvPr/>
        </p:nvCxnSpPr>
        <p:spPr>
          <a:xfrm flipH="1" flipV="1">
            <a:off x="4463988" y="2132856"/>
            <a:ext cx="131389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987824" y="2420888"/>
            <a:ext cx="6084168" cy="352839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Security and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safety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order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enforce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integrity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relational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DB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has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implement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safety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fault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tolerance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from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the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very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beginning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Mirroring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Replication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Corrupt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datablock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detection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Transaction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logging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Transaction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log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archiving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re-play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Stand-by database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disaster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recovery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e.g. </a:t>
            </a:r>
            <a:b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</a:b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 major hardware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failures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36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3635896" y="1412776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Security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8" name="Connettore 1 17"/>
          <p:cNvCxnSpPr>
            <a:stCxn id="10" idx="4"/>
            <a:endCxn id="17" idx="1"/>
          </p:cNvCxnSpPr>
          <p:nvPr/>
        </p:nvCxnSpPr>
        <p:spPr>
          <a:xfrm flipV="1">
            <a:off x="2339752" y="177281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arrotondato 25"/>
          <p:cNvSpPr/>
          <p:nvPr/>
        </p:nvSpPr>
        <p:spPr>
          <a:xfrm>
            <a:off x="683568" y="4077072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Safety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7" name="Connettore 1 26"/>
          <p:cNvCxnSpPr>
            <a:stCxn id="10" idx="3"/>
            <a:endCxn id="26" idx="0"/>
          </p:cNvCxnSpPr>
          <p:nvPr/>
        </p:nvCxnSpPr>
        <p:spPr>
          <a:xfrm>
            <a:off x="1475656" y="2780928"/>
            <a:ext cx="3600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4" idx="1"/>
            <a:endCxn id="26" idx="3"/>
          </p:cNvCxnSpPr>
          <p:nvPr/>
        </p:nvCxnSpPr>
        <p:spPr>
          <a:xfrm flipH="1">
            <a:off x="2339752" y="4185084"/>
            <a:ext cx="64807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83568" y="2924944"/>
            <a:ext cx="8388424" cy="345638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CPU, disk and network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usage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monitoring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optimization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Relational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DB’s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implement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easily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complex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indexing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systems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There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code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running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activity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going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on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even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apparently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quiescent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DB!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Self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optimizing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access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code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improve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performances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orders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magnitude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Users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groups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put in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different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priorities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(e.g.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urgent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or “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official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” data processing,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R&amp;D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etc.)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assigned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tailored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dynamic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fractions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the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available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resources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37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3635896" y="1412776"/>
            <a:ext cx="201622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Resource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Management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8" name="Connettore 1 17"/>
          <p:cNvCxnSpPr>
            <a:stCxn id="10" idx="4"/>
            <a:endCxn id="17" idx="1"/>
          </p:cNvCxnSpPr>
          <p:nvPr/>
        </p:nvCxnSpPr>
        <p:spPr>
          <a:xfrm flipV="1">
            <a:off x="2339752" y="177281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>
            <a:stCxn id="4" idx="0"/>
            <a:endCxn id="17" idx="2"/>
          </p:cNvCxnSpPr>
          <p:nvPr/>
        </p:nvCxnSpPr>
        <p:spPr>
          <a:xfrm flipH="1" flipV="1">
            <a:off x="4644008" y="2132856"/>
            <a:ext cx="2337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38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16" y="1484784"/>
            <a:ext cx="7706816" cy="399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ttangolo 13"/>
          <p:cNvSpPr/>
          <p:nvPr/>
        </p:nvSpPr>
        <p:spPr>
          <a:xfrm>
            <a:off x="755576" y="6926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Main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page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Web interface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for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39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0" y="1949792"/>
            <a:ext cx="8460432" cy="385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395536" y="10434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Detector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structure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managed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by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DB + Web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220072" y="1412776"/>
            <a:ext cx="3851920" cy="460851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Data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defined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in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intrinsic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way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Independent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algorithms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OS,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analysis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software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Adding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/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changing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/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removing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new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types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information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done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few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seconds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no DST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reformatting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Long-term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projects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are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quite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often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forced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“bow”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changing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technology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standards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 IT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both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for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SW and HW) –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flexible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storage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technique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helps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!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4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059832" y="1340768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Tables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555776" y="2564904"/>
            <a:ext cx="1944216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Relationships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83568" y="3356992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Views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6" name="Connettore 1 15"/>
          <p:cNvCxnSpPr>
            <a:stCxn id="11" idx="3"/>
            <a:endCxn id="4" idx="1"/>
          </p:cNvCxnSpPr>
          <p:nvPr/>
        </p:nvCxnSpPr>
        <p:spPr>
          <a:xfrm>
            <a:off x="4716016" y="1700808"/>
            <a:ext cx="504056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4"/>
            <a:endCxn id="11" idx="1"/>
          </p:cNvCxnSpPr>
          <p:nvPr/>
        </p:nvCxnSpPr>
        <p:spPr>
          <a:xfrm flipV="1">
            <a:off x="2339752" y="1700808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12" idx="1"/>
          </p:cNvCxnSpPr>
          <p:nvPr/>
        </p:nvCxnSpPr>
        <p:spPr>
          <a:xfrm>
            <a:off x="2123728" y="270892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13" idx="0"/>
            <a:endCxn id="10" idx="3"/>
          </p:cNvCxnSpPr>
          <p:nvPr/>
        </p:nvCxnSpPr>
        <p:spPr>
          <a:xfrm flipH="1" flipV="1">
            <a:off x="1475656" y="2780928"/>
            <a:ext cx="360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83768" y="3501008"/>
            <a:ext cx="6588224" cy="280831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Logical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constraints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consistency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checks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Inserting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that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violates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rules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made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impossible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Logical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relationships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are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naturally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supported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tag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single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records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well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complex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datasets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and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set-up (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filtered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extractions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Relationships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are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natural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data-map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not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only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 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tree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fashion (directory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structure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but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also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cross-branch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: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simplify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identification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and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retrieval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of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interesting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5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059832" y="1340768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Tables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555776" y="2564904"/>
            <a:ext cx="1944216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Relationships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83568" y="3356992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Views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6" name="Connettore 1 15"/>
          <p:cNvCxnSpPr>
            <a:stCxn id="12" idx="3"/>
            <a:endCxn id="4" idx="0"/>
          </p:cNvCxnSpPr>
          <p:nvPr/>
        </p:nvCxnSpPr>
        <p:spPr>
          <a:xfrm>
            <a:off x="4499992" y="2924944"/>
            <a:ext cx="1277888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4"/>
            <a:endCxn id="11" idx="1"/>
          </p:cNvCxnSpPr>
          <p:nvPr/>
        </p:nvCxnSpPr>
        <p:spPr>
          <a:xfrm flipV="1">
            <a:off x="2339752" y="1700808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12" idx="1"/>
          </p:cNvCxnSpPr>
          <p:nvPr/>
        </p:nvCxnSpPr>
        <p:spPr>
          <a:xfrm>
            <a:off x="2123728" y="270892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13" idx="0"/>
            <a:endCxn id="10" idx="3"/>
          </p:cNvCxnSpPr>
          <p:nvPr/>
        </p:nvCxnSpPr>
        <p:spPr>
          <a:xfrm flipH="1" flipV="1">
            <a:off x="1475656" y="2780928"/>
            <a:ext cx="360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83768" y="3356992"/>
            <a:ext cx="6588224" cy="324036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Flexible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representation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Data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read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accessing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tables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directly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or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views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Hide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sensible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information (e.g.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passwords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without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restructuring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the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logic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Produce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reports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that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summarize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relevant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Inserting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data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views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: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simplify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insertion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code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when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logical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relationships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are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complex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– code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running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 the DB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sets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records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up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correctly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6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611560" y="1196752"/>
            <a:ext cx="1728192" cy="1584176"/>
          </a:xfrm>
          <a:prstGeom prst="flowChartMagneticDisk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059832" y="1340768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Tables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2555776" y="2564904"/>
            <a:ext cx="1944216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Relationships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683568" y="3356992"/>
            <a:ext cx="1656184" cy="720080"/>
          </a:xfrm>
          <a:prstGeom prst="roundRect">
            <a:avLst>
              <a:gd name="adj" fmla="val 27723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Views</a:t>
            </a:r>
            <a:endParaRPr lang="it-IT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6" name="Connettore 1 15"/>
          <p:cNvCxnSpPr>
            <a:endCxn id="4" idx="1"/>
          </p:cNvCxnSpPr>
          <p:nvPr/>
        </p:nvCxnSpPr>
        <p:spPr>
          <a:xfrm>
            <a:off x="1619672" y="4077072"/>
            <a:ext cx="864096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10" idx="4"/>
            <a:endCxn id="11" idx="1"/>
          </p:cNvCxnSpPr>
          <p:nvPr/>
        </p:nvCxnSpPr>
        <p:spPr>
          <a:xfrm flipV="1">
            <a:off x="2339752" y="1700808"/>
            <a:ext cx="72008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endCxn id="12" idx="1"/>
          </p:cNvCxnSpPr>
          <p:nvPr/>
        </p:nvCxnSpPr>
        <p:spPr>
          <a:xfrm>
            <a:off x="2123728" y="2708920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>
            <a:stCxn id="13" idx="0"/>
            <a:endCxn id="10" idx="3"/>
          </p:cNvCxnSpPr>
          <p:nvPr/>
        </p:nvCxnSpPr>
        <p:spPr>
          <a:xfrm flipH="1" flipV="1">
            <a:off x="1475656" y="2780928"/>
            <a:ext cx="3600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23528" y="980728"/>
            <a:ext cx="8676456" cy="48245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Additional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features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Transactional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integrity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: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prevent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incomplete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writes</a:t>
            </a: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Security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implemented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at high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granularity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level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(single record, single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field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Error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reporting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through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clear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exception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stacks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application-extendable</a:t>
            </a: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/>
            </a:r>
            <a:br>
              <a:rPr lang="it-IT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</a:br>
            <a:endParaRPr lang="it-IT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Tailored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allocation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of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CPU and disk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resources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using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priority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schemes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(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official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/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urgent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processing, low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priority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Century Gothic" pitchFamily="34" charset="0"/>
              </a:rPr>
              <a:t>R&amp;D</a:t>
            </a:r>
            <a:r>
              <a:rPr lang="it-IT" dirty="0" smtClean="0">
                <a:solidFill>
                  <a:srgbClr val="0070C0"/>
                </a:solidFill>
                <a:latin typeface="Century Gothic" pitchFamily="34" charset="0"/>
              </a:rPr>
              <a:t>, etc.)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7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907704" y="1484784"/>
            <a:ext cx="5472608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Part 2: System </a:t>
            </a:r>
            <a:r>
              <a:rPr lang="it-IT" sz="2800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architecture</a:t>
            </a:r>
            <a:endParaRPr kumimoji="0" lang="it-IT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8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4624"/>
            <a:ext cx="8388424" cy="432048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The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Relational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DB System </a:t>
            </a:r>
            <a:r>
              <a:rPr lang="it-IT" sz="2400" b="1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of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KM3NeT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323528" y="4149080"/>
            <a:ext cx="8424936" cy="244827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Main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 site: KM3NeT DB at CCIN2P3 (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Lyon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j-ea"/>
                <a:cs typeface="+mj-cs"/>
              </a:rPr>
              <a:t>)</a:t>
            </a: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DB Server: Oracle Database Server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b="1" dirty="0" smtClean="0">
              <a:solidFill>
                <a:srgbClr val="0070C0"/>
              </a:solidFill>
              <a:latin typeface="Century Gothic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Other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sites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with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partial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mirrors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/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replicas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close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to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KM3NeT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detectors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, can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be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easily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set up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using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remote Database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links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 (Oracle </a:t>
            </a:r>
            <a:r>
              <a:rPr lang="it-IT" b="1" dirty="0" err="1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technology</a:t>
            </a:r>
            <a:r>
              <a:rPr lang="it-IT" b="1" dirty="0" smtClean="0">
                <a:solidFill>
                  <a:srgbClr val="0070C0"/>
                </a:solidFill>
                <a:latin typeface="Century Gothic" pitchFamily="34" charset="0"/>
                <a:ea typeface="+mj-ea"/>
                <a:cs typeface="+mj-cs"/>
              </a:rPr>
              <a:t>)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0" y="548680"/>
            <a:ext cx="7596336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 descr="logo_vlvnt_transparent_10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7992" y="0"/>
            <a:ext cx="764704" cy="76470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-36512" y="6608385"/>
            <a:ext cx="66255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Arnauld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Albert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Cristiano Bozza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/ KM3NeT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Collaboration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speaker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Uli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it-IT" sz="1200" i="1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Katz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– 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VLV</a:t>
            </a:r>
            <a:r>
              <a:rPr lang="it-IT" sz="1200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n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 </a:t>
            </a:r>
            <a:r>
              <a:rPr lang="it-IT" sz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T 2013</a:t>
            </a:r>
          </a:p>
        </p:txBody>
      </p:sp>
      <p:sp>
        <p:nvSpPr>
          <p:cNvPr id="9" name="Rettangolo 8"/>
          <p:cNvSpPr/>
          <p:nvPr/>
        </p:nvSpPr>
        <p:spPr>
          <a:xfrm>
            <a:off x="8910886" y="659735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379613C7-85DF-4BD6-B6E7-2842C62D7281}" type="slidenum">
              <a:rPr lang="it-IT" sz="120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pPr algn="r"/>
              <a:t>9</a:t>
            </a:fld>
            <a:endParaRPr lang="it-IT" sz="12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323528" y="836712"/>
            <a:ext cx="6120680" cy="3240360"/>
            <a:chOff x="323528" y="836712"/>
            <a:chExt cx="5019675" cy="2882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lum bright="27000" contrast="74000"/>
            </a:blip>
            <a:srcRect t="27256"/>
            <a:stretch>
              <a:fillRect/>
            </a:stretch>
          </p:blipFill>
          <p:spPr bwMode="auto">
            <a:xfrm>
              <a:off x="323528" y="836712"/>
              <a:ext cx="5019675" cy="288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Ovale 13"/>
            <p:cNvSpPr/>
            <p:nvPr/>
          </p:nvSpPr>
          <p:spPr>
            <a:xfrm>
              <a:off x="2483768" y="191695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2483768" y="2348880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Ovale 15"/>
            <p:cNvSpPr/>
            <p:nvPr/>
          </p:nvSpPr>
          <p:spPr>
            <a:xfrm>
              <a:off x="3635896" y="335699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e 18"/>
            <p:cNvSpPr/>
            <p:nvPr/>
          </p:nvSpPr>
          <p:spPr>
            <a:xfrm>
              <a:off x="4427984" y="328498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" name="Connettore 2 20"/>
          <p:cNvCxnSpPr>
            <a:stCxn id="14" idx="3"/>
          </p:cNvCxnSpPr>
          <p:nvPr/>
        </p:nvCxnSpPr>
        <p:spPr>
          <a:xfrm flipH="1">
            <a:off x="1979712" y="2258392"/>
            <a:ext cx="1016454" cy="18906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2537</Words>
  <Application>Microsoft Office PowerPoint</Application>
  <PresentationFormat>Presentazione su schermo (4:3)</PresentationFormat>
  <Paragraphs>517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0" baseType="lpstr">
      <vt:lpstr>Tema di Office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  <vt:lpstr>The Relational DB System of KM3NeT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DB server performance benchmarks</dc:title>
  <dc:creator>kryss</dc:creator>
  <cp:lastModifiedBy>kryss</cp:lastModifiedBy>
  <cp:revision>185</cp:revision>
  <dcterms:created xsi:type="dcterms:W3CDTF">2013-04-28T05:47:12Z</dcterms:created>
  <dcterms:modified xsi:type="dcterms:W3CDTF">2013-07-26T12:00:27Z</dcterms:modified>
</cp:coreProperties>
</file>