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00" r:id="rId3"/>
    <p:sldId id="401" r:id="rId4"/>
    <p:sldId id="399" r:id="rId5"/>
    <p:sldId id="395" r:id="rId6"/>
    <p:sldId id="402" r:id="rId7"/>
    <p:sldId id="419" r:id="rId8"/>
    <p:sldId id="418" r:id="rId9"/>
    <p:sldId id="408" r:id="rId10"/>
    <p:sldId id="422" r:id="rId11"/>
    <p:sldId id="423" r:id="rId12"/>
    <p:sldId id="367" r:id="rId13"/>
    <p:sldId id="420" r:id="rId14"/>
    <p:sldId id="339" r:id="rId15"/>
    <p:sldId id="421" r:id="rId16"/>
    <p:sldId id="376" r:id="rId17"/>
    <p:sldId id="372" r:id="rId18"/>
    <p:sldId id="374" r:id="rId19"/>
    <p:sldId id="388" r:id="rId20"/>
    <p:sldId id="389" r:id="rId21"/>
    <p:sldId id="411" r:id="rId22"/>
    <p:sldId id="410" r:id="rId23"/>
  </p:sldIdLst>
  <p:sldSz cx="9144000" cy="6858000" type="screen4x3"/>
  <p:notesSz cx="6985000" cy="101219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25"/>
    <a:srgbClr val="41B7D3"/>
    <a:srgbClr val="31A9CF"/>
    <a:srgbClr val="A80000"/>
    <a:srgbClr val="22ACEA"/>
    <a:srgbClr val="008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77" d="100"/>
          <a:sy n="77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735FC-66B7-4948-BF9D-4CD4D78FB885}" type="datetimeFigureOut">
              <a:rPr lang="es-ES" smtClean="0"/>
              <a:t>04/08/13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61390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56050" y="9613900"/>
            <a:ext cx="3027363" cy="50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CEA5-83D7-A844-95DF-9F990692003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992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506413"/>
          </a:xfrm>
          <a:prstGeom prst="rect">
            <a:avLst/>
          </a:prstGeom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506413"/>
          </a:xfrm>
          <a:prstGeom prst="rect">
            <a:avLst/>
          </a:prstGeom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72EE1CE1-CED9-4CD7-A345-9E4CB0E85D2C}" type="datetimeFigureOut">
              <a:rPr lang="es-ES"/>
              <a:pPr/>
              <a:t>04/08/13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58825"/>
            <a:ext cx="5060950" cy="379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749" tIns="48875" rIns="97749" bIns="48875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500" y="4808538"/>
            <a:ext cx="5588000" cy="4554537"/>
          </a:xfrm>
          <a:prstGeom prst="rect">
            <a:avLst/>
          </a:prstGeom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613900"/>
            <a:ext cx="3027363" cy="506413"/>
          </a:xfrm>
          <a:prstGeom prst="rect">
            <a:avLst/>
          </a:prstGeom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6050" y="9613900"/>
            <a:ext cx="3027363" cy="506413"/>
          </a:xfrm>
          <a:prstGeom prst="rect">
            <a:avLst/>
          </a:prstGeom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FDD9BD8E-E917-4C30-A7B1-119D8F49BB2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84609E4-91BE-4D47-98DC-72753D66862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175E1723-CE49-4FC7-A743-9A505E6ACD42}" type="slidenum">
              <a:rPr lang="en-US" sz="1300">
                <a:latin typeface="Calibri" pitchFamily="34" charset="0"/>
              </a:rPr>
              <a:pPr algn="r"/>
              <a:t>17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175E1723-CE49-4FC7-A743-9A505E6ACD42}" type="slidenum">
              <a:rPr lang="en-US" sz="1300">
                <a:latin typeface="Calibri" pitchFamily="34" charset="0"/>
              </a:rPr>
              <a:pPr algn="r"/>
              <a:t>18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175E1723-CE49-4FC7-A743-9A505E6ACD42}" type="slidenum">
              <a:rPr lang="en-US" sz="1300">
                <a:latin typeface="Calibri" pitchFamily="34" charset="0"/>
              </a:rPr>
              <a:pPr algn="r"/>
              <a:t>19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175E1723-CE49-4FC7-A743-9A505E6ACD42}" type="slidenum">
              <a:rPr lang="en-US" sz="1300">
                <a:latin typeface="Calibri" pitchFamily="34" charset="0"/>
              </a:rPr>
              <a:pPr algn="r"/>
              <a:t>20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175E1723-CE49-4FC7-A743-9A505E6ACD42}" type="slidenum">
              <a:rPr lang="en-US" sz="1300">
                <a:latin typeface="Calibri" pitchFamily="34" charset="0"/>
              </a:rPr>
              <a:pPr algn="r"/>
              <a:t>21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175E1723-CE49-4FC7-A743-9A505E6ACD42}" type="slidenum">
              <a:rPr lang="en-US" sz="1300">
                <a:latin typeface="Calibri" pitchFamily="34" charset="0"/>
              </a:rPr>
              <a:pPr algn="r"/>
              <a:t>22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314A1FA-10A8-44F0-A1F3-1C3C7EEE88D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314A1FA-10A8-44F0-A1F3-1C3C7EEE88D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E2139B98-5FB1-424D-8535-B1621598292D}" type="slidenum">
              <a:rPr lang="en-US" sz="1300">
                <a:latin typeface="Calibri" pitchFamily="34" charset="0"/>
              </a:rPr>
              <a:pPr algn="r"/>
              <a:t>12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E2139B98-5FB1-424D-8535-B1621598292D}" type="slidenum">
              <a:rPr lang="en-US" sz="1300">
                <a:latin typeface="Calibri" pitchFamily="34" charset="0"/>
              </a:rPr>
              <a:pPr algn="r"/>
              <a:t>13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DF164116-116B-4521-BE21-0657D5DEA2B5}" type="slidenum">
              <a:rPr lang="en-US" sz="1300">
                <a:latin typeface="Calibri" pitchFamily="34" charset="0"/>
              </a:rPr>
              <a:pPr algn="r"/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DF164116-116B-4521-BE21-0657D5DEA2B5}" type="slidenum">
              <a:rPr lang="en-US" sz="1300">
                <a:latin typeface="Calibri" pitchFamily="34" charset="0"/>
              </a:rPr>
              <a:pPr algn="r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3 Marcador de número de diapositiva"/>
          <p:cNvSpPr txBox="1">
            <a:spLocks noGrp="1"/>
          </p:cNvSpPr>
          <p:nvPr/>
        </p:nvSpPr>
        <p:spPr bwMode="auto">
          <a:xfrm>
            <a:off x="395605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49" tIns="48875" rIns="97749" bIns="48875" anchor="b"/>
          <a:lstStyle/>
          <a:p>
            <a:pPr algn="r"/>
            <a:fld id="{DF164116-116B-4521-BE21-0657D5DEA2B5}" type="slidenum">
              <a:rPr lang="en-US" sz="1300">
                <a:latin typeface="Calibri" pitchFamily="34" charset="0"/>
              </a:rPr>
              <a:pPr algn="r"/>
              <a:t>16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2C647-CE78-EC40-9FB5-A3794B5621E7}" type="datetime1">
              <a:rPr lang="es-ES" smtClean="0"/>
              <a:t>04/08/13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6E73-E4B1-40D9-A5E7-ED5F9147A24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957E4-3274-A344-B6E7-3AF8536120D9}" type="datetime1">
              <a:rPr lang="es-ES" smtClean="0"/>
              <a:t>04/08/13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8694-8A3E-44E5-AF1E-E1973FC3B95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D3424-C486-E64F-9F87-B0A3FD34E1A8}" type="datetime1">
              <a:rPr lang="es-ES" smtClean="0"/>
              <a:t>04/08/13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9FF2-3442-460B-A181-A2112AFD78D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49EEE-90DA-3F40-9F22-170700DF05D7}" type="datetime1">
              <a:rPr lang="es-ES" smtClean="0"/>
              <a:t>04/08/13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9A79E-2DE0-4125-B1E7-5E7083DD6A8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578C3-131F-CC4F-A9B0-B50A04304ED7}" type="datetime1">
              <a:rPr lang="es-ES" smtClean="0"/>
              <a:t>04/08/13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86A0-602D-4B70-A024-8DB8C2E0A3B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DFBB8-5BFD-4245-ACFE-9C66FD5A461C}" type="datetime1">
              <a:rPr lang="es-ES" smtClean="0"/>
              <a:t>04/08/13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83CB0-EFC2-4C12-984B-A80701A6E1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6402F-0D03-8C4A-A7EC-83FBC370C9E5}" type="datetime1">
              <a:rPr lang="es-ES" smtClean="0"/>
              <a:t>04/08/13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A5D47-3A82-48D1-97E0-12C72258D42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B7C40-8A62-BD40-AD65-C33229D90713}" type="datetime1">
              <a:rPr lang="es-ES" smtClean="0"/>
              <a:t>04/08/13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4B0B4-5373-4C75-A16A-F47E0660F39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A5668-DAA6-0641-9A3F-36D48BD69BB5}" type="datetime1">
              <a:rPr lang="es-ES" smtClean="0"/>
              <a:t>04/08/13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372F-026C-496C-A582-DF5C567C699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77719-AB56-994D-8D46-0F9C06E75333}" type="datetime1">
              <a:rPr lang="es-ES" smtClean="0"/>
              <a:t>04/08/13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34CD5-CBA8-4AC7-B380-F7B06117E06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9300C-5A03-A546-A205-B3BE712F95F2}" type="datetime1">
              <a:rPr lang="es-ES" smtClean="0"/>
              <a:t>04/08/13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CFC4-BC61-484D-BEF4-5311BBCC159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F5B05CB-C4BF-0543-A789-3DEB9FE13C5E}" type="datetime1">
              <a:rPr lang="es-ES" smtClean="0"/>
              <a:t>04/08/13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714C789-4170-4E12-8594-42B2710C097E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0" y="2071688"/>
            <a:ext cx="9144000" cy="2293937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1" name="6 CuadroTexto"/>
          <p:cNvSpPr txBox="1">
            <a:spLocks noChangeArrowheads="1"/>
          </p:cNvSpPr>
          <p:nvPr/>
        </p:nvSpPr>
        <p:spPr bwMode="auto">
          <a:xfrm>
            <a:off x="6215063" y="6357938"/>
            <a:ext cx="2643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VLVNT  2013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052" name="8 CuadroTexto"/>
          <p:cNvSpPr txBox="1">
            <a:spLocks noChangeArrowheads="1"/>
          </p:cNvSpPr>
          <p:nvPr/>
        </p:nvSpPr>
        <p:spPr bwMode="auto">
          <a:xfrm>
            <a:off x="4643438" y="4500563"/>
            <a:ext cx="41433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David </a:t>
            </a:r>
            <a:r>
              <a:rPr lang="en-US" sz="2000" b="1" dirty="0" err="1" smtClean="0">
                <a:latin typeface="Arial Narrow" pitchFamily="34" charset="0"/>
              </a:rPr>
              <a:t>Calvo</a:t>
            </a:r>
            <a:r>
              <a:rPr lang="en-US" sz="2000" b="1" dirty="0" smtClean="0">
                <a:latin typeface="Arial Narrow" pitchFamily="34" charset="0"/>
              </a:rPr>
              <a:t> y Diego Real</a:t>
            </a: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IFIC (CSIC – Universidad de Valencia)</a:t>
            </a:r>
          </a:p>
        </p:txBody>
      </p:sp>
      <p:sp>
        <p:nvSpPr>
          <p:cNvPr id="2053" name="11 CuadroTexto"/>
          <p:cNvSpPr txBox="1">
            <a:spLocks noChangeArrowheads="1"/>
          </p:cNvSpPr>
          <p:nvPr/>
        </p:nvSpPr>
        <p:spPr bwMode="auto">
          <a:xfrm>
            <a:off x="357188" y="2428875"/>
            <a:ext cx="8429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b="1" dirty="0" smtClean="0"/>
              <a:t>Time </a:t>
            </a:r>
            <a:r>
              <a:rPr lang="es-ES" sz="4400" b="1" dirty="0" err="1" smtClean="0"/>
              <a:t>to</a:t>
            </a:r>
            <a:r>
              <a:rPr lang="es-ES" sz="4400" b="1" dirty="0" smtClean="0"/>
              <a:t> Digital </a:t>
            </a:r>
            <a:r>
              <a:rPr lang="es-ES" sz="4400" b="1" dirty="0" err="1" smtClean="0"/>
              <a:t>Converters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for</a:t>
            </a:r>
            <a:r>
              <a:rPr lang="es-ES" sz="4400" b="1" dirty="0" smtClean="0"/>
              <a:t> KM3NeT Data </a:t>
            </a:r>
            <a:r>
              <a:rPr lang="es-ES" sz="4400" b="1" dirty="0" err="1" smtClean="0"/>
              <a:t>Readout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System</a:t>
            </a:r>
            <a:endParaRPr lang="en-US" sz="4000" b="1" dirty="0">
              <a:latin typeface="Arial Narrow" pitchFamily="34" charset="0"/>
            </a:endParaRPr>
          </a:p>
        </p:txBody>
      </p:sp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04813"/>
            <a:ext cx="2043113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60350"/>
            <a:ext cx="1608137" cy="165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6" name="Picture 5" descr="logo2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084763"/>
            <a:ext cx="876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Escudo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5084763"/>
            <a:ext cx="9286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037254"/>
            <a:ext cx="9001182" cy="634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charset="2"/>
              <a:buChar char="u"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Analogue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methods (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Better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accuracy) :</a:t>
            </a:r>
          </a:p>
          <a:p>
            <a:pPr marL="342900" indent="-342900" eaLnBrk="0" hangingPunct="0">
              <a:lnSpc>
                <a:spcPct val="150000"/>
              </a:lnSpc>
              <a:buFont typeface="Wingdings" charset="2"/>
              <a:buChar char="u"/>
            </a:pPr>
            <a:endParaRPr lang="en-US" sz="19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Ramp interpolator (Analogue to Digital Converter)</a:t>
            </a:r>
          </a:p>
          <a:p>
            <a:pPr marL="1257300" lvl="2" indent="-342900" eaLnBrk="0" hangingPunct="0">
              <a:buFont typeface="Arial"/>
              <a:buChar char="•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 Start and stop signals enable and disable the charge of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capacitor</a:t>
            </a:r>
          </a:p>
          <a:p>
            <a:pPr marL="1257300" lvl="2" indent="-342900" eaLnBrk="0" hangingPunct="0">
              <a:buFont typeface="Arial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Charge of capacitor proportional to time interval</a:t>
            </a:r>
          </a:p>
          <a:p>
            <a:pPr marL="342900" indent="-342900" eaLnBrk="0" hangingPunct="0">
              <a:buFont typeface="Arial"/>
              <a:buChar char="•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Wingdings" charset="2"/>
              <a:buChar char="u"/>
            </a:pP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Digital Methods (More flexibility in integrated circuits): </a:t>
            </a:r>
          </a:p>
          <a:p>
            <a:pPr marL="342900" indent="-342900" eaLnBrk="0" hangingPunct="0">
              <a:buFont typeface="Wingdings" charset="2"/>
              <a:buChar char="u"/>
            </a:pPr>
            <a:endParaRPr lang="en-US" sz="1900" b="1" dirty="0" smtClean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 typeface="Wingdings" pitchFamily="2" charset="2"/>
              <a:buChar char="Ø"/>
            </a:pP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Vernier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257300" lvl="2" indent="-342900" eaLnBrk="0" hangingPunct="0">
              <a:buFont typeface="Wingdings" charset="2"/>
              <a:buChar char="§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Two slightly detuned oscillators</a:t>
            </a:r>
          </a:p>
          <a:p>
            <a:pPr marL="1257300" lvl="2" indent="-342900" eaLnBrk="0" hangingPunct="0">
              <a:buFont typeface="Wingdings" charset="2"/>
              <a:buChar char="§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Start their signals with start and stop event</a:t>
            </a:r>
          </a:p>
          <a:p>
            <a:pPr marL="1257300" lvl="2" indent="-342900" eaLnBrk="0" hangingPunct="0">
              <a:buFont typeface="Wingdings" charset="2"/>
              <a:buChar char="§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When leading edges coincides measure ends</a:t>
            </a:r>
          </a:p>
          <a:p>
            <a:pPr eaLnBrk="0" hangingPunct="0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Tapped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delay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line:</a:t>
            </a:r>
          </a:p>
          <a:p>
            <a:pPr marL="1257300" lvl="2" indent="-342900" eaLnBrk="0" hangingPunct="0">
              <a:buFont typeface="Arial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Cells (D-flip-flop) with well</a:t>
            </a:r>
          </a:p>
          <a:p>
            <a:pPr lvl="2" eaLnBrk="0" hangingPunct="0"/>
            <a:r>
              <a:rPr lang="en-US" sz="1900" dirty="0" smtClean="0">
                <a:latin typeface="Arial" pitchFamily="34" charset="0"/>
                <a:cs typeface="Arial" pitchFamily="34" charset="0"/>
              </a:rPr>
              <a:t>     defined delay</a:t>
            </a:r>
          </a:p>
          <a:p>
            <a:pPr marL="1257300" lvl="2" indent="-342900" eaLnBrk="0" hangingPunct="0">
              <a:buFont typeface="Arial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Start signal is delayed </a:t>
            </a:r>
          </a:p>
          <a:p>
            <a:pPr marL="1257300" lvl="2" indent="-342900" eaLnBrk="0" hangingPunct="0">
              <a:buFont typeface="Arial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Stop signal latches all flip-flops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0" y="260648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000000"/>
                </a:solidFill>
                <a:latin typeface="Calibri" pitchFamily="34" charset="0"/>
              </a:rPr>
              <a:t>TDC: DIFFERENT ARCHITECTURES</a:t>
            </a:r>
            <a:endParaRPr lang="en-US" sz="30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157192"/>
            <a:ext cx="4211960" cy="14320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56" y="4221088"/>
            <a:ext cx="2260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9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0" y="260648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000000"/>
                </a:solidFill>
                <a:latin typeface="Calibri" pitchFamily="34" charset="0"/>
              </a:rPr>
              <a:t>TDC: XILINX </a:t>
            </a:r>
            <a:r>
              <a:rPr lang="es-ES" sz="3000" b="1" dirty="0" smtClean="0">
                <a:solidFill>
                  <a:srgbClr val="000000"/>
                </a:solidFill>
                <a:latin typeface="Calibri" pitchFamily="34" charset="0"/>
              </a:rPr>
              <a:t>KINTEX-7 </a:t>
            </a:r>
            <a:r>
              <a:rPr lang="es-ES" sz="3000" b="1" dirty="0" smtClean="0">
                <a:solidFill>
                  <a:srgbClr val="000000"/>
                </a:solidFill>
                <a:latin typeface="Calibri" pitchFamily="34" charset="0"/>
              </a:rPr>
              <a:t>CAPABILITIES</a:t>
            </a:r>
            <a:endParaRPr lang="en-US" sz="30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340768"/>
            <a:ext cx="3761359" cy="2160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052736"/>
            <a:ext cx="3456384" cy="305145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436096" y="4293096"/>
            <a:ext cx="2390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Input/Output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Blocks</a:t>
            </a:r>
            <a:endParaRPr lang="es-ES" dirty="0"/>
          </a:p>
        </p:txBody>
      </p:sp>
      <p:cxnSp>
        <p:nvCxnSpPr>
          <p:cNvPr id="13" name="Straight Arrow Connector 10"/>
          <p:cNvCxnSpPr/>
          <p:nvPr/>
        </p:nvCxnSpPr>
        <p:spPr>
          <a:xfrm flipV="1">
            <a:off x="7524328" y="4005064"/>
            <a:ext cx="288032" cy="36004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0"/>
          <p:cNvCxnSpPr/>
          <p:nvPr/>
        </p:nvCxnSpPr>
        <p:spPr>
          <a:xfrm flipH="1" flipV="1">
            <a:off x="5364088" y="3717032"/>
            <a:ext cx="216024" cy="57606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251520" y="4005064"/>
            <a:ext cx="3749744" cy="2562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Serializer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Deserializer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primitve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within IO blocks (ISERDES)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Low resources. Logic no needed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No external devices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Low power consumption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Accuracy enough for 1 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9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5" name="7 CuadroTexto"/>
          <p:cNvSpPr txBox="1">
            <a:spLocks noChangeArrowheads="1"/>
          </p:cNvSpPr>
          <p:nvPr/>
        </p:nvSpPr>
        <p:spPr bwMode="auto">
          <a:xfrm>
            <a:off x="0" y="26064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OVERSAMPLING TECHNIC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72008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6838156" cy="364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5" name="7 CuadroTexto"/>
          <p:cNvSpPr txBox="1">
            <a:spLocks noChangeArrowheads="1"/>
          </p:cNvSpPr>
          <p:nvPr/>
        </p:nvSpPr>
        <p:spPr bwMode="auto">
          <a:xfrm>
            <a:off x="0" y="26064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 TECHNICAL INFORMATION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3790"/>
          <a:stretch/>
        </p:blipFill>
        <p:spPr bwMode="auto">
          <a:xfrm>
            <a:off x="4139952" y="1628800"/>
            <a:ext cx="432358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0E372F-026C-496C-A582-DF5C567C699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1520" y="976643"/>
            <a:ext cx="5040560" cy="540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31 Channels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latin typeface="Arial"/>
                <a:cs typeface="Arial"/>
              </a:rPr>
              <a:t>Input signals:</a:t>
            </a:r>
          </a:p>
          <a:p>
            <a:pPr marL="800100" lvl="1" indent="-342900" eaLnBrk="0" hangingPunct="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latin typeface="Arial"/>
                <a:cs typeface="Arial"/>
              </a:rPr>
              <a:t> Data (LVDS)</a:t>
            </a:r>
          </a:p>
          <a:p>
            <a:pPr marL="800100" lvl="1" indent="-342900" eaLnBrk="0" hangingPunct="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latin typeface="Arial"/>
                <a:cs typeface="Arial"/>
              </a:rPr>
              <a:t> Two 250 MHz clocks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Arial"/>
                <a:cs typeface="Arial"/>
              </a:rPr>
              <a:t> 48 bits output:</a:t>
            </a:r>
            <a:endParaRPr lang="en-US" dirty="0">
              <a:latin typeface="Arial"/>
              <a:cs typeface="Arial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 8 bits header</a:t>
            </a:r>
          </a:p>
          <a:p>
            <a:pPr marL="742950" lvl="1" indent="-285750" eaLnBrk="0" hangingPunct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 32 bits time stamp</a:t>
            </a:r>
          </a:p>
          <a:p>
            <a:pPr marL="742950" lvl="1" indent="-285750" eaLnBrk="0" hangingPunct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 8 bits pulse width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Resolution: 1 ns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Death time: 4 ns</a:t>
            </a:r>
          </a:p>
          <a:p>
            <a:pPr lvl="1" eaLnBrk="0" hangingPunct="0">
              <a:buFont typeface="Wingdings" pitchFamily="2" charset="2"/>
              <a:buChar char="Ø"/>
            </a:pPr>
            <a:endParaRPr lang="en-US" dirty="0" smtClean="0">
              <a:latin typeface="Arial"/>
              <a:cs typeface="Arial"/>
            </a:endParaRPr>
          </a:p>
          <a:p>
            <a:pPr eaLnBrk="0" hangingPunct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3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7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3558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827584" y="4221088"/>
            <a:ext cx="172819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242010" y="3078252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LVDS </a:t>
            </a:r>
          </a:p>
          <a:p>
            <a:r>
              <a:rPr lang="es-ES" dirty="0" smtClean="0">
                <a:latin typeface="+mn-lt"/>
              </a:rPr>
              <a:t>Input </a:t>
            </a:r>
          </a:p>
          <a:p>
            <a:r>
              <a:rPr lang="es-ES" dirty="0" smtClean="0">
                <a:latin typeface="+mn-lt"/>
              </a:rPr>
              <a:t>Signal</a:t>
            </a:r>
            <a:endParaRPr lang="es-ES" dirty="0">
              <a:latin typeface="+mn-lt"/>
            </a:endParaRPr>
          </a:p>
        </p:txBody>
      </p:sp>
      <p:cxnSp>
        <p:nvCxnSpPr>
          <p:cNvPr id="19" name="18 Conector recto de flecha"/>
          <p:cNvCxnSpPr>
            <a:stCxn id="25" idx="3"/>
          </p:cNvCxnSpPr>
          <p:nvPr/>
        </p:nvCxnSpPr>
        <p:spPr>
          <a:xfrm>
            <a:off x="6228184" y="4488852"/>
            <a:ext cx="1152128" cy="202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444208" y="378904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Output </a:t>
            </a:r>
          </a:p>
          <a:p>
            <a:r>
              <a:rPr lang="es-ES" dirty="0" smtClean="0">
                <a:latin typeface="+mj-lt"/>
              </a:rPr>
              <a:t>(48 bits)</a:t>
            </a:r>
            <a:endParaRPr lang="es-ES" dirty="0">
              <a:latin typeface="+mj-l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267744" y="1196752"/>
            <a:ext cx="4248472" cy="547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11760" y="1412776"/>
            <a:ext cx="10081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+mn-lt"/>
              </a:rPr>
              <a:t>KC705</a:t>
            </a:r>
            <a:endParaRPr lang="es-ES" sz="2200" dirty="0">
              <a:latin typeface="+mn-lt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724128" y="2492896"/>
            <a:ext cx="504056" cy="399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 rot="16200000">
            <a:off x="5040632" y="4185664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+mn-lt"/>
              </a:rPr>
              <a:t>MULTIPLEXER</a:t>
            </a:r>
            <a:endParaRPr lang="es-ES" sz="2200" dirty="0">
              <a:latin typeface="+mn-lt"/>
            </a:endParaRPr>
          </a:p>
        </p:txBody>
      </p:sp>
      <p:sp>
        <p:nvSpPr>
          <p:cNvPr id="27" name="26 Elipse"/>
          <p:cNvSpPr/>
          <p:nvPr/>
        </p:nvSpPr>
        <p:spPr>
          <a:xfrm flipV="1">
            <a:off x="4427984" y="486916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Elipse"/>
          <p:cNvSpPr/>
          <p:nvPr/>
        </p:nvSpPr>
        <p:spPr>
          <a:xfrm flipV="1">
            <a:off x="44279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Elipse"/>
          <p:cNvSpPr/>
          <p:nvPr/>
        </p:nvSpPr>
        <p:spPr>
          <a:xfrm flipV="1">
            <a:off x="4427984" y="515719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148064" y="2488540"/>
            <a:ext cx="50405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Ch.1</a:t>
            </a:r>
            <a:endParaRPr lang="es-ES" sz="1300" dirty="0">
              <a:latin typeface="+mn-l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148064" y="3789040"/>
            <a:ext cx="50405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Ch.2</a:t>
            </a:r>
            <a:endParaRPr lang="es-ES" sz="1300" dirty="0">
              <a:latin typeface="+mn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48064" y="5661248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Ch.31</a:t>
            </a:r>
            <a:endParaRPr lang="es-ES" sz="1300" dirty="0">
              <a:latin typeface="+mn-lt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3131840" y="2852936"/>
            <a:ext cx="64807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2555776" y="2492896"/>
            <a:ext cx="576064" cy="399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 rot="16200000">
            <a:off x="1439077" y="4329680"/>
            <a:ext cx="28083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+mn-lt"/>
              </a:rPr>
              <a:t>SIGNAL DISTRIBUTION</a:t>
            </a:r>
            <a:endParaRPr lang="es-ES" sz="2200" dirty="0">
              <a:latin typeface="+mn-lt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3131840" y="4149080"/>
            <a:ext cx="64807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131840" y="6165304"/>
            <a:ext cx="64807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 rot="5400000">
            <a:off x="4824028" y="8620"/>
            <a:ext cx="36004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283968" y="1268760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+mn-lt"/>
              </a:rPr>
              <a:t>Enable Interface</a:t>
            </a:r>
            <a:endParaRPr lang="es-ES" sz="1600" dirty="0">
              <a:latin typeface="+mn-lt"/>
            </a:endParaRPr>
          </a:p>
        </p:txBody>
      </p:sp>
      <p:cxnSp>
        <p:nvCxnSpPr>
          <p:cNvPr id="40" name="39 Conector recto de flecha"/>
          <p:cNvCxnSpPr>
            <a:stCxn id="38" idx="3"/>
          </p:cNvCxnSpPr>
          <p:nvPr/>
        </p:nvCxnSpPr>
        <p:spPr>
          <a:xfrm>
            <a:off x="5004048" y="1628800"/>
            <a:ext cx="0" cy="36004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3707904" y="1988840"/>
            <a:ext cx="2592288" cy="4680520"/>
          </a:xfrm>
          <a:prstGeom prst="rect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1431801" cy="12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1431801" cy="12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373216"/>
            <a:ext cx="1431801" cy="12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44 Conector recto de flecha"/>
          <p:cNvCxnSpPr/>
          <p:nvPr/>
        </p:nvCxnSpPr>
        <p:spPr>
          <a:xfrm>
            <a:off x="5148064" y="2852936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5148064" y="4149080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5148064" y="6021288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 redondeado"/>
          <p:cNvSpPr/>
          <p:nvPr/>
        </p:nvSpPr>
        <p:spPr>
          <a:xfrm>
            <a:off x="7308304" y="3861048"/>
            <a:ext cx="5760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48 Multidocumento"/>
          <p:cNvSpPr/>
          <p:nvPr/>
        </p:nvSpPr>
        <p:spPr>
          <a:xfrm>
            <a:off x="8100392" y="3645024"/>
            <a:ext cx="360040" cy="432048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Multidocumento"/>
          <p:cNvSpPr/>
          <p:nvPr/>
        </p:nvSpPr>
        <p:spPr>
          <a:xfrm>
            <a:off x="8100392" y="4941168"/>
            <a:ext cx="360040" cy="432048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CuadroTexto"/>
          <p:cNvSpPr txBox="1"/>
          <p:nvPr/>
        </p:nvSpPr>
        <p:spPr>
          <a:xfrm>
            <a:off x="8028384" y="3284984"/>
            <a:ext cx="50405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Ch.1</a:t>
            </a:r>
            <a:endParaRPr lang="es-ES" sz="1300" dirty="0">
              <a:latin typeface="+mn-lt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028384" y="4653136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Ch.31</a:t>
            </a:r>
            <a:endParaRPr lang="es-ES" sz="1300" dirty="0">
              <a:latin typeface="+mn-lt"/>
            </a:endParaRPr>
          </a:p>
        </p:txBody>
      </p:sp>
      <p:sp>
        <p:nvSpPr>
          <p:cNvPr id="53" name="52 Elipse"/>
          <p:cNvSpPr/>
          <p:nvPr/>
        </p:nvSpPr>
        <p:spPr>
          <a:xfrm flipV="1">
            <a:off x="8244408" y="42210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53 Elipse"/>
          <p:cNvSpPr/>
          <p:nvPr/>
        </p:nvSpPr>
        <p:spPr>
          <a:xfrm flipV="1">
            <a:off x="8244408" y="43651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54 Elipse"/>
          <p:cNvSpPr/>
          <p:nvPr/>
        </p:nvSpPr>
        <p:spPr>
          <a:xfrm flipV="1">
            <a:off x="8244408" y="4509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7380312" y="4293096"/>
            <a:ext cx="4236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+mn-lt"/>
              </a:rPr>
              <a:t>PC</a:t>
            </a:r>
            <a:endParaRPr lang="es-ES" sz="1600" dirty="0">
              <a:latin typeface="+mn-lt"/>
            </a:endParaRPr>
          </a:p>
        </p:txBody>
      </p:sp>
      <p:cxnSp>
        <p:nvCxnSpPr>
          <p:cNvPr id="57" name="56 Conector recto de flecha"/>
          <p:cNvCxnSpPr/>
          <p:nvPr/>
        </p:nvCxnSpPr>
        <p:spPr>
          <a:xfrm>
            <a:off x="7668344" y="3861048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7668344" y="5157192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>
            <a:off x="827584" y="4509120"/>
            <a:ext cx="172819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KM3NeT: 31 TDC CHANNELS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60" name="5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 CORE CONTROL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60" name="5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6804"/>
            <a:ext cx="2583059" cy="145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3 Rectángulo"/>
          <p:cNvSpPr/>
          <p:nvPr/>
        </p:nvSpPr>
        <p:spPr>
          <a:xfrm rot="20747800">
            <a:off x="880047" y="2024758"/>
            <a:ext cx="3268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Embedded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55976" y="1196752"/>
            <a:ext cx="4572000" cy="25776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s-ES" sz="1900" b="1" dirty="0" smtClean="0"/>
              <a:t> </a:t>
            </a:r>
            <a:r>
              <a:rPr lang="es-ES" sz="1900" dirty="0"/>
              <a:t>Open </a:t>
            </a:r>
            <a:r>
              <a:rPr lang="es-ES" sz="1900" dirty="0" err="1"/>
              <a:t>source</a:t>
            </a:r>
            <a:r>
              <a:rPr lang="es-ES" sz="1900" dirty="0"/>
              <a:t> – portable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s-ES" sz="1900" dirty="0" smtClean="0"/>
              <a:t> </a:t>
            </a:r>
            <a:r>
              <a:rPr lang="es-ES" sz="1900" dirty="0" err="1"/>
              <a:t>Wihsbone</a:t>
            </a:r>
            <a:r>
              <a:rPr lang="es-ES" sz="1900" dirty="0"/>
              <a:t> </a:t>
            </a:r>
            <a:r>
              <a:rPr lang="es-ES" sz="1900" dirty="0" smtClean="0"/>
              <a:t>bus compatible: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s-ES" sz="1900" dirty="0" smtClean="0"/>
              <a:t>Open </a:t>
            </a:r>
            <a:r>
              <a:rPr lang="es-ES" sz="1900" dirty="0" err="1" smtClean="0"/>
              <a:t>source</a:t>
            </a:r>
            <a:endParaRPr lang="es-ES" sz="1900" dirty="0" smtClean="0"/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s-ES" sz="1900" dirty="0" err="1" smtClean="0"/>
              <a:t>Logic</a:t>
            </a:r>
            <a:r>
              <a:rPr lang="es-ES" sz="1900" dirty="0" smtClean="0"/>
              <a:t> bus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s-ES" sz="1900" dirty="0" err="1" smtClean="0"/>
              <a:t>Crossbar</a:t>
            </a:r>
            <a:r>
              <a:rPr lang="es-ES" sz="1900" dirty="0" smtClean="0"/>
              <a:t> </a:t>
            </a:r>
            <a:r>
              <a:rPr lang="es-ES" sz="1900" dirty="0" err="1" smtClean="0"/>
              <a:t>connection</a:t>
            </a:r>
            <a:r>
              <a:rPr lang="es-ES" sz="1900" dirty="0" smtClean="0"/>
              <a:t> </a:t>
            </a:r>
            <a:r>
              <a:rPr lang="es-ES" sz="1900" dirty="0" err="1" smtClean="0"/>
              <a:t>with</a:t>
            </a:r>
            <a:r>
              <a:rPr lang="es-ES" sz="1900" dirty="0" smtClean="0"/>
              <a:t> </a:t>
            </a:r>
            <a:r>
              <a:rPr lang="es-ES" sz="1900" dirty="0" err="1" smtClean="0"/>
              <a:t>slaves</a:t>
            </a:r>
            <a:endParaRPr lang="es-ES" sz="1900" dirty="0" smtClean="0"/>
          </a:p>
          <a:p>
            <a:r>
              <a:rPr lang="es-ES" sz="1900" dirty="0"/>
              <a:t>	</a:t>
            </a:r>
            <a:r>
              <a:rPr lang="es-ES" sz="1900" dirty="0" smtClean="0"/>
              <a:t>  </a:t>
            </a:r>
            <a:endParaRPr lang="es-ES" sz="1900" dirty="0"/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384376" cy="262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ángulo 64"/>
          <p:cNvSpPr/>
          <p:nvPr/>
        </p:nvSpPr>
        <p:spPr>
          <a:xfrm>
            <a:off x="4283968" y="4581128"/>
            <a:ext cx="4572000" cy="1383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s-ES" sz="1900" b="1" dirty="0" smtClean="0"/>
              <a:t> </a:t>
            </a:r>
            <a:r>
              <a:rPr lang="es-ES" sz="1900" dirty="0" smtClean="0"/>
              <a:t>TDC </a:t>
            </a:r>
            <a:r>
              <a:rPr lang="es-ES" sz="1900" dirty="0" err="1" smtClean="0"/>
              <a:t>Wishbone</a:t>
            </a:r>
            <a:r>
              <a:rPr lang="es-ES" sz="1900" dirty="0" smtClean="0"/>
              <a:t> </a:t>
            </a:r>
            <a:r>
              <a:rPr lang="es-ES" sz="1900" dirty="0" err="1" smtClean="0"/>
              <a:t>slave</a:t>
            </a:r>
            <a:r>
              <a:rPr lang="es-ES" sz="1900" dirty="0" smtClean="0"/>
              <a:t> </a:t>
            </a:r>
            <a:r>
              <a:rPr lang="es-ES" sz="1900" dirty="0" err="1" smtClean="0"/>
              <a:t>properties</a:t>
            </a:r>
            <a:r>
              <a:rPr lang="es-ES" sz="19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s-ES" sz="1900" dirty="0" err="1" smtClean="0"/>
              <a:t>Enable</a:t>
            </a:r>
            <a:r>
              <a:rPr lang="es-ES" sz="1900" dirty="0" smtClean="0"/>
              <a:t>/</a:t>
            </a:r>
            <a:r>
              <a:rPr lang="es-ES" sz="1900" dirty="0" err="1" smtClean="0"/>
              <a:t>Disable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whole</a:t>
            </a:r>
            <a:r>
              <a:rPr lang="es-ES" sz="1900" dirty="0" smtClean="0"/>
              <a:t> </a:t>
            </a:r>
            <a:r>
              <a:rPr lang="es-ES" sz="1900" dirty="0" err="1" smtClean="0"/>
              <a:t>core</a:t>
            </a:r>
            <a:endParaRPr lang="es-ES" sz="1900" dirty="0" smtClean="0"/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s-ES" sz="1900" dirty="0" err="1" smtClean="0"/>
              <a:t>Enable</a:t>
            </a:r>
            <a:r>
              <a:rPr lang="es-ES" sz="1900" dirty="0" smtClean="0"/>
              <a:t>/</a:t>
            </a:r>
            <a:r>
              <a:rPr lang="es-ES" sz="1900" dirty="0" err="1" smtClean="0"/>
              <a:t>Disable</a:t>
            </a:r>
            <a:r>
              <a:rPr lang="es-ES" sz="1900" dirty="0" smtClean="0"/>
              <a:t> </a:t>
            </a:r>
            <a:r>
              <a:rPr lang="es-ES" sz="1900" dirty="0" err="1" smtClean="0"/>
              <a:t>each</a:t>
            </a:r>
            <a:r>
              <a:rPr lang="es-ES" sz="1900" dirty="0" smtClean="0"/>
              <a:t> </a:t>
            </a:r>
            <a:r>
              <a:rPr lang="es-ES" sz="1900" dirty="0" err="1" smtClean="0"/>
              <a:t>channel</a:t>
            </a:r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289229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5" name="7 CuadroTexto"/>
          <p:cNvSpPr txBox="1">
            <a:spLocks noChangeArrowheads="1"/>
          </p:cNvSpPr>
          <p:nvPr/>
        </p:nvSpPr>
        <p:spPr bwMode="auto">
          <a:xfrm>
            <a:off x="0" y="18864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EXAMPLE TEST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  <a:p>
            <a:pPr algn="ctr"/>
            <a:r>
              <a:rPr lang="es-ES" sz="3600" b="1" dirty="0">
                <a:solidFill>
                  <a:srgbClr val="0505B7"/>
                </a:solidFill>
                <a:latin typeface="Calibri" pitchFamily="34" charset="0"/>
              </a:rPr>
              <a:t>	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7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3558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grpSp>
        <p:nvGrpSpPr>
          <p:cNvPr id="2" name="20 Grupo"/>
          <p:cNvGrpSpPr/>
          <p:nvPr/>
        </p:nvGrpSpPr>
        <p:grpSpPr>
          <a:xfrm>
            <a:off x="251520" y="3078252"/>
            <a:ext cx="1656184" cy="2016224"/>
            <a:chOff x="611560" y="1484784"/>
            <a:chExt cx="2376264" cy="2592288"/>
          </a:xfrm>
        </p:grpSpPr>
        <p:sp>
          <p:nvSpPr>
            <p:cNvPr id="12" name="11 Rectángulo"/>
            <p:cNvSpPr/>
            <p:nvPr/>
          </p:nvSpPr>
          <p:spPr>
            <a:xfrm>
              <a:off x="611560" y="1484784"/>
              <a:ext cx="2376264" cy="25922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83567" y="1556792"/>
              <a:ext cx="178767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200" dirty="0" smtClean="0"/>
                <a:t> ML605</a:t>
              </a:r>
              <a:endParaRPr lang="es-ES" sz="2200" dirty="0"/>
            </a:p>
          </p:txBody>
        </p:sp>
        <p:sp>
          <p:nvSpPr>
            <p:cNvPr id="14" name="13 Triángulo isósceles"/>
            <p:cNvSpPr/>
            <p:nvPr/>
          </p:nvSpPr>
          <p:spPr>
            <a:xfrm rot="5400000">
              <a:off x="1644718" y="2873510"/>
              <a:ext cx="720080" cy="72008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1913965" y="3377566"/>
              <a:ext cx="144016" cy="144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6" name="15 Conector recto de flecha"/>
          <p:cNvCxnSpPr/>
          <p:nvPr/>
        </p:nvCxnSpPr>
        <p:spPr>
          <a:xfrm flipV="1">
            <a:off x="1115616" y="4293096"/>
            <a:ext cx="1872208" cy="929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34" idx="1"/>
          </p:cNvCxnSpPr>
          <p:nvPr/>
        </p:nvCxnSpPr>
        <p:spPr>
          <a:xfrm flipV="1">
            <a:off x="1259632" y="4560860"/>
            <a:ext cx="1728192" cy="2956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962090" y="3150260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LVDS </a:t>
            </a:r>
          </a:p>
          <a:p>
            <a:r>
              <a:rPr lang="es-ES" dirty="0" smtClean="0">
                <a:latin typeface="+mn-lt"/>
              </a:rPr>
              <a:t>Input </a:t>
            </a:r>
          </a:p>
          <a:p>
            <a:r>
              <a:rPr lang="es-ES" dirty="0" smtClean="0">
                <a:latin typeface="+mn-lt"/>
              </a:rPr>
              <a:t>Signal</a:t>
            </a:r>
            <a:endParaRPr lang="es-ES" dirty="0">
              <a:latin typeface="+mn-lt"/>
            </a:endParaRPr>
          </a:p>
        </p:txBody>
      </p:sp>
      <p:cxnSp>
        <p:nvCxnSpPr>
          <p:cNvPr id="19" name="18 Conector recto de flecha"/>
          <p:cNvCxnSpPr>
            <a:stCxn id="25" idx="3"/>
          </p:cNvCxnSpPr>
          <p:nvPr/>
        </p:nvCxnSpPr>
        <p:spPr>
          <a:xfrm>
            <a:off x="6660232" y="4560860"/>
            <a:ext cx="1152128" cy="202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876256" y="386104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Output </a:t>
            </a:r>
          </a:p>
          <a:p>
            <a:r>
              <a:rPr lang="es-ES" dirty="0" smtClean="0">
                <a:latin typeface="+mj-lt"/>
              </a:rPr>
              <a:t>(48 bits)</a:t>
            </a:r>
            <a:endParaRPr lang="es-ES" dirty="0">
              <a:latin typeface="+mj-l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99792" y="1268760"/>
            <a:ext cx="4248472" cy="547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843808" y="1484784"/>
            <a:ext cx="10081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+mn-lt"/>
              </a:rPr>
              <a:t>KC705</a:t>
            </a:r>
            <a:endParaRPr lang="es-ES" sz="2200" dirty="0">
              <a:latin typeface="+mn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5074" y="2636912"/>
            <a:ext cx="210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Well-known pattern</a:t>
            </a:r>
            <a:endParaRPr lang="es-ES" dirty="0">
              <a:latin typeface="+mn-lt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156176" y="2564904"/>
            <a:ext cx="504056" cy="399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 rot="16200000">
            <a:off x="5472680" y="4257672"/>
            <a:ext cx="19442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+mn-lt"/>
              </a:rPr>
              <a:t>MULTIPLEXER</a:t>
            </a:r>
            <a:endParaRPr lang="es-ES" sz="2200" dirty="0">
              <a:latin typeface="+mn-lt"/>
            </a:endParaRPr>
          </a:p>
        </p:txBody>
      </p:sp>
      <p:sp>
        <p:nvSpPr>
          <p:cNvPr id="27" name="26 Elipse"/>
          <p:cNvSpPr/>
          <p:nvPr/>
        </p:nvSpPr>
        <p:spPr>
          <a:xfrm flipV="1">
            <a:off x="4860032" y="49411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Elipse"/>
          <p:cNvSpPr/>
          <p:nvPr/>
        </p:nvSpPr>
        <p:spPr>
          <a:xfrm flipV="1">
            <a:off x="4860032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Elipse"/>
          <p:cNvSpPr/>
          <p:nvPr/>
        </p:nvSpPr>
        <p:spPr>
          <a:xfrm flipV="1">
            <a:off x="4860032" y="522920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580112" y="2560548"/>
            <a:ext cx="50405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Ch.1</a:t>
            </a:r>
            <a:endParaRPr lang="es-ES" sz="1300" dirty="0">
              <a:latin typeface="+mn-l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580112" y="3861048"/>
            <a:ext cx="50405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Ch.2</a:t>
            </a:r>
            <a:endParaRPr lang="es-ES" sz="1300" dirty="0">
              <a:latin typeface="+mn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580112" y="5733256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Ch.31</a:t>
            </a:r>
            <a:endParaRPr lang="es-ES" sz="1300" dirty="0">
              <a:latin typeface="+mn-lt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3563888" y="2924944"/>
            <a:ext cx="64807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2987824" y="2564904"/>
            <a:ext cx="576064" cy="399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 rot="16200000">
            <a:off x="1871125" y="4401688"/>
            <a:ext cx="28083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+mn-lt"/>
              </a:rPr>
              <a:t>SIGNAL DISTRIBUTION</a:t>
            </a:r>
            <a:endParaRPr lang="es-ES" sz="2200" dirty="0">
              <a:latin typeface="+mn-lt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3563888" y="4221088"/>
            <a:ext cx="64807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563888" y="6237312"/>
            <a:ext cx="648072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 rot="5400000">
            <a:off x="5256076" y="80628"/>
            <a:ext cx="36004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716016" y="1340768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+mn-lt"/>
              </a:rPr>
              <a:t>Enable Interface</a:t>
            </a:r>
            <a:endParaRPr lang="es-ES" sz="1600" dirty="0">
              <a:latin typeface="+mn-lt"/>
            </a:endParaRPr>
          </a:p>
        </p:txBody>
      </p:sp>
      <p:cxnSp>
        <p:nvCxnSpPr>
          <p:cNvPr id="40" name="39 Conector recto de flecha"/>
          <p:cNvCxnSpPr>
            <a:stCxn id="38" idx="3"/>
            <a:endCxn id="41" idx="0"/>
          </p:cNvCxnSpPr>
          <p:nvPr/>
        </p:nvCxnSpPr>
        <p:spPr>
          <a:xfrm>
            <a:off x="5436096" y="1700808"/>
            <a:ext cx="0" cy="36004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4139952" y="2060848"/>
            <a:ext cx="2592288" cy="4680520"/>
          </a:xfrm>
          <a:prstGeom prst="rect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76872"/>
            <a:ext cx="1431801" cy="12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1431801" cy="12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45224"/>
            <a:ext cx="1431801" cy="12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44 Conector recto de flecha"/>
          <p:cNvCxnSpPr/>
          <p:nvPr/>
        </p:nvCxnSpPr>
        <p:spPr>
          <a:xfrm>
            <a:off x="5580112" y="2924944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5580112" y="4221088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5580112" y="6093296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 redondeado"/>
          <p:cNvSpPr/>
          <p:nvPr/>
        </p:nvSpPr>
        <p:spPr>
          <a:xfrm>
            <a:off x="7740352" y="3933056"/>
            <a:ext cx="5760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48 Multidocumento"/>
          <p:cNvSpPr/>
          <p:nvPr/>
        </p:nvSpPr>
        <p:spPr>
          <a:xfrm>
            <a:off x="8532440" y="3717032"/>
            <a:ext cx="360040" cy="432048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Multidocumento"/>
          <p:cNvSpPr/>
          <p:nvPr/>
        </p:nvSpPr>
        <p:spPr>
          <a:xfrm>
            <a:off x="8532440" y="5013176"/>
            <a:ext cx="360040" cy="432048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CuadroTexto"/>
          <p:cNvSpPr txBox="1"/>
          <p:nvPr/>
        </p:nvSpPr>
        <p:spPr>
          <a:xfrm>
            <a:off x="8460432" y="3356992"/>
            <a:ext cx="50405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Ch.1</a:t>
            </a:r>
            <a:endParaRPr lang="es-ES" sz="1300" dirty="0">
              <a:latin typeface="+mn-lt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460432" y="47251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 smtClean="0">
                <a:latin typeface="+mn-lt"/>
              </a:rPr>
              <a:t>Ch.31</a:t>
            </a:r>
            <a:endParaRPr lang="es-ES" sz="1300" dirty="0">
              <a:latin typeface="+mn-lt"/>
            </a:endParaRPr>
          </a:p>
        </p:txBody>
      </p:sp>
      <p:sp>
        <p:nvSpPr>
          <p:cNvPr id="53" name="52 Elipse"/>
          <p:cNvSpPr/>
          <p:nvPr/>
        </p:nvSpPr>
        <p:spPr>
          <a:xfrm flipV="1">
            <a:off x="8676456" y="42930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53 Elipse"/>
          <p:cNvSpPr/>
          <p:nvPr/>
        </p:nvSpPr>
        <p:spPr>
          <a:xfrm flipV="1">
            <a:off x="86764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54 Elipse"/>
          <p:cNvSpPr/>
          <p:nvPr/>
        </p:nvSpPr>
        <p:spPr>
          <a:xfrm flipV="1">
            <a:off x="8676456" y="45811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7812360" y="4365104"/>
            <a:ext cx="4236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+mn-lt"/>
              </a:rPr>
              <a:t>PC</a:t>
            </a:r>
            <a:endParaRPr lang="es-ES" sz="1600" dirty="0">
              <a:latin typeface="+mn-lt"/>
            </a:endParaRPr>
          </a:p>
        </p:txBody>
      </p:sp>
      <p:cxnSp>
        <p:nvCxnSpPr>
          <p:cNvPr id="57" name="56 Conector recto de flecha"/>
          <p:cNvCxnSpPr/>
          <p:nvPr/>
        </p:nvCxnSpPr>
        <p:spPr>
          <a:xfrm>
            <a:off x="8100392" y="3933056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8100392" y="5229200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3" name="7 CuadroTexto"/>
          <p:cNvSpPr txBox="1">
            <a:spLocks noChangeArrowheads="1"/>
          </p:cNvSpPr>
          <p:nvPr/>
        </p:nvSpPr>
        <p:spPr bwMode="auto">
          <a:xfrm>
            <a:off x="0" y="188640"/>
            <a:ext cx="983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 PATTERNS TO TEST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5606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67944" y="6444044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Jitter = 0.3 ns</a:t>
            </a:r>
            <a:endParaRPr lang="es-ES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3528" y="908720"/>
            <a:ext cx="230425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1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5536" y="3789040"/>
            <a:ext cx="230425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2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8136904" cy="212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7992888" cy="220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3" name="7 CuadroTexto"/>
          <p:cNvSpPr txBox="1">
            <a:spLocks noChangeArrowheads="1"/>
          </p:cNvSpPr>
          <p:nvPr/>
        </p:nvSpPr>
        <p:spPr bwMode="auto">
          <a:xfrm>
            <a:off x="0" y="188640"/>
            <a:ext cx="983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PATTERN TO TEST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5606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grpSp>
        <p:nvGrpSpPr>
          <p:cNvPr id="17" name="17 Grupo"/>
          <p:cNvGrpSpPr/>
          <p:nvPr/>
        </p:nvGrpSpPr>
        <p:grpSpPr>
          <a:xfrm>
            <a:off x="611560" y="2636912"/>
            <a:ext cx="7992888" cy="1800200"/>
            <a:chOff x="611560" y="2636912"/>
            <a:chExt cx="7992888" cy="1800200"/>
          </a:xfrm>
        </p:grpSpPr>
        <p:sp>
          <p:nvSpPr>
            <p:cNvPr id="18" name="17 Elipse"/>
            <p:cNvSpPr/>
            <p:nvPr/>
          </p:nvSpPr>
          <p:spPr>
            <a:xfrm>
              <a:off x="6156176" y="34290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6300192" y="34290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6444208" y="342900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636912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2636912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2636912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2636912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24 Rectángulo redondeado"/>
          <p:cNvSpPr/>
          <p:nvPr/>
        </p:nvSpPr>
        <p:spPr>
          <a:xfrm>
            <a:off x="2627784" y="1484784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843808" y="1556792"/>
            <a:ext cx="338437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   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Patterns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replicated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 250 times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26 Flecha abajo"/>
          <p:cNvSpPr/>
          <p:nvPr/>
        </p:nvSpPr>
        <p:spPr>
          <a:xfrm>
            <a:off x="4427984" y="1844824"/>
            <a:ext cx="216024" cy="2880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419872" y="206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+mn-lt"/>
              </a:rPr>
              <a:t>1000 pulses x channel</a:t>
            </a:r>
          </a:p>
        </p:txBody>
      </p:sp>
      <p:grpSp>
        <p:nvGrpSpPr>
          <p:cNvPr id="29" name="19 Grupo"/>
          <p:cNvGrpSpPr/>
          <p:nvPr/>
        </p:nvGrpSpPr>
        <p:grpSpPr>
          <a:xfrm>
            <a:off x="611560" y="5013176"/>
            <a:ext cx="8280920" cy="1428750"/>
            <a:chOff x="611561" y="4437112"/>
            <a:chExt cx="7488830" cy="14287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1" y="4437112"/>
              <a:ext cx="1728191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4437112"/>
              <a:ext cx="1728191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4437112"/>
              <a:ext cx="1728191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32 Elipse"/>
            <p:cNvSpPr/>
            <p:nvPr/>
          </p:nvSpPr>
          <p:spPr>
            <a:xfrm>
              <a:off x="5796136" y="50131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33 Elipse"/>
            <p:cNvSpPr/>
            <p:nvPr/>
          </p:nvSpPr>
          <p:spPr>
            <a:xfrm>
              <a:off x="5940152" y="50131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34 Elipse"/>
            <p:cNvSpPr/>
            <p:nvPr/>
          </p:nvSpPr>
          <p:spPr>
            <a:xfrm>
              <a:off x="6084168" y="50131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4437112"/>
              <a:ext cx="1728191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2276872"/>
            <a:ext cx="1944216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1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4653136"/>
            <a:ext cx="1944216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2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sp>
        <p:nvSpPr>
          <p:cNvPr id="39" name="3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3" name="7 CuadroTexto"/>
          <p:cNvSpPr txBox="1">
            <a:spLocks noChangeArrowheads="1"/>
          </p:cNvSpPr>
          <p:nvPr/>
        </p:nvSpPr>
        <p:spPr bwMode="auto">
          <a:xfrm>
            <a:off x="0" y="188640"/>
            <a:ext cx="983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 RESULTS</a:t>
            </a:r>
            <a:r>
              <a:rPr lang="es-ES" sz="3600" b="1" dirty="0">
                <a:solidFill>
                  <a:srgbClr val="0505B7"/>
                </a:solidFill>
                <a:latin typeface="Calibri" pitchFamily="34" charset="0"/>
              </a:rPr>
              <a:t>	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5606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23928" y="1196752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Pulse </a:t>
            </a:r>
            <a:r>
              <a:rPr lang="en-US" sz="2000" b="1" dirty="0" smtClean="0">
                <a:latin typeface="+mn-lt"/>
              </a:rPr>
              <a:t>width</a:t>
            </a:r>
            <a:endParaRPr lang="en-US" sz="2000" b="1" dirty="0"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27784" y="6258798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ns</a:t>
            </a:r>
            <a:endParaRPr lang="es-ES" sz="1600" dirty="0"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-237464" y="4371519"/>
            <a:ext cx="740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counts</a:t>
            </a:r>
            <a:endParaRPr lang="es-ES" sz="1600" dirty="0">
              <a:latin typeface="+mn-lt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06" y="2802414"/>
            <a:ext cx="4165578" cy="342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259632" y="1052736"/>
            <a:ext cx="230425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1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661141" y="6258798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ns</a:t>
            </a:r>
            <a:endParaRPr lang="es-ES" sz="1600" dirty="0">
              <a:latin typeface="+mn-lt"/>
            </a:endParaRPr>
          </a:p>
        </p:txBody>
      </p:sp>
      <p:sp>
        <p:nvSpPr>
          <p:cNvPr id="27" name="26 CuadroTexto"/>
          <p:cNvSpPr txBox="1"/>
          <p:nvPr/>
        </p:nvSpPr>
        <p:spPr>
          <a:xfrm rot="16200000">
            <a:off x="4264454" y="4371519"/>
            <a:ext cx="740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counts</a:t>
            </a:r>
            <a:endParaRPr lang="es-ES" sz="1600" dirty="0">
              <a:latin typeface="+mn-lt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925" y="2802414"/>
            <a:ext cx="42475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724128" y="1052736"/>
            <a:ext cx="230425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2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499992" cy="12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556792"/>
            <a:ext cx="4320480" cy="125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403560" y="1412720"/>
            <a:ext cx="7105415" cy="4032496"/>
            <a:chOff x="457200" y="1219200"/>
            <a:chExt cx="8286084" cy="4968875"/>
          </a:xfrm>
        </p:grpSpPr>
        <p:pic>
          <p:nvPicPr>
            <p:cNvPr id="19" name="Picture 4" descr="Km3NeTartistimprsmall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219200"/>
              <a:ext cx="82296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/>
            <p:nvPr/>
          </p:nvGrpSpPr>
          <p:grpSpPr>
            <a:xfrm>
              <a:off x="533400" y="1600200"/>
              <a:ext cx="8209884" cy="4493693"/>
              <a:chOff x="533400" y="1600200"/>
              <a:chExt cx="8209884" cy="4493693"/>
            </a:xfrm>
          </p:grpSpPr>
          <p:sp>
            <p:nvSpPr>
              <p:cNvPr id="21" name="Left-Right Arrow 20"/>
              <p:cNvSpPr/>
              <p:nvPr/>
            </p:nvSpPr>
            <p:spPr>
              <a:xfrm rot="1402982">
                <a:off x="5623671" y="5678928"/>
                <a:ext cx="288925" cy="68262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" name="TextBox 14"/>
              <p:cNvSpPr txBox="1">
                <a:spLocks noChangeArrowheads="1"/>
              </p:cNvSpPr>
              <p:nvPr/>
            </p:nvSpPr>
            <p:spPr bwMode="auto">
              <a:xfrm>
                <a:off x="5138532" y="5638799"/>
                <a:ext cx="916364" cy="45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+mn-lt"/>
                  </a:rPr>
                  <a:t>10</a:t>
                </a:r>
                <a:r>
                  <a:rPr lang="en-GB" b="1" dirty="0" smtClean="0">
                    <a:latin typeface="+mn-lt"/>
                    <a:sym typeface="Wingdings" pitchFamily="2" charset="2"/>
                  </a:rPr>
                  <a:t>0m</a:t>
                </a:r>
                <a:endParaRPr lang="en-GB" b="1" dirty="0">
                  <a:latin typeface="+mn-lt"/>
                </a:endParaRPr>
              </a:p>
            </p:txBody>
          </p:sp>
          <p:sp>
            <p:nvSpPr>
              <p:cNvPr id="24" name="Up-Down Arrow 23"/>
              <p:cNvSpPr/>
              <p:nvPr/>
            </p:nvSpPr>
            <p:spPr>
              <a:xfrm>
                <a:off x="7620000" y="1600200"/>
                <a:ext cx="46037" cy="3959225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7595119" y="3124200"/>
                <a:ext cx="1148165" cy="45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~ </a:t>
                </a:r>
                <a:r>
                  <a:rPr lang="en-GB" b="1" dirty="0" smtClean="0">
                    <a:solidFill>
                      <a:schemeClr val="bg1"/>
                    </a:solidFill>
                    <a:latin typeface="+mn-lt"/>
                  </a:rPr>
                  <a:t>860m</a:t>
                </a:r>
                <a:endParaRPr lang="en-GB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43805" y="1929051"/>
                <a:ext cx="2694991" cy="113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640 strings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20 DOM/string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12800 DOMs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" y="5590144"/>
                <a:ext cx="2514600" cy="45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Volume: ~5 km</a:t>
                </a:r>
                <a:r>
                  <a:rPr lang="en-US" b="1" baseline="30000" dirty="0" smtClean="0">
                    <a:latin typeface="+mn-lt"/>
                  </a:rPr>
                  <a:t>3</a:t>
                </a:r>
                <a:endParaRPr lang="en-GB" b="1" baseline="30000" dirty="0">
                  <a:latin typeface="+mn-lt"/>
                </a:endParaRPr>
              </a:p>
            </p:txBody>
          </p:sp>
          <p:pic>
            <p:nvPicPr>
              <p:cNvPr id="28" name="Picture 10" descr="RM5-crop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21916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0" descr="RM5-crop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31822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0" descr="RM5-crop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41728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" name="Content Placeholder 17"/>
          <p:cNvSpPr txBox="1">
            <a:spLocks/>
          </p:cNvSpPr>
          <p:nvPr/>
        </p:nvSpPr>
        <p:spPr>
          <a:xfrm>
            <a:off x="1331550" y="5445280"/>
            <a:ext cx="7128990" cy="91638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12,800 DOMs in the deep sea at 3-5 km depth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with point-to-point connection to shore</a:t>
            </a:r>
          </a:p>
          <a:p>
            <a:pPr marL="137160" indent="0" algn="ctr">
              <a:buFont typeface="Arial" pitchFamily="34" charset="0"/>
              <a:buNone/>
            </a:pPr>
            <a:endParaRPr lang="en-US" sz="2400" dirty="0" smtClean="0"/>
          </a:p>
          <a:p>
            <a:pPr algn="ctr"/>
            <a:endParaRPr lang="en-GB" sz="2400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KM3NeT: ARTIST IMPRESSION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79E-2DE0-4125-B1E7-5E7083DD6A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3" name="7 CuadroTexto"/>
          <p:cNvSpPr txBox="1">
            <a:spLocks noChangeArrowheads="1"/>
          </p:cNvSpPr>
          <p:nvPr/>
        </p:nvSpPr>
        <p:spPr bwMode="auto">
          <a:xfrm>
            <a:off x="0" y="188640"/>
            <a:ext cx="983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 RESULTS</a:t>
            </a:r>
            <a:r>
              <a:rPr lang="es-ES" sz="3600" b="1" dirty="0">
                <a:solidFill>
                  <a:srgbClr val="0505B7"/>
                </a:solidFill>
                <a:latin typeface="Calibri" pitchFamily="34" charset="0"/>
              </a:rPr>
              <a:t>	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5606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19872" y="1084674"/>
            <a:ext cx="2441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Time </a:t>
            </a:r>
            <a:r>
              <a:rPr lang="en-US" sz="2000" b="1" dirty="0" smtClean="0">
                <a:latin typeface="+mn-lt"/>
              </a:rPr>
              <a:t>between</a:t>
            </a:r>
            <a:r>
              <a:rPr lang="es-ES" sz="2000" b="1" dirty="0" smtClean="0">
                <a:latin typeface="+mn-lt"/>
              </a:rPr>
              <a:t> pulses</a:t>
            </a:r>
            <a:endParaRPr lang="es-ES" sz="2000" b="1" dirty="0"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43598" y="6258798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ns</a:t>
            </a:r>
            <a:endParaRPr lang="es-ES" sz="1600" dirty="0"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-237464" y="4371519"/>
            <a:ext cx="740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counts</a:t>
            </a:r>
            <a:endParaRPr lang="es-ES" sz="1600" dirty="0">
              <a:latin typeface="+mn-lt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259632" y="908720"/>
            <a:ext cx="230425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1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661141" y="6258798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ns</a:t>
            </a:r>
            <a:endParaRPr lang="es-ES" sz="1600" dirty="0">
              <a:latin typeface="+mn-lt"/>
            </a:endParaRPr>
          </a:p>
        </p:txBody>
      </p:sp>
      <p:sp>
        <p:nvSpPr>
          <p:cNvPr id="27" name="26 CuadroTexto"/>
          <p:cNvSpPr txBox="1"/>
          <p:nvPr/>
        </p:nvSpPr>
        <p:spPr>
          <a:xfrm rot="16200000">
            <a:off x="4320525" y="4371519"/>
            <a:ext cx="740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+mn-lt"/>
              </a:rPr>
              <a:t>counts</a:t>
            </a:r>
            <a:endParaRPr lang="es-ES" sz="1600" dirty="0">
              <a:latin typeface="+mn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725037" y="836712"/>
            <a:ext cx="230425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dirty="0" smtClean="0">
                <a:solidFill>
                  <a:srgbClr val="00B050"/>
                </a:solidFill>
                <a:latin typeface="Gill Sans MT" pitchFamily="34" charset="0"/>
                <a:ea typeface="Microsoft YaHei"/>
                <a:cs typeface="Microsoft YaHei"/>
              </a:rPr>
              <a:t>CHANNEL 2</a:t>
            </a:r>
            <a:endParaRPr lang="en-US" sz="2500" dirty="0">
              <a:solidFill>
                <a:srgbClr val="00B050"/>
              </a:solidFill>
              <a:latin typeface="Gill Sans MT" pitchFamily="34" charset="0"/>
              <a:ea typeface="Microsoft YaHei"/>
              <a:cs typeface="Microsoft YaHei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09954"/>
            <a:ext cx="4355976" cy="332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36" y="2924944"/>
            <a:ext cx="4307864" cy="332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499992" cy="12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556792"/>
            <a:ext cx="4320480" cy="125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3" name="7 CuadroTexto"/>
          <p:cNvSpPr txBox="1">
            <a:spLocks noChangeArrowheads="1"/>
          </p:cNvSpPr>
          <p:nvPr/>
        </p:nvSpPr>
        <p:spPr bwMode="auto">
          <a:xfrm>
            <a:off x="250825" y="188913"/>
            <a:ext cx="864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0505B7"/>
                </a:solidFill>
                <a:latin typeface="Calibri" pitchFamily="34" charset="0"/>
              </a:rPr>
              <a:t>	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5606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20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 CONCLUSIONS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395536" y="1484784"/>
            <a:ext cx="8352928" cy="491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Taking advantage of Xilinx technology to implement a high resolution Time </a:t>
            </a:r>
          </a:p>
          <a:p>
            <a:pPr eaLnBrk="0" hangingPunct="0">
              <a:lnSpc>
                <a:spcPct val="150000"/>
              </a:lnSpc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 to Digital Converters.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4XOversampling method with two 250 MHz clocks</a:t>
            </a:r>
          </a:p>
          <a:p>
            <a:pPr eaLnBrk="0" hangingPunct="0">
              <a:lnSpc>
                <a:spcPct val="150000"/>
              </a:lnSpc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TDC a</a:t>
            </a:r>
            <a:r>
              <a:rPr lang="en-US" sz="1900" dirty="0" smtClean="0"/>
              <a:t>rchitecture implemented with low resources occupancy and 1 ns of   </a:t>
            </a:r>
          </a:p>
          <a:p>
            <a:pPr eaLnBrk="0" hangingPunct="0">
              <a:lnSpc>
                <a:spcPct val="150000"/>
              </a:lnSpc>
            </a:pPr>
            <a:r>
              <a:rPr lang="en-US" sz="1900" dirty="0"/>
              <a:t> </a:t>
            </a:r>
            <a:r>
              <a:rPr lang="en-US" sz="1900" dirty="0" smtClean="0"/>
              <a:t>  resolution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31 TDC channels integrated into LM32 microprocessor as wishbone salve:</a:t>
            </a:r>
          </a:p>
          <a:p>
            <a:pPr eaLnBrk="0" hangingPunct="0"/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buFont typeface="Arial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Enable interface controlled by LM32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Successful tests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879164" y="2721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5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3" name="7 CuadroTexto"/>
          <p:cNvSpPr txBox="1">
            <a:spLocks noChangeArrowheads="1"/>
          </p:cNvSpPr>
          <p:nvPr/>
        </p:nvSpPr>
        <p:spPr bwMode="auto">
          <a:xfrm>
            <a:off x="250825" y="188913"/>
            <a:ext cx="864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0505B7"/>
                </a:solidFill>
                <a:latin typeface="Calibri" pitchFamily="34" charset="0"/>
              </a:rPr>
              <a:t>	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0" y="1071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					</a:t>
            </a:r>
            <a:endParaRPr lang="en-US">
              <a:latin typeface="Arial Narrow" pitchFamily="34" charset="0"/>
            </a:endParaRPr>
          </a:p>
        </p:txBody>
      </p:sp>
      <p:sp>
        <p:nvSpPr>
          <p:cNvPr id="25606" name="1 Título"/>
          <p:cNvSpPr txBox="1">
            <a:spLocks/>
          </p:cNvSpPr>
          <p:nvPr/>
        </p:nvSpPr>
        <p:spPr bwMode="auto">
          <a:xfrm>
            <a:off x="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403350" y="2636838"/>
            <a:ext cx="59039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b="1">
                <a:solidFill>
                  <a:schemeClr val="tx2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53128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80" y="2341918"/>
            <a:ext cx="3820569" cy="26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550" y="1556740"/>
            <a:ext cx="3697185" cy="309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20" y="4941210"/>
            <a:ext cx="2262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Upper Hemisphere</a:t>
            </a:r>
          </a:p>
          <a:p>
            <a:r>
              <a:rPr lang="en-US" b="1" dirty="0" smtClean="0">
                <a:latin typeface="+mn-lt"/>
              </a:rPr>
              <a:t>12 PMTs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90" y="1628750"/>
            <a:ext cx="224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Lower Hemisphere</a:t>
            </a:r>
          </a:p>
          <a:p>
            <a:r>
              <a:rPr lang="en-US" b="1" dirty="0" smtClean="0">
                <a:latin typeface="+mn-lt"/>
              </a:rPr>
              <a:t>19 PMTs</a:t>
            </a:r>
            <a:endParaRPr lang="en-US" b="1" dirty="0"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563860" y="1951916"/>
            <a:ext cx="1656230" cy="25291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2966796" y="4077090"/>
            <a:ext cx="165004" cy="86412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0"/>
          </p:cNvCxnSpPr>
          <p:nvPr/>
        </p:nvCxnSpPr>
        <p:spPr>
          <a:xfrm flipV="1">
            <a:off x="5397275" y="4221110"/>
            <a:ext cx="1695075" cy="10081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11950" y="5229250"/>
            <a:ext cx="2370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Central Logic Board</a:t>
            </a:r>
          </a:p>
          <a:p>
            <a:r>
              <a:rPr lang="en-US" b="1" dirty="0" smtClean="0">
                <a:latin typeface="+mn-lt"/>
              </a:rPr>
              <a:t>(CLB)</a:t>
            </a:r>
            <a:endParaRPr lang="en-US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300" y="5157240"/>
            <a:ext cx="2317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PMT Base:</a:t>
            </a:r>
          </a:p>
          <a:p>
            <a:r>
              <a:rPr lang="en-US" b="1" dirty="0" smtClean="0">
                <a:latin typeface="+mn-lt"/>
              </a:rPr>
              <a:t>High Voltage Supply</a:t>
            </a:r>
          </a:p>
          <a:p>
            <a:r>
              <a:rPr lang="en-US" b="1" dirty="0" smtClean="0">
                <a:latin typeface="+mn-lt"/>
              </a:rPr>
              <a:t>Analog Front-End </a:t>
            </a:r>
            <a:endParaRPr lang="en-US" b="1" dirty="0">
              <a:latin typeface="+mn-lt"/>
            </a:endParaRPr>
          </a:p>
        </p:txBody>
      </p:sp>
      <p:cxnSp>
        <p:nvCxnSpPr>
          <p:cNvPr id="27" name="Straight Arrow Connector 26"/>
          <p:cNvCxnSpPr>
            <a:stCxn id="24" idx="0"/>
          </p:cNvCxnSpPr>
          <p:nvPr/>
        </p:nvCxnSpPr>
        <p:spPr>
          <a:xfrm flipH="1" flipV="1">
            <a:off x="7740440" y="4221110"/>
            <a:ext cx="150415" cy="9361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KM3NeT DIGITAL OPTICAL MODULE (DOM)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79E-2DE0-4125-B1E7-5E7083DD6A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82930" cy="4968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Readout 31 PMT’s with 1 ns resolution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“Knowledge” of absolute time (1 ns resolution)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Data pushed from PMTs to Shore Station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I2C: Compass, Tilt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Other IO: Temp, Nano beacon, Acoustics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Firmware must be reconfigurable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Low Power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Low Cost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Part of a scalable system (with respect to the complete detector)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Highly reliable</a:t>
            </a:r>
          </a:p>
          <a:p>
            <a:endParaRPr lang="en-U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KM3NeT CENTRAL LOGIC BOARD (CLB)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79E-2DE0-4125-B1E7-5E7083DD6A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Rectangle 315"/>
          <p:cNvSpPr/>
          <p:nvPr/>
        </p:nvSpPr>
        <p:spPr>
          <a:xfrm>
            <a:off x="827584" y="1484784"/>
            <a:ext cx="6840950" cy="39605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189" descr="wrpc_ins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387130"/>
            <a:ext cx="34877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368"/>
          <p:cNvSpPr/>
          <p:nvPr/>
        </p:nvSpPr>
        <p:spPr>
          <a:xfrm>
            <a:off x="5819324" y="5661152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1" name="Rectangle 367"/>
          <p:cNvSpPr/>
          <p:nvPr/>
        </p:nvSpPr>
        <p:spPr>
          <a:xfrm>
            <a:off x="7604829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2" name="Rectangle 343"/>
          <p:cNvSpPr/>
          <p:nvPr/>
        </p:nvSpPr>
        <p:spPr>
          <a:xfrm>
            <a:off x="8028480" y="479703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3" name="Rectangle 134"/>
          <p:cNvSpPr/>
          <p:nvPr/>
        </p:nvSpPr>
        <p:spPr>
          <a:xfrm>
            <a:off x="3562350" y="1701331"/>
            <a:ext cx="2089800" cy="2663641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135"/>
          <p:cNvCxnSpPr/>
          <p:nvPr/>
        </p:nvCxnSpPr>
        <p:spPr>
          <a:xfrm flipV="1">
            <a:off x="3275013" y="2549055"/>
            <a:ext cx="431800" cy="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6"/>
          <p:cNvSpPr/>
          <p:nvPr/>
        </p:nvSpPr>
        <p:spPr>
          <a:xfrm rot="16200000">
            <a:off x="3419542" y="2420403"/>
            <a:ext cx="719634" cy="145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Rx_mac2buf</a:t>
            </a:r>
          </a:p>
        </p:txBody>
      </p:sp>
      <p:sp>
        <p:nvSpPr>
          <p:cNvPr id="59" name="Rectangle 141"/>
          <p:cNvSpPr/>
          <p:nvPr/>
        </p:nvSpPr>
        <p:spPr>
          <a:xfrm>
            <a:off x="6444260" y="4942509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cxnSp>
        <p:nvCxnSpPr>
          <p:cNvPr id="60" name="Straight Arrow Connector 144"/>
          <p:cNvCxnSpPr/>
          <p:nvPr/>
        </p:nvCxnSpPr>
        <p:spPr>
          <a:xfrm>
            <a:off x="6732300" y="5229847"/>
            <a:ext cx="0" cy="143265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46"/>
          <p:cNvCxnSpPr/>
          <p:nvPr/>
        </p:nvCxnSpPr>
        <p:spPr>
          <a:xfrm>
            <a:off x="5463136" y="5229250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48"/>
          <p:cNvSpPr/>
          <p:nvPr/>
        </p:nvSpPr>
        <p:spPr>
          <a:xfrm>
            <a:off x="6516216" y="1628800"/>
            <a:ext cx="1151953" cy="136921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4" name="Rectangle 149"/>
          <p:cNvSpPr/>
          <p:nvPr/>
        </p:nvSpPr>
        <p:spPr>
          <a:xfrm>
            <a:off x="6587135" y="1844824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5" name="TextBox 150"/>
          <p:cNvSpPr txBox="1"/>
          <p:nvPr/>
        </p:nvSpPr>
        <p:spPr>
          <a:xfrm>
            <a:off x="6714135" y="1628800"/>
            <a:ext cx="7381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31 TDCs</a:t>
            </a:r>
          </a:p>
        </p:txBody>
      </p:sp>
      <p:cxnSp>
        <p:nvCxnSpPr>
          <p:cNvPr id="66" name="Straight Arrow Connector 151"/>
          <p:cNvCxnSpPr/>
          <p:nvPr/>
        </p:nvCxnSpPr>
        <p:spPr>
          <a:xfrm>
            <a:off x="5435730" y="2204204"/>
            <a:ext cx="360440" cy="62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152"/>
          <p:cNvSpPr/>
          <p:nvPr/>
        </p:nvSpPr>
        <p:spPr>
          <a:xfrm>
            <a:off x="7090373" y="1844824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8" name="Rectangle 153"/>
          <p:cNvSpPr/>
          <p:nvPr/>
        </p:nvSpPr>
        <p:spPr>
          <a:xfrm>
            <a:off x="6876060" y="2781456"/>
            <a:ext cx="789560" cy="215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69" name="Rectangle 154"/>
          <p:cNvSpPr/>
          <p:nvPr/>
        </p:nvSpPr>
        <p:spPr>
          <a:xfrm>
            <a:off x="8380385" y="1844622"/>
            <a:ext cx="297330" cy="86412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156"/>
          <p:cNvCxnSpPr/>
          <p:nvPr/>
        </p:nvCxnSpPr>
        <p:spPr>
          <a:xfrm flipH="1">
            <a:off x="7522174" y="1988840"/>
            <a:ext cx="866356" cy="44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57"/>
          <p:cNvCxnSpPr/>
          <p:nvPr/>
        </p:nvCxnSpPr>
        <p:spPr>
          <a:xfrm rot="10800000">
            <a:off x="1187530" y="5652069"/>
            <a:ext cx="144462" cy="158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58"/>
          <p:cNvSpPr txBox="1"/>
          <p:nvPr/>
        </p:nvSpPr>
        <p:spPr>
          <a:xfrm>
            <a:off x="1403430" y="5517132"/>
            <a:ext cx="4730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Data</a:t>
            </a:r>
          </a:p>
        </p:txBody>
      </p:sp>
      <p:cxnSp>
        <p:nvCxnSpPr>
          <p:cNvPr id="73" name="Straight Arrow Connector 159"/>
          <p:cNvCxnSpPr/>
          <p:nvPr/>
        </p:nvCxnSpPr>
        <p:spPr>
          <a:xfrm rot="10800000">
            <a:off x="1187530" y="5834632"/>
            <a:ext cx="1444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60"/>
          <p:cNvSpPr txBox="1"/>
          <p:nvPr/>
        </p:nvSpPr>
        <p:spPr>
          <a:xfrm>
            <a:off x="1403430" y="5702869"/>
            <a:ext cx="6572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Control</a:t>
            </a:r>
          </a:p>
        </p:txBody>
      </p:sp>
      <p:cxnSp>
        <p:nvCxnSpPr>
          <p:cNvPr id="75" name="Straight Arrow Connector 161"/>
          <p:cNvCxnSpPr/>
          <p:nvPr/>
        </p:nvCxnSpPr>
        <p:spPr>
          <a:xfrm>
            <a:off x="1187530" y="5996557"/>
            <a:ext cx="144462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62"/>
          <p:cNvSpPr txBox="1"/>
          <p:nvPr/>
        </p:nvSpPr>
        <p:spPr>
          <a:xfrm>
            <a:off x="1403430" y="5877494"/>
            <a:ext cx="103746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Wishbone bus</a:t>
            </a:r>
            <a:endParaRPr lang="en-US" sz="1000" b="1" dirty="0">
              <a:latin typeface="+mn-lt"/>
            </a:endParaRPr>
          </a:p>
        </p:txBody>
      </p:sp>
      <p:sp>
        <p:nvSpPr>
          <p:cNvPr id="77" name="Rectangle 164"/>
          <p:cNvSpPr/>
          <p:nvPr/>
        </p:nvSpPr>
        <p:spPr>
          <a:xfrm>
            <a:off x="3851900" y="2133130"/>
            <a:ext cx="576262" cy="468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64KB</a:t>
            </a:r>
          </a:p>
        </p:txBody>
      </p:sp>
      <p:sp>
        <p:nvSpPr>
          <p:cNvPr id="78" name="TextBox 165"/>
          <p:cNvSpPr txBox="1"/>
          <p:nvPr/>
        </p:nvSpPr>
        <p:spPr>
          <a:xfrm>
            <a:off x="3707880" y="1671167"/>
            <a:ext cx="1781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IP/UDP Packet Buffer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Stream Selector (IPMUX)</a:t>
            </a:r>
          </a:p>
        </p:txBody>
      </p:sp>
      <p:sp>
        <p:nvSpPr>
          <p:cNvPr id="79" name="Rectangle 166"/>
          <p:cNvSpPr/>
          <p:nvPr/>
        </p:nvSpPr>
        <p:spPr>
          <a:xfrm rot="16200000">
            <a:off x="4140462" y="2420649"/>
            <a:ext cx="719631" cy="144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Rx_buf2data</a:t>
            </a:r>
          </a:p>
        </p:txBody>
      </p:sp>
      <p:sp>
        <p:nvSpPr>
          <p:cNvPr id="80" name="Rectangle 167"/>
          <p:cNvSpPr/>
          <p:nvPr/>
        </p:nvSpPr>
        <p:spPr>
          <a:xfrm>
            <a:off x="4788030" y="213266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1</a:t>
            </a:r>
          </a:p>
        </p:txBody>
      </p:sp>
      <p:sp>
        <p:nvSpPr>
          <p:cNvPr id="81" name="Rectangle 168"/>
          <p:cNvSpPr/>
          <p:nvPr/>
        </p:nvSpPr>
        <p:spPr>
          <a:xfrm>
            <a:off x="4788030" y="227668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2</a:t>
            </a:r>
          </a:p>
        </p:txBody>
      </p:sp>
      <p:sp>
        <p:nvSpPr>
          <p:cNvPr id="82" name="Rectangle 169"/>
          <p:cNvSpPr/>
          <p:nvPr/>
        </p:nvSpPr>
        <p:spPr>
          <a:xfrm>
            <a:off x="4788030" y="2708742"/>
            <a:ext cx="648090" cy="1445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RxPort_m</a:t>
            </a:r>
          </a:p>
        </p:txBody>
      </p:sp>
      <p:cxnSp>
        <p:nvCxnSpPr>
          <p:cNvPr id="83" name="Straight Arrow Connector 170"/>
          <p:cNvCxnSpPr/>
          <p:nvPr/>
        </p:nvCxnSpPr>
        <p:spPr>
          <a:xfrm>
            <a:off x="5004060" y="242070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171"/>
          <p:cNvSpPr/>
          <p:nvPr/>
        </p:nvSpPr>
        <p:spPr>
          <a:xfrm>
            <a:off x="4679951" y="2996782"/>
            <a:ext cx="756170" cy="287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Config.</a:t>
            </a:r>
          </a:p>
        </p:txBody>
      </p:sp>
      <p:sp>
        <p:nvSpPr>
          <p:cNvPr id="85" name="Rectangle 172"/>
          <p:cNvSpPr/>
          <p:nvPr/>
        </p:nvSpPr>
        <p:spPr>
          <a:xfrm rot="16200000">
            <a:off x="3420310" y="3788422"/>
            <a:ext cx="720229" cy="14508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Tx_pkt2mac</a:t>
            </a:r>
          </a:p>
        </p:txBody>
      </p:sp>
      <p:sp>
        <p:nvSpPr>
          <p:cNvPr id="86" name="Rectangle 173"/>
          <p:cNvSpPr/>
          <p:nvPr/>
        </p:nvSpPr>
        <p:spPr>
          <a:xfrm rot="16200000">
            <a:off x="4139877" y="3788826"/>
            <a:ext cx="720229" cy="1440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Tx_data2buf</a:t>
            </a:r>
          </a:p>
        </p:txBody>
      </p:sp>
      <p:sp>
        <p:nvSpPr>
          <p:cNvPr id="87" name="Rectangle 174"/>
          <p:cNvSpPr/>
          <p:nvPr/>
        </p:nvSpPr>
        <p:spPr>
          <a:xfrm>
            <a:off x="4788030" y="3500852"/>
            <a:ext cx="648090" cy="14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1</a:t>
            </a:r>
          </a:p>
        </p:txBody>
      </p:sp>
      <p:sp>
        <p:nvSpPr>
          <p:cNvPr id="88" name="Rectangle 175"/>
          <p:cNvSpPr/>
          <p:nvPr/>
        </p:nvSpPr>
        <p:spPr>
          <a:xfrm>
            <a:off x="4788030" y="3644872"/>
            <a:ext cx="648090" cy="1440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2</a:t>
            </a:r>
          </a:p>
        </p:txBody>
      </p:sp>
      <p:sp>
        <p:nvSpPr>
          <p:cNvPr id="89" name="Rectangle 176"/>
          <p:cNvSpPr/>
          <p:nvPr/>
        </p:nvSpPr>
        <p:spPr>
          <a:xfrm>
            <a:off x="4788030" y="4076932"/>
            <a:ext cx="647700" cy="143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TxPort_m</a:t>
            </a:r>
          </a:p>
        </p:txBody>
      </p:sp>
      <p:cxnSp>
        <p:nvCxnSpPr>
          <p:cNvPr id="90" name="Straight Arrow Connector 179"/>
          <p:cNvCxnSpPr/>
          <p:nvPr/>
        </p:nvCxnSpPr>
        <p:spPr>
          <a:xfrm flipH="1">
            <a:off x="3491850" y="3716622"/>
            <a:ext cx="214963" cy="41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185"/>
          <p:cNvCxnSpPr/>
          <p:nvPr/>
        </p:nvCxnSpPr>
        <p:spPr>
          <a:xfrm>
            <a:off x="5434142" y="2348094"/>
            <a:ext cx="362028" cy="75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191"/>
          <p:cNvCxnSpPr/>
          <p:nvPr/>
        </p:nvCxnSpPr>
        <p:spPr>
          <a:xfrm>
            <a:off x="6945910" y="1988840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92"/>
          <p:cNvSpPr/>
          <p:nvPr/>
        </p:nvSpPr>
        <p:spPr>
          <a:xfrm>
            <a:off x="3851900" y="2673375"/>
            <a:ext cx="576262" cy="179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94" name="Trapezoid 193"/>
          <p:cNvSpPr/>
          <p:nvPr/>
        </p:nvSpPr>
        <p:spPr>
          <a:xfrm rot="16200000">
            <a:off x="4248125" y="2384528"/>
            <a:ext cx="863651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 Stream Select</a:t>
            </a:r>
          </a:p>
        </p:txBody>
      </p:sp>
      <p:cxnSp>
        <p:nvCxnSpPr>
          <p:cNvPr id="95" name="Straight Arrow Connector 194"/>
          <p:cNvCxnSpPr/>
          <p:nvPr/>
        </p:nvCxnSpPr>
        <p:spPr>
          <a:xfrm flipH="1">
            <a:off x="3491850" y="3068950"/>
            <a:ext cx="648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195"/>
          <p:cNvCxnSpPr/>
          <p:nvPr/>
        </p:nvCxnSpPr>
        <p:spPr>
          <a:xfrm>
            <a:off x="4139940" y="2852267"/>
            <a:ext cx="0" cy="21668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196"/>
          <p:cNvSpPr/>
          <p:nvPr/>
        </p:nvSpPr>
        <p:spPr>
          <a:xfrm>
            <a:off x="3851900" y="3500722"/>
            <a:ext cx="576262" cy="4683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32KB</a:t>
            </a:r>
          </a:p>
        </p:txBody>
      </p:sp>
      <p:sp>
        <p:nvSpPr>
          <p:cNvPr id="98" name="Rectangle 197"/>
          <p:cNvSpPr/>
          <p:nvPr/>
        </p:nvSpPr>
        <p:spPr>
          <a:xfrm>
            <a:off x="3851900" y="4040472"/>
            <a:ext cx="576262" cy="180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99" name="Trapezoid 198"/>
          <p:cNvSpPr/>
          <p:nvPr/>
        </p:nvSpPr>
        <p:spPr>
          <a:xfrm rot="16200000">
            <a:off x="4247891" y="3752952"/>
            <a:ext cx="864120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 Stream Select</a:t>
            </a:r>
          </a:p>
        </p:txBody>
      </p:sp>
      <p:sp>
        <p:nvSpPr>
          <p:cNvPr id="100" name="TextBox 199"/>
          <p:cNvSpPr txBox="1"/>
          <p:nvPr/>
        </p:nvSpPr>
        <p:spPr>
          <a:xfrm rot="16200000">
            <a:off x="8148509" y="213921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31 PMTs</a:t>
            </a:r>
          </a:p>
        </p:txBody>
      </p:sp>
      <p:cxnSp>
        <p:nvCxnSpPr>
          <p:cNvPr id="101" name="Straight Arrow Connector 204"/>
          <p:cNvCxnSpPr/>
          <p:nvPr/>
        </p:nvCxnSpPr>
        <p:spPr>
          <a:xfrm flipV="1">
            <a:off x="7307650" y="2636912"/>
            <a:ext cx="0" cy="1440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206"/>
          <p:cNvCxnSpPr/>
          <p:nvPr/>
        </p:nvCxnSpPr>
        <p:spPr>
          <a:xfrm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207"/>
          <p:cNvCxnSpPr/>
          <p:nvPr/>
        </p:nvCxnSpPr>
        <p:spPr>
          <a:xfrm flipH="1"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208"/>
          <p:cNvSpPr txBox="1"/>
          <p:nvPr/>
        </p:nvSpPr>
        <p:spPr>
          <a:xfrm>
            <a:off x="2531287" y="5545736"/>
            <a:ext cx="229582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UTC time &amp; </a:t>
            </a:r>
            <a:r>
              <a:rPr lang="en-US" sz="1000" b="1" dirty="0" smtClean="0">
                <a:latin typeface="+mn-lt"/>
              </a:rPr>
              <a:t>Clock (PPS, 125 MHz)</a:t>
            </a:r>
            <a:endParaRPr lang="en-US" sz="1000" b="1" dirty="0">
              <a:latin typeface="+mn-lt"/>
            </a:endParaRPr>
          </a:p>
        </p:txBody>
      </p:sp>
      <p:sp>
        <p:nvSpPr>
          <p:cNvPr id="105" name="TextBox 253"/>
          <p:cNvSpPr txBox="1">
            <a:spLocks noChangeArrowheads="1"/>
          </p:cNvSpPr>
          <p:nvPr/>
        </p:nvSpPr>
        <p:spPr bwMode="auto">
          <a:xfrm>
            <a:off x="3566670" y="3038759"/>
            <a:ext cx="978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Pause </a:t>
            </a:r>
            <a:r>
              <a:rPr lang="en-US" sz="1000" b="1" dirty="0" smtClean="0">
                <a:solidFill>
                  <a:srgbClr val="FF0000"/>
                </a:solidFill>
              </a:rPr>
              <a:t>Frame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210"/>
          <p:cNvCxnSpPr/>
          <p:nvPr/>
        </p:nvCxnSpPr>
        <p:spPr>
          <a:xfrm flipH="1">
            <a:off x="3275013" y="2708900"/>
            <a:ext cx="216837" cy="49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211"/>
          <p:cNvCxnSpPr/>
          <p:nvPr/>
        </p:nvCxnSpPr>
        <p:spPr>
          <a:xfrm flipH="1" flipV="1">
            <a:off x="3491485" y="2709392"/>
            <a:ext cx="365" cy="100749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212"/>
          <p:cNvCxnSpPr/>
          <p:nvPr/>
        </p:nvCxnSpPr>
        <p:spPr>
          <a:xfrm>
            <a:off x="2348319" y="5644887"/>
            <a:ext cx="144463" cy="1587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213"/>
          <p:cNvCxnSpPr/>
          <p:nvPr/>
        </p:nvCxnSpPr>
        <p:spPr>
          <a:xfrm flipV="1">
            <a:off x="2555720" y="1556584"/>
            <a:ext cx="4536630" cy="156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214"/>
          <p:cNvCxnSpPr/>
          <p:nvPr/>
        </p:nvCxnSpPr>
        <p:spPr>
          <a:xfrm>
            <a:off x="7088785" y="1556867"/>
            <a:ext cx="3495" cy="7193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215"/>
          <p:cNvCxnSpPr/>
          <p:nvPr/>
        </p:nvCxnSpPr>
        <p:spPr>
          <a:xfrm>
            <a:off x="1115520" y="1988800"/>
            <a:ext cx="1" cy="18722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0"/>
          <p:cNvCxnSpPr/>
          <p:nvPr/>
        </p:nvCxnSpPr>
        <p:spPr>
          <a:xfrm flipH="1" flipV="1">
            <a:off x="2339326" y="2780830"/>
            <a:ext cx="1152524" cy="2881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221"/>
          <p:cNvSpPr/>
          <p:nvPr/>
        </p:nvSpPr>
        <p:spPr>
          <a:xfrm>
            <a:off x="6516216" y="3068960"/>
            <a:ext cx="1151717" cy="7920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4" name="Rectangle 223"/>
          <p:cNvSpPr/>
          <p:nvPr/>
        </p:nvSpPr>
        <p:spPr>
          <a:xfrm>
            <a:off x="7813672" y="3068960"/>
            <a:ext cx="430838" cy="287780"/>
          </a:xfrm>
          <a:prstGeom prst="rect">
            <a:avLst/>
          </a:prstGeom>
          <a:solidFill>
            <a:srgbClr val="FFFFCC">
              <a:alpha val="8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115" name="Rectangle 224"/>
          <p:cNvSpPr/>
          <p:nvPr/>
        </p:nvSpPr>
        <p:spPr>
          <a:xfrm>
            <a:off x="6661251" y="3501703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cxnSp>
        <p:nvCxnSpPr>
          <p:cNvPr id="116" name="Straight Arrow Connector 225"/>
          <p:cNvCxnSpPr/>
          <p:nvPr/>
        </p:nvCxnSpPr>
        <p:spPr>
          <a:xfrm flipH="1">
            <a:off x="8243886" y="3212976"/>
            <a:ext cx="144644" cy="704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226"/>
          <p:cNvCxnSpPr/>
          <p:nvPr/>
        </p:nvCxnSpPr>
        <p:spPr>
          <a:xfrm>
            <a:off x="6948330" y="3212976"/>
            <a:ext cx="865342" cy="13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227"/>
          <p:cNvCxnSpPr/>
          <p:nvPr/>
        </p:nvCxnSpPr>
        <p:spPr>
          <a:xfrm flipV="1">
            <a:off x="8028384" y="3428848"/>
            <a:ext cx="1188" cy="28818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228"/>
          <p:cNvCxnSpPr/>
          <p:nvPr/>
        </p:nvCxnSpPr>
        <p:spPr>
          <a:xfrm flipV="1">
            <a:off x="6732300" y="5373112"/>
            <a:ext cx="2087850" cy="41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229"/>
          <p:cNvCxnSpPr/>
          <p:nvPr/>
        </p:nvCxnSpPr>
        <p:spPr>
          <a:xfrm>
            <a:off x="8676570" y="350085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30"/>
          <p:cNvCxnSpPr/>
          <p:nvPr/>
        </p:nvCxnSpPr>
        <p:spPr>
          <a:xfrm>
            <a:off x="8820590" y="2348692"/>
            <a:ext cx="0" cy="302442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231"/>
          <p:cNvSpPr/>
          <p:nvPr/>
        </p:nvSpPr>
        <p:spPr>
          <a:xfrm>
            <a:off x="8388530" y="2852155"/>
            <a:ext cx="288040" cy="936885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3" name="TextBox 232"/>
          <p:cNvSpPr txBox="1"/>
          <p:nvPr/>
        </p:nvSpPr>
        <p:spPr>
          <a:xfrm rot="16200000">
            <a:off x="8034153" y="3226436"/>
            <a:ext cx="100861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Hydrophone</a:t>
            </a:r>
            <a:endParaRPr lang="en-US" sz="1100" b="1" dirty="0">
              <a:latin typeface="+mn-lt"/>
            </a:endParaRPr>
          </a:p>
        </p:txBody>
      </p:sp>
      <p:cxnSp>
        <p:nvCxnSpPr>
          <p:cNvPr id="124" name="Straight Arrow Connector 260"/>
          <p:cNvCxnSpPr/>
          <p:nvPr/>
        </p:nvCxnSpPr>
        <p:spPr>
          <a:xfrm>
            <a:off x="5004060" y="378889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62"/>
          <p:cNvSpPr/>
          <p:nvPr/>
        </p:nvSpPr>
        <p:spPr>
          <a:xfrm>
            <a:off x="5868180" y="1700602"/>
            <a:ext cx="360050" cy="216045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6" name="Straight Arrow Connector 266"/>
          <p:cNvCxnSpPr/>
          <p:nvPr/>
        </p:nvCxnSpPr>
        <p:spPr>
          <a:xfrm>
            <a:off x="2348789" y="5805172"/>
            <a:ext cx="144463" cy="1587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269"/>
          <p:cNvSpPr/>
          <p:nvPr/>
        </p:nvSpPr>
        <p:spPr>
          <a:xfrm>
            <a:off x="6587550" y="2348880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8" name="Rectangle 270"/>
          <p:cNvSpPr/>
          <p:nvPr/>
        </p:nvSpPr>
        <p:spPr>
          <a:xfrm>
            <a:off x="7090788" y="2348880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30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29" name="Straight Arrow Connector 272"/>
          <p:cNvCxnSpPr/>
          <p:nvPr/>
        </p:nvCxnSpPr>
        <p:spPr>
          <a:xfrm flipH="1" flipV="1">
            <a:off x="7522589" y="2492896"/>
            <a:ext cx="865941" cy="10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273"/>
          <p:cNvCxnSpPr/>
          <p:nvPr/>
        </p:nvCxnSpPr>
        <p:spPr>
          <a:xfrm>
            <a:off x="6946325" y="2564722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274"/>
          <p:cNvCxnSpPr/>
          <p:nvPr/>
        </p:nvCxnSpPr>
        <p:spPr>
          <a:xfrm>
            <a:off x="673224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276"/>
          <p:cNvCxnSpPr/>
          <p:nvPr/>
        </p:nvCxnSpPr>
        <p:spPr>
          <a:xfrm>
            <a:off x="730765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284"/>
          <p:cNvCxnSpPr/>
          <p:nvPr/>
        </p:nvCxnSpPr>
        <p:spPr>
          <a:xfrm flipH="1">
            <a:off x="6156220" y="2060652"/>
            <a:ext cx="72010" cy="28804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289"/>
          <p:cNvCxnSpPr/>
          <p:nvPr/>
        </p:nvCxnSpPr>
        <p:spPr>
          <a:xfrm>
            <a:off x="6156220" y="2348692"/>
            <a:ext cx="72010" cy="21603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291"/>
          <p:cNvCxnSpPr/>
          <p:nvPr/>
        </p:nvCxnSpPr>
        <p:spPr>
          <a:xfrm flipH="1">
            <a:off x="5868180" y="2348692"/>
            <a:ext cx="288040" cy="1224170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292"/>
          <p:cNvCxnSpPr/>
          <p:nvPr/>
        </p:nvCxnSpPr>
        <p:spPr>
          <a:xfrm flipH="1">
            <a:off x="5436120" y="357286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301"/>
          <p:cNvSpPr/>
          <p:nvPr/>
        </p:nvSpPr>
        <p:spPr>
          <a:xfrm>
            <a:off x="6588280" y="3140968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38" name="Straight Arrow Connector 305"/>
          <p:cNvCxnSpPr/>
          <p:nvPr/>
        </p:nvCxnSpPr>
        <p:spPr>
          <a:xfrm flipH="1">
            <a:off x="6228230" y="256472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308"/>
          <p:cNvCxnSpPr/>
          <p:nvPr/>
        </p:nvCxnSpPr>
        <p:spPr>
          <a:xfrm flipH="1">
            <a:off x="6228230" y="206065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314"/>
          <p:cNvCxnSpPr/>
          <p:nvPr/>
        </p:nvCxnSpPr>
        <p:spPr>
          <a:xfrm flipH="1">
            <a:off x="6228230" y="3284984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317"/>
          <p:cNvCxnSpPr/>
          <p:nvPr/>
        </p:nvCxnSpPr>
        <p:spPr>
          <a:xfrm flipH="1">
            <a:off x="5868180" y="3284984"/>
            <a:ext cx="360004" cy="431898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319"/>
          <p:cNvCxnSpPr/>
          <p:nvPr/>
        </p:nvCxnSpPr>
        <p:spPr>
          <a:xfrm flipH="1">
            <a:off x="5436120" y="371688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323"/>
          <p:cNvCxnSpPr/>
          <p:nvPr/>
        </p:nvCxnSpPr>
        <p:spPr>
          <a:xfrm>
            <a:off x="7452323" y="3717032"/>
            <a:ext cx="57724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326"/>
          <p:cNvCxnSpPr/>
          <p:nvPr/>
        </p:nvCxnSpPr>
        <p:spPr>
          <a:xfrm>
            <a:off x="8677715" y="23486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329"/>
          <p:cNvCxnSpPr/>
          <p:nvPr/>
        </p:nvCxnSpPr>
        <p:spPr>
          <a:xfrm>
            <a:off x="802848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331"/>
          <p:cNvSpPr/>
          <p:nvPr/>
        </p:nvSpPr>
        <p:spPr>
          <a:xfrm>
            <a:off x="8028480" y="4220952"/>
            <a:ext cx="648090" cy="50407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7" name="TextBox 332"/>
          <p:cNvSpPr txBox="1"/>
          <p:nvPr/>
        </p:nvSpPr>
        <p:spPr>
          <a:xfrm>
            <a:off x="8028480" y="4220952"/>
            <a:ext cx="67197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 smtClean="0">
                <a:latin typeface="+mn-lt"/>
              </a:rPr>
              <a:t>Nano</a:t>
            </a:r>
            <a:endParaRPr lang="en-US" sz="1100" b="1" dirty="0" smtClean="0">
              <a:latin typeface="+mn-lt"/>
            </a:endParaRP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Beacon</a:t>
            </a:r>
            <a:endParaRPr lang="en-US" sz="1100" b="1" dirty="0">
              <a:latin typeface="+mn-lt"/>
            </a:endParaRPr>
          </a:p>
        </p:txBody>
      </p:sp>
      <p:cxnSp>
        <p:nvCxnSpPr>
          <p:cNvPr id="148" name="Straight Arrow Connector 333"/>
          <p:cNvCxnSpPr/>
          <p:nvPr/>
        </p:nvCxnSpPr>
        <p:spPr>
          <a:xfrm>
            <a:off x="8676570" y="45089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335"/>
          <p:cNvSpPr/>
          <p:nvPr/>
        </p:nvSpPr>
        <p:spPr>
          <a:xfrm>
            <a:off x="7090945" y="4940504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GPIO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336"/>
          <p:cNvCxnSpPr/>
          <p:nvPr/>
        </p:nvCxnSpPr>
        <p:spPr>
          <a:xfrm flipH="1">
            <a:off x="7668432" y="5085072"/>
            <a:ext cx="360048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342"/>
          <p:cNvSpPr txBox="1"/>
          <p:nvPr/>
        </p:nvSpPr>
        <p:spPr>
          <a:xfrm>
            <a:off x="7956470" y="479703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LEDs</a:t>
            </a:r>
            <a:endParaRPr lang="en-US" sz="1100" b="1" dirty="0">
              <a:latin typeface="+mn-lt"/>
            </a:endParaRPr>
          </a:p>
        </p:txBody>
      </p:sp>
      <p:sp>
        <p:nvSpPr>
          <p:cNvPr id="152" name="Rectangle 355"/>
          <p:cNvSpPr/>
          <p:nvPr/>
        </p:nvSpPr>
        <p:spPr>
          <a:xfrm>
            <a:off x="5796170" y="4941052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sp>
        <p:nvSpPr>
          <p:cNvPr id="153" name="Rectangle 359"/>
          <p:cNvSpPr/>
          <p:nvPr/>
        </p:nvSpPr>
        <p:spPr>
          <a:xfrm>
            <a:off x="5032873" y="566115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4" name="TextBox 360"/>
          <p:cNvSpPr txBox="1"/>
          <p:nvPr/>
        </p:nvSpPr>
        <p:spPr>
          <a:xfrm>
            <a:off x="4996873" y="566115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RS232</a:t>
            </a:r>
            <a:endParaRPr lang="en-US" sz="1100" b="1" dirty="0">
              <a:latin typeface="+mn-lt"/>
            </a:endParaRPr>
          </a:p>
        </p:txBody>
      </p:sp>
      <p:sp>
        <p:nvSpPr>
          <p:cNvPr id="155" name="TextBox 362"/>
          <p:cNvSpPr txBox="1"/>
          <p:nvPr/>
        </p:nvSpPr>
        <p:spPr>
          <a:xfrm>
            <a:off x="5791728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Temp</a:t>
            </a:r>
            <a:endParaRPr lang="en-US" sz="1100" b="1" dirty="0">
              <a:latin typeface="+mn-lt"/>
            </a:endParaRPr>
          </a:p>
        </p:txBody>
      </p:sp>
      <p:sp>
        <p:nvSpPr>
          <p:cNvPr id="156" name="Rectangle 363"/>
          <p:cNvSpPr/>
          <p:nvPr/>
        </p:nvSpPr>
        <p:spPr>
          <a:xfrm>
            <a:off x="6661251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7" name="TextBox 364"/>
          <p:cNvSpPr txBox="1"/>
          <p:nvPr/>
        </p:nvSpPr>
        <p:spPr>
          <a:xfrm>
            <a:off x="6616837" y="5652069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Compass</a:t>
            </a:r>
            <a:endParaRPr lang="en-US" sz="1100" b="1" dirty="0">
              <a:latin typeface="+mn-lt"/>
            </a:endParaRPr>
          </a:p>
        </p:txBody>
      </p:sp>
      <p:sp>
        <p:nvSpPr>
          <p:cNvPr id="158" name="TextBox 366"/>
          <p:cNvSpPr txBox="1"/>
          <p:nvPr/>
        </p:nvSpPr>
        <p:spPr>
          <a:xfrm>
            <a:off x="7504241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Tilt</a:t>
            </a:r>
            <a:endParaRPr lang="en-US" sz="1100" b="1" dirty="0">
              <a:latin typeface="+mn-lt"/>
            </a:endParaRPr>
          </a:p>
        </p:txBody>
      </p:sp>
      <p:cxnSp>
        <p:nvCxnSpPr>
          <p:cNvPr id="159" name="Straight Arrow Connector 369"/>
          <p:cNvCxnSpPr/>
          <p:nvPr/>
        </p:nvCxnSpPr>
        <p:spPr>
          <a:xfrm>
            <a:off x="6084210" y="5229092"/>
            <a:ext cx="0" cy="43206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370"/>
          <p:cNvCxnSpPr/>
          <p:nvPr/>
        </p:nvCxnSpPr>
        <p:spPr>
          <a:xfrm flipV="1">
            <a:off x="687632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373"/>
          <p:cNvCxnSpPr/>
          <p:nvPr/>
        </p:nvCxnSpPr>
        <p:spPr>
          <a:xfrm flipV="1">
            <a:off x="774044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374"/>
          <p:cNvCxnSpPr/>
          <p:nvPr/>
        </p:nvCxnSpPr>
        <p:spPr>
          <a:xfrm flipV="1">
            <a:off x="6084210" y="5517132"/>
            <a:ext cx="1656230" cy="416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380"/>
          <p:cNvSpPr txBox="1"/>
          <p:nvPr/>
        </p:nvSpPr>
        <p:spPr>
          <a:xfrm>
            <a:off x="2564819" y="5703129"/>
            <a:ext cx="201850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Point to Point interconnection</a:t>
            </a:r>
            <a:endParaRPr lang="en-US" sz="1000" b="1" dirty="0">
              <a:latin typeface="+mn-lt"/>
            </a:endParaRPr>
          </a:p>
        </p:txBody>
      </p:sp>
      <p:sp>
        <p:nvSpPr>
          <p:cNvPr id="164" name="TextBox 381"/>
          <p:cNvSpPr txBox="1"/>
          <p:nvPr/>
        </p:nvSpPr>
        <p:spPr>
          <a:xfrm>
            <a:off x="897665" y="4983615"/>
            <a:ext cx="7939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+mn-lt"/>
              </a:rPr>
              <a:t>Xilinx</a:t>
            </a:r>
          </a:p>
          <a:p>
            <a:pPr algn="ctr">
              <a:defRPr/>
            </a:pPr>
            <a:r>
              <a:rPr lang="en-US" sz="1200" b="1" dirty="0" smtClean="0">
                <a:latin typeface="+mn-lt"/>
              </a:rPr>
              <a:t>Kintex-7</a:t>
            </a:r>
            <a:endParaRPr lang="en-US" sz="1200" b="1" dirty="0">
              <a:latin typeface="+mn-lt"/>
            </a:endParaRPr>
          </a:p>
        </p:txBody>
      </p:sp>
      <p:sp>
        <p:nvSpPr>
          <p:cNvPr id="165" name="Rounded Rectangle 382"/>
          <p:cNvSpPr/>
          <p:nvPr/>
        </p:nvSpPr>
        <p:spPr>
          <a:xfrm>
            <a:off x="1043510" y="2348850"/>
            <a:ext cx="2376330" cy="2016280"/>
          </a:xfrm>
          <a:prstGeom prst="roundRect">
            <a:avLst>
              <a:gd name="adj" fmla="val 51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Arrow Connector 178"/>
          <p:cNvCxnSpPr/>
          <p:nvPr/>
        </p:nvCxnSpPr>
        <p:spPr>
          <a:xfrm flipV="1">
            <a:off x="1115520" y="3861060"/>
            <a:ext cx="72010" cy="158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87"/>
          <p:cNvSpPr/>
          <p:nvPr/>
        </p:nvSpPr>
        <p:spPr>
          <a:xfrm rot="5400000">
            <a:off x="1655595" y="1376715"/>
            <a:ext cx="360050" cy="11521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8" name="TextBox 188"/>
          <p:cNvSpPr txBox="1"/>
          <p:nvPr/>
        </p:nvSpPr>
        <p:spPr>
          <a:xfrm>
            <a:off x="1244393" y="1772770"/>
            <a:ext cx="11673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Start Time Slice UTC &amp;</a:t>
            </a:r>
          </a:p>
          <a:p>
            <a:pPr algn="ctr">
              <a:defRPr/>
            </a:pPr>
            <a:r>
              <a:rPr lang="en-US" sz="800" dirty="0" smtClean="0">
                <a:latin typeface="+mn-lt"/>
              </a:rPr>
              <a:t>Offset counter since</a:t>
            </a:r>
            <a:endParaRPr lang="en-US" sz="800" dirty="0">
              <a:latin typeface="+mn-lt"/>
            </a:endParaRPr>
          </a:p>
        </p:txBody>
      </p:sp>
      <p:cxnSp>
        <p:nvCxnSpPr>
          <p:cNvPr id="169" name="Straight Arrow Connector 189"/>
          <p:cNvCxnSpPr/>
          <p:nvPr/>
        </p:nvCxnSpPr>
        <p:spPr>
          <a:xfrm>
            <a:off x="111552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201"/>
          <p:cNvCxnSpPr/>
          <p:nvPr/>
        </p:nvCxnSpPr>
        <p:spPr>
          <a:xfrm>
            <a:off x="241170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218"/>
          <p:cNvCxnSpPr/>
          <p:nvPr/>
        </p:nvCxnSpPr>
        <p:spPr>
          <a:xfrm>
            <a:off x="2555719" y="1556740"/>
            <a:ext cx="1" cy="4320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238"/>
          <p:cNvCxnSpPr/>
          <p:nvPr/>
        </p:nvCxnSpPr>
        <p:spPr>
          <a:xfrm>
            <a:off x="6012200" y="1556740"/>
            <a:ext cx="0" cy="14446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240"/>
          <p:cNvSpPr txBox="1"/>
          <p:nvPr/>
        </p:nvSpPr>
        <p:spPr>
          <a:xfrm rot="16200000">
            <a:off x="5556557" y="1954801"/>
            <a:ext cx="8386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Time Slice Start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1669941" y="4954106"/>
            <a:ext cx="576960" cy="430603"/>
            <a:chOff x="2339690" y="4942509"/>
            <a:chExt cx="576960" cy="430603"/>
          </a:xfrm>
        </p:grpSpPr>
        <p:sp>
          <p:nvSpPr>
            <p:cNvPr id="57" name="Rectangle 138"/>
            <p:cNvSpPr/>
            <p:nvPr/>
          </p:nvSpPr>
          <p:spPr>
            <a:xfrm>
              <a:off x="2339690" y="4942509"/>
              <a:ext cx="50323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139"/>
            <p:cNvSpPr txBox="1"/>
            <p:nvPr/>
          </p:nvSpPr>
          <p:spPr>
            <a:xfrm>
              <a:off x="2348789" y="4994197"/>
              <a:ext cx="501650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latin typeface="+mn-lt"/>
                </a:rPr>
                <a:t>MEM</a:t>
              </a:r>
            </a:p>
          </p:txBody>
        </p:sp>
        <p:sp>
          <p:nvSpPr>
            <p:cNvPr id="177" name="TextBox 181"/>
            <p:cNvSpPr txBox="1"/>
            <p:nvPr/>
          </p:nvSpPr>
          <p:spPr>
            <a:xfrm>
              <a:off x="2680688" y="5058873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183" name="Arc 241"/>
          <p:cNvSpPr/>
          <p:nvPr/>
        </p:nvSpPr>
        <p:spPr>
          <a:xfrm>
            <a:off x="2200433" y="3875350"/>
            <a:ext cx="504070" cy="417770"/>
          </a:xfrm>
          <a:prstGeom prst="arc">
            <a:avLst>
              <a:gd name="adj1" fmla="val 5283451"/>
              <a:gd name="adj2" fmla="val 11076607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Arc 242"/>
          <p:cNvSpPr/>
          <p:nvPr/>
        </p:nvSpPr>
        <p:spPr>
          <a:xfrm>
            <a:off x="2704504" y="4293120"/>
            <a:ext cx="321197" cy="699777"/>
          </a:xfrm>
          <a:prstGeom prst="arc">
            <a:avLst>
              <a:gd name="adj1" fmla="val 16186236"/>
              <a:gd name="adj2" fmla="val 4575166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244"/>
          <p:cNvCxnSpPr>
            <a:endCxn id="184" idx="0"/>
          </p:cNvCxnSpPr>
          <p:nvPr/>
        </p:nvCxnSpPr>
        <p:spPr>
          <a:xfrm>
            <a:off x="2459550" y="4292843"/>
            <a:ext cx="404152" cy="2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248"/>
          <p:cNvCxnSpPr/>
          <p:nvPr/>
        </p:nvCxnSpPr>
        <p:spPr>
          <a:xfrm flipV="1">
            <a:off x="2200433" y="5144466"/>
            <a:ext cx="461193" cy="13344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4598 Grupo"/>
          <p:cNvGrpSpPr/>
          <p:nvPr/>
        </p:nvGrpSpPr>
        <p:grpSpPr>
          <a:xfrm>
            <a:off x="3256489" y="4861773"/>
            <a:ext cx="1153228" cy="465966"/>
            <a:chOff x="3707880" y="4916830"/>
            <a:chExt cx="1153228" cy="465966"/>
          </a:xfrm>
        </p:grpSpPr>
        <p:sp>
          <p:nvSpPr>
            <p:cNvPr id="56" name="Rectangle 137"/>
            <p:cNvSpPr/>
            <p:nvPr/>
          </p:nvSpPr>
          <p:spPr>
            <a:xfrm>
              <a:off x="3995920" y="4942509"/>
              <a:ext cx="86518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1200" dirty="0" smtClean="0">
                  <a:solidFill>
                    <a:schemeClr val="tx1"/>
                  </a:solidFill>
                </a:rPr>
                <a:t> CPU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LM32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0" name="Arc 235"/>
            <p:cNvSpPr/>
            <p:nvPr/>
          </p:nvSpPr>
          <p:spPr>
            <a:xfrm>
              <a:off x="3707880" y="5013220"/>
              <a:ext cx="504070" cy="360050"/>
            </a:xfrm>
            <a:prstGeom prst="arc">
              <a:avLst>
                <a:gd name="adj1" fmla="val 12191479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 236"/>
            <p:cNvSpPr/>
            <p:nvPr/>
          </p:nvSpPr>
          <p:spPr>
            <a:xfrm flipV="1">
              <a:off x="3707880" y="4941210"/>
              <a:ext cx="504070" cy="360050"/>
            </a:xfrm>
            <a:prstGeom prst="arc">
              <a:avLst>
                <a:gd name="adj1" fmla="val 12225577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253"/>
            <p:cNvSpPr txBox="1"/>
            <p:nvPr/>
          </p:nvSpPr>
          <p:spPr>
            <a:xfrm>
              <a:off x="3939348" y="49168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189" name="TextBox 254"/>
            <p:cNvSpPr txBox="1"/>
            <p:nvPr/>
          </p:nvSpPr>
          <p:spPr>
            <a:xfrm>
              <a:off x="3938199" y="51981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grpSp>
        <p:nvGrpSpPr>
          <p:cNvPr id="4" name="Group 257"/>
          <p:cNvGrpSpPr/>
          <p:nvPr/>
        </p:nvGrpSpPr>
        <p:grpSpPr>
          <a:xfrm>
            <a:off x="5805696" y="4393708"/>
            <a:ext cx="648090" cy="360050"/>
            <a:chOff x="1848366" y="4725180"/>
            <a:chExt cx="648090" cy="360050"/>
          </a:xfrm>
        </p:grpSpPr>
        <p:sp>
          <p:nvSpPr>
            <p:cNvPr id="191" name="Oval 258"/>
            <p:cNvSpPr/>
            <p:nvPr/>
          </p:nvSpPr>
          <p:spPr>
            <a:xfrm>
              <a:off x="1848366" y="4725180"/>
              <a:ext cx="648090" cy="3600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259"/>
            <p:cNvSpPr txBox="1"/>
            <p:nvPr/>
          </p:nvSpPr>
          <p:spPr>
            <a:xfrm>
              <a:off x="1910961" y="4807499"/>
              <a:ext cx="5229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 smtClean="0"/>
                <a:t>WB Crossbar</a:t>
              </a:r>
            </a:p>
            <a:p>
              <a:pPr algn="ctr"/>
              <a:r>
                <a:rPr lang="en-US" sz="400" b="1" dirty="0" smtClean="0"/>
                <a:t>(1x8)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616850" y="4910090"/>
            <a:ext cx="766581" cy="393956"/>
            <a:chOff x="3060939" y="4921593"/>
            <a:chExt cx="766581" cy="393956"/>
          </a:xfrm>
        </p:grpSpPr>
        <p:grpSp>
          <p:nvGrpSpPr>
            <p:cNvPr id="6" name="Group 200"/>
            <p:cNvGrpSpPr/>
            <p:nvPr/>
          </p:nvGrpSpPr>
          <p:grpSpPr>
            <a:xfrm>
              <a:off x="3131801" y="4941210"/>
              <a:ext cx="648090" cy="374339"/>
              <a:chOff x="1848366" y="4725180"/>
              <a:chExt cx="648090" cy="360050"/>
            </a:xfrm>
          </p:grpSpPr>
          <p:sp>
            <p:nvSpPr>
              <p:cNvPr id="175" name="Oval 155"/>
              <p:cNvSpPr/>
              <p:nvPr/>
            </p:nvSpPr>
            <p:spPr>
              <a:xfrm>
                <a:off x="1848366" y="4725180"/>
                <a:ext cx="648090" cy="3600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xtBox 177"/>
              <p:cNvSpPr txBox="1"/>
              <p:nvPr/>
            </p:nvSpPr>
            <p:spPr>
              <a:xfrm>
                <a:off x="1877298" y="4826911"/>
                <a:ext cx="5902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00" b="1" dirty="0" smtClean="0"/>
                  <a:t>WB Crossbar</a:t>
                </a:r>
              </a:p>
              <a:p>
                <a:pPr algn="ctr"/>
                <a:r>
                  <a:rPr lang="en-US" sz="400" b="1" dirty="0" smtClean="0"/>
                  <a:t>(3x2)</a:t>
                </a:r>
              </a:p>
            </p:txBody>
          </p:sp>
        </p:grpSp>
        <p:sp>
          <p:nvSpPr>
            <p:cNvPr id="178" name="TextBox 186"/>
            <p:cNvSpPr txBox="1"/>
            <p:nvPr/>
          </p:nvSpPr>
          <p:spPr>
            <a:xfrm>
              <a:off x="3582597" y="4984077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179" name="TextBox 190"/>
            <p:cNvSpPr txBox="1"/>
            <p:nvPr/>
          </p:nvSpPr>
          <p:spPr>
            <a:xfrm>
              <a:off x="3218664" y="4921593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182" name="TextBox 239"/>
            <p:cNvSpPr txBox="1"/>
            <p:nvPr/>
          </p:nvSpPr>
          <p:spPr>
            <a:xfrm>
              <a:off x="3591558" y="5107068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186" name="TextBox 247"/>
            <p:cNvSpPr txBox="1"/>
            <p:nvPr/>
          </p:nvSpPr>
          <p:spPr>
            <a:xfrm>
              <a:off x="3060939" y="5063636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193" name="TextBox 261"/>
            <p:cNvSpPr txBox="1"/>
            <p:nvPr/>
          </p:nvSpPr>
          <p:spPr>
            <a:xfrm>
              <a:off x="3429950" y="4922158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sp>
        <p:nvSpPr>
          <p:cNvPr id="194" name="Arc 263"/>
          <p:cNvSpPr/>
          <p:nvPr/>
        </p:nvSpPr>
        <p:spPr>
          <a:xfrm flipH="1">
            <a:off x="3110254" y="4509150"/>
            <a:ext cx="885666" cy="1152160"/>
          </a:xfrm>
          <a:prstGeom prst="arc">
            <a:avLst>
              <a:gd name="adj1" fmla="val 16186236"/>
              <a:gd name="adj2" fmla="val 2073020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264"/>
          <p:cNvCxnSpPr/>
          <p:nvPr/>
        </p:nvCxnSpPr>
        <p:spPr>
          <a:xfrm flipV="1">
            <a:off x="3562350" y="4509150"/>
            <a:ext cx="2233820" cy="2221"/>
          </a:xfrm>
          <a:prstGeom prst="line">
            <a:avLst/>
          </a:prstGeom>
          <a:ln>
            <a:solidFill>
              <a:srgbClr val="00B05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271"/>
          <p:cNvSpPr txBox="1"/>
          <p:nvPr/>
        </p:nvSpPr>
        <p:spPr>
          <a:xfrm>
            <a:off x="5436120" y="4108454"/>
            <a:ext cx="2359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197" name="TextBox 275"/>
          <p:cNvSpPr txBox="1"/>
          <p:nvPr/>
        </p:nvSpPr>
        <p:spPr>
          <a:xfrm>
            <a:off x="5733686" y="4456192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198" name="Arc 279"/>
          <p:cNvSpPr/>
          <p:nvPr/>
        </p:nvSpPr>
        <p:spPr>
          <a:xfrm>
            <a:off x="5292100" y="4725180"/>
            <a:ext cx="1872260" cy="432060"/>
          </a:xfrm>
          <a:prstGeom prst="arc">
            <a:avLst>
              <a:gd name="adj1" fmla="val 10699765"/>
              <a:gd name="adj2" fmla="val 12645726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280"/>
          <p:cNvSpPr txBox="1"/>
          <p:nvPr/>
        </p:nvSpPr>
        <p:spPr>
          <a:xfrm>
            <a:off x="5815796" y="4602520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0" name="Arc 285"/>
          <p:cNvSpPr/>
          <p:nvPr/>
        </p:nvSpPr>
        <p:spPr>
          <a:xfrm flipH="1">
            <a:off x="4716020" y="4581160"/>
            <a:ext cx="2664370" cy="648090"/>
          </a:xfrm>
          <a:prstGeom prst="arc">
            <a:avLst>
              <a:gd name="adj1" fmla="val 10699765"/>
              <a:gd name="adj2" fmla="val 1311536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87"/>
          <p:cNvSpPr txBox="1"/>
          <p:nvPr/>
        </p:nvSpPr>
        <p:spPr>
          <a:xfrm>
            <a:off x="6267483" y="451137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2" name="Arc 288"/>
          <p:cNvSpPr/>
          <p:nvPr/>
        </p:nvSpPr>
        <p:spPr>
          <a:xfrm flipH="1">
            <a:off x="5148080" y="4653170"/>
            <a:ext cx="1584220" cy="504070"/>
          </a:xfrm>
          <a:prstGeom prst="arc">
            <a:avLst>
              <a:gd name="adj1" fmla="val 10699765"/>
              <a:gd name="adj2" fmla="val 1238354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90"/>
          <p:cNvSpPr txBox="1"/>
          <p:nvPr/>
        </p:nvSpPr>
        <p:spPr>
          <a:xfrm>
            <a:off x="6165746" y="459068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4" name="TextBox 293"/>
          <p:cNvSpPr txBox="1"/>
          <p:nvPr/>
        </p:nvSpPr>
        <p:spPr>
          <a:xfrm>
            <a:off x="6601689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05" name="TextBox 294"/>
          <p:cNvSpPr txBox="1"/>
          <p:nvPr/>
        </p:nvSpPr>
        <p:spPr>
          <a:xfrm>
            <a:off x="7240253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06" name="TextBox 295"/>
          <p:cNvSpPr txBox="1"/>
          <p:nvPr/>
        </p:nvSpPr>
        <p:spPr>
          <a:xfrm>
            <a:off x="5968453" y="4893015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grpSp>
        <p:nvGrpSpPr>
          <p:cNvPr id="7" name="24599 Grupo"/>
          <p:cNvGrpSpPr/>
          <p:nvPr/>
        </p:nvGrpSpPr>
        <p:grpSpPr>
          <a:xfrm>
            <a:off x="5119389" y="4900564"/>
            <a:ext cx="574675" cy="341726"/>
            <a:chOff x="5062980" y="4900564"/>
            <a:chExt cx="574675" cy="341726"/>
          </a:xfrm>
        </p:grpSpPr>
        <p:sp>
          <p:nvSpPr>
            <p:cNvPr id="61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UART</a:t>
              </a:r>
            </a:p>
          </p:txBody>
        </p:sp>
        <p:sp>
          <p:nvSpPr>
            <p:cNvPr id="207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208" name="TextBox 311"/>
          <p:cNvSpPr txBox="1"/>
          <p:nvPr/>
        </p:nvSpPr>
        <p:spPr>
          <a:xfrm>
            <a:off x="5968334" y="461450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9" name="Arc 312"/>
          <p:cNvSpPr/>
          <p:nvPr/>
        </p:nvSpPr>
        <p:spPr>
          <a:xfrm rot="402172">
            <a:off x="6299486" y="3641089"/>
            <a:ext cx="1211643" cy="1530966"/>
          </a:xfrm>
          <a:prstGeom prst="arc">
            <a:avLst>
              <a:gd name="adj1" fmla="val 10411785"/>
              <a:gd name="adj2" fmla="val 14737759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313"/>
          <p:cNvSpPr txBox="1"/>
          <p:nvPr/>
        </p:nvSpPr>
        <p:spPr>
          <a:xfrm>
            <a:off x="6224051" y="4407997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11" name="TextBox 316"/>
          <p:cNvSpPr txBox="1"/>
          <p:nvPr/>
        </p:nvSpPr>
        <p:spPr>
          <a:xfrm>
            <a:off x="6597806" y="364502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12" name="Arc 318"/>
          <p:cNvSpPr/>
          <p:nvPr/>
        </p:nvSpPr>
        <p:spPr>
          <a:xfrm>
            <a:off x="6156176" y="2924944"/>
            <a:ext cx="1008186" cy="3384456"/>
          </a:xfrm>
          <a:prstGeom prst="arc">
            <a:avLst>
              <a:gd name="adj1" fmla="val 12261594"/>
              <a:gd name="adj2" fmla="val 16235521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321"/>
          <p:cNvSpPr txBox="1"/>
          <p:nvPr/>
        </p:nvSpPr>
        <p:spPr>
          <a:xfrm>
            <a:off x="6123413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15" name="Arc 322"/>
          <p:cNvSpPr/>
          <p:nvPr/>
        </p:nvSpPr>
        <p:spPr>
          <a:xfrm flipH="1">
            <a:off x="5292100" y="2780910"/>
            <a:ext cx="288040" cy="360050"/>
          </a:xfrm>
          <a:prstGeom prst="arc">
            <a:avLst>
              <a:gd name="adj1" fmla="val 10892884"/>
              <a:gd name="adj2" fmla="val 1628782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328"/>
          <p:cNvCxnSpPr/>
          <p:nvPr/>
        </p:nvCxnSpPr>
        <p:spPr>
          <a:xfrm>
            <a:off x="5580140" y="2924930"/>
            <a:ext cx="0" cy="12241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337"/>
          <p:cNvCxnSpPr/>
          <p:nvPr/>
        </p:nvCxnSpPr>
        <p:spPr>
          <a:xfrm>
            <a:off x="5436120" y="314096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339"/>
          <p:cNvCxnSpPr/>
          <p:nvPr/>
        </p:nvCxnSpPr>
        <p:spPr>
          <a:xfrm>
            <a:off x="5436120" y="414910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Arc 344"/>
          <p:cNvSpPr/>
          <p:nvPr/>
        </p:nvSpPr>
        <p:spPr>
          <a:xfrm flipH="1">
            <a:off x="5220090" y="4149100"/>
            <a:ext cx="720100" cy="576080"/>
          </a:xfrm>
          <a:prstGeom prst="arc">
            <a:avLst>
              <a:gd name="adj1" fmla="val 10830382"/>
              <a:gd name="adj2" fmla="val 16352935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346"/>
          <p:cNvSpPr txBox="1"/>
          <p:nvPr/>
        </p:nvSpPr>
        <p:spPr>
          <a:xfrm>
            <a:off x="5830076" y="4379419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cxnSp>
        <p:nvCxnSpPr>
          <p:cNvPr id="221" name="Straight Connector 348"/>
          <p:cNvCxnSpPr>
            <a:endCxn id="212" idx="2"/>
          </p:cNvCxnSpPr>
          <p:nvPr/>
        </p:nvCxnSpPr>
        <p:spPr>
          <a:xfrm flipH="1">
            <a:off x="6677746" y="2924944"/>
            <a:ext cx="198575" cy="1017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65"/>
          <p:cNvSpPr txBox="1"/>
          <p:nvPr/>
        </p:nvSpPr>
        <p:spPr>
          <a:xfrm rot="16200000">
            <a:off x="5562182" y="2953930"/>
            <a:ext cx="10550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latin typeface="+mn-lt"/>
              </a:rPr>
              <a:t>State Machine</a:t>
            </a:r>
            <a:endParaRPr lang="en-US" sz="1200" dirty="0">
              <a:latin typeface="+mn-lt"/>
            </a:endParaRPr>
          </a:p>
        </p:txBody>
      </p:sp>
      <p:cxnSp>
        <p:nvCxnSpPr>
          <p:cNvPr id="223" name="Straight Connector 352"/>
          <p:cNvCxnSpPr/>
          <p:nvPr/>
        </p:nvCxnSpPr>
        <p:spPr>
          <a:xfrm>
            <a:off x="6084210" y="4725180"/>
            <a:ext cx="0" cy="21603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248 Grupo"/>
          <p:cNvGrpSpPr/>
          <p:nvPr/>
        </p:nvGrpSpPr>
        <p:grpSpPr>
          <a:xfrm>
            <a:off x="4483361" y="4889133"/>
            <a:ext cx="574675" cy="341726"/>
            <a:chOff x="5062980" y="4900564"/>
            <a:chExt cx="574675" cy="341726"/>
          </a:xfrm>
        </p:grpSpPr>
        <p:sp>
          <p:nvSpPr>
            <p:cNvPr id="250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SPI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1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252" name="TextBox 280"/>
          <p:cNvSpPr txBox="1"/>
          <p:nvPr/>
        </p:nvSpPr>
        <p:spPr>
          <a:xfrm>
            <a:off x="5748090" y="452621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53" name="Arc 279"/>
          <p:cNvSpPr/>
          <p:nvPr/>
        </p:nvSpPr>
        <p:spPr>
          <a:xfrm>
            <a:off x="4712050" y="4602520"/>
            <a:ext cx="1872260" cy="535668"/>
          </a:xfrm>
          <a:prstGeom prst="arc">
            <a:avLst>
              <a:gd name="adj1" fmla="val 10559490"/>
              <a:gd name="adj2" fmla="val 1824286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359"/>
          <p:cNvSpPr/>
          <p:nvPr/>
        </p:nvSpPr>
        <p:spPr>
          <a:xfrm>
            <a:off x="4523413" y="5661152"/>
            <a:ext cx="43187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5" name="TextBox 360"/>
          <p:cNvSpPr txBox="1"/>
          <p:nvPr/>
        </p:nvSpPr>
        <p:spPr>
          <a:xfrm>
            <a:off x="4324055" y="567718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SPI</a:t>
            </a: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Flash</a:t>
            </a:r>
            <a:endParaRPr lang="en-US" sz="1100" b="1" dirty="0">
              <a:latin typeface="+mn-lt"/>
            </a:endParaRPr>
          </a:p>
        </p:txBody>
      </p:sp>
      <p:cxnSp>
        <p:nvCxnSpPr>
          <p:cNvPr id="256" name="Straight Arrow Connector 146"/>
          <p:cNvCxnSpPr/>
          <p:nvPr/>
        </p:nvCxnSpPr>
        <p:spPr>
          <a:xfrm>
            <a:off x="4725609" y="5236942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1"/>
          <p:cNvSpPr/>
          <p:nvPr/>
        </p:nvSpPr>
        <p:spPr>
          <a:xfrm>
            <a:off x="6516216" y="3933056"/>
            <a:ext cx="1151717" cy="576064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2" name="TextBox 150"/>
          <p:cNvSpPr txBox="1"/>
          <p:nvPr/>
        </p:nvSpPr>
        <p:spPr>
          <a:xfrm>
            <a:off x="6711285" y="3872081"/>
            <a:ext cx="8130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 smtClean="0"/>
              <a:t>Multiboot</a:t>
            </a:r>
            <a:endParaRPr lang="en-US" sz="1200" dirty="0">
              <a:latin typeface="+mn-lt"/>
            </a:endParaRPr>
          </a:p>
        </p:txBody>
      </p:sp>
      <p:sp>
        <p:nvSpPr>
          <p:cNvPr id="233" name="Rectangle 224"/>
          <p:cNvSpPr/>
          <p:nvPr/>
        </p:nvSpPr>
        <p:spPr>
          <a:xfrm>
            <a:off x="6733257" y="4149080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234" name="Arc 312"/>
          <p:cNvSpPr/>
          <p:nvPr/>
        </p:nvSpPr>
        <p:spPr>
          <a:xfrm rot="402172">
            <a:off x="6404852" y="4180575"/>
            <a:ext cx="574384" cy="593120"/>
          </a:xfrm>
          <a:prstGeom prst="arc">
            <a:avLst>
              <a:gd name="adj1" fmla="val 10410045"/>
              <a:gd name="adj2" fmla="val 1625673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321"/>
          <p:cNvSpPr txBox="1"/>
          <p:nvPr/>
        </p:nvSpPr>
        <p:spPr>
          <a:xfrm>
            <a:off x="6012160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36" name="TextBox 316"/>
          <p:cNvSpPr txBox="1"/>
          <p:nvPr/>
        </p:nvSpPr>
        <p:spPr>
          <a:xfrm>
            <a:off x="6660232" y="429309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37" name="TextBox 316"/>
          <p:cNvSpPr txBox="1"/>
          <p:nvPr/>
        </p:nvSpPr>
        <p:spPr>
          <a:xfrm>
            <a:off x="6804248" y="285293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24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KM3NeT CENTRAL LOGIC BOARD (CLB)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213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0E372F-026C-496C-A582-DF5C567C69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Rectangle 315"/>
          <p:cNvSpPr/>
          <p:nvPr/>
        </p:nvSpPr>
        <p:spPr>
          <a:xfrm>
            <a:off x="827584" y="1484784"/>
            <a:ext cx="6840950" cy="39605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189" descr="wrpc_ins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387130"/>
            <a:ext cx="348773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368"/>
          <p:cNvSpPr/>
          <p:nvPr/>
        </p:nvSpPr>
        <p:spPr>
          <a:xfrm>
            <a:off x="5819324" y="5661152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1" name="Rectangle 367"/>
          <p:cNvSpPr/>
          <p:nvPr/>
        </p:nvSpPr>
        <p:spPr>
          <a:xfrm>
            <a:off x="7604829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2" name="Rectangle 343"/>
          <p:cNvSpPr/>
          <p:nvPr/>
        </p:nvSpPr>
        <p:spPr>
          <a:xfrm>
            <a:off x="8028480" y="479703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3" name="Rectangle 134"/>
          <p:cNvSpPr/>
          <p:nvPr/>
        </p:nvSpPr>
        <p:spPr>
          <a:xfrm>
            <a:off x="3562350" y="1701331"/>
            <a:ext cx="2089800" cy="2663641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135"/>
          <p:cNvCxnSpPr/>
          <p:nvPr/>
        </p:nvCxnSpPr>
        <p:spPr>
          <a:xfrm flipV="1">
            <a:off x="3275013" y="2549055"/>
            <a:ext cx="431800" cy="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6"/>
          <p:cNvSpPr/>
          <p:nvPr/>
        </p:nvSpPr>
        <p:spPr>
          <a:xfrm rot="16200000">
            <a:off x="3419542" y="2420403"/>
            <a:ext cx="719634" cy="145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Rx_mac2buf</a:t>
            </a:r>
          </a:p>
        </p:txBody>
      </p:sp>
      <p:sp>
        <p:nvSpPr>
          <p:cNvPr id="59" name="Rectangle 141"/>
          <p:cNvSpPr/>
          <p:nvPr/>
        </p:nvSpPr>
        <p:spPr>
          <a:xfrm>
            <a:off x="6444260" y="4942509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cxnSp>
        <p:nvCxnSpPr>
          <p:cNvPr id="60" name="Straight Arrow Connector 144"/>
          <p:cNvCxnSpPr/>
          <p:nvPr/>
        </p:nvCxnSpPr>
        <p:spPr>
          <a:xfrm>
            <a:off x="6732300" y="5229847"/>
            <a:ext cx="0" cy="143265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46"/>
          <p:cNvCxnSpPr/>
          <p:nvPr/>
        </p:nvCxnSpPr>
        <p:spPr>
          <a:xfrm>
            <a:off x="5463136" y="5229250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48"/>
          <p:cNvSpPr/>
          <p:nvPr/>
        </p:nvSpPr>
        <p:spPr>
          <a:xfrm>
            <a:off x="6516216" y="1628800"/>
            <a:ext cx="1151953" cy="136921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4" name="Rectangle 149"/>
          <p:cNvSpPr/>
          <p:nvPr/>
        </p:nvSpPr>
        <p:spPr>
          <a:xfrm>
            <a:off x="6587135" y="1844824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5" name="TextBox 150"/>
          <p:cNvSpPr txBox="1"/>
          <p:nvPr/>
        </p:nvSpPr>
        <p:spPr>
          <a:xfrm>
            <a:off x="6714135" y="1628800"/>
            <a:ext cx="7381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31 TDCs</a:t>
            </a:r>
          </a:p>
        </p:txBody>
      </p:sp>
      <p:cxnSp>
        <p:nvCxnSpPr>
          <p:cNvPr id="66" name="Straight Arrow Connector 151"/>
          <p:cNvCxnSpPr/>
          <p:nvPr/>
        </p:nvCxnSpPr>
        <p:spPr>
          <a:xfrm>
            <a:off x="5435730" y="2204204"/>
            <a:ext cx="360440" cy="62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152"/>
          <p:cNvSpPr/>
          <p:nvPr/>
        </p:nvSpPr>
        <p:spPr>
          <a:xfrm>
            <a:off x="7090373" y="1844824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8" name="Rectangle 153"/>
          <p:cNvSpPr/>
          <p:nvPr/>
        </p:nvSpPr>
        <p:spPr>
          <a:xfrm>
            <a:off x="6876060" y="2781456"/>
            <a:ext cx="789560" cy="215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69" name="Rectangle 154"/>
          <p:cNvSpPr/>
          <p:nvPr/>
        </p:nvSpPr>
        <p:spPr>
          <a:xfrm>
            <a:off x="8380385" y="1844622"/>
            <a:ext cx="297330" cy="86412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156"/>
          <p:cNvCxnSpPr/>
          <p:nvPr/>
        </p:nvCxnSpPr>
        <p:spPr>
          <a:xfrm flipH="1">
            <a:off x="7522174" y="1988840"/>
            <a:ext cx="866356" cy="44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57"/>
          <p:cNvCxnSpPr/>
          <p:nvPr/>
        </p:nvCxnSpPr>
        <p:spPr>
          <a:xfrm rot="10800000">
            <a:off x="1187530" y="5652069"/>
            <a:ext cx="144462" cy="158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58"/>
          <p:cNvSpPr txBox="1"/>
          <p:nvPr/>
        </p:nvSpPr>
        <p:spPr>
          <a:xfrm>
            <a:off x="1403430" y="5517132"/>
            <a:ext cx="4730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Data</a:t>
            </a:r>
          </a:p>
        </p:txBody>
      </p:sp>
      <p:cxnSp>
        <p:nvCxnSpPr>
          <p:cNvPr id="73" name="Straight Arrow Connector 159"/>
          <p:cNvCxnSpPr/>
          <p:nvPr/>
        </p:nvCxnSpPr>
        <p:spPr>
          <a:xfrm rot="10800000">
            <a:off x="1187530" y="5834632"/>
            <a:ext cx="144462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60"/>
          <p:cNvSpPr txBox="1"/>
          <p:nvPr/>
        </p:nvSpPr>
        <p:spPr>
          <a:xfrm>
            <a:off x="1403430" y="5702869"/>
            <a:ext cx="6572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Control</a:t>
            </a:r>
          </a:p>
        </p:txBody>
      </p:sp>
      <p:cxnSp>
        <p:nvCxnSpPr>
          <p:cNvPr id="75" name="Straight Arrow Connector 161"/>
          <p:cNvCxnSpPr/>
          <p:nvPr/>
        </p:nvCxnSpPr>
        <p:spPr>
          <a:xfrm>
            <a:off x="1187530" y="5996557"/>
            <a:ext cx="144462" cy="1587"/>
          </a:xfrm>
          <a:prstGeom prst="straightConnector1">
            <a:avLst/>
          </a:prstGeom>
          <a:ln w="25400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62"/>
          <p:cNvSpPr txBox="1"/>
          <p:nvPr/>
        </p:nvSpPr>
        <p:spPr>
          <a:xfrm>
            <a:off x="1403430" y="5877494"/>
            <a:ext cx="103746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Wishbone bus</a:t>
            </a:r>
            <a:endParaRPr lang="en-US" sz="1000" b="1" dirty="0">
              <a:latin typeface="+mn-lt"/>
            </a:endParaRPr>
          </a:p>
        </p:txBody>
      </p:sp>
      <p:sp>
        <p:nvSpPr>
          <p:cNvPr id="77" name="Rectangle 164"/>
          <p:cNvSpPr/>
          <p:nvPr/>
        </p:nvSpPr>
        <p:spPr>
          <a:xfrm>
            <a:off x="3851900" y="2133130"/>
            <a:ext cx="576262" cy="468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64KB</a:t>
            </a:r>
          </a:p>
        </p:txBody>
      </p:sp>
      <p:sp>
        <p:nvSpPr>
          <p:cNvPr id="78" name="TextBox 165"/>
          <p:cNvSpPr txBox="1"/>
          <p:nvPr/>
        </p:nvSpPr>
        <p:spPr>
          <a:xfrm>
            <a:off x="3707880" y="1671167"/>
            <a:ext cx="1781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IP/UDP Packet Buffer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Stream Selector (IPMUX)</a:t>
            </a:r>
          </a:p>
        </p:txBody>
      </p:sp>
      <p:sp>
        <p:nvSpPr>
          <p:cNvPr id="79" name="Rectangle 166"/>
          <p:cNvSpPr/>
          <p:nvPr/>
        </p:nvSpPr>
        <p:spPr>
          <a:xfrm rot="16200000">
            <a:off x="4140462" y="2420649"/>
            <a:ext cx="719631" cy="144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Rx_buf2data</a:t>
            </a:r>
          </a:p>
        </p:txBody>
      </p:sp>
      <p:sp>
        <p:nvSpPr>
          <p:cNvPr id="80" name="Rectangle 167"/>
          <p:cNvSpPr/>
          <p:nvPr/>
        </p:nvSpPr>
        <p:spPr>
          <a:xfrm>
            <a:off x="4788030" y="213266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1</a:t>
            </a:r>
          </a:p>
        </p:txBody>
      </p:sp>
      <p:sp>
        <p:nvSpPr>
          <p:cNvPr id="81" name="Rectangle 168"/>
          <p:cNvSpPr/>
          <p:nvPr/>
        </p:nvSpPr>
        <p:spPr>
          <a:xfrm>
            <a:off x="4788030" y="2276682"/>
            <a:ext cx="648090" cy="143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RxPort 2</a:t>
            </a:r>
          </a:p>
        </p:txBody>
      </p:sp>
      <p:sp>
        <p:nvSpPr>
          <p:cNvPr id="82" name="Rectangle 169"/>
          <p:cNvSpPr/>
          <p:nvPr/>
        </p:nvSpPr>
        <p:spPr>
          <a:xfrm>
            <a:off x="4788030" y="2708742"/>
            <a:ext cx="648090" cy="1445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RxPort_m</a:t>
            </a:r>
          </a:p>
        </p:txBody>
      </p:sp>
      <p:cxnSp>
        <p:nvCxnSpPr>
          <p:cNvPr id="83" name="Straight Arrow Connector 170"/>
          <p:cNvCxnSpPr/>
          <p:nvPr/>
        </p:nvCxnSpPr>
        <p:spPr>
          <a:xfrm>
            <a:off x="5004060" y="242070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171"/>
          <p:cNvSpPr/>
          <p:nvPr/>
        </p:nvSpPr>
        <p:spPr>
          <a:xfrm>
            <a:off x="4679951" y="2996782"/>
            <a:ext cx="756170" cy="287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Config.</a:t>
            </a:r>
          </a:p>
        </p:txBody>
      </p:sp>
      <p:sp>
        <p:nvSpPr>
          <p:cNvPr id="85" name="Rectangle 172"/>
          <p:cNvSpPr/>
          <p:nvPr/>
        </p:nvSpPr>
        <p:spPr>
          <a:xfrm rot="16200000">
            <a:off x="3420310" y="3788422"/>
            <a:ext cx="720229" cy="14508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Tx_pkt2mac</a:t>
            </a:r>
          </a:p>
        </p:txBody>
      </p:sp>
      <p:sp>
        <p:nvSpPr>
          <p:cNvPr id="86" name="Rectangle 173"/>
          <p:cNvSpPr/>
          <p:nvPr/>
        </p:nvSpPr>
        <p:spPr>
          <a:xfrm rot="16200000">
            <a:off x="4139877" y="3788826"/>
            <a:ext cx="720229" cy="1440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Tx_data2buf</a:t>
            </a:r>
          </a:p>
        </p:txBody>
      </p:sp>
      <p:sp>
        <p:nvSpPr>
          <p:cNvPr id="87" name="Rectangle 174"/>
          <p:cNvSpPr/>
          <p:nvPr/>
        </p:nvSpPr>
        <p:spPr>
          <a:xfrm>
            <a:off x="4788030" y="3500852"/>
            <a:ext cx="648090" cy="14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1</a:t>
            </a:r>
          </a:p>
        </p:txBody>
      </p:sp>
      <p:sp>
        <p:nvSpPr>
          <p:cNvPr id="88" name="Rectangle 175"/>
          <p:cNvSpPr/>
          <p:nvPr/>
        </p:nvSpPr>
        <p:spPr>
          <a:xfrm>
            <a:off x="4788030" y="3644872"/>
            <a:ext cx="648090" cy="1440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 2</a:t>
            </a:r>
          </a:p>
        </p:txBody>
      </p:sp>
      <p:sp>
        <p:nvSpPr>
          <p:cNvPr id="89" name="Rectangle 176"/>
          <p:cNvSpPr/>
          <p:nvPr/>
        </p:nvSpPr>
        <p:spPr>
          <a:xfrm>
            <a:off x="4788030" y="4076932"/>
            <a:ext cx="647700" cy="143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TxPort_m</a:t>
            </a:r>
          </a:p>
        </p:txBody>
      </p:sp>
      <p:cxnSp>
        <p:nvCxnSpPr>
          <p:cNvPr id="90" name="Straight Arrow Connector 179"/>
          <p:cNvCxnSpPr/>
          <p:nvPr/>
        </p:nvCxnSpPr>
        <p:spPr>
          <a:xfrm flipH="1">
            <a:off x="3491850" y="3716622"/>
            <a:ext cx="214963" cy="418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185"/>
          <p:cNvCxnSpPr/>
          <p:nvPr/>
        </p:nvCxnSpPr>
        <p:spPr>
          <a:xfrm>
            <a:off x="5434142" y="2348094"/>
            <a:ext cx="362028" cy="75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191"/>
          <p:cNvCxnSpPr/>
          <p:nvPr/>
        </p:nvCxnSpPr>
        <p:spPr>
          <a:xfrm>
            <a:off x="6945910" y="1988840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92"/>
          <p:cNvSpPr/>
          <p:nvPr/>
        </p:nvSpPr>
        <p:spPr>
          <a:xfrm>
            <a:off x="3851900" y="2673375"/>
            <a:ext cx="576262" cy="179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94" name="Trapezoid 193"/>
          <p:cNvSpPr/>
          <p:nvPr/>
        </p:nvSpPr>
        <p:spPr>
          <a:xfrm rot="16200000">
            <a:off x="4248125" y="2384528"/>
            <a:ext cx="863651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Rx Stream Select</a:t>
            </a:r>
          </a:p>
        </p:txBody>
      </p:sp>
      <p:cxnSp>
        <p:nvCxnSpPr>
          <p:cNvPr id="95" name="Straight Arrow Connector 194"/>
          <p:cNvCxnSpPr/>
          <p:nvPr/>
        </p:nvCxnSpPr>
        <p:spPr>
          <a:xfrm flipH="1">
            <a:off x="3491850" y="3068950"/>
            <a:ext cx="648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195"/>
          <p:cNvCxnSpPr/>
          <p:nvPr/>
        </p:nvCxnSpPr>
        <p:spPr>
          <a:xfrm>
            <a:off x="4139940" y="2852267"/>
            <a:ext cx="0" cy="21668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196"/>
          <p:cNvSpPr/>
          <p:nvPr/>
        </p:nvSpPr>
        <p:spPr>
          <a:xfrm>
            <a:off x="3851900" y="3500722"/>
            <a:ext cx="576262" cy="4683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TxPacket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Buffer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32KB</a:t>
            </a:r>
          </a:p>
        </p:txBody>
      </p:sp>
      <p:sp>
        <p:nvSpPr>
          <p:cNvPr id="98" name="Rectangle 197"/>
          <p:cNvSpPr/>
          <p:nvPr/>
        </p:nvSpPr>
        <p:spPr>
          <a:xfrm>
            <a:off x="3851900" y="4040472"/>
            <a:ext cx="576262" cy="180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Flags</a:t>
            </a:r>
          </a:p>
        </p:txBody>
      </p:sp>
      <p:sp>
        <p:nvSpPr>
          <p:cNvPr id="99" name="Trapezoid 198"/>
          <p:cNvSpPr/>
          <p:nvPr/>
        </p:nvSpPr>
        <p:spPr>
          <a:xfrm rot="16200000">
            <a:off x="4247891" y="3752952"/>
            <a:ext cx="864120" cy="215900"/>
          </a:xfrm>
          <a:prstGeom prst="trapezoid">
            <a:avLst>
              <a:gd name="adj" fmla="val 68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Tx Stream Select</a:t>
            </a:r>
          </a:p>
        </p:txBody>
      </p:sp>
      <p:sp>
        <p:nvSpPr>
          <p:cNvPr id="100" name="TextBox 199"/>
          <p:cNvSpPr txBox="1"/>
          <p:nvPr/>
        </p:nvSpPr>
        <p:spPr>
          <a:xfrm rot="16200000">
            <a:off x="8148509" y="213921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+mn-lt"/>
              </a:rPr>
              <a:t>31 PMTs</a:t>
            </a:r>
          </a:p>
        </p:txBody>
      </p:sp>
      <p:cxnSp>
        <p:nvCxnSpPr>
          <p:cNvPr id="101" name="Straight Arrow Connector 204"/>
          <p:cNvCxnSpPr/>
          <p:nvPr/>
        </p:nvCxnSpPr>
        <p:spPr>
          <a:xfrm flipV="1">
            <a:off x="7307650" y="2636912"/>
            <a:ext cx="0" cy="1440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206"/>
          <p:cNvCxnSpPr/>
          <p:nvPr/>
        </p:nvCxnSpPr>
        <p:spPr>
          <a:xfrm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207"/>
          <p:cNvCxnSpPr/>
          <p:nvPr/>
        </p:nvCxnSpPr>
        <p:spPr>
          <a:xfrm flipH="1" flipV="1">
            <a:off x="2483970" y="4436592"/>
            <a:ext cx="431800" cy="360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208"/>
          <p:cNvSpPr txBox="1"/>
          <p:nvPr/>
        </p:nvSpPr>
        <p:spPr>
          <a:xfrm>
            <a:off x="2531287" y="5545736"/>
            <a:ext cx="229582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UTC time &amp; </a:t>
            </a:r>
            <a:r>
              <a:rPr lang="en-US" sz="1000" b="1" dirty="0" smtClean="0">
                <a:latin typeface="+mn-lt"/>
              </a:rPr>
              <a:t>Clock (PPS, 125 MHz)</a:t>
            </a:r>
            <a:endParaRPr lang="en-US" sz="1000" b="1" dirty="0">
              <a:latin typeface="+mn-lt"/>
            </a:endParaRPr>
          </a:p>
        </p:txBody>
      </p:sp>
      <p:sp>
        <p:nvSpPr>
          <p:cNvPr id="105" name="TextBox 253"/>
          <p:cNvSpPr txBox="1">
            <a:spLocks noChangeArrowheads="1"/>
          </p:cNvSpPr>
          <p:nvPr/>
        </p:nvSpPr>
        <p:spPr bwMode="auto">
          <a:xfrm>
            <a:off x="3566670" y="3038759"/>
            <a:ext cx="978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Pause </a:t>
            </a:r>
            <a:r>
              <a:rPr lang="en-US" sz="1000" b="1" dirty="0" smtClean="0">
                <a:solidFill>
                  <a:srgbClr val="FF0000"/>
                </a:solidFill>
              </a:rPr>
              <a:t>Frame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210"/>
          <p:cNvCxnSpPr/>
          <p:nvPr/>
        </p:nvCxnSpPr>
        <p:spPr>
          <a:xfrm flipH="1">
            <a:off x="3275013" y="2708900"/>
            <a:ext cx="216837" cy="492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211"/>
          <p:cNvCxnSpPr/>
          <p:nvPr/>
        </p:nvCxnSpPr>
        <p:spPr>
          <a:xfrm flipH="1" flipV="1">
            <a:off x="3491485" y="2709392"/>
            <a:ext cx="365" cy="100749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212"/>
          <p:cNvCxnSpPr/>
          <p:nvPr/>
        </p:nvCxnSpPr>
        <p:spPr>
          <a:xfrm>
            <a:off x="2348319" y="5644887"/>
            <a:ext cx="144463" cy="1587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213"/>
          <p:cNvCxnSpPr/>
          <p:nvPr/>
        </p:nvCxnSpPr>
        <p:spPr>
          <a:xfrm flipV="1">
            <a:off x="2555720" y="1556584"/>
            <a:ext cx="4536630" cy="156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214"/>
          <p:cNvCxnSpPr/>
          <p:nvPr/>
        </p:nvCxnSpPr>
        <p:spPr>
          <a:xfrm>
            <a:off x="7088785" y="1556867"/>
            <a:ext cx="3495" cy="7193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215"/>
          <p:cNvCxnSpPr/>
          <p:nvPr/>
        </p:nvCxnSpPr>
        <p:spPr>
          <a:xfrm>
            <a:off x="1115520" y="1988800"/>
            <a:ext cx="1" cy="18722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0"/>
          <p:cNvCxnSpPr/>
          <p:nvPr/>
        </p:nvCxnSpPr>
        <p:spPr>
          <a:xfrm flipH="1" flipV="1">
            <a:off x="2339326" y="2780830"/>
            <a:ext cx="1152524" cy="2881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221"/>
          <p:cNvSpPr/>
          <p:nvPr/>
        </p:nvSpPr>
        <p:spPr>
          <a:xfrm>
            <a:off x="6516216" y="3068960"/>
            <a:ext cx="1151717" cy="7920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4" name="Rectangle 223"/>
          <p:cNvSpPr/>
          <p:nvPr/>
        </p:nvSpPr>
        <p:spPr>
          <a:xfrm>
            <a:off x="7813672" y="3068960"/>
            <a:ext cx="430838" cy="287780"/>
          </a:xfrm>
          <a:prstGeom prst="rect">
            <a:avLst/>
          </a:prstGeom>
          <a:solidFill>
            <a:srgbClr val="FFFFCC">
              <a:alpha val="8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115" name="Rectangle 224"/>
          <p:cNvSpPr/>
          <p:nvPr/>
        </p:nvSpPr>
        <p:spPr>
          <a:xfrm>
            <a:off x="6661251" y="3501703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cxnSp>
        <p:nvCxnSpPr>
          <p:cNvPr id="116" name="Straight Arrow Connector 225"/>
          <p:cNvCxnSpPr/>
          <p:nvPr/>
        </p:nvCxnSpPr>
        <p:spPr>
          <a:xfrm flipH="1">
            <a:off x="8243886" y="3212976"/>
            <a:ext cx="144644" cy="704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226"/>
          <p:cNvCxnSpPr/>
          <p:nvPr/>
        </p:nvCxnSpPr>
        <p:spPr>
          <a:xfrm>
            <a:off x="6948330" y="3212976"/>
            <a:ext cx="865342" cy="13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227"/>
          <p:cNvCxnSpPr/>
          <p:nvPr/>
        </p:nvCxnSpPr>
        <p:spPr>
          <a:xfrm flipV="1">
            <a:off x="8028384" y="3428848"/>
            <a:ext cx="1188" cy="28818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228"/>
          <p:cNvCxnSpPr/>
          <p:nvPr/>
        </p:nvCxnSpPr>
        <p:spPr>
          <a:xfrm flipV="1">
            <a:off x="6732300" y="5373112"/>
            <a:ext cx="2087850" cy="41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229"/>
          <p:cNvCxnSpPr/>
          <p:nvPr/>
        </p:nvCxnSpPr>
        <p:spPr>
          <a:xfrm>
            <a:off x="8676570" y="350085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30"/>
          <p:cNvCxnSpPr/>
          <p:nvPr/>
        </p:nvCxnSpPr>
        <p:spPr>
          <a:xfrm>
            <a:off x="8820590" y="2348692"/>
            <a:ext cx="0" cy="3024420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231"/>
          <p:cNvSpPr/>
          <p:nvPr/>
        </p:nvSpPr>
        <p:spPr>
          <a:xfrm>
            <a:off x="8388530" y="2852155"/>
            <a:ext cx="288040" cy="936885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3" name="TextBox 232"/>
          <p:cNvSpPr txBox="1"/>
          <p:nvPr/>
        </p:nvSpPr>
        <p:spPr>
          <a:xfrm rot="16200000">
            <a:off x="8034153" y="3226436"/>
            <a:ext cx="100861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Hydrophone</a:t>
            </a:r>
            <a:endParaRPr lang="en-US" sz="1100" b="1" dirty="0">
              <a:latin typeface="+mn-lt"/>
            </a:endParaRPr>
          </a:p>
        </p:txBody>
      </p:sp>
      <p:cxnSp>
        <p:nvCxnSpPr>
          <p:cNvPr id="124" name="Straight Arrow Connector 260"/>
          <p:cNvCxnSpPr/>
          <p:nvPr/>
        </p:nvCxnSpPr>
        <p:spPr>
          <a:xfrm>
            <a:off x="5004060" y="3788892"/>
            <a:ext cx="0" cy="28804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62"/>
          <p:cNvSpPr/>
          <p:nvPr/>
        </p:nvSpPr>
        <p:spPr>
          <a:xfrm>
            <a:off x="5868180" y="1700602"/>
            <a:ext cx="360050" cy="216045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6" name="Straight Arrow Connector 266"/>
          <p:cNvCxnSpPr/>
          <p:nvPr/>
        </p:nvCxnSpPr>
        <p:spPr>
          <a:xfrm>
            <a:off x="2348789" y="5805172"/>
            <a:ext cx="144463" cy="1587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269"/>
          <p:cNvSpPr/>
          <p:nvPr/>
        </p:nvSpPr>
        <p:spPr>
          <a:xfrm>
            <a:off x="6587550" y="2348880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8" name="Rectangle 270"/>
          <p:cNvSpPr/>
          <p:nvPr/>
        </p:nvSpPr>
        <p:spPr>
          <a:xfrm>
            <a:off x="7090788" y="2348880"/>
            <a:ext cx="433387" cy="28858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TDC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30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29" name="Straight Arrow Connector 272"/>
          <p:cNvCxnSpPr/>
          <p:nvPr/>
        </p:nvCxnSpPr>
        <p:spPr>
          <a:xfrm flipH="1" flipV="1">
            <a:off x="7522589" y="2492896"/>
            <a:ext cx="865941" cy="105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273"/>
          <p:cNvCxnSpPr/>
          <p:nvPr/>
        </p:nvCxnSpPr>
        <p:spPr>
          <a:xfrm>
            <a:off x="6946325" y="2564722"/>
            <a:ext cx="144463" cy="1588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274"/>
          <p:cNvCxnSpPr/>
          <p:nvPr/>
        </p:nvCxnSpPr>
        <p:spPr>
          <a:xfrm>
            <a:off x="673224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276"/>
          <p:cNvCxnSpPr/>
          <p:nvPr/>
        </p:nvCxnSpPr>
        <p:spPr>
          <a:xfrm>
            <a:off x="730765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284"/>
          <p:cNvCxnSpPr/>
          <p:nvPr/>
        </p:nvCxnSpPr>
        <p:spPr>
          <a:xfrm flipH="1">
            <a:off x="6156220" y="2060652"/>
            <a:ext cx="72010" cy="28804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289"/>
          <p:cNvCxnSpPr/>
          <p:nvPr/>
        </p:nvCxnSpPr>
        <p:spPr>
          <a:xfrm>
            <a:off x="6156220" y="2348692"/>
            <a:ext cx="72010" cy="21603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291"/>
          <p:cNvCxnSpPr/>
          <p:nvPr/>
        </p:nvCxnSpPr>
        <p:spPr>
          <a:xfrm flipH="1">
            <a:off x="5868180" y="2348692"/>
            <a:ext cx="288040" cy="1224170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292"/>
          <p:cNvCxnSpPr/>
          <p:nvPr/>
        </p:nvCxnSpPr>
        <p:spPr>
          <a:xfrm flipH="1">
            <a:off x="5436120" y="357286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301"/>
          <p:cNvSpPr/>
          <p:nvPr/>
        </p:nvSpPr>
        <p:spPr>
          <a:xfrm>
            <a:off x="6588280" y="3140968"/>
            <a:ext cx="358775" cy="28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</a:rPr>
              <a:t>Fifo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38" name="Straight Arrow Connector 305"/>
          <p:cNvCxnSpPr/>
          <p:nvPr/>
        </p:nvCxnSpPr>
        <p:spPr>
          <a:xfrm flipH="1">
            <a:off x="6228230" y="256472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308"/>
          <p:cNvCxnSpPr/>
          <p:nvPr/>
        </p:nvCxnSpPr>
        <p:spPr>
          <a:xfrm flipH="1">
            <a:off x="6228230" y="2060652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314"/>
          <p:cNvCxnSpPr/>
          <p:nvPr/>
        </p:nvCxnSpPr>
        <p:spPr>
          <a:xfrm flipH="1">
            <a:off x="6228230" y="3284984"/>
            <a:ext cx="36005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317"/>
          <p:cNvCxnSpPr/>
          <p:nvPr/>
        </p:nvCxnSpPr>
        <p:spPr>
          <a:xfrm flipH="1">
            <a:off x="5868180" y="3284984"/>
            <a:ext cx="360004" cy="431898"/>
          </a:xfrm>
          <a:prstGeom prst="straightConnector1">
            <a:avLst/>
          </a:prstGeom>
          <a:ln w="25400">
            <a:solidFill>
              <a:srgbClr val="FF66FF"/>
            </a:solidFill>
            <a:prstDash val="sys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319"/>
          <p:cNvCxnSpPr/>
          <p:nvPr/>
        </p:nvCxnSpPr>
        <p:spPr>
          <a:xfrm flipH="1">
            <a:off x="5436120" y="3716882"/>
            <a:ext cx="432060" cy="0"/>
          </a:xfrm>
          <a:prstGeom prst="straightConnector1">
            <a:avLst/>
          </a:prstGeom>
          <a:ln w="25400">
            <a:solidFill>
              <a:srgbClr val="FF66FF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323"/>
          <p:cNvCxnSpPr/>
          <p:nvPr/>
        </p:nvCxnSpPr>
        <p:spPr>
          <a:xfrm>
            <a:off x="7452323" y="3717032"/>
            <a:ext cx="57724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326"/>
          <p:cNvCxnSpPr/>
          <p:nvPr/>
        </p:nvCxnSpPr>
        <p:spPr>
          <a:xfrm>
            <a:off x="8677715" y="23486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329"/>
          <p:cNvCxnSpPr/>
          <p:nvPr/>
        </p:nvCxnSpPr>
        <p:spPr>
          <a:xfrm>
            <a:off x="8028480" y="2132856"/>
            <a:ext cx="0" cy="21603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331"/>
          <p:cNvSpPr/>
          <p:nvPr/>
        </p:nvSpPr>
        <p:spPr>
          <a:xfrm>
            <a:off x="8028480" y="4220952"/>
            <a:ext cx="648090" cy="50407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7" name="TextBox 332"/>
          <p:cNvSpPr txBox="1"/>
          <p:nvPr/>
        </p:nvSpPr>
        <p:spPr>
          <a:xfrm>
            <a:off x="8028480" y="4220952"/>
            <a:ext cx="67197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 smtClean="0">
                <a:latin typeface="+mn-lt"/>
              </a:rPr>
              <a:t>Nano</a:t>
            </a:r>
            <a:endParaRPr lang="en-US" sz="1100" b="1" dirty="0" smtClean="0">
              <a:latin typeface="+mn-lt"/>
            </a:endParaRP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Beacon</a:t>
            </a:r>
            <a:endParaRPr lang="en-US" sz="1100" b="1" dirty="0">
              <a:latin typeface="+mn-lt"/>
            </a:endParaRPr>
          </a:p>
        </p:txBody>
      </p:sp>
      <p:cxnSp>
        <p:nvCxnSpPr>
          <p:cNvPr id="148" name="Straight Arrow Connector 333"/>
          <p:cNvCxnSpPr/>
          <p:nvPr/>
        </p:nvCxnSpPr>
        <p:spPr>
          <a:xfrm>
            <a:off x="8676570" y="4508992"/>
            <a:ext cx="142875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335"/>
          <p:cNvSpPr/>
          <p:nvPr/>
        </p:nvSpPr>
        <p:spPr>
          <a:xfrm>
            <a:off x="7090945" y="4940504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GPIO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336"/>
          <p:cNvCxnSpPr/>
          <p:nvPr/>
        </p:nvCxnSpPr>
        <p:spPr>
          <a:xfrm flipH="1">
            <a:off x="7668432" y="5085072"/>
            <a:ext cx="360048" cy="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342"/>
          <p:cNvSpPr txBox="1"/>
          <p:nvPr/>
        </p:nvSpPr>
        <p:spPr>
          <a:xfrm>
            <a:off x="7956470" y="479703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LEDs</a:t>
            </a:r>
            <a:endParaRPr lang="en-US" sz="1100" b="1" dirty="0">
              <a:latin typeface="+mn-lt"/>
            </a:endParaRPr>
          </a:p>
        </p:txBody>
      </p:sp>
      <p:sp>
        <p:nvSpPr>
          <p:cNvPr id="152" name="Rectangle 355"/>
          <p:cNvSpPr/>
          <p:nvPr/>
        </p:nvSpPr>
        <p:spPr>
          <a:xfrm>
            <a:off x="5796170" y="4941052"/>
            <a:ext cx="574675" cy="28733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I2C</a:t>
            </a:r>
          </a:p>
        </p:txBody>
      </p:sp>
      <p:sp>
        <p:nvSpPr>
          <p:cNvPr id="153" name="Rectangle 359"/>
          <p:cNvSpPr/>
          <p:nvPr/>
        </p:nvSpPr>
        <p:spPr>
          <a:xfrm>
            <a:off x="5032873" y="5661152"/>
            <a:ext cx="64809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4" name="TextBox 360"/>
          <p:cNvSpPr txBox="1"/>
          <p:nvPr/>
        </p:nvSpPr>
        <p:spPr>
          <a:xfrm>
            <a:off x="4996873" y="566115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Debug RS232</a:t>
            </a:r>
            <a:endParaRPr lang="en-US" sz="1100" b="1" dirty="0">
              <a:latin typeface="+mn-lt"/>
            </a:endParaRPr>
          </a:p>
        </p:txBody>
      </p:sp>
      <p:sp>
        <p:nvSpPr>
          <p:cNvPr id="155" name="TextBox 362"/>
          <p:cNvSpPr txBox="1"/>
          <p:nvPr/>
        </p:nvSpPr>
        <p:spPr>
          <a:xfrm>
            <a:off x="5791728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Temp</a:t>
            </a:r>
            <a:endParaRPr lang="en-US" sz="1100" b="1" dirty="0">
              <a:latin typeface="+mn-lt"/>
            </a:endParaRPr>
          </a:p>
        </p:txBody>
      </p:sp>
      <p:sp>
        <p:nvSpPr>
          <p:cNvPr id="156" name="Rectangle 363"/>
          <p:cNvSpPr/>
          <p:nvPr/>
        </p:nvSpPr>
        <p:spPr>
          <a:xfrm>
            <a:off x="6661251" y="5652069"/>
            <a:ext cx="747696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7" name="TextBox 364"/>
          <p:cNvSpPr txBox="1"/>
          <p:nvPr/>
        </p:nvSpPr>
        <p:spPr>
          <a:xfrm>
            <a:off x="6616837" y="5652069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Compass</a:t>
            </a:r>
            <a:endParaRPr lang="en-US" sz="1100" b="1" dirty="0">
              <a:latin typeface="+mn-lt"/>
            </a:endParaRPr>
          </a:p>
        </p:txBody>
      </p:sp>
      <p:sp>
        <p:nvSpPr>
          <p:cNvPr id="158" name="TextBox 366"/>
          <p:cNvSpPr txBox="1"/>
          <p:nvPr/>
        </p:nvSpPr>
        <p:spPr>
          <a:xfrm>
            <a:off x="7504241" y="5661152"/>
            <a:ext cx="819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Tilt</a:t>
            </a:r>
            <a:endParaRPr lang="en-US" sz="1100" b="1" dirty="0">
              <a:latin typeface="+mn-lt"/>
            </a:endParaRPr>
          </a:p>
        </p:txBody>
      </p:sp>
      <p:cxnSp>
        <p:nvCxnSpPr>
          <p:cNvPr id="159" name="Straight Arrow Connector 369"/>
          <p:cNvCxnSpPr/>
          <p:nvPr/>
        </p:nvCxnSpPr>
        <p:spPr>
          <a:xfrm>
            <a:off x="6084210" y="5229092"/>
            <a:ext cx="0" cy="43206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370"/>
          <p:cNvCxnSpPr/>
          <p:nvPr/>
        </p:nvCxnSpPr>
        <p:spPr>
          <a:xfrm flipV="1">
            <a:off x="687632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373"/>
          <p:cNvCxnSpPr/>
          <p:nvPr/>
        </p:nvCxnSpPr>
        <p:spPr>
          <a:xfrm flipV="1">
            <a:off x="7740440" y="5517132"/>
            <a:ext cx="0" cy="144020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374"/>
          <p:cNvCxnSpPr/>
          <p:nvPr/>
        </p:nvCxnSpPr>
        <p:spPr>
          <a:xfrm flipV="1">
            <a:off x="6084210" y="5517132"/>
            <a:ext cx="1656230" cy="416"/>
          </a:xfrm>
          <a:prstGeom prst="straightConnector1">
            <a:avLst/>
          </a:prstGeom>
          <a:ln w="25400">
            <a:solidFill>
              <a:srgbClr val="0033CC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380"/>
          <p:cNvSpPr txBox="1"/>
          <p:nvPr/>
        </p:nvSpPr>
        <p:spPr>
          <a:xfrm>
            <a:off x="2564819" y="5703129"/>
            <a:ext cx="201850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 smtClean="0">
                <a:latin typeface="+mn-lt"/>
              </a:rPr>
              <a:t>Point to Point interconnection</a:t>
            </a:r>
            <a:endParaRPr lang="en-US" sz="1000" b="1" dirty="0">
              <a:latin typeface="+mn-lt"/>
            </a:endParaRPr>
          </a:p>
        </p:txBody>
      </p:sp>
      <p:sp>
        <p:nvSpPr>
          <p:cNvPr id="164" name="TextBox 381"/>
          <p:cNvSpPr txBox="1"/>
          <p:nvPr/>
        </p:nvSpPr>
        <p:spPr>
          <a:xfrm>
            <a:off x="897665" y="4983615"/>
            <a:ext cx="7939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+mn-lt"/>
              </a:rPr>
              <a:t>Xilinx</a:t>
            </a:r>
          </a:p>
          <a:p>
            <a:pPr algn="ctr">
              <a:defRPr/>
            </a:pPr>
            <a:r>
              <a:rPr lang="en-US" sz="1200" b="1" dirty="0" smtClean="0">
                <a:latin typeface="+mn-lt"/>
              </a:rPr>
              <a:t>Kintex-7</a:t>
            </a:r>
            <a:endParaRPr lang="en-US" sz="1200" b="1" dirty="0">
              <a:latin typeface="+mn-lt"/>
            </a:endParaRPr>
          </a:p>
        </p:txBody>
      </p:sp>
      <p:sp>
        <p:nvSpPr>
          <p:cNvPr id="165" name="Rounded Rectangle 382"/>
          <p:cNvSpPr/>
          <p:nvPr/>
        </p:nvSpPr>
        <p:spPr>
          <a:xfrm>
            <a:off x="1043510" y="2348850"/>
            <a:ext cx="2376330" cy="2016280"/>
          </a:xfrm>
          <a:prstGeom prst="roundRect">
            <a:avLst>
              <a:gd name="adj" fmla="val 51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Arrow Connector 178"/>
          <p:cNvCxnSpPr/>
          <p:nvPr/>
        </p:nvCxnSpPr>
        <p:spPr>
          <a:xfrm flipV="1">
            <a:off x="1115520" y="3861060"/>
            <a:ext cx="72010" cy="158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87"/>
          <p:cNvSpPr/>
          <p:nvPr/>
        </p:nvSpPr>
        <p:spPr>
          <a:xfrm rot="5400000">
            <a:off x="1655595" y="1376715"/>
            <a:ext cx="360050" cy="115216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8" name="TextBox 188"/>
          <p:cNvSpPr txBox="1"/>
          <p:nvPr/>
        </p:nvSpPr>
        <p:spPr>
          <a:xfrm>
            <a:off x="1244393" y="1772770"/>
            <a:ext cx="11673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Start Time Slice UTC &amp;</a:t>
            </a:r>
          </a:p>
          <a:p>
            <a:pPr algn="ctr">
              <a:defRPr/>
            </a:pPr>
            <a:r>
              <a:rPr lang="en-US" sz="800" dirty="0" smtClean="0">
                <a:latin typeface="+mn-lt"/>
              </a:rPr>
              <a:t>Offset counter since</a:t>
            </a:r>
            <a:endParaRPr lang="en-US" sz="800" dirty="0">
              <a:latin typeface="+mn-lt"/>
            </a:endParaRPr>
          </a:p>
        </p:txBody>
      </p:sp>
      <p:cxnSp>
        <p:nvCxnSpPr>
          <p:cNvPr id="169" name="Straight Arrow Connector 189"/>
          <p:cNvCxnSpPr/>
          <p:nvPr/>
        </p:nvCxnSpPr>
        <p:spPr>
          <a:xfrm>
            <a:off x="111552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201"/>
          <p:cNvCxnSpPr/>
          <p:nvPr/>
        </p:nvCxnSpPr>
        <p:spPr>
          <a:xfrm>
            <a:off x="2411700" y="1988800"/>
            <a:ext cx="144020" cy="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218"/>
          <p:cNvCxnSpPr/>
          <p:nvPr/>
        </p:nvCxnSpPr>
        <p:spPr>
          <a:xfrm>
            <a:off x="2555719" y="1556740"/>
            <a:ext cx="1" cy="432060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238"/>
          <p:cNvCxnSpPr/>
          <p:nvPr/>
        </p:nvCxnSpPr>
        <p:spPr>
          <a:xfrm>
            <a:off x="6012200" y="1556740"/>
            <a:ext cx="0" cy="144463"/>
          </a:xfrm>
          <a:prstGeom prst="straightConnector1">
            <a:avLst/>
          </a:prstGeom>
          <a:ln w="25400">
            <a:solidFill>
              <a:srgbClr val="FFC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240"/>
          <p:cNvSpPr txBox="1"/>
          <p:nvPr/>
        </p:nvSpPr>
        <p:spPr>
          <a:xfrm rot="16200000">
            <a:off x="5556557" y="1954801"/>
            <a:ext cx="8386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+mn-lt"/>
              </a:rPr>
              <a:t>Time Slice Start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1669941" y="4954106"/>
            <a:ext cx="576960" cy="430603"/>
            <a:chOff x="2339690" y="4942509"/>
            <a:chExt cx="576960" cy="430603"/>
          </a:xfrm>
        </p:grpSpPr>
        <p:sp>
          <p:nvSpPr>
            <p:cNvPr id="57" name="Rectangle 138"/>
            <p:cNvSpPr/>
            <p:nvPr/>
          </p:nvSpPr>
          <p:spPr>
            <a:xfrm>
              <a:off x="2339690" y="4942509"/>
              <a:ext cx="50323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139"/>
            <p:cNvSpPr txBox="1"/>
            <p:nvPr/>
          </p:nvSpPr>
          <p:spPr>
            <a:xfrm>
              <a:off x="2348789" y="4994197"/>
              <a:ext cx="501650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latin typeface="+mn-lt"/>
                </a:rPr>
                <a:t>MEM</a:t>
              </a:r>
            </a:p>
          </p:txBody>
        </p:sp>
        <p:sp>
          <p:nvSpPr>
            <p:cNvPr id="177" name="TextBox 181"/>
            <p:cNvSpPr txBox="1"/>
            <p:nvPr/>
          </p:nvSpPr>
          <p:spPr>
            <a:xfrm>
              <a:off x="2680688" y="5058873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183" name="Arc 241"/>
          <p:cNvSpPr/>
          <p:nvPr/>
        </p:nvSpPr>
        <p:spPr>
          <a:xfrm>
            <a:off x="2200433" y="3875350"/>
            <a:ext cx="504070" cy="417770"/>
          </a:xfrm>
          <a:prstGeom prst="arc">
            <a:avLst>
              <a:gd name="adj1" fmla="val 5283451"/>
              <a:gd name="adj2" fmla="val 11076607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Arc 242"/>
          <p:cNvSpPr/>
          <p:nvPr/>
        </p:nvSpPr>
        <p:spPr>
          <a:xfrm>
            <a:off x="2704504" y="4293120"/>
            <a:ext cx="321197" cy="699777"/>
          </a:xfrm>
          <a:prstGeom prst="arc">
            <a:avLst>
              <a:gd name="adj1" fmla="val 16186236"/>
              <a:gd name="adj2" fmla="val 4575166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244"/>
          <p:cNvCxnSpPr>
            <a:endCxn id="184" idx="0"/>
          </p:cNvCxnSpPr>
          <p:nvPr/>
        </p:nvCxnSpPr>
        <p:spPr>
          <a:xfrm>
            <a:off x="2459550" y="4292843"/>
            <a:ext cx="404152" cy="2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248"/>
          <p:cNvCxnSpPr/>
          <p:nvPr/>
        </p:nvCxnSpPr>
        <p:spPr>
          <a:xfrm flipV="1">
            <a:off x="2200433" y="5144466"/>
            <a:ext cx="461193" cy="13344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4598 Grupo"/>
          <p:cNvGrpSpPr/>
          <p:nvPr/>
        </p:nvGrpSpPr>
        <p:grpSpPr>
          <a:xfrm>
            <a:off x="3256489" y="4861773"/>
            <a:ext cx="1153228" cy="465966"/>
            <a:chOff x="3707880" y="4916830"/>
            <a:chExt cx="1153228" cy="465966"/>
          </a:xfrm>
        </p:grpSpPr>
        <p:sp>
          <p:nvSpPr>
            <p:cNvPr id="56" name="Rectangle 137"/>
            <p:cNvSpPr/>
            <p:nvPr/>
          </p:nvSpPr>
          <p:spPr>
            <a:xfrm>
              <a:off x="3995920" y="4942509"/>
              <a:ext cx="865188" cy="43060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1200" dirty="0" smtClean="0">
                  <a:solidFill>
                    <a:schemeClr val="tx1"/>
                  </a:solidFill>
                </a:rPr>
                <a:t> CPU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LM32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0" name="Arc 235"/>
            <p:cNvSpPr/>
            <p:nvPr/>
          </p:nvSpPr>
          <p:spPr>
            <a:xfrm>
              <a:off x="3707880" y="5013220"/>
              <a:ext cx="504070" cy="360050"/>
            </a:xfrm>
            <a:prstGeom prst="arc">
              <a:avLst>
                <a:gd name="adj1" fmla="val 12191479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 236"/>
            <p:cNvSpPr/>
            <p:nvPr/>
          </p:nvSpPr>
          <p:spPr>
            <a:xfrm flipV="1">
              <a:off x="3707880" y="4941210"/>
              <a:ext cx="504070" cy="360050"/>
            </a:xfrm>
            <a:prstGeom prst="arc">
              <a:avLst>
                <a:gd name="adj1" fmla="val 12225577"/>
                <a:gd name="adj2" fmla="val 16840626"/>
              </a:avLst>
            </a:prstGeom>
            <a:ln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253"/>
            <p:cNvSpPr txBox="1"/>
            <p:nvPr/>
          </p:nvSpPr>
          <p:spPr>
            <a:xfrm>
              <a:off x="3939348" y="49168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189" name="TextBox 254"/>
            <p:cNvSpPr txBox="1"/>
            <p:nvPr/>
          </p:nvSpPr>
          <p:spPr>
            <a:xfrm>
              <a:off x="3938199" y="5198130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grpSp>
        <p:nvGrpSpPr>
          <p:cNvPr id="4" name="Group 257"/>
          <p:cNvGrpSpPr/>
          <p:nvPr/>
        </p:nvGrpSpPr>
        <p:grpSpPr>
          <a:xfrm>
            <a:off x="5805696" y="4393708"/>
            <a:ext cx="648090" cy="360050"/>
            <a:chOff x="1848366" y="4725180"/>
            <a:chExt cx="648090" cy="360050"/>
          </a:xfrm>
        </p:grpSpPr>
        <p:sp>
          <p:nvSpPr>
            <p:cNvPr id="191" name="Oval 258"/>
            <p:cNvSpPr/>
            <p:nvPr/>
          </p:nvSpPr>
          <p:spPr>
            <a:xfrm>
              <a:off x="1848366" y="4725180"/>
              <a:ext cx="648090" cy="3600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259"/>
            <p:cNvSpPr txBox="1"/>
            <p:nvPr/>
          </p:nvSpPr>
          <p:spPr>
            <a:xfrm>
              <a:off x="1910961" y="4807499"/>
              <a:ext cx="5229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 smtClean="0"/>
                <a:t>WB Crossbar</a:t>
              </a:r>
            </a:p>
            <a:p>
              <a:pPr algn="ctr"/>
              <a:r>
                <a:rPr lang="en-US" sz="400" b="1" dirty="0" smtClean="0"/>
                <a:t>(1x8)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616850" y="4910090"/>
            <a:ext cx="766581" cy="393956"/>
            <a:chOff x="3060939" y="4921593"/>
            <a:chExt cx="766581" cy="393956"/>
          </a:xfrm>
        </p:grpSpPr>
        <p:grpSp>
          <p:nvGrpSpPr>
            <p:cNvPr id="6" name="Group 200"/>
            <p:cNvGrpSpPr/>
            <p:nvPr/>
          </p:nvGrpSpPr>
          <p:grpSpPr>
            <a:xfrm>
              <a:off x="3131801" y="4941210"/>
              <a:ext cx="648090" cy="374339"/>
              <a:chOff x="1848366" y="4725180"/>
              <a:chExt cx="648090" cy="360050"/>
            </a:xfrm>
          </p:grpSpPr>
          <p:sp>
            <p:nvSpPr>
              <p:cNvPr id="175" name="Oval 155"/>
              <p:cNvSpPr/>
              <p:nvPr/>
            </p:nvSpPr>
            <p:spPr>
              <a:xfrm>
                <a:off x="1848366" y="4725180"/>
                <a:ext cx="648090" cy="3600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xtBox 177"/>
              <p:cNvSpPr txBox="1"/>
              <p:nvPr/>
            </p:nvSpPr>
            <p:spPr>
              <a:xfrm>
                <a:off x="1877298" y="4826911"/>
                <a:ext cx="5902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00" b="1" dirty="0" smtClean="0"/>
                  <a:t>WB Crossbar</a:t>
                </a:r>
              </a:p>
              <a:p>
                <a:pPr algn="ctr"/>
                <a:r>
                  <a:rPr lang="en-US" sz="400" b="1" dirty="0" smtClean="0"/>
                  <a:t>(3x2)</a:t>
                </a:r>
              </a:p>
            </p:txBody>
          </p:sp>
        </p:grpSp>
        <p:sp>
          <p:nvSpPr>
            <p:cNvPr id="178" name="TextBox 186"/>
            <p:cNvSpPr txBox="1"/>
            <p:nvPr/>
          </p:nvSpPr>
          <p:spPr>
            <a:xfrm>
              <a:off x="3582597" y="4984077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179" name="TextBox 190"/>
            <p:cNvSpPr txBox="1"/>
            <p:nvPr/>
          </p:nvSpPr>
          <p:spPr>
            <a:xfrm>
              <a:off x="3218664" y="4921593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182" name="TextBox 239"/>
            <p:cNvSpPr txBox="1"/>
            <p:nvPr/>
          </p:nvSpPr>
          <p:spPr>
            <a:xfrm>
              <a:off x="3591558" y="5107068"/>
              <a:ext cx="2359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  <p:sp>
          <p:nvSpPr>
            <p:cNvPr id="186" name="TextBox 247"/>
            <p:cNvSpPr txBox="1"/>
            <p:nvPr/>
          </p:nvSpPr>
          <p:spPr>
            <a:xfrm>
              <a:off x="3060939" y="5063636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  <p:sp>
          <p:nvSpPr>
            <p:cNvPr id="193" name="TextBox 261"/>
            <p:cNvSpPr txBox="1"/>
            <p:nvPr/>
          </p:nvSpPr>
          <p:spPr>
            <a:xfrm>
              <a:off x="3429950" y="4922158"/>
              <a:ext cx="2487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i="1" dirty="0" smtClean="0"/>
                <a:t>M</a:t>
              </a:r>
              <a:endParaRPr lang="en-US" sz="400" b="1" i="1" dirty="0" smtClean="0"/>
            </a:p>
          </p:txBody>
        </p:sp>
      </p:grpSp>
      <p:sp>
        <p:nvSpPr>
          <p:cNvPr id="194" name="Arc 263"/>
          <p:cNvSpPr/>
          <p:nvPr/>
        </p:nvSpPr>
        <p:spPr>
          <a:xfrm flipH="1">
            <a:off x="3110254" y="4509150"/>
            <a:ext cx="885666" cy="1152160"/>
          </a:xfrm>
          <a:prstGeom prst="arc">
            <a:avLst>
              <a:gd name="adj1" fmla="val 16186236"/>
              <a:gd name="adj2" fmla="val 2073020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264"/>
          <p:cNvCxnSpPr/>
          <p:nvPr/>
        </p:nvCxnSpPr>
        <p:spPr>
          <a:xfrm flipV="1">
            <a:off x="3562350" y="4509150"/>
            <a:ext cx="2233820" cy="2221"/>
          </a:xfrm>
          <a:prstGeom prst="line">
            <a:avLst/>
          </a:prstGeom>
          <a:ln>
            <a:solidFill>
              <a:srgbClr val="00B05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271"/>
          <p:cNvSpPr txBox="1"/>
          <p:nvPr/>
        </p:nvSpPr>
        <p:spPr>
          <a:xfrm>
            <a:off x="5436120" y="4108454"/>
            <a:ext cx="2359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197" name="TextBox 275"/>
          <p:cNvSpPr txBox="1"/>
          <p:nvPr/>
        </p:nvSpPr>
        <p:spPr>
          <a:xfrm>
            <a:off x="5733686" y="4456192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198" name="Arc 279"/>
          <p:cNvSpPr/>
          <p:nvPr/>
        </p:nvSpPr>
        <p:spPr>
          <a:xfrm>
            <a:off x="5292100" y="4725180"/>
            <a:ext cx="1872260" cy="432060"/>
          </a:xfrm>
          <a:prstGeom prst="arc">
            <a:avLst>
              <a:gd name="adj1" fmla="val 10699765"/>
              <a:gd name="adj2" fmla="val 12645726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280"/>
          <p:cNvSpPr txBox="1"/>
          <p:nvPr/>
        </p:nvSpPr>
        <p:spPr>
          <a:xfrm>
            <a:off x="5815796" y="4602520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0" name="Arc 285"/>
          <p:cNvSpPr/>
          <p:nvPr/>
        </p:nvSpPr>
        <p:spPr>
          <a:xfrm flipH="1">
            <a:off x="4716020" y="4581160"/>
            <a:ext cx="2664370" cy="648090"/>
          </a:xfrm>
          <a:prstGeom prst="arc">
            <a:avLst>
              <a:gd name="adj1" fmla="val 10699765"/>
              <a:gd name="adj2" fmla="val 1311536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87"/>
          <p:cNvSpPr txBox="1"/>
          <p:nvPr/>
        </p:nvSpPr>
        <p:spPr>
          <a:xfrm>
            <a:off x="6267483" y="451137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2" name="Arc 288"/>
          <p:cNvSpPr/>
          <p:nvPr/>
        </p:nvSpPr>
        <p:spPr>
          <a:xfrm flipH="1">
            <a:off x="5148080" y="4653170"/>
            <a:ext cx="1584220" cy="504070"/>
          </a:xfrm>
          <a:prstGeom prst="arc">
            <a:avLst>
              <a:gd name="adj1" fmla="val 10699765"/>
              <a:gd name="adj2" fmla="val 12383544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90"/>
          <p:cNvSpPr txBox="1"/>
          <p:nvPr/>
        </p:nvSpPr>
        <p:spPr>
          <a:xfrm>
            <a:off x="6165746" y="459068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4" name="TextBox 293"/>
          <p:cNvSpPr txBox="1"/>
          <p:nvPr/>
        </p:nvSpPr>
        <p:spPr>
          <a:xfrm>
            <a:off x="6601689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05" name="TextBox 294"/>
          <p:cNvSpPr txBox="1"/>
          <p:nvPr/>
        </p:nvSpPr>
        <p:spPr>
          <a:xfrm>
            <a:off x="7240253" y="490056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06" name="TextBox 295"/>
          <p:cNvSpPr txBox="1"/>
          <p:nvPr/>
        </p:nvSpPr>
        <p:spPr>
          <a:xfrm>
            <a:off x="5968453" y="4893015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grpSp>
        <p:nvGrpSpPr>
          <p:cNvPr id="7" name="24599 Grupo"/>
          <p:cNvGrpSpPr/>
          <p:nvPr/>
        </p:nvGrpSpPr>
        <p:grpSpPr>
          <a:xfrm>
            <a:off x="5119389" y="4900564"/>
            <a:ext cx="574675" cy="341726"/>
            <a:chOff x="5062980" y="4900564"/>
            <a:chExt cx="574675" cy="341726"/>
          </a:xfrm>
        </p:grpSpPr>
        <p:sp>
          <p:nvSpPr>
            <p:cNvPr id="61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UART</a:t>
              </a:r>
            </a:p>
          </p:txBody>
        </p:sp>
        <p:sp>
          <p:nvSpPr>
            <p:cNvPr id="207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208" name="TextBox 311"/>
          <p:cNvSpPr txBox="1"/>
          <p:nvPr/>
        </p:nvSpPr>
        <p:spPr>
          <a:xfrm>
            <a:off x="5968334" y="4614501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09" name="Arc 312"/>
          <p:cNvSpPr/>
          <p:nvPr/>
        </p:nvSpPr>
        <p:spPr>
          <a:xfrm rot="402172">
            <a:off x="6299486" y="3641089"/>
            <a:ext cx="1211643" cy="1530966"/>
          </a:xfrm>
          <a:prstGeom prst="arc">
            <a:avLst>
              <a:gd name="adj1" fmla="val 10411785"/>
              <a:gd name="adj2" fmla="val 14737759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313"/>
          <p:cNvSpPr txBox="1"/>
          <p:nvPr/>
        </p:nvSpPr>
        <p:spPr>
          <a:xfrm>
            <a:off x="6224051" y="4407997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11" name="TextBox 316"/>
          <p:cNvSpPr txBox="1"/>
          <p:nvPr/>
        </p:nvSpPr>
        <p:spPr>
          <a:xfrm>
            <a:off x="6597806" y="3645024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12" name="Arc 318"/>
          <p:cNvSpPr/>
          <p:nvPr/>
        </p:nvSpPr>
        <p:spPr>
          <a:xfrm>
            <a:off x="6156176" y="2924944"/>
            <a:ext cx="1008186" cy="3384456"/>
          </a:xfrm>
          <a:prstGeom prst="arc">
            <a:avLst>
              <a:gd name="adj1" fmla="val 12261594"/>
              <a:gd name="adj2" fmla="val 16235521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321"/>
          <p:cNvSpPr txBox="1"/>
          <p:nvPr/>
        </p:nvSpPr>
        <p:spPr>
          <a:xfrm>
            <a:off x="6123413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15" name="Arc 322"/>
          <p:cNvSpPr/>
          <p:nvPr/>
        </p:nvSpPr>
        <p:spPr>
          <a:xfrm flipH="1">
            <a:off x="5292100" y="2780910"/>
            <a:ext cx="288040" cy="360050"/>
          </a:xfrm>
          <a:prstGeom prst="arc">
            <a:avLst>
              <a:gd name="adj1" fmla="val 10892884"/>
              <a:gd name="adj2" fmla="val 16287821"/>
            </a:avLst>
          </a:prstGeom>
          <a:ln>
            <a:solidFill>
              <a:srgbClr val="00B050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328"/>
          <p:cNvCxnSpPr/>
          <p:nvPr/>
        </p:nvCxnSpPr>
        <p:spPr>
          <a:xfrm>
            <a:off x="5580140" y="2924930"/>
            <a:ext cx="0" cy="12241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337"/>
          <p:cNvCxnSpPr/>
          <p:nvPr/>
        </p:nvCxnSpPr>
        <p:spPr>
          <a:xfrm>
            <a:off x="5436120" y="314096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339"/>
          <p:cNvCxnSpPr/>
          <p:nvPr/>
        </p:nvCxnSpPr>
        <p:spPr>
          <a:xfrm>
            <a:off x="5436120" y="4149100"/>
            <a:ext cx="144020" cy="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Arc 344"/>
          <p:cNvSpPr/>
          <p:nvPr/>
        </p:nvSpPr>
        <p:spPr>
          <a:xfrm flipH="1">
            <a:off x="5220090" y="4149100"/>
            <a:ext cx="720100" cy="576080"/>
          </a:xfrm>
          <a:prstGeom prst="arc">
            <a:avLst>
              <a:gd name="adj1" fmla="val 10830382"/>
              <a:gd name="adj2" fmla="val 16352935"/>
            </a:avLst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346"/>
          <p:cNvSpPr txBox="1"/>
          <p:nvPr/>
        </p:nvSpPr>
        <p:spPr>
          <a:xfrm>
            <a:off x="5830076" y="4379419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cxnSp>
        <p:nvCxnSpPr>
          <p:cNvPr id="221" name="Straight Connector 348"/>
          <p:cNvCxnSpPr>
            <a:endCxn id="212" idx="2"/>
          </p:cNvCxnSpPr>
          <p:nvPr/>
        </p:nvCxnSpPr>
        <p:spPr>
          <a:xfrm flipH="1">
            <a:off x="6677746" y="2924944"/>
            <a:ext cx="198575" cy="1017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65"/>
          <p:cNvSpPr txBox="1"/>
          <p:nvPr/>
        </p:nvSpPr>
        <p:spPr>
          <a:xfrm rot="16200000">
            <a:off x="5562182" y="2953930"/>
            <a:ext cx="10550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>
                <a:latin typeface="+mn-lt"/>
              </a:rPr>
              <a:t>State Machine</a:t>
            </a:r>
            <a:endParaRPr lang="en-US" sz="1200" dirty="0">
              <a:latin typeface="+mn-lt"/>
            </a:endParaRPr>
          </a:p>
        </p:txBody>
      </p:sp>
      <p:cxnSp>
        <p:nvCxnSpPr>
          <p:cNvPr id="223" name="Straight Connector 352"/>
          <p:cNvCxnSpPr/>
          <p:nvPr/>
        </p:nvCxnSpPr>
        <p:spPr>
          <a:xfrm>
            <a:off x="6084210" y="4725180"/>
            <a:ext cx="0" cy="216030"/>
          </a:xfrm>
          <a:prstGeom prst="line">
            <a:avLst/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248 Grupo"/>
          <p:cNvGrpSpPr/>
          <p:nvPr/>
        </p:nvGrpSpPr>
        <p:grpSpPr>
          <a:xfrm>
            <a:off x="4483361" y="4889133"/>
            <a:ext cx="574675" cy="341726"/>
            <a:chOff x="5062980" y="4900564"/>
            <a:chExt cx="574675" cy="341726"/>
          </a:xfrm>
        </p:grpSpPr>
        <p:sp>
          <p:nvSpPr>
            <p:cNvPr id="250" name="Rectangle 145"/>
            <p:cNvSpPr/>
            <p:nvPr/>
          </p:nvSpPr>
          <p:spPr>
            <a:xfrm>
              <a:off x="5062980" y="4954952"/>
              <a:ext cx="574675" cy="2873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chemeClr val="tx1"/>
                  </a:solidFill>
                </a:rPr>
                <a:t>SPI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1" name="TextBox 296"/>
            <p:cNvSpPr txBox="1"/>
            <p:nvPr/>
          </p:nvSpPr>
          <p:spPr>
            <a:xfrm>
              <a:off x="5170765" y="4900564"/>
              <a:ext cx="2359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i="1" dirty="0" smtClean="0"/>
                <a:t>S</a:t>
              </a:r>
              <a:endParaRPr lang="en-US" sz="400" b="1" i="1" dirty="0" smtClean="0"/>
            </a:p>
          </p:txBody>
        </p:sp>
      </p:grpSp>
      <p:sp>
        <p:nvSpPr>
          <p:cNvPr id="252" name="TextBox 280"/>
          <p:cNvSpPr txBox="1"/>
          <p:nvPr/>
        </p:nvSpPr>
        <p:spPr>
          <a:xfrm>
            <a:off x="5748090" y="4526216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53" name="Arc 279"/>
          <p:cNvSpPr/>
          <p:nvPr/>
        </p:nvSpPr>
        <p:spPr>
          <a:xfrm>
            <a:off x="4712050" y="4602520"/>
            <a:ext cx="1872260" cy="535668"/>
          </a:xfrm>
          <a:prstGeom prst="arc">
            <a:avLst>
              <a:gd name="adj1" fmla="val 10559490"/>
              <a:gd name="adj2" fmla="val 1824286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359"/>
          <p:cNvSpPr/>
          <p:nvPr/>
        </p:nvSpPr>
        <p:spPr>
          <a:xfrm>
            <a:off x="4523413" y="5661152"/>
            <a:ext cx="431870" cy="432060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5" name="TextBox 360"/>
          <p:cNvSpPr txBox="1"/>
          <p:nvPr/>
        </p:nvSpPr>
        <p:spPr>
          <a:xfrm>
            <a:off x="4324055" y="5677182"/>
            <a:ext cx="819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latin typeface="+mn-lt"/>
              </a:rPr>
              <a:t>SPI</a:t>
            </a:r>
          </a:p>
          <a:p>
            <a:pPr algn="ctr">
              <a:defRPr/>
            </a:pPr>
            <a:r>
              <a:rPr lang="en-US" sz="1100" b="1" dirty="0" smtClean="0">
                <a:latin typeface="+mn-lt"/>
              </a:rPr>
              <a:t>Flash</a:t>
            </a:r>
            <a:endParaRPr lang="en-US" sz="1100" b="1" dirty="0">
              <a:latin typeface="+mn-lt"/>
            </a:endParaRPr>
          </a:p>
        </p:txBody>
      </p:sp>
      <p:cxnSp>
        <p:nvCxnSpPr>
          <p:cNvPr id="256" name="Straight Arrow Connector 146"/>
          <p:cNvCxnSpPr/>
          <p:nvPr/>
        </p:nvCxnSpPr>
        <p:spPr>
          <a:xfrm>
            <a:off x="4725609" y="5236942"/>
            <a:ext cx="0" cy="431904"/>
          </a:xfrm>
          <a:prstGeom prst="straightConnector1">
            <a:avLst/>
          </a:prstGeom>
          <a:ln w="25400">
            <a:solidFill>
              <a:srgbClr val="0033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1"/>
          <p:cNvSpPr/>
          <p:nvPr/>
        </p:nvSpPr>
        <p:spPr>
          <a:xfrm>
            <a:off x="6516216" y="3933056"/>
            <a:ext cx="1151717" cy="576064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2" name="TextBox 150"/>
          <p:cNvSpPr txBox="1"/>
          <p:nvPr/>
        </p:nvSpPr>
        <p:spPr>
          <a:xfrm>
            <a:off x="6711285" y="3872081"/>
            <a:ext cx="8130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 smtClean="0"/>
              <a:t>Multiboot</a:t>
            </a:r>
            <a:endParaRPr lang="en-US" sz="1200" dirty="0">
              <a:latin typeface="+mn-lt"/>
            </a:endParaRPr>
          </a:p>
        </p:txBody>
      </p:sp>
      <p:sp>
        <p:nvSpPr>
          <p:cNvPr id="233" name="Rectangle 224"/>
          <p:cNvSpPr/>
          <p:nvPr/>
        </p:nvSpPr>
        <p:spPr>
          <a:xfrm>
            <a:off x="6733257" y="4149080"/>
            <a:ext cx="791071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&amp; Control</a:t>
            </a:r>
          </a:p>
        </p:txBody>
      </p:sp>
      <p:sp>
        <p:nvSpPr>
          <p:cNvPr id="234" name="Arc 312"/>
          <p:cNvSpPr/>
          <p:nvPr/>
        </p:nvSpPr>
        <p:spPr>
          <a:xfrm rot="402172">
            <a:off x="6404852" y="4180575"/>
            <a:ext cx="574384" cy="593120"/>
          </a:xfrm>
          <a:prstGeom prst="arc">
            <a:avLst>
              <a:gd name="adj1" fmla="val 10410045"/>
              <a:gd name="adj2" fmla="val 16256737"/>
            </a:avLst>
          </a:prstGeom>
          <a:ln>
            <a:solidFill>
              <a:srgbClr val="00B05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321"/>
          <p:cNvSpPr txBox="1"/>
          <p:nvPr/>
        </p:nvSpPr>
        <p:spPr>
          <a:xfrm>
            <a:off x="6012160" y="4365104"/>
            <a:ext cx="2487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i="1" dirty="0" smtClean="0"/>
              <a:t>M</a:t>
            </a:r>
            <a:endParaRPr lang="en-US" sz="400" b="1" i="1" dirty="0" smtClean="0"/>
          </a:p>
        </p:txBody>
      </p:sp>
      <p:sp>
        <p:nvSpPr>
          <p:cNvPr id="236" name="TextBox 316"/>
          <p:cNvSpPr txBox="1"/>
          <p:nvPr/>
        </p:nvSpPr>
        <p:spPr>
          <a:xfrm>
            <a:off x="6660232" y="429309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37" name="TextBox 316"/>
          <p:cNvSpPr txBox="1"/>
          <p:nvPr/>
        </p:nvSpPr>
        <p:spPr>
          <a:xfrm>
            <a:off x="6804248" y="2852936"/>
            <a:ext cx="2359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i="1" dirty="0" smtClean="0"/>
              <a:t>S</a:t>
            </a:r>
            <a:endParaRPr lang="en-US" sz="400" b="1" i="1" dirty="0" smtClean="0"/>
          </a:p>
        </p:txBody>
      </p:sp>
      <p:sp>
        <p:nvSpPr>
          <p:cNvPr id="224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KM3NeT CENTRAL LOGIC BOARD (CLB)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225" name="224 Rectángulo"/>
          <p:cNvSpPr/>
          <p:nvPr/>
        </p:nvSpPr>
        <p:spPr>
          <a:xfrm>
            <a:off x="6372200" y="1556792"/>
            <a:ext cx="1512168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3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0E372F-026C-496C-A582-DF5C567C69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8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355976" y="6545832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7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196991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182"/>
          <p:cNvSpPr>
            <a:spLocks noChangeArrowheads="1"/>
          </p:cNvSpPr>
          <p:nvPr/>
        </p:nvSpPr>
        <p:spPr bwMode="auto">
          <a:xfrm flipH="1">
            <a:off x="2987824" y="2132856"/>
            <a:ext cx="596900" cy="549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LVDS</a:t>
            </a: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V="1">
            <a:off x="1835696" y="2492896"/>
            <a:ext cx="792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95" name="Group 236"/>
          <p:cNvGrpSpPr>
            <a:grpSpLocks/>
          </p:cNvGrpSpPr>
          <p:nvPr/>
        </p:nvGrpSpPr>
        <p:grpSpPr bwMode="auto">
          <a:xfrm flipH="1">
            <a:off x="1979712" y="1628800"/>
            <a:ext cx="407988" cy="646112"/>
            <a:chOff x="3713" y="1119"/>
            <a:chExt cx="181" cy="286"/>
          </a:xfrm>
        </p:grpSpPr>
        <p:sp>
          <p:nvSpPr>
            <p:cNvPr id="96" name="Arc 112"/>
            <p:cNvSpPr>
              <a:spLocks/>
            </p:cNvSpPr>
            <p:nvPr/>
          </p:nvSpPr>
          <p:spPr bwMode="auto">
            <a:xfrm rot="10800000" flipH="1" flipV="1">
              <a:off x="3725" y="1128"/>
              <a:ext cx="49" cy="35"/>
            </a:xfrm>
            <a:custGeom>
              <a:avLst/>
              <a:gdLst>
                <a:gd name="T0" fmla="*/ 0 w 20949"/>
                <a:gd name="T1" fmla="*/ 0 h 21600"/>
                <a:gd name="T2" fmla="*/ 0 w 20949"/>
                <a:gd name="T3" fmla="*/ 0 h 21600"/>
                <a:gd name="T4" fmla="*/ 0 w 209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949"/>
                <a:gd name="T10" fmla="*/ 0 h 21600"/>
                <a:gd name="T11" fmla="*/ 20949 w 20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9" h="21600" fill="none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</a:path>
                <a:path w="20949" h="21600" stroke="0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7" name="Arc 113"/>
            <p:cNvSpPr>
              <a:spLocks/>
            </p:cNvSpPr>
            <p:nvPr/>
          </p:nvSpPr>
          <p:spPr bwMode="auto">
            <a:xfrm rot="10800000" flipV="1">
              <a:off x="3865" y="1127"/>
              <a:ext cx="29" cy="21"/>
            </a:xfrm>
            <a:custGeom>
              <a:avLst/>
              <a:gdLst>
                <a:gd name="T0" fmla="*/ 0 w 21152"/>
                <a:gd name="T1" fmla="*/ 0 h 21600"/>
                <a:gd name="T2" fmla="*/ 0 w 21152"/>
                <a:gd name="T3" fmla="*/ 0 h 21600"/>
                <a:gd name="T4" fmla="*/ 0 w 211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152"/>
                <a:gd name="T10" fmla="*/ 0 h 21600"/>
                <a:gd name="T11" fmla="*/ 21152 w 211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52" h="21600" fill="none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</a:path>
                <a:path w="21152" h="21600" stroke="0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8" name="Arc 114"/>
            <p:cNvSpPr>
              <a:spLocks/>
            </p:cNvSpPr>
            <p:nvPr/>
          </p:nvSpPr>
          <p:spPr bwMode="auto">
            <a:xfrm rot="10800000" flipH="1">
              <a:off x="3825" y="1210"/>
              <a:ext cx="22" cy="70"/>
            </a:xfrm>
            <a:custGeom>
              <a:avLst/>
              <a:gdLst>
                <a:gd name="T0" fmla="*/ 0 w 19288"/>
                <a:gd name="T1" fmla="*/ 0 h 21600"/>
                <a:gd name="T2" fmla="*/ 0 w 19288"/>
                <a:gd name="T3" fmla="*/ 0 h 21600"/>
                <a:gd name="T4" fmla="*/ 0 w 192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288"/>
                <a:gd name="T10" fmla="*/ 0 h 21600"/>
                <a:gd name="T11" fmla="*/ 19288 w 192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88" h="21600" fill="none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</a:path>
                <a:path w="19288" h="21600" stroke="0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9" name="Arc 115"/>
            <p:cNvSpPr>
              <a:spLocks/>
            </p:cNvSpPr>
            <p:nvPr/>
          </p:nvSpPr>
          <p:spPr bwMode="auto">
            <a:xfrm rot="10800000">
              <a:off x="3799" y="1210"/>
              <a:ext cx="26" cy="70"/>
            </a:xfrm>
            <a:custGeom>
              <a:avLst/>
              <a:gdLst>
                <a:gd name="T0" fmla="*/ 0 w 18625"/>
                <a:gd name="T1" fmla="*/ 0 h 21600"/>
                <a:gd name="T2" fmla="*/ 0 w 18625"/>
                <a:gd name="T3" fmla="*/ 0 h 21600"/>
                <a:gd name="T4" fmla="*/ 0 w 186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625"/>
                <a:gd name="T10" fmla="*/ 0 h 21600"/>
                <a:gd name="T11" fmla="*/ 18625 w 186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25" h="21600" fill="none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</a:path>
                <a:path w="18625" h="21600" stroke="0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00" name="Line 116"/>
            <p:cNvSpPr>
              <a:spLocks noChangeShapeType="1"/>
            </p:cNvSpPr>
            <p:nvPr/>
          </p:nvSpPr>
          <p:spPr bwMode="auto">
            <a:xfrm rot="10800000" flipV="1">
              <a:off x="3846" y="1143"/>
              <a:ext cx="2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01" name="Line 117"/>
            <p:cNvSpPr>
              <a:spLocks noChangeShapeType="1"/>
            </p:cNvSpPr>
            <p:nvPr/>
          </p:nvSpPr>
          <p:spPr bwMode="auto">
            <a:xfrm rot="10800000" flipH="1" flipV="1">
              <a:off x="3774" y="1154"/>
              <a:ext cx="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grpSp>
          <p:nvGrpSpPr>
            <p:cNvPr id="102" name="Group 118"/>
            <p:cNvGrpSpPr>
              <a:grpSpLocks/>
            </p:cNvGrpSpPr>
            <p:nvPr/>
          </p:nvGrpSpPr>
          <p:grpSpPr bwMode="auto">
            <a:xfrm rot="10800000">
              <a:off x="3717" y="1131"/>
              <a:ext cx="175" cy="274"/>
              <a:chOff x="3360" y="2178"/>
              <a:chExt cx="663" cy="606"/>
            </a:xfrm>
          </p:grpSpPr>
          <p:sp>
            <p:nvSpPr>
              <p:cNvPr id="110" name="Arc 119"/>
              <p:cNvSpPr>
                <a:spLocks/>
              </p:cNvSpPr>
              <p:nvPr/>
            </p:nvSpPr>
            <p:spPr bwMode="auto">
              <a:xfrm flipH="1" flipV="1">
                <a:off x="3837" y="2640"/>
                <a:ext cx="186" cy="144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1" name="Arc 120"/>
              <p:cNvSpPr>
                <a:spLocks/>
              </p:cNvSpPr>
              <p:nvPr/>
            </p:nvSpPr>
            <p:spPr bwMode="auto">
              <a:xfrm flipV="1">
                <a:off x="3360" y="2697"/>
                <a:ext cx="112" cy="87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2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3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4" name="Line 123"/>
              <p:cNvSpPr>
                <a:spLocks noChangeShapeType="1"/>
              </p:cNvSpPr>
              <p:nvPr/>
            </p:nvSpPr>
            <p:spPr bwMode="auto">
              <a:xfrm flipV="1">
                <a:off x="3470" y="2305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15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298"/>
                <a:ext cx="96" cy="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103" name="Group 118"/>
            <p:cNvGrpSpPr>
              <a:grpSpLocks/>
            </p:cNvGrpSpPr>
            <p:nvPr/>
          </p:nvGrpSpPr>
          <p:grpSpPr bwMode="auto">
            <a:xfrm rot="10800000">
              <a:off x="3713" y="1119"/>
              <a:ext cx="175" cy="76"/>
              <a:chOff x="3360" y="2178"/>
              <a:chExt cx="663" cy="650"/>
            </a:xfrm>
          </p:grpSpPr>
          <p:sp>
            <p:nvSpPr>
              <p:cNvPr id="104" name="Arc 119"/>
              <p:cNvSpPr>
                <a:spLocks/>
              </p:cNvSpPr>
              <p:nvPr/>
            </p:nvSpPr>
            <p:spPr bwMode="auto">
              <a:xfrm flipH="1" flipV="1">
                <a:off x="3837" y="2683"/>
                <a:ext cx="186" cy="145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5" name="Arc 120"/>
              <p:cNvSpPr>
                <a:spLocks/>
              </p:cNvSpPr>
              <p:nvPr/>
            </p:nvSpPr>
            <p:spPr bwMode="auto">
              <a:xfrm flipV="1">
                <a:off x="3360" y="2696"/>
                <a:ext cx="112" cy="88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6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7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8" name="Line 123"/>
              <p:cNvSpPr>
                <a:spLocks noChangeShapeType="1"/>
              </p:cNvSpPr>
              <p:nvPr/>
            </p:nvSpPr>
            <p:spPr bwMode="auto">
              <a:xfrm flipV="1">
                <a:off x="3470" y="2304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9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342"/>
                <a:ext cx="96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grpSp>
        <p:nvGrpSpPr>
          <p:cNvPr id="153" name="Group 338"/>
          <p:cNvGrpSpPr/>
          <p:nvPr/>
        </p:nvGrpSpPr>
        <p:grpSpPr>
          <a:xfrm>
            <a:off x="3851920" y="1700808"/>
            <a:ext cx="431800" cy="277812"/>
            <a:chOff x="2605752" y="1520788"/>
            <a:chExt cx="431800" cy="277812"/>
          </a:xfrm>
        </p:grpSpPr>
        <p:grpSp>
          <p:nvGrpSpPr>
            <p:cNvPr id="154" name="Group 226"/>
            <p:cNvGrpSpPr>
              <a:grpSpLocks/>
            </p:cNvGrpSpPr>
            <p:nvPr/>
          </p:nvGrpSpPr>
          <p:grpSpPr bwMode="auto">
            <a:xfrm flipV="1">
              <a:off x="2605752" y="1520788"/>
              <a:ext cx="431800" cy="277812"/>
              <a:chOff x="3303446" y="2310437"/>
              <a:chExt cx="433054" cy="277640"/>
            </a:xfrm>
          </p:grpSpPr>
          <p:grpSp>
            <p:nvGrpSpPr>
              <p:cNvPr id="185" name="Group 126"/>
              <p:cNvGrpSpPr>
                <a:grpSpLocks/>
              </p:cNvGrpSpPr>
              <p:nvPr/>
            </p:nvGrpSpPr>
            <p:grpSpPr bwMode="auto">
              <a:xfrm rot="10800000" flipH="1">
                <a:off x="3314804" y="2310437"/>
                <a:ext cx="350096" cy="277640"/>
                <a:chOff x="3531" y="2960"/>
                <a:chExt cx="357" cy="300"/>
              </a:xfrm>
            </p:grpSpPr>
            <p:grpSp>
              <p:nvGrpSpPr>
                <p:cNvPr id="205" name="Group 12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30" cy="295"/>
                  <a:chOff x="3531" y="2963"/>
                  <a:chExt cx="130" cy="295"/>
                </a:xfrm>
              </p:grpSpPr>
              <p:sp>
                <p:nvSpPr>
                  <p:cNvPr id="211" name="Arc 12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12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2997"/>
                    <a:ext cx="41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13" name="Arc 130"/>
                  <p:cNvSpPr>
                    <a:spLocks/>
                  </p:cNvSpPr>
                  <p:nvPr/>
                </p:nvSpPr>
                <p:spPr bwMode="auto">
                  <a:xfrm rot="10800000" flipV="1">
                    <a:off x="3615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06" name="Group 13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30" cy="297"/>
                  <a:chOff x="3529" y="2959"/>
                  <a:chExt cx="130" cy="297"/>
                </a:xfrm>
              </p:grpSpPr>
              <p:sp>
                <p:nvSpPr>
                  <p:cNvPr id="208" name="Arc 132"/>
                  <p:cNvSpPr>
                    <a:spLocks/>
                  </p:cNvSpPr>
                  <p:nvPr/>
                </p:nvSpPr>
                <p:spPr bwMode="auto">
                  <a:xfrm flipV="1">
                    <a:off x="3529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9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3"/>
                    <a:ext cx="40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10" name="Arc 13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07" name="Line 13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6" name="Group 136"/>
              <p:cNvGrpSpPr>
                <a:grpSpLocks/>
              </p:cNvGrpSpPr>
              <p:nvPr/>
            </p:nvGrpSpPr>
            <p:grpSpPr bwMode="auto">
              <a:xfrm rot="10800000" flipH="1">
                <a:off x="3330727" y="2310437"/>
                <a:ext cx="263457" cy="277640"/>
                <a:chOff x="3531" y="2960"/>
                <a:chExt cx="356" cy="300"/>
              </a:xfrm>
            </p:grpSpPr>
            <p:grpSp>
              <p:nvGrpSpPr>
                <p:cNvPr id="196" name="Group 13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29" cy="295"/>
                  <a:chOff x="3531" y="2963"/>
                  <a:chExt cx="129" cy="295"/>
                </a:xfrm>
              </p:grpSpPr>
              <p:sp>
                <p:nvSpPr>
                  <p:cNvPr id="202" name="Arc 13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3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7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4" name="Arc 140"/>
                  <p:cNvSpPr>
                    <a:spLocks/>
                  </p:cNvSpPr>
                  <p:nvPr/>
                </p:nvSpPr>
                <p:spPr bwMode="auto">
                  <a:xfrm rot="10800000" flipV="1">
                    <a:off x="3614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197" name="Group 14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29" cy="297"/>
                  <a:chOff x="3530" y="2959"/>
                  <a:chExt cx="129" cy="297"/>
                </a:xfrm>
              </p:grpSpPr>
              <p:sp>
                <p:nvSpPr>
                  <p:cNvPr id="199" name="Arc 142"/>
                  <p:cNvSpPr>
                    <a:spLocks/>
                  </p:cNvSpPr>
                  <p:nvPr/>
                </p:nvSpPr>
                <p:spPr bwMode="auto">
                  <a:xfrm flipV="1">
                    <a:off x="3530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0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993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201" name="Arc 14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198" name="Line 14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7" name="Group 147"/>
              <p:cNvGrpSpPr>
                <a:grpSpLocks/>
              </p:cNvGrpSpPr>
              <p:nvPr/>
            </p:nvGrpSpPr>
            <p:grpSpPr bwMode="auto">
              <a:xfrm rot="10800000" flipH="1">
                <a:off x="3303474" y="2310404"/>
                <a:ext cx="153647" cy="273016"/>
                <a:chOff x="3531" y="2963"/>
                <a:chExt cx="128" cy="295"/>
              </a:xfrm>
            </p:grpSpPr>
            <p:sp>
              <p:nvSpPr>
                <p:cNvPr id="193" name="Arc 148"/>
                <p:cNvSpPr>
                  <a:spLocks/>
                </p:cNvSpPr>
                <p:nvPr/>
              </p:nvSpPr>
              <p:spPr bwMode="auto">
                <a:xfrm flipV="1">
                  <a:off x="3531" y="3212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575" y="2997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5" name="Arc 150"/>
                <p:cNvSpPr>
                  <a:spLocks/>
                </p:cNvSpPr>
                <p:nvPr/>
              </p:nvSpPr>
              <p:spPr bwMode="auto">
                <a:xfrm rot="10800000" flipV="1">
                  <a:off x="3613" y="2963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8" name="Group 151"/>
              <p:cNvGrpSpPr>
                <a:grpSpLocks/>
              </p:cNvGrpSpPr>
              <p:nvPr/>
            </p:nvGrpSpPr>
            <p:grpSpPr bwMode="auto">
              <a:xfrm rot="10800000">
                <a:off x="3582825" y="2313213"/>
                <a:ext cx="153647" cy="274864"/>
                <a:chOff x="3531" y="2959"/>
                <a:chExt cx="128" cy="297"/>
              </a:xfrm>
            </p:grpSpPr>
            <p:sp>
              <p:nvSpPr>
                <p:cNvPr id="190" name="Arc 152"/>
                <p:cNvSpPr>
                  <a:spLocks/>
                </p:cNvSpPr>
                <p:nvPr/>
              </p:nvSpPr>
              <p:spPr bwMode="auto">
                <a:xfrm flipV="1">
                  <a:off x="3531" y="3211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575" y="2993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2" name="Arc 154"/>
                <p:cNvSpPr>
                  <a:spLocks/>
                </p:cNvSpPr>
                <p:nvPr/>
              </p:nvSpPr>
              <p:spPr bwMode="auto">
                <a:xfrm rot="10800000" flipV="1">
                  <a:off x="3613" y="2959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189" name="Line 155"/>
              <p:cNvSpPr>
                <a:spLocks noChangeShapeType="1"/>
              </p:cNvSpPr>
              <p:nvPr/>
            </p:nvSpPr>
            <p:spPr bwMode="auto">
              <a:xfrm rot="10800000" flipH="1">
                <a:off x="3505581" y="2588077"/>
                <a:ext cx="116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155" name="Group 226"/>
            <p:cNvGrpSpPr>
              <a:grpSpLocks/>
            </p:cNvGrpSpPr>
            <p:nvPr/>
          </p:nvGrpSpPr>
          <p:grpSpPr bwMode="auto">
            <a:xfrm>
              <a:off x="2605752" y="1520788"/>
              <a:ext cx="431800" cy="277812"/>
              <a:chOff x="3303446" y="2310437"/>
              <a:chExt cx="433054" cy="277640"/>
            </a:xfrm>
          </p:grpSpPr>
          <p:grpSp>
            <p:nvGrpSpPr>
              <p:cNvPr id="156" name="Group 126"/>
              <p:cNvGrpSpPr>
                <a:grpSpLocks/>
              </p:cNvGrpSpPr>
              <p:nvPr/>
            </p:nvGrpSpPr>
            <p:grpSpPr bwMode="auto">
              <a:xfrm rot="10800000" flipH="1">
                <a:off x="3314804" y="2310437"/>
                <a:ext cx="350096" cy="277640"/>
                <a:chOff x="3531" y="2960"/>
                <a:chExt cx="357" cy="300"/>
              </a:xfrm>
            </p:grpSpPr>
            <p:grpSp>
              <p:nvGrpSpPr>
                <p:cNvPr id="176" name="Group 12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30" cy="295"/>
                  <a:chOff x="3531" y="2963"/>
                  <a:chExt cx="130" cy="295"/>
                </a:xfrm>
              </p:grpSpPr>
              <p:sp>
                <p:nvSpPr>
                  <p:cNvPr id="182" name="Arc 12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3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2997"/>
                    <a:ext cx="41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4" name="Arc 130"/>
                  <p:cNvSpPr>
                    <a:spLocks/>
                  </p:cNvSpPr>
                  <p:nvPr/>
                </p:nvSpPr>
                <p:spPr bwMode="auto">
                  <a:xfrm rot="10800000" flipV="1">
                    <a:off x="3615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177" name="Group 13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30" cy="297"/>
                  <a:chOff x="3529" y="2959"/>
                  <a:chExt cx="130" cy="297"/>
                </a:xfrm>
              </p:grpSpPr>
              <p:sp>
                <p:nvSpPr>
                  <p:cNvPr id="179" name="Arc 132"/>
                  <p:cNvSpPr>
                    <a:spLocks/>
                  </p:cNvSpPr>
                  <p:nvPr/>
                </p:nvSpPr>
                <p:spPr bwMode="auto">
                  <a:xfrm flipV="1">
                    <a:off x="3529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0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3"/>
                    <a:ext cx="40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81" name="Arc 13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178" name="Line 13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57" name="Group 136"/>
              <p:cNvGrpSpPr>
                <a:grpSpLocks/>
              </p:cNvGrpSpPr>
              <p:nvPr/>
            </p:nvGrpSpPr>
            <p:grpSpPr bwMode="auto">
              <a:xfrm rot="10800000" flipH="1">
                <a:off x="3330727" y="2310437"/>
                <a:ext cx="263457" cy="277640"/>
                <a:chOff x="3531" y="2960"/>
                <a:chExt cx="356" cy="300"/>
              </a:xfrm>
            </p:grpSpPr>
            <p:grpSp>
              <p:nvGrpSpPr>
                <p:cNvPr id="167" name="Group 13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29" cy="295"/>
                  <a:chOff x="3531" y="2963"/>
                  <a:chExt cx="129" cy="295"/>
                </a:xfrm>
              </p:grpSpPr>
              <p:sp>
                <p:nvSpPr>
                  <p:cNvPr id="173" name="Arc 13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4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7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5" name="Arc 140"/>
                  <p:cNvSpPr>
                    <a:spLocks/>
                  </p:cNvSpPr>
                  <p:nvPr/>
                </p:nvSpPr>
                <p:spPr bwMode="auto">
                  <a:xfrm rot="10800000" flipV="1">
                    <a:off x="3614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168" name="Group 14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29" cy="297"/>
                  <a:chOff x="3530" y="2959"/>
                  <a:chExt cx="129" cy="297"/>
                </a:xfrm>
              </p:grpSpPr>
              <p:sp>
                <p:nvSpPr>
                  <p:cNvPr id="170" name="Arc 142"/>
                  <p:cNvSpPr>
                    <a:spLocks/>
                  </p:cNvSpPr>
                  <p:nvPr/>
                </p:nvSpPr>
                <p:spPr bwMode="auto">
                  <a:xfrm flipV="1">
                    <a:off x="3530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1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993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172" name="Arc 14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169" name="Line 14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58" name="Group 147"/>
              <p:cNvGrpSpPr>
                <a:grpSpLocks/>
              </p:cNvGrpSpPr>
              <p:nvPr/>
            </p:nvGrpSpPr>
            <p:grpSpPr bwMode="auto">
              <a:xfrm rot="10800000" flipH="1">
                <a:off x="3303474" y="2310404"/>
                <a:ext cx="153647" cy="273016"/>
                <a:chOff x="3531" y="2963"/>
                <a:chExt cx="128" cy="295"/>
              </a:xfrm>
            </p:grpSpPr>
            <p:sp>
              <p:nvSpPr>
                <p:cNvPr id="164" name="Arc 148"/>
                <p:cNvSpPr>
                  <a:spLocks/>
                </p:cNvSpPr>
                <p:nvPr/>
              </p:nvSpPr>
              <p:spPr bwMode="auto">
                <a:xfrm flipV="1">
                  <a:off x="3531" y="3212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5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575" y="2997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6" name="Arc 150"/>
                <p:cNvSpPr>
                  <a:spLocks/>
                </p:cNvSpPr>
                <p:nvPr/>
              </p:nvSpPr>
              <p:spPr bwMode="auto">
                <a:xfrm rot="10800000" flipV="1">
                  <a:off x="3613" y="2963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10800000">
                <a:off x="3582825" y="2313213"/>
                <a:ext cx="153647" cy="274864"/>
                <a:chOff x="3531" y="2959"/>
                <a:chExt cx="128" cy="297"/>
              </a:xfrm>
            </p:grpSpPr>
            <p:sp>
              <p:nvSpPr>
                <p:cNvPr id="161" name="Arc 152"/>
                <p:cNvSpPr>
                  <a:spLocks/>
                </p:cNvSpPr>
                <p:nvPr/>
              </p:nvSpPr>
              <p:spPr bwMode="auto">
                <a:xfrm flipV="1">
                  <a:off x="3531" y="3211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2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575" y="2993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63" name="Arc 154"/>
                <p:cNvSpPr>
                  <a:spLocks/>
                </p:cNvSpPr>
                <p:nvPr/>
              </p:nvSpPr>
              <p:spPr bwMode="auto">
                <a:xfrm rot="10800000" flipV="1">
                  <a:off x="3613" y="2959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160" name="Line 155"/>
              <p:cNvSpPr>
                <a:spLocks noChangeShapeType="1"/>
              </p:cNvSpPr>
              <p:nvPr/>
            </p:nvSpPr>
            <p:spPr bwMode="auto">
              <a:xfrm rot="10800000" flipH="1">
                <a:off x="3505581" y="2588077"/>
                <a:ext cx="116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grpSp>
        <p:nvGrpSpPr>
          <p:cNvPr id="216" name="Group 236"/>
          <p:cNvGrpSpPr>
            <a:grpSpLocks/>
          </p:cNvGrpSpPr>
          <p:nvPr/>
        </p:nvGrpSpPr>
        <p:grpSpPr bwMode="auto">
          <a:xfrm flipH="1" flipV="1">
            <a:off x="3059832" y="1124744"/>
            <a:ext cx="432000" cy="864096"/>
            <a:chOff x="3713" y="1119"/>
            <a:chExt cx="181" cy="286"/>
          </a:xfrm>
        </p:grpSpPr>
        <p:sp>
          <p:nvSpPr>
            <p:cNvPr id="217" name="Arc 112"/>
            <p:cNvSpPr>
              <a:spLocks/>
            </p:cNvSpPr>
            <p:nvPr/>
          </p:nvSpPr>
          <p:spPr bwMode="auto">
            <a:xfrm rot="10800000" flipH="1" flipV="1">
              <a:off x="3725" y="1128"/>
              <a:ext cx="49" cy="35"/>
            </a:xfrm>
            <a:custGeom>
              <a:avLst/>
              <a:gdLst>
                <a:gd name="T0" fmla="*/ 0 w 20949"/>
                <a:gd name="T1" fmla="*/ 0 h 21600"/>
                <a:gd name="T2" fmla="*/ 0 w 20949"/>
                <a:gd name="T3" fmla="*/ 0 h 21600"/>
                <a:gd name="T4" fmla="*/ 0 w 209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949"/>
                <a:gd name="T10" fmla="*/ 0 h 21600"/>
                <a:gd name="T11" fmla="*/ 20949 w 20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9" h="21600" fill="none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</a:path>
                <a:path w="20949" h="21600" stroke="0" extrusionOk="0">
                  <a:moveTo>
                    <a:pt x="-1" y="0"/>
                  </a:moveTo>
                  <a:cubicBezTo>
                    <a:pt x="9901" y="0"/>
                    <a:pt x="18535" y="6732"/>
                    <a:pt x="20948" y="163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18" name="Arc 113"/>
            <p:cNvSpPr>
              <a:spLocks/>
            </p:cNvSpPr>
            <p:nvPr/>
          </p:nvSpPr>
          <p:spPr bwMode="auto">
            <a:xfrm rot="10800000" flipV="1">
              <a:off x="3865" y="1127"/>
              <a:ext cx="29" cy="21"/>
            </a:xfrm>
            <a:custGeom>
              <a:avLst/>
              <a:gdLst>
                <a:gd name="T0" fmla="*/ 0 w 21152"/>
                <a:gd name="T1" fmla="*/ 0 h 21600"/>
                <a:gd name="T2" fmla="*/ 0 w 21152"/>
                <a:gd name="T3" fmla="*/ 0 h 21600"/>
                <a:gd name="T4" fmla="*/ 0 w 211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152"/>
                <a:gd name="T10" fmla="*/ 0 h 21600"/>
                <a:gd name="T11" fmla="*/ 21152 w 211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52" h="21600" fill="none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</a:path>
                <a:path w="21152" h="21600" stroke="0" extrusionOk="0">
                  <a:moveTo>
                    <a:pt x="-1" y="0"/>
                  </a:moveTo>
                  <a:cubicBezTo>
                    <a:pt x="10242" y="0"/>
                    <a:pt x="19076" y="7193"/>
                    <a:pt x="21151" y="172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19" name="Arc 114"/>
            <p:cNvSpPr>
              <a:spLocks/>
            </p:cNvSpPr>
            <p:nvPr/>
          </p:nvSpPr>
          <p:spPr bwMode="auto">
            <a:xfrm rot="10800000" flipH="1">
              <a:off x="3825" y="1210"/>
              <a:ext cx="22" cy="70"/>
            </a:xfrm>
            <a:custGeom>
              <a:avLst/>
              <a:gdLst>
                <a:gd name="T0" fmla="*/ 0 w 19288"/>
                <a:gd name="T1" fmla="*/ 0 h 21600"/>
                <a:gd name="T2" fmla="*/ 0 w 19288"/>
                <a:gd name="T3" fmla="*/ 0 h 21600"/>
                <a:gd name="T4" fmla="*/ 0 w 192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288"/>
                <a:gd name="T10" fmla="*/ 0 h 21600"/>
                <a:gd name="T11" fmla="*/ 19288 w 192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88" h="21600" fill="none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</a:path>
                <a:path w="19288" h="21600" stroke="0" extrusionOk="0">
                  <a:moveTo>
                    <a:pt x="-1" y="0"/>
                  </a:moveTo>
                  <a:cubicBezTo>
                    <a:pt x="8156" y="0"/>
                    <a:pt x="15617" y="4594"/>
                    <a:pt x="19288" y="1187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20" name="Arc 115"/>
            <p:cNvSpPr>
              <a:spLocks/>
            </p:cNvSpPr>
            <p:nvPr/>
          </p:nvSpPr>
          <p:spPr bwMode="auto">
            <a:xfrm rot="10800000">
              <a:off x="3799" y="1210"/>
              <a:ext cx="26" cy="70"/>
            </a:xfrm>
            <a:custGeom>
              <a:avLst/>
              <a:gdLst>
                <a:gd name="T0" fmla="*/ 0 w 18625"/>
                <a:gd name="T1" fmla="*/ 0 h 21600"/>
                <a:gd name="T2" fmla="*/ 0 w 18625"/>
                <a:gd name="T3" fmla="*/ 0 h 21600"/>
                <a:gd name="T4" fmla="*/ 0 w 186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625"/>
                <a:gd name="T10" fmla="*/ 0 h 21600"/>
                <a:gd name="T11" fmla="*/ 18625 w 186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25" h="21600" fill="none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</a:path>
                <a:path w="18625" h="21600" stroke="0" extrusionOk="0">
                  <a:moveTo>
                    <a:pt x="-1" y="0"/>
                  </a:moveTo>
                  <a:cubicBezTo>
                    <a:pt x="7659" y="0"/>
                    <a:pt x="14745" y="4056"/>
                    <a:pt x="18624" y="106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21" name="Line 116"/>
            <p:cNvSpPr>
              <a:spLocks noChangeShapeType="1"/>
            </p:cNvSpPr>
            <p:nvPr/>
          </p:nvSpPr>
          <p:spPr bwMode="auto">
            <a:xfrm rot="10800000" flipV="1">
              <a:off x="3846" y="1143"/>
              <a:ext cx="2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22" name="Line 117"/>
            <p:cNvSpPr>
              <a:spLocks noChangeShapeType="1"/>
            </p:cNvSpPr>
            <p:nvPr/>
          </p:nvSpPr>
          <p:spPr bwMode="auto">
            <a:xfrm rot="10800000" flipH="1" flipV="1">
              <a:off x="3774" y="1154"/>
              <a:ext cx="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grpSp>
          <p:nvGrpSpPr>
            <p:cNvPr id="223" name="Group 118"/>
            <p:cNvGrpSpPr>
              <a:grpSpLocks/>
            </p:cNvGrpSpPr>
            <p:nvPr/>
          </p:nvGrpSpPr>
          <p:grpSpPr bwMode="auto">
            <a:xfrm rot="10800000">
              <a:off x="3717" y="1131"/>
              <a:ext cx="175" cy="274"/>
              <a:chOff x="3360" y="2178"/>
              <a:chExt cx="663" cy="606"/>
            </a:xfrm>
          </p:grpSpPr>
          <p:sp>
            <p:nvSpPr>
              <p:cNvPr id="232" name="Arc 119"/>
              <p:cNvSpPr>
                <a:spLocks/>
              </p:cNvSpPr>
              <p:nvPr/>
            </p:nvSpPr>
            <p:spPr bwMode="auto">
              <a:xfrm flipH="1" flipV="1">
                <a:off x="3837" y="2640"/>
                <a:ext cx="186" cy="144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3" name="Arc 120"/>
              <p:cNvSpPr>
                <a:spLocks/>
              </p:cNvSpPr>
              <p:nvPr/>
            </p:nvSpPr>
            <p:spPr bwMode="auto">
              <a:xfrm flipV="1">
                <a:off x="3360" y="2697"/>
                <a:ext cx="112" cy="87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4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5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6" name="Line 123"/>
              <p:cNvSpPr>
                <a:spLocks noChangeShapeType="1"/>
              </p:cNvSpPr>
              <p:nvPr/>
            </p:nvSpPr>
            <p:spPr bwMode="auto">
              <a:xfrm flipV="1">
                <a:off x="3470" y="2305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7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298"/>
                <a:ext cx="96" cy="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224" name="Group 118"/>
            <p:cNvGrpSpPr>
              <a:grpSpLocks/>
            </p:cNvGrpSpPr>
            <p:nvPr/>
          </p:nvGrpSpPr>
          <p:grpSpPr bwMode="auto">
            <a:xfrm rot="10800000">
              <a:off x="3713" y="1119"/>
              <a:ext cx="175" cy="76"/>
              <a:chOff x="3360" y="2178"/>
              <a:chExt cx="663" cy="650"/>
            </a:xfrm>
          </p:grpSpPr>
          <p:sp>
            <p:nvSpPr>
              <p:cNvPr id="225" name="Arc 119"/>
              <p:cNvSpPr>
                <a:spLocks/>
              </p:cNvSpPr>
              <p:nvPr/>
            </p:nvSpPr>
            <p:spPr bwMode="auto">
              <a:xfrm flipH="1" flipV="1">
                <a:off x="3837" y="2683"/>
                <a:ext cx="186" cy="145"/>
              </a:xfrm>
              <a:custGeom>
                <a:avLst/>
                <a:gdLst>
                  <a:gd name="T0" fmla="*/ 0 w 20949"/>
                  <a:gd name="T1" fmla="*/ 0 h 21600"/>
                  <a:gd name="T2" fmla="*/ 0 w 20949"/>
                  <a:gd name="T3" fmla="*/ 0 h 21600"/>
                  <a:gd name="T4" fmla="*/ 0 w 20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49"/>
                  <a:gd name="T10" fmla="*/ 0 h 21600"/>
                  <a:gd name="T11" fmla="*/ 20949 w 20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49" h="21600" fill="none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</a:path>
                  <a:path w="20949" h="21600" stroke="0" extrusionOk="0">
                    <a:moveTo>
                      <a:pt x="-1" y="0"/>
                    </a:moveTo>
                    <a:cubicBezTo>
                      <a:pt x="9901" y="0"/>
                      <a:pt x="18535" y="6732"/>
                      <a:pt x="20948" y="163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6" name="Arc 120"/>
              <p:cNvSpPr>
                <a:spLocks/>
              </p:cNvSpPr>
              <p:nvPr/>
            </p:nvSpPr>
            <p:spPr bwMode="auto">
              <a:xfrm flipV="1">
                <a:off x="3360" y="2696"/>
                <a:ext cx="112" cy="88"/>
              </a:xfrm>
              <a:custGeom>
                <a:avLst/>
                <a:gdLst>
                  <a:gd name="T0" fmla="*/ 0 w 21152"/>
                  <a:gd name="T1" fmla="*/ 0 h 21600"/>
                  <a:gd name="T2" fmla="*/ 0 w 21152"/>
                  <a:gd name="T3" fmla="*/ 0 h 21600"/>
                  <a:gd name="T4" fmla="*/ 0 w 211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152"/>
                  <a:gd name="T10" fmla="*/ 0 h 21600"/>
                  <a:gd name="T11" fmla="*/ 21152 w 211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52" h="21600" fill="none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</a:path>
                  <a:path w="21152" h="21600" stroke="0" extrusionOk="0">
                    <a:moveTo>
                      <a:pt x="-1" y="0"/>
                    </a:moveTo>
                    <a:cubicBezTo>
                      <a:pt x="10242" y="0"/>
                      <a:pt x="19076" y="7193"/>
                      <a:pt x="21151" y="172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7" name="Arc 121"/>
              <p:cNvSpPr>
                <a:spLocks/>
              </p:cNvSpPr>
              <p:nvPr/>
            </p:nvSpPr>
            <p:spPr bwMode="auto">
              <a:xfrm flipH="1">
                <a:off x="3542" y="2178"/>
                <a:ext cx="86" cy="288"/>
              </a:xfrm>
              <a:custGeom>
                <a:avLst/>
                <a:gdLst>
                  <a:gd name="T0" fmla="*/ 0 w 19288"/>
                  <a:gd name="T1" fmla="*/ 0 h 21600"/>
                  <a:gd name="T2" fmla="*/ 0 w 19288"/>
                  <a:gd name="T3" fmla="*/ 0 h 21600"/>
                  <a:gd name="T4" fmla="*/ 0 w 192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88"/>
                  <a:gd name="T10" fmla="*/ 0 h 21600"/>
                  <a:gd name="T11" fmla="*/ 19288 w 192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88" h="21600" fill="none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</a:path>
                  <a:path w="19288" h="21600" stroke="0" extrusionOk="0">
                    <a:moveTo>
                      <a:pt x="-1" y="0"/>
                    </a:moveTo>
                    <a:cubicBezTo>
                      <a:pt x="8156" y="0"/>
                      <a:pt x="15617" y="4594"/>
                      <a:pt x="19288" y="1187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8" name="Arc 122"/>
              <p:cNvSpPr>
                <a:spLocks/>
              </p:cNvSpPr>
              <p:nvPr/>
            </p:nvSpPr>
            <p:spPr bwMode="auto">
              <a:xfrm>
                <a:off x="3628" y="2178"/>
                <a:ext cx="98" cy="288"/>
              </a:xfrm>
              <a:custGeom>
                <a:avLst/>
                <a:gdLst>
                  <a:gd name="T0" fmla="*/ 0 w 18625"/>
                  <a:gd name="T1" fmla="*/ 0 h 21600"/>
                  <a:gd name="T2" fmla="*/ 0 w 18625"/>
                  <a:gd name="T3" fmla="*/ 0 h 21600"/>
                  <a:gd name="T4" fmla="*/ 0 w 186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25"/>
                  <a:gd name="T10" fmla="*/ 0 h 21600"/>
                  <a:gd name="T11" fmla="*/ 18625 w 186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25" h="21600" fill="none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</a:path>
                  <a:path w="18625" h="21600" stroke="0" extrusionOk="0">
                    <a:moveTo>
                      <a:pt x="-1" y="0"/>
                    </a:moveTo>
                    <a:cubicBezTo>
                      <a:pt x="7659" y="0"/>
                      <a:pt x="14745" y="4056"/>
                      <a:pt x="18624" y="106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0" name="Line 123"/>
              <p:cNvSpPr>
                <a:spLocks noChangeShapeType="1"/>
              </p:cNvSpPr>
              <p:nvPr/>
            </p:nvSpPr>
            <p:spPr bwMode="auto">
              <a:xfrm flipV="1">
                <a:off x="3470" y="2304"/>
                <a:ext cx="79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31" name="Line 124"/>
              <p:cNvSpPr>
                <a:spLocks noChangeShapeType="1"/>
              </p:cNvSpPr>
              <p:nvPr/>
            </p:nvSpPr>
            <p:spPr bwMode="auto">
              <a:xfrm flipH="1" flipV="1">
                <a:off x="3722" y="2342"/>
                <a:ext cx="96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grpSp>
        <p:nvGrpSpPr>
          <p:cNvPr id="4" name="Agrupar 3"/>
          <p:cNvGrpSpPr/>
          <p:nvPr/>
        </p:nvGrpSpPr>
        <p:grpSpPr>
          <a:xfrm>
            <a:off x="-36512" y="1772816"/>
            <a:ext cx="1948359" cy="1111944"/>
            <a:chOff x="6372200" y="1556792"/>
            <a:chExt cx="1948359" cy="1111944"/>
          </a:xfrm>
        </p:grpSpPr>
        <p:grpSp>
          <p:nvGrpSpPr>
            <p:cNvPr id="43" name="Group 18"/>
            <p:cNvGrpSpPr>
              <a:grpSpLocks/>
            </p:cNvGrpSpPr>
            <p:nvPr/>
          </p:nvGrpSpPr>
          <p:grpSpPr bwMode="auto">
            <a:xfrm rot="10800000" flipH="1">
              <a:off x="7236296" y="1844824"/>
              <a:ext cx="1084263" cy="823912"/>
              <a:chOff x="690" y="2364"/>
              <a:chExt cx="591" cy="504"/>
            </a:xfrm>
          </p:grpSpPr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>
                <a:off x="706" y="2385"/>
                <a:ext cx="0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5" name="Arc 20"/>
              <p:cNvSpPr>
                <a:spLocks/>
              </p:cNvSpPr>
              <p:nvPr/>
            </p:nvSpPr>
            <p:spPr bwMode="auto">
              <a:xfrm rot="-9900000">
                <a:off x="972" y="2634"/>
                <a:ext cx="58" cy="66"/>
              </a:xfrm>
              <a:custGeom>
                <a:avLst/>
                <a:gdLst>
                  <a:gd name="T0" fmla="*/ 0 w 18861"/>
                  <a:gd name="T1" fmla="*/ 0 h 21600"/>
                  <a:gd name="T2" fmla="*/ 0 w 18861"/>
                  <a:gd name="T3" fmla="*/ 0 h 21600"/>
                  <a:gd name="T4" fmla="*/ 0 w 188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61"/>
                  <a:gd name="T10" fmla="*/ 0 h 21600"/>
                  <a:gd name="T11" fmla="*/ 18861 w 188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61" h="21600" fill="none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</a:path>
                  <a:path w="18861" h="21600" stroke="0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grpSp>
            <p:nvGrpSpPr>
              <p:cNvPr id="46" name="Group 24"/>
              <p:cNvGrpSpPr>
                <a:grpSpLocks/>
              </p:cNvGrpSpPr>
              <p:nvPr/>
            </p:nvGrpSpPr>
            <p:grpSpPr bwMode="auto">
              <a:xfrm>
                <a:off x="936" y="2481"/>
                <a:ext cx="16" cy="95"/>
                <a:chOff x="944" y="2481"/>
                <a:chExt cx="16" cy="95"/>
              </a:xfrm>
            </p:grpSpPr>
            <p:sp>
              <p:nvSpPr>
                <p:cNvPr id="81" name="Line 22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0" cy="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82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944" y="2481"/>
                  <a:ext cx="15" cy="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47" name="Group 24"/>
              <p:cNvGrpSpPr>
                <a:grpSpLocks/>
              </p:cNvGrpSpPr>
              <p:nvPr/>
            </p:nvGrpSpPr>
            <p:grpSpPr bwMode="auto">
              <a:xfrm flipV="1">
                <a:off x="936" y="2663"/>
                <a:ext cx="16" cy="95"/>
                <a:chOff x="944" y="2481"/>
                <a:chExt cx="16" cy="95"/>
              </a:xfrm>
            </p:grpSpPr>
            <p:sp>
              <p:nvSpPr>
                <p:cNvPr id="79" name="Line 25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0" cy="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8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944" y="2481"/>
                  <a:ext cx="15" cy="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>
                <a:off x="960" y="2582"/>
                <a:ext cx="58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9" name="Line 28"/>
              <p:cNvSpPr>
                <a:spLocks noChangeShapeType="1"/>
              </p:cNvSpPr>
              <p:nvPr/>
            </p:nvSpPr>
            <p:spPr bwMode="auto">
              <a:xfrm flipV="1">
                <a:off x="1018" y="2586"/>
                <a:ext cx="28" cy="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0" name="Line 29"/>
              <p:cNvSpPr>
                <a:spLocks noChangeShapeType="1"/>
              </p:cNvSpPr>
              <p:nvPr/>
            </p:nvSpPr>
            <p:spPr bwMode="auto">
              <a:xfrm flipV="1">
                <a:off x="1006" y="2648"/>
                <a:ext cx="28" cy="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1" name="Line 30"/>
              <p:cNvSpPr>
                <a:spLocks noChangeShapeType="1"/>
              </p:cNvSpPr>
              <p:nvPr/>
            </p:nvSpPr>
            <p:spPr bwMode="auto">
              <a:xfrm flipV="1">
                <a:off x="1044" y="2636"/>
                <a:ext cx="1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2" name="Line 31"/>
              <p:cNvSpPr>
                <a:spLocks noChangeShapeType="1"/>
              </p:cNvSpPr>
              <p:nvPr/>
            </p:nvSpPr>
            <p:spPr bwMode="auto">
              <a:xfrm flipH="1" flipV="1">
                <a:off x="1046" y="2605"/>
                <a:ext cx="20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3" name="Arc 32"/>
              <p:cNvSpPr>
                <a:spLocks/>
              </p:cNvSpPr>
              <p:nvPr/>
            </p:nvSpPr>
            <p:spPr bwMode="auto">
              <a:xfrm rot="7200000">
                <a:off x="1016" y="2636"/>
                <a:ext cx="58" cy="66"/>
              </a:xfrm>
              <a:custGeom>
                <a:avLst/>
                <a:gdLst>
                  <a:gd name="T0" fmla="*/ 0 w 18861"/>
                  <a:gd name="T1" fmla="*/ 0 h 21600"/>
                  <a:gd name="T2" fmla="*/ 0 w 18861"/>
                  <a:gd name="T3" fmla="*/ 0 h 21600"/>
                  <a:gd name="T4" fmla="*/ 0 w 188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61"/>
                  <a:gd name="T10" fmla="*/ 0 h 21600"/>
                  <a:gd name="T11" fmla="*/ 18861 w 188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61" h="21600" fill="none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</a:path>
                  <a:path w="18861" h="21600" stroke="0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4" name="Arc 33"/>
              <p:cNvSpPr>
                <a:spLocks/>
              </p:cNvSpPr>
              <p:nvPr/>
            </p:nvSpPr>
            <p:spPr bwMode="auto">
              <a:xfrm rot="4500000">
                <a:off x="1044" y="2594"/>
                <a:ext cx="58" cy="66"/>
              </a:xfrm>
              <a:custGeom>
                <a:avLst/>
                <a:gdLst>
                  <a:gd name="T0" fmla="*/ 0 w 18861"/>
                  <a:gd name="T1" fmla="*/ 0 h 21600"/>
                  <a:gd name="T2" fmla="*/ 0 w 18861"/>
                  <a:gd name="T3" fmla="*/ 0 h 21600"/>
                  <a:gd name="T4" fmla="*/ 0 w 188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61"/>
                  <a:gd name="T10" fmla="*/ 0 h 21600"/>
                  <a:gd name="T11" fmla="*/ 18861 w 188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61" h="21600" fill="none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</a:path>
                  <a:path w="18861" h="21600" stroke="0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5" name="Arc 34"/>
              <p:cNvSpPr>
                <a:spLocks/>
              </p:cNvSpPr>
              <p:nvPr/>
            </p:nvSpPr>
            <p:spPr bwMode="auto">
              <a:xfrm rot="900000">
                <a:off x="1028" y="2552"/>
                <a:ext cx="58" cy="66"/>
              </a:xfrm>
              <a:custGeom>
                <a:avLst/>
                <a:gdLst>
                  <a:gd name="T0" fmla="*/ 0 w 18861"/>
                  <a:gd name="T1" fmla="*/ 0 h 21600"/>
                  <a:gd name="T2" fmla="*/ 0 w 18861"/>
                  <a:gd name="T3" fmla="*/ 0 h 21600"/>
                  <a:gd name="T4" fmla="*/ 0 w 188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61"/>
                  <a:gd name="T10" fmla="*/ 0 h 21600"/>
                  <a:gd name="T11" fmla="*/ 18861 w 188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61" h="21600" fill="none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</a:path>
                  <a:path w="18861" h="21600" stroke="0" extrusionOk="0">
                    <a:moveTo>
                      <a:pt x="-1" y="0"/>
                    </a:moveTo>
                    <a:cubicBezTo>
                      <a:pt x="7829" y="0"/>
                      <a:pt x="15045" y="4236"/>
                      <a:pt x="18861" y="1107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6" name="Arc 35"/>
              <p:cNvSpPr>
                <a:spLocks/>
              </p:cNvSpPr>
              <p:nvPr/>
            </p:nvSpPr>
            <p:spPr bwMode="auto">
              <a:xfrm rot="-3600000">
                <a:off x="978" y="2542"/>
                <a:ext cx="58" cy="62"/>
              </a:xfrm>
              <a:custGeom>
                <a:avLst/>
                <a:gdLst>
                  <a:gd name="T0" fmla="*/ 0 w 18861"/>
                  <a:gd name="T1" fmla="*/ 0 h 20271"/>
                  <a:gd name="T2" fmla="*/ 0 w 18861"/>
                  <a:gd name="T3" fmla="*/ 0 h 20271"/>
                  <a:gd name="T4" fmla="*/ 0 w 18861"/>
                  <a:gd name="T5" fmla="*/ 0 h 20271"/>
                  <a:gd name="T6" fmla="*/ 0 60000 65536"/>
                  <a:gd name="T7" fmla="*/ 0 60000 65536"/>
                  <a:gd name="T8" fmla="*/ 0 60000 65536"/>
                  <a:gd name="T9" fmla="*/ 0 w 18861"/>
                  <a:gd name="T10" fmla="*/ 0 h 20271"/>
                  <a:gd name="T11" fmla="*/ 18861 w 18861"/>
                  <a:gd name="T12" fmla="*/ 20271 h 20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61" h="20271" fill="none" extrusionOk="0">
                    <a:moveTo>
                      <a:pt x="7459" y="0"/>
                    </a:moveTo>
                    <a:cubicBezTo>
                      <a:pt x="12302" y="1782"/>
                      <a:pt x="16346" y="5238"/>
                      <a:pt x="18861" y="9743"/>
                    </a:cubicBezTo>
                  </a:path>
                  <a:path w="18861" h="20271" stroke="0" extrusionOk="0">
                    <a:moveTo>
                      <a:pt x="7459" y="0"/>
                    </a:moveTo>
                    <a:cubicBezTo>
                      <a:pt x="12302" y="1782"/>
                      <a:pt x="16346" y="5238"/>
                      <a:pt x="18861" y="9743"/>
                    </a:cubicBezTo>
                    <a:lnTo>
                      <a:pt x="0" y="202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>
                <a:off x="1188" y="2512"/>
                <a:ext cx="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>
                <a:off x="1190" y="2726"/>
                <a:ext cx="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59" name="Line 38"/>
              <p:cNvSpPr>
                <a:spLocks noChangeShapeType="1"/>
              </p:cNvSpPr>
              <p:nvPr/>
            </p:nvSpPr>
            <p:spPr bwMode="auto">
              <a:xfrm>
                <a:off x="838" y="2378"/>
                <a:ext cx="73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0" name="Line 39"/>
              <p:cNvSpPr>
                <a:spLocks noChangeShapeType="1"/>
              </p:cNvSpPr>
              <p:nvPr/>
            </p:nvSpPr>
            <p:spPr bwMode="auto">
              <a:xfrm flipV="1">
                <a:off x="845" y="2786"/>
                <a:ext cx="6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1" name="Arc 40"/>
              <p:cNvSpPr>
                <a:spLocks/>
              </p:cNvSpPr>
              <p:nvPr/>
            </p:nvSpPr>
            <p:spPr bwMode="auto">
              <a:xfrm rot="5400000" flipH="1">
                <a:off x="799" y="2370"/>
                <a:ext cx="48" cy="36"/>
              </a:xfrm>
              <a:custGeom>
                <a:avLst/>
                <a:gdLst>
                  <a:gd name="T0" fmla="*/ 0 w 21600"/>
                  <a:gd name="T1" fmla="*/ 0 h 16400"/>
                  <a:gd name="T2" fmla="*/ 0 w 21600"/>
                  <a:gd name="T3" fmla="*/ 0 h 16400"/>
                  <a:gd name="T4" fmla="*/ 0 w 21600"/>
                  <a:gd name="T5" fmla="*/ 0 h 164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6400"/>
                  <a:gd name="T11" fmla="*/ 21600 w 21600"/>
                  <a:gd name="T12" fmla="*/ 16400 h 16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6400" fill="none" extrusionOk="0">
                    <a:moveTo>
                      <a:pt x="14056" y="-1"/>
                    </a:moveTo>
                    <a:cubicBezTo>
                      <a:pt x="18844" y="4103"/>
                      <a:pt x="21600" y="10094"/>
                      <a:pt x="21600" y="16400"/>
                    </a:cubicBezTo>
                  </a:path>
                  <a:path w="21600" h="16400" stroke="0" extrusionOk="0">
                    <a:moveTo>
                      <a:pt x="14056" y="-1"/>
                    </a:moveTo>
                    <a:cubicBezTo>
                      <a:pt x="18844" y="4103"/>
                      <a:pt x="21600" y="10094"/>
                      <a:pt x="21600" y="16400"/>
                    </a:cubicBezTo>
                    <a:lnTo>
                      <a:pt x="0" y="164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2" name="Arc 41"/>
              <p:cNvSpPr>
                <a:spLocks/>
              </p:cNvSpPr>
              <p:nvPr/>
            </p:nvSpPr>
            <p:spPr bwMode="auto">
              <a:xfrm rot="10800000" flipH="1">
                <a:off x="810" y="2820"/>
                <a:ext cx="39" cy="48"/>
              </a:xfrm>
              <a:custGeom>
                <a:avLst/>
                <a:gdLst>
                  <a:gd name="T0" fmla="*/ 0 w 17599"/>
                  <a:gd name="T1" fmla="*/ 0 h 21600"/>
                  <a:gd name="T2" fmla="*/ 0 w 17599"/>
                  <a:gd name="T3" fmla="*/ 0 h 21600"/>
                  <a:gd name="T4" fmla="*/ 0 w 175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599"/>
                  <a:gd name="T10" fmla="*/ 0 h 21600"/>
                  <a:gd name="T11" fmla="*/ 17599 w 17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99" h="21600" fill="none" extrusionOk="0">
                    <a:moveTo>
                      <a:pt x="-1" y="0"/>
                    </a:moveTo>
                    <a:cubicBezTo>
                      <a:pt x="6989" y="0"/>
                      <a:pt x="13546" y="3382"/>
                      <a:pt x="17599" y="9076"/>
                    </a:cubicBezTo>
                  </a:path>
                  <a:path w="17599" h="21600" stroke="0" extrusionOk="0">
                    <a:moveTo>
                      <a:pt x="-1" y="0"/>
                    </a:moveTo>
                    <a:cubicBezTo>
                      <a:pt x="6989" y="0"/>
                      <a:pt x="13546" y="3382"/>
                      <a:pt x="17599" y="90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3" name="Arc 42"/>
              <p:cNvSpPr>
                <a:spLocks/>
              </p:cNvSpPr>
              <p:nvPr/>
            </p:nvSpPr>
            <p:spPr bwMode="auto">
              <a:xfrm flipH="1">
                <a:off x="906" y="2770"/>
                <a:ext cx="38" cy="48"/>
              </a:xfrm>
              <a:custGeom>
                <a:avLst/>
                <a:gdLst>
                  <a:gd name="T0" fmla="*/ 0 w 17000"/>
                  <a:gd name="T1" fmla="*/ 0 h 21600"/>
                  <a:gd name="T2" fmla="*/ 0 w 17000"/>
                  <a:gd name="T3" fmla="*/ 0 h 21600"/>
                  <a:gd name="T4" fmla="*/ 0 w 170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000"/>
                  <a:gd name="T10" fmla="*/ 0 h 21600"/>
                  <a:gd name="T11" fmla="*/ 17000 w 170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00" h="21600" fill="none" extrusionOk="0">
                    <a:moveTo>
                      <a:pt x="-1" y="0"/>
                    </a:moveTo>
                    <a:cubicBezTo>
                      <a:pt x="6637" y="0"/>
                      <a:pt x="12905" y="3051"/>
                      <a:pt x="17000" y="8274"/>
                    </a:cubicBezTo>
                  </a:path>
                  <a:path w="17000" h="21600" stroke="0" extrusionOk="0">
                    <a:moveTo>
                      <a:pt x="-1" y="0"/>
                    </a:moveTo>
                    <a:cubicBezTo>
                      <a:pt x="6637" y="0"/>
                      <a:pt x="12905" y="3051"/>
                      <a:pt x="17000" y="82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4" name="Arc 43"/>
              <p:cNvSpPr>
                <a:spLocks/>
              </p:cNvSpPr>
              <p:nvPr/>
            </p:nvSpPr>
            <p:spPr bwMode="auto">
              <a:xfrm rot="16200000" flipH="1">
                <a:off x="904" y="2425"/>
                <a:ext cx="48" cy="40"/>
              </a:xfrm>
              <a:custGeom>
                <a:avLst/>
                <a:gdLst>
                  <a:gd name="T0" fmla="*/ 0 w 21600"/>
                  <a:gd name="T1" fmla="*/ 0 h 17838"/>
                  <a:gd name="T2" fmla="*/ 0 w 21600"/>
                  <a:gd name="T3" fmla="*/ 0 h 17838"/>
                  <a:gd name="T4" fmla="*/ 0 w 21600"/>
                  <a:gd name="T5" fmla="*/ 0 h 17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838"/>
                  <a:gd name="T11" fmla="*/ 21600 w 21600"/>
                  <a:gd name="T12" fmla="*/ 17838 h 17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838" fill="none" extrusionOk="0">
                    <a:moveTo>
                      <a:pt x="12180" y="0"/>
                    </a:moveTo>
                    <a:cubicBezTo>
                      <a:pt x="18074" y="4024"/>
                      <a:pt x="21600" y="10701"/>
                      <a:pt x="21600" y="17838"/>
                    </a:cubicBezTo>
                  </a:path>
                  <a:path w="21600" h="17838" stroke="0" extrusionOk="0">
                    <a:moveTo>
                      <a:pt x="12180" y="0"/>
                    </a:moveTo>
                    <a:cubicBezTo>
                      <a:pt x="18074" y="4024"/>
                      <a:pt x="21600" y="10701"/>
                      <a:pt x="21600" y="17838"/>
                    </a:cubicBezTo>
                    <a:lnTo>
                      <a:pt x="0" y="1783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5" name="Arc 44"/>
              <p:cNvSpPr>
                <a:spLocks noChangeAspect="1"/>
              </p:cNvSpPr>
              <p:nvPr/>
            </p:nvSpPr>
            <p:spPr bwMode="auto">
              <a:xfrm rot="16200000" flipH="1">
                <a:off x="690" y="2828"/>
                <a:ext cx="40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6" name="Arc 45"/>
              <p:cNvSpPr>
                <a:spLocks noChangeAspect="1"/>
              </p:cNvSpPr>
              <p:nvPr/>
            </p:nvSpPr>
            <p:spPr bwMode="auto">
              <a:xfrm flipH="1">
                <a:off x="690" y="2364"/>
                <a:ext cx="40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7" name="Line 46"/>
              <p:cNvSpPr>
                <a:spLocks noChangeShapeType="1"/>
              </p:cNvSpPr>
              <p:nvPr/>
            </p:nvSpPr>
            <p:spPr bwMode="auto">
              <a:xfrm>
                <a:off x="690" y="2400"/>
                <a:ext cx="0" cy="4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8" name="Line 47"/>
              <p:cNvSpPr>
                <a:spLocks noChangeShapeType="1"/>
              </p:cNvSpPr>
              <p:nvPr/>
            </p:nvSpPr>
            <p:spPr bwMode="auto">
              <a:xfrm>
                <a:off x="729" y="2364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69" name="Line 48"/>
              <p:cNvSpPr>
                <a:spLocks noChangeShapeType="1"/>
              </p:cNvSpPr>
              <p:nvPr/>
            </p:nvSpPr>
            <p:spPr bwMode="auto">
              <a:xfrm>
                <a:off x="733" y="28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0" name="Arc 49"/>
              <p:cNvSpPr>
                <a:spLocks noChangeAspect="1"/>
              </p:cNvSpPr>
              <p:nvPr/>
            </p:nvSpPr>
            <p:spPr bwMode="auto">
              <a:xfrm rot="5400000" flipH="1">
                <a:off x="1150" y="2468"/>
                <a:ext cx="40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1" name="Arc 50"/>
              <p:cNvSpPr>
                <a:spLocks noChangeAspect="1"/>
              </p:cNvSpPr>
              <p:nvPr/>
            </p:nvSpPr>
            <p:spPr bwMode="auto">
              <a:xfrm rot="10800000" flipH="1">
                <a:off x="1150" y="2730"/>
                <a:ext cx="40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2" name="Line 51"/>
              <p:cNvSpPr>
                <a:spLocks noChangeShapeType="1"/>
              </p:cNvSpPr>
              <p:nvPr/>
            </p:nvSpPr>
            <p:spPr bwMode="auto">
              <a:xfrm>
                <a:off x="945" y="2468"/>
                <a:ext cx="2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3" name="Line 52"/>
              <p:cNvSpPr>
                <a:spLocks noChangeShapeType="1"/>
              </p:cNvSpPr>
              <p:nvPr/>
            </p:nvSpPr>
            <p:spPr bwMode="auto">
              <a:xfrm>
                <a:off x="948" y="2770"/>
                <a:ext cx="2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4" name="Arc 53"/>
              <p:cNvSpPr>
                <a:spLocks noChangeAspect="1"/>
              </p:cNvSpPr>
              <p:nvPr/>
            </p:nvSpPr>
            <p:spPr bwMode="auto">
              <a:xfrm rot="10800000" flipH="1">
                <a:off x="1252" y="2600"/>
                <a:ext cx="29" cy="51"/>
              </a:xfrm>
              <a:custGeom>
                <a:avLst/>
                <a:gdLst>
                  <a:gd name="T0" fmla="*/ 0 w 24174"/>
                  <a:gd name="T1" fmla="*/ 0 h 43200"/>
                  <a:gd name="T2" fmla="*/ 0 w 24174"/>
                  <a:gd name="T3" fmla="*/ 0 h 43200"/>
                  <a:gd name="T4" fmla="*/ 0 w 2417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4174"/>
                  <a:gd name="T10" fmla="*/ 0 h 43200"/>
                  <a:gd name="T11" fmla="*/ 24174 w 2417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174" h="43200" fill="none" extrusionOk="0">
                    <a:moveTo>
                      <a:pt x="2573" y="0"/>
                    </a:moveTo>
                    <a:cubicBezTo>
                      <a:pt x="14503" y="0"/>
                      <a:pt x="24174" y="9670"/>
                      <a:pt x="24174" y="21600"/>
                    </a:cubicBezTo>
                    <a:cubicBezTo>
                      <a:pt x="24174" y="33529"/>
                      <a:pt x="14503" y="43200"/>
                      <a:pt x="2574" y="43200"/>
                    </a:cubicBezTo>
                    <a:cubicBezTo>
                      <a:pt x="1713" y="43200"/>
                      <a:pt x="854" y="43148"/>
                      <a:pt x="-1" y="43046"/>
                    </a:cubicBezTo>
                  </a:path>
                  <a:path w="24174" h="43200" stroke="0" extrusionOk="0">
                    <a:moveTo>
                      <a:pt x="2573" y="0"/>
                    </a:moveTo>
                    <a:cubicBezTo>
                      <a:pt x="14503" y="0"/>
                      <a:pt x="24174" y="9670"/>
                      <a:pt x="24174" y="21600"/>
                    </a:cubicBezTo>
                    <a:cubicBezTo>
                      <a:pt x="24174" y="33529"/>
                      <a:pt x="14503" y="43200"/>
                      <a:pt x="2574" y="43200"/>
                    </a:cubicBezTo>
                    <a:cubicBezTo>
                      <a:pt x="1713" y="43200"/>
                      <a:pt x="854" y="43148"/>
                      <a:pt x="-1" y="43046"/>
                    </a:cubicBezTo>
                    <a:lnTo>
                      <a:pt x="2574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5" name="Line 54"/>
              <p:cNvSpPr>
                <a:spLocks noChangeShapeType="1"/>
              </p:cNvSpPr>
              <p:nvPr/>
            </p:nvSpPr>
            <p:spPr bwMode="auto">
              <a:xfrm flipH="1">
                <a:off x="1192" y="2601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6" name="Line 55"/>
              <p:cNvSpPr>
                <a:spLocks noChangeShapeType="1"/>
              </p:cNvSpPr>
              <p:nvPr/>
            </p:nvSpPr>
            <p:spPr bwMode="auto">
              <a:xfrm>
                <a:off x="1190" y="250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7" name="Line 56"/>
              <p:cNvSpPr>
                <a:spLocks noChangeShapeType="1"/>
              </p:cNvSpPr>
              <p:nvPr/>
            </p:nvSpPr>
            <p:spPr bwMode="auto">
              <a:xfrm flipH="1">
                <a:off x="1192" y="2650"/>
                <a:ext cx="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78" name="Line 57"/>
              <p:cNvSpPr>
                <a:spLocks noChangeShapeType="1"/>
              </p:cNvSpPr>
              <p:nvPr/>
            </p:nvSpPr>
            <p:spPr bwMode="auto">
              <a:xfrm>
                <a:off x="1190" y="265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3" name="Agrupar 2"/>
            <p:cNvGrpSpPr/>
            <p:nvPr/>
          </p:nvGrpSpPr>
          <p:grpSpPr>
            <a:xfrm>
              <a:off x="6372200" y="1916832"/>
              <a:ext cx="815342" cy="496111"/>
              <a:chOff x="6372200" y="1916832"/>
              <a:chExt cx="815342" cy="496111"/>
            </a:xfrm>
          </p:grpSpPr>
          <p:sp>
            <p:nvSpPr>
              <p:cNvPr id="41" name="Text Box 70"/>
              <p:cNvSpPr txBox="1">
                <a:spLocks noChangeArrowheads="1"/>
              </p:cNvSpPr>
              <p:nvPr/>
            </p:nvSpPr>
            <p:spPr bwMode="auto">
              <a:xfrm flipH="1">
                <a:off x="6372200" y="1916832"/>
                <a:ext cx="8153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latin typeface="Verdana" pitchFamily="34" charset="0"/>
                    <a:cs typeface="Arial" charset="0"/>
                  </a:rPr>
                  <a:t>P</a:t>
                </a:r>
                <a:r>
                  <a:rPr lang="en-US" sz="1200" dirty="0" smtClean="0">
                    <a:latin typeface="Verdana" pitchFamily="34" charset="0"/>
                    <a:cs typeface="Arial" charset="0"/>
                  </a:rPr>
                  <a:t>hotons</a:t>
                </a:r>
                <a:endParaRPr lang="en-US" sz="1200" dirty="0"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257" name="Group 60"/>
              <p:cNvGrpSpPr>
                <a:grpSpLocks/>
              </p:cNvGrpSpPr>
              <p:nvPr/>
            </p:nvGrpSpPr>
            <p:grpSpPr bwMode="auto">
              <a:xfrm rot="10800000" flipH="1">
                <a:off x="6736875" y="2207593"/>
                <a:ext cx="412980" cy="97338"/>
                <a:chOff x="309" y="3094"/>
                <a:chExt cx="235" cy="59"/>
              </a:xfrm>
            </p:grpSpPr>
            <p:sp>
              <p:nvSpPr>
                <p:cNvPr id="258" name="Arc 61"/>
                <p:cNvSpPr>
                  <a:spLocks/>
                </p:cNvSpPr>
                <p:nvPr/>
              </p:nvSpPr>
              <p:spPr bwMode="auto">
                <a:xfrm rot="2700000" flipV="1">
                  <a:off x="309" y="3094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59" name="Arc 62"/>
                <p:cNvSpPr>
                  <a:spLocks/>
                </p:cNvSpPr>
                <p:nvPr/>
              </p:nvSpPr>
              <p:spPr bwMode="auto">
                <a:xfrm rot="13500000" flipV="1">
                  <a:off x="374" y="3096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60" name="Arc 63"/>
                <p:cNvSpPr>
                  <a:spLocks/>
                </p:cNvSpPr>
                <p:nvPr/>
              </p:nvSpPr>
              <p:spPr bwMode="auto">
                <a:xfrm rot="2700000" flipV="1">
                  <a:off x="439" y="3098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61" name="Arc 64"/>
                <p:cNvSpPr>
                  <a:spLocks/>
                </p:cNvSpPr>
                <p:nvPr/>
              </p:nvSpPr>
              <p:spPr bwMode="auto">
                <a:xfrm rot="13500000" flipV="1">
                  <a:off x="501" y="3110"/>
                  <a:ext cx="48" cy="38"/>
                </a:xfrm>
                <a:custGeom>
                  <a:avLst/>
                  <a:gdLst>
                    <a:gd name="T0" fmla="*/ 0 w 21600"/>
                    <a:gd name="T1" fmla="*/ 0 h 17013"/>
                    <a:gd name="T2" fmla="*/ 0 w 21600"/>
                    <a:gd name="T3" fmla="*/ 0 h 17013"/>
                    <a:gd name="T4" fmla="*/ 0 w 21600"/>
                    <a:gd name="T5" fmla="*/ 0 h 170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7013"/>
                    <a:gd name="T11" fmla="*/ 21600 w 21600"/>
                    <a:gd name="T12" fmla="*/ 17013 h 170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7013" fill="none" extrusionOk="0">
                      <a:moveTo>
                        <a:pt x="13308" y="0"/>
                      </a:moveTo>
                      <a:cubicBezTo>
                        <a:pt x="18542" y="4094"/>
                        <a:pt x="21600" y="10368"/>
                        <a:pt x="21600" y="17013"/>
                      </a:cubicBezTo>
                    </a:path>
                    <a:path w="21600" h="17013" stroke="0" extrusionOk="0">
                      <a:moveTo>
                        <a:pt x="13308" y="0"/>
                      </a:moveTo>
                      <a:cubicBezTo>
                        <a:pt x="18542" y="4094"/>
                        <a:pt x="21600" y="10368"/>
                        <a:pt x="21600" y="17013"/>
                      </a:cubicBezTo>
                      <a:lnTo>
                        <a:pt x="0" y="170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sm" len="sm"/>
                  <a:tailEnd type="none"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262" name="Group 60"/>
              <p:cNvGrpSpPr>
                <a:grpSpLocks/>
              </p:cNvGrpSpPr>
              <p:nvPr/>
            </p:nvGrpSpPr>
            <p:grpSpPr bwMode="auto">
              <a:xfrm rot="10800000" flipH="1">
                <a:off x="6736875" y="2315605"/>
                <a:ext cx="412980" cy="97338"/>
                <a:chOff x="309" y="3094"/>
                <a:chExt cx="235" cy="59"/>
              </a:xfrm>
            </p:grpSpPr>
            <p:sp>
              <p:nvSpPr>
                <p:cNvPr id="263" name="Arc 61"/>
                <p:cNvSpPr>
                  <a:spLocks/>
                </p:cNvSpPr>
                <p:nvPr/>
              </p:nvSpPr>
              <p:spPr bwMode="auto">
                <a:xfrm rot="2700000" flipV="1">
                  <a:off x="309" y="3094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64" name="Arc 62"/>
                <p:cNvSpPr>
                  <a:spLocks/>
                </p:cNvSpPr>
                <p:nvPr/>
              </p:nvSpPr>
              <p:spPr bwMode="auto">
                <a:xfrm rot="13500000" flipV="1">
                  <a:off x="374" y="3096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65" name="Arc 63"/>
                <p:cNvSpPr>
                  <a:spLocks/>
                </p:cNvSpPr>
                <p:nvPr/>
              </p:nvSpPr>
              <p:spPr bwMode="auto">
                <a:xfrm rot="2700000" flipV="1">
                  <a:off x="439" y="3098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66" name="Arc 64"/>
                <p:cNvSpPr>
                  <a:spLocks/>
                </p:cNvSpPr>
                <p:nvPr/>
              </p:nvSpPr>
              <p:spPr bwMode="auto">
                <a:xfrm rot="13500000" flipV="1">
                  <a:off x="501" y="3110"/>
                  <a:ext cx="48" cy="38"/>
                </a:xfrm>
                <a:custGeom>
                  <a:avLst/>
                  <a:gdLst>
                    <a:gd name="T0" fmla="*/ 0 w 21600"/>
                    <a:gd name="T1" fmla="*/ 0 h 17013"/>
                    <a:gd name="T2" fmla="*/ 0 w 21600"/>
                    <a:gd name="T3" fmla="*/ 0 h 17013"/>
                    <a:gd name="T4" fmla="*/ 0 w 21600"/>
                    <a:gd name="T5" fmla="*/ 0 h 170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7013"/>
                    <a:gd name="T11" fmla="*/ 21600 w 21600"/>
                    <a:gd name="T12" fmla="*/ 17013 h 170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7013" fill="none" extrusionOk="0">
                      <a:moveTo>
                        <a:pt x="13308" y="0"/>
                      </a:moveTo>
                      <a:cubicBezTo>
                        <a:pt x="18542" y="4094"/>
                        <a:pt x="21600" y="10368"/>
                        <a:pt x="21600" y="17013"/>
                      </a:cubicBezTo>
                    </a:path>
                    <a:path w="21600" h="17013" stroke="0" extrusionOk="0">
                      <a:moveTo>
                        <a:pt x="13308" y="0"/>
                      </a:moveTo>
                      <a:cubicBezTo>
                        <a:pt x="18542" y="4094"/>
                        <a:pt x="21600" y="10368"/>
                        <a:pt x="21600" y="17013"/>
                      </a:cubicBezTo>
                      <a:lnTo>
                        <a:pt x="0" y="1701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sm" len="sm"/>
                  <a:tailEnd type="none"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271" name="TextBox 505"/>
            <p:cNvSpPr txBox="1"/>
            <p:nvPr/>
          </p:nvSpPr>
          <p:spPr>
            <a:xfrm>
              <a:off x="7092280" y="1556792"/>
              <a:ext cx="1116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sz="1200" dirty="0" smtClean="0">
                  <a:latin typeface="Verdana" pitchFamily="34" charset="0"/>
                </a:rPr>
                <a:t>3 inch PMTs</a:t>
              </a:r>
            </a:p>
          </p:txBody>
        </p:sp>
      </p:grpSp>
      <p:cxnSp>
        <p:nvCxnSpPr>
          <p:cNvPr id="272" name="Straight Arrow Connector 251"/>
          <p:cNvCxnSpPr/>
          <p:nvPr/>
        </p:nvCxnSpPr>
        <p:spPr>
          <a:xfrm>
            <a:off x="3563888" y="2204864"/>
            <a:ext cx="129614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18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7" name="7 CuadroTexto"/>
          <p:cNvSpPr txBox="1">
            <a:spLocks noChangeArrowheads="1"/>
          </p:cNvSpPr>
          <p:nvPr/>
        </p:nvSpPr>
        <p:spPr bwMode="auto">
          <a:xfrm>
            <a:off x="0" y="21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PMT SIGNAL ADAPTATION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grpSp>
        <p:nvGrpSpPr>
          <p:cNvPr id="278" name="Group 28"/>
          <p:cNvGrpSpPr>
            <a:grpSpLocks/>
          </p:cNvGrpSpPr>
          <p:nvPr/>
        </p:nvGrpSpPr>
        <p:grpSpPr bwMode="auto">
          <a:xfrm>
            <a:off x="395536" y="3645024"/>
            <a:ext cx="3816424" cy="2952328"/>
            <a:chOff x="-2161" y="297"/>
            <a:chExt cx="5473" cy="3879"/>
          </a:xfrm>
        </p:grpSpPr>
        <p:grpSp>
          <p:nvGrpSpPr>
            <p:cNvPr id="282" name="Group 30"/>
            <p:cNvGrpSpPr>
              <a:grpSpLocks/>
            </p:cNvGrpSpPr>
            <p:nvPr/>
          </p:nvGrpSpPr>
          <p:grpSpPr bwMode="auto">
            <a:xfrm>
              <a:off x="-2161" y="297"/>
              <a:ext cx="5473" cy="3879"/>
              <a:chOff x="-2427" y="-110"/>
              <a:chExt cx="5979" cy="4190"/>
            </a:xfrm>
          </p:grpSpPr>
          <p:pic>
            <p:nvPicPr>
              <p:cNvPr id="284" name="Picture 3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 r="3560" b="1765"/>
              <a:stretch>
                <a:fillRect/>
              </a:stretch>
            </p:blipFill>
            <p:spPr bwMode="auto">
              <a:xfrm>
                <a:off x="-2427" y="-110"/>
                <a:ext cx="3360" cy="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5" name="Rectangle 32"/>
              <p:cNvSpPr>
                <a:spLocks noChangeArrowheads="1"/>
              </p:cNvSpPr>
              <p:nvPr/>
            </p:nvSpPr>
            <p:spPr bwMode="auto">
              <a:xfrm>
                <a:off x="2736" y="3792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nl-NL"/>
              </a:p>
            </p:txBody>
          </p:sp>
        </p:grpSp>
        <p:sp>
          <p:nvSpPr>
            <p:cNvPr id="280" name="Text Box 34"/>
            <p:cNvSpPr txBox="1">
              <a:spLocks noChangeArrowheads="1"/>
            </p:cNvSpPr>
            <p:nvPr/>
          </p:nvSpPr>
          <p:spPr bwMode="auto">
            <a:xfrm rot="-5400000">
              <a:off x="79" y="2148"/>
              <a:ext cx="480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&lt;105</a:t>
              </a:r>
            </a:p>
          </p:txBody>
        </p:sp>
      </p:grpSp>
      <p:sp>
        <p:nvSpPr>
          <p:cNvPr id="287" name="Rectangle 4"/>
          <p:cNvSpPr>
            <a:spLocks noChangeArrowheads="1"/>
          </p:cNvSpPr>
          <p:nvPr/>
        </p:nvSpPr>
        <p:spPr bwMode="auto">
          <a:xfrm flipH="1">
            <a:off x="2627784" y="1772816"/>
            <a:ext cx="1321519" cy="139573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  <a:cs typeface="Arial" charset="0"/>
            </a:endParaRPr>
          </a:p>
        </p:txBody>
      </p:sp>
      <p:cxnSp>
        <p:nvCxnSpPr>
          <p:cNvPr id="288" name="Straight Arrow Connector 251"/>
          <p:cNvCxnSpPr/>
          <p:nvPr/>
        </p:nvCxnSpPr>
        <p:spPr>
          <a:xfrm>
            <a:off x="3563888" y="2564904"/>
            <a:ext cx="129614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78154" y="3212976"/>
            <a:ext cx="69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PMT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290" name="Rectángulo 289"/>
          <p:cNvSpPr/>
          <p:nvPr/>
        </p:nvSpPr>
        <p:spPr>
          <a:xfrm>
            <a:off x="2690569" y="3275692"/>
            <a:ext cx="137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PMT BASE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293" name="Rectángulo 292"/>
          <p:cNvSpPr/>
          <p:nvPr/>
        </p:nvSpPr>
        <p:spPr>
          <a:xfrm>
            <a:off x="5148064" y="3284984"/>
            <a:ext cx="1321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OCTOPUS</a:t>
            </a:r>
          </a:p>
          <a:p>
            <a:r>
              <a:rPr lang="en-US" b="1" dirty="0" smtClean="0">
                <a:latin typeface="Arial"/>
                <a:cs typeface="Arial"/>
              </a:rPr>
              <a:t>  BOARD</a:t>
            </a:r>
            <a:endParaRPr lang="es-ES" b="1" dirty="0">
              <a:latin typeface="Arial"/>
              <a:cs typeface="Arial"/>
            </a:endParaRPr>
          </a:p>
        </p:txBody>
      </p:sp>
      <p:pic>
        <p:nvPicPr>
          <p:cNvPr id="296" name="Picture 10" descr="IMG_024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2305222" cy="18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20517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" name="Rectángulo 298"/>
          <p:cNvSpPr/>
          <p:nvPr/>
        </p:nvSpPr>
        <p:spPr>
          <a:xfrm>
            <a:off x="7740352" y="3429000"/>
            <a:ext cx="65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CLB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301" name="31 Rectángulo"/>
          <p:cNvSpPr/>
          <p:nvPr/>
        </p:nvSpPr>
        <p:spPr>
          <a:xfrm>
            <a:off x="4860032" y="1916832"/>
            <a:ext cx="1584176" cy="10081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OCTOPUS</a:t>
            </a:r>
            <a:endParaRPr lang="es-ES" b="1" dirty="0">
              <a:solidFill>
                <a:schemeClr val="tx1"/>
              </a:solidFill>
            </a:endParaRPr>
          </a:p>
        </p:txBody>
      </p:sp>
      <p:grpSp>
        <p:nvGrpSpPr>
          <p:cNvPr id="302" name="Group 338"/>
          <p:cNvGrpSpPr/>
          <p:nvPr/>
        </p:nvGrpSpPr>
        <p:grpSpPr>
          <a:xfrm>
            <a:off x="6660480" y="1711028"/>
            <a:ext cx="431800" cy="277812"/>
            <a:chOff x="2605752" y="1520788"/>
            <a:chExt cx="431800" cy="277812"/>
          </a:xfrm>
        </p:grpSpPr>
        <p:grpSp>
          <p:nvGrpSpPr>
            <p:cNvPr id="303" name="Group 226"/>
            <p:cNvGrpSpPr>
              <a:grpSpLocks/>
            </p:cNvGrpSpPr>
            <p:nvPr/>
          </p:nvGrpSpPr>
          <p:grpSpPr bwMode="auto">
            <a:xfrm flipV="1">
              <a:off x="2605752" y="1520788"/>
              <a:ext cx="431800" cy="277812"/>
              <a:chOff x="3303446" y="2310437"/>
              <a:chExt cx="433054" cy="277640"/>
            </a:xfrm>
          </p:grpSpPr>
          <p:grpSp>
            <p:nvGrpSpPr>
              <p:cNvPr id="334" name="Group 126"/>
              <p:cNvGrpSpPr>
                <a:grpSpLocks/>
              </p:cNvGrpSpPr>
              <p:nvPr/>
            </p:nvGrpSpPr>
            <p:grpSpPr bwMode="auto">
              <a:xfrm rot="10800000" flipH="1">
                <a:off x="3314804" y="2310437"/>
                <a:ext cx="350096" cy="277640"/>
                <a:chOff x="3531" y="2960"/>
                <a:chExt cx="357" cy="300"/>
              </a:xfrm>
            </p:grpSpPr>
            <p:grpSp>
              <p:nvGrpSpPr>
                <p:cNvPr id="354" name="Group 12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30" cy="295"/>
                  <a:chOff x="3531" y="2963"/>
                  <a:chExt cx="130" cy="295"/>
                </a:xfrm>
              </p:grpSpPr>
              <p:sp>
                <p:nvSpPr>
                  <p:cNvPr id="360" name="Arc 12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61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2997"/>
                    <a:ext cx="41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62" name="Arc 130"/>
                  <p:cNvSpPr>
                    <a:spLocks/>
                  </p:cNvSpPr>
                  <p:nvPr/>
                </p:nvSpPr>
                <p:spPr bwMode="auto">
                  <a:xfrm rot="10800000" flipV="1">
                    <a:off x="3615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355" name="Group 13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30" cy="297"/>
                  <a:chOff x="3529" y="2959"/>
                  <a:chExt cx="130" cy="297"/>
                </a:xfrm>
              </p:grpSpPr>
              <p:sp>
                <p:nvSpPr>
                  <p:cNvPr id="357" name="Arc 132"/>
                  <p:cNvSpPr>
                    <a:spLocks/>
                  </p:cNvSpPr>
                  <p:nvPr/>
                </p:nvSpPr>
                <p:spPr bwMode="auto">
                  <a:xfrm flipV="1">
                    <a:off x="3529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58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3"/>
                    <a:ext cx="40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59" name="Arc 13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356" name="Line 13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335" name="Group 136"/>
              <p:cNvGrpSpPr>
                <a:grpSpLocks/>
              </p:cNvGrpSpPr>
              <p:nvPr/>
            </p:nvGrpSpPr>
            <p:grpSpPr bwMode="auto">
              <a:xfrm rot="10800000" flipH="1">
                <a:off x="3330727" y="2310437"/>
                <a:ext cx="263457" cy="277640"/>
                <a:chOff x="3531" y="2960"/>
                <a:chExt cx="356" cy="300"/>
              </a:xfrm>
            </p:grpSpPr>
            <p:grpSp>
              <p:nvGrpSpPr>
                <p:cNvPr id="345" name="Group 13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29" cy="295"/>
                  <a:chOff x="3531" y="2963"/>
                  <a:chExt cx="129" cy="295"/>
                </a:xfrm>
              </p:grpSpPr>
              <p:sp>
                <p:nvSpPr>
                  <p:cNvPr id="351" name="Arc 13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52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7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53" name="Arc 140"/>
                  <p:cNvSpPr>
                    <a:spLocks/>
                  </p:cNvSpPr>
                  <p:nvPr/>
                </p:nvSpPr>
                <p:spPr bwMode="auto">
                  <a:xfrm rot="10800000" flipV="1">
                    <a:off x="3614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346" name="Group 14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29" cy="297"/>
                  <a:chOff x="3530" y="2959"/>
                  <a:chExt cx="129" cy="297"/>
                </a:xfrm>
              </p:grpSpPr>
              <p:sp>
                <p:nvSpPr>
                  <p:cNvPr id="348" name="Arc 142"/>
                  <p:cNvSpPr>
                    <a:spLocks/>
                  </p:cNvSpPr>
                  <p:nvPr/>
                </p:nvSpPr>
                <p:spPr bwMode="auto">
                  <a:xfrm flipV="1">
                    <a:off x="3530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49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993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50" name="Arc 14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347" name="Line 14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336" name="Group 147"/>
              <p:cNvGrpSpPr>
                <a:grpSpLocks/>
              </p:cNvGrpSpPr>
              <p:nvPr/>
            </p:nvGrpSpPr>
            <p:grpSpPr bwMode="auto">
              <a:xfrm rot="10800000" flipH="1">
                <a:off x="3303474" y="2310404"/>
                <a:ext cx="153647" cy="273016"/>
                <a:chOff x="3531" y="2963"/>
                <a:chExt cx="128" cy="295"/>
              </a:xfrm>
            </p:grpSpPr>
            <p:sp>
              <p:nvSpPr>
                <p:cNvPr id="342" name="Arc 148"/>
                <p:cNvSpPr>
                  <a:spLocks/>
                </p:cNvSpPr>
                <p:nvPr/>
              </p:nvSpPr>
              <p:spPr bwMode="auto">
                <a:xfrm flipV="1">
                  <a:off x="3531" y="3212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4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575" y="2997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44" name="Arc 150"/>
                <p:cNvSpPr>
                  <a:spLocks/>
                </p:cNvSpPr>
                <p:nvPr/>
              </p:nvSpPr>
              <p:spPr bwMode="auto">
                <a:xfrm rot="10800000" flipV="1">
                  <a:off x="3613" y="2963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337" name="Group 151"/>
              <p:cNvGrpSpPr>
                <a:grpSpLocks/>
              </p:cNvGrpSpPr>
              <p:nvPr/>
            </p:nvGrpSpPr>
            <p:grpSpPr bwMode="auto">
              <a:xfrm rot="10800000">
                <a:off x="3582825" y="2313213"/>
                <a:ext cx="153647" cy="274864"/>
                <a:chOff x="3531" y="2959"/>
                <a:chExt cx="128" cy="297"/>
              </a:xfrm>
            </p:grpSpPr>
            <p:sp>
              <p:nvSpPr>
                <p:cNvPr id="339" name="Arc 152"/>
                <p:cNvSpPr>
                  <a:spLocks/>
                </p:cNvSpPr>
                <p:nvPr/>
              </p:nvSpPr>
              <p:spPr bwMode="auto">
                <a:xfrm flipV="1">
                  <a:off x="3531" y="3211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40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575" y="2993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41" name="Arc 154"/>
                <p:cNvSpPr>
                  <a:spLocks/>
                </p:cNvSpPr>
                <p:nvPr/>
              </p:nvSpPr>
              <p:spPr bwMode="auto">
                <a:xfrm rot="10800000" flipV="1">
                  <a:off x="3613" y="2959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338" name="Line 155"/>
              <p:cNvSpPr>
                <a:spLocks noChangeShapeType="1"/>
              </p:cNvSpPr>
              <p:nvPr/>
            </p:nvSpPr>
            <p:spPr bwMode="auto">
              <a:xfrm rot="10800000" flipH="1">
                <a:off x="3505581" y="2588077"/>
                <a:ext cx="116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304" name="Group 226"/>
            <p:cNvGrpSpPr>
              <a:grpSpLocks/>
            </p:cNvGrpSpPr>
            <p:nvPr/>
          </p:nvGrpSpPr>
          <p:grpSpPr bwMode="auto">
            <a:xfrm>
              <a:off x="2605752" y="1520788"/>
              <a:ext cx="431800" cy="277812"/>
              <a:chOff x="3303446" y="2310437"/>
              <a:chExt cx="433054" cy="277640"/>
            </a:xfrm>
          </p:grpSpPr>
          <p:grpSp>
            <p:nvGrpSpPr>
              <p:cNvPr id="305" name="Group 126"/>
              <p:cNvGrpSpPr>
                <a:grpSpLocks/>
              </p:cNvGrpSpPr>
              <p:nvPr/>
            </p:nvGrpSpPr>
            <p:grpSpPr bwMode="auto">
              <a:xfrm rot="10800000" flipH="1">
                <a:off x="3314804" y="2310437"/>
                <a:ext cx="350096" cy="277640"/>
                <a:chOff x="3531" y="2960"/>
                <a:chExt cx="357" cy="300"/>
              </a:xfrm>
            </p:grpSpPr>
            <p:grpSp>
              <p:nvGrpSpPr>
                <p:cNvPr id="325" name="Group 12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30" cy="295"/>
                  <a:chOff x="3531" y="2963"/>
                  <a:chExt cx="130" cy="295"/>
                </a:xfrm>
              </p:grpSpPr>
              <p:sp>
                <p:nvSpPr>
                  <p:cNvPr id="331" name="Arc 12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32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2997"/>
                    <a:ext cx="41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33" name="Arc 130"/>
                  <p:cNvSpPr>
                    <a:spLocks/>
                  </p:cNvSpPr>
                  <p:nvPr/>
                </p:nvSpPr>
                <p:spPr bwMode="auto">
                  <a:xfrm rot="10800000" flipV="1">
                    <a:off x="3615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326" name="Group 13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30" cy="297"/>
                  <a:chOff x="3529" y="2959"/>
                  <a:chExt cx="130" cy="297"/>
                </a:xfrm>
              </p:grpSpPr>
              <p:sp>
                <p:nvSpPr>
                  <p:cNvPr id="328" name="Arc 132"/>
                  <p:cNvSpPr>
                    <a:spLocks/>
                  </p:cNvSpPr>
                  <p:nvPr/>
                </p:nvSpPr>
                <p:spPr bwMode="auto">
                  <a:xfrm flipV="1">
                    <a:off x="3529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29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3"/>
                    <a:ext cx="40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30" name="Arc 13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327" name="Line 13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306" name="Group 136"/>
              <p:cNvGrpSpPr>
                <a:grpSpLocks/>
              </p:cNvGrpSpPr>
              <p:nvPr/>
            </p:nvGrpSpPr>
            <p:grpSpPr bwMode="auto">
              <a:xfrm rot="10800000" flipH="1">
                <a:off x="3330727" y="2310437"/>
                <a:ext cx="263457" cy="277640"/>
                <a:chOff x="3531" y="2960"/>
                <a:chExt cx="356" cy="300"/>
              </a:xfrm>
            </p:grpSpPr>
            <p:grpSp>
              <p:nvGrpSpPr>
                <p:cNvPr id="316" name="Group 137"/>
                <p:cNvGrpSpPr>
                  <a:grpSpLocks/>
                </p:cNvGrpSpPr>
                <p:nvPr/>
              </p:nvGrpSpPr>
              <p:grpSpPr bwMode="auto">
                <a:xfrm>
                  <a:off x="3531" y="2965"/>
                  <a:ext cx="129" cy="295"/>
                  <a:chOff x="3531" y="2963"/>
                  <a:chExt cx="129" cy="295"/>
                </a:xfrm>
              </p:grpSpPr>
              <p:sp>
                <p:nvSpPr>
                  <p:cNvPr id="322" name="Arc 138"/>
                  <p:cNvSpPr>
                    <a:spLocks/>
                  </p:cNvSpPr>
                  <p:nvPr/>
                </p:nvSpPr>
                <p:spPr bwMode="auto">
                  <a:xfrm flipV="1">
                    <a:off x="3531" y="3212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23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2997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24" name="Arc 140"/>
                  <p:cNvSpPr>
                    <a:spLocks/>
                  </p:cNvSpPr>
                  <p:nvPr/>
                </p:nvSpPr>
                <p:spPr bwMode="auto">
                  <a:xfrm rot="10800000" flipV="1">
                    <a:off x="3614" y="2963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317" name="Group 141"/>
                <p:cNvGrpSpPr>
                  <a:grpSpLocks/>
                </p:cNvGrpSpPr>
                <p:nvPr/>
              </p:nvGrpSpPr>
              <p:grpSpPr bwMode="auto">
                <a:xfrm flipH="1">
                  <a:off x="3758" y="2960"/>
                  <a:ext cx="129" cy="297"/>
                  <a:chOff x="3530" y="2959"/>
                  <a:chExt cx="129" cy="297"/>
                </a:xfrm>
              </p:grpSpPr>
              <p:sp>
                <p:nvSpPr>
                  <p:cNvPr id="319" name="Arc 142"/>
                  <p:cNvSpPr>
                    <a:spLocks/>
                  </p:cNvSpPr>
                  <p:nvPr/>
                </p:nvSpPr>
                <p:spPr bwMode="auto">
                  <a:xfrm flipV="1">
                    <a:off x="3530" y="3211"/>
                    <a:ext cx="46" cy="45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20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993"/>
                    <a:ext cx="39" cy="2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  <p:sp>
                <p:nvSpPr>
                  <p:cNvPr id="321" name="Arc 144"/>
                  <p:cNvSpPr>
                    <a:spLocks/>
                  </p:cNvSpPr>
                  <p:nvPr/>
                </p:nvSpPr>
                <p:spPr bwMode="auto">
                  <a:xfrm rot="10800000" flipV="1">
                    <a:off x="3613" y="2959"/>
                    <a:ext cx="46" cy="46"/>
                  </a:xfrm>
                  <a:custGeom>
                    <a:avLst/>
                    <a:gdLst>
                      <a:gd name="T0" fmla="*/ 0 w 21354"/>
                      <a:gd name="T1" fmla="*/ 0 h 21600"/>
                      <a:gd name="T2" fmla="*/ 0 w 21354"/>
                      <a:gd name="T3" fmla="*/ 0 h 21600"/>
                      <a:gd name="T4" fmla="*/ 0 w 2135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354"/>
                      <a:gd name="T10" fmla="*/ 0 h 21600"/>
                      <a:gd name="T11" fmla="*/ 21354 w 2135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54" h="21600" fill="none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</a:path>
                      <a:path w="21354" h="21600" stroke="0" extrusionOk="0">
                        <a:moveTo>
                          <a:pt x="-1" y="0"/>
                        </a:moveTo>
                        <a:cubicBezTo>
                          <a:pt x="10673" y="0"/>
                          <a:pt x="19747" y="7796"/>
                          <a:pt x="21353" y="183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318" name="Line 145"/>
                <p:cNvSpPr>
                  <a:spLocks noChangeShapeType="1"/>
                </p:cNvSpPr>
                <p:nvPr/>
              </p:nvSpPr>
              <p:spPr bwMode="auto">
                <a:xfrm>
                  <a:off x="3660" y="296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307" name="Group 147"/>
              <p:cNvGrpSpPr>
                <a:grpSpLocks/>
              </p:cNvGrpSpPr>
              <p:nvPr/>
            </p:nvGrpSpPr>
            <p:grpSpPr bwMode="auto">
              <a:xfrm rot="10800000" flipH="1">
                <a:off x="3303474" y="2310404"/>
                <a:ext cx="153647" cy="273016"/>
                <a:chOff x="3531" y="2963"/>
                <a:chExt cx="128" cy="295"/>
              </a:xfrm>
            </p:grpSpPr>
            <p:sp>
              <p:nvSpPr>
                <p:cNvPr id="313" name="Arc 148"/>
                <p:cNvSpPr>
                  <a:spLocks/>
                </p:cNvSpPr>
                <p:nvPr/>
              </p:nvSpPr>
              <p:spPr bwMode="auto">
                <a:xfrm flipV="1">
                  <a:off x="3531" y="3212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1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575" y="2997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15" name="Arc 150"/>
                <p:cNvSpPr>
                  <a:spLocks/>
                </p:cNvSpPr>
                <p:nvPr/>
              </p:nvSpPr>
              <p:spPr bwMode="auto">
                <a:xfrm rot="10800000" flipV="1">
                  <a:off x="3613" y="2963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308" name="Group 151"/>
              <p:cNvGrpSpPr>
                <a:grpSpLocks/>
              </p:cNvGrpSpPr>
              <p:nvPr/>
            </p:nvGrpSpPr>
            <p:grpSpPr bwMode="auto">
              <a:xfrm rot="10800000">
                <a:off x="3582825" y="2313213"/>
                <a:ext cx="153647" cy="274864"/>
                <a:chOff x="3531" y="2959"/>
                <a:chExt cx="128" cy="297"/>
              </a:xfrm>
            </p:grpSpPr>
            <p:sp>
              <p:nvSpPr>
                <p:cNvPr id="310" name="Arc 152"/>
                <p:cNvSpPr>
                  <a:spLocks/>
                </p:cNvSpPr>
                <p:nvPr/>
              </p:nvSpPr>
              <p:spPr bwMode="auto">
                <a:xfrm flipV="1">
                  <a:off x="3531" y="3211"/>
                  <a:ext cx="46" cy="45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1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575" y="2993"/>
                  <a:ext cx="41" cy="2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12" name="Arc 154"/>
                <p:cNvSpPr>
                  <a:spLocks/>
                </p:cNvSpPr>
                <p:nvPr/>
              </p:nvSpPr>
              <p:spPr bwMode="auto">
                <a:xfrm rot="10800000" flipV="1">
                  <a:off x="3613" y="2959"/>
                  <a:ext cx="46" cy="46"/>
                </a:xfrm>
                <a:custGeom>
                  <a:avLst/>
                  <a:gdLst>
                    <a:gd name="T0" fmla="*/ 0 w 21354"/>
                    <a:gd name="T1" fmla="*/ 0 h 21600"/>
                    <a:gd name="T2" fmla="*/ 0 w 21354"/>
                    <a:gd name="T3" fmla="*/ 0 h 21600"/>
                    <a:gd name="T4" fmla="*/ 0 w 2135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354"/>
                    <a:gd name="T10" fmla="*/ 0 h 21600"/>
                    <a:gd name="T11" fmla="*/ 21354 w 2135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54" h="21600" fill="none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</a:path>
                    <a:path w="21354" h="21600" stroke="0" extrusionOk="0">
                      <a:moveTo>
                        <a:pt x="-1" y="0"/>
                      </a:moveTo>
                      <a:cubicBezTo>
                        <a:pt x="10673" y="0"/>
                        <a:pt x="19747" y="7796"/>
                        <a:pt x="21353" y="183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309" name="Line 155"/>
              <p:cNvSpPr>
                <a:spLocks noChangeShapeType="1"/>
              </p:cNvSpPr>
              <p:nvPr/>
            </p:nvSpPr>
            <p:spPr bwMode="auto">
              <a:xfrm rot="10800000" flipH="1">
                <a:off x="3505581" y="2588077"/>
                <a:ext cx="116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427" name="22 Rectángulo"/>
          <p:cNvSpPr/>
          <p:nvPr/>
        </p:nvSpPr>
        <p:spPr>
          <a:xfrm>
            <a:off x="7327162" y="1916832"/>
            <a:ext cx="163732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KINTEX-7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TDC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428" name="Straight Arrow Connector 251"/>
          <p:cNvCxnSpPr/>
          <p:nvPr/>
        </p:nvCxnSpPr>
        <p:spPr>
          <a:xfrm>
            <a:off x="6444208" y="2204864"/>
            <a:ext cx="86409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251"/>
          <p:cNvCxnSpPr/>
          <p:nvPr/>
        </p:nvCxnSpPr>
        <p:spPr>
          <a:xfrm>
            <a:off x="6444208" y="2564904"/>
            <a:ext cx="86409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0E372F-026C-496C-A582-DF5C567C69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57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30" y="540986"/>
            <a:ext cx="9001182" cy="580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Precise measurements of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time intervals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(TI) are frequently needed in many </a:t>
            </a:r>
          </a:p>
          <a:p>
            <a:pPr eaLnBrk="0" hangingPunct="0"/>
            <a:r>
              <a:rPr lang="en-US" sz="1900" dirty="0" smtClean="0">
                <a:latin typeface="Arial" pitchFamily="34" charset="0"/>
                <a:cs typeface="Arial" pitchFamily="34" charset="0"/>
              </a:rPr>
              <a:t>    applications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in science and industry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It has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been widely used in many applications such as particle detection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and time of fly in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high energy physics, laser range finder, frequency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counter, etc.</a:t>
            </a:r>
          </a:p>
          <a:p>
            <a:pPr eaLnBrk="0" hangingPunct="0"/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It used to be designed in ASIC but due to the complex design process and high cost, from 1995 are being designed in FPGA.</a:t>
            </a:r>
          </a:p>
          <a:p>
            <a:pPr marL="342900" indent="-342900" eaLnBrk="0" hangingPunct="0">
              <a:buFont typeface="Wingdings" charset="2"/>
              <a:buChar char="Ø"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a simple case shown in figure , the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TI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is measured between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leading edges of two electrical pulses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or between rising edge and falling edge of electrical pulses received from the detectors of some physical events</a:t>
            </a:r>
          </a:p>
          <a:p>
            <a:pPr eaLnBrk="0" hangingPunct="0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Wingdings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The TDC performs conversion of a time interval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TI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into a digital (binary) word, frequently displayed in the decimal form. Therefore a TI measurement is also called a 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time-to-digital converter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(TDC).</a:t>
            </a:r>
          </a:p>
          <a:p>
            <a:pPr eaLnBrk="0" hangingPunct="0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0" y="260648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000000"/>
                </a:solidFill>
                <a:latin typeface="Calibri" pitchFamily="34" charset="0"/>
              </a:rPr>
              <a:t>TIME TO DIGITAL CONVERTER (TDC): INTRODUCTION</a:t>
            </a:r>
            <a:endParaRPr lang="en-US" sz="30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024388"/>
            <a:ext cx="3733800" cy="788988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1800" y="5877272"/>
            <a:ext cx="113188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66"/>
                </a:solidFill>
              </a:rPr>
              <a:t>Start counter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52120" y="5877272"/>
            <a:ext cx="11255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66"/>
                </a:solidFill>
              </a:rPr>
              <a:t>Stop counter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0" y="26064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</a:rPr>
              <a:t>TDC: REQUIREMENTS</a:t>
            </a:r>
            <a:endParaRPr lang="en-US" sz="3600" b="1" dirty="0">
              <a:solidFill>
                <a:srgbClr val="0505B7"/>
              </a:solidFill>
              <a:latin typeface="Calibri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257602" y="3140968"/>
            <a:ext cx="4330622" cy="3240360"/>
            <a:chOff x="3261692" y="2123210"/>
            <a:chExt cx="5040566" cy="44012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1692" y="2123210"/>
              <a:ext cx="5040566" cy="440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>
            <a:xfrm>
              <a:off x="3345505" y="2416626"/>
              <a:ext cx="968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Input </a:t>
              </a:r>
              <a:r>
                <a:rPr lang="es-ES" sz="1200" dirty="0" err="1" smtClean="0"/>
                <a:t>signal</a:t>
              </a:r>
              <a:endParaRPr lang="es-ES" sz="1200" dirty="0"/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338" y="828349"/>
            <a:ext cx="9001182" cy="256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/>
                <a:cs typeface="Arial"/>
              </a:rPr>
              <a:t>Design and implementation of </a:t>
            </a:r>
            <a:r>
              <a:rPr lang="en-US" sz="1900" b="1" dirty="0" smtClean="0">
                <a:latin typeface="Arial"/>
                <a:cs typeface="Arial"/>
              </a:rPr>
              <a:t>high resolution, Low power </a:t>
            </a:r>
            <a:r>
              <a:rPr lang="en-US" sz="1900" dirty="0" smtClean="0">
                <a:latin typeface="Arial"/>
                <a:cs typeface="Arial"/>
              </a:rPr>
              <a:t>and </a:t>
            </a:r>
            <a:r>
              <a:rPr lang="en-US" sz="1900" b="1" dirty="0" smtClean="0">
                <a:latin typeface="Arial"/>
                <a:cs typeface="Arial"/>
              </a:rPr>
              <a:t>wide  dynamic range time to digital converter (TDC)</a:t>
            </a:r>
            <a:r>
              <a:rPr lang="en-US" sz="1900" dirty="0" smtClean="0">
                <a:latin typeface="Arial"/>
                <a:cs typeface="Arial"/>
              </a:rPr>
              <a:t>  in  Field Programmable Gate Array (FPGA) 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1900" dirty="0">
              <a:latin typeface="Arial"/>
              <a:cs typeface="Arial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1900" dirty="0">
                <a:latin typeface="Arial"/>
                <a:cs typeface="Arial"/>
              </a:rPr>
              <a:t> </a:t>
            </a:r>
            <a:r>
              <a:rPr lang="en-US" sz="1900" dirty="0" smtClean="0">
                <a:latin typeface="Arial"/>
                <a:cs typeface="Arial"/>
              </a:rPr>
              <a:t>Implement  TDC  for </a:t>
            </a:r>
            <a:r>
              <a:rPr lang="en-US" sz="1900" b="1" dirty="0" smtClean="0">
                <a:latin typeface="Arial"/>
                <a:cs typeface="Arial"/>
              </a:rPr>
              <a:t>achieving  1 ns time resolution </a:t>
            </a:r>
            <a:r>
              <a:rPr lang="en-US" sz="1900" dirty="0" smtClean="0">
                <a:latin typeface="Arial"/>
                <a:cs typeface="Arial"/>
              </a:rPr>
              <a:t>required for the experiment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372F-026C-496C-A582-DF5C567C69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259632" y="4005064"/>
            <a:ext cx="669406" cy="108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paris</Template>
  <TotalTime>7607</TotalTime>
  <Words>1219</Words>
  <Application>Microsoft Macintosh PowerPoint</Application>
  <PresentationFormat>Presentación en pantalla (4:3)</PresentationFormat>
  <Paragraphs>458</Paragraphs>
  <Slides>22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paris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Servei d'Informàtica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real</dc:creator>
  <cp:lastModifiedBy>Umberto</cp:lastModifiedBy>
  <cp:revision>254</cp:revision>
  <dcterms:created xsi:type="dcterms:W3CDTF">2009-05-15T09:10:28Z</dcterms:created>
  <dcterms:modified xsi:type="dcterms:W3CDTF">2013-08-04T21:11:41Z</dcterms:modified>
</cp:coreProperties>
</file>