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2" r:id="rId2"/>
    <p:sldId id="323" r:id="rId3"/>
    <p:sldId id="299" r:id="rId4"/>
    <p:sldId id="326" r:id="rId5"/>
    <p:sldId id="342" r:id="rId6"/>
    <p:sldId id="343" r:id="rId7"/>
    <p:sldId id="273" r:id="rId8"/>
    <p:sldId id="272" r:id="rId9"/>
    <p:sldId id="344" r:id="rId10"/>
    <p:sldId id="328" r:id="rId11"/>
    <p:sldId id="329" r:id="rId12"/>
    <p:sldId id="332" r:id="rId13"/>
    <p:sldId id="330" r:id="rId14"/>
    <p:sldId id="331" r:id="rId15"/>
    <p:sldId id="334" r:id="rId16"/>
    <p:sldId id="335" r:id="rId17"/>
    <p:sldId id="336" r:id="rId18"/>
    <p:sldId id="339" r:id="rId19"/>
    <p:sldId id="276" r:id="rId20"/>
    <p:sldId id="307" r:id="rId21"/>
    <p:sldId id="278" r:id="rId22"/>
    <p:sldId id="282" r:id="rId23"/>
    <p:sldId id="327" r:id="rId24"/>
    <p:sldId id="340" r:id="rId25"/>
    <p:sldId id="256" r:id="rId26"/>
    <p:sldId id="271" r:id="rId27"/>
    <p:sldId id="277" r:id="rId28"/>
    <p:sldId id="304" r:id="rId29"/>
    <p:sldId id="300" r:id="rId30"/>
    <p:sldId id="338" r:id="rId31"/>
    <p:sldId id="341" r:id="rId32"/>
    <p:sldId id="303" r:id="rId33"/>
    <p:sldId id="280" r:id="rId34"/>
    <p:sldId id="302" r:id="rId35"/>
    <p:sldId id="325" r:id="rId36"/>
    <p:sldId id="268" r:id="rId37"/>
    <p:sldId id="316" r:id="rId38"/>
    <p:sldId id="337" r:id="rId3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ECE1"/>
    <a:srgbClr val="28A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63" autoAdjust="0"/>
  </p:normalViewPr>
  <p:slideViewPr>
    <p:cSldViewPr snapToObjects="1">
      <p:cViewPr>
        <p:scale>
          <a:sx n="100" d="100"/>
          <a:sy n="100" d="100"/>
        </p:scale>
        <p:origin x="-568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78CF6-56C7-CC43-B397-C647518BDF8D}" type="datetimeFigureOut">
              <a:rPr lang="sv-SE" smtClean="0"/>
              <a:pPr/>
              <a:t>2013-07-30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95FC-05A9-2D4F-96A2-8A36FAFB73C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631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B2126-E6A1-A94F-951B-A3AC6316B763}" type="datetimeFigureOut">
              <a:rPr lang="sv-SE" smtClean="0"/>
              <a:pPr/>
              <a:t>2013-07-30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06E6-B160-DB42-9BFE-B91CEA63C9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4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06E6-B160-DB42-9BFE-B91CEA63C9FE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324EF-8096-684E-AE64-69C3862EF173}" type="datetime1">
              <a:rPr lang="sv-SE" smtClean="0"/>
              <a:t>2013-07-30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5481-E568-984C-9503-5645EFB5655B}" type="datetime1">
              <a:rPr lang="sv-SE" smtClean="0"/>
              <a:t>2013-07-30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1EA24-F517-6941-82EE-B6408DA5CDCC}" type="datetime1">
              <a:rPr lang="sv-SE" smtClean="0"/>
              <a:t>2013-07-30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AE21F-3251-7444-9132-A87B94C132A3}" type="datetime1">
              <a:rPr lang="sv-SE" smtClean="0"/>
              <a:t>2013-07-30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F510-FC26-AC4D-877A-3CB64359D0A9}" type="datetime1">
              <a:rPr lang="sv-SE" smtClean="0"/>
              <a:t>2013-07-30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F1FD-A943-724B-AEC3-462436BAD6EB}" type="datetime1">
              <a:rPr lang="sv-SE" smtClean="0"/>
              <a:t>2013-07-30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6376-7316-EB4D-98FF-4ADE4F6F1205}" type="datetime1">
              <a:rPr lang="sv-SE" smtClean="0"/>
              <a:t>2013-07-30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9119-AA1E-3341-ABD3-BB11AA1F8F17}" type="datetime1">
              <a:rPr lang="sv-SE" smtClean="0"/>
              <a:t>2013-07-30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30AB-5EB9-0846-BAF4-BF682F356B99}" type="datetime1">
              <a:rPr lang="sv-SE" smtClean="0"/>
              <a:t>2013-07-30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008B-F671-994E-923C-29277160BC7F}" type="datetime1">
              <a:rPr lang="sv-SE" smtClean="0"/>
              <a:t>2013-07-30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B0D6-731A-DA48-A4F0-FDC15D6D9BC2}" type="datetime1">
              <a:rPr lang="sv-SE" smtClean="0"/>
              <a:t>2013-07-30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3403E-27A8-7244-990D-7B3A87200991}" type="datetime1">
              <a:rPr lang="sv-SE" smtClean="0"/>
              <a:t>2013-07-30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22729-8EF3-6F47-8CE7-5492D1399EA6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 err="1" smtClean="0"/>
              <a:t>Results</a:t>
            </a:r>
            <a:r>
              <a:rPr lang="sv-SE" b="1" dirty="0" smtClean="0"/>
              <a:t> </a:t>
            </a:r>
            <a:r>
              <a:rPr lang="sv-SE" b="1" dirty="0"/>
              <a:t>from the </a:t>
            </a:r>
            <a:r>
              <a:rPr lang="sv-SE" b="1" dirty="0" err="1"/>
              <a:t>IceCube</a:t>
            </a:r>
            <a:r>
              <a:rPr lang="sv-SE" b="1" dirty="0"/>
              <a:t> video </a:t>
            </a:r>
            <a:r>
              <a:rPr lang="sv-SE" b="1" dirty="0" err="1"/>
              <a:t>camera</a:t>
            </a:r>
            <a:r>
              <a:rPr lang="sv-SE" b="1" dirty="0"/>
              <a:t> system at 2455 meters </a:t>
            </a:r>
            <a:r>
              <a:rPr lang="sv-SE" b="1" dirty="0" err="1"/>
              <a:t>ice</a:t>
            </a:r>
            <a:r>
              <a:rPr lang="sv-SE" b="1" dirty="0"/>
              <a:t> </a:t>
            </a:r>
            <a:r>
              <a:rPr lang="sv-SE" b="1" dirty="0" err="1"/>
              <a:t>depth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Per Olof Hulth</a:t>
            </a:r>
          </a:p>
          <a:p>
            <a:r>
              <a:rPr lang="en-GB" sz="2000" dirty="0" smtClean="0"/>
              <a:t>Department of Physics</a:t>
            </a:r>
          </a:p>
          <a:p>
            <a:r>
              <a:rPr lang="en-GB" sz="2000" dirty="0" smtClean="0"/>
              <a:t>Stockholm University</a:t>
            </a:r>
            <a:endParaRPr lang="en-GB" sz="200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 dirty="0"/>
          </a:p>
        </p:txBody>
      </p:sp>
      <p:pic>
        <p:nvPicPr>
          <p:cNvPr id="6" name="Bildobjekt 5" descr="okc-rgb-hir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6025901"/>
            <a:ext cx="1752600" cy="8320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88500" y="-6896"/>
            <a:ext cx="1435532" cy="12933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 descr="logo-org-engelsk_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16" y="-6896"/>
            <a:ext cx="1355884" cy="1293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48" y="-6896"/>
            <a:ext cx="1344782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Two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3" name="Bildobjekt 3" descr="Upper general view 20: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00200"/>
            <a:ext cx="6246827" cy="45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Five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6" name="Bildobjekt 6" descr="Upper general view 23: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6291"/>
            <a:ext cx="6328686" cy="45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Ice</a:t>
            </a:r>
            <a:r>
              <a:rPr lang="sv-SE" dirty="0" smtClean="0"/>
              <a:t> </a:t>
            </a:r>
            <a:r>
              <a:rPr lang="sv-SE" dirty="0" err="1" smtClean="0"/>
              <a:t>structures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6" name="Picture 5" descr="Skärmavbild 2013-07-30 kl. 15.4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7638"/>
            <a:ext cx="6745341" cy="51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1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Eight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7" name="Bildobjekt 9" descr="Upper general view 26: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6291"/>
            <a:ext cx="6264696" cy="45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2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Eleven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7" name="Bildobjekt 9" descr="Upper general view 26: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6291"/>
            <a:ext cx="6264696" cy="4596380"/>
          </a:xfrm>
          <a:prstGeom prst="rect">
            <a:avLst/>
          </a:prstGeom>
        </p:spPr>
      </p:pic>
      <p:pic>
        <p:nvPicPr>
          <p:cNvPr id="6" name="Bildobjekt 11" descr="Upper general view 28: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52" y="1567408"/>
            <a:ext cx="6263084" cy="4648600"/>
          </a:xfrm>
          <a:prstGeom prst="rect">
            <a:avLst/>
          </a:prstGeom>
        </p:spPr>
      </p:pic>
      <p:pic>
        <p:nvPicPr>
          <p:cNvPr id="8" name="Bildobjekt 1" descr="BiUpper general view 29: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776" y="1566290"/>
            <a:ext cx="6184552" cy="4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Thirteen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7" name="Bildobjekt 9" descr="Upper general view 26: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6291"/>
            <a:ext cx="6264696" cy="4596380"/>
          </a:xfrm>
          <a:prstGeom prst="rect">
            <a:avLst/>
          </a:prstGeom>
        </p:spPr>
      </p:pic>
      <p:pic>
        <p:nvPicPr>
          <p:cNvPr id="6" name="Bildobjekt 11" descr="Upper general view 28: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52" y="1567408"/>
            <a:ext cx="6263084" cy="4648600"/>
          </a:xfrm>
          <a:prstGeom prst="rect">
            <a:avLst/>
          </a:prstGeom>
        </p:spPr>
      </p:pic>
      <p:pic>
        <p:nvPicPr>
          <p:cNvPr id="10" name="Picture 9" descr="Skärmavbild 2013-07-30 kl. 16.2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77" y="1464950"/>
            <a:ext cx="6298816" cy="4697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4060" y="21620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New </a:t>
            </a:r>
            <a:r>
              <a:rPr lang="sv-SE" sz="2800" dirty="0" err="1" smtClean="0"/>
              <a:t>ice</a:t>
            </a:r>
            <a:endParaRPr lang="sv-SE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60032" y="216209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 smtClean="0"/>
              <a:t>Unfrozen</a:t>
            </a:r>
            <a:r>
              <a:rPr lang="sv-SE" sz="2800" dirty="0" smtClean="0"/>
              <a:t> </a:t>
            </a:r>
            <a:r>
              <a:rPr lang="sv-SE" sz="2800" dirty="0" err="1" smtClean="0"/>
              <a:t>hole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42887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Fourteen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7" name="Bildobjekt 9" descr="Upper general view 26: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66291"/>
            <a:ext cx="6264696" cy="4596380"/>
          </a:xfrm>
          <a:prstGeom prst="rect">
            <a:avLst/>
          </a:prstGeom>
        </p:spPr>
      </p:pic>
      <p:pic>
        <p:nvPicPr>
          <p:cNvPr id="6" name="Bildobjekt 11" descr="Upper general view 28: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52" y="1567408"/>
            <a:ext cx="6263084" cy="4648600"/>
          </a:xfrm>
          <a:prstGeom prst="rect">
            <a:avLst/>
          </a:prstGeom>
        </p:spPr>
      </p:pic>
      <p:pic>
        <p:nvPicPr>
          <p:cNvPr id="10" name="Picture 9" descr="Skärmavbild 2013-07-30 kl. 16.2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77" y="1464950"/>
            <a:ext cx="6298816" cy="4697721"/>
          </a:xfrm>
          <a:prstGeom prst="rect">
            <a:avLst/>
          </a:prstGeom>
        </p:spPr>
      </p:pic>
      <p:pic>
        <p:nvPicPr>
          <p:cNvPr id="8" name="Bildobjekt 4" descr="Upper general view 1:1: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776" y="1477774"/>
            <a:ext cx="6287393" cy="46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Final situation</a:t>
            </a:r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11" name="Bildobjekt 10" descr="Skärmavbild 2011-02-27 kl. 12.23.3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263" y="1556792"/>
            <a:ext cx="580372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7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Central </a:t>
            </a:r>
            <a:r>
              <a:rPr lang="sv-SE" dirty="0" err="1" smtClean="0"/>
              <a:t>column</a:t>
            </a:r>
            <a:r>
              <a:rPr lang="sv-SE" dirty="0" smtClean="0"/>
              <a:t> in the </a:t>
            </a:r>
            <a:r>
              <a:rPr lang="sv-SE" dirty="0" err="1" smtClean="0"/>
              <a:t>frozen</a:t>
            </a:r>
            <a:r>
              <a:rPr lang="sv-SE" dirty="0" smtClean="0"/>
              <a:t> </a:t>
            </a:r>
            <a:r>
              <a:rPr lang="sv-SE" dirty="0" err="1" smtClean="0"/>
              <a:t>hole</a:t>
            </a:r>
            <a:endParaRPr lang="sv-S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35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latshållare för innehåll 29" descr="Skärmavbild 2011-02-27 kl. 12.23.3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46695"/>
            <a:ext cx="4040188" cy="3007648"/>
          </a:xfrm>
        </p:spPr>
      </p:pic>
      <p:pic>
        <p:nvPicPr>
          <p:cNvPr id="7" name="Platshållare för innehåll 3" descr="Sweden Camera Manual-shor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23" y="0"/>
            <a:ext cx="4663448" cy="6599365"/>
          </a:xfrm>
          <a:prstGeom prst="rect">
            <a:avLst/>
          </a:prstGeom>
          <a:effectLst/>
        </p:spPr>
      </p:pic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ktangel 9"/>
          <p:cNvSpPr/>
          <p:nvPr/>
        </p:nvSpPr>
        <p:spPr>
          <a:xfrm>
            <a:off x="2819399" y="2705101"/>
            <a:ext cx="1677988" cy="121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 10"/>
          <p:cNvSpPr/>
          <p:nvPr/>
        </p:nvSpPr>
        <p:spPr>
          <a:xfrm>
            <a:off x="2438399" y="2174875"/>
            <a:ext cx="381000" cy="381000"/>
          </a:xfrm>
          <a:prstGeom prst="ellipse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 11"/>
          <p:cNvSpPr/>
          <p:nvPr/>
        </p:nvSpPr>
        <p:spPr>
          <a:xfrm>
            <a:off x="2440914" y="4549443"/>
            <a:ext cx="381000" cy="381000"/>
          </a:xfrm>
          <a:prstGeom prst="ellipse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ktangel 16"/>
          <p:cNvSpPr/>
          <p:nvPr/>
        </p:nvSpPr>
        <p:spPr>
          <a:xfrm>
            <a:off x="228600" y="2628900"/>
            <a:ext cx="1143000" cy="1638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latshållare för sidfot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sp>
        <p:nvSpPr>
          <p:cNvPr id="24" name="Rektangel 23"/>
          <p:cNvSpPr/>
          <p:nvPr/>
        </p:nvSpPr>
        <p:spPr>
          <a:xfrm>
            <a:off x="2440914" y="5867400"/>
            <a:ext cx="381000" cy="355586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 27"/>
          <p:cNvSpPr/>
          <p:nvPr/>
        </p:nvSpPr>
        <p:spPr>
          <a:xfrm>
            <a:off x="2438399" y="1104900"/>
            <a:ext cx="381000" cy="381000"/>
          </a:xfrm>
          <a:prstGeom prst="ellipse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 28"/>
          <p:cNvSpPr/>
          <p:nvPr/>
        </p:nvSpPr>
        <p:spPr>
          <a:xfrm>
            <a:off x="2440914" y="5640928"/>
            <a:ext cx="381000" cy="381000"/>
          </a:xfrm>
          <a:prstGeom prst="ellipse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Bildobjekt 30" descr="Skärmavbild 2011-02-27 kl. 12.23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253" y="3352800"/>
            <a:ext cx="4241164" cy="3157261"/>
          </a:xfrm>
          <a:prstGeom prst="rect">
            <a:avLst/>
          </a:prstGeom>
        </p:spPr>
      </p:pic>
      <p:sp>
        <p:nvSpPr>
          <p:cNvPr id="40" name="Rätvinklig triangel 39"/>
          <p:cNvSpPr/>
          <p:nvPr/>
        </p:nvSpPr>
        <p:spPr>
          <a:xfrm rot="8457477" flipH="1">
            <a:off x="2652046" y="4707531"/>
            <a:ext cx="330179" cy="399939"/>
          </a:xfrm>
          <a:prstGeom prst="rtTriangle">
            <a:avLst/>
          </a:prstGeom>
          <a:blipFill rotWithShape="1"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ätvinklig triangel 40"/>
          <p:cNvSpPr/>
          <p:nvPr/>
        </p:nvSpPr>
        <p:spPr>
          <a:xfrm rot="8457477" flipH="1">
            <a:off x="2666494" y="5472189"/>
            <a:ext cx="301281" cy="364306"/>
          </a:xfrm>
          <a:prstGeom prst="rtTriangle">
            <a:avLst/>
          </a:prstGeom>
          <a:blipFill rotWithShape="1"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ätvinklig triangel 41"/>
          <p:cNvSpPr/>
          <p:nvPr/>
        </p:nvSpPr>
        <p:spPr>
          <a:xfrm rot="8457477" flipH="1">
            <a:off x="2646000" y="1306800"/>
            <a:ext cx="330179" cy="399939"/>
          </a:xfrm>
          <a:prstGeom prst="rtTriangle">
            <a:avLst/>
          </a:prstGeom>
          <a:blipFill rotWithShape="1"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ätvinklig triangel 42"/>
          <p:cNvSpPr/>
          <p:nvPr/>
        </p:nvSpPr>
        <p:spPr>
          <a:xfrm rot="8457477" flipH="1">
            <a:off x="2671274" y="2019886"/>
            <a:ext cx="301281" cy="364306"/>
          </a:xfrm>
          <a:prstGeom prst="rtTriangle">
            <a:avLst/>
          </a:prstGeom>
          <a:blipFill rotWithShape="1"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ktangel 43"/>
          <p:cNvSpPr/>
          <p:nvPr/>
        </p:nvSpPr>
        <p:spPr>
          <a:xfrm>
            <a:off x="2821914" y="1535113"/>
            <a:ext cx="1369086" cy="750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ruta 13"/>
          <p:cNvSpPr txBox="1"/>
          <p:nvPr/>
        </p:nvSpPr>
        <p:spPr>
          <a:xfrm rot="16200000">
            <a:off x="1981206" y="3214300"/>
            <a:ext cx="1295395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Bubbly ice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2819399" y="4549443"/>
            <a:ext cx="1369086" cy="750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ruta 46"/>
          <p:cNvSpPr txBox="1"/>
          <p:nvPr/>
        </p:nvSpPr>
        <p:spPr>
          <a:xfrm>
            <a:off x="3071317" y="517926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2974314" y="1687513"/>
            <a:ext cx="1369086" cy="750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ktangel 48"/>
          <p:cNvSpPr/>
          <p:nvPr/>
        </p:nvSpPr>
        <p:spPr>
          <a:xfrm>
            <a:off x="228599" y="609600"/>
            <a:ext cx="3959885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Rak 50"/>
          <p:cNvCxnSpPr/>
          <p:nvPr/>
        </p:nvCxnSpPr>
        <p:spPr>
          <a:xfrm rot="16200000" flipH="1">
            <a:off x="-1000800" y="3303755"/>
            <a:ext cx="5838464" cy="2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Rak 53"/>
          <p:cNvCxnSpPr/>
          <p:nvPr/>
        </p:nvCxnSpPr>
        <p:spPr>
          <a:xfrm rot="16200000" flipH="1">
            <a:off x="395469" y="3303753"/>
            <a:ext cx="5838464" cy="2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ktangel 26"/>
          <p:cNvSpPr/>
          <p:nvPr/>
        </p:nvSpPr>
        <p:spPr>
          <a:xfrm>
            <a:off x="2438399" y="419100"/>
            <a:ext cx="381000" cy="87630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ktangel 54"/>
          <p:cNvSpPr/>
          <p:nvPr/>
        </p:nvSpPr>
        <p:spPr>
          <a:xfrm>
            <a:off x="2767403" y="419100"/>
            <a:ext cx="54512" cy="5803886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ktangel 12"/>
          <p:cNvSpPr/>
          <p:nvPr/>
        </p:nvSpPr>
        <p:spPr>
          <a:xfrm>
            <a:off x="2438400" y="2438400"/>
            <a:ext cx="381000" cy="2209800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atshållare för innehåll 3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3" name="Bildobjekt 32" descr="Skärmavbild 2011-03-07 kl. 15.25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253" y="312429"/>
            <a:ext cx="4188547" cy="3040371"/>
          </a:xfrm>
          <a:prstGeom prst="rect">
            <a:avLst/>
          </a:prstGeom>
        </p:spPr>
      </p:pic>
      <p:sp>
        <p:nvSpPr>
          <p:cNvPr id="34" name="textruta 33"/>
          <p:cNvSpPr txBox="1"/>
          <p:nvPr/>
        </p:nvSpPr>
        <p:spPr>
          <a:xfrm rot="5400000">
            <a:off x="1944455" y="3101824"/>
            <a:ext cx="146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Central core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textruta 34"/>
          <p:cNvSpPr txBox="1"/>
          <p:nvPr/>
        </p:nvSpPr>
        <p:spPr>
          <a:xfrm>
            <a:off x="1089056" y="2807732"/>
            <a:ext cx="82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Old ice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3361626" y="2807732"/>
            <a:ext cx="82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Old ice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" name="textruta 36"/>
          <p:cNvSpPr txBox="1"/>
          <p:nvPr/>
        </p:nvSpPr>
        <p:spPr>
          <a:xfrm rot="5400000">
            <a:off x="2323035" y="3101826"/>
            <a:ext cx="146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Clear new ice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384521"/>
            <a:ext cx="1810930" cy="58384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3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7"/>
          <p:cNvSpPr/>
          <p:nvPr/>
        </p:nvSpPr>
        <p:spPr>
          <a:xfrm>
            <a:off x="3314703" y="384521"/>
            <a:ext cx="1182684" cy="58384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3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dirty="0" smtClean="0"/>
              <a:t>South Pole ice</a:t>
            </a:r>
            <a:endParaRPr lang="en-GB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Glacier ice is not frozen water, it is compressed snow!</a:t>
            </a:r>
          </a:p>
          <a:p>
            <a:endParaRPr lang="en-GB" sz="2400" dirty="0" smtClean="0"/>
          </a:p>
          <a:p>
            <a:r>
              <a:rPr lang="en-GB" sz="2400" dirty="0" smtClean="0"/>
              <a:t>At large depth (1400 m at South Pole) and low temperature the trapped air bubbles and the ice creates a new crystal “</a:t>
            </a:r>
            <a:r>
              <a:rPr lang="en-GB" sz="2400" dirty="0" err="1" smtClean="0"/>
              <a:t>Clathrate</a:t>
            </a:r>
            <a:r>
              <a:rPr lang="en-GB" sz="2400" dirty="0" smtClean="0"/>
              <a:t> hydrate” (air hydrates). </a:t>
            </a:r>
            <a:r>
              <a:rPr lang="sv-SE" sz="2400" dirty="0" smtClean="0"/>
              <a:t>The air </a:t>
            </a:r>
            <a:r>
              <a:rPr lang="sv-SE" sz="2400" dirty="0" err="1" smtClean="0"/>
              <a:t>molecules</a:t>
            </a:r>
            <a:r>
              <a:rPr lang="sv-SE" sz="2400" dirty="0" smtClean="0"/>
              <a:t> are </a:t>
            </a:r>
            <a:r>
              <a:rPr lang="sv-SE" sz="2400" dirty="0" err="1" smtClean="0"/>
              <a:t>trapped</a:t>
            </a:r>
            <a:r>
              <a:rPr lang="sv-SE" sz="2400" dirty="0" smtClean="0"/>
              <a:t> </a:t>
            </a:r>
            <a:r>
              <a:rPr lang="sv-SE" sz="2400" dirty="0" err="1" smtClean="0"/>
              <a:t>inside</a:t>
            </a:r>
            <a:r>
              <a:rPr lang="sv-SE" sz="2400" dirty="0" smtClean="0"/>
              <a:t> </a:t>
            </a:r>
            <a:r>
              <a:rPr lang="sv-SE" sz="2400" dirty="0" err="1" smtClean="0"/>
              <a:t>cages</a:t>
            </a:r>
            <a:r>
              <a:rPr lang="sv-SE" sz="2400" dirty="0" smtClean="0"/>
              <a:t> of hydrogen </a:t>
            </a:r>
            <a:r>
              <a:rPr lang="sv-SE" sz="2400" dirty="0" err="1" smtClean="0"/>
              <a:t>bonded</a:t>
            </a:r>
            <a:r>
              <a:rPr lang="sv-SE" sz="2400" dirty="0" smtClean="0"/>
              <a:t> water </a:t>
            </a:r>
            <a:r>
              <a:rPr lang="sv-SE" sz="2400" dirty="0" err="1" smtClean="0"/>
              <a:t>molecules</a:t>
            </a:r>
            <a:endParaRPr lang="sv-SE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The ice has memories from the atmosphere – dust layers, thin volcanic ash layers, etc.</a:t>
            </a:r>
          </a:p>
          <a:p>
            <a:pPr>
              <a:buNone/>
            </a:pPr>
            <a:r>
              <a:rPr lang="en-GB" sz="2400" dirty="0" smtClean="0"/>
              <a:t> </a:t>
            </a:r>
          </a:p>
          <a:p>
            <a:r>
              <a:rPr lang="en-GB" sz="2400" dirty="0" smtClean="0"/>
              <a:t>The ice at 2500 </a:t>
            </a:r>
            <a:r>
              <a:rPr lang="en-GB" sz="2400" dirty="0" err="1" smtClean="0"/>
              <a:t>m</a:t>
            </a:r>
            <a:r>
              <a:rPr lang="en-GB" sz="2400" dirty="0" smtClean="0"/>
              <a:t> is ≈ 90000 </a:t>
            </a:r>
            <a:r>
              <a:rPr lang="en-GB" sz="2400" dirty="0" err="1" smtClean="0"/>
              <a:t>y</a:t>
            </a:r>
            <a:r>
              <a:rPr lang="en-GB" sz="2400" dirty="0" smtClean="0"/>
              <a:t> old.  </a:t>
            </a:r>
            <a:endParaRPr lang="en-GB" sz="240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VLVnT 2013</a:t>
            </a:r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51" y="4293096"/>
            <a:ext cx="386075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68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Visible air bubbles (?) in the centre </a:t>
            </a:r>
            <a:r>
              <a:rPr lang="en-GB" sz="3600" dirty="0" smtClean="0"/>
              <a:t>column</a:t>
            </a:r>
            <a:endParaRPr lang="en-GB" sz="3600" dirty="0"/>
          </a:p>
        </p:txBody>
      </p:sp>
      <p:pic>
        <p:nvPicPr>
          <p:cNvPr id="5" name="Platshållare för innehåll 4" descr="Skärmavbild 2011-04-25 kl. 09.08.3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503" y="1830387"/>
            <a:ext cx="6036993" cy="4525963"/>
          </a:xfrm>
        </p:spPr>
      </p:pic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Scattering of light in central </a:t>
            </a:r>
            <a:r>
              <a:rPr lang="en-GB" dirty="0" smtClean="0"/>
              <a:t>column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latshållare för innehåll 7" descr="Skärmavbild 2011-02-24 kl. 09.34.4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5433" y="2743200"/>
            <a:ext cx="4301955" cy="3200400"/>
          </a:xfrm>
        </p:spPr>
      </p:pic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latshållare för innehåll 8" descr="Skärmavbild 2011-02-24 kl. 09.33.44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43200"/>
            <a:ext cx="4270375" cy="3202781"/>
          </a:xfrm>
        </p:spPr>
      </p:pic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large is the central </a:t>
            </a:r>
            <a:r>
              <a:rPr lang="en-GB" dirty="0" smtClean="0"/>
              <a:t>column?</a:t>
            </a:r>
            <a:endParaRPr lang="en-GB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New clean ice frozen to the centre of the camera ≈17 cm</a:t>
            </a:r>
          </a:p>
          <a:p>
            <a:r>
              <a:rPr lang="en-GB" dirty="0" smtClean="0"/>
              <a:t>Assuming 17 cm clean ice and a 50 (60) cm hole gives ≈ 16 (26) cm diameter of the central </a:t>
            </a:r>
            <a:r>
              <a:rPr lang="en-GB" dirty="0" smtClean="0"/>
              <a:t>column…</a:t>
            </a:r>
            <a:r>
              <a:rPr lang="en-GB" dirty="0" smtClean="0"/>
              <a:t>.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 dirty="0"/>
          </a:p>
        </p:txBody>
      </p:sp>
      <p:pic>
        <p:nvPicPr>
          <p:cNvPr id="10" name="Bildobjekt 9" descr="Skärmavbild 2011-02-27 kl. 12.23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57400"/>
            <a:ext cx="4094392" cy="304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̈rmavbild 2012-09-28 kl. 16.0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50" y="3403532"/>
            <a:ext cx="4593450" cy="3435619"/>
          </a:xfrm>
          <a:prstGeom prst="rect">
            <a:avLst/>
          </a:prstGeom>
        </p:spPr>
      </p:pic>
      <p:pic>
        <p:nvPicPr>
          <p:cNvPr id="4" name="Picture 3" descr="Skärmavbild 2012-09-28 kl. 16.09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50" y="-12367"/>
            <a:ext cx="4593450" cy="34481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Problems with central bubbly column</a:t>
            </a:r>
            <a:endParaRPr lang="en-GB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5900" y="1909484"/>
            <a:ext cx="42799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The central white column gives an asymmetry for a DOM angular </a:t>
            </a:r>
            <a:r>
              <a:rPr lang="en-GB" sz="2400" dirty="0" smtClean="0"/>
              <a:t>acceptance</a:t>
            </a:r>
          </a:p>
          <a:p>
            <a:endParaRPr lang="en-GB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762500" y="457200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Looking up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00" y="3803134"/>
            <a:ext cx="1494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Looking </a:t>
            </a:r>
            <a:r>
              <a:rPr lang="en-GB" dirty="0" smtClean="0">
                <a:solidFill>
                  <a:schemeClr val="bg1"/>
                </a:solidFill>
              </a:rPr>
              <a:t>down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60032" y="4172466"/>
            <a:ext cx="1494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Looking down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3244" y="641866"/>
            <a:ext cx="1207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Looking up</a:t>
            </a:r>
          </a:p>
        </p:txBody>
      </p:sp>
    </p:spTree>
    <p:extLst>
      <p:ext uri="{BB962C8B-B14F-4D97-AF65-F5344CB8AC3E}">
        <p14:creationId xmlns:p14="http://schemas.microsoft.com/office/powerpoint/2010/main" val="159372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Fissures</a:t>
            </a:r>
            <a:r>
              <a:rPr lang="sv-SE" dirty="0" smtClean="0"/>
              <a:t> in the </a:t>
            </a:r>
            <a:r>
              <a:rPr lang="sv-SE" dirty="0" err="1" smtClean="0"/>
              <a:t>hole</a:t>
            </a:r>
            <a:r>
              <a:rPr lang="sv-SE" dirty="0" smtClean="0"/>
              <a:t> </a:t>
            </a:r>
            <a:r>
              <a:rPr lang="sv-SE" dirty="0" err="1" smtClean="0"/>
              <a:t>ice</a:t>
            </a:r>
            <a:endParaRPr lang="sv-S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588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Fissures structures in the new ic</a:t>
            </a:r>
            <a:r>
              <a:rPr lang="en-GB" dirty="0" smtClean="0"/>
              <a:t>e!</a:t>
            </a:r>
            <a:endParaRPr lang="en-GB" dirty="0"/>
          </a:p>
        </p:txBody>
      </p:sp>
      <p:sp>
        <p:nvSpPr>
          <p:cNvPr id="15" name="Platshållare för text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2011-01-01</a:t>
            </a:r>
            <a:endParaRPr lang="en-GB" dirty="0"/>
          </a:p>
        </p:txBody>
      </p:sp>
      <p:pic>
        <p:nvPicPr>
          <p:cNvPr id="9" name="Platshållare för innehåll 8" descr="Bild 30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38400"/>
            <a:ext cx="4040188" cy="2996285"/>
          </a:xfrm>
        </p:spPr>
      </p:pic>
      <p:sp>
        <p:nvSpPr>
          <p:cNvPr id="16" name="Platshållare för text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 smtClean="0"/>
              <a:t>2011-01-02</a:t>
            </a:r>
            <a:endParaRPr lang="en-GB" dirty="0"/>
          </a:p>
        </p:txBody>
      </p:sp>
      <p:sp>
        <p:nvSpPr>
          <p:cNvPr id="17" name="Platshållare för innehåll 1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Bildobjekt 11" descr="2011-01-02-U-general vie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09" y="2438400"/>
            <a:ext cx="3946091" cy="2995107"/>
          </a:xfrm>
          <a:prstGeom prst="rect">
            <a:avLst/>
          </a:prstGeom>
        </p:spPr>
      </p:pic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Lower camera looking up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latshållare för innehåll 7" descr="2011-01-02-L-icestructure-1.pdf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45970"/>
            <a:ext cx="4326978" cy="3221430"/>
          </a:xfrm>
        </p:spPr>
      </p:pic>
      <p:pic>
        <p:nvPicPr>
          <p:cNvPr id="14" name="Platshållare för innehåll 13" descr="2011-01-02-L-general view 2.pdf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89992" y="2634207"/>
            <a:ext cx="4307396" cy="3233193"/>
          </a:xfrm>
        </p:spPr>
      </p:pic>
      <p:cxnSp>
        <p:nvCxnSpPr>
          <p:cNvPr id="12" name="Rak pil 11"/>
          <p:cNvCxnSpPr/>
          <p:nvPr/>
        </p:nvCxnSpPr>
        <p:spPr>
          <a:xfrm rot="10800000">
            <a:off x="2744788" y="2895600"/>
            <a:ext cx="3505200" cy="990600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fissures are thin structures </a:t>
            </a:r>
            <a:endParaRPr lang="en-GB" dirty="0"/>
          </a:p>
        </p:txBody>
      </p:sp>
      <p:pic>
        <p:nvPicPr>
          <p:cNvPr id="6" name="Platshållare för innehåll 5" descr="Skärmavbild 2011-02-27 kl. 14.57.1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767523"/>
            <a:ext cx="5867400" cy="4358640"/>
          </a:xfrm>
        </p:spPr>
      </p:pic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kärmavbild 2011-03-20 kl. 13.53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82428"/>
            <a:ext cx="4114800" cy="3102468"/>
          </a:xfrm>
          <a:prstGeom prst="rect">
            <a:avLst/>
          </a:prstGeom>
        </p:spPr>
      </p:pic>
      <p:pic>
        <p:nvPicPr>
          <p:cNvPr id="5" name="Bildobjekt 4" descr="Skärmavbild 2011-03-20 kl. 13.56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78" y="2682428"/>
            <a:ext cx="4236604" cy="3102468"/>
          </a:xfrm>
          <a:prstGeom prst="rect">
            <a:avLst/>
          </a:prstGeom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Changes of the fissures in the new ice</a:t>
            </a:r>
            <a:endParaRPr lang="en-GB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Pressure during freezing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29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We measured a maximum pressure of 530 bars during the freezing phase.</a:t>
            </a:r>
          </a:p>
          <a:p>
            <a:r>
              <a:rPr lang="en-GB" dirty="0" smtClean="0"/>
              <a:t>Could </a:t>
            </a:r>
            <a:r>
              <a:rPr lang="en-GB" dirty="0"/>
              <a:t>even </a:t>
            </a:r>
            <a:r>
              <a:rPr lang="en-GB" dirty="0" smtClean="0"/>
              <a:t>be higher.</a:t>
            </a:r>
          </a:p>
          <a:p>
            <a:r>
              <a:rPr lang="en-GB" dirty="0" smtClean="0"/>
              <a:t>The water in the hole has to “move the glacier a few cm” in order to become ice.  (but compressibility)  </a:t>
            </a:r>
            <a:endParaRPr lang="en-GB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 dirty="0"/>
          </a:p>
        </p:txBody>
      </p:sp>
      <p:pic>
        <p:nvPicPr>
          <p:cNvPr id="4" name="Bildobjekt 3" descr="Skärmavbild 2011-03-19 kl. 17.33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28" y="1828800"/>
            <a:ext cx="4942472" cy="37338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648200" y="2743200"/>
            <a:ext cx="160020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Swedish camera system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04800" y="1481138"/>
            <a:ext cx="4191000" cy="4525963"/>
          </a:xfrm>
        </p:spPr>
        <p:txBody>
          <a:bodyPr/>
          <a:lstStyle/>
          <a:p>
            <a:r>
              <a:rPr lang="en-GB" sz="2400" dirty="0" smtClean="0"/>
              <a:t>We developed in Stockholm a camera system which was deployed in the last deployed string of IceCube.</a:t>
            </a:r>
          </a:p>
          <a:p>
            <a:r>
              <a:rPr lang="en-GB" sz="2400" dirty="0" smtClean="0"/>
              <a:t>Two movable cameras 5.8 </a:t>
            </a:r>
            <a:r>
              <a:rPr lang="en-GB" sz="2400" dirty="0" err="1" smtClean="0"/>
              <a:t>m</a:t>
            </a:r>
            <a:r>
              <a:rPr lang="en-GB" sz="2400" dirty="0" smtClean="0"/>
              <a:t> above each other between the bottom DOM and the string weight.</a:t>
            </a:r>
          </a:p>
          <a:p>
            <a:r>
              <a:rPr lang="en-GB" sz="2400" dirty="0" smtClean="0"/>
              <a:t>Each camera equipped with two LED lamps and three lasers (red, blue, green).</a:t>
            </a: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 dirty="0"/>
          </a:p>
        </p:txBody>
      </p:sp>
      <p:pic>
        <p:nvPicPr>
          <p:cNvPr id="8" name="Platshållare för innehåll 7" descr="Skärmavbild 2011-03-19 kl. 16.46.19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199" y="1828800"/>
            <a:ext cx="4345321" cy="3238580"/>
          </a:xfrm>
        </p:spPr>
      </p:pic>
      <p:sp>
        <p:nvSpPr>
          <p:cNvPr id="9" name="textruta 8"/>
          <p:cNvSpPr txBox="1"/>
          <p:nvPr/>
        </p:nvSpPr>
        <p:spPr>
          <a:xfrm>
            <a:off x="767856" y="612616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EEECE1"/>
                </a:solidFill>
              </a:rPr>
              <a:t>www.fysik.su.se</a:t>
            </a:r>
            <a:r>
              <a:rPr lang="en-GB" dirty="0" smtClean="0">
                <a:solidFill>
                  <a:srgbClr val="EEECE1"/>
                </a:solidFill>
              </a:rPr>
              <a:t>/</a:t>
            </a:r>
            <a:r>
              <a:rPr lang="en-GB" dirty="0" smtClean="0">
                <a:solidFill>
                  <a:srgbClr val="EEECE1"/>
                </a:solidFill>
              </a:rPr>
              <a:t>~</a:t>
            </a:r>
            <a:r>
              <a:rPr lang="en-GB" dirty="0" err="1" smtClean="0">
                <a:solidFill>
                  <a:srgbClr val="EEECE1"/>
                </a:solidFill>
              </a:rPr>
              <a:t>hulth</a:t>
            </a:r>
            <a:r>
              <a:rPr lang="en-GB" dirty="0" smtClean="0">
                <a:solidFill>
                  <a:srgbClr val="EEECE1"/>
                </a:solidFill>
              </a:rPr>
              <a:t>/IceCube/Icecube_camera_deployment_18_Dec_2010.m4v</a:t>
            </a:r>
            <a:endParaRPr lang="en-GB" dirty="0">
              <a:solidFill>
                <a:srgbClr val="EEECE1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767856" y="5756831"/>
            <a:ext cx="74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short movie about the camera deployment and refreezing can be fetched at: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30738"/>
            <a:ext cx="9144000" cy="57621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2953010" y="1095826"/>
            <a:ext cx="0" cy="4687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3009" y="3274093"/>
            <a:ext cx="1" cy="25091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35954" y="1095826"/>
            <a:ext cx="0" cy="4687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36559" y="5064134"/>
            <a:ext cx="0" cy="719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13119" y="1573705"/>
            <a:ext cx="107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-55° C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335524" y="5413878"/>
            <a:ext cx="73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-20°C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728963" y="4393099"/>
            <a:ext cx="185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IceCube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597819" y="5229212"/>
            <a:ext cx="200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PINGU</a:t>
            </a:r>
            <a:r>
              <a:rPr lang="en-GB" dirty="0" smtClean="0"/>
              <a:t>/MICA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887433" y="1973637"/>
            <a:ext cx="17672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Hole freezes stopping the water to move </a:t>
            </a:r>
          </a:p>
          <a:p>
            <a:r>
              <a:rPr lang="en-GB" dirty="0"/>
              <a:t>u</a:t>
            </a:r>
            <a:r>
              <a:rPr lang="en-GB" dirty="0" smtClean="0"/>
              <a:t>p. Highest DOM will block</a:t>
            </a:r>
          </a:p>
          <a:p>
            <a:r>
              <a:rPr lang="en-GB" dirty="0" smtClean="0"/>
              <a:t>The water </a:t>
            </a:r>
            <a:r>
              <a:rPr lang="en-GB" dirty="0" smtClean="0"/>
              <a:t>too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600006" y="2126630"/>
            <a:ext cx="27235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Keep the hole above the detector open as long as possible.</a:t>
            </a:r>
          </a:p>
          <a:p>
            <a:r>
              <a:rPr lang="en-GB" dirty="0" smtClean="0"/>
              <a:t>Wider hole?</a:t>
            </a:r>
          </a:p>
          <a:p>
            <a:r>
              <a:rPr lang="en-GB" dirty="0" smtClean="0"/>
              <a:t>Electrical heater down the hole?</a:t>
            </a:r>
            <a:endParaRPr lang="en-GB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en-GB" dirty="0" smtClean="0"/>
              <a:t>Reduce the pressure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37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Dust?</a:t>
            </a:r>
            <a:endParaRPr lang="sv-S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810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Dust on upper camera half spheres!??</a:t>
            </a:r>
            <a:endParaRPr lang="en-GB" sz="4000" dirty="0"/>
          </a:p>
        </p:txBody>
      </p:sp>
      <p:pic>
        <p:nvPicPr>
          <p:cNvPr id="5" name="Platshållare för innehåll 4" descr="Skärmavbild 2011-04-25 kl. 09.05.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29161"/>
            <a:ext cx="3876376" cy="2899292"/>
          </a:xfrm>
        </p:spPr>
      </p:pic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 dirty="0"/>
          </a:p>
        </p:txBody>
      </p:sp>
      <p:pic>
        <p:nvPicPr>
          <p:cNvPr id="6" name="Platshållare för innehåll 4" descr="Dust structures on upper camera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49379"/>
            <a:ext cx="3863879" cy="2879074"/>
          </a:xfrm>
          <a:prstGeom prst="rect">
            <a:avLst/>
          </a:prstGeom>
        </p:spPr>
      </p:pic>
      <p:pic>
        <p:nvPicPr>
          <p:cNvPr id="7" name="Bildobjekt 6" descr="Skärmavbild 2011-04-25 kl. 09.01.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28453"/>
            <a:ext cx="3876376" cy="2895881"/>
          </a:xfrm>
          <a:prstGeom prst="rect">
            <a:avLst/>
          </a:prstGeom>
        </p:spPr>
      </p:pic>
      <p:pic>
        <p:nvPicPr>
          <p:cNvPr id="8" name="Bildobjekt 7" descr="Skärmavbild 2011-04-25 kl. 09.01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24" y="3949540"/>
            <a:ext cx="3863879" cy="290932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767963" y="5877271"/>
            <a:ext cx="648072" cy="54588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ounded Rectangle 12"/>
          <p:cNvSpPr/>
          <p:nvPr/>
        </p:nvSpPr>
        <p:spPr>
          <a:xfrm>
            <a:off x="7767963" y="6098451"/>
            <a:ext cx="648072" cy="5458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Straight Arrow Connector 13"/>
          <p:cNvCxnSpPr>
            <a:stCxn id="13" idx="2"/>
            <a:endCxn id="12" idx="0"/>
          </p:cNvCxnSpPr>
          <p:nvPr/>
        </p:nvCxnSpPr>
        <p:spPr>
          <a:xfrm flipV="1">
            <a:off x="8091999" y="5877271"/>
            <a:ext cx="0" cy="27576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383868" y="5892422"/>
            <a:ext cx="648072" cy="54588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ounded Rectangle 15"/>
          <p:cNvSpPr/>
          <p:nvPr/>
        </p:nvSpPr>
        <p:spPr>
          <a:xfrm>
            <a:off x="3383868" y="6113602"/>
            <a:ext cx="648072" cy="5458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7" name="Straight Arrow Connector 16"/>
          <p:cNvCxnSpPr>
            <a:stCxn id="16" idx="2"/>
            <a:endCxn id="15" idx="0"/>
          </p:cNvCxnSpPr>
          <p:nvPr/>
        </p:nvCxnSpPr>
        <p:spPr>
          <a:xfrm flipV="1">
            <a:off x="3707904" y="5892422"/>
            <a:ext cx="0" cy="27576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499866" y="2886380"/>
            <a:ext cx="676089" cy="61462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ounded Rectangle 18"/>
          <p:cNvSpPr/>
          <p:nvPr/>
        </p:nvSpPr>
        <p:spPr>
          <a:xfrm>
            <a:off x="3499866" y="3115508"/>
            <a:ext cx="676089" cy="6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0" name="Straight Arrow Connector 19"/>
          <p:cNvCxnSpPr>
            <a:stCxn id="19" idx="2"/>
            <a:endCxn id="18" idx="1"/>
          </p:cNvCxnSpPr>
          <p:nvPr/>
        </p:nvCxnSpPr>
        <p:spPr>
          <a:xfrm flipH="1" flipV="1">
            <a:off x="3598877" y="2976390"/>
            <a:ext cx="239034" cy="20058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739946" y="3022057"/>
            <a:ext cx="676089" cy="61462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ounded Rectangle 21"/>
          <p:cNvSpPr/>
          <p:nvPr/>
        </p:nvSpPr>
        <p:spPr>
          <a:xfrm>
            <a:off x="7739946" y="3251185"/>
            <a:ext cx="676089" cy="6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Arrow Connector 22"/>
          <p:cNvCxnSpPr>
            <a:stCxn id="22" idx="2"/>
            <a:endCxn id="21" idx="1"/>
          </p:cNvCxnSpPr>
          <p:nvPr/>
        </p:nvCxnSpPr>
        <p:spPr>
          <a:xfrm flipH="1" flipV="1">
            <a:off x="7838957" y="3112067"/>
            <a:ext cx="239034" cy="20058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3921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“Dust” is “removed” from glass/ice surface!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2010-12-28</a:t>
            </a:r>
            <a:endParaRPr lang="en-GB" dirty="0"/>
          </a:p>
        </p:txBody>
      </p:sp>
      <p:pic>
        <p:nvPicPr>
          <p:cNvPr id="8" name="Platshållare för innehåll 7" descr="Skärmavbild 2011-02-26 kl. 22.18.15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7637" y="2276872"/>
            <a:ext cx="4497388" cy="3342008"/>
          </a:xfrm>
        </p:spPr>
      </p:pic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 smtClean="0"/>
              <a:t>2011-02-18</a:t>
            </a:r>
            <a:endParaRPr lang="en-GB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12" name="Platshållare för innehåll 11" descr="Skärmavbild 2011-02-27 kl. 00.24.13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264527"/>
            <a:ext cx="4492021" cy="3346341"/>
          </a:xfrm>
        </p:spPr>
      </p:pic>
      <p:sp>
        <p:nvSpPr>
          <p:cNvPr id="9" name="Oval 8"/>
          <p:cNvSpPr/>
          <p:nvPr/>
        </p:nvSpPr>
        <p:spPr>
          <a:xfrm>
            <a:off x="2008064" y="5977607"/>
            <a:ext cx="792088" cy="72008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ounded Rectangle 9"/>
          <p:cNvSpPr/>
          <p:nvPr/>
        </p:nvSpPr>
        <p:spPr>
          <a:xfrm>
            <a:off x="2008064" y="6301643"/>
            <a:ext cx="792088" cy="72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H="1" flipV="1">
            <a:off x="2224088" y="5977607"/>
            <a:ext cx="180020" cy="324036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516216" y="5941603"/>
            <a:ext cx="792088" cy="72008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ounded Rectangle 18"/>
          <p:cNvSpPr/>
          <p:nvPr/>
        </p:nvSpPr>
        <p:spPr>
          <a:xfrm>
            <a:off x="6516216" y="6265639"/>
            <a:ext cx="792088" cy="72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6912260" y="5977607"/>
            <a:ext cx="108012" cy="288032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“dust”?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have about 700 m</a:t>
            </a:r>
            <a:r>
              <a:rPr lang="en-GB" baseline="30000" dirty="0" smtClean="0"/>
              <a:t>3</a:t>
            </a:r>
            <a:r>
              <a:rPr lang="en-GB" dirty="0" smtClean="0"/>
              <a:t> of melted </a:t>
            </a:r>
            <a:r>
              <a:rPr lang="en-GB" dirty="0" smtClean="0"/>
              <a:t>ice</a:t>
            </a:r>
            <a:r>
              <a:rPr lang="en-GB" dirty="0" smtClean="0"/>
              <a:t> </a:t>
            </a:r>
            <a:r>
              <a:rPr lang="en-GB" dirty="0" smtClean="0"/>
              <a:t>in form of water in the hole!</a:t>
            </a:r>
          </a:p>
          <a:p>
            <a:r>
              <a:rPr lang="en-GB" dirty="0" smtClean="0"/>
              <a:t>Very small concentration of impurities in the snow might be seen if density &gt; water…</a:t>
            </a:r>
          </a:p>
          <a:p>
            <a:r>
              <a:rPr lang="en-GB" dirty="0" smtClean="0"/>
              <a:t>Dirt from the drilling system? Most probably.</a:t>
            </a:r>
            <a:endParaRPr lang="en-GB" dirty="0" smtClean="0"/>
          </a:p>
          <a:p>
            <a:r>
              <a:rPr lang="en-GB" dirty="0" err="1" smtClean="0"/>
              <a:t>Clathrates</a:t>
            </a:r>
            <a:r>
              <a:rPr lang="en-GB" dirty="0" smtClean="0"/>
              <a:t>? We have different gases in the trapped air CO</a:t>
            </a:r>
            <a:r>
              <a:rPr lang="en-GB" baseline="-25000" dirty="0" smtClean="0"/>
              <a:t>2</a:t>
            </a:r>
            <a:r>
              <a:rPr lang="en-GB" dirty="0" smtClean="0"/>
              <a:t>, CH</a:t>
            </a:r>
            <a:r>
              <a:rPr lang="en-GB" baseline="-25000" dirty="0" smtClean="0"/>
              <a:t>4</a:t>
            </a:r>
            <a:r>
              <a:rPr lang="en-GB" dirty="0" smtClean="0"/>
              <a:t> etc</a:t>
            </a:r>
          </a:p>
          <a:p>
            <a:r>
              <a:rPr lang="en-GB" dirty="0" smtClean="0"/>
              <a:t>?   </a:t>
            </a:r>
            <a:r>
              <a:rPr lang="en-GB" baseline="30000" dirty="0" smtClean="0"/>
              <a:t> </a:t>
            </a:r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time ice structure </a:t>
            </a:r>
            <a:r>
              <a:rPr lang="en-GB" dirty="0" smtClean="0"/>
              <a:t>changes?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6" name="time-dependin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666" y="1430338"/>
            <a:ext cx="6780245" cy="5085184"/>
          </a:xfrm>
          <a:prstGeom prst="rect">
            <a:avLst/>
          </a:prstGeom>
        </p:spPr>
      </p:pic>
      <p:pic>
        <p:nvPicPr>
          <p:cNvPr id="7" name="Picture 6" descr="Skärmavbild 2012-09-18 kl. 12.53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34" y="1417638"/>
            <a:ext cx="6848037" cy="50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8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Hole frozen completely after ≈ 15 days.</a:t>
            </a:r>
          </a:p>
          <a:p>
            <a:r>
              <a:rPr lang="en-GB" dirty="0" smtClean="0"/>
              <a:t>Fissures in new ice.</a:t>
            </a:r>
          </a:p>
          <a:p>
            <a:r>
              <a:rPr lang="en-GB" dirty="0" smtClean="0"/>
              <a:t>Central </a:t>
            </a:r>
            <a:r>
              <a:rPr lang="en-GB" dirty="0" smtClean="0"/>
              <a:t>column </a:t>
            </a:r>
            <a:r>
              <a:rPr lang="en-GB" dirty="0" smtClean="0"/>
              <a:t>with large scattering of light</a:t>
            </a:r>
          </a:p>
          <a:p>
            <a:r>
              <a:rPr lang="en-GB" dirty="0" smtClean="0"/>
              <a:t>“</a:t>
            </a:r>
            <a:r>
              <a:rPr lang="en-GB" dirty="0" smtClean="0"/>
              <a:t>Dust</a:t>
            </a:r>
            <a:r>
              <a:rPr lang="en-GB" dirty="0" smtClean="0"/>
              <a:t>” on glass surface has to a large extent </a:t>
            </a:r>
            <a:r>
              <a:rPr lang="en-GB" dirty="0" smtClean="0"/>
              <a:t>disappeared during freezing. </a:t>
            </a:r>
            <a:r>
              <a:rPr lang="en-GB" dirty="0" smtClean="0"/>
              <a:t>But what is it?</a:t>
            </a:r>
          </a:p>
          <a:p>
            <a:r>
              <a:rPr lang="en-GB" dirty="0" smtClean="0"/>
              <a:t>No observed changes of the ice structure since two  years.</a:t>
            </a:r>
          </a:p>
          <a:p>
            <a:r>
              <a:rPr lang="en-GB" dirty="0" smtClean="0"/>
              <a:t>The cameras are still working but upper camera not able to look </a:t>
            </a:r>
            <a:r>
              <a:rPr lang="en-GB" dirty="0"/>
              <a:t>a</a:t>
            </a:r>
            <a:r>
              <a:rPr lang="en-GB" dirty="0" smtClean="0"/>
              <a:t>bove horizon.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/>
          <a:lstStyle/>
          <a:p>
            <a:r>
              <a:rPr lang="sv-SE" dirty="0" err="1" smtClean="0"/>
              <a:t>Open</a:t>
            </a:r>
            <a:r>
              <a:rPr lang="sv-SE" dirty="0" smtClean="0"/>
              <a:t> </a:t>
            </a:r>
            <a:r>
              <a:rPr lang="sv-SE" dirty="0" err="1" smtClean="0"/>
              <a:t>questions</a:t>
            </a:r>
            <a:endParaRPr lang="sv-SE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smtClean="0"/>
              <a:t>the hole 80 at the camera depth unique or have all DOMs similar dust…?</a:t>
            </a:r>
          </a:p>
          <a:p>
            <a:r>
              <a:rPr lang="en-US" dirty="0" smtClean="0"/>
              <a:t>What is the maximum pressure during freezing</a:t>
            </a:r>
            <a:r>
              <a:rPr lang="sv-SE" dirty="0" smtClean="0"/>
              <a:t>?</a:t>
            </a:r>
          </a:p>
          <a:p>
            <a:r>
              <a:rPr lang="sv-SE" dirty="0" smtClean="0"/>
              <a:t>Is the </a:t>
            </a:r>
            <a:r>
              <a:rPr lang="sv-SE" dirty="0" err="1" smtClean="0"/>
              <a:t>ice</a:t>
            </a:r>
            <a:r>
              <a:rPr lang="sv-SE" dirty="0" smtClean="0"/>
              <a:t> </a:t>
            </a:r>
            <a:r>
              <a:rPr lang="sv-SE" dirty="0" err="1" smtClean="0"/>
              <a:t>structure</a:t>
            </a:r>
            <a:r>
              <a:rPr lang="sv-SE" dirty="0" smtClean="0"/>
              <a:t> still </a:t>
            </a:r>
            <a:r>
              <a:rPr lang="sv-SE" dirty="0" err="1" smtClean="0"/>
              <a:t>changing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137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Possible</a:t>
            </a:r>
            <a:r>
              <a:rPr lang="sv-SE" smtClean="0"/>
              <a:t> actions </a:t>
            </a:r>
            <a:r>
              <a:rPr lang="sv-SE" dirty="0" smtClean="0"/>
              <a:t>for </a:t>
            </a:r>
            <a:r>
              <a:rPr lang="sv-SE" dirty="0" err="1" smtClean="0"/>
              <a:t>next</a:t>
            </a:r>
            <a:r>
              <a:rPr lang="sv-SE" dirty="0" smtClean="0"/>
              <a:t> drilling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Degas the </a:t>
            </a:r>
            <a:r>
              <a:rPr lang="sv-SE" dirty="0" err="1" smtClean="0"/>
              <a:t>water</a:t>
            </a:r>
            <a:r>
              <a:rPr lang="sv-SE" dirty="0" smtClean="0"/>
              <a:t> in the </a:t>
            </a:r>
            <a:r>
              <a:rPr lang="sv-SE" dirty="0" err="1" smtClean="0"/>
              <a:t>hole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get rid </a:t>
            </a:r>
            <a:r>
              <a:rPr lang="sv-SE" dirty="0" err="1" smtClean="0"/>
              <a:t>of</a:t>
            </a:r>
            <a:r>
              <a:rPr lang="sv-SE" dirty="0" smtClean="0"/>
              <a:t> the air –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reduce</a:t>
            </a:r>
            <a:r>
              <a:rPr lang="sv-SE" dirty="0" smtClean="0"/>
              <a:t> the </a:t>
            </a:r>
            <a:r>
              <a:rPr lang="sv-SE" dirty="0" err="1" smtClean="0"/>
              <a:t>size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central </a:t>
            </a:r>
            <a:r>
              <a:rPr lang="sv-SE" dirty="0" err="1" smtClean="0"/>
              <a:t>column</a:t>
            </a:r>
            <a:endParaRPr lang="sv-SE" dirty="0" smtClean="0"/>
          </a:p>
          <a:p>
            <a:r>
              <a:rPr lang="sv-SE" dirty="0" err="1" smtClean="0"/>
              <a:t>Keep</a:t>
            </a:r>
            <a:r>
              <a:rPr lang="sv-SE" dirty="0" smtClean="0"/>
              <a:t> the </a:t>
            </a:r>
            <a:r>
              <a:rPr lang="sv-SE" dirty="0" err="1" smtClean="0"/>
              <a:t>hole</a:t>
            </a:r>
            <a:r>
              <a:rPr lang="sv-SE" dirty="0" smtClean="0"/>
              <a:t> </a:t>
            </a:r>
            <a:r>
              <a:rPr lang="sv-SE" dirty="0" err="1" smtClean="0"/>
              <a:t>open</a:t>
            </a:r>
            <a:r>
              <a:rPr lang="sv-SE" dirty="0" smtClean="0"/>
              <a:t> as </a:t>
            </a:r>
            <a:r>
              <a:rPr lang="sv-SE" dirty="0" err="1" smtClean="0"/>
              <a:t>much</a:t>
            </a:r>
            <a:r>
              <a:rPr lang="sv-SE" dirty="0" smtClean="0"/>
              <a:t> as </a:t>
            </a:r>
            <a:r>
              <a:rPr lang="sv-SE" dirty="0" err="1" smtClean="0"/>
              <a:t>possible</a:t>
            </a:r>
            <a:r>
              <a:rPr lang="sv-SE" dirty="0" smtClean="0"/>
              <a:t> in the </a:t>
            </a:r>
            <a:r>
              <a:rPr lang="sv-SE" dirty="0" err="1" smtClean="0"/>
              <a:t>upper</a:t>
            </a:r>
            <a:r>
              <a:rPr lang="sv-SE" dirty="0" smtClean="0"/>
              <a:t> part in order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reduce</a:t>
            </a:r>
            <a:r>
              <a:rPr lang="sv-SE" dirty="0" smtClean="0"/>
              <a:t> the maximum </a:t>
            </a:r>
            <a:r>
              <a:rPr lang="sv-SE" dirty="0" err="1" smtClean="0"/>
              <a:t>pressure</a:t>
            </a:r>
            <a:r>
              <a:rPr lang="sv-SE" dirty="0" smtClean="0"/>
              <a:t> in the </a:t>
            </a:r>
            <a:r>
              <a:rPr lang="sv-SE" dirty="0" err="1" smtClean="0"/>
              <a:t>hole</a:t>
            </a:r>
            <a:r>
              <a:rPr lang="sv-SE" dirty="0" smtClean="0"/>
              <a:t>.</a:t>
            </a:r>
          </a:p>
          <a:p>
            <a:r>
              <a:rPr lang="sv-SE" dirty="0" smtClean="0"/>
              <a:t>Filter the drilling </a:t>
            </a:r>
            <a:r>
              <a:rPr lang="sv-SE" dirty="0" err="1" smtClean="0"/>
              <a:t>water</a:t>
            </a:r>
            <a:r>
              <a:rPr lang="sv-SE" dirty="0" smtClean="0"/>
              <a:t> for dust </a:t>
            </a:r>
            <a:r>
              <a:rPr lang="sv-SE" dirty="0" err="1" smtClean="0"/>
              <a:t>during</a:t>
            </a:r>
            <a:r>
              <a:rPr lang="sv-SE" dirty="0" smtClean="0"/>
              <a:t> drilling.</a:t>
            </a:r>
          </a:p>
          <a:p>
            <a:r>
              <a:rPr lang="sv-SE" dirty="0" err="1" smtClean="0"/>
              <a:t>Deploy</a:t>
            </a:r>
            <a:r>
              <a:rPr lang="sv-SE" dirty="0" smtClean="0"/>
              <a:t> </a:t>
            </a:r>
            <a:r>
              <a:rPr lang="sv-SE" dirty="0" err="1" smtClean="0"/>
              <a:t>several</a:t>
            </a:r>
            <a:r>
              <a:rPr lang="sv-SE" dirty="0" smtClean="0"/>
              <a:t> new </a:t>
            </a:r>
            <a:r>
              <a:rPr lang="sv-SE" dirty="0" err="1" smtClean="0"/>
              <a:t>cameras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learn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0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IceCube Berkeley March 2012</a:t>
            </a:r>
            <a:endParaRPr lang="sv-SE"/>
          </a:p>
        </p:txBody>
      </p:sp>
      <p:pic>
        <p:nvPicPr>
          <p:cNvPr id="7" name="Picture 6" descr="IceCube 86_black-c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" y="0"/>
            <a:ext cx="9546859" cy="760546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3707904" y="5445224"/>
            <a:ext cx="432048" cy="36004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707904" y="836712"/>
            <a:ext cx="432048" cy="36004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0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9" name="Picture 8" descr="Skärmavbild 2013-07-31 kl. 11.2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" y="0"/>
            <a:ext cx="909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4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9" name="Picture 8" descr="Skärmavbild 2013-07-31 kl. 11.2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" y="1421459"/>
            <a:ext cx="4382441" cy="3303686"/>
          </a:xfrm>
          <a:prstGeom prst="rect">
            <a:avLst/>
          </a:prstGeom>
        </p:spPr>
      </p:pic>
      <p:pic>
        <p:nvPicPr>
          <p:cNvPr id="10" name="Picture 9" descr="Skärmavbild 2013-07-31 kl. 11.27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tshållare för innehåll 3" descr="Sweden Camera Manual-short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63448" cy="6599365"/>
          </a:xfrm>
        </p:spPr>
      </p:pic>
      <p:pic>
        <p:nvPicPr>
          <p:cNvPr id="5" name="Bildobjekt 4" descr="Sweden Camera Manual-shor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4" y="0"/>
            <a:ext cx="4663446" cy="659936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2400" y="5867400"/>
            <a:ext cx="915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Chad Finley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663448" y="5867400"/>
            <a:ext cx="915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Chad Finley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tshållare för innehåll 3" descr="Sweden Camera Manual-short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52139" cy="6583362"/>
          </a:xfrm>
        </p:spPr>
      </p:pic>
      <p:pic>
        <p:nvPicPr>
          <p:cNvPr id="5" name="Bildobjekt 4" descr="Sweden Camera Manual-shor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62" y="0"/>
            <a:ext cx="4652138" cy="658336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52400" y="5929699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Chad Finley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652139" y="5837366"/>
            <a:ext cx="915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Chad Finley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New </a:t>
            </a:r>
            <a:r>
              <a:rPr lang="sv-SE" dirty="0" err="1" smtClean="0"/>
              <a:t>ice</a:t>
            </a:r>
            <a:r>
              <a:rPr lang="sv-SE" dirty="0" smtClean="0"/>
              <a:t> in </a:t>
            </a:r>
            <a:r>
              <a:rPr lang="sv-SE" dirty="0" err="1" smtClean="0"/>
              <a:t>hole</a:t>
            </a:r>
            <a:r>
              <a:rPr lang="sv-SE" dirty="0" smtClean="0"/>
              <a:t> </a:t>
            </a:r>
            <a:r>
              <a:rPr lang="sv-SE" dirty="0" err="1" smtClean="0"/>
              <a:t>very</a:t>
            </a:r>
            <a:r>
              <a:rPr lang="sv-SE" dirty="0" smtClean="0"/>
              <a:t> transparant!</a:t>
            </a: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VLVnT 2013</a:t>
            </a:r>
            <a:endParaRPr lang="sv-SE"/>
          </a:p>
        </p:txBody>
      </p:sp>
      <p:pic>
        <p:nvPicPr>
          <p:cNvPr id="6" name="Picture 5" descr="Skärmavbild 2013-07-31 kl. 11.3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76" y="1628800"/>
            <a:ext cx="6120680" cy="46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62197</TotalTime>
  <Words>826</Words>
  <Application>Microsoft Macintosh PowerPoint</Application>
  <PresentationFormat>On-screen Show (4:3)</PresentationFormat>
  <Paragraphs>138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Office-tema</vt:lpstr>
      <vt:lpstr>Results from the IceCube video camera system at 2455 meters ice depth</vt:lpstr>
      <vt:lpstr>South Pole ice</vt:lpstr>
      <vt:lpstr>Swedish camera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ice in hole very transparant!</vt:lpstr>
      <vt:lpstr>Two days after deployment</vt:lpstr>
      <vt:lpstr>Five days after deployment</vt:lpstr>
      <vt:lpstr>Ice structures</vt:lpstr>
      <vt:lpstr>Eight days after deployment</vt:lpstr>
      <vt:lpstr>Eleven days after deployment</vt:lpstr>
      <vt:lpstr>Thirteen days after deployment</vt:lpstr>
      <vt:lpstr>Fourteen days after deployment</vt:lpstr>
      <vt:lpstr>Final situation</vt:lpstr>
      <vt:lpstr>Central column in the frozen hole</vt:lpstr>
      <vt:lpstr>PowerPoint Presentation</vt:lpstr>
      <vt:lpstr>Visible air bubbles (?) in the centre column</vt:lpstr>
      <vt:lpstr>Scattering of light in central column</vt:lpstr>
      <vt:lpstr>How large is the central column?</vt:lpstr>
      <vt:lpstr>Problems with central bubbly column</vt:lpstr>
      <vt:lpstr>Fissures in the hole ice</vt:lpstr>
      <vt:lpstr>Fissures structures in the new ice!</vt:lpstr>
      <vt:lpstr>Lower camera looking up</vt:lpstr>
      <vt:lpstr>The fissures are thin structures </vt:lpstr>
      <vt:lpstr>Changes of the fissures in the new ice</vt:lpstr>
      <vt:lpstr>Pressure during freezing</vt:lpstr>
      <vt:lpstr>Reduce the pressure</vt:lpstr>
      <vt:lpstr>Dust?</vt:lpstr>
      <vt:lpstr>Dust on upper camera half spheres!??</vt:lpstr>
      <vt:lpstr>“Dust” is “removed” from glass/ice surface!</vt:lpstr>
      <vt:lpstr>What is the “dust”?</vt:lpstr>
      <vt:lpstr>Long time ice structure changes?</vt:lpstr>
      <vt:lpstr>Summary</vt:lpstr>
      <vt:lpstr>Open questions</vt:lpstr>
      <vt:lpstr>Possible actions for next drilling</vt:lpstr>
    </vt:vector>
  </TitlesOfParts>
  <Company>Stockholm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Per Olof Hulth</dc:creator>
  <cp:lastModifiedBy>Per Olof Hulth</cp:lastModifiedBy>
  <cp:revision>572</cp:revision>
  <cp:lastPrinted>2011-03-20T09:23:20Z</cp:lastPrinted>
  <dcterms:created xsi:type="dcterms:W3CDTF">2011-04-26T15:08:16Z</dcterms:created>
  <dcterms:modified xsi:type="dcterms:W3CDTF">2013-08-05T12:38:51Z</dcterms:modified>
</cp:coreProperties>
</file>