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5" r:id="rId3"/>
    <p:sldId id="262" r:id="rId4"/>
    <p:sldId id="286" r:id="rId5"/>
    <p:sldId id="287" r:id="rId6"/>
    <p:sldId id="299" r:id="rId7"/>
    <p:sldId id="291" r:id="rId8"/>
    <p:sldId id="290" r:id="rId9"/>
    <p:sldId id="292" r:id="rId10"/>
    <p:sldId id="295" r:id="rId11"/>
    <p:sldId id="298" r:id="rId12"/>
    <p:sldId id="309" r:id="rId13"/>
    <p:sldId id="293" r:id="rId14"/>
    <p:sldId id="297" r:id="rId15"/>
    <p:sldId id="310" r:id="rId16"/>
    <p:sldId id="311" r:id="rId17"/>
    <p:sldId id="294" r:id="rId18"/>
    <p:sldId id="300" r:id="rId19"/>
    <p:sldId id="301" r:id="rId20"/>
    <p:sldId id="306" r:id="rId21"/>
    <p:sldId id="315" r:id="rId22"/>
    <p:sldId id="305" r:id="rId23"/>
    <p:sldId id="313" r:id="rId24"/>
    <p:sldId id="314" r:id="rId25"/>
    <p:sldId id="31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DA1FE-C765-48DA-864B-2E2FB13B5F6E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9D5C-44B4-4BA2-B428-7BD1985C4ED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3FDDA-ECD7-4CAC-B66C-89B6D96E2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68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99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1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92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9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93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8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0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6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3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26C1-274A-43B8-8C41-94EF2D45D642}" type="datetimeFigureOut">
              <a:rPr lang="es-ES" smtClean="0"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nCor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0" y="2071688"/>
            <a:ext cx="9144000" cy="2293937"/>
          </a:xfrm>
          <a:prstGeom prst="rect">
            <a:avLst/>
          </a:prstGeom>
          <a:gradFill rotWithShape="1"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rgbClr val="E6EAC9"/>
              </a:gs>
              <a:gs pos="100000">
                <a:srgbClr val="D9E2CD"/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6215063" y="6357938"/>
            <a:ext cx="2643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 Narrow" pitchFamily="34" charset="0"/>
              </a:rPr>
              <a:t>Stockholm, </a:t>
            </a:r>
            <a:r>
              <a:rPr lang="en-US" sz="1600" b="1" dirty="0" smtClean="0">
                <a:latin typeface="Arial Narrow" pitchFamily="34" charset="0"/>
              </a:rPr>
              <a:t>5 </a:t>
            </a:r>
            <a:r>
              <a:rPr lang="en-US" sz="1600" b="1" dirty="0" smtClean="0">
                <a:latin typeface="Arial Narrow" pitchFamily="34" charset="0"/>
              </a:rPr>
              <a:t>August 2013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052" name="8 CuadroTexto"/>
          <p:cNvSpPr txBox="1">
            <a:spLocks noChangeArrowheads="1"/>
          </p:cNvSpPr>
          <p:nvPr/>
        </p:nvSpPr>
        <p:spPr bwMode="auto">
          <a:xfrm>
            <a:off x="3344017" y="4581128"/>
            <a:ext cx="5624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 Narrow" pitchFamily="34" charset="0"/>
              </a:rPr>
              <a:t>Diego Real, IFIC Spain, KM3NeT Electronics Coordinator</a:t>
            </a:r>
          </a:p>
        </p:txBody>
      </p:sp>
      <p:sp>
        <p:nvSpPr>
          <p:cNvPr id="2053" name="11 CuadroTexto"/>
          <p:cNvSpPr txBox="1">
            <a:spLocks noChangeArrowheads="1"/>
          </p:cNvSpPr>
          <p:nvPr/>
        </p:nvSpPr>
        <p:spPr bwMode="auto">
          <a:xfrm>
            <a:off x="357187" y="2098454"/>
            <a:ext cx="84296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4400" dirty="0" smtClean="0"/>
              <a:t> </a:t>
            </a:r>
            <a:r>
              <a:rPr lang="en-US" sz="2800" b="1" dirty="0" smtClean="0"/>
              <a:t>The electronics readout and data acquisition system of the KM3NeT Neutrino Telescope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043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logo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876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Escudo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9286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7667" y="5589240"/>
            <a:ext cx="625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VLVnT13 - Very Large Volume Neutrino Telescope Workshop 2013</a:t>
            </a:r>
            <a:endParaRPr lang="es-ES" b="1" dirty="0">
              <a:latin typeface="Arial Narrow" pitchFamily="34" charset="0"/>
            </a:endParaRPr>
          </a:p>
        </p:txBody>
      </p:sp>
      <p:pic>
        <p:nvPicPr>
          <p:cNvPr id="11" name="Picture 14" descr="KM3NeT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" y="96831"/>
            <a:ext cx="1872208" cy="193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283968" y="6557963"/>
            <a:ext cx="5765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10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COCO And PROMIS Chips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                           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276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28800"/>
            <a:ext cx="1981508" cy="1440000"/>
          </a:xfrm>
          <a:prstGeom prst="rect">
            <a:avLst/>
          </a:prstGeom>
        </p:spPr>
      </p:pic>
      <p:pic>
        <p:nvPicPr>
          <p:cNvPr id="27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8102"/>
            <a:ext cx="2160000" cy="1440000"/>
          </a:xfrm>
          <a:prstGeom prst="rect">
            <a:avLst/>
          </a:prstGeom>
        </p:spPr>
      </p:pic>
      <p:pic>
        <p:nvPicPr>
          <p:cNvPr id="278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14806"/>
            <a:ext cx="2101100" cy="1440000"/>
          </a:xfrm>
          <a:prstGeom prst="rect">
            <a:avLst/>
          </a:prstGeom>
        </p:spPr>
      </p:pic>
      <p:pic>
        <p:nvPicPr>
          <p:cNvPr id="27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73" y="1520745"/>
            <a:ext cx="2160000" cy="1440000"/>
          </a:xfrm>
          <a:prstGeom prst="rect">
            <a:avLst/>
          </a:prstGeom>
        </p:spPr>
      </p:pic>
      <p:pic>
        <p:nvPicPr>
          <p:cNvPr id="280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63" y="2914806"/>
            <a:ext cx="2160000" cy="1440000"/>
          </a:xfrm>
          <a:prstGeom prst="rect">
            <a:avLst/>
          </a:prstGeom>
        </p:spPr>
      </p:pic>
      <p:pic>
        <p:nvPicPr>
          <p:cNvPr id="281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14806"/>
            <a:ext cx="1981508" cy="1440000"/>
          </a:xfrm>
          <a:prstGeom prst="rect">
            <a:avLst/>
          </a:prstGeom>
        </p:spPr>
      </p:pic>
      <p:pic>
        <p:nvPicPr>
          <p:cNvPr id="282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14806"/>
            <a:ext cx="2160000" cy="1440000"/>
          </a:xfrm>
          <a:prstGeom prst="rect">
            <a:avLst/>
          </a:prstGeom>
        </p:spPr>
      </p:pic>
      <p:pic>
        <p:nvPicPr>
          <p:cNvPr id="283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2880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427984" y="6557963"/>
            <a:ext cx="43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11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Octopus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Board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34" name="Picture 10" descr="IMG_02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143"/>
            <a:ext cx="4572000" cy="36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156" y="4319341"/>
            <a:ext cx="2893748" cy="22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36" y="1046162"/>
            <a:ext cx="4581263" cy="328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402" y="4860128"/>
            <a:ext cx="5849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 Narrow" pitchFamily="34" charset="0"/>
              </a:rPr>
              <a:t>Collect PMT bases signals and conduce them to the Central </a:t>
            </a:r>
            <a:r>
              <a:rPr lang="en-GB" sz="2000" b="1" dirty="0">
                <a:latin typeface="Arial Narrow" pitchFamily="34" charset="0"/>
              </a:rPr>
              <a:t>Logic Board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 Narrow" pitchFamily="34" charset="0"/>
              </a:rPr>
              <a:t>Delivers </a:t>
            </a:r>
            <a:r>
              <a:rPr lang="en-GB" sz="2000" b="1" dirty="0">
                <a:latin typeface="Arial Narrow" pitchFamily="34" charset="0"/>
              </a:rPr>
              <a:t>power for individual PMT HV </a:t>
            </a:r>
            <a:r>
              <a:rPr lang="en-GB" sz="2000" b="1" dirty="0" smtClean="0">
                <a:latin typeface="Arial Narrow" pitchFamily="34" charset="0"/>
              </a:rPr>
              <a:t>base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 Narrow" pitchFamily="34" charset="0"/>
              </a:rPr>
              <a:t>Provide I2C communication with the Central Logic Board</a:t>
            </a:r>
            <a:endParaRPr lang="en-GB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5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12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Power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Board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297656" y="431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" name="Titre 1"/>
          <p:cNvSpPr txBox="1">
            <a:spLocks/>
          </p:cNvSpPr>
          <p:nvPr/>
        </p:nvSpPr>
        <p:spPr>
          <a:xfrm>
            <a:off x="139316" y="1412776"/>
            <a:ext cx="3778449" cy="225450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Convert 12V from the external break Out Box to voltages for the DOM</a:t>
            </a:r>
          </a:p>
          <a:p>
            <a:pPr>
              <a:defRPr/>
            </a:pPr>
            <a:endParaRPr lang="en-GB" sz="3200" b="1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Isolated from the CLB in order to avoid </a:t>
            </a:r>
            <a:r>
              <a:rPr lang="en-GB" sz="3200" b="1" dirty="0" err="1" smtClean="0">
                <a:solidFill>
                  <a:schemeClr val="tx1"/>
                </a:solidFill>
                <a:latin typeface="Arial Narrow" pitchFamily="34" charset="0"/>
              </a:rPr>
              <a:t>ElectroMagnetic</a:t>
            </a: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 Interferences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5577"/>
            <a:ext cx="5112568" cy="49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9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1619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13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Specs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or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he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KM3NeT Central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Logic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Board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476232" y="1795472"/>
            <a:ext cx="8488256" cy="448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Readout 31 TDC’s with 1 ns </a:t>
            </a:r>
            <a:r>
              <a:rPr lang="en-US" sz="2400" b="1" dirty="0" smtClean="0">
                <a:latin typeface="Arial Narrow" pitchFamily="34" charset="0"/>
              </a:rPr>
              <a:t>resolution </a:t>
            </a:r>
            <a:r>
              <a:rPr lang="en-US" dirty="0" smtClean="0">
                <a:latin typeface="Arial Narrow" pitchFamily="34" charset="0"/>
              </a:rPr>
              <a:t>(See David’s talk)</a:t>
            </a:r>
            <a:endParaRPr lang="en-US" dirty="0">
              <a:latin typeface="Arial Narrow" pitchFamily="34" charset="0"/>
            </a:endParaRP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“Knowledge” of absolute time (1 ns resolution</a:t>
            </a:r>
            <a:r>
              <a:rPr lang="en-US" sz="2400" b="1" dirty="0" smtClean="0">
                <a:latin typeface="Arial Narrow" pitchFamily="34" charset="0"/>
              </a:rPr>
              <a:t>) – White Rabbit</a:t>
            </a:r>
            <a:endParaRPr lang="en-US" sz="2400" b="1" dirty="0">
              <a:latin typeface="Arial Narrow" pitchFamily="34" charset="0"/>
            </a:endParaRP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Data pushed from PMTs to Shore Station</a:t>
            </a: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I2C: PMT-HV, Threshold, Compass, </a:t>
            </a:r>
            <a:r>
              <a:rPr lang="en-US" sz="2400" b="1" dirty="0" smtClean="0">
                <a:latin typeface="Arial Narrow" pitchFamily="34" charset="0"/>
              </a:rPr>
              <a:t>Tilt</a:t>
            </a:r>
            <a:endParaRPr lang="en-US" sz="2400" b="1" dirty="0">
              <a:latin typeface="Arial Narrow" pitchFamily="34" charset="0"/>
            </a:endParaRP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Other IO: Temp, </a:t>
            </a:r>
            <a:r>
              <a:rPr lang="en-US" sz="2400" b="1" dirty="0" err="1" smtClean="0">
                <a:latin typeface="Arial Narrow" pitchFamily="34" charset="0"/>
              </a:rPr>
              <a:t>Nanobeacon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Acoustics, </a:t>
            </a:r>
            <a:r>
              <a:rPr lang="en-US" sz="2400" b="1" dirty="0" err="1" smtClean="0">
                <a:latin typeface="Arial Narrow" pitchFamily="34" charset="0"/>
              </a:rPr>
              <a:t>Piezo</a:t>
            </a:r>
            <a:endParaRPr lang="en-US" sz="2400" b="1" dirty="0">
              <a:latin typeface="Arial Narrow" pitchFamily="34" charset="0"/>
            </a:endParaRP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Firmware must be </a:t>
            </a:r>
            <a:r>
              <a:rPr lang="en-US" sz="2400" b="1" dirty="0" smtClean="0">
                <a:latin typeface="Arial Narrow" pitchFamily="34" charset="0"/>
              </a:rPr>
              <a:t>reconfigurable</a:t>
            </a:r>
            <a:endParaRPr lang="en-US" sz="2400" b="1" dirty="0">
              <a:latin typeface="Arial Narrow" pitchFamily="34" charset="0"/>
            </a:endParaRP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Low Power</a:t>
            </a: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Low Cost</a:t>
            </a: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Part of a scalable system (with respect to the complete detector)</a:t>
            </a:r>
          </a:p>
          <a:p>
            <a:pPr marL="36000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Arial Narrow" pitchFamily="34" charset="0"/>
              </a:rPr>
              <a:t>Highly reliable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30412" y="1210697"/>
            <a:ext cx="2523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000000"/>
                </a:solidFill>
                <a:latin typeface="Arial Narrow" pitchFamily="34" charset="0"/>
              </a:rPr>
              <a:t>Specifications</a:t>
            </a:r>
            <a:endParaRPr lang="en-US" sz="3200" b="1" dirty="0">
              <a:solidFill>
                <a:srgbClr val="0505B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3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667038" y="6102092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4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14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Time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Synchronization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And Data Transfer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38639" y="1442661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Main features of a White Rabbit network: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err="1">
                <a:latin typeface="Arial Narrow" pitchFamily="34" charset="0"/>
              </a:rPr>
              <a:t>T</a:t>
            </a:r>
            <a:r>
              <a:rPr lang="es-ES" sz="2400" dirty="0" err="1" smtClean="0">
                <a:latin typeface="Arial Narrow" pitchFamily="34" charset="0"/>
              </a:rPr>
              <a:t>ransparent</a:t>
            </a:r>
            <a:r>
              <a:rPr lang="es-ES" sz="2400" dirty="0">
                <a:latin typeface="Arial Narrow" pitchFamily="34" charset="0"/>
              </a:rPr>
              <a:t>, </a:t>
            </a:r>
            <a:r>
              <a:rPr lang="es-ES" sz="2400" b="1" dirty="0" err="1">
                <a:latin typeface="Arial Narrow" pitchFamily="34" charset="0"/>
              </a:rPr>
              <a:t>high-accuracy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synchronization</a:t>
            </a:r>
            <a:endParaRPr lang="es-ES" sz="2400" dirty="0">
              <a:latin typeface="Arial Narrow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err="1">
                <a:latin typeface="Arial Narrow" pitchFamily="34" charset="0"/>
              </a:rPr>
              <a:t>L</a:t>
            </a:r>
            <a:r>
              <a:rPr lang="es-ES" sz="2400" dirty="0" err="1" smtClean="0">
                <a:latin typeface="Arial Narrow" pitchFamily="34" charset="0"/>
              </a:rPr>
              <a:t>ow-latency</a:t>
            </a:r>
            <a:r>
              <a:rPr lang="es-ES" sz="2400" dirty="0">
                <a:latin typeface="Arial Narrow" pitchFamily="34" charset="0"/>
              </a:rPr>
              <a:t>, </a:t>
            </a:r>
            <a:r>
              <a:rPr lang="es-ES" sz="2400" b="1" dirty="0" err="1">
                <a:latin typeface="Arial Narrow" pitchFamily="34" charset="0"/>
              </a:rPr>
              <a:t>deterministic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dirty="0">
                <a:latin typeface="Arial Narrow" pitchFamily="34" charset="0"/>
              </a:rPr>
              <a:t>data </a:t>
            </a:r>
            <a:r>
              <a:rPr lang="es-ES" sz="2400" dirty="0" err="1">
                <a:latin typeface="Arial Narrow" pitchFamily="34" charset="0"/>
              </a:rPr>
              <a:t>delivery</a:t>
            </a:r>
            <a:endParaRPr lang="es-ES" sz="2400" dirty="0">
              <a:latin typeface="Arial Narrow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err="1">
                <a:latin typeface="Arial Narrow" pitchFamily="34" charset="0"/>
              </a:rPr>
              <a:t>D</a:t>
            </a:r>
            <a:r>
              <a:rPr lang="es-ES" sz="2400" dirty="0" err="1" smtClean="0">
                <a:latin typeface="Arial Narrow" pitchFamily="34" charset="0"/>
              </a:rPr>
              <a:t>esigned</a:t>
            </a:r>
            <a:r>
              <a:rPr lang="es-ES" sz="2400" dirty="0" smtClean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for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high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 smtClean="0">
                <a:latin typeface="Arial Narrow" pitchFamily="34" charset="0"/>
              </a:rPr>
              <a:t>reliability</a:t>
            </a:r>
            <a:endParaRPr lang="es-ES" sz="2400" dirty="0">
              <a:latin typeface="Arial Narrow" pitchFamily="34" charset="0"/>
            </a:endParaRPr>
          </a:p>
          <a:p>
            <a:r>
              <a:rPr lang="es-ES" sz="2400" dirty="0" smtClean="0">
                <a:latin typeface="Arial Narrow" pitchFamily="34" charset="0"/>
              </a:rPr>
              <a:t>Control </a:t>
            </a:r>
            <a:r>
              <a:rPr lang="es-ES" sz="2400" dirty="0">
                <a:latin typeface="Arial Narrow" pitchFamily="34" charset="0"/>
              </a:rPr>
              <a:t>and </a:t>
            </a:r>
            <a:r>
              <a:rPr lang="es-ES" sz="2400" dirty="0" err="1">
                <a:latin typeface="Arial Narrow" pitchFamily="34" charset="0"/>
              </a:rPr>
              <a:t>timing</a:t>
            </a:r>
            <a:endParaRPr lang="es-ES" sz="2400" dirty="0">
              <a:latin typeface="Arial Narrow" pitchFamily="34" charset="0"/>
            </a:endParaRPr>
          </a:p>
          <a:p>
            <a:r>
              <a:rPr lang="es-ES" sz="2400" dirty="0">
                <a:latin typeface="Arial Narrow" pitchFamily="34" charset="0"/>
              </a:rPr>
              <a:t>International </a:t>
            </a:r>
            <a:r>
              <a:rPr lang="es-ES" sz="2400" dirty="0" err="1">
                <a:latin typeface="Arial Narrow" pitchFamily="34" charset="0"/>
              </a:rPr>
              <a:t>collaboration</a:t>
            </a:r>
            <a:endParaRPr lang="es-ES" sz="2400" dirty="0">
              <a:latin typeface="Arial Narrow" pitchFamily="34" charset="0"/>
            </a:endParaRPr>
          </a:p>
          <a:p>
            <a:r>
              <a:rPr lang="es-ES" sz="2400" dirty="0" err="1">
                <a:latin typeface="Arial Narrow" pitchFamily="34" charset="0"/>
              </a:rPr>
              <a:t>Based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on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well-known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technologies</a:t>
            </a:r>
            <a:endParaRPr lang="es-E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Open Hardware and Open Software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3" y="3218078"/>
            <a:ext cx="3370973" cy="304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40"/>
          <p:cNvSpPr/>
          <p:nvPr/>
        </p:nvSpPr>
        <p:spPr>
          <a:xfrm>
            <a:off x="296324" y="4510256"/>
            <a:ext cx="4446914" cy="502920"/>
          </a:xfrm>
          <a:prstGeom prst="roundRect">
            <a:avLst>
              <a:gd name="adj" fmla="val 16187"/>
            </a:avLst>
          </a:prstGeom>
          <a:ln w="952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42"/>
          <p:cNvSpPr/>
          <p:nvPr/>
        </p:nvSpPr>
        <p:spPr>
          <a:xfrm>
            <a:off x="294800" y="5175449"/>
            <a:ext cx="4486538" cy="502920"/>
          </a:xfrm>
          <a:prstGeom prst="roundRect">
            <a:avLst>
              <a:gd name="adj" fmla="val 16187"/>
            </a:avLst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44"/>
          <p:cNvSpPr/>
          <p:nvPr/>
        </p:nvSpPr>
        <p:spPr>
          <a:xfrm>
            <a:off x="294800" y="5861249"/>
            <a:ext cx="4508309" cy="502920"/>
          </a:xfrm>
          <a:prstGeom prst="roundRect">
            <a:avLst>
              <a:gd name="adj" fmla="val 16187"/>
            </a:avLst>
          </a:prstGeom>
          <a:ln w="952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/>
        </p:nvSpPr>
        <p:spPr bwMode="auto">
          <a:xfrm>
            <a:off x="1681645" y="4598344"/>
            <a:ext cx="2322576" cy="2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Ethernet</a:t>
            </a:r>
          </a:p>
        </p:txBody>
      </p:sp>
      <p:sp>
        <p:nvSpPr>
          <p:cNvPr id="35" name="Content Placeholder 2"/>
          <p:cNvSpPr>
            <a:spLocks noGrp="1"/>
          </p:cNvSpPr>
          <p:nvPr/>
        </p:nvSpPr>
        <p:spPr bwMode="auto">
          <a:xfrm>
            <a:off x="2061121" y="5301430"/>
            <a:ext cx="3162300" cy="2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Determinism &amp; Reliability</a:t>
            </a:r>
          </a:p>
        </p:txBody>
      </p:sp>
      <p:sp>
        <p:nvSpPr>
          <p:cNvPr id="36" name="Content Placeholder 2"/>
          <p:cNvSpPr>
            <a:spLocks noGrp="1"/>
          </p:cNvSpPr>
          <p:nvPr/>
        </p:nvSpPr>
        <p:spPr bwMode="auto">
          <a:xfrm>
            <a:off x="2061121" y="5969944"/>
            <a:ext cx="2019300" cy="2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Synchronization</a:t>
            </a:r>
          </a:p>
        </p:txBody>
      </p:sp>
      <p:sp>
        <p:nvSpPr>
          <p:cNvPr id="37" name="Content Placeholder 2"/>
          <p:cNvSpPr>
            <a:spLocks noGrp="1"/>
          </p:cNvSpPr>
          <p:nvPr/>
        </p:nvSpPr>
        <p:spPr bwMode="auto">
          <a:xfrm>
            <a:off x="1734461" y="5143127"/>
            <a:ext cx="22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8" name="Content Placeholder 2"/>
          <p:cNvSpPr>
            <a:spLocks noGrp="1"/>
          </p:cNvSpPr>
          <p:nvPr/>
        </p:nvSpPr>
        <p:spPr bwMode="auto">
          <a:xfrm>
            <a:off x="1733211" y="5837672"/>
            <a:ext cx="22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500" dirty="0" smtClean="0">
                <a:solidFill>
                  <a:srgbClr val="009E47"/>
                </a:solidFill>
              </a:rPr>
              <a:t>+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76457" y="1000125"/>
            <a:ext cx="265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WHITE RABBIT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01629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15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Soft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Microprocessor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224" name="Titre 1"/>
          <p:cNvSpPr txBox="1">
            <a:spLocks/>
          </p:cNvSpPr>
          <p:nvPr/>
        </p:nvSpPr>
        <p:spPr>
          <a:xfrm>
            <a:off x="4631870" y="3374047"/>
            <a:ext cx="432048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LM32 @ 62.5 </a:t>
            </a:r>
            <a:r>
              <a:rPr lang="en-GB" sz="24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Mhz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No operating system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6804"/>
            <a:ext cx="2583059" cy="14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" name="225 Rectángulo"/>
          <p:cNvSpPr/>
          <p:nvPr/>
        </p:nvSpPr>
        <p:spPr>
          <a:xfrm>
            <a:off x="139316" y="303319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Best at:</a:t>
            </a:r>
            <a:endParaRPr lang="en-US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Arial Narrow" pitchFamily="34" charset="0"/>
              </a:rPr>
              <a:t>  deterministic execution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Arial Narrow" pitchFamily="34" charset="0"/>
              </a:rPr>
              <a:t>  configurable memory bus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Arial Narrow" pitchFamily="34" charset="0"/>
              </a:rPr>
              <a:t>  </a:t>
            </a:r>
            <a:r>
              <a:rPr lang="en-US" sz="2400" b="1" smtClean="0">
                <a:latin typeface="Arial Narrow" pitchFamily="34" charset="0"/>
              </a:rPr>
              <a:t>small and fast</a:t>
            </a:r>
            <a:endParaRPr lang="es-ES" sz="2400" b="1" dirty="0">
              <a:latin typeface="Arial Narrow" pitchFamily="34" charset="0"/>
            </a:endParaRPr>
          </a:p>
        </p:txBody>
      </p:sp>
      <p:pic>
        <p:nvPicPr>
          <p:cNvPr id="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7992888" cy="16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227 CuadroTexto"/>
          <p:cNvSpPr txBox="1"/>
          <p:nvPr/>
        </p:nvSpPr>
        <p:spPr>
          <a:xfrm>
            <a:off x="4592014" y="1078755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1.- Open </a:t>
            </a:r>
            <a:r>
              <a:rPr lang="es-ES" sz="2800" b="1" dirty="0" err="1" smtClean="0"/>
              <a:t>source</a:t>
            </a:r>
            <a:r>
              <a:rPr lang="es-ES" sz="2800" b="1" dirty="0" smtClean="0"/>
              <a:t> – portable</a:t>
            </a:r>
          </a:p>
          <a:p>
            <a:r>
              <a:rPr lang="es-ES" sz="2800" dirty="0" smtClean="0"/>
              <a:t>2-  </a:t>
            </a:r>
            <a:r>
              <a:rPr lang="es-ES" sz="2800" dirty="0" err="1" smtClean="0"/>
              <a:t>Well</a:t>
            </a:r>
            <a:r>
              <a:rPr lang="es-ES" sz="2800" dirty="0" smtClean="0"/>
              <a:t> </a:t>
            </a:r>
            <a:r>
              <a:rPr lang="es-ES" sz="2800" dirty="0" err="1" smtClean="0"/>
              <a:t>documented</a:t>
            </a:r>
            <a:endParaRPr lang="es-ES" sz="2800" dirty="0" smtClean="0"/>
          </a:p>
          <a:p>
            <a:r>
              <a:rPr lang="es-ES" sz="2800" dirty="0"/>
              <a:t>3</a:t>
            </a:r>
            <a:r>
              <a:rPr lang="es-ES" sz="2800" dirty="0" smtClean="0"/>
              <a:t>.- White </a:t>
            </a:r>
            <a:r>
              <a:rPr lang="es-ES" sz="2800" dirty="0" err="1" smtClean="0"/>
              <a:t>Rabbit</a:t>
            </a:r>
            <a:r>
              <a:rPr lang="es-ES" sz="2800" dirty="0" smtClean="0"/>
              <a:t> uses </a:t>
            </a:r>
            <a:r>
              <a:rPr lang="es-ES" sz="2800" dirty="0" err="1" smtClean="0"/>
              <a:t>it</a:t>
            </a:r>
            <a:endParaRPr lang="es-ES" sz="2800" dirty="0" smtClean="0"/>
          </a:p>
          <a:p>
            <a:r>
              <a:rPr lang="es-ES" sz="2800" dirty="0"/>
              <a:t>4</a:t>
            </a:r>
            <a:r>
              <a:rPr lang="es-ES" sz="2800" dirty="0" smtClean="0"/>
              <a:t>.- </a:t>
            </a:r>
            <a:r>
              <a:rPr lang="es-ES" sz="2800" dirty="0" err="1" smtClean="0"/>
              <a:t>Wihsbone</a:t>
            </a:r>
            <a:r>
              <a:rPr lang="es-ES" sz="2800" dirty="0" smtClean="0"/>
              <a:t> compatible  </a:t>
            </a:r>
            <a:endParaRPr lang="es-ES" sz="28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5013176"/>
            <a:ext cx="77048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20747800">
            <a:off x="880047" y="2024758"/>
            <a:ext cx="3268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Embedded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21996" y="4228851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Lower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344683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16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Bus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4" name="13 Rectángulo"/>
          <p:cNvSpPr/>
          <p:nvPr/>
        </p:nvSpPr>
        <p:spPr>
          <a:xfrm>
            <a:off x="0" y="1046163"/>
            <a:ext cx="89745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WHISHBONE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 Narrow" pitchFamily="34" charset="0"/>
              </a:rPr>
              <a:t>Wishbone </a:t>
            </a:r>
            <a:r>
              <a:rPr lang="en-US" sz="2000" b="1" dirty="0">
                <a:latin typeface="Arial Narrow" pitchFamily="34" charset="0"/>
              </a:rPr>
              <a:t>is intended as a "logic bus“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          </a:t>
            </a:r>
            <a:r>
              <a:rPr lang="en-US" sz="1600" dirty="0" smtClean="0">
                <a:latin typeface="Arial Narrow" pitchFamily="34" charset="0"/>
              </a:rPr>
              <a:t>It </a:t>
            </a:r>
            <a:r>
              <a:rPr lang="en-US" sz="1600" dirty="0">
                <a:latin typeface="Arial Narrow" pitchFamily="34" charset="0"/>
              </a:rPr>
              <a:t>does not specify electrical information or the bus </a:t>
            </a:r>
            <a:r>
              <a:rPr lang="en-US" sz="1600" dirty="0" smtClean="0">
                <a:latin typeface="Arial Narrow" pitchFamily="34" charset="0"/>
              </a:rPr>
              <a:t>topology</a:t>
            </a:r>
          </a:p>
          <a:p>
            <a:pPr lvl="1"/>
            <a:r>
              <a:rPr lang="en-US" sz="1600" dirty="0" smtClean="0">
                <a:latin typeface="Arial Narrow" pitchFamily="34" charset="0"/>
              </a:rPr>
              <a:t>           Instead</a:t>
            </a:r>
            <a:r>
              <a:rPr lang="en-US" sz="1600" dirty="0">
                <a:latin typeface="Arial Narrow" pitchFamily="34" charset="0"/>
              </a:rPr>
              <a:t>, the specification is written in terms of "signals", clock cycles, and high and low </a:t>
            </a:r>
            <a:r>
              <a:rPr lang="en-US" sz="1600" dirty="0" smtClean="0">
                <a:latin typeface="Arial Narrow" pitchFamily="34" charset="0"/>
              </a:rPr>
              <a:t>levels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latin typeface="Arial Narrow" pitchFamily="34" charset="0"/>
              </a:rPr>
              <a:t>Open source </a:t>
            </a:r>
          </a:p>
          <a:p>
            <a:pPr lvl="2"/>
            <a:r>
              <a:rPr lang="en-US" dirty="0">
                <a:latin typeface="Arial Narrow" pitchFamily="34" charset="0"/>
              </a:rPr>
              <a:t>The </a:t>
            </a:r>
            <a:r>
              <a:rPr lang="en-US" b="1" dirty="0">
                <a:latin typeface="Arial Narrow" pitchFamily="34" charset="0"/>
              </a:rPr>
              <a:t>Wishbone Bus</a:t>
            </a:r>
            <a:r>
              <a:rPr lang="en-US" dirty="0">
                <a:latin typeface="Arial Narrow" pitchFamily="34" charset="0"/>
              </a:rPr>
              <a:t> is used by many designs in the </a:t>
            </a:r>
            <a:r>
              <a:rPr lang="en-US" b="1" dirty="0" err="1">
                <a:latin typeface="Arial Narrow" pitchFamily="34" charset="0"/>
                <a:hlinkClick r:id="rId3" tooltip="OpenCores"/>
              </a:rPr>
              <a:t>OpenCores</a:t>
            </a:r>
            <a:r>
              <a:rPr lang="en-US" dirty="0">
                <a:latin typeface="Arial Narrow" pitchFamily="34" charset="0"/>
              </a:rPr>
              <a:t> project </a:t>
            </a:r>
            <a:endParaRPr lang="en-US" sz="1600" dirty="0" smtClean="0"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>
                <a:latin typeface="Arial Narrow" pitchFamily="34" charset="0"/>
              </a:rPr>
              <a:t>Possible interconnections: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 Narrow" pitchFamily="34" charset="0"/>
              </a:rPr>
              <a:t>    </a:t>
            </a:r>
            <a:r>
              <a:rPr lang="en-US" sz="1600" b="1" dirty="0" smtClean="0">
                <a:latin typeface="Arial Narrow" pitchFamily="34" charset="0"/>
              </a:rPr>
              <a:t>Point to Point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Shared bus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Pipelined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Crossbar switch -&gt; The one selected (Used also in WRPC)</a:t>
            </a:r>
            <a:endParaRPr lang="en-US" sz="1600" b="1" u="sng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2994"/>
            <a:ext cx="3966639" cy="10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5" y="5343719"/>
            <a:ext cx="2678600" cy="10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65707"/>
            <a:ext cx="2776825" cy="21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1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1620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17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Block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Diagram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Of FPGA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Functionalities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229" name="Rectangle 315"/>
          <p:cNvSpPr/>
          <p:nvPr/>
        </p:nvSpPr>
        <p:spPr>
          <a:xfrm>
            <a:off x="827584" y="1484784"/>
            <a:ext cx="6840950" cy="39605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0" name="Picture 189" descr="wrpc_ins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387130"/>
            <a:ext cx="34877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Rectangle 368"/>
          <p:cNvSpPr/>
          <p:nvPr/>
        </p:nvSpPr>
        <p:spPr>
          <a:xfrm>
            <a:off x="5819324" y="5661152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2" name="Rectangle 367"/>
          <p:cNvSpPr/>
          <p:nvPr/>
        </p:nvSpPr>
        <p:spPr>
          <a:xfrm>
            <a:off x="7604829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3" name="Rectangle 343"/>
          <p:cNvSpPr/>
          <p:nvPr/>
        </p:nvSpPr>
        <p:spPr>
          <a:xfrm>
            <a:off x="8028480" y="479703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4" name="Rectangle 134"/>
          <p:cNvSpPr/>
          <p:nvPr/>
        </p:nvSpPr>
        <p:spPr>
          <a:xfrm>
            <a:off x="3562350" y="1701331"/>
            <a:ext cx="2089800" cy="266364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35" name="Straight Arrow Connector 135"/>
          <p:cNvCxnSpPr/>
          <p:nvPr/>
        </p:nvCxnSpPr>
        <p:spPr>
          <a:xfrm flipV="1">
            <a:off x="3275013" y="2549055"/>
            <a:ext cx="431800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136"/>
          <p:cNvSpPr/>
          <p:nvPr/>
        </p:nvSpPr>
        <p:spPr>
          <a:xfrm rot="16200000">
            <a:off x="3419542" y="2420403"/>
            <a:ext cx="719634" cy="145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Rx_mac2buf</a:t>
            </a:r>
          </a:p>
        </p:txBody>
      </p:sp>
      <p:sp>
        <p:nvSpPr>
          <p:cNvPr id="237" name="Rectangle 141"/>
          <p:cNvSpPr/>
          <p:nvPr/>
        </p:nvSpPr>
        <p:spPr>
          <a:xfrm>
            <a:off x="6444260" y="4942509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cxnSp>
        <p:nvCxnSpPr>
          <p:cNvPr id="238" name="Straight Arrow Connector 144"/>
          <p:cNvCxnSpPr/>
          <p:nvPr/>
        </p:nvCxnSpPr>
        <p:spPr>
          <a:xfrm>
            <a:off x="6732300" y="5229847"/>
            <a:ext cx="0" cy="143265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146"/>
          <p:cNvCxnSpPr/>
          <p:nvPr/>
        </p:nvCxnSpPr>
        <p:spPr>
          <a:xfrm>
            <a:off x="5463136" y="5229250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148"/>
          <p:cNvSpPr/>
          <p:nvPr/>
        </p:nvSpPr>
        <p:spPr>
          <a:xfrm>
            <a:off x="6516216" y="1628800"/>
            <a:ext cx="1151953" cy="136921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1" name="Rectangle 149"/>
          <p:cNvSpPr/>
          <p:nvPr/>
        </p:nvSpPr>
        <p:spPr>
          <a:xfrm>
            <a:off x="6587135" y="1844824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2" name="TextBox 150"/>
          <p:cNvSpPr txBox="1"/>
          <p:nvPr/>
        </p:nvSpPr>
        <p:spPr>
          <a:xfrm>
            <a:off x="6714135" y="1628800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31 TDCs</a:t>
            </a:r>
          </a:p>
        </p:txBody>
      </p:sp>
      <p:cxnSp>
        <p:nvCxnSpPr>
          <p:cNvPr id="243" name="Straight Arrow Connector 151"/>
          <p:cNvCxnSpPr/>
          <p:nvPr/>
        </p:nvCxnSpPr>
        <p:spPr>
          <a:xfrm>
            <a:off x="5435730" y="2204204"/>
            <a:ext cx="360440" cy="62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152"/>
          <p:cNvSpPr/>
          <p:nvPr/>
        </p:nvSpPr>
        <p:spPr>
          <a:xfrm>
            <a:off x="7090373" y="1844824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5" name="Rectangle 153"/>
          <p:cNvSpPr/>
          <p:nvPr/>
        </p:nvSpPr>
        <p:spPr>
          <a:xfrm>
            <a:off x="6876060" y="2781456"/>
            <a:ext cx="789560" cy="215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246" name="Rectangle 154"/>
          <p:cNvSpPr/>
          <p:nvPr/>
        </p:nvSpPr>
        <p:spPr>
          <a:xfrm>
            <a:off x="8380385" y="1844622"/>
            <a:ext cx="297330" cy="86412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47" name="Straight Arrow Connector 156"/>
          <p:cNvCxnSpPr/>
          <p:nvPr/>
        </p:nvCxnSpPr>
        <p:spPr>
          <a:xfrm flipH="1">
            <a:off x="7522174" y="1988840"/>
            <a:ext cx="866356" cy="44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157"/>
          <p:cNvCxnSpPr/>
          <p:nvPr/>
        </p:nvCxnSpPr>
        <p:spPr>
          <a:xfrm rot="10800000">
            <a:off x="1187530" y="5652069"/>
            <a:ext cx="144462" cy="158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158"/>
          <p:cNvSpPr txBox="1"/>
          <p:nvPr/>
        </p:nvSpPr>
        <p:spPr>
          <a:xfrm>
            <a:off x="1403430" y="5517132"/>
            <a:ext cx="4730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Data</a:t>
            </a:r>
          </a:p>
        </p:txBody>
      </p:sp>
      <p:cxnSp>
        <p:nvCxnSpPr>
          <p:cNvPr id="250" name="Straight Arrow Connector 159"/>
          <p:cNvCxnSpPr/>
          <p:nvPr/>
        </p:nvCxnSpPr>
        <p:spPr>
          <a:xfrm rot="10800000">
            <a:off x="1187530" y="5834632"/>
            <a:ext cx="1444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160"/>
          <p:cNvSpPr txBox="1"/>
          <p:nvPr/>
        </p:nvSpPr>
        <p:spPr>
          <a:xfrm>
            <a:off x="1403430" y="5702869"/>
            <a:ext cx="657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Control</a:t>
            </a:r>
          </a:p>
        </p:txBody>
      </p:sp>
      <p:cxnSp>
        <p:nvCxnSpPr>
          <p:cNvPr id="252" name="Straight Arrow Connector 161"/>
          <p:cNvCxnSpPr/>
          <p:nvPr/>
        </p:nvCxnSpPr>
        <p:spPr>
          <a:xfrm>
            <a:off x="1187530" y="5996557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162"/>
          <p:cNvSpPr txBox="1"/>
          <p:nvPr/>
        </p:nvSpPr>
        <p:spPr>
          <a:xfrm>
            <a:off x="1403430" y="5877494"/>
            <a:ext cx="103746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Wishbone bus</a:t>
            </a:r>
            <a:endParaRPr lang="en-US" sz="1000" b="1" dirty="0">
              <a:latin typeface="+mn-lt"/>
            </a:endParaRPr>
          </a:p>
        </p:txBody>
      </p:sp>
      <p:sp>
        <p:nvSpPr>
          <p:cNvPr id="254" name="Rectangle 164"/>
          <p:cNvSpPr/>
          <p:nvPr/>
        </p:nvSpPr>
        <p:spPr>
          <a:xfrm>
            <a:off x="3851900" y="2133130"/>
            <a:ext cx="576262" cy="46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64KB</a:t>
            </a:r>
          </a:p>
        </p:txBody>
      </p:sp>
      <p:sp>
        <p:nvSpPr>
          <p:cNvPr id="255" name="TextBox 165"/>
          <p:cNvSpPr txBox="1"/>
          <p:nvPr/>
        </p:nvSpPr>
        <p:spPr>
          <a:xfrm>
            <a:off x="3707880" y="1671167"/>
            <a:ext cx="1781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IP/UDP Packet Buffer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Stream Selector (IPMUX)</a:t>
            </a:r>
          </a:p>
        </p:txBody>
      </p:sp>
      <p:sp>
        <p:nvSpPr>
          <p:cNvPr id="256" name="Rectangle 166"/>
          <p:cNvSpPr/>
          <p:nvPr/>
        </p:nvSpPr>
        <p:spPr>
          <a:xfrm rot="16200000">
            <a:off x="4140462" y="2420649"/>
            <a:ext cx="719631" cy="144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Rx_buf2data</a:t>
            </a:r>
          </a:p>
        </p:txBody>
      </p:sp>
      <p:sp>
        <p:nvSpPr>
          <p:cNvPr id="257" name="Rectangle 167"/>
          <p:cNvSpPr/>
          <p:nvPr/>
        </p:nvSpPr>
        <p:spPr>
          <a:xfrm>
            <a:off x="4788030" y="213266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1</a:t>
            </a:r>
          </a:p>
        </p:txBody>
      </p:sp>
      <p:sp>
        <p:nvSpPr>
          <p:cNvPr id="258" name="Rectangle 168"/>
          <p:cNvSpPr/>
          <p:nvPr/>
        </p:nvSpPr>
        <p:spPr>
          <a:xfrm>
            <a:off x="4788030" y="227668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2</a:t>
            </a:r>
          </a:p>
        </p:txBody>
      </p:sp>
      <p:sp>
        <p:nvSpPr>
          <p:cNvPr id="259" name="Rectangle 169"/>
          <p:cNvSpPr/>
          <p:nvPr/>
        </p:nvSpPr>
        <p:spPr>
          <a:xfrm>
            <a:off x="4788030" y="2708742"/>
            <a:ext cx="648090" cy="1445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RxPort_m</a:t>
            </a:r>
          </a:p>
        </p:txBody>
      </p:sp>
      <p:cxnSp>
        <p:nvCxnSpPr>
          <p:cNvPr id="260" name="Straight Arrow Connector 170"/>
          <p:cNvCxnSpPr/>
          <p:nvPr/>
        </p:nvCxnSpPr>
        <p:spPr>
          <a:xfrm>
            <a:off x="5004060" y="242070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171"/>
          <p:cNvSpPr/>
          <p:nvPr/>
        </p:nvSpPr>
        <p:spPr>
          <a:xfrm>
            <a:off x="4679951" y="2996782"/>
            <a:ext cx="75617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Config.</a:t>
            </a:r>
          </a:p>
        </p:txBody>
      </p:sp>
      <p:sp>
        <p:nvSpPr>
          <p:cNvPr id="262" name="Rectangle 172"/>
          <p:cNvSpPr/>
          <p:nvPr/>
        </p:nvSpPr>
        <p:spPr>
          <a:xfrm rot="16200000">
            <a:off x="3420310" y="3788422"/>
            <a:ext cx="720229" cy="14508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Tx_pkt2mac</a:t>
            </a:r>
          </a:p>
        </p:txBody>
      </p:sp>
      <p:sp>
        <p:nvSpPr>
          <p:cNvPr id="263" name="Rectangle 173"/>
          <p:cNvSpPr/>
          <p:nvPr/>
        </p:nvSpPr>
        <p:spPr>
          <a:xfrm rot="16200000">
            <a:off x="4139877" y="3788826"/>
            <a:ext cx="720229" cy="1440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Tx_data2buf</a:t>
            </a:r>
          </a:p>
        </p:txBody>
      </p:sp>
      <p:sp>
        <p:nvSpPr>
          <p:cNvPr id="264" name="Rectangle 174"/>
          <p:cNvSpPr/>
          <p:nvPr/>
        </p:nvSpPr>
        <p:spPr>
          <a:xfrm>
            <a:off x="4788030" y="3500852"/>
            <a:ext cx="648090" cy="14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1</a:t>
            </a:r>
          </a:p>
        </p:txBody>
      </p:sp>
      <p:sp>
        <p:nvSpPr>
          <p:cNvPr id="265" name="Rectangle 175"/>
          <p:cNvSpPr/>
          <p:nvPr/>
        </p:nvSpPr>
        <p:spPr>
          <a:xfrm>
            <a:off x="4788030" y="3644872"/>
            <a:ext cx="648090" cy="1440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2</a:t>
            </a:r>
          </a:p>
        </p:txBody>
      </p:sp>
      <p:sp>
        <p:nvSpPr>
          <p:cNvPr id="266" name="Rectangle 176"/>
          <p:cNvSpPr/>
          <p:nvPr/>
        </p:nvSpPr>
        <p:spPr>
          <a:xfrm>
            <a:off x="4788030" y="4076932"/>
            <a:ext cx="647700" cy="143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TxPort_m</a:t>
            </a:r>
          </a:p>
        </p:txBody>
      </p:sp>
      <p:cxnSp>
        <p:nvCxnSpPr>
          <p:cNvPr id="267" name="Straight Arrow Connector 179"/>
          <p:cNvCxnSpPr/>
          <p:nvPr/>
        </p:nvCxnSpPr>
        <p:spPr>
          <a:xfrm flipH="1">
            <a:off x="3491850" y="3716622"/>
            <a:ext cx="214963" cy="41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185"/>
          <p:cNvCxnSpPr/>
          <p:nvPr/>
        </p:nvCxnSpPr>
        <p:spPr>
          <a:xfrm>
            <a:off x="5434142" y="2348094"/>
            <a:ext cx="362028" cy="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91"/>
          <p:cNvCxnSpPr/>
          <p:nvPr/>
        </p:nvCxnSpPr>
        <p:spPr>
          <a:xfrm>
            <a:off x="6945910" y="1988840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192"/>
          <p:cNvSpPr/>
          <p:nvPr/>
        </p:nvSpPr>
        <p:spPr>
          <a:xfrm>
            <a:off x="3851900" y="2673375"/>
            <a:ext cx="576262" cy="179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1" name="Trapezoid 193"/>
          <p:cNvSpPr/>
          <p:nvPr/>
        </p:nvSpPr>
        <p:spPr>
          <a:xfrm rot="16200000">
            <a:off x="4248125" y="2384528"/>
            <a:ext cx="863651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 Stream Select</a:t>
            </a:r>
          </a:p>
        </p:txBody>
      </p:sp>
      <p:cxnSp>
        <p:nvCxnSpPr>
          <p:cNvPr id="272" name="Straight Arrow Connector 194"/>
          <p:cNvCxnSpPr/>
          <p:nvPr/>
        </p:nvCxnSpPr>
        <p:spPr>
          <a:xfrm flipH="1">
            <a:off x="3491850" y="3068950"/>
            <a:ext cx="648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195"/>
          <p:cNvCxnSpPr/>
          <p:nvPr/>
        </p:nvCxnSpPr>
        <p:spPr>
          <a:xfrm>
            <a:off x="4139940" y="2852267"/>
            <a:ext cx="0" cy="21668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196"/>
          <p:cNvSpPr/>
          <p:nvPr/>
        </p:nvSpPr>
        <p:spPr>
          <a:xfrm>
            <a:off x="3851900" y="3500722"/>
            <a:ext cx="576262" cy="468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32KB</a:t>
            </a:r>
          </a:p>
        </p:txBody>
      </p:sp>
      <p:sp>
        <p:nvSpPr>
          <p:cNvPr id="275" name="Rectangle 197"/>
          <p:cNvSpPr/>
          <p:nvPr/>
        </p:nvSpPr>
        <p:spPr>
          <a:xfrm>
            <a:off x="3851900" y="4040472"/>
            <a:ext cx="576262" cy="180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6" name="Trapezoid 198"/>
          <p:cNvSpPr/>
          <p:nvPr/>
        </p:nvSpPr>
        <p:spPr>
          <a:xfrm rot="16200000">
            <a:off x="4247891" y="3752952"/>
            <a:ext cx="864120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 Stream Select</a:t>
            </a:r>
          </a:p>
        </p:txBody>
      </p:sp>
      <p:sp>
        <p:nvSpPr>
          <p:cNvPr id="277" name="TextBox 199"/>
          <p:cNvSpPr txBox="1"/>
          <p:nvPr/>
        </p:nvSpPr>
        <p:spPr>
          <a:xfrm rot="16200000">
            <a:off x="8148509" y="213921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31 PMTs</a:t>
            </a:r>
          </a:p>
        </p:txBody>
      </p:sp>
      <p:cxnSp>
        <p:nvCxnSpPr>
          <p:cNvPr id="278" name="Straight Arrow Connector 204"/>
          <p:cNvCxnSpPr/>
          <p:nvPr/>
        </p:nvCxnSpPr>
        <p:spPr>
          <a:xfrm flipV="1">
            <a:off x="7307650" y="2636912"/>
            <a:ext cx="0" cy="1440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06"/>
          <p:cNvCxnSpPr/>
          <p:nvPr/>
        </p:nvCxnSpPr>
        <p:spPr>
          <a:xfrm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07"/>
          <p:cNvCxnSpPr/>
          <p:nvPr/>
        </p:nvCxnSpPr>
        <p:spPr>
          <a:xfrm flipH="1"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08"/>
          <p:cNvSpPr txBox="1"/>
          <p:nvPr/>
        </p:nvSpPr>
        <p:spPr>
          <a:xfrm>
            <a:off x="2531287" y="5545736"/>
            <a:ext cx="229582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UTC time &amp; </a:t>
            </a:r>
            <a:r>
              <a:rPr lang="en-US" sz="1000" b="1" dirty="0" smtClean="0">
                <a:latin typeface="+mn-lt"/>
              </a:rPr>
              <a:t>Clock (PPS, 125 MHz)</a:t>
            </a:r>
            <a:endParaRPr lang="en-US" sz="1000" b="1" dirty="0">
              <a:latin typeface="+mn-lt"/>
            </a:endParaRPr>
          </a:p>
        </p:txBody>
      </p:sp>
      <p:sp>
        <p:nvSpPr>
          <p:cNvPr id="282" name="TextBox 253"/>
          <p:cNvSpPr txBox="1">
            <a:spLocks noChangeArrowheads="1"/>
          </p:cNvSpPr>
          <p:nvPr/>
        </p:nvSpPr>
        <p:spPr bwMode="auto">
          <a:xfrm>
            <a:off x="3566670" y="3038759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Pause </a:t>
            </a:r>
            <a:r>
              <a:rPr lang="en-US" sz="1000" b="1" dirty="0" smtClean="0">
                <a:solidFill>
                  <a:srgbClr val="FF0000"/>
                </a:solidFill>
              </a:rPr>
              <a:t>Frame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83" name="Straight Arrow Connector 210"/>
          <p:cNvCxnSpPr/>
          <p:nvPr/>
        </p:nvCxnSpPr>
        <p:spPr>
          <a:xfrm flipH="1">
            <a:off x="3275013" y="2708900"/>
            <a:ext cx="216837" cy="49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11"/>
          <p:cNvCxnSpPr/>
          <p:nvPr/>
        </p:nvCxnSpPr>
        <p:spPr>
          <a:xfrm flipH="1" flipV="1">
            <a:off x="3491485" y="2709392"/>
            <a:ext cx="365" cy="100749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12"/>
          <p:cNvCxnSpPr/>
          <p:nvPr/>
        </p:nvCxnSpPr>
        <p:spPr>
          <a:xfrm>
            <a:off x="2348319" y="5644887"/>
            <a:ext cx="144463" cy="1587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13"/>
          <p:cNvCxnSpPr/>
          <p:nvPr/>
        </p:nvCxnSpPr>
        <p:spPr>
          <a:xfrm flipV="1">
            <a:off x="2555720" y="1556584"/>
            <a:ext cx="4536630" cy="156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14"/>
          <p:cNvCxnSpPr/>
          <p:nvPr/>
        </p:nvCxnSpPr>
        <p:spPr>
          <a:xfrm>
            <a:off x="7088785" y="1556867"/>
            <a:ext cx="3495" cy="7193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15"/>
          <p:cNvCxnSpPr/>
          <p:nvPr/>
        </p:nvCxnSpPr>
        <p:spPr>
          <a:xfrm>
            <a:off x="1115520" y="1988800"/>
            <a:ext cx="1" cy="18722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20"/>
          <p:cNvCxnSpPr/>
          <p:nvPr/>
        </p:nvCxnSpPr>
        <p:spPr>
          <a:xfrm flipH="1" flipV="1">
            <a:off x="2339326" y="2780830"/>
            <a:ext cx="1152524" cy="288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21"/>
          <p:cNvSpPr/>
          <p:nvPr/>
        </p:nvSpPr>
        <p:spPr>
          <a:xfrm>
            <a:off x="6516216" y="3068960"/>
            <a:ext cx="1151717" cy="7920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1" name="Rectangle 223"/>
          <p:cNvSpPr/>
          <p:nvPr/>
        </p:nvSpPr>
        <p:spPr>
          <a:xfrm>
            <a:off x="7813672" y="3068960"/>
            <a:ext cx="430838" cy="287780"/>
          </a:xfrm>
          <a:prstGeom prst="rect">
            <a:avLst/>
          </a:prstGeom>
          <a:solidFill>
            <a:srgbClr val="FFFFCC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92" name="Rectangle 224"/>
          <p:cNvSpPr/>
          <p:nvPr/>
        </p:nvSpPr>
        <p:spPr>
          <a:xfrm>
            <a:off x="6661251" y="3501703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cxnSp>
        <p:nvCxnSpPr>
          <p:cNvPr id="293" name="Straight Arrow Connector 225"/>
          <p:cNvCxnSpPr/>
          <p:nvPr/>
        </p:nvCxnSpPr>
        <p:spPr>
          <a:xfrm flipH="1">
            <a:off x="8243886" y="3212976"/>
            <a:ext cx="144644" cy="704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26"/>
          <p:cNvCxnSpPr/>
          <p:nvPr/>
        </p:nvCxnSpPr>
        <p:spPr>
          <a:xfrm>
            <a:off x="6948330" y="3212976"/>
            <a:ext cx="865342" cy="13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27"/>
          <p:cNvCxnSpPr/>
          <p:nvPr/>
        </p:nvCxnSpPr>
        <p:spPr>
          <a:xfrm flipV="1">
            <a:off x="8028384" y="3428848"/>
            <a:ext cx="1188" cy="28818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28"/>
          <p:cNvCxnSpPr/>
          <p:nvPr/>
        </p:nvCxnSpPr>
        <p:spPr>
          <a:xfrm flipV="1">
            <a:off x="6732300" y="5373112"/>
            <a:ext cx="2087850" cy="41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29"/>
          <p:cNvCxnSpPr/>
          <p:nvPr/>
        </p:nvCxnSpPr>
        <p:spPr>
          <a:xfrm>
            <a:off x="8676570" y="350085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30"/>
          <p:cNvCxnSpPr/>
          <p:nvPr/>
        </p:nvCxnSpPr>
        <p:spPr>
          <a:xfrm>
            <a:off x="8820590" y="2348692"/>
            <a:ext cx="0" cy="302442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31"/>
          <p:cNvSpPr/>
          <p:nvPr/>
        </p:nvSpPr>
        <p:spPr>
          <a:xfrm>
            <a:off x="8388530" y="2852155"/>
            <a:ext cx="288040" cy="936885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0" name="TextBox 232"/>
          <p:cNvSpPr txBox="1"/>
          <p:nvPr/>
        </p:nvSpPr>
        <p:spPr>
          <a:xfrm rot="16200000">
            <a:off x="8034153" y="3226436"/>
            <a:ext cx="10086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Hydrophone</a:t>
            </a:r>
            <a:endParaRPr lang="en-US" sz="1100" b="1" dirty="0">
              <a:latin typeface="+mn-lt"/>
            </a:endParaRPr>
          </a:p>
        </p:txBody>
      </p:sp>
      <p:cxnSp>
        <p:nvCxnSpPr>
          <p:cNvPr id="301" name="Straight Arrow Connector 260"/>
          <p:cNvCxnSpPr/>
          <p:nvPr/>
        </p:nvCxnSpPr>
        <p:spPr>
          <a:xfrm>
            <a:off x="5004060" y="378889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262"/>
          <p:cNvSpPr/>
          <p:nvPr/>
        </p:nvSpPr>
        <p:spPr>
          <a:xfrm>
            <a:off x="5868180" y="1700602"/>
            <a:ext cx="360050" cy="216045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3" name="Straight Arrow Connector 266"/>
          <p:cNvCxnSpPr/>
          <p:nvPr/>
        </p:nvCxnSpPr>
        <p:spPr>
          <a:xfrm>
            <a:off x="2348789" y="5805172"/>
            <a:ext cx="144463" cy="1587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269"/>
          <p:cNvSpPr/>
          <p:nvPr/>
        </p:nvSpPr>
        <p:spPr>
          <a:xfrm>
            <a:off x="6587550" y="2348880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5" name="Rectangle 270"/>
          <p:cNvSpPr/>
          <p:nvPr/>
        </p:nvSpPr>
        <p:spPr>
          <a:xfrm>
            <a:off x="7090788" y="2348880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30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06" name="Straight Arrow Connector 272"/>
          <p:cNvCxnSpPr/>
          <p:nvPr/>
        </p:nvCxnSpPr>
        <p:spPr>
          <a:xfrm flipH="1" flipV="1">
            <a:off x="7522589" y="2492896"/>
            <a:ext cx="865941" cy="10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273"/>
          <p:cNvCxnSpPr/>
          <p:nvPr/>
        </p:nvCxnSpPr>
        <p:spPr>
          <a:xfrm>
            <a:off x="6946325" y="2564722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274"/>
          <p:cNvCxnSpPr/>
          <p:nvPr/>
        </p:nvCxnSpPr>
        <p:spPr>
          <a:xfrm>
            <a:off x="673224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276"/>
          <p:cNvCxnSpPr/>
          <p:nvPr/>
        </p:nvCxnSpPr>
        <p:spPr>
          <a:xfrm>
            <a:off x="730765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284"/>
          <p:cNvCxnSpPr/>
          <p:nvPr/>
        </p:nvCxnSpPr>
        <p:spPr>
          <a:xfrm flipH="1">
            <a:off x="6156220" y="2060652"/>
            <a:ext cx="72010" cy="28804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289"/>
          <p:cNvCxnSpPr/>
          <p:nvPr/>
        </p:nvCxnSpPr>
        <p:spPr>
          <a:xfrm>
            <a:off x="6156220" y="2348692"/>
            <a:ext cx="72010" cy="21603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291"/>
          <p:cNvCxnSpPr/>
          <p:nvPr/>
        </p:nvCxnSpPr>
        <p:spPr>
          <a:xfrm flipH="1">
            <a:off x="5868180" y="2348692"/>
            <a:ext cx="288040" cy="1224170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292"/>
          <p:cNvCxnSpPr/>
          <p:nvPr/>
        </p:nvCxnSpPr>
        <p:spPr>
          <a:xfrm flipH="1">
            <a:off x="5436120" y="357286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01"/>
          <p:cNvSpPr/>
          <p:nvPr/>
        </p:nvSpPr>
        <p:spPr>
          <a:xfrm>
            <a:off x="6588280" y="3140968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15" name="Straight Arrow Connector 305"/>
          <p:cNvCxnSpPr/>
          <p:nvPr/>
        </p:nvCxnSpPr>
        <p:spPr>
          <a:xfrm flipH="1">
            <a:off x="6228230" y="256472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08"/>
          <p:cNvCxnSpPr/>
          <p:nvPr/>
        </p:nvCxnSpPr>
        <p:spPr>
          <a:xfrm flipH="1">
            <a:off x="6228230" y="206065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4"/>
          <p:cNvCxnSpPr/>
          <p:nvPr/>
        </p:nvCxnSpPr>
        <p:spPr>
          <a:xfrm flipH="1">
            <a:off x="6228230" y="3284984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H="1">
            <a:off x="5868180" y="3284984"/>
            <a:ext cx="360004" cy="431898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9"/>
          <p:cNvCxnSpPr/>
          <p:nvPr/>
        </p:nvCxnSpPr>
        <p:spPr>
          <a:xfrm flipH="1">
            <a:off x="5436120" y="371688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23"/>
          <p:cNvCxnSpPr/>
          <p:nvPr/>
        </p:nvCxnSpPr>
        <p:spPr>
          <a:xfrm>
            <a:off x="7452323" y="3717032"/>
            <a:ext cx="5772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6"/>
          <p:cNvCxnSpPr/>
          <p:nvPr/>
        </p:nvCxnSpPr>
        <p:spPr>
          <a:xfrm>
            <a:off x="8677715" y="23486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9"/>
          <p:cNvCxnSpPr/>
          <p:nvPr/>
        </p:nvCxnSpPr>
        <p:spPr>
          <a:xfrm>
            <a:off x="802848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31"/>
          <p:cNvSpPr/>
          <p:nvPr/>
        </p:nvSpPr>
        <p:spPr>
          <a:xfrm>
            <a:off x="8028480" y="4220952"/>
            <a:ext cx="648090" cy="50407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4" name="TextBox 332"/>
          <p:cNvSpPr txBox="1"/>
          <p:nvPr/>
        </p:nvSpPr>
        <p:spPr>
          <a:xfrm>
            <a:off x="8028480" y="4220952"/>
            <a:ext cx="6719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latin typeface="+mn-lt"/>
              </a:rPr>
              <a:t>Nano</a:t>
            </a:r>
            <a:endParaRPr lang="en-US" sz="1100" b="1" dirty="0" smtClean="0">
              <a:latin typeface="+mn-lt"/>
            </a:endParaRP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Beacon</a:t>
            </a:r>
            <a:endParaRPr lang="en-US" sz="1100" b="1" dirty="0">
              <a:latin typeface="+mn-lt"/>
            </a:endParaRPr>
          </a:p>
        </p:txBody>
      </p:sp>
      <p:cxnSp>
        <p:nvCxnSpPr>
          <p:cNvPr id="325" name="Straight Arrow Connector 333"/>
          <p:cNvCxnSpPr/>
          <p:nvPr/>
        </p:nvCxnSpPr>
        <p:spPr>
          <a:xfrm>
            <a:off x="8676570" y="45089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35"/>
          <p:cNvSpPr/>
          <p:nvPr/>
        </p:nvSpPr>
        <p:spPr>
          <a:xfrm>
            <a:off x="7090945" y="4940504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GPIO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7" name="Straight Arrow Connector 336"/>
          <p:cNvCxnSpPr/>
          <p:nvPr/>
        </p:nvCxnSpPr>
        <p:spPr>
          <a:xfrm flipH="1">
            <a:off x="7668432" y="5085072"/>
            <a:ext cx="360048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42"/>
          <p:cNvSpPr txBox="1"/>
          <p:nvPr/>
        </p:nvSpPr>
        <p:spPr>
          <a:xfrm>
            <a:off x="7956470" y="479703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LEDs</a:t>
            </a:r>
            <a:endParaRPr lang="en-US" sz="1100" b="1" dirty="0">
              <a:latin typeface="+mn-lt"/>
            </a:endParaRPr>
          </a:p>
        </p:txBody>
      </p:sp>
      <p:sp>
        <p:nvSpPr>
          <p:cNvPr id="329" name="Rectangle 355"/>
          <p:cNvSpPr/>
          <p:nvPr/>
        </p:nvSpPr>
        <p:spPr>
          <a:xfrm>
            <a:off x="5796170" y="4941052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330" name="Rectangle 359"/>
          <p:cNvSpPr/>
          <p:nvPr/>
        </p:nvSpPr>
        <p:spPr>
          <a:xfrm>
            <a:off x="5032873" y="566115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1" name="TextBox 360"/>
          <p:cNvSpPr txBox="1"/>
          <p:nvPr/>
        </p:nvSpPr>
        <p:spPr>
          <a:xfrm>
            <a:off x="4996873" y="566115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RS232</a:t>
            </a:r>
            <a:endParaRPr lang="en-US" sz="1100" b="1" dirty="0">
              <a:latin typeface="+mn-lt"/>
            </a:endParaRPr>
          </a:p>
        </p:txBody>
      </p:sp>
      <p:sp>
        <p:nvSpPr>
          <p:cNvPr id="332" name="TextBox 362"/>
          <p:cNvSpPr txBox="1"/>
          <p:nvPr/>
        </p:nvSpPr>
        <p:spPr>
          <a:xfrm>
            <a:off x="5791728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Temp</a:t>
            </a:r>
            <a:endParaRPr lang="en-US" sz="1100" b="1" dirty="0">
              <a:latin typeface="+mn-lt"/>
            </a:endParaRPr>
          </a:p>
        </p:txBody>
      </p:sp>
      <p:sp>
        <p:nvSpPr>
          <p:cNvPr id="333" name="Rectangle 363"/>
          <p:cNvSpPr/>
          <p:nvPr/>
        </p:nvSpPr>
        <p:spPr>
          <a:xfrm>
            <a:off x="6661251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4" name="TextBox 364"/>
          <p:cNvSpPr txBox="1"/>
          <p:nvPr/>
        </p:nvSpPr>
        <p:spPr>
          <a:xfrm>
            <a:off x="6616837" y="5652069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Compass</a:t>
            </a:r>
            <a:endParaRPr lang="en-US" sz="1100" b="1" dirty="0">
              <a:latin typeface="+mn-lt"/>
            </a:endParaRPr>
          </a:p>
        </p:txBody>
      </p:sp>
      <p:sp>
        <p:nvSpPr>
          <p:cNvPr id="335" name="TextBox 366"/>
          <p:cNvSpPr txBox="1"/>
          <p:nvPr/>
        </p:nvSpPr>
        <p:spPr>
          <a:xfrm>
            <a:off x="7504241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Tilt</a:t>
            </a:r>
            <a:endParaRPr lang="en-US" sz="1100" b="1" dirty="0">
              <a:latin typeface="+mn-lt"/>
            </a:endParaRPr>
          </a:p>
        </p:txBody>
      </p:sp>
      <p:cxnSp>
        <p:nvCxnSpPr>
          <p:cNvPr id="336" name="Straight Arrow Connector 369"/>
          <p:cNvCxnSpPr/>
          <p:nvPr/>
        </p:nvCxnSpPr>
        <p:spPr>
          <a:xfrm>
            <a:off x="6084210" y="5229092"/>
            <a:ext cx="0" cy="43206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70"/>
          <p:cNvCxnSpPr/>
          <p:nvPr/>
        </p:nvCxnSpPr>
        <p:spPr>
          <a:xfrm flipV="1">
            <a:off x="687632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73"/>
          <p:cNvCxnSpPr/>
          <p:nvPr/>
        </p:nvCxnSpPr>
        <p:spPr>
          <a:xfrm flipV="1">
            <a:off x="774044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74"/>
          <p:cNvCxnSpPr/>
          <p:nvPr/>
        </p:nvCxnSpPr>
        <p:spPr>
          <a:xfrm flipV="1">
            <a:off x="6084210" y="5517132"/>
            <a:ext cx="1656230" cy="416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80"/>
          <p:cNvSpPr txBox="1"/>
          <p:nvPr/>
        </p:nvSpPr>
        <p:spPr>
          <a:xfrm>
            <a:off x="2564819" y="5703129"/>
            <a:ext cx="2018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Point to Point interconnection</a:t>
            </a:r>
            <a:endParaRPr lang="en-US" sz="1000" b="1" dirty="0">
              <a:latin typeface="+mn-lt"/>
            </a:endParaRPr>
          </a:p>
        </p:txBody>
      </p:sp>
      <p:sp>
        <p:nvSpPr>
          <p:cNvPr id="341" name="TextBox 381"/>
          <p:cNvSpPr txBox="1"/>
          <p:nvPr/>
        </p:nvSpPr>
        <p:spPr>
          <a:xfrm>
            <a:off x="-364440" y="601701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 Narrow" pitchFamily="34" charset="0"/>
              </a:rPr>
              <a:t>Xilinx Kintex-7 FPGA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42" name="Rounded Rectangle 382"/>
          <p:cNvSpPr/>
          <p:nvPr/>
        </p:nvSpPr>
        <p:spPr>
          <a:xfrm>
            <a:off x="1043510" y="2348850"/>
            <a:ext cx="2376330" cy="2016280"/>
          </a:xfrm>
          <a:prstGeom prst="roundRect">
            <a:avLst>
              <a:gd name="adj" fmla="val 51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3" name="Straight Arrow Connector 178"/>
          <p:cNvCxnSpPr/>
          <p:nvPr/>
        </p:nvCxnSpPr>
        <p:spPr>
          <a:xfrm flipV="1">
            <a:off x="1115520" y="3861060"/>
            <a:ext cx="72010" cy="158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187"/>
          <p:cNvSpPr/>
          <p:nvPr/>
        </p:nvSpPr>
        <p:spPr>
          <a:xfrm rot="5400000">
            <a:off x="1655595" y="1376715"/>
            <a:ext cx="360050" cy="11521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5" name="TextBox 188"/>
          <p:cNvSpPr txBox="1"/>
          <p:nvPr/>
        </p:nvSpPr>
        <p:spPr>
          <a:xfrm>
            <a:off x="1244393" y="1772770"/>
            <a:ext cx="116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Start Time Slice UTC &amp;</a:t>
            </a:r>
          </a:p>
          <a:p>
            <a:pPr algn="ctr">
              <a:defRPr/>
            </a:pPr>
            <a:r>
              <a:rPr lang="en-US" sz="800" dirty="0" smtClean="0">
                <a:latin typeface="+mn-lt"/>
              </a:rPr>
              <a:t>Offset counter since</a:t>
            </a:r>
            <a:endParaRPr lang="en-US" sz="800" dirty="0">
              <a:latin typeface="+mn-lt"/>
            </a:endParaRPr>
          </a:p>
        </p:txBody>
      </p:sp>
      <p:cxnSp>
        <p:nvCxnSpPr>
          <p:cNvPr id="346" name="Straight Arrow Connector 189"/>
          <p:cNvCxnSpPr/>
          <p:nvPr/>
        </p:nvCxnSpPr>
        <p:spPr>
          <a:xfrm>
            <a:off x="111552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201"/>
          <p:cNvCxnSpPr/>
          <p:nvPr/>
        </p:nvCxnSpPr>
        <p:spPr>
          <a:xfrm>
            <a:off x="241170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218"/>
          <p:cNvCxnSpPr/>
          <p:nvPr/>
        </p:nvCxnSpPr>
        <p:spPr>
          <a:xfrm>
            <a:off x="2555719" y="1556740"/>
            <a:ext cx="1" cy="4320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238"/>
          <p:cNvCxnSpPr/>
          <p:nvPr/>
        </p:nvCxnSpPr>
        <p:spPr>
          <a:xfrm>
            <a:off x="6012200" y="1556740"/>
            <a:ext cx="0" cy="14446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240"/>
          <p:cNvSpPr txBox="1"/>
          <p:nvPr/>
        </p:nvSpPr>
        <p:spPr>
          <a:xfrm rot="16200000">
            <a:off x="5556557" y="1954801"/>
            <a:ext cx="8386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Time Slice Start</a:t>
            </a:r>
          </a:p>
        </p:txBody>
      </p:sp>
      <p:grpSp>
        <p:nvGrpSpPr>
          <p:cNvPr id="351" name="3 Grupo"/>
          <p:cNvGrpSpPr/>
          <p:nvPr/>
        </p:nvGrpSpPr>
        <p:grpSpPr>
          <a:xfrm>
            <a:off x="1669941" y="4954106"/>
            <a:ext cx="576960" cy="430603"/>
            <a:chOff x="2339690" y="4942509"/>
            <a:chExt cx="576960" cy="430603"/>
          </a:xfrm>
        </p:grpSpPr>
        <p:sp>
          <p:nvSpPr>
            <p:cNvPr id="352" name="Rectangle 138"/>
            <p:cNvSpPr/>
            <p:nvPr/>
          </p:nvSpPr>
          <p:spPr>
            <a:xfrm>
              <a:off x="2339690" y="4942509"/>
              <a:ext cx="50323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3" name="TextBox 139"/>
            <p:cNvSpPr txBox="1"/>
            <p:nvPr/>
          </p:nvSpPr>
          <p:spPr>
            <a:xfrm>
              <a:off x="2348789" y="4994197"/>
              <a:ext cx="5016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n-lt"/>
                </a:rPr>
                <a:t>MEM</a:t>
              </a:r>
            </a:p>
          </p:txBody>
        </p:sp>
        <p:sp>
          <p:nvSpPr>
            <p:cNvPr id="354" name="TextBox 181"/>
            <p:cNvSpPr txBox="1"/>
            <p:nvPr/>
          </p:nvSpPr>
          <p:spPr>
            <a:xfrm>
              <a:off x="2680688" y="5058873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55" name="Arc 241"/>
          <p:cNvSpPr/>
          <p:nvPr/>
        </p:nvSpPr>
        <p:spPr>
          <a:xfrm>
            <a:off x="2200433" y="3875350"/>
            <a:ext cx="504070" cy="417770"/>
          </a:xfrm>
          <a:prstGeom prst="arc">
            <a:avLst>
              <a:gd name="adj1" fmla="val 5283451"/>
              <a:gd name="adj2" fmla="val 11076607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Arc 242"/>
          <p:cNvSpPr/>
          <p:nvPr/>
        </p:nvSpPr>
        <p:spPr>
          <a:xfrm>
            <a:off x="2704504" y="4293120"/>
            <a:ext cx="321197" cy="699777"/>
          </a:xfrm>
          <a:prstGeom prst="arc">
            <a:avLst>
              <a:gd name="adj1" fmla="val 16186236"/>
              <a:gd name="adj2" fmla="val 4575166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7" name="Straight Connector 244"/>
          <p:cNvCxnSpPr>
            <a:endCxn id="356" idx="0"/>
          </p:cNvCxnSpPr>
          <p:nvPr/>
        </p:nvCxnSpPr>
        <p:spPr>
          <a:xfrm>
            <a:off x="2459550" y="4292843"/>
            <a:ext cx="404152" cy="2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248"/>
          <p:cNvCxnSpPr/>
          <p:nvPr/>
        </p:nvCxnSpPr>
        <p:spPr>
          <a:xfrm flipV="1">
            <a:off x="2200433" y="5144466"/>
            <a:ext cx="461193" cy="13344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24598 Grupo"/>
          <p:cNvGrpSpPr/>
          <p:nvPr/>
        </p:nvGrpSpPr>
        <p:grpSpPr>
          <a:xfrm>
            <a:off x="3256489" y="4861773"/>
            <a:ext cx="1153228" cy="465966"/>
            <a:chOff x="3707880" y="4916830"/>
            <a:chExt cx="1153228" cy="465966"/>
          </a:xfrm>
        </p:grpSpPr>
        <p:sp>
          <p:nvSpPr>
            <p:cNvPr id="360" name="Rectangle 137"/>
            <p:cNvSpPr/>
            <p:nvPr/>
          </p:nvSpPr>
          <p:spPr>
            <a:xfrm>
              <a:off x="3995920" y="4942509"/>
              <a:ext cx="86518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CPU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LM32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1" name="Arc 235"/>
            <p:cNvSpPr/>
            <p:nvPr/>
          </p:nvSpPr>
          <p:spPr>
            <a:xfrm>
              <a:off x="3707880" y="5013220"/>
              <a:ext cx="504070" cy="360050"/>
            </a:xfrm>
            <a:prstGeom prst="arc">
              <a:avLst>
                <a:gd name="adj1" fmla="val 12191479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236"/>
            <p:cNvSpPr/>
            <p:nvPr/>
          </p:nvSpPr>
          <p:spPr>
            <a:xfrm flipV="1">
              <a:off x="3707880" y="4941210"/>
              <a:ext cx="504070" cy="360050"/>
            </a:xfrm>
            <a:prstGeom prst="arc">
              <a:avLst>
                <a:gd name="adj1" fmla="val 12225577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253"/>
            <p:cNvSpPr txBox="1"/>
            <p:nvPr/>
          </p:nvSpPr>
          <p:spPr>
            <a:xfrm>
              <a:off x="3939348" y="49168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64" name="TextBox 254"/>
            <p:cNvSpPr txBox="1"/>
            <p:nvPr/>
          </p:nvSpPr>
          <p:spPr>
            <a:xfrm>
              <a:off x="3938199" y="51981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grpSp>
        <p:nvGrpSpPr>
          <p:cNvPr id="365" name="Group 257"/>
          <p:cNvGrpSpPr/>
          <p:nvPr/>
        </p:nvGrpSpPr>
        <p:grpSpPr>
          <a:xfrm>
            <a:off x="5805696" y="4393708"/>
            <a:ext cx="648090" cy="360050"/>
            <a:chOff x="1848366" y="4725180"/>
            <a:chExt cx="648090" cy="360050"/>
          </a:xfrm>
        </p:grpSpPr>
        <p:sp>
          <p:nvSpPr>
            <p:cNvPr id="366" name="Oval 258"/>
            <p:cNvSpPr/>
            <p:nvPr/>
          </p:nvSpPr>
          <p:spPr>
            <a:xfrm>
              <a:off x="1848366" y="4725180"/>
              <a:ext cx="648090" cy="36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367" name="TextBox 259"/>
            <p:cNvSpPr txBox="1"/>
            <p:nvPr/>
          </p:nvSpPr>
          <p:spPr>
            <a:xfrm>
              <a:off x="1910961" y="4807499"/>
              <a:ext cx="5229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/>
                <a:t>WB Crossbar</a:t>
              </a:r>
            </a:p>
            <a:p>
              <a:pPr algn="ctr"/>
              <a:r>
                <a:rPr lang="en-US" sz="400" b="1" dirty="0" smtClean="0"/>
                <a:t>(1x8)</a:t>
              </a:r>
            </a:p>
          </p:txBody>
        </p:sp>
      </p:grpSp>
      <p:grpSp>
        <p:nvGrpSpPr>
          <p:cNvPr id="368" name="367 Grupo"/>
          <p:cNvGrpSpPr/>
          <p:nvPr/>
        </p:nvGrpSpPr>
        <p:grpSpPr>
          <a:xfrm>
            <a:off x="2616850" y="4910090"/>
            <a:ext cx="766581" cy="393956"/>
            <a:chOff x="3060939" y="4921593"/>
            <a:chExt cx="766581" cy="393956"/>
          </a:xfrm>
        </p:grpSpPr>
        <p:grpSp>
          <p:nvGrpSpPr>
            <p:cNvPr id="369" name="Group 200"/>
            <p:cNvGrpSpPr/>
            <p:nvPr/>
          </p:nvGrpSpPr>
          <p:grpSpPr>
            <a:xfrm>
              <a:off x="3131801" y="4941210"/>
              <a:ext cx="648090" cy="374339"/>
              <a:chOff x="1848366" y="4725180"/>
              <a:chExt cx="648090" cy="360050"/>
            </a:xfrm>
          </p:grpSpPr>
          <p:sp>
            <p:nvSpPr>
              <p:cNvPr id="375" name="Oval 155"/>
              <p:cNvSpPr/>
              <p:nvPr/>
            </p:nvSpPr>
            <p:spPr>
              <a:xfrm>
                <a:off x="1848366" y="4725180"/>
                <a:ext cx="648090" cy="3600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TextBox 177"/>
              <p:cNvSpPr txBox="1"/>
              <p:nvPr/>
            </p:nvSpPr>
            <p:spPr>
              <a:xfrm>
                <a:off x="1877298" y="4826911"/>
                <a:ext cx="5902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00" b="1" dirty="0" smtClean="0"/>
                  <a:t>WB Crossbar</a:t>
                </a:r>
              </a:p>
              <a:p>
                <a:pPr algn="ctr"/>
                <a:r>
                  <a:rPr lang="en-US" sz="400" b="1" dirty="0" smtClean="0"/>
                  <a:t>(3x2)</a:t>
                </a:r>
              </a:p>
            </p:txBody>
          </p:sp>
        </p:grpSp>
        <p:sp>
          <p:nvSpPr>
            <p:cNvPr id="370" name="TextBox 186"/>
            <p:cNvSpPr txBox="1"/>
            <p:nvPr/>
          </p:nvSpPr>
          <p:spPr>
            <a:xfrm>
              <a:off x="3582597" y="4984077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1" name="TextBox 190"/>
            <p:cNvSpPr txBox="1"/>
            <p:nvPr/>
          </p:nvSpPr>
          <p:spPr>
            <a:xfrm>
              <a:off x="3218664" y="4921593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2" name="TextBox 239"/>
            <p:cNvSpPr txBox="1"/>
            <p:nvPr/>
          </p:nvSpPr>
          <p:spPr>
            <a:xfrm>
              <a:off x="3591558" y="5107068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3" name="TextBox 247"/>
            <p:cNvSpPr txBox="1"/>
            <p:nvPr/>
          </p:nvSpPr>
          <p:spPr>
            <a:xfrm>
              <a:off x="3060939" y="5063636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4" name="TextBox 261"/>
            <p:cNvSpPr txBox="1"/>
            <p:nvPr/>
          </p:nvSpPr>
          <p:spPr>
            <a:xfrm>
              <a:off x="3429950" y="4922158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sp>
        <p:nvSpPr>
          <p:cNvPr id="377" name="Arc 263"/>
          <p:cNvSpPr/>
          <p:nvPr/>
        </p:nvSpPr>
        <p:spPr>
          <a:xfrm flipH="1">
            <a:off x="3110254" y="4509150"/>
            <a:ext cx="885666" cy="1152160"/>
          </a:xfrm>
          <a:prstGeom prst="arc">
            <a:avLst>
              <a:gd name="adj1" fmla="val 16186236"/>
              <a:gd name="adj2" fmla="val 2073020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8" name="Straight Connector 264"/>
          <p:cNvCxnSpPr/>
          <p:nvPr/>
        </p:nvCxnSpPr>
        <p:spPr>
          <a:xfrm flipV="1">
            <a:off x="3562350" y="4509150"/>
            <a:ext cx="2233820" cy="2221"/>
          </a:xfrm>
          <a:prstGeom prst="line">
            <a:avLst/>
          </a:prstGeom>
          <a:ln>
            <a:solidFill>
              <a:srgbClr val="00B05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271"/>
          <p:cNvSpPr txBox="1"/>
          <p:nvPr/>
        </p:nvSpPr>
        <p:spPr>
          <a:xfrm>
            <a:off x="5436120" y="4108454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0" name="TextBox 275"/>
          <p:cNvSpPr txBox="1"/>
          <p:nvPr/>
        </p:nvSpPr>
        <p:spPr>
          <a:xfrm>
            <a:off x="5733686" y="4456192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1" name="Arc 279"/>
          <p:cNvSpPr/>
          <p:nvPr/>
        </p:nvSpPr>
        <p:spPr>
          <a:xfrm>
            <a:off x="5292100" y="4725180"/>
            <a:ext cx="1872260" cy="432060"/>
          </a:xfrm>
          <a:prstGeom prst="arc">
            <a:avLst>
              <a:gd name="adj1" fmla="val 10699765"/>
              <a:gd name="adj2" fmla="val 12645726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280"/>
          <p:cNvSpPr txBox="1"/>
          <p:nvPr/>
        </p:nvSpPr>
        <p:spPr>
          <a:xfrm>
            <a:off x="5815796" y="4602520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3" name="Arc 285"/>
          <p:cNvSpPr/>
          <p:nvPr/>
        </p:nvSpPr>
        <p:spPr>
          <a:xfrm flipH="1">
            <a:off x="4716020" y="4581160"/>
            <a:ext cx="2664370" cy="648090"/>
          </a:xfrm>
          <a:prstGeom prst="arc">
            <a:avLst>
              <a:gd name="adj1" fmla="val 10699765"/>
              <a:gd name="adj2" fmla="val 1311536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287"/>
          <p:cNvSpPr txBox="1"/>
          <p:nvPr/>
        </p:nvSpPr>
        <p:spPr>
          <a:xfrm>
            <a:off x="6267483" y="451137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5" name="Arc 288"/>
          <p:cNvSpPr/>
          <p:nvPr/>
        </p:nvSpPr>
        <p:spPr>
          <a:xfrm flipH="1">
            <a:off x="5148080" y="4653170"/>
            <a:ext cx="1584220" cy="504070"/>
          </a:xfrm>
          <a:prstGeom prst="arc">
            <a:avLst>
              <a:gd name="adj1" fmla="val 10699765"/>
              <a:gd name="adj2" fmla="val 1238354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extBox 290"/>
          <p:cNvSpPr txBox="1"/>
          <p:nvPr/>
        </p:nvSpPr>
        <p:spPr>
          <a:xfrm>
            <a:off x="6165746" y="459068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7" name="TextBox 293"/>
          <p:cNvSpPr txBox="1"/>
          <p:nvPr/>
        </p:nvSpPr>
        <p:spPr>
          <a:xfrm>
            <a:off x="6601689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8" name="TextBox 294"/>
          <p:cNvSpPr txBox="1"/>
          <p:nvPr/>
        </p:nvSpPr>
        <p:spPr>
          <a:xfrm>
            <a:off x="7240253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9" name="TextBox 295"/>
          <p:cNvSpPr txBox="1"/>
          <p:nvPr/>
        </p:nvSpPr>
        <p:spPr>
          <a:xfrm>
            <a:off x="5968453" y="4893015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grpSp>
        <p:nvGrpSpPr>
          <p:cNvPr id="390" name="24599 Grupo"/>
          <p:cNvGrpSpPr/>
          <p:nvPr/>
        </p:nvGrpSpPr>
        <p:grpSpPr>
          <a:xfrm>
            <a:off x="5119389" y="4900564"/>
            <a:ext cx="574675" cy="341726"/>
            <a:chOff x="5062980" y="4900564"/>
            <a:chExt cx="574675" cy="341726"/>
          </a:xfrm>
        </p:grpSpPr>
        <p:sp>
          <p:nvSpPr>
            <p:cNvPr id="391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UART</a:t>
              </a:r>
            </a:p>
          </p:txBody>
        </p:sp>
        <p:sp>
          <p:nvSpPr>
            <p:cNvPr id="392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93" name="TextBox 311"/>
          <p:cNvSpPr txBox="1"/>
          <p:nvPr/>
        </p:nvSpPr>
        <p:spPr>
          <a:xfrm>
            <a:off x="5968334" y="461450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4" name="Arc 312"/>
          <p:cNvSpPr/>
          <p:nvPr/>
        </p:nvSpPr>
        <p:spPr>
          <a:xfrm rot="402172">
            <a:off x="6299486" y="3641089"/>
            <a:ext cx="1211643" cy="1530966"/>
          </a:xfrm>
          <a:prstGeom prst="arc">
            <a:avLst>
              <a:gd name="adj1" fmla="val 10411785"/>
              <a:gd name="adj2" fmla="val 14737759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13"/>
          <p:cNvSpPr txBox="1"/>
          <p:nvPr/>
        </p:nvSpPr>
        <p:spPr>
          <a:xfrm>
            <a:off x="6224051" y="4407997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6" name="TextBox 316"/>
          <p:cNvSpPr txBox="1"/>
          <p:nvPr/>
        </p:nvSpPr>
        <p:spPr>
          <a:xfrm>
            <a:off x="6597806" y="364502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97" name="Arc 318"/>
          <p:cNvSpPr/>
          <p:nvPr/>
        </p:nvSpPr>
        <p:spPr>
          <a:xfrm>
            <a:off x="6156176" y="2924944"/>
            <a:ext cx="1008186" cy="3384456"/>
          </a:xfrm>
          <a:prstGeom prst="arc">
            <a:avLst>
              <a:gd name="adj1" fmla="val 12261594"/>
              <a:gd name="adj2" fmla="val 16235521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21"/>
          <p:cNvSpPr txBox="1"/>
          <p:nvPr/>
        </p:nvSpPr>
        <p:spPr>
          <a:xfrm>
            <a:off x="6123413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9" name="Arc 322"/>
          <p:cNvSpPr/>
          <p:nvPr/>
        </p:nvSpPr>
        <p:spPr>
          <a:xfrm flipH="1">
            <a:off x="5292100" y="2780910"/>
            <a:ext cx="288040" cy="360050"/>
          </a:xfrm>
          <a:prstGeom prst="arc">
            <a:avLst>
              <a:gd name="adj1" fmla="val 10892884"/>
              <a:gd name="adj2" fmla="val 1628782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Connector 328"/>
          <p:cNvCxnSpPr/>
          <p:nvPr/>
        </p:nvCxnSpPr>
        <p:spPr>
          <a:xfrm>
            <a:off x="5580140" y="2924930"/>
            <a:ext cx="0" cy="12241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337"/>
          <p:cNvCxnSpPr/>
          <p:nvPr/>
        </p:nvCxnSpPr>
        <p:spPr>
          <a:xfrm>
            <a:off x="5436120" y="314096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339"/>
          <p:cNvCxnSpPr/>
          <p:nvPr/>
        </p:nvCxnSpPr>
        <p:spPr>
          <a:xfrm>
            <a:off x="5436120" y="414910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Arc 344"/>
          <p:cNvSpPr/>
          <p:nvPr/>
        </p:nvSpPr>
        <p:spPr>
          <a:xfrm flipH="1">
            <a:off x="5220090" y="4149100"/>
            <a:ext cx="720100" cy="576080"/>
          </a:xfrm>
          <a:prstGeom prst="arc">
            <a:avLst>
              <a:gd name="adj1" fmla="val 10830382"/>
              <a:gd name="adj2" fmla="val 16352935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346"/>
          <p:cNvSpPr txBox="1"/>
          <p:nvPr/>
        </p:nvSpPr>
        <p:spPr>
          <a:xfrm>
            <a:off x="5830076" y="4379419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cxnSp>
        <p:nvCxnSpPr>
          <p:cNvPr id="405" name="Straight Connector 348"/>
          <p:cNvCxnSpPr>
            <a:endCxn id="397" idx="2"/>
          </p:cNvCxnSpPr>
          <p:nvPr/>
        </p:nvCxnSpPr>
        <p:spPr>
          <a:xfrm flipH="1">
            <a:off x="6677746" y="2924944"/>
            <a:ext cx="198575" cy="1017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265"/>
          <p:cNvSpPr txBox="1"/>
          <p:nvPr/>
        </p:nvSpPr>
        <p:spPr>
          <a:xfrm rot="16200000">
            <a:off x="5562182" y="2953930"/>
            <a:ext cx="10550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+mn-lt"/>
              </a:rPr>
              <a:t>State Machine</a:t>
            </a:r>
            <a:endParaRPr lang="en-US" sz="1200" dirty="0">
              <a:latin typeface="+mn-lt"/>
            </a:endParaRPr>
          </a:p>
        </p:txBody>
      </p:sp>
      <p:cxnSp>
        <p:nvCxnSpPr>
          <p:cNvPr id="407" name="Straight Connector 352"/>
          <p:cNvCxnSpPr/>
          <p:nvPr/>
        </p:nvCxnSpPr>
        <p:spPr>
          <a:xfrm>
            <a:off x="6084210" y="4725180"/>
            <a:ext cx="0" cy="21603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248 Grupo"/>
          <p:cNvGrpSpPr/>
          <p:nvPr/>
        </p:nvGrpSpPr>
        <p:grpSpPr>
          <a:xfrm>
            <a:off x="4483361" y="4889133"/>
            <a:ext cx="574675" cy="341726"/>
            <a:chOff x="5062980" y="4900564"/>
            <a:chExt cx="574675" cy="341726"/>
          </a:xfrm>
        </p:grpSpPr>
        <p:sp>
          <p:nvSpPr>
            <p:cNvPr id="409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411" name="TextBox 280"/>
          <p:cNvSpPr txBox="1"/>
          <p:nvPr/>
        </p:nvSpPr>
        <p:spPr>
          <a:xfrm>
            <a:off x="5748090" y="452621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12" name="Arc 279"/>
          <p:cNvSpPr/>
          <p:nvPr/>
        </p:nvSpPr>
        <p:spPr>
          <a:xfrm>
            <a:off x="4712050" y="4602520"/>
            <a:ext cx="1872260" cy="535668"/>
          </a:xfrm>
          <a:prstGeom prst="arc">
            <a:avLst>
              <a:gd name="adj1" fmla="val 10559490"/>
              <a:gd name="adj2" fmla="val 1824286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359"/>
          <p:cNvSpPr/>
          <p:nvPr/>
        </p:nvSpPr>
        <p:spPr>
          <a:xfrm>
            <a:off x="4523413" y="5661152"/>
            <a:ext cx="43187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4" name="TextBox 360"/>
          <p:cNvSpPr txBox="1"/>
          <p:nvPr/>
        </p:nvSpPr>
        <p:spPr>
          <a:xfrm>
            <a:off x="4324055" y="567718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SPI</a:t>
            </a: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Flash</a:t>
            </a:r>
            <a:endParaRPr lang="en-US" sz="1100" b="1" dirty="0">
              <a:latin typeface="+mn-lt"/>
            </a:endParaRPr>
          </a:p>
        </p:txBody>
      </p:sp>
      <p:cxnSp>
        <p:nvCxnSpPr>
          <p:cNvPr id="415" name="Straight Arrow Connector 146"/>
          <p:cNvCxnSpPr/>
          <p:nvPr/>
        </p:nvCxnSpPr>
        <p:spPr>
          <a:xfrm>
            <a:off x="4725609" y="5236942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221"/>
          <p:cNvSpPr/>
          <p:nvPr/>
        </p:nvSpPr>
        <p:spPr>
          <a:xfrm>
            <a:off x="6516216" y="3933056"/>
            <a:ext cx="1151717" cy="57606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7" name="TextBox 150"/>
          <p:cNvSpPr txBox="1"/>
          <p:nvPr/>
        </p:nvSpPr>
        <p:spPr>
          <a:xfrm>
            <a:off x="6711285" y="3872081"/>
            <a:ext cx="8130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 smtClean="0"/>
              <a:t>Multiboot</a:t>
            </a:r>
            <a:endParaRPr lang="en-US" sz="1200" dirty="0">
              <a:latin typeface="+mn-lt"/>
            </a:endParaRPr>
          </a:p>
        </p:txBody>
      </p:sp>
      <p:sp>
        <p:nvSpPr>
          <p:cNvPr id="418" name="Rectangle 224"/>
          <p:cNvSpPr/>
          <p:nvPr/>
        </p:nvSpPr>
        <p:spPr>
          <a:xfrm>
            <a:off x="6733257" y="4149080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419" name="Arc 312"/>
          <p:cNvSpPr/>
          <p:nvPr/>
        </p:nvSpPr>
        <p:spPr>
          <a:xfrm rot="402172">
            <a:off x="6404852" y="4180575"/>
            <a:ext cx="574384" cy="593120"/>
          </a:xfrm>
          <a:prstGeom prst="arc">
            <a:avLst>
              <a:gd name="adj1" fmla="val 10410045"/>
              <a:gd name="adj2" fmla="val 1625673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321"/>
          <p:cNvSpPr txBox="1"/>
          <p:nvPr/>
        </p:nvSpPr>
        <p:spPr>
          <a:xfrm>
            <a:off x="6012160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21" name="TextBox 316"/>
          <p:cNvSpPr txBox="1"/>
          <p:nvPr/>
        </p:nvSpPr>
        <p:spPr>
          <a:xfrm>
            <a:off x="6660232" y="429309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422" name="TextBox 316"/>
          <p:cNvSpPr txBox="1"/>
          <p:nvPr/>
        </p:nvSpPr>
        <p:spPr>
          <a:xfrm>
            <a:off x="6804248" y="285293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cxnSp>
        <p:nvCxnSpPr>
          <p:cNvPr id="423" name="422 Conector recto de flecha"/>
          <p:cNvCxnSpPr/>
          <p:nvPr/>
        </p:nvCxnSpPr>
        <p:spPr>
          <a:xfrm flipV="1">
            <a:off x="380170" y="4870354"/>
            <a:ext cx="953788" cy="129842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18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3600" b="1" dirty="0">
                  <a:solidFill>
                    <a:srgbClr val="000000"/>
                  </a:solidFill>
                  <a:latin typeface="Calibri" pitchFamily="34" charset="0"/>
                </a:rPr>
                <a:t>PMT</a:t>
              </a:r>
              <a:r>
                <a:rPr lang="en-US" sz="3600" b="1" dirty="0" smtClean="0">
                  <a:solidFill>
                    <a:srgbClr val="0505B7"/>
                  </a:solidFill>
                  <a:latin typeface="Calibri" pitchFamily="34" charset="0"/>
                </a:rPr>
                <a:t> </a:t>
              </a:r>
              <a:r>
                <a:rPr lang="en-US" sz="3600" b="1" dirty="0">
                  <a:solidFill>
                    <a:srgbClr val="000000"/>
                  </a:solidFill>
                  <a:latin typeface="Calibri" pitchFamily="34" charset="0"/>
                </a:rPr>
                <a:t>Signal</a:t>
              </a:r>
              <a:r>
                <a:rPr lang="en-US" sz="3600" b="1" dirty="0" smtClean="0">
                  <a:solidFill>
                    <a:srgbClr val="0505B7"/>
                  </a:solidFill>
                  <a:latin typeface="Calibri" pitchFamily="34" charset="0"/>
                </a:rPr>
                <a:t> </a:t>
              </a:r>
              <a:r>
                <a:rPr lang="en-US" sz="3600" b="1" dirty="0">
                  <a:solidFill>
                    <a:srgbClr val="000000"/>
                  </a:solidFill>
                  <a:latin typeface="Calibri" pitchFamily="34" charset="0"/>
                </a:rPr>
                <a:t>Path</a:t>
              </a: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229" name="Rectangle 315"/>
          <p:cNvSpPr/>
          <p:nvPr/>
        </p:nvSpPr>
        <p:spPr>
          <a:xfrm>
            <a:off x="827584" y="1484784"/>
            <a:ext cx="6912856" cy="39605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0" name="Picture 189" descr="wrpc_ins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387130"/>
            <a:ext cx="34877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Rectangle 368"/>
          <p:cNvSpPr/>
          <p:nvPr/>
        </p:nvSpPr>
        <p:spPr>
          <a:xfrm>
            <a:off x="5819324" y="5661152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2" name="Rectangle 367"/>
          <p:cNvSpPr/>
          <p:nvPr/>
        </p:nvSpPr>
        <p:spPr>
          <a:xfrm>
            <a:off x="7604829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3" name="Rectangle 343"/>
          <p:cNvSpPr/>
          <p:nvPr/>
        </p:nvSpPr>
        <p:spPr>
          <a:xfrm>
            <a:off x="8028480" y="479703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4" name="Rectangle 134"/>
          <p:cNvSpPr/>
          <p:nvPr/>
        </p:nvSpPr>
        <p:spPr>
          <a:xfrm>
            <a:off x="3562350" y="1701331"/>
            <a:ext cx="2089800" cy="266364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35" name="Straight Arrow Connector 135"/>
          <p:cNvCxnSpPr/>
          <p:nvPr/>
        </p:nvCxnSpPr>
        <p:spPr>
          <a:xfrm flipV="1">
            <a:off x="3275013" y="2549055"/>
            <a:ext cx="431800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136"/>
          <p:cNvSpPr/>
          <p:nvPr/>
        </p:nvSpPr>
        <p:spPr>
          <a:xfrm rot="16200000">
            <a:off x="3419542" y="2420403"/>
            <a:ext cx="719634" cy="145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Rx_mac2buf</a:t>
            </a:r>
          </a:p>
        </p:txBody>
      </p:sp>
      <p:sp>
        <p:nvSpPr>
          <p:cNvPr id="237" name="Rectangle 141"/>
          <p:cNvSpPr/>
          <p:nvPr/>
        </p:nvSpPr>
        <p:spPr>
          <a:xfrm>
            <a:off x="6444260" y="4942509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cxnSp>
        <p:nvCxnSpPr>
          <p:cNvPr id="238" name="Straight Arrow Connector 144"/>
          <p:cNvCxnSpPr/>
          <p:nvPr/>
        </p:nvCxnSpPr>
        <p:spPr>
          <a:xfrm>
            <a:off x="6732300" y="5229847"/>
            <a:ext cx="0" cy="143265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146"/>
          <p:cNvCxnSpPr/>
          <p:nvPr/>
        </p:nvCxnSpPr>
        <p:spPr>
          <a:xfrm>
            <a:off x="5463136" y="5229250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148"/>
          <p:cNvSpPr/>
          <p:nvPr/>
        </p:nvSpPr>
        <p:spPr>
          <a:xfrm>
            <a:off x="6516217" y="1628800"/>
            <a:ext cx="1152318" cy="140880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1" name="Rectangle 149"/>
          <p:cNvSpPr/>
          <p:nvPr/>
        </p:nvSpPr>
        <p:spPr>
          <a:xfrm>
            <a:off x="6587135" y="1844824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2" name="TextBox 150"/>
          <p:cNvSpPr txBox="1"/>
          <p:nvPr/>
        </p:nvSpPr>
        <p:spPr>
          <a:xfrm>
            <a:off x="6714135" y="1628800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31 TDCs</a:t>
            </a:r>
          </a:p>
        </p:txBody>
      </p:sp>
      <p:cxnSp>
        <p:nvCxnSpPr>
          <p:cNvPr id="243" name="Straight Arrow Connector 151"/>
          <p:cNvCxnSpPr/>
          <p:nvPr/>
        </p:nvCxnSpPr>
        <p:spPr>
          <a:xfrm>
            <a:off x="5435730" y="2204204"/>
            <a:ext cx="360440" cy="62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152"/>
          <p:cNvSpPr/>
          <p:nvPr/>
        </p:nvSpPr>
        <p:spPr>
          <a:xfrm>
            <a:off x="7090373" y="1844824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5" name="Rectangle 153"/>
          <p:cNvSpPr/>
          <p:nvPr/>
        </p:nvSpPr>
        <p:spPr>
          <a:xfrm>
            <a:off x="6876060" y="2781456"/>
            <a:ext cx="789560" cy="215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246" name="Rectangle 154"/>
          <p:cNvSpPr/>
          <p:nvPr/>
        </p:nvSpPr>
        <p:spPr>
          <a:xfrm>
            <a:off x="8380385" y="1844622"/>
            <a:ext cx="297330" cy="86412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47" name="Straight Arrow Connector 156"/>
          <p:cNvCxnSpPr/>
          <p:nvPr/>
        </p:nvCxnSpPr>
        <p:spPr>
          <a:xfrm flipH="1">
            <a:off x="7522174" y="1988840"/>
            <a:ext cx="866356" cy="44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157"/>
          <p:cNvCxnSpPr/>
          <p:nvPr/>
        </p:nvCxnSpPr>
        <p:spPr>
          <a:xfrm rot="10800000">
            <a:off x="1187530" y="5652069"/>
            <a:ext cx="144462" cy="158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158"/>
          <p:cNvSpPr txBox="1"/>
          <p:nvPr/>
        </p:nvSpPr>
        <p:spPr>
          <a:xfrm>
            <a:off x="1403430" y="5517132"/>
            <a:ext cx="4730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Data</a:t>
            </a:r>
          </a:p>
        </p:txBody>
      </p:sp>
      <p:cxnSp>
        <p:nvCxnSpPr>
          <p:cNvPr id="250" name="Straight Arrow Connector 159"/>
          <p:cNvCxnSpPr/>
          <p:nvPr/>
        </p:nvCxnSpPr>
        <p:spPr>
          <a:xfrm rot="10800000">
            <a:off x="1187530" y="5834632"/>
            <a:ext cx="1444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160"/>
          <p:cNvSpPr txBox="1"/>
          <p:nvPr/>
        </p:nvSpPr>
        <p:spPr>
          <a:xfrm>
            <a:off x="1403430" y="5702869"/>
            <a:ext cx="657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Control</a:t>
            </a:r>
          </a:p>
        </p:txBody>
      </p:sp>
      <p:cxnSp>
        <p:nvCxnSpPr>
          <p:cNvPr id="252" name="Straight Arrow Connector 161"/>
          <p:cNvCxnSpPr/>
          <p:nvPr/>
        </p:nvCxnSpPr>
        <p:spPr>
          <a:xfrm>
            <a:off x="1187530" y="5996557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162"/>
          <p:cNvSpPr txBox="1"/>
          <p:nvPr/>
        </p:nvSpPr>
        <p:spPr>
          <a:xfrm>
            <a:off x="1403430" y="5877494"/>
            <a:ext cx="103746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Wishbone bus</a:t>
            </a:r>
            <a:endParaRPr lang="en-US" sz="1000" b="1" dirty="0">
              <a:latin typeface="+mn-lt"/>
            </a:endParaRPr>
          </a:p>
        </p:txBody>
      </p:sp>
      <p:sp>
        <p:nvSpPr>
          <p:cNvPr id="254" name="Rectangle 164"/>
          <p:cNvSpPr/>
          <p:nvPr/>
        </p:nvSpPr>
        <p:spPr>
          <a:xfrm>
            <a:off x="3851900" y="2133130"/>
            <a:ext cx="576262" cy="46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64KB</a:t>
            </a:r>
          </a:p>
        </p:txBody>
      </p:sp>
      <p:sp>
        <p:nvSpPr>
          <p:cNvPr id="255" name="TextBox 165"/>
          <p:cNvSpPr txBox="1"/>
          <p:nvPr/>
        </p:nvSpPr>
        <p:spPr>
          <a:xfrm>
            <a:off x="3707880" y="1671167"/>
            <a:ext cx="1781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IP/UDP Packet Buffer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Stream Selector (IPMUX)</a:t>
            </a:r>
          </a:p>
        </p:txBody>
      </p:sp>
      <p:sp>
        <p:nvSpPr>
          <p:cNvPr id="256" name="Rectangle 166"/>
          <p:cNvSpPr/>
          <p:nvPr/>
        </p:nvSpPr>
        <p:spPr>
          <a:xfrm rot="16200000">
            <a:off x="4140462" y="2420649"/>
            <a:ext cx="719631" cy="144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Rx_buf2data</a:t>
            </a:r>
          </a:p>
        </p:txBody>
      </p:sp>
      <p:sp>
        <p:nvSpPr>
          <p:cNvPr id="257" name="Rectangle 167"/>
          <p:cNvSpPr/>
          <p:nvPr/>
        </p:nvSpPr>
        <p:spPr>
          <a:xfrm>
            <a:off x="4788030" y="213266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1</a:t>
            </a:r>
          </a:p>
        </p:txBody>
      </p:sp>
      <p:sp>
        <p:nvSpPr>
          <p:cNvPr id="258" name="Rectangle 168"/>
          <p:cNvSpPr/>
          <p:nvPr/>
        </p:nvSpPr>
        <p:spPr>
          <a:xfrm>
            <a:off x="4788030" y="227668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2</a:t>
            </a:r>
          </a:p>
        </p:txBody>
      </p:sp>
      <p:sp>
        <p:nvSpPr>
          <p:cNvPr id="259" name="Rectangle 169"/>
          <p:cNvSpPr/>
          <p:nvPr/>
        </p:nvSpPr>
        <p:spPr>
          <a:xfrm>
            <a:off x="4788030" y="2708742"/>
            <a:ext cx="648090" cy="1445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RxPort_m</a:t>
            </a:r>
          </a:p>
        </p:txBody>
      </p:sp>
      <p:cxnSp>
        <p:nvCxnSpPr>
          <p:cNvPr id="260" name="Straight Arrow Connector 170"/>
          <p:cNvCxnSpPr/>
          <p:nvPr/>
        </p:nvCxnSpPr>
        <p:spPr>
          <a:xfrm>
            <a:off x="5004060" y="242070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171"/>
          <p:cNvSpPr/>
          <p:nvPr/>
        </p:nvSpPr>
        <p:spPr>
          <a:xfrm>
            <a:off x="4679951" y="2996782"/>
            <a:ext cx="75617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Config.</a:t>
            </a:r>
          </a:p>
        </p:txBody>
      </p:sp>
      <p:sp>
        <p:nvSpPr>
          <p:cNvPr id="262" name="Rectangle 172"/>
          <p:cNvSpPr/>
          <p:nvPr/>
        </p:nvSpPr>
        <p:spPr>
          <a:xfrm rot="16200000">
            <a:off x="3420310" y="3788422"/>
            <a:ext cx="720229" cy="14508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Tx_pkt2mac</a:t>
            </a:r>
          </a:p>
        </p:txBody>
      </p:sp>
      <p:sp>
        <p:nvSpPr>
          <p:cNvPr id="263" name="Rectangle 173"/>
          <p:cNvSpPr/>
          <p:nvPr/>
        </p:nvSpPr>
        <p:spPr>
          <a:xfrm rot="16200000">
            <a:off x="4139877" y="3788826"/>
            <a:ext cx="720229" cy="1440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Tx_data2buf</a:t>
            </a:r>
          </a:p>
        </p:txBody>
      </p:sp>
      <p:sp>
        <p:nvSpPr>
          <p:cNvPr id="264" name="Rectangle 174"/>
          <p:cNvSpPr/>
          <p:nvPr/>
        </p:nvSpPr>
        <p:spPr>
          <a:xfrm>
            <a:off x="4788030" y="3500852"/>
            <a:ext cx="648090" cy="14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1</a:t>
            </a:r>
          </a:p>
        </p:txBody>
      </p:sp>
      <p:sp>
        <p:nvSpPr>
          <p:cNvPr id="265" name="Rectangle 175"/>
          <p:cNvSpPr/>
          <p:nvPr/>
        </p:nvSpPr>
        <p:spPr>
          <a:xfrm>
            <a:off x="4788030" y="3644872"/>
            <a:ext cx="648090" cy="1440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2</a:t>
            </a:r>
          </a:p>
        </p:txBody>
      </p:sp>
      <p:sp>
        <p:nvSpPr>
          <p:cNvPr id="266" name="Rectangle 176"/>
          <p:cNvSpPr/>
          <p:nvPr/>
        </p:nvSpPr>
        <p:spPr>
          <a:xfrm>
            <a:off x="4788030" y="4076932"/>
            <a:ext cx="647700" cy="143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TxPort_m</a:t>
            </a:r>
          </a:p>
        </p:txBody>
      </p:sp>
      <p:cxnSp>
        <p:nvCxnSpPr>
          <p:cNvPr id="267" name="Straight Arrow Connector 179"/>
          <p:cNvCxnSpPr/>
          <p:nvPr/>
        </p:nvCxnSpPr>
        <p:spPr>
          <a:xfrm flipH="1">
            <a:off x="3491850" y="3716622"/>
            <a:ext cx="214963" cy="41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185"/>
          <p:cNvCxnSpPr/>
          <p:nvPr/>
        </p:nvCxnSpPr>
        <p:spPr>
          <a:xfrm>
            <a:off x="5434142" y="2348094"/>
            <a:ext cx="362028" cy="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91"/>
          <p:cNvCxnSpPr/>
          <p:nvPr/>
        </p:nvCxnSpPr>
        <p:spPr>
          <a:xfrm>
            <a:off x="6945910" y="1988840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192"/>
          <p:cNvSpPr/>
          <p:nvPr/>
        </p:nvSpPr>
        <p:spPr>
          <a:xfrm>
            <a:off x="3851900" y="2673375"/>
            <a:ext cx="576262" cy="179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1" name="Trapezoid 193"/>
          <p:cNvSpPr/>
          <p:nvPr/>
        </p:nvSpPr>
        <p:spPr>
          <a:xfrm rot="16200000">
            <a:off x="4248125" y="2384528"/>
            <a:ext cx="863651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 Stream Select</a:t>
            </a:r>
          </a:p>
        </p:txBody>
      </p:sp>
      <p:cxnSp>
        <p:nvCxnSpPr>
          <p:cNvPr id="272" name="Straight Arrow Connector 194"/>
          <p:cNvCxnSpPr/>
          <p:nvPr/>
        </p:nvCxnSpPr>
        <p:spPr>
          <a:xfrm flipH="1">
            <a:off x="3491850" y="3068950"/>
            <a:ext cx="648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195"/>
          <p:cNvCxnSpPr/>
          <p:nvPr/>
        </p:nvCxnSpPr>
        <p:spPr>
          <a:xfrm>
            <a:off x="4139940" y="2852267"/>
            <a:ext cx="0" cy="21668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196"/>
          <p:cNvSpPr/>
          <p:nvPr/>
        </p:nvSpPr>
        <p:spPr>
          <a:xfrm>
            <a:off x="3851900" y="3500722"/>
            <a:ext cx="576262" cy="468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32KB</a:t>
            </a:r>
          </a:p>
        </p:txBody>
      </p:sp>
      <p:sp>
        <p:nvSpPr>
          <p:cNvPr id="275" name="Rectangle 197"/>
          <p:cNvSpPr/>
          <p:nvPr/>
        </p:nvSpPr>
        <p:spPr>
          <a:xfrm>
            <a:off x="3851900" y="4040472"/>
            <a:ext cx="576262" cy="180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6" name="Trapezoid 198"/>
          <p:cNvSpPr/>
          <p:nvPr/>
        </p:nvSpPr>
        <p:spPr>
          <a:xfrm rot="16200000">
            <a:off x="4247891" y="3752952"/>
            <a:ext cx="864120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 Stream Select</a:t>
            </a:r>
          </a:p>
        </p:txBody>
      </p:sp>
      <p:sp>
        <p:nvSpPr>
          <p:cNvPr id="277" name="TextBox 199"/>
          <p:cNvSpPr txBox="1"/>
          <p:nvPr/>
        </p:nvSpPr>
        <p:spPr>
          <a:xfrm rot="16200000">
            <a:off x="8148509" y="213921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31 PMTs</a:t>
            </a:r>
          </a:p>
        </p:txBody>
      </p:sp>
      <p:cxnSp>
        <p:nvCxnSpPr>
          <p:cNvPr id="278" name="Straight Arrow Connector 204"/>
          <p:cNvCxnSpPr/>
          <p:nvPr/>
        </p:nvCxnSpPr>
        <p:spPr>
          <a:xfrm flipV="1">
            <a:off x="7307650" y="2636912"/>
            <a:ext cx="0" cy="1440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06"/>
          <p:cNvCxnSpPr/>
          <p:nvPr/>
        </p:nvCxnSpPr>
        <p:spPr>
          <a:xfrm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07"/>
          <p:cNvCxnSpPr/>
          <p:nvPr/>
        </p:nvCxnSpPr>
        <p:spPr>
          <a:xfrm flipH="1"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08"/>
          <p:cNvSpPr txBox="1"/>
          <p:nvPr/>
        </p:nvSpPr>
        <p:spPr>
          <a:xfrm>
            <a:off x="2531287" y="5545736"/>
            <a:ext cx="229582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UTC time &amp; </a:t>
            </a:r>
            <a:r>
              <a:rPr lang="en-US" sz="1000" b="1" dirty="0" smtClean="0">
                <a:latin typeface="+mn-lt"/>
              </a:rPr>
              <a:t>Clock (PPS, 125 MHz)</a:t>
            </a:r>
            <a:endParaRPr lang="en-US" sz="1000" b="1" dirty="0">
              <a:latin typeface="+mn-lt"/>
            </a:endParaRPr>
          </a:p>
        </p:txBody>
      </p:sp>
      <p:sp>
        <p:nvSpPr>
          <p:cNvPr id="282" name="TextBox 253"/>
          <p:cNvSpPr txBox="1">
            <a:spLocks noChangeArrowheads="1"/>
          </p:cNvSpPr>
          <p:nvPr/>
        </p:nvSpPr>
        <p:spPr bwMode="auto">
          <a:xfrm>
            <a:off x="3566670" y="3038759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Pause </a:t>
            </a:r>
            <a:r>
              <a:rPr lang="en-US" sz="1000" b="1" dirty="0" smtClean="0">
                <a:solidFill>
                  <a:srgbClr val="FF0000"/>
                </a:solidFill>
              </a:rPr>
              <a:t>Frame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83" name="Straight Arrow Connector 210"/>
          <p:cNvCxnSpPr/>
          <p:nvPr/>
        </p:nvCxnSpPr>
        <p:spPr>
          <a:xfrm flipH="1">
            <a:off x="3275013" y="2708900"/>
            <a:ext cx="216837" cy="49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11"/>
          <p:cNvCxnSpPr/>
          <p:nvPr/>
        </p:nvCxnSpPr>
        <p:spPr>
          <a:xfrm flipH="1" flipV="1">
            <a:off x="3491485" y="2709392"/>
            <a:ext cx="365" cy="100749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12"/>
          <p:cNvCxnSpPr/>
          <p:nvPr/>
        </p:nvCxnSpPr>
        <p:spPr>
          <a:xfrm>
            <a:off x="2348319" y="5644887"/>
            <a:ext cx="144463" cy="1587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13"/>
          <p:cNvCxnSpPr/>
          <p:nvPr/>
        </p:nvCxnSpPr>
        <p:spPr>
          <a:xfrm flipV="1">
            <a:off x="2555720" y="1556584"/>
            <a:ext cx="4536630" cy="156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14"/>
          <p:cNvCxnSpPr/>
          <p:nvPr/>
        </p:nvCxnSpPr>
        <p:spPr>
          <a:xfrm>
            <a:off x="7088785" y="1556867"/>
            <a:ext cx="3495" cy="7193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15"/>
          <p:cNvCxnSpPr/>
          <p:nvPr/>
        </p:nvCxnSpPr>
        <p:spPr>
          <a:xfrm>
            <a:off x="1115520" y="1988800"/>
            <a:ext cx="1" cy="18722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20"/>
          <p:cNvCxnSpPr/>
          <p:nvPr/>
        </p:nvCxnSpPr>
        <p:spPr>
          <a:xfrm flipH="1" flipV="1">
            <a:off x="2339326" y="2780830"/>
            <a:ext cx="1152524" cy="288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21"/>
          <p:cNvSpPr/>
          <p:nvPr/>
        </p:nvSpPr>
        <p:spPr>
          <a:xfrm>
            <a:off x="6516216" y="3068960"/>
            <a:ext cx="1151717" cy="7920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1" name="Rectangle 223"/>
          <p:cNvSpPr/>
          <p:nvPr/>
        </p:nvSpPr>
        <p:spPr>
          <a:xfrm>
            <a:off x="7813672" y="3068960"/>
            <a:ext cx="430838" cy="287780"/>
          </a:xfrm>
          <a:prstGeom prst="rect">
            <a:avLst/>
          </a:prstGeom>
          <a:solidFill>
            <a:srgbClr val="FFFFCC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92" name="Rectangle 224"/>
          <p:cNvSpPr/>
          <p:nvPr/>
        </p:nvSpPr>
        <p:spPr>
          <a:xfrm>
            <a:off x="6661251" y="3501703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cxnSp>
        <p:nvCxnSpPr>
          <p:cNvPr id="293" name="Straight Arrow Connector 225"/>
          <p:cNvCxnSpPr/>
          <p:nvPr/>
        </p:nvCxnSpPr>
        <p:spPr>
          <a:xfrm flipH="1">
            <a:off x="8243886" y="3212976"/>
            <a:ext cx="144644" cy="704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26"/>
          <p:cNvCxnSpPr/>
          <p:nvPr/>
        </p:nvCxnSpPr>
        <p:spPr>
          <a:xfrm>
            <a:off x="6948330" y="3212976"/>
            <a:ext cx="865342" cy="13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27"/>
          <p:cNvCxnSpPr/>
          <p:nvPr/>
        </p:nvCxnSpPr>
        <p:spPr>
          <a:xfrm flipV="1">
            <a:off x="8028384" y="3428848"/>
            <a:ext cx="1188" cy="28818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28"/>
          <p:cNvCxnSpPr/>
          <p:nvPr/>
        </p:nvCxnSpPr>
        <p:spPr>
          <a:xfrm flipV="1">
            <a:off x="6732300" y="5373112"/>
            <a:ext cx="2087850" cy="41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29"/>
          <p:cNvCxnSpPr/>
          <p:nvPr/>
        </p:nvCxnSpPr>
        <p:spPr>
          <a:xfrm>
            <a:off x="8676570" y="350085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30"/>
          <p:cNvCxnSpPr/>
          <p:nvPr/>
        </p:nvCxnSpPr>
        <p:spPr>
          <a:xfrm>
            <a:off x="8820590" y="2348692"/>
            <a:ext cx="0" cy="302442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31"/>
          <p:cNvSpPr/>
          <p:nvPr/>
        </p:nvSpPr>
        <p:spPr>
          <a:xfrm>
            <a:off x="8388530" y="2852155"/>
            <a:ext cx="288040" cy="936885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0" name="TextBox 232"/>
          <p:cNvSpPr txBox="1"/>
          <p:nvPr/>
        </p:nvSpPr>
        <p:spPr>
          <a:xfrm rot="16200000">
            <a:off x="8034153" y="3226436"/>
            <a:ext cx="10086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Hydrophone</a:t>
            </a:r>
            <a:endParaRPr lang="en-US" sz="1100" b="1" dirty="0">
              <a:latin typeface="+mn-lt"/>
            </a:endParaRPr>
          </a:p>
        </p:txBody>
      </p:sp>
      <p:cxnSp>
        <p:nvCxnSpPr>
          <p:cNvPr id="301" name="Straight Arrow Connector 260"/>
          <p:cNvCxnSpPr/>
          <p:nvPr/>
        </p:nvCxnSpPr>
        <p:spPr>
          <a:xfrm>
            <a:off x="5004060" y="378889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262"/>
          <p:cNvSpPr/>
          <p:nvPr/>
        </p:nvSpPr>
        <p:spPr>
          <a:xfrm>
            <a:off x="5868180" y="1700602"/>
            <a:ext cx="360050" cy="216045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3" name="Straight Arrow Connector 266"/>
          <p:cNvCxnSpPr/>
          <p:nvPr/>
        </p:nvCxnSpPr>
        <p:spPr>
          <a:xfrm>
            <a:off x="2348789" y="5805172"/>
            <a:ext cx="144463" cy="1587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269"/>
          <p:cNvSpPr/>
          <p:nvPr/>
        </p:nvSpPr>
        <p:spPr>
          <a:xfrm>
            <a:off x="6587550" y="2348880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5" name="Rectangle 270"/>
          <p:cNvSpPr/>
          <p:nvPr/>
        </p:nvSpPr>
        <p:spPr>
          <a:xfrm>
            <a:off x="7090788" y="2348880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30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06" name="Straight Arrow Connector 272"/>
          <p:cNvCxnSpPr/>
          <p:nvPr/>
        </p:nvCxnSpPr>
        <p:spPr>
          <a:xfrm flipH="1" flipV="1">
            <a:off x="7522589" y="2492896"/>
            <a:ext cx="865941" cy="10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273"/>
          <p:cNvCxnSpPr/>
          <p:nvPr/>
        </p:nvCxnSpPr>
        <p:spPr>
          <a:xfrm>
            <a:off x="6946325" y="2564722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274"/>
          <p:cNvCxnSpPr/>
          <p:nvPr/>
        </p:nvCxnSpPr>
        <p:spPr>
          <a:xfrm>
            <a:off x="673224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276"/>
          <p:cNvCxnSpPr/>
          <p:nvPr/>
        </p:nvCxnSpPr>
        <p:spPr>
          <a:xfrm>
            <a:off x="730765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284"/>
          <p:cNvCxnSpPr/>
          <p:nvPr/>
        </p:nvCxnSpPr>
        <p:spPr>
          <a:xfrm flipH="1">
            <a:off x="6156220" y="2060652"/>
            <a:ext cx="72010" cy="28804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289"/>
          <p:cNvCxnSpPr/>
          <p:nvPr/>
        </p:nvCxnSpPr>
        <p:spPr>
          <a:xfrm>
            <a:off x="6156220" y="2348692"/>
            <a:ext cx="72010" cy="21603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291"/>
          <p:cNvCxnSpPr/>
          <p:nvPr/>
        </p:nvCxnSpPr>
        <p:spPr>
          <a:xfrm flipH="1">
            <a:off x="5868180" y="2348692"/>
            <a:ext cx="288040" cy="1224170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292"/>
          <p:cNvCxnSpPr/>
          <p:nvPr/>
        </p:nvCxnSpPr>
        <p:spPr>
          <a:xfrm flipH="1">
            <a:off x="5436120" y="357286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01"/>
          <p:cNvSpPr/>
          <p:nvPr/>
        </p:nvSpPr>
        <p:spPr>
          <a:xfrm>
            <a:off x="6588280" y="3140968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15" name="Straight Arrow Connector 305"/>
          <p:cNvCxnSpPr/>
          <p:nvPr/>
        </p:nvCxnSpPr>
        <p:spPr>
          <a:xfrm flipH="1">
            <a:off x="6228230" y="256472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08"/>
          <p:cNvCxnSpPr/>
          <p:nvPr/>
        </p:nvCxnSpPr>
        <p:spPr>
          <a:xfrm flipH="1">
            <a:off x="6228230" y="206065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4"/>
          <p:cNvCxnSpPr/>
          <p:nvPr/>
        </p:nvCxnSpPr>
        <p:spPr>
          <a:xfrm flipH="1">
            <a:off x="6228230" y="3284984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H="1">
            <a:off x="5868180" y="3284984"/>
            <a:ext cx="360004" cy="431898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9"/>
          <p:cNvCxnSpPr/>
          <p:nvPr/>
        </p:nvCxnSpPr>
        <p:spPr>
          <a:xfrm flipH="1">
            <a:off x="5436120" y="371688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23"/>
          <p:cNvCxnSpPr/>
          <p:nvPr/>
        </p:nvCxnSpPr>
        <p:spPr>
          <a:xfrm>
            <a:off x="7452323" y="3717032"/>
            <a:ext cx="5772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6"/>
          <p:cNvCxnSpPr/>
          <p:nvPr/>
        </p:nvCxnSpPr>
        <p:spPr>
          <a:xfrm>
            <a:off x="8677715" y="23486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9"/>
          <p:cNvCxnSpPr/>
          <p:nvPr/>
        </p:nvCxnSpPr>
        <p:spPr>
          <a:xfrm>
            <a:off x="802848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31"/>
          <p:cNvSpPr/>
          <p:nvPr/>
        </p:nvSpPr>
        <p:spPr>
          <a:xfrm>
            <a:off x="8028480" y="4220952"/>
            <a:ext cx="648090" cy="50407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4" name="TextBox 332"/>
          <p:cNvSpPr txBox="1"/>
          <p:nvPr/>
        </p:nvSpPr>
        <p:spPr>
          <a:xfrm>
            <a:off x="8028480" y="4220952"/>
            <a:ext cx="6719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latin typeface="+mn-lt"/>
              </a:rPr>
              <a:t>Nano</a:t>
            </a:r>
            <a:endParaRPr lang="en-US" sz="1100" b="1" dirty="0" smtClean="0">
              <a:latin typeface="+mn-lt"/>
            </a:endParaRP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Beacon</a:t>
            </a:r>
            <a:endParaRPr lang="en-US" sz="1100" b="1" dirty="0">
              <a:latin typeface="+mn-lt"/>
            </a:endParaRPr>
          </a:p>
        </p:txBody>
      </p:sp>
      <p:cxnSp>
        <p:nvCxnSpPr>
          <p:cNvPr id="325" name="Straight Arrow Connector 333"/>
          <p:cNvCxnSpPr/>
          <p:nvPr/>
        </p:nvCxnSpPr>
        <p:spPr>
          <a:xfrm>
            <a:off x="8676570" y="45089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35"/>
          <p:cNvSpPr/>
          <p:nvPr/>
        </p:nvSpPr>
        <p:spPr>
          <a:xfrm>
            <a:off x="7090945" y="4940504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GPIO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7" name="Straight Arrow Connector 336"/>
          <p:cNvCxnSpPr/>
          <p:nvPr/>
        </p:nvCxnSpPr>
        <p:spPr>
          <a:xfrm flipH="1">
            <a:off x="7668432" y="5085072"/>
            <a:ext cx="360048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42"/>
          <p:cNvSpPr txBox="1"/>
          <p:nvPr/>
        </p:nvSpPr>
        <p:spPr>
          <a:xfrm>
            <a:off x="7956470" y="479703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LEDs</a:t>
            </a:r>
            <a:endParaRPr lang="en-US" sz="1100" b="1" dirty="0">
              <a:latin typeface="+mn-lt"/>
            </a:endParaRPr>
          </a:p>
        </p:txBody>
      </p:sp>
      <p:sp>
        <p:nvSpPr>
          <p:cNvPr id="329" name="Rectangle 355"/>
          <p:cNvSpPr/>
          <p:nvPr/>
        </p:nvSpPr>
        <p:spPr>
          <a:xfrm>
            <a:off x="5796170" y="4941052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330" name="Rectangle 359"/>
          <p:cNvSpPr/>
          <p:nvPr/>
        </p:nvSpPr>
        <p:spPr>
          <a:xfrm>
            <a:off x="5032873" y="566115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1" name="TextBox 360"/>
          <p:cNvSpPr txBox="1"/>
          <p:nvPr/>
        </p:nvSpPr>
        <p:spPr>
          <a:xfrm>
            <a:off x="4996873" y="566115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RS232</a:t>
            </a:r>
            <a:endParaRPr lang="en-US" sz="1100" b="1" dirty="0">
              <a:latin typeface="+mn-lt"/>
            </a:endParaRPr>
          </a:p>
        </p:txBody>
      </p:sp>
      <p:sp>
        <p:nvSpPr>
          <p:cNvPr id="332" name="TextBox 362"/>
          <p:cNvSpPr txBox="1"/>
          <p:nvPr/>
        </p:nvSpPr>
        <p:spPr>
          <a:xfrm>
            <a:off x="5791728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Temp</a:t>
            </a:r>
            <a:endParaRPr lang="en-US" sz="1100" b="1" dirty="0">
              <a:latin typeface="+mn-lt"/>
            </a:endParaRPr>
          </a:p>
        </p:txBody>
      </p:sp>
      <p:sp>
        <p:nvSpPr>
          <p:cNvPr id="333" name="Rectangle 363"/>
          <p:cNvSpPr/>
          <p:nvPr/>
        </p:nvSpPr>
        <p:spPr>
          <a:xfrm>
            <a:off x="6661251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4" name="TextBox 364"/>
          <p:cNvSpPr txBox="1"/>
          <p:nvPr/>
        </p:nvSpPr>
        <p:spPr>
          <a:xfrm>
            <a:off x="6616837" y="5652069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Compass</a:t>
            </a:r>
            <a:endParaRPr lang="en-US" sz="1100" b="1" dirty="0">
              <a:latin typeface="+mn-lt"/>
            </a:endParaRPr>
          </a:p>
        </p:txBody>
      </p:sp>
      <p:sp>
        <p:nvSpPr>
          <p:cNvPr id="335" name="TextBox 366"/>
          <p:cNvSpPr txBox="1"/>
          <p:nvPr/>
        </p:nvSpPr>
        <p:spPr>
          <a:xfrm>
            <a:off x="7504241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Tilt</a:t>
            </a:r>
            <a:endParaRPr lang="en-US" sz="1100" b="1" dirty="0">
              <a:latin typeface="+mn-lt"/>
            </a:endParaRPr>
          </a:p>
        </p:txBody>
      </p:sp>
      <p:cxnSp>
        <p:nvCxnSpPr>
          <p:cNvPr id="336" name="Straight Arrow Connector 369"/>
          <p:cNvCxnSpPr/>
          <p:nvPr/>
        </p:nvCxnSpPr>
        <p:spPr>
          <a:xfrm>
            <a:off x="6084210" y="5229092"/>
            <a:ext cx="0" cy="43206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70"/>
          <p:cNvCxnSpPr/>
          <p:nvPr/>
        </p:nvCxnSpPr>
        <p:spPr>
          <a:xfrm flipV="1">
            <a:off x="687632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73"/>
          <p:cNvCxnSpPr/>
          <p:nvPr/>
        </p:nvCxnSpPr>
        <p:spPr>
          <a:xfrm flipV="1">
            <a:off x="774044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74"/>
          <p:cNvCxnSpPr/>
          <p:nvPr/>
        </p:nvCxnSpPr>
        <p:spPr>
          <a:xfrm flipV="1">
            <a:off x="6084210" y="5517132"/>
            <a:ext cx="1656230" cy="416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80"/>
          <p:cNvSpPr txBox="1"/>
          <p:nvPr/>
        </p:nvSpPr>
        <p:spPr>
          <a:xfrm>
            <a:off x="2564819" y="5703129"/>
            <a:ext cx="2018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Point to Point interconnection</a:t>
            </a:r>
            <a:endParaRPr lang="en-US" sz="1000" b="1" dirty="0">
              <a:latin typeface="+mn-lt"/>
            </a:endParaRPr>
          </a:p>
        </p:txBody>
      </p:sp>
      <p:sp>
        <p:nvSpPr>
          <p:cNvPr id="341" name="TextBox 381"/>
          <p:cNvSpPr txBox="1"/>
          <p:nvPr/>
        </p:nvSpPr>
        <p:spPr>
          <a:xfrm>
            <a:off x="897665" y="4983615"/>
            <a:ext cx="793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+mn-lt"/>
              </a:rPr>
              <a:t>Xilinx</a:t>
            </a: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Kintex-7</a:t>
            </a:r>
            <a:endParaRPr lang="en-US" sz="1200" b="1" dirty="0">
              <a:latin typeface="+mn-lt"/>
            </a:endParaRPr>
          </a:p>
        </p:txBody>
      </p:sp>
      <p:sp>
        <p:nvSpPr>
          <p:cNvPr id="342" name="Rounded Rectangle 382"/>
          <p:cNvSpPr/>
          <p:nvPr/>
        </p:nvSpPr>
        <p:spPr>
          <a:xfrm>
            <a:off x="1043510" y="2348850"/>
            <a:ext cx="2376330" cy="2016280"/>
          </a:xfrm>
          <a:prstGeom prst="roundRect">
            <a:avLst>
              <a:gd name="adj" fmla="val 51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3" name="Straight Arrow Connector 178"/>
          <p:cNvCxnSpPr/>
          <p:nvPr/>
        </p:nvCxnSpPr>
        <p:spPr>
          <a:xfrm flipV="1">
            <a:off x="1115520" y="3861060"/>
            <a:ext cx="72010" cy="158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187"/>
          <p:cNvSpPr/>
          <p:nvPr/>
        </p:nvSpPr>
        <p:spPr>
          <a:xfrm rot="5400000">
            <a:off x="1655595" y="1376715"/>
            <a:ext cx="360050" cy="11521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5" name="TextBox 188"/>
          <p:cNvSpPr txBox="1"/>
          <p:nvPr/>
        </p:nvSpPr>
        <p:spPr>
          <a:xfrm>
            <a:off x="1244393" y="1772770"/>
            <a:ext cx="116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Start Time Slice UTC &amp;</a:t>
            </a:r>
          </a:p>
          <a:p>
            <a:pPr algn="ctr">
              <a:defRPr/>
            </a:pPr>
            <a:r>
              <a:rPr lang="en-US" sz="800" dirty="0" smtClean="0">
                <a:latin typeface="+mn-lt"/>
              </a:rPr>
              <a:t>Offset counter since</a:t>
            </a:r>
            <a:endParaRPr lang="en-US" sz="800" dirty="0">
              <a:latin typeface="+mn-lt"/>
            </a:endParaRPr>
          </a:p>
        </p:txBody>
      </p:sp>
      <p:cxnSp>
        <p:nvCxnSpPr>
          <p:cNvPr id="346" name="Straight Arrow Connector 189"/>
          <p:cNvCxnSpPr/>
          <p:nvPr/>
        </p:nvCxnSpPr>
        <p:spPr>
          <a:xfrm>
            <a:off x="111552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201"/>
          <p:cNvCxnSpPr/>
          <p:nvPr/>
        </p:nvCxnSpPr>
        <p:spPr>
          <a:xfrm>
            <a:off x="241170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218"/>
          <p:cNvCxnSpPr/>
          <p:nvPr/>
        </p:nvCxnSpPr>
        <p:spPr>
          <a:xfrm>
            <a:off x="2555719" y="1556740"/>
            <a:ext cx="1" cy="4320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238"/>
          <p:cNvCxnSpPr/>
          <p:nvPr/>
        </p:nvCxnSpPr>
        <p:spPr>
          <a:xfrm>
            <a:off x="6012200" y="1556740"/>
            <a:ext cx="0" cy="14446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240"/>
          <p:cNvSpPr txBox="1"/>
          <p:nvPr/>
        </p:nvSpPr>
        <p:spPr>
          <a:xfrm rot="16200000">
            <a:off x="5556557" y="1954801"/>
            <a:ext cx="8386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Time Slice Start</a:t>
            </a:r>
          </a:p>
        </p:txBody>
      </p:sp>
      <p:grpSp>
        <p:nvGrpSpPr>
          <p:cNvPr id="351" name="3 Grupo"/>
          <p:cNvGrpSpPr/>
          <p:nvPr/>
        </p:nvGrpSpPr>
        <p:grpSpPr>
          <a:xfrm>
            <a:off x="1669941" y="4954106"/>
            <a:ext cx="576960" cy="430603"/>
            <a:chOff x="2339690" y="4942509"/>
            <a:chExt cx="576960" cy="430603"/>
          </a:xfrm>
        </p:grpSpPr>
        <p:sp>
          <p:nvSpPr>
            <p:cNvPr id="352" name="Rectangle 138"/>
            <p:cNvSpPr/>
            <p:nvPr/>
          </p:nvSpPr>
          <p:spPr>
            <a:xfrm>
              <a:off x="2339690" y="4942509"/>
              <a:ext cx="50323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3" name="TextBox 139"/>
            <p:cNvSpPr txBox="1"/>
            <p:nvPr/>
          </p:nvSpPr>
          <p:spPr>
            <a:xfrm>
              <a:off x="2348789" y="4994197"/>
              <a:ext cx="5016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n-lt"/>
                </a:rPr>
                <a:t>MEM</a:t>
              </a:r>
            </a:p>
          </p:txBody>
        </p:sp>
        <p:sp>
          <p:nvSpPr>
            <p:cNvPr id="354" name="TextBox 181"/>
            <p:cNvSpPr txBox="1"/>
            <p:nvPr/>
          </p:nvSpPr>
          <p:spPr>
            <a:xfrm>
              <a:off x="2680688" y="5058873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55" name="Arc 241"/>
          <p:cNvSpPr/>
          <p:nvPr/>
        </p:nvSpPr>
        <p:spPr>
          <a:xfrm>
            <a:off x="2200433" y="3875350"/>
            <a:ext cx="504070" cy="417770"/>
          </a:xfrm>
          <a:prstGeom prst="arc">
            <a:avLst>
              <a:gd name="adj1" fmla="val 5283451"/>
              <a:gd name="adj2" fmla="val 11076607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Arc 242"/>
          <p:cNvSpPr/>
          <p:nvPr/>
        </p:nvSpPr>
        <p:spPr>
          <a:xfrm>
            <a:off x="2704504" y="4293120"/>
            <a:ext cx="321197" cy="699777"/>
          </a:xfrm>
          <a:prstGeom prst="arc">
            <a:avLst>
              <a:gd name="adj1" fmla="val 16186236"/>
              <a:gd name="adj2" fmla="val 4575166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7" name="Straight Connector 244"/>
          <p:cNvCxnSpPr>
            <a:endCxn id="356" idx="0"/>
          </p:cNvCxnSpPr>
          <p:nvPr/>
        </p:nvCxnSpPr>
        <p:spPr>
          <a:xfrm>
            <a:off x="2459550" y="4292843"/>
            <a:ext cx="404152" cy="2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248"/>
          <p:cNvCxnSpPr/>
          <p:nvPr/>
        </p:nvCxnSpPr>
        <p:spPr>
          <a:xfrm flipV="1">
            <a:off x="2200433" y="5144466"/>
            <a:ext cx="461193" cy="13344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24598 Grupo"/>
          <p:cNvGrpSpPr/>
          <p:nvPr/>
        </p:nvGrpSpPr>
        <p:grpSpPr>
          <a:xfrm>
            <a:off x="3256489" y="4861773"/>
            <a:ext cx="1153228" cy="465966"/>
            <a:chOff x="3707880" y="4916830"/>
            <a:chExt cx="1153228" cy="465966"/>
          </a:xfrm>
        </p:grpSpPr>
        <p:sp>
          <p:nvSpPr>
            <p:cNvPr id="360" name="Rectangle 137"/>
            <p:cNvSpPr/>
            <p:nvPr/>
          </p:nvSpPr>
          <p:spPr>
            <a:xfrm>
              <a:off x="3995920" y="4942509"/>
              <a:ext cx="86518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CPU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LM32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1" name="Arc 235"/>
            <p:cNvSpPr/>
            <p:nvPr/>
          </p:nvSpPr>
          <p:spPr>
            <a:xfrm>
              <a:off x="3707880" y="5013220"/>
              <a:ext cx="504070" cy="360050"/>
            </a:xfrm>
            <a:prstGeom prst="arc">
              <a:avLst>
                <a:gd name="adj1" fmla="val 12191479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236"/>
            <p:cNvSpPr/>
            <p:nvPr/>
          </p:nvSpPr>
          <p:spPr>
            <a:xfrm flipV="1">
              <a:off x="3707880" y="4941210"/>
              <a:ext cx="504070" cy="360050"/>
            </a:xfrm>
            <a:prstGeom prst="arc">
              <a:avLst>
                <a:gd name="adj1" fmla="val 12225577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253"/>
            <p:cNvSpPr txBox="1"/>
            <p:nvPr/>
          </p:nvSpPr>
          <p:spPr>
            <a:xfrm>
              <a:off x="3939348" y="49168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64" name="TextBox 254"/>
            <p:cNvSpPr txBox="1"/>
            <p:nvPr/>
          </p:nvSpPr>
          <p:spPr>
            <a:xfrm>
              <a:off x="3938199" y="51981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grpSp>
        <p:nvGrpSpPr>
          <p:cNvPr id="365" name="Group 257"/>
          <p:cNvGrpSpPr/>
          <p:nvPr/>
        </p:nvGrpSpPr>
        <p:grpSpPr>
          <a:xfrm>
            <a:off x="5805696" y="4393708"/>
            <a:ext cx="648090" cy="360050"/>
            <a:chOff x="1848366" y="4725180"/>
            <a:chExt cx="648090" cy="360050"/>
          </a:xfrm>
        </p:grpSpPr>
        <p:sp>
          <p:nvSpPr>
            <p:cNvPr id="366" name="Oval 258"/>
            <p:cNvSpPr/>
            <p:nvPr/>
          </p:nvSpPr>
          <p:spPr>
            <a:xfrm>
              <a:off x="1848366" y="4725180"/>
              <a:ext cx="648090" cy="36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367" name="TextBox 259"/>
            <p:cNvSpPr txBox="1"/>
            <p:nvPr/>
          </p:nvSpPr>
          <p:spPr>
            <a:xfrm>
              <a:off x="1910961" y="4807499"/>
              <a:ext cx="5229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/>
                <a:t>WB Crossbar</a:t>
              </a:r>
            </a:p>
            <a:p>
              <a:pPr algn="ctr"/>
              <a:r>
                <a:rPr lang="en-US" sz="400" b="1" dirty="0" smtClean="0"/>
                <a:t>(1x8)</a:t>
              </a:r>
            </a:p>
          </p:txBody>
        </p:sp>
      </p:grpSp>
      <p:grpSp>
        <p:nvGrpSpPr>
          <p:cNvPr id="368" name="367 Grupo"/>
          <p:cNvGrpSpPr/>
          <p:nvPr/>
        </p:nvGrpSpPr>
        <p:grpSpPr>
          <a:xfrm>
            <a:off x="2616850" y="4910090"/>
            <a:ext cx="766581" cy="393956"/>
            <a:chOff x="3060939" y="4921593"/>
            <a:chExt cx="766581" cy="393956"/>
          </a:xfrm>
        </p:grpSpPr>
        <p:grpSp>
          <p:nvGrpSpPr>
            <p:cNvPr id="369" name="Group 200"/>
            <p:cNvGrpSpPr/>
            <p:nvPr/>
          </p:nvGrpSpPr>
          <p:grpSpPr>
            <a:xfrm>
              <a:off x="3131801" y="4941210"/>
              <a:ext cx="648090" cy="374339"/>
              <a:chOff x="1848366" y="4725180"/>
              <a:chExt cx="648090" cy="360050"/>
            </a:xfrm>
          </p:grpSpPr>
          <p:sp>
            <p:nvSpPr>
              <p:cNvPr id="375" name="Oval 155"/>
              <p:cNvSpPr/>
              <p:nvPr/>
            </p:nvSpPr>
            <p:spPr>
              <a:xfrm>
                <a:off x="1848366" y="4725180"/>
                <a:ext cx="648090" cy="3600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TextBox 177"/>
              <p:cNvSpPr txBox="1"/>
              <p:nvPr/>
            </p:nvSpPr>
            <p:spPr>
              <a:xfrm>
                <a:off x="1877298" y="4826911"/>
                <a:ext cx="5902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00" b="1" dirty="0" smtClean="0"/>
                  <a:t>WB Crossbar</a:t>
                </a:r>
              </a:p>
              <a:p>
                <a:pPr algn="ctr"/>
                <a:r>
                  <a:rPr lang="en-US" sz="400" b="1" dirty="0" smtClean="0"/>
                  <a:t>(3x2)</a:t>
                </a:r>
              </a:p>
            </p:txBody>
          </p:sp>
        </p:grpSp>
        <p:sp>
          <p:nvSpPr>
            <p:cNvPr id="370" name="TextBox 186"/>
            <p:cNvSpPr txBox="1"/>
            <p:nvPr/>
          </p:nvSpPr>
          <p:spPr>
            <a:xfrm>
              <a:off x="3582597" y="4984077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1" name="TextBox 190"/>
            <p:cNvSpPr txBox="1"/>
            <p:nvPr/>
          </p:nvSpPr>
          <p:spPr>
            <a:xfrm>
              <a:off x="3218664" y="4921593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2" name="TextBox 239"/>
            <p:cNvSpPr txBox="1"/>
            <p:nvPr/>
          </p:nvSpPr>
          <p:spPr>
            <a:xfrm>
              <a:off x="3591558" y="5107068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3" name="TextBox 247"/>
            <p:cNvSpPr txBox="1"/>
            <p:nvPr/>
          </p:nvSpPr>
          <p:spPr>
            <a:xfrm>
              <a:off x="3060939" y="5063636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4" name="TextBox 261"/>
            <p:cNvSpPr txBox="1"/>
            <p:nvPr/>
          </p:nvSpPr>
          <p:spPr>
            <a:xfrm>
              <a:off x="3429950" y="4922158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sp>
        <p:nvSpPr>
          <p:cNvPr id="377" name="Arc 263"/>
          <p:cNvSpPr/>
          <p:nvPr/>
        </p:nvSpPr>
        <p:spPr>
          <a:xfrm flipH="1">
            <a:off x="3110254" y="4509150"/>
            <a:ext cx="885666" cy="1152160"/>
          </a:xfrm>
          <a:prstGeom prst="arc">
            <a:avLst>
              <a:gd name="adj1" fmla="val 16186236"/>
              <a:gd name="adj2" fmla="val 2073020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8" name="Straight Connector 264"/>
          <p:cNvCxnSpPr/>
          <p:nvPr/>
        </p:nvCxnSpPr>
        <p:spPr>
          <a:xfrm flipV="1">
            <a:off x="3562350" y="4509150"/>
            <a:ext cx="2233820" cy="2221"/>
          </a:xfrm>
          <a:prstGeom prst="line">
            <a:avLst/>
          </a:prstGeom>
          <a:ln>
            <a:solidFill>
              <a:srgbClr val="00B05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271"/>
          <p:cNvSpPr txBox="1"/>
          <p:nvPr/>
        </p:nvSpPr>
        <p:spPr>
          <a:xfrm>
            <a:off x="5436120" y="4108454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0" name="TextBox 275"/>
          <p:cNvSpPr txBox="1"/>
          <p:nvPr/>
        </p:nvSpPr>
        <p:spPr>
          <a:xfrm>
            <a:off x="5733686" y="4456192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1" name="Arc 279"/>
          <p:cNvSpPr/>
          <p:nvPr/>
        </p:nvSpPr>
        <p:spPr>
          <a:xfrm>
            <a:off x="5292100" y="4725180"/>
            <a:ext cx="1872260" cy="432060"/>
          </a:xfrm>
          <a:prstGeom prst="arc">
            <a:avLst>
              <a:gd name="adj1" fmla="val 10699765"/>
              <a:gd name="adj2" fmla="val 12645726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280"/>
          <p:cNvSpPr txBox="1"/>
          <p:nvPr/>
        </p:nvSpPr>
        <p:spPr>
          <a:xfrm>
            <a:off x="5815796" y="4602520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3" name="Arc 285"/>
          <p:cNvSpPr/>
          <p:nvPr/>
        </p:nvSpPr>
        <p:spPr>
          <a:xfrm flipH="1">
            <a:off x="4716020" y="4581160"/>
            <a:ext cx="2664370" cy="648090"/>
          </a:xfrm>
          <a:prstGeom prst="arc">
            <a:avLst>
              <a:gd name="adj1" fmla="val 10699765"/>
              <a:gd name="adj2" fmla="val 1311536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287"/>
          <p:cNvSpPr txBox="1"/>
          <p:nvPr/>
        </p:nvSpPr>
        <p:spPr>
          <a:xfrm>
            <a:off x="6267483" y="451137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5" name="Arc 288"/>
          <p:cNvSpPr/>
          <p:nvPr/>
        </p:nvSpPr>
        <p:spPr>
          <a:xfrm flipH="1">
            <a:off x="5148080" y="4653170"/>
            <a:ext cx="1584220" cy="504070"/>
          </a:xfrm>
          <a:prstGeom prst="arc">
            <a:avLst>
              <a:gd name="adj1" fmla="val 10699765"/>
              <a:gd name="adj2" fmla="val 1238354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extBox 290"/>
          <p:cNvSpPr txBox="1"/>
          <p:nvPr/>
        </p:nvSpPr>
        <p:spPr>
          <a:xfrm>
            <a:off x="6165746" y="459068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7" name="TextBox 293"/>
          <p:cNvSpPr txBox="1"/>
          <p:nvPr/>
        </p:nvSpPr>
        <p:spPr>
          <a:xfrm>
            <a:off x="6601689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8" name="TextBox 294"/>
          <p:cNvSpPr txBox="1"/>
          <p:nvPr/>
        </p:nvSpPr>
        <p:spPr>
          <a:xfrm>
            <a:off x="7240253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9" name="TextBox 295"/>
          <p:cNvSpPr txBox="1"/>
          <p:nvPr/>
        </p:nvSpPr>
        <p:spPr>
          <a:xfrm>
            <a:off x="5968453" y="4893015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grpSp>
        <p:nvGrpSpPr>
          <p:cNvPr id="390" name="24599 Grupo"/>
          <p:cNvGrpSpPr/>
          <p:nvPr/>
        </p:nvGrpSpPr>
        <p:grpSpPr>
          <a:xfrm>
            <a:off x="5119389" y="4900564"/>
            <a:ext cx="574675" cy="341726"/>
            <a:chOff x="5062980" y="4900564"/>
            <a:chExt cx="574675" cy="341726"/>
          </a:xfrm>
        </p:grpSpPr>
        <p:sp>
          <p:nvSpPr>
            <p:cNvPr id="391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UART</a:t>
              </a:r>
            </a:p>
          </p:txBody>
        </p:sp>
        <p:sp>
          <p:nvSpPr>
            <p:cNvPr id="392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93" name="TextBox 311"/>
          <p:cNvSpPr txBox="1"/>
          <p:nvPr/>
        </p:nvSpPr>
        <p:spPr>
          <a:xfrm>
            <a:off x="5968334" y="461450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4" name="Arc 312"/>
          <p:cNvSpPr/>
          <p:nvPr/>
        </p:nvSpPr>
        <p:spPr>
          <a:xfrm rot="402172">
            <a:off x="6299486" y="3641089"/>
            <a:ext cx="1211643" cy="1530966"/>
          </a:xfrm>
          <a:prstGeom prst="arc">
            <a:avLst>
              <a:gd name="adj1" fmla="val 10411785"/>
              <a:gd name="adj2" fmla="val 14737759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13"/>
          <p:cNvSpPr txBox="1"/>
          <p:nvPr/>
        </p:nvSpPr>
        <p:spPr>
          <a:xfrm>
            <a:off x="6224051" y="4407997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6" name="TextBox 316"/>
          <p:cNvSpPr txBox="1"/>
          <p:nvPr/>
        </p:nvSpPr>
        <p:spPr>
          <a:xfrm>
            <a:off x="6597806" y="364502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97" name="Arc 318"/>
          <p:cNvSpPr/>
          <p:nvPr/>
        </p:nvSpPr>
        <p:spPr>
          <a:xfrm>
            <a:off x="6156176" y="2924944"/>
            <a:ext cx="1008186" cy="3384456"/>
          </a:xfrm>
          <a:prstGeom prst="arc">
            <a:avLst>
              <a:gd name="adj1" fmla="val 12261594"/>
              <a:gd name="adj2" fmla="val 16235521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21"/>
          <p:cNvSpPr txBox="1"/>
          <p:nvPr/>
        </p:nvSpPr>
        <p:spPr>
          <a:xfrm>
            <a:off x="6123413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9" name="Arc 322"/>
          <p:cNvSpPr/>
          <p:nvPr/>
        </p:nvSpPr>
        <p:spPr>
          <a:xfrm flipH="1">
            <a:off x="5292100" y="2780910"/>
            <a:ext cx="288040" cy="360050"/>
          </a:xfrm>
          <a:prstGeom prst="arc">
            <a:avLst>
              <a:gd name="adj1" fmla="val 10892884"/>
              <a:gd name="adj2" fmla="val 1628782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Connector 328"/>
          <p:cNvCxnSpPr/>
          <p:nvPr/>
        </p:nvCxnSpPr>
        <p:spPr>
          <a:xfrm>
            <a:off x="5580140" y="2924930"/>
            <a:ext cx="0" cy="12241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337"/>
          <p:cNvCxnSpPr/>
          <p:nvPr/>
        </p:nvCxnSpPr>
        <p:spPr>
          <a:xfrm>
            <a:off x="5436120" y="314096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339"/>
          <p:cNvCxnSpPr/>
          <p:nvPr/>
        </p:nvCxnSpPr>
        <p:spPr>
          <a:xfrm>
            <a:off x="5436120" y="414910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Arc 344"/>
          <p:cNvSpPr/>
          <p:nvPr/>
        </p:nvSpPr>
        <p:spPr>
          <a:xfrm flipH="1">
            <a:off x="5220090" y="4149100"/>
            <a:ext cx="720100" cy="576080"/>
          </a:xfrm>
          <a:prstGeom prst="arc">
            <a:avLst>
              <a:gd name="adj1" fmla="val 10830382"/>
              <a:gd name="adj2" fmla="val 16352935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346"/>
          <p:cNvSpPr txBox="1"/>
          <p:nvPr/>
        </p:nvSpPr>
        <p:spPr>
          <a:xfrm>
            <a:off x="5830076" y="4379419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cxnSp>
        <p:nvCxnSpPr>
          <p:cNvPr id="405" name="Straight Connector 348"/>
          <p:cNvCxnSpPr>
            <a:endCxn id="397" idx="2"/>
          </p:cNvCxnSpPr>
          <p:nvPr/>
        </p:nvCxnSpPr>
        <p:spPr>
          <a:xfrm flipH="1">
            <a:off x="6677746" y="2924944"/>
            <a:ext cx="198575" cy="1017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265"/>
          <p:cNvSpPr txBox="1"/>
          <p:nvPr/>
        </p:nvSpPr>
        <p:spPr>
          <a:xfrm rot="16200000">
            <a:off x="5562182" y="2953930"/>
            <a:ext cx="10550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+mn-lt"/>
              </a:rPr>
              <a:t>State Machine</a:t>
            </a:r>
            <a:endParaRPr lang="en-US" sz="1200" dirty="0">
              <a:latin typeface="+mn-lt"/>
            </a:endParaRPr>
          </a:p>
        </p:txBody>
      </p:sp>
      <p:cxnSp>
        <p:nvCxnSpPr>
          <p:cNvPr id="407" name="Straight Connector 352"/>
          <p:cNvCxnSpPr/>
          <p:nvPr/>
        </p:nvCxnSpPr>
        <p:spPr>
          <a:xfrm>
            <a:off x="6084210" y="4725180"/>
            <a:ext cx="0" cy="21603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248 Grupo"/>
          <p:cNvGrpSpPr/>
          <p:nvPr/>
        </p:nvGrpSpPr>
        <p:grpSpPr>
          <a:xfrm>
            <a:off x="4483361" y="4889133"/>
            <a:ext cx="574675" cy="341726"/>
            <a:chOff x="5062980" y="4900564"/>
            <a:chExt cx="574675" cy="341726"/>
          </a:xfrm>
        </p:grpSpPr>
        <p:sp>
          <p:nvSpPr>
            <p:cNvPr id="409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411" name="TextBox 280"/>
          <p:cNvSpPr txBox="1"/>
          <p:nvPr/>
        </p:nvSpPr>
        <p:spPr>
          <a:xfrm>
            <a:off x="5748090" y="452621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12" name="Arc 279"/>
          <p:cNvSpPr/>
          <p:nvPr/>
        </p:nvSpPr>
        <p:spPr>
          <a:xfrm>
            <a:off x="4712050" y="4602520"/>
            <a:ext cx="1872260" cy="535668"/>
          </a:xfrm>
          <a:prstGeom prst="arc">
            <a:avLst>
              <a:gd name="adj1" fmla="val 10559490"/>
              <a:gd name="adj2" fmla="val 1824286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359"/>
          <p:cNvSpPr/>
          <p:nvPr/>
        </p:nvSpPr>
        <p:spPr>
          <a:xfrm>
            <a:off x="4523413" y="5661152"/>
            <a:ext cx="43187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4" name="TextBox 360"/>
          <p:cNvSpPr txBox="1"/>
          <p:nvPr/>
        </p:nvSpPr>
        <p:spPr>
          <a:xfrm>
            <a:off x="4324055" y="567718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SPI</a:t>
            </a: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Flash</a:t>
            </a:r>
            <a:endParaRPr lang="en-US" sz="1100" b="1" dirty="0">
              <a:latin typeface="+mn-lt"/>
            </a:endParaRPr>
          </a:p>
        </p:txBody>
      </p:sp>
      <p:cxnSp>
        <p:nvCxnSpPr>
          <p:cNvPr id="415" name="Straight Arrow Connector 146"/>
          <p:cNvCxnSpPr/>
          <p:nvPr/>
        </p:nvCxnSpPr>
        <p:spPr>
          <a:xfrm>
            <a:off x="4725609" y="5236942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221"/>
          <p:cNvSpPr/>
          <p:nvPr/>
        </p:nvSpPr>
        <p:spPr>
          <a:xfrm>
            <a:off x="6516216" y="3933056"/>
            <a:ext cx="1151717" cy="57606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7" name="TextBox 150"/>
          <p:cNvSpPr txBox="1"/>
          <p:nvPr/>
        </p:nvSpPr>
        <p:spPr>
          <a:xfrm>
            <a:off x="6711285" y="3872081"/>
            <a:ext cx="8130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 smtClean="0"/>
              <a:t>Multiboot</a:t>
            </a:r>
            <a:endParaRPr lang="en-US" sz="1200" dirty="0">
              <a:latin typeface="+mn-lt"/>
            </a:endParaRPr>
          </a:p>
        </p:txBody>
      </p:sp>
      <p:sp>
        <p:nvSpPr>
          <p:cNvPr id="418" name="Rectangle 224"/>
          <p:cNvSpPr/>
          <p:nvPr/>
        </p:nvSpPr>
        <p:spPr>
          <a:xfrm>
            <a:off x="6733257" y="4149080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419" name="Arc 312"/>
          <p:cNvSpPr/>
          <p:nvPr/>
        </p:nvSpPr>
        <p:spPr>
          <a:xfrm rot="402172">
            <a:off x="6404852" y="4180575"/>
            <a:ext cx="574384" cy="593120"/>
          </a:xfrm>
          <a:prstGeom prst="arc">
            <a:avLst>
              <a:gd name="adj1" fmla="val 10410045"/>
              <a:gd name="adj2" fmla="val 1625673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321"/>
          <p:cNvSpPr txBox="1"/>
          <p:nvPr/>
        </p:nvSpPr>
        <p:spPr>
          <a:xfrm>
            <a:off x="6012160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21" name="TextBox 316"/>
          <p:cNvSpPr txBox="1"/>
          <p:nvPr/>
        </p:nvSpPr>
        <p:spPr>
          <a:xfrm>
            <a:off x="6660232" y="429309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422" name="TextBox 316"/>
          <p:cNvSpPr txBox="1"/>
          <p:nvPr/>
        </p:nvSpPr>
        <p:spPr>
          <a:xfrm>
            <a:off x="6804248" y="285293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21" name="220 Rectángulo"/>
          <p:cNvSpPr/>
          <p:nvPr/>
        </p:nvSpPr>
        <p:spPr>
          <a:xfrm>
            <a:off x="8243887" y="1740888"/>
            <a:ext cx="576704" cy="10381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179512" y="2049449"/>
            <a:ext cx="7973888" cy="1802916"/>
          </a:xfrm>
          <a:custGeom>
            <a:avLst/>
            <a:gdLst>
              <a:gd name="connsiteX0" fmla="*/ 9661889 w 9661889"/>
              <a:gd name="connsiteY0" fmla="*/ 151025 h 1759327"/>
              <a:gd name="connsiteX1" fmla="*/ 7724232 w 9661889"/>
              <a:gd name="connsiteY1" fmla="*/ 129254 h 1759327"/>
              <a:gd name="connsiteX2" fmla="*/ 7397660 w 9661889"/>
              <a:gd name="connsiteY2" fmla="*/ 1544397 h 1759327"/>
              <a:gd name="connsiteX3" fmla="*/ 5046346 w 9661889"/>
              <a:gd name="connsiteY3" fmla="*/ 1664140 h 1759327"/>
              <a:gd name="connsiteX4" fmla="*/ 5013689 w 9661889"/>
              <a:gd name="connsiteY4" fmla="*/ 662654 h 1759327"/>
              <a:gd name="connsiteX5" fmla="*/ 1682660 w 9661889"/>
              <a:gd name="connsiteY5" fmla="*/ 586454 h 1759327"/>
              <a:gd name="connsiteX6" fmla="*/ 147775 w 9661889"/>
              <a:gd name="connsiteY6" fmla="*/ 553797 h 1759327"/>
              <a:gd name="connsiteX7" fmla="*/ 60689 w 9661889"/>
              <a:gd name="connsiteY7" fmla="*/ 553797 h 1759327"/>
              <a:gd name="connsiteX0" fmla="*/ 9661889 w 9661889"/>
              <a:gd name="connsiteY0" fmla="*/ 151025 h 1764737"/>
              <a:gd name="connsiteX1" fmla="*/ 7724232 w 9661889"/>
              <a:gd name="connsiteY1" fmla="*/ 129254 h 1764737"/>
              <a:gd name="connsiteX2" fmla="*/ 7397660 w 9661889"/>
              <a:gd name="connsiteY2" fmla="*/ 1544397 h 1764737"/>
              <a:gd name="connsiteX3" fmla="*/ 5046346 w 9661889"/>
              <a:gd name="connsiteY3" fmla="*/ 1664140 h 1764737"/>
              <a:gd name="connsiteX4" fmla="*/ 4024430 w 9661889"/>
              <a:gd name="connsiteY4" fmla="*/ 586454 h 1764737"/>
              <a:gd name="connsiteX5" fmla="*/ 1682660 w 9661889"/>
              <a:gd name="connsiteY5" fmla="*/ 586454 h 1764737"/>
              <a:gd name="connsiteX6" fmla="*/ 147775 w 9661889"/>
              <a:gd name="connsiteY6" fmla="*/ 553797 h 1764737"/>
              <a:gd name="connsiteX7" fmla="*/ 60689 w 9661889"/>
              <a:gd name="connsiteY7" fmla="*/ 553797 h 1764737"/>
              <a:gd name="connsiteX0" fmla="*/ 9661889 w 9661889"/>
              <a:gd name="connsiteY0" fmla="*/ 151025 h 1811851"/>
              <a:gd name="connsiteX1" fmla="*/ 7724232 w 9661889"/>
              <a:gd name="connsiteY1" fmla="*/ 129254 h 1811851"/>
              <a:gd name="connsiteX2" fmla="*/ 7397660 w 9661889"/>
              <a:gd name="connsiteY2" fmla="*/ 1544397 h 1811851"/>
              <a:gd name="connsiteX3" fmla="*/ 4241749 w 9661889"/>
              <a:gd name="connsiteY3" fmla="*/ 1729454 h 1811851"/>
              <a:gd name="connsiteX4" fmla="*/ 4024430 w 9661889"/>
              <a:gd name="connsiteY4" fmla="*/ 586454 h 1811851"/>
              <a:gd name="connsiteX5" fmla="*/ 1682660 w 9661889"/>
              <a:gd name="connsiteY5" fmla="*/ 586454 h 1811851"/>
              <a:gd name="connsiteX6" fmla="*/ 147775 w 9661889"/>
              <a:gd name="connsiteY6" fmla="*/ 553797 h 1811851"/>
              <a:gd name="connsiteX7" fmla="*/ 60689 w 9661889"/>
              <a:gd name="connsiteY7" fmla="*/ 553797 h 1811851"/>
              <a:gd name="connsiteX0" fmla="*/ 9661889 w 9661889"/>
              <a:gd name="connsiteY0" fmla="*/ 149466 h 1802916"/>
              <a:gd name="connsiteX1" fmla="*/ 7724232 w 9661889"/>
              <a:gd name="connsiteY1" fmla="*/ 127695 h 1802916"/>
              <a:gd name="connsiteX2" fmla="*/ 7081097 w 9661889"/>
              <a:gd name="connsiteY2" fmla="*/ 1521067 h 1802916"/>
              <a:gd name="connsiteX3" fmla="*/ 4241749 w 9661889"/>
              <a:gd name="connsiteY3" fmla="*/ 1727895 h 1802916"/>
              <a:gd name="connsiteX4" fmla="*/ 4024430 w 9661889"/>
              <a:gd name="connsiteY4" fmla="*/ 584895 h 1802916"/>
              <a:gd name="connsiteX5" fmla="*/ 1682660 w 9661889"/>
              <a:gd name="connsiteY5" fmla="*/ 584895 h 1802916"/>
              <a:gd name="connsiteX6" fmla="*/ 147775 w 9661889"/>
              <a:gd name="connsiteY6" fmla="*/ 552238 h 1802916"/>
              <a:gd name="connsiteX7" fmla="*/ 60689 w 9661889"/>
              <a:gd name="connsiteY7" fmla="*/ 552238 h 180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1889" h="1802916">
                <a:moveTo>
                  <a:pt x="9661889" y="149466"/>
                </a:moveTo>
                <a:cubicBezTo>
                  <a:pt x="8881746" y="22466"/>
                  <a:pt x="8154364" y="-100905"/>
                  <a:pt x="7724232" y="127695"/>
                </a:cubicBezTo>
                <a:cubicBezTo>
                  <a:pt x="7294100" y="356295"/>
                  <a:pt x="7661511" y="1254367"/>
                  <a:pt x="7081097" y="1521067"/>
                </a:cubicBezTo>
                <a:cubicBezTo>
                  <a:pt x="6500683" y="1787767"/>
                  <a:pt x="4751193" y="1883924"/>
                  <a:pt x="4241749" y="1727895"/>
                </a:cubicBezTo>
                <a:cubicBezTo>
                  <a:pt x="3732305" y="1571866"/>
                  <a:pt x="4450945" y="775395"/>
                  <a:pt x="4024430" y="584895"/>
                </a:cubicBezTo>
                <a:cubicBezTo>
                  <a:pt x="3597915" y="394395"/>
                  <a:pt x="2328769" y="590338"/>
                  <a:pt x="1682660" y="584895"/>
                </a:cubicBezTo>
                <a:cubicBezTo>
                  <a:pt x="1036551" y="579452"/>
                  <a:pt x="659403" y="563124"/>
                  <a:pt x="147775" y="552238"/>
                </a:cubicBezTo>
                <a:cubicBezTo>
                  <a:pt x="-122553" y="546795"/>
                  <a:pt x="60689" y="552238"/>
                  <a:pt x="60689" y="552238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95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19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3600" b="1" dirty="0" smtClean="0">
                  <a:latin typeface="Calibri" pitchFamily="34" charset="0"/>
                </a:rPr>
                <a:t>Instrumentation</a:t>
              </a:r>
              <a:r>
                <a:rPr lang="en-US" sz="3600" b="1" dirty="0" smtClean="0">
                  <a:solidFill>
                    <a:srgbClr val="0505B7"/>
                  </a:solidFill>
                  <a:latin typeface="Calibri" pitchFamily="34" charset="0"/>
                </a:rPr>
                <a:t> </a:t>
              </a:r>
              <a:r>
                <a:rPr lang="en-US" sz="3600" b="1" dirty="0" smtClean="0">
                  <a:latin typeface="Calibri" pitchFamily="34" charset="0"/>
                </a:rPr>
                <a:t>Data Path</a:t>
              </a:r>
              <a:endParaRPr lang="en-US" sz="3600" b="1" dirty="0"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76918" y="6547077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229" name="Rectangle 315"/>
          <p:cNvSpPr/>
          <p:nvPr/>
        </p:nvSpPr>
        <p:spPr>
          <a:xfrm>
            <a:off x="827584" y="1484784"/>
            <a:ext cx="6840950" cy="39605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0" name="Picture 189" descr="wrpc_ins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387130"/>
            <a:ext cx="34877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Rectangle 368"/>
          <p:cNvSpPr/>
          <p:nvPr/>
        </p:nvSpPr>
        <p:spPr>
          <a:xfrm>
            <a:off x="5819324" y="5661152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2" name="Rectangle 367"/>
          <p:cNvSpPr/>
          <p:nvPr/>
        </p:nvSpPr>
        <p:spPr>
          <a:xfrm>
            <a:off x="7604829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3" name="Rectangle 343"/>
          <p:cNvSpPr/>
          <p:nvPr/>
        </p:nvSpPr>
        <p:spPr>
          <a:xfrm>
            <a:off x="8028480" y="479703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4" name="Rectangle 134"/>
          <p:cNvSpPr/>
          <p:nvPr/>
        </p:nvSpPr>
        <p:spPr>
          <a:xfrm>
            <a:off x="3562350" y="1701331"/>
            <a:ext cx="2089800" cy="266364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35" name="Straight Arrow Connector 135"/>
          <p:cNvCxnSpPr/>
          <p:nvPr/>
        </p:nvCxnSpPr>
        <p:spPr>
          <a:xfrm flipV="1">
            <a:off x="3275013" y="2549055"/>
            <a:ext cx="431800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136"/>
          <p:cNvSpPr/>
          <p:nvPr/>
        </p:nvSpPr>
        <p:spPr>
          <a:xfrm rot="16200000">
            <a:off x="3419542" y="2420403"/>
            <a:ext cx="719634" cy="145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Rx_mac2buf</a:t>
            </a:r>
          </a:p>
        </p:txBody>
      </p:sp>
      <p:sp>
        <p:nvSpPr>
          <p:cNvPr id="237" name="Rectangle 141"/>
          <p:cNvSpPr/>
          <p:nvPr/>
        </p:nvSpPr>
        <p:spPr>
          <a:xfrm>
            <a:off x="6444260" y="4942509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cxnSp>
        <p:nvCxnSpPr>
          <p:cNvPr id="238" name="Straight Arrow Connector 144"/>
          <p:cNvCxnSpPr/>
          <p:nvPr/>
        </p:nvCxnSpPr>
        <p:spPr>
          <a:xfrm>
            <a:off x="6732300" y="5229847"/>
            <a:ext cx="0" cy="143265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146"/>
          <p:cNvCxnSpPr/>
          <p:nvPr/>
        </p:nvCxnSpPr>
        <p:spPr>
          <a:xfrm>
            <a:off x="5463136" y="5229250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148"/>
          <p:cNvSpPr/>
          <p:nvPr/>
        </p:nvSpPr>
        <p:spPr>
          <a:xfrm>
            <a:off x="6516216" y="1628800"/>
            <a:ext cx="1151953" cy="136921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1" name="Rectangle 149"/>
          <p:cNvSpPr/>
          <p:nvPr/>
        </p:nvSpPr>
        <p:spPr>
          <a:xfrm>
            <a:off x="6587135" y="1844824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2" name="TextBox 150"/>
          <p:cNvSpPr txBox="1"/>
          <p:nvPr/>
        </p:nvSpPr>
        <p:spPr>
          <a:xfrm>
            <a:off x="6714135" y="1628800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31 TDCs</a:t>
            </a:r>
          </a:p>
        </p:txBody>
      </p:sp>
      <p:cxnSp>
        <p:nvCxnSpPr>
          <p:cNvPr id="243" name="Straight Arrow Connector 151"/>
          <p:cNvCxnSpPr/>
          <p:nvPr/>
        </p:nvCxnSpPr>
        <p:spPr>
          <a:xfrm>
            <a:off x="5435730" y="2204204"/>
            <a:ext cx="360440" cy="62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152"/>
          <p:cNvSpPr/>
          <p:nvPr/>
        </p:nvSpPr>
        <p:spPr>
          <a:xfrm>
            <a:off x="7090373" y="1844824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5" name="Rectangle 153"/>
          <p:cNvSpPr/>
          <p:nvPr/>
        </p:nvSpPr>
        <p:spPr>
          <a:xfrm>
            <a:off x="6876060" y="2781456"/>
            <a:ext cx="789560" cy="215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246" name="Rectangle 154"/>
          <p:cNvSpPr/>
          <p:nvPr/>
        </p:nvSpPr>
        <p:spPr>
          <a:xfrm>
            <a:off x="8380385" y="1844622"/>
            <a:ext cx="297330" cy="86412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47" name="Straight Arrow Connector 156"/>
          <p:cNvCxnSpPr/>
          <p:nvPr/>
        </p:nvCxnSpPr>
        <p:spPr>
          <a:xfrm flipH="1">
            <a:off x="7522174" y="1988840"/>
            <a:ext cx="866356" cy="44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157"/>
          <p:cNvCxnSpPr/>
          <p:nvPr/>
        </p:nvCxnSpPr>
        <p:spPr>
          <a:xfrm rot="10800000">
            <a:off x="1187530" y="5652069"/>
            <a:ext cx="144462" cy="158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158"/>
          <p:cNvSpPr txBox="1"/>
          <p:nvPr/>
        </p:nvSpPr>
        <p:spPr>
          <a:xfrm>
            <a:off x="1403430" y="5517132"/>
            <a:ext cx="4730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Data</a:t>
            </a:r>
          </a:p>
        </p:txBody>
      </p:sp>
      <p:cxnSp>
        <p:nvCxnSpPr>
          <p:cNvPr id="250" name="Straight Arrow Connector 159"/>
          <p:cNvCxnSpPr/>
          <p:nvPr/>
        </p:nvCxnSpPr>
        <p:spPr>
          <a:xfrm rot="10800000">
            <a:off x="1187530" y="5834632"/>
            <a:ext cx="1444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160"/>
          <p:cNvSpPr txBox="1"/>
          <p:nvPr/>
        </p:nvSpPr>
        <p:spPr>
          <a:xfrm>
            <a:off x="1403430" y="5702869"/>
            <a:ext cx="657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Control</a:t>
            </a:r>
          </a:p>
        </p:txBody>
      </p:sp>
      <p:cxnSp>
        <p:nvCxnSpPr>
          <p:cNvPr id="252" name="Straight Arrow Connector 161"/>
          <p:cNvCxnSpPr/>
          <p:nvPr/>
        </p:nvCxnSpPr>
        <p:spPr>
          <a:xfrm>
            <a:off x="1187530" y="5996557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162"/>
          <p:cNvSpPr txBox="1"/>
          <p:nvPr/>
        </p:nvSpPr>
        <p:spPr>
          <a:xfrm>
            <a:off x="1403430" y="5877494"/>
            <a:ext cx="103746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Wishbone bus</a:t>
            </a:r>
            <a:endParaRPr lang="en-US" sz="1000" b="1" dirty="0">
              <a:latin typeface="+mn-lt"/>
            </a:endParaRPr>
          </a:p>
        </p:txBody>
      </p:sp>
      <p:sp>
        <p:nvSpPr>
          <p:cNvPr id="254" name="Rectangle 164"/>
          <p:cNvSpPr/>
          <p:nvPr/>
        </p:nvSpPr>
        <p:spPr>
          <a:xfrm>
            <a:off x="3851900" y="2133130"/>
            <a:ext cx="576262" cy="46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64KB</a:t>
            </a:r>
          </a:p>
        </p:txBody>
      </p:sp>
      <p:sp>
        <p:nvSpPr>
          <p:cNvPr id="255" name="TextBox 165"/>
          <p:cNvSpPr txBox="1"/>
          <p:nvPr/>
        </p:nvSpPr>
        <p:spPr>
          <a:xfrm>
            <a:off x="3707880" y="1671167"/>
            <a:ext cx="1781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IP/UDP Packet Buffer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Stream Selector (IPMUX)</a:t>
            </a:r>
          </a:p>
        </p:txBody>
      </p:sp>
      <p:sp>
        <p:nvSpPr>
          <p:cNvPr id="256" name="Rectangle 166"/>
          <p:cNvSpPr/>
          <p:nvPr/>
        </p:nvSpPr>
        <p:spPr>
          <a:xfrm rot="16200000">
            <a:off x="4140462" y="2420649"/>
            <a:ext cx="719631" cy="144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Rx_buf2data</a:t>
            </a:r>
          </a:p>
        </p:txBody>
      </p:sp>
      <p:sp>
        <p:nvSpPr>
          <p:cNvPr id="257" name="Rectangle 167"/>
          <p:cNvSpPr/>
          <p:nvPr/>
        </p:nvSpPr>
        <p:spPr>
          <a:xfrm>
            <a:off x="4788030" y="213266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1</a:t>
            </a:r>
          </a:p>
        </p:txBody>
      </p:sp>
      <p:sp>
        <p:nvSpPr>
          <p:cNvPr id="258" name="Rectangle 168"/>
          <p:cNvSpPr/>
          <p:nvPr/>
        </p:nvSpPr>
        <p:spPr>
          <a:xfrm>
            <a:off x="4788030" y="227668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2</a:t>
            </a:r>
          </a:p>
        </p:txBody>
      </p:sp>
      <p:sp>
        <p:nvSpPr>
          <p:cNvPr id="259" name="Rectangle 169"/>
          <p:cNvSpPr/>
          <p:nvPr/>
        </p:nvSpPr>
        <p:spPr>
          <a:xfrm>
            <a:off x="4788030" y="2708742"/>
            <a:ext cx="648090" cy="1445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RxPort_m</a:t>
            </a:r>
          </a:p>
        </p:txBody>
      </p:sp>
      <p:cxnSp>
        <p:nvCxnSpPr>
          <p:cNvPr id="260" name="Straight Arrow Connector 170"/>
          <p:cNvCxnSpPr/>
          <p:nvPr/>
        </p:nvCxnSpPr>
        <p:spPr>
          <a:xfrm>
            <a:off x="5004060" y="242070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171"/>
          <p:cNvSpPr/>
          <p:nvPr/>
        </p:nvSpPr>
        <p:spPr>
          <a:xfrm>
            <a:off x="4679951" y="2996782"/>
            <a:ext cx="75617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Config.</a:t>
            </a:r>
          </a:p>
        </p:txBody>
      </p:sp>
      <p:sp>
        <p:nvSpPr>
          <p:cNvPr id="262" name="Rectangle 172"/>
          <p:cNvSpPr/>
          <p:nvPr/>
        </p:nvSpPr>
        <p:spPr>
          <a:xfrm rot="16200000">
            <a:off x="3420310" y="3788422"/>
            <a:ext cx="720229" cy="14508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Tx_pkt2mac</a:t>
            </a:r>
          </a:p>
        </p:txBody>
      </p:sp>
      <p:sp>
        <p:nvSpPr>
          <p:cNvPr id="263" name="Rectangle 173"/>
          <p:cNvSpPr/>
          <p:nvPr/>
        </p:nvSpPr>
        <p:spPr>
          <a:xfrm rot="16200000">
            <a:off x="4139877" y="3788826"/>
            <a:ext cx="720229" cy="1440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Tx_data2buf</a:t>
            </a:r>
          </a:p>
        </p:txBody>
      </p:sp>
      <p:sp>
        <p:nvSpPr>
          <p:cNvPr id="264" name="Rectangle 174"/>
          <p:cNvSpPr/>
          <p:nvPr/>
        </p:nvSpPr>
        <p:spPr>
          <a:xfrm>
            <a:off x="4788030" y="3500852"/>
            <a:ext cx="648090" cy="14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1</a:t>
            </a:r>
          </a:p>
        </p:txBody>
      </p:sp>
      <p:sp>
        <p:nvSpPr>
          <p:cNvPr id="265" name="Rectangle 175"/>
          <p:cNvSpPr/>
          <p:nvPr/>
        </p:nvSpPr>
        <p:spPr>
          <a:xfrm>
            <a:off x="4788030" y="3644872"/>
            <a:ext cx="648090" cy="1440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2</a:t>
            </a:r>
          </a:p>
        </p:txBody>
      </p:sp>
      <p:sp>
        <p:nvSpPr>
          <p:cNvPr id="266" name="Rectangle 176"/>
          <p:cNvSpPr/>
          <p:nvPr/>
        </p:nvSpPr>
        <p:spPr>
          <a:xfrm>
            <a:off x="4788030" y="4076932"/>
            <a:ext cx="647700" cy="143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TxPort_m</a:t>
            </a:r>
          </a:p>
        </p:txBody>
      </p:sp>
      <p:cxnSp>
        <p:nvCxnSpPr>
          <p:cNvPr id="267" name="Straight Arrow Connector 179"/>
          <p:cNvCxnSpPr/>
          <p:nvPr/>
        </p:nvCxnSpPr>
        <p:spPr>
          <a:xfrm flipH="1">
            <a:off x="3491850" y="3716622"/>
            <a:ext cx="214963" cy="41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185"/>
          <p:cNvCxnSpPr/>
          <p:nvPr/>
        </p:nvCxnSpPr>
        <p:spPr>
          <a:xfrm>
            <a:off x="5434142" y="2348094"/>
            <a:ext cx="362028" cy="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91"/>
          <p:cNvCxnSpPr/>
          <p:nvPr/>
        </p:nvCxnSpPr>
        <p:spPr>
          <a:xfrm>
            <a:off x="6945910" y="1988840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192"/>
          <p:cNvSpPr/>
          <p:nvPr/>
        </p:nvSpPr>
        <p:spPr>
          <a:xfrm>
            <a:off x="3851900" y="2673375"/>
            <a:ext cx="576262" cy="179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1" name="Trapezoid 193"/>
          <p:cNvSpPr/>
          <p:nvPr/>
        </p:nvSpPr>
        <p:spPr>
          <a:xfrm rot="16200000">
            <a:off x="4248125" y="2384528"/>
            <a:ext cx="863651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 Stream Select</a:t>
            </a:r>
          </a:p>
        </p:txBody>
      </p:sp>
      <p:cxnSp>
        <p:nvCxnSpPr>
          <p:cNvPr id="272" name="Straight Arrow Connector 194"/>
          <p:cNvCxnSpPr/>
          <p:nvPr/>
        </p:nvCxnSpPr>
        <p:spPr>
          <a:xfrm flipH="1">
            <a:off x="3491850" y="3068950"/>
            <a:ext cx="648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195"/>
          <p:cNvCxnSpPr/>
          <p:nvPr/>
        </p:nvCxnSpPr>
        <p:spPr>
          <a:xfrm>
            <a:off x="4139940" y="2852267"/>
            <a:ext cx="0" cy="21668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196"/>
          <p:cNvSpPr/>
          <p:nvPr/>
        </p:nvSpPr>
        <p:spPr>
          <a:xfrm>
            <a:off x="3851900" y="3500722"/>
            <a:ext cx="576262" cy="468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32KB</a:t>
            </a:r>
          </a:p>
        </p:txBody>
      </p:sp>
      <p:sp>
        <p:nvSpPr>
          <p:cNvPr id="275" name="Rectangle 197"/>
          <p:cNvSpPr/>
          <p:nvPr/>
        </p:nvSpPr>
        <p:spPr>
          <a:xfrm>
            <a:off x="3851900" y="4040472"/>
            <a:ext cx="576262" cy="180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276" name="Trapezoid 198"/>
          <p:cNvSpPr/>
          <p:nvPr/>
        </p:nvSpPr>
        <p:spPr>
          <a:xfrm rot="16200000">
            <a:off x="4247891" y="3752952"/>
            <a:ext cx="864120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 Stream Select</a:t>
            </a:r>
          </a:p>
        </p:txBody>
      </p:sp>
      <p:sp>
        <p:nvSpPr>
          <p:cNvPr id="277" name="TextBox 199"/>
          <p:cNvSpPr txBox="1"/>
          <p:nvPr/>
        </p:nvSpPr>
        <p:spPr>
          <a:xfrm rot="16200000">
            <a:off x="8148509" y="213921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31 PMTs</a:t>
            </a:r>
          </a:p>
        </p:txBody>
      </p:sp>
      <p:cxnSp>
        <p:nvCxnSpPr>
          <p:cNvPr id="278" name="Straight Arrow Connector 204"/>
          <p:cNvCxnSpPr/>
          <p:nvPr/>
        </p:nvCxnSpPr>
        <p:spPr>
          <a:xfrm flipV="1">
            <a:off x="7307650" y="2636912"/>
            <a:ext cx="0" cy="1440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06"/>
          <p:cNvCxnSpPr/>
          <p:nvPr/>
        </p:nvCxnSpPr>
        <p:spPr>
          <a:xfrm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07"/>
          <p:cNvCxnSpPr/>
          <p:nvPr/>
        </p:nvCxnSpPr>
        <p:spPr>
          <a:xfrm flipH="1"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08"/>
          <p:cNvSpPr txBox="1"/>
          <p:nvPr/>
        </p:nvSpPr>
        <p:spPr>
          <a:xfrm>
            <a:off x="2531287" y="5545736"/>
            <a:ext cx="229582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UTC time &amp; </a:t>
            </a:r>
            <a:r>
              <a:rPr lang="en-US" sz="1000" b="1" dirty="0" smtClean="0">
                <a:latin typeface="+mn-lt"/>
              </a:rPr>
              <a:t>Clock (PPS, 125 MHz)</a:t>
            </a:r>
            <a:endParaRPr lang="en-US" sz="1000" b="1" dirty="0">
              <a:latin typeface="+mn-lt"/>
            </a:endParaRPr>
          </a:p>
        </p:txBody>
      </p:sp>
      <p:sp>
        <p:nvSpPr>
          <p:cNvPr id="282" name="TextBox 253"/>
          <p:cNvSpPr txBox="1">
            <a:spLocks noChangeArrowheads="1"/>
          </p:cNvSpPr>
          <p:nvPr/>
        </p:nvSpPr>
        <p:spPr bwMode="auto">
          <a:xfrm>
            <a:off x="3566670" y="3038759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Pause </a:t>
            </a:r>
            <a:r>
              <a:rPr lang="en-US" sz="1000" b="1" dirty="0" smtClean="0">
                <a:solidFill>
                  <a:srgbClr val="FF0000"/>
                </a:solidFill>
              </a:rPr>
              <a:t>Frame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83" name="Straight Arrow Connector 210"/>
          <p:cNvCxnSpPr/>
          <p:nvPr/>
        </p:nvCxnSpPr>
        <p:spPr>
          <a:xfrm flipH="1">
            <a:off x="3275013" y="2708900"/>
            <a:ext cx="216837" cy="49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11"/>
          <p:cNvCxnSpPr/>
          <p:nvPr/>
        </p:nvCxnSpPr>
        <p:spPr>
          <a:xfrm flipH="1" flipV="1">
            <a:off x="3491485" y="2709392"/>
            <a:ext cx="365" cy="100749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12"/>
          <p:cNvCxnSpPr/>
          <p:nvPr/>
        </p:nvCxnSpPr>
        <p:spPr>
          <a:xfrm>
            <a:off x="2348319" y="5644887"/>
            <a:ext cx="144463" cy="1587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13"/>
          <p:cNvCxnSpPr/>
          <p:nvPr/>
        </p:nvCxnSpPr>
        <p:spPr>
          <a:xfrm flipV="1">
            <a:off x="2555720" y="1556584"/>
            <a:ext cx="4536630" cy="156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14"/>
          <p:cNvCxnSpPr/>
          <p:nvPr/>
        </p:nvCxnSpPr>
        <p:spPr>
          <a:xfrm>
            <a:off x="7088785" y="1556867"/>
            <a:ext cx="3495" cy="7193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15"/>
          <p:cNvCxnSpPr/>
          <p:nvPr/>
        </p:nvCxnSpPr>
        <p:spPr>
          <a:xfrm>
            <a:off x="1115520" y="1988800"/>
            <a:ext cx="1" cy="18722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20"/>
          <p:cNvCxnSpPr/>
          <p:nvPr/>
        </p:nvCxnSpPr>
        <p:spPr>
          <a:xfrm flipH="1" flipV="1">
            <a:off x="2339326" y="2780830"/>
            <a:ext cx="1152524" cy="288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21"/>
          <p:cNvSpPr/>
          <p:nvPr/>
        </p:nvSpPr>
        <p:spPr>
          <a:xfrm>
            <a:off x="6516216" y="3068960"/>
            <a:ext cx="1151717" cy="7920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1" name="Rectangle 223"/>
          <p:cNvSpPr/>
          <p:nvPr/>
        </p:nvSpPr>
        <p:spPr>
          <a:xfrm>
            <a:off x="7813672" y="3068960"/>
            <a:ext cx="430838" cy="287780"/>
          </a:xfrm>
          <a:prstGeom prst="rect">
            <a:avLst/>
          </a:prstGeom>
          <a:solidFill>
            <a:srgbClr val="FFFFCC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92" name="Rectangle 224"/>
          <p:cNvSpPr/>
          <p:nvPr/>
        </p:nvSpPr>
        <p:spPr>
          <a:xfrm>
            <a:off x="6661251" y="3501703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cxnSp>
        <p:nvCxnSpPr>
          <p:cNvPr id="293" name="Straight Arrow Connector 225"/>
          <p:cNvCxnSpPr/>
          <p:nvPr/>
        </p:nvCxnSpPr>
        <p:spPr>
          <a:xfrm flipH="1">
            <a:off x="8243886" y="3212976"/>
            <a:ext cx="144644" cy="704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26"/>
          <p:cNvCxnSpPr/>
          <p:nvPr/>
        </p:nvCxnSpPr>
        <p:spPr>
          <a:xfrm>
            <a:off x="6948330" y="3212976"/>
            <a:ext cx="865342" cy="13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27"/>
          <p:cNvCxnSpPr/>
          <p:nvPr/>
        </p:nvCxnSpPr>
        <p:spPr>
          <a:xfrm flipV="1">
            <a:off x="8028384" y="3428848"/>
            <a:ext cx="1188" cy="28818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28"/>
          <p:cNvCxnSpPr/>
          <p:nvPr/>
        </p:nvCxnSpPr>
        <p:spPr>
          <a:xfrm flipV="1">
            <a:off x="6732300" y="5373112"/>
            <a:ext cx="2087850" cy="41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29"/>
          <p:cNvCxnSpPr/>
          <p:nvPr/>
        </p:nvCxnSpPr>
        <p:spPr>
          <a:xfrm>
            <a:off x="8676570" y="350085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30"/>
          <p:cNvCxnSpPr/>
          <p:nvPr/>
        </p:nvCxnSpPr>
        <p:spPr>
          <a:xfrm>
            <a:off x="8820590" y="2348692"/>
            <a:ext cx="0" cy="302442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31"/>
          <p:cNvSpPr/>
          <p:nvPr/>
        </p:nvSpPr>
        <p:spPr>
          <a:xfrm>
            <a:off x="8388530" y="2852155"/>
            <a:ext cx="288040" cy="936885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0" name="TextBox 232"/>
          <p:cNvSpPr txBox="1"/>
          <p:nvPr/>
        </p:nvSpPr>
        <p:spPr>
          <a:xfrm rot="16200000">
            <a:off x="8034153" y="3226436"/>
            <a:ext cx="10086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Hydrophone</a:t>
            </a:r>
            <a:endParaRPr lang="en-US" sz="1100" b="1" dirty="0">
              <a:latin typeface="+mn-lt"/>
            </a:endParaRPr>
          </a:p>
        </p:txBody>
      </p:sp>
      <p:cxnSp>
        <p:nvCxnSpPr>
          <p:cNvPr id="301" name="Straight Arrow Connector 260"/>
          <p:cNvCxnSpPr/>
          <p:nvPr/>
        </p:nvCxnSpPr>
        <p:spPr>
          <a:xfrm>
            <a:off x="5004060" y="378889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262"/>
          <p:cNvSpPr/>
          <p:nvPr/>
        </p:nvSpPr>
        <p:spPr>
          <a:xfrm>
            <a:off x="5868180" y="1700602"/>
            <a:ext cx="360050" cy="216045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3" name="Straight Arrow Connector 266"/>
          <p:cNvCxnSpPr/>
          <p:nvPr/>
        </p:nvCxnSpPr>
        <p:spPr>
          <a:xfrm>
            <a:off x="2348789" y="5805172"/>
            <a:ext cx="144463" cy="1587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269"/>
          <p:cNvSpPr/>
          <p:nvPr/>
        </p:nvSpPr>
        <p:spPr>
          <a:xfrm>
            <a:off x="6587550" y="2348880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5" name="Rectangle 270"/>
          <p:cNvSpPr/>
          <p:nvPr/>
        </p:nvSpPr>
        <p:spPr>
          <a:xfrm>
            <a:off x="7090788" y="2348880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30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06" name="Straight Arrow Connector 272"/>
          <p:cNvCxnSpPr/>
          <p:nvPr/>
        </p:nvCxnSpPr>
        <p:spPr>
          <a:xfrm flipH="1" flipV="1">
            <a:off x="7522589" y="2492896"/>
            <a:ext cx="865941" cy="10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273"/>
          <p:cNvCxnSpPr/>
          <p:nvPr/>
        </p:nvCxnSpPr>
        <p:spPr>
          <a:xfrm>
            <a:off x="6946325" y="2564722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274"/>
          <p:cNvCxnSpPr/>
          <p:nvPr/>
        </p:nvCxnSpPr>
        <p:spPr>
          <a:xfrm>
            <a:off x="673224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276"/>
          <p:cNvCxnSpPr/>
          <p:nvPr/>
        </p:nvCxnSpPr>
        <p:spPr>
          <a:xfrm>
            <a:off x="730765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284"/>
          <p:cNvCxnSpPr/>
          <p:nvPr/>
        </p:nvCxnSpPr>
        <p:spPr>
          <a:xfrm flipH="1">
            <a:off x="6156220" y="2060652"/>
            <a:ext cx="72010" cy="28804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289"/>
          <p:cNvCxnSpPr/>
          <p:nvPr/>
        </p:nvCxnSpPr>
        <p:spPr>
          <a:xfrm>
            <a:off x="6156220" y="2348692"/>
            <a:ext cx="72010" cy="21603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291"/>
          <p:cNvCxnSpPr/>
          <p:nvPr/>
        </p:nvCxnSpPr>
        <p:spPr>
          <a:xfrm flipH="1">
            <a:off x="5868180" y="2348692"/>
            <a:ext cx="288040" cy="1224170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292"/>
          <p:cNvCxnSpPr/>
          <p:nvPr/>
        </p:nvCxnSpPr>
        <p:spPr>
          <a:xfrm flipH="1">
            <a:off x="5436120" y="357286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01"/>
          <p:cNvSpPr/>
          <p:nvPr/>
        </p:nvSpPr>
        <p:spPr>
          <a:xfrm>
            <a:off x="6588280" y="3140968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15" name="Straight Arrow Connector 305"/>
          <p:cNvCxnSpPr/>
          <p:nvPr/>
        </p:nvCxnSpPr>
        <p:spPr>
          <a:xfrm flipH="1">
            <a:off x="6228230" y="256472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08"/>
          <p:cNvCxnSpPr/>
          <p:nvPr/>
        </p:nvCxnSpPr>
        <p:spPr>
          <a:xfrm flipH="1">
            <a:off x="6228230" y="206065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4"/>
          <p:cNvCxnSpPr/>
          <p:nvPr/>
        </p:nvCxnSpPr>
        <p:spPr>
          <a:xfrm flipH="1">
            <a:off x="6228230" y="3284984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H="1">
            <a:off x="5868180" y="3284984"/>
            <a:ext cx="360004" cy="431898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9"/>
          <p:cNvCxnSpPr/>
          <p:nvPr/>
        </p:nvCxnSpPr>
        <p:spPr>
          <a:xfrm flipH="1">
            <a:off x="5436120" y="371688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23"/>
          <p:cNvCxnSpPr/>
          <p:nvPr/>
        </p:nvCxnSpPr>
        <p:spPr>
          <a:xfrm>
            <a:off x="7452323" y="3717032"/>
            <a:ext cx="5772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6"/>
          <p:cNvCxnSpPr/>
          <p:nvPr/>
        </p:nvCxnSpPr>
        <p:spPr>
          <a:xfrm>
            <a:off x="8677715" y="23486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9"/>
          <p:cNvCxnSpPr/>
          <p:nvPr/>
        </p:nvCxnSpPr>
        <p:spPr>
          <a:xfrm>
            <a:off x="802848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31"/>
          <p:cNvSpPr/>
          <p:nvPr/>
        </p:nvSpPr>
        <p:spPr>
          <a:xfrm>
            <a:off x="8028480" y="4220952"/>
            <a:ext cx="648090" cy="50407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4" name="TextBox 332"/>
          <p:cNvSpPr txBox="1"/>
          <p:nvPr/>
        </p:nvSpPr>
        <p:spPr>
          <a:xfrm>
            <a:off x="8028480" y="4220952"/>
            <a:ext cx="6719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latin typeface="+mn-lt"/>
              </a:rPr>
              <a:t>Nano</a:t>
            </a:r>
            <a:endParaRPr lang="en-US" sz="1100" b="1" dirty="0" smtClean="0">
              <a:latin typeface="+mn-lt"/>
            </a:endParaRP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Beacon</a:t>
            </a:r>
            <a:endParaRPr lang="en-US" sz="1100" b="1" dirty="0">
              <a:latin typeface="+mn-lt"/>
            </a:endParaRPr>
          </a:p>
        </p:txBody>
      </p:sp>
      <p:cxnSp>
        <p:nvCxnSpPr>
          <p:cNvPr id="325" name="Straight Arrow Connector 333"/>
          <p:cNvCxnSpPr/>
          <p:nvPr/>
        </p:nvCxnSpPr>
        <p:spPr>
          <a:xfrm>
            <a:off x="8676570" y="45089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35"/>
          <p:cNvSpPr/>
          <p:nvPr/>
        </p:nvSpPr>
        <p:spPr>
          <a:xfrm>
            <a:off x="7090945" y="4940504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GPIO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7" name="Straight Arrow Connector 336"/>
          <p:cNvCxnSpPr/>
          <p:nvPr/>
        </p:nvCxnSpPr>
        <p:spPr>
          <a:xfrm flipH="1">
            <a:off x="7668432" y="5085072"/>
            <a:ext cx="360048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42"/>
          <p:cNvSpPr txBox="1"/>
          <p:nvPr/>
        </p:nvSpPr>
        <p:spPr>
          <a:xfrm>
            <a:off x="7956470" y="479703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LEDs</a:t>
            </a:r>
            <a:endParaRPr lang="en-US" sz="1100" b="1" dirty="0">
              <a:latin typeface="+mn-lt"/>
            </a:endParaRPr>
          </a:p>
        </p:txBody>
      </p:sp>
      <p:sp>
        <p:nvSpPr>
          <p:cNvPr id="329" name="Rectangle 355"/>
          <p:cNvSpPr/>
          <p:nvPr/>
        </p:nvSpPr>
        <p:spPr>
          <a:xfrm>
            <a:off x="5796170" y="4941052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330" name="Rectangle 359"/>
          <p:cNvSpPr/>
          <p:nvPr/>
        </p:nvSpPr>
        <p:spPr>
          <a:xfrm>
            <a:off x="5032873" y="566115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1" name="TextBox 360"/>
          <p:cNvSpPr txBox="1"/>
          <p:nvPr/>
        </p:nvSpPr>
        <p:spPr>
          <a:xfrm>
            <a:off x="4996873" y="566115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RS232</a:t>
            </a:r>
            <a:endParaRPr lang="en-US" sz="1100" b="1" dirty="0">
              <a:latin typeface="+mn-lt"/>
            </a:endParaRPr>
          </a:p>
        </p:txBody>
      </p:sp>
      <p:sp>
        <p:nvSpPr>
          <p:cNvPr id="332" name="TextBox 362"/>
          <p:cNvSpPr txBox="1"/>
          <p:nvPr/>
        </p:nvSpPr>
        <p:spPr>
          <a:xfrm>
            <a:off x="5791728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Temp</a:t>
            </a:r>
            <a:endParaRPr lang="en-US" sz="1100" b="1" dirty="0">
              <a:latin typeface="+mn-lt"/>
            </a:endParaRPr>
          </a:p>
        </p:txBody>
      </p:sp>
      <p:sp>
        <p:nvSpPr>
          <p:cNvPr id="333" name="Rectangle 363"/>
          <p:cNvSpPr/>
          <p:nvPr/>
        </p:nvSpPr>
        <p:spPr>
          <a:xfrm>
            <a:off x="6661251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4" name="TextBox 364"/>
          <p:cNvSpPr txBox="1"/>
          <p:nvPr/>
        </p:nvSpPr>
        <p:spPr>
          <a:xfrm>
            <a:off x="6616837" y="5652069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Compass</a:t>
            </a:r>
            <a:endParaRPr lang="en-US" sz="1100" b="1" dirty="0">
              <a:latin typeface="+mn-lt"/>
            </a:endParaRPr>
          </a:p>
        </p:txBody>
      </p:sp>
      <p:sp>
        <p:nvSpPr>
          <p:cNvPr id="335" name="TextBox 366"/>
          <p:cNvSpPr txBox="1"/>
          <p:nvPr/>
        </p:nvSpPr>
        <p:spPr>
          <a:xfrm>
            <a:off x="7504241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Tilt</a:t>
            </a:r>
            <a:endParaRPr lang="en-US" sz="1100" b="1" dirty="0">
              <a:latin typeface="+mn-lt"/>
            </a:endParaRPr>
          </a:p>
        </p:txBody>
      </p:sp>
      <p:cxnSp>
        <p:nvCxnSpPr>
          <p:cNvPr id="336" name="Straight Arrow Connector 369"/>
          <p:cNvCxnSpPr/>
          <p:nvPr/>
        </p:nvCxnSpPr>
        <p:spPr>
          <a:xfrm>
            <a:off x="6084210" y="5229092"/>
            <a:ext cx="0" cy="43206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70"/>
          <p:cNvCxnSpPr/>
          <p:nvPr/>
        </p:nvCxnSpPr>
        <p:spPr>
          <a:xfrm flipV="1">
            <a:off x="687632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73"/>
          <p:cNvCxnSpPr/>
          <p:nvPr/>
        </p:nvCxnSpPr>
        <p:spPr>
          <a:xfrm flipV="1">
            <a:off x="774044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74"/>
          <p:cNvCxnSpPr/>
          <p:nvPr/>
        </p:nvCxnSpPr>
        <p:spPr>
          <a:xfrm flipV="1">
            <a:off x="6084210" y="5517132"/>
            <a:ext cx="1656230" cy="416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80"/>
          <p:cNvSpPr txBox="1"/>
          <p:nvPr/>
        </p:nvSpPr>
        <p:spPr>
          <a:xfrm>
            <a:off x="2564819" y="5703129"/>
            <a:ext cx="2018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Point to Point interconnection</a:t>
            </a:r>
            <a:endParaRPr lang="en-US" sz="1000" b="1" dirty="0">
              <a:latin typeface="+mn-lt"/>
            </a:endParaRPr>
          </a:p>
        </p:txBody>
      </p:sp>
      <p:sp>
        <p:nvSpPr>
          <p:cNvPr id="341" name="TextBox 381"/>
          <p:cNvSpPr txBox="1"/>
          <p:nvPr/>
        </p:nvSpPr>
        <p:spPr>
          <a:xfrm>
            <a:off x="897665" y="4983615"/>
            <a:ext cx="793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+mn-lt"/>
              </a:rPr>
              <a:t>Xilinx</a:t>
            </a: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Kintex-7</a:t>
            </a:r>
            <a:endParaRPr lang="en-US" sz="1200" b="1" dirty="0">
              <a:latin typeface="+mn-lt"/>
            </a:endParaRPr>
          </a:p>
        </p:txBody>
      </p:sp>
      <p:sp>
        <p:nvSpPr>
          <p:cNvPr id="342" name="Rounded Rectangle 382"/>
          <p:cNvSpPr/>
          <p:nvPr/>
        </p:nvSpPr>
        <p:spPr>
          <a:xfrm>
            <a:off x="1043510" y="2348850"/>
            <a:ext cx="2376330" cy="2016280"/>
          </a:xfrm>
          <a:prstGeom prst="roundRect">
            <a:avLst>
              <a:gd name="adj" fmla="val 51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3" name="Straight Arrow Connector 178"/>
          <p:cNvCxnSpPr/>
          <p:nvPr/>
        </p:nvCxnSpPr>
        <p:spPr>
          <a:xfrm flipV="1">
            <a:off x="1115520" y="3861060"/>
            <a:ext cx="72010" cy="158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187"/>
          <p:cNvSpPr/>
          <p:nvPr/>
        </p:nvSpPr>
        <p:spPr>
          <a:xfrm rot="5400000">
            <a:off x="1655595" y="1376715"/>
            <a:ext cx="360050" cy="11521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5" name="TextBox 188"/>
          <p:cNvSpPr txBox="1"/>
          <p:nvPr/>
        </p:nvSpPr>
        <p:spPr>
          <a:xfrm>
            <a:off x="1244393" y="1772770"/>
            <a:ext cx="116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Start Time Slice UTC &amp;</a:t>
            </a:r>
          </a:p>
          <a:p>
            <a:pPr algn="ctr">
              <a:defRPr/>
            </a:pPr>
            <a:r>
              <a:rPr lang="en-US" sz="800" dirty="0" smtClean="0">
                <a:latin typeface="+mn-lt"/>
              </a:rPr>
              <a:t>Offset counter since</a:t>
            </a:r>
            <a:endParaRPr lang="en-US" sz="800" dirty="0">
              <a:latin typeface="+mn-lt"/>
            </a:endParaRPr>
          </a:p>
        </p:txBody>
      </p:sp>
      <p:cxnSp>
        <p:nvCxnSpPr>
          <p:cNvPr id="346" name="Straight Arrow Connector 189"/>
          <p:cNvCxnSpPr/>
          <p:nvPr/>
        </p:nvCxnSpPr>
        <p:spPr>
          <a:xfrm>
            <a:off x="111552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201"/>
          <p:cNvCxnSpPr/>
          <p:nvPr/>
        </p:nvCxnSpPr>
        <p:spPr>
          <a:xfrm>
            <a:off x="241170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218"/>
          <p:cNvCxnSpPr/>
          <p:nvPr/>
        </p:nvCxnSpPr>
        <p:spPr>
          <a:xfrm>
            <a:off x="2555719" y="1556740"/>
            <a:ext cx="1" cy="4320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238"/>
          <p:cNvCxnSpPr/>
          <p:nvPr/>
        </p:nvCxnSpPr>
        <p:spPr>
          <a:xfrm>
            <a:off x="6012200" y="1556740"/>
            <a:ext cx="0" cy="14446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240"/>
          <p:cNvSpPr txBox="1"/>
          <p:nvPr/>
        </p:nvSpPr>
        <p:spPr>
          <a:xfrm rot="16200000">
            <a:off x="5556557" y="1954801"/>
            <a:ext cx="8386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Time Slice Start</a:t>
            </a:r>
          </a:p>
        </p:txBody>
      </p:sp>
      <p:grpSp>
        <p:nvGrpSpPr>
          <p:cNvPr id="351" name="3 Grupo"/>
          <p:cNvGrpSpPr/>
          <p:nvPr/>
        </p:nvGrpSpPr>
        <p:grpSpPr>
          <a:xfrm>
            <a:off x="1669941" y="4954106"/>
            <a:ext cx="576960" cy="430603"/>
            <a:chOff x="2339690" y="4942509"/>
            <a:chExt cx="576960" cy="430603"/>
          </a:xfrm>
        </p:grpSpPr>
        <p:sp>
          <p:nvSpPr>
            <p:cNvPr id="352" name="Rectangle 138"/>
            <p:cNvSpPr/>
            <p:nvPr/>
          </p:nvSpPr>
          <p:spPr>
            <a:xfrm>
              <a:off x="2339690" y="4942509"/>
              <a:ext cx="50323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3" name="TextBox 139"/>
            <p:cNvSpPr txBox="1"/>
            <p:nvPr/>
          </p:nvSpPr>
          <p:spPr>
            <a:xfrm>
              <a:off x="2348789" y="4994197"/>
              <a:ext cx="5016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n-lt"/>
                </a:rPr>
                <a:t>MEM</a:t>
              </a:r>
            </a:p>
          </p:txBody>
        </p:sp>
        <p:sp>
          <p:nvSpPr>
            <p:cNvPr id="354" name="TextBox 181"/>
            <p:cNvSpPr txBox="1"/>
            <p:nvPr/>
          </p:nvSpPr>
          <p:spPr>
            <a:xfrm>
              <a:off x="2680688" y="5058873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55" name="Arc 241"/>
          <p:cNvSpPr/>
          <p:nvPr/>
        </p:nvSpPr>
        <p:spPr>
          <a:xfrm>
            <a:off x="2200433" y="3875350"/>
            <a:ext cx="504070" cy="417770"/>
          </a:xfrm>
          <a:prstGeom prst="arc">
            <a:avLst>
              <a:gd name="adj1" fmla="val 5283451"/>
              <a:gd name="adj2" fmla="val 11076607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Arc 242"/>
          <p:cNvSpPr/>
          <p:nvPr/>
        </p:nvSpPr>
        <p:spPr>
          <a:xfrm>
            <a:off x="2704504" y="4293120"/>
            <a:ext cx="321197" cy="699777"/>
          </a:xfrm>
          <a:prstGeom prst="arc">
            <a:avLst>
              <a:gd name="adj1" fmla="val 16186236"/>
              <a:gd name="adj2" fmla="val 4575166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7" name="Straight Connector 244"/>
          <p:cNvCxnSpPr>
            <a:endCxn id="356" idx="0"/>
          </p:cNvCxnSpPr>
          <p:nvPr/>
        </p:nvCxnSpPr>
        <p:spPr>
          <a:xfrm>
            <a:off x="2459550" y="4292843"/>
            <a:ext cx="404152" cy="2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248"/>
          <p:cNvCxnSpPr/>
          <p:nvPr/>
        </p:nvCxnSpPr>
        <p:spPr>
          <a:xfrm flipV="1">
            <a:off x="2200433" y="5144466"/>
            <a:ext cx="461193" cy="13344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24598 Grupo"/>
          <p:cNvGrpSpPr/>
          <p:nvPr/>
        </p:nvGrpSpPr>
        <p:grpSpPr>
          <a:xfrm>
            <a:off x="3256489" y="4861773"/>
            <a:ext cx="1153228" cy="465966"/>
            <a:chOff x="3707880" y="4916830"/>
            <a:chExt cx="1153228" cy="465966"/>
          </a:xfrm>
        </p:grpSpPr>
        <p:sp>
          <p:nvSpPr>
            <p:cNvPr id="360" name="Rectangle 137"/>
            <p:cNvSpPr/>
            <p:nvPr/>
          </p:nvSpPr>
          <p:spPr>
            <a:xfrm>
              <a:off x="3995920" y="4942509"/>
              <a:ext cx="86518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CPU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LM32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1" name="Arc 235"/>
            <p:cNvSpPr/>
            <p:nvPr/>
          </p:nvSpPr>
          <p:spPr>
            <a:xfrm>
              <a:off x="3707880" y="5013220"/>
              <a:ext cx="504070" cy="360050"/>
            </a:xfrm>
            <a:prstGeom prst="arc">
              <a:avLst>
                <a:gd name="adj1" fmla="val 12191479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236"/>
            <p:cNvSpPr/>
            <p:nvPr/>
          </p:nvSpPr>
          <p:spPr>
            <a:xfrm flipV="1">
              <a:off x="3707880" y="4941210"/>
              <a:ext cx="504070" cy="360050"/>
            </a:xfrm>
            <a:prstGeom prst="arc">
              <a:avLst>
                <a:gd name="adj1" fmla="val 12225577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253"/>
            <p:cNvSpPr txBox="1"/>
            <p:nvPr/>
          </p:nvSpPr>
          <p:spPr>
            <a:xfrm>
              <a:off x="3939348" y="49168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64" name="TextBox 254"/>
            <p:cNvSpPr txBox="1"/>
            <p:nvPr/>
          </p:nvSpPr>
          <p:spPr>
            <a:xfrm>
              <a:off x="3938199" y="51981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grpSp>
        <p:nvGrpSpPr>
          <p:cNvPr id="365" name="Group 257"/>
          <p:cNvGrpSpPr/>
          <p:nvPr/>
        </p:nvGrpSpPr>
        <p:grpSpPr>
          <a:xfrm>
            <a:off x="5805696" y="4393708"/>
            <a:ext cx="648090" cy="360050"/>
            <a:chOff x="1848366" y="4725180"/>
            <a:chExt cx="648090" cy="360050"/>
          </a:xfrm>
        </p:grpSpPr>
        <p:sp>
          <p:nvSpPr>
            <p:cNvPr id="366" name="Oval 258"/>
            <p:cNvSpPr/>
            <p:nvPr/>
          </p:nvSpPr>
          <p:spPr>
            <a:xfrm>
              <a:off x="1848366" y="4725180"/>
              <a:ext cx="648090" cy="36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367" name="TextBox 259"/>
            <p:cNvSpPr txBox="1"/>
            <p:nvPr/>
          </p:nvSpPr>
          <p:spPr>
            <a:xfrm>
              <a:off x="1910961" y="4807499"/>
              <a:ext cx="5229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/>
                <a:t>WB Crossbar</a:t>
              </a:r>
            </a:p>
            <a:p>
              <a:pPr algn="ctr"/>
              <a:r>
                <a:rPr lang="en-US" sz="400" b="1" dirty="0" smtClean="0"/>
                <a:t>(1x8)</a:t>
              </a:r>
            </a:p>
          </p:txBody>
        </p:sp>
      </p:grpSp>
      <p:grpSp>
        <p:nvGrpSpPr>
          <p:cNvPr id="368" name="367 Grupo"/>
          <p:cNvGrpSpPr/>
          <p:nvPr/>
        </p:nvGrpSpPr>
        <p:grpSpPr>
          <a:xfrm>
            <a:off x="2616850" y="4910090"/>
            <a:ext cx="766581" cy="393956"/>
            <a:chOff x="3060939" y="4921593"/>
            <a:chExt cx="766581" cy="393956"/>
          </a:xfrm>
        </p:grpSpPr>
        <p:grpSp>
          <p:nvGrpSpPr>
            <p:cNvPr id="369" name="Group 200"/>
            <p:cNvGrpSpPr/>
            <p:nvPr/>
          </p:nvGrpSpPr>
          <p:grpSpPr>
            <a:xfrm>
              <a:off x="3131801" y="4941210"/>
              <a:ext cx="648090" cy="374339"/>
              <a:chOff x="1848366" y="4725180"/>
              <a:chExt cx="648090" cy="360050"/>
            </a:xfrm>
          </p:grpSpPr>
          <p:sp>
            <p:nvSpPr>
              <p:cNvPr id="375" name="Oval 155"/>
              <p:cNvSpPr/>
              <p:nvPr/>
            </p:nvSpPr>
            <p:spPr>
              <a:xfrm>
                <a:off x="1848366" y="4725180"/>
                <a:ext cx="648090" cy="3600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TextBox 177"/>
              <p:cNvSpPr txBox="1"/>
              <p:nvPr/>
            </p:nvSpPr>
            <p:spPr>
              <a:xfrm>
                <a:off x="1877298" y="4826911"/>
                <a:ext cx="5902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00" b="1" dirty="0" smtClean="0"/>
                  <a:t>WB Crossbar</a:t>
                </a:r>
              </a:p>
              <a:p>
                <a:pPr algn="ctr"/>
                <a:r>
                  <a:rPr lang="en-US" sz="400" b="1" dirty="0" smtClean="0"/>
                  <a:t>(3x2)</a:t>
                </a:r>
              </a:p>
            </p:txBody>
          </p:sp>
        </p:grpSp>
        <p:sp>
          <p:nvSpPr>
            <p:cNvPr id="370" name="TextBox 186"/>
            <p:cNvSpPr txBox="1"/>
            <p:nvPr/>
          </p:nvSpPr>
          <p:spPr>
            <a:xfrm>
              <a:off x="3582597" y="4984077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1" name="TextBox 190"/>
            <p:cNvSpPr txBox="1"/>
            <p:nvPr/>
          </p:nvSpPr>
          <p:spPr>
            <a:xfrm>
              <a:off x="3218664" y="4921593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2" name="TextBox 239"/>
            <p:cNvSpPr txBox="1"/>
            <p:nvPr/>
          </p:nvSpPr>
          <p:spPr>
            <a:xfrm>
              <a:off x="3591558" y="5107068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373" name="TextBox 247"/>
            <p:cNvSpPr txBox="1"/>
            <p:nvPr/>
          </p:nvSpPr>
          <p:spPr>
            <a:xfrm>
              <a:off x="3060939" y="5063636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374" name="TextBox 261"/>
            <p:cNvSpPr txBox="1"/>
            <p:nvPr/>
          </p:nvSpPr>
          <p:spPr>
            <a:xfrm>
              <a:off x="3429950" y="4922158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sp>
        <p:nvSpPr>
          <p:cNvPr id="377" name="Arc 263"/>
          <p:cNvSpPr/>
          <p:nvPr/>
        </p:nvSpPr>
        <p:spPr>
          <a:xfrm flipH="1">
            <a:off x="3110254" y="4509150"/>
            <a:ext cx="885666" cy="1152160"/>
          </a:xfrm>
          <a:prstGeom prst="arc">
            <a:avLst>
              <a:gd name="adj1" fmla="val 16186236"/>
              <a:gd name="adj2" fmla="val 2073020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8" name="Straight Connector 264"/>
          <p:cNvCxnSpPr/>
          <p:nvPr/>
        </p:nvCxnSpPr>
        <p:spPr>
          <a:xfrm flipV="1">
            <a:off x="3562350" y="4509150"/>
            <a:ext cx="2233820" cy="2221"/>
          </a:xfrm>
          <a:prstGeom prst="line">
            <a:avLst/>
          </a:prstGeom>
          <a:ln>
            <a:solidFill>
              <a:srgbClr val="00B05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271"/>
          <p:cNvSpPr txBox="1"/>
          <p:nvPr/>
        </p:nvSpPr>
        <p:spPr>
          <a:xfrm>
            <a:off x="5436120" y="4108454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0" name="TextBox 275"/>
          <p:cNvSpPr txBox="1"/>
          <p:nvPr/>
        </p:nvSpPr>
        <p:spPr>
          <a:xfrm>
            <a:off x="5733686" y="4456192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1" name="Arc 279"/>
          <p:cNvSpPr/>
          <p:nvPr/>
        </p:nvSpPr>
        <p:spPr>
          <a:xfrm>
            <a:off x="5292100" y="4725180"/>
            <a:ext cx="1872260" cy="432060"/>
          </a:xfrm>
          <a:prstGeom prst="arc">
            <a:avLst>
              <a:gd name="adj1" fmla="val 10699765"/>
              <a:gd name="adj2" fmla="val 12645726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280"/>
          <p:cNvSpPr txBox="1"/>
          <p:nvPr/>
        </p:nvSpPr>
        <p:spPr>
          <a:xfrm>
            <a:off x="5815796" y="4602520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3" name="Arc 285"/>
          <p:cNvSpPr/>
          <p:nvPr/>
        </p:nvSpPr>
        <p:spPr>
          <a:xfrm flipH="1">
            <a:off x="4716020" y="4581160"/>
            <a:ext cx="2664370" cy="648090"/>
          </a:xfrm>
          <a:prstGeom prst="arc">
            <a:avLst>
              <a:gd name="adj1" fmla="val 10699765"/>
              <a:gd name="adj2" fmla="val 1311536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287"/>
          <p:cNvSpPr txBox="1"/>
          <p:nvPr/>
        </p:nvSpPr>
        <p:spPr>
          <a:xfrm>
            <a:off x="6267483" y="451137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5" name="Arc 288"/>
          <p:cNvSpPr/>
          <p:nvPr/>
        </p:nvSpPr>
        <p:spPr>
          <a:xfrm flipH="1">
            <a:off x="5148080" y="4653170"/>
            <a:ext cx="1584220" cy="504070"/>
          </a:xfrm>
          <a:prstGeom prst="arc">
            <a:avLst>
              <a:gd name="adj1" fmla="val 10699765"/>
              <a:gd name="adj2" fmla="val 1238354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extBox 290"/>
          <p:cNvSpPr txBox="1"/>
          <p:nvPr/>
        </p:nvSpPr>
        <p:spPr>
          <a:xfrm>
            <a:off x="6165746" y="459068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87" name="TextBox 293"/>
          <p:cNvSpPr txBox="1"/>
          <p:nvPr/>
        </p:nvSpPr>
        <p:spPr>
          <a:xfrm>
            <a:off x="6601689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8" name="TextBox 294"/>
          <p:cNvSpPr txBox="1"/>
          <p:nvPr/>
        </p:nvSpPr>
        <p:spPr>
          <a:xfrm>
            <a:off x="7240253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89" name="TextBox 295"/>
          <p:cNvSpPr txBox="1"/>
          <p:nvPr/>
        </p:nvSpPr>
        <p:spPr>
          <a:xfrm>
            <a:off x="5968453" y="4893015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grpSp>
        <p:nvGrpSpPr>
          <p:cNvPr id="390" name="24599 Grupo"/>
          <p:cNvGrpSpPr/>
          <p:nvPr/>
        </p:nvGrpSpPr>
        <p:grpSpPr>
          <a:xfrm>
            <a:off x="5119389" y="4900564"/>
            <a:ext cx="574675" cy="341726"/>
            <a:chOff x="5062980" y="4900564"/>
            <a:chExt cx="574675" cy="341726"/>
          </a:xfrm>
        </p:grpSpPr>
        <p:sp>
          <p:nvSpPr>
            <p:cNvPr id="391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UART</a:t>
              </a:r>
            </a:p>
          </p:txBody>
        </p:sp>
        <p:sp>
          <p:nvSpPr>
            <p:cNvPr id="392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393" name="TextBox 311"/>
          <p:cNvSpPr txBox="1"/>
          <p:nvPr/>
        </p:nvSpPr>
        <p:spPr>
          <a:xfrm>
            <a:off x="5968334" y="461450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4" name="Arc 312"/>
          <p:cNvSpPr/>
          <p:nvPr/>
        </p:nvSpPr>
        <p:spPr>
          <a:xfrm rot="402172">
            <a:off x="6299486" y="3641089"/>
            <a:ext cx="1211643" cy="1530966"/>
          </a:xfrm>
          <a:prstGeom prst="arc">
            <a:avLst>
              <a:gd name="adj1" fmla="val 10411785"/>
              <a:gd name="adj2" fmla="val 14737759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13"/>
          <p:cNvSpPr txBox="1"/>
          <p:nvPr/>
        </p:nvSpPr>
        <p:spPr>
          <a:xfrm>
            <a:off x="6224051" y="4407997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6" name="TextBox 316"/>
          <p:cNvSpPr txBox="1"/>
          <p:nvPr/>
        </p:nvSpPr>
        <p:spPr>
          <a:xfrm>
            <a:off x="6597806" y="364502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397" name="Arc 318"/>
          <p:cNvSpPr/>
          <p:nvPr/>
        </p:nvSpPr>
        <p:spPr>
          <a:xfrm>
            <a:off x="6156176" y="2924944"/>
            <a:ext cx="1008186" cy="3384456"/>
          </a:xfrm>
          <a:prstGeom prst="arc">
            <a:avLst>
              <a:gd name="adj1" fmla="val 12261594"/>
              <a:gd name="adj2" fmla="val 16235521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21"/>
          <p:cNvSpPr txBox="1"/>
          <p:nvPr/>
        </p:nvSpPr>
        <p:spPr>
          <a:xfrm>
            <a:off x="6123413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399" name="Arc 322"/>
          <p:cNvSpPr/>
          <p:nvPr/>
        </p:nvSpPr>
        <p:spPr>
          <a:xfrm flipH="1">
            <a:off x="5292100" y="2780910"/>
            <a:ext cx="288040" cy="360050"/>
          </a:xfrm>
          <a:prstGeom prst="arc">
            <a:avLst>
              <a:gd name="adj1" fmla="val 10892884"/>
              <a:gd name="adj2" fmla="val 1628782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Connector 328"/>
          <p:cNvCxnSpPr/>
          <p:nvPr/>
        </p:nvCxnSpPr>
        <p:spPr>
          <a:xfrm>
            <a:off x="5580140" y="2924930"/>
            <a:ext cx="0" cy="12241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337"/>
          <p:cNvCxnSpPr/>
          <p:nvPr/>
        </p:nvCxnSpPr>
        <p:spPr>
          <a:xfrm>
            <a:off x="5436120" y="314096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339"/>
          <p:cNvCxnSpPr/>
          <p:nvPr/>
        </p:nvCxnSpPr>
        <p:spPr>
          <a:xfrm>
            <a:off x="5436120" y="414910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Arc 344"/>
          <p:cNvSpPr/>
          <p:nvPr/>
        </p:nvSpPr>
        <p:spPr>
          <a:xfrm flipH="1">
            <a:off x="5220090" y="4149100"/>
            <a:ext cx="720100" cy="576080"/>
          </a:xfrm>
          <a:prstGeom prst="arc">
            <a:avLst>
              <a:gd name="adj1" fmla="val 10830382"/>
              <a:gd name="adj2" fmla="val 16352935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346"/>
          <p:cNvSpPr txBox="1"/>
          <p:nvPr/>
        </p:nvSpPr>
        <p:spPr>
          <a:xfrm>
            <a:off x="5830076" y="4379419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cxnSp>
        <p:nvCxnSpPr>
          <p:cNvPr id="405" name="Straight Connector 348"/>
          <p:cNvCxnSpPr>
            <a:endCxn id="397" idx="2"/>
          </p:cNvCxnSpPr>
          <p:nvPr/>
        </p:nvCxnSpPr>
        <p:spPr>
          <a:xfrm flipH="1">
            <a:off x="6677746" y="2924944"/>
            <a:ext cx="198575" cy="1017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265"/>
          <p:cNvSpPr txBox="1"/>
          <p:nvPr/>
        </p:nvSpPr>
        <p:spPr>
          <a:xfrm rot="16200000">
            <a:off x="5562182" y="2953930"/>
            <a:ext cx="10550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+mn-lt"/>
              </a:rPr>
              <a:t>State Machine</a:t>
            </a:r>
            <a:endParaRPr lang="en-US" sz="1200" dirty="0">
              <a:latin typeface="+mn-lt"/>
            </a:endParaRPr>
          </a:p>
        </p:txBody>
      </p:sp>
      <p:cxnSp>
        <p:nvCxnSpPr>
          <p:cNvPr id="407" name="Straight Connector 352"/>
          <p:cNvCxnSpPr/>
          <p:nvPr/>
        </p:nvCxnSpPr>
        <p:spPr>
          <a:xfrm>
            <a:off x="6084210" y="4725180"/>
            <a:ext cx="0" cy="21603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248 Grupo"/>
          <p:cNvGrpSpPr/>
          <p:nvPr/>
        </p:nvGrpSpPr>
        <p:grpSpPr>
          <a:xfrm>
            <a:off x="4483361" y="4889133"/>
            <a:ext cx="574675" cy="341726"/>
            <a:chOff x="5062980" y="4900564"/>
            <a:chExt cx="574675" cy="341726"/>
          </a:xfrm>
        </p:grpSpPr>
        <p:sp>
          <p:nvSpPr>
            <p:cNvPr id="409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411" name="TextBox 280"/>
          <p:cNvSpPr txBox="1"/>
          <p:nvPr/>
        </p:nvSpPr>
        <p:spPr>
          <a:xfrm>
            <a:off x="5748090" y="452621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12" name="Arc 279"/>
          <p:cNvSpPr/>
          <p:nvPr/>
        </p:nvSpPr>
        <p:spPr>
          <a:xfrm>
            <a:off x="4712050" y="4602520"/>
            <a:ext cx="1872260" cy="535668"/>
          </a:xfrm>
          <a:prstGeom prst="arc">
            <a:avLst>
              <a:gd name="adj1" fmla="val 10559490"/>
              <a:gd name="adj2" fmla="val 1824286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359"/>
          <p:cNvSpPr/>
          <p:nvPr/>
        </p:nvSpPr>
        <p:spPr>
          <a:xfrm>
            <a:off x="4523413" y="5661152"/>
            <a:ext cx="43187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4" name="TextBox 360"/>
          <p:cNvSpPr txBox="1"/>
          <p:nvPr/>
        </p:nvSpPr>
        <p:spPr>
          <a:xfrm>
            <a:off x="4324055" y="567718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SPI</a:t>
            </a: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Flash</a:t>
            </a:r>
            <a:endParaRPr lang="en-US" sz="1100" b="1" dirty="0">
              <a:latin typeface="+mn-lt"/>
            </a:endParaRPr>
          </a:p>
        </p:txBody>
      </p:sp>
      <p:cxnSp>
        <p:nvCxnSpPr>
          <p:cNvPr id="415" name="Straight Arrow Connector 146"/>
          <p:cNvCxnSpPr/>
          <p:nvPr/>
        </p:nvCxnSpPr>
        <p:spPr>
          <a:xfrm>
            <a:off x="4725609" y="5236942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221"/>
          <p:cNvSpPr/>
          <p:nvPr/>
        </p:nvSpPr>
        <p:spPr>
          <a:xfrm>
            <a:off x="6516216" y="3933056"/>
            <a:ext cx="1151717" cy="57606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7" name="TextBox 150"/>
          <p:cNvSpPr txBox="1"/>
          <p:nvPr/>
        </p:nvSpPr>
        <p:spPr>
          <a:xfrm>
            <a:off x="6711285" y="3872081"/>
            <a:ext cx="8130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 smtClean="0"/>
              <a:t>Multiboot</a:t>
            </a:r>
            <a:endParaRPr lang="en-US" sz="1200" dirty="0">
              <a:latin typeface="+mn-lt"/>
            </a:endParaRPr>
          </a:p>
        </p:txBody>
      </p:sp>
      <p:sp>
        <p:nvSpPr>
          <p:cNvPr id="418" name="Rectangle 224"/>
          <p:cNvSpPr/>
          <p:nvPr/>
        </p:nvSpPr>
        <p:spPr>
          <a:xfrm>
            <a:off x="6733257" y="4149080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419" name="Arc 312"/>
          <p:cNvSpPr/>
          <p:nvPr/>
        </p:nvSpPr>
        <p:spPr>
          <a:xfrm rot="402172">
            <a:off x="6404852" y="4180575"/>
            <a:ext cx="574384" cy="593120"/>
          </a:xfrm>
          <a:prstGeom prst="arc">
            <a:avLst>
              <a:gd name="adj1" fmla="val 10410045"/>
              <a:gd name="adj2" fmla="val 1625673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321"/>
          <p:cNvSpPr txBox="1"/>
          <p:nvPr/>
        </p:nvSpPr>
        <p:spPr>
          <a:xfrm>
            <a:off x="6012160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421" name="TextBox 316"/>
          <p:cNvSpPr txBox="1"/>
          <p:nvPr/>
        </p:nvSpPr>
        <p:spPr>
          <a:xfrm>
            <a:off x="6660232" y="429309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422" name="TextBox 316"/>
          <p:cNvSpPr txBox="1"/>
          <p:nvPr/>
        </p:nvSpPr>
        <p:spPr>
          <a:xfrm>
            <a:off x="6804248" y="285293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21" name="220 Rectángulo"/>
          <p:cNvSpPr/>
          <p:nvPr/>
        </p:nvSpPr>
        <p:spPr>
          <a:xfrm>
            <a:off x="7740440" y="2781456"/>
            <a:ext cx="1160211" cy="25528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221 Rectángulo"/>
          <p:cNvSpPr/>
          <p:nvPr/>
        </p:nvSpPr>
        <p:spPr>
          <a:xfrm>
            <a:off x="5768338" y="5517548"/>
            <a:ext cx="2760243" cy="714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222 Forma libre"/>
          <p:cNvSpPr/>
          <p:nvPr/>
        </p:nvSpPr>
        <p:spPr>
          <a:xfrm>
            <a:off x="128504" y="2526132"/>
            <a:ext cx="7619002" cy="1426143"/>
          </a:xfrm>
          <a:custGeom>
            <a:avLst/>
            <a:gdLst>
              <a:gd name="connsiteX0" fmla="*/ 9661889 w 9661889"/>
              <a:gd name="connsiteY0" fmla="*/ 151025 h 1759327"/>
              <a:gd name="connsiteX1" fmla="*/ 7724232 w 9661889"/>
              <a:gd name="connsiteY1" fmla="*/ 129254 h 1759327"/>
              <a:gd name="connsiteX2" fmla="*/ 7397660 w 9661889"/>
              <a:gd name="connsiteY2" fmla="*/ 1544397 h 1759327"/>
              <a:gd name="connsiteX3" fmla="*/ 5046346 w 9661889"/>
              <a:gd name="connsiteY3" fmla="*/ 1664140 h 1759327"/>
              <a:gd name="connsiteX4" fmla="*/ 5013689 w 9661889"/>
              <a:gd name="connsiteY4" fmla="*/ 662654 h 1759327"/>
              <a:gd name="connsiteX5" fmla="*/ 1682660 w 9661889"/>
              <a:gd name="connsiteY5" fmla="*/ 586454 h 1759327"/>
              <a:gd name="connsiteX6" fmla="*/ 147775 w 9661889"/>
              <a:gd name="connsiteY6" fmla="*/ 553797 h 1759327"/>
              <a:gd name="connsiteX7" fmla="*/ 60689 w 9661889"/>
              <a:gd name="connsiteY7" fmla="*/ 553797 h 1759327"/>
              <a:gd name="connsiteX0" fmla="*/ 9661889 w 9661889"/>
              <a:gd name="connsiteY0" fmla="*/ 151025 h 1764737"/>
              <a:gd name="connsiteX1" fmla="*/ 7724232 w 9661889"/>
              <a:gd name="connsiteY1" fmla="*/ 129254 h 1764737"/>
              <a:gd name="connsiteX2" fmla="*/ 7397660 w 9661889"/>
              <a:gd name="connsiteY2" fmla="*/ 1544397 h 1764737"/>
              <a:gd name="connsiteX3" fmla="*/ 5046346 w 9661889"/>
              <a:gd name="connsiteY3" fmla="*/ 1664140 h 1764737"/>
              <a:gd name="connsiteX4" fmla="*/ 4024430 w 9661889"/>
              <a:gd name="connsiteY4" fmla="*/ 586454 h 1764737"/>
              <a:gd name="connsiteX5" fmla="*/ 1682660 w 9661889"/>
              <a:gd name="connsiteY5" fmla="*/ 586454 h 1764737"/>
              <a:gd name="connsiteX6" fmla="*/ 147775 w 9661889"/>
              <a:gd name="connsiteY6" fmla="*/ 553797 h 1764737"/>
              <a:gd name="connsiteX7" fmla="*/ 60689 w 9661889"/>
              <a:gd name="connsiteY7" fmla="*/ 553797 h 1764737"/>
              <a:gd name="connsiteX0" fmla="*/ 9661889 w 9661889"/>
              <a:gd name="connsiteY0" fmla="*/ 151025 h 1811851"/>
              <a:gd name="connsiteX1" fmla="*/ 7724232 w 9661889"/>
              <a:gd name="connsiteY1" fmla="*/ 129254 h 1811851"/>
              <a:gd name="connsiteX2" fmla="*/ 7397660 w 9661889"/>
              <a:gd name="connsiteY2" fmla="*/ 1544397 h 1811851"/>
              <a:gd name="connsiteX3" fmla="*/ 4241749 w 9661889"/>
              <a:gd name="connsiteY3" fmla="*/ 1729454 h 1811851"/>
              <a:gd name="connsiteX4" fmla="*/ 4024430 w 9661889"/>
              <a:gd name="connsiteY4" fmla="*/ 586454 h 1811851"/>
              <a:gd name="connsiteX5" fmla="*/ 1682660 w 9661889"/>
              <a:gd name="connsiteY5" fmla="*/ 586454 h 1811851"/>
              <a:gd name="connsiteX6" fmla="*/ 147775 w 9661889"/>
              <a:gd name="connsiteY6" fmla="*/ 553797 h 1811851"/>
              <a:gd name="connsiteX7" fmla="*/ 60689 w 9661889"/>
              <a:gd name="connsiteY7" fmla="*/ 553797 h 1811851"/>
              <a:gd name="connsiteX0" fmla="*/ 9661889 w 9661889"/>
              <a:gd name="connsiteY0" fmla="*/ 149466 h 1802916"/>
              <a:gd name="connsiteX1" fmla="*/ 7724232 w 9661889"/>
              <a:gd name="connsiteY1" fmla="*/ 127695 h 1802916"/>
              <a:gd name="connsiteX2" fmla="*/ 7081097 w 9661889"/>
              <a:gd name="connsiteY2" fmla="*/ 1521067 h 1802916"/>
              <a:gd name="connsiteX3" fmla="*/ 4241749 w 9661889"/>
              <a:gd name="connsiteY3" fmla="*/ 1727895 h 1802916"/>
              <a:gd name="connsiteX4" fmla="*/ 4024430 w 9661889"/>
              <a:gd name="connsiteY4" fmla="*/ 584895 h 1802916"/>
              <a:gd name="connsiteX5" fmla="*/ 1682660 w 9661889"/>
              <a:gd name="connsiteY5" fmla="*/ 584895 h 1802916"/>
              <a:gd name="connsiteX6" fmla="*/ 147775 w 9661889"/>
              <a:gd name="connsiteY6" fmla="*/ 552238 h 1802916"/>
              <a:gd name="connsiteX7" fmla="*/ 60689 w 9661889"/>
              <a:gd name="connsiteY7" fmla="*/ 552238 h 1802916"/>
              <a:gd name="connsiteX0" fmla="*/ 9661889 w 9661889"/>
              <a:gd name="connsiteY0" fmla="*/ 91174 h 1669797"/>
              <a:gd name="connsiteX1" fmla="*/ 7724232 w 9661889"/>
              <a:gd name="connsiteY1" fmla="*/ 69403 h 1669797"/>
              <a:gd name="connsiteX2" fmla="*/ 6856865 w 9661889"/>
              <a:gd name="connsiteY2" fmla="*/ 613689 h 1669797"/>
              <a:gd name="connsiteX3" fmla="*/ 4241749 w 9661889"/>
              <a:gd name="connsiteY3" fmla="*/ 1669603 h 1669797"/>
              <a:gd name="connsiteX4" fmla="*/ 4024430 w 9661889"/>
              <a:gd name="connsiteY4" fmla="*/ 526603 h 1669797"/>
              <a:gd name="connsiteX5" fmla="*/ 1682660 w 9661889"/>
              <a:gd name="connsiteY5" fmla="*/ 526603 h 1669797"/>
              <a:gd name="connsiteX6" fmla="*/ 147775 w 9661889"/>
              <a:gd name="connsiteY6" fmla="*/ 493946 h 1669797"/>
              <a:gd name="connsiteX7" fmla="*/ 60689 w 9661889"/>
              <a:gd name="connsiteY7" fmla="*/ 493946 h 1669797"/>
              <a:gd name="connsiteX0" fmla="*/ 9661889 w 9661889"/>
              <a:gd name="connsiteY0" fmla="*/ 91174 h 737290"/>
              <a:gd name="connsiteX1" fmla="*/ 7724232 w 9661889"/>
              <a:gd name="connsiteY1" fmla="*/ 69403 h 737290"/>
              <a:gd name="connsiteX2" fmla="*/ 6856865 w 9661889"/>
              <a:gd name="connsiteY2" fmla="*/ 613689 h 737290"/>
              <a:gd name="connsiteX3" fmla="*/ 4888065 w 9661889"/>
              <a:gd name="connsiteY3" fmla="*/ 733432 h 737290"/>
              <a:gd name="connsiteX4" fmla="*/ 4024430 w 9661889"/>
              <a:gd name="connsiteY4" fmla="*/ 526603 h 737290"/>
              <a:gd name="connsiteX5" fmla="*/ 1682660 w 9661889"/>
              <a:gd name="connsiteY5" fmla="*/ 526603 h 737290"/>
              <a:gd name="connsiteX6" fmla="*/ 147775 w 9661889"/>
              <a:gd name="connsiteY6" fmla="*/ 493946 h 737290"/>
              <a:gd name="connsiteX7" fmla="*/ 60689 w 9661889"/>
              <a:gd name="connsiteY7" fmla="*/ 493946 h 737290"/>
              <a:gd name="connsiteX0" fmla="*/ 9661889 w 9661889"/>
              <a:gd name="connsiteY0" fmla="*/ 610552 h 1331074"/>
              <a:gd name="connsiteX1" fmla="*/ 7724232 w 9661889"/>
              <a:gd name="connsiteY1" fmla="*/ 588781 h 1331074"/>
              <a:gd name="connsiteX2" fmla="*/ 6856865 w 9661889"/>
              <a:gd name="connsiteY2" fmla="*/ 1133067 h 1331074"/>
              <a:gd name="connsiteX3" fmla="*/ 4888065 w 9661889"/>
              <a:gd name="connsiteY3" fmla="*/ 1252810 h 1331074"/>
              <a:gd name="connsiteX4" fmla="*/ 4182712 w 9661889"/>
              <a:gd name="connsiteY4" fmla="*/ 953 h 1331074"/>
              <a:gd name="connsiteX5" fmla="*/ 1682660 w 9661889"/>
              <a:gd name="connsiteY5" fmla="*/ 1045981 h 1331074"/>
              <a:gd name="connsiteX6" fmla="*/ 147775 w 9661889"/>
              <a:gd name="connsiteY6" fmla="*/ 1013324 h 1331074"/>
              <a:gd name="connsiteX7" fmla="*/ 60689 w 9661889"/>
              <a:gd name="connsiteY7" fmla="*/ 1013324 h 1331074"/>
              <a:gd name="connsiteX0" fmla="*/ 9651757 w 9651757"/>
              <a:gd name="connsiteY0" fmla="*/ 757334 h 1477856"/>
              <a:gd name="connsiteX1" fmla="*/ 7714100 w 9651757"/>
              <a:gd name="connsiteY1" fmla="*/ 735563 h 1477856"/>
              <a:gd name="connsiteX2" fmla="*/ 6846733 w 9651757"/>
              <a:gd name="connsiteY2" fmla="*/ 1279849 h 1477856"/>
              <a:gd name="connsiteX3" fmla="*/ 4877933 w 9651757"/>
              <a:gd name="connsiteY3" fmla="*/ 1399592 h 1477856"/>
              <a:gd name="connsiteX4" fmla="*/ 4172580 w 9651757"/>
              <a:gd name="connsiteY4" fmla="*/ 147735 h 1477856"/>
              <a:gd name="connsiteX5" fmla="*/ 1527437 w 9651757"/>
              <a:gd name="connsiteY5" fmla="*/ 136849 h 1477856"/>
              <a:gd name="connsiteX6" fmla="*/ 137643 w 9651757"/>
              <a:gd name="connsiteY6" fmla="*/ 1160106 h 1477856"/>
              <a:gd name="connsiteX7" fmla="*/ 50557 w 9651757"/>
              <a:gd name="connsiteY7" fmla="*/ 1160106 h 1477856"/>
              <a:gd name="connsiteX0" fmla="*/ 9601200 w 9601200"/>
              <a:gd name="connsiteY0" fmla="*/ 705621 h 1426143"/>
              <a:gd name="connsiteX1" fmla="*/ 7663543 w 9601200"/>
              <a:gd name="connsiteY1" fmla="*/ 683850 h 1426143"/>
              <a:gd name="connsiteX2" fmla="*/ 6796176 w 9601200"/>
              <a:gd name="connsiteY2" fmla="*/ 1228136 h 1426143"/>
              <a:gd name="connsiteX3" fmla="*/ 4827376 w 9601200"/>
              <a:gd name="connsiteY3" fmla="*/ 1347879 h 1426143"/>
              <a:gd name="connsiteX4" fmla="*/ 4122023 w 9601200"/>
              <a:gd name="connsiteY4" fmla="*/ 96022 h 1426143"/>
              <a:gd name="connsiteX5" fmla="*/ 1476880 w 9601200"/>
              <a:gd name="connsiteY5" fmla="*/ 85136 h 1426143"/>
              <a:gd name="connsiteX6" fmla="*/ 1115915 w 9601200"/>
              <a:gd name="connsiteY6" fmla="*/ 85136 h 1426143"/>
              <a:gd name="connsiteX7" fmla="*/ 0 w 9601200"/>
              <a:gd name="connsiteY7" fmla="*/ 1108393 h 1426143"/>
              <a:gd name="connsiteX0" fmla="*/ 9231877 w 9231877"/>
              <a:gd name="connsiteY0" fmla="*/ 705621 h 1426143"/>
              <a:gd name="connsiteX1" fmla="*/ 7294220 w 9231877"/>
              <a:gd name="connsiteY1" fmla="*/ 683850 h 1426143"/>
              <a:gd name="connsiteX2" fmla="*/ 6426853 w 9231877"/>
              <a:gd name="connsiteY2" fmla="*/ 1228136 h 1426143"/>
              <a:gd name="connsiteX3" fmla="*/ 4458053 w 9231877"/>
              <a:gd name="connsiteY3" fmla="*/ 1347879 h 1426143"/>
              <a:gd name="connsiteX4" fmla="*/ 3752700 w 9231877"/>
              <a:gd name="connsiteY4" fmla="*/ 96022 h 1426143"/>
              <a:gd name="connsiteX5" fmla="*/ 1107557 w 9231877"/>
              <a:gd name="connsiteY5" fmla="*/ 85136 h 1426143"/>
              <a:gd name="connsiteX6" fmla="*/ 746592 w 9231877"/>
              <a:gd name="connsiteY6" fmla="*/ 85136 h 1426143"/>
              <a:gd name="connsiteX7" fmla="*/ 0 w 9231877"/>
              <a:gd name="connsiteY7" fmla="*/ 96022 h 14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1877" h="1426143">
                <a:moveTo>
                  <a:pt x="9231877" y="705621"/>
                </a:moveTo>
                <a:cubicBezTo>
                  <a:pt x="8451734" y="578621"/>
                  <a:pt x="7761724" y="596764"/>
                  <a:pt x="7294220" y="683850"/>
                </a:cubicBezTo>
                <a:cubicBezTo>
                  <a:pt x="6826716" y="770936"/>
                  <a:pt x="6899548" y="1117465"/>
                  <a:pt x="6426853" y="1228136"/>
                </a:cubicBezTo>
                <a:cubicBezTo>
                  <a:pt x="5954159" y="1338808"/>
                  <a:pt x="4903745" y="1536565"/>
                  <a:pt x="4458053" y="1347879"/>
                </a:cubicBezTo>
                <a:cubicBezTo>
                  <a:pt x="4012361" y="1159193"/>
                  <a:pt x="4311116" y="306479"/>
                  <a:pt x="3752700" y="96022"/>
                </a:cubicBezTo>
                <a:cubicBezTo>
                  <a:pt x="3194284" y="-114435"/>
                  <a:pt x="1608575" y="86950"/>
                  <a:pt x="1107557" y="85136"/>
                </a:cubicBezTo>
                <a:cubicBezTo>
                  <a:pt x="606539" y="83322"/>
                  <a:pt x="931185" y="83322"/>
                  <a:pt x="746592" y="85136"/>
                </a:cubicBezTo>
                <a:lnTo>
                  <a:pt x="0" y="96022"/>
                </a:lnTo>
              </a:path>
            </a:pathLst>
          </a:custGeom>
          <a:noFill/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4" name="223 Forma libre"/>
          <p:cNvSpPr/>
          <p:nvPr/>
        </p:nvSpPr>
        <p:spPr>
          <a:xfrm>
            <a:off x="4299089" y="3936718"/>
            <a:ext cx="2791284" cy="1689813"/>
          </a:xfrm>
          <a:custGeom>
            <a:avLst/>
            <a:gdLst>
              <a:gd name="connsiteX0" fmla="*/ 9661889 w 9661889"/>
              <a:gd name="connsiteY0" fmla="*/ 151025 h 1759327"/>
              <a:gd name="connsiteX1" fmla="*/ 7724232 w 9661889"/>
              <a:gd name="connsiteY1" fmla="*/ 129254 h 1759327"/>
              <a:gd name="connsiteX2" fmla="*/ 7397660 w 9661889"/>
              <a:gd name="connsiteY2" fmla="*/ 1544397 h 1759327"/>
              <a:gd name="connsiteX3" fmla="*/ 5046346 w 9661889"/>
              <a:gd name="connsiteY3" fmla="*/ 1664140 h 1759327"/>
              <a:gd name="connsiteX4" fmla="*/ 5013689 w 9661889"/>
              <a:gd name="connsiteY4" fmla="*/ 662654 h 1759327"/>
              <a:gd name="connsiteX5" fmla="*/ 1682660 w 9661889"/>
              <a:gd name="connsiteY5" fmla="*/ 586454 h 1759327"/>
              <a:gd name="connsiteX6" fmla="*/ 147775 w 9661889"/>
              <a:gd name="connsiteY6" fmla="*/ 553797 h 1759327"/>
              <a:gd name="connsiteX7" fmla="*/ 60689 w 9661889"/>
              <a:gd name="connsiteY7" fmla="*/ 553797 h 1759327"/>
              <a:gd name="connsiteX0" fmla="*/ 9661889 w 9661889"/>
              <a:gd name="connsiteY0" fmla="*/ 151025 h 1764737"/>
              <a:gd name="connsiteX1" fmla="*/ 7724232 w 9661889"/>
              <a:gd name="connsiteY1" fmla="*/ 129254 h 1764737"/>
              <a:gd name="connsiteX2" fmla="*/ 7397660 w 9661889"/>
              <a:gd name="connsiteY2" fmla="*/ 1544397 h 1764737"/>
              <a:gd name="connsiteX3" fmla="*/ 5046346 w 9661889"/>
              <a:gd name="connsiteY3" fmla="*/ 1664140 h 1764737"/>
              <a:gd name="connsiteX4" fmla="*/ 4024430 w 9661889"/>
              <a:gd name="connsiteY4" fmla="*/ 586454 h 1764737"/>
              <a:gd name="connsiteX5" fmla="*/ 1682660 w 9661889"/>
              <a:gd name="connsiteY5" fmla="*/ 586454 h 1764737"/>
              <a:gd name="connsiteX6" fmla="*/ 147775 w 9661889"/>
              <a:gd name="connsiteY6" fmla="*/ 553797 h 1764737"/>
              <a:gd name="connsiteX7" fmla="*/ 60689 w 9661889"/>
              <a:gd name="connsiteY7" fmla="*/ 553797 h 1764737"/>
              <a:gd name="connsiteX0" fmla="*/ 9661889 w 9661889"/>
              <a:gd name="connsiteY0" fmla="*/ 151025 h 1811851"/>
              <a:gd name="connsiteX1" fmla="*/ 7724232 w 9661889"/>
              <a:gd name="connsiteY1" fmla="*/ 129254 h 1811851"/>
              <a:gd name="connsiteX2" fmla="*/ 7397660 w 9661889"/>
              <a:gd name="connsiteY2" fmla="*/ 1544397 h 1811851"/>
              <a:gd name="connsiteX3" fmla="*/ 4241749 w 9661889"/>
              <a:gd name="connsiteY3" fmla="*/ 1729454 h 1811851"/>
              <a:gd name="connsiteX4" fmla="*/ 4024430 w 9661889"/>
              <a:gd name="connsiteY4" fmla="*/ 586454 h 1811851"/>
              <a:gd name="connsiteX5" fmla="*/ 1682660 w 9661889"/>
              <a:gd name="connsiteY5" fmla="*/ 586454 h 1811851"/>
              <a:gd name="connsiteX6" fmla="*/ 147775 w 9661889"/>
              <a:gd name="connsiteY6" fmla="*/ 553797 h 1811851"/>
              <a:gd name="connsiteX7" fmla="*/ 60689 w 9661889"/>
              <a:gd name="connsiteY7" fmla="*/ 553797 h 1811851"/>
              <a:gd name="connsiteX0" fmla="*/ 9661889 w 9661889"/>
              <a:gd name="connsiteY0" fmla="*/ 149466 h 1802916"/>
              <a:gd name="connsiteX1" fmla="*/ 7724232 w 9661889"/>
              <a:gd name="connsiteY1" fmla="*/ 127695 h 1802916"/>
              <a:gd name="connsiteX2" fmla="*/ 7081097 w 9661889"/>
              <a:gd name="connsiteY2" fmla="*/ 1521067 h 1802916"/>
              <a:gd name="connsiteX3" fmla="*/ 4241749 w 9661889"/>
              <a:gd name="connsiteY3" fmla="*/ 1727895 h 1802916"/>
              <a:gd name="connsiteX4" fmla="*/ 4024430 w 9661889"/>
              <a:gd name="connsiteY4" fmla="*/ 584895 h 1802916"/>
              <a:gd name="connsiteX5" fmla="*/ 1682660 w 9661889"/>
              <a:gd name="connsiteY5" fmla="*/ 584895 h 1802916"/>
              <a:gd name="connsiteX6" fmla="*/ 147775 w 9661889"/>
              <a:gd name="connsiteY6" fmla="*/ 552238 h 1802916"/>
              <a:gd name="connsiteX7" fmla="*/ 60689 w 9661889"/>
              <a:gd name="connsiteY7" fmla="*/ 552238 h 1802916"/>
              <a:gd name="connsiteX0" fmla="*/ 9661889 w 9661889"/>
              <a:gd name="connsiteY0" fmla="*/ 91174 h 1669797"/>
              <a:gd name="connsiteX1" fmla="*/ 7724232 w 9661889"/>
              <a:gd name="connsiteY1" fmla="*/ 69403 h 1669797"/>
              <a:gd name="connsiteX2" fmla="*/ 6856865 w 9661889"/>
              <a:gd name="connsiteY2" fmla="*/ 613689 h 1669797"/>
              <a:gd name="connsiteX3" fmla="*/ 4241749 w 9661889"/>
              <a:gd name="connsiteY3" fmla="*/ 1669603 h 1669797"/>
              <a:gd name="connsiteX4" fmla="*/ 4024430 w 9661889"/>
              <a:gd name="connsiteY4" fmla="*/ 526603 h 1669797"/>
              <a:gd name="connsiteX5" fmla="*/ 1682660 w 9661889"/>
              <a:gd name="connsiteY5" fmla="*/ 526603 h 1669797"/>
              <a:gd name="connsiteX6" fmla="*/ 147775 w 9661889"/>
              <a:gd name="connsiteY6" fmla="*/ 493946 h 1669797"/>
              <a:gd name="connsiteX7" fmla="*/ 60689 w 9661889"/>
              <a:gd name="connsiteY7" fmla="*/ 493946 h 1669797"/>
              <a:gd name="connsiteX0" fmla="*/ 9661889 w 9661889"/>
              <a:gd name="connsiteY0" fmla="*/ 91174 h 737290"/>
              <a:gd name="connsiteX1" fmla="*/ 7724232 w 9661889"/>
              <a:gd name="connsiteY1" fmla="*/ 69403 h 737290"/>
              <a:gd name="connsiteX2" fmla="*/ 6856865 w 9661889"/>
              <a:gd name="connsiteY2" fmla="*/ 613689 h 737290"/>
              <a:gd name="connsiteX3" fmla="*/ 4888065 w 9661889"/>
              <a:gd name="connsiteY3" fmla="*/ 733432 h 737290"/>
              <a:gd name="connsiteX4" fmla="*/ 4024430 w 9661889"/>
              <a:gd name="connsiteY4" fmla="*/ 526603 h 737290"/>
              <a:gd name="connsiteX5" fmla="*/ 1682660 w 9661889"/>
              <a:gd name="connsiteY5" fmla="*/ 526603 h 737290"/>
              <a:gd name="connsiteX6" fmla="*/ 147775 w 9661889"/>
              <a:gd name="connsiteY6" fmla="*/ 493946 h 737290"/>
              <a:gd name="connsiteX7" fmla="*/ 60689 w 9661889"/>
              <a:gd name="connsiteY7" fmla="*/ 493946 h 737290"/>
              <a:gd name="connsiteX0" fmla="*/ 9661889 w 9661889"/>
              <a:gd name="connsiteY0" fmla="*/ 610552 h 1331074"/>
              <a:gd name="connsiteX1" fmla="*/ 7724232 w 9661889"/>
              <a:gd name="connsiteY1" fmla="*/ 588781 h 1331074"/>
              <a:gd name="connsiteX2" fmla="*/ 6856865 w 9661889"/>
              <a:gd name="connsiteY2" fmla="*/ 1133067 h 1331074"/>
              <a:gd name="connsiteX3" fmla="*/ 4888065 w 9661889"/>
              <a:gd name="connsiteY3" fmla="*/ 1252810 h 1331074"/>
              <a:gd name="connsiteX4" fmla="*/ 4182712 w 9661889"/>
              <a:gd name="connsiteY4" fmla="*/ 953 h 1331074"/>
              <a:gd name="connsiteX5" fmla="*/ 1682660 w 9661889"/>
              <a:gd name="connsiteY5" fmla="*/ 1045981 h 1331074"/>
              <a:gd name="connsiteX6" fmla="*/ 147775 w 9661889"/>
              <a:gd name="connsiteY6" fmla="*/ 1013324 h 1331074"/>
              <a:gd name="connsiteX7" fmla="*/ 60689 w 9661889"/>
              <a:gd name="connsiteY7" fmla="*/ 1013324 h 1331074"/>
              <a:gd name="connsiteX0" fmla="*/ 9651757 w 9651757"/>
              <a:gd name="connsiteY0" fmla="*/ 757334 h 1477856"/>
              <a:gd name="connsiteX1" fmla="*/ 7714100 w 9651757"/>
              <a:gd name="connsiteY1" fmla="*/ 735563 h 1477856"/>
              <a:gd name="connsiteX2" fmla="*/ 6846733 w 9651757"/>
              <a:gd name="connsiteY2" fmla="*/ 1279849 h 1477856"/>
              <a:gd name="connsiteX3" fmla="*/ 4877933 w 9651757"/>
              <a:gd name="connsiteY3" fmla="*/ 1399592 h 1477856"/>
              <a:gd name="connsiteX4" fmla="*/ 4172580 w 9651757"/>
              <a:gd name="connsiteY4" fmla="*/ 147735 h 1477856"/>
              <a:gd name="connsiteX5" fmla="*/ 1527437 w 9651757"/>
              <a:gd name="connsiteY5" fmla="*/ 136849 h 1477856"/>
              <a:gd name="connsiteX6" fmla="*/ 137643 w 9651757"/>
              <a:gd name="connsiteY6" fmla="*/ 1160106 h 1477856"/>
              <a:gd name="connsiteX7" fmla="*/ 50557 w 9651757"/>
              <a:gd name="connsiteY7" fmla="*/ 1160106 h 1477856"/>
              <a:gd name="connsiteX0" fmla="*/ 9601200 w 9601200"/>
              <a:gd name="connsiteY0" fmla="*/ 705621 h 1426143"/>
              <a:gd name="connsiteX1" fmla="*/ 7663543 w 9601200"/>
              <a:gd name="connsiteY1" fmla="*/ 683850 h 1426143"/>
              <a:gd name="connsiteX2" fmla="*/ 6796176 w 9601200"/>
              <a:gd name="connsiteY2" fmla="*/ 1228136 h 1426143"/>
              <a:gd name="connsiteX3" fmla="*/ 4827376 w 9601200"/>
              <a:gd name="connsiteY3" fmla="*/ 1347879 h 1426143"/>
              <a:gd name="connsiteX4" fmla="*/ 4122023 w 9601200"/>
              <a:gd name="connsiteY4" fmla="*/ 96022 h 1426143"/>
              <a:gd name="connsiteX5" fmla="*/ 1476880 w 9601200"/>
              <a:gd name="connsiteY5" fmla="*/ 85136 h 1426143"/>
              <a:gd name="connsiteX6" fmla="*/ 1115915 w 9601200"/>
              <a:gd name="connsiteY6" fmla="*/ 85136 h 1426143"/>
              <a:gd name="connsiteX7" fmla="*/ 0 w 9601200"/>
              <a:gd name="connsiteY7" fmla="*/ 1108393 h 1426143"/>
              <a:gd name="connsiteX0" fmla="*/ 9231877 w 9231877"/>
              <a:gd name="connsiteY0" fmla="*/ 705621 h 1426143"/>
              <a:gd name="connsiteX1" fmla="*/ 7294220 w 9231877"/>
              <a:gd name="connsiteY1" fmla="*/ 683850 h 1426143"/>
              <a:gd name="connsiteX2" fmla="*/ 6426853 w 9231877"/>
              <a:gd name="connsiteY2" fmla="*/ 1228136 h 1426143"/>
              <a:gd name="connsiteX3" fmla="*/ 4458053 w 9231877"/>
              <a:gd name="connsiteY3" fmla="*/ 1347879 h 1426143"/>
              <a:gd name="connsiteX4" fmla="*/ 3752700 w 9231877"/>
              <a:gd name="connsiteY4" fmla="*/ 96022 h 1426143"/>
              <a:gd name="connsiteX5" fmla="*/ 1107557 w 9231877"/>
              <a:gd name="connsiteY5" fmla="*/ 85136 h 1426143"/>
              <a:gd name="connsiteX6" fmla="*/ 746592 w 9231877"/>
              <a:gd name="connsiteY6" fmla="*/ 85136 h 1426143"/>
              <a:gd name="connsiteX7" fmla="*/ 0 w 9231877"/>
              <a:gd name="connsiteY7" fmla="*/ 96022 h 1426143"/>
              <a:gd name="connsiteX0" fmla="*/ 9231877 w 9231877"/>
              <a:gd name="connsiteY0" fmla="*/ 985401 h 1745010"/>
              <a:gd name="connsiteX1" fmla="*/ 8415380 w 9231877"/>
              <a:gd name="connsiteY1" fmla="*/ 5687 h 1745010"/>
              <a:gd name="connsiteX2" fmla="*/ 6426853 w 9231877"/>
              <a:gd name="connsiteY2" fmla="*/ 1507916 h 1745010"/>
              <a:gd name="connsiteX3" fmla="*/ 4458053 w 9231877"/>
              <a:gd name="connsiteY3" fmla="*/ 1627659 h 1745010"/>
              <a:gd name="connsiteX4" fmla="*/ 3752700 w 9231877"/>
              <a:gd name="connsiteY4" fmla="*/ 375802 h 1745010"/>
              <a:gd name="connsiteX5" fmla="*/ 1107557 w 9231877"/>
              <a:gd name="connsiteY5" fmla="*/ 364916 h 1745010"/>
              <a:gd name="connsiteX6" fmla="*/ 746592 w 9231877"/>
              <a:gd name="connsiteY6" fmla="*/ 364916 h 1745010"/>
              <a:gd name="connsiteX7" fmla="*/ 0 w 9231877"/>
              <a:gd name="connsiteY7" fmla="*/ 375802 h 1745010"/>
              <a:gd name="connsiteX0" fmla="*/ 9231877 w 9231877"/>
              <a:gd name="connsiteY0" fmla="*/ 1081108 h 1835818"/>
              <a:gd name="connsiteX1" fmla="*/ 8415380 w 9231877"/>
              <a:gd name="connsiteY1" fmla="*/ 101394 h 1835818"/>
              <a:gd name="connsiteX2" fmla="*/ 7552159 w 9231877"/>
              <a:gd name="connsiteY2" fmla="*/ 200744 h 1835818"/>
              <a:gd name="connsiteX3" fmla="*/ 6426853 w 9231877"/>
              <a:gd name="connsiteY3" fmla="*/ 1603623 h 1835818"/>
              <a:gd name="connsiteX4" fmla="*/ 4458053 w 9231877"/>
              <a:gd name="connsiteY4" fmla="*/ 1723366 h 1835818"/>
              <a:gd name="connsiteX5" fmla="*/ 3752700 w 9231877"/>
              <a:gd name="connsiteY5" fmla="*/ 471509 h 1835818"/>
              <a:gd name="connsiteX6" fmla="*/ 1107557 w 9231877"/>
              <a:gd name="connsiteY6" fmla="*/ 460623 h 1835818"/>
              <a:gd name="connsiteX7" fmla="*/ 746592 w 9231877"/>
              <a:gd name="connsiteY7" fmla="*/ 460623 h 1835818"/>
              <a:gd name="connsiteX8" fmla="*/ 0 w 9231877"/>
              <a:gd name="connsiteY8" fmla="*/ 471509 h 1835818"/>
              <a:gd name="connsiteX0" fmla="*/ 9231877 w 9231877"/>
              <a:gd name="connsiteY0" fmla="*/ 1444884 h 2097530"/>
              <a:gd name="connsiteX1" fmla="*/ 8415380 w 9231877"/>
              <a:gd name="connsiteY1" fmla="*/ 465170 h 2097530"/>
              <a:gd name="connsiteX2" fmla="*/ 7552159 w 9231877"/>
              <a:gd name="connsiteY2" fmla="*/ 564520 h 2097530"/>
              <a:gd name="connsiteX3" fmla="*/ 6980838 w 9231877"/>
              <a:gd name="connsiteY3" fmla="*/ 40627 h 2097530"/>
              <a:gd name="connsiteX4" fmla="*/ 4458053 w 9231877"/>
              <a:gd name="connsiteY4" fmla="*/ 2087142 h 2097530"/>
              <a:gd name="connsiteX5" fmla="*/ 3752700 w 9231877"/>
              <a:gd name="connsiteY5" fmla="*/ 835285 h 2097530"/>
              <a:gd name="connsiteX6" fmla="*/ 1107557 w 9231877"/>
              <a:gd name="connsiteY6" fmla="*/ 824399 h 2097530"/>
              <a:gd name="connsiteX7" fmla="*/ 746592 w 9231877"/>
              <a:gd name="connsiteY7" fmla="*/ 824399 h 2097530"/>
              <a:gd name="connsiteX8" fmla="*/ 0 w 9231877"/>
              <a:gd name="connsiteY8" fmla="*/ 835285 h 2097530"/>
              <a:gd name="connsiteX0" fmla="*/ 9231877 w 9231877"/>
              <a:gd name="connsiteY0" fmla="*/ 1482508 h 2135154"/>
              <a:gd name="connsiteX1" fmla="*/ 8415380 w 9231877"/>
              <a:gd name="connsiteY1" fmla="*/ 502794 h 2135154"/>
              <a:gd name="connsiteX2" fmla="*/ 7802771 w 9231877"/>
              <a:gd name="connsiteY2" fmla="*/ 253801 h 2135154"/>
              <a:gd name="connsiteX3" fmla="*/ 6980838 w 9231877"/>
              <a:gd name="connsiteY3" fmla="*/ 78251 h 2135154"/>
              <a:gd name="connsiteX4" fmla="*/ 4458053 w 9231877"/>
              <a:gd name="connsiteY4" fmla="*/ 2124766 h 2135154"/>
              <a:gd name="connsiteX5" fmla="*/ 3752700 w 9231877"/>
              <a:gd name="connsiteY5" fmla="*/ 872909 h 2135154"/>
              <a:gd name="connsiteX6" fmla="*/ 1107557 w 9231877"/>
              <a:gd name="connsiteY6" fmla="*/ 862023 h 2135154"/>
              <a:gd name="connsiteX7" fmla="*/ 746592 w 9231877"/>
              <a:gd name="connsiteY7" fmla="*/ 862023 h 2135154"/>
              <a:gd name="connsiteX8" fmla="*/ 0 w 9231877"/>
              <a:gd name="connsiteY8" fmla="*/ 872909 h 2135154"/>
              <a:gd name="connsiteX0" fmla="*/ 9231877 w 9231877"/>
              <a:gd name="connsiteY0" fmla="*/ 1482508 h 2135154"/>
              <a:gd name="connsiteX1" fmla="*/ 8349429 w 9231877"/>
              <a:gd name="connsiteY1" fmla="*/ 524565 h 2135154"/>
              <a:gd name="connsiteX2" fmla="*/ 7802771 w 9231877"/>
              <a:gd name="connsiteY2" fmla="*/ 253801 h 2135154"/>
              <a:gd name="connsiteX3" fmla="*/ 6980838 w 9231877"/>
              <a:gd name="connsiteY3" fmla="*/ 78251 h 2135154"/>
              <a:gd name="connsiteX4" fmla="*/ 4458053 w 9231877"/>
              <a:gd name="connsiteY4" fmla="*/ 2124766 h 2135154"/>
              <a:gd name="connsiteX5" fmla="*/ 3752700 w 9231877"/>
              <a:gd name="connsiteY5" fmla="*/ 872909 h 2135154"/>
              <a:gd name="connsiteX6" fmla="*/ 1107557 w 9231877"/>
              <a:gd name="connsiteY6" fmla="*/ 862023 h 2135154"/>
              <a:gd name="connsiteX7" fmla="*/ 746592 w 9231877"/>
              <a:gd name="connsiteY7" fmla="*/ 862023 h 2135154"/>
              <a:gd name="connsiteX8" fmla="*/ 0 w 9231877"/>
              <a:gd name="connsiteY8" fmla="*/ 872909 h 2135154"/>
              <a:gd name="connsiteX0" fmla="*/ 9231877 w 9231877"/>
              <a:gd name="connsiteY0" fmla="*/ 1470786 h 2123432"/>
              <a:gd name="connsiteX1" fmla="*/ 8349429 w 9231877"/>
              <a:gd name="connsiteY1" fmla="*/ 512843 h 2123432"/>
              <a:gd name="connsiteX2" fmla="*/ 8092954 w 9231877"/>
              <a:gd name="connsiteY2" fmla="*/ 329165 h 2123432"/>
              <a:gd name="connsiteX3" fmla="*/ 6980838 w 9231877"/>
              <a:gd name="connsiteY3" fmla="*/ 66529 h 2123432"/>
              <a:gd name="connsiteX4" fmla="*/ 4458053 w 9231877"/>
              <a:gd name="connsiteY4" fmla="*/ 2113044 h 2123432"/>
              <a:gd name="connsiteX5" fmla="*/ 3752700 w 9231877"/>
              <a:gd name="connsiteY5" fmla="*/ 861187 h 2123432"/>
              <a:gd name="connsiteX6" fmla="*/ 1107557 w 9231877"/>
              <a:gd name="connsiteY6" fmla="*/ 850301 h 2123432"/>
              <a:gd name="connsiteX7" fmla="*/ 746592 w 9231877"/>
              <a:gd name="connsiteY7" fmla="*/ 850301 h 2123432"/>
              <a:gd name="connsiteX8" fmla="*/ 0 w 9231877"/>
              <a:gd name="connsiteY8" fmla="*/ 861187 h 2123432"/>
              <a:gd name="connsiteX0" fmla="*/ 9231877 w 9231877"/>
              <a:gd name="connsiteY0" fmla="*/ 1470786 h 2123432"/>
              <a:gd name="connsiteX1" fmla="*/ 8349429 w 9231877"/>
              <a:gd name="connsiteY1" fmla="*/ 512843 h 2123432"/>
              <a:gd name="connsiteX2" fmla="*/ 8092954 w 9231877"/>
              <a:gd name="connsiteY2" fmla="*/ 329165 h 2123432"/>
              <a:gd name="connsiteX3" fmla="*/ 6980838 w 9231877"/>
              <a:gd name="connsiteY3" fmla="*/ 66529 h 2123432"/>
              <a:gd name="connsiteX4" fmla="*/ 4458053 w 9231877"/>
              <a:gd name="connsiteY4" fmla="*/ 2113044 h 2123432"/>
              <a:gd name="connsiteX5" fmla="*/ 3752700 w 9231877"/>
              <a:gd name="connsiteY5" fmla="*/ 861187 h 2123432"/>
              <a:gd name="connsiteX6" fmla="*/ 1107557 w 9231877"/>
              <a:gd name="connsiteY6" fmla="*/ 850301 h 2123432"/>
              <a:gd name="connsiteX7" fmla="*/ 746592 w 9231877"/>
              <a:gd name="connsiteY7" fmla="*/ 850301 h 2123432"/>
              <a:gd name="connsiteX8" fmla="*/ 0 w 9231877"/>
              <a:gd name="connsiteY8" fmla="*/ 861187 h 2123432"/>
              <a:gd name="connsiteX0" fmla="*/ 9231877 w 9231877"/>
              <a:gd name="connsiteY0" fmla="*/ 1490150 h 2142796"/>
              <a:gd name="connsiteX1" fmla="*/ 8349429 w 9231877"/>
              <a:gd name="connsiteY1" fmla="*/ 532207 h 2142796"/>
              <a:gd name="connsiteX2" fmla="*/ 8092954 w 9231877"/>
              <a:gd name="connsiteY2" fmla="*/ 348529 h 2142796"/>
              <a:gd name="connsiteX3" fmla="*/ 6980838 w 9231877"/>
              <a:gd name="connsiteY3" fmla="*/ 85893 h 2142796"/>
              <a:gd name="connsiteX4" fmla="*/ 4458053 w 9231877"/>
              <a:gd name="connsiteY4" fmla="*/ 2132408 h 2142796"/>
              <a:gd name="connsiteX5" fmla="*/ 3752700 w 9231877"/>
              <a:gd name="connsiteY5" fmla="*/ 880551 h 2142796"/>
              <a:gd name="connsiteX6" fmla="*/ 1107557 w 9231877"/>
              <a:gd name="connsiteY6" fmla="*/ 869665 h 2142796"/>
              <a:gd name="connsiteX7" fmla="*/ 746592 w 9231877"/>
              <a:gd name="connsiteY7" fmla="*/ 869665 h 2142796"/>
              <a:gd name="connsiteX8" fmla="*/ 0 w 9231877"/>
              <a:gd name="connsiteY8" fmla="*/ 880551 h 2142796"/>
              <a:gd name="connsiteX0" fmla="*/ 9231877 w 9231877"/>
              <a:gd name="connsiteY0" fmla="*/ 1490150 h 2142796"/>
              <a:gd name="connsiteX1" fmla="*/ 8771513 w 9231877"/>
              <a:gd name="connsiteY1" fmla="*/ 771693 h 2142796"/>
              <a:gd name="connsiteX2" fmla="*/ 8092954 w 9231877"/>
              <a:gd name="connsiteY2" fmla="*/ 348529 h 2142796"/>
              <a:gd name="connsiteX3" fmla="*/ 6980838 w 9231877"/>
              <a:gd name="connsiteY3" fmla="*/ 85893 h 2142796"/>
              <a:gd name="connsiteX4" fmla="*/ 4458053 w 9231877"/>
              <a:gd name="connsiteY4" fmla="*/ 2132408 h 2142796"/>
              <a:gd name="connsiteX5" fmla="*/ 3752700 w 9231877"/>
              <a:gd name="connsiteY5" fmla="*/ 880551 h 2142796"/>
              <a:gd name="connsiteX6" fmla="*/ 1107557 w 9231877"/>
              <a:gd name="connsiteY6" fmla="*/ 869665 h 2142796"/>
              <a:gd name="connsiteX7" fmla="*/ 746592 w 9231877"/>
              <a:gd name="connsiteY7" fmla="*/ 869665 h 2142796"/>
              <a:gd name="connsiteX8" fmla="*/ 0 w 9231877"/>
              <a:gd name="connsiteY8" fmla="*/ 880551 h 2142796"/>
              <a:gd name="connsiteX0" fmla="*/ 9231877 w 9231877"/>
              <a:gd name="connsiteY0" fmla="*/ 1498265 h 1498265"/>
              <a:gd name="connsiteX1" fmla="*/ 8771513 w 9231877"/>
              <a:gd name="connsiteY1" fmla="*/ 779808 h 1498265"/>
              <a:gd name="connsiteX2" fmla="*/ 8092954 w 9231877"/>
              <a:gd name="connsiteY2" fmla="*/ 356644 h 1498265"/>
              <a:gd name="connsiteX3" fmla="*/ 6980838 w 9231877"/>
              <a:gd name="connsiteY3" fmla="*/ 94008 h 1498265"/>
              <a:gd name="connsiteX4" fmla="*/ 6054057 w 9231877"/>
              <a:gd name="connsiteY4" fmla="*/ 61352 h 1498265"/>
              <a:gd name="connsiteX5" fmla="*/ 3752700 w 9231877"/>
              <a:gd name="connsiteY5" fmla="*/ 888666 h 1498265"/>
              <a:gd name="connsiteX6" fmla="*/ 1107557 w 9231877"/>
              <a:gd name="connsiteY6" fmla="*/ 877780 h 1498265"/>
              <a:gd name="connsiteX7" fmla="*/ 746592 w 9231877"/>
              <a:gd name="connsiteY7" fmla="*/ 877780 h 1498265"/>
              <a:gd name="connsiteX8" fmla="*/ 0 w 9231877"/>
              <a:gd name="connsiteY8" fmla="*/ 888666 h 1498265"/>
              <a:gd name="connsiteX0" fmla="*/ 9231877 w 9231877"/>
              <a:gd name="connsiteY0" fmla="*/ 1698256 h 1698256"/>
              <a:gd name="connsiteX1" fmla="*/ 8771513 w 9231877"/>
              <a:gd name="connsiteY1" fmla="*/ 979799 h 1698256"/>
              <a:gd name="connsiteX2" fmla="*/ 8092954 w 9231877"/>
              <a:gd name="connsiteY2" fmla="*/ 556635 h 1698256"/>
              <a:gd name="connsiteX3" fmla="*/ 6980838 w 9231877"/>
              <a:gd name="connsiteY3" fmla="*/ 293999 h 1698256"/>
              <a:gd name="connsiteX4" fmla="*/ 6225528 w 9231877"/>
              <a:gd name="connsiteY4" fmla="*/ 32743 h 1698256"/>
              <a:gd name="connsiteX5" fmla="*/ 3752700 w 9231877"/>
              <a:gd name="connsiteY5" fmla="*/ 1088657 h 1698256"/>
              <a:gd name="connsiteX6" fmla="*/ 1107557 w 9231877"/>
              <a:gd name="connsiteY6" fmla="*/ 1077771 h 1698256"/>
              <a:gd name="connsiteX7" fmla="*/ 746592 w 9231877"/>
              <a:gd name="connsiteY7" fmla="*/ 1077771 h 1698256"/>
              <a:gd name="connsiteX8" fmla="*/ 0 w 9231877"/>
              <a:gd name="connsiteY8" fmla="*/ 1088657 h 1698256"/>
              <a:gd name="connsiteX0" fmla="*/ 9231877 w 9231877"/>
              <a:gd name="connsiteY0" fmla="*/ 1753536 h 1753536"/>
              <a:gd name="connsiteX1" fmla="*/ 8771513 w 9231877"/>
              <a:gd name="connsiteY1" fmla="*/ 1035079 h 1753536"/>
              <a:gd name="connsiteX2" fmla="*/ 8092954 w 9231877"/>
              <a:gd name="connsiteY2" fmla="*/ 611915 h 1753536"/>
              <a:gd name="connsiteX3" fmla="*/ 6980838 w 9231877"/>
              <a:gd name="connsiteY3" fmla="*/ 349279 h 1753536"/>
              <a:gd name="connsiteX4" fmla="*/ 6225528 w 9231877"/>
              <a:gd name="connsiteY4" fmla="*/ 88023 h 1753536"/>
              <a:gd name="connsiteX5" fmla="*/ 6232443 w 9231877"/>
              <a:gd name="connsiteY5" fmla="*/ 88023 h 1753536"/>
              <a:gd name="connsiteX6" fmla="*/ 1107557 w 9231877"/>
              <a:gd name="connsiteY6" fmla="*/ 1133051 h 1753536"/>
              <a:gd name="connsiteX7" fmla="*/ 746592 w 9231877"/>
              <a:gd name="connsiteY7" fmla="*/ 1133051 h 1753536"/>
              <a:gd name="connsiteX8" fmla="*/ 0 w 9231877"/>
              <a:gd name="connsiteY8" fmla="*/ 1143937 h 1753536"/>
              <a:gd name="connsiteX0" fmla="*/ 9231877 w 9231877"/>
              <a:gd name="connsiteY0" fmla="*/ 1684469 h 1684469"/>
              <a:gd name="connsiteX1" fmla="*/ 8771513 w 9231877"/>
              <a:gd name="connsiteY1" fmla="*/ 966012 h 1684469"/>
              <a:gd name="connsiteX2" fmla="*/ 8092954 w 9231877"/>
              <a:gd name="connsiteY2" fmla="*/ 542848 h 1684469"/>
              <a:gd name="connsiteX3" fmla="*/ 6980838 w 9231877"/>
              <a:gd name="connsiteY3" fmla="*/ 280212 h 1684469"/>
              <a:gd name="connsiteX4" fmla="*/ 6225528 w 9231877"/>
              <a:gd name="connsiteY4" fmla="*/ 18956 h 1684469"/>
              <a:gd name="connsiteX5" fmla="*/ 6232443 w 9231877"/>
              <a:gd name="connsiteY5" fmla="*/ 18956 h 1684469"/>
              <a:gd name="connsiteX6" fmla="*/ 6264895 w 9231877"/>
              <a:gd name="connsiteY6" fmla="*/ 8069 h 1684469"/>
              <a:gd name="connsiteX7" fmla="*/ 746592 w 9231877"/>
              <a:gd name="connsiteY7" fmla="*/ 1063984 h 1684469"/>
              <a:gd name="connsiteX8" fmla="*/ 0 w 9231877"/>
              <a:gd name="connsiteY8" fmla="*/ 1074870 h 1684469"/>
              <a:gd name="connsiteX0" fmla="*/ 9231877 w 9231877"/>
              <a:gd name="connsiteY0" fmla="*/ 1684469 h 1684469"/>
              <a:gd name="connsiteX1" fmla="*/ 8771513 w 9231877"/>
              <a:gd name="connsiteY1" fmla="*/ 966012 h 1684469"/>
              <a:gd name="connsiteX2" fmla="*/ 8092954 w 9231877"/>
              <a:gd name="connsiteY2" fmla="*/ 542848 h 1684469"/>
              <a:gd name="connsiteX3" fmla="*/ 6980838 w 9231877"/>
              <a:gd name="connsiteY3" fmla="*/ 280212 h 1684469"/>
              <a:gd name="connsiteX4" fmla="*/ 6225528 w 9231877"/>
              <a:gd name="connsiteY4" fmla="*/ 18956 h 1684469"/>
              <a:gd name="connsiteX5" fmla="*/ 6232443 w 9231877"/>
              <a:gd name="connsiteY5" fmla="*/ 18956 h 1684469"/>
              <a:gd name="connsiteX6" fmla="*/ 6264895 w 9231877"/>
              <a:gd name="connsiteY6" fmla="*/ 8069 h 1684469"/>
              <a:gd name="connsiteX7" fmla="*/ 6273253 w 9231877"/>
              <a:gd name="connsiteY7" fmla="*/ 29841 h 1684469"/>
              <a:gd name="connsiteX8" fmla="*/ 0 w 9231877"/>
              <a:gd name="connsiteY8" fmla="*/ 1074870 h 1684469"/>
              <a:gd name="connsiteX0" fmla="*/ 9231877 w 9231877"/>
              <a:gd name="connsiteY0" fmla="*/ 1694402 h 1694402"/>
              <a:gd name="connsiteX1" fmla="*/ 8771513 w 9231877"/>
              <a:gd name="connsiteY1" fmla="*/ 975945 h 1694402"/>
              <a:gd name="connsiteX2" fmla="*/ 8092954 w 9231877"/>
              <a:gd name="connsiteY2" fmla="*/ 552781 h 1694402"/>
              <a:gd name="connsiteX3" fmla="*/ 6980838 w 9231877"/>
              <a:gd name="connsiteY3" fmla="*/ 290145 h 1694402"/>
              <a:gd name="connsiteX4" fmla="*/ 6225528 w 9231877"/>
              <a:gd name="connsiteY4" fmla="*/ 28889 h 1694402"/>
              <a:gd name="connsiteX5" fmla="*/ 6232443 w 9231877"/>
              <a:gd name="connsiteY5" fmla="*/ 28889 h 1694402"/>
              <a:gd name="connsiteX6" fmla="*/ 6264895 w 9231877"/>
              <a:gd name="connsiteY6" fmla="*/ 18002 h 1694402"/>
              <a:gd name="connsiteX7" fmla="*/ 6668956 w 9231877"/>
              <a:gd name="connsiteY7" fmla="*/ 301031 h 1694402"/>
              <a:gd name="connsiteX8" fmla="*/ 0 w 9231877"/>
              <a:gd name="connsiteY8" fmla="*/ 1084803 h 1694402"/>
              <a:gd name="connsiteX0" fmla="*/ 9231877 w 9231877"/>
              <a:gd name="connsiteY0" fmla="*/ 1684469 h 1684469"/>
              <a:gd name="connsiteX1" fmla="*/ 8771513 w 9231877"/>
              <a:gd name="connsiteY1" fmla="*/ 966012 h 1684469"/>
              <a:gd name="connsiteX2" fmla="*/ 8092954 w 9231877"/>
              <a:gd name="connsiteY2" fmla="*/ 542848 h 1684469"/>
              <a:gd name="connsiteX3" fmla="*/ 6980838 w 9231877"/>
              <a:gd name="connsiteY3" fmla="*/ 280212 h 1684469"/>
              <a:gd name="connsiteX4" fmla="*/ 6225528 w 9231877"/>
              <a:gd name="connsiteY4" fmla="*/ 18956 h 1684469"/>
              <a:gd name="connsiteX5" fmla="*/ 6232443 w 9231877"/>
              <a:gd name="connsiteY5" fmla="*/ 18956 h 1684469"/>
              <a:gd name="connsiteX6" fmla="*/ 6264895 w 9231877"/>
              <a:gd name="connsiteY6" fmla="*/ 8069 h 1684469"/>
              <a:gd name="connsiteX7" fmla="*/ 6286443 w 9231877"/>
              <a:gd name="connsiteY7" fmla="*/ 18955 h 1684469"/>
              <a:gd name="connsiteX8" fmla="*/ 0 w 9231877"/>
              <a:gd name="connsiteY8" fmla="*/ 1074870 h 1684469"/>
              <a:gd name="connsiteX0" fmla="*/ 3177610 w 3177610"/>
              <a:gd name="connsiteY0" fmla="*/ 1684469 h 1684469"/>
              <a:gd name="connsiteX1" fmla="*/ 2717246 w 3177610"/>
              <a:gd name="connsiteY1" fmla="*/ 966012 h 1684469"/>
              <a:gd name="connsiteX2" fmla="*/ 2038687 w 3177610"/>
              <a:gd name="connsiteY2" fmla="*/ 542848 h 1684469"/>
              <a:gd name="connsiteX3" fmla="*/ 926571 w 3177610"/>
              <a:gd name="connsiteY3" fmla="*/ 280212 h 1684469"/>
              <a:gd name="connsiteX4" fmla="*/ 171261 w 3177610"/>
              <a:gd name="connsiteY4" fmla="*/ 18956 h 1684469"/>
              <a:gd name="connsiteX5" fmla="*/ 178176 w 3177610"/>
              <a:gd name="connsiteY5" fmla="*/ 18956 h 1684469"/>
              <a:gd name="connsiteX6" fmla="*/ 210628 w 3177610"/>
              <a:gd name="connsiteY6" fmla="*/ 8069 h 1684469"/>
              <a:gd name="connsiteX7" fmla="*/ 232176 w 3177610"/>
              <a:gd name="connsiteY7" fmla="*/ 18955 h 1684469"/>
              <a:gd name="connsiteX8" fmla="*/ 0 w 3177610"/>
              <a:gd name="connsiteY8" fmla="*/ 29841 h 1684469"/>
              <a:gd name="connsiteX0" fmla="*/ 3177610 w 3177610"/>
              <a:gd name="connsiteY0" fmla="*/ 2122740 h 2122740"/>
              <a:gd name="connsiteX1" fmla="*/ 2717246 w 3177610"/>
              <a:gd name="connsiteY1" fmla="*/ 1404283 h 2122740"/>
              <a:gd name="connsiteX2" fmla="*/ 2038687 w 3177610"/>
              <a:gd name="connsiteY2" fmla="*/ 981119 h 2122740"/>
              <a:gd name="connsiteX3" fmla="*/ 926571 w 3177610"/>
              <a:gd name="connsiteY3" fmla="*/ 718483 h 2122740"/>
              <a:gd name="connsiteX4" fmla="*/ 171261 w 3177610"/>
              <a:gd name="connsiteY4" fmla="*/ 457227 h 2122740"/>
              <a:gd name="connsiteX5" fmla="*/ 178176 w 3177610"/>
              <a:gd name="connsiteY5" fmla="*/ 457227 h 2122740"/>
              <a:gd name="connsiteX6" fmla="*/ 210628 w 3177610"/>
              <a:gd name="connsiteY6" fmla="*/ 446340 h 2122740"/>
              <a:gd name="connsiteX7" fmla="*/ 153035 w 3177610"/>
              <a:gd name="connsiteY7" fmla="*/ 26 h 2122740"/>
              <a:gd name="connsiteX8" fmla="*/ 0 w 3177610"/>
              <a:gd name="connsiteY8" fmla="*/ 468112 h 2122740"/>
              <a:gd name="connsiteX0" fmla="*/ 3177610 w 3177610"/>
              <a:gd name="connsiteY0" fmla="*/ 2164515 h 2164515"/>
              <a:gd name="connsiteX1" fmla="*/ 2717246 w 3177610"/>
              <a:gd name="connsiteY1" fmla="*/ 1446058 h 2164515"/>
              <a:gd name="connsiteX2" fmla="*/ 2038687 w 3177610"/>
              <a:gd name="connsiteY2" fmla="*/ 1022894 h 2164515"/>
              <a:gd name="connsiteX3" fmla="*/ 926571 w 3177610"/>
              <a:gd name="connsiteY3" fmla="*/ 760258 h 2164515"/>
              <a:gd name="connsiteX4" fmla="*/ 171261 w 3177610"/>
              <a:gd name="connsiteY4" fmla="*/ 499002 h 2164515"/>
              <a:gd name="connsiteX5" fmla="*/ 178176 w 3177610"/>
              <a:gd name="connsiteY5" fmla="*/ 499002 h 2164515"/>
              <a:gd name="connsiteX6" fmla="*/ 593142 w 3177610"/>
              <a:gd name="connsiteY6" fmla="*/ 74457 h 2164515"/>
              <a:gd name="connsiteX7" fmla="*/ 153035 w 3177610"/>
              <a:gd name="connsiteY7" fmla="*/ 41801 h 2164515"/>
              <a:gd name="connsiteX8" fmla="*/ 0 w 3177610"/>
              <a:gd name="connsiteY8" fmla="*/ 509887 h 2164515"/>
              <a:gd name="connsiteX0" fmla="*/ 3177610 w 3177610"/>
              <a:gd name="connsiteY0" fmla="*/ 2177380 h 2177380"/>
              <a:gd name="connsiteX1" fmla="*/ 2717246 w 3177610"/>
              <a:gd name="connsiteY1" fmla="*/ 1458923 h 2177380"/>
              <a:gd name="connsiteX2" fmla="*/ 2038687 w 3177610"/>
              <a:gd name="connsiteY2" fmla="*/ 1035759 h 2177380"/>
              <a:gd name="connsiteX3" fmla="*/ 926571 w 3177610"/>
              <a:gd name="connsiteY3" fmla="*/ 773123 h 2177380"/>
              <a:gd name="connsiteX4" fmla="*/ 171261 w 3177610"/>
              <a:gd name="connsiteY4" fmla="*/ 511867 h 2177380"/>
              <a:gd name="connsiteX5" fmla="*/ 653019 w 3177610"/>
              <a:gd name="connsiteY5" fmla="*/ 751352 h 2177380"/>
              <a:gd name="connsiteX6" fmla="*/ 593142 w 3177610"/>
              <a:gd name="connsiteY6" fmla="*/ 87322 h 2177380"/>
              <a:gd name="connsiteX7" fmla="*/ 153035 w 3177610"/>
              <a:gd name="connsiteY7" fmla="*/ 54666 h 2177380"/>
              <a:gd name="connsiteX8" fmla="*/ 0 w 3177610"/>
              <a:gd name="connsiteY8" fmla="*/ 522752 h 2177380"/>
              <a:gd name="connsiteX0" fmla="*/ 3177610 w 3177610"/>
              <a:gd name="connsiteY0" fmla="*/ 2177380 h 2177380"/>
              <a:gd name="connsiteX1" fmla="*/ 2717246 w 3177610"/>
              <a:gd name="connsiteY1" fmla="*/ 1458923 h 2177380"/>
              <a:gd name="connsiteX2" fmla="*/ 2038687 w 3177610"/>
              <a:gd name="connsiteY2" fmla="*/ 1035759 h 2177380"/>
              <a:gd name="connsiteX3" fmla="*/ 926571 w 3177610"/>
              <a:gd name="connsiteY3" fmla="*/ 773123 h 2177380"/>
              <a:gd name="connsiteX4" fmla="*/ 587774 w 3177610"/>
              <a:gd name="connsiteY4" fmla="*/ 665648 h 2177380"/>
              <a:gd name="connsiteX5" fmla="*/ 171261 w 3177610"/>
              <a:gd name="connsiteY5" fmla="*/ 511867 h 2177380"/>
              <a:gd name="connsiteX6" fmla="*/ 653019 w 3177610"/>
              <a:gd name="connsiteY6" fmla="*/ 751352 h 2177380"/>
              <a:gd name="connsiteX7" fmla="*/ 593142 w 3177610"/>
              <a:gd name="connsiteY7" fmla="*/ 87322 h 2177380"/>
              <a:gd name="connsiteX8" fmla="*/ 153035 w 3177610"/>
              <a:gd name="connsiteY8" fmla="*/ 54666 h 2177380"/>
              <a:gd name="connsiteX9" fmla="*/ 0 w 3177610"/>
              <a:gd name="connsiteY9" fmla="*/ 522752 h 2177380"/>
              <a:gd name="connsiteX0" fmla="*/ 3392085 w 3392085"/>
              <a:gd name="connsiteY0" fmla="*/ 2163484 h 2163484"/>
              <a:gd name="connsiteX1" fmla="*/ 2931721 w 3392085"/>
              <a:gd name="connsiteY1" fmla="*/ 1445027 h 2163484"/>
              <a:gd name="connsiteX2" fmla="*/ 2253162 w 3392085"/>
              <a:gd name="connsiteY2" fmla="*/ 1021863 h 2163484"/>
              <a:gd name="connsiteX3" fmla="*/ 1141046 w 3392085"/>
              <a:gd name="connsiteY3" fmla="*/ 759227 h 2163484"/>
              <a:gd name="connsiteX4" fmla="*/ 802249 w 3392085"/>
              <a:gd name="connsiteY4" fmla="*/ 651752 h 2163484"/>
              <a:gd name="connsiteX5" fmla="*/ 385736 w 3392085"/>
              <a:gd name="connsiteY5" fmla="*/ 497971 h 2163484"/>
              <a:gd name="connsiteX6" fmla="*/ 10135 w 3392085"/>
              <a:gd name="connsiteY6" fmla="*/ 476199 h 2163484"/>
              <a:gd name="connsiteX7" fmla="*/ 807617 w 3392085"/>
              <a:gd name="connsiteY7" fmla="*/ 73426 h 2163484"/>
              <a:gd name="connsiteX8" fmla="*/ 367510 w 3392085"/>
              <a:gd name="connsiteY8" fmla="*/ 40770 h 2163484"/>
              <a:gd name="connsiteX9" fmla="*/ 214475 w 3392085"/>
              <a:gd name="connsiteY9" fmla="*/ 508856 h 2163484"/>
              <a:gd name="connsiteX0" fmla="*/ 3382173 w 3382173"/>
              <a:gd name="connsiteY0" fmla="*/ 2122714 h 2122714"/>
              <a:gd name="connsiteX1" fmla="*/ 2921809 w 3382173"/>
              <a:gd name="connsiteY1" fmla="*/ 1404257 h 2122714"/>
              <a:gd name="connsiteX2" fmla="*/ 2243250 w 3382173"/>
              <a:gd name="connsiteY2" fmla="*/ 981093 h 2122714"/>
              <a:gd name="connsiteX3" fmla="*/ 1131134 w 3382173"/>
              <a:gd name="connsiteY3" fmla="*/ 718457 h 2122714"/>
              <a:gd name="connsiteX4" fmla="*/ 792337 w 3382173"/>
              <a:gd name="connsiteY4" fmla="*/ 610982 h 2122714"/>
              <a:gd name="connsiteX5" fmla="*/ 375824 w 3382173"/>
              <a:gd name="connsiteY5" fmla="*/ 457201 h 2122714"/>
              <a:gd name="connsiteX6" fmla="*/ 223 w 3382173"/>
              <a:gd name="connsiteY6" fmla="*/ 435429 h 2122714"/>
              <a:gd name="connsiteX7" fmla="*/ 428382 w 3382173"/>
              <a:gd name="connsiteY7" fmla="*/ 468085 h 2122714"/>
              <a:gd name="connsiteX8" fmla="*/ 357598 w 3382173"/>
              <a:gd name="connsiteY8" fmla="*/ 0 h 2122714"/>
              <a:gd name="connsiteX9" fmla="*/ 204563 w 3382173"/>
              <a:gd name="connsiteY9" fmla="*/ 468086 h 2122714"/>
              <a:gd name="connsiteX0" fmla="*/ 3382173 w 3382173"/>
              <a:gd name="connsiteY0" fmla="*/ 1688950 h 1688950"/>
              <a:gd name="connsiteX1" fmla="*/ 2921809 w 3382173"/>
              <a:gd name="connsiteY1" fmla="*/ 970493 h 1688950"/>
              <a:gd name="connsiteX2" fmla="*/ 2243250 w 3382173"/>
              <a:gd name="connsiteY2" fmla="*/ 547329 h 1688950"/>
              <a:gd name="connsiteX3" fmla="*/ 1131134 w 3382173"/>
              <a:gd name="connsiteY3" fmla="*/ 284693 h 1688950"/>
              <a:gd name="connsiteX4" fmla="*/ 792337 w 3382173"/>
              <a:gd name="connsiteY4" fmla="*/ 177218 h 1688950"/>
              <a:gd name="connsiteX5" fmla="*/ 375824 w 3382173"/>
              <a:gd name="connsiteY5" fmla="*/ 23437 h 1688950"/>
              <a:gd name="connsiteX6" fmla="*/ 223 w 3382173"/>
              <a:gd name="connsiteY6" fmla="*/ 1665 h 1688950"/>
              <a:gd name="connsiteX7" fmla="*/ 428382 w 3382173"/>
              <a:gd name="connsiteY7" fmla="*/ 34321 h 1688950"/>
              <a:gd name="connsiteX8" fmla="*/ 331217 w 3382173"/>
              <a:gd name="connsiteY8" fmla="*/ 1665 h 1688950"/>
              <a:gd name="connsiteX9" fmla="*/ 204563 w 3382173"/>
              <a:gd name="connsiteY9" fmla="*/ 34322 h 1688950"/>
              <a:gd name="connsiteX0" fmla="*/ 3382173 w 3382173"/>
              <a:gd name="connsiteY0" fmla="*/ 1698172 h 1698172"/>
              <a:gd name="connsiteX1" fmla="*/ 2921809 w 3382173"/>
              <a:gd name="connsiteY1" fmla="*/ 979715 h 1698172"/>
              <a:gd name="connsiteX2" fmla="*/ 2243250 w 3382173"/>
              <a:gd name="connsiteY2" fmla="*/ 556551 h 1698172"/>
              <a:gd name="connsiteX3" fmla="*/ 1131134 w 3382173"/>
              <a:gd name="connsiteY3" fmla="*/ 293915 h 1698172"/>
              <a:gd name="connsiteX4" fmla="*/ 792337 w 3382173"/>
              <a:gd name="connsiteY4" fmla="*/ 186440 h 1698172"/>
              <a:gd name="connsiteX5" fmla="*/ 375824 w 3382173"/>
              <a:gd name="connsiteY5" fmla="*/ 32659 h 1698172"/>
              <a:gd name="connsiteX6" fmla="*/ 223 w 3382173"/>
              <a:gd name="connsiteY6" fmla="*/ 10887 h 1698172"/>
              <a:gd name="connsiteX7" fmla="*/ 428382 w 3382173"/>
              <a:gd name="connsiteY7" fmla="*/ 0 h 1698172"/>
              <a:gd name="connsiteX8" fmla="*/ 331217 w 3382173"/>
              <a:gd name="connsiteY8" fmla="*/ 10887 h 1698172"/>
              <a:gd name="connsiteX9" fmla="*/ 204563 w 3382173"/>
              <a:gd name="connsiteY9" fmla="*/ 43544 h 1698172"/>
              <a:gd name="connsiteX0" fmla="*/ 3382173 w 3382173"/>
              <a:gd name="connsiteY0" fmla="*/ 1688144 h 1688144"/>
              <a:gd name="connsiteX1" fmla="*/ 2921809 w 3382173"/>
              <a:gd name="connsiteY1" fmla="*/ 969687 h 1688144"/>
              <a:gd name="connsiteX2" fmla="*/ 2243250 w 3382173"/>
              <a:gd name="connsiteY2" fmla="*/ 546523 h 1688144"/>
              <a:gd name="connsiteX3" fmla="*/ 1131134 w 3382173"/>
              <a:gd name="connsiteY3" fmla="*/ 283887 h 1688144"/>
              <a:gd name="connsiteX4" fmla="*/ 792337 w 3382173"/>
              <a:gd name="connsiteY4" fmla="*/ 176412 h 1688144"/>
              <a:gd name="connsiteX5" fmla="*/ 375824 w 3382173"/>
              <a:gd name="connsiteY5" fmla="*/ 22631 h 1688144"/>
              <a:gd name="connsiteX6" fmla="*/ 223 w 3382173"/>
              <a:gd name="connsiteY6" fmla="*/ 859 h 1688144"/>
              <a:gd name="connsiteX7" fmla="*/ 428382 w 3382173"/>
              <a:gd name="connsiteY7" fmla="*/ 22629 h 1688144"/>
              <a:gd name="connsiteX8" fmla="*/ 331217 w 3382173"/>
              <a:gd name="connsiteY8" fmla="*/ 859 h 1688144"/>
              <a:gd name="connsiteX9" fmla="*/ 204563 w 3382173"/>
              <a:gd name="connsiteY9" fmla="*/ 33516 h 1688144"/>
              <a:gd name="connsiteX0" fmla="*/ 3382173 w 3382173"/>
              <a:gd name="connsiteY0" fmla="*/ 1689813 h 1689813"/>
              <a:gd name="connsiteX1" fmla="*/ 2921809 w 3382173"/>
              <a:gd name="connsiteY1" fmla="*/ 971356 h 1689813"/>
              <a:gd name="connsiteX2" fmla="*/ 2243250 w 3382173"/>
              <a:gd name="connsiteY2" fmla="*/ 548192 h 1689813"/>
              <a:gd name="connsiteX3" fmla="*/ 1131134 w 3382173"/>
              <a:gd name="connsiteY3" fmla="*/ 285556 h 1689813"/>
              <a:gd name="connsiteX4" fmla="*/ 792337 w 3382173"/>
              <a:gd name="connsiteY4" fmla="*/ 178081 h 1689813"/>
              <a:gd name="connsiteX5" fmla="*/ 375824 w 3382173"/>
              <a:gd name="connsiteY5" fmla="*/ 24300 h 1689813"/>
              <a:gd name="connsiteX6" fmla="*/ 223 w 3382173"/>
              <a:gd name="connsiteY6" fmla="*/ 2528 h 1689813"/>
              <a:gd name="connsiteX7" fmla="*/ 428382 w 3382173"/>
              <a:gd name="connsiteY7" fmla="*/ 24298 h 1689813"/>
              <a:gd name="connsiteX8" fmla="*/ 331217 w 3382173"/>
              <a:gd name="connsiteY8" fmla="*/ 2528 h 1689813"/>
              <a:gd name="connsiteX9" fmla="*/ 204563 w 3382173"/>
              <a:gd name="connsiteY9" fmla="*/ 35185 h 1689813"/>
              <a:gd name="connsiteX0" fmla="*/ 3382173 w 3382173"/>
              <a:gd name="connsiteY0" fmla="*/ 1689813 h 1689813"/>
              <a:gd name="connsiteX1" fmla="*/ 2921809 w 3382173"/>
              <a:gd name="connsiteY1" fmla="*/ 971356 h 1689813"/>
              <a:gd name="connsiteX2" fmla="*/ 2243250 w 3382173"/>
              <a:gd name="connsiteY2" fmla="*/ 548192 h 1689813"/>
              <a:gd name="connsiteX3" fmla="*/ 1091564 w 3382173"/>
              <a:gd name="connsiteY3" fmla="*/ 285556 h 1689813"/>
              <a:gd name="connsiteX4" fmla="*/ 792337 w 3382173"/>
              <a:gd name="connsiteY4" fmla="*/ 178081 h 1689813"/>
              <a:gd name="connsiteX5" fmla="*/ 375824 w 3382173"/>
              <a:gd name="connsiteY5" fmla="*/ 24300 h 1689813"/>
              <a:gd name="connsiteX6" fmla="*/ 223 w 3382173"/>
              <a:gd name="connsiteY6" fmla="*/ 2528 h 1689813"/>
              <a:gd name="connsiteX7" fmla="*/ 428382 w 3382173"/>
              <a:gd name="connsiteY7" fmla="*/ 24298 h 1689813"/>
              <a:gd name="connsiteX8" fmla="*/ 331217 w 3382173"/>
              <a:gd name="connsiteY8" fmla="*/ 2528 h 1689813"/>
              <a:gd name="connsiteX9" fmla="*/ 204563 w 3382173"/>
              <a:gd name="connsiteY9" fmla="*/ 35185 h 1689813"/>
              <a:gd name="connsiteX0" fmla="*/ 3382173 w 3382173"/>
              <a:gd name="connsiteY0" fmla="*/ 1689813 h 1689813"/>
              <a:gd name="connsiteX1" fmla="*/ 2921809 w 3382173"/>
              <a:gd name="connsiteY1" fmla="*/ 971356 h 1689813"/>
              <a:gd name="connsiteX2" fmla="*/ 2243250 w 3382173"/>
              <a:gd name="connsiteY2" fmla="*/ 548192 h 1689813"/>
              <a:gd name="connsiteX3" fmla="*/ 1540027 w 3382173"/>
              <a:gd name="connsiteY3" fmla="*/ 242013 h 1689813"/>
              <a:gd name="connsiteX4" fmla="*/ 792337 w 3382173"/>
              <a:gd name="connsiteY4" fmla="*/ 178081 h 1689813"/>
              <a:gd name="connsiteX5" fmla="*/ 375824 w 3382173"/>
              <a:gd name="connsiteY5" fmla="*/ 24300 h 1689813"/>
              <a:gd name="connsiteX6" fmla="*/ 223 w 3382173"/>
              <a:gd name="connsiteY6" fmla="*/ 2528 h 1689813"/>
              <a:gd name="connsiteX7" fmla="*/ 428382 w 3382173"/>
              <a:gd name="connsiteY7" fmla="*/ 24298 h 1689813"/>
              <a:gd name="connsiteX8" fmla="*/ 331217 w 3382173"/>
              <a:gd name="connsiteY8" fmla="*/ 2528 h 1689813"/>
              <a:gd name="connsiteX9" fmla="*/ 204563 w 3382173"/>
              <a:gd name="connsiteY9" fmla="*/ 35185 h 168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2173" h="1689813">
                <a:moveTo>
                  <a:pt x="3382173" y="1689813"/>
                </a:moveTo>
                <a:cubicBezTo>
                  <a:pt x="2602030" y="1562813"/>
                  <a:pt x="3111629" y="1161626"/>
                  <a:pt x="2921809" y="971356"/>
                </a:cubicBezTo>
                <a:cubicBezTo>
                  <a:pt x="2731989" y="781086"/>
                  <a:pt x="2561480" y="787677"/>
                  <a:pt x="2243250" y="548192"/>
                </a:cubicBezTo>
                <a:cubicBezTo>
                  <a:pt x="2056921" y="559079"/>
                  <a:pt x="1781846" y="303698"/>
                  <a:pt x="1540027" y="242013"/>
                </a:cubicBezTo>
                <a:cubicBezTo>
                  <a:pt x="1298208" y="180328"/>
                  <a:pt x="918222" y="221624"/>
                  <a:pt x="792337" y="178081"/>
                </a:cubicBezTo>
                <a:cubicBezTo>
                  <a:pt x="666452" y="134538"/>
                  <a:pt x="507843" y="53559"/>
                  <a:pt x="375824" y="24300"/>
                </a:cubicBezTo>
                <a:cubicBezTo>
                  <a:pt x="243805" y="-4959"/>
                  <a:pt x="-8537" y="2528"/>
                  <a:pt x="223" y="2528"/>
                </a:cubicBezTo>
                <a:cubicBezTo>
                  <a:pt x="8983" y="2528"/>
                  <a:pt x="380910" y="52400"/>
                  <a:pt x="428382" y="24298"/>
                </a:cubicBezTo>
                <a:cubicBezTo>
                  <a:pt x="483548" y="-8359"/>
                  <a:pt x="368520" y="714"/>
                  <a:pt x="331217" y="2528"/>
                </a:cubicBezTo>
                <a:cubicBezTo>
                  <a:pt x="293914" y="4342"/>
                  <a:pt x="281955" y="31556"/>
                  <a:pt x="204563" y="35185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74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2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4899625"/>
            <a:chOff x="76200" y="990600"/>
            <a:chExt cx="7171621" cy="522474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Collaboration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8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VLVnT13						 </a:t>
            </a:r>
            <a:r>
              <a:rPr lang="en-US" sz="1200" b="1" dirty="0">
                <a:latin typeface="Arial Narrow" pitchFamily="34" charset="0"/>
              </a:rPr>
              <a:t> </a:t>
            </a:r>
            <a:r>
              <a:rPr lang="en-US" sz="1200" b="1" dirty="0" smtClean="0">
                <a:latin typeface="Arial Narrow" pitchFamily="34" charset="0"/>
              </a:rPr>
              <a:t>                    </a:t>
            </a:r>
            <a:r>
              <a:rPr lang="es-ES" sz="1200" b="1" dirty="0" smtClean="0"/>
              <a:t>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graphicFrame>
        <p:nvGraphicFramePr>
          <p:cNvPr id="180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119044"/>
              </p:ext>
            </p:extLst>
          </p:nvPr>
        </p:nvGraphicFramePr>
        <p:xfrm>
          <a:off x="2438400" y="4495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Microsoft ClipArt Gallery" r:id="rId4" imgW="2908300" imgH="1892300" progId="">
                  <p:embed/>
                </p:oleObj>
              </mc:Choice>
              <mc:Fallback>
                <p:oleObj name="Microsoft ClipArt Gallery" r:id="rId4" imgW="2908300" imgH="18923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914400" cy="457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Text Box 25"/>
          <p:cNvSpPr txBox="1">
            <a:spLocks noChangeArrowheads="1"/>
          </p:cNvSpPr>
          <p:nvPr/>
        </p:nvSpPr>
        <p:spPr bwMode="auto">
          <a:xfrm>
            <a:off x="2398712" y="5055840"/>
            <a:ext cx="1608138" cy="692497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_tradnl" sz="1300" b="1" i="1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IFIC, Valencia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" sz="130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UPV, Valencia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" sz="130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UPC, Barcelona</a:t>
            </a:r>
            <a:r>
              <a:rPr lang="es-ES" sz="1300" b="1">
                <a:solidFill>
                  <a:srgbClr val="161616"/>
                </a:solidFill>
                <a:latin typeface="Trebuchet MS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8" y="1074006"/>
            <a:ext cx="7411350" cy="47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2"/>
          <p:cNvSpPr txBox="1"/>
          <p:nvPr/>
        </p:nvSpPr>
        <p:spPr>
          <a:xfrm>
            <a:off x="1710365" y="5909210"/>
            <a:ext cx="633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smtClean="0"/>
              <a:t>40 Institutes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7089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4899625"/>
            <a:chOff x="76200" y="990600"/>
            <a:chExt cx="7171621" cy="522474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20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Instrumentation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223" name="Titre 1"/>
          <p:cNvSpPr txBox="1">
            <a:spLocks/>
          </p:cNvSpPr>
          <p:nvPr/>
        </p:nvSpPr>
        <p:spPr>
          <a:xfrm>
            <a:off x="251429" y="1088280"/>
            <a:ext cx="6840851" cy="46805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AES3 </a:t>
            </a:r>
            <a:r>
              <a:rPr lang="en-GB" sz="3200" b="1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s-ES" sz="3200" b="1" dirty="0">
                <a:solidFill>
                  <a:schemeClr val="tx1"/>
                </a:solidFill>
                <a:latin typeface="Arial Narrow" pitchFamily="34" charset="0"/>
              </a:rPr>
              <a:t>Audio </a:t>
            </a:r>
            <a:r>
              <a:rPr lang="es-ES" sz="3200" b="1" dirty="0" err="1">
                <a:solidFill>
                  <a:schemeClr val="tx1"/>
                </a:solidFill>
                <a:latin typeface="Arial Narrow" pitchFamily="34" charset="0"/>
              </a:rPr>
              <a:t>Engineering</a:t>
            </a:r>
            <a:r>
              <a:rPr lang="es-ES" sz="32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sz="3200" b="1" dirty="0" err="1">
                <a:solidFill>
                  <a:schemeClr val="tx1"/>
                </a:solidFill>
                <a:latin typeface="Arial Narrow" pitchFamily="34" charset="0"/>
              </a:rPr>
              <a:t>Society</a:t>
            </a:r>
            <a:r>
              <a:rPr lang="es-ES" sz="3200" b="1" dirty="0">
                <a:solidFill>
                  <a:schemeClr val="tx1"/>
                </a:solidFill>
                <a:latin typeface="Arial Narrow" pitchFamily="34" charset="0"/>
              </a:rPr>
              <a:t>)</a:t>
            </a:r>
            <a:r>
              <a:rPr lang="en-GB" sz="32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protocol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3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en-GB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05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Arial Narrow" pitchFamily="34" charset="0"/>
              </a:rPr>
              <a:t>I²C </a:t>
            </a:r>
            <a:r>
              <a:rPr lang="en-GB" sz="3200" b="1" dirty="0">
                <a:solidFill>
                  <a:schemeClr val="tx1"/>
                </a:solidFill>
                <a:latin typeface="Arial Narrow" pitchFamily="34" charset="0"/>
              </a:rPr>
              <a:t>(Inter Integrate Circuit) bus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11" y="4992569"/>
            <a:ext cx="1513755" cy="11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78" y="1181568"/>
            <a:ext cx="1296144" cy="11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02" y="3645024"/>
            <a:ext cx="1095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466" y="2403871"/>
            <a:ext cx="2232248" cy="9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08746" y="4103539"/>
            <a:ext cx="625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2400" i="1" dirty="0" smtClean="0">
                <a:latin typeface="Arial Narrow" pitchFamily="34" charset="0"/>
              </a:rPr>
              <a:t>     </a:t>
            </a:r>
            <a:r>
              <a:rPr lang="en-GB" sz="2400" i="1" dirty="0" err="1" smtClean="0">
                <a:latin typeface="Arial Narrow" pitchFamily="34" charset="0"/>
              </a:rPr>
              <a:t>Nanobeacon</a:t>
            </a:r>
            <a:r>
              <a:rPr lang="en-GB" sz="2400" i="1" dirty="0" smtClean="0">
                <a:latin typeface="Arial Narrow" pitchFamily="34" charset="0"/>
              </a:rPr>
              <a:t> 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2400" i="1" dirty="0" smtClean="0">
                <a:latin typeface="Arial Narrow" pitchFamily="34" charset="0"/>
              </a:rPr>
              <a:t>      Compass sensor + Tilt-meter </a:t>
            </a:r>
            <a:r>
              <a:rPr lang="en-GB" sz="2400" i="1" dirty="0">
                <a:latin typeface="Arial Narrow" pitchFamily="34" charset="0"/>
              </a:rPr>
              <a:t>sensor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2400" i="1" dirty="0">
                <a:latin typeface="Arial Narrow" pitchFamily="34" charset="0"/>
              </a:rPr>
              <a:t>      </a:t>
            </a:r>
            <a:r>
              <a:rPr lang="en-GB" sz="2400" i="1" dirty="0" smtClean="0">
                <a:latin typeface="Arial Narrow" pitchFamily="34" charset="0"/>
              </a:rPr>
              <a:t>Temperature </a:t>
            </a:r>
            <a:r>
              <a:rPr lang="en-GB" sz="2400" i="1" dirty="0">
                <a:latin typeface="Arial Narrow" pitchFamily="34" charset="0"/>
              </a:rPr>
              <a:t>sensors (located on the CLB</a:t>
            </a:r>
            <a:r>
              <a:rPr lang="en-GB" sz="2400" i="1" dirty="0" smtClean="0">
                <a:latin typeface="Arial Narrow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2400" i="1" dirty="0" smtClean="0">
                <a:latin typeface="Arial Narrow" pitchFamily="34" charset="0"/>
              </a:rPr>
              <a:t>      HV base 3” PMT configuration (across the Octopus boards)</a:t>
            </a:r>
            <a:endParaRPr lang="en-GB" sz="2400" i="1" dirty="0">
              <a:latin typeface="Arial Narrow" pitchFamily="34" charset="0"/>
            </a:endParaRPr>
          </a:p>
        </p:txBody>
      </p:sp>
      <p:sp>
        <p:nvSpPr>
          <p:cNvPr id="424" name="423 Rectángulo"/>
          <p:cNvSpPr/>
          <p:nvPr/>
        </p:nvSpPr>
        <p:spPr>
          <a:xfrm>
            <a:off x="661329" y="2465971"/>
            <a:ext cx="6259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2400" i="1" dirty="0" smtClean="0">
                <a:latin typeface="Arial Narrow" pitchFamily="34" charset="0"/>
              </a:rPr>
              <a:t>     Hydrophone 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2400" i="1" dirty="0" smtClean="0">
                <a:latin typeface="Arial Narrow" pitchFamily="34" charset="0"/>
              </a:rPr>
              <a:t>      </a:t>
            </a:r>
            <a:r>
              <a:rPr lang="en-GB" sz="2400" i="1" dirty="0" err="1" smtClean="0">
                <a:latin typeface="Arial Narrow" pitchFamily="34" charset="0"/>
              </a:rPr>
              <a:t>Piezo</a:t>
            </a:r>
            <a:endParaRPr lang="en-GB" sz="2400" i="1" dirty="0">
              <a:latin typeface="Arial Narrow" pitchFamily="34" charset="0"/>
            </a:endParaRPr>
          </a:p>
          <a:p>
            <a:pPr>
              <a:defRPr/>
            </a:pPr>
            <a:endParaRPr lang="en-GB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8026"/>
            <a:ext cx="6912768" cy="50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21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Booting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he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KM3NeT-DOM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39316" y="3068960"/>
            <a:ext cx="16962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 err="1" smtClean="0">
                <a:latin typeface="Arial Narrow" pitchFamily="34" charset="0"/>
              </a:rPr>
              <a:t>Multiboot</a:t>
            </a:r>
            <a:endParaRPr lang="en-GB" sz="3200" b="1" dirty="0">
              <a:latin typeface="Arial Narrow" pitchFamily="34" charset="0"/>
            </a:endParaRPr>
          </a:p>
          <a:p>
            <a:pPr>
              <a:defRPr/>
            </a:pPr>
            <a:r>
              <a:rPr lang="en-GB" sz="3200" b="1" dirty="0" smtClean="0">
                <a:latin typeface="Arial Narrow" pitchFamily="34" charset="0"/>
              </a:rPr>
              <a:t>	</a:t>
            </a:r>
            <a:endParaRPr lang="en-GB" sz="1600" b="1" dirty="0">
              <a:latin typeface="Arial Narrow" pitchFamily="34" charset="0"/>
            </a:endParaRPr>
          </a:p>
          <a:p>
            <a:pPr>
              <a:defRPr/>
            </a:pPr>
            <a:r>
              <a:rPr lang="en-GB" sz="3200" b="1" dirty="0" smtClean="0">
                <a:latin typeface="Arial Narrow" pitchFamily="34" charset="0"/>
              </a:rPr>
              <a:t>   </a:t>
            </a:r>
            <a:endParaRPr lang="en-GB" sz="3200" b="1" dirty="0">
              <a:latin typeface="Arial Narrow" pitchFamily="34" charset="0"/>
            </a:endParaRPr>
          </a:p>
        </p:txBody>
      </p:sp>
      <p:sp>
        <p:nvSpPr>
          <p:cNvPr id="423" name="422 Rectángulo"/>
          <p:cNvSpPr/>
          <p:nvPr/>
        </p:nvSpPr>
        <p:spPr>
          <a:xfrm>
            <a:off x="3094576" y="1138694"/>
            <a:ext cx="366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GB" b="1" dirty="0" smtClean="0">
                <a:latin typeface="Arial Narrow" pitchFamily="34" charset="0"/>
              </a:rPr>
              <a:t>     FPGA SPI flash memory</a:t>
            </a:r>
            <a:endParaRPr lang="en-GB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6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22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Shore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Station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297656" y="431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" name="Rectangle 6"/>
          <p:cNvSpPr/>
          <p:nvPr/>
        </p:nvSpPr>
        <p:spPr>
          <a:xfrm>
            <a:off x="2070894" y="1498600"/>
            <a:ext cx="541337" cy="3587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7"/>
          <p:cNvCxnSpPr/>
          <p:nvPr/>
        </p:nvCxnSpPr>
        <p:spPr>
          <a:xfrm flipV="1">
            <a:off x="3404394" y="1641475"/>
            <a:ext cx="266382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8"/>
          <p:cNvSpPr/>
          <p:nvPr/>
        </p:nvSpPr>
        <p:spPr>
          <a:xfrm>
            <a:off x="2035969" y="3081337"/>
            <a:ext cx="1944687" cy="28892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WR Switch</a:t>
            </a:r>
          </a:p>
        </p:txBody>
      </p:sp>
      <p:cxnSp>
        <p:nvCxnSpPr>
          <p:cNvPr id="120" name="Straight Connector 9"/>
          <p:cNvCxnSpPr/>
          <p:nvPr/>
        </p:nvCxnSpPr>
        <p:spPr>
          <a:xfrm>
            <a:off x="2324894" y="1857375"/>
            <a:ext cx="0" cy="1444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3"/>
          <p:cNvSpPr txBox="1">
            <a:spLocks noChangeArrowheads="1"/>
          </p:cNvSpPr>
          <p:nvPr/>
        </p:nvSpPr>
        <p:spPr bwMode="auto">
          <a:xfrm>
            <a:off x="2035798" y="1498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Gill Sans MT" pitchFamily="34" charset="0"/>
              </a:rPr>
              <a:t>Server1</a:t>
            </a:r>
            <a:endParaRPr lang="en-US" sz="1000" b="1" dirty="0">
              <a:latin typeface="Gill Sans MT" pitchFamily="34" charset="0"/>
            </a:endParaRPr>
          </a:p>
          <a:p>
            <a:pPr algn="ctr"/>
            <a:r>
              <a:rPr lang="en-US" sz="800" b="1" dirty="0">
                <a:latin typeface="Gill Sans MT" pitchFamily="34" charset="0"/>
              </a:rPr>
              <a:t>192.16.x.1</a:t>
            </a:r>
          </a:p>
        </p:txBody>
      </p:sp>
      <p:cxnSp>
        <p:nvCxnSpPr>
          <p:cNvPr id="122" name="Straight Connector 11"/>
          <p:cNvCxnSpPr/>
          <p:nvPr/>
        </p:nvCxnSpPr>
        <p:spPr>
          <a:xfrm>
            <a:off x="2251869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"/>
          <p:cNvSpPr/>
          <p:nvPr/>
        </p:nvSpPr>
        <p:spPr>
          <a:xfrm>
            <a:off x="1964531" y="3657600"/>
            <a:ext cx="576263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24" name="Straight Connector 13"/>
          <p:cNvCxnSpPr/>
          <p:nvPr/>
        </p:nvCxnSpPr>
        <p:spPr>
          <a:xfrm>
            <a:off x="2899569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4"/>
          <p:cNvCxnSpPr/>
          <p:nvPr/>
        </p:nvCxnSpPr>
        <p:spPr>
          <a:xfrm>
            <a:off x="3188494" y="3946525"/>
            <a:ext cx="28733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5"/>
          <p:cNvSpPr/>
          <p:nvPr/>
        </p:nvSpPr>
        <p:spPr>
          <a:xfrm>
            <a:off x="6938736" y="45298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Time Slice</a:t>
            </a:r>
          </a:p>
        </p:txBody>
      </p:sp>
      <p:sp>
        <p:nvSpPr>
          <p:cNvPr id="127" name="Rectangle 16"/>
          <p:cNvSpPr/>
          <p:nvPr/>
        </p:nvSpPr>
        <p:spPr>
          <a:xfrm>
            <a:off x="7802336" y="45298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28" name="Rectangle 17"/>
          <p:cNvSpPr/>
          <p:nvPr/>
        </p:nvSpPr>
        <p:spPr>
          <a:xfrm>
            <a:off x="7802336" y="45298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192.16.x.1</a:t>
            </a:r>
          </a:p>
        </p:txBody>
      </p:sp>
      <p:sp>
        <p:nvSpPr>
          <p:cNvPr id="129" name="Rectangle 18"/>
          <p:cNvSpPr/>
          <p:nvPr/>
        </p:nvSpPr>
        <p:spPr>
          <a:xfrm>
            <a:off x="6938736" y="45298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0" name="Rectangle 19"/>
          <p:cNvSpPr/>
          <p:nvPr/>
        </p:nvSpPr>
        <p:spPr>
          <a:xfrm>
            <a:off x="7802336" y="47457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192.16.x.2</a:t>
            </a:r>
          </a:p>
        </p:txBody>
      </p:sp>
      <p:sp>
        <p:nvSpPr>
          <p:cNvPr id="131" name="Rectangle 20"/>
          <p:cNvSpPr/>
          <p:nvPr/>
        </p:nvSpPr>
        <p:spPr>
          <a:xfrm>
            <a:off x="6938736" y="47457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21"/>
          <p:cNvSpPr/>
          <p:nvPr/>
        </p:nvSpPr>
        <p:spPr>
          <a:xfrm>
            <a:off x="7802336" y="49616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3" name="Rectangle 22"/>
          <p:cNvSpPr/>
          <p:nvPr/>
        </p:nvSpPr>
        <p:spPr>
          <a:xfrm>
            <a:off x="6938736" y="49616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4" name="Rectangle 23"/>
          <p:cNvSpPr/>
          <p:nvPr/>
        </p:nvSpPr>
        <p:spPr>
          <a:xfrm>
            <a:off x="7802336" y="51775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192.16.y.z</a:t>
            </a:r>
          </a:p>
        </p:txBody>
      </p:sp>
      <p:sp>
        <p:nvSpPr>
          <p:cNvPr id="135" name="Rectangle 24"/>
          <p:cNvSpPr/>
          <p:nvPr/>
        </p:nvSpPr>
        <p:spPr>
          <a:xfrm>
            <a:off x="6938736" y="51775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812006" y="4257675"/>
            <a:ext cx="63373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Each DOM synchronizes to the absolute time (using White Rabbit)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Each DOM receives  a look up table with IP addresses while configuring the detector</a:t>
            </a:r>
            <a:r>
              <a:rPr lang="en-US" sz="1200" b="1" dirty="0" smtClean="0">
                <a:latin typeface="+mn-lt"/>
              </a:rPr>
              <a:t>.</a:t>
            </a:r>
          </a:p>
          <a:p>
            <a:pPr marL="711200" lvl="1" indent="-171450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ES" sz="1200" b="1" dirty="0" err="1" smtClean="0"/>
              <a:t>Fixed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Ip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stored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the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nodes</a:t>
            </a:r>
            <a:r>
              <a:rPr lang="es-ES" sz="1200" b="1" dirty="0" smtClean="0"/>
              <a:t> can be </a:t>
            </a:r>
            <a:r>
              <a:rPr lang="es-ES" sz="1200" b="1" dirty="0" err="1" smtClean="0"/>
              <a:t>also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used</a:t>
            </a:r>
            <a:endParaRPr lang="en-US" sz="1200" b="1" dirty="0">
              <a:latin typeface="+mn-lt"/>
            </a:endParaRP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All DOMs start at an absolute point in time which was communicated via a command over the White Rabbit </a:t>
            </a:r>
            <a:r>
              <a:rPr lang="en-US" sz="1200" b="1" dirty="0" smtClean="0">
                <a:latin typeface="+mn-lt"/>
              </a:rPr>
              <a:t>network</a:t>
            </a:r>
            <a:endParaRPr lang="en-US" sz="1200" b="1" dirty="0">
              <a:latin typeface="+mn-lt"/>
            </a:endParaRP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All DOMs start their first time-slice at exactly the same </a:t>
            </a:r>
            <a:r>
              <a:rPr lang="en-US" sz="1200" b="1" dirty="0" smtClean="0">
                <a:latin typeface="+mn-lt"/>
              </a:rPr>
              <a:t>time</a:t>
            </a:r>
            <a:endParaRPr lang="en-US" sz="1200" b="1" dirty="0">
              <a:latin typeface="+mn-lt"/>
            </a:endParaRP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All data is IP/UDP formatted and passed to the IP number corresponding to the time slice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r>
              <a:rPr lang="en-US" sz="1200" b="1" dirty="0">
                <a:latin typeface="+mn-lt"/>
              </a:rPr>
              <a:t>After ‘n’ time slices, </a:t>
            </a:r>
            <a:r>
              <a:rPr lang="en-US" sz="1200" b="1" dirty="0" smtClean="0">
                <a:latin typeface="+mn-lt"/>
              </a:rPr>
              <a:t> first PC </a:t>
            </a:r>
            <a:r>
              <a:rPr lang="en-US" sz="1200" b="1" dirty="0">
                <a:latin typeface="+mn-lt"/>
              </a:rPr>
              <a:t>is again selected to process the data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FF0000"/>
              </a:buClr>
              <a:buSzPct val="80000"/>
              <a:buFont typeface="Gill Sans MT" pitchFamily="34" charset="0"/>
              <a:buAutoNum type="arabicPeriod"/>
            </a:pPr>
            <a:endParaRPr lang="en-US" sz="1200" b="1" dirty="0">
              <a:latin typeface="+mn-lt"/>
            </a:endParaRPr>
          </a:p>
        </p:txBody>
      </p:sp>
      <p:sp>
        <p:nvSpPr>
          <p:cNvPr id="137" name="Oval 26"/>
          <p:cNvSpPr/>
          <p:nvPr/>
        </p:nvSpPr>
        <p:spPr>
          <a:xfrm>
            <a:off x="2683669" y="4522787"/>
            <a:ext cx="1081087" cy="287338"/>
          </a:xfrm>
          <a:prstGeom prst="ellipse">
            <a:avLst/>
          </a:prstGeom>
          <a:noFill/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8" name="Straight Arrow Connector 27"/>
          <p:cNvCxnSpPr>
            <a:endCxn id="137" idx="5"/>
          </p:cNvCxnSpPr>
          <p:nvPr/>
        </p:nvCxnSpPr>
        <p:spPr>
          <a:xfrm flipH="1">
            <a:off x="3606434" y="4745717"/>
            <a:ext cx="3332302" cy="22328"/>
          </a:xfrm>
          <a:prstGeom prst="straightConnector1">
            <a:avLst/>
          </a:prstGeom>
          <a:ln w="25400">
            <a:solidFill>
              <a:srgbClr val="FF0000">
                <a:alpha val="40000"/>
              </a:srgb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28"/>
          <p:cNvSpPr/>
          <p:nvPr/>
        </p:nvSpPr>
        <p:spPr>
          <a:xfrm>
            <a:off x="8305574" y="4601255"/>
            <a:ext cx="720725" cy="936625"/>
          </a:xfrm>
          <a:prstGeom prst="arc">
            <a:avLst>
              <a:gd name="adj1" fmla="val 16200000"/>
              <a:gd name="adj2" fmla="val 7743472"/>
            </a:avLst>
          </a:prstGeom>
          <a:noFill/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29"/>
          <p:cNvSpPr/>
          <p:nvPr/>
        </p:nvSpPr>
        <p:spPr>
          <a:xfrm>
            <a:off x="956469" y="3009900"/>
            <a:ext cx="576262" cy="36036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GPS</a:t>
            </a:r>
          </a:p>
        </p:txBody>
      </p:sp>
      <p:sp>
        <p:nvSpPr>
          <p:cNvPr id="141" name="TextBox 47"/>
          <p:cNvSpPr txBox="1">
            <a:spLocks noChangeArrowheads="1"/>
          </p:cNvSpPr>
          <p:nvPr/>
        </p:nvSpPr>
        <p:spPr bwMode="auto">
          <a:xfrm>
            <a:off x="1574006" y="3108325"/>
            <a:ext cx="439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Gill Sans MT" pitchFamily="34" charset="0"/>
              </a:rPr>
              <a:t>PPS</a:t>
            </a:r>
          </a:p>
        </p:txBody>
      </p:sp>
      <p:sp>
        <p:nvSpPr>
          <p:cNvPr id="142" name="TextBox 48"/>
          <p:cNvSpPr txBox="1">
            <a:spLocks noChangeArrowheads="1"/>
          </p:cNvSpPr>
          <p:nvPr/>
        </p:nvSpPr>
        <p:spPr bwMode="auto">
          <a:xfrm>
            <a:off x="1499394" y="2938462"/>
            <a:ext cx="588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Gill Sans MT" pitchFamily="34" charset="0"/>
              </a:rPr>
              <a:t>10MHz</a:t>
            </a:r>
          </a:p>
        </p:txBody>
      </p:sp>
      <p:cxnSp>
        <p:nvCxnSpPr>
          <p:cNvPr id="148" name="Straight Connector 32"/>
          <p:cNvCxnSpPr/>
          <p:nvPr/>
        </p:nvCxnSpPr>
        <p:spPr>
          <a:xfrm>
            <a:off x="1243806" y="2578100"/>
            <a:ext cx="0" cy="43180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33"/>
          <p:cNvCxnSpPr/>
          <p:nvPr/>
        </p:nvCxnSpPr>
        <p:spPr>
          <a:xfrm>
            <a:off x="1099344" y="2649537"/>
            <a:ext cx="144462" cy="14446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34"/>
          <p:cNvCxnSpPr/>
          <p:nvPr/>
        </p:nvCxnSpPr>
        <p:spPr>
          <a:xfrm flipV="1">
            <a:off x="1243806" y="2649537"/>
            <a:ext cx="144463" cy="14446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35"/>
          <p:cNvCxnSpPr/>
          <p:nvPr/>
        </p:nvCxnSpPr>
        <p:spPr>
          <a:xfrm>
            <a:off x="1243806" y="3514725"/>
            <a:ext cx="691356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36"/>
          <p:cNvSpPr/>
          <p:nvPr/>
        </p:nvSpPr>
        <p:spPr>
          <a:xfrm>
            <a:off x="6842186" y="3052487"/>
            <a:ext cx="10567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Shore</a:t>
            </a:r>
          </a:p>
        </p:txBody>
      </p:sp>
      <p:sp>
        <p:nvSpPr>
          <p:cNvPr id="153" name="Rectangle 37"/>
          <p:cNvSpPr/>
          <p:nvPr/>
        </p:nvSpPr>
        <p:spPr>
          <a:xfrm>
            <a:off x="6830846" y="3442142"/>
            <a:ext cx="139814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Sub Sea</a:t>
            </a:r>
          </a:p>
        </p:txBody>
      </p:sp>
      <p:sp>
        <p:nvSpPr>
          <p:cNvPr id="154" name="Rectangle 38"/>
          <p:cNvSpPr/>
          <p:nvPr/>
        </p:nvSpPr>
        <p:spPr>
          <a:xfrm>
            <a:off x="2035969" y="2001837"/>
            <a:ext cx="4681537" cy="4318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155" name="Flowchart: Magnetic Disk 39"/>
          <p:cNvSpPr/>
          <p:nvPr/>
        </p:nvSpPr>
        <p:spPr>
          <a:xfrm>
            <a:off x="2324894" y="2146300"/>
            <a:ext cx="287337" cy="21590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Flowchart: Magnetic Disk 40"/>
          <p:cNvSpPr/>
          <p:nvPr/>
        </p:nvSpPr>
        <p:spPr>
          <a:xfrm>
            <a:off x="3332956" y="2146300"/>
            <a:ext cx="287338" cy="21590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TextBox 63"/>
          <p:cNvSpPr txBox="1">
            <a:spLocks noChangeArrowheads="1"/>
          </p:cNvSpPr>
          <p:nvPr/>
        </p:nvSpPr>
        <p:spPr bwMode="auto">
          <a:xfrm>
            <a:off x="4098200" y="254783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Gill Sans MT" pitchFamily="34" charset="0"/>
              </a:rPr>
              <a:t>Buffers</a:t>
            </a:r>
            <a:endParaRPr lang="en-US" sz="1000" b="1" dirty="0">
              <a:latin typeface="Gill Sans MT" pitchFamily="34" charset="0"/>
            </a:endParaRPr>
          </a:p>
        </p:txBody>
      </p:sp>
      <p:cxnSp>
        <p:nvCxnSpPr>
          <p:cNvPr id="158" name="Straight Arrow Connector 42"/>
          <p:cNvCxnSpPr>
            <a:stCxn id="173" idx="2"/>
          </p:cNvCxnSpPr>
          <p:nvPr/>
        </p:nvCxnSpPr>
        <p:spPr>
          <a:xfrm flipH="1">
            <a:off x="4783931" y="2254250"/>
            <a:ext cx="276225" cy="258762"/>
          </a:xfrm>
          <a:prstGeom prst="straightConnector1">
            <a:avLst/>
          </a:prstGeom>
          <a:ln w="25400">
            <a:solidFill>
              <a:srgbClr val="FF0000">
                <a:alpha val="40000"/>
              </a:srgb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43"/>
          <p:cNvCxnSpPr>
            <a:stCxn id="156" idx="4"/>
          </p:cNvCxnSpPr>
          <p:nvPr/>
        </p:nvCxnSpPr>
        <p:spPr>
          <a:xfrm>
            <a:off x="3620294" y="2254250"/>
            <a:ext cx="401637" cy="258762"/>
          </a:xfrm>
          <a:prstGeom prst="straightConnector1">
            <a:avLst/>
          </a:prstGeom>
          <a:ln w="25400">
            <a:solidFill>
              <a:srgbClr val="FF0000">
                <a:alpha val="40000"/>
              </a:srgb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76"/>
          <p:cNvSpPr txBox="1">
            <a:spLocks noChangeArrowheads="1"/>
          </p:cNvSpPr>
          <p:nvPr/>
        </p:nvSpPr>
        <p:spPr bwMode="auto">
          <a:xfrm>
            <a:off x="1964531" y="373062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>
                <a:latin typeface="Gill Sans MT" pitchFamily="34" charset="0"/>
              </a:rPr>
              <a:t>1</a:t>
            </a:r>
          </a:p>
        </p:txBody>
      </p:sp>
      <p:sp>
        <p:nvSpPr>
          <p:cNvPr id="161" name="Oval 45"/>
          <p:cNvSpPr/>
          <p:nvPr/>
        </p:nvSpPr>
        <p:spPr>
          <a:xfrm>
            <a:off x="2612231" y="3657600"/>
            <a:ext cx="576263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2" name="TextBox 78"/>
          <p:cNvSpPr txBox="1">
            <a:spLocks noChangeArrowheads="1"/>
          </p:cNvSpPr>
          <p:nvPr/>
        </p:nvSpPr>
        <p:spPr bwMode="auto">
          <a:xfrm>
            <a:off x="2613819" y="3716337"/>
            <a:ext cx="51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>
                <a:latin typeface="Gill Sans MT" pitchFamily="34" charset="0"/>
              </a:rPr>
              <a:t>2</a:t>
            </a:r>
          </a:p>
        </p:txBody>
      </p:sp>
      <p:cxnSp>
        <p:nvCxnSpPr>
          <p:cNvPr id="163" name="Straight Connector 47"/>
          <p:cNvCxnSpPr/>
          <p:nvPr/>
        </p:nvCxnSpPr>
        <p:spPr>
          <a:xfrm>
            <a:off x="3764756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48"/>
          <p:cNvSpPr/>
          <p:nvPr/>
        </p:nvSpPr>
        <p:spPr>
          <a:xfrm>
            <a:off x="3475831" y="3657600"/>
            <a:ext cx="576263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5" name="TextBox 81"/>
          <p:cNvSpPr txBox="1">
            <a:spLocks noChangeArrowheads="1"/>
          </p:cNvSpPr>
          <p:nvPr/>
        </p:nvSpPr>
        <p:spPr bwMode="auto">
          <a:xfrm>
            <a:off x="3548856" y="3716337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>
                <a:latin typeface="Gill Sans MT" pitchFamily="34" charset="0"/>
              </a:rPr>
              <a:t>16</a:t>
            </a:r>
          </a:p>
        </p:txBody>
      </p:sp>
      <p:cxnSp>
        <p:nvCxnSpPr>
          <p:cNvPr id="166" name="Straight Connector 50"/>
          <p:cNvCxnSpPr/>
          <p:nvPr/>
        </p:nvCxnSpPr>
        <p:spPr>
          <a:xfrm>
            <a:off x="2467769" y="2938462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51"/>
          <p:cNvCxnSpPr/>
          <p:nvPr/>
        </p:nvCxnSpPr>
        <p:spPr>
          <a:xfrm>
            <a:off x="3475831" y="2938462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52"/>
          <p:cNvSpPr/>
          <p:nvPr/>
        </p:nvSpPr>
        <p:spPr>
          <a:xfrm>
            <a:off x="4772819" y="3081337"/>
            <a:ext cx="1944687" cy="28892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WR Switch</a:t>
            </a:r>
          </a:p>
        </p:txBody>
      </p:sp>
      <p:cxnSp>
        <p:nvCxnSpPr>
          <p:cNvPr id="169" name="Straight Connector 53"/>
          <p:cNvCxnSpPr/>
          <p:nvPr/>
        </p:nvCxnSpPr>
        <p:spPr>
          <a:xfrm>
            <a:off x="4988719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54"/>
          <p:cNvSpPr/>
          <p:nvPr/>
        </p:nvSpPr>
        <p:spPr>
          <a:xfrm>
            <a:off x="4699794" y="3657600"/>
            <a:ext cx="576262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71" name="Straight Connector 55"/>
          <p:cNvCxnSpPr/>
          <p:nvPr/>
        </p:nvCxnSpPr>
        <p:spPr>
          <a:xfrm>
            <a:off x="5636419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56"/>
          <p:cNvCxnSpPr/>
          <p:nvPr/>
        </p:nvCxnSpPr>
        <p:spPr>
          <a:xfrm>
            <a:off x="5925344" y="3946525"/>
            <a:ext cx="28733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lowchart: Magnetic Disk 57"/>
          <p:cNvSpPr/>
          <p:nvPr/>
        </p:nvSpPr>
        <p:spPr>
          <a:xfrm>
            <a:off x="5060156" y="2146300"/>
            <a:ext cx="288925" cy="21590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Flowchart: Magnetic Disk 58"/>
          <p:cNvSpPr/>
          <p:nvPr/>
        </p:nvSpPr>
        <p:spPr>
          <a:xfrm>
            <a:off x="6068219" y="2146300"/>
            <a:ext cx="288925" cy="21590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TextBox 96"/>
          <p:cNvSpPr txBox="1">
            <a:spLocks noChangeArrowheads="1"/>
          </p:cNvSpPr>
          <p:nvPr/>
        </p:nvSpPr>
        <p:spPr bwMode="auto">
          <a:xfrm>
            <a:off x="4689894" y="3716337"/>
            <a:ext cx="537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 dirty="0" smtClean="0">
                <a:latin typeface="Gill Sans MT" pitchFamily="34" charset="0"/>
              </a:rPr>
              <a:t>12798</a:t>
            </a:r>
            <a:endParaRPr lang="en-US" sz="1000" b="1" dirty="0">
              <a:latin typeface="Gill Sans MT" pitchFamily="34" charset="0"/>
            </a:endParaRPr>
          </a:p>
        </p:txBody>
      </p:sp>
      <p:sp>
        <p:nvSpPr>
          <p:cNvPr id="176" name="Oval 60"/>
          <p:cNvSpPr/>
          <p:nvPr/>
        </p:nvSpPr>
        <p:spPr>
          <a:xfrm>
            <a:off x="5349081" y="3657600"/>
            <a:ext cx="576263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7" name="TextBox 98"/>
          <p:cNvSpPr txBox="1">
            <a:spLocks noChangeArrowheads="1"/>
          </p:cNvSpPr>
          <p:nvPr/>
        </p:nvSpPr>
        <p:spPr bwMode="auto">
          <a:xfrm>
            <a:off x="5337594" y="3716337"/>
            <a:ext cx="537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 dirty="0" smtClean="0">
                <a:latin typeface="Gill Sans MT" pitchFamily="34" charset="0"/>
              </a:rPr>
              <a:t>12799</a:t>
            </a:r>
            <a:endParaRPr lang="en-US" sz="1000" b="1" dirty="0">
              <a:latin typeface="Gill Sans MT" pitchFamily="34" charset="0"/>
            </a:endParaRPr>
          </a:p>
        </p:txBody>
      </p:sp>
      <p:cxnSp>
        <p:nvCxnSpPr>
          <p:cNvPr id="178" name="Straight Connector 62"/>
          <p:cNvCxnSpPr/>
          <p:nvPr/>
        </p:nvCxnSpPr>
        <p:spPr>
          <a:xfrm>
            <a:off x="6500019" y="337026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63"/>
          <p:cNvSpPr/>
          <p:nvPr/>
        </p:nvSpPr>
        <p:spPr>
          <a:xfrm>
            <a:off x="6212681" y="3657600"/>
            <a:ext cx="576263" cy="504825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0" name="TextBox 101"/>
          <p:cNvSpPr txBox="1">
            <a:spLocks noChangeArrowheads="1"/>
          </p:cNvSpPr>
          <p:nvPr/>
        </p:nvSpPr>
        <p:spPr bwMode="auto">
          <a:xfrm>
            <a:off x="6273424" y="3716337"/>
            <a:ext cx="537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Gill Sans MT" pitchFamily="34" charset="0"/>
              </a:rPr>
              <a:t>DOM</a:t>
            </a:r>
          </a:p>
          <a:p>
            <a:pPr algn="ctr"/>
            <a:r>
              <a:rPr lang="en-US" sz="1000" b="1" dirty="0" smtClean="0">
                <a:latin typeface="Gill Sans MT" pitchFamily="34" charset="0"/>
              </a:rPr>
              <a:t>12800</a:t>
            </a:r>
            <a:endParaRPr lang="en-US" sz="1000" b="1" dirty="0">
              <a:latin typeface="Gill Sans MT" pitchFamily="34" charset="0"/>
            </a:endParaRPr>
          </a:p>
        </p:txBody>
      </p:sp>
      <p:cxnSp>
        <p:nvCxnSpPr>
          <p:cNvPr id="181" name="Straight Connector 65"/>
          <p:cNvCxnSpPr/>
          <p:nvPr/>
        </p:nvCxnSpPr>
        <p:spPr>
          <a:xfrm>
            <a:off x="5204619" y="2938462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66"/>
          <p:cNvCxnSpPr/>
          <p:nvPr/>
        </p:nvCxnSpPr>
        <p:spPr>
          <a:xfrm>
            <a:off x="6212681" y="2938462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67"/>
          <p:cNvCxnSpPr/>
          <p:nvPr/>
        </p:nvCxnSpPr>
        <p:spPr>
          <a:xfrm>
            <a:off x="4166394" y="3946525"/>
            <a:ext cx="4318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68"/>
          <p:cNvCxnSpPr/>
          <p:nvPr/>
        </p:nvCxnSpPr>
        <p:spPr>
          <a:xfrm flipH="1">
            <a:off x="1532731" y="3154362"/>
            <a:ext cx="503238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Arc 69"/>
          <p:cNvSpPr/>
          <p:nvPr/>
        </p:nvSpPr>
        <p:spPr>
          <a:xfrm>
            <a:off x="2294731" y="1354137"/>
            <a:ext cx="287338" cy="287338"/>
          </a:xfrm>
          <a:prstGeom prst="arc">
            <a:avLst>
              <a:gd name="adj1" fmla="val 10572634"/>
              <a:gd name="adj2" fmla="val 16212317"/>
            </a:avLst>
          </a:prstGeom>
          <a:noFill/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Arc 70"/>
          <p:cNvSpPr/>
          <p:nvPr/>
        </p:nvSpPr>
        <p:spPr>
          <a:xfrm flipH="1">
            <a:off x="6141244" y="1354137"/>
            <a:ext cx="287337" cy="287338"/>
          </a:xfrm>
          <a:prstGeom prst="arc">
            <a:avLst>
              <a:gd name="adj1" fmla="val 10572634"/>
              <a:gd name="adj2" fmla="val 16212317"/>
            </a:avLst>
          </a:prstGeom>
          <a:noFill/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7" name="Straight Connector 71"/>
          <p:cNvCxnSpPr>
            <a:stCxn id="185" idx="2"/>
            <a:endCxn id="186" idx="2"/>
          </p:cNvCxnSpPr>
          <p:nvPr/>
        </p:nvCxnSpPr>
        <p:spPr>
          <a:xfrm>
            <a:off x="2439194" y="1354137"/>
            <a:ext cx="38449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72"/>
          <p:cNvSpPr/>
          <p:nvPr/>
        </p:nvSpPr>
        <p:spPr>
          <a:xfrm>
            <a:off x="6938736" y="43139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Time Slice</a:t>
            </a:r>
          </a:p>
        </p:txBody>
      </p:sp>
      <p:sp>
        <p:nvSpPr>
          <p:cNvPr id="189" name="Rectangle 73"/>
          <p:cNvSpPr/>
          <p:nvPr/>
        </p:nvSpPr>
        <p:spPr>
          <a:xfrm>
            <a:off x="7802336" y="43139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90" name="Rectangle 74"/>
          <p:cNvSpPr/>
          <p:nvPr/>
        </p:nvSpPr>
        <p:spPr>
          <a:xfrm>
            <a:off x="7802336" y="43139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IP Address</a:t>
            </a:r>
          </a:p>
        </p:txBody>
      </p:sp>
      <p:sp>
        <p:nvSpPr>
          <p:cNvPr id="191" name="Rectangle 75"/>
          <p:cNvSpPr/>
          <p:nvPr/>
        </p:nvSpPr>
        <p:spPr>
          <a:xfrm>
            <a:off x="6938736" y="4313917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Time Slice</a:t>
            </a:r>
          </a:p>
        </p:txBody>
      </p:sp>
      <p:cxnSp>
        <p:nvCxnSpPr>
          <p:cNvPr id="192" name="Straight Connector 76"/>
          <p:cNvCxnSpPr/>
          <p:nvPr/>
        </p:nvCxnSpPr>
        <p:spPr>
          <a:xfrm flipH="1">
            <a:off x="3980656" y="3298825"/>
            <a:ext cx="79216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77"/>
          <p:cNvCxnSpPr/>
          <p:nvPr/>
        </p:nvCxnSpPr>
        <p:spPr>
          <a:xfrm flipH="1">
            <a:off x="3980656" y="3154362"/>
            <a:ext cx="79216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78"/>
          <p:cNvCxnSpPr/>
          <p:nvPr/>
        </p:nvCxnSpPr>
        <p:spPr>
          <a:xfrm flipH="1">
            <a:off x="1532731" y="3298825"/>
            <a:ext cx="503238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79"/>
          <p:cNvSpPr/>
          <p:nvPr/>
        </p:nvSpPr>
        <p:spPr>
          <a:xfrm>
            <a:off x="2707481" y="1498600"/>
            <a:ext cx="541338" cy="3587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6" name="TextBox 13"/>
          <p:cNvSpPr txBox="1">
            <a:spLocks noChangeArrowheads="1"/>
          </p:cNvSpPr>
          <p:nvPr/>
        </p:nvSpPr>
        <p:spPr bwMode="auto">
          <a:xfrm>
            <a:off x="2673179" y="1498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Gill Sans MT" pitchFamily="34" charset="0"/>
              </a:rPr>
              <a:t>Server2</a:t>
            </a:r>
          </a:p>
          <a:p>
            <a:pPr algn="ctr"/>
            <a:r>
              <a:rPr lang="en-US" sz="800" b="1" dirty="0" smtClean="0">
                <a:latin typeface="Gill Sans MT" pitchFamily="34" charset="0"/>
              </a:rPr>
              <a:t>192.16.x.2</a:t>
            </a:r>
            <a:endParaRPr lang="en-US" sz="800" b="1" dirty="0">
              <a:latin typeface="Gill Sans MT" pitchFamily="34" charset="0"/>
            </a:endParaRPr>
          </a:p>
        </p:txBody>
      </p:sp>
      <p:sp>
        <p:nvSpPr>
          <p:cNvPr id="197" name="Rectangle 81"/>
          <p:cNvSpPr/>
          <p:nvPr/>
        </p:nvSpPr>
        <p:spPr>
          <a:xfrm>
            <a:off x="6141244" y="1498600"/>
            <a:ext cx="541337" cy="3587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8" name="TextBox 13"/>
          <p:cNvSpPr txBox="1">
            <a:spLocks noChangeArrowheads="1"/>
          </p:cNvSpPr>
          <p:nvPr/>
        </p:nvSpPr>
        <p:spPr bwMode="auto">
          <a:xfrm>
            <a:off x="6050414" y="1498600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Gill Sans MT" pitchFamily="34" charset="0"/>
              </a:rPr>
              <a:t>Server n</a:t>
            </a:r>
            <a:endParaRPr lang="en-US" sz="1000" b="1" dirty="0">
              <a:latin typeface="Gill Sans MT" pitchFamily="34" charset="0"/>
            </a:endParaRPr>
          </a:p>
          <a:p>
            <a:pPr algn="ctr"/>
            <a:r>
              <a:rPr lang="en-US" sz="800" b="1" dirty="0">
                <a:latin typeface="Gill Sans MT" pitchFamily="34" charset="0"/>
              </a:rPr>
              <a:t>192.16.y.z</a:t>
            </a:r>
          </a:p>
        </p:txBody>
      </p:sp>
      <p:cxnSp>
        <p:nvCxnSpPr>
          <p:cNvPr id="199" name="Straight Connector 83"/>
          <p:cNvCxnSpPr/>
          <p:nvPr/>
        </p:nvCxnSpPr>
        <p:spPr>
          <a:xfrm>
            <a:off x="2972594" y="1857375"/>
            <a:ext cx="0" cy="1444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84"/>
          <p:cNvCxnSpPr/>
          <p:nvPr/>
        </p:nvCxnSpPr>
        <p:spPr>
          <a:xfrm>
            <a:off x="6428581" y="1857375"/>
            <a:ext cx="0" cy="14446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107"/>
          <p:cNvGrpSpPr>
            <a:grpSpLocks/>
          </p:cNvGrpSpPr>
          <p:nvPr/>
        </p:nvGrpSpPr>
        <p:grpSpPr bwMode="auto">
          <a:xfrm>
            <a:off x="2180431" y="2528887"/>
            <a:ext cx="584200" cy="409575"/>
            <a:chOff x="2339690" y="2444107"/>
            <a:chExt cx="583813" cy="408813"/>
          </a:xfrm>
        </p:grpSpPr>
        <p:grpSp>
          <p:nvGrpSpPr>
            <p:cNvPr id="202" name="Group 105"/>
            <p:cNvGrpSpPr>
              <a:grpSpLocks/>
            </p:cNvGrpSpPr>
            <p:nvPr/>
          </p:nvGrpSpPr>
          <p:grpSpPr bwMode="auto">
            <a:xfrm>
              <a:off x="2374458" y="2493598"/>
              <a:ext cx="541312" cy="359322"/>
              <a:chOff x="2374458" y="2493598"/>
              <a:chExt cx="541312" cy="359322"/>
            </a:xfrm>
          </p:grpSpPr>
          <p:sp>
            <p:nvSpPr>
              <p:cNvPr id="204" name="Rectangle 88"/>
              <p:cNvSpPr/>
              <p:nvPr/>
            </p:nvSpPr>
            <p:spPr>
              <a:xfrm>
                <a:off x="2374592" y="2493229"/>
                <a:ext cx="540979" cy="359691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Flowchart: Magnetic Disk 89"/>
              <p:cNvSpPr/>
              <p:nvPr/>
            </p:nvSpPr>
            <p:spPr>
              <a:xfrm>
                <a:off x="2541169" y="2637422"/>
                <a:ext cx="207824" cy="144194"/>
              </a:xfrm>
              <a:prstGeom prst="flowChartMagneticDisk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3" name="TextBox 13"/>
            <p:cNvSpPr txBox="1">
              <a:spLocks noChangeArrowheads="1"/>
            </p:cNvSpPr>
            <p:nvPr/>
          </p:nvSpPr>
          <p:spPr bwMode="auto">
            <a:xfrm>
              <a:off x="2339690" y="2444107"/>
              <a:ext cx="5838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Gill Sans MT" pitchFamily="34" charset="0"/>
                </a:rPr>
                <a:t>Server</a:t>
              </a:r>
            </a:p>
          </p:txBody>
        </p:sp>
      </p:grpSp>
      <p:grpSp>
        <p:nvGrpSpPr>
          <p:cNvPr id="206" name="Group 108"/>
          <p:cNvGrpSpPr>
            <a:grpSpLocks/>
          </p:cNvGrpSpPr>
          <p:nvPr/>
        </p:nvGrpSpPr>
        <p:grpSpPr bwMode="auto">
          <a:xfrm>
            <a:off x="3180556" y="2528887"/>
            <a:ext cx="584200" cy="409575"/>
            <a:chOff x="2339690" y="2444107"/>
            <a:chExt cx="583813" cy="408813"/>
          </a:xfrm>
        </p:grpSpPr>
        <p:grpSp>
          <p:nvGrpSpPr>
            <p:cNvPr id="207" name="Group 105"/>
            <p:cNvGrpSpPr>
              <a:grpSpLocks/>
            </p:cNvGrpSpPr>
            <p:nvPr/>
          </p:nvGrpSpPr>
          <p:grpSpPr bwMode="auto">
            <a:xfrm>
              <a:off x="2374458" y="2493598"/>
              <a:ext cx="541312" cy="359322"/>
              <a:chOff x="2374458" y="2493598"/>
              <a:chExt cx="541312" cy="359322"/>
            </a:xfrm>
          </p:grpSpPr>
          <p:sp>
            <p:nvSpPr>
              <p:cNvPr id="209" name="Rectangle 93"/>
              <p:cNvSpPr/>
              <p:nvPr/>
            </p:nvSpPr>
            <p:spPr>
              <a:xfrm>
                <a:off x="2374592" y="2493229"/>
                <a:ext cx="540979" cy="359691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Flowchart: Magnetic Disk 94"/>
              <p:cNvSpPr/>
              <p:nvPr/>
            </p:nvSpPr>
            <p:spPr>
              <a:xfrm>
                <a:off x="2541169" y="2637422"/>
                <a:ext cx="207824" cy="144194"/>
              </a:xfrm>
              <a:prstGeom prst="flowChartMagneticDisk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8" name="TextBox 13"/>
            <p:cNvSpPr txBox="1">
              <a:spLocks noChangeArrowheads="1"/>
            </p:cNvSpPr>
            <p:nvPr/>
          </p:nvSpPr>
          <p:spPr bwMode="auto">
            <a:xfrm>
              <a:off x="2339690" y="2444107"/>
              <a:ext cx="5838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Gill Sans MT" pitchFamily="34" charset="0"/>
                </a:rPr>
                <a:t>Server</a:t>
              </a:r>
            </a:p>
          </p:txBody>
        </p:sp>
      </p:grpSp>
      <p:grpSp>
        <p:nvGrpSpPr>
          <p:cNvPr id="211" name="Group 113"/>
          <p:cNvGrpSpPr>
            <a:grpSpLocks/>
          </p:cNvGrpSpPr>
          <p:nvPr/>
        </p:nvGrpSpPr>
        <p:grpSpPr bwMode="auto">
          <a:xfrm>
            <a:off x="4909344" y="2528887"/>
            <a:ext cx="582612" cy="409575"/>
            <a:chOff x="2339690" y="2444107"/>
            <a:chExt cx="583813" cy="408813"/>
          </a:xfrm>
        </p:grpSpPr>
        <p:grpSp>
          <p:nvGrpSpPr>
            <p:cNvPr id="212" name="Group 105"/>
            <p:cNvGrpSpPr>
              <a:grpSpLocks/>
            </p:cNvGrpSpPr>
            <p:nvPr/>
          </p:nvGrpSpPr>
          <p:grpSpPr bwMode="auto">
            <a:xfrm>
              <a:off x="2374458" y="2493598"/>
              <a:ext cx="541312" cy="359322"/>
              <a:chOff x="2374458" y="2493598"/>
              <a:chExt cx="541312" cy="359322"/>
            </a:xfrm>
          </p:grpSpPr>
          <p:sp>
            <p:nvSpPr>
              <p:cNvPr id="214" name="Rectangle 98"/>
              <p:cNvSpPr/>
              <p:nvPr/>
            </p:nvSpPr>
            <p:spPr>
              <a:xfrm>
                <a:off x="2374687" y="2493229"/>
                <a:ext cx="540863" cy="359691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Flowchart: Magnetic Disk 99"/>
              <p:cNvSpPr/>
              <p:nvPr/>
            </p:nvSpPr>
            <p:spPr>
              <a:xfrm>
                <a:off x="2541718" y="2637422"/>
                <a:ext cx="206801" cy="144194"/>
              </a:xfrm>
              <a:prstGeom prst="flowChartMagneticDisk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3" name="TextBox 13"/>
            <p:cNvSpPr txBox="1">
              <a:spLocks noChangeArrowheads="1"/>
            </p:cNvSpPr>
            <p:nvPr/>
          </p:nvSpPr>
          <p:spPr bwMode="auto">
            <a:xfrm>
              <a:off x="2339690" y="2444107"/>
              <a:ext cx="5838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Gill Sans MT" pitchFamily="34" charset="0"/>
                </a:rPr>
                <a:t>Server</a:t>
              </a:r>
            </a:p>
          </p:txBody>
        </p:sp>
      </p:grpSp>
      <p:grpSp>
        <p:nvGrpSpPr>
          <p:cNvPr id="216" name="Group 118"/>
          <p:cNvGrpSpPr>
            <a:grpSpLocks/>
          </p:cNvGrpSpPr>
          <p:nvPr/>
        </p:nvGrpSpPr>
        <p:grpSpPr bwMode="auto">
          <a:xfrm>
            <a:off x="5917406" y="2528887"/>
            <a:ext cx="582613" cy="409575"/>
            <a:chOff x="2339690" y="2444107"/>
            <a:chExt cx="583813" cy="408813"/>
          </a:xfrm>
        </p:grpSpPr>
        <p:grpSp>
          <p:nvGrpSpPr>
            <p:cNvPr id="217" name="Group 105"/>
            <p:cNvGrpSpPr>
              <a:grpSpLocks/>
            </p:cNvGrpSpPr>
            <p:nvPr/>
          </p:nvGrpSpPr>
          <p:grpSpPr bwMode="auto">
            <a:xfrm>
              <a:off x="2374458" y="2493598"/>
              <a:ext cx="541312" cy="359322"/>
              <a:chOff x="2374458" y="2493598"/>
              <a:chExt cx="541312" cy="359322"/>
            </a:xfrm>
          </p:grpSpPr>
          <p:sp>
            <p:nvSpPr>
              <p:cNvPr id="219" name="Rectangle 103"/>
              <p:cNvSpPr/>
              <p:nvPr/>
            </p:nvSpPr>
            <p:spPr>
              <a:xfrm>
                <a:off x="2374686" y="2493229"/>
                <a:ext cx="540862" cy="359691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Flowchart: Magnetic Disk 104"/>
              <p:cNvSpPr/>
              <p:nvPr/>
            </p:nvSpPr>
            <p:spPr>
              <a:xfrm>
                <a:off x="2541718" y="2637422"/>
                <a:ext cx="206800" cy="144194"/>
              </a:xfrm>
              <a:prstGeom prst="flowChartMagneticDisk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8" name="TextBox 13"/>
            <p:cNvSpPr txBox="1">
              <a:spLocks noChangeArrowheads="1"/>
            </p:cNvSpPr>
            <p:nvPr/>
          </p:nvSpPr>
          <p:spPr bwMode="auto">
            <a:xfrm>
              <a:off x="2339690" y="2444107"/>
              <a:ext cx="5838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Gill Sans MT" pitchFamily="34" charset="0"/>
                </a:rPr>
                <a:t>Server</a:t>
              </a:r>
            </a:p>
          </p:txBody>
        </p:sp>
      </p:grpSp>
      <p:cxnSp>
        <p:nvCxnSpPr>
          <p:cNvPr id="221" name="Straight Connector 105"/>
          <p:cNvCxnSpPr/>
          <p:nvPr/>
        </p:nvCxnSpPr>
        <p:spPr>
          <a:xfrm>
            <a:off x="2467769" y="2433637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106"/>
          <p:cNvCxnSpPr/>
          <p:nvPr/>
        </p:nvCxnSpPr>
        <p:spPr>
          <a:xfrm>
            <a:off x="3475831" y="2433637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107"/>
          <p:cNvCxnSpPr/>
          <p:nvPr/>
        </p:nvCxnSpPr>
        <p:spPr>
          <a:xfrm>
            <a:off x="5204619" y="2433637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108"/>
          <p:cNvCxnSpPr/>
          <p:nvPr/>
        </p:nvCxnSpPr>
        <p:spPr>
          <a:xfrm>
            <a:off x="6212681" y="2435225"/>
            <a:ext cx="0" cy="14287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109"/>
          <p:cNvCxnSpPr>
            <a:stCxn id="210" idx="4"/>
          </p:cNvCxnSpPr>
          <p:nvPr/>
        </p:nvCxnSpPr>
        <p:spPr>
          <a:xfrm flipV="1">
            <a:off x="3590131" y="2722562"/>
            <a:ext cx="390525" cy="71438"/>
          </a:xfrm>
          <a:prstGeom prst="straightConnector1">
            <a:avLst/>
          </a:prstGeom>
          <a:ln w="25400">
            <a:solidFill>
              <a:srgbClr val="FF0000">
                <a:alpha val="40000"/>
              </a:srgb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110"/>
          <p:cNvCxnSpPr>
            <a:stCxn id="215" idx="2"/>
          </p:cNvCxnSpPr>
          <p:nvPr/>
        </p:nvCxnSpPr>
        <p:spPr>
          <a:xfrm flipH="1" flipV="1">
            <a:off x="4833144" y="2671762"/>
            <a:ext cx="277812" cy="122238"/>
          </a:xfrm>
          <a:prstGeom prst="straightConnector1">
            <a:avLst/>
          </a:prstGeom>
          <a:ln w="25400">
            <a:solidFill>
              <a:srgbClr val="FF0000">
                <a:alpha val="40000"/>
              </a:srgb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Callout 111"/>
          <p:cNvSpPr/>
          <p:nvPr/>
        </p:nvSpPr>
        <p:spPr>
          <a:xfrm>
            <a:off x="6788944" y="1641475"/>
            <a:ext cx="2087562" cy="1152525"/>
          </a:xfrm>
          <a:prstGeom prst="wedgeEllipseCallout">
            <a:avLst>
              <a:gd name="adj1" fmla="val -60419"/>
              <a:gd name="adj2" fmla="val 45686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9" name="TextBox 125"/>
          <p:cNvSpPr txBox="1">
            <a:spLocks noChangeArrowheads="1"/>
          </p:cNvSpPr>
          <p:nvPr/>
        </p:nvSpPr>
        <p:spPr bwMode="auto">
          <a:xfrm>
            <a:off x="6734969" y="1785937"/>
            <a:ext cx="2214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Servers may be</a:t>
            </a:r>
          </a:p>
          <a:p>
            <a:pPr algn="ctr"/>
            <a:r>
              <a:rPr lang="en-US" sz="1600" b="1"/>
              <a:t>used for storage and</a:t>
            </a:r>
          </a:p>
          <a:p>
            <a:pPr algn="ctr"/>
            <a:r>
              <a:rPr lang="en-US" sz="1600" b="1"/>
              <a:t>Pre-processing</a:t>
            </a:r>
          </a:p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7546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23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Shore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Station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Data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Path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1491457" y="2930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7" name="Rectangle 121"/>
          <p:cNvSpPr/>
          <p:nvPr/>
        </p:nvSpPr>
        <p:spPr>
          <a:xfrm>
            <a:off x="1045702" y="1628750"/>
            <a:ext cx="4176238" cy="410457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48" name="Oval 124"/>
          <p:cNvSpPr/>
          <p:nvPr/>
        </p:nvSpPr>
        <p:spPr>
          <a:xfrm>
            <a:off x="7815032" y="2493232"/>
            <a:ext cx="647700" cy="6477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DOM</a:t>
            </a:r>
          </a:p>
        </p:txBody>
      </p:sp>
      <p:sp>
        <p:nvSpPr>
          <p:cNvPr id="349" name="Oval 125"/>
          <p:cNvSpPr/>
          <p:nvPr/>
        </p:nvSpPr>
        <p:spPr>
          <a:xfrm>
            <a:off x="7815032" y="3212370"/>
            <a:ext cx="647700" cy="6492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DOM</a:t>
            </a:r>
          </a:p>
        </p:txBody>
      </p:sp>
      <p:sp>
        <p:nvSpPr>
          <p:cNvPr id="350" name="Oval 126"/>
          <p:cNvSpPr/>
          <p:nvPr/>
        </p:nvSpPr>
        <p:spPr>
          <a:xfrm>
            <a:off x="7815032" y="3933095"/>
            <a:ext cx="647700" cy="647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DOM</a:t>
            </a:r>
          </a:p>
        </p:txBody>
      </p:sp>
      <p:sp>
        <p:nvSpPr>
          <p:cNvPr id="351" name="Oval 127"/>
          <p:cNvSpPr/>
          <p:nvPr/>
        </p:nvSpPr>
        <p:spPr>
          <a:xfrm>
            <a:off x="7815032" y="4653820"/>
            <a:ext cx="647700" cy="6477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DOM</a:t>
            </a:r>
          </a:p>
        </p:txBody>
      </p:sp>
      <p:cxnSp>
        <p:nvCxnSpPr>
          <p:cNvPr id="352" name="Straight Arrow Connector 128"/>
          <p:cNvCxnSpPr/>
          <p:nvPr/>
        </p:nvCxnSpPr>
        <p:spPr>
          <a:xfrm>
            <a:off x="7527695" y="2780570"/>
            <a:ext cx="287337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129"/>
          <p:cNvCxnSpPr/>
          <p:nvPr/>
        </p:nvCxnSpPr>
        <p:spPr>
          <a:xfrm>
            <a:off x="7527695" y="3499707"/>
            <a:ext cx="287337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131"/>
          <p:cNvCxnSpPr/>
          <p:nvPr/>
        </p:nvCxnSpPr>
        <p:spPr>
          <a:xfrm>
            <a:off x="7527695" y="4218845"/>
            <a:ext cx="287337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132"/>
          <p:cNvCxnSpPr/>
          <p:nvPr/>
        </p:nvCxnSpPr>
        <p:spPr>
          <a:xfrm>
            <a:off x="7527695" y="4939570"/>
            <a:ext cx="287337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140"/>
          <p:cNvCxnSpPr/>
          <p:nvPr/>
        </p:nvCxnSpPr>
        <p:spPr>
          <a:xfrm>
            <a:off x="3349680" y="2348498"/>
            <a:ext cx="1728240" cy="35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141"/>
          <p:cNvCxnSpPr/>
          <p:nvPr/>
        </p:nvCxnSpPr>
        <p:spPr>
          <a:xfrm>
            <a:off x="7383232" y="2780570"/>
            <a:ext cx="1444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142"/>
          <p:cNvCxnSpPr/>
          <p:nvPr/>
        </p:nvCxnSpPr>
        <p:spPr>
          <a:xfrm flipH="1">
            <a:off x="7381646" y="2348850"/>
            <a:ext cx="594" cy="2593895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 143"/>
          <p:cNvSpPr/>
          <p:nvPr/>
        </p:nvSpPr>
        <p:spPr>
          <a:xfrm>
            <a:off x="2558560" y="1988407"/>
            <a:ext cx="503237" cy="1444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360" name="Rectangle 144"/>
          <p:cNvSpPr/>
          <p:nvPr/>
        </p:nvSpPr>
        <p:spPr>
          <a:xfrm>
            <a:off x="2558560" y="2204307"/>
            <a:ext cx="503237" cy="1444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361" name="Rectangle 145"/>
          <p:cNvSpPr/>
          <p:nvPr/>
        </p:nvSpPr>
        <p:spPr>
          <a:xfrm>
            <a:off x="2558560" y="2420207"/>
            <a:ext cx="503237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362" name="Rectangle 146"/>
          <p:cNvSpPr/>
          <p:nvPr/>
        </p:nvSpPr>
        <p:spPr>
          <a:xfrm>
            <a:off x="2558560" y="2636107"/>
            <a:ext cx="503237" cy="144463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Buffer</a:t>
            </a:r>
          </a:p>
        </p:txBody>
      </p:sp>
      <p:cxnSp>
        <p:nvCxnSpPr>
          <p:cNvPr id="363" name="Straight Arrow Connector 147"/>
          <p:cNvCxnSpPr/>
          <p:nvPr/>
        </p:nvCxnSpPr>
        <p:spPr>
          <a:xfrm>
            <a:off x="2414097" y="27091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148"/>
          <p:cNvCxnSpPr/>
          <p:nvPr/>
        </p:nvCxnSpPr>
        <p:spPr>
          <a:xfrm rot="5400000" flipH="1" flipV="1">
            <a:off x="1298084" y="3825145"/>
            <a:ext cx="22320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149"/>
          <p:cNvCxnSpPr/>
          <p:nvPr/>
        </p:nvCxnSpPr>
        <p:spPr>
          <a:xfrm>
            <a:off x="2342660" y="2493232"/>
            <a:ext cx="2159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150"/>
          <p:cNvCxnSpPr/>
          <p:nvPr/>
        </p:nvCxnSpPr>
        <p:spPr>
          <a:xfrm>
            <a:off x="2269635" y="2277332"/>
            <a:ext cx="288925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151"/>
          <p:cNvCxnSpPr/>
          <p:nvPr/>
        </p:nvCxnSpPr>
        <p:spPr>
          <a:xfrm>
            <a:off x="2198197" y="2061432"/>
            <a:ext cx="3603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152"/>
          <p:cNvCxnSpPr/>
          <p:nvPr/>
        </p:nvCxnSpPr>
        <p:spPr>
          <a:xfrm rot="5400000" flipH="1" flipV="1">
            <a:off x="1479060" y="3356832"/>
            <a:ext cx="172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153"/>
          <p:cNvCxnSpPr/>
          <p:nvPr/>
        </p:nvCxnSpPr>
        <p:spPr>
          <a:xfrm rot="5400000" flipH="1" flipV="1">
            <a:off x="1657653" y="2889314"/>
            <a:ext cx="122396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154"/>
          <p:cNvCxnSpPr/>
          <p:nvPr/>
        </p:nvCxnSpPr>
        <p:spPr>
          <a:xfrm rot="5400000" flipH="1" flipV="1">
            <a:off x="1838628" y="2421001"/>
            <a:ext cx="71913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156"/>
          <p:cNvSpPr/>
          <p:nvPr/>
        </p:nvSpPr>
        <p:spPr>
          <a:xfrm>
            <a:off x="5078180" y="2709132"/>
            <a:ext cx="4318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SFP</a:t>
            </a:r>
          </a:p>
        </p:txBody>
      </p:sp>
      <p:cxnSp>
        <p:nvCxnSpPr>
          <p:cNvPr id="372" name="Straight Arrow Connector 157"/>
          <p:cNvCxnSpPr/>
          <p:nvPr/>
        </p:nvCxnSpPr>
        <p:spPr>
          <a:xfrm flipV="1">
            <a:off x="1981832" y="2780570"/>
            <a:ext cx="216365" cy="91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158"/>
          <p:cNvCxnSpPr/>
          <p:nvPr/>
        </p:nvCxnSpPr>
        <p:spPr>
          <a:xfrm flipV="1">
            <a:off x="1981832" y="3501295"/>
            <a:ext cx="287803" cy="285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160"/>
          <p:cNvSpPr/>
          <p:nvPr/>
        </p:nvSpPr>
        <p:spPr>
          <a:xfrm>
            <a:off x="5078180" y="3429857"/>
            <a:ext cx="4318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SFP</a:t>
            </a:r>
          </a:p>
        </p:txBody>
      </p:sp>
      <p:sp>
        <p:nvSpPr>
          <p:cNvPr id="375" name="Rectangle 162"/>
          <p:cNvSpPr/>
          <p:nvPr/>
        </p:nvSpPr>
        <p:spPr>
          <a:xfrm>
            <a:off x="5078180" y="4148995"/>
            <a:ext cx="43180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SFP</a:t>
            </a:r>
          </a:p>
        </p:txBody>
      </p:sp>
      <p:cxnSp>
        <p:nvCxnSpPr>
          <p:cNvPr id="376" name="Straight Arrow Connector 163"/>
          <p:cNvCxnSpPr/>
          <p:nvPr/>
        </p:nvCxnSpPr>
        <p:spPr>
          <a:xfrm flipV="1">
            <a:off x="1981832" y="4220432"/>
            <a:ext cx="360828" cy="124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Rectangle 165"/>
          <p:cNvSpPr/>
          <p:nvPr/>
        </p:nvSpPr>
        <p:spPr>
          <a:xfrm>
            <a:off x="5078180" y="4869720"/>
            <a:ext cx="43180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SFP</a:t>
            </a:r>
          </a:p>
        </p:txBody>
      </p:sp>
      <p:cxnSp>
        <p:nvCxnSpPr>
          <p:cNvPr id="378" name="Straight Arrow Connector 166"/>
          <p:cNvCxnSpPr/>
          <p:nvPr/>
        </p:nvCxnSpPr>
        <p:spPr>
          <a:xfrm flipV="1">
            <a:off x="1981832" y="4941157"/>
            <a:ext cx="432265" cy="62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167"/>
          <p:cNvCxnSpPr/>
          <p:nvPr/>
        </p:nvCxnSpPr>
        <p:spPr>
          <a:xfrm>
            <a:off x="3061797" y="27091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168"/>
          <p:cNvCxnSpPr/>
          <p:nvPr/>
        </p:nvCxnSpPr>
        <p:spPr>
          <a:xfrm>
            <a:off x="3061797" y="24932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169"/>
          <p:cNvCxnSpPr/>
          <p:nvPr/>
        </p:nvCxnSpPr>
        <p:spPr>
          <a:xfrm>
            <a:off x="3061797" y="22773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170"/>
          <p:cNvCxnSpPr/>
          <p:nvPr/>
        </p:nvCxnSpPr>
        <p:spPr>
          <a:xfrm>
            <a:off x="3061797" y="20614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Rectangle 171"/>
          <p:cNvSpPr/>
          <p:nvPr/>
        </p:nvSpPr>
        <p:spPr>
          <a:xfrm>
            <a:off x="5582332" y="2133028"/>
            <a:ext cx="215900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4" name="Rectangle 172"/>
          <p:cNvSpPr/>
          <p:nvPr/>
        </p:nvSpPr>
        <p:spPr>
          <a:xfrm>
            <a:off x="5798232" y="2133028"/>
            <a:ext cx="215900" cy="714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5" name="Rectangle 173"/>
          <p:cNvSpPr/>
          <p:nvPr/>
        </p:nvSpPr>
        <p:spPr>
          <a:xfrm>
            <a:off x="6014132" y="2133028"/>
            <a:ext cx="215900" cy="714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6" name="Rectangle 174"/>
          <p:cNvSpPr/>
          <p:nvPr/>
        </p:nvSpPr>
        <p:spPr>
          <a:xfrm>
            <a:off x="6230032" y="2133028"/>
            <a:ext cx="215900" cy="7143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7" name="TextBox 175"/>
          <p:cNvSpPr txBox="1"/>
          <p:nvPr/>
        </p:nvSpPr>
        <p:spPr>
          <a:xfrm>
            <a:off x="5586742" y="1772928"/>
            <a:ext cx="11477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Broadcast</a:t>
            </a:r>
          </a:p>
        </p:txBody>
      </p:sp>
      <p:sp>
        <p:nvSpPr>
          <p:cNvPr id="388" name="Flowchart: Manual Operation 176"/>
          <p:cNvSpPr/>
          <p:nvPr/>
        </p:nvSpPr>
        <p:spPr>
          <a:xfrm rot="16200000">
            <a:off x="2774459" y="2204308"/>
            <a:ext cx="1008063" cy="14446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89" name="Straight Arrow Connector 177"/>
          <p:cNvCxnSpPr/>
          <p:nvPr/>
        </p:nvCxnSpPr>
        <p:spPr>
          <a:xfrm>
            <a:off x="7383232" y="3501295"/>
            <a:ext cx="1444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178"/>
          <p:cNvCxnSpPr/>
          <p:nvPr/>
        </p:nvCxnSpPr>
        <p:spPr>
          <a:xfrm>
            <a:off x="7383232" y="4218845"/>
            <a:ext cx="1444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179"/>
          <p:cNvCxnSpPr/>
          <p:nvPr/>
        </p:nvCxnSpPr>
        <p:spPr>
          <a:xfrm>
            <a:off x="7383232" y="4939570"/>
            <a:ext cx="1444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 180"/>
          <p:cNvSpPr txBox="1"/>
          <p:nvPr/>
        </p:nvSpPr>
        <p:spPr>
          <a:xfrm>
            <a:off x="6716482" y="3001232"/>
            <a:ext cx="719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</a:rPr>
              <a:t>Optical</a:t>
            </a:r>
          </a:p>
          <a:p>
            <a:pPr algn="ctr">
              <a:defRPr/>
            </a:pPr>
            <a:r>
              <a:rPr lang="en-US" sz="1000" b="1" dirty="0">
                <a:latin typeface="+mn-lt"/>
              </a:rPr>
              <a:t>Network</a:t>
            </a:r>
          </a:p>
        </p:txBody>
      </p:sp>
      <p:sp>
        <p:nvSpPr>
          <p:cNvPr id="393" name="Rounded Rectangle 181"/>
          <p:cNvSpPr/>
          <p:nvPr/>
        </p:nvSpPr>
        <p:spPr>
          <a:xfrm>
            <a:off x="6735532" y="2204307"/>
            <a:ext cx="792163" cy="3024188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4" name="TextBox 182"/>
          <p:cNvSpPr txBox="1"/>
          <p:nvPr/>
        </p:nvSpPr>
        <p:spPr>
          <a:xfrm>
            <a:off x="3998422" y="1628045"/>
            <a:ext cx="488950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Start</a:t>
            </a:r>
          </a:p>
        </p:txBody>
      </p:sp>
      <p:sp>
        <p:nvSpPr>
          <p:cNvPr id="395" name="Arc 184"/>
          <p:cNvSpPr/>
          <p:nvPr/>
        </p:nvSpPr>
        <p:spPr>
          <a:xfrm flipH="1">
            <a:off x="4646122" y="2925032"/>
            <a:ext cx="144463" cy="14446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6" name="Rectangle 185"/>
          <p:cNvSpPr/>
          <p:nvPr/>
        </p:nvSpPr>
        <p:spPr>
          <a:xfrm>
            <a:off x="4430222" y="2277540"/>
            <a:ext cx="3603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Tx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97" name="Straight Arrow Connector 186"/>
          <p:cNvCxnSpPr/>
          <p:nvPr/>
        </p:nvCxnSpPr>
        <p:spPr>
          <a:xfrm rot="10800000">
            <a:off x="3069187" y="3285395"/>
            <a:ext cx="13652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187"/>
          <p:cNvSpPr txBox="1"/>
          <p:nvPr/>
        </p:nvSpPr>
        <p:spPr>
          <a:xfrm>
            <a:off x="2421487" y="3140932"/>
            <a:ext cx="6921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t</a:t>
            </a:r>
            <a:r>
              <a:rPr lang="en-US" sz="1000" b="1" baseline="-25000" dirty="0">
                <a:latin typeface="+mn-lt"/>
              </a:rPr>
              <a:t>4</a:t>
            </a:r>
            <a:r>
              <a:rPr lang="en-US" sz="1000" b="1" dirty="0">
                <a:latin typeface="+mn-lt"/>
              </a:rPr>
              <a:t> Stop1</a:t>
            </a:r>
          </a:p>
        </p:txBody>
      </p:sp>
      <p:sp>
        <p:nvSpPr>
          <p:cNvPr id="399" name="Rectangle 190"/>
          <p:cNvSpPr/>
          <p:nvPr/>
        </p:nvSpPr>
        <p:spPr>
          <a:xfrm>
            <a:off x="3998422" y="1269270"/>
            <a:ext cx="7207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ReferenceClock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00" name="Straight Arrow Connector 191"/>
          <p:cNvCxnSpPr/>
          <p:nvPr/>
        </p:nvCxnSpPr>
        <p:spPr>
          <a:xfrm rot="5400000">
            <a:off x="2916541" y="3429064"/>
            <a:ext cx="4035425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192"/>
          <p:cNvCxnSpPr/>
          <p:nvPr/>
        </p:nvCxnSpPr>
        <p:spPr>
          <a:xfrm rot="10800000">
            <a:off x="4790585" y="3285395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193"/>
          <p:cNvCxnSpPr/>
          <p:nvPr/>
        </p:nvCxnSpPr>
        <p:spPr>
          <a:xfrm rot="5400000">
            <a:off x="4611197" y="3032982"/>
            <a:ext cx="7143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194"/>
          <p:cNvCxnSpPr/>
          <p:nvPr/>
        </p:nvCxnSpPr>
        <p:spPr>
          <a:xfrm rot="10800000">
            <a:off x="4719147" y="2133077"/>
            <a:ext cx="215900" cy="1588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Arc 195"/>
          <p:cNvSpPr/>
          <p:nvPr/>
        </p:nvSpPr>
        <p:spPr>
          <a:xfrm flipH="1">
            <a:off x="4646122" y="2133077"/>
            <a:ext cx="144463" cy="144463"/>
          </a:xfrm>
          <a:prstGeom prst="arc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05" name="Straight Arrow Connector 196"/>
          <p:cNvCxnSpPr/>
          <p:nvPr/>
        </p:nvCxnSpPr>
        <p:spPr>
          <a:xfrm rot="5400000">
            <a:off x="4611197" y="2241027"/>
            <a:ext cx="71438" cy="1588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197"/>
          <p:cNvCxnSpPr/>
          <p:nvPr/>
        </p:nvCxnSpPr>
        <p:spPr>
          <a:xfrm rot="10800000">
            <a:off x="4719147" y="1412145"/>
            <a:ext cx="215900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199"/>
          <p:cNvSpPr/>
          <p:nvPr/>
        </p:nvSpPr>
        <p:spPr>
          <a:xfrm>
            <a:off x="2558560" y="1772507"/>
            <a:ext cx="503237" cy="1444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</a:rPr>
              <a:t>PTP</a:t>
            </a:r>
          </a:p>
        </p:txBody>
      </p:sp>
      <p:cxnSp>
        <p:nvCxnSpPr>
          <p:cNvPr id="408" name="Straight Arrow Connector 200"/>
          <p:cNvCxnSpPr/>
          <p:nvPr/>
        </p:nvCxnSpPr>
        <p:spPr>
          <a:xfrm>
            <a:off x="3061797" y="1845532"/>
            <a:ext cx="144463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Rectangle 201"/>
          <p:cNvSpPr/>
          <p:nvPr/>
        </p:nvSpPr>
        <p:spPr>
          <a:xfrm>
            <a:off x="3638062" y="2420207"/>
            <a:ext cx="647700" cy="43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Time Stamp t</a:t>
            </a:r>
            <a:r>
              <a:rPr lang="en-US" sz="1000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10" name="Straight Arrow Connector 202"/>
          <p:cNvCxnSpPr/>
          <p:nvPr/>
        </p:nvCxnSpPr>
        <p:spPr>
          <a:xfrm flipV="1">
            <a:off x="4646202" y="2493440"/>
            <a:ext cx="0" cy="14266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Rectangle 203"/>
          <p:cNvSpPr/>
          <p:nvPr/>
        </p:nvSpPr>
        <p:spPr>
          <a:xfrm>
            <a:off x="3205712" y="3069495"/>
            <a:ext cx="6477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Time Stamp t</a:t>
            </a:r>
            <a:r>
              <a:rPr lang="en-US" sz="1000" baseline="-250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12" name="Straight Arrow Connector 204"/>
          <p:cNvCxnSpPr/>
          <p:nvPr/>
        </p:nvCxnSpPr>
        <p:spPr>
          <a:xfrm flipH="1">
            <a:off x="4286152" y="2637460"/>
            <a:ext cx="35997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Arc 206"/>
          <p:cNvSpPr/>
          <p:nvPr/>
        </p:nvSpPr>
        <p:spPr>
          <a:xfrm flipH="1">
            <a:off x="4639772" y="3645757"/>
            <a:ext cx="142875" cy="14287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4" name="Straight Arrow Connector 207"/>
          <p:cNvCxnSpPr/>
          <p:nvPr/>
        </p:nvCxnSpPr>
        <p:spPr>
          <a:xfrm rot="10800000">
            <a:off x="3061641" y="4004532"/>
            <a:ext cx="1365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208"/>
          <p:cNvSpPr txBox="1"/>
          <p:nvPr/>
        </p:nvSpPr>
        <p:spPr>
          <a:xfrm>
            <a:off x="2413550" y="3861657"/>
            <a:ext cx="6683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t</a:t>
            </a:r>
            <a:r>
              <a:rPr lang="en-US" sz="1000" b="1" baseline="-25000" dirty="0">
                <a:latin typeface="+mn-lt"/>
              </a:rPr>
              <a:t>4</a:t>
            </a:r>
            <a:r>
              <a:rPr lang="en-US" sz="1000" b="1" dirty="0">
                <a:latin typeface="+mn-lt"/>
              </a:rPr>
              <a:t> Stop2</a:t>
            </a:r>
          </a:p>
        </p:txBody>
      </p:sp>
      <p:cxnSp>
        <p:nvCxnSpPr>
          <p:cNvPr id="416" name="Straight Arrow Connector 211"/>
          <p:cNvCxnSpPr/>
          <p:nvPr/>
        </p:nvCxnSpPr>
        <p:spPr>
          <a:xfrm rot="10800000">
            <a:off x="4782647" y="4004532"/>
            <a:ext cx="144463" cy="1588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212"/>
          <p:cNvCxnSpPr/>
          <p:nvPr/>
        </p:nvCxnSpPr>
        <p:spPr>
          <a:xfrm rot="5400000">
            <a:off x="4602466" y="3752914"/>
            <a:ext cx="7302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213"/>
          <p:cNvSpPr/>
          <p:nvPr/>
        </p:nvSpPr>
        <p:spPr>
          <a:xfrm>
            <a:off x="3205660" y="3788632"/>
            <a:ext cx="6477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Time Stamp t</a:t>
            </a:r>
            <a:r>
              <a:rPr lang="en-US" sz="10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9" name="Arc 215"/>
          <p:cNvSpPr/>
          <p:nvPr/>
        </p:nvSpPr>
        <p:spPr>
          <a:xfrm flipH="1">
            <a:off x="4639772" y="4364895"/>
            <a:ext cx="142875" cy="14446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20" name="Straight Arrow Connector 216"/>
          <p:cNvCxnSpPr/>
          <p:nvPr/>
        </p:nvCxnSpPr>
        <p:spPr>
          <a:xfrm rot="10800000">
            <a:off x="3069525" y="4725257"/>
            <a:ext cx="1365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217"/>
          <p:cNvSpPr txBox="1"/>
          <p:nvPr/>
        </p:nvSpPr>
        <p:spPr>
          <a:xfrm>
            <a:off x="2413550" y="4580795"/>
            <a:ext cx="6683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t</a:t>
            </a:r>
            <a:r>
              <a:rPr lang="en-US" sz="1000" b="1" baseline="-25000" dirty="0">
                <a:latin typeface="+mn-lt"/>
              </a:rPr>
              <a:t>4</a:t>
            </a:r>
            <a:r>
              <a:rPr lang="en-US" sz="1000" b="1" dirty="0">
                <a:latin typeface="+mn-lt"/>
              </a:rPr>
              <a:t> Stop3</a:t>
            </a:r>
          </a:p>
        </p:txBody>
      </p:sp>
      <p:cxnSp>
        <p:nvCxnSpPr>
          <p:cNvPr id="422" name="Straight Arrow Connector 220"/>
          <p:cNvCxnSpPr/>
          <p:nvPr/>
        </p:nvCxnSpPr>
        <p:spPr>
          <a:xfrm rot="10800000">
            <a:off x="4782647" y="4725257"/>
            <a:ext cx="144463" cy="1588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221"/>
          <p:cNvCxnSpPr/>
          <p:nvPr/>
        </p:nvCxnSpPr>
        <p:spPr>
          <a:xfrm rot="5400000">
            <a:off x="4603260" y="4472845"/>
            <a:ext cx="71437" cy="158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Rectangle 222"/>
          <p:cNvSpPr/>
          <p:nvPr/>
        </p:nvSpPr>
        <p:spPr>
          <a:xfrm>
            <a:off x="3206050" y="4509357"/>
            <a:ext cx="6477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Time Stamp t</a:t>
            </a:r>
            <a:r>
              <a:rPr lang="en-US" sz="10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5" name="Arc 224"/>
          <p:cNvSpPr/>
          <p:nvPr/>
        </p:nvSpPr>
        <p:spPr>
          <a:xfrm flipH="1">
            <a:off x="4639772" y="5085620"/>
            <a:ext cx="142875" cy="14287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26" name="Straight Arrow Connector 225"/>
          <p:cNvCxnSpPr/>
          <p:nvPr/>
        </p:nvCxnSpPr>
        <p:spPr>
          <a:xfrm rot="10800000">
            <a:off x="3061640" y="5445982"/>
            <a:ext cx="1365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226"/>
          <p:cNvSpPr txBox="1"/>
          <p:nvPr/>
        </p:nvSpPr>
        <p:spPr>
          <a:xfrm>
            <a:off x="2413550" y="5301520"/>
            <a:ext cx="6683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t</a:t>
            </a:r>
            <a:r>
              <a:rPr lang="en-US" sz="1000" b="1" baseline="-25000" dirty="0">
                <a:latin typeface="+mn-lt"/>
              </a:rPr>
              <a:t>4</a:t>
            </a:r>
            <a:r>
              <a:rPr lang="en-US" sz="1000" b="1" dirty="0">
                <a:latin typeface="+mn-lt"/>
              </a:rPr>
              <a:t> Stop4</a:t>
            </a:r>
          </a:p>
        </p:txBody>
      </p:sp>
      <p:cxnSp>
        <p:nvCxnSpPr>
          <p:cNvPr id="428" name="Straight Arrow Connector 229"/>
          <p:cNvCxnSpPr/>
          <p:nvPr/>
        </p:nvCxnSpPr>
        <p:spPr>
          <a:xfrm rot="10800000">
            <a:off x="4782647" y="5445982"/>
            <a:ext cx="144463" cy="1588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230"/>
          <p:cNvCxnSpPr/>
          <p:nvPr/>
        </p:nvCxnSpPr>
        <p:spPr>
          <a:xfrm rot="5400000">
            <a:off x="4603260" y="5193570"/>
            <a:ext cx="71437" cy="158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Rectangle 231"/>
          <p:cNvSpPr/>
          <p:nvPr/>
        </p:nvSpPr>
        <p:spPr>
          <a:xfrm>
            <a:off x="3205660" y="5228495"/>
            <a:ext cx="647700" cy="433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Time Stamp t</a:t>
            </a:r>
            <a:r>
              <a:rPr lang="en-US" sz="10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1" name="TextBox 114"/>
          <p:cNvSpPr txBox="1"/>
          <p:nvPr/>
        </p:nvSpPr>
        <p:spPr>
          <a:xfrm>
            <a:off x="1117712" y="5487257"/>
            <a:ext cx="1407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latin typeface="+mn-lt"/>
              </a:rPr>
              <a:t>Shore Station interface</a:t>
            </a:r>
            <a:endParaRPr lang="en-US" sz="1000" b="1" dirty="0">
              <a:latin typeface="+mn-lt"/>
            </a:endParaRPr>
          </a:p>
        </p:txBody>
      </p:sp>
      <p:sp>
        <p:nvSpPr>
          <p:cNvPr id="432" name="Rectangle 119"/>
          <p:cNvSpPr/>
          <p:nvPr/>
        </p:nvSpPr>
        <p:spPr bwMode="auto">
          <a:xfrm>
            <a:off x="3853750" y="5228679"/>
            <a:ext cx="936835" cy="216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33" name="Rectangle 120"/>
          <p:cNvSpPr/>
          <p:nvPr/>
        </p:nvSpPr>
        <p:spPr bwMode="auto">
          <a:xfrm>
            <a:off x="3853045" y="5444995"/>
            <a:ext cx="936835" cy="2163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4" name="TextBox 92"/>
          <p:cNvSpPr txBox="1">
            <a:spLocks noChangeArrowheads="1"/>
          </p:cNvSpPr>
          <p:nvPr/>
        </p:nvSpPr>
        <p:spPr bwMode="auto">
          <a:xfrm>
            <a:off x="3925760" y="5430478"/>
            <a:ext cx="864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Symbol" pitchFamily="18" charset="2"/>
              </a:rPr>
              <a:t>j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: DDMTD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Rectangle 233"/>
          <p:cNvSpPr/>
          <p:nvPr/>
        </p:nvSpPr>
        <p:spPr bwMode="auto">
          <a:xfrm>
            <a:off x="3853045" y="4509150"/>
            <a:ext cx="936835" cy="216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36" name="Rectangle 234"/>
          <p:cNvSpPr/>
          <p:nvPr/>
        </p:nvSpPr>
        <p:spPr bwMode="auto">
          <a:xfrm>
            <a:off x="3853750" y="4725180"/>
            <a:ext cx="936835" cy="2163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7" name="TextBox 92"/>
          <p:cNvSpPr txBox="1">
            <a:spLocks noChangeArrowheads="1"/>
          </p:cNvSpPr>
          <p:nvPr/>
        </p:nvSpPr>
        <p:spPr bwMode="auto">
          <a:xfrm>
            <a:off x="3925055" y="4710378"/>
            <a:ext cx="864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Symbol" pitchFamily="18" charset="2"/>
              </a:rPr>
              <a:t>j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: DDMTD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Rectangle 236"/>
          <p:cNvSpPr/>
          <p:nvPr/>
        </p:nvSpPr>
        <p:spPr bwMode="auto">
          <a:xfrm>
            <a:off x="3853045" y="3788635"/>
            <a:ext cx="936835" cy="216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39" name="Rectangle 237"/>
          <p:cNvSpPr/>
          <p:nvPr/>
        </p:nvSpPr>
        <p:spPr bwMode="auto">
          <a:xfrm>
            <a:off x="3853750" y="4005080"/>
            <a:ext cx="936835" cy="2163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0" name="TextBox 92"/>
          <p:cNvSpPr txBox="1">
            <a:spLocks noChangeArrowheads="1"/>
          </p:cNvSpPr>
          <p:nvPr/>
        </p:nvSpPr>
        <p:spPr bwMode="auto">
          <a:xfrm>
            <a:off x="3925760" y="3990849"/>
            <a:ext cx="864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Symbol" pitchFamily="18" charset="2"/>
              </a:rPr>
              <a:t>j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: DDMTD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Rectangle 239"/>
          <p:cNvSpPr/>
          <p:nvPr/>
        </p:nvSpPr>
        <p:spPr bwMode="auto">
          <a:xfrm>
            <a:off x="3853750" y="3068950"/>
            <a:ext cx="936835" cy="216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42" name="Rectangle 240"/>
          <p:cNvSpPr/>
          <p:nvPr/>
        </p:nvSpPr>
        <p:spPr bwMode="auto">
          <a:xfrm>
            <a:off x="3853750" y="3284980"/>
            <a:ext cx="936835" cy="2163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3" name="TextBox 92"/>
          <p:cNvSpPr txBox="1">
            <a:spLocks noChangeArrowheads="1"/>
          </p:cNvSpPr>
          <p:nvPr/>
        </p:nvSpPr>
        <p:spPr bwMode="auto">
          <a:xfrm>
            <a:off x="3925760" y="3270749"/>
            <a:ext cx="864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Symbol" pitchFamily="18" charset="2"/>
              </a:rPr>
              <a:t>j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: DDMTD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Rectangle 242"/>
          <p:cNvSpPr/>
          <p:nvPr/>
        </p:nvSpPr>
        <p:spPr>
          <a:xfrm>
            <a:off x="6446452" y="2132978"/>
            <a:ext cx="215900" cy="720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5" name="Rectangle 116"/>
          <p:cNvSpPr/>
          <p:nvPr/>
        </p:nvSpPr>
        <p:spPr>
          <a:xfrm>
            <a:off x="6158070" y="2780910"/>
            <a:ext cx="215900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6" name="Rectangle 117"/>
          <p:cNvSpPr/>
          <p:nvPr/>
        </p:nvSpPr>
        <p:spPr>
          <a:xfrm>
            <a:off x="6158070" y="3501010"/>
            <a:ext cx="215900" cy="714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7" name="Rectangle 118"/>
          <p:cNvSpPr/>
          <p:nvPr/>
        </p:nvSpPr>
        <p:spPr>
          <a:xfrm>
            <a:off x="6158070" y="4221110"/>
            <a:ext cx="215900" cy="714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8" name="Rectangle 183"/>
          <p:cNvSpPr/>
          <p:nvPr/>
        </p:nvSpPr>
        <p:spPr>
          <a:xfrm>
            <a:off x="6158070" y="4941210"/>
            <a:ext cx="215900" cy="72168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9" name="Rectangle 188"/>
          <p:cNvSpPr/>
          <p:nvPr/>
        </p:nvSpPr>
        <p:spPr>
          <a:xfrm>
            <a:off x="6374100" y="2780910"/>
            <a:ext cx="215900" cy="720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0" name="Rectangle 189"/>
          <p:cNvSpPr/>
          <p:nvPr/>
        </p:nvSpPr>
        <p:spPr>
          <a:xfrm>
            <a:off x="6374100" y="3501010"/>
            <a:ext cx="215900" cy="720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1" name="Rectangle 205"/>
          <p:cNvSpPr/>
          <p:nvPr/>
        </p:nvSpPr>
        <p:spPr>
          <a:xfrm>
            <a:off x="6374100" y="4221110"/>
            <a:ext cx="215900" cy="720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2" name="Rectangle 209"/>
          <p:cNvSpPr/>
          <p:nvPr/>
        </p:nvSpPr>
        <p:spPr>
          <a:xfrm>
            <a:off x="6374100" y="4941210"/>
            <a:ext cx="215900" cy="720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3" name="Rectangle 210"/>
          <p:cNvSpPr/>
          <p:nvPr/>
        </p:nvSpPr>
        <p:spPr>
          <a:xfrm>
            <a:off x="5077920" y="2277542"/>
            <a:ext cx="4318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SFP</a:t>
            </a:r>
          </a:p>
        </p:txBody>
      </p:sp>
      <p:cxnSp>
        <p:nvCxnSpPr>
          <p:cNvPr id="454" name="Straight Arrow Connector 227"/>
          <p:cNvCxnSpPr/>
          <p:nvPr/>
        </p:nvCxnSpPr>
        <p:spPr>
          <a:xfrm>
            <a:off x="5510322" y="5085388"/>
            <a:ext cx="2304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228"/>
          <p:cNvCxnSpPr/>
          <p:nvPr/>
        </p:nvCxnSpPr>
        <p:spPr>
          <a:xfrm flipV="1">
            <a:off x="1981832" y="2924930"/>
            <a:ext cx="3096088" cy="5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272"/>
          <p:cNvCxnSpPr/>
          <p:nvPr/>
        </p:nvCxnSpPr>
        <p:spPr>
          <a:xfrm flipV="1">
            <a:off x="1981832" y="3645030"/>
            <a:ext cx="3096088" cy="5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273"/>
          <p:cNvCxnSpPr/>
          <p:nvPr/>
        </p:nvCxnSpPr>
        <p:spPr>
          <a:xfrm flipV="1">
            <a:off x="1981832" y="4365130"/>
            <a:ext cx="3096088" cy="5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274"/>
          <p:cNvCxnSpPr/>
          <p:nvPr/>
        </p:nvCxnSpPr>
        <p:spPr>
          <a:xfrm flipV="1">
            <a:off x="1981832" y="5085230"/>
            <a:ext cx="3096088" cy="5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275"/>
          <p:cNvCxnSpPr/>
          <p:nvPr/>
        </p:nvCxnSpPr>
        <p:spPr>
          <a:xfrm>
            <a:off x="5510322" y="2349008"/>
            <a:ext cx="187226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293"/>
          <p:cNvCxnSpPr/>
          <p:nvPr/>
        </p:nvCxnSpPr>
        <p:spPr>
          <a:xfrm>
            <a:off x="5510322" y="4365288"/>
            <a:ext cx="2304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294"/>
          <p:cNvCxnSpPr/>
          <p:nvPr/>
        </p:nvCxnSpPr>
        <p:spPr>
          <a:xfrm>
            <a:off x="5510322" y="3573178"/>
            <a:ext cx="2304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295"/>
          <p:cNvCxnSpPr/>
          <p:nvPr/>
        </p:nvCxnSpPr>
        <p:spPr>
          <a:xfrm>
            <a:off x="5510322" y="2853078"/>
            <a:ext cx="2304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Oval 298"/>
          <p:cNvSpPr/>
          <p:nvPr/>
        </p:nvSpPr>
        <p:spPr>
          <a:xfrm>
            <a:off x="5798362" y="2276998"/>
            <a:ext cx="216030" cy="3024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ounded Rectangular Callout 303"/>
          <p:cNvSpPr/>
          <p:nvPr/>
        </p:nvSpPr>
        <p:spPr>
          <a:xfrm>
            <a:off x="5683948" y="5446776"/>
            <a:ext cx="2992507" cy="1006560"/>
          </a:xfrm>
          <a:prstGeom prst="wedgeRoundRectCallout">
            <a:avLst>
              <a:gd name="adj1" fmla="val -39156"/>
              <a:gd name="adj2" fmla="val -7022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Main Electrical Optical Cable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(MEOC)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40 km long in KM3NeT-Fr/Gr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100 km long in KM3NeT-It</a:t>
            </a:r>
          </a:p>
        </p:txBody>
      </p:sp>
    </p:spTree>
    <p:extLst>
      <p:ext uri="{BB962C8B-B14F-4D97-AF65-F5344CB8AC3E}">
        <p14:creationId xmlns:p14="http://schemas.microsoft.com/office/powerpoint/2010/main" val="52042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24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Conclusions</a:t>
              </a:r>
              <a:endParaRPr lang="es-ES" sz="3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1491457" y="2930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0" y="1038094"/>
            <a:ext cx="9144000" cy="5507037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-21006" y="1072712"/>
            <a:ext cx="916500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Arial Narrow" pitchFamily="34" charset="0"/>
              </a:rPr>
              <a:t>Readout/DAQ of KM3Net – DOM using: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 smtClean="0">
                <a:latin typeface="Arial Narrow" pitchFamily="34" charset="0"/>
              </a:rPr>
              <a:t>	White Rabbit protocol: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	</a:t>
            </a:r>
            <a:r>
              <a:rPr lang="en-GB" sz="2400" b="1" dirty="0" smtClean="0">
                <a:latin typeface="Arial Narrow" pitchFamily="34" charset="0"/>
              </a:rPr>
              <a:t>	Ethernet + Synchronization (1 ns)  + Determinism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	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31 TDC’s </a:t>
            </a:r>
            <a:r>
              <a:rPr lang="en-US" sz="2400" b="1" dirty="0">
                <a:latin typeface="Arial Narrow" pitchFamily="34" charset="0"/>
              </a:rPr>
              <a:t>with 1 ns resolution</a:t>
            </a:r>
            <a:endParaRPr lang="en-GB" sz="2400" b="1" dirty="0">
              <a:latin typeface="Arial Narrow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	</a:t>
            </a:r>
            <a:r>
              <a:rPr lang="en-GB" sz="2400" b="1" dirty="0" smtClean="0">
                <a:latin typeface="Arial Narrow" pitchFamily="34" charset="0"/>
              </a:rPr>
              <a:t> 31 low power HV PMT bases with preamplifier and discriminator</a:t>
            </a:r>
            <a:endParaRPr lang="en-GB" sz="2400" b="1" dirty="0">
              <a:latin typeface="Arial Narrow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400" b="1" dirty="0" smtClean="0">
                <a:latin typeface="Arial Narrow" pitchFamily="34" charset="0"/>
              </a:rPr>
              <a:t>	 Data read out parallelized on Field Program Gate Array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 smtClean="0">
                <a:latin typeface="Arial Narrow" pitchFamily="34" charset="0"/>
              </a:rPr>
              <a:t>              Control/Configuration </a:t>
            </a:r>
            <a:r>
              <a:rPr lang="en-GB" sz="2400" b="1" dirty="0">
                <a:latin typeface="Arial Narrow" pitchFamily="34" charset="0"/>
              </a:rPr>
              <a:t>performed </a:t>
            </a:r>
            <a:r>
              <a:rPr lang="en-GB" sz="2400" b="1" dirty="0" smtClean="0">
                <a:latin typeface="Arial Narrow" pitchFamily="34" charset="0"/>
              </a:rPr>
              <a:t> in an </a:t>
            </a:r>
            <a:r>
              <a:rPr lang="en-GB" sz="2400" b="1" dirty="0">
                <a:latin typeface="Arial Narrow" pitchFamily="34" charset="0"/>
              </a:rPr>
              <a:t>embedded </a:t>
            </a:r>
            <a:r>
              <a:rPr lang="en-GB" sz="2400" b="1" dirty="0" smtClean="0">
                <a:latin typeface="Arial Narrow" pitchFamily="34" charset="0"/>
              </a:rPr>
              <a:t>processor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	</a:t>
            </a:r>
            <a:r>
              <a:rPr lang="en-GB" sz="2400" b="1" dirty="0" smtClean="0">
                <a:latin typeface="Arial Narrow" pitchFamily="34" charset="0"/>
              </a:rPr>
              <a:t>	No Operating System used </a:t>
            </a:r>
            <a:endParaRPr lang="en-GB" sz="2400" b="1" dirty="0">
              <a:latin typeface="Arial Narrow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	 </a:t>
            </a:r>
            <a:r>
              <a:rPr lang="en-GB" sz="2400" b="1" dirty="0" smtClean="0">
                <a:latin typeface="Arial Narrow" pitchFamily="34" charset="0"/>
              </a:rPr>
              <a:t>Embedded </a:t>
            </a:r>
            <a:r>
              <a:rPr lang="en-GB" sz="2400" b="1" dirty="0">
                <a:latin typeface="Arial Narrow" pitchFamily="34" charset="0"/>
              </a:rPr>
              <a:t>instrumentation for calibration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Arial Narrow" pitchFamily="34" charset="0"/>
              </a:rPr>
              <a:t> 	 </a:t>
            </a:r>
            <a:r>
              <a:rPr lang="en-GB" sz="2400" b="1" dirty="0" smtClean="0">
                <a:latin typeface="Arial Narrow" pitchFamily="34" charset="0"/>
              </a:rPr>
              <a:t>Optical </a:t>
            </a:r>
            <a:r>
              <a:rPr lang="en-GB" sz="2400" b="1" dirty="0">
                <a:latin typeface="Arial Narrow" pitchFamily="34" charset="0"/>
              </a:rPr>
              <a:t>1Gb/s Ethernet </a:t>
            </a:r>
            <a:r>
              <a:rPr lang="en-GB" sz="2400" b="1" dirty="0" smtClean="0">
                <a:latin typeface="Arial Narrow" pitchFamily="34" charset="0"/>
              </a:rPr>
              <a:t>link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Arial Narrow" pitchFamily="34" charset="0"/>
              </a:rPr>
              <a:t>KM3NeT Onshore station centralises the read out – control – configuration of the telescope</a:t>
            </a:r>
          </a:p>
        </p:txBody>
      </p:sp>
    </p:spTree>
    <p:extLst>
      <p:ext uri="{BB962C8B-B14F-4D97-AF65-F5344CB8AC3E}">
        <p14:creationId xmlns:p14="http://schemas.microsoft.com/office/powerpoint/2010/main" val="354022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0" y="6557963"/>
            <a:ext cx="59530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25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s-ES" sz="3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1491457" y="2930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439293" y="2708920"/>
            <a:ext cx="826541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s-ES" sz="4800" b="1" dirty="0" smtClean="0">
                <a:latin typeface="Arial Narrow" pitchFamily="34" charset="0"/>
              </a:rPr>
              <a:t>THANKS FOR YOUR ATTENTION!</a:t>
            </a:r>
            <a:endParaRPr lang="en-GB" sz="48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5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17"/>
          <p:cNvSpPr txBox="1">
            <a:spLocks/>
          </p:cNvSpPr>
          <p:nvPr/>
        </p:nvSpPr>
        <p:spPr>
          <a:xfrm>
            <a:off x="328876" y="5531358"/>
            <a:ext cx="8844411" cy="91638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i="1" u="sng" dirty="0" smtClean="0"/>
              <a:t>12,800 DOMs in the deep sea at 3-5 km depth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b="1" i="1" u="sng" dirty="0" smtClean="0"/>
              <a:t>with point-to-point connection to shore</a:t>
            </a:r>
          </a:p>
          <a:p>
            <a:pPr marL="137160" indent="0" algn="ctr">
              <a:buFont typeface="Arial" pitchFamily="34" charset="0"/>
              <a:buNone/>
            </a:pPr>
            <a:endParaRPr lang="en-US" sz="2400" dirty="0" smtClean="0"/>
          </a:p>
          <a:p>
            <a:pPr algn="ctr"/>
            <a:endParaRPr lang="en-GB" sz="2400" dirty="0"/>
          </a:p>
        </p:txBody>
      </p:sp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3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3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>
                  <a:solidFill>
                    <a:srgbClr val="000000"/>
                  </a:solidFill>
                  <a:latin typeface="Calibri" pitchFamily="34" charset="0"/>
                </a:rPr>
                <a:t>KM3NeT  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Neutrino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Telescope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grpSp>
        <p:nvGrpSpPr>
          <p:cNvPr id="157" name="Group 16"/>
          <p:cNvGrpSpPr/>
          <p:nvPr/>
        </p:nvGrpSpPr>
        <p:grpSpPr>
          <a:xfrm>
            <a:off x="0" y="1023144"/>
            <a:ext cx="9252520" cy="5534818"/>
            <a:chOff x="457200" y="1219200"/>
            <a:chExt cx="8286084" cy="4968875"/>
          </a:xfrm>
        </p:grpSpPr>
        <p:pic>
          <p:nvPicPr>
            <p:cNvPr id="158" name="Picture 4" descr="Km3NeTartistimprsmal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219200"/>
              <a:ext cx="82296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9" name="Group 5"/>
            <p:cNvGrpSpPr/>
            <p:nvPr/>
          </p:nvGrpSpPr>
          <p:grpSpPr>
            <a:xfrm>
              <a:off x="601906" y="1268924"/>
              <a:ext cx="8141378" cy="4824969"/>
              <a:chOff x="601906" y="1268924"/>
              <a:chExt cx="8141378" cy="4824969"/>
            </a:xfrm>
          </p:grpSpPr>
          <p:sp>
            <p:nvSpPr>
              <p:cNvPr id="160" name="Left-Right Arrow 20"/>
              <p:cNvSpPr/>
              <p:nvPr/>
            </p:nvSpPr>
            <p:spPr>
              <a:xfrm rot="1402982">
                <a:off x="5623671" y="5678928"/>
                <a:ext cx="288925" cy="68262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1" name="TextBox 14"/>
              <p:cNvSpPr txBox="1">
                <a:spLocks noChangeArrowheads="1"/>
              </p:cNvSpPr>
              <p:nvPr/>
            </p:nvSpPr>
            <p:spPr bwMode="auto">
              <a:xfrm>
                <a:off x="5138532" y="5638799"/>
                <a:ext cx="916364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b="1" dirty="0" smtClean="0">
                    <a:latin typeface="+mn-lt"/>
                  </a:rPr>
                  <a:t>10</a:t>
                </a:r>
                <a:r>
                  <a:rPr lang="en-GB" b="1" dirty="0" smtClean="0">
                    <a:latin typeface="+mn-lt"/>
                    <a:sym typeface="Wingdings" pitchFamily="2" charset="2"/>
                  </a:rPr>
                  <a:t>0m</a:t>
                </a:r>
                <a:endParaRPr lang="en-GB" b="1" dirty="0">
                  <a:latin typeface="+mn-lt"/>
                </a:endParaRPr>
              </a:p>
            </p:txBody>
          </p:sp>
          <p:sp>
            <p:nvSpPr>
              <p:cNvPr id="162" name="Up-Down Arrow 23"/>
              <p:cNvSpPr/>
              <p:nvPr/>
            </p:nvSpPr>
            <p:spPr>
              <a:xfrm>
                <a:off x="7620000" y="1600200"/>
                <a:ext cx="46037" cy="3959225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" name="TextBox 19"/>
              <p:cNvSpPr txBox="1">
                <a:spLocks noChangeArrowheads="1"/>
              </p:cNvSpPr>
              <p:nvPr/>
            </p:nvSpPr>
            <p:spPr bwMode="auto">
              <a:xfrm>
                <a:off x="7595119" y="3124200"/>
                <a:ext cx="1148165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~ </a:t>
                </a:r>
                <a:r>
                  <a:rPr lang="en-GB" b="1" dirty="0" smtClean="0">
                    <a:solidFill>
                      <a:schemeClr val="bg1"/>
                    </a:solidFill>
                    <a:latin typeface="+mn-lt"/>
                  </a:rPr>
                  <a:t>860m</a:t>
                </a:r>
                <a:endParaRPr lang="en-GB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4" name="TextBox 25"/>
              <p:cNvSpPr txBox="1"/>
              <p:nvPr/>
            </p:nvSpPr>
            <p:spPr>
              <a:xfrm>
                <a:off x="5243805" y="1929051"/>
                <a:ext cx="2694991" cy="82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640 strings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18 DOM/string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11520 DOMs</a:t>
                </a:r>
              </a:p>
            </p:txBody>
          </p:sp>
          <p:sp>
            <p:nvSpPr>
              <p:cNvPr id="165" name="TextBox 26"/>
              <p:cNvSpPr txBox="1"/>
              <p:nvPr/>
            </p:nvSpPr>
            <p:spPr>
              <a:xfrm>
                <a:off x="601906" y="1268924"/>
                <a:ext cx="2514600" cy="45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+mn-lt"/>
                  </a:rPr>
                  <a:t>Volume: ~5 km</a:t>
                </a:r>
                <a:r>
                  <a:rPr lang="en-US" b="1" baseline="30000" dirty="0" smtClean="0">
                    <a:latin typeface="+mn-lt"/>
                  </a:rPr>
                  <a:t>3</a:t>
                </a:r>
                <a:endParaRPr lang="en-GB" b="1" baseline="30000" dirty="0">
                  <a:latin typeface="+mn-lt"/>
                </a:endParaRPr>
              </a:p>
            </p:txBody>
          </p:sp>
          <p:pic>
            <p:nvPicPr>
              <p:cNvPr id="166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21916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31822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41728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697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4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4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414642"/>
            <a:chOff x="0" y="0"/>
            <a:chExt cx="9144000" cy="1414642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Deployment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Of KM3NeT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Detection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Units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  <a:p>
              <a:pPr algn="ctr" eaLnBrk="1" hangingPunct="1"/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39" name="Content Placeholder 17"/>
          <p:cNvSpPr>
            <a:spLocks noGrp="1"/>
          </p:cNvSpPr>
          <p:nvPr/>
        </p:nvSpPr>
        <p:spPr bwMode="auto">
          <a:xfrm>
            <a:off x="739771" y="5165902"/>
            <a:ext cx="7209687" cy="11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hangingPunct="1">
              <a:buNone/>
            </a:pPr>
            <a:r>
              <a:rPr lang="en-US" dirty="0" smtClean="0"/>
              <a:t>640 string with</a:t>
            </a:r>
            <a:r>
              <a:rPr lang="en-US" dirty="0"/>
              <a:t> </a:t>
            </a:r>
            <a:r>
              <a:rPr lang="en-US" dirty="0" smtClean="0"/>
              <a:t>optical sensors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in the deep sea at 3-5 km depth</a:t>
            </a:r>
          </a:p>
          <a:p>
            <a:pPr marL="137160" indent="0" algn="ctr" eaLnBrk="1" hangingPunct="1">
              <a:buNone/>
            </a:pPr>
            <a:endParaRPr lang="en-US" dirty="0" smtClean="0"/>
          </a:p>
          <a:p>
            <a:pPr algn="ctr" eaLnBrk="1" hangingPunct="1"/>
            <a:endParaRPr lang="en-GB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841" y="1275662"/>
            <a:ext cx="2226793" cy="35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234" y="1251618"/>
            <a:ext cx="2457953" cy="36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31" y="1251618"/>
            <a:ext cx="2671716" cy="35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0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5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5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Digital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Optical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Module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30" name="Picture 2" descr="IMG_42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" y="1278620"/>
            <a:ext cx="4944425" cy="498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5509810" y="1718468"/>
            <a:ext cx="31518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400" dirty="0">
                <a:latin typeface="Arial Narrow" pitchFamily="34" charset="0"/>
              </a:rPr>
              <a:t>31 x 3” </a:t>
            </a:r>
            <a:r>
              <a:rPr lang="en-GB" sz="4400" dirty="0" smtClean="0">
                <a:latin typeface="Arial Narrow" pitchFamily="34" charset="0"/>
              </a:rPr>
              <a:t>PMT</a:t>
            </a:r>
          </a:p>
          <a:p>
            <a:pPr algn="ctr"/>
            <a:r>
              <a:rPr lang="en-GB" sz="2400" b="1" dirty="0" smtClean="0">
                <a:latin typeface="Arial Narrow" pitchFamily="34" charset="0"/>
              </a:rPr>
              <a:t>     19 Lower Hemisphere</a:t>
            </a:r>
          </a:p>
          <a:p>
            <a:pPr algn="ctr"/>
            <a:r>
              <a:rPr lang="en-GB" sz="2400" b="1" dirty="0" smtClean="0">
                <a:latin typeface="Arial Narrow" pitchFamily="34" charset="0"/>
              </a:rPr>
              <a:t>     12 Upper Hemisphere</a:t>
            </a:r>
          </a:p>
          <a:p>
            <a:pPr algn="ctr"/>
            <a:r>
              <a:rPr lang="en-GB" sz="2400" dirty="0">
                <a:latin typeface="Arial Narrow" pitchFamily="34" charset="0"/>
              </a:rPr>
              <a:t> </a:t>
            </a:r>
            <a:endParaRPr lang="en-GB" sz="2400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64089" y="3952918"/>
            <a:ext cx="3779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Contains Read </a:t>
            </a:r>
            <a:r>
              <a:rPr lang="en-US" sz="2800" b="1" dirty="0" smtClean="0">
                <a:latin typeface="Arial Narrow" pitchFamily="34" charset="0"/>
              </a:rPr>
              <a:t>Out </a:t>
            </a:r>
            <a:r>
              <a:rPr lang="en-US" sz="2800" b="1" dirty="0">
                <a:latin typeface="Arial Narrow" pitchFamily="34" charset="0"/>
              </a:rPr>
              <a:t>and </a:t>
            </a:r>
          </a:p>
          <a:p>
            <a:r>
              <a:rPr lang="en-US" sz="2800" b="1" dirty="0">
                <a:latin typeface="Arial Narrow" pitchFamily="34" charset="0"/>
              </a:rPr>
              <a:t>Control/Command Electronics for </a:t>
            </a:r>
          </a:p>
          <a:p>
            <a:r>
              <a:rPr lang="en-US" sz="2800" b="1" dirty="0">
                <a:latin typeface="Arial Narrow" pitchFamily="34" charset="0"/>
              </a:rPr>
              <a:t>PMT and instrumentation</a:t>
            </a:r>
            <a:endParaRPr lang="es-E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8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64694" y="1331995"/>
            <a:ext cx="22912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atin typeface="Arial Narrow" pitchFamily="34" charset="0"/>
              </a:rPr>
              <a:t>Power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err="1" smtClean="0">
                <a:latin typeface="Arial Narrow" pitchFamily="34" charset="0"/>
              </a:rPr>
              <a:t>board</a:t>
            </a:r>
            <a:endParaRPr lang="es-ES" sz="2400" b="1" dirty="0" smtClean="0">
              <a:latin typeface="Arial Narrow" pitchFamily="34" charset="0"/>
            </a:endParaRPr>
          </a:p>
          <a:p>
            <a:endParaRPr lang="es-ES" sz="2400" b="1" dirty="0">
              <a:latin typeface="Arial Narrow" pitchFamily="34" charset="0"/>
            </a:endParaRPr>
          </a:p>
          <a:p>
            <a:r>
              <a:rPr lang="es-ES" sz="2400" b="1" dirty="0" smtClean="0">
                <a:latin typeface="Arial Narrow" pitchFamily="34" charset="0"/>
              </a:rPr>
              <a:t>Central </a:t>
            </a:r>
            <a:r>
              <a:rPr lang="es-ES" sz="2400" b="1" dirty="0" err="1">
                <a:latin typeface="Arial Narrow" pitchFamily="34" charset="0"/>
              </a:rPr>
              <a:t>Logic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Board</a:t>
            </a:r>
            <a:endParaRPr lang="es-ES" sz="2400" b="1" dirty="0">
              <a:latin typeface="Arial Narrow" pitchFamily="34" charset="0"/>
            </a:endParaRPr>
          </a:p>
          <a:p>
            <a:endParaRPr lang="es-ES" sz="2000" b="1" dirty="0" smtClean="0">
              <a:latin typeface="Arial Narrow" pitchFamily="34" charset="0"/>
            </a:endParaRPr>
          </a:p>
          <a:p>
            <a:endParaRPr lang="es-ES" sz="2400" b="1" dirty="0" smtClean="0">
              <a:latin typeface="Arial Narrow" pitchFamily="34" charset="0"/>
            </a:endParaRPr>
          </a:p>
          <a:p>
            <a:r>
              <a:rPr lang="es-ES" sz="2400" b="1" dirty="0" smtClean="0">
                <a:latin typeface="Arial Narrow" pitchFamily="34" charset="0"/>
              </a:rPr>
              <a:t>31 </a:t>
            </a:r>
            <a:r>
              <a:rPr lang="es-ES" sz="2400" b="1" dirty="0" err="1" smtClean="0">
                <a:latin typeface="Arial Narrow" pitchFamily="34" charset="0"/>
              </a:rPr>
              <a:t>PMTs</a:t>
            </a:r>
            <a:endParaRPr lang="es-ES" sz="2400" b="1" dirty="0" smtClean="0">
              <a:latin typeface="Arial Narrow" pitchFamily="34" charset="0"/>
            </a:endParaRPr>
          </a:p>
          <a:p>
            <a:endParaRPr lang="es-ES" sz="2000" b="1" dirty="0" smtClean="0">
              <a:latin typeface="Arial Narrow" pitchFamily="34" charset="0"/>
            </a:endParaRPr>
          </a:p>
          <a:p>
            <a:endParaRPr lang="es-ES" sz="2400" b="1" dirty="0" smtClean="0">
              <a:latin typeface="Arial Narrow" pitchFamily="34" charset="0"/>
            </a:endParaRPr>
          </a:p>
          <a:p>
            <a:r>
              <a:rPr lang="es-ES" sz="2400" b="1" dirty="0" err="1" smtClean="0">
                <a:latin typeface="Arial Narrow" pitchFamily="34" charset="0"/>
              </a:rPr>
              <a:t>Octopus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boards</a:t>
            </a:r>
            <a:endParaRPr lang="es-ES" sz="2400" b="1" dirty="0">
              <a:latin typeface="Arial Narrow" pitchFamily="34" charset="0"/>
            </a:endParaRPr>
          </a:p>
          <a:p>
            <a:endParaRPr lang="es-ES" sz="2400" b="1" dirty="0" smtClean="0">
              <a:latin typeface="Arial Narrow" pitchFamily="34" charset="0"/>
            </a:endParaRPr>
          </a:p>
          <a:p>
            <a:endParaRPr lang="es-ES" sz="2000" b="1" dirty="0">
              <a:latin typeface="Arial Narrow" pitchFamily="34" charset="0"/>
            </a:endParaRPr>
          </a:p>
          <a:p>
            <a:r>
              <a:rPr lang="es-ES" sz="2400" b="1" dirty="0" smtClean="0">
                <a:latin typeface="Arial Narrow" pitchFamily="34" charset="0"/>
              </a:rPr>
              <a:t>PMT Bases</a:t>
            </a:r>
          </a:p>
          <a:p>
            <a:endParaRPr lang="es-ES" sz="2400" b="1" dirty="0" smtClean="0">
              <a:latin typeface="Arial Narrow" pitchFamily="34" charset="0"/>
            </a:endParaRP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</p:txBody>
      </p:sp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6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6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Electronics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Boards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In </a:t>
              </a:r>
              <a:r>
                <a:rPr lang="es-ES" sz="3600" b="1" dirty="0" err="1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he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KM3NeT-DOM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4820" y="1177399"/>
            <a:ext cx="5403513" cy="5299599"/>
          </a:xfrm>
          <a:prstGeom prst="roundRect">
            <a:avLst>
              <a:gd name="adj" fmla="val 39626"/>
            </a:avLst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5546515" y="3356992"/>
            <a:ext cx="1017816" cy="21602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3194767" y="3636009"/>
            <a:ext cx="3354278" cy="9384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3286578" y="4709102"/>
            <a:ext cx="3211923" cy="100315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 flipV="1">
            <a:off x="3707904" y="1894730"/>
            <a:ext cx="2790597" cy="37945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3707904" y="1587638"/>
            <a:ext cx="2841143" cy="1131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3563" y="121830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atin typeface="Arial Narrow" pitchFamily="34" charset="0"/>
              </a:rPr>
              <a:t>Cooling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System</a:t>
            </a:r>
            <a:endParaRPr lang="es-ES" b="1" dirty="0">
              <a:latin typeface="Arial Narrow" pitchFamily="34" charset="0"/>
            </a:endParaRPr>
          </a:p>
        </p:txBody>
      </p:sp>
      <p:cxnSp>
        <p:nvCxnSpPr>
          <p:cNvPr id="54" name="53 Conector recto de flecha"/>
          <p:cNvCxnSpPr>
            <a:stCxn id="22" idx="3"/>
          </p:cNvCxnSpPr>
          <p:nvPr/>
        </p:nvCxnSpPr>
        <p:spPr>
          <a:xfrm>
            <a:off x="1689711" y="1402972"/>
            <a:ext cx="1154097" cy="1846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0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7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7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PMT Bases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39316" y="1108598"/>
            <a:ext cx="3962400" cy="4964113"/>
            <a:chOff x="192" y="576"/>
            <a:chExt cx="3120" cy="3608"/>
          </a:xfrm>
        </p:grpSpPr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192" y="576"/>
              <a:ext cx="3120" cy="3600"/>
              <a:chOff x="192" y="576"/>
              <a:chExt cx="3120" cy="3600"/>
            </a:xfrm>
          </p:grpSpPr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192" y="576"/>
                <a:ext cx="3120" cy="3600"/>
                <a:chOff x="144" y="192"/>
                <a:chExt cx="3408" cy="3888"/>
              </a:xfrm>
            </p:grpSpPr>
            <p:pic>
              <p:nvPicPr>
                <p:cNvPr id="34" name="Picture 31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 r="3560" b="1765"/>
                <a:stretch>
                  <a:fillRect/>
                </a:stretch>
              </p:blipFill>
              <p:spPr bwMode="auto">
                <a:xfrm>
                  <a:off x="144" y="192"/>
                  <a:ext cx="3360" cy="3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Rectangle 32"/>
                <p:cNvSpPr>
                  <a:spLocks noChangeArrowheads="1"/>
                </p:cNvSpPr>
                <p:nvPr/>
              </p:nvSpPr>
              <p:spPr bwMode="auto">
                <a:xfrm>
                  <a:off x="2736" y="3792"/>
                  <a:ext cx="816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nl-NL"/>
                </a:p>
              </p:txBody>
            </p:sp>
          </p:grp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1392" y="1680"/>
                <a:ext cx="210" cy="3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nl-NL"/>
              </a:p>
            </p:txBody>
          </p:sp>
        </p:grp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 rot="-5400000">
              <a:off x="79" y="2148"/>
              <a:ext cx="480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&lt;105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065" y="3984"/>
              <a:ext cx="12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/>
                <a:t>dimensions in mm</a:t>
              </a:r>
            </a:p>
          </p:txBody>
        </p:sp>
      </p:grpSp>
      <p:pic>
        <p:nvPicPr>
          <p:cNvPr id="28" name="Picture 2" descr="http://www.nikhef.nl/~jwschmel/.DOM-Ref-Pic/Dom_Antares_assembly/album/slides/_MG_17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88296" y="1573493"/>
            <a:ext cx="5103504" cy="4040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24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8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8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PMT Bases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Features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6378" y="2112249"/>
            <a:ext cx="4148078" cy="32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131700" y="1680387"/>
            <a:ext cx="48652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>
                <a:latin typeface="Arial Narrow" pitchFamily="34" charset="0"/>
              </a:rPr>
              <a:t>Adjustable HV (800-1400V)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>
                <a:latin typeface="Arial Narrow" pitchFamily="34" charset="0"/>
              </a:rPr>
              <a:t>Low power (4,5mW)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>
                <a:latin typeface="Arial Narrow" pitchFamily="34" charset="0"/>
              </a:rPr>
              <a:t>ASIC with pre-amplifier and discriminator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>
                <a:latin typeface="Arial Narrow" pitchFamily="34" charset="0"/>
              </a:rPr>
              <a:t>Connection to the signal collection boards done by flexible PCB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b="1" dirty="0">
                <a:latin typeface="Arial Narrow" pitchFamily="34" charset="0"/>
              </a:rPr>
              <a:t>LVDS output signal</a:t>
            </a:r>
          </a:p>
        </p:txBody>
      </p:sp>
    </p:spTree>
    <p:extLst>
      <p:ext uri="{BB962C8B-B14F-4D97-AF65-F5344CB8AC3E}">
        <p14:creationId xmlns:p14="http://schemas.microsoft.com/office/powerpoint/2010/main" val="292042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9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9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PMT Bases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Schematics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73" y="4897399"/>
            <a:ext cx="228506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71" y="2808987"/>
            <a:ext cx="192688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161"/>
          <p:cNvSpPr>
            <a:spLocks noChangeArrowheads="1"/>
          </p:cNvSpPr>
          <p:nvPr/>
        </p:nvSpPr>
        <p:spPr bwMode="auto">
          <a:xfrm flipH="1">
            <a:off x="3238415" y="5662518"/>
            <a:ext cx="849224" cy="5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Discrete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Components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1249199" y="3097019"/>
            <a:ext cx="572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 flipV="1">
            <a:off x="1249199" y="2880995"/>
            <a:ext cx="57634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 flipH="1">
            <a:off x="1285487" y="1224811"/>
            <a:ext cx="4320000" cy="4320000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  <a:cs typeface="Arial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V="1">
            <a:off x="2625198" y="4033123"/>
            <a:ext cx="496494" cy="86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V="1">
            <a:off x="2609322" y="3709087"/>
            <a:ext cx="5123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 flipH="1">
            <a:off x="1911281" y="3629330"/>
            <a:ext cx="972107" cy="64479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I</a:t>
            </a:r>
            <a:r>
              <a:rPr lang="en-US" sz="1000" baseline="30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C</a:t>
            </a:r>
          </a:p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Decoder</a:t>
            </a:r>
          </a:p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+ ID Control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" name="Line 82"/>
          <p:cNvSpPr>
            <a:spLocks noChangeShapeType="1"/>
          </p:cNvSpPr>
          <p:nvPr/>
        </p:nvSpPr>
        <p:spPr bwMode="auto">
          <a:xfrm flipV="1">
            <a:off x="1018061" y="3781095"/>
            <a:ext cx="900000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7" name="Rectangle 83"/>
          <p:cNvSpPr>
            <a:spLocks noChangeArrowheads="1"/>
          </p:cNvSpPr>
          <p:nvPr/>
        </p:nvSpPr>
        <p:spPr bwMode="auto">
          <a:xfrm flipH="1">
            <a:off x="889443" y="5113243"/>
            <a:ext cx="884932" cy="5492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 smtClean="0">
                <a:latin typeface="Verdana" pitchFamily="34" charset="0"/>
                <a:cs typeface="Arial" charset="0"/>
              </a:rPr>
              <a:t>3V3</a:t>
            </a:r>
          </a:p>
          <a:p>
            <a:pPr algn="ctr" eaLnBrk="0" hangingPunct="0">
              <a:defRPr/>
            </a:pPr>
            <a:r>
              <a:rPr lang="en-US" sz="1400" dirty="0" smtClean="0">
                <a:latin typeface="Verdana" pitchFamily="34" charset="0"/>
                <a:cs typeface="Arial" charset="0"/>
              </a:rPr>
              <a:t>supply</a:t>
            </a:r>
            <a:endParaRPr 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38" name="Text Box 186"/>
          <p:cNvSpPr txBox="1">
            <a:spLocks noChangeArrowheads="1"/>
          </p:cNvSpPr>
          <p:nvPr/>
        </p:nvSpPr>
        <p:spPr bwMode="auto">
          <a:xfrm flipH="1">
            <a:off x="3625747" y="1692863"/>
            <a:ext cx="1164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Verdana" pitchFamily="34" charset="0"/>
                <a:cs typeface="Arial" charset="0"/>
              </a:rPr>
              <a:t>PMT-base</a:t>
            </a:r>
          </a:p>
        </p:txBody>
      </p:sp>
      <p:sp>
        <p:nvSpPr>
          <p:cNvPr id="39" name="Rectangle 206"/>
          <p:cNvSpPr>
            <a:spLocks noChangeArrowheads="1"/>
          </p:cNvSpPr>
          <p:nvPr/>
        </p:nvSpPr>
        <p:spPr bwMode="auto">
          <a:xfrm flipH="1">
            <a:off x="1911281" y="4258476"/>
            <a:ext cx="972107" cy="2349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ID (OTP)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0" name="Rectangle 182"/>
          <p:cNvSpPr>
            <a:spLocks noChangeArrowheads="1"/>
          </p:cNvSpPr>
          <p:nvPr/>
        </p:nvSpPr>
        <p:spPr bwMode="auto">
          <a:xfrm flipH="1">
            <a:off x="1704064" y="2118176"/>
            <a:ext cx="596900" cy="549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LVDS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 flipH="1">
            <a:off x="6842853" y="1866602"/>
            <a:ext cx="8153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  <a:cs typeface="Arial" charset="0"/>
              </a:rPr>
              <a:t>P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hotons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 flipV="1">
            <a:off x="3769763" y="2215609"/>
            <a:ext cx="1872208" cy="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43" name="Group 18"/>
          <p:cNvGrpSpPr>
            <a:grpSpLocks/>
          </p:cNvGrpSpPr>
          <p:nvPr/>
        </p:nvGrpSpPr>
        <p:grpSpPr bwMode="auto">
          <a:xfrm flipH="1">
            <a:off x="5646883" y="1787741"/>
            <a:ext cx="1084263" cy="823912"/>
            <a:chOff x="690" y="2364"/>
            <a:chExt cx="591" cy="504"/>
          </a:xfrm>
        </p:grpSpPr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706" y="2385"/>
              <a:ext cx="0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5" name="Arc 20"/>
            <p:cNvSpPr>
              <a:spLocks/>
            </p:cNvSpPr>
            <p:nvPr/>
          </p:nvSpPr>
          <p:spPr bwMode="auto">
            <a:xfrm rot="-9900000">
              <a:off x="972" y="2634"/>
              <a:ext cx="58" cy="66"/>
            </a:xfrm>
            <a:custGeom>
              <a:avLst/>
              <a:gdLst>
                <a:gd name="T0" fmla="*/ 0 w 18861"/>
                <a:gd name="T1" fmla="*/ 0 h 21600"/>
                <a:gd name="T2" fmla="*/ 0 w 18861"/>
                <a:gd name="T3" fmla="*/ 0 h 21600"/>
                <a:gd name="T4" fmla="*/ 0 w 18861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61"/>
                <a:gd name="T10" fmla="*/ 0 h 21600"/>
                <a:gd name="T11" fmla="*/ 18861 w 188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1" h="21600" fill="none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</a:path>
                <a:path w="18861" h="21600" stroke="0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46" name="Group 24"/>
            <p:cNvGrpSpPr>
              <a:grpSpLocks/>
            </p:cNvGrpSpPr>
            <p:nvPr/>
          </p:nvGrpSpPr>
          <p:grpSpPr bwMode="auto">
            <a:xfrm>
              <a:off x="936" y="2481"/>
              <a:ext cx="16" cy="95"/>
              <a:chOff x="944" y="2481"/>
              <a:chExt cx="16" cy="95"/>
            </a:xfrm>
          </p:grpSpPr>
          <p:sp>
            <p:nvSpPr>
              <p:cNvPr id="81" name="Line 22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flipH="1" flipV="1">
                <a:off x="944" y="2481"/>
                <a:ext cx="15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47" name="Group 24"/>
            <p:cNvGrpSpPr>
              <a:grpSpLocks/>
            </p:cNvGrpSpPr>
            <p:nvPr/>
          </p:nvGrpSpPr>
          <p:grpSpPr bwMode="auto">
            <a:xfrm flipV="1">
              <a:off x="936" y="2663"/>
              <a:ext cx="16" cy="95"/>
              <a:chOff x="944" y="2481"/>
              <a:chExt cx="16" cy="95"/>
            </a:xfrm>
          </p:grpSpPr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 flipH="1" flipV="1">
                <a:off x="944" y="2481"/>
                <a:ext cx="15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960" y="2582"/>
              <a:ext cx="58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V="1">
              <a:off x="1018" y="2586"/>
              <a:ext cx="28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V="1">
              <a:off x="1006" y="2648"/>
              <a:ext cx="28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flipV="1">
              <a:off x="1044" y="2636"/>
              <a:ext cx="1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H="1" flipV="1">
              <a:off x="1046" y="2605"/>
              <a:ext cx="20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3" name="Arc 32"/>
            <p:cNvSpPr>
              <a:spLocks/>
            </p:cNvSpPr>
            <p:nvPr/>
          </p:nvSpPr>
          <p:spPr bwMode="auto">
            <a:xfrm rot="7200000">
              <a:off x="1016" y="2636"/>
              <a:ext cx="58" cy="66"/>
            </a:xfrm>
            <a:custGeom>
              <a:avLst/>
              <a:gdLst>
                <a:gd name="T0" fmla="*/ 0 w 18861"/>
                <a:gd name="T1" fmla="*/ 0 h 21600"/>
                <a:gd name="T2" fmla="*/ 0 w 18861"/>
                <a:gd name="T3" fmla="*/ 0 h 21600"/>
                <a:gd name="T4" fmla="*/ 0 w 18861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61"/>
                <a:gd name="T10" fmla="*/ 0 h 21600"/>
                <a:gd name="T11" fmla="*/ 18861 w 188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1" h="21600" fill="none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</a:path>
                <a:path w="18861" h="21600" stroke="0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4" name="Arc 33"/>
            <p:cNvSpPr>
              <a:spLocks/>
            </p:cNvSpPr>
            <p:nvPr/>
          </p:nvSpPr>
          <p:spPr bwMode="auto">
            <a:xfrm rot="4500000">
              <a:off x="1044" y="2594"/>
              <a:ext cx="58" cy="66"/>
            </a:xfrm>
            <a:custGeom>
              <a:avLst/>
              <a:gdLst>
                <a:gd name="T0" fmla="*/ 0 w 18861"/>
                <a:gd name="T1" fmla="*/ 0 h 21600"/>
                <a:gd name="T2" fmla="*/ 0 w 18861"/>
                <a:gd name="T3" fmla="*/ 0 h 21600"/>
                <a:gd name="T4" fmla="*/ 0 w 18861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61"/>
                <a:gd name="T10" fmla="*/ 0 h 21600"/>
                <a:gd name="T11" fmla="*/ 18861 w 188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1" h="21600" fill="none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</a:path>
                <a:path w="18861" h="21600" stroke="0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5" name="Arc 34"/>
            <p:cNvSpPr>
              <a:spLocks/>
            </p:cNvSpPr>
            <p:nvPr/>
          </p:nvSpPr>
          <p:spPr bwMode="auto">
            <a:xfrm rot="900000">
              <a:off x="1028" y="2552"/>
              <a:ext cx="58" cy="66"/>
            </a:xfrm>
            <a:custGeom>
              <a:avLst/>
              <a:gdLst>
                <a:gd name="T0" fmla="*/ 0 w 18861"/>
                <a:gd name="T1" fmla="*/ 0 h 21600"/>
                <a:gd name="T2" fmla="*/ 0 w 18861"/>
                <a:gd name="T3" fmla="*/ 0 h 21600"/>
                <a:gd name="T4" fmla="*/ 0 w 18861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61"/>
                <a:gd name="T10" fmla="*/ 0 h 21600"/>
                <a:gd name="T11" fmla="*/ 18861 w 188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1" h="21600" fill="none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</a:path>
                <a:path w="18861" h="21600" stroke="0" extrusionOk="0">
                  <a:moveTo>
                    <a:pt x="-1" y="0"/>
                  </a:moveTo>
                  <a:cubicBezTo>
                    <a:pt x="7829" y="0"/>
                    <a:pt x="15045" y="4236"/>
                    <a:pt x="18861" y="110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6" name="Arc 35"/>
            <p:cNvSpPr>
              <a:spLocks/>
            </p:cNvSpPr>
            <p:nvPr/>
          </p:nvSpPr>
          <p:spPr bwMode="auto">
            <a:xfrm rot="-3600000">
              <a:off x="978" y="2542"/>
              <a:ext cx="58" cy="62"/>
            </a:xfrm>
            <a:custGeom>
              <a:avLst/>
              <a:gdLst>
                <a:gd name="T0" fmla="*/ 0 w 18861"/>
                <a:gd name="T1" fmla="*/ 0 h 20271"/>
                <a:gd name="T2" fmla="*/ 0 w 18861"/>
                <a:gd name="T3" fmla="*/ 0 h 20271"/>
                <a:gd name="T4" fmla="*/ 0 w 18861"/>
                <a:gd name="T5" fmla="*/ 0 h 20271"/>
                <a:gd name="T6" fmla="*/ 0 60000 65536"/>
                <a:gd name="T7" fmla="*/ 0 60000 65536"/>
                <a:gd name="T8" fmla="*/ 0 60000 65536"/>
                <a:gd name="T9" fmla="*/ 0 w 18861"/>
                <a:gd name="T10" fmla="*/ 0 h 20271"/>
                <a:gd name="T11" fmla="*/ 18861 w 18861"/>
                <a:gd name="T12" fmla="*/ 20271 h 20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1" h="20271" fill="none" extrusionOk="0">
                  <a:moveTo>
                    <a:pt x="7459" y="0"/>
                  </a:moveTo>
                  <a:cubicBezTo>
                    <a:pt x="12302" y="1782"/>
                    <a:pt x="16346" y="5238"/>
                    <a:pt x="18861" y="9743"/>
                  </a:cubicBezTo>
                </a:path>
                <a:path w="18861" h="20271" stroke="0" extrusionOk="0">
                  <a:moveTo>
                    <a:pt x="7459" y="0"/>
                  </a:moveTo>
                  <a:cubicBezTo>
                    <a:pt x="12302" y="1782"/>
                    <a:pt x="16346" y="5238"/>
                    <a:pt x="18861" y="9743"/>
                  </a:cubicBezTo>
                  <a:lnTo>
                    <a:pt x="0" y="202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88" y="2512"/>
              <a:ext cx="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>
              <a:off x="1190" y="2726"/>
              <a:ext cx="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auto">
            <a:xfrm>
              <a:off x="838" y="2378"/>
              <a:ext cx="73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0" name="Line 39"/>
            <p:cNvSpPr>
              <a:spLocks noChangeShapeType="1"/>
            </p:cNvSpPr>
            <p:nvPr/>
          </p:nvSpPr>
          <p:spPr bwMode="auto">
            <a:xfrm flipV="1">
              <a:off x="845" y="2786"/>
              <a:ext cx="65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1" name="Arc 40"/>
            <p:cNvSpPr>
              <a:spLocks/>
            </p:cNvSpPr>
            <p:nvPr/>
          </p:nvSpPr>
          <p:spPr bwMode="auto">
            <a:xfrm rot="5400000" flipH="1">
              <a:off x="799" y="2370"/>
              <a:ext cx="48" cy="36"/>
            </a:xfrm>
            <a:custGeom>
              <a:avLst/>
              <a:gdLst>
                <a:gd name="T0" fmla="*/ 0 w 21600"/>
                <a:gd name="T1" fmla="*/ 0 h 16400"/>
                <a:gd name="T2" fmla="*/ 0 w 21600"/>
                <a:gd name="T3" fmla="*/ 0 h 16400"/>
                <a:gd name="T4" fmla="*/ 0 w 21600"/>
                <a:gd name="T5" fmla="*/ 0 h 164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00"/>
                <a:gd name="T11" fmla="*/ 21600 w 21600"/>
                <a:gd name="T12" fmla="*/ 16400 h 16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00" fill="none" extrusionOk="0">
                  <a:moveTo>
                    <a:pt x="14056" y="-1"/>
                  </a:moveTo>
                  <a:cubicBezTo>
                    <a:pt x="18844" y="4103"/>
                    <a:pt x="21600" y="10094"/>
                    <a:pt x="21600" y="16400"/>
                  </a:cubicBezTo>
                </a:path>
                <a:path w="21600" h="16400" stroke="0" extrusionOk="0">
                  <a:moveTo>
                    <a:pt x="14056" y="-1"/>
                  </a:moveTo>
                  <a:cubicBezTo>
                    <a:pt x="18844" y="4103"/>
                    <a:pt x="21600" y="10094"/>
                    <a:pt x="21600" y="16400"/>
                  </a:cubicBezTo>
                  <a:lnTo>
                    <a:pt x="0" y="16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2" name="Arc 41"/>
            <p:cNvSpPr>
              <a:spLocks/>
            </p:cNvSpPr>
            <p:nvPr/>
          </p:nvSpPr>
          <p:spPr bwMode="auto">
            <a:xfrm rot="10800000" flipH="1">
              <a:off x="810" y="2820"/>
              <a:ext cx="39" cy="48"/>
            </a:xfrm>
            <a:custGeom>
              <a:avLst/>
              <a:gdLst>
                <a:gd name="T0" fmla="*/ 0 w 17599"/>
                <a:gd name="T1" fmla="*/ 0 h 21600"/>
                <a:gd name="T2" fmla="*/ 0 w 17599"/>
                <a:gd name="T3" fmla="*/ 0 h 21600"/>
                <a:gd name="T4" fmla="*/ 0 w 1759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599"/>
                <a:gd name="T10" fmla="*/ 0 h 21600"/>
                <a:gd name="T11" fmla="*/ 17599 w 17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99" h="21600" fill="none" extrusionOk="0">
                  <a:moveTo>
                    <a:pt x="-1" y="0"/>
                  </a:moveTo>
                  <a:cubicBezTo>
                    <a:pt x="6989" y="0"/>
                    <a:pt x="13546" y="3382"/>
                    <a:pt x="17599" y="9076"/>
                  </a:cubicBezTo>
                </a:path>
                <a:path w="17599" h="21600" stroke="0" extrusionOk="0">
                  <a:moveTo>
                    <a:pt x="-1" y="0"/>
                  </a:moveTo>
                  <a:cubicBezTo>
                    <a:pt x="6989" y="0"/>
                    <a:pt x="13546" y="3382"/>
                    <a:pt x="17599" y="90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3" name="Arc 42"/>
            <p:cNvSpPr>
              <a:spLocks/>
            </p:cNvSpPr>
            <p:nvPr/>
          </p:nvSpPr>
          <p:spPr bwMode="auto">
            <a:xfrm flipH="1">
              <a:off x="906" y="2770"/>
              <a:ext cx="38" cy="48"/>
            </a:xfrm>
            <a:custGeom>
              <a:avLst/>
              <a:gdLst>
                <a:gd name="T0" fmla="*/ 0 w 17000"/>
                <a:gd name="T1" fmla="*/ 0 h 21600"/>
                <a:gd name="T2" fmla="*/ 0 w 17000"/>
                <a:gd name="T3" fmla="*/ 0 h 21600"/>
                <a:gd name="T4" fmla="*/ 0 w 17000"/>
                <a:gd name="T5" fmla="*/ 0 h 21600"/>
                <a:gd name="T6" fmla="*/ 0 60000 65536"/>
                <a:gd name="T7" fmla="*/ 0 60000 65536"/>
                <a:gd name="T8" fmla="*/ 0 60000 65536"/>
                <a:gd name="T9" fmla="*/ 0 w 17000"/>
                <a:gd name="T10" fmla="*/ 0 h 21600"/>
                <a:gd name="T11" fmla="*/ 17000 w 170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00" h="21600" fill="none" extrusionOk="0">
                  <a:moveTo>
                    <a:pt x="-1" y="0"/>
                  </a:moveTo>
                  <a:cubicBezTo>
                    <a:pt x="6637" y="0"/>
                    <a:pt x="12905" y="3051"/>
                    <a:pt x="17000" y="8274"/>
                  </a:cubicBezTo>
                </a:path>
                <a:path w="17000" h="21600" stroke="0" extrusionOk="0">
                  <a:moveTo>
                    <a:pt x="-1" y="0"/>
                  </a:moveTo>
                  <a:cubicBezTo>
                    <a:pt x="6637" y="0"/>
                    <a:pt x="12905" y="3051"/>
                    <a:pt x="17000" y="82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4" name="Arc 43"/>
            <p:cNvSpPr>
              <a:spLocks/>
            </p:cNvSpPr>
            <p:nvPr/>
          </p:nvSpPr>
          <p:spPr bwMode="auto">
            <a:xfrm rot="16200000" flipH="1">
              <a:off x="904" y="2425"/>
              <a:ext cx="48" cy="40"/>
            </a:xfrm>
            <a:custGeom>
              <a:avLst/>
              <a:gdLst>
                <a:gd name="T0" fmla="*/ 0 w 21600"/>
                <a:gd name="T1" fmla="*/ 0 h 17838"/>
                <a:gd name="T2" fmla="*/ 0 w 21600"/>
                <a:gd name="T3" fmla="*/ 0 h 17838"/>
                <a:gd name="T4" fmla="*/ 0 w 21600"/>
                <a:gd name="T5" fmla="*/ 0 h 17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838"/>
                <a:gd name="T11" fmla="*/ 21600 w 21600"/>
                <a:gd name="T12" fmla="*/ 17838 h 17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838" fill="none" extrusionOk="0">
                  <a:moveTo>
                    <a:pt x="12180" y="0"/>
                  </a:moveTo>
                  <a:cubicBezTo>
                    <a:pt x="18074" y="4024"/>
                    <a:pt x="21600" y="10701"/>
                    <a:pt x="21600" y="17838"/>
                  </a:cubicBezTo>
                </a:path>
                <a:path w="21600" h="17838" stroke="0" extrusionOk="0">
                  <a:moveTo>
                    <a:pt x="12180" y="0"/>
                  </a:moveTo>
                  <a:cubicBezTo>
                    <a:pt x="18074" y="4024"/>
                    <a:pt x="21600" y="10701"/>
                    <a:pt x="21600" y="17838"/>
                  </a:cubicBezTo>
                  <a:lnTo>
                    <a:pt x="0" y="178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5" name="Arc 44"/>
            <p:cNvSpPr>
              <a:spLocks noChangeAspect="1"/>
            </p:cNvSpPr>
            <p:nvPr/>
          </p:nvSpPr>
          <p:spPr bwMode="auto">
            <a:xfrm rot="16200000" flipH="1">
              <a:off x="690" y="2828"/>
              <a:ext cx="40" cy="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6" name="Arc 45"/>
            <p:cNvSpPr>
              <a:spLocks noChangeAspect="1"/>
            </p:cNvSpPr>
            <p:nvPr/>
          </p:nvSpPr>
          <p:spPr bwMode="auto">
            <a:xfrm flipH="1">
              <a:off x="690" y="2364"/>
              <a:ext cx="40" cy="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7" name="Line 46"/>
            <p:cNvSpPr>
              <a:spLocks noChangeShapeType="1"/>
            </p:cNvSpPr>
            <p:nvPr/>
          </p:nvSpPr>
          <p:spPr bwMode="auto">
            <a:xfrm>
              <a:off x="690" y="2400"/>
              <a:ext cx="0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729" y="2364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733" y="2868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0" name="Arc 49"/>
            <p:cNvSpPr>
              <a:spLocks noChangeAspect="1"/>
            </p:cNvSpPr>
            <p:nvPr/>
          </p:nvSpPr>
          <p:spPr bwMode="auto">
            <a:xfrm rot="5400000" flipH="1">
              <a:off x="1150" y="2468"/>
              <a:ext cx="40" cy="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1" name="Arc 50"/>
            <p:cNvSpPr>
              <a:spLocks noChangeAspect="1"/>
            </p:cNvSpPr>
            <p:nvPr/>
          </p:nvSpPr>
          <p:spPr bwMode="auto">
            <a:xfrm rot="10800000" flipH="1">
              <a:off x="1150" y="2730"/>
              <a:ext cx="40" cy="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>
              <a:off x="945" y="2468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3" name="Line 52"/>
            <p:cNvSpPr>
              <a:spLocks noChangeShapeType="1"/>
            </p:cNvSpPr>
            <p:nvPr/>
          </p:nvSpPr>
          <p:spPr bwMode="auto">
            <a:xfrm>
              <a:off x="948" y="2770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4" name="Arc 53"/>
            <p:cNvSpPr>
              <a:spLocks noChangeAspect="1"/>
            </p:cNvSpPr>
            <p:nvPr/>
          </p:nvSpPr>
          <p:spPr bwMode="auto">
            <a:xfrm rot="10800000" flipH="1">
              <a:off x="1252" y="2600"/>
              <a:ext cx="29" cy="51"/>
            </a:xfrm>
            <a:custGeom>
              <a:avLst/>
              <a:gdLst>
                <a:gd name="T0" fmla="*/ 0 w 24174"/>
                <a:gd name="T1" fmla="*/ 0 h 43200"/>
                <a:gd name="T2" fmla="*/ 0 w 24174"/>
                <a:gd name="T3" fmla="*/ 0 h 43200"/>
                <a:gd name="T4" fmla="*/ 0 w 2417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174"/>
                <a:gd name="T10" fmla="*/ 0 h 43200"/>
                <a:gd name="T11" fmla="*/ 24174 w 2417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74" h="43200" fill="none" extrusionOk="0">
                  <a:moveTo>
                    <a:pt x="2573" y="0"/>
                  </a:moveTo>
                  <a:cubicBezTo>
                    <a:pt x="14503" y="0"/>
                    <a:pt x="24174" y="9670"/>
                    <a:pt x="24174" y="21600"/>
                  </a:cubicBezTo>
                  <a:cubicBezTo>
                    <a:pt x="24174" y="33529"/>
                    <a:pt x="14503" y="43200"/>
                    <a:pt x="2574" y="43200"/>
                  </a:cubicBezTo>
                  <a:cubicBezTo>
                    <a:pt x="1713" y="43200"/>
                    <a:pt x="854" y="43148"/>
                    <a:pt x="-1" y="43046"/>
                  </a:cubicBezTo>
                </a:path>
                <a:path w="24174" h="43200" stroke="0" extrusionOk="0">
                  <a:moveTo>
                    <a:pt x="2573" y="0"/>
                  </a:moveTo>
                  <a:cubicBezTo>
                    <a:pt x="14503" y="0"/>
                    <a:pt x="24174" y="9670"/>
                    <a:pt x="24174" y="21600"/>
                  </a:cubicBezTo>
                  <a:cubicBezTo>
                    <a:pt x="24174" y="33529"/>
                    <a:pt x="14503" y="43200"/>
                    <a:pt x="2574" y="43200"/>
                  </a:cubicBezTo>
                  <a:cubicBezTo>
                    <a:pt x="1713" y="43200"/>
                    <a:pt x="854" y="43148"/>
                    <a:pt x="-1" y="43046"/>
                  </a:cubicBezTo>
                  <a:lnTo>
                    <a:pt x="2574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5" name="Line 54"/>
            <p:cNvSpPr>
              <a:spLocks noChangeShapeType="1"/>
            </p:cNvSpPr>
            <p:nvPr/>
          </p:nvSpPr>
          <p:spPr bwMode="auto">
            <a:xfrm flipH="1">
              <a:off x="1192" y="2601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6" name="Line 55"/>
            <p:cNvSpPr>
              <a:spLocks noChangeShapeType="1"/>
            </p:cNvSpPr>
            <p:nvPr/>
          </p:nvSpPr>
          <p:spPr bwMode="auto">
            <a:xfrm>
              <a:off x="1190" y="250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7" name="Line 56"/>
            <p:cNvSpPr>
              <a:spLocks noChangeShapeType="1"/>
            </p:cNvSpPr>
            <p:nvPr/>
          </p:nvSpPr>
          <p:spPr bwMode="auto">
            <a:xfrm flipH="1">
              <a:off x="1192" y="2650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78" name="Line 57"/>
            <p:cNvSpPr>
              <a:spLocks noChangeShapeType="1"/>
            </p:cNvSpPr>
            <p:nvPr/>
          </p:nvSpPr>
          <p:spPr bwMode="auto">
            <a:xfrm>
              <a:off x="1190" y="265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83" name="Group 239"/>
          <p:cNvGrpSpPr/>
          <p:nvPr/>
        </p:nvGrpSpPr>
        <p:grpSpPr>
          <a:xfrm rot="5400000">
            <a:off x="5006462" y="3238099"/>
            <a:ext cx="862010" cy="481015"/>
            <a:chOff x="7130468" y="2804889"/>
            <a:chExt cx="862010" cy="481015"/>
          </a:xfrm>
        </p:grpSpPr>
        <p:sp>
          <p:nvSpPr>
            <p:cNvPr id="84" name="Line 71"/>
            <p:cNvSpPr>
              <a:spLocks noChangeShapeType="1"/>
            </p:cNvSpPr>
            <p:nvPr/>
          </p:nvSpPr>
          <p:spPr bwMode="auto">
            <a:xfrm flipH="1">
              <a:off x="7992478" y="2804891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" name="Line 72"/>
            <p:cNvSpPr>
              <a:spLocks noChangeShapeType="1"/>
            </p:cNvSpPr>
            <p:nvPr/>
          </p:nvSpPr>
          <p:spPr bwMode="auto">
            <a:xfrm flipH="1">
              <a:off x="7898816" y="2804891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6" name="Line 73"/>
            <p:cNvSpPr>
              <a:spLocks noChangeShapeType="1"/>
            </p:cNvSpPr>
            <p:nvPr/>
          </p:nvSpPr>
          <p:spPr bwMode="auto">
            <a:xfrm flipH="1">
              <a:off x="7800392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7" name="Line 74"/>
            <p:cNvSpPr>
              <a:spLocks noChangeShapeType="1"/>
            </p:cNvSpPr>
            <p:nvPr/>
          </p:nvSpPr>
          <p:spPr bwMode="auto">
            <a:xfrm flipH="1">
              <a:off x="7706729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8" name="Line 75"/>
            <p:cNvSpPr>
              <a:spLocks noChangeShapeType="1"/>
            </p:cNvSpPr>
            <p:nvPr/>
          </p:nvSpPr>
          <p:spPr bwMode="auto">
            <a:xfrm flipH="1">
              <a:off x="7611479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9" name="Line 76"/>
            <p:cNvSpPr>
              <a:spLocks noChangeShapeType="1"/>
            </p:cNvSpPr>
            <p:nvPr/>
          </p:nvSpPr>
          <p:spPr bwMode="auto">
            <a:xfrm flipH="1">
              <a:off x="7514642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0" name="Line 77"/>
            <p:cNvSpPr>
              <a:spLocks noChangeShapeType="1"/>
            </p:cNvSpPr>
            <p:nvPr/>
          </p:nvSpPr>
          <p:spPr bwMode="auto">
            <a:xfrm flipH="1">
              <a:off x="7419392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1" name="Line 78"/>
            <p:cNvSpPr>
              <a:spLocks noChangeShapeType="1"/>
            </p:cNvSpPr>
            <p:nvPr/>
          </p:nvSpPr>
          <p:spPr bwMode="auto">
            <a:xfrm flipH="1">
              <a:off x="7322554" y="2804890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2" name="Line 79"/>
            <p:cNvSpPr>
              <a:spLocks noChangeShapeType="1"/>
            </p:cNvSpPr>
            <p:nvPr/>
          </p:nvSpPr>
          <p:spPr bwMode="auto">
            <a:xfrm flipH="1">
              <a:off x="7227305" y="2804889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3" name="Line 80"/>
            <p:cNvSpPr>
              <a:spLocks noChangeShapeType="1"/>
            </p:cNvSpPr>
            <p:nvPr/>
          </p:nvSpPr>
          <p:spPr bwMode="auto">
            <a:xfrm flipH="1">
              <a:off x="7130468" y="2804889"/>
              <a:ext cx="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94" name="Rectangle 165"/>
          <p:cNvSpPr>
            <a:spLocks noChangeArrowheads="1"/>
          </p:cNvSpPr>
          <p:nvPr/>
        </p:nvSpPr>
        <p:spPr bwMode="auto">
          <a:xfrm rot="16200000" flipH="1">
            <a:off x="4831396" y="3259525"/>
            <a:ext cx="901029" cy="4320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err="1" smtClean="0">
                <a:latin typeface="Verdana" pitchFamily="34" charset="0"/>
                <a:cs typeface="Arial" charset="0"/>
              </a:rPr>
              <a:t>Cockroft</a:t>
            </a:r>
            <a:endParaRPr lang="en-US" sz="1000" dirty="0" smtClean="0">
              <a:latin typeface="Verdana" pitchFamily="34" charset="0"/>
              <a:cs typeface="Arial" charset="0"/>
            </a:endParaRP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Walton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 HV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grpSp>
        <p:nvGrpSpPr>
          <p:cNvPr id="95" name="Group 236"/>
          <p:cNvGrpSpPr>
            <a:grpSpLocks/>
          </p:cNvGrpSpPr>
          <p:nvPr/>
        </p:nvGrpSpPr>
        <p:grpSpPr bwMode="auto">
          <a:xfrm flipH="1">
            <a:off x="5389943" y="1440835"/>
            <a:ext cx="407988" cy="646112"/>
            <a:chOff x="3713" y="1119"/>
            <a:chExt cx="181" cy="286"/>
          </a:xfrm>
        </p:grpSpPr>
        <p:sp>
          <p:nvSpPr>
            <p:cNvPr id="96" name="Arc 112"/>
            <p:cNvSpPr>
              <a:spLocks/>
            </p:cNvSpPr>
            <p:nvPr/>
          </p:nvSpPr>
          <p:spPr bwMode="auto">
            <a:xfrm rot="10800000" flipH="1" flipV="1">
              <a:off x="3725" y="1128"/>
              <a:ext cx="49" cy="35"/>
            </a:xfrm>
            <a:custGeom>
              <a:avLst/>
              <a:gdLst>
                <a:gd name="T0" fmla="*/ 0 w 20949"/>
                <a:gd name="T1" fmla="*/ 0 h 21600"/>
                <a:gd name="T2" fmla="*/ 0 w 20949"/>
                <a:gd name="T3" fmla="*/ 0 h 21600"/>
                <a:gd name="T4" fmla="*/ 0 w 209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49"/>
                <a:gd name="T10" fmla="*/ 0 h 21600"/>
                <a:gd name="T11" fmla="*/ 20949 w 20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9" h="21600" fill="none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</a:path>
                <a:path w="20949" h="21600" stroke="0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7" name="Arc 113"/>
            <p:cNvSpPr>
              <a:spLocks/>
            </p:cNvSpPr>
            <p:nvPr/>
          </p:nvSpPr>
          <p:spPr bwMode="auto">
            <a:xfrm rot="10800000" flipV="1">
              <a:off x="3865" y="1127"/>
              <a:ext cx="29" cy="21"/>
            </a:xfrm>
            <a:custGeom>
              <a:avLst/>
              <a:gdLst>
                <a:gd name="T0" fmla="*/ 0 w 21152"/>
                <a:gd name="T1" fmla="*/ 0 h 21600"/>
                <a:gd name="T2" fmla="*/ 0 w 21152"/>
                <a:gd name="T3" fmla="*/ 0 h 21600"/>
                <a:gd name="T4" fmla="*/ 0 w 211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152"/>
                <a:gd name="T10" fmla="*/ 0 h 21600"/>
                <a:gd name="T11" fmla="*/ 21152 w 211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2" h="21600" fill="none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</a:path>
                <a:path w="21152" h="21600" stroke="0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8" name="Arc 114"/>
            <p:cNvSpPr>
              <a:spLocks/>
            </p:cNvSpPr>
            <p:nvPr/>
          </p:nvSpPr>
          <p:spPr bwMode="auto">
            <a:xfrm rot="10800000" flipH="1">
              <a:off x="3825" y="1210"/>
              <a:ext cx="22" cy="70"/>
            </a:xfrm>
            <a:custGeom>
              <a:avLst/>
              <a:gdLst>
                <a:gd name="T0" fmla="*/ 0 w 19288"/>
                <a:gd name="T1" fmla="*/ 0 h 21600"/>
                <a:gd name="T2" fmla="*/ 0 w 19288"/>
                <a:gd name="T3" fmla="*/ 0 h 21600"/>
                <a:gd name="T4" fmla="*/ 0 w 192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288"/>
                <a:gd name="T10" fmla="*/ 0 h 21600"/>
                <a:gd name="T11" fmla="*/ 19288 w 192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88" h="21600" fill="none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</a:path>
                <a:path w="19288" h="21600" stroke="0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9" name="Arc 115"/>
            <p:cNvSpPr>
              <a:spLocks/>
            </p:cNvSpPr>
            <p:nvPr/>
          </p:nvSpPr>
          <p:spPr bwMode="auto">
            <a:xfrm rot="10800000">
              <a:off x="3799" y="1210"/>
              <a:ext cx="26" cy="70"/>
            </a:xfrm>
            <a:custGeom>
              <a:avLst/>
              <a:gdLst>
                <a:gd name="T0" fmla="*/ 0 w 18625"/>
                <a:gd name="T1" fmla="*/ 0 h 21600"/>
                <a:gd name="T2" fmla="*/ 0 w 18625"/>
                <a:gd name="T3" fmla="*/ 0 h 21600"/>
                <a:gd name="T4" fmla="*/ 0 w 186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25"/>
                <a:gd name="T10" fmla="*/ 0 h 21600"/>
                <a:gd name="T11" fmla="*/ 18625 w 186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5" h="21600" fill="none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</a:path>
                <a:path w="18625" h="21600" stroke="0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00" name="Line 116"/>
            <p:cNvSpPr>
              <a:spLocks noChangeShapeType="1"/>
            </p:cNvSpPr>
            <p:nvPr/>
          </p:nvSpPr>
          <p:spPr bwMode="auto">
            <a:xfrm rot="10800000" flipV="1">
              <a:off x="3846" y="1143"/>
              <a:ext cx="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01" name="Line 117"/>
            <p:cNvSpPr>
              <a:spLocks noChangeShapeType="1"/>
            </p:cNvSpPr>
            <p:nvPr/>
          </p:nvSpPr>
          <p:spPr bwMode="auto">
            <a:xfrm rot="10800000" flipH="1" flipV="1">
              <a:off x="3774" y="1154"/>
              <a:ext cx="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102" name="Group 118"/>
            <p:cNvGrpSpPr>
              <a:grpSpLocks/>
            </p:cNvGrpSpPr>
            <p:nvPr/>
          </p:nvGrpSpPr>
          <p:grpSpPr bwMode="auto">
            <a:xfrm rot="10800000">
              <a:off x="3717" y="1131"/>
              <a:ext cx="175" cy="274"/>
              <a:chOff x="3360" y="2178"/>
              <a:chExt cx="663" cy="606"/>
            </a:xfrm>
          </p:grpSpPr>
          <p:sp>
            <p:nvSpPr>
              <p:cNvPr id="110" name="Arc 119"/>
              <p:cNvSpPr>
                <a:spLocks/>
              </p:cNvSpPr>
              <p:nvPr/>
            </p:nvSpPr>
            <p:spPr bwMode="auto">
              <a:xfrm flipH="1" flipV="1">
                <a:off x="3837" y="2640"/>
                <a:ext cx="186" cy="144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1" name="Arc 120"/>
              <p:cNvSpPr>
                <a:spLocks/>
              </p:cNvSpPr>
              <p:nvPr/>
            </p:nvSpPr>
            <p:spPr bwMode="auto">
              <a:xfrm flipV="1">
                <a:off x="3360" y="2697"/>
                <a:ext cx="112" cy="87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2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3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4" name="Line 123"/>
              <p:cNvSpPr>
                <a:spLocks noChangeShapeType="1"/>
              </p:cNvSpPr>
              <p:nvPr/>
            </p:nvSpPr>
            <p:spPr bwMode="auto">
              <a:xfrm flipV="1">
                <a:off x="3470" y="2305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5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298"/>
                <a:ext cx="96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03" name="Group 118"/>
            <p:cNvGrpSpPr>
              <a:grpSpLocks/>
            </p:cNvGrpSpPr>
            <p:nvPr/>
          </p:nvGrpSpPr>
          <p:grpSpPr bwMode="auto">
            <a:xfrm rot="10800000">
              <a:off x="3713" y="1119"/>
              <a:ext cx="175" cy="76"/>
              <a:chOff x="3360" y="2178"/>
              <a:chExt cx="663" cy="650"/>
            </a:xfrm>
          </p:grpSpPr>
          <p:sp>
            <p:nvSpPr>
              <p:cNvPr id="104" name="Arc 119"/>
              <p:cNvSpPr>
                <a:spLocks/>
              </p:cNvSpPr>
              <p:nvPr/>
            </p:nvSpPr>
            <p:spPr bwMode="auto">
              <a:xfrm flipH="1" flipV="1">
                <a:off x="3837" y="2683"/>
                <a:ext cx="186" cy="145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5" name="Arc 120"/>
              <p:cNvSpPr>
                <a:spLocks/>
              </p:cNvSpPr>
              <p:nvPr/>
            </p:nvSpPr>
            <p:spPr bwMode="auto">
              <a:xfrm flipV="1">
                <a:off x="3360" y="2696"/>
                <a:ext cx="112" cy="88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6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7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8" name="Line 123"/>
              <p:cNvSpPr>
                <a:spLocks noChangeShapeType="1"/>
              </p:cNvSpPr>
              <p:nvPr/>
            </p:nvSpPr>
            <p:spPr bwMode="auto">
              <a:xfrm flipV="1">
                <a:off x="3470" y="2304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9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342"/>
                <a:ext cx="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116" name="Line 12"/>
          <p:cNvSpPr>
            <a:spLocks noChangeShapeType="1"/>
          </p:cNvSpPr>
          <p:nvPr/>
        </p:nvSpPr>
        <p:spPr bwMode="auto">
          <a:xfrm flipH="1">
            <a:off x="1227203" y="2510735"/>
            <a:ext cx="572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17" name="Rectangle 9"/>
          <p:cNvSpPr>
            <a:spLocks noChangeArrowheads="1"/>
          </p:cNvSpPr>
          <p:nvPr/>
        </p:nvSpPr>
        <p:spPr bwMode="auto">
          <a:xfrm flipH="1">
            <a:off x="2380391" y="2118176"/>
            <a:ext cx="720080" cy="547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Comparator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8" name="Rectangle 10"/>
          <p:cNvSpPr>
            <a:spLocks noChangeArrowheads="1"/>
          </p:cNvSpPr>
          <p:nvPr/>
        </p:nvSpPr>
        <p:spPr bwMode="auto">
          <a:xfrm flipH="1">
            <a:off x="3121691" y="3217818"/>
            <a:ext cx="593725" cy="5476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Threshold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DAC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9" name="Rectangle 8"/>
          <p:cNvSpPr>
            <a:spLocks noChangeArrowheads="1"/>
          </p:cNvSpPr>
          <p:nvPr/>
        </p:nvSpPr>
        <p:spPr bwMode="auto">
          <a:xfrm flipH="1">
            <a:off x="3185584" y="2118176"/>
            <a:ext cx="596900" cy="549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P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re-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amp</a:t>
            </a:r>
          </a:p>
        </p:txBody>
      </p:sp>
      <p:sp>
        <p:nvSpPr>
          <p:cNvPr id="120" name="Rectangle 160"/>
          <p:cNvSpPr>
            <a:spLocks noChangeArrowheads="1"/>
          </p:cNvSpPr>
          <p:nvPr/>
        </p:nvSpPr>
        <p:spPr bwMode="auto">
          <a:xfrm flipH="1">
            <a:off x="3841771" y="3089392"/>
            <a:ext cx="648000" cy="540000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Current 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controlled 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Oscillator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21" name="Rectangle 162"/>
          <p:cNvSpPr>
            <a:spLocks noChangeArrowheads="1"/>
          </p:cNvSpPr>
          <p:nvPr/>
        </p:nvSpPr>
        <p:spPr bwMode="auto">
          <a:xfrm flipH="1">
            <a:off x="3121691" y="3961115"/>
            <a:ext cx="593725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HV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DAC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2" name="Rectangle 161"/>
          <p:cNvSpPr>
            <a:spLocks noChangeArrowheads="1"/>
          </p:cNvSpPr>
          <p:nvPr/>
        </p:nvSpPr>
        <p:spPr bwMode="auto">
          <a:xfrm flipH="1">
            <a:off x="3841859" y="4681255"/>
            <a:ext cx="648000" cy="5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Feedback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123" name="Text Box 181"/>
          <p:cNvSpPr txBox="1">
            <a:spLocks noChangeArrowheads="1"/>
          </p:cNvSpPr>
          <p:nvPr/>
        </p:nvSpPr>
        <p:spPr bwMode="auto">
          <a:xfrm flipH="1">
            <a:off x="1277992" y="3745091"/>
            <a:ext cx="84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Verdana" pitchFamily="34" charset="0"/>
                <a:cs typeface="Arial" charset="0"/>
              </a:rPr>
              <a:t>I</a:t>
            </a:r>
            <a:r>
              <a:rPr lang="en-US" sz="1400" baseline="30000" dirty="0" smtClean="0">
                <a:latin typeface="Verdana" pitchFamily="34" charset="0"/>
                <a:cs typeface="Arial" charset="0"/>
              </a:rPr>
              <a:t>2</a:t>
            </a:r>
            <a:r>
              <a:rPr lang="en-US" sz="1400" dirty="0" smtClean="0">
                <a:latin typeface="Verdana" pitchFamily="34" charset="0"/>
                <a:cs typeface="Arial" charset="0"/>
              </a:rPr>
              <a:t>C</a:t>
            </a:r>
            <a:endParaRPr 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124" name="Isosceles Triangle 120"/>
          <p:cNvSpPr/>
          <p:nvPr/>
        </p:nvSpPr>
        <p:spPr>
          <a:xfrm>
            <a:off x="3877775" y="3785659"/>
            <a:ext cx="576000" cy="540000"/>
          </a:xfrm>
          <a:prstGeom prst="triangl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108000" bIns="180000" anchor="b" anchorCtr="0"/>
          <a:lstStyle/>
          <a:p>
            <a:pPr algn="ctr">
              <a:defRPr/>
            </a:pPr>
            <a:r>
              <a:rPr lang="en-US" sz="1000" dirty="0" err="1" smtClean="0">
                <a:solidFill>
                  <a:schemeClr val="tx1"/>
                </a:solidFill>
                <a:latin typeface="Verdana" pitchFamily="34" charset="0"/>
              </a:rPr>
              <a:t>Opamp</a:t>
            </a: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5" name="Line 12"/>
          <p:cNvSpPr>
            <a:spLocks noChangeShapeType="1"/>
          </p:cNvSpPr>
          <p:nvPr/>
        </p:nvSpPr>
        <p:spPr bwMode="auto">
          <a:xfrm flipH="1" flipV="1">
            <a:off x="1227203" y="2294711"/>
            <a:ext cx="57634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cxnSp>
        <p:nvCxnSpPr>
          <p:cNvPr id="126" name="Elbow Connector 260"/>
          <p:cNvCxnSpPr>
            <a:stCxn id="118" idx="3"/>
          </p:cNvCxnSpPr>
          <p:nvPr/>
        </p:nvCxnSpPr>
        <p:spPr>
          <a:xfrm rot="10800000">
            <a:off x="2913783" y="2664972"/>
            <a:ext cx="207909" cy="826691"/>
          </a:xfrm>
          <a:prstGeom prst="bentConnector2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236"/>
          <p:cNvGrpSpPr>
            <a:grpSpLocks/>
          </p:cNvGrpSpPr>
          <p:nvPr/>
        </p:nvGrpSpPr>
        <p:grpSpPr bwMode="auto">
          <a:xfrm flipH="1" flipV="1">
            <a:off x="853439" y="2556959"/>
            <a:ext cx="432000" cy="1080120"/>
            <a:chOff x="3713" y="1119"/>
            <a:chExt cx="181" cy="286"/>
          </a:xfrm>
        </p:grpSpPr>
        <p:sp>
          <p:nvSpPr>
            <p:cNvPr id="128" name="Arc 112"/>
            <p:cNvSpPr>
              <a:spLocks/>
            </p:cNvSpPr>
            <p:nvPr/>
          </p:nvSpPr>
          <p:spPr bwMode="auto">
            <a:xfrm rot="10800000" flipH="1" flipV="1">
              <a:off x="3725" y="1128"/>
              <a:ext cx="49" cy="35"/>
            </a:xfrm>
            <a:custGeom>
              <a:avLst/>
              <a:gdLst>
                <a:gd name="T0" fmla="*/ 0 w 20949"/>
                <a:gd name="T1" fmla="*/ 0 h 21600"/>
                <a:gd name="T2" fmla="*/ 0 w 20949"/>
                <a:gd name="T3" fmla="*/ 0 h 21600"/>
                <a:gd name="T4" fmla="*/ 0 w 209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49"/>
                <a:gd name="T10" fmla="*/ 0 h 21600"/>
                <a:gd name="T11" fmla="*/ 20949 w 20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9" h="21600" fill="none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</a:path>
                <a:path w="20949" h="21600" stroke="0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29" name="Arc 113"/>
            <p:cNvSpPr>
              <a:spLocks/>
            </p:cNvSpPr>
            <p:nvPr/>
          </p:nvSpPr>
          <p:spPr bwMode="auto">
            <a:xfrm rot="10800000" flipV="1">
              <a:off x="3865" y="1127"/>
              <a:ext cx="29" cy="21"/>
            </a:xfrm>
            <a:custGeom>
              <a:avLst/>
              <a:gdLst>
                <a:gd name="T0" fmla="*/ 0 w 21152"/>
                <a:gd name="T1" fmla="*/ 0 h 21600"/>
                <a:gd name="T2" fmla="*/ 0 w 21152"/>
                <a:gd name="T3" fmla="*/ 0 h 21600"/>
                <a:gd name="T4" fmla="*/ 0 w 211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152"/>
                <a:gd name="T10" fmla="*/ 0 h 21600"/>
                <a:gd name="T11" fmla="*/ 21152 w 211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2" h="21600" fill="none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</a:path>
                <a:path w="21152" h="21600" stroke="0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0" name="Arc 114"/>
            <p:cNvSpPr>
              <a:spLocks/>
            </p:cNvSpPr>
            <p:nvPr/>
          </p:nvSpPr>
          <p:spPr bwMode="auto">
            <a:xfrm rot="10800000" flipH="1">
              <a:off x="3825" y="1210"/>
              <a:ext cx="22" cy="70"/>
            </a:xfrm>
            <a:custGeom>
              <a:avLst/>
              <a:gdLst>
                <a:gd name="T0" fmla="*/ 0 w 19288"/>
                <a:gd name="T1" fmla="*/ 0 h 21600"/>
                <a:gd name="T2" fmla="*/ 0 w 19288"/>
                <a:gd name="T3" fmla="*/ 0 h 21600"/>
                <a:gd name="T4" fmla="*/ 0 w 192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288"/>
                <a:gd name="T10" fmla="*/ 0 h 21600"/>
                <a:gd name="T11" fmla="*/ 19288 w 192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88" h="21600" fill="none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</a:path>
                <a:path w="19288" h="21600" stroke="0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1" name="Arc 115"/>
            <p:cNvSpPr>
              <a:spLocks/>
            </p:cNvSpPr>
            <p:nvPr/>
          </p:nvSpPr>
          <p:spPr bwMode="auto">
            <a:xfrm rot="10800000">
              <a:off x="3799" y="1210"/>
              <a:ext cx="26" cy="70"/>
            </a:xfrm>
            <a:custGeom>
              <a:avLst/>
              <a:gdLst>
                <a:gd name="T0" fmla="*/ 0 w 18625"/>
                <a:gd name="T1" fmla="*/ 0 h 21600"/>
                <a:gd name="T2" fmla="*/ 0 w 18625"/>
                <a:gd name="T3" fmla="*/ 0 h 21600"/>
                <a:gd name="T4" fmla="*/ 0 w 186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25"/>
                <a:gd name="T10" fmla="*/ 0 h 21600"/>
                <a:gd name="T11" fmla="*/ 18625 w 186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5" h="21600" fill="none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</a:path>
                <a:path w="18625" h="21600" stroke="0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rot="10800000" flipV="1">
              <a:off x="3846" y="1143"/>
              <a:ext cx="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rot="10800000" flipH="1" flipV="1">
              <a:off x="3774" y="1154"/>
              <a:ext cx="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134" name="Group 118"/>
            <p:cNvGrpSpPr>
              <a:grpSpLocks/>
            </p:cNvGrpSpPr>
            <p:nvPr/>
          </p:nvGrpSpPr>
          <p:grpSpPr bwMode="auto">
            <a:xfrm rot="10800000">
              <a:off x="3717" y="1131"/>
              <a:ext cx="175" cy="274"/>
              <a:chOff x="3360" y="2178"/>
              <a:chExt cx="663" cy="606"/>
            </a:xfrm>
          </p:grpSpPr>
          <p:sp>
            <p:nvSpPr>
              <p:cNvPr id="142" name="Arc 119"/>
              <p:cNvSpPr>
                <a:spLocks/>
              </p:cNvSpPr>
              <p:nvPr/>
            </p:nvSpPr>
            <p:spPr bwMode="auto">
              <a:xfrm flipH="1" flipV="1">
                <a:off x="3837" y="2640"/>
                <a:ext cx="186" cy="144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8" name="Arc 120"/>
              <p:cNvSpPr>
                <a:spLocks/>
              </p:cNvSpPr>
              <p:nvPr/>
            </p:nvSpPr>
            <p:spPr bwMode="auto">
              <a:xfrm flipV="1">
                <a:off x="3360" y="2697"/>
                <a:ext cx="112" cy="87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9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50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51" name="Line 123"/>
              <p:cNvSpPr>
                <a:spLocks noChangeShapeType="1"/>
              </p:cNvSpPr>
              <p:nvPr/>
            </p:nvSpPr>
            <p:spPr bwMode="auto">
              <a:xfrm flipV="1">
                <a:off x="3470" y="2305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52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298"/>
                <a:ext cx="96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35" name="Group 118"/>
            <p:cNvGrpSpPr>
              <a:grpSpLocks/>
            </p:cNvGrpSpPr>
            <p:nvPr/>
          </p:nvGrpSpPr>
          <p:grpSpPr bwMode="auto">
            <a:xfrm rot="10800000">
              <a:off x="3713" y="1119"/>
              <a:ext cx="175" cy="76"/>
              <a:chOff x="3360" y="2178"/>
              <a:chExt cx="663" cy="650"/>
            </a:xfrm>
          </p:grpSpPr>
          <p:sp>
            <p:nvSpPr>
              <p:cNvPr id="136" name="Arc 119"/>
              <p:cNvSpPr>
                <a:spLocks/>
              </p:cNvSpPr>
              <p:nvPr/>
            </p:nvSpPr>
            <p:spPr bwMode="auto">
              <a:xfrm flipH="1" flipV="1">
                <a:off x="3837" y="2683"/>
                <a:ext cx="186" cy="145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37" name="Arc 120"/>
              <p:cNvSpPr>
                <a:spLocks/>
              </p:cNvSpPr>
              <p:nvPr/>
            </p:nvSpPr>
            <p:spPr bwMode="auto">
              <a:xfrm flipV="1">
                <a:off x="3360" y="2696"/>
                <a:ext cx="112" cy="88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38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39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0" name="Line 123"/>
              <p:cNvSpPr>
                <a:spLocks noChangeShapeType="1"/>
              </p:cNvSpPr>
              <p:nvPr/>
            </p:nvSpPr>
            <p:spPr bwMode="auto">
              <a:xfrm flipV="1">
                <a:off x="3470" y="2304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1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342"/>
                <a:ext cx="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grpSp>
        <p:nvGrpSpPr>
          <p:cNvPr id="153" name="Group 338"/>
          <p:cNvGrpSpPr/>
          <p:nvPr/>
        </p:nvGrpSpPr>
        <p:grpSpPr>
          <a:xfrm>
            <a:off x="1263455" y="1836879"/>
            <a:ext cx="431800" cy="277812"/>
            <a:chOff x="2605752" y="1520788"/>
            <a:chExt cx="431800" cy="277812"/>
          </a:xfrm>
        </p:grpSpPr>
        <p:grpSp>
          <p:nvGrpSpPr>
            <p:cNvPr id="154" name="Group 226"/>
            <p:cNvGrpSpPr>
              <a:grpSpLocks/>
            </p:cNvGrpSpPr>
            <p:nvPr/>
          </p:nvGrpSpPr>
          <p:grpSpPr bwMode="auto">
            <a:xfrm flipV="1"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185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205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211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2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3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06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208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9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0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07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6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196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202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3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4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97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199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0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1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98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7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193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5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8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190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2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55" name="Group 226"/>
            <p:cNvGrpSpPr>
              <a:grpSpLocks/>
            </p:cNvGrpSpPr>
            <p:nvPr/>
          </p:nvGrpSpPr>
          <p:grpSpPr bwMode="auto">
            <a:xfrm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156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176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182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3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4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77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179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0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1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78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7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167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173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5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68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170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1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2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69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8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164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6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161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3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160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214" name="Rectangle 182"/>
          <p:cNvSpPr>
            <a:spLocks noChangeArrowheads="1"/>
          </p:cNvSpPr>
          <p:nvPr/>
        </p:nvSpPr>
        <p:spPr bwMode="auto">
          <a:xfrm flipH="1">
            <a:off x="1704064" y="2736979"/>
            <a:ext cx="596900" cy="549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Analog</a:t>
            </a:r>
          </a:p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Buffer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215" name="Shape 340"/>
          <p:cNvCxnSpPr>
            <a:stCxn id="119" idx="3"/>
            <a:endCxn id="214" idx="1"/>
          </p:cNvCxnSpPr>
          <p:nvPr/>
        </p:nvCxnSpPr>
        <p:spPr>
          <a:xfrm rot="10800000" flipV="1">
            <a:off x="2300964" y="2392813"/>
            <a:ext cx="884620" cy="618803"/>
          </a:xfrm>
          <a:prstGeom prst="bentConnector3">
            <a:avLst>
              <a:gd name="adj1" fmla="val 945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36"/>
          <p:cNvGrpSpPr>
            <a:grpSpLocks/>
          </p:cNvGrpSpPr>
          <p:nvPr/>
        </p:nvGrpSpPr>
        <p:grpSpPr bwMode="auto">
          <a:xfrm flipH="1" flipV="1">
            <a:off x="3013703" y="972783"/>
            <a:ext cx="432000" cy="1080120"/>
            <a:chOff x="3713" y="1119"/>
            <a:chExt cx="181" cy="286"/>
          </a:xfrm>
        </p:grpSpPr>
        <p:sp>
          <p:nvSpPr>
            <p:cNvPr id="217" name="Arc 112"/>
            <p:cNvSpPr>
              <a:spLocks/>
            </p:cNvSpPr>
            <p:nvPr/>
          </p:nvSpPr>
          <p:spPr bwMode="auto">
            <a:xfrm rot="10800000" flipH="1" flipV="1">
              <a:off x="3725" y="1128"/>
              <a:ext cx="49" cy="35"/>
            </a:xfrm>
            <a:custGeom>
              <a:avLst/>
              <a:gdLst>
                <a:gd name="T0" fmla="*/ 0 w 20949"/>
                <a:gd name="T1" fmla="*/ 0 h 21600"/>
                <a:gd name="T2" fmla="*/ 0 w 20949"/>
                <a:gd name="T3" fmla="*/ 0 h 21600"/>
                <a:gd name="T4" fmla="*/ 0 w 209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49"/>
                <a:gd name="T10" fmla="*/ 0 h 21600"/>
                <a:gd name="T11" fmla="*/ 20949 w 20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9" h="21600" fill="none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</a:path>
                <a:path w="20949" h="21600" stroke="0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18" name="Arc 113"/>
            <p:cNvSpPr>
              <a:spLocks/>
            </p:cNvSpPr>
            <p:nvPr/>
          </p:nvSpPr>
          <p:spPr bwMode="auto">
            <a:xfrm rot="10800000" flipV="1">
              <a:off x="3865" y="1127"/>
              <a:ext cx="29" cy="21"/>
            </a:xfrm>
            <a:custGeom>
              <a:avLst/>
              <a:gdLst>
                <a:gd name="T0" fmla="*/ 0 w 21152"/>
                <a:gd name="T1" fmla="*/ 0 h 21600"/>
                <a:gd name="T2" fmla="*/ 0 w 21152"/>
                <a:gd name="T3" fmla="*/ 0 h 21600"/>
                <a:gd name="T4" fmla="*/ 0 w 211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152"/>
                <a:gd name="T10" fmla="*/ 0 h 21600"/>
                <a:gd name="T11" fmla="*/ 21152 w 211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2" h="21600" fill="none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</a:path>
                <a:path w="21152" h="21600" stroke="0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19" name="Arc 114"/>
            <p:cNvSpPr>
              <a:spLocks/>
            </p:cNvSpPr>
            <p:nvPr/>
          </p:nvSpPr>
          <p:spPr bwMode="auto">
            <a:xfrm rot="10800000" flipH="1">
              <a:off x="3825" y="1210"/>
              <a:ext cx="22" cy="70"/>
            </a:xfrm>
            <a:custGeom>
              <a:avLst/>
              <a:gdLst>
                <a:gd name="T0" fmla="*/ 0 w 19288"/>
                <a:gd name="T1" fmla="*/ 0 h 21600"/>
                <a:gd name="T2" fmla="*/ 0 w 19288"/>
                <a:gd name="T3" fmla="*/ 0 h 21600"/>
                <a:gd name="T4" fmla="*/ 0 w 192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288"/>
                <a:gd name="T10" fmla="*/ 0 h 21600"/>
                <a:gd name="T11" fmla="*/ 19288 w 192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88" h="21600" fill="none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</a:path>
                <a:path w="19288" h="21600" stroke="0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0" name="Arc 115"/>
            <p:cNvSpPr>
              <a:spLocks/>
            </p:cNvSpPr>
            <p:nvPr/>
          </p:nvSpPr>
          <p:spPr bwMode="auto">
            <a:xfrm rot="10800000">
              <a:off x="3799" y="1210"/>
              <a:ext cx="26" cy="70"/>
            </a:xfrm>
            <a:custGeom>
              <a:avLst/>
              <a:gdLst>
                <a:gd name="T0" fmla="*/ 0 w 18625"/>
                <a:gd name="T1" fmla="*/ 0 h 21600"/>
                <a:gd name="T2" fmla="*/ 0 w 18625"/>
                <a:gd name="T3" fmla="*/ 0 h 21600"/>
                <a:gd name="T4" fmla="*/ 0 w 186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25"/>
                <a:gd name="T10" fmla="*/ 0 h 21600"/>
                <a:gd name="T11" fmla="*/ 18625 w 186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5" h="21600" fill="none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</a:path>
                <a:path w="18625" h="21600" stroke="0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1" name="Line 116"/>
            <p:cNvSpPr>
              <a:spLocks noChangeShapeType="1"/>
            </p:cNvSpPr>
            <p:nvPr/>
          </p:nvSpPr>
          <p:spPr bwMode="auto">
            <a:xfrm rot="10800000" flipV="1">
              <a:off x="3846" y="1143"/>
              <a:ext cx="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2" name="Line 117"/>
            <p:cNvSpPr>
              <a:spLocks noChangeShapeType="1"/>
            </p:cNvSpPr>
            <p:nvPr/>
          </p:nvSpPr>
          <p:spPr bwMode="auto">
            <a:xfrm rot="10800000" flipH="1" flipV="1">
              <a:off x="3774" y="1154"/>
              <a:ext cx="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223" name="Group 118"/>
            <p:cNvGrpSpPr>
              <a:grpSpLocks/>
            </p:cNvGrpSpPr>
            <p:nvPr/>
          </p:nvGrpSpPr>
          <p:grpSpPr bwMode="auto">
            <a:xfrm rot="10800000">
              <a:off x="3717" y="1131"/>
              <a:ext cx="175" cy="274"/>
              <a:chOff x="3360" y="2178"/>
              <a:chExt cx="663" cy="606"/>
            </a:xfrm>
          </p:grpSpPr>
          <p:sp>
            <p:nvSpPr>
              <p:cNvPr id="232" name="Arc 119"/>
              <p:cNvSpPr>
                <a:spLocks/>
              </p:cNvSpPr>
              <p:nvPr/>
            </p:nvSpPr>
            <p:spPr bwMode="auto">
              <a:xfrm flipH="1" flipV="1">
                <a:off x="3837" y="2640"/>
                <a:ext cx="186" cy="144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3" name="Arc 120"/>
              <p:cNvSpPr>
                <a:spLocks/>
              </p:cNvSpPr>
              <p:nvPr/>
            </p:nvSpPr>
            <p:spPr bwMode="auto">
              <a:xfrm flipV="1">
                <a:off x="3360" y="2697"/>
                <a:ext cx="112" cy="87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4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5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6" name="Line 123"/>
              <p:cNvSpPr>
                <a:spLocks noChangeShapeType="1"/>
              </p:cNvSpPr>
              <p:nvPr/>
            </p:nvSpPr>
            <p:spPr bwMode="auto">
              <a:xfrm flipV="1">
                <a:off x="3470" y="2305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7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298"/>
                <a:ext cx="96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224" name="Group 118"/>
            <p:cNvGrpSpPr>
              <a:grpSpLocks/>
            </p:cNvGrpSpPr>
            <p:nvPr/>
          </p:nvGrpSpPr>
          <p:grpSpPr bwMode="auto">
            <a:xfrm rot="10800000">
              <a:off x="3713" y="1119"/>
              <a:ext cx="175" cy="76"/>
              <a:chOff x="3360" y="2178"/>
              <a:chExt cx="663" cy="650"/>
            </a:xfrm>
          </p:grpSpPr>
          <p:sp>
            <p:nvSpPr>
              <p:cNvPr id="225" name="Arc 119"/>
              <p:cNvSpPr>
                <a:spLocks/>
              </p:cNvSpPr>
              <p:nvPr/>
            </p:nvSpPr>
            <p:spPr bwMode="auto">
              <a:xfrm flipH="1" flipV="1">
                <a:off x="3837" y="2683"/>
                <a:ext cx="186" cy="145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6" name="Arc 120"/>
              <p:cNvSpPr>
                <a:spLocks/>
              </p:cNvSpPr>
              <p:nvPr/>
            </p:nvSpPr>
            <p:spPr bwMode="auto">
              <a:xfrm flipV="1">
                <a:off x="3360" y="2696"/>
                <a:ext cx="112" cy="88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7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8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0" name="Line 123"/>
              <p:cNvSpPr>
                <a:spLocks noChangeShapeType="1"/>
              </p:cNvSpPr>
              <p:nvPr/>
            </p:nvSpPr>
            <p:spPr bwMode="auto">
              <a:xfrm flipV="1">
                <a:off x="3470" y="2304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1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342"/>
                <a:ext cx="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238" name="Right Arrow 364"/>
          <p:cNvSpPr/>
          <p:nvPr/>
        </p:nvSpPr>
        <p:spPr>
          <a:xfrm>
            <a:off x="1781794" y="5293263"/>
            <a:ext cx="1267889" cy="180020"/>
          </a:xfrm>
          <a:prstGeom prst="rightArrow">
            <a:avLst/>
          </a:prstGeom>
          <a:solidFill>
            <a:schemeClr val="tx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239" name="Elbow Connector 366"/>
          <p:cNvCxnSpPr>
            <a:stCxn id="35" idx="0"/>
            <a:endCxn id="214" idx="2"/>
          </p:cNvCxnSpPr>
          <p:nvPr/>
        </p:nvCxnSpPr>
        <p:spPr>
          <a:xfrm rot="16200000" flipV="1">
            <a:off x="2028386" y="3260382"/>
            <a:ext cx="343076" cy="39482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162"/>
          <p:cNvSpPr>
            <a:spLocks noChangeArrowheads="1"/>
          </p:cNvSpPr>
          <p:nvPr/>
        </p:nvSpPr>
        <p:spPr bwMode="auto">
          <a:xfrm flipH="1">
            <a:off x="2635978" y="4681195"/>
            <a:ext cx="593725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Clock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241" name="Elbow Connector 371"/>
          <p:cNvCxnSpPr>
            <a:stCxn id="240" idx="0"/>
            <a:endCxn id="39" idx="2"/>
          </p:cNvCxnSpPr>
          <p:nvPr/>
        </p:nvCxnSpPr>
        <p:spPr>
          <a:xfrm rot="16200000" flipV="1">
            <a:off x="2571203" y="4319558"/>
            <a:ext cx="187769" cy="5355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374"/>
          <p:cNvCxnSpPr>
            <a:stCxn id="240" idx="3"/>
          </p:cNvCxnSpPr>
          <p:nvPr/>
        </p:nvCxnSpPr>
        <p:spPr>
          <a:xfrm flipH="1" flipV="1">
            <a:off x="1285487" y="4933223"/>
            <a:ext cx="135049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377"/>
          <p:cNvCxnSpPr>
            <a:stCxn id="124" idx="0"/>
            <a:endCxn id="120" idx="2"/>
          </p:cNvCxnSpPr>
          <p:nvPr/>
        </p:nvCxnSpPr>
        <p:spPr>
          <a:xfrm flipH="1" flipV="1">
            <a:off x="4165771" y="3629392"/>
            <a:ext cx="4" cy="156267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160"/>
          <p:cNvSpPr>
            <a:spLocks noChangeArrowheads="1"/>
          </p:cNvSpPr>
          <p:nvPr/>
        </p:nvSpPr>
        <p:spPr bwMode="auto">
          <a:xfrm flipH="1">
            <a:off x="3841771" y="2448947"/>
            <a:ext cx="648000" cy="540000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6.5us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Pulse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generator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cxnSp>
        <p:nvCxnSpPr>
          <p:cNvPr id="245" name="Straight Arrow Connector 386"/>
          <p:cNvCxnSpPr>
            <a:stCxn id="120" idx="0"/>
            <a:endCxn id="244" idx="2"/>
          </p:cNvCxnSpPr>
          <p:nvPr/>
        </p:nvCxnSpPr>
        <p:spPr>
          <a:xfrm flipV="1">
            <a:off x="4165771" y="2988947"/>
            <a:ext cx="0" cy="100445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388"/>
          <p:cNvCxnSpPr>
            <a:stCxn id="121" idx="1"/>
            <a:endCxn id="122" idx="3"/>
          </p:cNvCxnSpPr>
          <p:nvPr/>
        </p:nvCxnSpPr>
        <p:spPr>
          <a:xfrm>
            <a:off x="3715416" y="4236547"/>
            <a:ext cx="126443" cy="714708"/>
          </a:xfrm>
          <a:prstGeom prst="bentConnector3">
            <a:avLst>
              <a:gd name="adj1" fmla="val 25488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401"/>
          <p:cNvCxnSpPr/>
          <p:nvPr/>
        </p:nvCxnSpPr>
        <p:spPr>
          <a:xfrm flipH="1" flipV="1">
            <a:off x="3985787" y="4325659"/>
            <a:ext cx="84" cy="355596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hape 410"/>
          <p:cNvCxnSpPr/>
          <p:nvPr/>
        </p:nvCxnSpPr>
        <p:spPr>
          <a:xfrm>
            <a:off x="4489771" y="2664971"/>
            <a:ext cx="108084" cy="270060"/>
          </a:xfrm>
          <a:prstGeom prst="bentConnector2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160"/>
          <p:cNvSpPr>
            <a:spLocks noChangeArrowheads="1"/>
          </p:cNvSpPr>
          <p:nvPr/>
        </p:nvSpPr>
        <p:spPr bwMode="auto">
          <a:xfrm flipH="1">
            <a:off x="4525847" y="2953003"/>
            <a:ext cx="432048" cy="323976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Driver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250" name="Rectangle 161"/>
          <p:cNvSpPr>
            <a:spLocks noChangeArrowheads="1"/>
          </p:cNvSpPr>
          <p:nvPr/>
        </p:nvSpPr>
        <p:spPr bwMode="auto">
          <a:xfrm flipH="1">
            <a:off x="4741871" y="2268927"/>
            <a:ext cx="468000" cy="6120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Switch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+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Sense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Circuit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251" name="Rectangle 160"/>
          <p:cNvSpPr>
            <a:spLocks noChangeArrowheads="1"/>
          </p:cNvSpPr>
          <p:nvPr/>
        </p:nvSpPr>
        <p:spPr bwMode="auto">
          <a:xfrm flipH="1">
            <a:off x="4381831" y="3745091"/>
            <a:ext cx="540060" cy="360040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Current</a:t>
            </a:r>
          </a:p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Sense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cxnSp>
        <p:nvCxnSpPr>
          <p:cNvPr id="252" name="Straight Arrow Connector 459"/>
          <p:cNvCxnSpPr>
            <a:stCxn id="251" idx="0"/>
          </p:cNvCxnSpPr>
          <p:nvPr/>
        </p:nvCxnSpPr>
        <p:spPr>
          <a:xfrm flipV="1">
            <a:off x="4651861" y="3276979"/>
            <a:ext cx="0" cy="468112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hape 461"/>
          <p:cNvCxnSpPr/>
          <p:nvPr/>
        </p:nvCxnSpPr>
        <p:spPr>
          <a:xfrm rot="5400000">
            <a:off x="4453839" y="3349047"/>
            <a:ext cx="1044116" cy="108012"/>
          </a:xfrm>
          <a:prstGeom prst="bentConnector2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hape 463"/>
          <p:cNvCxnSpPr>
            <a:stCxn id="250" idx="1"/>
            <a:endCxn id="94" idx="1"/>
          </p:cNvCxnSpPr>
          <p:nvPr/>
        </p:nvCxnSpPr>
        <p:spPr>
          <a:xfrm>
            <a:off x="5209871" y="2574961"/>
            <a:ext cx="72040" cy="450051"/>
          </a:xfrm>
          <a:prstGeom prst="bentConnector2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468"/>
          <p:cNvCxnSpPr>
            <a:stCxn id="94" idx="3"/>
            <a:endCxn id="122" idx="0"/>
          </p:cNvCxnSpPr>
          <p:nvPr/>
        </p:nvCxnSpPr>
        <p:spPr>
          <a:xfrm rot="5400000">
            <a:off x="4346278" y="3745622"/>
            <a:ext cx="755214" cy="1116052"/>
          </a:xfrm>
          <a:prstGeom prst="bentConnector3">
            <a:avLst>
              <a:gd name="adj1" fmla="val 65391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hape 475"/>
          <p:cNvCxnSpPr>
            <a:endCxn id="250" idx="3"/>
          </p:cNvCxnSpPr>
          <p:nvPr/>
        </p:nvCxnSpPr>
        <p:spPr>
          <a:xfrm rot="5400000" flipH="1" flipV="1">
            <a:off x="4516846" y="2727978"/>
            <a:ext cx="378042" cy="72008"/>
          </a:xfrm>
          <a:prstGeom prst="bentConnector2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60"/>
          <p:cNvGrpSpPr>
            <a:grpSpLocks/>
          </p:cNvGrpSpPr>
          <p:nvPr/>
        </p:nvGrpSpPr>
        <p:grpSpPr bwMode="auto">
          <a:xfrm flipH="1">
            <a:off x="6736875" y="2207593"/>
            <a:ext cx="412980" cy="97338"/>
            <a:chOff x="309" y="3094"/>
            <a:chExt cx="235" cy="59"/>
          </a:xfrm>
        </p:grpSpPr>
        <p:sp>
          <p:nvSpPr>
            <p:cNvPr id="258" name="Arc 61"/>
            <p:cNvSpPr>
              <a:spLocks/>
            </p:cNvSpPr>
            <p:nvPr/>
          </p:nvSpPr>
          <p:spPr bwMode="auto">
            <a:xfrm rot="2700000" flipV="1">
              <a:off x="309" y="3094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59" name="Arc 62"/>
            <p:cNvSpPr>
              <a:spLocks/>
            </p:cNvSpPr>
            <p:nvPr/>
          </p:nvSpPr>
          <p:spPr bwMode="auto">
            <a:xfrm rot="13500000" flipV="1">
              <a:off x="374" y="3096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0" name="Arc 63"/>
            <p:cNvSpPr>
              <a:spLocks/>
            </p:cNvSpPr>
            <p:nvPr/>
          </p:nvSpPr>
          <p:spPr bwMode="auto">
            <a:xfrm rot="2700000" flipV="1">
              <a:off x="439" y="3098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1" name="Arc 64"/>
            <p:cNvSpPr>
              <a:spLocks/>
            </p:cNvSpPr>
            <p:nvPr/>
          </p:nvSpPr>
          <p:spPr bwMode="auto">
            <a:xfrm rot="13500000" flipV="1">
              <a:off x="501" y="3110"/>
              <a:ext cx="48" cy="38"/>
            </a:xfrm>
            <a:custGeom>
              <a:avLst/>
              <a:gdLst>
                <a:gd name="T0" fmla="*/ 0 w 21600"/>
                <a:gd name="T1" fmla="*/ 0 h 17013"/>
                <a:gd name="T2" fmla="*/ 0 w 21600"/>
                <a:gd name="T3" fmla="*/ 0 h 17013"/>
                <a:gd name="T4" fmla="*/ 0 w 21600"/>
                <a:gd name="T5" fmla="*/ 0 h 170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013"/>
                <a:gd name="T11" fmla="*/ 21600 w 21600"/>
                <a:gd name="T12" fmla="*/ 17013 h 170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013" fill="none" extrusionOk="0">
                  <a:moveTo>
                    <a:pt x="13308" y="0"/>
                  </a:moveTo>
                  <a:cubicBezTo>
                    <a:pt x="18542" y="4094"/>
                    <a:pt x="21600" y="10368"/>
                    <a:pt x="21600" y="17013"/>
                  </a:cubicBezTo>
                </a:path>
                <a:path w="21600" h="17013" stroke="0" extrusionOk="0">
                  <a:moveTo>
                    <a:pt x="13308" y="0"/>
                  </a:moveTo>
                  <a:cubicBezTo>
                    <a:pt x="18542" y="4094"/>
                    <a:pt x="21600" y="10368"/>
                    <a:pt x="21600" y="17013"/>
                  </a:cubicBezTo>
                  <a:lnTo>
                    <a:pt x="0" y="170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none"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262" name="Group 60"/>
          <p:cNvGrpSpPr>
            <a:grpSpLocks/>
          </p:cNvGrpSpPr>
          <p:nvPr/>
        </p:nvGrpSpPr>
        <p:grpSpPr bwMode="auto">
          <a:xfrm flipH="1">
            <a:off x="6736875" y="2315605"/>
            <a:ext cx="412980" cy="97338"/>
            <a:chOff x="309" y="3094"/>
            <a:chExt cx="235" cy="59"/>
          </a:xfrm>
        </p:grpSpPr>
        <p:sp>
          <p:nvSpPr>
            <p:cNvPr id="263" name="Arc 61"/>
            <p:cNvSpPr>
              <a:spLocks/>
            </p:cNvSpPr>
            <p:nvPr/>
          </p:nvSpPr>
          <p:spPr bwMode="auto">
            <a:xfrm rot="2700000" flipV="1">
              <a:off x="309" y="3094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4" name="Arc 62"/>
            <p:cNvSpPr>
              <a:spLocks/>
            </p:cNvSpPr>
            <p:nvPr/>
          </p:nvSpPr>
          <p:spPr bwMode="auto">
            <a:xfrm rot="13500000" flipV="1">
              <a:off x="374" y="3096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5" name="Arc 63"/>
            <p:cNvSpPr>
              <a:spLocks/>
            </p:cNvSpPr>
            <p:nvPr/>
          </p:nvSpPr>
          <p:spPr bwMode="auto">
            <a:xfrm rot="2700000" flipV="1">
              <a:off x="439" y="3098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6" name="Arc 64"/>
            <p:cNvSpPr>
              <a:spLocks/>
            </p:cNvSpPr>
            <p:nvPr/>
          </p:nvSpPr>
          <p:spPr bwMode="auto">
            <a:xfrm rot="13500000" flipV="1">
              <a:off x="501" y="3110"/>
              <a:ext cx="48" cy="38"/>
            </a:xfrm>
            <a:custGeom>
              <a:avLst/>
              <a:gdLst>
                <a:gd name="T0" fmla="*/ 0 w 21600"/>
                <a:gd name="T1" fmla="*/ 0 h 17013"/>
                <a:gd name="T2" fmla="*/ 0 w 21600"/>
                <a:gd name="T3" fmla="*/ 0 h 17013"/>
                <a:gd name="T4" fmla="*/ 0 w 21600"/>
                <a:gd name="T5" fmla="*/ 0 h 170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013"/>
                <a:gd name="T11" fmla="*/ 21600 w 21600"/>
                <a:gd name="T12" fmla="*/ 17013 h 170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013" fill="none" extrusionOk="0">
                  <a:moveTo>
                    <a:pt x="13308" y="0"/>
                  </a:moveTo>
                  <a:cubicBezTo>
                    <a:pt x="18542" y="4094"/>
                    <a:pt x="21600" y="10368"/>
                    <a:pt x="21600" y="17013"/>
                  </a:cubicBezTo>
                </a:path>
                <a:path w="21600" h="17013" stroke="0" extrusionOk="0">
                  <a:moveTo>
                    <a:pt x="13308" y="0"/>
                  </a:moveTo>
                  <a:cubicBezTo>
                    <a:pt x="18542" y="4094"/>
                    <a:pt x="21600" y="10368"/>
                    <a:pt x="21600" y="17013"/>
                  </a:cubicBezTo>
                  <a:lnTo>
                    <a:pt x="0" y="170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none"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267" name="Rectangle 162"/>
          <p:cNvSpPr>
            <a:spLocks noChangeArrowheads="1"/>
          </p:cNvSpPr>
          <p:nvPr/>
        </p:nvSpPr>
        <p:spPr bwMode="auto">
          <a:xfrm flipH="1">
            <a:off x="7420951" y="4825210"/>
            <a:ext cx="873204" cy="562669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PROMiS_v2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8" name="Rectangle 160"/>
          <p:cNvSpPr>
            <a:spLocks noChangeArrowheads="1"/>
          </p:cNvSpPr>
          <p:nvPr/>
        </p:nvSpPr>
        <p:spPr bwMode="auto">
          <a:xfrm flipH="1">
            <a:off x="7502155" y="5838222"/>
            <a:ext cx="792000" cy="540000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 smtClean="0">
                <a:latin typeface="Verdana" pitchFamily="34" charset="0"/>
                <a:cs typeface="Arial" charset="0"/>
              </a:rPr>
              <a:t>CoCo_v2</a:t>
            </a:r>
          </a:p>
        </p:txBody>
      </p:sp>
      <p:cxnSp>
        <p:nvCxnSpPr>
          <p:cNvPr id="269" name="Straight Arrow Connector 501"/>
          <p:cNvCxnSpPr>
            <a:stCxn id="268" idx="3"/>
          </p:cNvCxnSpPr>
          <p:nvPr/>
        </p:nvCxnSpPr>
        <p:spPr>
          <a:xfrm flipH="1" flipV="1">
            <a:off x="5700087" y="5932518"/>
            <a:ext cx="1802068" cy="175704"/>
          </a:xfrm>
          <a:prstGeom prst="straightConnector1">
            <a:avLst/>
          </a:prstGeom>
          <a:ln w="12700">
            <a:solidFill>
              <a:srgbClr val="FFC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504"/>
          <p:cNvCxnSpPr>
            <a:stCxn id="267" idx="0"/>
          </p:cNvCxnSpPr>
          <p:nvPr/>
        </p:nvCxnSpPr>
        <p:spPr>
          <a:xfrm flipH="1" flipV="1">
            <a:off x="6844887" y="3889108"/>
            <a:ext cx="1012666" cy="936102"/>
          </a:xfrm>
          <a:prstGeom prst="straightConnector1">
            <a:avLst/>
          </a:prstGeom>
          <a:ln w="12700">
            <a:solidFill>
              <a:srgbClr val="FFC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505"/>
          <p:cNvSpPr txBox="1"/>
          <p:nvPr/>
        </p:nvSpPr>
        <p:spPr>
          <a:xfrm>
            <a:off x="6340831" y="1476839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latin typeface="Verdana" pitchFamily="34" charset="0"/>
              </a:rPr>
              <a:t>3 inch PMTs</a:t>
            </a:r>
          </a:p>
        </p:txBody>
      </p:sp>
      <p:cxnSp>
        <p:nvCxnSpPr>
          <p:cNvPr id="272" name="Straight Arrow Connector 251"/>
          <p:cNvCxnSpPr>
            <a:stCxn id="117" idx="3"/>
            <a:endCxn id="40" idx="1"/>
          </p:cNvCxnSpPr>
          <p:nvPr/>
        </p:nvCxnSpPr>
        <p:spPr>
          <a:xfrm flipH="1">
            <a:off x="2300964" y="2392020"/>
            <a:ext cx="79427" cy="794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55"/>
          <p:cNvCxnSpPr>
            <a:stCxn id="119" idx="3"/>
            <a:endCxn id="117" idx="1"/>
          </p:cNvCxnSpPr>
          <p:nvPr/>
        </p:nvCxnSpPr>
        <p:spPr>
          <a:xfrm flipH="1" flipV="1">
            <a:off x="3100471" y="2392020"/>
            <a:ext cx="85113" cy="794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hape 266"/>
          <p:cNvCxnSpPr>
            <a:stCxn id="124" idx="0"/>
          </p:cNvCxnSpPr>
          <p:nvPr/>
        </p:nvCxnSpPr>
        <p:spPr>
          <a:xfrm rot="16200000" flipH="1" flipV="1">
            <a:off x="3599401" y="4114821"/>
            <a:ext cx="895536" cy="237212"/>
          </a:xfrm>
          <a:prstGeom prst="bentConnector5">
            <a:avLst>
              <a:gd name="adj1" fmla="val -7355"/>
              <a:gd name="adj2" fmla="val 151364"/>
              <a:gd name="adj3" fmla="val 80150"/>
            </a:avLst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47"/>
          <p:cNvSpPr txBox="1"/>
          <p:nvPr/>
        </p:nvSpPr>
        <p:spPr>
          <a:xfrm>
            <a:off x="2609322" y="6301375"/>
            <a:ext cx="2255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000" dirty="0" smtClean="0">
                <a:latin typeface="Verdana" pitchFamily="34" charset="0"/>
              </a:rPr>
              <a:t>ETEL bases with the chips</a:t>
            </a:r>
          </a:p>
        </p:txBody>
      </p:sp>
    </p:spTree>
    <p:extLst>
      <p:ext uri="{BB962C8B-B14F-4D97-AF65-F5344CB8AC3E}">
        <p14:creationId xmlns:p14="http://schemas.microsoft.com/office/powerpoint/2010/main" val="306839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1608</Words>
  <Application>Microsoft Office PowerPoint</Application>
  <PresentationFormat>On-screen Show (4:3)</PresentationFormat>
  <Paragraphs>744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Tema de Office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evalu156.ific.uv.es</dc:creator>
  <cp:lastModifiedBy>Windows User</cp:lastModifiedBy>
  <cp:revision>109</cp:revision>
  <dcterms:created xsi:type="dcterms:W3CDTF">2011-10-10T07:32:47Z</dcterms:created>
  <dcterms:modified xsi:type="dcterms:W3CDTF">2013-08-05T09:46:36Z</dcterms:modified>
</cp:coreProperties>
</file>