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9" r:id="rId10"/>
    <p:sldId id="275" r:id="rId11"/>
    <p:sldId id="267" r:id="rId12"/>
    <p:sldId id="264" r:id="rId13"/>
    <p:sldId id="268" r:id="rId14"/>
    <p:sldId id="269" r:id="rId15"/>
    <p:sldId id="270" r:id="rId16"/>
    <p:sldId id="283" r:id="rId17"/>
    <p:sldId id="258" r:id="rId18"/>
    <p:sldId id="259" r:id="rId19"/>
    <p:sldId id="261" r:id="rId20"/>
    <p:sldId id="272" r:id="rId21"/>
    <p:sldId id="303" r:id="rId22"/>
    <p:sldId id="257" r:id="rId23"/>
    <p:sldId id="265" r:id="rId24"/>
    <p:sldId id="262" r:id="rId25"/>
    <p:sldId id="276" r:id="rId26"/>
    <p:sldId id="277" r:id="rId27"/>
    <p:sldId id="278" r:id="rId28"/>
    <p:sldId id="279" r:id="rId29"/>
    <p:sldId id="286" r:id="rId30"/>
    <p:sldId id="280" r:id="rId31"/>
    <p:sldId id="302" r:id="rId32"/>
    <p:sldId id="301" r:id="rId33"/>
    <p:sldId id="281" r:id="rId34"/>
    <p:sldId id="274" r:id="rId35"/>
    <p:sldId id="285" r:id="rId36"/>
    <p:sldId id="284" r:id="rId37"/>
    <p:sldId id="260" r:id="rId38"/>
    <p:sldId id="282" r:id="rId39"/>
    <p:sldId id="287" r:id="rId40"/>
    <p:sldId id="289" r:id="rId41"/>
    <p:sldId id="290" r:id="rId42"/>
    <p:sldId id="298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A8ED-52B2-DF43-B1C3-5752E03C62C0}" type="datetimeFigureOut">
              <a:rPr lang="it-IT" smtClean="0"/>
              <a:t>5/11/14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D037-B97D-8541-AD58-CDC5E86209E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73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Ar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D3B37-90CC-C548-A7FC-22B6D7C2CF0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‹n.›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48543"/>
            <a:ext cx="7770813" cy="13716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DarkSide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@ LNGS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72094" y="4269837"/>
            <a:ext cx="60132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Arial"/>
                <a:cs typeface="Arial"/>
              </a:rPr>
              <a:t>Aldo Ianni for the </a:t>
            </a:r>
            <a:r>
              <a:rPr lang="it-IT" sz="2400" b="1" dirty="0" err="1" smtClean="0">
                <a:latin typeface="Arial"/>
                <a:cs typeface="Arial"/>
              </a:rPr>
              <a:t>DarkSide</a:t>
            </a:r>
            <a:r>
              <a:rPr lang="it-IT" sz="2400" b="1" dirty="0" smtClean="0">
                <a:latin typeface="Arial"/>
                <a:cs typeface="Arial"/>
              </a:rPr>
              <a:t> Collaboration</a:t>
            </a:r>
          </a:p>
          <a:p>
            <a:pPr algn="ctr"/>
            <a:r>
              <a:rPr lang="it-IT" sz="2400" dirty="0" err="1" smtClean="0">
                <a:latin typeface="Arial"/>
                <a:cs typeface="Arial"/>
              </a:rPr>
              <a:t>Latest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Results</a:t>
            </a:r>
            <a:r>
              <a:rPr lang="it-IT" sz="2400" dirty="0" smtClean="0">
                <a:latin typeface="Arial"/>
                <a:cs typeface="Arial"/>
              </a:rPr>
              <a:t> in Dark </a:t>
            </a:r>
            <a:r>
              <a:rPr lang="it-IT" sz="2400" dirty="0" err="1" smtClean="0">
                <a:latin typeface="Arial"/>
                <a:cs typeface="Arial"/>
              </a:rPr>
              <a:t>Matter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Searches</a:t>
            </a:r>
            <a:endParaRPr lang="it-IT" sz="2400" dirty="0" smtClean="0">
              <a:latin typeface="Arial"/>
              <a:cs typeface="Arial"/>
            </a:endParaRPr>
          </a:p>
          <a:p>
            <a:pPr algn="ctr"/>
            <a:r>
              <a:rPr lang="it-IT" sz="2400" dirty="0" err="1" smtClean="0">
                <a:latin typeface="Arial"/>
                <a:cs typeface="Arial"/>
              </a:rPr>
              <a:t>Stockholm</a:t>
            </a:r>
            <a:r>
              <a:rPr lang="it-IT" sz="2400" dirty="0" smtClean="0">
                <a:latin typeface="Arial"/>
                <a:cs typeface="Arial"/>
              </a:rPr>
              <a:t>, </a:t>
            </a:r>
          </a:p>
          <a:p>
            <a:pPr algn="ctr"/>
            <a:r>
              <a:rPr lang="it-IT" sz="2400" dirty="0" err="1" smtClean="0">
                <a:latin typeface="Arial"/>
                <a:cs typeface="Arial"/>
              </a:rPr>
              <a:t>May</a:t>
            </a:r>
            <a:r>
              <a:rPr lang="it-IT" sz="2400" dirty="0" smtClean="0">
                <a:latin typeface="Arial"/>
                <a:cs typeface="Arial"/>
              </a:rPr>
              <a:t> 12th, 2014</a:t>
            </a:r>
          </a:p>
          <a:p>
            <a:pPr algn="ctr"/>
            <a:endParaRPr lang="it-I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99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488" y="67236"/>
            <a:ext cx="8600433" cy="1504048"/>
          </a:xfrm>
        </p:spPr>
        <p:txBody>
          <a:bodyPr/>
          <a:lstStyle/>
          <a:p>
            <a:r>
              <a:rPr lang="it-IT" b="1" u="sng" dirty="0" err="1" smtClean="0">
                <a:solidFill>
                  <a:srgbClr val="FF0000"/>
                </a:solidFill>
                <a:latin typeface="Arial"/>
                <a:cs typeface="Arial"/>
              </a:rPr>
              <a:t>DarkSide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background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rejection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strategy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651" y="1909459"/>
            <a:ext cx="89178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it-IT" sz="2400" dirty="0" smtClean="0">
                <a:latin typeface="Arial"/>
                <a:cs typeface="Arial"/>
              </a:rPr>
              <a:t>Screening and </a:t>
            </a:r>
            <a:r>
              <a:rPr lang="it-IT" sz="2400" dirty="0" err="1" smtClean="0">
                <a:latin typeface="Arial"/>
                <a:cs typeface="Arial"/>
              </a:rPr>
              <a:t>selection</a:t>
            </a:r>
            <a:r>
              <a:rPr lang="it-IT" sz="2400" dirty="0" smtClean="0">
                <a:latin typeface="Arial"/>
                <a:cs typeface="Arial"/>
              </a:rPr>
              <a:t> of detector </a:t>
            </a:r>
            <a:r>
              <a:rPr lang="it-IT" sz="2400" dirty="0" err="1" smtClean="0">
                <a:latin typeface="Arial"/>
                <a:cs typeface="Arial"/>
              </a:rPr>
              <a:t>materials</a:t>
            </a:r>
            <a:endParaRPr lang="it-IT" sz="24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u"/>
            </a:pPr>
            <a:r>
              <a:rPr lang="it-IT" sz="2400" dirty="0" err="1" smtClean="0">
                <a:latin typeface="Arial"/>
                <a:cs typeface="Arial"/>
              </a:rPr>
              <a:t>Identify</a:t>
            </a:r>
            <a:r>
              <a:rPr lang="it-IT" sz="2400" dirty="0" smtClean="0">
                <a:latin typeface="Arial"/>
                <a:cs typeface="Arial"/>
              </a:rPr>
              <a:t> and </a:t>
            </a:r>
            <a:r>
              <a:rPr lang="it-IT" sz="2400" dirty="0" err="1" smtClean="0">
                <a:latin typeface="Arial"/>
                <a:cs typeface="Arial"/>
              </a:rPr>
              <a:t>reject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cosmogenic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muons</a:t>
            </a:r>
            <a:endParaRPr lang="it-IT" sz="24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2400" b="1" dirty="0" smtClean="0">
                <a:latin typeface="Arial"/>
                <a:cs typeface="Arial"/>
              </a:rPr>
              <a:t>Water </a:t>
            </a:r>
            <a:r>
              <a:rPr lang="it-IT" sz="2400" b="1" dirty="0" err="1" smtClean="0">
                <a:latin typeface="Arial"/>
                <a:cs typeface="Arial"/>
              </a:rPr>
              <a:t>Cherenkov</a:t>
            </a:r>
            <a:r>
              <a:rPr lang="it-IT" sz="2400" b="1" dirty="0" smtClean="0">
                <a:latin typeface="Arial"/>
                <a:cs typeface="Arial"/>
              </a:rPr>
              <a:t> Detector</a:t>
            </a:r>
          </a:p>
          <a:p>
            <a:pPr marL="800100" lvl="1" indent="-342900">
              <a:buFont typeface="Wingdings" charset="2"/>
              <a:buChar char="ü"/>
            </a:pPr>
            <a:endParaRPr lang="it-IT" sz="24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u"/>
            </a:pPr>
            <a:r>
              <a:rPr lang="it-IT" sz="2400" dirty="0" err="1" smtClean="0">
                <a:latin typeface="Arial"/>
                <a:cs typeface="Arial"/>
              </a:rPr>
              <a:t>Identify</a:t>
            </a:r>
            <a:r>
              <a:rPr lang="it-IT" sz="2400" dirty="0" smtClean="0">
                <a:latin typeface="Arial"/>
                <a:cs typeface="Arial"/>
              </a:rPr>
              <a:t> and </a:t>
            </a:r>
            <a:r>
              <a:rPr lang="it-IT" sz="2400" dirty="0" err="1" smtClean="0">
                <a:latin typeface="Arial"/>
                <a:cs typeface="Arial"/>
              </a:rPr>
              <a:t>reject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radiogenic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neutrons</a:t>
            </a:r>
            <a:r>
              <a:rPr lang="it-IT" sz="2400" dirty="0" smtClean="0">
                <a:latin typeface="Arial"/>
                <a:cs typeface="Arial"/>
              </a:rPr>
              <a:t> from the </a:t>
            </a:r>
            <a:r>
              <a:rPr lang="it-IT" sz="2400" dirty="0" err="1" smtClean="0">
                <a:latin typeface="Arial"/>
                <a:cs typeface="Arial"/>
              </a:rPr>
              <a:t>active</a:t>
            </a:r>
            <a:r>
              <a:rPr lang="it-IT" sz="2400" dirty="0" smtClean="0">
                <a:latin typeface="Arial"/>
                <a:cs typeface="Arial"/>
              </a:rPr>
              <a:t> mass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400" b="1" dirty="0" smtClean="0">
                <a:latin typeface="Arial"/>
                <a:cs typeface="Arial"/>
              </a:rPr>
              <a:t>Active veto </a:t>
            </a:r>
            <a:r>
              <a:rPr lang="it-IT" sz="2400" dirty="0" err="1" smtClean="0">
                <a:latin typeface="Arial"/>
                <a:cs typeface="Arial"/>
              </a:rPr>
              <a:t>based</a:t>
            </a:r>
            <a:r>
              <a:rPr lang="it-IT" sz="2400" dirty="0" smtClean="0">
                <a:latin typeface="Arial"/>
                <a:cs typeface="Arial"/>
              </a:rPr>
              <a:t> on a </a:t>
            </a:r>
            <a:r>
              <a:rPr lang="it-IT" sz="2400" dirty="0" err="1" smtClean="0">
                <a:latin typeface="Arial"/>
                <a:cs typeface="Arial"/>
              </a:rPr>
              <a:t>boron-loaded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liquid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scintillator</a:t>
            </a:r>
            <a:r>
              <a:rPr lang="it-IT" sz="2400" dirty="0" smtClean="0">
                <a:latin typeface="Arial"/>
                <a:cs typeface="Arial"/>
              </a:rPr>
              <a:t> </a:t>
            </a:r>
          </a:p>
          <a:p>
            <a:pPr lvl="1"/>
            <a:r>
              <a:rPr lang="it-IT" sz="2400" dirty="0" smtClean="0">
                <a:latin typeface="Arial"/>
                <a:cs typeface="Arial"/>
              </a:rPr>
              <a:t>    detector</a:t>
            </a:r>
          </a:p>
          <a:p>
            <a:pPr lvl="1"/>
            <a:endParaRPr lang="it-IT" sz="24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u"/>
            </a:pPr>
            <a:r>
              <a:rPr lang="it-IT" sz="2400" dirty="0" err="1" smtClean="0">
                <a:latin typeface="Arial"/>
                <a:cs typeface="Arial"/>
              </a:rPr>
              <a:t>Two-phase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LAr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b="1" dirty="0" smtClean="0">
                <a:latin typeface="Arial"/>
                <a:cs typeface="Arial"/>
              </a:rPr>
              <a:t>TPC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400" dirty="0" err="1" smtClean="0">
                <a:latin typeface="Arial"/>
                <a:cs typeface="Arial"/>
              </a:rPr>
              <a:t>Pulse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Shape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Discrimination</a:t>
            </a:r>
            <a:endParaRPr lang="it-IT" sz="24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2400" dirty="0" smtClean="0">
                <a:latin typeface="Arial"/>
                <a:cs typeface="Arial"/>
              </a:rPr>
              <a:t>S2/S1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400" dirty="0" smtClean="0">
                <a:latin typeface="Arial"/>
                <a:cs typeface="Arial"/>
              </a:rPr>
              <a:t>3D </a:t>
            </a:r>
            <a:r>
              <a:rPr lang="it-IT" sz="2400" dirty="0" err="1" smtClean="0">
                <a:latin typeface="Arial"/>
                <a:cs typeface="Arial"/>
              </a:rPr>
              <a:t>Fiducial</a:t>
            </a:r>
            <a:r>
              <a:rPr lang="it-IT" sz="2400" dirty="0" smtClean="0">
                <a:latin typeface="Arial"/>
                <a:cs typeface="Arial"/>
              </a:rPr>
              <a:t> Volume </a:t>
            </a:r>
            <a:r>
              <a:rPr lang="it-IT" sz="2400" dirty="0" err="1" smtClean="0">
                <a:latin typeface="Arial"/>
                <a:cs typeface="Arial"/>
              </a:rPr>
              <a:t>definition</a:t>
            </a:r>
            <a:r>
              <a:rPr lang="it-IT" sz="2400" dirty="0" smtClean="0">
                <a:latin typeface="Arial"/>
                <a:cs typeface="Arial"/>
              </a:rPr>
              <a:t> to </a:t>
            </a:r>
            <a:r>
              <a:rPr lang="it-IT" sz="2400" dirty="0" err="1" smtClean="0">
                <a:latin typeface="Arial"/>
                <a:cs typeface="Arial"/>
              </a:rPr>
              <a:t>reject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surface</a:t>
            </a:r>
            <a:r>
              <a:rPr lang="it-IT" sz="2400" dirty="0" smtClean="0">
                <a:latin typeface="Arial"/>
                <a:cs typeface="Arial"/>
              </a:rPr>
              <a:t> background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400" dirty="0" smtClean="0">
                <a:latin typeface="Arial"/>
                <a:cs typeface="Arial"/>
              </a:rPr>
              <a:t>Underground argon with </a:t>
            </a:r>
            <a:r>
              <a:rPr lang="it-IT" sz="2400" dirty="0" err="1" smtClean="0">
                <a:latin typeface="Arial"/>
                <a:cs typeface="Arial"/>
              </a:rPr>
              <a:t>reduced</a:t>
            </a:r>
            <a:r>
              <a:rPr lang="it-IT" sz="2400" dirty="0" smtClean="0">
                <a:latin typeface="Arial"/>
                <a:cs typeface="Arial"/>
              </a:rPr>
              <a:t> (&gt; 150) </a:t>
            </a:r>
            <a:r>
              <a:rPr lang="it-IT" sz="2400" dirty="0" err="1" smtClean="0">
                <a:latin typeface="Arial"/>
                <a:cs typeface="Arial"/>
              </a:rPr>
              <a:t>cosmogenic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baseline="30000" dirty="0" smtClean="0">
                <a:latin typeface="Arial"/>
                <a:cs typeface="Arial"/>
              </a:rPr>
              <a:t>39</a:t>
            </a:r>
            <a:r>
              <a:rPr lang="it-IT" sz="2400" dirty="0" smtClean="0">
                <a:latin typeface="Arial"/>
                <a:cs typeface="Arial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286571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488" y="67236"/>
            <a:ext cx="8600433" cy="13716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DarkSide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program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@ LNGS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7551" y="1738809"/>
            <a:ext cx="86004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it-IT" sz="2000" dirty="0" smtClean="0">
                <a:latin typeface="Arial"/>
                <a:cs typeface="Arial"/>
              </a:rPr>
              <a:t> Scalable </a:t>
            </a:r>
            <a:r>
              <a:rPr lang="it-IT" sz="2000" dirty="0" err="1" smtClean="0">
                <a:latin typeface="Arial"/>
                <a:cs typeface="Arial"/>
              </a:rPr>
              <a:t>technology</a:t>
            </a:r>
            <a:r>
              <a:rPr lang="it-IT" sz="2000" dirty="0" smtClean="0">
                <a:latin typeface="Arial"/>
                <a:cs typeface="Arial"/>
              </a:rPr>
              <a:t> for a </a:t>
            </a:r>
            <a:r>
              <a:rPr lang="it-IT" sz="2000" dirty="0" err="1" smtClean="0">
                <a:latin typeface="Arial"/>
                <a:cs typeface="Arial"/>
              </a:rPr>
              <a:t>two-phase</a:t>
            </a:r>
            <a:r>
              <a:rPr lang="it-IT" sz="2000" dirty="0" smtClean="0">
                <a:latin typeface="Arial"/>
                <a:cs typeface="Arial"/>
              </a:rPr>
              <a:t> TPC in </a:t>
            </a:r>
            <a:r>
              <a:rPr lang="it-IT" sz="2000" dirty="0" err="1" smtClean="0">
                <a:latin typeface="Arial"/>
                <a:cs typeface="Arial"/>
              </a:rPr>
              <a:t>LAr</a:t>
            </a:r>
            <a:endParaRPr lang="it-IT" sz="20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smtClean="0"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FF6600"/>
                </a:solidFill>
                <a:latin typeface="Arial"/>
                <a:cs typeface="Arial"/>
              </a:rPr>
              <a:t>DarkSide-10 </a:t>
            </a:r>
            <a:r>
              <a:rPr lang="it-IT" sz="2000" dirty="0" smtClean="0">
                <a:latin typeface="Arial"/>
                <a:cs typeface="Arial"/>
              </a:rPr>
              <a:t>(DS-10)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smtClean="0">
                <a:latin typeface="Arial"/>
                <a:cs typeface="Arial"/>
              </a:rPr>
              <a:t>10 kg </a:t>
            </a:r>
            <a:r>
              <a:rPr lang="it-IT" sz="2000" dirty="0" err="1" smtClean="0">
                <a:latin typeface="Arial"/>
                <a:cs typeface="Arial"/>
              </a:rPr>
              <a:t>active</a:t>
            </a:r>
            <a:r>
              <a:rPr lang="it-IT" sz="2000" dirty="0" smtClean="0">
                <a:latin typeface="Arial"/>
                <a:cs typeface="Arial"/>
              </a:rPr>
              <a:t> mass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err="1" smtClean="0">
                <a:latin typeface="Arial"/>
                <a:cs typeface="Arial"/>
              </a:rPr>
              <a:t>Operated</a:t>
            </a:r>
            <a:r>
              <a:rPr lang="it-IT" sz="2000" dirty="0" smtClean="0">
                <a:latin typeface="Arial"/>
                <a:cs typeface="Arial"/>
              </a:rPr>
              <a:t> in 2012 @ LNGS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smtClean="0">
                <a:latin typeface="Arial"/>
                <a:cs typeface="Arial"/>
              </a:rPr>
              <a:t>Technical </a:t>
            </a:r>
            <a:r>
              <a:rPr lang="it-IT" sz="2000" dirty="0" err="1" smtClean="0">
                <a:latin typeface="Arial"/>
                <a:cs typeface="Arial"/>
              </a:rPr>
              <a:t>prototype</a:t>
            </a:r>
            <a:r>
              <a:rPr lang="it-IT" sz="2000" dirty="0" smtClean="0">
                <a:latin typeface="Arial"/>
                <a:cs typeface="Arial"/>
              </a:rPr>
              <a:t> for </a:t>
            </a:r>
            <a:r>
              <a:rPr lang="it-IT" sz="2000" dirty="0" err="1" smtClean="0">
                <a:latin typeface="Arial"/>
                <a:cs typeface="Arial"/>
              </a:rPr>
              <a:t>larger</a:t>
            </a:r>
            <a:r>
              <a:rPr lang="it-IT" sz="2000" dirty="0" smtClean="0">
                <a:latin typeface="Arial"/>
                <a:cs typeface="Arial"/>
              </a:rPr>
              <a:t> TPC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DarkSide-50</a:t>
            </a:r>
            <a:r>
              <a:rPr lang="it-IT" sz="2000" dirty="0" smtClean="0">
                <a:latin typeface="Arial"/>
                <a:cs typeface="Arial"/>
              </a:rPr>
              <a:t> (DS-50)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smtClean="0">
                <a:latin typeface="Arial"/>
                <a:cs typeface="Arial"/>
              </a:rPr>
              <a:t>50 kg </a:t>
            </a:r>
            <a:r>
              <a:rPr lang="it-IT" sz="2000" dirty="0" err="1" smtClean="0">
                <a:latin typeface="Arial"/>
                <a:cs typeface="Arial"/>
              </a:rPr>
              <a:t>active</a:t>
            </a:r>
            <a:r>
              <a:rPr lang="it-IT" sz="2000" dirty="0" smtClean="0">
                <a:latin typeface="Arial"/>
                <a:cs typeface="Arial"/>
              </a:rPr>
              <a:t> mass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err="1" smtClean="0">
                <a:latin typeface="Arial"/>
                <a:cs typeface="Arial"/>
              </a:rPr>
              <a:t>Built</a:t>
            </a:r>
            <a:r>
              <a:rPr lang="it-IT" sz="2000" dirty="0" smtClean="0">
                <a:latin typeface="Arial"/>
                <a:cs typeface="Arial"/>
              </a:rPr>
              <a:t> inside </a:t>
            </a:r>
            <a:r>
              <a:rPr lang="it-IT" sz="2000" dirty="0" err="1" smtClean="0">
                <a:latin typeface="Arial"/>
                <a:cs typeface="Arial"/>
              </a:rPr>
              <a:t>Borexino</a:t>
            </a:r>
            <a:r>
              <a:rPr lang="it-IT" sz="2000" dirty="0" smtClean="0">
                <a:latin typeface="Arial"/>
                <a:cs typeface="Arial"/>
              </a:rPr>
              <a:t> CTF Water Tank with </a:t>
            </a:r>
            <a:r>
              <a:rPr lang="it-IT" sz="2000" dirty="0" err="1" smtClean="0">
                <a:latin typeface="Arial"/>
                <a:cs typeface="Arial"/>
              </a:rPr>
              <a:t>active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neutron</a:t>
            </a:r>
            <a:r>
              <a:rPr lang="it-IT" sz="2000" dirty="0" smtClean="0">
                <a:latin typeface="Arial"/>
                <a:cs typeface="Arial"/>
              </a:rPr>
              <a:t> veto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err="1" smtClean="0">
                <a:latin typeface="Arial"/>
                <a:cs typeface="Arial"/>
              </a:rPr>
              <a:t>Launch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technology</a:t>
            </a:r>
            <a:r>
              <a:rPr lang="it-IT" sz="2000" dirty="0" smtClean="0">
                <a:latin typeface="Arial"/>
                <a:cs typeface="Arial"/>
              </a:rPr>
              <a:t> for </a:t>
            </a:r>
            <a:r>
              <a:rPr lang="it-IT" sz="2000" dirty="0" err="1" smtClean="0">
                <a:latin typeface="Arial"/>
                <a:cs typeface="Arial"/>
              </a:rPr>
              <a:t>next</a:t>
            </a:r>
            <a:r>
              <a:rPr lang="it-IT" sz="2000" dirty="0" smtClean="0">
                <a:latin typeface="Arial"/>
                <a:cs typeface="Arial"/>
              </a:rPr>
              <a:t> generation detectors (ton scale FM)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smtClean="0">
                <a:latin typeface="Arial"/>
                <a:cs typeface="Arial"/>
              </a:rPr>
              <a:t>In </a:t>
            </a:r>
            <a:r>
              <a:rPr lang="it-IT" sz="2000" dirty="0" err="1" smtClean="0">
                <a:latin typeface="Arial"/>
                <a:cs typeface="Arial"/>
              </a:rPr>
              <a:t>operation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since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Nov</a:t>
            </a:r>
            <a:r>
              <a:rPr lang="it-IT" sz="2000" dirty="0" smtClean="0">
                <a:latin typeface="Arial"/>
                <a:cs typeface="Arial"/>
              </a:rPr>
              <a:t> 2013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err="1" smtClean="0">
                <a:latin typeface="Arial"/>
                <a:cs typeface="Arial"/>
              </a:rPr>
              <a:t>Expected</a:t>
            </a:r>
            <a:r>
              <a:rPr lang="it-IT" sz="2000" dirty="0" smtClean="0">
                <a:latin typeface="Arial"/>
                <a:cs typeface="Arial"/>
              </a:rPr>
              <a:t> WIMP </a:t>
            </a:r>
            <a:r>
              <a:rPr lang="it-IT" sz="2000" dirty="0" err="1" smtClean="0">
                <a:latin typeface="Arial"/>
                <a:cs typeface="Arial"/>
              </a:rPr>
              <a:t>sensitivity</a:t>
            </a:r>
            <a:r>
              <a:rPr lang="it-IT" sz="2000" dirty="0" smtClean="0">
                <a:latin typeface="Arial"/>
                <a:cs typeface="Arial"/>
              </a:rPr>
              <a:t> 10</a:t>
            </a:r>
            <a:r>
              <a:rPr lang="it-IT" sz="2000" baseline="30000" dirty="0" smtClean="0">
                <a:latin typeface="Arial"/>
                <a:cs typeface="Arial"/>
              </a:rPr>
              <a:t>-45</a:t>
            </a:r>
            <a:r>
              <a:rPr lang="it-IT" sz="2000" dirty="0" smtClean="0">
                <a:latin typeface="Arial"/>
                <a:cs typeface="Arial"/>
              </a:rPr>
              <a:t> cm</a:t>
            </a:r>
            <a:r>
              <a:rPr lang="it-IT" sz="2000" baseline="30000" dirty="0" smtClean="0">
                <a:latin typeface="Arial"/>
                <a:cs typeface="Arial"/>
              </a:rPr>
              <a:t>2 </a:t>
            </a:r>
            <a:r>
              <a:rPr lang="it-IT" sz="2000" dirty="0" smtClean="0">
                <a:latin typeface="Arial"/>
                <a:cs typeface="Arial"/>
              </a:rPr>
              <a:t>with </a:t>
            </a:r>
            <a:r>
              <a:rPr lang="it-IT" sz="2000" dirty="0" err="1" smtClean="0">
                <a:latin typeface="Arial"/>
                <a:cs typeface="Arial"/>
              </a:rPr>
              <a:t>UAr</a:t>
            </a:r>
            <a:endParaRPr lang="it-IT" sz="2000" dirty="0" smtClean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smtClean="0"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DarkSide-G2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smtClean="0">
                <a:latin typeface="Arial"/>
                <a:cs typeface="Arial"/>
              </a:rPr>
              <a:t>3600 kg </a:t>
            </a:r>
            <a:r>
              <a:rPr lang="it-IT" sz="2000" dirty="0" err="1" smtClean="0">
                <a:latin typeface="Arial"/>
                <a:cs typeface="Arial"/>
              </a:rPr>
              <a:t>fiducial</a:t>
            </a:r>
            <a:r>
              <a:rPr lang="it-IT" sz="2000" dirty="0" smtClean="0">
                <a:latin typeface="Arial"/>
                <a:cs typeface="Arial"/>
              </a:rPr>
              <a:t> mass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smtClean="0">
                <a:latin typeface="Arial"/>
                <a:cs typeface="Arial"/>
              </a:rPr>
              <a:t>Can be </a:t>
            </a:r>
            <a:r>
              <a:rPr lang="it-IT" sz="2000" dirty="0" err="1" smtClean="0">
                <a:latin typeface="Arial"/>
                <a:cs typeface="Arial"/>
              </a:rPr>
              <a:t>built</a:t>
            </a:r>
            <a:r>
              <a:rPr lang="it-IT" sz="2000" dirty="0" smtClean="0">
                <a:latin typeface="Arial"/>
                <a:cs typeface="Arial"/>
              </a:rPr>
              <a:t> inside </a:t>
            </a:r>
            <a:r>
              <a:rPr lang="it-IT" sz="2000" dirty="0" err="1" smtClean="0">
                <a:latin typeface="Arial"/>
                <a:cs typeface="Arial"/>
              </a:rPr>
              <a:t>present</a:t>
            </a:r>
            <a:r>
              <a:rPr lang="it-IT" sz="2000" dirty="0" smtClean="0">
                <a:latin typeface="Arial"/>
                <a:cs typeface="Arial"/>
              </a:rPr>
              <a:t> DS-50 </a:t>
            </a:r>
            <a:r>
              <a:rPr lang="it-IT" sz="2000" dirty="0" err="1" smtClean="0">
                <a:latin typeface="Arial"/>
                <a:cs typeface="Arial"/>
              </a:rPr>
              <a:t>neutron</a:t>
            </a:r>
            <a:r>
              <a:rPr lang="it-IT" sz="2000" dirty="0" smtClean="0">
                <a:latin typeface="Arial"/>
                <a:cs typeface="Arial"/>
              </a:rPr>
              <a:t> veto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it-IT" sz="2000" dirty="0" err="1" smtClean="0">
                <a:latin typeface="Arial"/>
                <a:cs typeface="Arial"/>
              </a:rPr>
              <a:t>Expected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sensitivity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10</a:t>
            </a:r>
            <a:r>
              <a:rPr lang="it-IT" sz="2000" baseline="30000" dirty="0">
                <a:latin typeface="Arial"/>
                <a:cs typeface="Arial"/>
              </a:rPr>
              <a:t>-</a:t>
            </a:r>
            <a:r>
              <a:rPr lang="it-IT" sz="2000" baseline="30000" dirty="0" smtClean="0">
                <a:latin typeface="Arial"/>
                <a:cs typeface="Arial"/>
              </a:rPr>
              <a:t>47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cm</a:t>
            </a:r>
            <a:r>
              <a:rPr lang="it-IT" sz="2000" baseline="30000" dirty="0">
                <a:latin typeface="Arial"/>
                <a:cs typeface="Arial"/>
              </a:rPr>
              <a:t>2 </a:t>
            </a:r>
            <a:endParaRPr lang="it-IT" sz="2000" dirty="0" smtClean="0">
              <a:latin typeface="Arial"/>
              <a:cs typeface="Arial"/>
            </a:endParaRPr>
          </a:p>
          <a:p>
            <a:pPr marL="1257300" lvl="2" indent="-342900">
              <a:buFont typeface="Wingdings" charset="2"/>
              <a:buChar char="ü"/>
            </a:pPr>
            <a:endParaRPr lang="it-IT" sz="2400" dirty="0" smtClean="0">
              <a:latin typeface="Arial"/>
              <a:cs typeface="Arial"/>
            </a:endParaRPr>
          </a:p>
          <a:p>
            <a:pPr marL="1257300" lvl="2" indent="-342900">
              <a:buFont typeface="Wingdings" charset="2"/>
              <a:buChar char="§"/>
            </a:pPr>
            <a:endParaRPr lang="it-I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31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65443"/>
            <a:ext cx="3796338" cy="1080433"/>
          </a:xfrm>
        </p:spPr>
        <p:txBody>
          <a:bodyPr/>
          <a:lstStyle/>
          <a:p>
            <a:pPr algn="l"/>
            <a:r>
              <a:rPr lang="it-IT" sz="3600" b="1" dirty="0" smtClean="0">
                <a:solidFill>
                  <a:srgbClr val="FF0000"/>
                </a:solidFill>
                <a:latin typeface="Arial"/>
                <a:cs typeface="Arial"/>
              </a:rPr>
              <a:t>DS-50 @ LNGS</a:t>
            </a:r>
            <a:endParaRPr lang="it-IT" sz="3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38" y="368300"/>
            <a:ext cx="5247992" cy="6489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" y="1339151"/>
            <a:ext cx="33269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Arial"/>
                <a:cs typeface="Arial"/>
              </a:rPr>
              <a:t>Rn</a:t>
            </a:r>
            <a:r>
              <a:rPr lang="it-IT" sz="2000" dirty="0" smtClean="0">
                <a:latin typeface="Arial"/>
                <a:cs typeface="Arial"/>
              </a:rPr>
              <a:t>-free </a:t>
            </a:r>
            <a:r>
              <a:rPr lang="it-IT" sz="2000" dirty="0" err="1" smtClean="0">
                <a:latin typeface="Arial"/>
                <a:cs typeface="Arial"/>
              </a:rPr>
              <a:t>clean</a:t>
            </a:r>
            <a:r>
              <a:rPr lang="it-IT" sz="2000" dirty="0" smtClean="0">
                <a:latin typeface="Arial"/>
                <a:cs typeface="Arial"/>
              </a:rPr>
              <a:t> room </a:t>
            </a:r>
          </a:p>
          <a:p>
            <a:r>
              <a:rPr lang="it-IT" sz="2000" dirty="0" smtClean="0">
                <a:latin typeface="Arial"/>
                <a:cs typeface="Arial"/>
              </a:rPr>
              <a:t>(&lt; 5 </a:t>
            </a:r>
            <a:r>
              <a:rPr lang="it-IT" sz="2000" dirty="0" err="1" smtClean="0">
                <a:latin typeface="Arial"/>
                <a:cs typeface="Arial"/>
              </a:rPr>
              <a:t>mBq</a:t>
            </a:r>
            <a:r>
              <a:rPr lang="it-IT" sz="2000" dirty="0" smtClean="0">
                <a:latin typeface="Arial"/>
                <a:cs typeface="Arial"/>
              </a:rPr>
              <a:t>/m</a:t>
            </a:r>
            <a:r>
              <a:rPr lang="it-IT" sz="2000" baseline="30000" dirty="0" smtClean="0">
                <a:latin typeface="Arial"/>
                <a:cs typeface="Arial"/>
              </a:rPr>
              <a:t>3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in 100 m</a:t>
            </a:r>
            <a:r>
              <a:rPr lang="it-IT" sz="2000" baseline="30000" dirty="0" smtClean="0">
                <a:latin typeface="Arial"/>
                <a:cs typeface="Arial"/>
              </a:rPr>
              <a:t>3</a:t>
            </a:r>
            <a:r>
              <a:rPr lang="it-IT" sz="2000" dirty="0" smtClean="0">
                <a:latin typeface="Arial"/>
                <a:cs typeface="Arial"/>
              </a:rPr>
              <a:t>)</a:t>
            </a:r>
          </a:p>
          <a:p>
            <a:r>
              <a:rPr lang="it-IT" sz="2000" dirty="0" err="1" smtClean="0">
                <a:latin typeface="Arial"/>
                <a:cs typeface="Arial"/>
              </a:rPr>
              <a:t>Used</a:t>
            </a:r>
            <a:r>
              <a:rPr lang="it-IT" sz="2000" dirty="0" smtClean="0">
                <a:latin typeface="Arial"/>
                <a:cs typeface="Arial"/>
              </a:rPr>
              <a:t> for </a:t>
            </a:r>
            <a:r>
              <a:rPr lang="it-IT" sz="2000" dirty="0" err="1" smtClean="0">
                <a:latin typeface="Arial"/>
                <a:cs typeface="Arial"/>
              </a:rPr>
              <a:t>assempling</a:t>
            </a:r>
            <a:r>
              <a:rPr lang="it-IT" sz="2000" dirty="0" smtClean="0">
                <a:latin typeface="Arial"/>
                <a:cs typeface="Arial"/>
              </a:rPr>
              <a:t> TPC</a:t>
            </a:r>
          </a:p>
          <a:p>
            <a:r>
              <a:rPr lang="it-IT" sz="2000" dirty="0">
                <a:latin typeface="Arial"/>
                <a:cs typeface="Arial"/>
              </a:rPr>
              <a:t>a</a:t>
            </a:r>
            <a:r>
              <a:rPr lang="it-IT" sz="2000" dirty="0" smtClean="0">
                <a:latin typeface="Arial"/>
                <a:cs typeface="Arial"/>
              </a:rPr>
              <a:t>nd </a:t>
            </a:r>
            <a:r>
              <a:rPr lang="it-IT" sz="2000" dirty="0" err="1" smtClean="0">
                <a:latin typeface="Arial"/>
                <a:cs typeface="Arial"/>
              </a:rPr>
              <a:t>deployment</a:t>
            </a:r>
            <a:endParaRPr lang="it-IT" sz="2000" dirty="0" smtClean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325345"/>
            <a:ext cx="379633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Arial"/>
                <a:cs typeface="Arial"/>
              </a:rPr>
              <a:t>Rn</a:t>
            </a:r>
            <a:r>
              <a:rPr lang="it-IT" sz="2000" b="1" dirty="0" smtClean="0">
                <a:latin typeface="Arial"/>
                <a:cs typeface="Arial"/>
              </a:rPr>
              <a:t>-free </a:t>
            </a:r>
            <a:r>
              <a:rPr lang="it-IT" sz="2000" b="1" dirty="0" err="1" smtClean="0">
                <a:latin typeface="Arial"/>
                <a:cs typeface="Arial"/>
              </a:rPr>
              <a:t>clean</a:t>
            </a:r>
            <a:r>
              <a:rPr lang="it-IT" sz="2000" b="1" dirty="0" smtClean="0">
                <a:latin typeface="Arial"/>
                <a:cs typeface="Arial"/>
              </a:rPr>
              <a:t> room </a:t>
            </a:r>
          </a:p>
          <a:p>
            <a:r>
              <a:rPr lang="it-IT" sz="2000" dirty="0" smtClean="0">
                <a:latin typeface="Arial"/>
                <a:cs typeface="Arial"/>
              </a:rPr>
              <a:t>(10-15 </a:t>
            </a:r>
            <a:r>
              <a:rPr lang="it-IT" sz="2000" dirty="0" err="1" smtClean="0">
                <a:latin typeface="Arial"/>
                <a:cs typeface="Arial"/>
              </a:rPr>
              <a:t>mBq</a:t>
            </a:r>
            <a:r>
              <a:rPr lang="it-IT" sz="2000" dirty="0" smtClean="0">
                <a:latin typeface="Arial"/>
                <a:cs typeface="Arial"/>
              </a:rPr>
              <a:t>/m</a:t>
            </a:r>
            <a:r>
              <a:rPr lang="it-IT" sz="2000" baseline="30000" dirty="0" smtClean="0">
                <a:latin typeface="Arial"/>
                <a:cs typeface="Arial"/>
              </a:rPr>
              <a:t>3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in 110 m</a:t>
            </a:r>
            <a:r>
              <a:rPr lang="it-IT" sz="2000" baseline="30000" dirty="0" smtClean="0">
                <a:latin typeface="Arial"/>
                <a:cs typeface="Arial"/>
              </a:rPr>
              <a:t>3</a:t>
            </a:r>
            <a:r>
              <a:rPr lang="it-IT" sz="2000" dirty="0" smtClean="0">
                <a:latin typeface="Arial"/>
                <a:cs typeface="Arial"/>
              </a:rPr>
              <a:t>)</a:t>
            </a:r>
          </a:p>
          <a:p>
            <a:r>
              <a:rPr lang="it-IT" sz="2000" dirty="0" err="1" smtClean="0">
                <a:latin typeface="Arial"/>
                <a:cs typeface="Arial"/>
              </a:rPr>
              <a:t>Used</a:t>
            </a:r>
            <a:r>
              <a:rPr lang="it-IT" sz="2000" dirty="0" smtClean="0">
                <a:latin typeface="Arial"/>
                <a:cs typeface="Arial"/>
              </a:rPr>
              <a:t> for </a:t>
            </a:r>
            <a:r>
              <a:rPr lang="it-IT" sz="2000" dirty="0" err="1" smtClean="0">
                <a:latin typeface="Arial"/>
                <a:cs typeface="Arial"/>
              </a:rPr>
              <a:t>assembling</a:t>
            </a:r>
            <a:r>
              <a:rPr lang="it-IT" sz="2000" dirty="0" smtClean="0">
                <a:latin typeface="Arial"/>
                <a:cs typeface="Arial"/>
              </a:rPr>
              <a:t> TPC</a:t>
            </a:r>
          </a:p>
          <a:p>
            <a:r>
              <a:rPr lang="it-IT" sz="2000" dirty="0">
                <a:latin typeface="Arial"/>
                <a:cs typeface="Arial"/>
              </a:rPr>
              <a:t>a</a:t>
            </a:r>
            <a:r>
              <a:rPr lang="it-IT" sz="2000" dirty="0" smtClean="0">
                <a:latin typeface="Arial"/>
                <a:cs typeface="Arial"/>
              </a:rPr>
              <a:t>nd </a:t>
            </a:r>
            <a:r>
              <a:rPr lang="it-IT" sz="2000" dirty="0" err="1" smtClean="0">
                <a:latin typeface="Arial"/>
                <a:cs typeface="Arial"/>
              </a:rPr>
              <a:t>deployment</a:t>
            </a:r>
            <a:endParaRPr lang="it-IT" sz="2000" dirty="0" smtClean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" y="2843132"/>
            <a:ext cx="37963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/>
                <a:cs typeface="Arial"/>
              </a:rPr>
              <a:t>Water </a:t>
            </a:r>
            <a:r>
              <a:rPr lang="it-IT" sz="2000" b="1" dirty="0" err="1" smtClean="0">
                <a:latin typeface="Arial"/>
                <a:cs typeface="Arial"/>
              </a:rPr>
              <a:t>Cherenkov</a:t>
            </a:r>
            <a:r>
              <a:rPr lang="it-IT" sz="2000" b="1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muon</a:t>
            </a:r>
            <a:r>
              <a:rPr lang="it-IT" sz="2000" dirty="0" smtClean="0">
                <a:latin typeface="Arial"/>
                <a:cs typeface="Arial"/>
              </a:rPr>
              <a:t> veto: 10</a:t>
            </a:r>
            <a:r>
              <a:rPr lang="it-IT" sz="2000" baseline="30000" dirty="0" smtClean="0">
                <a:latin typeface="Arial"/>
                <a:cs typeface="Arial"/>
              </a:rPr>
              <a:t>3</a:t>
            </a:r>
            <a:r>
              <a:rPr lang="it-IT" sz="2000" dirty="0" smtClean="0">
                <a:latin typeface="Arial"/>
                <a:cs typeface="Arial"/>
              </a:rPr>
              <a:t> m</a:t>
            </a:r>
            <a:r>
              <a:rPr lang="it-IT" sz="2000" baseline="30000" dirty="0" smtClean="0">
                <a:latin typeface="Arial"/>
                <a:cs typeface="Arial"/>
              </a:rPr>
              <a:t>3</a:t>
            </a:r>
            <a:r>
              <a:rPr lang="it-IT" sz="2000" dirty="0" smtClean="0">
                <a:latin typeface="Arial"/>
                <a:cs typeface="Arial"/>
              </a:rPr>
              <a:t> H</a:t>
            </a:r>
            <a:r>
              <a:rPr lang="it-IT" sz="2000" baseline="-25000" dirty="0" smtClean="0">
                <a:latin typeface="Arial"/>
                <a:cs typeface="Arial"/>
              </a:rPr>
              <a:t>2</a:t>
            </a:r>
            <a:r>
              <a:rPr lang="it-IT" sz="2000" dirty="0" smtClean="0">
                <a:latin typeface="Arial"/>
                <a:cs typeface="Arial"/>
              </a:rPr>
              <a:t>O with 76/80 8” </a:t>
            </a:r>
            <a:r>
              <a:rPr lang="it-IT" sz="2000" dirty="0" err="1" smtClean="0">
                <a:latin typeface="Arial"/>
                <a:cs typeface="Arial"/>
              </a:rPr>
              <a:t>PMTs</a:t>
            </a:r>
            <a:endParaRPr lang="it-IT" sz="2000" dirty="0" smtClean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2" y="3669895"/>
            <a:ext cx="379634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Arial"/>
                <a:cs typeface="Arial"/>
              </a:rPr>
              <a:t>Boron-loaded</a:t>
            </a:r>
            <a:r>
              <a:rPr lang="it-IT" sz="2000" b="1" dirty="0" smtClean="0">
                <a:latin typeface="Arial"/>
                <a:cs typeface="Arial"/>
              </a:rPr>
              <a:t> </a:t>
            </a:r>
            <a:r>
              <a:rPr lang="it-IT" sz="2000" b="1" dirty="0" err="1" smtClean="0">
                <a:latin typeface="Arial"/>
                <a:cs typeface="Arial"/>
              </a:rPr>
              <a:t>liquid</a:t>
            </a:r>
            <a:r>
              <a:rPr lang="it-IT" sz="2000" b="1" dirty="0" smtClean="0">
                <a:latin typeface="Arial"/>
                <a:cs typeface="Arial"/>
              </a:rPr>
              <a:t> </a:t>
            </a:r>
            <a:r>
              <a:rPr lang="it-IT" sz="2000" b="1" dirty="0" err="1" smtClean="0">
                <a:latin typeface="Arial"/>
                <a:cs typeface="Arial"/>
              </a:rPr>
              <a:t>scintillator</a:t>
            </a:r>
            <a:endParaRPr lang="it-IT" sz="2000" b="1" dirty="0" smtClean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(50% TMB + 50% PC) </a:t>
            </a:r>
            <a:r>
              <a:rPr lang="it-IT" sz="2000" dirty="0" err="1" smtClean="0">
                <a:latin typeface="Arial"/>
                <a:cs typeface="Arial"/>
              </a:rPr>
              <a:t>as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endParaRPr lang="it-IT" sz="2000" dirty="0">
              <a:latin typeface="Arial"/>
              <a:cs typeface="Arial"/>
            </a:endParaRPr>
          </a:p>
          <a:p>
            <a:r>
              <a:rPr lang="it-IT" sz="2000" dirty="0" err="1">
                <a:latin typeface="Arial"/>
                <a:cs typeface="Arial"/>
              </a:rPr>
              <a:t>n</a:t>
            </a:r>
            <a:r>
              <a:rPr lang="it-IT" sz="2000" dirty="0" err="1" smtClean="0">
                <a:latin typeface="Arial"/>
                <a:cs typeface="Arial"/>
              </a:rPr>
              <a:t>eutron</a:t>
            </a:r>
            <a:r>
              <a:rPr lang="it-IT" sz="2000" dirty="0" smtClean="0">
                <a:latin typeface="Arial"/>
                <a:cs typeface="Arial"/>
              </a:rPr>
              <a:t> veto with 108/110 8” </a:t>
            </a:r>
            <a:r>
              <a:rPr lang="it-IT" sz="2000" dirty="0" err="1" smtClean="0">
                <a:latin typeface="Arial"/>
                <a:cs typeface="Arial"/>
              </a:rPr>
              <a:t>PMTs</a:t>
            </a:r>
            <a:endParaRPr lang="it-IT" sz="2000" dirty="0" smtClean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767" y="5425676"/>
            <a:ext cx="37963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/>
                <a:cs typeface="Arial"/>
              </a:rPr>
              <a:t>150kg </a:t>
            </a:r>
            <a:r>
              <a:rPr lang="it-IT" sz="2000" b="1" dirty="0" err="1" smtClean="0">
                <a:latin typeface="Arial"/>
                <a:cs typeface="Arial"/>
              </a:rPr>
              <a:t>LAr</a:t>
            </a:r>
            <a:r>
              <a:rPr lang="it-IT" sz="2000" b="1" dirty="0" smtClean="0">
                <a:latin typeface="Arial"/>
                <a:cs typeface="Arial"/>
              </a:rPr>
              <a:t> TPC </a:t>
            </a:r>
            <a:r>
              <a:rPr lang="it-IT" sz="2000" dirty="0" smtClean="0">
                <a:latin typeface="Arial"/>
                <a:cs typeface="Arial"/>
              </a:rPr>
              <a:t>with 2 x 19 </a:t>
            </a:r>
          </a:p>
          <a:p>
            <a:r>
              <a:rPr lang="it-IT" sz="2000" dirty="0" smtClean="0">
                <a:latin typeface="Arial"/>
                <a:cs typeface="Arial"/>
              </a:rPr>
              <a:t>3” </a:t>
            </a:r>
            <a:r>
              <a:rPr lang="it-IT" sz="2000" dirty="0" err="1" smtClean="0">
                <a:latin typeface="Arial"/>
                <a:cs typeface="Arial"/>
              </a:rPr>
              <a:t>PMTs</a:t>
            </a: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err="1" smtClean="0">
                <a:latin typeface="Arial"/>
                <a:cs typeface="Arial"/>
              </a:rPr>
              <a:t>AAr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at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present</a:t>
            </a:r>
            <a:r>
              <a:rPr lang="it-IT" sz="2000" dirty="0" smtClean="0">
                <a:latin typeface="Arial"/>
                <a:cs typeface="Arial"/>
              </a:rPr>
              <a:t> with 1Bq/kg </a:t>
            </a:r>
            <a:r>
              <a:rPr lang="it-IT" sz="2000" baseline="30000" dirty="0" smtClean="0">
                <a:latin typeface="Arial"/>
                <a:cs typeface="Arial"/>
              </a:rPr>
              <a:t>39</a:t>
            </a:r>
            <a:r>
              <a:rPr lang="it-IT" sz="2000" dirty="0" smtClean="0">
                <a:latin typeface="Arial"/>
                <a:cs typeface="Arial"/>
              </a:rPr>
              <a:t>Ar</a:t>
            </a:r>
          </a:p>
          <a:p>
            <a:r>
              <a:rPr lang="it-IT" sz="2000" dirty="0" err="1" smtClean="0">
                <a:latin typeface="Arial"/>
                <a:cs typeface="Arial"/>
              </a:rPr>
              <a:t>UAr</a:t>
            </a:r>
            <a:r>
              <a:rPr lang="it-IT" sz="2000" dirty="0" smtClean="0">
                <a:latin typeface="Arial"/>
                <a:cs typeface="Arial"/>
              </a:rPr>
              <a:t> with &lt; 6.5 </a:t>
            </a:r>
            <a:r>
              <a:rPr lang="it-IT" sz="2000" dirty="0" err="1" smtClean="0">
                <a:latin typeface="Arial"/>
                <a:cs typeface="Arial"/>
              </a:rPr>
              <a:t>mBq</a:t>
            </a:r>
            <a:r>
              <a:rPr lang="it-IT" sz="2000" dirty="0" smtClean="0">
                <a:latin typeface="Arial"/>
                <a:cs typeface="Arial"/>
              </a:rPr>
              <a:t>/kg </a:t>
            </a:r>
            <a:r>
              <a:rPr lang="it-IT" sz="2000" baseline="30000" dirty="0" smtClean="0">
                <a:latin typeface="Arial"/>
                <a:cs typeface="Arial"/>
              </a:rPr>
              <a:t>39</a:t>
            </a:r>
            <a:r>
              <a:rPr lang="it-IT" sz="2000" dirty="0" smtClean="0">
                <a:latin typeface="Arial"/>
                <a:cs typeface="Arial"/>
              </a:rPr>
              <a:t>Ar   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326973" y="1670494"/>
            <a:ext cx="1656585" cy="220892"/>
          </a:xfrm>
          <a:prstGeom prst="straightConnector1">
            <a:avLst/>
          </a:prstGeom>
          <a:ln w="5715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702653" y="3327720"/>
            <a:ext cx="1504185" cy="223298"/>
          </a:xfrm>
          <a:prstGeom prst="straightConnector1">
            <a:avLst/>
          </a:prstGeom>
          <a:ln w="5715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479373" y="4391298"/>
            <a:ext cx="2139209" cy="223298"/>
          </a:xfrm>
          <a:prstGeom prst="straightConnector1">
            <a:avLst/>
          </a:prstGeom>
          <a:ln w="5715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3479373" y="4721562"/>
            <a:ext cx="2732818" cy="760926"/>
          </a:xfrm>
          <a:prstGeom prst="straightConnector1">
            <a:avLst/>
          </a:prstGeom>
          <a:ln w="57150" cmpd="sng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0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" y="0"/>
            <a:ext cx="9097869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2B0-482A-5B46-ABA8-622CC8138A1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02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3761" cy="685800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2B0-482A-5B46-ABA8-622CC8138A1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25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" y="0"/>
            <a:ext cx="9139541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2B0-482A-5B46-ABA8-622CC8138A1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69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00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PMTs + Cold-Amps in </a:t>
            </a:r>
            <a:r>
              <a:rPr lang="en-US" sz="4800" b="1" dirty="0" err="1" smtClean="0">
                <a:solidFill>
                  <a:srgbClr val="FF0000"/>
                </a:solidFill>
                <a:latin typeface="Arial"/>
                <a:cs typeface="Arial"/>
              </a:rPr>
              <a:t>LAr</a:t>
            </a:r>
            <a:endParaRPr lang="en-US" sz="4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WP_000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464"/>
          <a:stretch>
            <a:fillRect/>
          </a:stretch>
        </p:blipFill>
        <p:spPr>
          <a:xfrm>
            <a:off x="3510067" y="914400"/>
            <a:ext cx="5595646" cy="582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68800" y="1757420"/>
            <a:ext cx="34412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/>
                <a:cs typeface="Arial"/>
              </a:rPr>
              <a:t>R11065 </a:t>
            </a:r>
            <a:r>
              <a:rPr lang="it-IT" sz="2400" dirty="0" err="1" smtClean="0">
                <a:latin typeface="Arial"/>
                <a:cs typeface="Arial"/>
              </a:rPr>
              <a:t>PMTs</a:t>
            </a:r>
            <a:endParaRPr lang="it-IT" sz="2400" dirty="0" smtClean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PMT Gain = 3 x 10</a:t>
            </a:r>
            <a:r>
              <a:rPr lang="it-IT" sz="2400" baseline="30000" dirty="0" smtClean="0">
                <a:latin typeface="Arial"/>
                <a:cs typeface="Arial"/>
              </a:rPr>
              <a:t>5</a:t>
            </a:r>
            <a:endParaRPr lang="it-IT" sz="2400" dirty="0" smtClean="0">
              <a:latin typeface="Arial"/>
              <a:cs typeface="Arial"/>
            </a:endParaRP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PMT HV ~ 1200 V</a:t>
            </a: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 err="1" smtClean="0">
                <a:latin typeface="Arial"/>
                <a:cs typeface="Arial"/>
              </a:rPr>
              <a:t>Noise</a:t>
            </a:r>
            <a:r>
              <a:rPr lang="it-IT" sz="2400" dirty="0" smtClean="0">
                <a:latin typeface="Arial"/>
                <a:cs typeface="Arial"/>
              </a:rPr>
              <a:t> 3 </a:t>
            </a:r>
            <a:r>
              <a:rPr lang="it-IT" sz="2400" dirty="0" err="1" smtClean="0">
                <a:latin typeface="Symbol" charset="2"/>
                <a:cs typeface="Symbol" charset="2"/>
              </a:rPr>
              <a:t>m</a:t>
            </a:r>
            <a:r>
              <a:rPr lang="it-IT" sz="2400" dirty="0" err="1" smtClean="0">
                <a:latin typeface="Arial"/>
                <a:cs typeface="Arial"/>
              </a:rPr>
              <a:t>V</a:t>
            </a:r>
            <a:r>
              <a:rPr lang="it-IT" sz="2400" dirty="0" smtClean="0">
                <a:latin typeface="Arial"/>
                <a:cs typeface="Arial"/>
              </a:rPr>
              <a:t> on 200 MHz</a:t>
            </a:r>
            <a:endParaRPr lang="it-I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8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chermata 2014-04-14 a 16.0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569"/>
            <a:ext cx="9144000" cy="525643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S1 and S2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signals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41370" y="5217279"/>
            <a:ext cx="266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Arial"/>
                <a:cs typeface="Arial"/>
              </a:rPr>
              <a:t>Upper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PMTs</a:t>
            </a:r>
            <a:r>
              <a:rPr lang="it-IT" sz="2400" dirty="0" smtClean="0">
                <a:latin typeface="Arial"/>
                <a:cs typeface="Arial"/>
              </a:rPr>
              <a:t> array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41370" y="2314273"/>
            <a:ext cx="266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Lower </a:t>
            </a:r>
            <a:r>
              <a:rPr lang="it-IT" sz="2400" dirty="0" err="1" smtClean="0">
                <a:latin typeface="Arial"/>
                <a:cs typeface="Arial"/>
              </a:rPr>
              <a:t>PMTs</a:t>
            </a:r>
            <a:r>
              <a:rPr lang="it-IT" sz="2400" dirty="0" smtClean="0">
                <a:latin typeface="Arial"/>
                <a:cs typeface="Arial"/>
              </a:rPr>
              <a:t> array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10094" y="3928278"/>
            <a:ext cx="515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latin typeface="Symbol" charset="2"/>
                <a:cs typeface="Symbol" charset="2"/>
              </a:rPr>
              <a:t>m</a:t>
            </a:r>
            <a:r>
              <a:rPr lang="it-IT" sz="2400" dirty="0" err="1" smtClean="0">
                <a:latin typeface="Arial"/>
                <a:cs typeface="Arial"/>
              </a:rPr>
              <a:t>s</a:t>
            </a:r>
            <a:endParaRPr lang="it-IT" sz="2400" dirty="0">
              <a:latin typeface="Symbol" charset="2"/>
              <a:cs typeface="Symbol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19483" y="3677052"/>
            <a:ext cx="352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04423" y="3634054"/>
            <a:ext cx="352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49435" y="6312626"/>
            <a:ext cx="352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44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17528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Trigger: 3PMTs &amp;&amp; &lt; 380p.e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904"/>
            <a:ext cx="9144000" cy="55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860494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Livetime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Immagine 2" descr="Live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5" y="927730"/>
            <a:ext cx="6523879" cy="5930270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 flipV="1">
            <a:off x="5508143" y="5467072"/>
            <a:ext cx="0" cy="9111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577166" y="5895050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6.3 </a:t>
            </a:r>
            <a:r>
              <a:rPr lang="it-IT" b="1" dirty="0" err="1" smtClean="0">
                <a:latin typeface="Arial"/>
                <a:cs typeface="Arial"/>
              </a:rPr>
              <a:t>days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93444" y="3943119"/>
            <a:ext cx="2814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"/>
                <a:cs typeface="Arial"/>
              </a:rPr>
              <a:t>DAQ </a:t>
            </a:r>
            <a:r>
              <a:rPr lang="it-IT" sz="2000" b="1" dirty="0" err="1" smtClean="0">
                <a:latin typeface="Arial"/>
                <a:cs typeface="Arial"/>
              </a:rPr>
              <a:t>efficiency</a:t>
            </a:r>
            <a:r>
              <a:rPr lang="it-IT" sz="2000" b="1" dirty="0" smtClean="0">
                <a:latin typeface="Arial"/>
                <a:cs typeface="Arial"/>
              </a:rPr>
              <a:t> ~ 95%</a:t>
            </a:r>
          </a:p>
          <a:p>
            <a:r>
              <a:rPr lang="it-IT" sz="2000" b="1" dirty="0" smtClean="0">
                <a:latin typeface="Arial"/>
                <a:cs typeface="Arial"/>
              </a:rPr>
              <a:t>~ 40 kg x </a:t>
            </a:r>
            <a:r>
              <a:rPr lang="it-IT" sz="2000" b="1" dirty="0" err="1" smtClean="0">
                <a:latin typeface="Arial"/>
                <a:cs typeface="Arial"/>
              </a:rPr>
              <a:t>day</a:t>
            </a:r>
            <a:r>
              <a:rPr lang="it-IT" sz="2000" b="1" dirty="0" smtClean="0">
                <a:latin typeface="Arial"/>
                <a:cs typeface="Arial"/>
              </a:rPr>
              <a:t> / </a:t>
            </a:r>
            <a:r>
              <a:rPr lang="it-IT" sz="2000" b="1" dirty="0" err="1" smtClean="0">
                <a:latin typeface="Arial"/>
                <a:cs typeface="Arial"/>
              </a:rPr>
              <a:t>day</a:t>
            </a:r>
            <a:endParaRPr lang="it-IT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9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422" y="209773"/>
            <a:ext cx="8682346" cy="1060106"/>
          </a:xfrm>
        </p:spPr>
        <p:txBody>
          <a:bodyPr/>
          <a:lstStyle/>
          <a:p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WIMPs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signal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and background</a:t>
            </a:r>
            <a:endParaRPr lang="it-IT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759" y="1911766"/>
            <a:ext cx="7770813" cy="46060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it-IT" dirty="0" err="1" smtClean="0">
                <a:latin typeface="Arial"/>
                <a:cs typeface="Arial"/>
              </a:rPr>
              <a:t>Signal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lvl="1">
              <a:buFont typeface="Wingdings" charset="2"/>
              <a:buChar char="§"/>
            </a:pPr>
            <a:r>
              <a:rPr lang="it-IT" dirty="0" err="1" smtClean="0">
                <a:latin typeface="Arial"/>
                <a:cs typeface="Arial"/>
              </a:rPr>
              <a:t>Low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energy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nuclear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recoils</a:t>
            </a:r>
            <a:r>
              <a:rPr lang="it-IT" dirty="0" smtClean="0">
                <a:latin typeface="Arial"/>
                <a:cs typeface="Arial"/>
              </a:rPr>
              <a:t> (1 – 100 </a:t>
            </a:r>
            <a:r>
              <a:rPr lang="it-IT" dirty="0" err="1" smtClean="0">
                <a:latin typeface="Arial"/>
                <a:cs typeface="Arial"/>
              </a:rPr>
              <a:t>keV</a:t>
            </a:r>
            <a:r>
              <a:rPr lang="it-IT" dirty="0" smtClean="0">
                <a:latin typeface="Arial"/>
                <a:cs typeface="Arial"/>
              </a:rPr>
              <a:t>)</a:t>
            </a:r>
          </a:p>
          <a:p>
            <a:pPr lvl="1">
              <a:buFont typeface="Wingdings" charset="2"/>
              <a:buChar char="§"/>
            </a:pPr>
            <a:r>
              <a:rPr lang="it-IT" dirty="0" err="1" smtClean="0">
                <a:latin typeface="Arial"/>
                <a:cs typeface="Arial"/>
              </a:rPr>
              <a:t>Low</a:t>
            </a:r>
            <a:r>
              <a:rPr lang="it-IT" dirty="0" smtClean="0">
                <a:latin typeface="Arial"/>
                <a:cs typeface="Arial"/>
              </a:rPr>
              <a:t> rate ( ~ </a:t>
            </a:r>
            <a:r>
              <a:rPr lang="it-IT" dirty="0" err="1" smtClean="0">
                <a:latin typeface="Arial"/>
                <a:cs typeface="Arial"/>
              </a:rPr>
              <a:t>few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counts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year</a:t>
            </a:r>
            <a:r>
              <a:rPr lang="it-IT" dirty="0" smtClean="0">
                <a:latin typeface="Arial"/>
                <a:cs typeface="Arial"/>
              </a:rPr>
              <a:t>/ton </a:t>
            </a:r>
            <a:r>
              <a:rPr lang="it-IT" dirty="0" err="1" smtClean="0">
                <a:latin typeface="Arial"/>
                <a:cs typeface="Arial"/>
              </a:rPr>
              <a:t>at</a:t>
            </a:r>
            <a:r>
              <a:rPr lang="it-IT" dirty="0" smtClean="0">
                <a:latin typeface="Arial"/>
                <a:cs typeface="Arial"/>
              </a:rPr>
              <a:t> 10</a:t>
            </a:r>
            <a:r>
              <a:rPr lang="it-IT" baseline="30000" dirty="0" smtClean="0">
                <a:latin typeface="Arial"/>
                <a:cs typeface="Arial"/>
              </a:rPr>
              <a:t>-47</a:t>
            </a:r>
            <a:r>
              <a:rPr lang="it-IT" dirty="0" smtClean="0">
                <a:latin typeface="Arial"/>
                <a:cs typeface="Arial"/>
              </a:rPr>
              <a:t> cm</a:t>
            </a:r>
            <a:r>
              <a:rPr lang="it-IT" baseline="30000" dirty="0" smtClean="0">
                <a:latin typeface="Arial"/>
                <a:cs typeface="Arial"/>
              </a:rPr>
              <a:t>2</a:t>
            </a:r>
            <a:r>
              <a:rPr lang="it-IT" dirty="0" smtClean="0">
                <a:latin typeface="Arial"/>
                <a:cs typeface="Arial"/>
              </a:rPr>
              <a:t> )</a:t>
            </a: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No </a:t>
            </a:r>
            <a:r>
              <a:rPr lang="it-IT" dirty="0" err="1" smtClean="0">
                <a:latin typeface="Arial"/>
                <a:cs typeface="Arial"/>
              </a:rPr>
              <a:t>specific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features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recoils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spectrum</a:t>
            </a:r>
            <a:endParaRPr lang="it-IT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it-IT" dirty="0" smtClean="0">
                <a:latin typeface="Arial"/>
                <a:cs typeface="Arial"/>
              </a:rPr>
              <a:t>Background:</a:t>
            </a: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Electron </a:t>
            </a:r>
            <a:r>
              <a:rPr lang="it-IT" dirty="0" err="1" smtClean="0">
                <a:latin typeface="Arial"/>
                <a:cs typeface="Arial"/>
              </a:rPr>
              <a:t>Recoils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b="1" dirty="0" smtClean="0">
                <a:latin typeface="Arial"/>
                <a:cs typeface="Arial"/>
              </a:rPr>
              <a:t>ER</a:t>
            </a:r>
            <a:r>
              <a:rPr lang="it-IT" dirty="0" smtClean="0">
                <a:latin typeface="Arial"/>
                <a:cs typeface="Arial"/>
              </a:rPr>
              <a:t>) from e, </a:t>
            </a:r>
            <a:r>
              <a:rPr lang="it-IT" dirty="0" smtClean="0">
                <a:latin typeface="Symbol" charset="2"/>
                <a:cs typeface="Symbol" charset="2"/>
              </a:rPr>
              <a:t>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radioactivity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rejected</a:t>
            </a:r>
            <a:r>
              <a:rPr lang="it-IT" dirty="0" smtClean="0">
                <a:latin typeface="Arial"/>
                <a:cs typeface="Arial"/>
              </a:rPr>
              <a:t> by a </a:t>
            </a:r>
            <a:r>
              <a:rPr lang="it-IT" dirty="0" err="1" smtClean="0">
                <a:latin typeface="Arial"/>
                <a:cs typeface="Arial"/>
              </a:rPr>
              <a:t>number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discrimination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cuts</a:t>
            </a:r>
            <a:endParaRPr lang="it-IT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§"/>
            </a:pPr>
            <a:r>
              <a:rPr lang="it-IT" dirty="0" err="1" smtClean="0">
                <a:latin typeface="Arial"/>
                <a:cs typeface="Arial"/>
              </a:rPr>
              <a:t>Nuclear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Recoils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b="1" dirty="0" smtClean="0">
                <a:latin typeface="Arial"/>
                <a:cs typeface="Arial"/>
              </a:rPr>
              <a:t>NR</a:t>
            </a:r>
            <a:r>
              <a:rPr lang="it-IT" dirty="0" smtClean="0">
                <a:latin typeface="Arial"/>
                <a:cs typeface="Arial"/>
              </a:rPr>
              <a:t>) from </a:t>
            </a:r>
            <a:r>
              <a:rPr lang="it-IT" dirty="0" err="1" smtClean="0">
                <a:latin typeface="Arial"/>
                <a:cs typeface="Arial"/>
              </a:rPr>
              <a:t>radiogenic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neutrons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ask</a:t>
            </a:r>
            <a:r>
              <a:rPr lang="it-IT" dirty="0" smtClean="0">
                <a:latin typeface="Arial"/>
                <a:cs typeface="Arial"/>
              </a:rPr>
              <a:t> for a “</a:t>
            </a:r>
            <a:r>
              <a:rPr lang="it-IT" b="1" dirty="0" smtClean="0">
                <a:latin typeface="Arial"/>
                <a:cs typeface="Arial"/>
              </a:rPr>
              <a:t>background free</a:t>
            </a:r>
            <a:r>
              <a:rPr lang="it-IT" dirty="0" smtClean="0">
                <a:latin typeface="Arial"/>
                <a:cs typeface="Arial"/>
              </a:rPr>
              <a:t>” detector </a:t>
            </a: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Solar </a:t>
            </a:r>
            <a:r>
              <a:rPr lang="it-IT" dirty="0" err="1" smtClean="0">
                <a:latin typeface="Arial"/>
                <a:cs typeface="Arial"/>
              </a:rPr>
              <a:t>neutrinos</a:t>
            </a:r>
            <a:r>
              <a:rPr lang="it-IT" dirty="0" smtClean="0">
                <a:latin typeface="Arial"/>
                <a:cs typeface="Arial"/>
              </a:rPr>
              <a:t>: </a:t>
            </a:r>
          </a:p>
          <a:p>
            <a:pPr lvl="2">
              <a:buFont typeface="Wingdings" charset="2"/>
              <a:buChar char="ü"/>
            </a:pPr>
            <a:r>
              <a:rPr lang="it-IT" dirty="0" err="1" smtClean="0">
                <a:latin typeface="Arial"/>
                <a:cs typeface="Arial"/>
              </a:rPr>
              <a:t>Elastic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Scattering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interactions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will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limit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sensitivity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depending</a:t>
            </a:r>
            <a:r>
              <a:rPr lang="it-IT" dirty="0" smtClean="0">
                <a:latin typeface="Arial"/>
                <a:cs typeface="Arial"/>
              </a:rPr>
              <a:t> on the ER </a:t>
            </a:r>
            <a:r>
              <a:rPr lang="it-IT" dirty="0" err="1" smtClean="0">
                <a:latin typeface="Arial"/>
                <a:cs typeface="Arial"/>
              </a:rPr>
              <a:t>rejection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power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experiment</a:t>
            </a:r>
            <a:endParaRPr lang="it-IT" dirty="0" smtClean="0">
              <a:latin typeface="Arial"/>
              <a:cs typeface="Arial"/>
            </a:endParaRPr>
          </a:p>
          <a:p>
            <a:pPr lvl="2"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Neutrino-</a:t>
            </a:r>
            <a:r>
              <a:rPr lang="it-IT" dirty="0" err="1" smtClean="0">
                <a:latin typeface="Arial"/>
                <a:cs typeface="Arial"/>
              </a:rPr>
              <a:t>nucleus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coherent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interactions</a:t>
            </a:r>
            <a:r>
              <a:rPr lang="it-IT" dirty="0" smtClean="0">
                <a:latin typeface="Arial"/>
                <a:cs typeface="Arial"/>
              </a:rPr>
              <a:t> sets the </a:t>
            </a:r>
            <a:r>
              <a:rPr lang="it-IT" dirty="0" err="1" smtClean="0">
                <a:latin typeface="Arial"/>
                <a:cs typeface="Arial"/>
              </a:rPr>
              <a:t>limiting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sensitivity</a:t>
            </a:r>
            <a:endParaRPr lang="it-IT" dirty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6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F9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50" y="1322497"/>
            <a:ext cx="5293957" cy="5495848"/>
          </a:xfrm>
          <a:prstGeom prst="rect">
            <a:avLst/>
          </a:prstGeom>
        </p:spPr>
      </p:pic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66016"/>
              </p:ext>
            </p:extLst>
          </p:nvPr>
        </p:nvGraphicFramePr>
        <p:xfrm>
          <a:off x="61913" y="1340380"/>
          <a:ext cx="3667125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4" imgW="1930400" imgH="2044700" progId="Equation.3">
                  <p:embed/>
                </p:oleObj>
              </mc:Choice>
              <mc:Fallback>
                <p:oleObj name="Equation" r:id="rId4" imgW="1930400" imgH="204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3" y="1340380"/>
                        <a:ext cx="3667125" cy="388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1 15"/>
          <p:cNvCxnSpPr/>
          <p:nvPr/>
        </p:nvCxnSpPr>
        <p:spPr>
          <a:xfrm>
            <a:off x="6310948" y="2854499"/>
            <a:ext cx="877247" cy="0"/>
          </a:xfrm>
          <a:prstGeom prst="line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332418" y="3294967"/>
            <a:ext cx="877247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279849" y="2605713"/>
            <a:ext cx="540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/>
                <a:cs typeface="Arial"/>
              </a:rPr>
              <a:t>ER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288226" y="3046181"/>
            <a:ext cx="55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/>
                <a:cs typeface="Arial"/>
              </a:rPr>
              <a:t>N</a:t>
            </a:r>
            <a:r>
              <a:rPr lang="it-IT" sz="2000" dirty="0" smtClean="0">
                <a:latin typeface="Arial"/>
                <a:cs typeface="Arial"/>
              </a:rPr>
              <a:t>R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66732" y="185083"/>
            <a:ext cx="8728330" cy="860494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Pulse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Shape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Discrimination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LAr</a:t>
            </a:r>
            <a:endParaRPr lang="it-IT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6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Scintillation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Ionization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Discrimination</a:t>
            </a:r>
            <a:endParaRPr lang="it-IT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30852" y="2293559"/>
            <a:ext cx="5209407" cy="365414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98627" y="6170399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F</a:t>
            </a:r>
            <a:r>
              <a:rPr lang="it-IT" sz="2400" b="1" baseline="-25000" dirty="0" smtClean="0">
                <a:latin typeface="Arial"/>
                <a:cs typeface="Arial"/>
              </a:rPr>
              <a:t>90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2280" y="3666417"/>
            <a:ext cx="107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S</a:t>
            </a:r>
            <a:r>
              <a:rPr lang="it-IT" sz="2400" b="1" baseline="-25000" dirty="0" smtClean="0">
                <a:latin typeface="Arial"/>
                <a:cs typeface="Arial"/>
              </a:rPr>
              <a:t>2</a:t>
            </a:r>
            <a:r>
              <a:rPr lang="it-IT" sz="2400" b="1" dirty="0" smtClean="0">
                <a:latin typeface="Arial"/>
                <a:cs typeface="Arial"/>
              </a:rPr>
              <a:t> / S</a:t>
            </a:r>
            <a:r>
              <a:rPr lang="it-IT" sz="2400" b="1" baseline="-25000" dirty="0" smtClean="0">
                <a:latin typeface="Arial"/>
                <a:cs typeface="Arial"/>
              </a:rPr>
              <a:t>1</a:t>
            </a:r>
            <a:endParaRPr lang="it-IT" sz="2400" b="1" dirty="0">
              <a:latin typeface="Arial"/>
              <a:cs typeface="Arial"/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1930852" y="3330196"/>
            <a:ext cx="5209407" cy="259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1953662" y="4247118"/>
            <a:ext cx="5209407" cy="259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3278557" y="2293559"/>
            <a:ext cx="0" cy="36541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5180385" y="2293559"/>
            <a:ext cx="0" cy="36541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2799084" y="2967373"/>
            <a:ext cx="945987" cy="79043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707391" y="3851900"/>
            <a:ext cx="945987" cy="79043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991068" y="3151194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ER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874276" y="4042200"/>
            <a:ext cx="62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/>
                <a:cs typeface="Arial"/>
              </a:rPr>
              <a:t>N</a:t>
            </a:r>
            <a:r>
              <a:rPr lang="it-IT" sz="2400" b="1" dirty="0" smtClean="0">
                <a:latin typeface="Arial"/>
                <a:cs typeface="Arial"/>
              </a:rPr>
              <a:t>R</a:t>
            </a:r>
            <a:endParaRPr lang="it-IT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18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7237"/>
            <a:ext cx="7770813" cy="90303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Pulse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Shape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F</a:t>
            </a:r>
            <a:r>
              <a:rPr lang="it-IT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endParaRPr lang="it-IT" b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" y="1311545"/>
            <a:ext cx="9143999" cy="55191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26337" y="5650410"/>
            <a:ext cx="201850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280 kg x </a:t>
            </a:r>
            <a:r>
              <a:rPr lang="it-IT" sz="2400" b="1" dirty="0" err="1" smtClean="0">
                <a:latin typeface="Arial"/>
                <a:cs typeface="Arial"/>
              </a:rPr>
              <a:t>day</a:t>
            </a:r>
            <a:endParaRPr lang="it-IT" sz="2400" b="1" dirty="0">
              <a:latin typeface="Arial"/>
              <a:cs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3477" y="2518688"/>
            <a:ext cx="1159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Arial"/>
                <a:cs typeface="Arial"/>
              </a:rPr>
              <a:t>3x10</a:t>
            </a:r>
            <a:r>
              <a:rPr lang="it-IT" sz="2400" b="1" baseline="30000" dirty="0" smtClean="0">
                <a:latin typeface="Arial"/>
                <a:cs typeface="Arial"/>
              </a:rPr>
              <a:t>7</a:t>
            </a:r>
          </a:p>
          <a:p>
            <a:r>
              <a:rPr lang="it-IT" sz="2400" b="1" dirty="0" err="1" smtClean="0">
                <a:latin typeface="Arial"/>
                <a:cs typeface="Arial"/>
              </a:rPr>
              <a:t>events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50975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902" y="67236"/>
            <a:ext cx="8572824" cy="860494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DS-50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sensitivity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with 280 kg x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day</a:t>
            </a:r>
            <a:endParaRPr lang="it-IT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Immagine 2" descr="DS50-Isor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22" y="927730"/>
            <a:ext cx="5780580" cy="547549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61119" y="4293584"/>
            <a:ext cx="265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6600"/>
                </a:solidFill>
                <a:latin typeface="Arial"/>
                <a:cs typeface="Arial"/>
              </a:rPr>
              <a:t>LUX 90% CL </a:t>
            </a:r>
            <a:r>
              <a:rPr lang="it-IT" b="1" dirty="0" err="1" smtClean="0">
                <a:solidFill>
                  <a:srgbClr val="FF6600"/>
                </a:solidFill>
                <a:latin typeface="Arial"/>
                <a:cs typeface="Arial"/>
              </a:rPr>
              <a:t>limit</a:t>
            </a:r>
            <a:r>
              <a:rPr lang="it-IT" b="1" dirty="0" smtClean="0">
                <a:solidFill>
                  <a:srgbClr val="FF6600"/>
                </a:solidFill>
                <a:latin typeface="Arial"/>
                <a:cs typeface="Arial"/>
              </a:rPr>
              <a:t> 2013</a:t>
            </a:r>
            <a:endParaRPr lang="it-IT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69407" y="1449603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DS-50 </a:t>
            </a:r>
            <a:r>
              <a:rPr lang="it-IT" b="1" dirty="0" err="1" smtClean="0">
                <a:latin typeface="Arial"/>
                <a:cs typeface="Arial"/>
              </a:rPr>
              <a:t>AAr</a:t>
            </a:r>
            <a:r>
              <a:rPr lang="it-IT" b="1" dirty="0" smtClean="0">
                <a:latin typeface="Arial"/>
                <a:cs typeface="Arial"/>
              </a:rPr>
              <a:t> 1 </a:t>
            </a:r>
            <a:r>
              <a:rPr lang="it-IT" b="1" dirty="0" err="1" smtClean="0">
                <a:latin typeface="Arial"/>
                <a:cs typeface="Arial"/>
              </a:rPr>
              <a:t>event</a:t>
            </a: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b="1" dirty="0" err="1" smtClean="0">
                <a:latin typeface="Arial"/>
                <a:cs typeface="Arial"/>
              </a:rPr>
              <a:t>sensitivity</a:t>
            </a:r>
            <a:endParaRPr lang="it-IT" b="1" dirty="0" smtClean="0">
              <a:latin typeface="Arial"/>
              <a:cs typeface="Arial"/>
            </a:endParaRPr>
          </a:p>
          <a:p>
            <a:r>
              <a:rPr lang="it-IT" b="1" dirty="0" smtClean="0">
                <a:latin typeface="Arial"/>
                <a:cs typeface="Arial"/>
              </a:rPr>
              <a:t>70 p.e. </a:t>
            </a:r>
            <a:r>
              <a:rPr lang="it-IT" b="1" dirty="0" err="1" smtClean="0">
                <a:latin typeface="Arial"/>
                <a:cs typeface="Arial"/>
              </a:rPr>
              <a:t>threshold</a:t>
            </a:r>
            <a:r>
              <a:rPr lang="it-IT" b="1" dirty="0" smtClean="0">
                <a:latin typeface="Arial"/>
                <a:cs typeface="Arial"/>
              </a:rPr>
              <a:t> </a:t>
            </a:r>
          </a:p>
          <a:p>
            <a:r>
              <a:rPr lang="it-IT" b="1" dirty="0" smtClean="0">
                <a:latin typeface="Arial"/>
                <a:cs typeface="Arial"/>
              </a:rPr>
              <a:t>[35 </a:t>
            </a:r>
            <a:r>
              <a:rPr lang="it-IT" b="1" dirty="0" err="1" smtClean="0">
                <a:latin typeface="Arial"/>
                <a:cs typeface="Arial"/>
              </a:rPr>
              <a:t>keV</a:t>
            </a:r>
            <a:r>
              <a:rPr lang="it-IT" b="1" baseline="-25000" dirty="0" err="1" smtClean="0">
                <a:latin typeface="Arial"/>
                <a:cs typeface="Arial"/>
              </a:rPr>
              <a:t>r</a:t>
            </a:r>
            <a:r>
              <a:rPr lang="it-IT" b="1" dirty="0" smtClean="0">
                <a:latin typeface="Arial"/>
                <a:cs typeface="Arial"/>
              </a:rPr>
              <a:t>]</a:t>
            </a:r>
            <a:endParaRPr lang="it-IT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72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024" y="67236"/>
            <a:ext cx="9019756" cy="860494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DS-50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expected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sensitivity</a:t>
            </a:r>
            <a:r>
              <a:rPr lang="it-IT" sz="4000" b="1" dirty="0" smtClean="0">
                <a:solidFill>
                  <a:srgbClr val="FF0000"/>
                </a:solidFill>
                <a:latin typeface="Arial"/>
                <a:cs typeface="Arial"/>
              </a:rPr>
              <a:t> with </a:t>
            </a:r>
            <a:r>
              <a:rPr lang="it-IT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UAr</a:t>
            </a:r>
            <a:endParaRPr lang="it-IT" sz="4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lot_v1-101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0308" y="1113227"/>
            <a:ext cx="6978409" cy="57218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95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9687"/>
            <a:ext cx="7770813" cy="996077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Neutron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veto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0566" y="1914440"/>
            <a:ext cx="7770813" cy="424392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Arial"/>
                <a:cs typeface="Arial"/>
              </a:rPr>
              <a:t>30 </a:t>
            </a:r>
            <a:r>
              <a:rPr lang="it-IT" dirty="0" err="1" smtClean="0">
                <a:latin typeface="Arial"/>
                <a:cs typeface="Arial"/>
              </a:rPr>
              <a:t>tons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boron</a:t>
            </a:r>
            <a:r>
              <a:rPr lang="it-IT" dirty="0" err="1">
                <a:latin typeface="Arial"/>
                <a:cs typeface="Arial"/>
              </a:rPr>
              <a:t>-</a:t>
            </a:r>
            <a:r>
              <a:rPr lang="it-IT" dirty="0" err="1" smtClean="0">
                <a:latin typeface="Arial"/>
                <a:cs typeface="Arial"/>
              </a:rPr>
              <a:t>loaded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liquid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scintillator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 smtClean="0">
                <a:latin typeface="Arial"/>
                <a:cs typeface="Arial"/>
              </a:rPr>
              <a:t>50% TMB [ B(OCH</a:t>
            </a:r>
            <a:r>
              <a:rPr lang="it-IT" baseline="-25000" dirty="0" smtClean="0">
                <a:latin typeface="Arial"/>
                <a:cs typeface="Arial"/>
              </a:rPr>
              <a:t>3</a:t>
            </a:r>
            <a:r>
              <a:rPr lang="it-IT" dirty="0" smtClean="0">
                <a:latin typeface="Arial"/>
                <a:cs typeface="Arial"/>
              </a:rPr>
              <a:t>)</a:t>
            </a:r>
            <a:r>
              <a:rPr lang="it-IT" baseline="-25000" dirty="0" smtClean="0">
                <a:latin typeface="Arial"/>
                <a:cs typeface="Arial"/>
              </a:rPr>
              <a:t>3</a:t>
            </a:r>
            <a:r>
              <a:rPr lang="it-IT" dirty="0" smtClean="0">
                <a:latin typeface="Arial"/>
                <a:cs typeface="Arial"/>
              </a:rPr>
              <a:t>]</a:t>
            </a:r>
            <a:r>
              <a:rPr lang="it-IT" baseline="-25000" dirty="0" smtClean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 + 50% PC + 3 g/l PPO</a:t>
            </a:r>
          </a:p>
          <a:p>
            <a:pPr lvl="1"/>
            <a:endParaRPr lang="it-IT" dirty="0">
              <a:latin typeface="Arial"/>
              <a:cs typeface="Arial"/>
            </a:endParaRPr>
          </a:p>
          <a:p>
            <a:pPr lvl="1"/>
            <a:endParaRPr lang="it-IT" dirty="0" smtClean="0">
              <a:latin typeface="Arial"/>
              <a:cs typeface="Arial"/>
            </a:endParaRPr>
          </a:p>
          <a:p>
            <a:pPr lvl="1"/>
            <a:endParaRPr lang="it-IT" dirty="0">
              <a:latin typeface="Arial"/>
              <a:cs typeface="Arial"/>
            </a:endParaRPr>
          </a:p>
          <a:p>
            <a:pPr lvl="1"/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108 8”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High </a:t>
            </a:r>
            <a:r>
              <a:rPr lang="it-IT" dirty="0" err="1" smtClean="0">
                <a:latin typeface="Arial"/>
                <a:cs typeface="Arial"/>
              </a:rPr>
              <a:t>reflectivity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inner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surface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containment</a:t>
            </a:r>
            <a:r>
              <a:rPr lang="it-IT" dirty="0" smtClean="0">
                <a:latin typeface="Arial"/>
                <a:cs typeface="Arial"/>
              </a:rPr>
              <a:t> vessel</a:t>
            </a:r>
          </a:p>
          <a:p>
            <a:r>
              <a:rPr lang="it-IT" dirty="0" err="1">
                <a:latin typeface="Arial"/>
                <a:cs typeface="Arial"/>
              </a:rPr>
              <a:t>n</a:t>
            </a:r>
            <a:r>
              <a:rPr lang="it-IT" dirty="0" smtClean="0">
                <a:latin typeface="Arial"/>
                <a:cs typeface="Arial"/>
              </a:rPr>
              <a:t>-veto </a:t>
            </a:r>
            <a:r>
              <a:rPr lang="it-IT" dirty="0" err="1" smtClean="0">
                <a:latin typeface="Arial"/>
                <a:cs typeface="Arial"/>
              </a:rPr>
              <a:t>expected</a:t>
            </a:r>
            <a:r>
              <a:rPr lang="it-IT" dirty="0" smtClean="0">
                <a:latin typeface="Arial"/>
                <a:cs typeface="Arial"/>
              </a:rPr>
              <a:t> performance: &lt; 1 </a:t>
            </a:r>
            <a:r>
              <a:rPr lang="it-IT" dirty="0" err="1" smtClean="0">
                <a:latin typeface="Arial"/>
                <a:cs typeface="Arial"/>
              </a:rPr>
              <a:t>event</a:t>
            </a:r>
            <a:r>
              <a:rPr lang="it-IT" dirty="0" smtClean="0">
                <a:latin typeface="Arial"/>
                <a:cs typeface="Arial"/>
              </a:rPr>
              <a:t> in 3 </a:t>
            </a:r>
            <a:r>
              <a:rPr lang="it-IT" dirty="0" err="1" smtClean="0">
                <a:latin typeface="Arial"/>
                <a:cs typeface="Arial"/>
              </a:rPr>
              <a:t>years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after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n</a:t>
            </a:r>
            <a:r>
              <a:rPr lang="it-IT" dirty="0" smtClean="0">
                <a:latin typeface="Arial"/>
                <a:cs typeface="Arial"/>
              </a:rPr>
              <a:t>-veto </a:t>
            </a:r>
            <a:r>
              <a:rPr lang="it-IT" dirty="0" err="1" smtClean="0">
                <a:latin typeface="Arial"/>
                <a:cs typeface="Arial"/>
              </a:rPr>
              <a:t>rejection</a:t>
            </a:r>
            <a:r>
              <a:rPr lang="it-IT" dirty="0" smtClean="0">
                <a:latin typeface="Arial"/>
                <a:cs typeface="Arial"/>
              </a:rPr>
              <a:t> and TPC </a:t>
            </a:r>
            <a:r>
              <a:rPr lang="it-IT" dirty="0" err="1" smtClean="0">
                <a:latin typeface="Arial"/>
                <a:cs typeface="Arial"/>
              </a:rPr>
              <a:t>cuts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pPr lvl="1"/>
            <a:endParaRPr lang="it-IT" dirty="0">
              <a:latin typeface="Arial"/>
              <a:cs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86608"/>
              </p:ext>
            </p:extLst>
          </p:nvPr>
        </p:nvGraphicFramePr>
        <p:xfrm>
          <a:off x="1216271" y="2865957"/>
          <a:ext cx="6388344" cy="125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3" imgW="3886200" imgH="762000" progId="Equation.3">
                  <p:embed/>
                </p:oleObj>
              </mc:Choice>
              <mc:Fallback>
                <p:oleObj name="Equation" r:id="rId3" imgW="3886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271" y="2865957"/>
                        <a:ext cx="6388344" cy="12548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53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9687"/>
            <a:ext cx="7770813" cy="996077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Neutron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veto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present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713" y="1840594"/>
            <a:ext cx="8498802" cy="4243920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>
                <a:latin typeface="Arial"/>
                <a:cs typeface="Arial"/>
              </a:rPr>
              <a:t>Determined</a:t>
            </a:r>
            <a:r>
              <a:rPr lang="it-IT" dirty="0" smtClean="0">
                <a:latin typeface="Arial"/>
                <a:cs typeface="Arial"/>
              </a:rPr>
              <a:t> a high </a:t>
            </a:r>
            <a:r>
              <a:rPr lang="it-IT" baseline="30000" dirty="0" smtClean="0">
                <a:latin typeface="Arial"/>
                <a:cs typeface="Arial"/>
              </a:rPr>
              <a:t>14</a:t>
            </a:r>
            <a:r>
              <a:rPr lang="it-IT" dirty="0" smtClean="0">
                <a:latin typeface="Arial"/>
                <a:cs typeface="Arial"/>
              </a:rPr>
              <a:t>C </a:t>
            </a:r>
            <a:r>
              <a:rPr lang="it-IT" dirty="0" err="1" smtClean="0">
                <a:latin typeface="Arial"/>
                <a:cs typeface="Arial"/>
              </a:rPr>
              <a:t>contamination</a:t>
            </a:r>
            <a:r>
              <a:rPr lang="it-IT" dirty="0" smtClean="0">
                <a:latin typeface="Arial"/>
                <a:cs typeface="Arial"/>
              </a:rPr>
              <a:t> from TMB</a:t>
            </a:r>
          </a:p>
          <a:p>
            <a:pPr lvl="1"/>
            <a:r>
              <a:rPr lang="it-IT" dirty="0" smtClean="0">
                <a:latin typeface="Arial"/>
                <a:cs typeface="Arial"/>
              </a:rPr>
              <a:t>~10</a:t>
            </a:r>
            <a:r>
              <a:rPr lang="it-IT" baseline="30000" dirty="0" smtClean="0">
                <a:latin typeface="Arial"/>
                <a:cs typeface="Arial"/>
              </a:rPr>
              <a:t>-13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baseline="30000" dirty="0" smtClean="0">
                <a:latin typeface="Arial"/>
                <a:cs typeface="Arial"/>
              </a:rPr>
              <a:t>14</a:t>
            </a:r>
            <a:r>
              <a:rPr lang="it-IT" dirty="0" smtClean="0">
                <a:latin typeface="Arial"/>
                <a:cs typeface="Arial"/>
              </a:rPr>
              <a:t>C/</a:t>
            </a:r>
            <a:r>
              <a:rPr lang="it-IT" baseline="30000" dirty="0" smtClean="0">
                <a:latin typeface="Arial"/>
                <a:cs typeface="Arial"/>
              </a:rPr>
              <a:t>12</a:t>
            </a:r>
            <a:r>
              <a:rPr lang="it-IT" dirty="0" smtClean="0">
                <a:latin typeface="Arial"/>
                <a:cs typeface="Arial"/>
              </a:rPr>
              <a:t>C</a:t>
            </a:r>
          </a:p>
          <a:p>
            <a:pPr lvl="1"/>
            <a:r>
              <a:rPr lang="it-IT" dirty="0" err="1">
                <a:latin typeface="Arial"/>
                <a:cs typeface="Arial"/>
              </a:rPr>
              <a:t>u</a:t>
            </a:r>
            <a:r>
              <a:rPr lang="it-IT" dirty="0" err="1" smtClean="0">
                <a:latin typeface="Arial"/>
                <a:cs typeface="Arial"/>
              </a:rPr>
              <a:t>nderstood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origin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contamination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 err="1">
                <a:latin typeface="Arial"/>
                <a:cs typeface="Arial"/>
              </a:rPr>
              <a:t>c</a:t>
            </a:r>
            <a:r>
              <a:rPr lang="it-IT" dirty="0" err="1" smtClean="0">
                <a:latin typeface="Arial"/>
                <a:cs typeface="Arial"/>
              </a:rPr>
              <a:t>lear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roadmap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fix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issue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obtain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&lt;10</a:t>
            </a:r>
            <a:r>
              <a:rPr lang="it-IT" baseline="30000" dirty="0">
                <a:latin typeface="Arial"/>
                <a:cs typeface="Arial"/>
              </a:rPr>
              <a:t>-</a:t>
            </a:r>
            <a:r>
              <a:rPr lang="it-IT" baseline="30000" dirty="0" smtClean="0">
                <a:latin typeface="Arial"/>
                <a:cs typeface="Arial"/>
              </a:rPr>
              <a:t>15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baseline="30000" dirty="0">
                <a:latin typeface="Arial"/>
                <a:cs typeface="Arial"/>
              </a:rPr>
              <a:t>14</a:t>
            </a:r>
            <a:r>
              <a:rPr lang="it-IT" dirty="0">
                <a:latin typeface="Arial"/>
                <a:cs typeface="Arial"/>
              </a:rPr>
              <a:t>C/</a:t>
            </a:r>
            <a:r>
              <a:rPr lang="it-IT" baseline="30000" dirty="0">
                <a:latin typeface="Arial"/>
                <a:cs typeface="Arial"/>
              </a:rPr>
              <a:t>12</a:t>
            </a:r>
            <a:r>
              <a:rPr lang="it-IT" dirty="0">
                <a:latin typeface="Arial"/>
                <a:cs typeface="Arial"/>
              </a:rPr>
              <a:t>C</a:t>
            </a:r>
          </a:p>
          <a:p>
            <a:pPr lvl="1"/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High Light </a:t>
            </a:r>
            <a:r>
              <a:rPr lang="it-IT" dirty="0" err="1" smtClean="0">
                <a:latin typeface="Arial"/>
                <a:cs typeface="Arial"/>
              </a:rPr>
              <a:t>Yield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measured</a:t>
            </a:r>
            <a:r>
              <a:rPr lang="it-IT" dirty="0" smtClean="0">
                <a:latin typeface="Arial"/>
                <a:cs typeface="Arial"/>
              </a:rPr>
              <a:t> from </a:t>
            </a:r>
            <a:r>
              <a:rPr lang="it-IT" baseline="30000" dirty="0" smtClean="0">
                <a:latin typeface="Arial"/>
                <a:cs typeface="Arial"/>
              </a:rPr>
              <a:t>14</a:t>
            </a:r>
            <a:r>
              <a:rPr lang="it-IT" dirty="0" smtClean="0">
                <a:latin typeface="Arial"/>
                <a:cs typeface="Arial"/>
              </a:rPr>
              <a:t>C </a:t>
            </a:r>
          </a:p>
          <a:p>
            <a:pPr marL="0" indent="0">
              <a:buNone/>
            </a:pPr>
            <a:r>
              <a:rPr lang="it-IT" dirty="0" err="1">
                <a:latin typeface="Arial"/>
                <a:cs typeface="Arial"/>
              </a:rPr>
              <a:t>s</a:t>
            </a:r>
            <a:r>
              <a:rPr lang="it-IT" dirty="0" err="1" smtClean="0">
                <a:latin typeface="Arial"/>
                <a:cs typeface="Arial"/>
              </a:rPr>
              <a:t>pectrum</a:t>
            </a:r>
            <a:r>
              <a:rPr lang="it-IT" dirty="0" smtClean="0">
                <a:latin typeface="Arial"/>
                <a:cs typeface="Arial"/>
              </a:rPr>
              <a:t>, </a:t>
            </a:r>
            <a:r>
              <a:rPr lang="it-IT" baseline="30000" dirty="0" smtClean="0">
                <a:latin typeface="Arial"/>
                <a:cs typeface="Arial"/>
              </a:rPr>
              <a:t>60</a:t>
            </a:r>
            <a:r>
              <a:rPr lang="it-IT" dirty="0" smtClean="0">
                <a:latin typeface="Arial"/>
                <a:cs typeface="Arial"/>
              </a:rPr>
              <a:t>Co </a:t>
            </a:r>
            <a:r>
              <a:rPr lang="it-IT" dirty="0" err="1" smtClean="0">
                <a:latin typeface="Arial"/>
                <a:cs typeface="Arial"/>
              </a:rPr>
              <a:t>contamination</a:t>
            </a:r>
            <a:r>
              <a:rPr lang="it-IT" dirty="0" smtClean="0">
                <a:latin typeface="Arial"/>
                <a:cs typeface="Arial"/>
              </a:rPr>
              <a:t> in </a:t>
            </a:r>
          </a:p>
          <a:p>
            <a:pPr marL="0" indent="0">
              <a:buNone/>
            </a:pPr>
            <a:r>
              <a:rPr lang="it-IT" dirty="0" err="1" smtClean="0">
                <a:latin typeface="Arial"/>
                <a:cs typeface="Arial"/>
              </a:rPr>
              <a:t>steel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cryostat</a:t>
            </a:r>
            <a:r>
              <a:rPr lang="it-IT" dirty="0" smtClean="0">
                <a:latin typeface="Arial"/>
                <a:cs typeface="Arial"/>
              </a:rPr>
              <a:t> (~ 13 </a:t>
            </a:r>
            <a:r>
              <a:rPr lang="it-IT" dirty="0" err="1" smtClean="0">
                <a:latin typeface="Arial"/>
                <a:cs typeface="Arial"/>
              </a:rPr>
              <a:t>mBq</a:t>
            </a:r>
            <a:r>
              <a:rPr lang="it-IT" dirty="0" smtClean="0">
                <a:latin typeface="Arial"/>
                <a:cs typeface="Arial"/>
              </a:rPr>
              <a:t>/kg) and</a:t>
            </a:r>
          </a:p>
          <a:p>
            <a:pPr marL="0" indent="0">
              <a:buNone/>
            </a:pPr>
            <a:r>
              <a:rPr lang="it-IT" dirty="0" smtClean="0">
                <a:latin typeface="Arial"/>
                <a:cs typeface="Arial"/>
              </a:rPr>
              <a:t>from </a:t>
            </a:r>
            <a:r>
              <a:rPr lang="it-IT" baseline="30000" dirty="0" smtClean="0">
                <a:latin typeface="Arial"/>
                <a:cs typeface="Arial"/>
              </a:rPr>
              <a:t>208</a:t>
            </a:r>
            <a:r>
              <a:rPr lang="it-IT" dirty="0" smtClean="0">
                <a:latin typeface="Arial"/>
                <a:cs typeface="Arial"/>
              </a:rPr>
              <a:t>Tl </a:t>
            </a:r>
          </a:p>
          <a:p>
            <a:pPr marL="457200" lvl="1" indent="0">
              <a:buNone/>
            </a:pPr>
            <a:endParaRPr lang="it-IT" dirty="0">
              <a:latin typeface="Arial"/>
              <a:cs typeface="Arial"/>
            </a:endParaRPr>
          </a:p>
        </p:txBody>
      </p:sp>
      <p:pic>
        <p:nvPicPr>
          <p:cNvPr id="4" name="Picture 6" descr="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55" y="4109645"/>
            <a:ext cx="3747213" cy="267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96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9687"/>
            <a:ext cx="7770813" cy="996077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LAr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TPC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236" y="1648616"/>
            <a:ext cx="8652086" cy="4952786"/>
          </a:xfrm>
        </p:spPr>
        <p:txBody>
          <a:bodyPr>
            <a:normAutofit fontScale="85000" lnSpcReduction="20000"/>
          </a:bodyPr>
          <a:lstStyle/>
          <a:p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In </a:t>
            </a:r>
            <a:r>
              <a:rPr lang="it-IT" dirty="0" err="1" smtClean="0">
                <a:latin typeface="Arial"/>
                <a:cs typeface="Arial"/>
              </a:rPr>
              <a:t>operation</a:t>
            </a:r>
            <a:r>
              <a:rPr lang="it-IT" dirty="0" smtClean="0">
                <a:latin typeface="Arial"/>
                <a:cs typeface="Arial"/>
              </a:rPr>
              <a:t> S1/S2 mode with 50 kg </a:t>
            </a:r>
            <a:r>
              <a:rPr lang="it-IT" dirty="0" err="1" smtClean="0">
                <a:latin typeface="Arial"/>
                <a:cs typeface="Arial"/>
              </a:rPr>
              <a:t>AAr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err="1" smtClean="0">
                <a:latin typeface="Arial"/>
                <a:cs typeface="Arial"/>
              </a:rPr>
              <a:t>Expected</a:t>
            </a:r>
            <a:r>
              <a:rPr lang="it-IT" dirty="0" smtClean="0">
                <a:latin typeface="Arial"/>
                <a:cs typeface="Arial"/>
              </a:rPr>
              <a:t> 1-2 </a:t>
            </a:r>
            <a:r>
              <a:rPr lang="it-IT" dirty="0" err="1" smtClean="0">
                <a:latin typeface="Arial"/>
                <a:cs typeface="Arial"/>
              </a:rPr>
              <a:t>neutron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month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mainly</a:t>
            </a:r>
            <a:r>
              <a:rPr lang="it-IT" dirty="0" smtClean="0">
                <a:latin typeface="Arial"/>
                <a:cs typeface="Arial"/>
              </a:rPr>
              <a:t> from </a:t>
            </a:r>
            <a:r>
              <a:rPr lang="it-IT" dirty="0" err="1" smtClean="0">
                <a:latin typeface="Arial"/>
                <a:cs typeface="Arial"/>
              </a:rPr>
              <a:t>measured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activity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r>
              <a:rPr lang="it-IT" dirty="0" smtClean="0">
                <a:latin typeface="Arial"/>
                <a:cs typeface="Arial"/>
              </a:rPr>
              <a:t>) </a:t>
            </a:r>
            <a:r>
              <a:rPr lang="it-IT" dirty="0" err="1" smtClean="0">
                <a:latin typeface="Arial"/>
                <a:cs typeface="Arial"/>
              </a:rPr>
              <a:t>w</a:t>
            </a:r>
            <a:r>
              <a:rPr lang="it-IT" dirty="0" smtClean="0">
                <a:latin typeface="Arial"/>
                <a:cs typeface="Arial"/>
              </a:rPr>
              <a:t>/o veto </a:t>
            </a:r>
            <a:r>
              <a:rPr lang="it-IT" dirty="0" err="1" smtClean="0">
                <a:latin typeface="Arial"/>
                <a:cs typeface="Arial"/>
              </a:rPr>
              <a:t>cut</a:t>
            </a:r>
            <a:r>
              <a:rPr lang="it-IT" dirty="0" smtClean="0">
                <a:latin typeface="Arial"/>
                <a:cs typeface="Arial"/>
              </a:rPr>
              <a:t> with R11065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r>
              <a:rPr lang="it-IT" dirty="0" smtClean="0">
                <a:latin typeface="Arial"/>
                <a:cs typeface="Arial"/>
              </a:rPr>
              <a:t>. </a:t>
            </a:r>
            <a:endParaRPr lang="it-IT" dirty="0">
              <a:latin typeface="Arial"/>
              <a:cs typeface="Arial"/>
            </a:endParaRPr>
          </a:p>
          <a:p>
            <a:pPr lvl="1"/>
            <a:r>
              <a:rPr lang="it-IT" dirty="0" smtClean="0">
                <a:latin typeface="Arial"/>
                <a:cs typeface="Arial"/>
              </a:rPr>
              <a:t>Veto </a:t>
            </a:r>
            <a:r>
              <a:rPr lang="it-IT" dirty="0" err="1" smtClean="0">
                <a:latin typeface="Arial"/>
                <a:cs typeface="Arial"/>
              </a:rPr>
              <a:t>rejection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factor</a:t>
            </a:r>
            <a:r>
              <a:rPr lang="it-IT" dirty="0" smtClean="0">
                <a:latin typeface="Arial"/>
                <a:cs typeface="Arial"/>
              </a:rPr>
              <a:t> = 100: </a:t>
            </a:r>
          </a:p>
          <a:p>
            <a:pPr lvl="1"/>
            <a:r>
              <a:rPr lang="it-IT" dirty="0" smtClean="0">
                <a:latin typeface="Arial"/>
                <a:cs typeface="Arial"/>
              </a:rPr>
              <a:t>TPC </a:t>
            </a:r>
            <a:r>
              <a:rPr lang="it-IT" dirty="0" err="1" smtClean="0">
                <a:latin typeface="Arial"/>
                <a:cs typeface="Arial"/>
              </a:rPr>
              <a:t>cuts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rejection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factor</a:t>
            </a:r>
            <a:r>
              <a:rPr lang="it-IT" dirty="0" smtClean="0">
                <a:latin typeface="Arial"/>
                <a:cs typeface="Arial"/>
              </a:rPr>
              <a:t> = 30 </a:t>
            </a:r>
          </a:p>
          <a:p>
            <a:pPr marL="457200" lvl="1" indent="0">
              <a:buNone/>
            </a:pPr>
            <a:r>
              <a:rPr lang="it-IT" u="sng" dirty="0" err="1" smtClean="0">
                <a:latin typeface="Arial"/>
                <a:cs typeface="Arial"/>
              </a:rPr>
              <a:t>need</a:t>
            </a:r>
            <a:r>
              <a:rPr lang="it-IT" u="sng" dirty="0" smtClean="0">
                <a:latin typeface="Arial"/>
                <a:cs typeface="Arial"/>
              </a:rPr>
              <a:t> a </a:t>
            </a:r>
            <a:r>
              <a:rPr lang="it-IT" u="sng" dirty="0" err="1" smtClean="0">
                <a:latin typeface="Arial"/>
                <a:cs typeface="Arial"/>
              </a:rPr>
              <a:t>n</a:t>
            </a:r>
            <a:r>
              <a:rPr lang="it-IT" u="sng" dirty="0" smtClean="0">
                <a:latin typeface="Arial"/>
                <a:cs typeface="Arial"/>
              </a:rPr>
              <a:t>-veto</a:t>
            </a:r>
          </a:p>
          <a:p>
            <a:r>
              <a:rPr lang="it-IT" dirty="0" smtClean="0">
                <a:latin typeface="Arial"/>
                <a:cs typeface="Arial"/>
              </a:rPr>
              <a:t>In </a:t>
            </a:r>
            <a:r>
              <a:rPr lang="it-IT" dirty="0" err="1" smtClean="0">
                <a:latin typeface="Arial"/>
                <a:cs typeface="Arial"/>
              </a:rPr>
              <a:t>operation</a:t>
            </a:r>
            <a:r>
              <a:rPr lang="it-IT" dirty="0" smtClean="0">
                <a:latin typeface="Arial"/>
                <a:cs typeface="Arial"/>
              </a:rPr>
              <a:t> with 38 3” R11065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endParaRPr lang="it-IT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Gain </a:t>
            </a:r>
            <a:r>
              <a:rPr lang="it-IT" dirty="0" err="1" smtClean="0">
                <a:latin typeface="Arial"/>
                <a:cs typeface="Arial"/>
              </a:rPr>
              <a:t>stability</a:t>
            </a:r>
            <a:r>
              <a:rPr lang="it-IT" dirty="0" smtClean="0">
                <a:latin typeface="Arial"/>
                <a:cs typeface="Arial"/>
              </a:rPr>
              <a:t> 1-2%</a:t>
            </a: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HV: </a:t>
            </a:r>
            <a:r>
              <a:rPr lang="it-IT" dirty="0" err="1" smtClean="0">
                <a:latin typeface="Arial"/>
                <a:cs typeface="Arial"/>
              </a:rPr>
              <a:t>E</a:t>
            </a:r>
            <a:r>
              <a:rPr lang="it-IT" baseline="-25000" dirty="0" err="1" smtClean="0">
                <a:latin typeface="Arial"/>
                <a:cs typeface="Arial"/>
              </a:rPr>
              <a:t>drift</a:t>
            </a:r>
            <a:r>
              <a:rPr lang="it-IT" dirty="0" smtClean="0">
                <a:latin typeface="Arial"/>
                <a:cs typeface="Arial"/>
              </a:rPr>
              <a:t> = 200 V/cm, </a:t>
            </a:r>
            <a:r>
              <a:rPr lang="it-IT" dirty="0" err="1" smtClean="0">
                <a:latin typeface="Arial"/>
                <a:cs typeface="Arial"/>
              </a:rPr>
              <a:t>E</a:t>
            </a:r>
            <a:r>
              <a:rPr lang="it-IT" baseline="-25000" dirty="0" err="1" smtClean="0">
                <a:latin typeface="Arial"/>
                <a:cs typeface="Arial"/>
              </a:rPr>
              <a:t>extraction</a:t>
            </a:r>
            <a:r>
              <a:rPr lang="it-IT" dirty="0" smtClean="0">
                <a:latin typeface="Arial"/>
                <a:cs typeface="Arial"/>
              </a:rPr>
              <a:t> = 2.8 </a:t>
            </a:r>
            <a:r>
              <a:rPr lang="it-IT" dirty="0" err="1" smtClean="0">
                <a:latin typeface="Arial"/>
                <a:cs typeface="Arial"/>
              </a:rPr>
              <a:t>kV</a:t>
            </a:r>
            <a:r>
              <a:rPr lang="it-IT" dirty="0" smtClean="0">
                <a:latin typeface="Arial"/>
                <a:cs typeface="Arial"/>
              </a:rPr>
              <a:t>/cm</a:t>
            </a: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Light </a:t>
            </a:r>
            <a:r>
              <a:rPr lang="it-IT" dirty="0" err="1" smtClean="0">
                <a:latin typeface="Arial"/>
                <a:cs typeface="Arial"/>
              </a:rPr>
              <a:t>yield</a:t>
            </a:r>
            <a:r>
              <a:rPr lang="it-IT" dirty="0" smtClean="0">
                <a:latin typeface="Arial"/>
                <a:cs typeface="Arial"/>
              </a:rPr>
              <a:t> ~ 8 p.e./</a:t>
            </a:r>
            <a:r>
              <a:rPr lang="it-IT" dirty="0" err="1" smtClean="0">
                <a:latin typeface="Arial"/>
                <a:cs typeface="Arial"/>
              </a:rPr>
              <a:t>keVee</a:t>
            </a:r>
            <a:endParaRPr lang="it-IT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§"/>
            </a:pPr>
            <a:r>
              <a:rPr lang="it-IT" dirty="0" smtClean="0">
                <a:latin typeface="Arial"/>
                <a:cs typeface="Arial"/>
              </a:rPr>
              <a:t>Electron </a:t>
            </a:r>
            <a:r>
              <a:rPr lang="it-IT" dirty="0" err="1" smtClean="0">
                <a:latin typeface="Arial"/>
                <a:cs typeface="Arial"/>
              </a:rPr>
              <a:t>lifetime</a:t>
            </a:r>
            <a:r>
              <a:rPr lang="it-IT" dirty="0" smtClean="0">
                <a:latin typeface="Arial"/>
                <a:cs typeface="Arial"/>
              </a:rPr>
              <a:t> ~5ms</a:t>
            </a:r>
          </a:p>
          <a:p>
            <a:pPr lvl="2">
              <a:buFont typeface="Courier New"/>
              <a:buChar char="o"/>
            </a:pPr>
            <a:r>
              <a:rPr lang="it-IT" dirty="0" smtClean="0">
                <a:latin typeface="Arial"/>
                <a:cs typeface="Arial"/>
              </a:rPr>
              <a:t>To compare with </a:t>
            </a:r>
            <a:r>
              <a:rPr lang="it-IT" dirty="0" err="1" smtClean="0">
                <a:latin typeface="Arial"/>
                <a:cs typeface="Arial"/>
              </a:rPr>
              <a:t>max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drift</a:t>
            </a:r>
            <a:r>
              <a:rPr lang="it-IT" dirty="0" smtClean="0">
                <a:latin typeface="Arial"/>
                <a:cs typeface="Arial"/>
              </a:rPr>
              <a:t> time of ~ 400 </a:t>
            </a:r>
            <a:r>
              <a:rPr lang="it-IT" dirty="0" err="1" smtClean="0">
                <a:latin typeface="Symbol" charset="2"/>
                <a:cs typeface="Symbol" charset="2"/>
              </a:rPr>
              <a:t>m</a:t>
            </a:r>
            <a:r>
              <a:rPr lang="it-IT" dirty="0" err="1" smtClean="0">
                <a:latin typeface="Arial"/>
                <a:cs typeface="Arial"/>
              </a:rPr>
              <a:t>s</a:t>
            </a:r>
            <a:endParaRPr lang="it-IT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§"/>
            </a:pPr>
            <a:r>
              <a:rPr lang="it-IT" baseline="30000" dirty="0" smtClean="0">
                <a:latin typeface="Arial"/>
                <a:cs typeface="Arial"/>
              </a:rPr>
              <a:t>83m</a:t>
            </a:r>
            <a:r>
              <a:rPr lang="it-IT" dirty="0" smtClean="0">
                <a:latin typeface="Arial"/>
                <a:cs typeface="Arial"/>
              </a:rPr>
              <a:t>Kr </a:t>
            </a:r>
            <a:r>
              <a:rPr lang="it-IT" dirty="0" err="1" smtClean="0">
                <a:latin typeface="Arial"/>
                <a:cs typeface="Arial"/>
              </a:rPr>
              <a:t>internal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calibration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two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times</a:t>
            </a:r>
            <a:r>
              <a:rPr lang="it-IT" dirty="0" smtClean="0">
                <a:latin typeface="Arial"/>
                <a:cs typeface="Arial"/>
              </a:rPr>
              <a:t>) 41.5 </a:t>
            </a:r>
            <a:r>
              <a:rPr lang="it-IT" dirty="0" err="1" smtClean="0">
                <a:latin typeface="Arial"/>
                <a:cs typeface="Arial"/>
              </a:rPr>
              <a:t>keVee</a:t>
            </a:r>
            <a:r>
              <a:rPr lang="it-IT" dirty="0" smtClean="0">
                <a:latin typeface="Arial"/>
                <a:cs typeface="Arial"/>
              </a:rPr>
              <a:t> sum line  </a:t>
            </a:r>
          </a:p>
          <a:p>
            <a:pPr lvl="1"/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69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1502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Light yield @ null field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Content Placeholder 5" descr="2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6400" y="3657600"/>
            <a:ext cx="4491470" cy="3200400"/>
          </a:xfrm>
        </p:spPr>
      </p:pic>
      <p:pic>
        <p:nvPicPr>
          <p:cNvPr id="7" name="Content Placeholder 6" descr="5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217488"/>
            <a:ext cx="4641118" cy="3506912"/>
          </a:xfrm>
        </p:spPr>
      </p:pic>
      <p:sp>
        <p:nvSpPr>
          <p:cNvPr id="8" name="TextBox 7"/>
          <p:cNvSpPr txBox="1"/>
          <p:nvPr/>
        </p:nvSpPr>
        <p:spPr>
          <a:xfrm>
            <a:off x="95706" y="2226928"/>
            <a:ext cx="4038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ight Yield ~ 8 </a:t>
            </a:r>
            <a:r>
              <a:rPr lang="en-US" dirty="0" err="1" smtClean="0">
                <a:latin typeface="Arial"/>
                <a:cs typeface="Arial"/>
              </a:rPr>
              <a:t>pe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keV</a:t>
            </a:r>
            <a:r>
              <a:rPr lang="en-US" baseline="-25000" dirty="0" err="1" smtClean="0">
                <a:latin typeface="Arial"/>
                <a:cs typeface="Arial"/>
              </a:rPr>
              <a:t>ee</a:t>
            </a:r>
            <a:endParaRPr lang="en-US" sz="1400" baseline="-25000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at </a:t>
            </a:r>
            <a:r>
              <a:rPr lang="en-US" b="1" dirty="0" smtClean="0">
                <a:latin typeface="Arial"/>
                <a:cs typeface="Arial"/>
              </a:rPr>
              <a:t>null field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4134306" y="2303129"/>
            <a:ext cx="2590800" cy="246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2115006" y="2873259"/>
            <a:ext cx="1333503" cy="217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03020" y="4876800"/>
            <a:ext cx="25576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30000" dirty="0" smtClean="0">
                <a:latin typeface="Arial"/>
                <a:cs typeface="Arial"/>
              </a:rPr>
              <a:t>83m</a:t>
            </a:r>
            <a:r>
              <a:rPr lang="en-US" dirty="0" smtClean="0">
                <a:latin typeface="Arial"/>
                <a:cs typeface="Arial"/>
              </a:rPr>
              <a:t>Kr peak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41.5 </a:t>
            </a:r>
            <a:r>
              <a:rPr lang="en-US" dirty="0" err="1" smtClean="0">
                <a:latin typeface="Arial"/>
                <a:cs typeface="Arial"/>
              </a:rPr>
              <a:t>keV</a:t>
            </a:r>
            <a:r>
              <a:rPr lang="en-US" dirty="0" smtClean="0">
                <a:latin typeface="Arial"/>
                <a:cs typeface="Arial"/>
              </a:rPr>
              <a:t>, T</a:t>
            </a:r>
            <a:r>
              <a:rPr lang="en-US" baseline="-25000" dirty="0" smtClean="0">
                <a:latin typeface="Arial"/>
                <a:cs typeface="Arial"/>
              </a:rPr>
              <a:t>1/2</a:t>
            </a:r>
            <a:r>
              <a:rPr lang="en-US" dirty="0" smtClean="0">
                <a:latin typeface="Arial"/>
                <a:cs typeface="Arial"/>
              </a:rPr>
              <a:t>=1.83h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705601" y="3886200"/>
            <a:ext cx="1076268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86600" y="5715000"/>
            <a:ext cx="175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³⁹Ar spectrum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565 </a:t>
            </a:r>
            <a:r>
              <a:rPr lang="en-US" dirty="0" err="1" smtClean="0">
                <a:latin typeface="Arial"/>
                <a:cs typeface="Arial"/>
              </a:rPr>
              <a:t>keV</a:t>
            </a:r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rot="10800000">
            <a:off x="4800600" y="5334000"/>
            <a:ext cx="2286000" cy="704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3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Light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Yield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@ 200V/cm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990"/>
            <a:ext cx="9144000" cy="52790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233117" y="5401967"/>
            <a:ext cx="3481041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8 --&gt; 7 p.e./</a:t>
            </a:r>
            <a:r>
              <a:rPr lang="it-IT" sz="3200" b="1" dirty="0" err="1" smtClean="0">
                <a:latin typeface="Arial"/>
                <a:cs typeface="Arial"/>
              </a:rPr>
              <a:t>keVee</a:t>
            </a:r>
            <a:endParaRPr lang="it-IT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83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RdEr.gif"/>
          <p:cNvPicPr>
            <a:picLocks noGrp="1" noChangeAspect="1"/>
          </p:cNvPicPr>
          <p:nvPr>
            <p:ph idx="1"/>
          </p:nvPr>
        </p:nvPicPr>
        <p:blipFill>
          <a:blip r:embed="rId2"/>
          <a:srcRect l="-9095" r="-9095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Recoil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Spectrum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6060" y="3048000"/>
            <a:ext cx="4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Ar</a:t>
            </a:r>
            <a:endParaRPr lang="it-IT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209800"/>
            <a:ext cx="50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Xe</a:t>
            </a:r>
            <a:endParaRPr lang="it-IT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6030" y="3657600"/>
            <a:ext cx="539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3366FF"/>
                </a:solidFill>
              </a:rPr>
              <a:t>Na</a:t>
            </a:r>
            <a:endParaRPr lang="it-IT" sz="2400" b="1" baseline="300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430" y="373380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Ge</a:t>
            </a:r>
            <a:endParaRPr lang="it-IT" sz="2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18535" y="5906869"/>
            <a:ext cx="54221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0.3 </a:t>
            </a:r>
            <a:r>
              <a:rPr lang="it-IT" dirty="0" err="1" smtClean="0"/>
              <a:t>events</a:t>
            </a:r>
            <a:r>
              <a:rPr lang="it-IT" dirty="0" smtClean="0"/>
              <a:t>/kg/</a:t>
            </a:r>
            <a:r>
              <a:rPr lang="it-IT" dirty="0" err="1" smtClean="0"/>
              <a:t>year</a:t>
            </a:r>
            <a:r>
              <a:rPr lang="it-IT" dirty="0" smtClean="0"/>
              <a:t> in </a:t>
            </a:r>
            <a:r>
              <a:rPr lang="it-IT" dirty="0" err="1" smtClean="0"/>
              <a:t>Xe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10</a:t>
            </a:r>
            <a:r>
              <a:rPr lang="it-IT" baseline="30000" dirty="0" smtClean="0"/>
              <a:t>-45</a:t>
            </a:r>
            <a:r>
              <a:rPr lang="it-IT" dirty="0" smtClean="0"/>
              <a:t> cm</a:t>
            </a:r>
            <a:r>
              <a:rPr lang="it-IT" baseline="30000" dirty="0" smtClean="0"/>
              <a:t>2</a:t>
            </a:r>
            <a:r>
              <a:rPr lang="it-IT" dirty="0" smtClean="0"/>
              <a:t> and 50 </a:t>
            </a:r>
            <a:r>
              <a:rPr lang="it-IT" dirty="0" err="1" smtClean="0"/>
              <a:t>GeV</a:t>
            </a:r>
            <a:r>
              <a:rPr lang="it-IT" dirty="0" smtClean="0"/>
              <a:t>/c</a:t>
            </a:r>
            <a:r>
              <a:rPr lang="it-IT" baseline="30000" dirty="0" smtClean="0"/>
              <a:t>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FB03-78F5-5846-96EE-8600CBB3FD5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64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life time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Content Placeholder 8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782" y="1438837"/>
            <a:ext cx="7457613" cy="4837664"/>
          </a:xfrm>
        </p:spPr>
      </p:pic>
    </p:spTree>
    <p:extLst>
      <p:ext uri="{BB962C8B-B14F-4D97-AF65-F5344CB8AC3E}">
        <p14:creationId xmlns:p14="http://schemas.microsoft.com/office/powerpoint/2010/main" val="72611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From DS-50 to DS-G2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67" y="1438836"/>
            <a:ext cx="5448591" cy="51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536" y="119068"/>
            <a:ext cx="8851819" cy="1098980"/>
          </a:xfrm>
        </p:spPr>
        <p:txBody>
          <a:bodyPr/>
          <a:lstStyle/>
          <a:p>
            <a:r>
              <a:rPr lang="it-IT" sz="4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39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Ar </a:t>
            </a:r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spike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to probe DS-G2 PSD </a:t>
            </a:r>
            <a:endParaRPr lang="it-IT" sz="4400" b="1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659" y="1717397"/>
            <a:ext cx="7770813" cy="3657600"/>
          </a:xfrm>
        </p:spPr>
        <p:txBody>
          <a:bodyPr/>
          <a:lstStyle/>
          <a:p>
            <a:r>
              <a:rPr lang="it-IT" dirty="0" smtClean="0">
                <a:latin typeface="Arial"/>
                <a:cs typeface="Arial"/>
              </a:rPr>
              <a:t>DS-G2 </a:t>
            </a:r>
            <a:r>
              <a:rPr lang="it-IT" dirty="0" err="1" smtClean="0">
                <a:latin typeface="Arial"/>
                <a:cs typeface="Arial"/>
              </a:rPr>
              <a:t>will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have</a:t>
            </a:r>
            <a:r>
              <a:rPr lang="it-IT" dirty="0" smtClean="0">
                <a:latin typeface="Arial"/>
                <a:cs typeface="Arial"/>
              </a:rPr>
              <a:t> 3.6 ton </a:t>
            </a:r>
            <a:r>
              <a:rPr lang="it-IT" dirty="0" err="1" smtClean="0">
                <a:latin typeface="Arial"/>
                <a:cs typeface="Arial"/>
              </a:rPr>
              <a:t>fiducial</a:t>
            </a:r>
            <a:r>
              <a:rPr lang="it-IT" dirty="0" smtClean="0">
                <a:latin typeface="Arial"/>
                <a:cs typeface="Arial"/>
              </a:rPr>
              <a:t> mass and </a:t>
            </a:r>
            <a:r>
              <a:rPr lang="it-IT" dirty="0" err="1" smtClean="0">
                <a:latin typeface="Arial"/>
                <a:cs typeface="Arial"/>
              </a:rPr>
              <a:t>could</a:t>
            </a:r>
            <a:r>
              <a:rPr lang="it-IT" dirty="0" smtClean="0">
                <a:latin typeface="Arial"/>
                <a:cs typeface="Arial"/>
              </a:rPr>
              <a:t> take data for 5 </a:t>
            </a:r>
            <a:r>
              <a:rPr lang="it-IT" dirty="0" err="1" smtClean="0">
                <a:latin typeface="Arial"/>
                <a:cs typeface="Arial"/>
              </a:rPr>
              <a:t>years</a:t>
            </a:r>
            <a:r>
              <a:rPr lang="it-IT" dirty="0" smtClean="0">
                <a:latin typeface="Arial"/>
                <a:cs typeface="Arial"/>
              </a:rPr>
              <a:t> (18 ton-</a:t>
            </a:r>
            <a:r>
              <a:rPr lang="it-IT" dirty="0" err="1" smtClean="0">
                <a:latin typeface="Arial"/>
                <a:cs typeface="Arial"/>
              </a:rPr>
              <a:t>year</a:t>
            </a:r>
            <a:r>
              <a:rPr lang="it-IT" dirty="0" smtClean="0">
                <a:latin typeface="Arial"/>
                <a:cs typeface="Arial"/>
              </a:rPr>
              <a:t>)</a:t>
            </a:r>
          </a:p>
          <a:p>
            <a:r>
              <a:rPr lang="it-IT" dirty="0" smtClean="0">
                <a:latin typeface="Arial"/>
                <a:cs typeface="Arial"/>
              </a:rPr>
              <a:t>At 55 </a:t>
            </a:r>
            <a:r>
              <a:rPr lang="it-IT" dirty="0" err="1" smtClean="0">
                <a:latin typeface="Arial"/>
                <a:cs typeface="Arial"/>
              </a:rPr>
              <a:t>keV</a:t>
            </a:r>
            <a:r>
              <a:rPr lang="it-IT" baseline="-25000" dirty="0" err="1" smtClean="0">
                <a:latin typeface="Arial"/>
                <a:cs typeface="Arial"/>
              </a:rPr>
              <a:t>r</a:t>
            </a:r>
            <a:r>
              <a:rPr lang="it-IT" dirty="0" smtClean="0">
                <a:latin typeface="Arial"/>
                <a:cs typeface="Arial"/>
              </a:rPr>
              <a:t> ~ 17 </a:t>
            </a:r>
            <a:r>
              <a:rPr lang="it-IT" dirty="0" err="1" smtClean="0">
                <a:latin typeface="Arial"/>
                <a:cs typeface="Arial"/>
              </a:rPr>
              <a:t>keV</a:t>
            </a:r>
            <a:r>
              <a:rPr lang="it-IT" baseline="-25000" dirty="0" err="1" smtClean="0">
                <a:latin typeface="Arial"/>
                <a:cs typeface="Arial"/>
              </a:rPr>
              <a:t>ee</a:t>
            </a:r>
            <a:r>
              <a:rPr lang="it-IT" dirty="0" smtClean="0">
                <a:latin typeface="Arial"/>
                <a:cs typeface="Arial"/>
              </a:rPr>
              <a:t> ~ 120 p.e. the </a:t>
            </a:r>
            <a:r>
              <a:rPr lang="it-IT" dirty="0" err="1" smtClean="0">
                <a:latin typeface="Arial"/>
                <a:cs typeface="Arial"/>
              </a:rPr>
              <a:t>expected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baseline="30000" dirty="0" smtClean="0">
                <a:latin typeface="Arial"/>
                <a:cs typeface="Arial"/>
              </a:rPr>
              <a:t>39</a:t>
            </a:r>
            <a:r>
              <a:rPr lang="it-IT" dirty="0" smtClean="0">
                <a:latin typeface="Arial"/>
                <a:cs typeface="Arial"/>
              </a:rPr>
              <a:t>Ar </a:t>
            </a:r>
            <a:r>
              <a:rPr lang="it-IT" dirty="0" err="1" smtClean="0">
                <a:latin typeface="Arial"/>
                <a:cs typeface="Arial"/>
              </a:rPr>
              <a:t>events</a:t>
            </a:r>
            <a:r>
              <a:rPr lang="it-IT" dirty="0" smtClean="0">
                <a:latin typeface="Arial"/>
                <a:cs typeface="Arial"/>
              </a:rPr>
              <a:t> in ROI (1 </a:t>
            </a:r>
            <a:r>
              <a:rPr lang="it-IT" dirty="0" err="1" smtClean="0">
                <a:latin typeface="Arial"/>
                <a:cs typeface="Arial"/>
              </a:rPr>
              <a:t>keV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above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threshold</a:t>
            </a:r>
            <a:r>
              <a:rPr lang="it-IT" dirty="0" smtClean="0">
                <a:latin typeface="Arial"/>
                <a:cs typeface="Arial"/>
              </a:rPr>
              <a:t>) </a:t>
            </a:r>
            <a:r>
              <a:rPr lang="it-IT" dirty="0" err="1" smtClean="0">
                <a:latin typeface="Arial"/>
                <a:cs typeface="Arial"/>
              </a:rPr>
              <a:t>is</a:t>
            </a:r>
            <a:r>
              <a:rPr lang="it-IT" dirty="0" smtClean="0">
                <a:latin typeface="Arial"/>
                <a:cs typeface="Arial"/>
              </a:rPr>
              <a:t> 7.4 x 10</a:t>
            </a:r>
            <a:r>
              <a:rPr lang="it-IT" baseline="30000" dirty="0" smtClean="0">
                <a:latin typeface="Arial"/>
                <a:cs typeface="Arial"/>
              </a:rPr>
              <a:t>6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Generate </a:t>
            </a:r>
            <a:r>
              <a:rPr lang="it-IT" dirty="0" err="1" smtClean="0">
                <a:latin typeface="Arial"/>
                <a:cs typeface="Arial"/>
              </a:rPr>
              <a:t>this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number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err="1" smtClean="0">
                <a:latin typeface="Arial"/>
                <a:cs typeface="Arial"/>
              </a:rPr>
              <a:t>events</a:t>
            </a:r>
            <a:r>
              <a:rPr lang="it-IT" dirty="0" smtClean="0">
                <a:latin typeface="Arial"/>
                <a:cs typeface="Arial"/>
              </a:rPr>
              <a:t> to probe PSD</a:t>
            </a:r>
          </a:p>
          <a:p>
            <a:pPr marL="0" indent="0">
              <a:buNone/>
            </a:pPr>
            <a:r>
              <a:rPr lang="it-IT" dirty="0" smtClean="0">
                <a:latin typeface="Arial"/>
                <a:cs typeface="Arial"/>
              </a:rPr>
              <a:t>      by </a:t>
            </a:r>
            <a:r>
              <a:rPr lang="it-IT" dirty="0" err="1" smtClean="0">
                <a:latin typeface="Arial"/>
                <a:cs typeface="Arial"/>
              </a:rPr>
              <a:t>means</a:t>
            </a:r>
            <a:r>
              <a:rPr lang="it-IT" dirty="0" smtClean="0">
                <a:latin typeface="Arial"/>
                <a:cs typeface="Arial"/>
              </a:rPr>
              <a:t> of </a:t>
            </a:r>
            <a:r>
              <a:rPr lang="it-IT" dirty="0" smtClean="0">
                <a:latin typeface="Symbol" charset="2"/>
                <a:cs typeface="Symbol" charset="2"/>
              </a:rPr>
              <a:t>b </a:t>
            </a:r>
            <a:r>
              <a:rPr lang="it-IT" dirty="0" err="1" smtClean="0">
                <a:latin typeface="Arial"/>
                <a:cs typeface="Arial"/>
              </a:rPr>
              <a:t>sources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4" name="Immagine 3" descr="Ar3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37" y="4110929"/>
            <a:ext cx="4025304" cy="27729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97482" y="474261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39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endParaRPr lang="it-IT" sz="2000" baseline="30000" dirty="0"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48620" y="506188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aseline="30000" dirty="0" smtClean="0">
                <a:solidFill>
                  <a:srgbClr val="0000FF"/>
                </a:solidFill>
                <a:latin typeface="Arial"/>
                <a:cs typeface="Arial"/>
              </a:rPr>
              <a:t>14</a:t>
            </a:r>
            <a:r>
              <a:rPr lang="it-IT" sz="20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endParaRPr lang="it-IT" sz="20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63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217601"/>
          </a:xfrm>
        </p:spPr>
        <p:txBody>
          <a:bodyPr/>
          <a:lstStyle/>
          <a:p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of 1</a:t>
            </a:r>
            <a:r>
              <a:rPr lang="it-IT" sz="44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st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DS-50 data</a:t>
            </a:r>
            <a:endParaRPr lang="it-IT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920" y="1858413"/>
            <a:ext cx="8554402" cy="4957716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latin typeface="Arial"/>
                <a:cs typeface="Arial"/>
              </a:rPr>
              <a:t>In </a:t>
            </a:r>
            <a:r>
              <a:rPr lang="it-IT" dirty="0" err="1" smtClean="0">
                <a:latin typeface="Arial"/>
                <a:cs typeface="Arial"/>
              </a:rPr>
              <a:t>operation</a:t>
            </a:r>
            <a:r>
              <a:rPr lang="it-IT" dirty="0" smtClean="0">
                <a:latin typeface="Arial"/>
                <a:cs typeface="Arial"/>
              </a:rPr>
              <a:t> with </a:t>
            </a:r>
            <a:r>
              <a:rPr lang="it-IT" dirty="0" err="1" smtClean="0">
                <a:latin typeface="Arial"/>
                <a:cs typeface="Arial"/>
              </a:rPr>
              <a:t>AAr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since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Oct</a:t>
            </a:r>
            <a:r>
              <a:rPr lang="it-IT" dirty="0" smtClean="0">
                <a:latin typeface="Arial"/>
                <a:cs typeface="Arial"/>
              </a:rPr>
              <a:t> 2013 </a:t>
            </a:r>
          </a:p>
          <a:p>
            <a:r>
              <a:rPr lang="it-IT" dirty="0" smtClean="0">
                <a:latin typeface="Arial"/>
                <a:cs typeface="Arial"/>
              </a:rPr>
              <a:t>TPC (</a:t>
            </a:r>
            <a:r>
              <a:rPr lang="it-IT" dirty="0" err="1" smtClean="0">
                <a:latin typeface="Arial"/>
                <a:cs typeface="Arial"/>
              </a:rPr>
              <a:t>AAr</a:t>
            </a:r>
            <a:r>
              <a:rPr lang="it-IT" dirty="0" smtClean="0">
                <a:latin typeface="Arial"/>
                <a:cs typeface="Arial"/>
              </a:rPr>
              <a:t>), </a:t>
            </a:r>
            <a:r>
              <a:rPr lang="it-IT" dirty="0" err="1" smtClean="0">
                <a:latin typeface="Arial"/>
                <a:cs typeface="Arial"/>
              </a:rPr>
              <a:t>neutron</a:t>
            </a:r>
            <a:r>
              <a:rPr lang="it-IT" dirty="0" smtClean="0">
                <a:latin typeface="Arial"/>
                <a:cs typeface="Arial"/>
              </a:rPr>
              <a:t> veto and </a:t>
            </a:r>
            <a:r>
              <a:rPr lang="it-IT" dirty="0" err="1" smtClean="0">
                <a:latin typeface="Arial"/>
                <a:cs typeface="Arial"/>
              </a:rPr>
              <a:t>muon</a:t>
            </a:r>
            <a:r>
              <a:rPr lang="it-IT" dirty="0" smtClean="0">
                <a:latin typeface="Arial"/>
                <a:cs typeface="Arial"/>
              </a:rPr>
              <a:t> veto </a:t>
            </a:r>
            <a:r>
              <a:rPr lang="it-IT" dirty="0" err="1" smtClean="0">
                <a:latin typeface="Arial"/>
                <a:cs typeface="Arial"/>
              </a:rPr>
              <a:t>commissioned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 err="1" smtClean="0">
                <a:latin typeface="Arial"/>
                <a:cs typeface="Arial"/>
              </a:rPr>
              <a:t>Analyzed</a:t>
            </a:r>
            <a:r>
              <a:rPr lang="it-IT" dirty="0" smtClean="0">
                <a:latin typeface="Arial"/>
                <a:cs typeface="Arial"/>
              </a:rPr>
              <a:t> 280 kg x </a:t>
            </a:r>
            <a:r>
              <a:rPr lang="it-IT" dirty="0" err="1" smtClean="0">
                <a:latin typeface="Arial"/>
                <a:cs typeface="Arial"/>
              </a:rPr>
              <a:t>day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pPr lvl="1"/>
            <a:r>
              <a:rPr lang="it-IT" dirty="0" smtClean="0">
                <a:latin typeface="Arial"/>
                <a:cs typeface="Arial"/>
              </a:rPr>
              <a:t>S2/S1 and x-y </a:t>
            </a:r>
            <a:r>
              <a:rPr lang="it-IT" dirty="0" err="1" smtClean="0">
                <a:latin typeface="Arial"/>
                <a:cs typeface="Arial"/>
              </a:rPr>
              <a:t>cut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still</a:t>
            </a:r>
            <a:r>
              <a:rPr lang="it-IT" dirty="0" smtClean="0">
                <a:latin typeface="Arial"/>
                <a:cs typeface="Arial"/>
              </a:rPr>
              <a:t> under </a:t>
            </a:r>
            <a:r>
              <a:rPr lang="it-IT" dirty="0" err="1" smtClean="0">
                <a:latin typeface="Arial"/>
                <a:cs typeface="Arial"/>
              </a:rPr>
              <a:t>development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 err="1">
                <a:latin typeface="Arial"/>
                <a:cs typeface="Arial"/>
              </a:rPr>
              <a:t>n</a:t>
            </a:r>
            <a:r>
              <a:rPr lang="it-IT" dirty="0" err="1" smtClean="0">
                <a:latin typeface="Arial"/>
                <a:cs typeface="Arial"/>
              </a:rPr>
              <a:t>eutron</a:t>
            </a:r>
            <a:r>
              <a:rPr lang="it-IT" dirty="0" smtClean="0">
                <a:latin typeface="Arial"/>
                <a:cs typeface="Arial"/>
              </a:rPr>
              <a:t> veto light </a:t>
            </a:r>
            <a:r>
              <a:rPr lang="it-IT" dirty="0" err="1" smtClean="0">
                <a:latin typeface="Arial"/>
                <a:cs typeface="Arial"/>
              </a:rPr>
              <a:t>yield</a:t>
            </a:r>
            <a:r>
              <a:rPr lang="it-IT" dirty="0" smtClean="0">
                <a:latin typeface="Arial"/>
                <a:cs typeface="Arial"/>
              </a:rPr>
              <a:t> ~ 0.5 p.e./</a:t>
            </a:r>
            <a:r>
              <a:rPr lang="it-IT" dirty="0" err="1" smtClean="0">
                <a:latin typeface="Arial"/>
                <a:cs typeface="Arial"/>
              </a:rPr>
              <a:t>keVee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 err="1">
                <a:latin typeface="Arial"/>
                <a:cs typeface="Arial"/>
              </a:rPr>
              <a:t>n</a:t>
            </a:r>
            <a:r>
              <a:rPr lang="it-IT" dirty="0" err="1" smtClean="0">
                <a:latin typeface="Arial"/>
                <a:cs typeface="Arial"/>
              </a:rPr>
              <a:t>eutron</a:t>
            </a:r>
            <a:r>
              <a:rPr lang="it-IT" dirty="0" smtClean="0">
                <a:latin typeface="Arial"/>
                <a:cs typeface="Arial"/>
              </a:rPr>
              <a:t> veto </a:t>
            </a:r>
            <a:r>
              <a:rPr lang="it-IT" dirty="0" err="1" smtClean="0">
                <a:latin typeface="Arial"/>
                <a:cs typeface="Arial"/>
              </a:rPr>
              <a:t>scintillator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acquired</a:t>
            </a:r>
            <a:r>
              <a:rPr lang="it-IT" dirty="0" smtClean="0">
                <a:latin typeface="Arial"/>
                <a:cs typeface="Arial"/>
              </a:rPr>
              <a:t> with TPC trigger</a:t>
            </a:r>
          </a:p>
          <a:p>
            <a:pPr lvl="1"/>
            <a:r>
              <a:rPr lang="it-IT" dirty="0" err="1">
                <a:latin typeface="Arial"/>
                <a:cs typeface="Arial"/>
              </a:rPr>
              <a:t>n</a:t>
            </a:r>
            <a:r>
              <a:rPr lang="it-IT" dirty="0" err="1" smtClean="0">
                <a:latin typeface="Arial"/>
                <a:cs typeface="Arial"/>
              </a:rPr>
              <a:t>eutron</a:t>
            </a:r>
            <a:r>
              <a:rPr lang="it-IT" dirty="0" smtClean="0">
                <a:latin typeface="Arial"/>
                <a:cs typeface="Arial"/>
              </a:rPr>
              <a:t> veto </a:t>
            </a:r>
            <a:r>
              <a:rPr lang="it-IT" dirty="0" err="1" smtClean="0">
                <a:latin typeface="Arial"/>
                <a:cs typeface="Arial"/>
              </a:rPr>
              <a:t>scintillator</a:t>
            </a:r>
            <a:r>
              <a:rPr lang="it-IT" dirty="0" smtClean="0">
                <a:latin typeface="Arial"/>
                <a:cs typeface="Arial"/>
              </a:rPr>
              <a:t> with high </a:t>
            </a:r>
            <a:r>
              <a:rPr lang="it-IT" baseline="30000" dirty="0" smtClean="0">
                <a:latin typeface="Arial"/>
                <a:cs typeface="Arial"/>
              </a:rPr>
              <a:t>14</a:t>
            </a:r>
            <a:r>
              <a:rPr lang="it-IT" dirty="0" smtClean="0">
                <a:latin typeface="Arial"/>
                <a:cs typeface="Arial"/>
              </a:rPr>
              <a:t>C </a:t>
            </a:r>
            <a:r>
              <a:rPr lang="it-IT" dirty="0" err="1" smtClean="0">
                <a:latin typeface="Arial"/>
                <a:cs typeface="Arial"/>
              </a:rPr>
              <a:t>contamination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r>
              <a:rPr lang="it-IT" dirty="0" smtClean="0">
                <a:latin typeface="Arial"/>
                <a:cs typeface="Arial"/>
              </a:rPr>
              <a:t>No background in PSD in </a:t>
            </a:r>
            <a:r>
              <a:rPr lang="it-IT" dirty="0" err="1" smtClean="0">
                <a:latin typeface="Arial"/>
                <a:cs typeface="Arial"/>
              </a:rPr>
              <a:t>upper</a:t>
            </a:r>
            <a:r>
              <a:rPr lang="it-IT" dirty="0" smtClean="0">
                <a:latin typeface="Arial"/>
                <a:cs typeface="Arial"/>
              </a:rPr>
              <a:t> 50% NR </a:t>
            </a:r>
            <a:r>
              <a:rPr lang="it-IT" dirty="0" err="1" smtClean="0">
                <a:latin typeface="Arial"/>
                <a:cs typeface="Arial"/>
              </a:rPr>
              <a:t>acceptance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region</a:t>
            </a:r>
            <a:r>
              <a:rPr lang="it-IT" dirty="0" smtClean="0">
                <a:latin typeface="Arial"/>
                <a:cs typeface="Arial"/>
              </a:rPr>
              <a:t> in 3x10</a:t>
            </a:r>
            <a:r>
              <a:rPr lang="it-IT" baseline="30000" dirty="0" smtClean="0">
                <a:latin typeface="Arial"/>
                <a:cs typeface="Arial"/>
              </a:rPr>
              <a:t>7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events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LY @ </a:t>
            </a:r>
            <a:r>
              <a:rPr lang="it-IT" dirty="0" err="1" smtClean="0">
                <a:latin typeface="Arial"/>
                <a:cs typeface="Arial"/>
              </a:rPr>
              <a:t>null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field</a:t>
            </a:r>
            <a:r>
              <a:rPr lang="it-IT" dirty="0" smtClean="0">
                <a:latin typeface="Arial"/>
                <a:cs typeface="Arial"/>
              </a:rPr>
              <a:t> ~ 8 p.e./</a:t>
            </a:r>
            <a:r>
              <a:rPr lang="it-IT" dirty="0" err="1" smtClean="0">
                <a:latin typeface="Arial"/>
                <a:cs typeface="Arial"/>
              </a:rPr>
              <a:t>keV</a:t>
            </a:r>
            <a:r>
              <a:rPr lang="it-IT" baseline="-25000" dirty="0" err="1" smtClean="0">
                <a:latin typeface="Arial"/>
                <a:cs typeface="Arial"/>
              </a:rPr>
              <a:t>ee</a:t>
            </a:r>
            <a:endParaRPr lang="it-IT" baseline="-25000" dirty="0" smtClean="0">
              <a:latin typeface="Arial"/>
              <a:cs typeface="Arial"/>
            </a:endParaRPr>
          </a:p>
          <a:p>
            <a:r>
              <a:rPr lang="it-IT" dirty="0" err="1" smtClean="0">
                <a:latin typeface="Arial"/>
                <a:cs typeface="Arial"/>
              </a:rPr>
              <a:t>Rn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contamination</a:t>
            </a:r>
            <a:r>
              <a:rPr lang="it-IT" dirty="0" smtClean="0">
                <a:latin typeface="Arial"/>
                <a:cs typeface="Arial"/>
              </a:rPr>
              <a:t> from Bi-Po &lt; 0.85 </a:t>
            </a:r>
            <a:r>
              <a:rPr lang="it-IT" dirty="0" err="1" smtClean="0">
                <a:latin typeface="Symbol" charset="2"/>
                <a:cs typeface="Symbol" charset="2"/>
              </a:rPr>
              <a:t>m</a:t>
            </a:r>
            <a:r>
              <a:rPr lang="it-IT" dirty="0" err="1" smtClean="0">
                <a:latin typeface="Arial"/>
                <a:cs typeface="Arial"/>
              </a:rPr>
              <a:t>Bq</a:t>
            </a:r>
            <a:r>
              <a:rPr lang="it-IT" dirty="0" smtClean="0">
                <a:latin typeface="Arial"/>
                <a:cs typeface="Arial"/>
              </a:rPr>
              <a:t>/</a:t>
            </a:r>
            <a:r>
              <a:rPr lang="it-IT" dirty="0" err="1" smtClean="0">
                <a:latin typeface="Arial"/>
                <a:cs typeface="Arial"/>
              </a:rPr>
              <a:t>kg_Ar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err="1" smtClean="0">
                <a:latin typeface="Arial"/>
                <a:cs typeface="Arial"/>
              </a:rPr>
              <a:t>Already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collected</a:t>
            </a:r>
            <a:r>
              <a:rPr lang="it-IT" dirty="0" smtClean="0">
                <a:latin typeface="Arial"/>
                <a:cs typeface="Arial"/>
              </a:rPr>
              <a:t> data for 2615 kg x </a:t>
            </a:r>
            <a:r>
              <a:rPr lang="it-IT" dirty="0" err="1" smtClean="0">
                <a:latin typeface="Arial"/>
                <a:cs typeface="Arial"/>
              </a:rPr>
              <a:t>day</a:t>
            </a:r>
            <a:r>
              <a:rPr lang="it-IT" dirty="0" smtClean="0">
                <a:latin typeface="Arial"/>
                <a:cs typeface="Arial"/>
              </a:rPr>
              <a:t> (50kg </a:t>
            </a:r>
            <a:r>
              <a:rPr lang="it-IT" dirty="0" err="1" smtClean="0">
                <a:latin typeface="Arial"/>
                <a:cs typeface="Arial"/>
              </a:rPr>
              <a:t>LAr</a:t>
            </a:r>
            <a:r>
              <a:rPr lang="it-IT" dirty="0" smtClean="0">
                <a:latin typeface="Arial"/>
                <a:cs typeface="Arial"/>
              </a:rPr>
              <a:t>) </a:t>
            </a:r>
            <a:r>
              <a:rPr lang="it-IT" dirty="0" err="1" smtClean="0">
                <a:latin typeface="Arial"/>
                <a:cs typeface="Arial"/>
              </a:rPr>
              <a:t>as</a:t>
            </a:r>
            <a:r>
              <a:rPr lang="it-IT" dirty="0" smtClean="0">
                <a:latin typeface="Arial"/>
                <a:cs typeface="Arial"/>
              </a:rPr>
              <a:t> of April 12th</a:t>
            </a:r>
          </a:p>
          <a:p>
            <a:pPr marL="0" indent="0">
              <a:buNone/>
            </a:pPr>
            <a:r>
              <a:rPr lang="it-IT" dirty="0" smtClean="0">
                <a:latin typeface="Arial"/>
                <a:cs typeface="Arial"/>
              </a:rPr>
              <a:t>	~ 2000 kg x </a:t>
            </a:r>
            <a:r>
              <a:rPr lang="it-IT" dirty="0" err="1" smtClean="0">
                <a:latin typeface="Arial"/>
                <a:cs typeface="Arial"/>
              </a:rPr>
              <a:t>day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usable</a:t>
            </a:r>
            <a:r>
              <a:rPr lang="it-IT" dirty="0" smtClean="0">
                <a:latin typeface="Arial"/>
                <a:cs typeface="Arial"/>
              </a:rPr>
              <a:t> for </a:t>
            </a:r>
            <a:r>
              <a:rPr lang="it-IT" dirty="0" err="1" smtClean="0">
                <a:latin typeface="Arial"/>
                <a:cs typeface="Arial"/>
              </a:rPr>
              <a:t>further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background </a:t>
            </a:r>
            <a:r>
              <a:rPr lang="it-IT" dirty="0" err="1" smtClean="0">
                <a:latin typeface="Arial"/>
                <a:cs typeface="Arial"/>
              </a:rPr>
              <a:t>studies</a:t>
            </a:r>
            <a:endParaRPr lang="it-IT" dirty="0" smtClean="0">
              <a:latin typeface="Arial"/>
              <a:cs typeface="Arial"/>
            </a:endParaRPr>
          </a:p>
          <a:p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1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Future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Goals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2744" y="2015184"/>
            <a:ext cx="8552397" cy="458636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"/>
                <a:cs typeface="Arial"/>
              </a:rPr>
              <a:t>More data with </a:t>
            </a:r>
            <a:r>
              <a:rPr lang="it-IT" dirty="0" err="1" smtClean="0">
                <a:latin typeface="Arial"/>
                <a:cs typeface="Arial"/>
              </a:rPr>
              <a:t>AAr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baseline="30000" dirty="0" smtClean="0">
                <a:latin typeface="Arial"/>
                <a:cs typeface="Arial"/>
              </a:rPr>
              <a:t>39</a:t>
            </a:r>
            <a:r>
              <a:rPr lang="it-IT" dirty="0" smtClean="0">
                <a:latin typeface="Arial"/>
                <a:cs typeface="Arial"/>
              </a:rPr>
              <a:t>Ar </a:t>
            </a:r>
            <a:r>
              <a:rPr lang="it-IT" dirty="0" err="1" smtClean="0">
                <a:latin typeface="Arial"/>
                <a:cs typeface="Arial"/>
              </a:rPr>
              <a:t>spike</a:t>
            </a:r>
            <a:r>
              <a:rPr lang="it-IT" dirty="0" smtClean="0">
                <a:latin typeface="Arial"/>
                <a:cs typeface="Arial"/>
              </a:rPr>
              <a:t> test (more </a:t>
            </a:r>
            <a:r>
              <a:rPr lang="it-IT" dirty="0" err="1" smtClean="0">
                <a:latin typeface="Arial"/>
                <a:cs typeface="Arial"/>
              </a:rPr>
              <a:t>later</a:t>
            </a:r>
            <a:r>
              <a:rPr lang="it-IT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it-IT" dirty="0" err="1">
                <a:latin typeface="Arial"/>
                <a:cs typeface="Arial"/>
              </a:rPr>
              <a:t>n</a:t>
            </a:r>
            <a:r>
              <a:rPr lang="it-IT" dirty="0" err="1" smtClean="0">
                <a:latin typeface="Arial"/>
                <a:cs typeface="Arial"/>
              </a:rPr>
              <a:t>eutron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calibration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deployment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system</a:t>
            </a:r>
            <a:r>
              <a:rPr lang="it-IT" dirty="0" smtClean="0">
                <a:latin typeface="Arial"/>
                <a:cs typeface="Arial"/>
              </a:rPr>
              <a:t> in </a:t>
            </a:r>
            <a:r>
              <a:rPr lang="it-IT" dirty="0" err="1" smtClean="0">
                <a:latin typeface="Arial"/>
                <a:cs typeface="Arial"/>
              </a:rPr>
              <a:t>preparation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 err="1">
                <a:latin typeface="Arial"/>
                <a:cs typeface="Arial"/>
              </a:rPr>
              <a:t>i</a:t>
            </a:r>
            <a:r>
              <a:rPr lang="it-IT" dirty="0" err="1" smtClean="0">
                <a:latin typeface="Arial"/>
                <a:cs typeface="Arial"/>
              </a:rPr>
              <a:t>mprove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fiducialization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err="1" smtClean="0">
                <a:latin typeface="Arial"/>
                <a:cs typeface="Arial"/>
              </a:rPr>
              <a:t>Replace</a:t>
            </a:r>
            <a:r>
              <a:rPr lang="it-IT" dirty="0" smtClean="0">
                <a:latin typeface="Arial"/>
                <a:cs typeface="Arial"/>
              </a:rPr>
              <a:t> PC+TMB with PC: </a:t>
            </a:r>
          </a:p>
          <a:p>
            <a:pPr lvl="1">
              <a:buFont typeface="Wingdings" charset="2"/>
              <a:buChar char="ü"/>
            </a:pPr>
            <a:r>
              <a:rPr lang="it-IT" dirty="0" smtClean="0">
                <a:latin typeface="Arial"/>
                <a:cs typeface="Arial"/>
              </a:rPr>
              <a:t>By </a:t>
            </a:r>
            <a:r>
              <a:rPr lang="it-IT" dirty="0" err="1" smtClean="0">
                <a:latin typeface="Arial"/>
                <a:cs typeface="Arial"/>
              </a:rPr>
              <a:t>June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r>
              <a:rPr lang="it-IT" dirty="0" err="1" smtClean="0">
                <a:latin typeface="Arial"/>
                <a:cs typeface="Arial"/>
              </a:rPr>
              <a:t>Fill</a:t>
            </a:r>
            <a:r>
              <a:rPr lang="it-IT" dirty="0" smtClean="0">
                <a:latin typeface="Arial"/>
                <a:cs typeface="Arial"/>
              </a:rPr>
              <a:t> with new </a:t>
            </a:r>
            <a:r>
              <a:rPr lang="it-IT" dirty="0" err="1" smtClean="0">
                <a:latin typeface="Arial"/>
                <a:cs typeface="Arial"/>
              </a:rPr>
              <a:t>low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baseline="30000" dirty="0" smtClean="0">
                <a:latin typeface="Arial"/>
                <a:cs typeface="Arial"/>
              </a:rPr>
              <a:t>14</a:t>
            </a:r>
            <a:r>
              <a:rPr lang="it-IT" dirty="0" smtClean="0">
                <a:latin typeface="Arial"/>
                <a:cs typeface="Arial"/>
              </a:rPr>
              <a:t>C TMB: </a:t>
            </a:r>
            <a:r>
              <a:rPr lang="it-IT" dirty="0" err="1" smtClean="0">
                <a:latin typeface="Arial"/>
                <a:cs typeface="Arial"/>
              </a:rPr>
              <a:t>Sep</a:t>
            </a:r>
            <a:r>
              <a:rPr lang="it-IT" dirty="0" smtClean="0">
                <a:latin typeface="Arial"/>
                <a:cs typeface="Arial"/>
              </a:rPr>
              <a:t>.</a:t>
            </a:r>
          </a:p>
          <a:p>
            <a:r>
              <a:rPr lang="it-IT" dirty="0" err="1" smtClean="0">
                <a:latin typeface="Arial"/>
                <a:cs typeface="Arial"/>
              </a:rPr>
              <a:t>Replace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AAr</a:t>
            </a:r>
            <a:r>
              <a:rPr lang="it-IT" dirty="0" smtClean="0">
                <a:latin typeface="Arial"/>
                <a:cs typeface="Arial"/>
              </a:rPr>
              <a:t> with </a:t>
            </a:r>
            <a:r>
              <a:rPr lang="it-IT" dirty="0" err="1" smtClean="0">
                <a:latin typeface="Arial"/>
                <a:cs typeface="Arial"/>
              </a:rPr>
              <a:t>UAr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Sep</a:t>
            </a:r>
            <a:r>
              <a:rPr lang="it-IT" smtClean="0">
                <a:latin typeface="Arial"/>
                <a:cs typeface="Arial"/>
              </a:rPr>
              <a:t>.</a:t>
            </a:r>
            <a:endParaRPr lang="it-IT" dirty="0" smtClean="0">
              <a:latin typeface="Arial"/>
              <a:cs typeface="Arial"/>
            </a:endParaRPr>
          </a:p>
          <a:p>
            <a:pPr lvl="1"/>
            <a:r>
              <a:rPr lang="it-IT" dirty="0">
                <a:latin typeface="Arial"/>
                <a:cs typeface="Arial"/>
              </a:rPr>
              <a:t>r</a:t>
            </a:r>
            <a:r>
              <a:rPr lang="it-IT" dirty="0" smtClean="0">
                <a:latin typeface="Arial"/>
                <a:cs typeface="Arial"/>
              </a:rPr>
              <a:t>educe </a:t>
            </a:r>
            <a:r>
              <a:rPr lang="it-IT" baseline="30000" dirty="0" smtClean="0">
                <a:latin typeface="Arial"/>
                <a:cs typeface="Arial"/>
              </a:rPr>
              <a:t>39</a:t>
            </a:r>
            <a:r>
              <a:rPr lang="it-IT" dirty="0" smtClean="0">
                <a:latin typeface="Arial"/>
                <a:cs typeface="Arial"/>
              </a:rPr>
              <a:t>Ar background by a </a:t>
            </a:r>
            <a:r>
              <a:rPr lang="it-IT" dirty="0" err="1" smtClean="0">
                <a:latin typeface="Arial"/>
                <a:cs typeface="Arial"/>
              </a:rPr>
              <a:t>factor</a:t>
            </a:r>
            <a:r>
              <a:rPr lang="it-IT" dirty="0" smtClean="0">
                <a:latin typeface="Arial"/>
                <a:cs typeface="Arial"/>
              </a:rPr>
              <a:t> &gt; 150</a:t>
            </a:r>
          </a:p>
          <a:p>
            <a:pPr lvl="1"/>
            <a:endParaRPr lang="it-IT" dirty="0" smtClean="0">
              <a:latin typeface="Arial"/>
              <a:cs typeface="Arial"/>
            </a:endParaRPr>
          </a:p>
          <a:p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72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26308"/>
            <a:ext cx="7770813" cy="1371600"/>
          </a:xfrm>
        </p:spPr>
        <p:txBody>
          <a:bodyPr/>
          <a:lstStyle/>
          <a:p>
            <a:r>
              <a:rPr lang="it-IT" b="1" dirty="0" err="1" smtClean="0">
                <a:latin typeface="Arial"/>
                <a:cs typeface="Arial"/>
              </a:rPr>
              <a:t>Spare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9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143759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Scene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Content Placeholder 3" descr="42.png"/>
          <p:cNvPicPr>
            <a:picLocks noGrp="1" noChangeAspect="1"/>
          </p:cNvPicPr>
          <p:nvPr>
            <p:ph idx="1"/>
          </p:nvPr>
        </p:nvPicPr>
        <p:blipFill>
          <a:blip r:embed="rId2"/>
          <a:srcRect l="2083" r="1603"/>
          <a:stretch>
            <a:fillRect/>
          </a:stretch>
        </p:blipFill>
        <p:spPr>
          <a:xfrm>
            <a:off x="0" y="2094623"/>
            <a:ext cx="9031355" cy="4196641"/>
          </a:xfrm>
        </p:spPr>
      </p:pic>
    </p:spTree>
    <p:extLst>
      <p:ext uri="{BB962C8B-B14F-4D97-AF65-F5344CB8AC3E}">
        <p14:creationId xmlns:p14="http://schemas.microsoft.com/office/powerpoint/2010/main" val="392217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995806"/>
          </a:xfrm>
        </p:spPr>
        <p:txBody>
          <a:bodyPr/>
          <a:lstStyle/>
          <a:p>
            <a:r>
              <a:rPr lang="it-IT" sz="4800" b="1" dirty="0" smtClean="0">
                <a:latin typeface="Arial"/>
                <a:cs typeface="Arial"/>
              </a:rPr>
              <a:t>Baseline</a:t>
            </a:r>
            <a:endParaRPr lang="it-IT" sz="4800" b="1" dirty="0"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79"/>
            <a:ext cx="9144000" cy="569102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86317" y="552332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Arial"/>
                <a:cs typeface="Arial"/>
              </a:rPr>
              <a:t>Ch</a:t>
            </a:r>
            <a:r>
              <a:rPr lang="it-IT" sz="2000" dirty="0" smtClean="0">
                <a:latin typeface="Arial"/>
                <a:cs typeface="Arial"/>
              </a:rPr>
              <a:t> 39, 40 no PMT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44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54"/>
            <a:ext cx="8229600" cy="868362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PSD simulation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Content Placeholder 3" descr="5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931" y="1111104"/>
            <a:ext cx="7095870" cy="4500826"/>
          </a:xfrm>
        </p:spPr>
      </p:pic>
      <p:cxnSp>
        <p:nvCxnSpPr>
          <p:cNvPr id="6" name="Connettore 1 5"/>
          <p:cNvCxnSpPr/>
          <p:nvPr/>
        </p:nvCxnSpPr>
        <p:spPr>
          <a:xfrm>
            <a:off x="708780" y="6054977"/>
            <a:ext cx="129943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28286" y="6428897"/>
            <a:ext cx="129943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185405" y="577438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"/>
                <a:cs typeface="Arial"/>
              </a:rPr>
              <a:t>data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85405" y="6158353"/>
            <a:ext cx="157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6600"/>
                </a:solidFill>
                <a:latin typeface="Arial"/>
                <a:cs typeface="Arial"/>
              </a:rPr>
              <a:t>simulation</a:t>
            </a:r>
            <a:endParaRPr lang="it-IT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3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143759"/>
          </a:xfrm>
        </p:spPr>
        <p:txBody>
          <a:bodyPr/>
          <a:lstStyle/>
          <a:p>
            <a:r>
              <a:rPr lang="en-US" b="1" baseline="30000" dirty="0" smtClean="0">
                <a:latin typeface="Arial"/>
                <a:cs typeface="Arial"/>
              </a:rPr>
              <a:t>214</a:t>
            </a:r>
            <a:r>
              <a:rPr lang="en-US" b="1" dirty="0" smtClean="0">
                <a:latin typeface="Arial"/>
                <a:cs typeface="Arial"/>
              </a:rPr>
              <a:t>Bi-</a:t>
            </a:r>
            <a:r>
              <a:rPr lang="en-US" b="1" baseline="30000" dirty="0" smtClean="0">
                <a:latin typeface="Arial"/>
                <a:cs typeface="Arial"/>
              </a:rPr>
              <a:t>214</a:t>
            </a:r>
            <a:r>
              <a:rPr lang="en-US" b="1" dirty="0" smtClean="0">
                <a:latin typeface="Arial"/>
                <a:cs typeface="Arial"/>
              </a:rPr>
              <a:t>Po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82700"/>
            <a:ext cx="83820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2B0-482A-5B46-ABA8-622CC8138A10}" type="slidenum">
              <a:rPr lang="it-IT" smtClean="0"/>
              <a:t>4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965200"/>
            <a:ext cx="7128510" cy="4941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800100" y="590708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Plot by </a:t>
            </a:r>
            <a:r>
              <a:rPr lang="it-IT" dirty="0" err="1" smtClean="0"/>
              <a:t>R</a:t>
            </a:r>
            <a:r>
              <a:rPr lang="it-IT" dirty="0" smtClean="0"/>
              <a:t>. </a:t>
            </a:r>
            <a:r>
              <a:rPr lang="it-IT" dirty="0" err="1" smtClean="0"/>
              <a:t>Geitskell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DM2014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847" y="0"/>
            <a:ext cx="6392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Background in DM, double beta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decay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and </a:t>
            </a:r>
          </a:p>
          <a:p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solar neutrino </a:t>
            </a:r>
            <a:r>
              <a:rPr lang="it-IT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experiments</a:t>
            </a:r>
            <a:endParaRPr lang="it-IT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8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000000"/>
                </a:solidFill>
                <a:latin typeface="Arial"/>
                <a:cs typeface="Arial"/>
              </a:rPr>
              <a:t>Cryogenic</a:t>
            </a:r>
            <a:r>
              <a:rPr lang="it-IT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lang="it-IT" b="1" dirty="0" smtClean="0">
                <a:solidFill>
                  <a:srgbClr val="000000"/>
                </a:solidFill>
                <a:latin typeface="Arial"/>
                <a:cs typeface="Arial"/>
              </a:rPr>
              <a:t> DS-50 TPC</a:t>
            </a:r>
            <a:endParaRPr lang="it-IT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5438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427" y="3516868"/>
            <a:ext cx="6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166K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895600"/>
            <a:ext cx="97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 </a:t>
            </a:r>
            <a:r>
              <a:rPr lang="it-IT" dirty="0" err="1" smtClean="0"/>
              <a:t>l</a:t>
            </a:r>
            <a:r>
              <a:rPr lang="it-IT" dirty="0" smtClean="0"/>
              <a:t>/min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648200"/>
            <a:ext cx="102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15.6 </a:t>
            </a:r>
            <a:r>
              <a:rPr lang="it-IT" dirty="0" err="1" smtClean="0"/>
              <a:t>psia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01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861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4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826863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Cosmogenic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Neutrons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fastnsp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8085" r="-8085"/>
          <a:stretch>
            <a:fillRect/>
          </a:stretch>
        </p:blipFill>
        <p:spPr>
          <a:xfrm>
            <a:off x="3733800" y="1295401"/>
            <a:ext cx="4987985" cy="2743200"/>
          </a:xfrm>
        </p:spPr>
      </p:pic>
      <p:sp>
        <p:nvSpPr>
          <p:cNvPr id="5" name="TextBox 4"/>
          <p:cNvSpPr txBox="1"/>
          <p:nvPr/>
        </p:nvSpPr>
        <p:spPr>
          <a:xfrm>
            <a:off x="6063151" y="1828800"/>
            <a:ext cx="155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&lt;E</a:t>
            </a:r>
            <a:r>
              <a:rPr lang="it-IT" baseline="-25000" dirty="0" smtClean="0"/>
              <a:t>n</a:t>
            </a:r>
            <a:r>
              <a:rPr lang="it-IT" dirty="0" smtClean="0"/>
              <a:t>&gt; ~ 90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45737" y="1785877"/>
            <a:ext cx="389286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at Gran Sasso </a:t>
            </a:r>
            <a:r>
              <a:rPr lang="it-IT" dirty="0" err="1" smtClean="0"/>
              <a:t>lab</a:t>
            </a:r>
            <a:r>
              <a:rPr lang="it-IT" dirty="0" smtClean="0"/>
              <a:t>: </a:t>
            </a:r>
          </a:p>
          <a:p>
            <a:pPr lvl="1">
              <a:buFont typeface="Wingdings" charset="2"/>
              <a:buChar char="ü"/>
            </a:pPr>
            <a:r>
              <a:rPr lang="it-IT" dirty="0" smtClean="0"/>
              <a:t> 2.4 m</a:t>
            </a:r>
            <a:r>
              <a:rPr lang="it-IT" baseline="30000" dirty="0" smtClean="0"/>
              <a:t>-2</a:t>
            </a:r>
            <a:r>
              <a:rPr lang="it-IT" dirty="0" smtClean="0"/>
              <a:t> day</a:t>
            </a:r>
            <a:r>
              <a:rPr lang="it-IT" baseline="30000" dirty="0" smtClean="0"/>
              <a:t>-1</a:t>
            </a:r>
          </a:p>
          <a:p>
            <a:pPr lvl="1">
              <a:buFont typeface="Wingdings" charset="2"/>
              <a:buChar char="ü"/>
            </a:pPr>
            <a:r>
              <a:rPr lang="it-IT" dirty="0" smtClean="0"/>
              <a:t>0.7 m</a:t>
            </a:r>
            <a:r>
              <a:rPr lang="it-IT" baseline="30000" dirty="0" smtClean="0"/>
              <a:t>-2</a:t>
            </a:r>
            <a:r>
              <a:rPr lang="it-IT" dirty="0" smtClean="0"/>
              <a:t> day</a:t>
            </a:r>
            <a:r>
              <a:rPr lang="it-IT" baseline="30000" dirty="0" smtClean="0"/>
              <a:t>-1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&gt; 10 </a:t>
            </a:r>
            <a:r>
              <a:rPr lang="it-IT" dirty="0" err="1" smtClean="0"/>
              <a:t>MeV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rate ~ 3×10</a:t>
            </a:r>
            <a:r>
              <a:rPr lang="it-IT" baseline="30000" dirty="0" smtClean="0"/>
              <a:t>-33</a:t>
            </a:r>
            <a:r>
              <a:rPr lang="it-IT" dirty="0" smtClean="0"/>
              <a:t> /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atom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WIMPS rate ~ 10</a:t>
            </a:r>
            <a:r>
              <a:rPr lang="it-IT" baseline="30000" dirty="0" smtClean="0"/>
              <a:t>-34</a:t>
            </a:r>
            <a:r>
              <a:rPr lang="it-IT" dirty="0" smtClean="0"/>
              <a:t> /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atom</a:t>
            </a:r>
            <a:endParaRPr lang="it-IT" dirty="0" smtClean="0"/>
          </a:p>
          <a:p>
            <a:pPr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Neutrons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surrounding</a:t>
            </a:r>
            <a:r>
              <a:rPr lang="it-IT" dirty="0" smtClean="0"/>
              <a:t> </a:t>
            </a:r>
            <a:r>
              <a:rPr lang="it-IT" dirty="0" err="1" smtClean="0"/>
              <a:t>rocks</a:t>
            </a:r>
            <a:r>
              <a:rPr lang="it-IT" dirty="0" smtClean="0"/>
              <a:t> </a:t>
            </a:r>
          </a:p>
          <a:p>
            <a:r>
              <a:rPr lang="en-US" dirty="0" err="1" smtClean="0"/>
              <a:t>r</a:t>
            </a:r>
            <a:r>
              <a:rPr lang="it-IT" dirty="0" err="1" smtClean="0"/>
              <a:t>educed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shielding</a:t>
            </a:r>
            <a:endParaRPr lang="it-IT" dirty="0" smtClean="0"/>
          </a:p>
          <a:p>
            <a:pPr>
              <a:buFont typeface="Wingdings" charset="2"/>
              <a:buChar char="ü"/>
            </a:pPr>
            <a:r>
              <a:rPr lang="it-IT" dirty="0" smtClean="0"/>
              <a:t>In DS-50 3m </a:t>
            </a:r>
            <a:r>
              <a:rPr lang="it-IT" dirty="0" err="1" smtClean="0"/>
              <a:t>of</a:t>
            </a:r>
            <a:r>
              <a:rPr lang="it-IT" dirty="0" smtClean="0"/>
              <a:t> water ~ 10</a:t>
            </a:r>
            <a:r>
              <a:rPr lang="it-IT" baseline="30000" dirty="0" smtClean="0"/>
              <a:t>-3 </a:t>
            </a:r>
            <a:r>
              <a:rPr lang="it-IT" dirty="0" smtClean="0"/>
              <a:t>and 0.04</a:t>
            </a:r>
          </a:p>
          <a:p>
            <a:r>
              <a:rPr lang="en-US" dirty="0" err="1" smtClean="0"/>
              <a:t>f</a:t>
            </a:r>
            <a:r>
              <a:rPr lang="it-IT" dirty="0" smtClean="0"/>
              <a:t>rom 1.5m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liquid</a:t>
            </a:r>
            <a:r>
              <a:rPr lang="it-IT" dirty="0" smtClean="0"/>
              <a:t> </a:t>
            </a:r>
            <a:r>
              <a:rPr lang="it-IT" dirty="0" err="1" smtClean="0"/>
              <a:t>scintillator</a:t>
            </a:r>
            <a:r>
              <a:rPr lang="it-IT" dirty="0" smtClean="0"/>
              <a:t>: ~4 ×10</a:t>
            </a:r>
            <a:r>
              <a:rPr lang="it-IT" baseline="30000" dirty="0" smtClean="0"/>
              <a:t>-5</a:t>
            </a:r>
            <a:r>
              <a:rPr lang="it-IT" dirty="0" smtClean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4343400"/>
            <a:ext cx="3276600" cy="24384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5257800" y="4953000"/>
            <a:ext cx="1447800" cy="1295400"/>
          </a:xfrm>
          <a:prstGeom prst="ellipse">
            <a:avLst/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5840349" y="5410200"/>
            <a:ext cx="271951" cy="381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496053" y="44635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Water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9530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LS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783989" y="45836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</a:t>
            </a:r>
            <a:r>
              <a:rPr lang="en-US" dirty="0"/>
              <a:t>A</a:t>
            </a:r>
            <a:r>
              <a:rPr lang="it-IT" dirty="0" err="1" smtClean="0"/>
              <a:t>r</a:t>
            </a:r>
            <a:r>
              <a:rPr lang="it-IT" dirty="0" smtClean="0"/>
              <a:t> TPC</a:t>
            </a:r>
            <a:endParaRPr lang="it-IT" dirty="0"/>
          </a:p>
        </p:txBody>
      </p:sp>
      <p:cxnSp>
        <p:nvCxnSpPr>
          <p:cNvPr id="14" name="Straight Arrow Connector 13"/>
          <p:cNvCxnSpPr>
            <a:endCxn id="9" idx="3"/>
          </p:cNvCxnSpPr>
          <p:nvPr/>
        </p:nvCxnSpPr>
        <p:spPr>
          <a:xfrm rot="10800000" flipV="1">
            <a:off x="6112301" y="4953000"/>
            <a:ext cx="1671689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5322332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5561012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5789612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9200" y="5334000"/>
            <a:ext cx="19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it-IT" dirty="0" err="1" smtClean="0">
                <a:cs typeface="Symbol" charset="2"/>
              </a:rPr>
              <a:t>-induced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201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Underground Argon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6" descr="AllArgon.pdf"/>
          <p:cNvPicPr>
            <a:picLocks noChangeAspect="1"/>
          </p:cNvPicPr>
          <p:nvPr/>
        </p:nvPicPr>
        <p:blipFill>
          <a:blip r:embed="rId2"/>
          <a:srcRect r="7121"/>
          <a:stretch>
            <a:fillRect/>
          </a:stretch>
        </p:blipFill>
        <p:spPr bwMode="auto">
          <a:xfrm>
            <a:off x="3429000" y="1676400"/>
            <a:ext cx="4995399" cy="42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438400"/>
            <a:ext cx="32305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39</a:t>
            </a:r>
            <a:r>
              <a:rPr lang="it-IT" dirty="0" smtClean="0"/>
              <a:t>Ar </a:t>
            </a:r>
            <a:r>
              <a:rPr lang="it-IT" dirty="0" err="1" smtClean="0"/>
              <a:t>depletion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&gt;10</a:t>
            </a:r>
          </a:p>
          <a:p>
            <a:r>
              <a:rPr lang="en-US" dirty="0"/>
              <a:t>f</a:t>
            </a:r>
            <a:r>
              <a:rPr lang="it-IT" dirty="0" smtClean="0"/>
              <a:t>rom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counting</a:t>
            </a:r>
            <a:r>
              <a:rPr lang="it-IT" dirty="0" smtClean="0"/>
              <a:t>, &gt;50 </a:t>
            </a:r>
            <a:r>
              <a:rPr lang="it-IT" dirty="0" err="1" smtClean="0"/>
              <a:t>from</a:t>
            </a:r>
            <a:endParaRPr lang="it-IT" dirty="0" smtClean="0"/>
          </a:p>
          <a:p>
            <a:r>
              <a:rPr lang="en-US" dirty="0" err="1"/>
              <a:t>s</a:t>
            </a:r>
            <a:r>
              <a:rPr lang="it-IT" dirty="0" err="1" smtClean="0"/>
              <a:t>pectral</a:t>
            </a:r>
            <a:r>
              <a:rPr lang="it-IT" dirty="0" smtClean="0"/>
              <a:t> </a:t>
            </a:r>
            <a:r>
              <a:rPr lang="it-IT" dirty="0" err="1" smtClean="0"/>
              <a:t>fit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surface</a:t>
            </a:r>
            <a:r>
              <a:rPr lang="it-IT" dirty="0" smtClean="0"/>
              <a:t> detector</a:t>
            </a:r>
          </a:p>
          <a:p>
            <a:endParaRPr lang="it-IT" dirty="0" smtClean="0"/>
          </a:p>
          <a:p>
            <a:r>
              <a:rPr lang="it-IT" dirty="0" smtClean="0"/>
              <a:t>In progress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counting</a:t>
            </a:r>
            <a:endParaRPr lang="it-IT" dirty="0" smtClean="0"/>
          </a:p>
          <a:p>
            <a:r>
              <a:rPr lang="en-US" dirty="0"/>
              <a:t>d</a:t>
            </a:r>
            <a:r>
              <a:rPr lang="it-IT" dirty="0" err="1" smtClean="0"/>
              <a:t>etector</a:t>
            </a:r>
            <a:r>
              <a:rPr lang="it-IT" dirty="0" smtClean="0"/>
              <a:t> underground at KURF </a:t>
            </a:r>
          </a:p>
          <a:p>
            <a:r>
              <a:rPr lang="it-IT" dirty="0" smtClean="0"/>
              <a:t>(1400 </a:t>
            </a:r>
            <a:r>
              <a:rPr lang="it-IT" dirty="0" err="1" smtClean="0"/>
              <a:t>m.w.e.</a:t>
            </a:r>
            <a:r>
              <a:rPr lang="it-IT" dirty="0" smtClean="0"/>
              <a:t>) Virginia, USA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85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44" y="222731"/>
            <a:ext cx="8578676" cy="982359"/>
          </a:xfrm>
        </p:spPr>
        <p:txBody>
          <a:bodyPr/>
          <a:lstStyle/>
          <a:p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Expected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WIMPs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Signal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in </a:t>
            </a:r>
            <a:r>
              <a:rPr lang="it-IT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LAr</a:t>
            </a:r>
            <a:r>
              <a:rPr lang="it-IT" sz="4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it-IT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Content Placeholder 8" descr="WIMPArgonSpc.gif"/>
          <p:cNvPicPr>
            <a:picLocks noGrp="1" noChangeAspect="1"/>
          </p:cNvPicPr>
          <p:nvPr>
            <p:ph idx="1"/>
          </p:nvPr>
        </p:nvPicPr>
        <p:blipFill>
          <a:blip r:embed="rId2"/>
          <a:srcRect l="-8428" r="-8428"/>
          <a:stretch>
            <a:fillRect/>
          </a:stretch>
        </p:blipFill>
        <p:spPr>
          <a:xfrm>
            <a:off x="609600" y="1447800"/>
            <a:ext cx="7848064" cy="4316133"/>
          </a:xfrm>
        </p:spPr>
      </p:pic>
      <p:sp>
        <p:nvSpPr>
          <p:cNvPr id="5" name="TextBox 4"/>
          <p:cNvSpPr txBox="1"/>
          <p:nvPr/>
        </p:nvSpPr>
        <p:spPr>
          <a:xfrm>
            <a:off x="2435780" y="4038600"/>
            <a:ext cx="3736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 </a:t>
            </a:r>
            <a:r>
              <a:rPr lang="it-IT" dirty="0" err="1" smtClean="0"/>
              <a:t>GeV</a:t>
            </a:r>
            <a:r>
              <a:rPr lang="it-IT" dirty="0" smtClean="0"/>
              <a:t>/c</a:t>
            </a:r>
            <a:r>
              <a:rPr lang="it-IT" baseline="30000" dirty="0" smtClean="0"/>
              <a:t>2</a:t>
            </a:r>
            <a:r>
              <a:rPr lang="it-IT" dirty="0" smtClean="0"/>
              <a:t> WIMP mass</a:t>
            </a:r>
          </a:p>
          <a:p>
            <a:r>
              <a:rPr lang="it-IT" dirty="0" smtClean="0"/>
              <a:t>10</a:t>
            </a:r>
            <a:r>
              <a:rPr lang="it-IT" baseline="30000" dirty="0" smtClean="0"/>
              <a:t>-45</a:t>
            </a:r>
            <a:r>
              <a:rPr lang="it-IT" dirty="0" smtClean="0"/>
              <a:t> cm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WIMP-nucleon</a:t>
            </a:r>
            <a:r>
              <a:rPr lang="it-IT" dirty="0" smtClean="0"/>
              <a:t> cross </a:t>
            </a:r>
            <a:r>
              <a:rPr lang="it-IT" dirty="0" err="1" smtClean="0"/>
              <a:t>section</a:t>
            </a:r>
            <a:endParaRPr lang="it-IT" dirty="0" smtClean="0"/>
          </a:p>
          <a:p>
            <a:r>
              <a:rPr lang="it-IT" b="1" dirty="0" smtClean="0"/>
              <a:t>~ 10</a:t>
            </a:r>
            <a:r>
              <a:rPr lang="it-IT" b="1" baseline="30000" dirty="0" smtClean="0"/>
              <a:t>-4</a:t>
            </a:r>
            <a:r>
              <a:rPr lang="it-IT" b="1" dirty="0" smtClean="0"/>
              <a:t> </a:t>
            </a:r>
            <a:r>
              <a:rPr lang="it-IT" b="1" dirty="0" err="1" smtClean="0"/>
              <a:t>interactions</a:t>
            </a:r>
            <a:r>
              <a:rPr lang="it-IT" b="1" dirty="0" smtClean="0"/>
              <a:t>/</a:t>
            </a:r>
            <a:r>
              <a:rPr lang="it-IT" b="1" dirty="0" err="1" smtClean="0"/>
              <a:t>day</a:t>
            </a:r>
            <a:r>
              <a:rPr lang="it-IT" b="1" dirty="0" smtClean="0"/>
              <a:t>/kg</a:t>
            </a:r>
            <a:endParaRPr lang="it-I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970" y="5907822"/>
            <a:ext cx="6660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it-IT" dirty="0" err="1" smtClean="0"/>
              <a:t>xposure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ton-year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40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assumptions</a:t>
            </a:r>
            <a:endParaRPr lang="it-IT" dirty="0" smtClean="0"/>
          </a:p>
          <a:p>
            <a:r>
              <a:rPr lang="it-IT" dirty="0" err="1" smtClean="0"/>
              <a:t>Exposure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50 kg </a:t>
            </a:r>
            <a:r>
              <a:rPr lang="it-IT" dirty="0" err="1" smtClean="0"/>
              <a:t>x</a:t>
            </a:r>
            <a:r>
              <a:rPr lang="it-IT" dirty="0" smtClean="0"/>
              <a:t>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5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FB03-78F5-5846-96EE-8600CBB3FD5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96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98" y="144984"/>
            <a:ext cx="8703569" cy="1047149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Why use </a:t>
            </a:r>
            <a:r>
              <a:rPr lang="en-US" sz="4400" b="1" dirty="0" err="1" smtClean="0">
                <a:solidFill>
                  <a:srgbClr val="FF0000"/>
                </a:solidFill>
                <a:latin typeface="Arial"/>
                <a:cs typeface="Arial"/>
              </a:rPr>
              <a:t>LAr</a:t>
            </a:r>
            <a:r>
              <a:rPr lang="en-US" sz="4400" b="1" dirty="0" smtClean="0">
                <a:solidFill>
                  <a:srgbClr val="FF0000"/>
                </a:solidFill>
                <a:latin typeface="Arial"/>
                <a:cs typeface="Arial"/>
              </a:rPr>
              <a:t> for Dark Matter?</a:t>
            </a:r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1086"/>
            <a:ext cx="4040188" cy="639762"/>
          </a:xfrm>
          <a:ln>
            <a:noFill/>
          </a:ln>
        </p:spPr>
        <p:txBody>
          <a:bodyPr/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LAr</a:t>
            </a:r>
            <a:r>
              <a:rPr lang="en-US" dirty="0" smtClean="0">
                <a:latin typeface="Arial"/>
                <a:cs typeface="Arial"/>
              </a:rPr>
              <a:t> Positives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0298" y="1967547"/>
            <a:ext cx="4277090" cy="479650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Bright scintillator with low energy threshold.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40 photons/</a:t>
            </a:r>
            <a:r>
              <a:rPr lang="en-US" sz="1400" dirty="0" err="1" smtClean="0">
                <a:latin typeface="Arial"/>
                <a:cs typeface="Arial"/>
              </a:rPr>
              <a:t>keVee</a:t>
            </a:r>
            <a:r>
              <a:rPr lang="en-US" sz="1400" dirty="0" smtClean="0">
                <a:latin typeface="Arial"/>
                <a:cs typeface="Arial"/>
              </a:rPr>
              <a:t>;  8-10 </a:t>
            </a:r>
            <a:r>
              <a:rPr lang="en-US" sz="1400" dirty="0" err="1" smtClean="0">
                <a:latin typeface="Arial"/>
                <a:cs typeface="Arial"/>
              </a:rPr>
              <a:t>pe</a:t>
            </a:r>
            <a:r>
              <a:rPr lang="en-US" sz="1400" dirty="0" smtClean="0">
                <a:latin typeface="Arial"/>
                <a:cs typeface="Arial"/>
              </a:rPr>
              <a:t>/</a:t>
            </a:r>
            <a:r>
              <a:rPr lang="en-US" sz="1400" dirty="0" err="1" smtClean="0">
                <a:latin typeface="Arial"/>
                <a:cs typeface="Arial"/>
              </a:rPr>
              <a:t>keVee</a:t>
            </a:r>
            <a:r>
              <a:rPr lang="en-US" sz="1400" dirty="0" smtClean="0">
                <a:latin typeface="Arial"/>
                <a:cs typeface="Arial"/>
              </a:rPr>
              <a:t> possible</a:t>
            </a:r>
          </a:p>
          <a:p>
            <a:r>
              <a:rPr lang="en-US" sz="1400" dirty="0" smtClean="0">
                <a:latin typeface="Arial"/>
                <a:cs typeface="Arial"/>
              </a:rPr>
              <a:t>Powerful PSD in scintillation signal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Separates background from ER from WIMP induced NR.</a:t>
            </a:r>
          </a:p>
          <a:p>
            <a:r>
              <a:rPr lang="en-US" sz="1400" dirty="0" smtClean="0">
                <a:latin typeface="Arial"/>
                <a:cs typeface="Arial"/>
              </a:rPr>
              <a:t>Moderate cryogenic requirements</a:t>
            </a:r>
          </a:p>
          <a:p>
            <a:r>
              <a:rPr lang="en-US" sz="1400" dirty="0" smtClean="0">
                <a:latin typeface="Arial"/>
                <a:cs typeface="Arial"/>
              </a:rPr>
              <a:t>Good ionization detector for TPC 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Well defined </a:t>
            </a:r>
            <a:r>
              <a:rPr lang="en-US" sz="1400" dirty="0" err="1" smtClean="0">
                <a:latin typeface="Arial"/>
                <a:cs typeface="Arial"/>
              </a:rPr>
              <a:t>fiducial</a:t>
            </a:r>
            <a:r>
              <a:rPr lang="en-US" sz="1400" dirty="0" smtClean="0">
                <a:latin typeface="Arial"/>
                <a:cs typeface="Arial"/>
              </a:rPr>
              <a:t> volume is possible.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S2/S1 helpful for discrimination.</a:t>
            </a:r>
          </a:p>
          <a:p>
            <a:r>
              <a:rPr lang="en-US" sz="1400" dirty="0" smtClean="0">
                <a:latin typeface="Arial"/>
                <a:cs typeface="Arial"/>
              </a:rPr>
              <a:t>Easily scalable to large masses.</a:t>
            </a:r>
          </a:p>
          <a:p>
            <a:r>
              <a:rPr lang="en-US" sz="1400" dirty="0" smtClean="0">
                <a:latin typeface="Arial"/>
                <a:cs typeface="Arial"/>
              </a:rPr>
              <a:t>Liquids and gasses can be radio-pure.  </a:t>
            </a:r>
          </a:p>
          <a:p>
            <a:pPr lvl="1"/>
            <a:r>
              <a:rPr lang="en-US" sz="1400" dirty="0" smtClean="0">
                <a:latin typeface="Arial"/>
                <a:cs typeface="Arial"/>
              </a:rPr>
              <a:t>Internal background reduced by on-line purification.</a:t>
            </a:r>
          </a:p>
          <a:p>
            <a:pPr lvl="1"/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252103"/>
            <a:ext cx="4041775" cy="639762"/>
          </a:xfrm>
          <a:ln>
            <a:noFill/>
          </a:ln>
        </p:spPr>
        <p:txBody>
          <a:bodyPr/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LAr</a:t>
            </a:r>
            <a:r>
              <a:rPr lang="en-US" dirty="0" smtClean="0">
                <a:latin typeface="Arial"/>
                <a:cs typeface="Arial"/>
              </a:rPr>
              <a:t> Negatives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67547"/>
            <a:ext cx="4278842" cy="436889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Cosmogenic</a:t>
            </a:r>
            <a:r>
              <a:rPr lang="en-US" sz="1600" dirty="0" smtClean="0">
                <a:latin typeface="Arial"/>
                <a:cs typeface="Arial"/>
              </a:rPr>
              <a:t> radioactive </a:t>
            </a:r>
            <a:r>
              <a:rPr lang="en-US" sz="1600" baseline="30000" dirty="0" smtClean="0">
                <a:latin typeface="Arial"/>
                <a:cs typeface="Arial"/>
              </a:rPr>
              <a:t>39</a:t>
            </a:r>
            <a:r>
              <a:rPr lang="en-US" sz="1600" dirty="0" smtClean="0">
                <a:latin typeface="Arial"/>
                <a:cs typeface="Arial"/>
              </a:rPr>
              <a:t>Ar in Atmospheric argon (A</a:t>
            </a:r>
            <a:r>
              <a:rPr lang="it-IT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r) 1 </a:t>
            </a:r>
            <a:r>
              <a:rPr lang="en-US" sz="1600" dirty="0" err="1" smtClean="0">
                <a:latin typeface="Arial"/>
                <a:cs typeface="Arial"/>
              </a:rPr>
              <a:t>Bq</a:t>
            </a:r>
            <a:r>
              <a:rPr lang="en-US" sz="1600" dirty="0" smtClean="0">
                <a:latin typeface="Arial"/>
                <a:cs typeface="Arial"/>
              </a:rPr>
              <a:t>/kg 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Underground argon (</a:t>
            </a:r>
            <a:r>
              <a:rPr lang="en-US" sz="1600" dirty="0" err="1" smtClean="0">
                <a:latin typeface="Arial"/>
                <a:cs typeface="Arial"/>
              </a:rPr>
              <a:t>UAr</a:t>
            </a:r>
            <a:r>
              <a:rPr lang="en-US" sz="1600" dirty="0" smtClean="0">
                <a:latin typeface="Arial"/>
                <a:cs typeface="Arial"/>
              </a:rPr>
              <a:t>) has low </a:t>
            </a:r>
            <a:r>
              <a:rPr lang="en-US" sz="1600" baseline="30000" dirty="0" smtClean="0">
                <a:latin typeface="Arial"/>
                <a:cs typeface="Arial"/>
              </a:rPr>
              <a:t>39</a:t>
            </a:r>
            <a:r>
              <a:rPr lang="en-US" sz="1600" dirty="0" smtClean="0">
                <a:latin typeface="Arial"/>
                <a:cs typeface="Arial"/>
              </a:rPr>
              <a:t>Ar  (&lt; 6.5 </a:t>
            </a:r>
            <a:r>
              <a:rPr lang="en-US" sz="1600" dirty="0" err="1" smtClean="0">
                <a:latin typeface="Arial"/>
                <a:cs typeface="Arial"/>
              </a:rPr>
              <a:t>mBq</a:t>
            </a:r>
            <a:r>
              <a:rPr lang="en-US" sz="1600" dirty="0" smtClean="0">
                <a:latin typeface="Arial"/>
                <a:cs typeface="Arial"/>
              </a:rPr>
              <a:t>/kg)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 smtClean="0">
                <a:latin typeface="Arial"/>
                <a:cs typeface="Arial"/>
              </a:rPr>
              <a:t>AAr</a:t>
            </a:r>
            <a:r>
              <a:rPr lang="en-US" sz="1600" dirty="0" smtClean="0">
                <a:latin typeface="Arial"/>
                <a:cs typeface="Arial"/>
              </a:rPr>
              <a:t> is cheap. </a:t>
            </a:r>
            <a:r>
              <a:rPr lang="en-US" sz="1600" dirty="0" err="1" smtClean="0">
                <a:latin typeface="Arial"/>
                <a:cs typeface="Arial"/>
              </a:rPr>
              <a:t>UAr</a:t>
            </a:r>
            <a:r>
              <a:rPr lang="en-US" sz="1600" dirty="0" smtClean="0">
                <a:latin typeface="Arial"/>
                <a:cs typeface="Arial"/>
              </a:rPr>
              <a:t> is not.  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Scintillation light at 128 nm.</a:t>
            </a:r>
            <a:endParaRPr lang="en-US" sz="1600" dirty="0">
              <a:latin typeface="Arial"/>
              <a:cs typeface="Arial"/>
            </a:endParaRPr>
          </a:p>
          <a:p>
            <a:pPr lvl="1"/>
            <a:r>
              <a:rPr lang="it-IT" sz="1600" dirty="0" err="1" smtClean="0">
                <a:latin typeface="Arial"/>
                <a:cs typeface="Arial"/>
              </a:rPr>
              <a:t>N</a:t>
            </a:r>
            <a:r>
              <a:rPr lang="en-US" sz="1600" dirty="0" err="1" smtClean="0">
                <a:latin typeface="Arial"/>
                <a:cs typeface="Arial"/>
              </a:rPr>
              <a:t>eed</a:t>
            </a:r>
            <a:r>
              <a:rPr lang="en-US" sz="1600" dirty="0" smtClean="0">
                <a:latin typeface="Arial"/>
                <a:cs typeface="Arial"/>
              </a:rPr>
              <a:t> wavelength </a:t>
            </a:r>
            <a:r>
              <a:rPr lang="en-US" sz="1600" dirty="0">
                <a:latin typeface="Arial"/>
                <a:cs typeface="Arial"/>
              </a:rPr>
              <a:t>shifters, reflectors, 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pecial PMTs developed 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for low radioactivity PMTs working at L</a:t>
            </a:r>
            <a:r>
              <a:rPr lang="it-IT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r temperature</a:t>
            </a:r>
          </a:p>
        </p:txBody>
      </p:sp>
    </p:spTree>
    <p:extLst>
      <p:ext uri="{BB962C8B-B14F-4D97-AF65-F5344CB8AC3E}">
        <p14:creationId xmlns:p14="http://schemas.microsoft.com/office/powerpoint/2010/main" val="110587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TPC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Work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286000"/>
            <a:ext cx="1905000" cy="213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990600" y="2665411"/>
            <a:ext cx="1905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1557" y="22214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gas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031557" y="3886200"/>
            <a:ext cx="70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liquid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828800"/>
            <a:ext cx="20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U</a:t>
            </a:r>
            <a:r>
              <a:rPr lang="it-IT" dirty="0" err="1" smtClean="0">
                <a:latin typeface="Arial"/>
                <a:cs typeface="Arial"/>
              </a:rPr>
              <a:t>pper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array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507468"/>
            <a:ext cx="20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Lower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array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1905000" y="3429000"/>
            <a:ext cx="457200" cy="304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752600" y="2819400"/>
            <a:ext cx="990600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1241166" y="2721234"/>
            <a:ext cx="1175266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910834" y="3804166"/>
            <a:ext cx="674132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26670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S1</a:t>
            </a:r>
            <a:r>
              <a:rPr lang="it-IT" dirty="0" smtClean="0"/>
              <a:t> </a:t>
            </a:r>
            <a:r>
              <a:rPr lang="it-IT" dirty="0" err="1" smtClean="0"/>
              <a:t>prompt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it-IT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LAr</a:t>
            </a:r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5181600" y="2286000"/>
            <a:ext cx="1905000" cy="213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5181600" y="2667000"/>
            <a:ext cx="1905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31893" y="1828800"/>
            <a:ext cx="20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U</a:t>
            </a:r>
            <a:r>
              <a:rPr lang="it-IT" dirty="0" err="1" smtClean="0">
                <a:latin typeface="Arial"/>
                <a:cs typeface="Arial"/>
              </a:rPr>
              <a:t>pper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array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1699" y="4507468"/>
            <a:ext cx="20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Lower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PMTs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array</a:t>
            </a:r>
            <a:endParaRPr lang="it-IT" dirty="0"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574746" y="3683055"/>
            <a:ext cx="597932" cy="3946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xplosion 1 25"/>
          <p:cNvSpPr/>
          <p:nvPr/>
        </p:nvSpPr>
        <p:spPr>
          <a:xfrm>
            <a:off x="6096000" y="2438400"/>
            <a:ext cx="457200" cy="304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5981701" y="3009900"/>
            <a:ext cx="1219199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400800" y="2286002"/>
            <a:ext cx="381002" cy="3047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715000" y="2362200"/>
            <a:ext cx="533400" cy="2285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057107" y="3162299"/>
            <a:ext cx="533398" cy="158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6057107" y="3161505"/>
            <a:ext cx="533398" cy="158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xplosion 1 35"/>
          <p:cNvSpPr/>
          <p:nvPr/>
        </p:nvSpPr>
        <p:spPr>
          <a:xfrm>
            <a:off x="6019800" y="3429000"/>
            <a:ext cx="457200" cy="304800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extBox 36"/>
          <p:cNvSpPr txBox="1"/>
          <p:nvPr/>
        </p:nvSpPr>
        <p:spPr>
          <a:xfrm>
            <a:off x="7391400" y="2895600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Drift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free e</a:t>
            </a:r>
            <a:r>
              <a:rPr lang="it-IT" baseline="30000" dirty="0" smtClean="0"/>
              <a:t>-</a:t>
            </a:r>
            <a:endParaRPr lang="it-IT" dirty="0" smtClean="0"/>
          </a:p>
          <a:p>
            <a:r>
              <a:rPr lang="en-US" dirty="0" smtClean="0"/>
              <a:t>a</a:t>
            </a:r>
            <a:r>
              <a:rPr lang="it-IT" dirty="0" err="1" smtClean="0"/>
              <a:t>nd</a:t>
            </a:r>
            <a:r>
              <a:rPr lang="it-IT" dirty="0" smtClean="0"/>
              <a:t> </a:t>
            </a:r>
            <a:r>
              <a:rPr lang="it-IT" dirty="0" err="1" smtClean="0"/>
              <a:t>delayed</a:t>
            </a:r>
            <a:r>
              <a:rPr lang="it-IT" dirty="0" smtClean="0"/>
              <a:t> </a:t>
            </a:r>
          </a:p>
          <a:p>
            <a:r>
              <a:rPr lang="en-US" dirty="0"/>
              <a:t>s</a:t>
            </a:r>
            <a:r>
              <a:rPr lang="it-IT" dirty="0" err="1" smtClean="0"/>
              <a:t>ignal</a:t>
            </a:r>
            <a:r>
              <a:rPr lang="it-IT" dirty="0" smtClean="0"/>
              <a:t> in gas </a:t>
            </a:r>
            <a:r>
              <a:rPr lang="it-IT" b="1" dirty="0" smtClean="0"/>
              <a:t>S2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" y="5172670"/>
            <a:ext cx="816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S1 </a:t>
            </a:r>
            <a:r>
              <a:rPr lang="it-IT" dirty="0" err="1" smtClean="0">
                <a:latin typeface="Arial"/>
                <a:cs typeface="Arial"/>
              </a:rPr>
              <a:t>signal</a:t>
            </a:r>
            <a:r>
              <a:rPr lang="it-IT" dirty="0" smtClean="0">
                <a:latin typeface="Arial"/>
                <a:cs typeface="Arial"/>
              </a:rPr>
              <a:t> from </a:t>
            </a:r>
            <a:r>
              <a:rPr lang="it-IT" dirty="0" err="1" smtClean="0">
                <a:latin typeface="Arial"/>
                <a:cs typeface="Arial"/>
              </a:rPr>
              <a:t>prompt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scintillation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measures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energy</a:t>
            </a:r>
            <a:r>
              <a:rPr lang="it-IT" dirty="0" smtClean="0">
                <a:latin typeface="Arial"/>
                <a:cs typeface="Arial"/>
              </a:rPr>
              <a:t> and time of </a:t>
            </a:r>
            <a:r>
              <a:rPr lang="it-IT" dirty="0" err="1" smtClean="0">
                <a:latin typeface="Arial"/>
                <a:cs typeface="Arial"/>
              </a:rPr>
              <a:t>event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 smtClean="0">
                <a:latin typeface="Arial"/>
                <a:cs typeface="Arial"/>
              </a:rPr>
              <a:t>S2 late </a:t>
            </a:r>
            <a:r>
              <a:rPr lang="it-IT" dirty="0" err="1" smtClean="0">
                <a:latin typeface="Arial"/>
                <a:cs typeface="Arial"/>
              </a:rPr>
              <a:t>signal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measures</a:t>
            </a:r>
            <a:r>
              <a:rPr lang="it-IT" dirty="0" smtClean="0">
                <a:latin typeface="Arial"/>
                <a:cs typeface="Arial"/>
              </a:rPr>
              <a:t> position of </a:t>
            </a:r>
            <a:r>
              <a:rPr lang="it-IT" dirty="0" err="1" smtClean="0">
                <a:latin typeface="Arial"/>
                <a:cs typeface="Arial"/>
              </a:rPr>
              <a:t>event</a:t>
            </a:r>
            <a:r>
              <a:rPr lang="it-IT" dirty="0" smtClean="0">
                <a:latin typeface="Arial"/>
                <a:cs typeface="Arial"/>
              </a:rPr>
              <a:t> in L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it-IT" dirty="0" err="1" smtClean="0">
                <a:latin typeface="Arial"/>
                <a:cs typeface="Arial"/>
              </a:rPr>
              <a:t>r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is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proportional</a:t>
            </a:r>
            <a:r>
              <a:rPr lang="it-IT" dirty="0" smtClean="0">
                <a:latin typeface="Arial"/>
                <a:cs typeface="Arial"/>
              </a:rPr>
              <a:t> to </a:t>
            </a:r>
            <a:r>
              <a:rPr lang="it-IT" dirty="0" err="1" smtClean="0">
                <a:latin typeface="Arial"/>
                <a:cs typeface="Arial"/>
              </a:rPr>
              <a:t>fraction</a:t>
            </a:r>
            <a:r>
              <a:rPr lang="it-IT" dirty="0" smtClean="0">
                <a:latin typeface="Arial"/>
                <a:cs typeface="Arial"/>
              </a:rPr>
              <a:t> </a:t>
            </a:r>
          </a:p>
          <a:p>
            <a:r>
              <a:rPr lang="it-IT" dirty="0" smtClean="0">
                <a:latin typeface="Arial"/>
                <a:cs typeface="Arial"/>
              </a:rPr>
              <a:t>of </a:t>
            </a:r>
            <a:r>
              <a:rPr lang="it-IT" dirty="0" err="1" smtClean="0">
                <a:latin typeface="Arial"/>
                <a:cs typeface="Arial"/>
              </a:rPr>
              <a:t>charge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that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escapes</a:t>
            </a:r>
            <a:r>
              <a:rPr lang="it-IT" dirty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recombination</a:t>
            </a:r>
            <a:endParaRPr lang="it-IT" dirty="0"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-375167" y="3510239"/>
            <a:ext cx="16647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355" y="2209800"/>
            <a:ext cx="76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022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problem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39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29509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Ar</a:t>
            </a:r>
            <a:r>
              <a:rPr lang="en-US" sz="2800" dirty="0" smtClean="0">
                <a:latin typeface="Arial"/>
                <a:cs typeface="Arial"/>
              </a:rPr>
              <a:t> N</a:t>
            </a:r>
            <a:r>
              <a:rPr lang="it-IT" sz="2800" dirty="0" err="1" smtClean="0">
                <a:latin typeface="Arial"/>
                <a:cs typeface="Arial"/>
              </a:rPr>
              <a:t>aturally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present</a:t>
            </a:r>
            <a:r>
              <a:rPr lang="it-IT" sz="2800" dirty="0" smtClean="0">
                <a:latin typeface="Arial"/>
                <a:cs typeface="Arial"/>
              </a:rPr>
              <a:t> in the atmosphere at 1% </a:t>
            </a:r>
            <a:r>
              <a:rPr lang="it-IT" sz="2800" dirty="0" err="1" smtClean="0">
                <a:latin typeface="Arial"/>
                <a:cs typeface="Arial"/>
              </a:rPr>
              <a:t>level</a:t>
            </a:r>
            <a:endParaRPr lang="it-IT" sz="2800" dirty="0" smtClean="0">
              <a:latin typeface="Arial"/>
              <a:cs typeface="Arial"/>
            </a:endParaRPr>
          </a:p>
          <a:p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baseline="30000" dirty="0" smtClean="0">
                <a:latin typeface="Arial"/>
                <a:cs typeface="Arial"/>
              </a:rPr>
              <a:t>39</a:t>
            </a:r>
            <a:r>
              <a:rPr lang="it-IT" sz="2800" dirty="0" smtClean="0">
                <a:latin typeface="Arial"/>
                <a:cs typeface="Arial"/>
              </a:rPr>
              <a:t>Ar </a:t>
            </a:r>
            <a:r>
              <a:rPr lang="it-IT" sz="2800" dirty="0" err="1" smtClean="0">
                <a:latin typeface="Arial"/>
                <a:cs typeface="Arial"/>
              </a:rPr>
              <a:t>formed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by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cosmic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muon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interactions</a:t>
            </a:r>
            <a:endParaRPr lang="it-IT" sz="2800" dirty="0" smtClean="0">
              <a:latin typeface="Arial"/>
              <a:cs typeface="Arial"/>
            </a:endParaRPr>
          </a:p>
          <a:p>
            <a:pPr lvl="1">
              <a:buFont typeface="Wingdings" charset="2"/>
              <a:buChar char="§"/>
            </a:pPr>
            <a:r>
              <a:rPr lang="it-IT" sz="2400" baseline="30000" dirty="0" smtClean="0">
                <a:latin typeface="Arial"/>
                <a:cs typeface="Arial"/>
              </a:rPr>
              <a:t>40</a:t>
            </a:r>
            <a:r>
              <a:rPr lang="it-IT" sz="2400" dirty="0" smtClean="0">
                <a:latin typeface="Arial"/>
                <a:cs typeface="Arial"/>
              </a:rPr>
              <a:t>K(</a:t>
            </a:r>
            <a:r>
              <a:rPr lang="it-IT" sz="2400" dirty="0" err="1" smtClean="0">
                <a:latin typeface="Arial"/>
                <a:cs typeface="Arial"/>
              </a:rPr>
              <a:t>n</a:t>
            </a:r>
            <a:r>
              <a:rPr lang="it-IT" sz="2400" dirty="0" smtClean="0">
                <a:latin typeface="Arial"/>
                <a:cs typeface="Arial"/>
              </a:rPr>
              <a:t>,2n)</a:t>
            </a:r>
            <a:r>
              <a:rPr lang="it-IT" sz="2400" baseline="30000" dirty="0" smtClean="0">
                <a:latin typeface="Arial"/>
                <a:cs typeface="Arial"/>
              </a:rPr>
              <a:t>39</a:t>
            </a:r>
            <a:r>
              <a:rPr lang="it-IT" sz="2400" dirty="0" smtClean="0">
                <a:latin typeface="Arial"/>
                <a:cs typeface="Arial"/>
              </a:rPr>
              <a:t>Ar</a:t>
            </a:r>
            <a:endParaRPr lang="it-IT" sz="2400" baseline="30000" dirty="0" smtClean="0">
              <a:latin typeface="Arial"/>
              <a:cs typeface="Arial"/>
            </a:endParaRPr>
          </a:p>
          <a:p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baseline="30000" dirty="0" smtClean="0">
                <a:latin typeface="Arial"/>
                <a:cs typeface="Arial"/>
              </a:rPr>
              <a:t>39</a:t>
            </a:r>
            <a:r>
              <a:rPr lang="it-IT" sz="2800" dirty="0" smtClean="0">
                <a:latin typeface="Arial"/>
                <a:cs typeface="Arial"/>
              </a:rPr>
              <a:t>Ar </a:t>
            </a:r>
            <a:r>
              <a:rPr lang="it-IT" sz="2800" dirty="0" err="1" smtClean="0">
                <a:latin typeface="Arial"/>
                <a:cs typeface="Arial"/>
              </a:rPr>
              <a:t>is</a:t>
            </a:r>
            <a:r>
              <a:rPr lang="it-IT" sz="2800" dirty="0" smtClean="0">
                <a:latin typeface="Arial"/>
                <a:cs typeface="Arial"/>
              </a:rPr>
              <a:t> a </a:t>
            </a:r>
            <a:r>
              <a:rPr lang="it-IT" sz="2800" dirty="0" smtClean="0">
                <a:latin typeface="Symbol" charset="2"/>
                <a:cs typeface="Symbol" charset="2"/>
              </a:rPr>
              <a:t>b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 smtClean="0">
                <a:latin typeface="Arial"/>
                <a:cs typeface="Arial"/>
              </a:rPr>
              <a:t>emitter</a:t>
            </a:r>
            <a:r>
              <a:rPr lang="it-IT" sz="2800" dirty="0" smtClean="0">
                <a:latin typeface="Arial"/>
                <a:cs typeface="Arial"/>
              </a:rPr>
              <a:t> with Q</a:t>
            </a:r>
            <a:r>
              <a:rPr lang="it-IT" sz="2800" baseline="-25000" dirty="0" smtClean="0">
                <a:latin typeface="Symbol" charset="2"/>
                <a:cs typeface="Symbol" charset="2"/>
              </a:rPr>
              <a:t>b</a:t>
            </a:r>
            <a:r>
              <a:rPr lang="it-IT" sz="2800" dirty="0" smtClean="0">
                <a:latin typeface="Arial"/>
                <a:cs typeface="Arial"/>
              </a:rPr>
              <a:t>=565 </a:t>
            </a:r>
            <a:r>
              <a:rPr lang="it-IT" sz="2800" dirty="0" err="1" smtClean="0">
                <a:latin typeface="Arial"/>
                <a:cs typeface="Arial"/>
              </a:rPr>
              <a:t>keV</a:t>
            </a:r>
            <a:r>
              <a:rPr lang="it-IT" sz="2800" dirty="0" smtClean="0">
                <a:latin typeface="Arial"/>
                <a:cs typeface="Arial"/>
              </a:rPr>
              <a:t> and T</a:t>
            </a:r>
            <a:r>
              <a:rPr lang="it-IT" sz="2800" baseline="-25000" dirty="0" smtClean="0">
                <a:latin typeface="Arial"/>
                <a:cs typeface="Arial"/>
              </a:rPr>
              <a:t>1/2</a:t>
            </a:r>
            <a:r>
              <a:rPr lang="it-IT" sz="2800" dirty="0" smtClean="0">
                <a:latin typeface="Arial"/>
                <a:cs typeface="Arial"/>
              </a:rPr>
              <a:t>=269 </a:t>
            </a:r>
            <a:r>
              <a:rPr lang="it-IT" sz="2800" dirty="0" err="1" smtClean="0">
                <a:latin typeface="Arial"/>
                <a:cs typeface="Arial"/>
              </a:rPr>
              <a:t>years</a:t>
            </a:r>
            <a:r>
              <a:rPr lang="it-IT" sz="2800" dirty="0" smtClean="0">
                <a:latin typeface="Arial"/>
                <a:cs typeface="Arial"/>
              </a:rPr>
              <a:t> </a:t>
            </a:r>
          </a:p>
          <a:p>
            <a:r>
              <a:rPr lang="en-US" sz="2800" dirty="0" smtClean="0">
                <a:latin typeface="Arial"/>
                <a:cs typeface="Arial"/>
              </a:rPr>
              <a:t>In </a:t>
            </a:r>
            <a:r>
              <a:rPr lang="en-US" sz="2800" dirty="0" err="1" smtClean="0">
                <a:latin typeface="Arial"/>
                <a:cs typeface="Arial"/>
              </a:rPr>
              <a:t>Ar</a:t>
            </a:r>
            <a:r>
              <a:rPr lang="en-US" sz="2800" dirty="0" smtClean="0">
                <a:latin typeface="Arial"/>
                <a:cs typeface="Arial"/>
              </a:rPr>
              <a:t> from the atmosphere, </a:t>
            </a:r>
            <a:r>
              <a:rPr lang="en-US" sz="2800" baseline="30000" dirty="0" smtClean="0">
                <a:latin typeface="Arial"/>
                <a:cs typeface="Arial"/>
              </a:rPr>
              <a:t>39</a:t>
            </a:r>
            <a:r>
              <a:rPr lang="en-US" sz="2800" dirty="0" smtClean="0">
                <a:latin typeface="Arial"/>
                <a:cs typeface="Arial"/>
              </a:rPr>
              <a:t>Ar is at the level of 1 </a:t>
            </a:r>
            <a:r>
              <a:rPr lang="en-US" sz="2800" dirty="0" err="1" smtClean="0">
                <a:latin typeface="Arial"/>
                <a:cs typeface="Arial"/>
              </a:rPr>
              <a:t>Bq</a:t>
            </a:r>
            <a:r>
              <a:rPr lang="en-US" sz="2800" dirty="0" smtClean="0">
                <a:latin typeface="Arial"/>
                <a:cs typeface="Arial"/>
              </a:rPr>
              <a:t>/kg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~ 9×10</a:t>
            </a:r>
            <a:r>
              <a:rPr lang="en-US" sz="2400" baseline="30000" dirty="0" smtClean="0">
                <a:latin typeface="Arial"/>
                <a:cs typeface="Arial"/>
              </a:rPr>
              <a:t>4</a:t>
            </a:r>
            <a:r>
              <a:rPr lang="en-US" sz="2400" dirty="0" smtClean="0">
                <a:latin typeface="Arial"/>
                <a:cs typeface="Arial"/>
              </a:rPr>
              <a:t> decays/kg/day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WIMPs(100GeV, 10</a:t>
            </a:r>
            <a:r>
              <a:rPr lang="en-US" sz="2400" baseline="30000" dirty="0" smtClean="0">
                <a:latin typeface="Arial"/>
                <a:cs typeface="Arial"/>
              </a:rPr>
              <a:t>-45</a:t>
            </a:r>
            <a:r>
              <a:rPr lang="en-US" sz="2400" dirty="0" smtClean="0">
                <a:latin typeface="Arial"/>
                <a:cs typeface="Arial"/>
              </a:rPr>
              <a:t> cm</a:t>
            </a:r>
            <a:r>
              <a:rPr lang="en-US" sz="2400" baseline="30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) ~ 10</a:t>
            </a:r>
            <a:r>
              <a:rPr lang="en-US" sz="2400" baseline="30000" dirty="0" smtClean="0">
                <a:latin typeface="Arial"/>
                <a:cs typeface="Arial"/>
              </a:rPr>
              <a:t>-4</a:t>
            </a:r>
            <a:r>
              <a:rPr lang="en-US" sz="2400" dirty="0" smtClean="0">
                <a:latin typeface="Arial"/>
                <a:cs typeface="Arial"/>
              </a:rPr>
              <a:t> events/kg/day</a:t>
            </a:r>
            <a:endParaRPr lang="it-IT" sz="2400" dirty="0" smtClean="0">
              <a:latin typeface="Arial"/>
              <a:cs typeface="Arial"/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163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Underground Argon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0620"/>
            <a:ext cx="7770813" cy="4564282"/>
          </a:xfrm>
        </p:spPr>
        <p:txBody>
          <a:bodyPr>
            <a:noAutofit/>
          </a:bodyPr>
          <a:lstStyle/>
          <a:p>
            <a:r>
              <a:rPr lang="it-IT" sz="1600" dirty="0" smtClean="0">
                <a:latin typeface="Arial"/>
                <a:cs typeface="Arial"/>
              </a:rPr>
              <a:t>In </a:t>
            </a:r>
            <a:r>
              <a:rPr lang="it-IT" sz="1600" dirty="0" err="1" smtClean="0">
                <a:latin typeface="Arial"/>
                <a:cs typeface="Arial"/>
              </a:rPr>
              <a:t>exhaust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stream</a:t>
            </a:r>
            <a:r>
              <a:rPr lang="it-IT" sz="1600" dirty="0" smtClean="0">
                <a:latin typeface="Arial"/>
                <a:cs typeface="Arial"/>
              </a:rPr>
              <a:t> gas (CO</a:t>
            </a:r>
            <a:r>
              <a:rPr lang="it-IT" sz="1600" baseline="-25000" dirty="0" smtClean="0">
                <a:latin typeface="Arial"/>
                <a:cs typeface="Arial"/>
              </a:rPr>
              <a:t>2</a:t>
            </a:r>
            <a:r>
              <a:rPr lang="it-IT" sz="1600" dirty="0" smtClean="0">
                <a:latin typeface="Arial"/>
                <a:cs typeface="Arial"/>
              </a:rPr>
              <a:t>) </a:t>
            </a:r>
            <a:r>
              <a:rPr lang="it-IT" sz="1600" dirty="0" err="1" smtClean="0">
                <a:latin typeface="Arial"/>
                <a:cs typeface="Arial"/>
              </a:rPr>
              <a:t>of</a:t>
            </a:r>
            <a:r>
              <a:rPr lang="it-IT" sz="1600" dirty="0" smtClean="0">
                <a:latin typeface="Arial"/>
                <a:cs typeface="Arial"/>
              </a:rPr>
              <a:t> commercial </a:t>
            </a:r>
            <a:r>
              <a:rPr lang="it-IT" sz="1600" dirty="0" err="1" smtClean="0">
                <a:latin typeface="Arial"/>
                <a:cs typeface="Arial"/>
              </a:rPr>
              <a:t>mining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facilities</a:t>
            </a:r>
            <a:r>
              <a:rPr lang="it-IT" sz="1600" dirty="0" smtClean="0">
                <a:latin typeface="Arial"/>
                <a:cs typeface="Arial"/>
              </a:rPr>
              <a:t> Ar at 400-600ppm </a:t>
            </a:r>
            <a:r>
              <a:rPr lang="it-IT" sz="1600" dirty="0" err="1" smtClean="0">
                <a:latin typeface="Arial"/>
                <a:cs typeface="Arial"/>
              </a:rPr>
              <a:t>level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M</a:t>
            </a:r>
            <a:r>
              <a:rPr lang="it-IT" sz="1600" dirty="0" err="1" smtClean="0">
                <a:latin typeface="Arial"/>
                <a:cs typeface="Arial"/>
              </a:rPr>
              <a:t>ake</a:t>
            </a:r>
            <a:r>
              <a:rPr lang="it-IT" sz="1600" dirty="0" smtClean="0">
                <a:latin typeface="Arial"/>
                <a:cs typeface="Arial"/>
              </a:rPr>
              <a:t> on-site </a:t>
            </a:r>
            <a:r>
              <a:rPr lang="it-IT" sz="1600" dirty="0" err="1" smtClean="0">
                <a:latin typeface="Arial"/>
                <a:cs typeface="Arial"/>
              </a:rPr>
              <a:t>preconcentration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to</a:t>
            </a:r>
            <a:r>
              <a:rPr lang="it-IT" sz="1600" dirty="0" smtClean="0">
                <a:latin typeface="Arial"/>
                <a:cs typeface="Arial"/>
              </a:rPr>
              <a:t> ~40,000ppm, </a:t>
            </a:r>
            <a:r>
              <a:rPr lang="it-IT" sz="1600" dirty="0" err="1" smtClean="0">
                <a:latin typeface="Arial"/>
                <a:cs typeface="Arial"/>
              </a:rPr>
              <a:t>then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cryogenic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distillation</a:t>
            </a:r>
            <a:r>
              <a:rPr lang="it-IT" sz="1600" dirty="0" smtClean="0">
                <a:latin typeface="Arial"/>
                <a:cs typeface="Arial"/>
              </a:rPr>
              <a:t> at FNAL</a:t>
            </a:r>
          </a:p>
          <a:p>
            <a:r>
              <a:rPr lang="it-IT" sz="1600" dirty="0" err="1" smtClean="0">
                <a:latin typeface="Arial"/>
                <a:cs typeface="Arial"/>
              </a:rPr>
              <a:t>Purified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depleted</a:t>
            </a:r>
            <a:r>
              <a:rPr lang="it-IT" sz="1600" dirty="0" smtClean="0">
                <a:latin typeface="Arial"/>
                <a:cs typeface="Arial"/>
              </a:rPr>
              <a:t> argon </a:t>
            </a:r>
            <a:r>
              <a:rPr lang="it-IT" sz="1600" dirty="0" err="1" smtClean="0">
                <a:latin typeface="Arial"/>
                <a:cs typeface="Arial"/>
              </a:rPr>
              <a:t>produced</a:t>
            </a:r>
            <a:r>
              <a:rPr lang="it-IT" sz="1600" dirty="0" smtClean="0">
                <a:latin typeface="Arial"/>
                <a:cs typeface="Arial"/>
              </a:rPr>
              <a:t> at 0.5kg/</a:t>
            </a:r>
            <a:r>
              <a:rPr lang="it-IT" sz="1600" dirty="0" err="1" smtClean="0">
                <a:latin typeface="Arial"/>
                <a:cs typeface="Arial"/>
              </a:rPr>
              <a:t>day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it-IT" sz="1600" baseline="30000" dirty="0" smtClean="0">
                <a:latin typeface="Arial"/>
                <a:cs typeface="Arial"/>
              </a:rPr>
              <a:t>39</a:t>
            </a:r>
            <a:r>
              <a:rPr lang="it-IT" sz="1600" dirty="0" smtClean="0">
                <a:latin typeface="Arial"/>
                <a:cs typeface="Arial"/>
              </a:rPr>
              <a:t>Ar </a:t>
            </a:r>
            <a:r>
              <a:rPr lang="it-IT" sz="1600" dirty="0" err="1" smtClean="0">
                <a:latin typeface="Arial"/>
                <a:cs typeface="Arial"/>
              </a:rPr>
              <a:t>depleted</a:t>
            </a:r>
            <a:r>
              <a:rPr lang="it-IT" sz="1600" dirty="0" smtClean="0">
                <a:latin typeface="Arial"/>
                <a:cs typeface="Arial"/>
              </a:rPr>
              <a:t> at &lt;0.6% </a:t>
            </a:r>
            <a:r>
              <a:rPr lang="it-IT" sz="1600" dirty="0" err="1" smtClean="0">
                <a:latin typeface="Arial"/>
                <a:cs typeface="Arial"/>
              </a:rPr>
              <a:t>level</a:t>
            </a:r>
            <a:endParaRPr lang="it-IT" sz="1600" dirty="0" smtClean="0">
              <a:latin typeface="Arial"/>
              <a:cs typeface="Arial"/>
            </a:endParaRPr>
          </a:p>
          <a:p>
            <a:pPr lvl="1"/>
            <a:r>
              <a:rPr lang="it-IT" sz="1600" dirty="0" smtClean="0">
                <a:latin typeface="Arial"/>
                <a:cs typeface="Arial"/>
              </a:rPr>
              <a:t>~</a:t>
            </a:r>
            <a:r>
              <a:rPr lang="it-IT" sz="1600" dirty="0" smtClean="0">
                <a:latin typeface="Arial"/>
                <a:cs typeface="Arial"/>
              </a:rPr>
              <a:t>560 </a:t>
            </a:r>
            <a:r>
              <a:rPr lang="it-IT" sz="1600" dirty="0" err="1" smtClean="0">
                <a:latin typeface="Arial"/>
                <a:cs typeface="Arial"/>
              </a:rPr>
              <a:t>decays</a:t>
            </a:r>
            <a:r>
              <a:rPr lang="it-IT" sz="1600" dirty="0" smtClean="0">
                <a:latin typeface="Arial"/>
                <a:cs typeface="Arial"/>
              </a:rPr>
              <a:t>/kg/</a:t>
            </a:r>
            <a:r>
              <a:rPr lang="it-IT" sz="1600" dirty="0" err="1" smtClean="0">
                <a:latin typeface="Arial"/>
                <a:cs typeface="Arial"/>
              </a:rPr>
              <a:t>day</a:t>
            </a:r>
            <a:endParaRPr lang="it-IT" sz="1600" dirty="0" smtClean="0">
              <a:latin typeface="Arial"/>
              <a:cs typeface="Arial"/>
            </a:endParaRPr>
          </a:p>
          <a:p>
            <a:pPr lvl="1"/>
            <a:r>
              <a:rPr lang="en-US" sz="1600" dirty="0" smtClean="0">
                <a:latin typeface="Arial"/>
                <a:cs typeface="Arial"/>
              </a:rPr>
              <a:t>F</a:t>
            </a:r>
            <a:r>
              <a:rPr lang="it-IT" sz="1600" dirty="0" smtClean="0">
                <a:latin typeface="Arial"/>
                <a:cs typeface="Arial"/>
              </a:rPr>
              <a:t>or </a:t>
            </a:r>
            <a:r>
              <a:rPr lang="it-IT" sz="1600" dirty="0" err="1" smtClean="0">
                <a:latin typeface="Arial"/>
                <a:cs typeface="Arial"/>
              </a:rPr>
              <a:t>WIMPs</a:t>
            </a:r>
            <a:r>
              <a:rPr lang="it-IT" sz="1600" dirty="0" smtClean="0">
                <a:latin typeface="Arial"/>
                <a:cs typeface="Arial"/>
              </a:rPr>
              <a:t> ~ 10</a:t>
            </a:r>
            <a:r>
              <a:rPr lang="it-IT" sz="1600" baseline="30000" dirty="0" smtClean="0">
                <a:latin typeface="Arial"/>
                <a:cs typeface="Arial"/>
              </a:rPr>
              <a:t>-4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interactions</a:t>
            </a:r>
            <a:r>
              <a:rPr lang="it-IT" sz="1600" dirty="0" smtClean="0">
                <a:latin typeface="Arial"/>
                <a:cs typeface="Arial"/>
              </a:rPr>
              <a:t>/kg/</a:t>
            </a:r>
            <a:r>
              <a:rPr lang="it-IT" sz="1600" dirty="0" err="1" smtClean="0">
                <a:latin typeface="Arial"/>
                <a:cs typeface="Arial"/>
              </a:rPr>
              <a:t>day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it-IT" sz="1600" dirty="0" err="1" smtClean="0">
                <a:latin typeface="Arial"/>
                <a:cs typeface="Arial"/>
              </a:rPr>
              <a:t>Use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L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it-IT" sz="1600" dirty="0" err="1" smtClean="0">
                <a:latin typeface="Arial"/>
                <a:cs typeface="Arial"/>
              </a:rPr>
              <a:t>r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scintillation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properties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to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perform</a:t>
            </a:r>
            <a:r>
              <a:rPr lang="it-IT" sz="1600" dirty="0" smtClean="0">
                <a:latin typeface="Arial"/>
                <a:cs typeface="Arial"/>
              </a:rPr>
              <a:t> background </a:t>
            </a:r>
            <a:r>
              <a:rPr lang="it-IT" sz="1600" dirty="0" err="1" smtClean="0">
                <a:latin typeface="Arial"/>
                <a:cs typeface="Arial"/>
              </a:rPr>
              <a:t>reduction</a:t>
            </a:r>
            <a:endParaRPr lang="it-IT" sz="1600" dirty="0" smtClean="0">
              <a:latin typeface="Arial"/>
              <a:cs typeface="Arial"/>
            </a:endParaRPr>
          </a:p>
          <a:p>
            <a:pPr lvl="1"/>
            <a:r>
              <a:rPr lang="en-US" sz="1600" dirty="0" smtClean="0">
                <a:latin typeface="Arial"/>
                <a:cs typeface="Arial"/>
              </a:rPr>
              <a:t>P</a:t>
            </a:r>
            <a:r>
              <a:rPr lang="it-IT" sz="1600" dirty="0" err="1" smtClean="0">
                <a:latin typeface="Arial"/>
                <a:cs typeface="Arial"/>
              </a:rPr>
              <a:t>rompt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signal</a:t>
            </a:r>
            <a:r>
              <a:rPr lang="it-IT" sz="1600" dirty="0" smtClean="0">
                <a:latin typeface="Arial"/>
                <a:cs typeface="Arial"/>
              </a:rPr>
              <a:t> PSD </a:t>
            </a:r>
            <a:r>
              <a:rPr lang="it-IT" sz="1600" dirty="0" err="1" smtClean="0">
                <a:latin typeface="Arial"/>
                <a:cs typeface="Arial"/>
              </a:rPr>
              <a:t>shows</a:t>
            </a:r>
            <a:r>
              <a:rPr lang="it-IT" sz="1600" dirty="0" smtClean="0">
                <a:latin typeface="Arial"/>
                <a:cs typeface="Arial"/>
              </a:rPr>
              <a:t>: 90% </a:t>
            </a:r>
            <a:r>
              <a:rPr lang="it-IT" sz="1600" dirty="0" err="1" smtClean="0">
                <a:latin typeface="Arial"/>
                <a:cs typeface="Arial"/>
              </a:rPr>
              <a:t>n-recoil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acceptance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with</a:t>
            </a:r>
            <a:r>
              <a:rPr lang="it-IT" sz="1600" dirty="0" smtClean="0">
                <a:latin typeface="Arial"/>
                <a:cs typeface="Arial"/>
              </a:rPr>
              <a:t> &lt;10</a:t>
            </a:r>
            <a:r>
              <a:rPr lang="it-IT" sz="1600" baseline="30000" dirty="0" smtClean="0">
                <a:latin typeface="Arial"/>
                <a:cs typeface="Arial"/>
              </a:rPr>
              <a:t>-5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e-recoil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leakage</a:t>
            </a:r>
            <a:endParaRPr lang="it-I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68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g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Foglio.thmx</Template>
  <TotalTime>11085</TotalTime>
  <Words>1743</Words>
  <Application>Microsoft Macintosh PowerPoint</Application>
  <PresentationFormat>Presentazione su schermo (4:3)</PresentationFormat>
  <Paragraphs>286</Paragraphs>
  <Slides>43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Foglio</vt:lpstr>
      <vt:lpstr>Equation</vt:lpstr>
      <vt:lpstr>DarkSide @ LNGS</vt:lpstr>
      <vt:lpstr>WIMPs signal and background</vt:lpstr>
      <vt:lpstr>Recoil Spectrum</vt:lpstr>
      <vt:lpstr>Presentazione di PowerPoint</vt:lpstr>
      <vt:lpstr>Expected WIMPs Signal in LAr </vt:lpstr>
      <vt:lpstr>Why use LAr for Dark Matter?</vt:lpstr>
      <vt:lpstr>LAr TPC at Work</vt:lpstr>
      <vt:lpstr>The problem of 39Ar</vt:lpstr>
      <vt:lpstr>Underground Argon</vt:lpstr>
      <vt:lpstr>DarkSide background rejection strategy</vt:lpstr>
      <vt:lpstr>DarkSide program @ LNGS</vt:lpstr>
      <vt:lpstr>DS-50 @ LNGS</vt:lpstr>
      <vt:lpstr>Presentazione di PowerPoint</vt:lpstr>
      <vt:lpstr>Presentazione di PowerPoint</vt:lpstr>
      <vt:lpstr>Presentazione di PowerPoint</vt:lpstr>
      <vt:lpstr>PMTs + Cold-Amps in LAr</vt:lpstr>
      <vt:lpstr>S1 and S2 signals</vt:lpstr>
      <vt:lpstr>Trigger: 3PMTs &amp;&amp; &lt; 380p.e.</vt:lpstr>
      <vt:lpstr>Livetime</vt:lpstr>
      <vt:lpstr>Presentazione di PowerPoint</vt:lpstr>
      <vt:lpstr>Scintillation and Ionization Discrimination</vt:lpstr>
      <vt:lpstr>Pulse Shape F90</vt:lpstr>
      <vt:lpstr>DS-50 sensitivity with 280 kg x day</vt:lpstr>
      <vt:lpstr>DS-50 expected sensitivity with UAr</vt:lpstr>
      <vt:lpstr>Neutron veto</vt:lpstr>
      <vt:lpstr>Neutron veto at present</vt:lpstr>
      <vt:lpstr>LAr TPC</vt:lpstr>
      <vt:lpstr>Light yield @ null field</vt:lpstr>
      <vt:lpstr>Light Yield @ 200V/cm</vt:lpstr>
      <vt:lpstr>e- life time</vt:lpstr>
      <vt:lpstr>From DS-50 to DS-G2</vt:lpstr>
      <vt:lpstr>39Ar spike to probe DS-G2 PSD </vt:lpstr>
      <vt:lpstr>Summary of 1st DS-50 data</vt:lpstr>
      <vt:lpstr>Future Goals</vt:lpstr>
      <vt:lpstr>Spare</vt:lpstr>
      <vt:lpstr>Scene</vt:lpstr>
      <vt:lpstr>Baseline</vt:lpstr>
      <vt:lpstr>PSD simulation</vt:lpstr>
      <vt:lpstr>214Bi-214Po</vt:lpstr>
      <vt:lpstr>Cryogenic for DS-50 TPC</vt:lpstr>
      <vt:lpstr>Presentazione di PowerPoint</vt:lpstr>
      <vt:lpstr>Cosmogenic Neutrons</vt:lpstr>
      <vt:lpstr>Underground Argon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DarkSide @ LNGS:  an update</dc:title>
  <dc:creator>P</dc:creator>
  <cp:lastModifiedBy>P</cp:lastModifiedBy>
  <cp:revision>177</cp:revision>
  <cp:lastPrinted>2014-05-11T21:27:46Z</cp:lastPrinted>
  <dcterms:created xsi:type="dcterms:W3CDTF">2014-04-10T10:38:01Z</dcterms:created>
  <dcterms:modified xsi:type="dcterms:W3CDTF">2014-05-12T08:46:01Z</dcterms:modified>
</cp:coreProperties>
</file>