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26" r:id="rId2"/>
    <p:sldId id="327" r:id="rId3"/>
    <p:sldId id="328" r:id="rId4"/>
    <p:sldId id="329" r:id="rId5"/>
    <p:sldId id="331" r:id="rId6"/>
    <p:sldId id="330" r:id="rId7"/>
    <p:sldId id="332" r:id="rId8"/>
    <p:sldId id="333" r:id="rId9"/>
    <p:sldId id="335" r:id="rId10"/>
    <p:sldId id="334" r:id="rId11"/>
    <p:sldId id="336" r:id="rId12"/>
    <p:sldId id="337" r:id="rId13"/>
    <p:sldId id="338" r:id="rId14"/>
    <p:sldId id="339" r:id="rId15"/>
    <p:sldId id="343" r:id="rId16"/>
    <p:sldId id="357" r:id="rId17"/>
    <p:sldId id="344" r:id="rId18"/>
    <p:sldId id="381" r:id="rId19"/>
    <p:sldId id="380" r:id="rId20"/>
    <p:sldId id="382" r:id="rId21"/>
    <p:sldId id="346" r:id="rId22"/>
    <p:sldId id="347" r:id="rId23"/>
    <p:sldId id="345" r:id="rId24"/>
    <p:sldId id="348" r:id="rId25"/>
    <p:sldId id="349" r:id="rId26"/>
    <p:sldId id="350" r:id="rId27"/>
    <p:sldId id="351" r:id="rId28"/>
    <p:sldId id="371" r:id="rId29"/>
    <p:sldId id="372" r:id="rId30"/>
    <p:sldId id="373" r:id="rId31"/>
    <p:sldId id="370" r:id="rId32"/>
    <p:sldId id="368" r:id="rId33"/>
    <p:sldId id="352" r:id="rId34"/>
    <p:sldId id="374" r:id="rId35"/>
    <p:sldId id="375" r:id="rId36"/>
    <p:sldId id="376" r:id="rId37"/>
    <p:sldId id="377" r:id="rId38"/>
    <p:sldId id="378" r:id="rId39"/>
    <p:sldId id="37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DD422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8" autoAdjust="0"/>
    <p:restoredTop sz="94660"/>
  </p:normalViewPr>
  <p:slideViewPr>
    <p:cSldViewPr>
      <p:cViewPr varScale="1">
        <p:scale>
          <a:sx n="74" d="100"/>
          <a:sy n="74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5FDC-D3D3-45C2-B91C-88B56670832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8FED7-94C0-481B-B874-86EA0101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252116"/>
            <a:ext cx="1447799" cy="5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EADF-F193-4790-A922-239E6A7EF9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DC404-6798-4D41-A538-F8F1F0084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668" y="136146"/>
            <a:ext cx="871527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High Precision, Not High Energy</a:t>
            </a:r>
          </a:p>
          <a:p>
            <a:pPr algn="ctr"/>
            <a:r>
              <a:rPr lang="en-US" sz="2800" dirty="0" smtClean="0"/>
              <a:t>Using Atomic Physics to Look Beyond the Standard Model</a:t>
            </a:r>
          </a:p>
        </p:txBody>
      </p:sp>
      <p:pic>
        <p:nvPicPr>
          <p:cNvPr id="3" name="Picture 2" descr="Dhiren Kara of Imperial College is shown adjusting the laser system that was used to measure the EDM of the electron. (Courtesy: Mike Tarbutt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876999" cy="51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nal.gov/pub/today/images/images11/NS_Figure01_2011_11_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5747"/>
            <a:ext cx="4495800" cy="40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8588" y="1219200"/>
            <a:ext cx="334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 1: Impossible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vs AMO</a:t>
            </a:r>
            <a:endParaRPr lang="en-US" dirty="0"/>
          </a:p>
        </p:txBody>
      </p:sp>
      <p:pic>
        <p:nvPicPr>
          <p:cNvPr id="3" name="Picture 4" descr="http://home.web.cern.ch/sites/home.web.cern.ch/files/styles/medium/public/image/experiment/2013/01/cms_0.jpeg?itok=amxayn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04068" cy="28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05135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Particle Physics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343400"/>
            <a:ext cx="3049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scale: ~1TeV</a:t>
            </a:r>
          </a:p>
          <a:p>
            <a:r>
              <a:rPr lang="en-US" sz="2400" dirty="0" smtClean="0"/>
              <a:t>Length scale: ~ 10</a:t>
            </a:r>
            <a:r>
              <a:rPr lang="en-US" sz="2400" baseline="30000" dirty="0" smtClean="0"/>
              <a:t>-19</a:t>
            </a:r>
            <a:r>
              <a:rPr lang="en-US" sz="2400" dirty="0" smtClean="0"/>
              <a:t> m</a:t>
            </a:r>
          </a:p>
        </p:txBody>
      </p:sp>
      <p:pic>
        <p:nvPicPr>
          <p:cNvPr id="2050" name="Picture 2" descr="Me and Emmy with some of the laser cooling apparatus in my lab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22" y="1066800"/>
            <a:ext cx="4334278" cy="28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9070" y="609600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Atomic 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4343400"/>
            <a:ext cx="3049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scale: ~1eV</a:t>
            </a:r>
          </a:p>
          <a:p>
            <a:r>
              <a:rPr lang="en-US" sz="2400" dirty="0" smtClean="0"/>
              <a:t>Length scale: ~ 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1219" y="3886200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Matt </a:t>
            </a:r>
            <a:r>
              <a:rPr lang="en-US" dirty="0" err="1" smtClean="0"/>
              <a:t>Milless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3400" y="5334000"/>
            <a:ext cx="819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Vast scale mismatch</a:t>
            </a:r>
            <a:r>
              <a:rPr lang="en-US" sz="2400" dirty="0" smtClean="0">
                <a:sym typeface="Wingdings" panose="05000000000000000000" pitchFamily="2" charset="2"/>
              </a:rPr>
              <a:t>: How do AMO systems detect new physics? 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10416" y="6019800"/>
            <a:ext cx="4936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Measuring tiny effects is </a:t>
            </a:r>
            <a:r>
              <a:rPr lang="en-US" sz="2400" i="1" dirty="0" smtClean="0"/>
              <a:t>what we do</a:t>
            </a:r>
            <a:r>
              <a:rPr lang="en-US" sz="24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165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Precedent</a:t>
            </a:r>
            <a:endParaRPr lang="en-US" dirty="0"/>
          </a:p>
        </p:txBody>
      </p:sp>
      <p:pic>
        <p:nvPicPr>
          <p:cNvPr id="3076" name="Picture 4" descr="https://photos.aip.org/system/files/styles/esva_full/private/esva-images/lamb_willis_f2.jpg?itok=UFfLYWI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2857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986135"/>
            <a:ext cx="600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~1930, Dirac: Relativistic equation for electron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444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Predicts energy levels of hydrogen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4509752"/>
            <a:ext cx="3162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Willis Lamb Image: National </a:t>
            </a:r>
            <a:r>
              <a:rPr lang="en-US" dirty="0"/>
              <a:t>Archives and Records Administration, </a:t>
            </a:r>
            <a:r>
              <a:rPr lang="en-US" dirty="0" smtClean="0"/>
              <a:t>via </a:t>
            </a:r>
            <a:r>
              <a:rPr lang="en-US" dirty="0"/>
              <a:t>AIP Emilio Segre Visual Archives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433935"/>
            <a:ext cx="496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1947, Willis Lamb, Robert </a:t>
            </a:r>
            <a:r>
              <a:rPr lang="en-US" sz="2400" dirty="0" err="1" smtClean="0"/>
              <a:t>Retherford</a:t>
            </a:r>
            <a:r>
              <a:rPr lang="en-US" sz="2400" dirty="0" smtClean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119735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Measure shift between two energy levels that Dirac equation predicts should have same energy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572000"/>
            <a:ext cx="4699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“Lamb Shift” energy: 4.372×10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eV</a:t>
            </a:r>
          </a:p>
          <a:p>
            <a:r>
              <a:rPr lang="en-US" sz="2400" dirty="0"/>
              <a:t>		</a:t>
            </a:r>
            <a:r>
              <a:rPr lang="en-US" sz="2400" dirty="0" smtClean="0"/>
              <a:t>(out of ~10 eV)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638800"/>
            <a:ext cx="464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 Kick-starts development of QED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78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90994"/>
            <a:ext cx="696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of electron depends on interaction with nucleus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398344"/>
            <a:ext cx="46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Feynman picture: exchange photons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81600" y="1016226"/>
            <a:ext cx="3657600" cy="4241573"/>
            <a:chOff x="5181600" y="1016227"/>
            <a:chExt cx="3657600" cy="3402256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181600" y="2693744"/>
              <a:ext cx="1524000" cy="12954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5181600" y="1398344"/>
              <a:ext cx="1524000" cy="12954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705600" y="2534093"/>
              <a:ext cx="1524000" cy="310173"/>
            </a:xfrm>
            <a:custGeom>
              <a:avLst/>
              <a:gdLst>
                <a:gd name="connsiteX0" fmla="*/ 0 w 8306873"/>
                <a:gd name="connsiteY0" fmla="*/ 334864 h 656836"/>
                <a:gd name="connsiteX1" fmla="*/ 502276 w 8306873"/>
                <a:gd name="connsiteY1" fmla="*/ 141681 h 656836"/>
                <a:gd name="connsiteX2" fmla="*/ 953037 w 8306873"/>
                <a:gd name="connsiteY2" fmla="*/ 347743 h 656836"/>
                <a:gd name="connsiteX3" fmla="*/ 1403797 w 8306873"/>
                <a:gd name="connsiteY3" fmla="*/ 631078 h 656836"/>
                <a:gd name="connsiteX4" fmla="*/ 1880315 w 8306873"/>
                <a:gd name="connsiteY4" fmla="*/ 321985 h 656836"/>
                <a:gd name="connsiteX5" fmla="*/ 2305318 w 8306873"/>
                <a:gd name="connsiteY5" fmla="*/ 115923 h 656836"/>
                <a:gd name="connsiteX6" fmla="*/ 2807594 w 8306873"/>
                <a:gd name="connsiteY6" fmla="*/ 347743 h 656836"/>
                <a:gd name="connsiteX7" fmla="*/ 3245476 w 8306873"/>
                <a:gd name="connsiteY7" fmla="*/ 631078 h 656836"/>
                <a:gd name="connsiteX8" fmla="*/ 3773510 w 8306873"/>
                <a:gd name="connsiteY8" fmla="*/ 334864 h 656836"/>
                <a:gd name="connsiteX9" fmla="*/ 4146997 w 8306873"/>
                <a:gd name="connsiteY9" fmla="*/ 90166 h 656836"/>
                <a:gd name="connsiteX10" fmla="*/ 4636394 w 8306873"/>
                <a:gd name="connsiteY10" fmla="*/ 334864 h 656836"/>
                <a:gd name="connsiteX11" fmla="*/ 5061397 w 8306873"/>
                <a:gd name="connsiteY11" fmla="*/ 656836 h 656836"/>
                <a:gd name="connsiteX12" fmla="*/ 5563673 w 8306873"/>
                <a:gd name="connsiteY12" fmla="*/ 334864 h 656836"/>
                <a:gd name="connsiteX13" fmla="*/ 5975797 w 8306873"/>
                <a:gd name="connsiteY13" fmla="*/ 51529 h 656836"/>
                <a:gd name="connsiteX14" fmla="*/ 6478073 w 8306873"/>
                <a:gd name="connsiteY14" fmla="*/ 347743 h 656836"/>
                <a:gd name="connsiteX15" fmla="*/ 6903076 w 8306873"/>
                <a:gd name="connsiteY15" fmla="*/ 631078 h 656836"/>
                <a:gd name="connsiteX16" fmla="*/ 7379594 w 8306873"/>
                <a:gd name="connsiteY16" fmla="*/ 334864 h 656836"/>
                <a:gd name="connsiteX17" fmla="*/ 7804597 w 8306873"/>
                <a:gd name="connsiteY17" fmla="*/ 14 h 656836"/>
                <a:gd name="connsiteX18" fmla="*/ 8306873 w 8306873"/>
                <a:gd name="connsiteY18" fmla="*/ 347743 h 6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06873" h="656836">
                  <a:moveTo>
                    <a:pt x="0" y="334864"/>
                  </a:moveTo>
                  <a:cubicBezTo>
                    <a:pt x="171718" y="237199"/>
                    <a:pt x="343437" y="139535"/>
                    <a:pt x="502276" y="141681"/>
                  </a:cubicBezTo>
                  <a:cubicBezTo>
                    <a:pt x="661115" y="143827"/>
                    <a:pt x="802784" y="266177"/>
                    <a:pt x="953037" y="347743"/>
                  </a:cubicBezTo>
                  <a:cubicBezTo>
                    <a:pt x="1103290" y="429309"/>
                    <a:pt x="1249251" y="635371"/>
                    <a:pt x="1403797" y="631078"/>
                  </a:cubicBezTo>
                  <a:cubicBezTo>
                    <a:pt x="1558343" y="626785"/>
                    <a:pt x="1730062" y="407844"/>
                    <a:pt x="1880315" y="321985"/>
                  </a:cubicBezTo>
                  <a:cubicBezTo>
                    <a:pt x="2030568" y="236126"/>
                    <a:pt x="2150772" y="111630"/>
                    <a:pt x="2305318" y="115923"/>
                  </a:cubicBezTo>
                  <a:cubicBezTo>
                    <a:pt x="2459865" y="120216"/>
                    <a:pt x="2650901" y="261884"/>
                    <a:pt x="2807594" y="347743"/>
                  </a:cubicBezTo>
                  <a:cubicBezTo>
                    <a:pt x="2964287" y="433602"/>
                    <a:pt x="3084490" y="633225"/>
                    <a:pt x="3245476" y="631078"/>
                  </a:cubicBezTo>
                  <a:cubicBezTo>
                    <a:pt x="3406462" y="628931"/>
                    <a:pt x="3623257" y="425016"/>
                    <a:pt x="3773510" y="334864"/>
                  </a:cubicBezTo>
                  <a:cubicBezTo>
                    <a:pt x="3923763" y="244712"/>
                    <a:pt x="4003183" y="90166"/>
                    <a:pt x="4146997" y="90166"/>
                  </a:cubicBezTo>
                  <a:cubicBezTo>
                    <a:pt x="4290811" y="90166"/>
                    <a:pt x="4483994" y="240419"/>
                    <a:pt x="4636394" y="334864"/>
                  </a:cubicBezTo>
                  <a:cubicBezTo>
                    <a:pt x="4788794" y="429309"/>
                    <a:pt x="4906851" y="656836"/>
                    <a:pt x="5061397" y="656836"/>
                  </a:cubicBezTo>
                  <a:cubicBezTo>
                    <a:pt x="5215943" y="656836"/>
                    <a:pt x="5411273" y="435749"/>
                    <a:pt x="5563673" y="334864"/>
                  </a:cubicBezTo>
                  <a:cubicBezTo>
                    <a:pt x="5716073" y="233979"/>
                    <a:pt x="5823397" y="49382"/>
                    <a:pt x="5975797" y="51529"/>
                  </a:cubicBezTo>
                  <a:cubicBezTo>
                    <a:pt x="6128197" y="53675"/>
                    <a:pt x="6323527" y="251152"/>
                    <a:pt x="6478073" y="347743"/>
                  </a:cubicBezTo>
                  <a:cubicBezTo>
                    <a:pt x="6632619" y="444334"/>
                    <a:pt x="6752823" y="633224"/>
                    <a:pt x="6903076" y="631078"/>
                  </a:cubicBezTo>
                  <a:cubicBezTo>
                    <a:pt x="7053329" y="628932"/>
                    <a:pt x="7229341" y="440041"/>
                    <a:pt x="7379594" y="334864"/>
                  </a:cubicBezTo>
                  <a:cubicBezTo>
                    <a:pt x="7529847" y="229687"/>
                    <a:pt x="7650051" y="-2132"/>
                    <a:pt x="7804597" y="14"/>
                  </a:cubicBezTo>
                  <a:cubicBezTo>
                    <a:pt x="7959143" y="2160"/>
                    <a:pt x="8133008" y="174951"/>
                    <a:pt x="8306873" y="347743"/>
                  </a:cubicBez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6100" y="3557344"/>
              <a:ext cx="1568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0400" y="2005869"/>
              <a:ext cx="1263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29600" y="1016227"/>
              <a:ext cx="609600" cy="3402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</a:t>
              </a:r>
            </a:p>
            <a:p>
              <a:pPr algn="ctr"/>
              <a:r>
                <a:rPr lang="en-US" sz="2400" dirty="0" smtClean="0"/>
                <a:t>U</a:t>
              </a:r>
            </a:p>
            <a:p>
              <a:pPr algn="ctr"/>
              <a:r>
                <a:rPr lang="en-US" sz="2400" dirty="0" smtClean="0"/>
                <a:t>C</a:t>
              </a:r>
            </a:p>
            <a:p>
              <a:pPr algn="ctr"/>
              <a:r>
                <a:rPr lang="en-US" sz="2400" dirty="0" smtClean="0"/>
                <a:t>L</a:t>
              </a:r>
            </a:p>
            <a:p>
              <a:pPr algn="ctr"/>
              <a:r>
                <a:rPr lang="en-US" sz="2400" dirty="0" smtClean="0"/>
                <a:t>E</a:t>
              </a:r>
            </a:p>
            <a:p>
              <a:pPr algn="ctr"/>
              <a:r>
                <a:rPr lang="en-US" sz="2400" dirty="0" smtClean="0"/>
                <a:t>U</a:t>
              </a:r>
            </a:p>
            <a:p>
              <a:pPr algn="ctr"/>
              <a:r>
                <a:rPr lang="en-US" sz="2400" dirty="0" smtClean="0"/>
                <a:t>S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4861600" y="1152659"/>
            <a:ext cx="0" cy="38765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61600" y="5562600"/>
            <a:ext cx="3672800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60157" y="4993672"/>
            <a:ext cx="82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7557" y="556260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Space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2250007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Story in pictures: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1" y="2819400"/>
            <a:ext cx="385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upon a time, there was an electron moving along through space, and it exchanged a photon with the nucleus, which changed its momentum.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000" y="5410200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End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2200" y="5410200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Or Is It?</a:t>
            </a:r>
          </a:p>
        </p:txBody>
      </p:sp>
    </p:spTree>
    <p:extLst>
      <p:ext uri="{BB962C8B-B14F-4D97-AF65-F5344CB8AC3E}">
        <p14:creationId xmlns:p14="http://schemas.microsoft.com/office/powerpoint/2010/main" val="1050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Particles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7290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Physics: Everything not forbidden is mandatory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8404" y="1219200"/>
            <a:ext cx="589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 QED story has to include additional effects</a:t>
            </a:r>
            <a:endParaRPr lang="en-US" sz="2400" dirty="0" smtClean="0"/>
          </a:p>
        </p:txBody>
      </p:sp>
      <p:grpSp>
        <p:nvGrpSpPr>
          <p:cNvPr id="36" name="Group 35"/>
          <p:cNvGrpSpPr/>
          <p:nvPr/>
        </p:nvGrpSpPr>
        <p:grpSpPr>
          <a:xfrm>
            <a:off x="49519" y="1828800"/>
            <a:ext cx="4217681" cy="3462267"/>
            <a:chOff x="41899" y="2100333"/>
            <a:chExt cx="4530101" cy="346226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381000" y="4648946"/>
              <a:ext cx="932656" cy="91365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381000" y="2100333"/>
              <a:ext cx="895350" cy="86556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2619375" y="3618114"/>
              <a:ext cx="1343025" cy="414505"/>
            </a:xfrm>
            <a:custGeom>
              <a:avLst/>
              <a:gdLst>
                <a:gd name="connsiteX0" fmla="*/ 0 w 8306873"/>
                <a:gd name="connsiteY0" fmla="*/ 334864 h 656836"/>
                <a:gd name="connsiteX1" fmla="*/ 502276 w 8306873"/>
                <a:gd name="connsiteY1" fmla="*/ 141681 h 656836"/>
                <a:gd name="connsiteX2" fmla="*/ 953037 w 8306873"/>
                <a:gd name="connsiteY2" fmla="*/ 347743 h 656836"/>
                <a:gd name="connsiteX3" fmla="*/ 1403797 w 8306873"/>
                <a:gd name="connsiteY3" fmla="*/ 631078 h 656836"/>
                <a:gd name="connsiteX4" fmla="*/ 1880315 w 8306873"/>
                <a:gd name="connsiteY4" fmla="*/ 321985 h 656836"/>
                <a:gd name="connsiteX5" fmla="*/ 2305318 w 8306873"/>
                <a:gd name="connsiteY5" fmla="*/ 115923 h 656836"/>
                <a:gd name="connsiteX6" fmla="*/ 2807594 w 8306873"/>
                <a:gd name="connsiteY6" fmla="*/ 347743 h 656836"/>
                <a:gd name="connsiteX7" fmla="*/ 3245476 w 8306873"/>
                <a:gd name="connsiteY7" fmla="*/ 631078 h 656836"/>
                <a:gd name="connsiteX8" fmla="*/ 3773510 w 8306873"/>
                <a:gd name="connsiteY8" fmla="*/ 334864 h 656836"/>
                <a:gd name="connsiteX9" fmla="*/ 4146997 w 8306873"/>
                <a:gd name="connsiteY9" fmla="*/ 90166 h 656836"/>
                <a:gd name="connsiteX10" fmla="*/ 4636394 w 8306873"/>
                <a:gd name="connsiteY10" fmla="*/ 334864 h 656836"/>
                <a:gd name="connsiteX11" fmla="*/ 5061397 w 8306873"/>
                <a:gd name="connsiteY11" fmla="*/ 656836 h 656836"/>
                <a:gd name="connsiteX12" fmla="*/ 5563673 w 8306873"/>
                <a:gd name="connsiteY12" fmla="*/ 334864 h 656836"/>
                <a:gd name="connsiteX13" fmla="*/ 5975797 w 8306873"/>
                <a:gd name="connsiteY13" fmla="*/ 51529 h 656836"/>
                <a:gd name="connsiteX14" fmla="*/ 6478073 w 8306873"/>
                <a:gd name="connsiteY14" fmla="*/ 347743 h 656836"/>
                <a:gd name="connsiteX15" fmla="*/ 6903076 w 8306873"/>
                <a:gd name="connsiteY15" fmla="*/ 631078 h 656836"/>
                <a:gd name="connsiteX16" fmla="*/ 7379594 w 8306873"/>
                <a:gd name="connsiteY16" fmla="*/ 334864 h 656836"/>
                <a:gd name="connsiteX17" fmla="*/ 7804597 w 8306873"/>
                <a:gd name="connsiteY17" fmla="*/ 14 h 656836"/>
                <a:gd name="connsiteX18" fmla="*/ 8306873 w 8306873"/>
                <a:gd name="connsiteY18" fmla="*/ 347743 h 6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06873" h="656836">
                  <a:moveTo>
                    <a:pt x="0" y="334864"/>
                  </a:moveTo>
                  <a:cubicBezTo>
                    <a:pt x="171718" y="237199"/>
                    <a:pt x="343437" y="139535"/>
                    <a:pt x="502276" y="141681"/>
                  </a:cubicBezTo>
                  <a:cubicBezTo>
                    <a:pt x="661115" y="143827"/>
                    <a:pt x="802784" y="266177"/>
                    <a:pt x="953037" y="347743"/>
                  </a:cubicBezTo>
                  <a:cubicBezTo>
                    <a:pt x="1103290" y="429309"/>
                    <a:pt x="1249251" y="635371"/>
                    <a:pt x="1403797" y="631078"/>
                  </a:cubicBezTo>
                  <a:cubicBezTo>
                    <a:pt x="1558343" y="626785"/>
                    <a:pt x="1730062" y="407844"/>
                    <a:pt x="1880315" y="321985"/>
                  </a:cubicBezTo>
                  <a:cubicBezTo>
                    <a:pt x="2030568" y="236126"/>
                    <a:pt x="2150772" y="111630"/>
                    <a:pt x="2305318" y="115923"/>
                  </a:cubicBezTo>
                  <a:cubicBezTo>
                    <a:pt x="2459865" y="120216"/>
                    <a:pt x="2650901" y="261884"/>
                    <a:pt x="2807594" y="347743"/>
                  </a:cubicBezTo>
                  <a:cubicBezTo>
                    <a:pt x="2964287" y="433602"/>
                    <a:pt x="3084490" y="633225"/>
                    <a:pt x="3245476" y="631078"/>
                  </a:cubicBezTo>
                  <a:cubicBezTo>
                    <a:pt x="3406462" y="628931"/>
                    <a:pt x="3623257" y="425016"/>
                    <a:pt x="3773510" y="334864"/>
                  </a:cubicBezTo>
                  <a:cubicBezTo>
                    <a:pt x="3923763" y="244712"/>
                    <a:pt x="4003183" y="90166"/>
                    <a:pt x="4146997" y="90166"/>
                  </a:cubicBezTo>
                  <a:cubicBezTo>
                    <a:pt x="4290811" y="90166"/>
                    <a:pt x="4483994" y="240419"/>
                    <a:pt x="4636394" y="334864"/>
                  </a:cubicBezTo>
                  <a:cubicBezTo>
                    <a:pt x="4788794" y="429309"/>
                    <a:pt x="4906851" y="656836"/>
                    <a:pt x="5061397" y="656836"/>
                  </a:cubicBezTo>
                  <a:cubicBezTo>
                    <a:pt x="5215943" y="656836"/>
                    <a:pt x="5411273" y="435749"/>
                    <a:pt x="5563673" y="334864"/>
                  </a:cubicBezTo>
                  <a:cubicBezTo>
                    <a:pt x="5716073" y="233979"/>
                    <a:pt x="5823397" y="49382"/>
                    <a:pt x="5975797" y="51529"/>
                  </a:cubicBezTo>
                  <a:cubicBezTo>
                    <a:pt x="6128197" y="53675"/>
                    <a:pt x="6323527" y="251152"/>
                    <a:pt x="6478073" y="347743"/>
                  </a:cubicBezTo>
                  <a:cubicBezTo>
                    <a:pt x="6632619" y="444334"/>
                    <a:pt x="6752823" y="633224"/>
                    <a:pt x="6903076" y="631078"/>
                  </a:cubicBezTo>
                  <a:cubicBezTo>
                    <a:pt x="7053329" y="628932"/>
                    <a:pt x="7229341" y="440041"/>
                    <a:pt x="7379594" y="334864"/>
                  </a:cubicBezTo>
                  <a:cubicBezTo>
                    <a:pt x="7529847" y="229687"/>
                    <a:pt x="7650051" y="-2132"/>
                    <a:pt x="7804597" y="14"/>
                  </a:cubicBezTo>
                  <a:cubicBezTo>
                    <a:pt x="7959143" y="2160"/>
                    <a:pt x="8133008" y="174951"/>
                    <a:pt x="8306873" y="347743"/>
                  </a:cubicBez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3287" y="4985554"/>
              <a:ext cx="1458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05906" y="3206335"/>
              <a:ext cx="1461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457171" y="3646635"/>
              <a:ext cx="1586872" cy="321576"/>
            </a:xfrm>
            <a:custGeom>
              <a:avLst/>
              <a:gdLst>
                <a:gd name="connsiteX0" fmla="*/ 0 w 8306873"/>
                <a:gd name="connsiteY0" fmla="*/ 334864 h 656836"/>
                <a:gd name="connsiteX1" fmla="*/ 502276 w 8306873"/>
                <a:gd name="connsiteY1" fmla="*/ 141681 h 656836"/>
                <a:gd name="connsiteX2" fmla="*/ 953037 w 8306873"/>
                <a:gd name="connsiteY2" fmla="*/ 347743 h 656836"/>
                <a:gd name="connsiteX3" fmla="*/ 1403797 w 8306873"/>
                <a:gd name="connsiteY3" fmla="*/ 631078 h 656836"/>
                <a:gd name="connsiteX4" fmla="*/ 1880315 w 8306873"/>
                <a:gd name="connsiteY4" fmla="*/ 321985 h 656836"/>
                <a:gd name="connsiteX5" fmla="*/ 2305318 w 8306873"/>
                <a:gd name="connsiteY5" fmla="*/ 115923 h 656836"/>
                <a:gd name="connsiteX6" fmla="*/ 2807594 w 8306873"/>
                <a:gd name="connsiteY6" fmla="*/ 347743 h 656836"/>
                <a:gd name="connsiteX7" fmla="*/ 3245476 w 8306873"/>
                <a:gd name="connsiteY7" fmla="*/ 631078 h 656836"/>
                <a:gd name="connsiteX8" fmla="*/ 3773510 w 8306873"/>
                <a:gd name="connsiteY8" fmla="*/ 334864 h 656836"/>
                <a:gd name="connsiteX9" fmla="*/ 4146997 w 8306873"/>
                <a:gd name="connsiteY9" fmla="*/ 90166 h 656836"/>
                <a:gd name="connsiteX10" fmla="*/ 4636394 w 8306873"/>
                <a:gd name="connsiteY10" fmla="*/ 334864 h 656836"/>
                <a:gd name="connsiteX11" fmla="*/ 5061397 w 8306873"/>
                <a:gd name="connsiteY11" fmla="*/ 656836 h 656836"/>
                <a:gd name="connsiteX12" fmla="*/ 5563673 w 8306873"/>
                <a:gd name="connsiteY12" fmla="*/ 334864 h 656836"/>
                <a:gd name="connsiteX13" fmla="*/ 5975797 w 8306873"/>
                <a:gd name="connsiteY13" fmla="*/ 51529 h 656836"/>
                <a:gd name="connsiteX14" fmla="*/ 6478073 w 8306873"/>
                <a:gd name="connsiteY14" fmla="*/ 347743 h 656836"/>
                <a:gd name="connsiteX15" fmla="*/ 6903076 w 8306873"/>
                <a:gd name="connsiteY15" fmla="*/ 631078 h 656836"/>
                <a:gd name="connsiteX16" fmla="*/ 7379594 w 8306873"/>
                <a:gd name="connsiteY16" fmla="*/ 334864 h 656836"/>
                <a:gd name="connsiteX17" fmla="*/ 7804597 w 8306873"/>
                <a:gd name="connsiteY17" fmla="*/ 14 h 656836"/>
                <a:gd name="connsiteX18" fmla="*/ 8306873 w 8306873"/>
                <a:gd name="connsiteY18" fmla="*/ 347743 h 6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06873" h="656836">
                  <a:moveTo>
                    <a:pt x="0" y="334864"/>
                  </a:moveTo>
                  <a:cubicBezTo>
                    <a:pt x="171718" y="237199"/>
                    <a:pt x="343437" y="139535"/>
                    <a:pt x="502276" y="141681"/>
                  </a:cubicBezTo>
                  <a:cubicBezTo>
                    <a:pt x="661115" y="143827"/>
                    <a:pt x="802784" y="266177"/>
                    <a:pt x="953037" y="347743"/>
                  </a:cubicBezTo>
                  <a:cubicBezTo>
                    <a:pt x="1103290" y="429309"/>
                    <a:pt x="1249251" y="635371"/>
                    <a:pt x="1403797" y="631078"/>
                  </a:cubicBezTo>
                  <a:cubicBezTo>
                    <a:pt x="1558343" y="626785"/>
                    <a:pt x="1730062" y="407844"/>
                    <a:pt x="1880315" y="321985"/>
                  </a:cubicBezTo>
                  <a:cubicBezTo>
                    <a:pt x="2030568" y="236126"/>
                    <a:pt x="2150772" y="111630"/>
                    <a:pt x="2305318" y="115923"/>
                  </a:cubicBezTo>
                  <a:cubicBezTo>
                    <a:pt x="2459865" y="120216"/>
                    <a:pt x="2650901" y="261884"/>
                    <a:pt x="2807594" y="347743"/>
                  </a:cubicBezTo>
                  <a:cubicBezTo>
                    <a:pt x="2964287" y="433602"/>
                    <a:pt x="3084490" y="633225"/>
                    <a:pt x="3245476" y="631078"/>
                  </a:cubicBezTo>
                  <a:cubicBezTo>
                    <a:pt x="3406462" y="628931"/>
                    <a:pt x="3623257" y="425016"/>
                    <a:pt x="3773510" y="334864"/>
                  </a:cubicBezTo>
                  <a:cubicBezTo>
                    <a:pt x="3923763" y="244712"/>
                    <a:pt x="4003183" y="90166"/>
                    <a:pt x="4146997" y="90166"/>
                  </a:cubicBezTo>
                  <a:cubicBezTo>
                    <a:pt x="4290811" y="90166"/>
                    <a:pt x="4483994" y="240419"/>
                    <a:pt x="4636394" y="334864"/>
                  </a:cubicBezTo>
                  <a:cubicBezTo>
                    <a:pt x="4788794" y="429309"/>
                    <a:pt x="4906851" y="656836"/>
                    <a:pt x="5061397" y="656836"/>
                  </a:cubicBezTo>
                  <a:cubicBezTo>
                    <a:pt x="5215943" y="656836"/>
                    <a:pt x="5411273" y="435749"/>
                    <a:pt x="5563673" y="334864"/>
                  </a:cubicBezTo>
                  <a:cubicBezTo>
                    <a:pt x="5716073" y="233979"/>
                    <a:pt x="5823397" y="49382"/>
                    <a:pt x="5975797" y="51529"/>
                  </a:cubicBezTo>
                  <a:cubicBezTo>
                    <a:pt x="6128197" y="53675"/>
                    <a:pt x="6323527" y="251152"/>
                    <a:pt x="6478073" y="347743"/>
                  </a:cubicBezTo>
                  <a:cubicBezTo>
                    <a:pt x="6632619" y="444334"/>
                    <a:pt x="6752823" y="633224"/>
                    <a:pt x="6903076" y="631078"/>
                  </a:cubicBezTo>
                  <a:cubicBezTo>
                    <a:pt x="7053329" y="628932"/>
                    <a:pt x="7229341" y="440041"/>
                    <a:pt x="7379594" y="334864"/>
                  </a:cubicBezTo>
                  <a:cubicBezTo>
                    <a:pt x="7529847" y="229687"/>
                    <a:pt x="7650051" y="-2132"/>
                    <a:pt x="7804597" y="14"/>
                  </a:cubicBezTo>
                  <a:cubicBezTo>
                    <a:pt x="7959143" y="2160"/>
                    <a:pt x="8133008" y="174951"/>
                    <a:pt x="8306873" y="347743"/>
                  </a:cubicBez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313656" y="3825367"/>
              <a:ext cx="1305719" cy="82358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276350" y="2965900"/>
              <a:ext cx="1305719" cy="82358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1899" y="3429000"/>
              <a:ext cx="1256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Virtual</a:t>
              </a:r>
            </a:p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62400" y="2100333"/>
              <a:ext cx="609600" cy="3462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</a:t>
              </a:r>
            </a:p>
            <a:p>
              <a:pPr algn="ctr"/>
              <a:r>
                <a:rPr lang="en-US" sz="2400" dirty="0" smtClean="0"/>
                <a:t>U</a:t>
              </a:r>
            </a:p>
            <a:p>
              <a:pPr algn="ctr"/>
              <a:r>
                <a:rPr lang="en-US" sz="2400" dirty="0" smtClean="0"/>
                <a:t>C</a:t>
              </a:r>
            </a:p>
            <a:p>
              <a:pPr algn="ctr"/>
              <a:r>
                <a:rPr lang="en-US" sz="2400" dirty="0" smtClean="0"/>
                <a:t>L</a:t>
              </a:r>
            </a:p>
            <a:p>
              <a:pPr algn="ctr"/>
              <a:r>
                <a:rPr lang="en-US" sz="2400" dirty="0" smtClean="0"/>
                <a:t>E</a:t>
              </a:r>
            </a:p>
            <a:p>
              <a:pPr algn="ctr"/>
              <a:r>
                <a:rPr lang="en-US" sz="2400" dirty="0" smtClean="0"/>
                <a:t>U</a:t>
              </a:r>
            </a:p>
            <a:p>
              <a:pPr algn="ctr"/>
              <a:r>
                <a:rPr lang="en-US" sz="2400" dirty="0" smtClean="0"/>
                <a:t>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48274" y="1828800"/>
            <a:ext cx="3743325" cy="3462267"/>
            <a:chOff x="4800600" y="2100332"/>
            <a:chExt cx="4191000" cy="3462268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4800600" y="3831466"/>
              <a:ext cx="895350" cy="173113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4800600" y="2100332"/>
              <a:ext cx="895350" cy="173113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7484177" y="3618113"/>
              <a:ext cx="897823" cy="414505"/>
            </a:xfrm>
            <a:custGeom>
              <a:avLst/>
              <a:gdLst>
                <a:gd name="connsiteX0" fmla="*/ 0 w 8306873"/>
                <a:gd name="connsiteY0" fmla="*/ 334864 h 656836"/>
                <a:gd name="connsiteX1" fmla="*/ 502276 w 8306873"/>
                <a:gd name="connsiteY1" fmla="*/ 141681 h 656836"/>
                <a:gd name="connsiteX2" fmla="*/ 953037 w 8306873"/>
                <a:gd name="connsiteY2" fmla="*/ 347743 h 656836"/>
                <a:gd name="connsiteX3" fmla="*/ 1403797 w 8306873"/>
                <a:gd name="connsiteY3" fmla="*/ 631078 h 656836"/>
                <a:gd name="connsiteX4" fmla="*/ 1880315 w 8306873"/>
                <a:gd name="connsiteY4" fmla="*/ 321985 h 656836"/>
                <a:gd name="connsiteX5" fmla="*/ 2305318 w 8306873"/>
                <a:gd name="connsiteY5" fmla="*/ 115923 h 656836"/>
                <a:gd name="connsiteX6" fmla="*/ 2807594 w 8306873"/>
                <a:gd name="connsiteY6" fmla="*/ 347743 h 656836"/>
                <a:gd name="connsiteX7" fmla="*/ 3245476 w 8306873"/>
                <a:gd name="connsiteY7" fmla="*/ 631078 h 656836"/>
                <a:gd name="connsiteX8" fmla="*/ 3773510 w 8306873"/>
                <a:gd name="connsiteY8" fmla="*/ 334864 h 656836"/>
                <a:gd name="connsiteX9" fmla="*/ 4146997 w 8306873"/>
                <a:gd name="connsiteY9" fmla="*/ 90166 h 656836"/>
                <a:gd name="connsiteX10" fmla="*/ 4636394 w 8306873"/>
                <a:gd name="connsiteY10" fmla="*/ 334864 h 656836"/>
                <a:gd name="connsiteX11" fmla="*/ 5061397 w 8306873"/>
                <a:gd name="connsiteY11" fmla="*/ 656836 h 656836"/>
                <a:gd name="connsiteX12" fmla="*/ 5563673 w 8306873"/>
                <a:gd name="connsiteY12" fmla="*/ 334864 h 656836"/>
                <a:gd name="connsiteX13" fmla="*/ 5975797 w 8306873"/>
                <a:gd name="connsiteY13" fmla="*/ 51529 h 656836"/>
                <a:gd name="connsiteX14" fmla="*/ 6478073 w 8306873"/>
                <a:gd name="connsiteY14" fmla="*/ 347743 h 656836"/>
                <a:gd name="connsiteX15" fmla="*/ 6903076 w 8306873"/>
                <a:gd name="connsiteY15" fmla="*/ 631078 h 656836"/>
                <a:gd name="connsiteX16" fmla="*/ 7379594 w 8306873"/>
                <a:gd name="connsiteY16" fmla="*/ 334864 h 656836"/>
                <a:gd name="connsiteX17" fmla="*/ 7804597 w 8306873"/>
                <a:gd name="connsiteY17" fmla="*/ 14 h 656836"/>
                <a:gd name="connsiteX18" fmla="*/ 8306873 w 8306873"/>
                <a:gd name="connsiteY18" fmla="*/ 347743 h 6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06873" h="656836">
                  <a:moveTo>
                    <a:pt x="0" y="334864"/>
                  </a:moveTo>
                  <a:cubicBezTo>
                    <a:pt x="171718" y="237199"/>
                    <a:pt x="343437" y="139535"/>
                    <a:pt x="502276" y="141681"/>
                  </a:cubicBezTo>
                  <a:cubicBezTo>
                    <a:pt x="661115" y="143827"/>
                    <a:pt x="802784" y="266177"/>
                    <a:pt x="953037" y="347743"/>
                  </a:cubicBezTo>
                  <a:cubicBezTo>
                    <a:pt x="1103290" y="429309"/>
                    <a:pt x="1249251" y="635371"/>
                    <a:pt x="1403797" y="631078"/>
                  </a:cubicBezTo>
                  <a:cubicBezTo>
                    <a:pt x="1558343" y="626785"/>
                    <a:pt x="1730062" y="407844"/>
                    <a:pt x="1880315" y="321985"/>
                  </a:cubicBezTo>
                  <a:cubicBezTo>
                    <a:pt x="2030568" y="236126"/>
                    <a:pt x="2150772" y="111630"/>
                    <a:pt x="2305318" y="115923"/>
                  </a:cubicBezTo>
                  <a:cubicBezTo>
                    <a:pt x="2459865" y="120216"/>
                    <a:pt x="2650901" y="261884"/>
                    <a:pt x="2807594" y="347743"/>
                  </a:cubicBezTo>
                  <a:cubicBezTo>
                    <a:pt x="2964287" y="433602"/>
                    <a:pt x="3084490" y="633225"/>
                    <a:pt x="3245476" y="631078"/>
                  </a:cubicBezTo>
                  <a:cubicBezTo>
                    <a:pt x="3406462" y="628931"/>
                    <a:pt x="3623257" y="425016"/>
                    <a:pt x="3773510" y="334864"/>
                  </a:cubicBezTo>
                  <a:cubicBezTo>
                    <a:pt x="3923763" y="244712"/>
                    <a:pt x="4003183" y="90166"/>
                    <a:pt x="4146997" y="90166"/>
                  </a:cubicBezTo>
                  <a:cubicBezTo>
                    <a:pt x="4290811" y="90166"/>
                    <a:pt x="4483994" y="240419"/>
                    <a:pt x="4636394" y="334864"/>
                  </a:cubicBezTo>
                  <a:cubicBezTo>
                    <a:pt x="4788794" y="429309"/>
                    <a:pt x="4906851" y="656836"/>
                    <a:pt x="5061397" y="656836"/>
                  </a:cubicBezTo>
                  <a:cubicBezTo>
                    <a:pt x="5215943" y="656836"/>
                    <a:pt x="5411273" y="435749"/>
                    <a:pt x="5563673" y="334864"/>
                  </a:cubicBezTo>
                  <a:cubicBezTo>
                    <a:pt x="5716073" y="233979"/>
                    <a:pt x="5823397" y="49382"/>
                    <a:pt x="5975797" y="51529"/>
                  </a:cubicBezTo>
                  <a:cubicBezTo>
                    <a:pt x="6128197" y="53675"/>
                    <a:pt x="6323527" y="251152"/>
                    <a:pt x="6478073" y="347743"/>
                  </a:cubicBezTo>
                  <a:cubicBezTo>
                    <a:pt x="6632619" y="444334"/>
                    <a:pt x="6752823" y="633224"/>
                    <a:pt x="6903076" y="631078"/>
                  </a:cubicBezTo>
                  <a:cubicBezTo>
                    <a:pt x="7053329" y="628932"/>
                    <a:pt x="7229341" y="440041"/>
                    <a:pt x="7379594" y="334864"/>
                  </a:cubicBezTo>
                  <a:cubicBezTo>
                    <a:pt x="7529847" y="229687"/>
                    <a:pt x="7650051" y="-2132"/>
                    <a:pt x="7804597" y="14"/>
                  </a:cubicBezTo>
                  <a:cubicBezTo>
                    <a:pt x="7959143" y="2160"/>
                    <a:pt x="8133008" y="174951"/>
                    <a:pt x="8306873" y="347743"/>
                  </a:cubicBez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695949" y="3639117"/>
              <a:ext cx="895350" cy="414505"/>
            </a:xfrm>
            <a:custGeom>
              <a:avLst/>
              <a:gdLst>
                <a:gd name="connsiteX0" fmla="*/ 0 w 8306873"/>
                <a:gd name="connsiteY0" fmla="*/ 334864 h 656836"/>
                <a:gd name="connsiteX1" fmla="*/ 502276 w 8306873"/>
                <a:gd name="connsiteY1" fmla="*/ 141681 h 656836"/>
                <a:gd name="connsiteX2" fmla="*/ 953037 w 8306873"/>
                <a:gd name="connsiteY2" fmla="*/ 347743 h 656836"/>
                <a:gd name="connsiteX3" fmla="*/ 1403797 w 8306873"/>
                <a:gd name="connsiteY3" fmla="*/ 631078 h 656836"/>
                <a:gd name="connsiteX4" fmla="*/ 1880315 w 8306873"/>
                <a:gd name="connsiteY4" fmla="*/ 321985 h 656836"/>
                <a:gd name="connsiteX5" fmla="*/ 2305318 w 8306873"/>
                <a:gd name="connsiteY5" fmla="*/ 115923 h 656836"/>
                <a:gd name="connsiteX6" fmla="*/ 2807594 w 8306873"/>
                <a:gd name="connsiteY6" fmla="*/ 347743 h 656836"/>
                <a:gd name="connsiteX7" fmla="*/ 3245476 w 8306873"/>
                <a:gd name="connsiteY7" fmla="*/ 631078 h 656836"/>
                <a:gd name="connsiteX8" fmla="*/ 3773510 w 8306873"/>
                <a:gd name="connsiteY8" fmla="*/ 334864 h 656836"/>
                <a:gd name="connsiteX9" fmla="*/ 4146997 w 8306873"/>
                <a:gd name="connsiteY9" fmla="*/ 90166 h 656836"/>
                <a:gd name="connsiteX10" fmla="*/ 4636394 w 8306873"/>
                <a:gd name="connsiteY10" fmla="*/ 334864 h 656836"/>
                <a:gd name="connsiteX11" fmla="*/ 5061397 w 8306873"/>
                <a:gd name="connsiteY11" fmla="*/ 656836 h 656836"/>
                <a:gd name="connsiteX12" fmla="*/ 5563673 w 8306873"/>
                <a:gd name="connsiteY12" fmla="*/ 334864 h 656836"/>
                <a:gd name="connsiteX13" fmla="*/ 5975797 w 8306873"/>
                <a:gd name="connsiteY13" fmla="*/ 51529 h 656836"/>
                <a:gd name="connsiteX14" fmla="*/ 6478073 w 8306873"/>
                <a:gd name="connsiteY14" fmla="*/ 347743 h 656836"/>
                <a:gd name="connsiteX15" fmla="*/ 6903076 w 8306873"/>
                <a:gd name="connsiteY15" fmla="*/ 631078 h 656836"/>
                <a:gd name="connsiteX16" fmla="*/ 7379594 w 8306873"/>
                <a:gd name="connsiteY16" fmla="*/ 334864 h 656836"/>
                <a:gd name="connsiteX17" fmla="*/ 7804597 w 8306873"/>
                <a:gd name="connsiteY17" fmla="*/ 14 h 656836"/>
                <a:gd name="connsiteX18" fmla="*/ 8306873 w 8306873"/>
                <a:gd name="connsiteY18" fmla="*/ 347743 h 6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06873" h="656836">
                  <a:moveTo>
                    <a:pt x="0" y="334864"/>
                  </a:moveTo>
                  <a:cubicBezTo>
                    <a:pt x="171718" y="237199"/>
                    <a:pt x="343437" y="139535"/>
                    <a:pt x="502276" y="141681"/>
                  </a:cubicBezTo>
                  <a:cubicBezTo>
                    <a:pt x="661115" y="143827"/>
                    <a:pt x="802784" y="266177"/>
                    <a:pt x="953037" y="347743"/>
                  </a:cubicBezTo>
                  <a:cubicBezTo>
                    <a:pt x="1103290" y="429309"/>
                    <a:pt x="1249251" y="635371"/>
                    <a:pt x="1403797" y="631078"/>
                  </a:cubicBezTo>
                  <a:cubicBezTo>
                    <a:pt x="1558343" y="626785"/>
                    <a:pt x="1730062" y="407844"/>
                    <a:pt x="1880315" y="321985"/>
                  </a:cubicBezTo>
                  <a:cubicBezTo>
                    <a:pt x="2030568" y="236126"/>
                    <a:pt x="2150772" y="111630"/>
                    <a:pt x="2305318" y="115923"/>
                  </a:cubicBezTo>
                  <a:cubicBezTo>
                    <a:pt x="2459865" y="120216"/>
                    <a:pt x="2650901" y="261884"/>
                    <a:pt x="2807594" y="347743"/>
                  </a:cubicBezTo>
                  <a:cubicBezTo>
                    <a:pt x="2964287" y="433602"/>
                    <a:pt x="3084490" y="633225"/>
                    <a:pt x="3245476" y="631078"/>
                  </a:cubicBezTo>
                  <a:cubicBezTo>
                    <a:pt x="3406462" y="628931"/>
                    <a:pt x="3623257" y="425016"/>
                    <a:pt x="3773510" y="334864"/>
                  </a:cubicBezTo>
                  <a:cubicBezTo>
                    <a:pt x="3923763" y="244712"/>
                    <a:pt x="4003183" y="90166"/>
                    <a:pt x="4146997" y="90166"/>
                  </a:cubicBezTo>
                  <a:cubicBezTo>
                    <a:pt x="4290811" y="90166"/>
                    <a:pt x="4483994" y="240419"/>
                    <a:pt x="4636394" y="334864"/>
                  </a:cubicBezTo>
                  <a:cubicBezTo>
                    <a:pt x="4788794" y="429309"/>
                    <a:pt x="4906851" y="656836"/>
                    <a:pt x="5061397" y="656836"/>
                  </a:cubicBezTo>
                  <a:cubicBezTo>
                    <a:pt x="5215943" y="656836"/>
                    <a:pt x="5411273" y="435749"/>
                    <a:pt x="5563673" y="334864"/>
                  </a:cubicBezTo>
                  <a:cubicBezTo>
                    <a:pt x="5716073" y="233979"/>
                    <a:pt x="5823397" y="49382"/>
                    <a:pt x="5975797" y="51529"/>
                  </a:cubicBezTo>
                  <a:cubicBezTo>
                    <a:pt x="6128197" y="53675"/>
                    <a:pt x="6323527" y="251152"/>
                    <a:pt x="6478073" y="347743"/>
                  </a:cubicBezTo>
                  <a:cubicBezTo>
                    <a:pt x="6632619" y="444334"/>
                    <a:pt x="6752823" y="633224"/>
                    <a:pt x="6903076" y="631078"/>
                  </a:cubicBezTo>
                  <a:cubicBezTo>
                    <a:pt x="7053329" y="628932"/>
                    <a:pt x="7229341" y="440041"/>
                    <a:pt x="7379594" y="334864"/>
                  </a:cubicBezTo>
                  <a:cubicBezTo>
                    <a:pt x="7529847" y="229687"/>
                    <a:pt x="7650051" y="-2132"/>
                    <a:pt x="7804597" y="14"/>
                  </a:cubicBezTo>
                  <a:cubicBezTo>
                    <a:pt x="7959143" y="2160"/>
                    <a:pt x="8133008" y="174951"/>
                    <a:pt x="8306873" y="347743"/>
                  </a:cubicBez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6628606" y="3350595"/>
              <a:ext cx="855571" cy="1009828"/>
            </a:xfrm>
            <a:prstGeom prst="arc">
              <a:avLst>
                <a:gd name="adj1" fmla="val 10932154"/>
                <a:gd name="adj2" fmla="val 21048698"/>
              </a:avLst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6628606" y="3350595"/>
              <a:ext cx="855571" cy="1009828"/>
            </a:xfrm>
            <a:prstGeom prst="arc">
              <a:avLst>
                <a:gd name="adj1" fmla="val 15513"/>
                <a:gd name="adj2" fmla="val 10463226"/>
              </a:avLst>
            </a:prstGeom>
            <a:ln w="571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0801" y="4405692"/>
              <a:ext cx="1652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Virtual</a:t>
              </a:r>
            </a:p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00801" y="2521803"/>
              <a:ext cx="1652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Virtual</a:t>
              </a:r>
            </a:p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Positron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382000" y="2100333"/>
              <a:ext cx="609600" cy="3462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</a:t>
              </a:r>
            </a:p>
            <a:p>
              <a:pPr algn="ctr"/>
              <a:r>
                <a:rPr lang="en-US" sz="2400" dirty="0" smtClean="0"/>
                <a:t>U</a:t>
              </a:r>
            </a:p>
            <a:p>
              <a:pPr algn="ctr"/>
              <a:r>
                <a:rPr lang="en-US" sz="2400" dirty="0" smtClean="0"/>
                <a:t>C</a:t>
              </a:r>
            </a:p>
            <a:p>
              <a:pPr algn="ctr"/>
              <a:r>
                <a:rPr lang="en-US" sz="2400" dirty="0" smtClean="0"/>
                <a:t>L</a:t>
              </a:r>
            </a:p>
            <a:p>
              <a:pPr algn="ctr"/>
              <a:r>
                <a:rPr lang="en-US" sz="2400" dirty="0" smtClean="0"/>
                <a:t>E</a:t>
              </a:r>
            </a:p>
            <a:p>
              <a:pPr algn="ctr"/>
              <a:r>
                <a:rPr lang="en-US" sz="2400" dirty="0" smtClean="0"/>
                <a:t>U</a:t>
              </a:r>
            </a:p>
            <a:p>
              <a:pPr algn="ctr"/>
              <a:r>
                <a:rPr lang="en-US" sz="2400" dirty="0" smtClean="0"/>
                <a:t>S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38200" y="5410200"/>
            <a:ext cx="278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 Self-Energy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52035" y="5410200"/>
            <a:ext cx="2753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Vacuum Polarization</a:t>
            </a:r>
          </a:p>
        </p:txBody>
      </p:sp>
    </p:spTree>
    <p:extLst>
      <p:ext uri="{BB962C8B-B14F-4D97-AF65-F5344CB8AC3E}">
        <p14:creationId xmlns:p14="http://schemas.microsoft.com/office/powerpoint/2010/main" val="36282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 Shift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86400" y="685800"/>
            <a:ext cx="0" cy="3657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V="1">
            <a:off x="7315200" y="2514600"/>
            <a:ext cx="0" cy="3657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914400"/>
            <a:ext cx="4207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difference does this make?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QED effects “smear out” electron position over a small range</a:t>
            </a:r>
          </a:p>
        </p:txBody>
      </p:sp>
      <p:sp>
        <p:nvSpPr>
          <p:cNvPr id="8" name="Freeform 7"/>
          <p:cNvSpPr/>
          <p:nvPr/>
        </p:nvSpPr>
        <p:spPr>
          <a:xfrm>
            <a:off x="5499279" y="1390918"/>
            <a:ext cx="3490175" cy="2053666"/>
          </a:xfrm>
          <a:custGeom>
            <a:avLst/>
            <a:gdLst>
              <a:gd name="connsiteX0" fmla="*/ 0 w 3490175"/>
              <a:gd name="connsiteY0" fmla="*/ 0 h 2053666"/>
              <a:gd name="connsiteX1" fmla="*/ 193183 w 3490175"/>
              <a:gd name="connsiteY1" fmla="*/ 347730 h 2053666"/>
              <a:gd name="connsiteX2" fmla="*/ 592428 w 3490175"/>
              <a:gd name="connsiteY2" fmla="*/ 837127 h 2053666"/>
              <a:gd name="connsiteX3" fmla="*/ 1275008 w 3490175"/>
              <a:gd name="connsiteY3" fmla="*/ 1429555 h 2053666"/>
              <a:gd name="connsiteX4" fmla="*/ 2021983 w 3490175"/>
              <a:gd name="connsiteY4" fmla="*/ 1803043 h 2053666"/>
              <a:gd name="connsiteX5" fmla="*/ 2987898 w 3490175"/>
              <a:gd name="connsiteY5" fmla="*/ 2021983 h 2053666"/>
              <a:gd name="connsiteX6" fmla="*/ 3490175 w 3490175"/>
              <a:gd name="connsiteY6" fmla="*/ 2047741 h 205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0175" h="2053666">
                <a:moveTo>
                  <a:pt x="0" y="0"/>
                </a:moveTo>
                <a:cubicBezTo>
                  <a:pt x="47222" y="104104"/>
                  <a:pt x="94445" y="208209"/>
                  <a:pt x="193183" y="347730"/>
                </a:cubicBezTo>
                <a:cubicBezTo>
                  <a:pt x="291921" y="487251"/>
                  <a:pt x="412124" y="656823"/>
                  <a:pt x="592428" y="837127"/>
                </a:cubicBezTo>
                <a:cubicBezTo>
                  <a:pt x="772732" y="1017431"/>
                  <a:pt x="1036749" y="1268569"/>
                  <a:pt x="1275008" y="1429555"/>
                </a:cubicBezTo>
                <a:cubicBezTo>
                  <a:pt x="1513267" y="1590541"/>
                  <a:pt x="1736501" y="1704305"/>
                  <a:pt x="2021983" y="1803043"/>
                </a:cubicBezTo>
                <a:cubicBezTo>
                  <a:pt x="2307465" y="1901781"/>
                  <a:pt x="2743199" y="1981200"/>
                  <a:pt x="2987898" y="2021983"/>
                </a:cubicBezTo>
                <a:cubicBezTo>
                  <a:pt x="3232597" y="2062766"/>
                  <a:pt x="3361386" y="2055253"/>
                  <a:pt x="3490175" y="2047741"/>
                </a:cubicBez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25037" y="1790163"/>
            <a:ext cx="3503053" cy="1661375"/>
          </a:xfrm>
          <a:custGeom>
            <a:avLst/>
            <a:gdLst>
              <a:gd name="connsiteX0" fmla="*/ 0 w 3503053"/>
              <a:gd name="connsiteY0" fmla="*/ 0 h 1661375"/>
              <a:gd name="connsiteX1" fmla="*/ 347729 w 3503053"/>
              <a:gd name="connsiteY1" fmla="*/ 51516 h 1661375"/>
              <a:gd name="connsiteX2" fmla="*/ 605307 w 3503053"/>
              <a:gd name="connsiteY2" fmla="*/ 206062 h 1661375"/>
              <a:gd name="connsiteX3" fmla="*/ 914400 w 3503053"/>
              <a:gd name="connsiteY3" fmla="*/ 540913 h 1661375"/>
              <a:gd name="connsiteX4" fmla="*/ 1197735 w 3503053"/>
              <a:gd name="connsiteY4" fmla="*/ 927279 h 1661375"/>
              <a:gd name="connsiteX5" fmla="*/ 1596980 w 3503053"/>
              <a:gd name="connsiteY5" fmla="*/ 1184857 h 1661375"/>
              <a:gd name="connsiteX6" fmla="*/ 2524259 w 3503053"/>
              <a:gd name="connsiteY6" fmla="*/ 1545465 h 1661375"/>
              <a:gd name="connsiteX7" fmla="*/ 3503053 w 3503053"/>
              <a:gd name="connsiteY7" fmla="*/ 1661375 h 166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3053" h="1661375">
                <a:moveTo>
                  <a:pt x="0" y="0"/>
                </a:moveTo>
                <a:cubicBezTo>
                  <a:pt x="123422" y="8586"/>
                  <a:pt x="246845" y="17172"/>
                  <a:pt x="347729" y="51516"/>
                </a:cubicBezTo>
                <a:cubicBezTo>
                  <a:pt x="448614" y="85860"/>
                  <a:pt x="510862" y="124496"/>
                  <a:pt x="605307" y="206062"/>
                </a:cubicBezTo>
                <a:cubicBezTo>
                  <a:pt x="699752" y="287628"/>
                  <a:pt x="815662" y="420710"/>
                  <a:pt x="914400" y="540913"/>
                </a:cubicBezTo>
                <a:cubicBezTo>
                  <a:pt x="1013138" y="661116"/>
                  <a:pt x="1083972" y="819955"/>
                  <a:pt x="1197735" y="927279"/>
                </a:cubicBezTo>
                <a:cubicBezTo>
                  <a:pt x="1311498" y="1034603"/>
                  <a:pt x="1375893" y="1081826"/>
                  <a:pt x="1596980" y="1184857"/>
                </a:cubicBezTo>
                <a:cubicBezTo>
                  <a:pt x="1818067" y="1287888"/>
                  <a:pt x="2206580" y="1466045"/>
                  <a:pt x="2524259" y="1545465"/>
                </a:cubicBezTo>
                <a:cubicBezTo>
                  <a:pt x="2841938" y="1624885"/>
                  <a:pt x="3172495" y="1643130"/>
                  <a:pt x="3503053" y="166137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1" y="3124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“Pushes” electron farther from nucleus </a:t>
            </a:r>
            <a:r>
              <a:rPr lang="en-US" sz="2400" dirty="0" smtClean="0">
                <a:sym typeface="Wingdings" panose="05000000000000000000" pitchFamily="2" charset="2"/>
              </a:rPr>
              <a:t> reduces energy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332421" y="1969531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Probability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4419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1219200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(not to scale)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1" y="4343400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Distance scale: ~10</a:t>
            </a:r>
            <a:r>
              <a:rPr lang="en-US" sz="2400" baseline="30000" dirty="0" smtClean="0"/>
              <a:t>-16 </a:t>
            </a:r>
            <a:r>
              <a:rPr lang="en-US" sz="2400" dirty="0" smtClean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6657" y="4800600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(1/10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size of nucleus)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334000"/>
            <a:ext cx="510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 smtClean="0"/>
              <a:t>Extremely small shift, but detectable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7800" y="5867400"/>
            <a:ext cx="773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Nobels</a:t>
            </a:r>
            <a:r>
              <a:rPr lang="en-US" sz="2400" dirty="0" smtClean="0"/>
              <a:t> for Lamb, Kusch, Feynman, Schwinger, </a:t>
            </a:r>
            <a:r>
              <a:rPr lang="en-US" sz="2400" dirty="0" err="1" smtClean="0"/>
              <a:t>Tomonaga</a:t>
            </a:r>
            <a:r>
              <a:rPr lang="en-US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054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Structure</a:t>
            </a:r>
            <a:endParaRPr lang="en-US" dirty="0"/>
          </a:p>
        </p:txBody>
      </p:sp>
      <p:pic>
        <p:nvPicPr>
          <p:cNvPr id="5122" name="Picture 2" descr="http://raptor.physics.wisc.edu/talk/rubidium_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85800"/>
            <a:ext cx="55245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7995" y="6448425"/>
            <a:ext cx="577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Diagram from http://raptor.physics.wisc.edu/download2.htm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909935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States defined by: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447800"/>
            <a:ext cx="2669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Electronic energy</a:t>
            </a:r>
          </a:p>
          <a:p>
            <a:r>
              <a:rPr lang="en-US" sz="2400" dirty="0" smtClean="0"/>
              <a:t>Angular momentum</a:t>
            </a:r>
          </a:p>
          <a:p>
            <a:r>
              <a:rPr lang="en-US" sz="2400" dirty="0" smtClean="0"/>
              <a:t>Spin</a:t>
            </a:r>
          </a:p>
          <a:p>
            <a:r>
              <a:rPr lang="en-US" sz="2400" dirty="0" smtClean="0"/>
              <a:t>Nuclear Spin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04800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Selection rules: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1" y="361640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certain types of transitions allowed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579203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Control transitions by choosing light properties: frequency, intensity, polarization</a:t>
            </a:r>
          </a:p>
        </p:txBody>
      </p:sp>
    </p:spTree>
    <p:extLst>
      <p:ext uri="{BB962C8B-B14F-4D97-AF65-F5344CB8AC3E}">
        <p14:creationId xmlns:p14="http://schemas.microsoft.com/office/powerpoint/2010/main" val="14396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Structure</a:t>
            </a:r>
            <a:endParaRPr lang="en-US" dirty="0"/>
          </a:p>
        </p:txBody>
      </p:sp>
      <p:pic>
        <p:nvPicPr>
          <p:cNvPr id="5122" name="Picture 2" descr="http://raptor.physics.wisc.edu/talk/rubidium_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85800"/>
            <a:ext cx="55245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7995" y="6448425"/>
            <a:ext cx="577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Diagram from http://raptor.physics.wisc.edu/download2.htm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68580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Selection rules: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1" y="1254205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certain types of transitions allowed</a:t>
            </a:r>
          </a:p>
          <a:p>
            <a:r>
              <a:rPr lang="en-US" sz="2400" dirty="0" smtClean="0"/>
              <a:t>… WHY?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586335"/>
            <a:ext cx="381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Symmetry, conservation laws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3124200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Light carries: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3805535"/>
            <a:ext cx="106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415135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Momentum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5024735"/>
            <a:ext cx="1654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Angular      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momentum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00200" y="3810000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 Frequency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33600" y="4415135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 </a:t>
            </a:r>
            <a:r>
              <a:rPr lang="en-US" sz="2400" dirty="0" smtClean="0">
                <a:sym typeface="Wingdings" panose="05000000000000000000" pitchFamily="2" charset="2"/>
              </a:rPr>
              <a:t>Forces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40178" y="5024735"/>
            <a:ext cx="2403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 Polarization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609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064" y="6858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Fundamental symmetry transformations: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30737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90800" y="27689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811369" y="17418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73681" y="16002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5207358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endParaRPr lang="en-US" b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90800" y="4902558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endParaRPr lang="en-US" b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11369" y="38754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73681" y="37338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50092" y="1981200"/>
            <a:ext cx="1905000" cy="882204"/>
            <a:chOff x="4191000" y="2211946"/>
            <a:chExt cx="1905000" cy="882204"/>
          </a:xfrm>
        </p:grpSpPr>
        <p:sp>
          <p:nvSpPr>
            <p:cNvPr id="13" name="Right Arrow 12"/>
            <p:cNvSpPr/>
            <p:nvPr/>
          </p:nvSpPr>
          <p:spPr>
            <a:xfrm>
              <a:off x="4191000" y="2418009"/>
              <a:ext cx="1905000" cy="40568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495800" y="2211946"/>
              <a:ext cx="1143000" cy="8822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3750092" y="4221050"/>
            <a:ext cx="1905000" cy="882204"/>
            <a:chOff x="4191000" y="2211946"/>
            <a:chExt cx="1905000" cy="882204"/>
          </a:xfrm>
        </p:grpSpPr>
        <p:sp>
          <p:nvSpPr>
            <p:cNvPr id="16" name="Right Arrow 15"/>
            <p:cNvSpPr/>
            <p:nvPr/>
          </p:nvSpPr>
          <p:spPr>
            <a:xfrm>
              <a:off x="4191000" y="2418009"/>
              <a:ext cx="1905000" cy="40568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495800" y="2211946"/>
              <a:ext cx="1143000" cy="8822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6324600" y="30737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534400" y="27689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6754969" y="17418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817281" y="16002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38862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848600" y="37338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6754969" y="4306910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817281" y="4165242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3530958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50092" y="2538212"/>
            <a:ext cx="1905000" cy="200803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2"/>
            <a:endCxn id="16" idx="0"/>
          </p:cNvCxnSpPr>
          <p:nvPr/>
        </p:nvCxnSpPr>
        <p:spPr>
          <a:xfrm flipH="1">
            <a:off x="3952934" y="2592947"/>
            <a:ext cx="1499316" cy="183416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048" y="11430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Charge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29000" y="11430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8400" y="1143000"/>
            <a:ext cx="86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73681" y="5664558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Physics looks the same under these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24938" y="6172200"/>
            <a:ext cx="326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…except when it doesn’t</a:t>
            </a:r>
          </a:p>
        </p:txBody>
      </p:sp>
    </p:spTree>
    <p:extLst>
      <p:ext uri="{BB962C8B-B14F-4D97-AF65-F5344CB8AC3E}">
        <p14:creationId xmlns:p14="http://schemas.microsoft.com/office/powerpoint/2010/main" val="340442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89000"/>
            <a:ext cx="28575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Symmetry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27263"/>
            <a:ext cx="28956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27263"/>
            <a:ext cx="38100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Nordita log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6" y="714374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4657" y="738857"/>
            <a:ext cx="245028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NORDITA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995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Violation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89000"/>
            <a:ext cx="28575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425223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24" y="2181225"/>
            <a:ext cx="42386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4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nal.gov/pub/today/images/images11/NS_Figure01_2011_11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511792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7661" y="5410200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credit: </a:t>
            </a:r>
            <a:r>
              <a:rPr lang="en-US" sz="2400" dirty="0" err="1" smtClean="0"/>
              <a:t>Fermilab</a:t>
            </a:r>
            <a:endParaRPr lang="en-US" sz="2400" dirty="0" smtClean="0"/>
          </a:p>
        </p:txBody>
      </p:sp>
      <p:pic>
        <p:nvPicPr>
          <p:cNvPr id="1028" name="Picture 4" descr="http://ecx.images-amazon.com/images/I/41ZXlSzNfd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3090672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442498">
            <a:off x="-242" y="2246309"/>
            <a:ext cx="924407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09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064" y="6858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Fundamental symmetry transformations: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30737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90800" y="27689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811369" y="17418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73681" y="16002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5207358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endParaRPr lang="en-US" b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90800" y="4902558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endParaRPr lang="en-US" b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11369" y="38754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73681" y="37338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50092" y="1981200"/>
            <a:ext cx="1905000" cy="882204"/>
            <a:chOff x="4191000" y="2211946"/>
            <a:chExt cx="1905000" cy="882204"/>
          </a:xfrm>
        </p:grpSpPr>
        <p:sp>
          <p:nvSpPr>
            <p:cNvPr id="13" name="Right Arrow 12"/>
            <p:cNvSpPr/>
            <p:nvPr/>
          </p:nvSpPr>
          <p:spPr>
            <a:xfrm>
              <a:off x="4191000" y="2418009"/>
              <a:ext cx="1905000" cy="40568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495800" y="2211946"/>
              <a:ext cx="1143000" cy="8822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3750092" y="4221050"/>
            <a:ext cx="1905000" cy="882204"/>
            <a:chOff x="4191000" y="2211946"/>
            <a:chExt cx="1905000" cy="882204"/>
          </a:xfrm>
        </p:grpSpPr>
        <p:sp>
          <p:nvSpPr>
            <p:cNvPr id="16" name="Right Arrow 15"/>
            <p:cNvSpPr/>
            <p:nvPr/>
          </p:nvSpPr>
          <p:spPr>
            <a:xfrm>
              <a:off x="4191000" y="2418009"/>
              <a:ext cx="1905000" cy="40568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495800" y="2211946"/>
              <a:ext cx="1143000" cy="8822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6324600" y="30737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534400" y="27689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6754969" y="17418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817281" y="16002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38862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848600" y="37338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6754969" y="4306910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817281" y="4165242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3530958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50092" y="2538212"/>
            <a:ext cx="1905000" cy="200803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2"/>
            <a:endCxn id="16" idx="0"/>
          </p:cNvCxnSpPr>
          <p:nvPr/>
        </p:nvCxnSpPr>
        <p:spPr>
          <a:xfrm flipH="1">
            <a:off x="3952934" y="2592947"/>
            <a:ext cx="1499316" cy="183416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048" y="11430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Charge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29000" y="11430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8400" y="1143000"/>
            <a:ext cx="86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73681" y="5664558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Physics looks the same under these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24938" y="6172200"/>
            <a:ext cx="326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…except when it doesn’t</a:t>
            </a:r>
          </a:p>
        </p:txBody>
      </p:sp>
    </p:spTree>
    <p:extLst>
      <p:ext uri="{BB962C8B-B14F-4D97-AF65-F5344CB8AC3E}">
        <p14:creationId xmlns:p14="http://schemas.microsoft.com/office/powerpoint/2010/main" val="15858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Violation</a:t>
            </a:r>
            <a:endParaRPr lang="en-US" dirty="0"/>
          </a:p>
        </p:txBody>
      </p:sp>
      <p:pic>
        <p:nvPicPr>
          <p:cNvPr id="1026" name="Picture 2" descr="File:Wu experi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3752" y="6336268"/>
            <a:ext cx="582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http://commons.wikimedia.org/wiki/File:Wu_experiment.jpg</a:t>
            </a:r>
            <a:endParaRPr lang="en-US" dirty="0" smtClean="0"/>
          </a:p>
        </p:txBody>
      </p:sp>
      <p:pic>
        <p:nvPicPr>
          <p:cNvPr id="1028" name="Picture 4" descr="File:Chien-shiung Wu (1912-1997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t="8640" r="15654" b="8206"/>
          <a:stretch/>
        </p:blipFill>
        <p:spPr bwMode="auto">
          <a:xfrm>
            <a:off x="76200" y="798490"/>
            <a:ext cx="4069724" cy="47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405" y="4948535"/>
            <a:ext cx="31659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Chien-Shiung</a:t>
            </a:r>
            <a:r>
              <a:rPr lang="en-US" sz="2400" dirty="0" smtClean="0"/>
              <a:t> Wu, 1963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5715000"/>
            <a:ext cx="729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http://commons.wikimedia.org/wiki/File:Chien-shiung_Wu_(1912-1997).jpg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01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064" y="6858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Fundamental symmetry transformations: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30737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90800" y="27689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811369" y="17418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73681" y="16002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5207358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endParaRPr lang="en-US" b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90800" y="4902558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endParaRPr lang="en-US" b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11369" y="38754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73681" y="37338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50092" y="1981200"/>
            <a:ext cx="1905000" cy="882204"/>
            <a:chOff x="4191000" y="2211946"/>
            <a:chExt cx="1905000" cy="882204"/>
          </a:xfrm>
        </p:grpSpPr>
        <p:sp>
          <p:nvSpPr>
            <p:cNvPr id="13" name="Right Arrow 12"/>
            <p:cNvSpPr/>
            <p:nvPr/>
          </p:nvSpPr>
          <p:spPr>
            <a:xfrm>
              <a:off x="4191000" y="2418009"/>
              <a:ext cx="1905000" cy="40568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495800" y="2211946"/>
              <a:ext cx="1143000" cy="8822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3750092" y="4221050"/>
            <a:ext cx="1905000" cy="882204"/>
            <a:chOff x="4191000" y="2211946"/>
            <a:chExt cx="1905000" cy="882204"/>
          </a:xfrm>
        </p:grpSpPr>
        <p:sp>
          <p:nvSpPr>
            <p:cNvPr id="16" name="Right Arrow 15"/>
            <p:cNvSpPr/>
            <p:nvPr/>
          </p:nvSpPr>
          <p:spPr>
            <a:xfrm>
              <a:off x="4191000" y="2418009"/>
              <a:ext cx="1905000" cy="40568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495800" y="2211946"/>
              <a:ext cx="1143000" cy="8822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6324600" y="30737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534400" y="27689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6754969" y="17418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817281" y="16002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38862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848600" y="37338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6754969" y="4306910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817281" y="4165242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3530958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50092" y="2538212"/>
            <a:ext cx="1905000" cy="200803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2"/>
            <a:endCxn id="16" idx="0"/>
          </p:cNvCxnSpPr>
          <p:nvPr/>
        </p:nvCxnSpPr>
        <p:spPr>
          <a:xfrm flipH="1">
            <a:off x="3952934" y="2592947"/>
            <a:ext cx="1499316" cy="183416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048" y="11430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Charge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29000" y="11430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8400" y="1143000"/>
            <a:ext cx="86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638800"/>
            <a:ext cx="4007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Individual symmetries violated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4600" y="6172200"/>
            <a:ext cx="647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Product of all three– “CPT” symmetry– preserved </a:t>
            </a:r>
          </a:p>
        </p:txBody>
      </p:sp>
    </p:spTree>
    <p:extLst>
      <p:ext uri="{BB962C8B-B14F-4D97-AF65-F5344CB8AC3E}">
        <p14:creationId xmlns:p14="http://schemas.microsoft.com/office/powerpoint/2010/main" val="11196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064" y="6858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Fundamental symmetry transformations: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30737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90800" y="27689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811369" y="17418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73681" y="16002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5207358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endParaRPr lang="en-US" b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90800" y="4902558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endParaRPr lang="en-US" b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11369" y="38754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73681" y="37338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50092" y="1981200"/>
            <a:ext cx="1905000" cy="882204"/>
            <a:chOff x="4191000" y="2211946"/>
            <a:chExt cx="1905000" cy="882204"/>
          </a:xfrm>
        </p:grpSpPr>
        <p:sp>
          <p:nvSpPr>
            <p:cNvPr id="13" name="Right Arrow 12"/>
            <p:cNvSpPr/>
            <p:nvPr/>
          </p:nvSpPr>
          <p:spPr>
            <a:xfrm>
              <a:off x="4191000" y="2418009"/>
              <a:ext cx="1905000" cy="40568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495800" y="2211946"/>
              <a:ext cx="1143000" cy="8822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3750092" y="4221050"/>
            <a:ext cx="1905000" cy="882204"/>
            <a:chOff x="4191000" y="2211946"/>
            <a:chExt cx="1905000" cy="882204"/>
          </a:xfrm>
        </p:grpSpPr>
        <p:sp>
          <p:nvSpPr>
            <p:cNvPr id="16" name="Right Arrow 15"/>
            <p:cNvSpPr/>
            <p:nvPr/>
          </p:nvSpPr>
          <p:spPr>
            <a:xfrm>
              <a:off x="4191000" y="2418009"/>
              <a:ext cx="1905000" cy="40568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495800" y="2211946"/>
              <a:ext cx="1143000" cy="8822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6324600" y="30737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534400" y="276895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6754969" y="1741868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817281" y="1600200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38862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848600" y="37338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6754969" y="4306910"/>
            <a:ext cx="940468" cy="1352282"/>
          </a:xfrm>
          <a:custGeom>
            <a:avLst/>
            <a:gdLst>
              <a:gd name="connsiteX0" fmla="*/ 0 w 940468"/>
              <a:gd name="connsiteY0" fmla="*/ 1352282 h 1352282"/>
              <a:gd name="connsiteX1" fmla="*/ 682580 w 940468"/>
              <a:gd name="connsiteY1" fmla="*/ 888642 h 1352282"/>
              <a:gd name="connsiteX2" fmla="*/ 940158 w 940468"/>
              <a:gd name="connsiteY2" fmla="*/ 618186 h 1352282"/>
              <a:gd name="connsiteX3" fmla="*/ 721217 w 940468"/>
              <a:gd name="connsiteY3" fmla="*/ 373487 h 1352282"/>
              <a:gd name="connsiteX4" fmla="*/ 154546 w 940468"/>
              <a:gd name="connsiteY4" fmla="*/ 0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68" h="1352282">
                <a:moveTo>
                  <a:pt x="0" y="1352282"/>
                </a:moveTo>
                <a:cubicBezTo>
                  <a:pt x="262943" y="1181636"/>
                  <a:pt x="525887" y="1010991"/>
                  <a:pt x="682580" y="888642"/>
                </a:cubicBezTo>
                <a:cubicBezTo>
                  <a:pt x="839273" y="766293"/>
                  <a:pt x="933719" y="704045"/>
                  <a:pt x="940158" y="618186"/>
                </a:cubicBezTo>
                <a:cubicBezTo>
                  <a:pt x="946597" y="532327"/>
                  <a:pt x="852152" y="476518"/>
                  <a:pt x="721217" y="373487"/>
                </a:cubicBezTo>
                <a:cubicBezTo>
                  <a:pt x="590282" y="270456"/>
                  <a:pt x="372414" y="135228"/>
                  <a:pt x="15454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817281" y="4165242"/>
            <a:ext cx="727851" cy="1223493"/>
          </a:xfrm>
          <a:custGeom>
            <a:avLst/>
            <a:gdLst>
              <a:gd name="connsiteX0" fmla="*/ 727851 w 727851"/>
              <a:gd name="connsiteY0" fmla="*/ 1223493 h 1223493"/>
              <a:gd name="connsiteX1" fmla="*/ 71029 w 727851"/>
              <a:gd name="connsiteY1" fmla="*/ 785612 h 1223493"/>
              <a:gd name="connsiteX2" fmla="*/ 32392 w 727851"/>
              <a:gd name="connsiteY2" fmla="*/ 476519 h 1223493"/>
              <a:gd name="connsiteX3" fmla="*/ 199818 w 727851"/>
              <a:gd name="connsiteY3" fmla="*/ 0 h 1223493"/>
              <a:gd name="connsiteX4" fmla="*/ 199818 w 727851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51" h="1223493">
                <a:moveTo>
                  <a:pt x="727851" y="1223493"/>
                </a:moveTo>
                <a:cubicBezTo>
                  <a:pt x="457395" y="1066800"/>
                  <a:pt x="186939" y="910108"/>
                  <a:pt x="71029" y="785612"/>
                </a:cubicBezTo>
                <a:cubicBezTo>
                  <a:pt x="-44881" y="661116"/>
                  <a:pt x="10927" y="607454"/>
                  <a:pt x="32392" y="476519"/>
                </a:cubicBezTo>
                <a:cubicBezTo>
                  <a:pt x="53857" y="345584"/>
                  <a:pt x="199818" y="0"/>
                  <a:pt x="199818" y="0"/>
                </a:cubicBezTo>
                <a:lnTo>
                  <a:pt x="199818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3530958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50092" y="2538212"/>
            <a:ext cx="1905000" cy="200803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2"/>
            <a:endCxn id="16" idx="0"/>
          </p:cNvCxnSpPr>
          <p:nvPr/>
        </p:nvCxnSpPr>
        <p:spPr>
          <a:xfrm flipH="1">
            <a:off x="3952934" y="2592947"/>
            <a:ext cx="1499316" cy="183416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048" y="11430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Charge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29000" y="11430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8400" y="1143000"/>
            <a:ext cx="86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29000" y="1143000"/>
            <a:ext cx="2514600" cy="4216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276600" y="5562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atomic selection rules</a:t>
            </a:r>
            <a:r>
              <a:rPr lang="en-US" sz="2400" dirty="0"/>
              <a:t> </a:t>
            </a:r>
            <a:r>
              <a:rPr lang="en-US" sz="2400" dirty="0" smtClean="0"/>
              <a:t>are parity-based</a:t>
            </a:r>
          </a:p>
        </p:txBody>
      </p:sp>
    </p:spTree>
    <p:extLst>
      <p:ext uri="{BB962C8B-B14F-4D97-AF65-F5344CB8AC3E}">
        <p14:creationId xmlns:p14="http://schemas.microsoft.com/office/powerpoint/2010/main" val="19023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Violation in Atoms</a:t>
            </a:r>
            <a:endParaRPr lang="en-US" dirty="0"/>
          </a:p>
        </p:txBody>
      </p:sp>
      <p:pic>
        <p:nvPicPr>
          <p:cNvPr id="2050" name="Picture 2" descr="http://raptor.physics.wisc.edu/data/e_cesium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5050" r="3974" b="12601"/>
          <a:stretch/>
        </p:blipFill>
        <p:spPr bwMode="auto">
          <a:xfrm>
            <a:off x="4068650" y="685800"/>
            <a:ext cx="4999150" cy="58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04" y="1066800"/>
            <a:ext cx="4471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Simplest search for exotic physics: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1" y="1683603"/>
            <a:ext cx="320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for transitions that shouldn’t happen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29200" y="3124200"/>
            <a:ext cx="0" cy="2667000"/>
          </a:xfrm>
          <a:prstGeom prst="straightConnector1">
            <a:avLst/>
          </a:prstGeom>
          <a:ln w="57150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857" y="259080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6S</a:t>
            </a:r>
            <a:r>
              <a:rPr lang="en-US" sz="2400" dirty="0" smtClean="0">
                <a:sym typeface="Wingdings" panose="05000000000000000000" pitchFamily="2" charset="2"/>
              </a:rPr>
              <a:t>7S in Cs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3283803"/>
            <a:ext cx="3600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measured (in Cs): </a:t>
            </a:r>
          </a:p>
          <a:p>
            <a:r>
              <a:rPr lang="en-US" sz="2400" dirty="0" smtClean="0"/>
              <a:t>	1982 </a:t>
            </a:r>
            <a:r>
              <a:rPr lang="en-US" sz="2400" dirty="0" err="1" smtClean="0"/>
              <a:t>Bouchiat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32722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Violation in Cesium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86600" y="1295400"/>
            <a:ext cx="685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86600" y="3352800"/>
            <a:ext cx="685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1981200"/>
            <a:ext cx="685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429500" y="1295400"/>
            <a:ext cx="0" cy="2057400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57900" y="1295400"/>
            <a:ext cx="1371600" cy="609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15" y="3581400"/>
            <a:ext cx="462676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685800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Principle of measurement: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219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green laser to excite forbidden transition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21408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at fluorescence from allowed transition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600" y="2057400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539.4 nm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1143000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1360 nm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301" y="3124200"/>
            <a:ext cx="2336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Technical details: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3588603"/>
            <a:ext cx="3744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Apply electric field to define preferred direction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503003"/>
            <a:ext cx="3744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Field mixes states, allowing some transition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341203"/>
            <a:ext cx="3744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Parity violation rotates polarization of light</a:t>
            </a:r>
          </a:p>
        </p:txBody>
      </p:sp>
    </p:spTree>
    <p:extLst>
      <p:ext uri="{BB962C8B-B14F-4D97-AF65-F5344CB8AC3E}">
        <p14:creationId xmlns:p14="http://schemas.microsoft.com/office/powerpoint/2010/main" val="26619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Violation in Atoms</a:t>
            </a:r>
            <a:endParaRPr lang="en-US" dirty="0"/>
          </a:p>
        </p:txBody>
      </p:sp>
      <p:pic>
        <p:nvPicPr>
          <p:cNvPr id="2050" name="Picture 2" descr="http://raptor.physics.wisc.edu/data/e_cesium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5050" r="3974" b="12601"/>
          <a:stretch/>
        </p:blipFill>
        <p:spPr bwMode="auto">
          <a:xfrm>
            <a:off x="4068650" y="685800"/>
            <a:ext cx="4999150" cy="58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04" y="1066800"/>
            <a:ext cx="4471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Simplest search for exotic physics: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1" y="1683603"/>
            <a:ext cx="320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for transitions that shouldn’t happen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29200" y="3124200"/>
            <a:ext cx="0" cy="2667000"/>
          </a:xfrm>
          <a:prstGeom prst="straightConnector1">
            <a:avLst/>
          </a:prstGeom>
          <a:ln w="57150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857" y="259080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6S</a:t>
            </a:r>
            <a:r>
              <a:rPr lang="en-US" sz="2400" dirty="0" smtClean="0">
                <a:sym typeface="Wingdings" panose="05000000000000000000" pitchFamily="2" charset="2"/>
              </a:rPr>
              <a:t>7S in Cs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" y="3283803"/>
            <a:ext cx="3600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measured (in Cs): </a:t>
            </a:r>
          </a:p>
          <a:p>
            <a:r>
              <a:rPr lang="en-US" sz="2400" dirty="0" smtClean="0"/>
              <a:t>	1982 </a:t>
            </a:r>
            <a:r>
              <a:rPr lang="en-US" sz="2400" dirty="0" err="1" smtClean="0"/>
              <a:t>Bouchiat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198203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Current most precise (Cs):</a:t>
            </a:r>
            <a:endParaRPr lang="en-US" sz="24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66800" y="4724400"/>
            <a:ext cx="3044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1.5935±0.0056 mV/cm</a:t>
            </a:r>
          </a:p>
          <a:p>
            <a:r>
              <a:rPr lang="en-US" sz="2400" dirty="0" smtClean="0"/>
              <a:t>(Boulder 1997)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710535"/>
            <a:ext cx="4326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 10</a:t>
            </a:r>
            <a:r>
              <a:rPr lang="en-US" sz="2400" baseline="30000" dirty="0" smtClean="0">
                <a:sym typeface="Wingdings" panose="05000000000000000000" pitchFamily="2" charset="2"/>
              </a:rPr>
              <a:t>-11</a:t>
            </a:r>
            <a:r>
              <a:rPr lang="en-US" sz="2400" dirty="0" smtClean="0">
                <a:sym typeface="Wingdings" panose="05000000000000000000" pitchFamily="2" charset="2"/>
              </a:rPr>
              <a:t> times allowed transition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622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Parity Violation and New Physics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651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Parity violating transitions test electroweak physics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19535"/>
            <a:ext cx="792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 interactions allow parity violation (as in Wu experiment)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 compare measured values to SM predictions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28800" y="2357735"/>
            <a:ext cx="3394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 Very theory-dependent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14400" y="2826603"/>
            <a:ext cx="759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Catch-22: Parity violation enhanced in heavy atoms (~Z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352800"/>
            <a:ext cx="658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…but necessary theory much harder in heavy atoms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886200"/>
            <a:ext cx="7097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Cesium: current best, because it’s a “one-electron” atom</a:t>
            </a:r>
          </a:p>
        </p:txBody>
      </p:sp>
    </p:spTree>
    <p:extLst>
      <p:ext uri="{BB962C8B-B14F-4D97-AF65-F5344CB8AC3E}">
        <p14:creationId xmlns:p14="http://schemas.microsoft.com/office/powerpoint/2010/main" val="16846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5" y="2514600"/>
            <a:ext cx="6336145" cy="3733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6255" y="4381500"/>
            <a:ext cx="381000" cy="4191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0055" y="4762500"/>
            <a:ext cx="457200" cy="4953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Fr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5078" y="685800"/>
            <a:ext cx="794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Atomic theory simpler in “one-electron” atoms</a:t>
            </a:r>
            <a:r>
              <a:rPr lang="en-US" sz="2400" dirty="0" smtClean="0">
                <a:sym typeface="Wingdings" panose="05000000000000000000" pitchFamily="2" charset="2"/>
              </a:rPr>
              <a:t> alkali metals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14400" y="1219200"/>
            <a:ext cx="505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 Do APV measurements in francium 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14400" y="1748135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PROBLEM: No stable isotopes of Fr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194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Francium Trapping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0150"/>
            <a:ext cx="68008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597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Produce Fr </a:t>
            </a:r>
            <a:r>
              <a:rPr lang="en-US" sz="2400" dirty="0" err="1" smtClean="0"/>
              <a:t>isootpes</a:t>
            </a:r>
            <a:r>
              <a:rPr lang="en-US" sz="2400" dirty="0" smtClean="0"/>
              <a:t> in accelerator at TRIUMF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634335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Laser cool, trap, do spectroscopy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6172200"/>
            <a:ext cx="7321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L. Orozco</a:t>
            </a:r>
          </a:p>
          <a:p>
            <a:r>
              <a:rPr lang="en-US" dirty="0"/>
              <a:t>http://www.physics.umd.edu/rgroups/amo/orozco/results/2012/CAARI12.pdf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3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a/a8/1e0657_scale.jpg/640px-1e0657_sc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134"/>
            <a:ext cx="4191000" cy="30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28826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Harvard/ Chandra</a:t>
            </a:r>
          </a:p>
        </p:txBody>
      </p:sp>
      <p:pic>
        <p:nvPicPr>
          <p:cNvPr id="2052" name="Picture 4" descr="http://cdsweb.cern.ch/record/1255155/files/icon-antimat_E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0133"/>
            <a:ext cx="4042569" cy="30319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0650" y="32766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CERN Bulletin</a:t>
            </a:r>
          </a:p>
        </p:txBody>
      </p:sp>
      <p:pic>
        <p:nvPicPr>
          <p:cNvPr id="2054" name="Picture 6" descr="http://j-parc.jp/en/news/2013/03/9602-1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28" y="3276600"/>
            <a:ext cx="3474343" cy="31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57023" y="6412468"/>
            <a:ext cx="16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J-PARC</a:t>
            </a:r>
          </a:p>
        </p:txBody>
      </p:sp>
    </p:spTree>
    <p:extLst>
      <p:ext uri="{BB962C8B-B14F-4D97-AF65-F5344CB8AC3E}">
        <p14:creationId xmlns:p14="http://schemas.microsoft.com/office/powerpoint/2010/main" val="19623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Francium Trapping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" y="1376065"/>
            <a:ext cx="88582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4106" y="914400"/>
            <a:ext cx="2654894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100,000 </a:t>
            </a:r>
            <a:r>
              <a:rPr lang="en-US" sz="2400" baseline="30000" dirty="0" smtClean="0"/>
              <a:t>209</a:t>
            </a:r>
            <a:r>
              <a:rPr lang="en-US" sz="2400" dirty="0" smtClean="0"/>
              <a:t>Fr atoms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01553" y="1376065"/>
            <a:ext cx="0" cy="10623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69906" y="1900535"/>
            <a:ext cx="2305824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Trapped for ~20s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5269906" y="2362200"/>
            <a:ext cx="1152912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5334000"/>
            <a:ext cx="58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 err="1" smtClean="0"/>
              <a:t>Tandecki</a:t>
            </a:r>
            <a:r>
              <a:rPr lang="en-US" sz="2400" dirty="0" smtClean="0"/>
              <a:t> et al</a:t>
            </a:r>
            <a:r>
              <a:rPr lang="en-US" sz="2400" dirty="0"/>
              <a:t>., </a:t>
            </a:r>
            <a:r>
              <a:rPr lang="en-US" sz="2400" dirty="0" smtClean="0"/>
              <a:t>arXiv:1312.3562 (2013)</a:t>
            </a:r>
          </a:p>
        </p:txBody>
      </p:sp>
    </p:spTree>
    <p:extLst>
      <p:ext uri="{BB962C8B-B14F-4D97-AF65-F5344CB8AC3E}">
        <p14:creationId xmlns:p14="http://schemas.microsoft.com/office/powerpoint/2010/main" val="20352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Parity Violation and New Physics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651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Parity violating transitions test electroweak physics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19535"/>
            <a:ext cx="792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 interactions allow parity violation (as in Wu experiment)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 compare measured values to SM predictions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28800" y="2357735"/>
            <a:ext cx="3394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 Very theory-dependent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14400" y="2826603"/>
            <a:ext cx="759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Catch-22: Parity violation enhanced in heavy atoms (~Z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352800"/>
            <a:ext cx="680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…but necessary theory much harder in heavy atoms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886200"/>
            <a:ext cx="7097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Cesium: current best, because it’s a “one-electron” atom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567535"/>
            <a:ext cx="514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Other elements have larger APV effects: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5024735"/>
            <a:ext cx="4296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Thallium, Bismuth, Ytterbium,…</a:t>
            </a:r>
          </a:p>
        </p:txBody>
      </p:sp>
    </p:spTree>
    <p:extLst>
      <p:ext uri="{BB962C8B-B14F-4D97-AF65-F5344CB8AC3E}">
        <p14:creationId xmlns:p14="http://schemas.microsoft.com/office/powerpoint/2010/main" val="36214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Violation in </a:t>
            </a:r>
            <a:r>
              <a:rPr lang="en-US" dirty="0" err="1" smtClean="0"/>
              <a:t>Yb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295400"/>
            <a:ext cx="72294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4649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Budker</a:t>
            </a:r>
            <a:r>
              <a:rPr lang="en-US" sz="2400" dirty="0" smtClean="0"/>
              <a:t> group at UC-Berkeley, 2009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180453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100x bigger</a:t>
            </a:r>
          </a:p>
          <a:p>
            <a:r>
              <a:rPr lang="en-US" sz="2400" dirty="0" smtClean="0"/>
              <a:t>APV than Cs</a:t>
            </a:r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1967435" y="2431197"/>
            <a:ext cx="914400" cy="914400"/>
          </a:xfrm>
          <a:prstGeom prst="curvedConnector3">
            <a:avLst>
              <a:gd name="adj1" fmla="val 40141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6090" y="5572125"/>
            <a:ext cx="597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 err="1" smtClean="0"/>
              <a:t>Tsigutkin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, PRL </a:t>
            </a:r>
            <a:r>
              <a:rPr lang="en-US" sz="2400" dirty="0"/>
              <a:t>103, 071601 (2009)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428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Violation Prospects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Incremental improvements: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995101"/>
            <a:ext cx="5319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Better measurements</a:t>
            </a: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 steady technical improvements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95400" y="2752636"/>
            <a:ext cx="5346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Better theory</a:t>
            </a: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 dominant source of uncertainty</a:t>
            </a:r>
            <a:endParaRPr lang="en-US" sz="2400" dirty="0" smtClean="0"/>
          </a:p>
        </p:txBody>
      </p:sp>
      <p:sp>
        <p:nvSpPr>
          <p:cNvPr id="7" name="Right Brace 6"/>
          <p:cNvSpPr/>
          <p:nvPr/>
        </p:nvSpPr>
        <p:spPr>
          <a:xfrm>
            <a:off x="6324600" y="1983433"/>
            <a:ext cx="533400" cy="1676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2604701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Closely linked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659833"/>
            <a:ext cx="2900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drastic changes: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4147573"/>
            <a:ext cx="7879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 atomic systems</a:t>
            </a: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Bigger effects in Tl, </a:t>
            </a:r>
            <a:r>
              <a:rPr lang="en-US" sz="2400" dirty="0" err="1" smtClean="0">
                <a:sym typeface="Wingdings" panose="05000000000000000000" pitchFamily="2" charset="2"/>
              </a:rPr>
              <a:t>Yb</a:t>
            </a:r>
            <a:r>
              <a:rPr lang="en-US" sz="2400" dirty="0" smtClean="0">
                <a:sym typeface="Wingdings" panose="05000000000000000000" pitchFamily="2" charset="2"/>
              </a:rPr>
              <a:t>, Fr, Ra</a:t>
            </a:r>
            <a:r>
              <a:rPr lang="en-US" sz="2400" baseline="30000" dirty="0" smtClean="0">
                <a:sym typeface="Wingdings" panose="05000000000000000000" pitchFamily="2" charset="2"/>
              </a:rPr>
              <a:t>+</a:t>
            </a:r>
            <a:r>
              <a:rPr lang="en-US" sz="2400" dirty="0" smtClean="0"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Multiple isotopes allow investigation of nuclear effects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415172"/>
            <a:ext cx="762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Change to measuring frequency shift, rather than probability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5876837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…about which more later…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 signs of new physics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91440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…yet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19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That </a:t>
            </a:r>
            <a:r>
              <a:rPr lang="en-US" dirty="0"/>
              <a:t>S</a:t>
            </a:r>
            <a:r>
              <a:rPr lang="en-US" dirty="0" smtClean="0"/>
              <a:t>houldn’t Happen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5791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92116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938337"/>
            <a:ext cx="4160531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656959"/>
            <a:ext cx="389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http://arxiv.org/abs/1001.1771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417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That Shouldn’t Happen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38" y="685800"/>
            <a:ext cx="7038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5943600" cy="28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8550"/>
            <a:ext cx="26384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Location, Location, Location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r="-1"/>
          <a:stretch/>
        </p:blipFill>
        <p:spPr bwMode="auto">
          <a:xfrm>
            <a:off x="682580" y="914400"/>
            <a:ext cx="787087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469105"/>
            <a:ext cx="3933825" cy="331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30532" y="4758898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Factor of 26,000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mprovement</a:t>
            </a:r>
          </a:p>
        </p:txBody>
      </p:sp>
    </p:spTree>
    <p:extLst>
      <p:ext uri="{BB962C8B-B14F-4D97-AF65-F5344CB8AC3E}">
        <p14:creationId xmlns:p14="http://schemas.microsoft.com/office/powerpoint/2010/main" val="11781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Physics from Forbidden Events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3607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Parity-Violating Transitions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524000"/>
            <a:ext cx="6620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 Observed, levels consistent with Standard Model</a:t>
            </a:r>
            <a:endParaRPr lang="en-US" sz="2400" dirty="0" smtClean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24670"/>
            <a:ext cx="608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Photon Statistics, other departures from normal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738735"/>
            <a:ext cx="561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 No sign, consistent with Standard Model</a:t>
            </a:r>
            <a:endParaRPr lang="en-US" sz="2400" dirty="0" smtClean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348335"/>
            <a:ext cx="4335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Lorentz/ CPT symmetry violation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3881735"/>
            <a:ext cx="561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 No sign, consistent with Standard Model</a:t>
            </a:r>
            <a:endParaRPr lang="en-US" sz="2400" dirty="0" smtClean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572000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Standard Model holding strong…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255567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but more stringent tests possible 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solidFill>
                  <a:srgbClr val="FF0000"/>
                </a:solidFill>
              </a:rPr>
              <a:t>frequency shift measurements</a:t>
            </a:r>
          </a:p>
        </p:txBody>
      </p:sp>
    </p:spTree>
    <p:extLst>
      <p:ext uri="{BB962C8B-B14F-4D97-AF65-F5344CB8AC3E}">
        <p14:creationId xmlns:p14="http://schemas.microsoft.com/office/powerpoint/2010/main" val="22478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to Conjure With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Experiment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4449" y="106680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600200"/>
            <a:ext cx="3015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Andrei </a:t>
            </a:r>
            <a:r>
              <a:rPr lang="en-US" sz="2400" dirty="0" err="1" smtClean="0"/>
              <a:t>Derevianko</a:t>
            </a:r>
            <a:endParaRPr lang="en-US" sz="2400" dirty="0" smtClean="0"/>
          </a:p>
          <a:p>
            <a:r>
              <a:rPr lang="en-US" sz="1600" dirty="0"/>
              <a:t>http://www.dereviankogroup.com/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0" y="2514600"/>
            <a:ext cx="3532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Marianna </a:t>
            </a:r>
            <a:r>
              <a:rPr lang="en-US" sz="2400" dirty="0" err="1" smtClean="0"/>
              <a:t>Safranova</a:t>
            </a:r>
            <a:endParaRPr lang="en-US" sz="2400" dirty="0" smtClean="0"/>
          </a:p>
          <a:p>
            <a:r>
              <a:rPr lang="en-US" sz="1600" dirty="0"/>
              <a:t>http://www.physics.udel.edu/~msafrono/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320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Michael </a:t>
            </a:r>
            <a:r>
              <a:rPr lang="en-US" sz="2400" dirty="0" err="1" smtClean="0"/>
              <a:t>Romalis</a:t>
            </a:r>
            <a:endParaRPr lang="en-US" sz="2400" dirty="0" smtClean="0"/>
          </a:p>
          <a:p>
            <a:r>
              <a:rPr lang="en-US" sz="1600" dirty="0"/>
              <a:t>http://physics.princeton.edu/romalis/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2521803"/>
            <a:ext cx="2389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Dmitry </a:t>
            </a:r>
            <a:r>
              <a:rPr lang="en-US" sz="2400" dirty="0" err="1" smtClean="0"/>
              <a:t>Budker</a:t>
            </a:r>
            <a:endParaRPr lang="en-US" sz="2400" dirty="0" smtClean="0"/>
          </a:p>
          <a:p>
            <a:r>
              <a:rPr lang="en-US" sz="1600" dirty="0"/>
              <a:t>http://</a:t>
            </a:r>
            <a:r>
              <a:rPr lang="en-US" sz="1600" dirty="0" smtClean="0"/>
              <a:t>budker.berkeley.edu/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36203"/>
            <a:ext cx="4309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Luis Orozco</a:t>
            </a:r>
          </a:p>
          <a:p>
            <a:r>
              <a:rPr lang="en-US" sz="1600" dirty="0"/>
              <a:t>http://www.physics.umd.edu/rgroups/amo/orozco/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4350603"/>
            <a:ext cx="4285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Larry Hunter</a:t>
            </a:r>
          </a:p>
          <a:p>
            <a:r>
              <a:rPr lang="en-US" sz="1600" dirty="0"/>
              <a:t>https://www.amherst.edu/people/facstaff/lrhunter/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436203"/>
            <a:ext cx="4374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Alan </a:t>
            </a:r>
            <a:r>
              <a:rPr lang="en-US" sz="2400" dirty="0" err="1" smtClean="0"/>
              <a:t>Kostelecky</a:t>
            </a:r>
            <a:endParaRPr lang="en-US" sz="2400" dirty="0" smtClean="0"/>
          </a:p>
          <a:p>
            <a:r>
              <a:rPr lang="en-US" sz="1600" dirty="0"/>
              <a:t>http://www.physics.indiana.edu/~kostelec/faq.html</a:t>
            </a: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257800"/>
            <a:ext cx="7834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DISCLAIMER: This is a highly biased selection from a larger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community, and not a complete list by any means</a:t>
            </a:r>
          </a:p>
        </p:txBody>
      </p:sp>
    </p:spTree>
    <p:extLst>
      <p:ext uri="{BB962C8B-B14F-4D97-AF65-F5344CB8AC3E}">
        <p14:creationId xmlns:p14="http://schemas.microsoft.com/office/powerpoint/2010/main" val="2544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76200"/>
            <a:ext cx="41586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2286000"/>
            <a:ext cx="5471879" cy="39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9646" y="660070"/>
            <a:ext cx="4060065" cy="42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318" y="1828800"/>
            <a:ext cx="4041821" cy="48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scientificamerican.com/sciam/cache/file/383147AB-E14D-4601-94949D896131BC60_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12" y="1295400"/>
            <a:ext cx="3312688" cy="43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0601" y="3807854"/>
            <a:ext cx="2515432" cy="1754326"/>
          </a:xfrm>
          <a:prstGeom prst="rect">
            <a:avLst/>
          </a:prstGeom>
          <a:solidFill>
            <a:srgbClr val="DD422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Particle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Physics?</a:t>
            </a:r>
            <a:endParaRPr lang="en-US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Physics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629400" y="2514600"/>
            <a:ext cx="762000" cy="762000"/>
            <a:chOff x="6019800" y="2133600"/>
            <a:chExt cx="762000" cy="762000"/>
          </a:xfrm>
        </p:grpSpPr>
        <p:sp>
          <p:nvSpPr>
            <p:cNvPr id="3" name="Oval 2"/>
            <p:cNvSpPr/>
            <p:nvPr/>
          </p:nvSpPr>
          <p:spPr>
            <a:xfrm>
              <a:off x="6019800" y="2133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lus 3"/>
            <p:cNvSpPr/>
            <p:nvPr/>
          </p:nvSpPr>
          <p:spPr>
            <a:xfrm>
              <a:off x="6172200" y="2224289"/>
              <a:ext cx="457200" cy="533400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6309360" y="2194560"/>
            <a:ext cx="1463040" cy="146304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4920" y="960120"/>
            <a:ext cx="3840480" cy="384048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32120" y="1417320"/>
            <a:ext cx="2926080" cy="292608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914400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1913: Bohr model</a:t>
            </a:r>
          </a:p>
        </p:txBody>
      </p:sp>
      <p:sp>
        <p:nvSpPr>
          <p:cNvPr id="21" name="Oval 20"/>
          <p:cNvSpPr/>
          <p:nvPr/>
        </p:nvSpPr>
        <p:spPr>
          <a:xfrm>
            <a:off x="70104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0400" y="91440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7010400" y="990602"/>
            <a:ext cx="381000" cy="426718"/>
          </a:xfrm>
          <a:prstGeom prst="arc">
            <a:avLst>
              <a:gd name="adj1" fmla="val 16200000"/>
              <a:gd name="adj2" fmla="val 5514549"/>
            </a:avLst>
          </a:prstGeom>
          <a:ln w="38100">
            <a:solidFill>
              <a:srgbClr val="007033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>
            <a:spLocks noChangeAspect="1"/>
          </p:cNvSpPr>
          <p:nvPr/>
        </p:nvSpPr>
        <p:spPr bwMode="auto">
          <a:xfrm rot="20571097">
            <a:off x="7339984" y="648136"/>
            <a:ext cx="822325" cy="292100"/>
          </a:xfrm>
          <a:custGeom>
            <a:avLst/>
            <a:gdLst>
              <a:gd name="T0" fmla="*/ 43 w 2600"/>
              <a:gd name="T1" fmla="*/ 94 h 923"/>
              <a:gd name="T2" fmla="*/ 78 w 2600"/>
              <a:gd name="T3" fmla="*/ 108 h 923"/>
              <a:gd name="T4" fmla="*/ 91 w 2600"/>
              <a:gd name="T5" fmla="*/ 97 h 923"/>
              <a:gd name="T6" fmla="*/ 110 w 2600"/>
              <a:gd name="T7" fmla="*/ 61 h 923"/>
              <a:gd name="T8" fmla="*/ 123 w 2600"/>
              <a:gd name="T9" fmla="*/ 126 h 923"/>
              <a:gd name="T10" fmla="*/ 142 w 2600"/>
              <a:gd name="T11" fmla="*/ 116 h 923"/>
              <a:gd name="T12" fmla="*/ 153 w 2600"/>
              <a:gd name="T13" fmla="*/ 45 h 923"/>
              <a:gd name="T14" fmla="*/ 159 w 2600"/>
              <a:gd name="T15" fmla="*/ 45 h 923"/>
              <a:gd name="T16" fmla="*/ 163 w 2600"/>
              <a:gd name="T17" fmla="*/ 69 h 923"/>
              <a:gd name="T18" fmla="*/ 174 w 2600"/>
              <a:gd name="T19" fmla="*/ 104 h 923"/>
              <a:gd name="T20" fmla="*/ 188 w 2600"/>
              <a:gd name="T21" fmla="*/ 150 h 923"/>
              <a:gd name="T22" fmla="*/ 199 w 2600"/>
              <a:gd name="T23" fmla="*/ 49 h 923"/>
              <a:gd name="T24" fmla="*/ 215 w 2600"/>
              <a:gd name="T25" fmla="*/ 91 h 923"/>
              <a:gd name="T26" fmla="*/ 231 w 2600"/>
              <a:gd name="T27" fmla="*/ 163 h 923"/>
              <a:gd name="T28" fmla="*/ 234 w 2600"/>
              <a:gd name="T29" fmla="*/ 183 h 923"/>
              <a:gd name="T30" fmla="*/ 245 w 2600"/>
              <a:gd name="T31" fmla="*/ 139 h 923"/>
              <a:gd name="T32" fmla="*/ 263 w 2600"/>
              <a:gd name="T33" fmla="*/ 0 h 923"/>
              <a:gd name="T34" fmla="*/ 285 w 2600"/>
              <a:gd name="T35" fmla="*/ 183 h 923"/>
              <a:gd name="T36" fmla="*/ 301 w 2600"/>
              <a:gd name="T37" fmla="*/ 96 h 923"/>
              <a:gd name="T38" fmla="*/ 319 w 2600"/>
              <a:gd name="T39" fmla="*/ 24 h 923"/>
              <a:gd name="T40" fmla="*/ 322 w 2600"/>
              <a:gd name="T41" fmla="*/ 121 h 923"/>
              <a:gd name="T42" fmla="*/ 333 w 2600"/>
              <a:gd name="T43" fmla="*/ 150 h 923"/>
              <a:gd name="T44" fmla="*/ 338 w 2600"/>
              <a:gd name="T45" fmla="*/ 164 h 923"/>
              <a:gd name="T46" fmla="*/ 352 w 2600"/>
              <a:gd name="T47" fmla="*/ 78 h 923"/>
              <a:gd name="T48" fmla="*/ 370 w 2600"/>
              <a:gd name="T49" fmla="*/ 77 h 923"/>
              <a:gd name="T50" fmla="*/ 392 w 2600"/>
              <a:gd name="T51" fmla="*/ 134 h 923"/>
              <a:gd name="T52" fmla="*/ 405 w 2600"/>
              <a:gd name="T53" fmla="*/ 80 h 923"/>
              <a:gd name="T54" fmla="*/ 418 w 2600"/>
              <a:gd name="T55" fmla="*/ 65 h 923"/>
              <a:gd name="T56" fmla="*/ 426 w 2600"/>
              <a:gd name="T57" fmla="*/ 80 h 923"/>
              <a:gd name="T58" fmla="*/ 438 w 2600"/>
              <a:gd name="T59" fmla="*/ 108 h 923"/>
              <a:gd name="T60" fmla="*/ 464 w 2600"/>
              <a:gd name="T61" fmla="*/ 85 h 923"/>
              <a:gd name="T62" fmla="*/ 515 w 2600"/>
              <a:gd name="T63" fmla="*/ 96 h 9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00"/>
              <a:gd name="T97" fmla="*/ 0 h 923"/>
              <a:gd name="T98" fmla="*/ 2600 w 2600"/>
              <a:gd name="T99" fmla="*/ 923 h 9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00" h="923">
                <a:moveTo>
                  <a:pt x="0" y="472"/>
                </a:moveTo>
                <a:cubicBezTo>
                  <a:pt x="89" y="487"/>
                  <a:pt x="81" y="489"/>
                  <a:pt x="216" y="472"/>
                </a:cubicBezTo>
                <a:cubicBezTo>
                  <a:pt x="239" y="469"/>
                  <a:pt x="269" y="429"/>
                  <a:pt x="288" y="416"/>
                </a:cubicBezTo>
                <a:cubicBezTo>
                  <a:pt x="334" y="447"/>
                  <a:pt x="343" y="511"/>
                  <a:pt x="392" y="544"/>
                </a:cubicBezTo>
                <a:cubicBezTo>
                  <a:pt x="416" y="615"/>
                  <a:pt x="433" y="533"/>
                  <a:pt x="440" y="512"/>
                </a:cubicBezTo>
                <a:cubicBezTo>
                  <a:pt x="443" y="503"/>
                  <a:pt x="452" y="497"/>
                  <a:pt x="456" y="488"/>
                </a:cubicBezTo>
                <a:cubicBezTo>
                  <a:pt x="480" y="435"/>
                  <a:pt x="486" y="375"/>
                  <a:pt x="504" y="320"/>
                </a:cubicBezTo>
                <a:cubicBezTo>
                  <a:pt x="509" y="304"/>
                  <a:pt x="552" y="304"/>
                  <a:pt x="552" y="304"/>
                </a:cubicBezTo>
                <a:cubicBezTo>
                  <a:pt x="569" y="356"/>
                  <a:pt x="567" y="412"/>
                  <a:pt x="584" y="464"/>
                </a:cubicBezTo>
                <a:cubicBezTo>
                  <a:pt x="590" y="547"/>
                  <a:pt x="578" y="575"/>
                  <a:pt x="616" y="632"/>
                </a:cubicBezTo>
                <a:cubicBezTo>
                  <a:pt x="626" y="672"/>
                  <a:pt x="629" y="706"/>
                  <a:pt x="672" y="720"/>
                </a:cubicBezTo>
                <a:cubicBezTo>
                  <a:pt x="700" y="678"/>
                  <a:pt x="700" y="633"/>
                  <a:pt x="712" y="584"/>
                </a:cubicBezTo>
                <a:cubicBezTo>
                  <a:pt x="719" y="496"/>
                  <a:pt x="719" y="407"/>
                  <a:pt x="736" y="320"/>
                </a:cubicBezTo>
                <a:cubicBezTo>
                  <a:pt x="742" y="289"/>
                  <a:pt x="758" y="255"/>
                  <a:pt x="768" y="224"/>
                </a:cubicBezTo>
                <a:cubicBezTo>
                  <a:pt x="773" y="208"/>
                  <a:pt x="784" y="176"/>
                  <a:pt x="784" y="176"/>
                </a:cubicBezTo>
                <a:cubicBezTo>
                  <a:pt x="789" y="192"/>
                  <a:pt x="795" y="208"/>
                  <a:pt x="800" y="224"/>
                </a:cubicBezTo>
                <a:cubicBezTo>
                  <a:pt x="803" y="232"/>
                  <a:pt x="808" y="248"/>
                  <a:pt x="808" y="248"/>
                </a:cubicBezTo>
                <a:cubicBezTo>
                  <a:pt x="811" y="280"/>
                  <a:pt x="812" y="312"/>
                  <a:pt x="816" y="344"/>
                </a:cubicBezTo>
                <a:cubicBezTo>
                  <a:pt x="820" y="372"/>
                  <a:pt x="842" y="389"/>
                  <a:pt x="848" y="416"/>
                </a:cubicBezTo>
                <a:cubicBezTo>
                  <a:pt x="874" y="531"/>
                  <a:pt x="853" y="462"/>
                  <a:pt x="872" y="520"/>
                </a:cubicBezTo>
                <a:cubicBezTo>
                  <a:pt x="878" y="584"/>
                  <a:pt x="880" y="752"/>
                  <a:pt x="904" y="824"/>
                </a:cubicBezTo>
                <a:cubicBezTo>
                  <a:pt x="940" y="812"/>
                  <a:pt x="938" y="790"/>
                  <a:pt x="944" y="752"/>
                </a:cubicBezTo>
                <a:cubicBezTo>
                  <a:pt x="956" y="671"/>
                  <a:pt x="974" y="593"/>
                  <a:pt x="984" y="512"/>
                </a:cubicBezTo>
                <a:cubicBezTo>
                  <a:pt x="989" y="424"/>
                  <a:pt x="995" y="336"/>
                  <a:pt x="1000" y="248"/>
                </a:cubicBezTo>
                <a:cubicBezTo>
                  <a:pt x="1003" y="193"/>
                  <a:pt x="990" y="79"/>
                  <a:pt x="1048" y="40"/>
                </a:cubicBezTo>
                <a:cubicBezTo>
                  <a:pt x="1128" y="160"/>
                  <a:pt x="1072" y="315"/>
                  <a:pt x="1080" y="456"/>
                </a:cubicBezTo>
                <a:cubicBezTo>
                  <a:pt x="1083" y="506"/>
                  <a:pt x="1119" y="558"/>
                  <a:pt x="1128" y="608"/>
                </a:cubicBezTo>
                <a:cubicBezTo>
                  <a:pt x="1140" y="676"/>
                  <a:pt x="1138" y="751"/>
                  <a:pt x="1160" y="816"/>
                </a:cubicBezTo>
                <a:cubicBezTo>
                  <a:pt x="1163" y="840"/>
                  <a:pt x="1164" y="864"/>
                  <a:pt x="1168" y="888"/>
                </a:cubicBezTo>
                <a:cubicBezTo>
                  <a:pt x="1170" y="899"/>
                  <a:pt x="1166" y="917"/>
                  <a:pt x="1176" y="920"/>
                </a:cubicBezTo>
                <a:cubicBezTo>
                  <a:pt x="1185" y="923"/>
                  <a:pt x="1187" y="904"/>
                  <a:pt x="1192" y="896"/>
                </a:cubicBezTo>
                <a:cubicBezTo>
                  <a:pt x="1200" y="826"/>
                  <a:pt x="1218" y="764"/>
                  <a:pt x="1232" y="696"/>
                </a:cubicBezTo>
                <a:cubicBezTo>
                  <a:pt x="1236" y="621"/>
                  <a:pt x="1231" y="515"/>
                  <a:pt x="1256" y="440"/>
                </a:cubicBezTo>
                <a:cubicBezTo>
                  <a:pt x="1256" y="426"/>
                  <a:pt x="1226" y="63"/>
                  <a:pt x="1320" y="0"/>
                </a:cubicBezTo>
                <a:cubicBezTo>
                  <a:pt x="1411" y="136"/>
                  <a:pt x="1301" y="320"/>
                  <a:pt x="1352" y="472"/>
                </a:cubicBezTo>
                <a:cubicBezTo>
                  <a:pt x="1371" y="624"/>
                  <a:pt x="1395" y="771"/>
                  <a:pt x="1432" y="920"/>
                </a:cubicBezTo>
                <a:cubicBezTo>
                  <a:pt x="1477" y="852"/>
                  <a:pt x="1489" y="751"/>
                  <a:pt x="1496" y="672"/>
                </a:cubicBezTo>
                <a:cubicBezTo>
                  <a:pt x="1502" y="608"/>
                  <a:pt x="1512" y="480"/>
                  <a:pt x="1512" y="480"/>
                </a:cubicBezTo>
                <a:cubicBezTo>
                  <a:pt x="1514" y="397"/>
                  <a:pt x="1490" y="168"/>
                  <a:pt x="1560" y="64"/>
                </a:cubicBezTo>
                <a:cubicBezTo>
                  <a:pt x="1600" y="77"/>
                  <a:pt x="1581" y="64"/>
                  <a:pt x="1600" y="120"/>
                </a:cubicBezTo>
                <a:cubicBezTo>
                  <a:pt x="1603" y="128"/>
                  <a:pt x="1608" y="144"/>
                  <a:pt x="1608" y="144"/>
                </a:cubicBezTo>
                <a:cubicBezTo>
                  <a:pt x="1611" y="299"/>
                  <a:pt x="1611" y="453"/>
                  <a:pt x="1616" y="608"/>
                </a:cubicBezTo>
                <a:cubicBezTo>
                  <a:pt x="1617" y="632"/>
                  <a:pt x="1631" y="636"/>
                  <a:pt x="1640" y="656"/>
                </a:cubicBezTo>
                <a:cubicBezTo>
                  <a:pt x="1653" y="686"/>
                  <a:pt x="1662" y="721"/>
                  <a:pt x="1672" y="752"/>
                </a:cubicBezTo>
                <a:cubicBezTo>
                  <a:pt x="1677" y="768"/>
                  <a:pt x="1683" y="784"/>
                  <a:pt x="1688" y="800"/>
                </a:cubicBezTo>
                <a:cubicBezTo>
                  <a:pt x="1691" y="808"/>
                  <a:pt x="1696" y="824"/>
                  <a:pt x="1696" y="824"/>
                </a:cubicBezTo>
                <a:cubicBezTo>
                  <a:pt x="1736" y="784"/>
                  <a:pt x="1719" y="754"/>
                  <a:pt x="1736" y="704"/>
                </a:cubicBezTo>
                <a:cubicBezTo>
                  <a:pt x="1746" y="603"/>
                  <a:pt x="1744" y="490"/>
                  <a:pt x="1768" y="392"/>
                </a:cubicBezTo>
                <a:cubicBezTo>
                  <a:pt x="1773" y="336"/>
                  <a:pt x="1756" y="191"/>
                  <a:pt x="1824" y="168"/>
                </a:cubicBezTo>
                <a:cubicBezTo>
                  <a:pt x="1871" y="239"/>
                  <a:pt x="1848" y="277"/>
                  <a:pt x="1856" y="384"/>
                </a:cubicBezTo>
                <a:cubicBezTo>
                  <a:pt x="1865" y="505"/>
                  <a:pt x="1933" y="604"/>
                  <a:pt x="1952" y="720"/>
                </a:cubicBezTo>
                <a:cubicBezTo>
                  <a:pt x="1957" y="704"/>
                  <a:pt x="1963" y="688"/>
                  <a:pt x="1968" y="672"/>
                </a:cubicBezTo>
                <a:cubicBezTo>
                  <a:pt x="1971" y="664"/>
                  <a:pt x="1976" y="648"/>
                  <a:pt x="1976" y="648"/>
                </a:cubicBezTo>
                <a:cubicBezTo>
                  <a:pt x="1988" y="566"/>
                  <a:pt x="2006" y="478"/>
                  <a:pt x="2032" y="400"/>
                </a:cubicBezTo>
                <a:cubicBezTo>
                  <a:pt x="2058" y="321"/>
                  <a:pt x="2026" y="350"/>
                  <a:pt x="2072" y="320"/>
                </a:cubicBezTo>
                <a:cubicBezTo>
                  <a:pt x="2080" y="323"/>
                  <a:pt x="2090" y="322"/>
                  <a:pt x="2096" y="328"/>
                </a:cubicBezTo>
                <a:cubicBezTo>
                  <a:pt x="2102" y="334"/>
                  <a:pt x="2100" y="345"/>
                  <a:pt x="2104" y="352"/>
                </a:cubicBezTo>
                <a:cubicBezTo>
                  <a:pt x="2113" y="369"/>
                  <a:pt x="2125" y="384"/>
                  <a:pt x="2136" y="400"/>
                </a:cubicBezTo>
                <a:cubicBezTo>
                  <a:pt x="2156" y="430"/>
                  <a:pt x="2164" y="461"/>
                  <a:pt x="2176" y="496"/>
                </a:cubicBezTo>
                <a:cubicBezTo>
                  <a:pt x="2182" y="513"/>
                  <a:pt x="2194" y="527"/>
                  <a:pt x="2200" y="544"/>
                </a:cubicBezTo>
                <a:cubicBezTo>
                  <a:pt x="2216" y="541"/>
                  <a:pt x="2235" y="545"/>
                  <a:pt x="2248" y="536"/>
                </a:cubicBezTo>
                <a:cubicBezTo>
                  <a:pt x="2290" y="506"/>
                  <a:pt x="2279" y="457"/>
                  <a:pt x="2328" y="424"/>
                </a:cubicBezTo>
                <a:cubicBezTo>
                  <a:pt x="2387" y="439"/>
                  <a:pt x="2429" y="473"/>
                  <a:pt x="2488" y="488"/>
                </a:cubicBezTo>
                <a:cubicBezTo>
                  <a:pt x="2520" y="485"/>
                  <a:pt x="2553" y="489"/>
                  <a:pt x="2584" y="480"/>
                </a:cubicBezTo>
                <a:cubicBezTo>
                  <a:pt x="2592" y="478"/>
                  <a:pt x="2600" y="456"/>
                  <a:pt x="2592" y="4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467600" y="914400"/>
            <a:ext cx="762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7285" y="1600200"/>
            <a:ext cx="4588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Electrons restricted to special orbits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9200" y="219456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Absorb/emit light when moving between allowed states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820" y="3655367"/>
            <a:ext cx="2594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of n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state: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56602" y="3505200"/>
                <a:ext cx="167212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602" y="3505200"/>
                <a:ext cx="1672124" cy="7838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29387" y="4491335"/>
            <a:ext cx="220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of light: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19400" y="4461712"/>
                <a:ext cx="3245632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h𝑓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𝑓𝑖𝑛𝑎𝑙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𝑖𝑛𝑖𝑡𝑖𝑎𝑙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461712"/>
                <a:ext cx="3245632" cy="491288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877615" y="5167561"/>
            <a:ext cx="352853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Scale:	</a:t>
            </a:r>
            <a:r>
              <a:rPr lang="en-US" sz="2400" i="1" dirty="0" smtClean="0"/>
              <a:t>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~ 10 – 1 eV</a:t>
            </a:r>
          </a:p>
          <a:p>
            <a:r>
              <a:rPr lang="en-US" sz="2400" dirty="0"/>
              <a:t>	</a:t>
            </a:r>
            <a:r>
              <a:rPr lang="en-US" sz="2400" i="1" dirty="0" smtClean="0"/>
              <a:t>f</a:t>
            </a:r>
            <a:r>
              <a:rPr lang="en-US" sz="2400" dirty="0" smtClean="0"/>
              <a:t> ~ 10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 – 10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 Hz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latin typeface="Symbol" panose="05050102010706020507" pitchFamily="18" charset="2"/>
              </a:rPr>
              <a:t>l</a:t>
            </a:r>
            <a:r>
              <a:rPr lang="en-US" sz="2400" dirty="0" smtClean="0"/>
              <a:t> ~ 100 – 1000  nm</a:t>
            </a:r>
          </a:p>
        </p:txBody>
      </p:sp>
    </p:spTree>
    <p:extLst>
      <p:ext uri="{BB962C8B-B14F-4D97-AF65-F5344CB8AC3E}">
        <p14:creationId xmlns:p14="http://schemas.microsoft.com/office/powerpoint/2010/main" val="16917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Physics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914400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~1930: Fine structure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7615" y="5167561"/>
            <a:ext cx="608852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Scale:	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fs</a:t>
            </a:r>
            <a:r>
              <a:rPr lang="en-US" sz="2400" dirty="0" smtClean="0"/>
              <a:t> ~ </a:t>
            </a:r>
            <a:r>
              <a:rPr lang="en-US" sz="2400" i="1" dirty="0" smtClean="0"/>
              <a:t>Z</a:t>
            </a:r>
            <a:r>
              <a:rPr lang="en-US" sz="2400" baseline="30000" dirty="0" smtClean="0"/>
              <a:t>2</a:t>
            </a:r>
            <a:r>
              <a:rPr lang="en-US" sz="2400" i="1" dirty="0" smtClean="0">
                <a:latin typeface="Symbol" panose="05050102010706020507" pitchFamily="18" charset="2"/>
              </a:rPr>
              <a:t>a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		E ~ 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 – 10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 eV</a:t>
            </a:r>
          </a:p>
          <a:p>
            <a:r>
              <a:rPr lang="en-US" sz="2400" dirty="0"/>
              <a:t>	</a:t>
            </a:r>
            <a:r>
              <a:rPr lang="en-US" sz="2400" dirty="0" err="1">
                <a:latin typeface="Symbol" panose="05050102010706020507" pitchFamily="18" charset="2"/>
              </a:rPr>
              <a:t>D</a:t>
            </a:r>
            <a:r>
              <a:rPr lang="en-US" sz="2400" i="1" dirty="0" err="1" smtClean="0"/>
              <a:t>f</a:t>
            </a:r>
            <a:r>
              <a:rPr lang="en-US" sz="2400" dirty="0" smtClean="0"/>
              <a:t> </a:t>
            </a:r>
            <a:r>
              <a:rPr lang="en-US" sz="2400" i="1" baseline="-25000" dirty="0"/>
              <a:t>fs</a:t>
            </a:r>
            <a:r>
              <a:rPr lang="en-US" sz="2400" dirty="0" smtClean="0"/>
              <a:t>~ 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– 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 Hz</a:t>
            </a:r>
          </a:p>
          <a:p>
            <a:r>
              <a:rPr lang="en-US" sz="2400" dirty="0"/>
              <a:t>	</a:t>
            </a:r>
            <a:r>
              <a:rPr lang="en-US" sz="2400" dirty="0" err="1" smtClean="0">
                <a:latin typeface="Symbol" panose="05050102010706020507" pitchFamily="18" charset="2"/>
              </a:rPr>
              <a:t>Dl</a:t>
            </a:r>
            <a:r>
              <a:rPr lang="en-US" sz="2400" i="1" baseline="-25000" dirty="0" err="1"/>
              <a:t>fs</a:t>
            </a:r>
            <a:r>
              <a:rPr lang="en-US" sz="2400" dirty="0" smtClean="0"/>
              <a:t> ~ 0.01 – 10  nm</a:t>
            </a:r>
          </a:p>
        </p:txBody>
      </p:sp>
      <p:pic>
        <p:nvPicPr>
          <p:cNvPr id="4100" name="Picture 4" descr="http://upload.wikimedia.org/wikipedia/commons/7/70/HAtomOrbital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87" y="689609"/>
            <a:ext cx="3576613" cy="35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595735"/>
            <a:ext cx="4681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Additional effects shift energy states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2133600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 Relativity</a:t>
            </a:r>
            <a:endParaRPr lang="en-US" sz="2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1524000" y="2667000"/>
            <a:ext cx="349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 “Spin-orbit” interaction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424535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Fine structure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99584" y="3886200"/>
                <a:ext cx="2849818" cy="89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~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584" y="3886200"/>
                <a:ext cx="2849818" cy="8962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1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Physics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914400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~1920’s: Hyperfine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77615" y="5167561"/>
                <a:ext cx="6068969" cy="14073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Scale:	</a:t>
                </a:r>
                <a:r>
                  <a:rPr lang="en-US" sz="24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400" i="1" dirty="0" err="1" smtClean="0"/>
                  <a:t>E</a:t>
                </a:r>
                <a:r>
                  <a:rPr lang="en-US" sz="2400" i="1" baseline="-25000" dirty="0" err="1" smtClean="0"/>
                  <a:t>hfs</a:t>
                </a:r>
                <a:r>
                  <a:rPr lang="en-US" sz="2400" dirty="0" smtClean="0"/>
                  <a:t> ~ </a:t>
                </a:r>
                <a:r>
                  <a:rPr lang="en-US" sz="2400" i="1" dirty="0" smtClean="0"/>
                  <a:t>Z</a:t>
                </a:r>
                <a:r>
                  <a:rPr lang="en-US" sz="2400" i="1" dirty="0" smtClean="0">
                    <a:latin typeface="Symbol" panose="05050102010706020507" pitchFamily="18" charset="2"/>
                  </a:rPr>
                  <a:t>a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𝑒𝑙𝑒𝑐𝑡𝑟𝑜𝑛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𝑝𝑟𝑜𝑡𝑜𝑛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  	E ~ 10</a:t>
                </a:r>
                <a:r>
                  <a:rPr lang="en-US" sz="2400" baseline="30000" dirty="0" smtClean="0"/>
                  <a:t>-5</a:t>
                </a:r>
                <a:r>
                  <a:rPr lang="en-US" sz="2400" dirty="0" smtClean="0"/>
                  <a:t> – 10</a:t>
                </a:r>
                <a:r>
                  <a:rPr lang="en-US" sz="2400" baseline="30000" dirty="0" smtClean="0"/>
                  <a:t>-8</a:t>
                </a:r>
                <a:r>
                  <a:rPr lang="en-US" sz="2400" dirty="0" smtClean="0"/>
                  <a:t> eV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400" i="1" dirty="0" err="1" smtClean="0"/>
                  <a:t>f</a:t>
                </a:r>
                <a:r>
                  <a:rPr lang="en-US" sz="2400" i="1" baseline="-25000" dirty="0" err="1"/>
                  <a:t>hfs</a:t>
                </a:r>
                <a:r>
                  <a:rPr lang="en-US" sz="2400" dirty="0" smtClean="0"/>
                  <a:t> ~ 10</a:t>
                </a:r>
                <a:r>
                  <a:rPr lang="en-US" sz="2400" baseline="30000" dirty="0" smtClean="0"/>
                  <a:t>7</a:t>
                </a:r>
                <a:r>
                  <a:rPr lang="en-US" sz="2400" dirty="0" smtClean="0"/>
                  <a:t> – 10</a:t>
                </a:r>
                <a:r>
                  <a:rPr lang="en-US" sz="2400" baseline="30000" dirty="0" smtClean="0"/>
                  <a:t>10</a:t>
                </a:r>
                <a:r>
                  <a:rPr lang="en-US" sz="2400" dirty="0" smtClean="0"/>
                  <a:t> Hz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err="1" smtClean="0">
                    <a:latin typeface="Symbol" panose="05050102010706020507" pitchFamily="18" charset="2"/>
                  </a:rPr>
                  <a:t>Dl</a:t>
                </a:r>
                <a:r>
                  <a:rPr lang="en-US" sz="2400" i="1" baseline="-25000" dirty="0" err="1"/>
                  <a:t>hfs</a:t>
                </a:r>
                <a:r>
                  <a:rPr lang="en-US" sz="2400" dirty="0" smtClean="0"/>
                  <a:t> ~ 0.01 – 10 cm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615" y="5167561"/>
                <a:ext cx="6068969" cy="1407373"/>
              </a:xfrm>
              <a:prstGeom prst="rect">
                <a:avLst/>
              </a:prstGeom>
              <a:blipFill rotWithShape="1">
                <a:blip r:embed="rId2"/>
                <a:stretch>
                  <a:fillRect l="-1198" r="-599" b="-759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62000" y="1595735"/>
            <a:ext cx="452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Electron, nucleus act like magnets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05600" y="2057400"/>
            <a:ext cx="533400" cy="990600"/>
            <a:chOff x="6477000" y="2057400"/>
            <a:chExt cx="533400" cy="990600"/>
          </a:xfrm>
        </p:grpSpPr>
        <p:sp>
          <p:nvSpPr>
            <p:cNvPr id="4" name="Up Arrow 3"/>
            <p:cNvSpPr/>
            <p:nvPr/>
          </p:nvSpPr>
          <p:spPr>
            <a:xfrm>
              <a:off x="6629400" y="2057400"/>
              <a:ext cx="228600" cy="99060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6477000" y="2286000"/>
              <a:ext cx="533400" cy="533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 rot="19098084">
            <a:off x="5308080" y="1788563"/>
            <a:ext cx="3810000" cy="1299865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848600" y="685800"/>
            <a:ext cx="533400" cy="990600"/>
            <a:chOff x="6477000" y="2057400"/>
            <a:chExt cx="533400" cy="990600"/>
          </a:xfrm>
        </p:grpSpPr>
        <p:sp>
          <p:nvSpPr>
            <p:cNvPr id="15" name="Up Arrow 14"/>
            <p:cNvSpPr/>
            <p:nvPr/>
          </p:nvSpPr>
          <p:spPr>
            <a:xfrm>
              <a:off x="6629400" y="2057400"/>
              <a:ext cx="228600" cy="99060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477000" y="2286000"/>
              <a:ext cx="5334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47800" y="2205335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Spin-spin interaction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7800" y="2814935"/>
            <a:ext cx="414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Split “spin up” and “spin down”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3424535"/>
            <a:ext cx="311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Important technologies: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7800" y="3881735"/>
            <a:ext cx="550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“21-cm line” in H: Radio astronomy, NMR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4415135"/>
            <a:ext cx="474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Cs ground state: Atomic clocks, GPS</a:t>
            </a:r>
          </a:p>
        </p:txBody>
      </p:sp>
    </p:spTree>
    <p:extLst>
      <p:ext uri="{BB962C8B-B14F-4D97-AF65-F5344CB8AC3E}">
        <p14:creationId xmlns:p14="http://schemas.microsoft.com/office/powerpoint/2010/main" val="885638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 and Light</a:t>
            </a:r>
            <a:endParaRPr lang="en-US" dirty="0"/>
          </a:p>
        </p:txBody>
      </p:sp>
      <p:sp>
        <p:nvSpPr>
          <p:cNvPr id="3" name="Freeform 2"/>
          <p:cNvSpPr>
            <a:spLocks noChangeAspect="1"/>
          </p:cNvSpPr>
          <p:nvPr/>
        </p:nvSpPr>
        <p:spPr bwMode="auto">
          <a:xfrm>
            <a:off x="5715000" y="2819400"/>
            <a:ext cx="822325" cy="292100"/>
          </a:xfrm>
          <a:custGeom>
            <a:avLst/>
            <a:gdLst>
              <a:gd name="T0" fmla="*/ 43 w 2600"/>
              <a:gd name="T1" fmla="*/ 94 h 923"/>
              <a:gd name="T2" fmla="*/ 78 w 2600"/>
              <a:gd name="T3" fmla="*/ 108 h 923"/>
              <a:gd name="T4" fmla="*/ 91 w 2600"/>
              <a:gd name="T5" fmla="*/ 97 h 923"/>
              <a:gd name="T6" fmla="*/ 110 w 2600"/>
              <a:gd name="T7" fmla="*/ 61 h 923"/>
              <a:gd name="T8" fmla="*/ 123 w 2600"/>
              <a:gd name="T9" fmla="*/ 126 h 923"/>
              <a:gd name="T10" fmla="*/ 142 w 2600"/>
              <a:gd name="T11" fmla="*/ 116 h 923"/>
              <a:gd name="T12" fmla="*/ 153 w 2600"/>
              <a:gd name="T13" fmla="*/ 45 h 923"/>
              <a:gd name="T14" fmla="*/ 159 w 2600"/>
              <a:gd name="T15" fmla="*/ 45 h 923"/>
              <a:gd name="T16" fmla="*/ 163 w 2600"/>
              <a:gd name="T17" fmla="*/ 69 h 923"/>
              <a:gd name="T18" fmla="*/ 174 w 2600"/>
              <a:gd name="T19" fmla="*/ 104 h 923"/>
              <a:gd name="T20" fmla="*/ 188 w 2600"/>
              <a:gd name="T21" fmla="*/ 150 h 923"/>
              <a:gd name="T22" fmla="*/ 199 w 2600"/>
              <a:gd name="T23" fmla="*/ 49 h 923"/>
              <a:gd name="T24" fmla="*/ 215 w 2600"/>
              <a:gd name="T25" fmla="*/ 91 h 923"/>
              <a:gd name="T26" fmla="*/ 231 w 2600"/>
              <a:gd name="T27" fmla="*/ 163 h 923"/>
              <a:gd name="T28" fmla="*/ 234 w 2600"/>
              <a:gd name="T29" fmla="*/ 183 h 923"/>
              <a:gd name="T30" fmla="*/ 245 w 2600"/>
              <a:gd name="T31" fmla="*/ 139 h 923"/>
              <a:gd name="T32" fmla="*/ 263 w 2600"/>
              <a:gd name="T33" fmla="*/ 0 h 923"/>
              <a:gd name="T34" fmla="*/ 285 w 2600"/>
              <a:gd name="T35" fmla="*/ 183 h 923"/>
              <a:gd name="T36" fmla="*/ 301 w 2600"/>
              <a:gd name="T37" fmla="*/ 96 h 923"/>
              <a:gd name="T38" fmla="*/ 319 w 2600"/>
              <a:gd name="T39" fmla="*/ 24 h 923"/>
              <a:gd name="T40" fmla="*/ 322 w 2600"/>
              <a:gd name="T41" fmla="*/ 121 h 923"/>
              <a:gd name="T42" fmla="*/ 333 w 2600"/>
              <a:gd name="T43" fmla="*/ 150 h 923"/>
              <a:gd name="T44" fmla="*/ 338 w 2600"/>
              <a:gd name="T45" fmla="*/ 164 h 923"/>
              <a:gd name="T46" fmla="*/ 352 w 2600"/>
              <a:gd name="T47" fmla="*/ 78 h 923"/>
              <a:gd name="T48" fmla="*/ 370 w 2600"/>
              <a:gd name="T49" fmla="*/ 77 h 923"/>
              <a:gd name="T50" fmla="*/ 392 w 2600"/>
              <a:gd name="T51" fmla="*/ 134 h 923"/>
              <a:gd name="T52" fmla="*/ 405 w 2600"/>
              <a:gd name="T53" fmla="*/ 80 h 923"/>
              <a:gd name="T54" fmla="*/ 418 w 2600"/>
              <a:gd name="T55" fmla="*/ 65 h 923"/>
              <a:gd name="T56" fmla="*/ 426 w 2600"/>
              <a:gd name="T57" fmla="*/ 80 h 923"/>
              <a:gd name="T58" fmla="*/ 438 w 2600"/>
              <a:gd name="T59" fmla="*/ 108 h 923"/>
              <a:gd name="T60" fmla="*/ 464 w 2600"/>
              <a:gd name="T61" fmla="*/ 85 h 923"/>
              <a:gd name="T62" fmla="*/ 515 w 2600"/>
              <a:gd name="T63" fmla="*/ 96 h 9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00"/>
              <a:gd name="T97" fmla="*/ 0 h 923"/>
              <a:gd name="T98" fmla="*/ 2600 w 2600"/>
              <a:gd name="T99" fmla="*/ 923 h 9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00" h="923">
                <a:moveTo>
                  <a:pt x="0" y="472"/>
                </a:moveTo>
                <a:cubicBezTo>
                  <a:pt x="89" y="487"/>
                  <a:pt x="81" y="489"/>
                  <a:pt x="216" y="472"/>
                </a:cubicBezTo>
                <a:cubicBezTo>
                  <a:pt x="239" y="469"/>
                  <a:pt x="269" y="429"/>
                  <a:pt x="288" y="416"/>
                </a:cubicBezTo>
                <a:cubicBezTo>
                  <a:pt x="334" y="447"/>
                  <a:pt x="343" y="511"/>
                  <a:pt x="392" y="544"/>
                </a:cubicBezTo>
                <a:cubicBezTo>
                  <a:pt x="416" y="615"/>
                  <a:pt x="433" y="533"/>
                  <a:pt x="440" y="512"/>
                </a:cubicBezTo>
                <a:cubicBezTo>
                  <a:pt x="443" y="503"/>
                  <a:pt x="452" y="497"/>
                  <a:pt x="456" y="488"/>
                </a:cubicBezTo>
                <a:cubicBezTo>
                  <a:pt x="480" y="435"/>
                  <a:pt x="486" y="375"/>
                  <a:pt x="504" y="320"/>
                </a:cubicBezTo>
                <a:cubicBezTo>
                  <a:pt x="509" y="304"/>
                  <a:pt x="552" y="304"/>
                  <a:pt x="552" y="304"/>
                </a:cubicBezTo>
                <a:cubicBezTo>
                  <a:pt x="569" y="356"/>
                  <a:pt x="567" y="412"/>
                  <a:pt x="584" y="464"/>
                </a:cubicBezTo>
                <a:cubicBezTo>
                  <a:pt x="590" y="547"/>
                  <a:pt x="578" y="575"/>
                  <a:pt x="616" y="632"/>
                </a:cubicBezTo>
                <a:cubicBezTo>
                  <a:pt x="626" y="672"/>
                  <a:pt x="629" y="706"/>
                  <a:pt x="672" y="720"/>
                </a:cubicBezTo>
                <a:cubicBezTo>
                  <a:pt x="700" y="678"/>
                  <a:pt x="700" y="633"/>
                  <a:pt x="712" y="584"/>
                </a:cubicBezTo>
                <a:cubicBezTo>
                  <a:pt x="719" y="496"/>
                  <a:pt x="719" y="407"/>
                  <a:pt x="736" y="320"/>
                </a:cubicBezTo>
                <a:cubicBezTo>
                  <a:pt x="742" y="289"/>
                  <a:pt x="758" y="255"/>
                  <a:pt x="768" y="224"/>
                </a:cubicBezTo>
                <a:cubicBezTo>
                  <a:pt x="773" y="208"/>
                  <a:pt x="784" y="176"/>
                  <a:pt x="784" y="176"/>
                </a:cubicBezTo>
                <a:cubicBezTo>
                  <a:pt x="789" y="192"/>
                  <a:pt x="795" y="208"/>
                  <a:pt x="800" y="224"/>
                </a:cubicBezTo>
                <a:cubicBezTo>
                  <a:pt x="803" y="232"/>
                  <a:pt x="808" y="248"/>
                  <a:pt x="808" y="248"/>
                </a:cubicBezTo>
                <a:cubicBezTo>
                  <a:pt x="811" y="280"/>
                  <a:pt x="812" y="312"/>
                  <a:pt x="816" y="344"/>
                </a:cubicBezTo>
                <a:cubicBezTo>
                  <a:pt x="820" y="372"/>
                  <a:pt x="842" y="389"/>
                  <a:pt x="848" y="416"/>
                </a:cubicBezTo>
                <a:cubicBezTo>
                  <a:pt x="874" y="531"/>
                  <a:pt x="853" y="462"/>
                  <a:pt x="872" y="520"/>
                </a:cubicBezTo>
                <a:cubicBezTo>
                  <a:pt x="878" y="584"/>
                  <a:pt x="880" y="752"/>
                  <a:pt x="904" y="824"/>
                </a:cubicBezTo>
                <a:cubicBezTo>
                  <a:pt x="940" y="812"/>
                  <a:pt x="938" y="790"/>
                  <a:pt x="944" y="752"/>
                </a:cubicBezTo>
                <a:cubicBezTo>
                  <a:pt x="956" y="671"/>
                  <a:pt x="974" y="593"/>
                  <a:pt x="984" y="512"/>
                </a:cubicBezTo>
                <a:cubicBezTo>
                  <a:pt x="989" y="424"/>
                  <a:pt x="995" y="336"/>
                  <a:pt x="1000" y="248"/>
                </a:cubicBezTo>
                <a:cubicBezTo>
                  <a:pt x="1003" y="193"/>
                  <a:pt x="990" y="79"/>
                  <a:pt x="1048" y="40"/>
                </a:cubicBezTo>
                <a:cubicBezTo>
                  <a:pt x="1128" y="160"/>
                  <a:pt x="1072" y="315"/>
                  <a:pt x="1080" y="456"/>
                </a:cubicBezTo>
                <a:cubicBezTo>
                  <a:pt x="1083" y="506"/>
                  <a:pt x="1119" y="558"/>
                  <a:pt x="1128" y="608"/>
                </a:cubicBezTo>
                <a:cubicBezTo>
                  <a:pt x="1140" y="676"/>
                  <a:pt x="1138" y="751"/>
                  <a:pt x="1160" y="816"/>
                </a:cubicBezTo>
                <a:cubicBezTo>
                  <a:pt x="1163" y="840"/>
                  <a:pt x="1164" y="864"/>
                  <a:pt x="1168" y="888"/>
                </a:cubicBezTo>
                <a:cubicBezTo>
                  <a:pt x="1170" y="899"/>
                  <a:pt x="1166" y="917"/>
                  <a:pt x="1176" y="920"/>
                </a:cubicBezTo>
                <a:cubicBezTo>
                  <a:pt x="1185" y="923"/>
                  <a:pt x="1187" y="904"/>
                  <a:pt x="1192" y="896"/>
                </a:cubicBezTo>
                <a:cubicBezTo>
                  <a:pt x="1200" y="826"/>
                  <a:pt x="1218" y="764"/>
                  <a:pt x="1232" y="696"/>
                </a:cubicBezTo>
                <a:cubicBezTo>
                  <a:pt x="1236" y="621"/>
                  <a:pt x="1231" y="515"/>
                  <a:pt x="1256" y="440"/>
                </a:cubicBezTo>
                <a:cubicBezTo>
                  <a:pt x="1256" y="426"/>
                  <a:pt x="1226" y="63"/>
                  <a:pt x="1320" y="0"/>
                </a:cubicBezTo>
                <a:cubicBezTo>
                  <a:pt x="1411" y="136"/>
                  <a:pt x="1301" y="320"/>
                  <a:pt x="1352" y="472"/>
                </a:cubicBezTo>
                <a:cubicBezTo>
                  <a:pt x="1371" y="624"/>
                  <a:pt x="1395" y="771"/>
                  <a:pt x="1432" y="920"/>
                </a:cubicBezTo>
                <a:cubicBezTo>
                  <a:pt x="1477" y="852"/>
                  <a:pt x="1489" y="751"/>
                  <a:pt x="1496" y="672"/>
                </a:cubicBezTo>
                <a:cubicBezTo>
                  <a:pt x="1502" y="608"/>
                  <a:pt x="1512" y="480"/>
                  <a:pt x="1512" y="480"/>
                </a:cubicBezTo>
                <a:cubicBezTo>
                  <a:pt x="1514" y="397"/>
                  <a:pt x="1490" y="168"/>
                  <a:pt x="1560" y="64"/>
                </a:cubicBezTo>
                <a:cubicBezTo>
                  <a:pt x="1600" y="77"/>
                  <a:pt x="1581" y="64"/>
                  <a:pt x="1600" y="120"/>
                </a:cubicBezTo>
                <a:cubicBezTo>
                  <a:pt x="1603" y="128"/>
                  <a:pt x="1608" y="144"/>
                  <a:pt x="1608" y="144"/>
                </a:cubicBezTo>
                <a:cubicBezTo>
                  <a:pt x="1611" y="299"/>
                  <a:pt x="1611" y="453"/>
                  <a:pt x="1616" y="608"/>
                </a:cubicBezTo>
                <a:cubicBezTo>
                  <a:pt x="1617" y="632"/>
                  <a:pt x="1631" y="636"/>
                  <a:pt x="1640" y="656"/>
                </a:cubicBezTo>
                <a:cubicBezTo>
                  <a:pt x="1653" y="686"/>
                  <a:pt x="1662" y="721"/>
                  <a:pt x="1672" y="752"/>
                </a:cubicBezTo>
                <a:cubicBezTo>
                  <a:pt x="1677" y="768"/>
                  <a:pt x="1683" y="784"/>
                  <a:pt x="1688" y="800"/>
                </a:cubicBezTo>
                <a:cubicBezTo>
                  <a:pt x="1691" y="808"/>
                  <a:pt x="1696" y="824"/>
                  <a:pt x="1696" y="824"/>
                </a:cubicBezTo>
                <a:cubicBezTo>
                  <a:pt x="1736" y="784"/>
                  <a:pt x="1719" y="754"/>
                  <a:pt x="1736" y="704"/>
                </a:cubicBezTo>
                <a:cubicBezTo>
                  <a:pt x="1746" y="603"/>
                  <a:pt x="1744" y="490"/>
                  <a:pt x="1768" y="392"/>
                </a:cubicBezTo>
                <a:cubicBezTo>
                  <a:pt x="1773" y="336"/>
                  <a:pt x="1756" y="191"/>
                  <a:pt x="1824" y="168"/>
                </a:cubicBezTo>
                <a:cubicBezTo>
                  <a:pt x="1871" y="239"/>
                  <a:pt x="1848" y="277"/>
                  <a:pt x="1856" y="384"/>
                </a:cubicBezTo>
                <a:cubicBezTo>
                  <a:pt x="1865" y="505"/>
                  <a:pt x="1933" y="604"/>
                  <a:pt x="1952" y="720"/>
                </a:cubicBezTo>
                <a:cubicBezTo>
                  <a:pt x="1957" y="704"/>
                  <a:pt x="1963" y="688"/>
                  <a:pt x="1968" y="672"/>
                </a:cubicBezTo>
                <a:cubicBezTo>
                  <a:pt x="1971" y="664"/>
                  <a:pt x="1976" y="648"/>
                  <a:pt x="1976" y="648"/>
                </a:cubicBezTo>
                <a:cubicBezTo>
                  <a:pt x="1988" y="566"/>
                  <a:pt x="2006" y="478"/>
                  <a:pt x="2032" y="400"/>
                </a:cubicBezTo>
                <a:cubicBezTo>
                  <a:pt x="2058" y="321"/>
                  <a:pt x="2026" y="350"/>
                  <a:pt x="2072" y="320"/>
                </a:cubicBezTo>
                <a:cubicBezTo>
                  <a:pt x="2080" y="323"/>
                  <a:pt x="2090" y="322"/>
                  <a:pt x="2096" y="328"/>
                </a:cubicBezTo>
                <a:cubicBezTo>
                  <a:pt x="2102" y="334"/>
                  <a:pt x="2100" y="345"/>
                  <a:pt x="2104" y="352"/>
                </a:cubicBezTo>
                <a:cubicBezTo>
                  <a:pt x="2113" y="369"/>
                  <a:pt x="2125" y="384"/>
                  <a:pt x="2136" y="400"/>
                </a:cubicBezTo>
                <a:cubicBezTo>
                  <a:pt x="2156" y="430"/>
                  <a:pt x="2164" y="461"/>
                  <a:pt x="2176" y="496"/>
                </a:cubicBezTo>
                <a:cubicBezTo>
                  <a:pt x="2182" y="513"/>
                  <a:pt x="2194" y="527"/>
                  <a:pt x="2200" y="544"/>
                </a:cubicBezTo>
                <a:cubicBezTo>
                  <a:pt x="2216" y="541"/>
                  <a:pt x="2235" y="545"/>
                  <a:pt x="2248" y="536"/>
                </a:cubicBezTo>
                <a:cubicBezTo>
                  <a:pt x="2290" y="506"/>
                  <a:pt x="2279" y="457"/>
                  <a:pt x="2328" y="424"/>
                </a:cubicBezTo>
                <a:cubicBezTo>
                  <a:pt x="2387" y="439"/>
                  <a:pt x="2429" y="473"/>
                  <a:pt x="2488" y="488"/>
                </a:cubicBezTo>
                <a:cubicBezTo>
                  <a:pt x="2520" y="485"/>
                  <a:pt x="2553" y="489"/>
                  <a:pt x="2584" y="480"/>
                </a:cubicBezTo>
                <a:cubicBezTo>
                  <a:pt x="2592" y="478"/>
                  <a:pt x="2600" y="456"/>
                  <a:pt x="2592" y="4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685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Everything we know about atoms and molecules comes from studying how they interact with light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Simplest picture: Fully Quantum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0" y="251460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0" y="342900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2286000"/>
            <a:ext cx="4362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Atoms have discrete energy 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1" y="281493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 is stream of photons with discrete energy</a:t>
            </a:r>
          </a:p>
        </p:txBody>
      </p:sp>
      <p:sp>
        <p:nvSpPr>
          <p:cNvPr id="11" name="Oval 10"/>
          <p:cNvSpPr/>
          <p:nvPr/>
        </p:nvSpPr>
        <p:spPr>
          <a:xfrm>
            <a:off x="7010400" y="3124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3733800"/>
            <a:ext cx="553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Photon energy = Difference between states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305800" y="251460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05800" y="342900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382000" y="22098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flipH="1">
            <a:off x="5715000" y="4572000"/>
            <a:ext cx="3124200" cy="1219200"/>
            <a:chOff x="5715000" y="4572000"/>
            <a:chExt cx="3124200" cy="1219200"/>
          </a:xfrm>
        </p:grpSpPr>
        <p:sp>
          <p:nvSpPr>
            <p:cNvPr id="20" name="Freeform 19"/>
            <p:cNvSpPr>
              <a:spLocks noChangeAspect="1"/>
            </p:cNvSpPr>
            <p:nvPr/>
          </p:nvSpPr>
          <p:spPr bwMode="auto">
            <a:xfrm>
              <a:off x="5715000" y="5181600"/>
              <a:ext cx="822325" cy="292100"/>
            </a:xfrm>
            <a:custGeom>
              <a:avLst/>
              <a:gdLst>
                <a:gd name="T0" fmla="*/ 43 w 2600"/>
                <a:gd name="T1" fmla="*/ 94 h 923"/>
                <a:gd name="T2" fmla="*/ 78 w 2600"/>
                <a:gd name="T3" fmla="*/ 108 h 923"/>
                <a:gd name="T4" fmla="*/ 91 w 2600"/>
                <a:gd name="T5" fmla="*/ 97 h 923"/>
                <a:gd name="T6" fmla="*/ 110 w 2600"/>
                <a:gd name="T7" fmla="*/ 61 h 923"/>
                <a:gd name="T8" fmla="*/ 123 w 2600"/>
                <a:gd name="T9" fmla="*/ 126 h 923"/>
                <a:gd name="T10" fmla="*/ 142 w 2600"/>
                <a:gd name="T11" fmla="*/ 116 h 923"/>
                <a:gd name="T12" fmla="*/ 153 w 2600"/>
                <a:gd name="T13" fmla="*/ 45 h 923"/>
                <a:gd name="T14" fmla="*/ 159 w 2600"/>
                <a:gd name="T15" fmla="*/ 45 h 923"/>
                <a:gd name="T16" fmla="*/ 163 w 2600"/>
                <a:gd name="T17" fmla="*/ 69 h 923"/>
                <a:gd name="T18" fmla="*/ 174 w 2600"/>
                <a:gd name="T19" fmla="*/ 104 h 923"/>
                <a:gd name="T20" fmla="*/ 188 w 2600"/>
                <a:gd name="T21" fmla="*/ 150 h 923"/>
                <a:gd name="T22" fmla="*/ 199 w 2600"/>
                <a:gd name="T23" fmla="*/ 49 h 923"/>
                <a:gd name="T24" fmla="*/ 215 w 2600"/>
                <a:gd name="T25" fmla="*/ 91 h 923"/>
                <a:gd name="T26" fmla="*/ 231 w 2600"/>
                <a:gd name="T27" fmla="*/ 163 h 923"/>
                <a:gd name="T28" fmla="*/ 234 w 2600"/>
                <a:gd name="T29" fmla="*/ 183 h 923"/>
                <a:gd name="T30" fmla="*/ 245 w 2600"/>
                <a:gd name="T31" fmla="*/ 139 h 923"/>
                <a:gd name="T32" fmla="*/ 263 w 2600"/>
                <a:gd name="T33" fmla="*/ 0 h 923"/>
                <a:gd name="T34" fmla="*/ 285 w 2600"/>
                <a:gd name="T35" fmla="*/ 183 h 923"/>
                <a:gd name="T36" fmla="*/ 301 w 2600"/>
                <a:gd name="T37" fmla="*/ 96 h 923"/>
                <a:gd name="T38" fmla="*/ 319 w 2600"/>
                <a:gd name="T39" fmla="*/ 24 h 923"/>
                <a:gd name="T40" fmla="*/ 322 w 2600"/>
                <a:gd name="T41" fmla="*/ 121 h 923"/>
                <a:gd name="T42" fmla="*/ 333 w 2600"/>
                <a:gd name="T43" fmla="*/ 150 h 923"/>
                <a:gd name="T44" fmla="*/ 338 w 2600"/>
                <a:gd name="T45" fmla="*/ 164 h 923"/>
                <a:gd name="T46" fmla="*/ 352 w 2600"/>
                <a:gd name="T47" fmla="*/ 78 h 923"/>
                <a:gd name="T48" fmla="*/ 370 w 2600"/>
                <a:gd name="T49" fmla="*/ 77 h 923"/>
                <a:gd name="T50" fmla="*/ 392 w 2600"/>
                <a:gd name="T51" fmla="*/ 134 h 923"/>
                <a:gd name="T52" fmla="*/ 405 w 2600"/>
                <a:gd name="T53" fmla="*/ 80 h 923"/>
                <a:gd name="T54" fmla="*/ 418 w 2600"/>
                <a:gd name="T55" fmla="*/ 65 h 923"/>
                <a:gd name="T56" fmla="*/ 426 w 2600"/>
                <a:gd name="T57" fmla="*/ 80 h 923"/>
                <a:gd name="T58" fmla="*/ 438 w 2600"/>
                <a:gd name="T59" fmla="*/ 108 h 923"/>
                <a:gd name="T60" fmla="*/ 464 w 2600"/>
                <a:gd name="T61" fmla="*/ 85 h 923"/>
                <a:gd name="T62" fmla="*/ 515 w 2600"/>
                <a:gd name="T63" fmla="*/ 96 h 9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00"/>
                <a:gd name="T97" fmla="*/ 0 h 923"/>
                <a:gd name="T98" fmla="*/ 2600 w 2600"/>
                <a:gd name="T99" fmla="*/ 923 h 9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00" h="923">
                  <a:moveTo>
                    <a:pt x="0" y="472"/>
                  </a:moveTo>
                  <a:cubicBezTo>
                    <a:pt x="89" y="487"/>
                    <a:pt x="81" y="489"/>
                    <a:pt x="216" y="472"/>
                  </a:cubicBezTo>
                  <a:cubicBezTo>
                    <a:pt x="239" y="469"/>
                    <a:pt x="269" y="429"/>
                    <a:pt x="288" y="416"/>
                  </a:cubicBezTo>
                  <a:cubicBezTo>
                    <a:pt x="334" y="447"/>
                    <a:pt x="343" y="511"/>
                    <a:pt x="392" y="544"/>
                  </a:cubicBezTo>
                  <a:cubicBezTo>
                    <a:pt x="416" y="615"/>
                    <a:pt x="433" y="533"/>
                    <a:pt x="440" y="512"/>
                  </a:cubicBezTo>
                  <a:cubicBezTo>
                    <a:pt x="443" y="503"/>
                    <a:pt x="452" y="497"/>
                    <a:pt x="456" y="488"/>
                  </a:cubicBezTo>
                  <a:cubicBezTo>
                    <a:pt x="480" y="435"/>
                    <a:pt x="486" y="375"/>
                    <a:pt x="504" y="320"/>
                  </a:cubicBezTo>
                  <a:cubicBezTo>
                    <a:pt x="509" y="304"/>
                    <a:pt x="552" y="304"/>
                    <a:pt x="552" y="304"/>
                  </a:cubicBezTo>
                  <a:cubicBezTo>
                    <a:pt x="569" y="356"/>
                    <a:pt x="567" y="412"/>
                    <a:pt x="584" y="464"/>
                  </a:cubicBezTo>
                  <a:cubicBezTo>
                    <a:pt x="590" y="547"/>
                    <a:pt x="578" y="575"/>
                    <a:pt x="616" y="632"/>
                  </a:cubicBezTo>
                  <a:cubicBezTo>
                    <a:pt x="626" y="672"/>
                    <a:pt x="629" y="706"/>
                    <a:pt x="672" y="720"/>
                  </a:cubicBezTo>
                  <a:cubicBezTo>
                    <a:pt x="700" y="678"/>
                    <a:pt x="700" y="633"/>
                    <a:pt x="712" y="584"/>
                  </a:cubicBezTo>
                  <a:cubicBezTo>
                    <a:pt x="719" y="496"/>
                    <a:pt x="719" y="407"/>
                    <a:pt x="736" y="320"/>
                  </a:cubicBezTo>
                  <a:cubicBezTo>
                    <a:pt x="742" y="289"/>
                    <a:pt x="758" y="255"/>
                    <a:pt x="768" y="224"/>
                  </a:cubicBezTo>
                  <a:cubicBezTo>
                    <a:pt x="773" y="208"/>
                    <a:pt x="784" y="176"/>
                    <a:pt x="784" y="176"/>
                  </a:cubicBezTo>
                  <a:cubicBezTo>
                    <a:pt x="789" y="192"/>
                    <a:pt x="795" y="208"/>
                    <a:pt x="800" y="224"/>
                  </a:cubicBezTo>
                  <a:cubicBezTo>
                    <a:pt x="803" y="232"/>
                    <a:pt x="808" y="248"/>
                    <a:pt x="808" y="248"/>
                  </a:cubicBezTo>
                  <a:cubicBezTo>
                    <a:pt x="811" y="280"/>
                    <a:pt x="812" y="312"/>
                    <a:pt x="816" y="344"/>
                  </a:cubicBezTo>
                  <a:cubicBezTo>
                    <a:pt x="820" y="372"/>
                    <a:pt x="842" y="389"/>
                    <a:pt x="848" y="416"/>
                  </a:cubicBezTo>
                  <a:cubicBezTo>
                    <a:pt x="874" y="531"/>
                    <a:pt x="853" y="462"/>
                    <a:pt x="872" y="520"/>
                  </a:cubicBezTo>
                  <a:cubicBezTo>
                    <a:pt x="878" y="584"/>
                    <a:pt x="880" y="752"/>
                    <a:pt x="904" y="824"/>
                  </a:cubicBezTo>
                  <a:cubicBezTo>
                    <a:pt x="940" y="812"/>
                    <a:pt x="938" y="790"/>
                    <a:pt x="944" y="752"/>
                  </a:cubicBezTo>
                  <a:cubicBezTo>
                    <a:pt x="956" y="671"/>
                    <a:pt x="974" y="593"/>
                    <a:pt x="984" y="512"/>
                  </a:cubicBezTo>
                  <a:cubicBezTo>
                    <a:pt x="989" y="424"/>
                    <a:pt x="995" y="336"/>
                    <a:pt x="1000" y="248"/>
                  </a:cubicBezTo>
                  <a:cubicBezTo>
                    <a:pt x="1003" y="193"/>
                    <a:pt x="990" y="79"/>
                    <a:pt x="1048" y="40"/>
                  </a:cubicBezTo>
                  <a:cubicBezTo>
                    <a:pt x="1128" y="160"/>
                    <a:pt x="1072" y="315"/>
                    <a:pt x="1080" y="456"/>
                  </a:cubicBezTo>
                  <a:cubicBezTo>
                    <a:pt x="1083" y="506"/>
                    <a:pt x="1119" y="558"/>
                    <a:pt x="1128" y="608"/>
                  </a:cubicBezTo>
                  <a:cubicBezTo>
                    <a:pt x="1140" y="676"/>
                    <a:pt x="1138" y="751"/>
                    <a:pt x="1160" y="816"/>
                  </a:cubicBezTo>
                  <a:cubicBezTo>
                    <a:pt x="1163" y="840"/>
                    <a:pt x="1164" y="864"/>
                    <a:pt x="1168" y="888"/>
                  </a:cubicBezTo>
                  <a:cubicBezTo>
                    <a:pt x="1170" y="899"/>
                    <a:pt x="1166" y="917"/>
                    <a:pt x="1176" y="920"/>
                  </a:cubicBezTo>
                  <a:cubicBezTo>
                    <a:pt x="1185" y="923"/>
                    <a:pt x="1187" y="904"/>
                    <a:pt x="1192" y="896"/>
                  </a:cubicBezTo>
                  <a:cubicBezTo>
                    <a:pt x="1200" y="826"/>
                    <a:pt x="1218" y="764"/>
                    <a:pt x="1232" y="696"/>
                  </a:cubicBezTo>
                  <a:cubicBezTo>
                    <a:pt x="1236" y="621"/>
                    <a:pt x="1231" y="515"/>
                    <a:pt x="1256" y="440"/>
                  </a:cubicBezTo>
                  <a:cubicBezTo>
                    <a:pt x="1256" y="426"/>
                    <a:pt x="1226" y="63"/>
                    <a:pt x="1320" y="0"/>
                  </a:cubicBezTo>
                  <a:cubicBezTo>
                    <a:pt x="1411" y="136"/>
                    <a:pt x="1301" y="320"/>
                    <a:pt x="1352" y="472"/>
                  </a:cubicBezTo>
                  <a:cubicBezTo>
                    <a:pt x="1371" y="624"/>
                    <a:pt x="1395" y="771"/>
                    <a:pt x="1432" y="920"/>
                  </a:cubicBezTo>
                  <a:cubicBezTo>
                    <a:pt x="1477" y="852"/>
                    <a:pt x="1489" y="751"/>
                    <a:pt x="1496" y="672"/>
                  </a:cubicBezTo>
                  <a:cubicBezTo>
                    <a:pt x="1502" y="608"/>
                    <a:pt x="1512" y="480"/>
                    <a:pt x="1512" y="480"/>
                  </a:cubicBezTo>
                  <a:cubicBezTo>
                    <a:pt x="1514" y="397"/>
                    <a:pt x="1490" y="168"/>
                    <a:pt x="1560" y="64"/>
                  </a:cubicBezTo>
                  <a:cubicBezTo>
                    <a:pt x="1600" y="77"/>
                    <a:pt x="1581" y="64"/>
                    <a:pt x="1600" y="120"/>
                  </a:cubicBezTo>
                  <a:cubicBezTo>
                    <a:pt x="1603" y="128"/>
                    <a:pt x="1608" y="144"/>
                    <a:pt x="1608" y="144"/>
                  </a:cubicBezTo>
                  <a:cubicBezTo>
                    <a:pt x="1611" y="299"/>
                    <a:pt x="1611" y="453"/>
                    <a:pt x="1616" y="608"/>
                  </a:cubicBezTo>
                  <a:cubicBezTo>
                    <a:pt x="1617" y="632"/>
                    <a:pt x="1631" y="636"/>
                    <a:pt x="1640" y="656"/>
                  </a:cubicBezTo>
                  <a:cubicBezTo>
                    <a:pt x="1653" y="686"/>
                    <a:pt x="1662" y="721"/>
                    <a:pt x="1672" y="752"/>
                  </a:cubicBezTo>
                  <a:cubicBezTo>
                    <a:pt x="1677" y="768"/>
                    <a:pt x="1683" y="784"/>
                    <a:pt x="1688" y="800"/>
                  </a:cubicBezTo>
                  <a:cubicBezTo>
                    <a:pt x="1691" y="808"/>
                    <a:pt x="1696" y="824"/>
                    <a:pt x="1696" y="824"/>
                  </a:cubicBezTo>
                  <a:cubicBezTo>
                    <a:pt x="1736" y="784"/>
                    <a:pt x="1719" y="754"/>
                    <a:pt x="1736" y="704"/>
                  </a:cubicBezTo>
                  <a:cubicBezTo>
                    <a:pt x="1746" y="603"/>
                    <a:pt x="1744" y="490"/>
                    <a:pt x="1768" y="392"/>
                  </a:cubicBezTo>
                  <a:cubicBezTo>
                    <a:pt x="1773" y="336"/>
                    <a:pt x="1756" y="191"/>
                    <a:pt x="1824" y="168"/>
                  </a:cubicBezTo>
                  <a:cubicBezTo>
                    <a:pt x="1871" y="239"/>
                    <a:pt x="1848" y="277"/>
                    <a:pt x="1856" y="384"/>
                  </a:cubicBezTo>
                  <a:cubicBezTo>
                    <a:pt x="1865" y="505"/>
                    <a:pt x="1933" y="604"/>
                    <a:pt x="1952" y="720"/>
                  </a:cubicBezTo>
                  <a:cubicBezTo>
                    <a:pt x="1957" y="704"/>
                    <a:pt x="1963" y="688"/>
                    <a:pt x="1968" y="672"/>
                  </a:cubicBezTo>
                  <a:cubicBezTo>
                    <a:pt x="1971" y="664"/>
                    <a:pt x="1976" y="648"/>
                    <a:pt x="1976" y="648"/>
                  </a:cubicBezTo>
                  <a:cubicBezTo>
                    <a:pt x="1988" y="566"/>
                    <a:pt x="2006" y="478"/>
                    <a:pt x="2032" y="400"/>
                  </a:cubicBezTo>
                  <a:cubicBezTo>
                    <a:pt x="2058" y="321"/>
                    <a:pt x="2026" y="350"/>
                    <a:pt x="2072" y="320"/>
                  </a:cubicBezTo>
                  <a:cubicBezTo>
                    <a:pt x="2080" y="323"/>
                    <a:pt x="2090" y="322"/>
                    <a:pt x="2096" y="328"/>
                  </a:cubicBezTo>
                  <a:cubicBezTo>
                    <a:pt x="2102" y="334"/>
                    <a:pt x="2100" y="345"/>
                    <a:pt x="2104" y="352"/>
                  </a:cubicBezTo>
                  <a:cubicBezTo>
                    <a:pt x="2113" y="369"/>
                    <a:pt x="2125" y="384"/>
                    <a:pt x="2136" y="400"/>
                  </a:cubicBezTo>
                  <a:cubicBezTo>
                    <a:pt x="2156" y="430"/>
                    <a:pt x="2164" y="461"/>
                    <a:pt x="2176" y="496"/>
                  </a:cubicBezTo>
                  <a:cubicBezTo>
                    <a:pt x="2182" y="513"/>
                    <a:pt x="2194" y="527"/>
                    <a:pt x="2200" y="544"/>
                  </a:cubicBezTo>
                  <a:cubicBezTo>
                    <a:pt x="2216" y="541"/>
                    <a:pt x="2235" y="545"/>
                    <a:pt x="2248" y="536"/>
                  </a:cubicBezTo>
                  <a:cubicBezTo>
                    <a:pt x="2290" y="506"/>
                    <a:pt x="2279" y="457"/>
                    <a:pt x="2328" y="424"/>
                  </a:cubicBezTo>
                  <a:cubicBezTo>
                    <a:pt x="2387" y="439"/>
                    <a:pt x="2429" y="473"/>
                    <a:pt x="2488" y="488"/>
                  </a:cubicBezTo>
                  <a:cubicBezTo>
                    <a:pt x="2520" y="485"/>
                    <a:pt x="2553" y="489"/>
                    <a:pt x="2584" y="480"/>
                  </a:cubicBezTo>
                  <a:cubicBezTo>
                    <a:pt x="2592" y="478"/>
                    <a:pt x="2600" y="456"/>
                    <a:pt x="2592" y="45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858000" y="4876800"/>
              <a:ext cx="533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58000" y="5791200"/>
              <a:ext cx="533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934200" y="54864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305800" y="4876800"/>
              <a:ext cx="533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305800" y="5791200"/>
              <a:ext cx="533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382000" y="45720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9064" y="4330570"/>
                <a:ext cx="3245632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𝑓𝑖𝑛𝑎𝑙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𝑖𝑛𝑖𝑡𝑖𝑎𝑙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|=</m:t>
                      </m:r>
                      <m:r>
                        <a:rPr lang="en-US" sz="2400" b="0" i="1" smtClean="0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64" y="4330570"/>
                <a:ext cx="3245632" cy="491288"/>
              </a:xfrm>
              <a:prstGeom prst="rect">
                <a:avLst/>
              </a:prstGeom>
              <a:blipFill rotWithShape="1"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44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 and Light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500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Second-simplest picture: Einstein 1917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10200" y="1447800"/>
            <a:ext cx="2895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6400" y="3276600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" y="1219200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Three processes: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1752600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1) Spontaneous emission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5562600" y="1447800"/>
            <a:ext cx="484632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24001" y="2209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Atoms in higher-energy states emit light, drop down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4400" y="3207603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</a:rPr>
              <a:t>2) Resonant absorption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1" y="36648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Atoms in lower-energy states absorb light, move up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" y="4495800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3) Stimulated emission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1" y="4953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Atoms in higher-energy interact with light, emit more, drop down</a:t>
            </a:r>
          </a:p>
        </p:txBody>
      </p:sp>
      <p:sp>
        <p:nvSpPr>
          <p:cNvPr id="38" name="Down Arrow 37"/>
          <p:cNvSpPr/>
          <p:nvPr/>
        </p:nvSpPr>
        <p:spPr>
          <a:xfrm flipV="1">
            <a:off x="6678168" y="1447800"/>
            <a:ext cx="484632" cy="182880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7696200" y="1447800"/>
            <a:ext cx="484632" cy="1828800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102332" y="20574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</a:t>
            </a:r>
            <a:r>
              <a:rPr lang="en-US" sz="2400" baseline="-25000" dirty="0" smtClean="0"/>
              <a:t>21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09398" y="20574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r>
              <a:rPr lang="en-US" sz="2400" baseline="-25000" dirty="0" smtClean="0"/>
              <a:t>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0400" y="20574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r>
              <a:rPr lang="en-US" sz="2400" baseline="-25000" dirty="0" smtClean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86400" y="3733800"/>
            <a:ext cx="2698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and B coefficients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7400" y="4495800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probability of each</a:t>
            </a:r>
            <a:endParaRPr lang="en-US" sz="24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5867400" y="5100935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relationship between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55144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 and Light III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561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complicated picture: Rabi Oscillations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0" y="1447800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15200" y="3276600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543800" y="3048000"/>
            <a:ext cx="457200" cy="457200"/>
          </a:xfrm>
          <a:prstGeom prst="ellipse">
            <a:avLst/>
          </a:prstGeom>
          <a:solidFill>
            <a:srgbClr val="0066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43800" y="1219200"/>
            <a:ext cx="457200" cy="457200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105659" y="1532577"/>
            <a:ext cx="980941" cy="1979994"/>
          </a:xfrm>
          <a:custGeom>
            <a:avLst/>
            <a:gdLst>
              <a:gd name="connsiteX0" fmla="*/ 0 w 2962141"/>
              <a:gd name="connsiteY0" fmla="*/ 965924 h 1979994"/>
              <a:gd name="connsiteX1" fmla="*/ 128789 w 2962141"/>
              <a:gd name="connsiteY1" fmla="*/ 180313 h 1979994"/>
              <a:gd name="connsiteX2" fmla="*/ 270456 w 2962141"/>
              <a:gd name="connsiteY2" fmla="*/ 64403 h 1979994"/>
              <a:gd name="connsiteX3" fmla="*/ 463639 w 2962141"/>
              <a:gd name="connsiteY3" fmla="*/ 1004561 h 1979994"/>
              <a:gd name="connsiteX4" fmla="*/ 643944 w 2962141"/>
              <a:gd name="connsiteY4" fmla="*/ 1841688 h 1979994"/>
              <a:gd name="connsiteX5" fmla="*/ 772732 w 2962141"/>
              <a:gd name="connsiteY5" fmla="*/ 1893203 h 1979994"/>
              <a:gd name="connsiteX6" fmla="*/ 1004552 w 2962141"/>
              <a:gd name="connsiteY6" fmla="*/ 978803 h 1979994"/>
              <a:gd name="connsiteX7" fmla="*/ 1159099 w 2962141"/>
              <a:gd name="connsiteY7" fmla="*/ 231829 h 1979994"/>
              <a:gd name="connsiteX8" fmla="*/ 1287887 w 2962141"/>
              <a:gd name="connsiteY8" fmla="*/ 103040 h 1979994"/>
              <a:gd name="connsiteX9" fmla="*/ 1416676 w 2962141"/>
              <a:gd name="connsiteY9" fmla="*/ 965924 h 1979994"/>
              <a:gd name="connsiteX10" fmla="*/ 1545465 w 2962141"/>
              <a:gd name="connsiteY10" fmla="*/ 1751536 h 1979994"/>
              <a:gd name="connsiteX11" fmla="*/ 1674254 w 2962141"/>
              <a:gd name="connsiteY11" fmla="*/ 1867446 h 1979994"/>
              <a:gd name="connsiteX12" fmla="*/ 1815921 w 2962141"/>
              <a:gd name="connsiteY12" fmla="*/ 1558353 h 1979994"/>
              <a:gd name="connsiteX13" fmla="*/ 2073499 w 2962141"/>
              <a:gd name="connsiteY13" fmla="*/ 257586 h 1979994"/>
              <a:gd name="connsiteX14" fmla="*/ 2125014 w 2962141"/>
              <a:gd name="connsiteY14" fmla="*/ 64403 h 1979994"/>
              <a:gd name="connsiteX15" fmla="*/ 2202287 w 2962141"/>
              <a:gd name="connsiteY15" fmla="*/ 64403 h 1979994"/>
              <a:gd name="connsiteX16" fmla="*/ 2253803 w 2962141"/>
              <a:gd name="connsiteY16" fmla="*/ 193192 h 1979994"/>
              <a:gd name="connsiteX17" fmla="*/ 2537138 w 2962141"/>
              <a:gd name="connsiteY17" fmla="*/ 1365169 h 1979994"/>
              <a:gd name="connsiteX18" fmla="*/ 2665927 w 2962141"/>
              <a:gd name="connsiteY18" fmla="*/ 1725778 h 1979994"/>
              <a:gd name="connsiteX19" fmla="*/ 2743200 w 2962141"/>
              <a:gd name="connsiteY19" fmla="*/ 1854567 h 1979994"/>
              <a:gd name="connsiteX20" fmla="*/ 2962141 w 2962141"/>
              <a:gd name="connsiteY20" fmla="*/ 953046 h 1979994"/>
              <a:gd name="connsiteX0" fmla="*/ 0 w 2962141"/>
              <a:gd name="connsiteY0" fmla="*/ 965924 h 1979994"/>
              <a:gd name="connsiteX1" fmla="*/ 128789 w 2962141"/>
              <a:gd name="connsiteY1" fmla="*/ 180313 h 1979994"/>
              <a:gd name="connsiteX2" fmla="*/ 270456 w 2962141"/>
              <a:gd name="connsiteY2" fmla="*/ 64403 h 1979994"/>
              <a:gd name="connsiteX3" fmla="*/ 463639 w 2962141"/>
              <a:gd name="connsiteY3" fmla="*/ 1004561 h 1979994"/>
              <a:gd name="connsiteX4" fmla="*/ 643944 w 2962141"/>
              <a:gd name="connsiteY4" fmla="*/ 1841688 h 1979994"/>
              <a:gd name="connsiteX5" fmla="*/ 772732 w 2962141"/>
              <a:gd name="connsiteY5" fmla="*/ 1893203 h 1979994"/>
              <a:gd name="connsiteX6" fmla="*/ 1004552 w 2962141"/>
              <a:gd name="connsiteY6" fmla="*/ 978803 h 1979994"/>
              <a:gd name="connsiteX7" fmla="*/ 1159099 w 2962141"/>
              <a:gd name="connsiteY7" fmla="*/ 231829 h 1979994"/>
              <a:gd name="connsiteX8" fmla="*/ 1287887 w 2962141"/>
              <a:gd name="connsiteY8" fmla="*/ 103040 h 1979994"/>
              <a:gd name="connsiteX9" fmla="*/ 1416676 w 2962141"/>
              <a:gd name="connsiteY9" fmla="*/ 965924 h 1979994"/>
              <a:gd name="connsiteX10" fmla="*/ 1545465 w 2962141"/>
              <a:gd name="connsiteY10" fmla="*/ 1751536 h 1979994"/>
              <a:gd name="connsiteX11" fmla="*/ 1674254 w 2962141"/>
              <a:gd name="connsiteY11" fmla="*/ 1867446 h 1979994"/>
              <a:gd name="connsiteX12" fmla="*/ 1815921 w 2962141"/>
              <a:gd name="connsiteY12" fmla="*/ 1558353 h 1979994"/>
              <a:gd name="connsiteX13" fmla="*/ 2073499 w 2962141"/>
              <a:gd name="connsiteY13" fmla="*/ 257586 h 1979994"/>
              <a:gd name="connsiteX14" fmla="*/ 2125014 w 2962141"/>
              <a:gd name="connsiteY14" fmla="*/ 64403 h 1979994"/>
              <a:gd name="connsiteX15" fmla="*/ 2202287 w 2962141"/>
              <a:gd name="connsiteY15" fmla="*/ 64403 h 1979994"/>
              <a:gd name="connsiteX16" fmla="*/ 2253803 w 2962141"/>
              <a:gd name="connsiteY16" fmla="*/ 193192 h 1979994"/>
              <a:gd name="connsiteX17" fmla="*/ 2537138 w 2962141"/>
              <a:gd name="connsiteY17" fmla="*/ 1365169 h 1979994"/>
              <a:gd name="connsiteX18" fmla="*/ 2627290 w 2962141"/>
              <a:gd name="connsiteY18" fmla="*/ 1764415 h 1979994"/>
              <a:gd name="connsiteX19" fmla="*/ 2743200 w 2962141"/>
              <a:gd name="connsiteY19" fmla="*/ 1854567 h 1979994"/>
              <a:gd name="connsiteX20" fmla="*/ 2962141 w 2962141"/>
              <a:gd name="connsiteY20" fmla="*/ 953046 h 197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62141" h="1979994">
                <a:moveTo>
                  <a:pt x="0" y="965924"/>
                </a:moveTo>
                <a:cubicBezTo>
                  <a:pt x="41856" y="648245"/>
                  <a:pt x="83713" y="330566"/>
                  <a:pt x="128789" y="180313"/>
                </a:cubicBezTo>
                <a:cubicBezTo>
                  <a:pt x="173865" y="30060"/>
                  <a:pt x="214648" y="-72972"/>
                  <a:pt x="270456" y="64403"/>
                </a:cubicBezTo>
                <a:cubicBezTo>
                  <a:pt x="326264" y="201778"/>
                  <a:pt x="401391" y="708347"/>
                  <a:pt x="463639" y="1004561"/>
                </a:cubicBezTo>
                <a:cubicBezTo>
                  <a:pt x="525887" y="1300775"/>
                  <a:pt x="592429" y="1693581"/>
                  <a:pt x="643944" y="1841688"/>
                </a:cubicBezTo>
                <a:cubicBezTo>
                  <a:pt x="695459" y="1989795"/>
                  <a:pt x="712631" y="2037017"/>
                  <a:pt x="772732" y="1893203"/>
                </a:cubicBezTo>
                <a:cubicBezTo>
                  <a:pt x="832833" y="1749389"/>
                  <a:pt x="940158" y="1255699"/>
                  <a:pt x="1004552" y="978803"/>
                </a:cubicBezTo>
                <a:cubicBezTo>
                  <a:pt x="1068946" y="701907"/>
                  <a:pt x="1111877" y="377789"/>
                  <a:pt x="1159099" y="231829"/>
                </a:cubicBezTo>
                <a:cubicBezTo>
                  <a:pt x="1206321" y="85869"/>
                  <a:pt x="1244958" y="-19309"/>
                  <a:pt x="1287887" y="103040"/>
                </a:cubicBezTo>
                <a:cubicBezTo>
                  <a:pt x="1330816" y="225389"/>
                  <a:pt x="1373746" y="691175"/>
                  <a:pt x="1416676" y="965924"/>
                </a:cubicBezTo>
                <a:cubicBezTo>
                  <a:pt x="1459606" y="1240673"/>
                  <a:pt x="1502535" y="1601282"/>
                  <a:pt x="1545465" y="1751536"/>
                </a:cubicBezTo>
                <a:cubicBezTo>
                  <a:pt x="1588395" y="1901790"/>
                  <a:pt x="1629178" y="1899643"/>
                  <a:pt x="1674254" y="1867446"/>
                </a:cubicBezTo>
                <a:cubicBezTo>
                  <a:pt x="1719330" y="1835249"/>
                  <a:pt x="1749380" y="1826663"/>
                  <a:pt x="1815921" y="1558353"/>
                </a:cubicBezTo>
                <a:cubicBezTo>
                  <a:pt x="1882462" y="1290043"/>
                  <a:pt x="2021984" y="506578"/>
                  <a:pt x="2073499" y="257586"/>
                </a:cubicBezTo>
                <a:cubicBezTo>
                  <a:pt x="2125014" y="8594"/>
                  <a:pt x="2103549" y="96600"/>
                  <a:pt x="2125014" y="64403"/>
                </a:cubicBezTo>
                <a:cubicBezTo>
                  <a:pt x="2146479" y="32206"/>
                  <a:pt x="2180822" y="42938"/>
                  <a:pt x="2202287" y="64403"/>
                </a:cubicBezTo>
                <a:cubicBezTo>
                  <a:pt x="2223752" y="85868"/>
                  <a:pt x="2197995" y="-23602"/>
                  <a:pt x="2253803" y="193192"/>
                </a:cubicBezTo>
                <a:cubicBezTo>
                  <a:pt x="2309611" y="409986"/>
                  <a:pt x="2474890" y="1103298"/>
                  <a:pt x="2537138" y="1365169"/>
                </a:cubicBezTo>
                <a:cubicBezTo>
                  <a:pt x="2599386" y="1627040"/>
                  <a:pt x="2592946" y="1682849"/>
                  <a:pt x="2627290" y="1764415"/>
                </a:cubicBezTo>
                <a:cubicBezTo>
                  <a:pt x="2661634" y="1845981"/>
                  <a:pt x="2687391" y="1989795"/>
                  <a:pt x="2743200" y="1854567"/>
                </a:cubicBezTo>
                <a:cubicBezTo>
                  <a:pt x="2799009" y="1719339"/>
                  <a:pt x="2877355" y="1339412"/>
                  <a:pt x="2962141" y="953046"/>
                </a:cubicBezTo>
              </a:path>
            </a:pathLst>
          </a:cu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1367135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“Semi-classical” treatment: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Atoms have discrete states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Light treated as wave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200400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Qualitative features: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3733800"/>
            <a:ext cx="6510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1) Atoms oscillate between ground &amp; excited states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28800" y="4415135"/>
            <a:ext cx="483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2) Oscillation at “Rabi Frequency” </a:t>
            </a:r>
            <a:r>
              <a:rPr lang="en-US" sz="2400" dirty="0" smtClean="0">
                <a:latin typeface="Symbol" panose="05050102010706020507" pitchFamily="18" charset="2"/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83652" y="4876800"/>
                <a:ext cx="2201052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Ω</m:t>
                      </m:r>
                      <m:r>
                        <a:rPr lang="en-US" sz="2400" b="0" i="1" smtClean="0">
                          <a:latin typeface="Cambria Math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𝐼𝑛𝑡𝑒𝑛𝑠𝑖𝑡𝑦</m:t>
                          </m:r>
                        </m:e>
                      </m:ra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652" y="4876800"/>
                <a:ext cx="2201052" cy="5395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828800" y="5481935"/>
            <a:ext cx="5600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) Atoms in coherent superposition of states</a:t>
            </a:r>
            <a:endParaRPr lang="en-US" sz="2400" dirty="0" smtClean="0"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667000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(Must work when </a:t>
            </a:r>
            <a:r>
              <a:rPr lang="en-US" sz="2400" i="1" dirty="0" err="1" smtClean="0"/>
              <a:t>N</a:t>
            </a:r>
            <a:r>
              <a:rPr lang="en-US" sz="2400" baseline="-25000" dirty="0" err="1" smtClean="0"/>
              <a:t>photons</a:t>
            </a:r>
            <a:r>
              <a:rPr lang="en-US" sz="2400" dirty="0" smtClean="0"/>
              <a:t> &gt;&gt; 1 )</a:t>
            </a:r>
          </a:p>
        </p:txBody>
      </p:sp>
    </p:spTree>
    <p:extLst>
      <p:ext uri="{BB962C8B-B14F-4D97-AF65-F5344CB8AC3E}">
        <p14:creationId xmlns:p14="http://schemas.microsoft.com/office/powerpoint/2010/main" val="2858722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03270"/>
              </p:ext>
            </p:extLst>
          </p:nvPr>
        </p:nvGraphicFramePr>
        <p:xfrm>
          <a:off x="838200" y="685800"/>
          <a:ext cx="7569518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SPW 11.0 Graph" r:id="rId3" imgW="9844200" imgH="7135560" progId="SigmaPlotGraphicObject.10">
                  <p:embed/>
                </p:oleObj>
              </mc:Choice>
              <mc:Fallback>
                <p:oleObj name="SPW 11.0 Graph" r:id="rId3" imgW="9844200" imgH="71355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685800"/>
                        <a:ext cx="7569518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Rabi Oscillations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3810000"/>
            <a:ext cx="254749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Fast oscillations </a:t>
            </a: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 Driving 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738041" y="1981200"/>
            <a:ext cx="304923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Slow decay </a:t>
            </a:r>
          </a:p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decoherence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61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 and Light III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561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complicated picture: Rabi Oscillations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0" y="1447800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15200" y="3276600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543800" y="3048000"/>
            <a:ext cx="457200" cy="457200"/>
          </a:xfrm>
          <a:prstGeom prst="ellipse">
            <a:avLst/>
          </a:prstGeom>
          <a:solidFill>
            <a:srgbClr val="0066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43800" y="1219200"/>
            <a:ext cx="457200" cy="457200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105659" y="1532577"/>
            <a:ext cx="980941" cy="1979994"/>
          </a:xfrm>
          <a:custGeom>
            <a:avLst/>
            <a:gdLst>
              <a:gd name="connsiteX0" fmla="*/ 0 w 2962141"/>
              <a:gd name="connsiteY0" fmla="*/ 965924 h 1979994"/>
              <a:gd name="connsiteX1" fmla="*/ 128789 w 2962141"/>
              <a:gd name="connsiteY1" fmla="*/ 180313 h 1979994"/>
              <a:gd name="connsiteX2" fmla="*/ 270456 w 2962141"/>
              <a:gd name="connsiteY2" fmla="*/ 64403 h 1979994"/>
              <a:gd name="connsiteX3" fmla="*/ 463639 w 2962141"/>
              <a:gd name="connsiteY3" fmla="*/ 1004561 h 1979994"/>
              <a:gd name="connsiteX4" fmla="*/ 643944 w 2962141"/>
              <a:gd name="connsiteY4" fmla="*/ 1841688 h 1979994"/>
              <a:gd name="connsiteX5" fmla="*/ 772732 w 2962141"/>
              <a:gd name="connsiteY5" fmla="*/ 1893203 h 1979994"/>
              <a:gd name="connsiteX6" fmla="*/ 1004552 w 2962141"/>
              <a:gd name="connsiteY6" fmla="*/ 978803 h 1979994"/>
              <a:gd name="connsiteX7" fmla="*/ 1159099 w 2962141"/>
              <a:gd name="connsiteY7" fmla="*/ 231829 h 1979994"/>
              <a:gd name="connsiteX8" fmla="*/ 1287887 w 2962141"/>
              <a:gd name="connsiteY8" fmla="*/ 103040 h 1979994"/>
              <a:gd name="connsiteX9" fmla="*/ 1416676 w 2962141"/>
              <a:gd name="connsiteY9" fmla="*/ 965924 h 1979994"/>
              <a:gd name="connsiteX10" fmla="*/ 1545465 w 2962141"/>
              <a:gd name="connsiteY10" fmla="*/ 1751536 h 1979994"/>
              <a:gd name="connsiteX11" fmla="*/ 1674254 w 2962141"/>
              <a:gd name="connsiteY11" fmla="*/ 1867446 h 1979994"/>
              <a:gd name="connsiteX12" fmla="*/ 1815921 w 2962141"/>
              <a:gd name="connsiteY12" fmla="*/ 1558353 h 1979994"/>
              <a:gd name="connsiteX13" fmla="*/ 2073499 w 2962141"/>
              <a:gd name="connsiteY13" fmla="*/ 257586 h 1979994"/>
              <a:gd name="connsiteX14" fmla="*/ 2125014 w 2962141"/>
              <a:gd name="connsiteY14" fmla="*/ 64403 h 1979994"/>
              <a:gd name="connsiteX15" fmla="*/ 2202287 w 2962141"/>
              <a:gd name="connsiteY15" fmla="*/ 64403 h 1979994"/>
              <a:gd name="connsiteX16" fmla="*/ 2253803 w 2962141"/>
              <a:gd name="connsiteY16" fmla="*/ 193192 h 1979994"/>
              <a:gd name="connsiteX17" fmla="*/ 2537138 w 2962141"/>
              <a:gd name="connsiteY17" fmla="*/ 1365169 h 1979994"/>
              <a:gd name="connsiteX18" fmla="*/ 2665927 w 2962141"/>
              <a:gd name="connsiteY18" fmla="*/ 1725778 h 1979994"/>
              <a:gd name="connsiteX19" fmla="*/ 2743200 w 2962141"/>
              <a:gd name="connsiteY19" fmla="*/ 1854567 h 1979994"/>
              <a:gd name="connsiteX20" fmla="*/ 2962141 w 2962141"/>
              <a:gd name="connsiteY20" fmla="*/ 953046 h 1979994"/>
              <a:gd name="connsiteX0" fmla="*/ 0 w 2962141"/>
              <a:gd name="connsiteY0" fmla="*/ 965924 h 1979994"/>
              <a:gd name="connsiteX1" fmla="*/ 128789 w 2962141"/>
              <a:gd name="connsiteY1" fmla="*/ 180313 h 1979994"/>
              <a:gd name="connsiteX2" fmla="*/ 270456 w 2962141"/>
              <a:gd name="connsiteY2" fmla="*/ 64403 h 1979994"/>
              <a:gd name="connsiteX3" fmla="*/ 463639 w 2962141"/>
              <a:gd name="connsiteY3" fmla="*/ 1004561 h 1979994"/>
              <a:gd name="connsiteX4" fmla="*/ 643944 w 2962141"/>
              <a:gd name="connsiteY4" fmla="*/ 1841688 h 1979994"/>
              <a:gd name="connsiteX5" fmla="*/ 772732 w 2962141"/>
              <a:gd name="connsiteY5" fmla="*/ 1893203 h 1979994"/>
              <a:gd name="connsiteX6" fmla="*/ 1004552 w 2962141"/>
              <a:gd name="connsiteY6" fmla="*/ 978803 h 1979994"/>
              <a:gd name="connsiteX7" fmla="*/ 1159099 w 2962141"/>
              <a:gd name="connsiteY7" fmla="*/ 231829 h 1979994"/>
              <a:gd name="connsiteX8" fmla="*/ 1287887 w 2962141"/>
              <a:gd name="connsiteY8" fmla="*/ 103040 h 1979994"/>
              <a:gd name="connsiteX9" fmla="*/ 1416676 w 2962141"/>
              <a:gd name="connsiteY9" fmla="*/ 965924 h 1979994"/>
              <a:gd name="connsiteX10" fmla="*/ 1545465 w 2962141"/>
              <a:gd name="connsiteY10" fmla="*/ 1751536 h 1979994"/>
              <a:gd name="connsiteX11" fmla="*/ 1674254 w 2962141"/>
              <a:gd name="connsiteY11" fmla="*/ 1867446 h 1979994"/>
              <a:gd name="connsiteX12" fmla="*/ 1815921 w 2962141"/>
              <a:gd name="connsiteY12" fmla="*/ 1558353 h 1979994"/>
              <a:gd name="connsiteX13" fmla="*/ 2073499 w 2962141"/>
              <a:gd name="connsiteY13" fmla="*/ 257586 h 1979994"/>
              <a:gd name="connsiteX14" fmla="*/ 2125014 w 2962141"/>
              <a:gd name="connsiteY14" fmla="*/ 64403 h 1979994"/>
              <a:gd name="connsiteX15" fmla="*/ 2202287 w 2962141"/>
              <a:gd name="connsiteY15" fmla="*/ 64403 h 1979994"/>
              <a:gd name="connsiteX16" fmla="*/ 2253803 w 2962141"/>
              <a:gd name="connsiteY16" fmla="*/ 193192 h 1979994"/>
              <a:gd name="connsiteX17" fmla="*/ 2537138 w 2962141"/>
              <a:gd name="connsiteY17" fmla="*/ 1365169 h 1979994"/>
              <a:gd name="connsiteX18" fmla="*/ 2627290 w 2962141"/>
              <a:gd name="connsiteY18" fmla="*/ 1764415 h 1979994"/>
              <a:gd name="connsiteX19" fmla="*/ 2743200 w 2962141"/>
              <a:gd name="connsiteY19" fmla="*/ 1854567 h 1979994"/>
              <a:gd name="connsiteX20" fmla="*/ 2962141 w 2962141"/>
              <a:gd name="connsiteY20" fmla="*/ 953046 h 197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62141" h="1979994">
                <a:moveTo>
                  <a:pt x="0" y="965924"/>
                </a:moveTo>
                <a:cubicBezTo>
                  <a:pt x="41856" y="648245"/>
                  <a:pt x="83713" y="330566"/>
                  <a:pt x="128789" y="180313"/>
                </a:cubicBezTo>
                <a:cubicBezTo>
                  <a:pt x="173865" y="30060"/>
                  <a:pt x="214648" y="-72972"/>
                  <a:pt x="270456" y="64403"/>
                </a:cubicBezTo>
                <a:cubicBezTo>
                  <a:pt x="326264" y="201778"/>
                  <a:pt x="401391" y="708347"/>
                  <a:pt x="463639" y="1004561"/>
                </a:cubicBezTo>
                <a:cubicBezTo>
                  <a:pt x="525887" y="1300775"/>
                  <a:pt x="592429" y="1693581"/>
                  <a:pt x="643944" y="1841688"/>
                </a:cubicBezTo>
                <a:cubicBezTo>
                  <a:pt x="695459" y="1989795"/>
                  <a:pt x="712631" y="2037017"/>
                  <a:pt x="772732" y="1893203"/>
                </a:cubicBezTo>
                <a:cubicBezTo>
                  <a:pt x="832833" y="1749389"/>
                  <a:pt x="940158" y="1255699"/>
                  <a:pt x="1004552" y="978803"/>
                </a:cubicBezTo>
                <a:cubicBezTo>
                  <a:pt x="1068946" y="701907"/>
                  <a:pt x="1111877" y="377789"/>
                  <a:pt x="1159099" y="231829"/>
                </a:cubicBezTo>
                <a:cubicBezTo>
                  <a:pt x="1206321" y="85869"/>
                  <a:pt x="1244958" y="-19309"/>
                  <a:pt x="1287887" y="103040"/>
                </a:cubicBezTo>
                <a:cubicBezTo>
                  <a:pt x="1330816" y="225389"/>
                  <a:pt x="1373746" y="691175"/>
                  <a:pt x="1416676" y="965924"/>
                </a:cubicBezTo>
                <a:cubicBezTo>
                  <a:pt x="1459606" y="1240673"/>
                  <a:pt x="1502535" y="1601282"/>
                  <a:pt x="1545465" y="1751536"/>
                </a:cubicBezTo>
                <a:cubicBezTo>
                  <a:pt x="1588395" y="1901790"/>
                  <a:pt x="1629178" y="1899643"/>
                  <a:pt x="1674254" y="1867446"/>
                </a:cubicBezTo>
                <a:cubicBezTo>
                  <a:pt x="1719330" y="1835249"/>
                  <a:pt x="1749380" y="1826663"/>
                  <a:pt x="1815921" y="1558353"/>
                </a:cubicBezTo>
                <a:cubicBezTo>
                  <a:pt x="1882462" y="1290043"/>
                  <a:pt x="2021984" y="506578"/>
                  <a:pt x="2073499" y="257586"/>
                </a:cubicBezTo>
                <a:cubicBezTo>
                  <a:pt x="2125014" y="8594"/>
                  <a:pt x="2103549" y="96600"/>
                  <a:pt x="2125014" y="64403"/>
                </a:cubicBezTo>
                <a:cubicBezTo>
                  <a:pt x="2146479" y="32206"/>
                  <a:pt x="2180822" y="42938"/>
                  <a:pt x="2202287" y="64403"/>
                </a:cubicBezTo>
                <a:cubicBezTo>
                  <a:pt x="2223752" y="85868"/>
                  <a:pt x="2197995" y="-23602"/>
                  <a:pt x="2253803" y="193192"/>
                </a:cubicBezTo>
                <a:cubicBezTo>
                  <a:pt x="2309611" y="409986"/>
                  <a:pt x="2474890" y="1103298"/>
                  <a:pt x="2537138" y="1365169"/>
                </a:cubicBezTo>
                <a:cubicBezTo>
                  <a:pt x="2599386" y="1627040"/>
                  <a:pt x="2592946" y="1682849"/>
                  <a:pt x="2627290" y="1764415"/>
                </a:cubicBezTo>
                <a:cubicBezTo>
                  <a:pt x="2661634" y="1845981"/>
                  <a:pt x="2687391" y="1989795"/>
                  <a:pt x="2743200" y="1854567"/>
                </a:cubicBezTo>
                <a:cubicBezTo>
                  <a:pt x="2799009" y="1719339"/>
                  <a:pt x="2877355" y="1339412"/>
                  <a:pt x="2962141" y="953046"/>
                </a:cubicBezTo>
              </a:path>
            </a:pathLst>
          </a:cu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0491" y="1524000"/>
                <a:ext cx="2201052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Ω</m:t>
                      </m:r>
                      <m:r>
                        <a:rPr lang="en-US" sz="2400" b="0" i="1" smtClean="0">
                          <a:latin typeface="Cambria Math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𝐼𝑛𝑡𝑒𝑛𝑠𝑖𝑡𝑦</m:t>
                          </m:r>
                        </m:e>
                      </m:ra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91" y="1524000"/>
                <a:ext cx="2201052" cy="5395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252257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Rabi oscillations allow complete control of atomic 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1" y="3581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 Know laser power, know time needed to prepare any 	arbitrary superposition of states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80060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 terms: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4872335"/>
            <a:ext cx="6530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/>
              <a:t>-pulse” </a:t>
            </a:r>
            <a:r>
              <a:rPr lang="en-US" sz="2400" dirty="0" smtClean="0">
                <a:sym typeface="Wingdings" panose="05000000000000000000" pitchFamily="2" charset="2"/>
              </a:rPr>
              <a:t> drive all atoms from one state to other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5405735"/>
            <a:ext cx="653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smtClean="0">
                <a:latin typeface="Symbol" panose="05050102010706020507" pitchFamily="18" charset="2"/>
              </a:rPr>
              <a:t>p/2</a:t>
            </a:r>
            <a:r>
              <a:rPr lang="en-US" sz="2400" dirty="0" smtClean="0"/>
              <a:t>-pulse” </a:t>
            </a:r>
            <a:r>
              <a:rPr lang="en-US" sz="2400" dirty="0" smtClean="0">
                <a:sym typeface="Wingdings" panose="05000000000000000000" pitchFamily="2" charset="2"/>
              </a:rPr>
              <a:t> drive all atoms into equal 			superposition of two states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87676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Anapole</a:t>
            </a:r>
            <a:r>
              <a:rPr lang="en-US" dirty="0" smtClean="0"/>
              <a:t> Moment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t="7827" b="6754"/>
          <a:stretch/>
        </p:blipFill>
        <p:spPr bwMode="auto">
          <a:xfrm>
            <a:off x="1143000" y="2514600"/>
            <a:ext cx="3005205" cy="256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45" y="2205372"/>
            <a:ext cx="35718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72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Standard Model</a:t>
            </a:r>
            <a:endParaRPr 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685800"/>
            <a:ext cx="3951166" cy="56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3911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Ways to look for new physics: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1) Direct creation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286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Accelerate particles to near light-speed, convert that energy to matter</a:t>
            </a:r>
          </a:p>
        </p:txBody>
      </p:sp>
    </p:spTree>
    <p:extLst>
      <p:ext uri="{BB962C8B-B14F-4D97-AF65-F5344CB8AC3E}">
        <p14:creationId xmlns:p14="http://schemas.microsoft.com/office/powerpoint/2010/main" val="1003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home.web.cern.ch/sites/home.web.cern.ch/files/image/inline-images/old/lhc_long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620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ome.web.cern.ch/sites/home.web.cern.ch/files/styles/medium/public/image/experiment/2013/01/atlas.jpeg?itok=hwJdpl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ome.web.cern.ch/sites/home.web.cern.ch/files/styles/medium/public/image/experiment/2013/01/cms_0.jpeg?itok=amxayn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92" y="2964599"/>
            <a:ext cx="5542208" cy="389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6396335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Images: CERN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220" y="2146"/>
            <a:ext cx="11428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ATLAS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8515" y="6396335"/>
            <a:ext cx="8354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6284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Standard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3911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Ways to look for new physics: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1) Direct creation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05335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) Passive detection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76207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Build large detector sensitive to particles of interest, hope one happens by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49747"/>
            <a:ext cx="3935569" cy="560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0" y="6400800"/>
            <a:ext cx="349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Image: Super-</a:t>
            </a:r>
            <a:r>
              <a:rPr lang="en-US" sz="2400" dirty="0" err="1" smtClean="0"/>
              <a:t>Kamiokande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60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t="11092" r="17805" b="10507"/>
          <a:stretch/>
        </p:blipFill>
        <p:spPr bwMode="auto">
          <a:xfrm>
            <a:off x="228600" y="228600"/>
            <a:ext cx="3796748" cy="28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ams.nasa.gov/images/Content%20Images/AMS_on_ISS_700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05" y="304800"/>
            <a:ext cx="4127181" cy="274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9111" r="24462" b="31206"/>
          <a:stretch/>
        </p:blipFill>
        <p:spPr bwMode="auto">
          <a:xfrm>
            <a:off x="207135" y="3352800"/>
            <a:ext cx="4839140" cy="286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aether.lbl.gov/www/projects/neutrino/icecube/icecube-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7014"/>
            <a:ext cx="2548706" cy="275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amela.roma2.infn.it/templates/pamela/images/testat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90" y="34925"/>
            <a:ext cx="5876110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2" t="31703" r="18518" b="55457"/>
          <a:stretch/>
        </p:blipFill>
        <p:spPr bwMode="auto">
          <a:xfrm>
            <a:off x="2147366" y="5918775"/>
            <a:ext cx="6798365" cy="93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7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Standard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3911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Ways to look for new physics: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1) Direct creation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05335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) Passive detection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5953988"/>
            <a:ext cx="354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Mike </a:t>
            </a:r>
            <a:r>
              <a:rPr lang="en-US" dirty="0" err="1" smtClean="0"/>
              <a:t>Tarbutt</a:t>
            </a:r>
            <a:r>
              <a:rPr lang="en-US" dirty="0" smtClean="0"/>
              <a:t>/ Physics World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814935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) Precision measurement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3371671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for exotic physics in relatively mundane systems using precision spectroscopy to measure extremely tiny effects</a:t>
            </a:r>
          </a:p>
        </p:txBody>
      </p:sp>
      <p:pic>
        <p:nvPicPr>
          <p:cNvPr id="1026" name="Picture 2" descr="Dhiren Kara of Imperial College is shown adjusting the laser system that was used to measure the EDM of the electron. (Courtesy: Mike Tarbutt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91934"/>
            <a:ext cx="3876999" cy="51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33304</TotalTime>
  <Words>1587</Words>
  <Application>Microsoft Office PowerPoint</Application>
  <PresentationFormat>On-screen Show (4:3)</PresentationFormat>
  <Paragraphs>387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LectureNotes</vt:lpstr>
      <vt:lpstr>SPW 11.0 Graph</vt:lpstr>
      <vt:lpstr>PowerPoint Presentation</vt:lpstr>
      <vt:lpstr>PowerPoint Presentation</vt:lpstr>
      <vt:lpstr>PowerPoint Presentation</vt:lpstr>
      <vt:lpstr>PowerPoint Presentation</vt:lpstr>
      <vt:lpstr>Beyond the Standard Model</vt:lpstr>
      <vt:lpstr>PowerPoint Presentation</vt:lpstr>
      <vt:lpstr>Beyond the Standard Model</vt:lpstr>
      <vt:lpstr>PowerPoint Presentation</vt:lpstr>
      <vt:lpstr>Beyond the Standard Model</vt:lpstr>
      <vt:lpstr>LHC vs AMO</vt:lpstr>
      <vt:lpstr>Historical Precedent</vt:lpstr>
      <vt:lpstr>QED</vt:lpstr>
      <vt:lpstr>Virtual Particles</vt:lpstr>
      <vt:lpstr>Lamb Shift</vt:lpstr>
      <vt:lpstr>Atomic Structure</vt:lpstr>
      <vt:lpstr>Atomic Structure</vt:lpstr>
      <vt:lpstr>CPT</vt:lpstr>
      <vt:lpstr>Parity Symmetry</vt:lpstr>
      <vt:lpstr>Parity Violation</vt:lpstr>
      <vt:lpstr>CPT</vt:lpstr>
      <vt:lpstr>Parity Violation</vt:lpstr>
      <vt:lpstr>CPT</vt:lpstr>
      <vt:lpstr>CPT</vt:lpstr>
      <vt:lpstr>Parity Violation in Atoms</vt:lpstr>
      <vt:lpstr>Parity Violation in Cesium</vt:lpstr>
      <vt:lpstr>Parity Violation in Atoms</vt:lpstr>
      <vt:lpstr>Atomic Parity Violation and New Physics</vt:lpstr>
      <vt:lpstr>Francium</vt:lpstr>
      <vt:lpstr>Francium Trapping</vt:lpstr>
      <vt:lpstr>Francium Trapping</vt:lpstr>
      <vt:lpstr>Atomic Parity Violation and New Physics</vt:lpstr>
      <vt:lpstr>Parity Violation in Yb</vt:lpstr>
      <vt:lpstr>Parity Violation Prospects</vt:lpstr>
      <vt:lpstr>Other Things That Shouldn’t Happen</vt:lpstr>
      <vt:lpstr>Other Things That Shouldn’t Happen</vt:lpstr>
      <vt:lpstr>Location, Location, Location</vt:lpstr>
      <vt:lpstr>New Physics from Forbidden Events</vt:lpstr>
      <vt:lpstr>PowerPoint Presentation</vt:lpstr>
      <vt:lpstr>Names to Conjure With</vt:lpstr>
      <vt:lpstr>Old Physics</vt:lpstr>
      <vt:lpstr>Old Physics</vt:lpstr>
      <vt:lpstr>Old Physics</vt:lpstr>
      <vt:lpstr>Atoms and Light</vt:lpstr>
      <vt:lpstr>Atoms and Light II</vt:lpstr>
      <vt:lpstr>Atoms and Light III</vt:lpstr>
      <vt:lpstr>Rabi Oscillations</vt:lpstr>
      <vt:lpstr>Atoms and Light III</vt:lpstr>
      <vt:lpstr>Anapole Moment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to My Dog About Science</dc:title>
  <dc:creator>Chad Orzel</dc:creator>
  <cp:lastModifiedBy>Chad</cp:lastModifiedBy>
  <cp:revision>564</cp:revision>
  <dcterms:created xsi:type="dcterms:W3CDTF">2008-08-22T14:53:22Z</dcterms:created>
  <dcterms:modified xsi:type="dcterms:W3CDTF">2014-08-29T06:30:05Z</dcterms:modified>
</cp:coreProperties>
</file>